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mov" ContentType="video/unknown"/>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Override1.xml" ContentType="application/vnd.openxmlformats-officedocument.themeOverr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theme/themeOverride2.xml" ContentType="application/vnd.openxmlformats-officedocument.themeOverrid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9.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1.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2.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3.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4.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5.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7.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28.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29.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0.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31.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32.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3.xml" ContentType="application/vnd.openxmlformats-officedocument.theme+xml"/>
  <Override PartName="/ppt/theme/themeOverride3.xml" ContentType="application/vnd.openxmlformats-officedocument.themeOverrid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4.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5.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36.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37.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8.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39.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0.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1.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2.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theme/theme43.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theme/theme44.xml" ContentType="application/vnd.openxmlformats-officedocument.theme+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theme/theme45.xml" ContentType="application/vnd.openxmlformats-officedocument.theme+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theme/theme46.xml" ContentType="application/vnd.openxmlformats-officedocument.theme+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theme/theme47.xml" ContentType="application/vnd.openxmlformats-officedocument.theme+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theme/theme48.xml" ContentType="application/vnd.openxmlformats-officedocument.theme+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49.xml" ContentType="application/vnd.openxmlformats-officedocument.theme+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0.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theme/theme51.xml" ContentType="application/vnd.openxmlformats-officedocument.theme+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theme/theme52.xml" ContentType="application/vnd.openxmlformats-officedocument.theme+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theme/theme53.xml" ContentType="application/vnd.openxmlformats-officedocument.theme+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theme/theme5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theme/theme55.xml" ContentType="application/vnd.openxmlformats-officedocument.theme+xml"/>
  <Override PartName="/ppt/theme/theme5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3.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media/image337.JPG" ContentType="image/gif"/>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ags/tag6.xml" ContentType="application/vnd.openxmlformats-officedocument.presentationml.tags+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 id="2147483692" r:id="rId4"/>
    <p:sldMasterId id="2147483705" r:id="rId5"/>
    <p:sldMasterId id="2147483717" r:id="rId6"/>
    <p:sldMasterId id="2147483730" r:id="rId7"/>
    <p:sldMasterId id="2147483742" r:id="rId8"/>
    <p:sldMasterId id="2147483755" r:id="rId9"/>
    <p:sldMasterId id="2147483767" r:id="rId10"/>
    <p:sldMasterId id="2147483781" r:id="rId11"/>
    <p:sldMasterId id="2147483795" r:id="rId12"/>
    <p:sldMasterId id="2147483807" r:id="rId13"/>
    <p:sldMasterId id="2147483819" r:id="rId14"/>
    <p:sldMasterId id="2147483831" r:id="rId15"/>
    <p:sldMasterId id="2147483843" r:id="rId16"/>
    <p:sldMasterId id="2147483857" r:id="rId17"/>
    <p:sldMasterId id="2147483866" r:id="rId18"/>
    <p:sldMasterId id="2147483878" r:id="rId19"/>
    <p:sldMasterId id="2147483891" r:id="rId20"/>
    <p:sldMasterId id="2147483904" r:id="rId21"/>
    <p:sldMasterId id="2147483912" r:id="rId22"/>
    <p:sldMasterId id="2147483926" r:id="rId23"/>
    <p:sldMasterId id="2147483940" r:id="rId24"/>
    <p:sldMasterId id="2147483954" r:id="rId25"/>
    <p:sldMasterId id="2147483968" r:id="rId26"/>
    <p:sldMasterId id="2147483982" r:id="rId27"/>
    <p:sldMasterId id="2147483996" r:id="rId28"/>
    <p:sldMasterId id="2147484021" r:id="rId29"/>
    <p:sldMasterId id="2147484033" r:id="rId30"/>
    <p:sldMasterId id="2147484040" r:id="rId31"/>
    <p:sldMasterId id="2147484052" r:id="rId32"/>
    <p:sldMasterId id="2147484085" r:id="rId33"/>
    <p:sldMasterId id="2147484094" r:id="rId34"/>
    <p:sldMasterId id="2147484120" r:id="rId35"/>
    <p:sldMasterId id="2147484132" r:id="rId36"/>
    <p:sldMasterId id="2147484146" r:id="rId37"/>
    <p:sldMasterId id="2147484153" r:id="rId38"/>
    <p:sldMasterId id="2147484166" r:id="rId39"/>
    <p:sldMasterId id="2147484179" r:id="rId40"/>
    <p:sldMasterId id="2147484191" r:id="rId41"/>
    <p:sldMasterId id="2147484204" r:id="rId42"/>
    <p:sldMasterId id="2147484217" r:id="rId43"/>
    <p:sldMasterId id="2147484230" r:id="rId44"/>
    <p:sldMasterId id="2147484244" r:id="rId45"/>
    <p:sldMasterId id="2147484257" r:id="rId46"/>
    <p:sldMasterId id="2147484261" r:id="rId47"/>
    <p:sldMasterId id="2147484273" r:id="rId48"/>
    <p:sldMasterId id="2147484285" r:id="rId49"/>
    <p:sldMasterId id="2147484297" r:id="rId50"/>
    <p:sldMasterId id="2147484326" r:id="rId51"/>
    <p:sldMasterId id="2147484338" r:id="rId52"/>
    <p:sldMasterId id="2147484350" r:id="rId53"/>
    <p:sldMasterId id="2147484363" r:id="rId54"/>
    <p:sldMasterId id="2147484375" r:id="rId55"/>
  </p:sldMasterIdLst>
  <p:notesMasterIdLst>
    <p:notesMasterId r:id="rId256"/>
  </p:notesMasterIdLst>
  <p:sldIdLst>
    <p:sldId id="258" r:id="rId56"/>
    <p:sldId id="420" r:id="rId57"/>
    <p:sldId id="438" r:id="rId58"/>
    <p:sldId id="259" r:id="rId59"/>
    <p:sldId id="260" r:id="rId60"/>
    <p:sldId id="261" r:id="rId61"/>
    <p:sldId id="262" r:id="rId62"/>
    <p:sldId id="263" r:id="rId63"/>
    <p:sldId id="264" r:id="rId64"/>
    <p:sldId id="265" r:id="rId65"/>
    <p:sldId id="266" r:id="rId66"/>
    <p:sldId id="267" r:id="rId67"/>
    <p:sldId id="329" r:id="rId68"/>
    <p:sldId id="436" r:id="rId69"/>
    <p:sldId id="268" r:id="rId70"/>
    <p:sldId id="460" r:id="rId71"/>
    <p:sldId id="462" r:id="rId72"/>
    <p:sldId id="347" r:id="rId73"/>
    <p:sldId id="461" r:id="rId74"/>
    <p:sldId id="406" r:id="rId75"/>
    <p:sldId id="269" r:id="rId76"/>
    <p:sldId id="463" r:id="rId77"/>
    <p:sldId id="464" r:id="rId78"/>
    <p:sldId id="465" r:id="rId79"/>
    <p:sldId id="466" r:id="rId80"/>
    <p:sldId id="467" r:id="rId81"/>
    <p:sldId id="468" r:id="rId82"/>
    <p:sldId id="474" r:id="rId83"/>
    <p:sldId id="270" r:id="rId84"/>
    <p:sldId id="469" r:id="rId85"/>
    <p:sldId id="470" r:id="rId86"/>
    <p:sldId id="471" r:id="rId87"/>
    <p:sldId id="419" r:id="rId88"/>
    <p:sldId id="459" r:id="rId89"/>
    <p:sldId id="352" r:id="rId90"/>
    <p:sldId id="353" r:id="rId91"/>
    <p:sldId id="354" r:id="rId92"/>
    <p:sldId id="348" r:id="rId93"/>
    <p:sldId id="271" r:id="rId94"/>
    <p:sldId id="272" r:id="rId95"/>
    <p:sldId id="480" r:id="rId96"/>
    <p:sldId id="273" r:id="rId97"/>
    <p:sldId id="274" r:id="rId98"/>
    <p:sldId id="275" r:id="rId99"/>
    <p:sldId id="280" r:id="rId100"/>
    <p:sldId id="276" r:id="rId101"/>
    <p:sldId id="277" r:id="rId102"/>
    <p:sldId id="278" r:id="rId103"/>
    <p:sldId id="281" r:id="rId104"/>
    <p:sldId id="282" r:id="rId105"/>
    <p:sldId id="283" r:id="rId106"/>
    <p:sldId id="284" r:id="rId107"/>
    <p:sldId id="285" r:id="rId108"/>
    <p:sldId id="440" r:id="rId109"/>
    <p:sldId id="423" r:id="rId110"/>
    <p:sldId id="432" r:id="rId111"/>
    <p:sldId id="287" r:id="rId112"/>
    <p:sldId id="288" r:id="rId113"/>
    <p:sldId id="289" r:id="rId114"/>
    <p:sldId id="290" r:id="rId115"/>
    <p:sldId id="291" r:id="rId116"/>
    <p:sldId id="292" r:id="rId117"/>
    <p:sldId id="293" r:id="rId118"/>
    <p:sldId id="422" r:id="rId119"/>
    <p:sldId id="444" r:id="rId120"/>
    <p:sldId id="445" r:id="rId121"/>
    <p:sldId id="294" r:id="rId122"/>
    <p:sldId id="441" r:id="rId123"/>
    <p:sldId id="295" r:id="rId124"/>
    <p:sldId id="296" r:id="rId125"/>
    <p:sldId id="479" r:id="rId126"/>
    <p:sldId id="442" r:id="rId127"/>
    <p:sldId id="297" r:id="rId128"/>
    <p:sldId id="298" r:id="rId129"/>
    <p:sldId id="416" r:id="rId130"/>
    <p:sldId id="417" r:id="rId131"/>
    <p:sldId id="301" r:id="rId132"/>
    <p:sldId id="487" r:id="rId133"/>
    <p:sldId id="488" r:id="rId134"/>
    <p:sldId id="302" r:id="rId135"/>
    <p:sldId id="303" r:id="rId136"/>
    <p:sldId id="304" r:id="rId137"/>
    <p:sldId id="305" r:id="rId138"/>
    <p:sldId id="306" r:id="rId139"/>
    <p:sldId id="307" r:id="rId140"/>
    <p:sldId id="308" r:id="rId141"/>
    <p:sldId id="328" r:id="rId142"/>
    <p:sldId id="257" r:id="rId143"/>
    <p:sldId id="309" r:id="rId144"/>
    <p:sldId id="481" r:id="rId145"/>
    <p:sldId id="482" r:id="rId146"/>
    <p:sldId id="311" r:id="rId147"/>
    <p:sldId id="312" r:id="rId148"/>
    <p:sldId id="313" r:id="rId149"/>
    <p:sldId id="456" r:id="rId150"/>
    <p:sldId id="457" r:id="rId151"/>
    <p:sldId id="314" r:id="rId152"/>
    <p:sldId id="315" r:id="rId153"/>
    <p:sldId id="316" r:id="rId154"/>
    <p:sldId id="331" r:id="rId155"/>
    <p:sldId id="332" r:id="rId156"/>
    <p:sldId id="333" r:id="rId157"/>
    <p:sldId id="334" r:id="rId158"/>
    <p:sldId id="372" r:id="rId159"/>
    <p:sldId id="373" r:id="rId160"/>
    <p:sldId id="374" r:id="rId161"/>
    <p:sldId id="375" r:id="rId162"/>
    <p:sldId id="376" r:id="rId163"/>
    <p:sldId id="377" r:id="rId164"/>
    <p:sldId id="378" r:id="rId165"/>
    <p:sldId id="379" r:id="rId166"/>
    <p:sldId id="380" r:id="rId167"/>
    <p:sldId id="381" r:id="rId168"/>
    <p:sldId id="382" r:id="rId169"/>
    <p:sldId id="383" r:id="rId170"/>
    <p:sldId id="384" r:id="rId171"/>
    <p:sldId id="385" r:id="rId172"/>
    <p:sldId id="386" r:id="rId173"/>
    <p:sldId id="387" r:id="rId174"/>
    <p:sldId id="390" r:id="rId175"/>
    <p:sldId id="391" r:id="rId176"/>
    <p:sldId id="426" r:id="rId177"/>
    <p:sldId id="392" r:id="rId178"/>
    <p:sldId id="427" r:id="rId179"/>
    <p:sldId id="393" r:id="rId180"/>
    <p:sldId id="428" r:id="rId181"/>
    <p:sldId id="429" r:id="rId182"/>
    <p:sldId id="355" r:id="rId183"/>
    <p:sldId id="425" r:id="rId184"/>
    <p:sldId id="407" r:id="rId185"/>
    <p:sldId id="335" r:id="rId186"/>
    <p:sldId id="336" r:id="rId187"/>
    <p:sldId id="337" r:id="rId188"/>
    <p:sldId id="338" r:id="rId189"/>
    <p:sldId id="339" r:id="rId190"/>
    <p:sldId id="340" r:id="rId191"/>
    <p:sldId id="341" r:id="rId192"/>
    <p:sldId id="342" r:id="rId193"/>
    <p:sldId id="343" r:id="rId194"/>
    <p:sldId id="344" r:id="rId195"/>
    <p:sldId id="345" r:id="rId196"/>
    <p:sldId id="317" r:id="rId197"/>
    <p:sldId id="318" r:id="rId198"/>
    <p:sldId id="319" r:id="rId199"/>
    <p:sldId id="472" r:id="rId200"/>
    <p:sldId id="473" r:id="rId201"/>
    <p:sldId id="346" r:id="rId202"/>
    <p:sldId id="320" r:id="rId203"/>
    <p:sldId id="455" r:id="rId204"/>
    <p:sldId id="450" r:id="rId205"/>
    <p:sldId id="363" r:id="rId206"/>
    <p:sldId id="364" r:id="rId207"/>
    <p:sldId id="365" r:id="rId208"/>
    <p:sldId id="366" r:id="rId209"/>
    <p:sldId id="367" r:id="rId210"/>
    <p:sldId id="368" r:id="rId211"/>
    <p:sldId id="370" r:id="rId212"/>
    <p:sldId id="415" r:id="rId213"/>
    <p:sldId id="424" r:id="rId214"/>
    <p:sldId id="485" r:id="rId215"/>
    <p:sldId id="321" r:id="rId216"/>
    <p:sldId id="486" r:id="rId217"/>
    <p:sldId id="483" r:id="rId218"/>
    <p:sldId id="484" r:id="rId219"/>
    <p:sldId id="322" r:id="rId220"/>
    <p:sldId id="357" r:id="rId221"/>
    <p:sldId id="358" r:id="rId222"/>
    <p:sldId id="433" r:id="rId223"/>
    <p:sldId id="434" r:id="rId224"/>
    <p:sldId id="435" r:id="rId225"/>
    <p:sldId id="323" r:id="rId226"/>
    <p:sldId id="324" r:id="rId227"/>
    <p:sldId id="439" r:id="rId228"/>
    <p:sldId id="325" r:id="rId229"/>
    <p:sldId id="330" r:id="rId230"/>
    <p:sldId id="326" r:id="rId231"/>
    <p:sldId id="327" r:id="rId232"/>
    <p:sldId id="350" r:id="rId233"/>
    <p:sldId id="351" r:id="rId234"/>
    <p:sldId id="443" r:id="rId235"/>
    <p:sldId id="359" r:id="rId236"/>
    <p:sldId id="404" r:id="rId237"/>
    <p:sldId id="356" r:id="rId238"/>
    <p:sldId id="449" r:id="rId239"/>
    <p:sldId id="414" r:id="rId240"/>
    <p:sldId id="421" r:id="rId241"/>
    <p:sldId id="431" r:id="rId242"/>
    <p:sldId id="447" r:id="rId243"/>
    <p:sldId id="448" r:id="rId244"/>
    <p:sldId id="453" r:id="rId245"/>
    <p:sldId id="454" r:id="rId246"/>
    <p:sldId id="446" r:id="rId247"/>
    <p:sldId id="478" r:id="rId248"/>
    <p:sldId id="451" r:id="rId249"/>
    <p:sldId id="452" r:id="rId250"/>
    <p:sldId id="458" r:id="rId251"/>
    <p:sldId id="475" r:id="rId252"/>
    <p:sldId id="476" r:id="rId253"/>
    <p:sldId id="477" r:id="rId254"/>
    <p:sldId id="349" r:id="rId2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1D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8265" autoAdjust="0"/>
  </p:normalViewPr>
  <p:slideViewPr>
    <p:cSldViewPr showGuides="1">
      <p:cViewPr varScale="1">
        <p:scale>
          <a:sx n="124" d="100"/>
          <a:sy n="124" d="100"/>
        </p:scale>
        <p:origin x="-834" y="-54"/>
      </p:cViewPr>
      <p:guideLst>
        <p:guide orient="horz" pos="2160"/>
        <p:guide pos="2880"/>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62.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8.xml"/><Relationship Id="rId84" Type="http://schemas.openxmlformats.org/officeDocument/2006/relationships/slide" Target="slides/slide29.xml"/><Relationship Id="rId138" Type="http://schemas.openxmlformats.org/officeDocument/2006/relationships/slide" Target="slides/slide83.xml"/><Relationship Id="rId159" Type="http://schemas.openxmlformats.org/officeDocument/2006/relationships/slide" Target="slides/slide104.xml"/><Relationship Id="rId170" Type="http://schemas.openxmlformats.org/officeDocument/2006/relationships/slide" Target="slides/slide115.xml"/><Relationship Id="rId191" Type="http://schemas.openxmlformats.org/officeDocument/2006/relationships/slide" Target="slides/slide136.xml"/><Relationship Id="rId205" Type="http://schemas.openxmlformats.org/officeDocument/2006/relationships/slide" Target="slides/slide150.xml"/><Relationship Id="rId226" Type="http://schemas.openxmlformats.org/officeDocument/2006/relationships/slide" Target="slides/slide171.xml"/><Relationship Id="rId247" Type="http://schemas.openxmlformats.org/officeDocument/2006/relationships/slide" Target="slides/slide192.xml"/><Relationship Id="rId107" Type="http://schemas.openxmlformats.org/officeDocument/2006/relationships/slide" Target="slides/slide5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9.xml"/><Relationship Id="rId128" Type="http://schemas.openxmlformats.org/officeDocument/2006/relationships/slide" Target="slides/slide73.xml"/><Relationship Id="rId149" Type="http://schemas.openxmlformats.org/officeDocument/2006/relationships/slide" Target="slides/slide94.xml"/><Relationship Id="rId5" Type="http://schemas.openxmlformats.org/officeDocument/2006/relationships/slideMaster" Target="slideMasters/slideMaster5.xml"/><Relationship Id="rId95" Type="http://schemas.openxmlformats.org/officeDocument/2006/relationships/slide" Target="slides/slide40.xml"/><Relationship Id="rId160" Type="http://schemas.openxmlformats.org/officeDocument/2006/relationships/slide" Target="slides/slide105.xml"/><Relationship Id="rId181" Type="http://schemas.openxmlformats.org/officeDocument/2006/relationships/slide" Target="slides/slide126.xml"/><Relationship Id="rId216" Type="http://schemas.openxmlformats.org/officeDocument/2006/relationships/slide" Target="slides/slide161.xml"/><Relationship Id="rId237" Type="http://schemas.openxmlformats.org/officeDocument/2006/relationships/slide" Target="slides/slide182.xml"/><Relationship Id="rId258" Type="http://schemas.openxmlformats.org/officeDocument/2006/relationships/viewProps" Target="viewProps.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9.xml"/><Relationship Id="rId118" Type="http://schemas.openxmlformats.org/officeDocument/2006/relationships/slide" Target="slides/slide63.xml"/><Relationship Id="rId139" Type="http://schemas.openxmlformats.org/officeDocument/2006/relationships/slide" Target="slides/slide84.xml"/><Relationship Id="rId85" Type="http://schemas.openxmlformats.org/officeDocument/2006/relationships/slide" Target="slides/slide30.xml"/><Relationship Id="rId150" Type="http://schemas.openxmlformats.org/officeDocument/2006/relationships/slide" Target="slides/slide95.xml"/><Relationship Id="rId171" Type="http://schemas.openxmlformats.org/officeDocument/2006/relationships/slide" Target="slides/slide116.xml"/><Relationship Id="rId192" Type="http://schemas.openxmlformats.org/officeDocument/2006/relationships/slide" Target="slides/slide137.xml"/><Relationship Id="rId206" Type="http://schemas.openxmlformats.org/officeDocument/2006/relationships/slide" Target="slides/slide151.xml"/><Relationship Id="rId227" Type="http://schemas.openxmlformats.org/officeDocument/2006/relationships/slide" Target="slides/slide172.xml"/><Relationship Id="rId248" Type="http://schemas.openxmlformats.org/officeDocument/2006/relationships/slide" Target="slides/slide193.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3.xml"/><Relationship Id="rId129" Type="http://schemas.openxmlformats.org/officeDocument/2006/relationships/slide" Target="slides/slide74.xml"/><Relationship Id="rId54" Type="http://schemas.openxmlformats.org/officeDocument/2006/relationships/slideMaster" Target="slideMasters/slideMaster54.xml"/><Relationship Id="rId75" Type="http://schemas.openxmlformats.org/officeDocument/2006/relationships/slide" Target="slides/slide20.xml"/><Relationship Id="rId96" Type="http://schemas.openxmlformats.org/officeDocument/2006/relationships/slide" Target="slides/slide41.xml"/><Relationship Id="rId140" Type="http://schemas.openxmlformats.org/officeDocument/2006/relationships/slide" Target="slides/slide85.xml"/><Relationship Id="rId161" Type="http://schemas.openxmlformats.org/officeDocument/2006/relationships/slide" Target="slides/slide106.xml"/><Relationship Id="rId182" Type="http://schemas.openxmlformats.org/officeDocument/2006/relationships/slide" Target="slides/slide127.xml"/><Relationship Id="rId217" Type="http://schemas.openxmlformats.org/officeDocument/2006/relationships/slide" Target="slides/slide162.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157.xml"/><Relationship Id="rId233" Type="http://schemas.openxmlformats.org/officeDocument/2006/relationships/slide" Target="slides/slide178.xml"/><Relationship Id="rId238" Type="http://schemas.openxmlformats.org/officeDocument/2006/relationships/slide" Target="slides/slide183.xml"/><Relationship Id="rId254" Type="http://schemas.openxmlformats.org/officeDocument/2006/relationships/slide" Target="slides/slide199.xml"/><Relationship Id="rId259" Type="http://schemas.openxmlformats.org/officeDocument/2006/relationships/theme" Target="theme/theme1.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9.xml"/><Relationship Id="rId119" Type="http://schemas.openxmlformats.org/officeDocument/2006/relationships/slide" Target="slides/slide64.xml"/><Relationship Id="rId44" Type="http://schemas.openxmlformats.org/officeDocument/2006/relationships/slideMaster" Target="slideMasters/slideMaster44.xml"/><Relationship Id="rId60" Type="http://schemas.openxmlformats.org/officeDocument/2006/relationships/slide" Target="slides/slide5.xml"/><Relationship Id="rId65" Type="http://schemas.openxmlformats.org/officeDocument/2006/relationships/slide" Target="slides/slide10.xml"/><Relationship Id="rId81" Type="http://schemas.openxmlformats.org/officeDocument/2006/relationships/slide" Target="slides/slide26.xml"/><Relationship Id="rId86" Type="http://schemas.openxmlformats.org/officeDocument/2006/relationships/slide" Target="slides/slide31.xml"/><Relationship Id="rId130" Type="http://schemas.openxmlformats.org/officeDocument/2006/relationships/slide" Target="slides/slide75.xml"/><Relationship Id="rId135" Type="http://schemas.openxmlformats.org/officeDocument/2006/relationships/slide" Target="slides/slide80.xml"/><Relationship Id="rId151" Type="http://schemas.openxmlformats.org/officeDocument/2006/relationships/slide" Target="slides/slide96.xml"/><Relationship Id="rId156" Type="http://schemas.openxmlformats.org/officeDocument/2006/relationships/slide" Target="slides/slide101.xml"/><Relationship Id="rId177" Type="http://schemas.openxmlformats.org/officeDocument/2006/relationships/slide" Target="slides/slide122.xml"/><Relationship Id="rId198" Type="http://schemas.openxmlformats.org/officeDocument/2006/relationships/slide" Target="slides/slide143.xml"/><Relationship Id="rId172" Type="http://schemas.openxmlformats.org/officeDocument/2006/relationships/slide" Target="slides/slide117.xml"/><Relationship Id="rId193" Type="http://schemas.openxmlformats.org/officeDocument/2006/relationships/slide" Target="slides/slide138.xml"/><Relationship Id="rId202" Type="http://schemas.openxmlformats.org/officeDocument/2006/relationships/slide" Target="slides/slide147.xml"/><Relationship Id="rId207" Type="http://schemas.openxmlformats.org/officeDocument/2006/relationships/slide" Target="slides/slide152.xml"/><Relationship Id="rId223" Type="http://schemas.openxmlformats.org/officeDocument/2006/relationships/slide" Target="slides/slide168.xml"/><Relationship Id="rId228" Type="http://schemas.openxmlformats.org/officeDocument/2006/relationships/slide" Target="slides/slide173.xml"/><Relationship Id="rId244" Type="http://schemas.openxmlformats.org/officeDocument/2006/relationships/slide" Target="slides/slide189.xml"/><Relationship Id="rId249" Type="http://schemas.openxmlformats.org/officeDocument/2006/relationships/slide" Target="slides/slide194.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4.xml"/><Relationship Id="rId260" Type="http://schemas.openxmlformats.org/officeDocument/2006/relationships/tableStyles" Target="tableStyles.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21.xml"/><Relationship Id="rId97" Type="http://schemas.openxmlformats.org/officeDocument/2006/relationships/slide" Target="slides/slide42.xml"/><Relationship Id="rId104" Type="http://schemas.openxmlformats.org/officeDocument/2006/relationships/slide" Target="slides/slide49.xml"/><Relationship Id="rId120" Type="http://schemas.openxmlformats.org/officeDocument/2006/relationships/slide" Target="slides/slide65.xml"/><Relationship Id="rId125" Type="http://schemas.openxmlformats.org/officeDocument/2006/relationships/slide" Target="slides/slide70.xml"/><Relationship Id="rId141" Type="http://schemas.openxmlformats.org/officeDocument/2006/relationships/slide" Target="slides/slide86.xml"/><Relationship Id="rId146" Type="http://schemas.openxmlformats.org/officeDocument/2006/relationships/slide" Target="slides/slide91.xml"/><Relationship Id="rId167" Type="http://schemas.openxmlformats.org/officeDocument/2006/relationships/slide" Target="slides/slide112.xml"/><Relationship Id="rId188" Type="http://schemas.openxmlformats.org/officeDocument/2006/relationships/slide" Target="slides/slide133.xml"/><Relationship Id="rId7" Type="http://schemas.openxmlformats.org/officeDocument/2006/relationships/slideMaster" Target="slideMasters/slideMaster7.xml"/><Relationship Id="rId71" Type="http://schemas.openxmlformats.org/officeDocument/2006/relationships/slide" Target="slides/slide16.xml"/><Relationship Id="rId92" Type="http://schemas.openxmlformats.org/officeDocument/2006/relationships/slide" Target="slides/slide37.xml"/><Relationship Id="rId162" Type="http://schemas.openxmlformats.org/officeDocument/2006/relationships/slide" Target="slides/slide107.xml"/><Relationship Id="rId183" Type="http://schemas.openxmlformats.org/officeDocument/2006/relationships/slide" Target="slides/slide128.xml"/><Relationship Id="rId213" Type="http://schemas.openxmlformats.org/officeDocument/2006/relationships/slide" Target="slides/slide158.xml"/><Relationship Id="rId218" Type="http://schemas.openxmlformats.org/officeDocument/2006/relationships/slide" Target="slides/slide163.xml"/><Relationship Id="rId234" Type="http://schemas.openxmlformats.org/officeDocument/2006/relationships/slide" Target="slides/slide179.xml"/><Relationship Id="rId239" Type="http://schemas.openxmlformats.org/officeDocument/2006/relationships/slide" Target="slides/slide18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0" Type="http://schemas.openxmlformats.org/officeDocument/2006/relationships/slide" Target="slides/slide195.xml"/><Relationship Id="rId255" Type="http://schemas.openxmlformats.org/officeDocument/2006/relationships/slide" Target="slides/slide200.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1.xml"/><Relationship Id="rId87" Type="http://schemas.openxmlformats.org/officeDocument/2006/relationships/slide" Target="slides/slide32.xml"/><Relationship Id="rId110" Type="http://schemas.openxmlformats.org/officeDocument/2006/relationships/slide" Target="slides/slide55.xml"/><Relationship Id="rId115" Type="http://schemas.openxmlformats.org/officeDocument/2006/relationships/slide" Target="slides/slide60.xml"/><Relationship Id="rId131" Type="http://schemas.openxmlformats.org/officeDocument/2006/relationships/slide" Target="slides/slide76.xml"/><Relationship Id="rId136" Type="http://schemas.openxmlformats.org/officeDocument/2006/relationships/slide" Target="slides/slide81.xml"/><Relationship Id="rId157" Type="http://schemas.openxmlformats.org/officeDocument/2006/relationships/slide" Target="slides/slide102.xml"/><Relationship Id="rId178" Type="http://schemas.openxmlformats.org/officeDocument/2006/relationships/slide" Target="slides/slide123.xml"/><Relationship Id="rId61" Type="http://schemas.openxmlformats.org/officeDocument/2006/relationships/slide" Target="slides/slide6.xml"/><Relationship Id="rId82" Type="http://schemas.openxmlformats.org/officeDocument/2006/relationships/slide" Target="slides/slide27.xml"/><Relationship Id="rId152" Type="http://schemas.openxmlformats.org/officeDocument/2006/relationships/slide" Target="slides/slide97.xml"/><Relationship Id="rId173" Type="http://schemas.openxmlformats.org/officeDocument/2006/relationships/slide" Target="slides/slide118.xml"/><Relationship Id="rId194" Type="http://schemas.openxmlformats.org/officeDocument/2006/relationships/slide" Target="slides/slide139.xml"/><Relationship Id="rId199" Type="http://schemas.openxmlformats.org/officeDocument/2006/relationships/slide" Target="slides/slide144.xml"/><Relationship Id="rId203" Type="http://schemas.openxmlformats.org/officeDocument/2006/relationships/slide" Target="slides/slide148.xml"/><Relationship Id="rId208" Type="http://schemas.openxmlformats.org/officeDocument/2006/relationships/slide" Target="slides/slide153.xml"/><Relationship Id="rId229" Type="http://schemas.openxmlformats.org/officeDocument/2006/relationships/slide" Target="slides/slide174.xml"/><Relationship Id="rId19" Type="http://schemas.openxmlformats.org/officeDocument/2006/relationships/slideMaster" Target="slideMasters/slideMaster19.xml"/><Relationship Id="rId224" Type="http://schemas.openxmlformats.org/officeDocument/2006/relationships/slide" Target="slides/slide169.xml"/><Relationship Id="rId240" Type="http://schemas.openxmlformats.org/officeDocument/2006/relationships/slide" Target="slides/slide185.xml"/><Relationship Id="rId245" Type="http://schemas.openxmlformats.org/officeDocument/2006/relationships/slide" Target="slides/slide190.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xml"/><Relationship Id="rId77" Type="http://schemas.openxmlformats.org/officeDocument/2006/relationships/slide" Target="slides/slide22.xml"/><Relationship Id="rId100" Type="http://schemas.openxmlformats.org/officeDocument/2006/relationships/slide" Target="slides/slide45.xml"/><Relationship Id="rId105" Type="http://schemas.openxmlformats.org/officeDocument/2006/relationships/slide" Target="slides/slide50.xml"/><Relationship Id="rId126" Type="http://schemas.openxmlformats.org/officeDocument/2006/relationships/slide" Target="slides/slide71.xml"/><Relationship Id="rId147" Type="http://schemas.openxmlformats.org/officeDocument/2006/relationships/slide" Target="slides/slide92.xml"/><Relationship Id="rId168" Type="http://schemas.openxmlformats.org/officeDocument/2006/relationships/slide" Target="slides/slide113.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7.xml"/><Relationship Id="rId93" Type="http://schemas.openxmlformats.org/officeDocument/2006/relationships/slide" Target="slides/slide38.xml"/><Relationship Id="rId98" Type="http://schemas.openxmlformats.org/officeDocument/2006/relationships/slide" Target="slides/slide43.xml"/><Relationship Id="rId121" Type="http://schemas.openxmlformats.org/officeDocument/2006/relationships/slide" Target="slides/slide66.xml"/><Relationship Id="rId142" Type="http://schemas.openxmlformats.org/officeDocument/2006/relationships/slide" Target="slides/slide87.xml"/><Relationship Id="rId163" Type="http://schemas.openxmlformats.org/officeDocument/2006/relationships/slide" Target="slides/slide108.xml"/><Relationship Id="rId184" Type="http://schemas.openxmlformats.org/officeDocument/2006/relationships/slide" Target="slides/slide129.xml"/><Relationship Id="rId189" Type="http://schemas.openxmlformats.org/officeDocument/2006/relationships/slide" Target="slides/slide134.xml"/><Relationship Id="rId219" Type="http://schemas.openxmlformats.org/officeDocument/2006/relationships/slide" Target="slides/slide164.xml"/><Relationship Id="rId3" Type="http://schemas.openxmlformats.org/officeDocument/2006/relationships/slideMaster" Target="slideMasters/slideMaster3.xml"/><Relationship Id="rId214" Type="http://schemas.openxmlformats.org/officeDocument/2006/relationships/slide" Target="slides/slide159.xml"/><Relationship Id="rId230" Type="http://schemas.openxmlformats.org/officeDocument/2006/relationships/slide" Target="slides/slide175.xml"/><Relationship Id="rId235" Type="http://schemas.openxmlformats.org/officeDocument/2006/relationships/slide" Target="slides/slide180.xml"/><Relationship Id="rId251" Type="http://schemas.openxmlformats.org/officeDocument/2006/relationships/slide" Target="slides/slide196.xml"/><Relationship Id="rId256" Type="http://schemas.openxmlformats.org/officeDocument/2006/relationships/notesMaster" Target="notesMasters/notesMaster1.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2.xml"/><Relationship Id="rId116" Type="http://schemas.openxmlformats.org/officeDocument/2006/relationships/slide" Target="slides/slide61.xml"/><Relationship Id="rId137" Type="http://schemas.openxmlformats.org/officeDocument/2006/relationships/slide" Target="slides/slide82.xml"/><Relationship Id="rId158" Type="http://schemas.openxmlformats.org/officeDocument/2006/relationships/slide" Target="slides/slide10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7.xml"/><Relationship Id="rId83" Type="http://schemas.openxmlformats.org/officeDocument/2006/relationships/slide" Target="slides/slide28.xml"/><Relationship Id="rId88" Type="http://schemas.openxmlformats.org/officeDocument/2006/relationships/slide" Target="slides/slide33.xml"/><Relationship Id="rId111" Type="http://schemas.openxmlformats.org/officeDocument/2006/relationships/slide" Target="slides/slide56.xml"/><Relationship Id="rId132" Type="http://schemas.openxmlformats.org/officeDocument/2006/relationships/slide" Target="slides/slide77.xml"/><Relationship Id="rId153" Type="http://schemas.openxmlformats.org/officeDocument/2006/relationships/slide" Target="slides/slide98.xml"/><Relationship Id="rId174" Type="http://schemas.openxmlformats.org/officeDocument/2006/relationships/slide" Target="slides/slide119.xml"/><Relationship Id="rId179" Type="http://schemas.openxmlformats.org/officeDocument/2006/relationships/slide" Target="slides/slide124.xml"/><Relationship Id="rId195" Type="http://schemas.openxmlformats.org/officeDocument/2006/relationships/slide" Target="slides/slide140.xml"/><Relationship Id="rId209" Type="http://schemas.openxmlformats.org/officeDocument/2006/relationships/slide" Target="slides/slide154.xml"/><Relationship Id="rId190" Type="http://schemas.openxmlformats.org/officeDocument/2006/relationships/slide" Target="slides/slide135.xml"/><Relationship Id="rId204" Type="http://schemas.openxmlformats.org/officeDocument/2006/relationships/slide" Target="slides/slide149.xml"/><Relationship Id="rId220" Type="http://schemas.openxmlformats.org/officeDocument/2006/relationships/slide" Target="slides/slide165.xml"/><Relationship Id="rId225" Type="http://schemas.openxmlformats.org/officeDocument/2006/relationships/slide" Target="slides/slide170.xml"/><Relationship Id="rId241" Type="http://schemas.openxmlformats.org/officeDocument/2006/relationships/slide" Target="slides/slide186.xml"/><Relationship Id="rId246" Type="http://schemas.openxmlformats.org/officeDocument/2006/relationships/slide" Target="slides/slide19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xml"/><Relationship Id="rId106" Type="http://schemas.openxmlformats.org/officeDocument/2006/relationships/slide" Target="slides/slide51.xml"/><Relationship Id="rId127" Type="http://schemas.openxmlformats.org/officeDocument/2006/relationships/slide" Target="slides/slide7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8.xml"/><Relationship Id="rId78" Type="http://schemas.openxmlformats.org/officeDocument/2006/relationships/slide" Target="slides/slide23.xml"/><Relationship Id="rId94" Type="http://schemas.openxmlformats.org/officeDocument/2006/relationships/slide" Target="slides/slide39.xml"/><Relationship Id="rId99" Type="http://schemas.openxmlformats.org/officeDocument/2006/relationships/slide" Target="slides/slide44.xml"/><Relationship Id="rId101" Type="http://schemas.openxmlformats.org/officeDocument/2006/relationships/slide" Target="slides/slide46.xml"/><Relationship Id="rId122" Type="http://schemas.openxmlformats.org/officeDocument/2006/relationships/slide" Target="slides/slide67.xml"/><Relationship Id="rId143" Type="http://schemas.openxmlformats.org/officeDocument/2006/relationships/slide" Target="slides/slide88.xml"/><Relationship Id="rId148" Type="http://schemas.openxmlformats.org/officeDocument/2006/relationships/slide" Target="slides/slide93.xml"/><Relationship Id="rId164" Type="http://schemas.openxmlformats.org/officeDocument/2006/relationships/slide" Target="slides/slide109.xml"/><Relationship Id="rId169" Type="http://schemas.openxmlformats.org/officeDocument/2006/relationships/slide" Target="slides/slide114.xml"/><Relationship Id="rId185" Type="http://schemas.openxmlformats.org/officeDocument/2006/relationships/slide" Target="slides/slide130.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5.xml"/><Relationship Id="rId210" Type="http://schemas.openxmlformats.org/officeDocument/2006/relationships/slide" Target="slides/slide155.xml"/><Relationship Id="rId215" Type="http://schemas.openxmlformats.org/officeDocument/2006/relationships/slide" Target="slides/slide160.xml"/><Relationship Id="rId236" Type="http://schemas.openxmlformats.org/officeDocument/2006/relationships/slide" Target="slides/slide181.xml"/><Relationship Id="rId257" Type="http://schemas.openxmlformats.org/officeDocument/2006/relationships/presProps" Target="presProps.xml"/><Relationship Id="rId26" Type="http://schemas.openxmlformats.org/officeDocument/2006/relationships/slideMaster" Target="slideMasters/slideMaster26.xml"/><Relationship Id="rId231" Type="http://schemas.openxmlformats.org/officeDocument/2006/relationships/slide" Target="slides/slide176.xml"/><Relationship Id="rId252" Type="http://schemas.openxmlformats.org/officeDocument/2006/relationships/slide" Target="slides/slide197.xml"/><Relationship Id="rId47" Type="http://schemas.openxmlformats.org/officeDocument/2006/relationships/slideMaster" Target="slideMasters/slideMaster47.xml"/><Relationship Id="rId68" Type="http://schemas.openxmlformats.org/officeDocument/2006/relationships/slide" Target="slides/slide13.xml"/><Relationship Id="rId89" Type="http://schemas.openxmlformats.org/officeDocument/2006/relationships/slide" Target="slides/slide34.xml"/><Relationship Id="rId112" Type="http://schemas.openxmlformats.org/officeDocument/2006/relationships/slide" Target="slides/slide57.xml"/><Relationship Id="rId133" Type="http://schemas.openxmlformats.org/officeDocument/2006/relationships/slide" Target="slides/slide78.xml"/><Relationship Id="rId154" Type="http://schemas.openxmlformats.org/officeDocument/2006/relationships/slide" Target="slides/slide99.xml"/><Relationship Id="rId175" Type="http://schemas.openxmlformats.org/officeDocument/2006/relationships/slide" Target="slides/slide120.xml"/><Relationship Id="rId196" Type="http://schemas.openxmlformats.org/officeDocument/2006/relationships/slide" Target="slides/slide141.xml"/><Relationship Id="rId200" Type="http://schemas.openxmlformats.org/officeDocument/2006/relationships/slide" Target="slides/slide145.xml"/><Relationship Id="rId16" Type="http://schemas.openxmlformats.org/officeDocument/2006/relationships/slideMaster" Target="slideMasters/slideMaster16.xml"/><Relationship Id="rId221" Type="http://schemas.openxmlformats.org/officeDocument/2006/relationships/slide" Target="slides/slide166.xml"/><Relationship Id="rId242" Type="http://schemas.openxmlformats.org/officeDocument/2006/relationships/slide" Target="slides/slide187.xml"/><Relationship Id="rId37" Type="http://schemas.openxmlformats.org/officeDocument/2006/relationships/slideMaster" Target="slideMasters/slideMaster37.xml"/><Relationship Id="rId58" Type="http://schemas.openxmlformats.org/officeDocument/2006/relationships/slide" Target="slides/slide3.xml"/><Relationship Id="rId79" Type="http://schemas.openxmlformats.org/officeDocument/2006/relationships/slide" Target="slides/slide24.xml"/><Relationship Id="rId102" Type="http://schemas.openxmlformats.org/officeDocument/2006/relationships/slide" Target="slides/slide47.xml"/><Relationship Id="rId123" Type="http://schemas.openxmlformats.org/officeDocument/2006/relationships/slide" Target="slides/slide68.xml"/><Relationship Id="rId144" Type="http://schemas.openxmlformats.org/officeDocument/2006/relationships/slide" Target="slides/slide89.xml"/><Relationship Id="rId90" Type="http://schemas.openxmlformats.org/officeDocument/2006/relationships/slide" Target="slides/slide35.xml"/><Relationship Id="rId165" Type="http://schemas.openxmlformats.org/officeDocument/2006/relationships/slide" Target="slides/slide110.xml"/><Relationship Id="rId186" Type="http://schemas.openxmlformats.org/officeDocument/2006/relationships/slide" Target="slides/slide131.xml"/><Relationship Id="rId211" Type="http://schemas.openxmlformats.org/officeDocument/2006/relationships/slide" Target="slides/slide156.xml"/><Relationship Id="rId232" Type="http://schemas.openxmlformats.org/officeDocument/2006/relationships/slide" Target="slides/slide177.xml"/><Relationship Id="rId253" Type="http://schemas.openxmlformats.org/officeDocument/2006/relationships/slide" Target="slides/slide198.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4.xml"/><Relationship Id="rId113" Type="http://schemas.openxmlformats.org/officeDocument/2006/relationships/slide" Target="slides/slide58.xml"/><Relationship Id="rId134" Type="http://schemas.openxmlformats.org/officeDocument/2006/relationships/slide" Target="slides/slide79.xml"/><Relationship Id="rId80" Type="http://schemas.openxmlformats.org/officeDocument/2006/relationships/slide" Target="slides/slide25.xml"/><Relationship Id="rId155" Type="http://schemas.openxmlformats.org/officeDocument/2006/relationships/slide" Target="slides/slide100.xml"/><Relationship Id="rId176" Type="http://schemas.openxmlformats.org/officeDocument/2006/relationships/slide" Target="slides/slide121.xml"/><Relationship Id="rId197" Type="http://schemas.openxmlformats.org/officeDocument/2006/relationships/slide" Target="slides/slide142.xml"/><Relationship Id="rId201" Type="http://schemas.openxmlformats.org/officeDocument/2006/relationships/slide" Target="slides/slide146.xml"/><Relationship Id="rId222" Type="http://schemas.openxmlformats.org/officeDocument/2006/relationships/slide" Target="slides/slide167.xml"/><Relationship Id="rId243" Type="http://schemas.openxmlformats.org/officeDocument/2006/relationships/slide" Target="slides/slide188.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4.xml"/><Relationship Id="rId103" Type="http://schemas.openxmlformats.org/officeDocument/2006/relationships/slide" Target="slides/slide48.xml"/><Relationship Id="rId124" Type="http://schemas.openxmlformats.org/officeDocument/2006/relationships/slide" Target="slides/slide69.xml"/><Relationship Id="rId70" Type="http://schemas.openxmlformats.org/officeDocument/2006/relationships/slide" Target="slides/slide15.xml"/><Relationship Id="rId91" Type="http://schemas.openxmlformats.org/officeDocument/2006/relationships/slide" Target="slides/slide36.xml"/><Relationship Id="rId145" Type="http://schemas.openxmlformats.org/officeDocument/2006/relationships/slide" Target="slides/slide90.xml"/><Relationship Id="rId166" Type="http://schemas.openxmlformats.org/officeDocument/2006/relationships/slide" Target="slides/slide111.xml"/><Relationship Id="rId187" Type="http://schemas.openxmlformats.org/officeDocument/2006/relationships/slide" Target="slides/slide13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0.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image" Target="../media/image14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7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4696B1-8E68-452D-BCD1-8105DA07D952}" type="datetimeFigureOut">
              <a:rPr lang="en-US" smtClean="0"/>
              <a:t>3/13/2015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5C6E42-B320-4003-8229-9D4E2119D775}" type="slidenum">
              <a:rPr lang="en-US" smtClean="0"/>
              <a:t>‹#›</a:t>
            </a:fld>
            <a:endParaRPr lang="en-US"/>
          </a:p>
        </p:txBody>
      </p:sp>
    </p:spTree>
    <p:extLst>
      <p:ext uri="{BB962C8B-B14F-4D97-AF65-F5344CB8AC3E}">
        <p14:creationId xmlns:p14="http://schemas.microsoft.com/office/powerpoint/2010/main" val="2120931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www.data.jma.go.jp/mscweb/en/himawari89/space_segment/spsg_sample.html" TargetMode="External"/><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www.data.jma.go.jp/mscweb/en/himawari89/space_segment/spsg_sample.html" TargetMode="External"/><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0DB886B-21C2-48C8-9DB5-BB76DB720205}" type="slidenum">
              <a:rPr lang="en-US">
                <a:solidFill>
                  <a:srgbClr val="000000"/>
                </a:solidFill>
              </a:rPr>
              <a:pPr eaLnBrk="1" hangingPunct="1"/>
              <a:t>1</a:t>
            </a:fld>
            <a:endParaRPr lang="en-US">
              <a:solidFill>
                <a:srgbClr val="000000"/>
              </a:solidFill>
            </a:endParaRPr>
          </a:p>
        </p:txBody>
      </p:sp>
      <p:sp>
        <p:nvSpPr>
          <p:cNvPr id="187395" name="Rectangle 2"/>
          <p:cNvSpPr>
            <a:spLocks noGrp="1" noRot="1" noChangeAspect="1" noChangeArrowheads="1" noTextEdit="1"/>
          </p:cNvSpPr>
          <p:nvPr>
            <p:ph type="sldImg"/>
          </p:nvPr>
        </p:nvSpPr>
        <p:spPr>
          <a:xfrm>
            <a:off x="1143000" y="687388"/>
            <a:ext cx="4572000" cy="3429000"/>
          </a:xfrm>
          <a:ln/>
        </p:spPr>
      </p:sp>
      <p:sp>
        <p:nvSpPr>
          <p:cNvPr id="187396" name="Rectangle 3"/>
          <p:cNvSpPr>
            <a:spLocks noGrp="1" noChangeArrowheads="1"/>
          </p:cNvSpPr>
          <p:nvPr>
            <p:ph type="body" idx="1"/>
          </p:nvPr>
        </p:nvSpPr>
        <p:spPr>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9FA6CEF-5C92-4678-AA5D-53E601CBDFA6}" type="slidenum">
              <a:rPr lang="en-US" smtClean="0">
                <a:solidFill>
                  <a:prstClr val="black"/>
                </a:solidFill>
              </a:rPr>
              <a:pPr eaLnBrk="1" hangingPunct="1"/>
              <a:t>15</a:t>
            </a:fld>
            <a:endParaRPr lang="en-US" smtClean="0">
              <a:solidFill>
                <a:prstClr val="black"/>
              </a:solidFill>
            </a:endParaRPr>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p:spPr>
        <p:txBody>
          <a:bodyPr/>
          <a:lstStyle/>
          <a:p>
            <a:pPr eaLnBrk="1" hangingPunct="1"/>
            <a:r>
              <a:rPr lang="en-US" smtClean="0">
                <a:latin typeface="Arial" charset="0"/>
              </a:rPr>
              <a:t>Natural color images from the geo perspective are possible, as demonstrated in 1967. </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66A94D-C181-46BB-896C-A16F1B32B475}" type="slidenum">
              <a:rPr lang="en-US" smtClean="0">
                <a:solidFill>
                  <a:prstClr val="black"/>
                </a:solidFill>
              </a:rPr>
              <a:pPr/>
              <a:t>200</a:t>
            </a:fld>
            <a:endParaRPr lang="en-US" dirty="0">
              <a:solidFill>
                <a:prstClr val="black"/>
              </a:solidFill>
            </a:endParaRPr>
          </a:p>
        </p:txBody>
      </p:sp>
    </p:spTree>
    <p:extLst>
      <p:ext uri="{BB962C8B-B14F-4D97-AF65-F5344CB8AC3E}">
        <p14:creationId xmlns:p14="http://schemas.microsoft.com/office/powerpoint/2010/main" val="365294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p:spPr>
        <p:txBody>
          <a:bodyPr/>
          <a:lstStyle/>
          <a:p>
            <a:r>
              <a:rPr lang="en-US" altLang="en-US" smtClean="0"/>
              <a:t>http://nssdc.gsfc.nasa.gov/nmc/datasetDisplay.do?id=ESAD-00165</a:t>
            </a:r>
          </a:p>
          <a:p>
            <a:r>
              <a:rPr lang="en-US" altLang="en-US" smtClean="0"/>
              <a:t>http://nssdc.gsfc.nasa.gov/nmc/spacecraftOrbit.do?id=1974-039A</a:t>
            </a:r>
          </a:p>
        </p:txBody>
      </p:sp>
      <p:sp>
        <p:nvSpPr>
          <p:cNvPr id="194564" name="Slide Number Placeholder 3"/>
          <p:cNvSpPr>
            <a:spLocks noGrp="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3FD1B26-9DB3-442E-8DD2-E7C5CF79171D}" type="slidenum">
              <a:rPr lang="en-US" altLang="en-US" smtClean="0"/>
              <a:pPr eaLnBrk="1" hangingPunct="1"/>
              <a:t>17</a:t>
            </a:fld>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ln/>
        </p:spPr>
      </p:sp>
      <p:sp>
        <p:nvSpPr>
          <p:cNvPr id="193539" name="Notes Placeholder 2"/>
          <p:cNvSpPr>
            <a:spLocks noGrp="1"/>
          </p:cNvSpPr>
          <p:nvPr>
            <p:ph type="body" idx="1"/>
          </p:nvPr>
        </p:nvSpPr>
        <p:spPr>
          <a:noFill/>
        </p:spPr>
        <p:txBody>
          <a:bodyPr/>
          <a:lstStyle/>
          <a:p>
            <a:r>
              <a:rPr lang="en-US" altLang="en-US" smtClean="0"/>
              <a:t>http://science.nasa.gov/missions/sms/</a:t>
            </a:r>
          </a:p>
        </p:txBody>
      </p:sp>
      <p:sp>
        <p:nvSpPr>
          <p:cNvPr id="193540" name="Slide Number Placeholder 3"/>
          <p:cNvSpPr>
            <a:spLocks noGrp="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E4AB305-9C46-4FE0-9C25-3C6384B7391E}" type="slidenum">
              <a:rPr lang="en-US" altLang="en-US" smtClean="0"/>
              <a:pPr eaLnBrk="1" hangingPunct="1"/>
              <a:t>19</a:t>
            </a:fld>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http://cimss.ssec.wisc.edu/goes/fd/</a:t>
            </a:r>
          </a:p>
          <a:p>
            <a:r>
              <a:rPr lang="en-US" dirty="0" smtClean="0"/>
              <a:t>http://en.wikipedia.org/wiki/1979_Pacific_hurricane_season</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t>20</a:t>
            </a:fld>
            <a:endParaRPr lang="en-US"/>
          </a:p>
        </p:txBody>
      </p:sp>
    </p:spTree>
    <p:extLst>
      <p:ext uri="{BB962C8B-B14F-4D97-AF65-F5344CB8AC3E}">
        <p14:creationId xmlns:p14="http://schemas.microsoft.com/office/powerpoint/2010/main" val="2365395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p:spPr>
        <p:txBody>
          <a:bodyPr/>
          <a:lstStyle/>
          <a:p>
            <a:pPr eaLnBrk="1" hangingPunct="1"/>
            <a:r>
              <a:rPr lang="en-US" smtClean="0">
                <a:latin typeface="Arial" charset="0"/>
              </a:rPr>
              <a:t>The circles represent an estimate of the impact of GOES on regional scale numerical models.</a:t>
            </a:r>
          </a:p>
        </p:txBody>
      </p:sp>
      <p:sp>
        <p:nvSpPr>
          <p:cNvPr id="192516"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EA2099C-C2B7-4F66-AC1D-0E0A4A233E43}" type="slidenum">
              <a:rPr lang="en-US">
                <a:solidFill>
                  <a:prstClr val="black"/>
                </a:solidFill>
              </a:rPr>
              <a:pPr eaLnBrk="1" hangingPunct="1"/>
              <a:t>21</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p:spPr>
        <p:txBody>
          <a:bodyPr/>
          <a:lstStyle/>
          <a:p>
            <a:r>
              <a:rPr lang="en-US" altLang="en-US" smtClean="0"/>
              <a:t>http://science.nasa.gov/missions/sms/</a:t>
            </a:r>
          </a:p>
        </p:txBody>
      </p:sp>
      <p:sp>
        <p:nvSpPr>
          <p:cNvPr id="195588" name="Slide Number Placeholder 3"/>
          <p:cNvSpPr>
            <a:spLocks noGrp="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A10A27B-3326-452A-92CA-6B357C86B5FD}" type="slidenum">
              <a:rPr lang="en-US" altLang="en-US" smtClean="0"/>
              <a:pPr eaLnBrk="1" hangingPunct="1"/>
              <a:t>22</a:t>
            </a:fld>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60DB53C-2CE1-4816-9F3C-0BB64CE81D78}" type="slidenum">
              <a:rPr lang="en-US" altLang="en-US" smtClean="0">
                <a:solidFill>
                  <a:srgbClr val="000000"/>
                </a:solidFill>
              </a:rPr>
              <a:pPr eaLnBrk="1" hangingPunct="1"/>
              <a:t>27</a:t>
            </a:fld>
            <a:endParaRPr lang="en-US" altLang="en-US" smtClean="0">
              <a:solidFill>
                <a:srgbClr val="000000"/>
              </a:solidFill>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p:spPr>
        <p:txBody>
          <a:bodyPr/>
          <a:lstStyle/>
          <a:p>
            <a:r>
              <a:rPr lang="en-US" altLang="en-US" smtClean="0"/>
              <a:t>Visible band.</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19C3B8B-12F1-4659-A14A-15EAE7D69F04}" type="slidenum">
              <a:rPr lang="en-US" altLang="en-US" smtClean="0">
                <a:solidFill>
                  <a:srgbClr val="000000"/>
                </a:solidFill>
              </a:rPr>
              <a:pPr eaLnBrk="1" hangingPunct="1"/>
              <a:t>31</a:t>
            </a:fld>
            <a:endParaRPr lang="en-US" altLang="en-US" smtClean="0">
              <a:solidFill>
                <a:srgbClr val="000000"/>
              </a:solidFill>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GOES-14 (previously GOES-0) was launched on June 27, 2009.</a:t>
            </a:r>
          </a:p>
          <a:p>
            <a:pPr eaLnBrk="1" hangingPunct="1"/>
            <a:endParaRPr lang="en-US" altLang="en-US" smtClean="0"/>
          </a:p>
          <a:p>
            <a:pPr eaLnBrk="1" hangingPunct="1"/>
            <a:r>
              <a:rPr lang="en-US" altLang="en-US" smtClean="0"/>
              <a:t>The issue with the band 6 of the imager, was the detector order was initially flipped in the data stream. This was fixed on August 24, 2009 (not shown).</a:t>
            </a:r>
          </a:p>
          <a:p>
            <a:pPr eaLnBrk="1" hangingPunct="1"/>
            <a:endParaRPr lang="en-US" altLang="en-US" smtClean="0"/>
          </a:p>
          <a:p>
            <a:pPr eaLnBrk="1" hangingPunct="1"/>
            <a:r>
              <a:rPr lang="en-US" altLang="en-US" smtClean="0"/>
              <a:t>More information can be found at: </a:t>
            </a:r>
          </a:p>
          <a:p>
            <a:pPr eaLnBrk="1" hangingPunct="1"/>
            <a:r>
              <a:rPr lang="en-US" altLang="en-US" smtClean="0"/>
              <a:t>	http://rammb.cira.colostate.edu/projects/goes-o/</a:t>
            </a:r>
          </a:p>
          <a:p>
            <a:pPr eaLnBrk="1" hangingPunct="1"/>
            <a:r>
              <a:rPr lang="en-US" altLang="en-US" smtClean="0"/>
              <a:t>	http://cimss.ssec.wisc.edu/goes/blog/archives/3054</a:t>
            </a:r>
          </a:p>
          <a:p>
            <a:pPr eaLnBrk="1" hangingPunct="1"/>
            <a:endParaRPr lang="en-US" altLang="en-US" smtClean="0"/>
          </a:p>
          <a:p>
            <a:pPr eaLnBrk="1" hangingPunct="1"/>
            <a:r>
              <a:rPr lang="en-US" altLang="en-US" smtClean="0"/>
              <a:t>Don Hillger and Tim Schmit are co-leading the GOES-14 NOAA science test. </a:t>
            </a:r>
          </a:p>
          <a:p>
            <a:pPr eaLnBrk="1" hangingPunct="1"/>
            <a:endParaRPr lang="en-US" altLang="en-US" smtClean="0"/>
          </a:p>
          <a:p>
            <a:pPr eaLnBrk="1" hangingPunct="1"/>
            <a:r>
              <a:rPr lang="en-US" altLang="en-US" smtClean="0"/>
              <a:t>The above images were ingested by the SSEC data center in Madison, WI. Image generated by T. Schmit of NOAA NESDIS STAR ASPB.</a:t>
            </a:r>
          </a:p>
          <a:p>
            <a:pPr eaLnBrk="1" hangingPunct="1"/>
            <a:endParaRPr lang="en-US" altLang="en-US" smtClean="0"/>
          </a:p>
          <a:p>
            <a:pPr eaLnBrk="1" hangingPunct="1"/>
            <a:r>
              <a:rPr lang="en-US" altLang="en-US" smtClean="0"/>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AE71930-67A8-476B-A9AE-3B0BA3F71442}" type="slidenum">
              <a:rPr lang="en-US" altLang="en-US" smtClean="0">
                <a:solidFill>
                  <a:srgbClr val="000000"/>
                </a:solidFill>
              </a:rPr>
              <a:pPr eaLnBrk="1" hangingPunct="1"/>
              <a:t>32</a:t>
            </a:fld>
            <a:endParaRPr lang="en-US" altLang="en-US" smtClean="0">
              <a:solidFill>
                <a:srgbClr val="000000"/>
              </a:solidFill>
            </a:endParaRPr>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Igor</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p>
            <a:fld id="{A8A9B252-B8EA-4B01-9139-5DC90A371858}" type="slidenum">
              <a:rPr lang="en-US" smtClean="0">
                <a:solidFill>
                  <a:prstClr val="black"/>
                </a:solidFill>
              </a:rPr>
              <a:pPr/>
              <a:t>34</a:t>
            </a:fld>
            <a:endParaRPr lang="en-US" smtClean="0">
              <a:solidFill>
                <a:prstClr val="black"/>
              </a:solidFill>
            </a:endParaRPr>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ln/>
        </p:spPr>
        <p:txBody>
          <a:bodyPr/>
          <a:lstStyle/>
          <a:p>
            <a:pPr eaLnBrk="1" hangingPunct="1"/>
            <a:r>
              <a:rPr lang="en-US" smtClean="0"/>
              <a:t>GOES-P was called GOES-15 after it successfully obtained geostationary orbit.</a:t>
            </a:r>
          </a:p>
          <a:p>
            <a:pPr eaLnBrk="1" hangingPunct="1"/>
            <a:endParaRPr lang="en-US" smtClean="0"/>
          </a:p>
          <a:p>
            <a:pPr eaLnBrk="1" hangingPunct="1"/>
            <a:r>
              <a:rPr lang="en-US" smtClean="0"/>
              <a:t>The Science Tests are time for learning about the satellite and collecting unique data, but to discover things wrong and a chance to correct them. With GOES-15 the main changes involved …</a:t>
            </a:r>
          </a:p>
          <a:p>
            <a:pPr eaLnBrk="1" hangingPunct="1"/>
            <a:endParaRPr lang="en-US" smtClean="0"/>
          </a:p>
          <a:p>
            <a:pPr eaLnBrk="1" hangingPunct="1"/>
            <a:r>
              <a:rPr lang="en-US" smtClean="0"/>
              <a:t>Full-disk GOES images courtesy of CIRA.</a:t>
            </a:r>
          </a:p>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http://web.archive.org/web/20090318000548/http://www.clarkefoundation.org/docs/ClarkeWirelessWorldArticle.pdf</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t>6</a:t>
            </a:fld>
            <a:endParaRPr lang="en-US"/>
          </a:p>
        </p:txBody>
      </p:sp>
    </p:spTree>
    <p:extLst>
      <p:ext uri="{BB962C8B-B14F-4D97-AF65-F5344CB8AC3E}">
        <p14:creationId xmlns:p14="http://schemas.microsoft.com/office/powerpoint/2010/main" val="2612632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rgbClr val="FFFFFF"/>
                </a:solidFill>
              </a:rPr>
              <a:t>Now</a:t>
            </a:r>
            <a:r>
              <a:rPr lang="en-US" sz="1200" baseline="0" dirty="0" smtClean="0">
                <a:solidFill>
                  <a:srgbClr val="FFFFFF"/>
                </a:solidFill>
              </a:rPr>
              <a:t> m</a:t>
            </a:r>
            <a:r>
              <a:rPr lang="en-US" sz="1200" dirty="0" smtClean="0">
                <a:solidFill>
                  <a:srgbClr val="FFFFFF"/>
                </a:solidFill>
              </a:rPr>
              <a:t>ore coverage both south and east of the current operational sector. </a:t>
            </a:r>
            <a:endParaRPr lang="en-US" dirty="0"/>
          </a:p>
        </p:txBody>
      </p:sp>
      <p:sp>
        <p:nvSpPr>
          <p:cNvPr id="4" name="Slide Number Placeholder 3"/>
          <p:cNvSpPr>
            <a:spLocks noGrp="1"/>
          </p:cNvSpPr>
          <p:nvPr>
            <p:ph type="sldNum" sz="quarter" idx="10"/>
          </p:nvPr>
        </p:nvSpPr>
        <p:spPr/>
        <p:txBody>
          <a:bodyPr/>
          <a:lstStyle/>
          <a:p>
            <a:fld id="{336FC37D-D8B7-4ED6-9EB8-3F9D4B968FCE}"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568390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http://cimss.ssec.wisc.edu/goes/srsor2015/GOES-14_SRSOR.html</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t>37</a:t>
            </a:fld>
            <a:endParaRPr lang="en-US"/>
          </a:p>
        </p:txBody>
      </p:sp>
    </p:spTree>
    <p:extLst>
      <p:ext uri="{BB962C8B-B14F-4D97-AF65-F5344CB8AC3E}">
        <p14:creationId xmlns:p14="http://schemas.microsoft.com/office/powerpoint/2010/main" val="4005137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87B5875-F93D-4EE4-85BF-03CB3E330283}" type="slidenum">
              <a:rPr lang="en-US">
                <a:solidFill>
                  <a:srgbClr val="000000"/>
                </a:solidFill>
              </a:rPr>
              <a:pPr eaLnBrk="1" hangingPunct="1"/>
              <a:t>39</a:t>
            </a:fld>
            <a:endParaRPr lang="en-US">
              <a:solidFill>
                <a:srgbClr val="000000"/>
              </a:solidFill>
            </a:endParaRPr>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p:spPr>
        <p:txBody>
          <a:bodyPr/>
          <a:lstStyle/>
          <a:p>
            <a:r>
              <a:rPr lang="en-US" smtClean="0">
                <a:latin typeface="Arial" charset="0"/>
              </a:rPr>
              <a:t>Significant remaining scientific challenges for the specific science topic</a:t>
            </a:r>
          </a:p>
          <a:p>
            <a:r>
              <a:rPr lang="en-US" smtClean="0">
                <a:latin typeface="Arial" charset="0"/>
              </a:rPr>
              <a:t>Next step(s)</a:t>
            </a:r>
          </a:p>
          <a:p>
            <a:pPr lvl="1"/>
            <a:r>
              <a:rPr lang="en-US" smtClean="0">
                <a:latin typeface="Arial" charset="0"/>
              </a:rPr>
              <a:t>Instruments (current/future), techniques, testbed, transition, …</a:t>
            </a:r>
          </a:p>
          <a:p>
            <a:r>
              <a:rPr lang="en-US" smtClean="0">
                <a:latin typeface="Arial" charset="0"/>
              </a:rPr>
              <a:t>Path into applications/operations</a:t>
            </a:r>
          </a:p>
          <a:p>
            <a:pPr lvl="1"/>
            <a:r>
              <a:rPr lang="en-US" smtClean="0">
                <a:latin typeface="Arial" charset="0"/>
              </a:rPr>
              <a:t>Who will use it and how</a:t>
            </a:r>
          </a:p>
          <a:p>
            <a:pPr lvl="1"/>
            <a:r>
              <a:rPr lang="en-US" smtClean="0">
                <a:latin typeface="Arial" charset="0"/>
              </a:rPr>
              <a:t>How will it get out to the real world</a:t>
            </a:r>
          </a:p>
          <a:p>
            <a:endParaRPr lang="en-US" smtClean="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72FEF96-5084-4791-8AE6-9F7E9BF4FE33}" type="slidenum">
              <a:rPr lang="en-US">
                <a:solidFill>
                  <a:prstClr val="black"/>
                </a:solidFill>
              </a:rPr>
              <a:pPr eaLnBrk="1" hangingPunct="1"/>
              <a:t>40</a:t>
            </a:fld>
            <a:endParaRPr lang="en-US">
              <a:solidFill>
                <a:prstClr val="black"/>
              </a:solidFill>
            </a:endParaRPr>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p:spPr>
        <p:txBody>
          <a:bodyPr/>
          <a:lstStyle/>
          <a:p>
            <a:pPr eaLnBrk="1" hangingPunct="1"/>
            <a:r>
              <a:rPr lang="en-US" smtClean="0">
                <a:latin typeface="Arial" charset="0"/>
              </a:rPr>
              <a:t>These 8 bands represent the current GOES imager “six” and  1.6 and 7.2 um bands.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http://ac.els-cdn.com/0094576596000215/1-s2.0-0094576596000215-main.pdf?_tid=86f5529e-c98d-11e4-8a46-00000aacb35f&amp;acdnat=1426257222_f09810532f99876bc6014fff4f4d65be</a:t>
            </a:r>
          </a:p>
          <a:p>
            <a:endParaRPr lang="en-US" dirty="0" smtClean="0"/>
          </a:p>
          <a:p>
            <a:r>
              <a:rPr lang="en-US" sz="1200" kern="1200" dirty="0" smtClean="0">
                <a:solidFill>
                  <a:schemeClr val="tx1"/>
                </a:solidFill>
                <a:latin typeface="+mn-lt"/>
                <a:ea typeface="+mn-ea"/>
                <a:cs typeface="+mn-cs"/>
              </a:rPr>
              <a:t>NOAA's future earth observations from advanced GOES satellites </a:t>
            </a:r>
            <a:br>
              <a:rPr lang="en-US" sz="1200" kern="1200" dirty="0" smtClean="0">
                <a:solidFill>
                  <a:schemeClr val="tx1"/>
                </a:solidFill>
                <a:latin typeface="+mn-lt"/>
                <a:ea typeface="+mn-ea"/>
                <a:cs typeface="+mn-cs"/>
              </a:rPr>
            </a:br>
            <a:r>
              <a:rPr lang="en-US" sz="1200" kern="1200" dirty="0" err="1" smtClean="0">
                <a:solidFill>
                  <a:schemeClr val="tx1"/>
                </a:solidFill>
                <a:latin typeface="+mn-lt"/>
                <a:ea typeface="+mn-ea"/>
                <a:cs typeface="+mn-cs"/>
              </a:rPr>
              <a:t>Dittberner</a:t>
            </a:r>
            <a:r>
              <a:rPr lang="en-US" sz="1200" kern="1200" dirty="0" smtClean="0">
                <a:solidFill>
                  <a:schemeClr val="tx1"/>
                </a:solidFill>
                <a:latin typeface="+mn-lt"/>
                <a:ea typeface="+mn-ea"/>
                <a:cs typeface="+mn-cs"/>
              </a:rPr>
              <a:t> G.</a:t>
            </a:r>
            <a:r>
              <a:rPr lang="en-US" sz="1200" kern="1200" dirty="0" smtClean="0">
                <a:solidFill>
                  <a:schemeClr val="tx1"/>
                </a:solidFill>
                <a:effectLst/>
                <a:latin typeface="+mn-lt"/>
                <a:ea typeface="+mn-ea"/>
                <a:cs typeface="+mn-cs"/>
              </a:rPr>
              <a:t>, </a:t>
            </a:r>
            <a:r>
              <a:rPr lang="en-US" sz="1200" kern="1200" dirty="0" smtClean="0">
                <a:solidFill>
                  <a:schemeClr val="tx1"/>
                </a:solidFill>
                <a:latin typeface="+mn-lt"/>
                <a:ea typeface="+mn-ea"/>
                <a:cs typeface="+mn-cs"/>
              </a:rPr>
              <a:t>Gird R.</a:t>
            </a:r>
            <a:r>
              <a:rPr lang="en-US" sz="1200" kern="1200" dirty="0" smtClean="0">
                <a:solidFill>
                  <a:schemeClr val="tx1"/>
                </a:solidFill>
                <a:effectLst/>
                <a:latin typeface="+mn-lt"/>
                <a:ea typeface="+mn-ea"/>
                <a:cs typeface="+mn-cs"/>
              </a:rPr>
              <a:t>, </a:t>
            </a:r>
            <a:r>
              <a:rPr lang="en-US" sz="1200" kern="1200" dirty="0" err="1" smtClean="0">
                <a:solidFill>
                  <a:schemeClr val="tx1"/>
                </a:solidFill>
                <a:latin typeface="+mn-lt"/>
                <a:ea typeface="+mn-ea"/>
                <a:cs typeface="+mn-cs"/>
              </a:rPr>
              <a:t>Heymann</a:t>
            </a:r>
            <a:r>
              <a:rPr lang="en-US" sz="1200" kern="1200" dirty="0" smtClean="0">
                <a:solidFill>
                  <a:schemeClr val="tx1"/>
                </a:solidFill>
                <a:latin typeface="+mn-lt"/>
                <a:ea typeface="+mn-ea"/>
                <a:cs typeface="+mn-cs"/>
              </a:rPr>
              <a:t> R.</a:t>
            </a:r>
            <a:r>
              <a:rPr lang="en-US" sz="1200" kern="1200" dirty="0" smtClean="0">
                <a:solidFill>
                  <a:schemeClr val="tx1"/>
                </a:solidFill>
                <a:effectLst/>
                <a:latin typeface="+mn-lt"/>
                <a:ea typeface="+mn-ea"/>
                <a:cs typeface="+mn-cs"/>
              </a:rPr>
              <a:t>, </a:t>
            </a:r>
            <a:r>
              <a:rPr lang="en-US" sz="1200" kern="1200" dirty="0" smtClean="0">
                <a:solidFill>
                  <a:schemeClr val="tx1"/>
                </a:solidFill>
                <a:latin typeface="+mn-lt"/>
                <a:ea typeface="+mn-ea"/>
                <a:cs typeface="+mn-cs"/>
              </a:rPr>
              <a:t>Howard E.</a:t>
            </a:r>
            <a:r>
              <a:rPr lang="en-US" sz="1200" kern="1200" dirty="0" smtClean="0">
                <a:solidFill>
                  <a:schemeClr val="tx1"/>
                </a:solidFill>
                <a:effectLst/>
                <a:latin typeface="+mn-lt"/>
                <a:ea typeface="+mn-ea"/>
                <a:cs typeface="+mn-cs"/>
              </a:rPr>
              <a:t>, </a:t>
            </a:r>
            <a:r>
              <a:rPr lang="en-US" sz="1200" kern="1200" dirty="0" err="1" smtClean="0">
                <a:solidFill>
                  <a:schemeClr val="tx1"/>
                </a:solidFill>
                <a:latin typeface="+mn-lt"/>
                <a:ea typeface="+mn-ea"/>
                <a:cs typeface="+mn-cs"/>
              </a:rPr>
              <a:t>Kirkner</a:t>
            </a:r>
            <a:r>
              <a:rPr lang="en-US" sz="1200" kern="1200" dirty="0" smtClean="0">
                <a:solidFill>
                  <a:schemeClr val="tx1"/>
                </a:solidFill>
                <a:latin typeface="+mn-lt"/>
                <a:ea typeface="+mn-ea"/>
                <a:cs typeface="+mn-cs"/>
              </a:rPr>
              <a:t> S.</a:t>
            </a:r>
            <a:r>
              <a:rPr lang="en-US" sz="1200" kern="1200" dirty="0" smtClean="0">
                <a:solidFill>
                  <a:schemeClr val="tx1"/>
                </a:solidFill>
                <a:effectLst/>
                <a:latin typeface="+mn-lt"/>
                <a:ea typeface="+mn-ea"/>
                <a:cs typeface="+mn-cs"/>
              </a:rPr>
              <a:t>, </a:t>
            </a:r>
            <a:r>
              <a:rPr lang="en-US" sz="1200" kern="1200" dirty="0" err="1" smtClean="0">
                <a:solidFill>
                  <a:schemeClr val="tx1"/>
                </a:solidFill>
                <a:latin typeface="+mn-lt"/>
                <a:ea typeface="+mn-ea"/>
                <a:cs typeface="+mn-cs"/>
              </a:rPr>
              <a:t>Uccellini</a:t>
            </a:r>
            <a:r>
              <a:rPr lang="en-US" sz="1200" kern="1200" dirty="0" smtClean="0">
                <a:solidFill>
                  <a:schemeClr val="tx1"/>
                </a:solidFill>
                <a:latin typeface="+mn-lt"/>
                <a:ea typeface="+mn-ea"/>
                <a:cs typeface="+mn-cs"/>
              </a:rPr>
              <a:t> L.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(1996)  </a:t>
            </a:r>
            <a:r>
              <a:rPr lang="en-US" sz="1200" i="1" kern="1200" dirty="0" err="1" smtClean="0">
                <a:solidFill>
                  <a:schemeClr val="tx1"/>
                </a:solidFill>
                <a:latin typeface="+mn-lt"/>
                <a:ea typeface="+mn-ea"/>
                <a:cs typeface="+mn-cs"/>
              </a:rPr>
              <a:t>Acta</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Astronautica</a:t>
            </a:r>
            <a:r>
              <a:rPr lang="en-US" sz="1200" kern="1200" dirty="0" smtClean="0">
                <a:solidFill>
                  <a:schemeClr val="tx1"/>
                </a:solidFill>
                <a:latin typeface="+mn-lt"/>
                <a:ea typeface="+mn-ea"/>
                <a:cs typeface="+mn-cs"/>
              </a:rPr>
              <a:t>,  38  (4-8) , pp. 467-477. </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t>41</a:t>
            </a:fld>
            <a:endParaRPr lang="en-US"/>
          </a:p>
        </p:txBody>
      </p:sp>
    </p:spTree>
    <p:extLst>
      <p:ext uri="{BB962C8B-B14F-4D97-AF65-F5344CB8AC3E}">
        <p14:creationId xmlns:p14="http://schemas.microsoft.com/office/powerpoint/2010/main" val="35491310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5AA87D4-FBF0-479C-80A4-44167E2C90FF}" type="slidenum">
              <a:rPr lang="en-US">
                <a:solidFill>
                  <a:prstClr val="black"/>
                </a:solidFill>
              </a:rPr>
              <a:pPr eaLnBrk="1" hangingPunct="1"/>
              <a:t>42</a:t>
            </a:fld>
            <a:endParaRPr lang="en-US">
              <a:solidFill>
                <a:prstClr val="black"/>
              </a:solidFill>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xfrm>
            <a:off x="152400" y="4343400"/>
            <a:ext cx="6400800" cy="4114800"/>
          </a:xfrm>
          <a:noFill/>
        </p:spPr>
        <p:txBody>
          <a:bodyPr/>
          <a:lstStyle/>
          <a:p>
            <a:pPr eaLnBrk="1" hangingPunct="1"/>
            <a:r>
              <a:rPr lang="en-US" sz="1000" smtClean="0">
                <a:latin typeface="Arial" charset="0"/>
              </a:rPr>
              <a:t>As originally proposed by the National Weather Service, the ABI was to have a minimum of 8 spectral channels. The selected channels were close to the five channels on the GOES-8 -10 imagers ( 0.64, 3.9, 6.15, 11.2, and 12.3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 </a:t>
            </a:r>
            <a:r>
              <a:rPr lang="en-US" sz="1000" smtClean="0">
                <a:latin typeface="Arial" charset="0"/>
              </a:rPr>
              <a:t>supplemented with a snow/cloud discriminating 1.6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channel, a mid-tropospheric 7.0 um water vapor channel, and a cloud height determining 13.3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channel. Two additional channels were proposed to expand the capabilities closer to meeting NWS requirements and to enhance opportunities for weather and climate research and applications; the IR windows at 8.5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and 10.35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offer improved moisture, cloud, aerosol, and surface sensing capabilities. In addition some of the ABI-8 spectral widths were modified to complement other satellite spectral channels and to capitalize on experience gained with the MODIS Airborne Simulator (MAS). To round out an ABI-12, another visible channel at 0.86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was added to help with the detection of aerosols and vegetation and a near infrared channel at 1.38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to detect very thin cirrus in the upper troposphere. </a:t>
            </a:r>
          </a:p>
          <a:p>
            <a:pPr eaLnBrk="1" hangingPunct="1"/>
            <a:endParaRPr lang="en-US" sz="1000" smtClean="0">
              <a:latin typeface="Arial" charset="0"/>
            </a:endParaRPr>
          </a:p>
          <a:p>
            <a:pPr eaLnBrk="1" hangingPunct="1"/>
            <a:r>
              <a:rPr lang="en-US" sz="1000" smtClean="0">
                <a:solidFill>
                  <a:srgbClr val="000000"/>
                </a:solidFill>
                <a:latin typeface="Arial" charset="0"/>
              </a:rPr>
              <a:t>The addition of the 8.5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 enables detection of volcanic cloud with sulfuric acid aerosols and </a:t>
            </a:r>
            <a:r>
              <a:rPr lang="en-US" sz="1000" smtClean="0">
                <a:latin typeface="Arial" charset="0"/>
              </a:rPr>
              <a:t>thin cirrus in conjunction with the 11.2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channel as well as </a:t>
            </a:r>
            <a:r>
              <a:rPr lang="en-US" sz="1000" smtClean="0">
                <a:solidFill>
                  <a:srgbClr val="000000"/>
                </a:solidFill>
                <a:latin typeface="Arial" charset="0"/>
              </a:rPr>
              <a:t>determination of cloud micro-physical properties with the 11.2 and 12.3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 channels. This includes a more accurate delineation of ice from water clouds during the day or night. </a:t>
            </a:r>
          </a:p>
          <a:p>
            <a:pPr eaLnBrk="1" hangingPunct="1"/>
            <a:endParaRPr lang="en-US" sz="1000" smtClean="0">
              <a:solidFill>
                <a:srgbClr val="000000"/>
              </a:solidFill>
              <a:latin typeface="Arial" charset="0"/>
            </a:endParaRPr>
          </a:p>
          <a:p>
            <a:pPr eaLnBrk="1" hangingPunct="1"/>
            <a:r>
              <a:rPr lang="en-US" sz="1000" smtClean="0">
                <a:solidFill>
                  <a:srgbClr val="000000"/>
                </a:solidFill>
                <a:latin typeface="Arial" charset="0"/>
              </a:rPr>
              <a:t>The addition of the 10.35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 improves </a:t>
            </a:r>
            <a:r>
              <a:rPr lang="en-US" sz="1000" smtClean="0">
                <a:latin typeface="Arial" charset="0"/>
              </a:rPr>
              <a:t>determination of micro-physical properties of clouds with the 11.2 and 12.3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channels; this includes a more accurate determination of cloud particle size during the day and night. Also, the observation of surface properties (such as SST) is improved using the 10.35</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along with the 8.6, 11.2, and 12.3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channels. Finally, there is more </a:t>
            </a:r>
            <a:r>
              <a:rPr lang="en-US" sz="1000" smtClean="0">
                <a:solidFill>
                  <a:srgbClr val="000000"/>
                </a:solidFill>
                <a:latin typeface="Arial" charset="0"/>
              </a:rPr>
              <a:t>sensitivity to low level moisture with the additional split windows.</a:t>
            </a:r>
          </a:p>
          <a:p>
            <a:pPr eaLnBrk="1" hangingPunct="1"/>
            <a:endParaRPr lang="en-US" sz="1000" smtClean="0">
              <a:solidFill>
                <a:srgbClr val="000000"/>
              </a:solidFill>
              <a:latin typeface="Arial" charset="0"/>
            </a:endParaRPr>
          </a:p>
          <a:p>
            <a:pPr eaLnBrk="1" hangingPunct="1"/>
            <a:r>
              <a:rPr lang="en-US" sz="1000" smtClean="0">
                <a:latin typeface="Arial" charset="0"/>
              </a:rPr>
              <a:t>The 0.86 </a:t>
            </a:r>
            <a:r>
              <a:rPr lang="en-US" sz="1000" smtClean="0">
                <a:latin typeface="Arial" charset="0"/>
                <a:sym typeface="Symbol" pitchFamily="18" charset="2"/>
              </a:rPr>
              <a:t></a:t>
            </a:r>
            <a:r>
              <a:rPr lang="en-US" sz="1000" smtClean="0">
                <a:latin typeface="Arial" charset="0"/>
              </a:rPr>
              <a:t>m channel provides synergy with the AVHRR/3, as it is similar its channel 2. This channel is used for determining vegetation amount, aerosols and ocean/land studies. Characterizing aerosols and their optical properties is essential for improving a number of satellite products, for example SST, ocean color and surface temperatures. This channel also enables very localized vegetation stress monitoring, fire danger monitoring, and albedo retrieval.</a:t>
            </a:r>
          </a:p>
          <a:p>
            <a:pPr eaLnBrk="1" hangingPunct="1"/>
            <a:endParaRPr lang="en-US" sz="1000" b="1" smtClean="0">
              <a:latin typeface="Arial" charset="0"/>
            </a:endParaRPr>
          </a:p>
          <a:p>
            <a:pPr eaLnBrk="1" hangingPunct="1"/>
            <a:r>
              <a:rPr lang="en-US" sz="1000" smtClean="0">
                <a:solidFill>
                  <a:srgbClr val="000000"/>
                </a:solidFill>
                <a:latin typeface="Arial" charset="0"/>
              </a:rPr>
              <a:t>The 1.38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 channel is copied from one on MODIS.  It does not see into the lower troposphere due to water vapor sensitivity and thus it provides excellent daytime sensitivity to very thin cirrus. This will aid several products relying on clear skies in the infrared windows, for example SST.</a:t>
            </a:r>
          </a:p>
          <a:p>
            <a:pPr eaLnBrk="1" hangingPunct="1"/>
            <a:endParaRPr lang="en-US" sz="1000" smtClean="0">
              <a:solidFill>
                <a:srgbClr val="000000"/>
              </a:solidFill>
              <a:latin typeface="Arial" charset="0"/>
            </a:endParaRPr>
          </a:p>
          <a:p>
            <a:pPr eaLnBrk="1" hangingPunct="1"/>
            <a:endParaRPr lang="en-US" sz="1000" smtClean="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A545E76-A93D-49FB-9C44-51A435C35C36}" type="slidenum">
              <a:rPr lang="en-US">
                <a:solidFill>
                  <a:prstClr val="black"/>
                </a:solidFill>
              </a:rPr>
              <a:pPr eaLnBrk="1" hangingPunct="1"/>
              <a:t>43</a:t>
            </a:fld>
            <a:endParaRPr lang="en-US">
              <a:solidFill>
                <a:prstClr val="black"/>
              </a:solidFill>
            </a:endParaRPr>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xfrm>
            <a:off x="914400" y="4343400"/>
            <a:ext cx="5029200" cy="4114800"/>
          </a:xfrm>
          <a:noFill/>
        </p:spPr>
        <p:txBody>
          <a:bodyPr/>
          <a:lstStyle/>
          <a:p>
            <a:pPr eaLnBrk="1" hangingPunct="1"/>
            <a:r>
              <a:rPr lang="en-US" smtClean="0">
                <a:latin typeface="Arial" charset="0"/>
              </a:rPr>
              <a:t>This figure, generated by Mat Gunshor, shows the spectral coverage of the current GOES Imager (in red) and that proposed in the IR region for the ABI (Advanced Baseline Imager) (in green). A sample high spectral resolution earth-emitted spectra is also plotted (in blue). It’s apparent that the ABI has advantages over the current GOES Imager. For example, a 13.3 um band for cloud heights, two water vapor bands instead of one, and a band covering at the 8.5 um region (for cloud phase).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B3E012B-F8E2-4EDC-93F1-2836EE1A3CA9}" type="slidenum">
              <a:rPr lang="en-US">
                <a:solidFill>
                  <a:prstClr val="black"/>
                </a:solidFill>
              </a:rPr>
              <a:pPr eaLnBrk="1" hangingPunct="1"/>
              <a:t>44</a:t>
            </a:fld>
            <a:endParaRPr lang="en-US">
              <a:solidFill>
                <a:prstClr val="black"/>
              </a:solidFill>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xfrm>
            <a:off x="914400" y="4343400"/>
            <a:ext cx="5029200" cy="4114800"/>
          </a:xfrm>
          <a:noFill/>
        </p:spPr>
        <p:txBody>
          <a:bodyPr/>
          <a:lstStyle/>
          <a:p>
            <a:pPr eaLnBrk="1" hangingPunct="1"/>
            <a:r>
              <a:rPr lang="en-US" smtClean="0">
                <a:latin typeface="Arial" charset="0"/>
              </a:rPr>
              <a:t>Band pass are approximate</a:t>
            </a:r>
          </a:p>
          <a:p>
            <a:pPr eaLnBrk="1" hangingPunct="1"/>
            <a:endParaRPr lang="en-US" smtClean="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BCD84BD-8AEF-43A7-8092-67D41E418ECB}" type="slidenum">
              <a:rPr lang="en-US">
                <a:solidFill>
                  <a:prstClr val="black"/>
                </a:solidFill>
              </a:rPr>
              <a:pPr eaLnBrk="1" hangingPunct="1"/>
              <a:t>49</a:t>
            </a:fld>
            <a:endParaRPr lang="en-US">
              <a:solidFill>
                <a:prstClr val="black"/>
              </a:solidFill>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pPr eaLnBrk="1" hangingPunct="1"/>
            <a:r>
              <a:rPr lang="en-US" smtClean="0">
                <a:latin typeface="Arial" charset="0"/>
              </a:rPr>
              <a:t>Final column added: heritage. The ABI band 1 was suggested by Dr. Fred Mosher at a GOES Users' Conference. </a:t>
            </a:r>
          </a:p>
          <a:p>
            <a:pPr eaLnBrk="1" hangingPunct="1"/>
            <a:r>
              <a:rPr lang="en-US" smtClean="0">
                <a:latin typeface="Arial" charset="0"/>
              </a:rPr>
              <a:t>The ABI band 3 was suggested by the late Dr. C. Rao (of the then ORA). </a:t>
            </a:r>
          </a:p>
          <a:p>
            <a:pPr eaLnBrk="1" hangingPunct="1"/>
            <a:r>
              <a:rPr lang="en-US" smtClean="0">
                <a:latin typeface="Arial" charset="0"/>
              </a:rPr>
              <a:t>Some of these bands have been shifted to more closely match those on the VIIRS.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A5E5071-7859-460D-9BC2-F6198741AB90}" type="slidenum">
              <a:rPr lang="en-US">
                <a:solidFill>
                  <a:prstClr val="black"/>
                </a:solidFill>
              </a:rPr>
              <a:pPr eaLnBrk="1" hangingPunct="1"/>
              <a:t>50</a:t>
            </a:fld>
            <a:endParaRPr lang="en-US">
              <a:solidFill>
                <a:prstClr val="black"/>
              </a:solidFill>
            </a:endParaRPr>
          </a:p>
        </p:txBody>
      </p:sp>
      <p:sp>
        <p:nvSpPr>
          <p:cNvPr id="209923" name="Rectangle 2"/>
          <p:cNvSpPr>
            <a:spLocks noGrp="1" noRot="1" noChangeAspect="1" noChangeArrowheads="1" noTextEdit="1"/>
          </p:cNvSpPr>
          <p:nvPr>
            <p:ph type="sldImg"/>
          </p:nvPr>
        </p:nvSpPr>
        <p:spPr>
          <a:xfrm>
            <a:off x="1143000" y="687388"/>
            <a:ext cx="4572000" cy="3429000"/>
          </a:xfrm>
          <a:ln/>
        </p:spPr>
      </p:sp>
      <p:sp>
        <p:nvSpPr>
          <p:cNvPr id="209924" name="Rectangle 3"/>
          <p:cNvSpPr>
            <a:spLocks noGrp="1" noChangeArrowheads="1"/>
          </p:cNvSpPr>
          <p:nvPr>
            <p:ph type="body" idx="1"/>
          </p:nvPr>
        </p:nvSpPr>
        <p:spPr>
          <a:xfrm>
            <a:off x="685800" y="4343400"/>
            <a:ext cx="5486400" cy="4113213"/>
          </a:xfrm>
          <a:noFill/>
        </p:spPr>
        <p:txBody>
          <a:bodyPr/>
          <a:lstStyle/>
          <a:p>
            <a:pPr eaLnBrk="1" hangingPunct="1"/>
            <a:r>
              <a:rPr lang="en-US" smtClean="0">
                <a:latin typeface="Arial" charset="0"/>
              </a:rPr>
              <a:t>Note how ABI bands 2 and 3 might indicate vegetation. ABI bands 2 and 5 (or 6) depict snow. </a:t>
            </a:r>
          </a:p>
          <a:p>
            <a:pPr eaLnBrk="1" hangingPunct="1"/>
            <a:endParaRPr lang="en-US" smtClean="0">
              <a:latin typeface="Arial" charset="0"/>
            </a:endParaRPr>
          </a:p>
          <a:p>
            <a:pPr eaLnBrk="1" hangingPunct="1"/>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pPr eaLnBrk="1" hangingPunct="1"/>
            <a:endParaRPr lang="en-US"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http://en.wikipedia.org/wiki/Herman_Poto%C4%8Dnik</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t>7</a:t>
            </a:fld>
            <a:endParaRPr lang="en-US"/>
          </a:p>
        </p:txBody>
      </p:sp>
    </p:spTree>
    <p:extLst>
      <p:ext uri="{BB962C8B-B14F-4D97-AF65-F5344CB8AC3E}">
        <p14:creationId xmlns:p14="http://schemas.microsoft.com/office/powerpoint/2010/main" val="38894555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E18D3B0-4288-4245-B7C0-A8FC9F45B724}" type="slidenum">
              <a:rPr lang="en-US">
                <a:solidFill>
                  <a:prstClr val="black"/>
                </a:solidFill>
              </a:rPr>
              <a:pPr eaLnBrk="1" hangingPunct="1"/>
              <a:t>51</a:t>
            </a:fld>
            <a:endParaRPr lang="en-US">
              <a:solidFill>
                <a:prstClr val="black"/>
              </a:solidFill>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p:spPr>
        <p:txBody>
          <a:bodyPr/>
          <a:lstStyle/>
          <a:p>
            <a:pPr eaLnBrk="1" hangingPunct="1"/>
            <a:r>
              <a:rPr lang="en-US" i="1" smtClean="0">
                <a:latin typeface="Arial" charset="0"/>
              </a:rPr>
              <a:t>AVIRIS</a:t>
            </a:r>
            <a:r>
              <a:rPr lang="en-US" smtClean="0">
                <a:latin typeface="Arial" charset="0"/>
              </a:rPr>
              <a:t> (Airborne Visible/Infrared Imaging Spectrometer) </a:t>
            </a:r>
          </a:p>
          <a:p>
            <a:pPr eaLnBrk="1" hangingPunct="1"/>
            <a:r>
              <a:rPr lang="en-US" smtClean="0">
                <a:latin typeface="Arial" charset="0"/>
              </a:rPr>
              <a:t>Simulated by convolving mock ABI spectral response functions with either AVIRIS data.</a:t>
            </a:r>
          </a:p>
          <a:p>
            <a:pPr eaLnBrk="1" hangingPunct="1"/>
            <a:r>
              <a:rPr lang="en-US" smtClean="0">
                <a:latin typeface="Arial" charset="0"/>
              </a:rPr>
              <a:t>This band was chosen to better monitor daytime smoke, etc.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B05C5AF-E3A4-4534-9AF3-12006096454C}" type="slidenum">
              <a:rPr lang="en-US">
                <a:solidFill>
                  <a:prstClr val="black"/>
                </a:solidFill>
              </a:rPr>
              <a:pPr eaLnBrk="1" hangingPunct="1"/>
              <a:t>52</a:t>
            </a:fld>
            <a:endParaRPr lang="en-US">
              <a:solidFill>
                <a:prstClr val="black"/>
              </a:solidFill>
            </a:endParaRPr>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p:spPr>
        <p:txBody>
          <a:bodyPr/>
          <a:lstStyle/>
          <a:p>
            <a:r>
              <a:rPr lang="en-US" smtClean="0">
                <a:latin typeface="Arial" charset="0"/>
              </a:rPr>
              <a:t>Simulated by convolving mock ABI spectral response functions with either AVIRIS data.</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50F00AA-3474-46DD-871C-952E758B86FD}" type="slidenum">
              <a:rPr lang="en-US">
                <a:solidFill>
                  <a:prstClr val="black"/>
                </a:solidFill>
              </a:rPr>
              <a:pPr eaLnBrk="1" hangingPunct="1"/>
              <a:t>53</a:t>
            </a:fld>
            <a:endParaRPr lang="en-US">
              <a:solidFill>
                <a:prstClr val="black"/>
              </a:solidFill>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p:spPr>
        <p:txBody>
          <a:bodyPr/>
          <a:lstStyle/>
          <a:p>
            <a:r>
              <a:rPr lang="en-US" smtClean="0">
                <a:latin typeface="Arial" charset="0"/>
              </a:rPr>
              <a:t>Figures from Chris Moeller, of CIMSS. The traditional visible 0.6um band does not show the burn scars (not shown).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3EFF06A-12FA-4E3F-80D5-50ED327B7FAF}" type="slidenum">
              <a:rPr lang="en-US">
                <a:solidFill>
                  <a:prstClr val="black"/>
                </a:solidFill>
              </a:rPr>
              <a:pPr eaLnBrk="1" hangingPunct="1"/>
              <a:t>58</a:t>
            </a:fld>
            <a:endParaRPr lang="en-US">
              <a:solidFill>
                <a:prstClr val="black"/>
              </a:solidFill>
            </a:endParaRPr>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p:spPr>
        <p:txBody>
          <a:bodyPr/>
          <a:lstStyle/>
          <a:p>
            <a:r>
              <a:rPr lang="en-US" smtClean="0">
                <a:latin typeface="Arial" charset="0"/>
              </a:rPr>
              <a:t>Image from A. Heidnger of ASPB. </a:t>
            </a:r>
          </a:p>
          <a:p>
            <a:endParaRPr lang="en-US" smtClean="0">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911E143-4339-4322-939A-2C3D79001B93}" type="slidenum">
              <a:rPr lang="en-US">
                <a:solidFill>
                  <a:prstClr val="black"/>
                </a:solidFill>
              </a:rPr>
              <a:pPr eaLnBrk="1" hangingPunct="1"/>
              <a:t>59</a:t>
            </a:fld>
            <a:endParaRPr lang="en-US">
              <a:solidFill>
                <a:prstClr val="black"/>
              </a:solidFill>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p:spPr>
        <p:txBody>
          <a:bodyPr/>
          <a:lstStyle/>
          <a:p>
            <a:pPr eaLnBrk="1" hangingPunct="1"/>
            <a:r>
              <a:rPr lang="en-US" smtClean="0">
                <a:latin typeface="Arial" charset="0"/>
              </a:rPr>
              <a:t>Image from A. Heidnger of ASPB.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F922764-9C53-41F9-A730-24BCD076840A}" type="slidenum">
              <a:rPr lang="en-US">
                <a:solidFill>
                  <a:prstClr val="black"/>
                </a:solidFill>
              </a:rPr>
              <a:pPr eaLnBrk="1" hangingPunct="1"/>
              <a:t>61</a:t>
            </a:fld>
            <a:endParaRPr lang="en-US">
              <a:solidFill>
                <a:prstClr val="black"/>
              </a:solidFill>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p:spPr>
        <p:txBody>
          <a:bodyPr/>
          <a:lstStyle/>
          <a:p>
            <a:pPr eaLnBrk="1" hangingPunct="1"/>
            <a:r>
              <a:rPr lang="en-US" smtClean="0">
                <a:latin typeface="Arial" charset="0"/>
              </a:rPr>
              <a:t>The ABI band 10 was modified to better depict upper-level SO2. (G. Ellrod and others)</a:t>
            </a:r>
          </a:p>
          <a:p>
            <a:pPr eaLnBrk="1" hangingPunct="1"/>
            <a:r>
              <a:rPr lang="en-US" smtClean="0">
                <a:latin typeface="Arial" charset="0"/>
              </a:rPr>
              <a:t>The ABI band 11 was suggested by Steve Ackerman (CIMSS), based on HIRS experience. </a:t>
            </a:r>
          </a:p>
          <a:p>
            <a:pPr eaLnBrk="1" hangingPunct="1"/>
            <a:r>
              <a:rPr lang="en-US" smtClean="0">
                <a:latin typeface="Arial" charset="0"/>
              </a:rPr>
              <a:t>The ABI band 13 was suggested by W. P. Menzel (then NOAA NESDIS).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33DF98D-2975-471A-91A1-C2C210B0912E}" type="slidenum">
              <a:rPr lang="en-US">
                <a:solidFill>
                  <a:srgbClr val="000000"/>
                </a:solidFill>
              </a:rPr>
              <a:pPr eaLnBrk="1" hangingPunct="1"/>
              <a:t>62</a:t>
            </a:fld>
            <a:endParaRPr lang="en-US">
              <a:solidFill>
                <a:srgbClr val="000000"/>
              </a:solidFill>
            </a:endParaRPr>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p:spPr>
        <p:txBody>
          <a:bodyPr/>
          <a:lstStyle/>
          <a:p>
            <a:r>
              <a:rPr lang="en-US" dirty="0" smtClean="0">
                <a:latin typeface="Arial" charset="0"/>
              </a:rPr>
              <a:t>Note the ABI (from MODIS) image is better spatial resolution and better signal-to-noise ratio then the GOES-10 imager. </a:t>
            </a:r>
          </a:p>
          <a:p>
            <a:r>
              <a:rPr lang="en-US" dirty="0" smtClean="0">
                <a:latin typeface="Arial" charset="0"/>
              </a:rPr>
              <a:t>Schmit, T. J., M. M. Gunshor, W. P. </a:t>
            </a:r>
            <a:r>
              <a:rPr lang="en-US" dirty="0" err="1" smtClean="0">
                <a:latin typeface="Arial" charset="0"/>
              </a:rPr>
              <a:t>Menzel</a:t>
            </a:r>
            <a:r>
              <a:rPr lang="en-US" dirty="0" smtClean="0">
                <a:latin typeface="Arial" charset="0"/>
              </a:rPr>
              <a:t>, J. J. </a:t>
            </a:r>
            <a:r>
              <a:rPr lang="en-US" dirty="0" err="1" smtClean="0">
                <a:latin typeface="Arial" charset="0"/>
              </a:rPr>
              <a:t>Gurka</a:t>
            </a:r>
            <a:r>
              <a:rPr lang="en-US" dirty="0" smtClean="0">
                <a:latin typeface="Arial" charset="0"/>
              </a:rPr>
              <a:t>, J. Li, and A. S. Bachmeier, 2005: Introducing the next-generation Advanced Baseline Imager on GOES-R. </a:t>
            </a:r>
            <a:r>
              <a:rPr lang="en-US" i="1" dirty="0" smtClean="0">
                <a:latin typeface="Arial" charset="0"/>
              </a:rPr>
              <a:t>Bull. Amer. Meteor. Soc</a:t>
            </a:r>
            <a:r>
              <a:rPr lang="en-US" dirty="0" smtClean="0">
                <a:latin typeface="Arial" charset="0"/>
              </a:rPr>
              <a:t>., </a:t>
            </a:r>
            <a:r>
              <a:rPr lang="en-US" b="1" dirty="0" smtClean="0">
                <a:latin typeface="Arial" charset="0"/>
              </a:rPr>
              <a:t>86</a:t>
            </a:r>
            <a:r>
              <a:rPr lang="en-US" dirty="0" smtClean="0">
                <a:latin typeface="Arial" charset="0"/>
              </a:rPr>
              <a:t>, 1079-1096.</a:t>
            </a:r>
          </a:p>
          <a:p>
            <a:endParaRPr lang="en-US" dirty="0" smtClean="0">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F2CAD2C-5A06-479F-977E-FC413843B392}" type="slidenum">
              <a:rPr lang="en-US">
                <a:solidFill>
                  <a:srgbClr val="000000"/>
                </a:solidFill>
              </a:rPr>
              <a:pPr eaLnBrk="1" hangingPunct="1"/>
              <a:t>63</a:t>
            </a:fld>
            <a:endParaRPr lang="en-US">
              <a:solidFill>
                <a:srgbClr val="000000"/>
              </a:solidFill>
            </a:endParaRPr>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p:spPr>
        <p:txBody>
          <a:bodyPr/>
          <a:lstStyle/>
          <a:p>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endParaRPr lang="en-US" smtClean="0">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31B607-E84A-4927-8934-8E3DC0B94CD5}" type="slidenum">
              <a:rPr lang="en-US" altLang="en-US">
                <a:solidFill>
                  <a:prstClr val="black"/>
                </a:solidFill>
              </a:rPr>
              <a:pPr/>
              <a:t>65</a:t>
            </a:fld>
            <a:endParaRPr lang="en-US" altLang="en-US">
              <a:solidFill>
                <a:prstClr val="black"/>
              </a:solidFill>
            </a:endParaRPr>
          </a:p>
        </p:txBody>
      </p:sp>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a:xfrm>
            <a:off x="686591" y="4344025"/>
            <a:ext cx="5486400" cy="4114488"/>
          </a:xfrm>
        </p:spPr>
        <p:txBody>
          <a:bodyPr/>
          <a:lstStyle/>
          <a:p>
            <a:r>
              <a:rPr lang="en-US" altLang="en-US" dirty="0" smtClean="0"/>
              <a:t>http://www.centrec.com/assets/guc-extended-abstract.pdf</a:t>
            </a:r>
            <a:endParaRPr lang="en-US"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3F5E2A-0380-463D-AC8C-50F2316FD710}" type="slidenum">
              <a:rPr lang="en-US" altLang="en-US">
                <a:solidFill>
                  <a:prstClr val="black"/>
                </a:solidFill>
              </a:rPr>
              <a:pPr/>
              <a:t>66</a:t>
            </a:fld>
            <a:endParaRPr lang="en-US" altLang="en-US">
              <a:solidFill>
                <a:prstClr val="black"/>
              </a:solidFill>
            </a:endParaRPr>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a:xfrm>
            <a:off x="686591" y="4344025"/>
            <a:ext cx="5486400" cy="4114488"/>
          </a:xfrm>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p:spPr>
        <p:txBody>
          <a:bodyPr/>
          <a:lstStyle/>
          <a:p>
            <a:r>
              <a:rPr lang="en-US" dirty="0" smtClean="0">
                <a:latin typeface="Arial" charset="0"/>
              </a:rPr>
              <a:t>http://history.nasa.gov/sputnik/TOC.html</a:t>
            </a:r>
          </a:p>
        </p:txBody>
      </p:sp>
      <p:sp>
        <p:nvSpPr>
          <p:cNvPr id="189444"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1F81970-FADE-4BC6-A90E-7EC11A02F61E}" type="slidenum">
              <a:rPr lang="en-US" smtClean="0">
                <a:solidFill>
                  <a:prstClr val="black"/>
                </a:solidFill>
              </a:rPr>
              <a:pPr eaLnBrk="1" hangingPunct="1"/>
              <a:t>8</a:t>
            </a:fld>
            <a:endParaRPr lang="en-US" smtClean="0">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3CC2A3-0237-41C2-AC28-8469083E0235}" type="slidenum">
              <a:rPr lang="en-US">
                <a:solidFill>
                  <a:prstClr val="black"/>
                </a:solidFill>
              </a:rPr>
              <a:pPr eaLnBrk="1" hangingPunct="1"/>
              <a:t>67</a:t>
            </a:fld>
            <a:endParaRPr lang="en-US">
              <a:solidFill>
                <a:prstClr val="black"/>
              </a:solidFill>
            </a:endParaRPr>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xfrm>
            <a:off x="914400" y="4343400"/>
            <a:ext cx="5029200" cy="4114800"/>
          </a:xfrm>
          <a:noFill/>
        </p:spPr>
        <p:txBody>
          <a:bodyPr/>
          <a:lstStyle/>
          <a:p>
            <a:pPr eaLnBrk="1" hangingPunct="1"/>
            <a:r>
              <a:rPr lang="en-US" smtClean="0">
                <a:latin typeface="Arial" charset="0"/>
              </a:rPr>
              <a:t>Here are two different fires from J. Feltz of CIMSS (using mcidas-v).  What we can see is a more defined peak in the higher resolution data and it is easier to pick out individual hotspots.  In addition, the higher saturation temperature of the ABI allows us to see that the fire is around 370K.  ABI is simulated from MODIS.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D4EC42DA-D6C4-4F0D-BFA9-1DF7734E5D46}" type="slidenum">
              <a:rPr lang="en-US" altLang="en-US">
                <a:solidFill>
                  <a:prstClr val="black"/>
                </a:solidFill>
              </a:rPr>
              <a:pPr/>
              <a:t>68</a:t>
            </a:fld>
            <a:endParaRPr lang="en-US" altLang="en-US">
              <a:solidFill>
                <a:prstClr val="black"/>
              </a:solidFill>
            </a:endParaRPr>
          </a:p>
        </p:txBody>
      </p:sp>
      <p:sp>
        <p:nvSpPr>
          <p:cNvPr id="74754" name="Rectangle 2"/>
          <p:cNvSpPr>
            <a:spLocks noGrp="1" noChangeArrowheads="1"/>
          </p:cNvSpPr>
          <p:nvPr>
            <p:ph type="body" idx="1"/>
          </p:nvPr>
        </p:nvSpPr>
        <p:spPr>
          <a:xfrm>
            <a:off x="1066836" y="6019801"/>
            <a:ext cx="5028464" cy="2819400"/>
          </a:xfrm>
        </p:spPr>
        <p:txBody>
          <a:bodyPr/>
          <a:lstStyle/>
          <a:p>
            <a:r>
              <a:rPr lang="en-US" altLang="en-US"/>
              <a:t>Over the past 2 years, D. Westphal at the Naval Research Laboratory (NRL) in Monterey, California has been assimilating half-hourly Geostationary Operational Environmental Satellite (GOES) Wildfire Automated Biomass Burning Algorithm (ABBA) fire products into the Navy Aerosol Analysis and Prediction System (NAAPS) in real time to analyze and predict aerosol extent, loading, and transport regimes.  In August 2001 the NAAPS successfully documented the transport of smoke associated with wildfires burning in the western U.S.  On August 18, the NAAPS analyzed a large smoke pall that extended north into Canada and south over the plains of Montana.  This effort is part of a joint collaboration funded by the National Aeronautics and Space Administration (NASA) under the Earth Systems Enterprise (ESE) modeling and data analysis research program.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FE15E47-C0BA-4DD4-9858-422741C210C0}" type="slidenum">
              <a:rPr lang="en-US">
                <a:solidFill>
                  <a:srgbClr val="000000"/>
                </a:solidFill>
              </a:rPr>
              <a:pPr eaLnBrk="1" hangingPunct="1"/>
              <a:t>69</a:t>
            </a:fld>
            <a:endParaRPr lang="en-US">
              <a:solidFill>
                <a:srgbClr val="000000"/>
              </a:solidFill>
            </a:endParaRPr>
          </a:p>
        </p:txBody>
      </p:sp>
      <p:sp>
        <p:nvSpPr>
          <p:cNvPr id="221187" name="Rectangle 2"/>
          <p:cNvSpPr>
            <a:spLocks noGrp="1" noRot="1" noChangeAspect="1" noChangeArrowheads="1" noTextEdit="1"/>
          </p:cNvSpPr>
          <p:nvPr>
            <p:ph type="sldImg"/>
          </p:nvPr>
        </p:nvSpPr>
        <p:spPr>
          <a:xfrm>
            <a:off x="1143000" y="687388"/>
            <a:ext cx="4572000" cy="3429000"/>
          </a:xfrm>
          <a:ln/>
        </p:spPr>
      </p:sp>
      <p:sp>
        <p:nvSpPr>
          <p:cNvPr id="221188" name="Rectangle 3"/>
          <p:cNvSpPr>
            <a:spLocks noGrp="1" noChangeArrowheads="1"/>
          </p:cNvSpPr>
          <p:nvPr>
            <p:ph type="body" idx="1"/>
          </p:nvPr>
        </p:nvSpPr>
        <p:spPr>
          <a:xfrm>
            <a:off x="912813" y="4343400"/>
            <a:ext cx="5032375" cy="4113213"/>
          </a:xfrm>
          <a:noFill/>
        </p:spPr>
        <p:txBody>
          <a:bodyPr/>
          <a:lstStyle/>
          <a:p>
            <a:r>
              <a:rPr lang="en-US" smtClean="0">
                <a:latin typeface="Arial" charset="0"/>
              </a:rPr>
              <a:t>Current GOES can detect an ash cloud, but not the SO2 signature. The ABI can, if the plume is large and high enough. </a:t>
            </a:r>
          </a:p>
          <a:p>
            <a:r>
              <a:rPr lang="en-US" smtClean="0">
                <a:latin typeface="Arial" charset="0"/>
              </a:rPr>
              <a:t>Image on Right from:</a:t>
            </a:r>
          </a:p>
          <a:p>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endParaRPr lang="en-US" smtClean="0">
              <a:latin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ED5E372-569E-4643-8099-F6F5ADD31B41}" type="slidenum">
              <a:rPr lang="en-US">
                <a:solidFill>
                  <a:srgbClr val="000000"/>
                </a:solidFill>
              </a:rPr>
              <a:pPr eaLnBrk="1" hangingPunct="1"/>
              <a:t>70</a:t>
            </a:fld>
            <a:endParaRPr lang="en-US">
              <a:solidFill>
                <a:srgbClr val="000000"/>
              </a:solidFill>
            </a:endParaRPr>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p:spPr>
        <p:txBody>
          <a:bodyPr/>
          <a:lstStyle/>
          <a:p>
            <a:r>
              <a:rPr lang="en-US" smtClean="0">
                <a:latin typeface="Arial" charset="0"/>
              </a:rPr>
              <a:t>One of uses of the 8.5 um is better ash detection.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F73D17-BA74-4BF0-9399-729A9849315D}" type="slidenum">
              <a:rPr lang="en-US" altLang="en-US">
                <a:solidFill>
                  <a:prstClr val="black"/>
                </a:solidFill>
              </a:rPr>
              <a:pPr/>
              <a:t>71</a:t>
            </a:fld>
            <a:endParaRPr lang="en-US" altLang="en-US">
              <a:solidFill>
                <a:prstClr val="black"/>
              </a:solidFill>
            </a:endParaRPr>
          </a:p>
        </p:txBody>
      </p:sp>
      <p:sp>
        <p:nvSpPr>
          <p:cNvPr id="5122" name="Rectangle 2"/>
          <p:cNvSpPr>
            <a:spLocks noGrp="1" noRot="1" noChangeAspect="1" noChangeArrowheads="1" noTextEdit="1"/>
          </p:cNvSpPr>
          <p:nvPr>
            <p:ph type="sldImg"/>
          </p:nvPr>
        </p:nvSpPr>
        <p:spPr>
          <a:xfrm>
            <a:off x="1143000" y="687388"/>
            <a:ext cx="4570413" cy="3427412"/>
          </a:xfrm>
          <a:ln/>
        </p:spPr>
      </p:sp>
      <p:sp>
        <p:nvSpPr>
          <p:cNvPr id="5123" name="Rectangle 3"/>
          <p:cNvSpPr>
            <a:spLocks noGrp="1" noChangeArrowheads="1"/>
          </p:cNvSpPr>
          <p:nvPr>
            <p:ph type="body" idx="1"/>
          </p:nvPr>
        </p:nvSpPr>
        <p:spPr>
          <a:xfrm>
            <a:off x="685800" y="4343400"/>
            <a:ext cx="5487988" cy="4113213"/>
          </a:xfrm>
          <a:noFill/>
        </p:spPr>
        <p:txBody>
          <a:bodyPr lIns="91425" tIns="45712" rIns="91425" bIns="45712"/>
          <a:lstStyle/>
          <a:p>
            <a:r>
              <a:rPr lang="en-US" altLang="en-US"/>
              <a:t>Every Phase of flight</a:t>
            </a:r>
          </a:p>
          <a:p>
            <a:r>
              <a:rPr lang="en-US" altLang="en-US"/>
              <a:t>Actionable information</a:t>
            </a:r>
          </a:p>
          <a:p>
            <a:r>
              <a:rPr lang="en-US" altLang="en-US"/>
              <a:t>Deice </a:t>
            </a:r>
          </a:p>
          <a:p>
            <a:r>
              <a:rPr lang="en-US" altLang="en-US"/>
              <a:t>     temp-gallon</a:t>
            </a:r>
          </a:p>
          <a:p>
            <a:r>
              <a:rPr lang="en-US" altLang="en-US"/>
              <a:t>Risk average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503D298-7FB3-4634-B457-99E71F69D943}" type="slidenum">
              <a:rPr lang="en-US">
                <a:solidFill>
                  <a:prstClr val="black"/>
                </a:solidFill>
              </a:rPr>
              <a:pPr eaLnBrk="1" hangingPunct="1"/>
              <a:t>73</a:t>
            </a:fld>
            <a:endParaRPr lang="en-US">
              <a:solidFill>
                <a:prstClr val="black"/>
              </a:solidFill>
            </a:endParaRPr>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p:spPr>
        <p:txBody>
          <a:bodyPr/>
          <a:lstStyle/>
          <a:p>
            <a:pPr eaLnBrk="1" hangingPunct="1"/>
            <a:r>
              <a:rPr lang="en-US" smtClean="0">
                <a:latin typeface="Arial" charset="0"/>
              </a:rPr>
              <a:t>Another use of the 8.5 um band is a day and night cloud-top phase product. </a:t>
            </a:r>
          </a:p>
          <a:p>
            <a:pPr eaLnBrk="1" hangingPunct="1"/>
            <a:endParaRPr lang="en-US" smtClean="0">
              <a:latin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717FCEA-6BA2-413A-AF6E-5839B03A2261}" type="slidenum">
              <a:rPr lang="en-US">
                <a:solidFill>
                  <a:srgbClr val="000000"/>
                </a:solidFill>
              </a:rPr>
              <a:pPr eaLnBrk="1" hangingPunct="1"/>
              <a:t>74</a:t>
            </a:fld>
            <a:endParaRPr lang="en-US">
              <a:solidFill>
                <a:srgbClr val="000000"/>
              </a:solidFill>
            </a:endParaRPr>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p:spPr>
        <p:txBody>
          <a:bodyPr/>
          <a:lstStyle/>
          <a:p>
            <a:r>
              <a:rPr lang="en-US" smtClean="0">
                <a:latin typeface="Arial" charset="0"/>
              </a:rPr>
              <a:t>The 8.5 um is also very helpful for dust detection.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ED551CD-69CA-4191-8879-C57AADA8CE21}" type="slidenum">
              <a:rPr lang="en-US" smtClean="0">
                <a:solidFill>
                  <a:prstClr val="black"/>
                </a:solidFill>
              </a:rPr>
              <a:pPr eaLnBrk="1" hangingPunct="1"/>
              <a:t>75</a:t>
            </a:fld>
            <a:endParaRPr lang="en-US" smtClean="0">
              <a:solidFill>
                <a:prstClr val="black"/>
              </a:solidFill>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As shown in mcidas-v</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6F8C12-75D8-4EF5-B2DF-D7367A9D598C}" type="slidenum">
              <a:rPr lang="en-US" altLang="en-US">
                <a:solidFill>
                  <a:prstClr val="black"/>
                </a:solidFill>
              </a:rPr>
              <a:pPr/>
              <a:t>78</a:t>
            </a:fld>
            <a:endParaRPr lang="en-US" altLang="en-US">
              <a:solidFill>
                <a:prstClr val="black"/>
              </a:solidFill>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r>
              <a:rPr lang="en-US" altLang="en-US"/>
              <a:t>Both remapped to 10km. GOES imagery on top panel. Images displayed in Mcidas-X.</a:t>
            </a:r>
          </a:p>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E4E5A6-8EAC-421A-884B-C073FA4D30CF}" type="slidenum">
              <a:rPr lang="en-US" altLang="en-US">
                <a:solidFill>
                  <a:prstClr val="black"/>
                </a:solidFill>
              </a:rPr>
              <a:pPr/>
              <a:t>79</a:t>
            </a:fld>
            <a:endParaRPr lang="en-US" altLang="en-US">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r>
              <a:rPr lang="en-US" altLang="en-US"/>
              <a:t>Both remapped to 10km. GOES imagery on top panel. Images displayed in Mcidas-X.</a:t>
            </a:r>
          </a:p>
          <a:p>
            <a:endParaRPr lang="en-US" altLang="en-US"/>
          </a:p>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Schmit, personal communication</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t>10</a:t>
            </a:fld>
            <a:endParaRPr lang="en-US"/>
          </a:p>
        </p:txBody>
      </p:sp>
    </p:spTree>
    <p:extLst>
      <p:ext uri="{BB962C8B-B14F-4D97-AF65-F5344CB8AC3E}">
        <p14:creationId xmlns:p14="http://schemas.microsoft.com/office/powerpoint/2010/main" val="9829334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E42FDB4-9973-43EC-BC23-2467B839BAB2}" type="slidenum">
              <a:rPr lang="en-US">
                <a:solidFill>
                  <a:srgbClr val="000000"/>
                </a:solidFill>
              </a:rPr>
              <a:pPr eaLnBrk="1" hangingPunct="1"/>
              <a:t>80</a:t>
            </a:fld>
            <a:endParaRPr lang="en-US">
              <a:solidFill>
                <a:srgbClr val="000000"/>
              </a:solidFill>
            </a:endParaRPr>
          </a:p>
        </p:txBody>
      </p:sp>
      <p:sp>
        <p:nvSpPr>
          <p:cNvPr id="226307" name="Rectangle 2"/>
          <p:cNvSpPr>
            <a:spLocks noGrp="1" noRot="1" noChangeAspect="1" noChangeArrowheads="1" noTextEdit="1"/>
          </p:cNvSpPr>
          <p:nvPr>
            <p:ph type="sldImg"/>
          </p:nvPr>
        </p:nvSpPr>
        <p:spPr>
          <a:xfrm>
            <a:off x="1143000" y="687388"/>
            <a:ext cx="4572000" cy="3429000"/>
          </a:xfrm>
          <a:ln/>
        </p:spPr>
      </p:sp>
      <p:sp>
        <p:nvSpPr>
          <p:cNvPr id="226308" name="Rectangle 3"/>
          <p:cNvSpPr>
            <a:spLocks noGrp="1" noChangeArrowheads="1"/>
          </p:cNvSpPr>
          <p:nvPr>
            <p:ph type="body" idx="1"/>
          </p:nvPr>
        </p:nvSpPr>
        <p:spPr>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pPr eaLnBrk="1" hangingPunct="1"/>
            <a:endParaRPr lang="en-US" smtClean="0">
              <a:latin typeface="Arial"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5B78CC1-FADB-4330-BCB7-4AA1DA32C7B4}" type="slidenum">
              <a:rPr lang="en-US">
                <a:solidFill>
                  <a:srgbClr val="000000"/>
                </a:solidFill>
              </a:rPr>
              <a:pPr eaLnBrk="1" hangingPunct="1"/>
              <a:t>81</a:t>
            </a:fld>
            <a:endParaRPr lang="en-US">
              <a:solidFill>
                <a:srgbClr val="000000"/>
              </a:solidFill>
            </a:endParaRPr>
          </a:p>
        </p:txBody>
      </p:sp>
      <p:sp>
        <p:nvSpPr>
          <p:cNvPr id="227331" name="Rectangle 2"/>
          <p:cNvSpPr>
            <a:spLocks noGrp="1" noRot="1" noChangeAspect="1" noChangeArrowheads="1" noTextEdit="1"/>
          </p:cNvSpPr>
          <p:nvPr>
            <p:ph type="sldImg"/>
          </p:nvPr>
        </p:nvSpPr>
        <p:spPr>
          <a:xfrm>
            <a:off x="1143000" y="687388"/>
            <a:ext cx="4572000" cy="3429000"/>
          </a:xfrm>
          <a:ln/>
        </p:spPr>
      </p:sp>
      <p:sp>
        <p:nvSpPr>
          <p:cNvPr id="227332" name="Rectangle 3"/>
          <p:cNvSpPr>
            <a:spLocks noGrp="1" noChangeArrowheads="1"/>
          </p:cNvSpPr>
          <p:nvPr>
            <p:ph type="body" idx="1"/>
          </p:nvPr>
        </p:nvSpPr>
        <p:spPr>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pPr eaLnBrk="1" hangingPunct="1"/>
            <a:endParaRPr lang="en-US" smtClean="0">
              <a:latin typeface="Arial"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B5FCB2-98C1-47C5-8D40-86C2AC029741}" type="slidenum">
              <a:rPr lang="en-US">
                <a:solidFill>
                  <a:prstClr val="black"/>
                </a:solidFill>
              </a:rPr>
              <a:pPr/>
              <a:t>85</a:t>
            </a:fld>
            <a:endParaRPr lang="en-US">
              <a:solidFill>
                <a:prstClr val="black"/>
              </a:solidFill>
            </a:endParaRPr>
          </a:p>
        </p:txBody>
      </p:sp>
      <p:sp>
        <p:nvSpPr>
          <p:cNvPr id="7170" name="Rectangle 2"/>
          <p:cNvSpPr>
            <a:spLocks noGrp="1" noRot="1" noChangeAspect="1" noChangeArrowheads="1" noTextEdit="1"/>
          </p:cNvSpPr>
          <p:nvPr>
            <p:ph type="sldImg"/>
          </p:nvPr>
        </p:nvSpPr>
        <p:spPr>
          <a:xfrm>
            <a:off x="1146175" y="681038"/>
            <a:ext cx="4578350" cy="3433762"/>
          </a:xfrm>
          <a:ln/>
        </p:spPr>
      </p:sp>
      <p:sp>
        <p:nvSpPr>
          <p:cNvPr id="7171" name="Rectangle 3"/>
          <p:cNvSpPr>
            <a:spLocks noGrp="1" noChangeArrowheads="1"/>
          </p:cNvSpPr>
          <p:nvPr>
            <p:ph type="body" idx="1"/>
          </p:nvPr>
        </p:nvSpPr>
        <p:spPr>
          <a:xfrm>
            <a:off x="912813" y="4343400"/>
            <a:ext cx="5032375" cy="4119563"/>
          </a:xfrm>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lIns="91346" tIns="45673" rIns="91346" bIns="45673"/>
          <a:lstStyle/>
          <a:p>
            <a:pPr>
              <a:lnSpc>
                <a:spcPct val="80000"/>
              </a:lnSpc>
            </a:pPr>
            <a:endParaRPr lang="en-US" sz="14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0336DD-E70E-4FDB-83E2-73280E6F814F}"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12573145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6ED064B-A1F2-4E3C-98EC-4923CDC3C95D}" type="slidenum">
              <a:rPr lang="en-US">
                <a:solidFill>
                  <a:srgbClr val="000000"/>
                </a:solidFill>
              </a:rPr>
              <a:pPr eaLnBrk="1" hangingPunct="1"/>
              <a:t>89</a:t>
            </a:fld>
            <a:endParaRPr lang="en-US">
              <a:solidFill>
                <a:srgbClr val="000000"/>
              </a:solidFill>
            </a:endParaRPr>
          </a:p>
        </p:txBody>
      </p:sp>
      <p:sp>
        <p:nvSpPr>
          <p:cNvPr id="229379" name="Rectangle 2"/>
          <p:cNvSpPr>
            <a:spLocks noGrp="1" noRot="1" noChangeAspect="1" noChangeArrowheads="1" noTextEdit="1"/>
          </p:cNvSpPr>
          <p:nvPr>
            <p:ph type="sldImg"/>
          </p:nvPr>
        </p:nvSpPr>
        <p:spPr>
          <a:xfrm>
            <a:off x="1152525" y="671513"/>
            <a:ext cx="4578350" cy="3433762"/>
          </a:xfrm>
          <a:ln/>
        </p:spPr>
      </p:sp>
      <p:sp>
        <p:nvSpPr>
          <p:cNvPr id="229380" name="Rectangle 3"/>
          <p:cNvSpPr>
            <a:spLocks noGrp="1" noChangeArrowheads="1"/>
          </p:cNvSpPr>
          <p:nvPr>
            <p:ph type="body" idx="1"/>
          </p:nvPr>
        </p:nvSpPr>
        <p:spPr>
          <a:xfrm>
            <a:off x="908050" y="4329113"/>
            <a:ext cx="5067300" cy="4105275"/>
          </a:xfrm>
          <a:noFill/>
        </p:spPr>
        <p:txBody>
          <a:bodyPr lIns="90057" tIns="45028" rIns="90057" bIns="45028"/>
          <a:lstStyle/>
          <a:p>
            <a:r>
              <a:rPr lang="en-US" smtClean="0">
                <a:latin typeface="Arial" charset="0"/>
              </a:rPr>
              <a:t>The ABI allows more bands, finer spatial resolution, faster refresh rates and on-orbit calibration of all bands!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from J. </a:t>
            </a:r>
            <a:r>
              <a:rPr lang="en-US" dirty="0" err="1" smtClean="0"/>
              <a:t>Gerth</a:t>
            </a:r>
            <a:r>
              <a:rPr lang="en-US" dirty="0" smtClean="0"/>
              <a:t>, CIMSS.</a:t>
            </a:r>
            <a:endParaRPr lang="en-US" dirty="0"/>
          </a:p>
        </p:txBody>
      </p:sp>
      <p:sp>
        <p:nvSpPr>
          <p:cNvPr id="4" name="Slide Number Placeholder 3"/>
          <p:cNvSpPr>
            <a:spLocks noGrp="1"/>
          </p:cNvSpPr>
          <p:nvPr>
            <p:ph type="sldNum" sz="quarter" idx="10"/>
          </p:nvPr>
        </p:nvSpPr>
        <p:spPr/>
        <p:txBody>
          <a:bodyPr/>
          <a:lstStyle/>
          <a:p>
            <a:fld id="{C355FF6F-DAF7-4BD3-A3B9-9D1191A0C620}" type="slidenum">
              <a:rPr lang="en-US" smtClean="0">
                <a:solidFill>
                  <a:prstClr val="black"/>
                </a:solidFill>
              </a:rPr>
              <a:pPr/>
              <a:t>90</a:t>
            </a:fld>
            <a:endParaRPr lang="en-US">
              <a:solidFill>
                <a:prstClr val="black"/>
              </a:solidFill>
            </a:endParaRPr>
          </a:p>
        </p:txBody>
      </p:sp>
    </p:spTree>
    <p:extLst>
      <p:ext uri="{BB962C8B-B14F-4D97-AF65-F5344CB8AC3E}">
        <p14:creationId xmlns:p14="http://schemas.microsoft.com/office/powerpoint/2010/main" val="14493233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http://journals.ametsoc.org/doi/abs/10.1175/WAF-D-14-00062.1</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t>96</a:t>
            </a:fld>
            <a:endParaRPr lang="en-US"/>
          </a:p>
        </p:txBody>
      </p:sp>
    </p:spTree>
    <p:extLst>
      <p:ext uri="{BB962C8B-B14F-4D97-AF65-F5344CB8AC3E}">
        <p14:creationId xmlns:p14="http://schemas.microsoft.com/office/powerpoint/2010/main" val="22304073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461374B-6584-491E-8E8D-705743122478}" type="slidenum">
              <a:rPr lang="en-US" smtClean="0">
                <a:solidFill>
                  <a:srgbClr val="000000"/>
                </a:solidFill>
              </a:rPr>
              <a:pPr eaLnBrk="1" hangingPunct="1"/>
              <a:t>98</a:t>
            </a:fld>
            <a:endParaRPr lang="en-US" smtClean="0">
              <a:solidFill>
                <a:srgbClr val="000000"/>
              </a:solidFill>
            </a:endParaRPr>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p:spPr>
        <p:txBody>
          <a:bodyPr/>
          <a:lstStyle/>
          <a:p>
            <a:r>
              <a:rPr lang="en-US" smtClean="0">
                <a:latin typeface="Arial" charset="0"/>
              </a:rPr>
              <a:t>These are calculated spectra, showing important features dealing with temperature and moisture are in the high-spectral data, but are smoothed over in the broad-band data. </a:t>
            </a:r>
            <a:r>
              <a:rPr lang="en-US" altLang="ko-KR" smtClean="0">
                <a:latin typeface="Arial" charset="0"/>
                <a:ea typeface="Gulim" pitchFamily="34" charset="-127"/>
              </a:rPr>
              <a:t>Figure courtesy of J. Sieglaff, CIMSS.</a:t>
            </a:r>
          </a:p>
          <a:p>
            <a:endParaRPr lang="en-US" altLang="ko-KR" smtClean="0">
              <a:latin typeface="Arial" charset="0"/>
              <a:ea typeface="Gulim" pitchFamily="34" charset="-127"/>
            </a:endParaRPr>
          </a:p>
          <a:p>
            <a:r>
              <a:rPr lang="en-US" altLang="ko-KR" smtClean="0">
                <a:latin typeface="Arial" charset="0"/>
                <a:ea typeface="Gulim" pitchFamily="34" charset="-127"/>
              </a:rPr>
              <a:t>I’m not sure it is useful to show an entire spectrum. Rather I prefer to show the above and indicate that it is these little wiggles that make the HES so valuable and that the current GOES smears out.</a:t>
            </a:r>
          </a:p>
          <a:p>
            <a:endParaRPr lang="en-US" smtClean="0">
              <a:latin typeface="Arial"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Flexible Combined Imager</a:t>
            </a:r>
            <a:endParaRPr lang="en-US" dirty="0"/>
          </a:p>
        </p:txBody>
      </p:sp>
      <p:sp>
        <p:nvSpPr>
          <p:cNvPr id="4" name="Slide Number Placeholder 3"/>
          <p:cNvSpPr>
            <a:spLocks noGrp="1"/>
          </p:cNvSpPr>
          <p:nvPr>
            <p:ph type="sldNum" sz="quarter" idx="10"/>
          </p:nvPr>
        </p:nvSpPr>
        <p:spPr/>
        <p:txBody>
          <a:bodyPr/>
          <a:lstStyle/>
          <a:p>
            <a:fld id="{61D1F3A5-66D3-4802-A21B-47559E3CD6A6}" type="slidenum">
              <a:rPr lang="en-US" smtClean="0">
                <a:solidFill>
                  <a:prstClr val="black"/>
                </a:solidFill>
              </a:rPr>
              <a:pPr/>
              <a:t>101</a:t>
            </a:fld>
            <a:endParaRPr lang="en-US">
              <a:solidFill>
                <a:prstClr val="black"/>
              </a:solidFill>
            </a:endParaRPr>
          </a:p>
        </p:txBody>
      </p:sp>
    </p:spTree>
    <p:extLst>
      <p:ext uri="{BB962C8B-B14F-4D97-AF65-F5344CB8AC3E}">
        <p14:creationId xmlns:p14="http://schemas.microsoft.com/office/powerpoint/2010/main" val="19126921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FFFF"/>
                </a:solidFill>
              </a:rPr>
              <a:t>Tim</a:t>
            </a:r>
            <a:r>
              <a:rPr lang="en-US" sz="1200" baseline="0" dirty="0" smtClean="0">
                <a:solidFill>
                  <a:srgbClr val="FFFFFF"/>
                </a:solidFill>
              </a:rPr>
              <a:t> Schmit, ASPB with CIMSS.</a:t>
            </a:r>
            <a:endParaRPr lang="en-US" dirty="0" smtClean="0"/>
          </a:p>
          <a:p>
            <a:r>
              <a:rPr lang="en-US" dirty="0" smtClean="0"/>
              <a:t>MTSAT=</a:t>
            </a:r>
            <a:r>
              <a:rPr lang="en-US" baseline="0" dirty="0" smtClean="0"/>
              <a:t> JMA’s current imager;   AHI = JMA’s next generation (ABI-like) imager.   ABI = Advanced Baseline Imager</a:t>
            </a:r>
            <a:endParaRPr lang="en-US" dirty="0" smtClean="0"/>
          </a:p>
          <a:p>
            <a:r>
              <a:rPr lang="en-US" dirty="0" smtClean="0">
                <a:solidFill>
                  <a:schemeClr val="bg1"/>
                </a:solidFill>
              </a:rPr>
              <a:t>Data from: </a:t>
            </a:r>
            <a:endParaRPr lang="en-US" dirty="0" smtClean="0">
              <a:solidFill>
                <a:schemeClr val="bg1"/>
              </a:solidFill>
              <a:hlinkClick r:id="rId3"/>
            </a:endParaRPr>
          </a:p>
          <a:p>
            <a:r>
              <a:rPr lang="en-US" dirty="0" smtClean="0">
                <a:hlinkClick r:id="rId3"/>
              </a:rPr>
              <a:t>http://www.data.jma.go.jp/mscweb/en/himawari89/space_segment/spsg_sample.html</a:t>
            </a:r>
            <a:endParaRPr lang="en-US" dirty="0" smtClean="0"/>
          </a:p>
          <a:p>
            <a:r>
              <a:rPr lang="en-US" dirty="0" smtClean="0">
                <a:solidFill>
                  <a:schemeClr val="bg1"/>
                </a:solidFill>
              </a:rPr>
              <a:t>Displayed in McIDAS-V</a:t>
            </a:r>
          </a:p>
          <a:p>
            <a:r>
              <a:rPr lang="en-US" dirty="0" smtClean="0"/>
              <a:t>Images made with McIDAS-V</a:t>
            </a:r>
            <a:r>
              <a:rPr lang="en-US" baseline="0" dirty="0" smtClean="0"/>
              <a:t> by M. Gunshor, using a ‘square root’ enhancement.</a:t>
            </a:r>
            <a:endParaRPr lang="en-US" dirty="0"/>
          </a:p>
        </p:txBody>
      </p:sp>
      <p:sp>
        <p:nvSpPr>
          <p:cNvPr id="4" name="Slide Number Placeholder 3"/>
          <p:cNvSpPr>
            <a:spLocks noGrp="1"/>
          </p:cNvSpPr>
          <p:nvPr>
            <p:ph type="sldNum" sz="quarter" idx="10"/>
          </p:nvPr>
        </p:nvSpPr>
        <p:spPr/>
        <p:txBody>
          <a:bodyPr/>
          <a:lstStyle/>
          <a:p>
            <a:fld id="{F9EEB9BE-D27A-4423-AC35-A0019CC72678}" type="slidenum">
              <a:rPr lang="en-US">
                <a:solidFill>
                  <a:prstClr val="black"/>
                </a:solidFill>
              </a:rPr>
              <a:pPr/>
              <a:t>128</a:t>
            </a:fld>
            <a:endParaRPr lang="en-US">
              <a:solidFill>
                <a:prstClr val="black"/>
              </a:solidFill>
            </a:endParaRPr>
          </a:p>
        </p:txBody>
      </p:sp>
    </p:spTree>
    <p:extLst>
      <p:ext uri="{BB962C8B-B14F-4D97-AF65-F5344CB8AC3E}">
        <p14:creationId xmlns:p14="http://schemas.microsoft.com/office/powerpoint/2010/main" val="1613326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p:spPr>
        <p:txBody>
          <a:bodyPr/>
          <a:lstStyle/>
          <a:p>
            <a:r>
              <a:rPr lang="en-US" dirty="0" smtClean="0">
                <a:latin typeface="Arial" charset="0"/>
              </a:rPr>
              <a:t>http://cimss.ssec.wisc.edu/news/geo_image_anniversary.html</a:t>
            </a:r>
          </a:p>
        </p:txBody>
      </p:sp>
      <p:sp>
        <p:nvSpPr>
          <p:cNvPr id="190468"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236CFC4-3A41-4BC3-87F2-601E5BC6BE5F}" type="slidenum">
              <a:rPr lang="en-US" smtClean="0">
                <a:solidFill>
                  <a:prstClr val="black"/>
                </a:solidFill>
              </a:rPr>
              <a:pPr eaLnBrk="1" hangingPunct="1"/>
              <a:t>11</a:t>
            </a:fld>
            <a:endParaRPr lang="en-US" smtClean="0">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data are from those</a:t>
            </a:r>
            <a:r>
              <a:rPr lang="en-US" baseline="0" dirty="0" smtClean="0"/>
              <a:t> posted on the JMA web page. </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t>130</a:t>
            </a:fld>
            <a:endParaRPr lang="en-US"/>
          </a:p>
        </p:txBody>
      </p:sp>
    </p:spTree>
    <p:extLst>
      <p:ext uri="{BB962C8B-B14F-4D97-AF65-F5344CB8AC3E}">
        <p14:creationId xmlns:p14="http://schemas.microsoft.com/office/powerpoint/2010/main" val="27370585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1143000" y="685800"/>
            <a:ext cx="4572000" cy="34290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DB56E656-7BCA-47BA-932F-B9CCCDF33D5D}" type="slidenum">
              <a:rPr lang="en-GB">
                <a:solidFill>
                  <a:prstClr val="black"/>
                </a:solidFill>
              </a:rPr>
              <a:pPr/>
              <a:t>131</a:t>
            </a:fld>
            <a:endParaRPr lang="en-GB">
              <a:solidFill>
                <a:prstClr val="black"/>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CONUS image is the shifted center</a:t>
            </a:r>
            <a:r>
              <a:rPr lang="en-US" baseline="0" dirty="0" smtClean="0"/>
              <a:t> point. </a:t>
            </a:r>
            <a:endParaRPr lang="en-US" dirty="0"/>
          </a:p>
        </p:txBody>
      </p:sp>
      <p:sp>
        <p:nvSpPr>
          <p:cNvPr id="4" name="Slide Number Placeholder 3"/>
          <p:cNvSpPr>
            <a:spLocks noGrp="1"/>
          </p:cNvSpPr>
          <p:nvPr>
            <p:ph type="sldNum" sz="quarter" idx="10"/>
          </p:nvPr>
        </p:nvSpPr>
        <p:spPr/>
        <p:txBody>
          <a:bodyPr/>
          <a:lstStyle/>
          <a:p>
            <a:fld id="{B3C16FF0-83EF-4309-8892-341FC9C9DC46}" type="slidenum">
              <a:rPr lang="en-US" smtClean="0">
                <a:solidFill>
                  <a:prstClr val="black"/>
                </a:solidFill>
              </a:rPr>
              <a:pPr/>
              <a:t>132</a:t>
            </a:fld>
            <a:endParaRPr lang="en-US">
              <a:solidFill>
                <a:prstClr val="black"/>
              </a:solidFill>
            </a:endParaRPr>
          </a:p>
        </p:txBody>
      </p:sp>
    </p:spTree>
    <p:extLst>
      <p:ext uri="{BB962C8B-B14F-4D97-AF65-F5344CB8AC3E}">
        <p14:creationId xmlns:p14="http://schemas.microsoft.com/office/powerpoint/2010/main" val="10046802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Different days simulated. </a:t>
            </a:r>
            <a:endParaRPr lang="en-US" dirty="0"/>
          </a:p>
        </p:txBody>
      </p:sp>
      <p:sp>
        <p:nvSpPr>
          <p:cNvPr id="4" name="Slide Number Placeholder 3"/>
          <p:cNvSpPr>
            <a:spLocks noGrp="1"/>
          </p:cNvSpPr>
          <p:nvPr>
            <p:ph type="sldNum" sz="quarter" idx="10"/>
          </p:nvPr>
        </p:nvSpPr>
        <p:spPr/>
        <p:txBody>
          <a:bodyPr/>
          <a:lstStyle/>
          <a:p>
            <a:fld id="{B7B39B64-9E29-4E87-9215-2E470EDD379B}" type="slidenum">
              <a:rPr lang="en-US" smtClean="0">
                <a:solidFill>
                  <a:prstClr val="black"/>
                </a:solidFill>
              </a:rPr>
              <a:pPr/>
              <a:t>133</a:t>
            </a:fld>
            <a:endParaRPr lang="en-US">
              <a:solidFill>
                <a:prstClr val="black"/>
              </a:solidFill>
            </a:endParaRPr>
          </a:p>
        </p:txBody>
      </p:sp>
    </p:spTree>
    <p:extLst>
      <p:ext uri="{BB962C8B-B14F-4D97-AF65-F5344CB8AC3E}">
        <p14:creationId xmlns:p14="http://schemas.microsoft.com/office/powerpoint/2010/main" val="24317303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Different days simulated. </a:t>
            </a:r>
          </a:p>
          <a:p>
            <a:endParaRPr lang="en-US" dirty="0"/>
          </a:p>
        </p:txBody>
      </p:sp>
      <p:sp>
        <p:nvSpPr>
          <p:cNvPr id="4" name="Slide Number Placeholder 3"/>
          <p:cNvSpPr>
            <a:spLocks noGrp="1"/>
          </p:cNvSpPr>
          <p:nvPr>
            <p:ph type="sldNum" sz="quarter" idx="10"/>
          </p:nvPr>
        </p:nvSpPr>
        <p:spPr/>
        <p:txBody>
          <a:bodyPr/>
          <a:lstStyle/>
          <a:p>
            <a:fld id="{B7B39B64-9E29-4E87-9215-2E470EDD379B}" type="slidenum">
              <a:rPr lang="en-US" smtClean="0">
                <a:solidFill>
                  <a:prstClr val="black"/>
                </a:solidFill>
              </a:rPr>
              <a:pPr/>
              <a:t>134</a:t>
            </a:fld>
            <a:endParaRPr lang="en-US">
              <a:solidFill>
                <a:prstClr val="black"/>
              </a:solidFill>
            </a:endParaRPr>
          </a:p>
        </p:txBody>
      </p:sp>
    </p:spTree>
    <p:extLst>
      <p:ext uri="{BB962C8B-B14F-4D97-AF65-F5344CB8AC3E}">
        <p14:creationId xmlns:p14="http://schemas.microsoft.com/office/powerpoint/2010/main" val="32746085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prstClr val="black"/>
                </a:solidFill>
              </a:rPr>
              <a:t>GORWG-approved</a:t>
            </a:r>
            <a:endParaRPr lang="en-US" dirty="0"/>
          </a:p>
        </p:txBody>
      </p:sp>
      <p:sp>
        <p:nvSpPr>
          <p:cNvPr id="4" name="Slide Number Placeholder 3"/>
          <p:cNvSpPr>
            <a:spLocks noGrp="1"/>
          </p:cNvSpPr>
          <p:nvPr>
            <p:ph type="sldNum" sz="quarter" idx="10"/>
          </p:nvPr>
        </p:nvSpPr>
        <p:spPr/>
        <p:txBody>
          <a:bodyPr/>
          <a:lstStyle/>
          <a:p>
            <a:fld id="{B3C16FF0-83EF-4309-8892-341FC9C9DC46}" type="slidenum">
              <a:rPr lang="en-US" smtClean="0">
                <a:solidFill>
                  <a:prstClr val="black"/>
                </a:solidFill>
              </a:rPr>
              <a:pPr/>
              <a:t>135</a:t>
            </a:fld>
            <a:endParaRPr lang="en-US">
              <a:solidFill>
                <a:prstClr val="black"/>
              </a:solidFill>
            </a:endParaRPr>
          </a:p>
        </p:txBody>
      </p:sp>
    </p:spTree>
    <p:extLst>
      <p:ext uri="{BB962C8B-B14F-4D97-AF65-F5344CB8AC3E}">
        <p14:creationId xmlns:p14="http://schemas.microsoft.com/office/powerpoint/2010/main" val="31977730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prstClr val="black"/>
                </a:solidFill>
              </a:rPr>
              <a:t>GORWG-approved </a:t>
            </a:r>
            <a:endParaRPr lang="en-US" dirty="0"/>
          </a:p>
        </p:txBody>
      </p:sp>
      <p:sp>
        <p:nvSpPr>
          <p:cNvPr id="4" name="Slide Number Placeholder 3"/>
          <p:cNvSpPr>
            <a:spLocks noGrp="1"/>
          </p:cNvSpPr>
          <p:nvPr>
            <p:ph type="sldNum" sz="quarter" idx="10"/>
          </p:nvPr>
        </p:nvSpPr>
        <p:spPr/>
        <p:txBody>
          <a:bodyPr/>
          <a:lstStyle/>
          <a:p>
            <a:fld id="{B3C16FF0-83EF-4309-8892-341FC9C9DC46}" type="slidenum">
              <a:rPr lang="en-US" smtClean="0">
                <a:solidFill>
                  <a:prstClr val="black"/>
                </a:solidFill>
              </a:rPr>
              <a:pPr/>
              <a:t>136</a:t>
            </a:fld>
            <a:endParaRPr lang="en-US">
              <a:solidFill>
                <a:prstClr val="black"/>
              </a:solidFill>
            </a:endParaRPr>
          </a:p>
        </p:txBody>
      </p:sp>
    </p:spTree>
    <p:extLst>
      <p:ext uri="{BB962C8B-B14F-4D97-AF65-F5344CB8AC3E}">
        <p14:creationId xmlns:p14="http://schemas.microsoft.com/office/powerpoint/2010/main" val="36982078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Copy</a:t>
            </a:r>
            <a:r>
              <a:rPr lang="en-US" baseline="0" dirty="0" smtClean="0"/>
              <a:t> and pasted from excel.  Pasted as a picture.  Resized to 44% by 44% of original.  Arrange -&gt; Align -&gt; Align Center &amp; Align Middle</a:t>
            </a:r>
            <a:endParaRPr lang="en-US" dirty="0" smtClean="0"/>
          </a:p>
          <a:p>
            <a:endParaRPr lang="en-US" dirty="0"/>
          </a:p>
        </p:txBody>
      </p:sp>
      <p:sp>
        <p:nvSpPr>
          <p:cNvPr id="4" name="Slide Number Placeholder 3"/>
          <p:cNvSpPr>
            <a:spLocks noGrp="1"/>
          </p:cNvSpPr>
          <p:nvPr>
            <p:ph type="sldNum" sz="quarter" idx="10"/>
          </p:nvPr>
        </p:nvSpPr>
        <p:spPr/>
        <p:txBody>
          <a:bodyPr/>
          <a:lstStyle/>
          <a:p>
            <a:fld id="{74EC23BC-5D5F-4F85-8BBF-04569923CCFF}" type="slidenum">
              <a:rPr lang="en-US">
                <a:solidFill>
                  <a:prstClr val="black"/>
                </a:solidFill>
              </a:rPr>
              <a:pPr/>
              <a:t>137</a:t>
            </a:fld>
            <a:endParaRPr lang="en-US">
              <a:solidFill>
                <a:prstClr val="black"/>
              </a:solidFill>
            </a:endParaRPr>
          </a:p>
        </p:txBody>
      </p:sp>
    </p:spTree>
    <p:extLst>
      <p:ext uri="{BB962C8B-B14F-4D97-AF65-F5344CB8AC3E}">
        <p14:creationId xmlns:p14="http://schemas.microsoft.com/office/powerpoint/2010/main" val="522066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Copy</a:t>
            </a:r>
            <a:r>
              <a:rPr lang="en-US" baseline="0" dirty="0" smtClean="0"/>
              <a:t> and pasted from excel.  Pasted as a picture.  Resized to 44% by 44% of original.  Arrange -&gt; Align -&gt; Align Center &amp; Align Middle</a:t>
            </a:r>
            <a:endParaRPr lang="en-US" dirty="0" smtClean="0"/>
          </a:p>
          <a:p>
            <a:endParaRPr lang="en-US" dirty="0"/>
          </a:p>
        </p:txBody>
      </p:sp>
      <p:sp>
        <p:nvSpPr>
          <p:cNvPr id="4" name="Slide Number Placeholder 3"/>
          <p:cNvSpPr>
            <a:spLocks noGrp="1"/>
          </p:cNvSpPr>
          <p:nvPr>
            <p:ph type="sldNum" sz="quarter" idx="10"/>
          </p:nvPr>
        </p:nvSpPr>
        <p:spPr/>
        <p:txBody>
          <a:bodyPr/>
          <a:lstStyle/>
          <a:p>
            <a:fld id="{74EC23BC-5D5F-4F85-8BBF-04569923CCFF}" type="slidenum">
              <a:rPr lang="en-US">
                <a:solidFill>
                  <a:prstClr val="black"/>
                </a:solidFill>
              </a:rPr>
              <a:pPr/>
              <a:t>140</a:t>
            </a:fld>
            <a:endParaRPr lang="en-US">
              <a:solidFill>
                <a:prstClr val="black"/>
              </a:solidFill>
            </a:endParaRPr>
          </a:p>
        </p:txBody>
      </p:sp>
    </p:spTree>
    <p:extLst>
      <p:ext uri="{BB962C8B-B14F-4D97-AF65-F5344CB8AC3E}">
        <p14:creationId xmlns:p14="http://schemas.microsoft.com/office/powerpoint/2010/main" val="5220666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Copy</a:t>
            </a:r>
            <a:r>
              <a:rPr lang="en-US" baseline="0" dirty="0" smtClean="0"/>
              <a:t> and pasted from excel.  Pasted as a picture.  Resized to 44% by 44% of original.  Arrange -&gt; Align -&gt; Align Center &amp; Align Middle</a:t>
            </a:r>
            <a:endParaRPr lang="en-US" dirty="0" smtClean="0"/>
          </a:p>
          <a:p>
            <a:endParaRPr lang="en-US" dirty="0"/>
          </a:p>
        </p:txBody>
      </p:sp>
      <p:sp>
        <p:nvSpPr>
          <p:cNvPr id="4" name="Slide Number Placeholder 3"/>
          <p:cNvSpPr>
            <a:spLocks noGrp="1"/>
          </p:cNvSpPr>
          <p:nvPr>
            <p:ph type="sldNum" sz="quarter" idx="10"/>
          </p:nvPr>
        </p:nvSpPr>
        <p:spPr/>
        <p:txBody>
          <a:bodyPr/>
          <a:lstStyle/>
          <a:p>
            <a:fld id="{74EC23BC-5D5F-4F85-8BBF-04569923CCFF}" type="slidenum">
              <a:rPr lang="en-US">
                <a:solidFill>
                  <a:prstClr val="black"/>
                </a:solidFill>
              </a:rPr>
              <a:pPr/>
              <a:t>141</a:t>
            </a:fld>
            <a:endParaRPr lang="en-US">
              <a:solidFill>
                <a:prstClr val="black"/>
              </a:solidFill>
            </a:endParaRPr>
          </a:p>
        </p:txBody>
      </p:sp>
    </p:spTree>
    <p:extLst>
      <p:ext uri="{BB962C8B-B14F-4D97-AF65-F5344CB8AC3E}">
        <p14:creationId xmlns:p14="http://schemas.microsoft.com/office/powerpoint/2010/main" val="52206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from Dr. Paul</a:t>
            </a:r>
            <a:r>
              <a:rPr lang="en-US" baseline="0" dirty="0" smtClean="0"/>
              <a:t> </a:t>
            </a:r>
            <a:r>
              <a:rPr lang="en-US" baseline="0" dirty="0" err="1" smtClean="0"/>
              <a:t>Menzel</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t>12</a:t>
            </a:fld>
            <a:endParaRPr lang="en-US"/>
          </a:p>
        </p:txBody>
      </p:sp>
    </p:spTree>
    <p:extLst>
      <p:ext uri="{BB962C8B-B14F-4D97-AF65-F5344CB8AC3E}">
        <p14:creationId xmlns:p14="http://schemas.microsoft.com/office/powerpoint/2010/main" val="182072709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9531695-26E2-45CD-8FCD-239212D7DF06}" type="slidenum">
              <a:rPr lang="en-US">
                <a:solidFill>
                  <a:srgbClr val="000000"/>
                </a:solidFill>
              </a:rPr>
              <a:pPr eaLnBrk="1" hangingPunct="1"/>
              <a:t>143</a:t>
            </a:fld>
            <a:endParaRPr lang="en-US">
              <a:solidFill>
                <a:srgbClr val="000000"/>
              </a:solidFill>
            </a:endParaRPr>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n-US" b="1" smtClean="0">
                <a:latin typeface="Arial" charset="0"/>
              </a:rPr>
              <a:t>Advanced Baseline Imager (ABI)	Earth-viewing</a:t>
            </a:r>
          </a:p>
          <a:p>
            <a:pPr lvl="1" eaLnBrk="1" hangingPunct="1"/>
            <a:r>
              <a:rPr lang="en-US" b="1" smtClean="0">
                <a:latin typeface="Arial" charset="0"/>
              </a:rPr>
              <a:t>Geostationary Lightning Mapper (GLM)	Earth-viewing</a:t>
            </a:r>
          </a:p>
          <a:p>
            <a:pPr lvl="1" eaLnBrk="1" hangingPunct="1"/>
            <a:r>
              <a:rPr lang="en-US" b="1" smtClean="0">
                <a:latin typeface="Arial" charset="0"/>
              </a:rPr>
              <a:t>Solar Ultra-Violet Imager (SUVI)	Sun-viewing</a:t>
            </a:r>
          </a:p>
          <a:p>
            <a:pPr lvl="1" eaLnBrk="1" hangingPunct="1"/>
            <a:r>
              <a:rPr lang="en-US" b="1" smtClean="0">
                <a:latin typeface="Arial" charset="0"/>
              </a:rPr>
              <a:t>EUVS and XRS Irradiance Sensors (EXIS)	Sun-viewing</a:t>
            </a:r>
          </a:p>
          <a:p>
            <a:pPr lvl="1" eaLnBrk="1" hangingPunct="1"/>
            <a:r>
              <a:rPr lang="en-US" b="1" smtClean="0">
                <a:latin typeface="Arial" charset="0"/>
              </a:rPr>
              <a:t>Space Environment In-Situ Suite (SEISS)	Space-viewing</a:t>
            </a:r>
          </a:p>
          <a:p>
            <a:pPr lvl="1" eaLnBrk="1" hangingPunct="1"/>
            <a:r>
              <a:rPr lang="en-US" b="1" smtClean="0">
                <a:latin typeface="Arial" charset="0"/>
              </a:rPr>
              <a:t>Magnetometer (MAG)		Space-viewing</a:t>
            </a:r>
          </a:p>
          <a:p>
            <a:pPr eaLnBrk="1" hangingPunct="1"/>
            <a:endParaRPr lang="en-US" smtClean="0">
              <a:latin typeface="Arial"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 from LM</a:t>
            </a:r>
            <a:endParaRPr lang="en-US" dirty="0"/>
          </a:p>
        </p:txBody>
      </p:sp>
      <p:sp>
        <p:nvSpPr>
          <p:cNvPr id="4" name="Slide Number Placeholder 3"/>
          <p:cNvSpPr>
            <a:spLocks noGrp="1"/>
          </p:cNvSpPr>
          <p:nvPr>
            <p:ph type="sldNum" sz="quarter" idx="10"/>
          </p:nvPr>
        </p:nvSpPr>
        <p:spPr/>
        <p:txBody>
          <a:bodyPr/>
          <a:lstStyle/>
          <a:p>
            <a:fld id="{FAC222E3-52BB-47C5-9464-A31FA62073D6}" type="slidenum">
              <a:rPr lang="en-US" smtClean="0">
                <a:solidFill>
                  <a:prstClr val="black"/>
                </a:solidFill>
              </a:rPr>
              <a:pPr/>
              <a:t>144</a:t>
            </a:fld>
            <a:endParaRPr lang="en-US">
              <a:solidFill>
                <a:prstClr val="black"/>
              </a:solidFill>
            </a:endParaRPr>
          </a:p>
        </p:txBody>
      </p:sp>
    </p:spTree>
    <p:extLst>
      <p:ext uri="{BB962C8B-B14F-4D97-AF65-F5344CB8AC3E}">
        <p14:creationId xmlns:p14="http://schemas.microsoft.com/office/powerpoint/2010/main" val="203986427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676534-22A7-4D8B-9CB8-A1582D79C023}" type="slidenum">
              <a:rPr lang="en-US" smtClean="0">
                <a:solidFill>
                  <a:prstClr val="black"/>
                </a:solidFill>
              </a:rPr>
              <a:pPr/>
              <a:t>145</a:t>
            </a:fld>
            <a:endParaRPr lang="en-US">
              <a:solidFill>
                <a:prstClr val="black"/>
              </a:solidFill>
            </a:endParaRPr>
          </a:p>
        </p:txBody>
      </p:sp>
    </p:spTree>
    <p:extLst>
      <p:ext uri="{BB962C8B-B14F-4D97-AF65-F5344CB8AC3E}">
        <p14:creationId xmlns:p14="http://schemas.microsoft.com/office/powerpoint/2010/main" val="4575077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66A94D-C181-46BB-896C-A16F1B32B475}" type="slidenum">
              <a:rPr lang="en-US">
                <a:solidFill>
                  <a:prstClr val="black"/>
                </a:solidFill>
              </a:rPr>
              <a:pPr/>
              <a:t>148</a:t>
            </a:fld>
            <a:endParaRPr lang="en-US" dirty="0">
              <a:solidFill>
                <a:prstClr val="black"/>
              </a:solidFill>
            </a:endParaRPr>
          </a:p>
        </p:txBody>
      </p:sp>
    </p:spTree>
    <p:extLst>
      <p:ext uri="{BB962C8B-B14F-4D97-AF65-F5344CB8AC3E}">
        <p14:creationId xmlns:p14="http://schemas.microsoft.com/office/powerpoint/2010/main" val="35273243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endParaRPr lang="en-US" smtClean="0"/>
          </a:p>
        </p:txBody>
      </p:sp>
      <p:sp>
        <p:nvSpPr>
          <p:cNvPr id="25604" name="Slide Number Placeholder 3"/>
          <p:cNvSpPr>
            <a:spLocks noGrp="1"/>
          </p:cNvSpPr>
          <p:nvPr>
            <p:ph type="sldNum" sz="quarter" idx="5"/>
          </p:nvPr>
        </p:nvSpPr>
        <p:spPr>
          <a:noFill/>
        </p:spPr>
        <p:txBody>
          <a:bodyPr/>
          <a:lstStyle/>
          <a:p>
            <a:fld id="{D64A14C2-06B6-4AC5-8530-C5A1C26F6810}" type="slidenum">
              <a:rPr lang="en-US" smtClean="0">
                <a:solidFill>
                  <a:prstClr val="black"/>
                </a:solidFill>
              </a:rPr>
              <a:pPr/>
              <a:t>149</a:t>
            </a:fld>
            <a:endParaRPr lang="en-US" smtClean="0">
              <a:solidFill>
                <a:prstClr val="black"/>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http://journals.ametsoc.org.ezproxy.library.wisc.edu/doi/pdf/10.1175/2007WAF2007010.1</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t>150</a:t>
            </a:fld>
            <a:endParaRPr lang="en-US"/>
          </a:p>
        </p:txBody>
      </p:sp>
    </p:spTree>
    <p:extLst>
      <p:ext uri="{BB962C8B-B14F-4D97-AF65-F5344CB8AC3E}">
        <p14:creationId xmlns:p14="http://schemas.microsoft.com/office/powerpoint/2010/main" val="401400414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AHI resolution at a viewing angle</a:t>
            </a:r>
            <a:r>
              <a:rPr lang="en-US" baseline="0" dirty="0" smtClean="0"/>
              <a:t> of 65+ degrees is actually better than MTSAT or GOES at nadir.</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prstClr val="black"/>
                </a:solidFill>
              </a:rPr>
              <a:pPr>
                <a:defRPr/>
              </a:pPr>
              <a:t>152</a:t>
            </a:fld>
            <a:endParaRPr lang="en-US" altLang="zh-CN">
              <a:solidFill>
                <a:prstClr val="black"/>
              </a:solidFill>
            </a:endParaRPr>
          </a:p>
        </p:txBody>
      </p:sp>
    </p:spTree>
    <p:extLst>
      <p:ext uri="{BB962C8B-B14F-4D97-AF65-F5344CB8AC3E}">
        <p14:creationId xmlns:p14="http://schemas.microsoft.com/office/powerpoint/2010/main" val="28271755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https://volcano.ssec.wisc.edu/</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t>153</a:t>
            </a:fld>
            <a:endParaRPr lang="en-US"/>
          </a:p>
        </p:txBody>
      </p:sp>
    </p:spTree>
    <p:extLst>
      <p:ext uri="{BB962C8B-B14F-4D97-AF65-F5344CB8AC3E}">
        <p14:creationId xmlns:p14="http://schemas.microsoft.com/office/powerpoint/2010/main" val="243101878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-Give an overview of a statistical model called </a:t>
            </a:r>
            <a:r>
              <a:rPr lang="en-US" baseline="0" dirty="0" err="1" smtClean="0"/>
              <a:t>ProbSevere</a:t>
            </a:r>
            <a:r>
              <a:rPr lang="en-US" baseline="0" dirty="0" smtClean="0"/>
              <a:t> that condenses large quantities of </a:t>
            </a:r>
            <a:r>
              <a:rPr lang="en-US" baseline="0" dirty="0" err="1" smtClean="0"/>
              <a:t>meteorlogical</a:t>
            </a:r>
            <a:r>
              <a:rPr lang="en-US" baseline="0" dirty="0" smtClean="0"/>
              <a:t> </a:t>
            </a:r>
            <a:r>
              <a:rPr lang="en-US" baseline="0" smtClean="0"/>
              <a:t>data into </a:t>
            </a:r>
            <a:r>
              <a:rPr lang="en-US" baseline="0" dirty="0" smtClean="0"/>
              <a:t>information needed to help forecast severe weather in the 0 to 60 minute timeframe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-Define “severe weather” – a thunderstorm that produces a tornado, winds of at least 58 mph, and/or hail at least 1 inch in diameter</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prstClr val="black"/>
                </a:solidFill>
              </a:rPr>
              <a:pPr>
                <a:defRPr/>
              </a:pPr>
              <a:t>154</a:t>
            </a:fld>
            <a:endParaRPr lang="en-US" altLang="zh-CN">
              <a:solidFill>
                <a:prstClr val="black"/>
              </a:solidFill>
            </a:endParaRPr>
          </a:p>
        </p:txBody>
      </p:sp>
    </p:spTree>
    <p:extLst>
      <p:ext uri="{BB962C8B-B14F-4D97-AF65-F5344CB8AC3E}">
        <p14:creationId xmlns:p14="http://schemas.microsoft.com/office/powerpoint/2010/main" val="260615814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-Forecasters are confronted with large volumes of data relevant to severe weather</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-Pre-storm environment: NWP and analyses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-In the relatively short time between the end of the pre-cumulus environment and convective initiation satellite data are often used in a qualitative manner</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-After convective initiation, radar is easily the primary tool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-Satellite movies are used to qualitatively observe the evolution of cloud fields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-While satellite data alone is not a sufficient tool for warning operations, it has been significantly underutilized in the severe weather forecasting process.</a:t>
            </a:r>
            <a:endParaRPr lang="en-US" dirty="0" smtClean="0"/>
          </a:p>
          <a:p>
            <a:r>
              <a:rPr lang="en-US" dirty="0" smtClean="0"/>
              <a:t>-Prior to storm development high resolution</a:t>
            </a:r>
            <a:r>
              <a:rPr lang="en-US" baseline="0" dirty="0" smtClean="0"/>
              <a:t> models and analyses are used to extensively.  Once storms form radar becomes the primary forecasting tool.  </a:t>
            </a:r>
            <a:r>
              <a:rPr lang="en-US" dirty="0" smtClean="0"/>
              <a:t>Satellite imagery</a:t>
            </a:r>
            <a:r>
              <a:rPr lang="en-US" baseline="0" dirty="0" smtClean="0"/>
              <a:t> is most often used in a qualitative manner and is generally used very little once a radar signature develops.</a:t>
            </a:r>
          </a:p>
          <a:p>
            <a:r>
              <a:rPr lang="en-US" baseline="0" dirty="0" smtClean="0"/>
              <a:t>-We have developed methods to utilize NWP, satellite, and radar data in a quantitative manner to improve short-term severe weather prediction using a simple statistical framework.</a:t>
            </a:r>
          </a:p>
          <a:p>
            <a:r>
              <a:rPr lang="en-US" baseline="0" dirty="0" smtClean="0"/>
              <a:t>-The tool is called </a:t>
            </a:r>
            <a:r>
              <a:rPr lang="en-US" baseline="0" dirty="0" err="1" smtClean="0"/>
              <a:t>ProbSevere</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prstClr val="black"/>
                </a:solidFill>
              </a:rPr>
              <a:pPr>
                <a:defRPr/>
              </a:pPr>
              <a:t>155</a:t>
            </a:fld>
            <a:endParaRPr lang="en-US" altLang="zh-CN">
              <a:solidFill>
                <a:prstClr val="black"/>
              </a:solidFill>
            </a:endParaRPr>
          </a:p>
        </p:txBody>
      </p:sp>
    </p:spTree>
    <p:extLst>
      <p:ext uri="{BB962C8B-B14F-4D97-AF65-F5344CB8AC3E}">
        <p14:creationId xmlns:p14="http://schemas.microsoft.com/office/powerpoint/2010/main" val="1572355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http://www.nasa.gov/multimedia/imagegallery/image_feature_1249.html#.VP4KiuGLXEM</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t>13</a:t>
            </a:fld>
            <a:endParaRPr lang="en-US"/>
          </a:p>
        </p:txBody>
      </p:sp>
    </p:spTree>
    <p:extLst>
      <p:ext uri="{BB962C8B-B14F-4D97-AF65-F5344CB8AC3E}">
        <p14:creationId xmlns:p14="http://schemas.microsoft.com/office/powerpoint/2010/main" val="88953791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-Extract storm-scale objects and track them in time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-Instantaneous satellite-derived cloud fields are not well-suited to the short-term severe weather forecasting, but temporal trends in those cloud properties are.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-Calculating temporal trends in satellite-derived cloud properties is not a trivial task.</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-In order to capture temporal trends in cloud properties, object tracking is needed</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-Collaboration with OU-CIMMS and NSSL was essential</a:t>
            </a:r>
            <a:endParaRPr lang="en-US" dirty="0" smtClean="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prstClr val="black"/>
                </a:solidFill>
              </a:rPr>
              <a:pPr>
                <a:defRPr/>
              </a:pPr>
              <a:t>156</a:t>
            </a:fld>
            <a:endParaRPr lang="en-US" altLang="zh-CN">
              <a:solidFill>
                <a:prstClr val="black"/>
              </a:solidFill>
            </a:endParaRPr>
          </a:p>
        </p:txBody>
      </p:sp>
    </p:spTree>
    <p:extLst>
      <p:ext uri="{BB962C8B-B14F-4D97-AF65-F5344CB8AC3E}">
        <p14:creationId xmlns:p14="http://schemas.microsoft.com/office/powerpoint/2010/main" val="266533277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alibri" pitchFamily="34" charset="0"/>
                <a:ea typeface="+mn-ea"/>
                <a:cs typeface="+mn-cs"/>
              </a:rPr>
              <a:t>9000 storms (860 severe) for 2014 validation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alibri" pitchFamily="34" charset="0"/>
                <a:ea typeface="+mn-ea"/>
                <a:cs typeface="+mn-cs"/>
              </a:rPr>
              <a:t>80% threshold for skill/lead-time</a:t>
            </a:r>
            <a:r>
              <a:rPr lang="en-US" sz="1200" kern="1200" baseline="0" dirty="0" smtClean="0">
                <a:solidFill>
                  <a:schemeClr val="tx1"/>
                </a:solidFill>
                <a:effectLst/>
                <a:latin typeface="Calibri" pitchFamily="34" charset="0"/>
                <a:ea typeface="+mn-ea"/>
                <a:cs typeface="+mn-cs"/>
              </a:rPr>
              <a:t> plot (CSI:  32% model, 44% NWS)—CSI was 27% with median LT of 37 min @ 40% threshold.</a:t>
            </a:r>
            <a:endParaRPr lang="en-US" sz="1200" kern="1200" dirty="0" smtClean="0">
              <a:solidFill>
                <a:schemeClr val="tx1"/>
              </a:solidFill>
              <a:effectLst/>
              <a:latin typeface="Calibri" pitchFamily="34"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alibri" pitchFamily="34" charset="0"/>
                <a:ea typeface="+mn-ea"/>
                <a:cs typeface="+mn-cs"/>
              </a:rPr>
              <a:t>May, June and July (1 August day)</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Critical Success Index (</a:t>
            </a:r>
            <a:r>
              <a:rPr lang="en-US" i="1" dirty="0" smtClean="0"/>
              <a:t>CSI</a:t>
            </a:r>
            <a:r>
              <a:rPr lang="en-US" dirty="0" smtClean="0"/>
              <a:t>)</a:t>
            </a:r>
            <a:endParaRPr lang="en-US" sz="1200" kern="120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prstClr val="black"/>
                </a:solidFill>
              </a:rPr>
              <a:pPr>
                <a:defRPr/>
              </a:pPr>
              <a:t>157</a:t>
            </a:fld>
            <a:endParaRPr lang="en-US" altLang="zh-CN">
              <a:solidFill>
                <a:prstClr val="black"/>
              </a:solidFill>
            </a:endParaRPr>
          </a:p>
        </p:txBody>
      </p:sp>
    </p:spTree>
    <p:extLst>
      <p:ext uri="{BB962C8B-B14F-4D97-AF65-F5344CB8AC3E}">
        <p14:creationId xmlns:p14="http://schemas.microsoft.com/office/powerpoint/2010/main" val="413070440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ECAAA9-0C96-7F46-9673-82C2D4B1D15B}" type="slidenum">
              <a:rPr lang="en-US" smtClean="0">
                <a:solidFill>
                  <a:prstClr val="black"/>
                </a:solidFill>
              </a:rPr>
              <a:pPr/>
              <a:t>158</a:t>
            </a:fld>
            <a:endParaRPr lang="en-US">
              <a:solidFill>
                <a:prstClr val="black"/>
              </a:solidFill>
            </a:endParaRPr>
          </a:p>
        </p:txBody>
      </p:sp>
    </p:spTree>
    <p:extLst>
      <p:ext uri="{BB962C8B-B14F-4D97-AF65-F5344CB8AC3E}">
        <p14:creationId xmlns:p14="http://schemas.microsoft.com/office/powerpoint/2010/main" val="19287625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Animations at: ftp://ftp.ssec.wisc.edu/ABI/overview</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t>162</a:t>
            </a:fld>
            <a:endParaRPr lang="en-US"/>
          </a:p>
        </p:txBody>
      </p:sp>
    </p:spTree>
    <p:extLst>
      <p:ext uri="{BB962C8B-B14F-4D97-AF65-F5344CB8AC3E}">
        <p14:creationId xmlns:p14="http://schemas.microsoft.com/office/powerpoint/2010/main" val="39923504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Highlights added. </a:t>
            </a:r>
            <a:endParaRPr lang="en-US" dirty="0"/>
          </a:p>
        </p:txBody>
      </p:sp>
      <p:sp>
        <p:nvSpPr>
          <p:cNvPr id="4" name="Slide Number Placeholder 3"/>
          <p:cNvSpPr>
            <a:spLocks noGrp="1"/>
          </p:cNvSpPr>
          <p:nvPr>
            <p:ph type="sldNum" sz="quarter" idx="10"/>
          </p:nvPr>
        </p:nvSpPr>
        <p:spPr/>
        <p:txBody>
          <a:bodyPr/>
          <a:lstStyle/>
          <a:p>
            <a:fld id="{C355FF6F-DAF7-4BD3-A3B9-9D1191A0C620}" type="slidenum">
              <a:rPr lang="en-US">
                <a:solidFill>
                  <a:prstClr val="black"/>
                </a:solidFill>
              </a:rPr>
              <a:pPr/>
              <a:t>164</a:t>
            </a:fld>
            <a:endParaRPr lang="en-US">
              <a:solidFill>
                <a:prstClr val="black"/>
              </a:solidFill>
            </a:endParaRPr>
          </a:p>
        </p:txBody>
      </p:sp>
    </p:spTree>
    <p:extLst>
      <p:ext uri="{BB962C8B-B14F-4D97-AF65-F5344CB8AC3E}">
        <p14:creationId xmlns:p14="http://schemas.microsoft.com/office/powerpoint/2010/main" val="7122343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A245EDA-05A8-43E4-B896-DFEF08EB73A9}" type="slidenum">
              <a:rPr lang="en-US">
                <a:solidFill>
                  <a:prstClr val="black"/>
                </a:solidFill>
              </a:rPr>
              <a:pPr eaLnBrk="1" hangingPunct="1"/>
              <a:t>166</a:t>
            </a:fld>
            <a:endParaRPr lang="en-US">
              <a:solidFill>
                <a:prstClr val="black"/>
              </a:solidFill>
            </a:endParaRPr>
          </a:p>
        </p:txBody>
      </p:sp>
      <p:sp>
        <p:nvSpPr>
          <p:cNvPr id="230403" name="Rectangle 2"/>
          <p:cNvSpPr>
            <a:spLocks noGrp="1" noRot="1" noChangeAspect="1" noChangeArrowheads="1" noTextEdit="1"/>
          </p:cNvSpPr>
          <p:nvPr>
            <p:ph type="sldImg"/>
          </p:nvPr>
        </p:nvSpPr>
        <p:spPr>
          <a:xfrm>
            <a:off x="1143000" y="687388"/>
            <a:ext cx="4572000" cy="3429000"/>
          </a:xfrm>
          <a:ln/>
        </p:spPr>
      </p:sp>
      <p:sp>
        <p:nvSpPr>
          <p:cNvPr id="230404" name="Rectangle 3"/>
          <p:cNvSpPr>
            <a:spLocks noGrp="1" noChangeArrowheads="1"/>
          </p:cNvSpPr>
          <p:nvPr>
            <p:ph type="body" idx="1"/>
          </p:nvPr>
        </p:nvSpPr>
        <p:spPr>
          <a:xfrm>
            <a:off x="912813" y="4343400"/>
            <a:ext cx="5032375" cy="4113213"/>
          </a:xfrm>
          <a:noFill/>
        </p:spPr>
        <p:txBody>
          <a:bodyPr/>
          <a:lstStyle/>
          <a:p>
            <a:pPr eaLnBrk="1" hangingPunct="1"/>
            <a:r>
              <a:rPr lang="en-US" dirty="0" smtClean="0">
                <a:latin typeface="Arial" charset="0"/>
              </a:rPr>
              <a:t>0.40 inches = 4km; 0.80 inches = 8km</a:t>
            </a:r>
          </a:p>
          <a:p>
            <a:pPr eaLnBrk="1" hangingPunct="1"/>
            <a:r>
              <a:rPr lang="en-US" dirty="0" smtClean="0">
                <a:latin typeface="Arial" charset="0"/>
              </a:rPr>
              <a:t>MSI is Multi-Spectral Imaging Mode (dashed boxes)</a:t>
            </a:r>
          </a:p>
          <a:p>
            <a:pPr eaLnBrk="1" hangingPunct="1"/>
            <a:r>
              <a:rPr lang="en-US" dirty="0" smtClean="0">
                <a:latin typeface="Arial" charset="0"/>
              </a:rPr>
              <a:t>This does not show other improvements: SNR, MTF, bit-depth, navigation, coverage rates, etc.</a:t>
            </a:r>
          </a:p>
          <a:p>
            <a:pPr eaLnBrk="1" hangingPunct="1"/>
            <a:r>
              <a:rPr lang="en-US" dirty="0" smtClean="0">
                <a:latin typeface="Arial" charset="0"/>
              </a:rPr>
              <a:t>ATS and SMS not shown.</a:t>
            </a:r>
            <a:r>
              <a:rPr lang="en-US" baseline="0" dirty="0" smtClean="0">
                <a:latin typeface="Arial" charset="0"/>
              </a:rPr>
              <a:t> </a:t>
            </a:r>
            <a:endParaRPr lang="en-US" dirty="0" smtClean="0">
              <a:latin typeface="Arial"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A245EDA-05A8-43E4-B896-DFEF08EB73A9}" type="slidenum">
              <a:rPr lang="en-US">
                <a:solidFill>
                  <a:prstClr val="black"/>
                </a:solidFill>
              </a:rPr>
              <a:pPr eaLnBrk="1" hangingPunct="1"/>
              <a:t>167</a:t>
            </a:fld>
            <a:endParaRPr lang="en-US">
              <a:solidFill>
                <a:prstClr val="black"/>
              </a:solidFill>
            </a:endParaRPr>
          </a:p>
        </p:txBody>
      </p:sp>
      <p:sp>
        <p:nvSpPr>
          <p:cNvPr id="230403" name="Rectangle 2"/>
          <p:cNvSpPr>
            <a:spLocks noGrp="1" noRot="1" noChangeAspect="1" noChangeArrowheads="1" noTextEdit="1"/>
          </p:cNvSpPr>
          <p:nvPr>
            <p:ph type="sldImg"/>
          </p:nvPr>
        </p:nvSpPr>
        <p:spPr>
          <a:xfrm>
            <a:off x="1143000" y="687388"/>
            <a:ext cx="4572000" cy="3429000"/>
          </a:xfrm>
          <a:ln/>
        </p:spPr>
      </p:sp>
      <p:sp>
        <p:nvSpPr>
          <p:cNvPr id="230404" name="Rectangle 3"/>
          <p:cNvSpPr>
            <a:spLocks noGrp="1" noChangeArrowheads="1"/>
          </p:cNvSpPr>
          <p:nvPr>
            <p:ph type="body" idx="1"/>
          </p:nvPr>
        </p:nvSpPr>
        <p:spPr>
          <a:xfrm>
            <a:off x="912813" y="4343400"/>
            <a:ext cx="5032375" cy="4113213"/>
          </a:xfrm>
          <a:noFill/>
        </p:spPr>
        <p:txBody>
          <a:bodyPr/>
          <a:lstStyle/>
          <a:p>
            <a:pPr eaLnBrk="1" hangingPunct="1"/>
            <a:r>
              <a:rPr lang="en-US" dirty="0" smtClean="0">
                <a:latin typeface="Arial" charset="0"/>
              </a:rPr>
              <a:t>0.40 inches = 4km; 0.80 inches = 8km</a:t>
            </a:r>
          </a:p>
          <a:p>
            <a:pPr eaLnBrk="1" hangingPunct="1"/>
            <a:r>
              <a:rPr lang="en-US" dirty="0" smtClean="0">
                <a:latin typeface="Arial" charset="0"/>
              </a:rPr>
              <a:t>MSI is Multi-Spectral Imaging Mode (dashed boxes)</a:t>
            </a:r>
          </a:p>
          <a:p>
            <a:pPr eaLnBrk="1" hangingPunct="1"/>
            <a:r>
              <a:rPr lang="en-US" dirty="0" smtClean="0">
                <a:latin typeface="Arial" charset="0"/>
              </a:rPr>
              <a:t>This does not show other improvements: SNR, MTF, bit-depth, navigation, coverage rates, etc.</a:t>
            </a:r>
          </a:p>
          <a:p>
            <a:pPr eaLnBrk="1" hangingPunct="1"/>
            <a:r>
              <a:rPr lang="en-US" dirty="0" smtClean="0">
                <a:latin typeface="Arial" charset="0"/>
              </a:rPr>
              <a:t>ATS and SMS not shown.</a:t>
            </a:r>
            <a:r>
              <a:rPr lang="en-US" baseline="0" dirty="0" smtClean="0">
                <a:latin typeface="Arial" charset="0"/>
              </a:rPr>
              <a:t> </a:t>
            </a:r>
            <a:endParaRPr lang="en-US" dirty="0" smtClean="0">
              <a:latin typeface="Arial"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Value in parenthesis is approximate 50% width</a:t>
            </a:r>
            <a:r>
              <a:rPr lang="en-US" baseline="0" dirty="0" smtClean="0"/>
              <a:t> of the visible or IR window.</a:t>
            </a:r>
            <a:endParaRPr lang="en-US" dirty="0" smtClean="0"/>
          </a:p>
          <a:p>
            <a:r>
              <a:rPr lang="en-US" dirty="0" smtClean="0"/>
              <a:t>http://cimss.ssec.wisc.edu/goes/calibration/</a:t>
            </a:r>
          </a:p>
          <a:p>
            <a:r>
              <a:rPr lang="en-US" dirty="0" smtClean="0"/>
              <a:t>Values</a:t>
            </a:r>
            <a:r>
              <a:rPr lang="en-US" baseline="0" dirty="0" smtClean="0"/>
              <a:t> are approximate. </a:t>
            </a:r>
            <a:endParaRPr lang="en-US" dirty="0"/>
          </a:p>
        </p:txBody>
      </p:sp>
      <p:sp>
        <p:nvSpPr>
          <p:cNvPr id="4" name="Slide Number Placeholder 3"/>
          <p:cNvSpPr>
            <a:spLocks noGrp="1"/>
          </p:cNvSpPr>
          <p:nvPr>
            <p:ph type="sldNum" sz="quarter" idx="10"/>
          </p:nvPr>
        </p:nvSpPr>
        <p:spPr/>
        <p:txBody>
          <a:bodyPr/>
          <a:lstStyle/>
          <a:p>
            <a:fld id="{F87E9D84-3A02-44E0-AC50-22552A9ED806}" type="slidenum">
              <a:rPr lang="en-US">
                <a:solidFill>
                  <a:prstClr val="black"/>
                </a:solidFill>
              </a:rPr>
              <a:pPr/>
              <a:t>168</a:t>
            </a:fld>
            <a:endParaRPr lang="en-US">
              <a:solidFill>
                <a:prstClr val="black"/>
              </a:solidFill>
            </a:endParaRPr>
          </a:p>
        </p:txBody>
      </p:sp>
    </p:spTree>
    <p:extLst>
      <p:ext uri="{BB962C8B-B14F-4D97-AF65-F5344CB8AC3E}">
        <p14:creationId xmlns:p14="http://schemas.microsoft.com/office/powerpoint/2010/main" val="237520697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Values</a:t>
            </a:r>
            <a:r>
              <a:rPr lang="en-US" baseline="0" dirty="0" smtClean="0"/>
              <a:t> are approximate, at satellite sub-points. GOES Imager over-sampling not represented. </a:t>
            </a:r>
            <a:endParaRPr lang="en-US" dirty="0"/>
          </a:p>
        </p:txBody>
      </p:sp>
      <p:sp>
        <p:nvSpPr>
          <p:cNvPr id="4" name="Slide Number Placeholder 3"/>
          <p:cNvSpPr>
            <a:spLocks noGrp="1"/>
          </p:cNvSpPr>
          <p:nvPr>
            <p:ph type="sldNum" sz="quarter" idx="10"/>
          </p:nvPr>
        </p:nvSpPr>
        <p:spPr/>
        <p:txBody>
          <a:bodyPr/>
          <a:lstStyle/>
          <a:p>
            <a:fld id="{F87E9D84-3A02-44E0-AC50-22552A9ED806}" type="slidenum">
              <a:rPr lang="en-US">
                <a:solidFill>
                  <a:prstClr val="black"/>
                </a:solidFill>
              </a:rPr>
              <a:pPr/>
              <a:t>169</a:t>
            </a:fld>
            <a:endParaRPr lang="en-US">
              <a:solidFill>
                <a:prstClr val="black"/>
              </a:solidFill>
            </a:endParaRPr>
          </a:p>
        </p:txBody>
      </p:sp>
    </p:spTree>
    <p:extLst>
      <p:ext uri="{BB962C8B-B14F-4D97-AF65-F5344CB8AC3E}">
        <p14:creationId xmlns:p14="http://schemas.microsoft.com/office/powerpoint/2010/main" val="370698447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9404">
              <a:defRPr/>
            </a:pPr>
            <a:r>
              <a:rPr lang="en-US" dirty="0" smtClean="0"/>
              <a:t>Values</a:t>
            </a:r>
            <a:r>
              <a:rPr lang="en-US" baseline="0" dirty="0" smtClean="0"/>
              <a:t> are approximate. Times are routine, not special modes. </a:t>
            </a:r>
            <a:endParaRPr lang="en-US" dirty="0" smtClean="0"/>
          </a:p>
          <a:p>
            <a:endParaRPr lang="en-US" dirty="0"/>
          </a:p>
        </p:txBody>
      </p:sp>
      <p:sp>
        <p:nvSpPr>
          <p:cNvPr id="4" name="Slide Number Placeholder 3"/>
          <p:cNvSpPr>
            <a:spLocks noGrp="1"/>
          </p:cNvSpPr>
          <p:nvPr>
            <p:ph type="sldNum" sz="quarter" idx="10"/>
          </p:nvPr>
        </p:nvSpPr>
        <p:spPr/>
        <p:txBody>
          <a:bodyPr/>
          <a:lstStyle/>
          <a:p>
            <a:fld id="{F87E9D84-3A02-44E0-AC50-22552A9ED806}" type="slidenum">
              <a:rPr lang="en-US">
                <a:solidFill>
                  <a:prstClr val="black"/>
                </a:solidFill>
              </a:rPr>
              <a:pPr/>
              <a:t>170</a:t>
            </a:fld>
            <a:endParaRPr lang="en-US">
              <a:solidFill>
                <a:prstClr val="black"/>
              </a:solidFill>
            </a:endParaRPr>
          </a:p>
        </p:txBody>
      </p:sp>
    </p:spTree>
    <p:extLst>
      <p:ext uri="{BB962C8B-B14F-4D97-AF65-F5344CB8AC3E}">
        <p14:creationId xmlns:p14="http://schemas.microsoft.com/office/powerpoint/2010/main" val="2815460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http://journals.ametsoc.org/toc/bams/current</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t>14</a:t>
            </a:fld>
            <a:endParaRPr lang="en-US"/>
          </a:p>
        </p:txBody>
      </p:sp>
    </p:spTree>
    <p:extLst>
      <p:ext uri="{BB962C8B-B14F-4D97-AF65-F5344CB8AC3E}">
        <p14:creationId xmlns:p14="http://schemas.microsoft.com/office/powerpoint/2010/main" val="340574882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rgbClr val="FFFFFF"/>
                </a:solidFill>
              </a:rPr>
              <a:t>Now</a:t>
            </a:r>
            <a:r>
              <a:rPr lang="en-US" sz="1200" baseline="0" dirty="0" smtClean="0">
                <a:solidFill>
                  <a:srgbClr val="FFFFFF"/>
                </a:solidFill>
              </a:rPr>
              <a:t> m</a:t>
            </a:r>
            <a:r>
              <a:rPr lang="en-US" sz="1200" dirty="0" smtClean="0">
                <a:solidFill>
                  <a:srgbClr val="FFFFFF"/>
                </a:solidFill>
              </a:rPr>
              <a:t>ore coverage both south and east of the current operational sector. </a:t>
            </a:r>
            <a:endParaRPr lang="en-US" dirty="0"/>
          </a:p>
        </p:txBody>
      </p:sp>
      <p:sp>
        <p:nvSpPr>
          <p:cNvPr id="4" name="Slide Number Placeholder 3"/>
          <p:cNvSpPr>
            <a:spLocks noGrp="1"/>
          </p:cNvSpPr>
          <p:nvPr>
            <p:ph type="sldNum" sz="quarter" idx="10"/>
          </p:nvPr>
        </p:nvSpPr>
        <p:spPr/>
        <p:txBody>
          <a:bodyPr/>
          <a:lstStyle/>
          <a:p>
            <a:fld id="{336FC37D-D8B7-4ED6-9EB8-3F9D4B968FCE}" type="slidenum">
              <a:rPr lang="en-US" smtClean="0">
                <a:solidFill>
                  <a:prstClr val="black"/>
                </a:solidFill>
              </a:rPr>
              <a:pPr/>
              <a:t>179</a:t>
            </a:fld>
            <a:endParaRPr lang="en-US">
              <a:solidFill>
                <a:prstClr val="black"/>
              </a:solidFill>
            </a:endParaRPr>
          </a:p>
        </p:txBody>
      </p:sp>
    </p:spTree>
    <p:extLst>
      <p:ext uri="{BB962C8B-B14F-4D97-AF65-F5344CB8AC3E}">
        <p14:creationId xmlns:p14="http://schemas.microsoft.com/office/powerpoint/2010/main" val="56839050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FFFF"/>
                </a:solidFill>
              </a:rPr>
              <a:t>Tim</a:t>
            </a:r>
            <a:r>
              <a:rPr lang="en-US" sz="1200" baseline="0" dirty="0" smtClean="0">
                <a:solidFill>
                  <a:srgbClr val="FFFFFF"/>
                </a:solidFill>
              </a:rPr>
              <a:t> Schmit, ASPB with CIMSS.</a:t>
            </a:r>
            <a:endParaRPr lang="en-US" dirty="0" smtClean="0"/>
          </a:p>
          <a:p>
            <a:r>
              <a:rPr lang="en-US" dirty="0" smtClean="0"/>
              <a:t>MTSAT=</a:t>
            </a:r>
            <a:r>
              <a:rPr lang="en-US" baseline="0" dirty="0" smtClean="0"/>
              <a:t> JMA’s current imager;   AHI = JMA’s next generation (ABI-like) imager.   ABI = Advanced Baseline Imager</a:t>
            </a:r>
            <a:endParaRPr lang="en-US" dirty="0" smtClean="0"/>
          </a:p>
          <a:p>
            <a:r>
              <a:rPr lang="en-US" dirty="0" smtClean="0">
                <a:solidFill>
                  <a:schemeClr val="bg1"/>
                </a:solidFill>
              </a:rPr>
              <a:t>Data from: </a:t>
            </a:r>
            <a:endParaRPr lang="en-US" dirty="0" smtClean="0">
              <a:solidFill>
                <a:schemeClr val="bg1"/>
              </a:solidFill>
              <a:hlinkClick r:id="rId3"/>
            </a:endParaRPr>
          </a:p>
          <a:p>
            <a:r>
              <a:rPr lang="en-US" dirty="0" smtClean="0">
                <a:hlinkClick r:id="rId3"/>
              </a:rPr>
              <a:t>http://www.data.jma.go.jp/mscweb/en/himawari89/space_segment/spsg_sample.html</a:t>
            </a:r>
            <a:endParaRPr lang="en-US" dirty="0" smtClean="0"/>
          </a:p>
          <a:p>
            <a:r>
              <a:rPr lang="en-US" dirty="0" smtClean="0">
                <a:solidFill>
                  <a:schemeClr val="bg1"/>
                </a:solidFill>
              </a:rPr>
              <a:t>Displayed in McIDAS-V</a:t>
            </a:r>
          </a:p>
          <a:p>
            <a:r>
              <a:rPr lang="en-US" dirty="0" smtClean="0"/>
              <a:t>Images made with McIDAS-V</a:t>
            </a:r>
            <a:r>
              <a:rPr lang="en-US" baseline="0" dirty="0" smtClean="0"/>
              <a:t> by M. Gunshor, using a ‘square root’ enhancement.</a:t>
            </a:r>
            <a:endParaRPr lang="en-US" dirty="0"/>
          </a:p>
        </p:txBody>
      </p:sp>
      <p:sp>
        <p:nvSpPr>
          <p:cNvPr id="4" name="Slide Number Placeholder 3"/>
          <p:cNvSpPr>
            <a:spLocks noGrp="1"/>
          </p:cNvSpPr>
          <p:nvPr>
            <p:ph type="sldNum" sz="quarter" idx="10"/>
          </p:nvPr>
        </p:nvSpPr>
        <p:spPr/>
        <p:txBody>
          <a:bodyPr/>
          <a:lstStyle/>
          <a:p>
            <a:fld id="{F9EEB9BE-D27A-4423-AC35-A0019CC72678}" type="slidenum">
              <a:rPr lang="en-US">
                <a:solidFill>
                  <a:prstClr val="black"/>
                </a:solidFill>
              </a:rPr>
              <a:pPr/>
              <a:t>181</a:t>
            </a:fld>
            <a:endParaRPr lang="en-US">
              <a:solidFill>
                <a:prstClr val="black"/>
              </a:solidFill>
            </a:endParaRPr>
          </a:p>
        </p:txBody>
      </p:sp>
    </p:spTree>
    <p:extLst>
      <p:ext uri="{BB962C8B-B14F-4D97-AF65-F5344CB8AC3E}">
        <p14:creationId xmlns:p14="http://schemas.microsoft.com/office/powerpoint/2010/main" val="161332697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FFFF"/>
                </a:solidFill>
              </a:rPr>
              <a:t>Tim</a:t>
            </a:r>
            <a:r>
              <a:rPr lang="en-US" sz="1200" baseline="0" dirty="0" smtClean="0">
                <a:solidFill>
                  <a:srgbClr val="FFFFFF"/>
                </a:solidFill>
              </a:rPr>
              <a:t> Schmit, ASPB</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https://ams.confex.com/ams/95Annual/webprogram/Paper265203.html   </a:t>
            </a:r>
            <a:r>
              <a:rPr lang="en-US" baseline="0" dirty="0" smtClean="0"/>
              <a:t>ABI = Advanced Baseline Imager</a:t>
            </a:r>
            <a:endParaRPr lang="en-US" dirty="0" smtClean="0"/>
          </a:p>
          <a:p>
            <a:endParaRPr lang="en-US" dirty="0" smtClean="0"/>
          </a:p>
          <a:p>
            <a:r>
              <a:rPr lang="en-US" dirty="0" smtClean="0"/>
              <a:t>Other new </a:t>
            </a:r>
            <a:r>
              <a:rPr lang="en-US" sz="1200" i="1" kern="0" dirty="0" err="1" smtClean="0">
                <a:solidFill>
                  <a:srgbClr val="000000"/>
                </a:solidFill>
                <a:ea typeface="Arial"/>
                <a:cs typeface="Arial"/>
                <a:sym typeface="Arial"/>
                <a:rtl val="0"/>
              </a:rPr>
              <a:t>webapps</a:t>
            </a:r>
            <a:r>
              <a:rPr lang="en-US" sz="1200" i="1" kern="0" dirty="0" smtClean="0">
                <a:solidFill>
                  <a:srgbClr val="000000"/>
                </a:solidFill>
                <a:ea typeface="Arial"/>
                <a:cs typeface="Arial"/>
                <a:sym typeface="Arial"/>
                <a:rtl val="0"/>
              </a:rPr>
              <a:t>:  one to change both the spatial and temporal sampling and the other only the pixel sampling  </a:t>
            </a:r>
            <a:endParaRPr lang="en-US" dirty="0"/>
          </a:p>
        </p:txBody>
      </p:sp>
      <p:sp>
        <p:nvSpPr>
          <p:cNvPr id="4" name="Slide Number Placeholder 3"/>
          <p:cNvSpPr>
            <a:spLocks noGrp="1"/>
          </p:cNvSpPr>
          <p:nvPr>
            <p:ph type="sldNum" sz="quarter" idx="10"/>
          </p:nvPr>
        </p:nvSpPr>
        <p:spPr/>
        <p:txBody>
          <a:bodyPr/>
          <a:lstStyle/>
          <a:p>
            <a:fld id="{200991F8-E4FF-497C-97F1-314C1106722E}" type="slidenum">
              <a:rPr lang="en-US">
                <a:solidFill>
                  <a:prstClr val="black"/>
                </a:solidFill>
              </a:rPr>
              <a:pPr/>
              <a:t>183</a:t>
            </a:fld>
            <a:endParaRPr lang="en-US">
              <a:solidFill>
                <a:prstClr val="black"/>
              </a:solidFill>
            </a:endParaRPr>
          </a:p>
        </p:txBody>
      </p:sp>
    </p:spTree>
    <p:extLst>
      <p:ext uri="{BB962C8B-B14F-4D97-AF65-F5344CB8AC3E}">
        <p14:creationId xmlns:p14="http://schemas.microsoft.com/office/powerpoint/2010/main" val="111785000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NEdT</a:t>
            </a:r>
            <a:r>
              <a:rPr lang="en-US" baseline="0" dirty="0" smtClean="0"/>
              <a:t> is 300K for all bands, but the Water vapor bands are 240K for ABI and 230K for GOES! </a:t>
            </a:r>
            <a:endParaRPr lang="en-US" dirty="0"/>
          </a:p>
        </p:txBody>
      </p:sp>
      <p:sp>
        <p:nvSpPr>
          <p:cNvPr id="4" name="Slide Number Placeholder 3"/>
          <p:cNvSpPr>
            <a:spLocks noGrp="1"/>
          </p:cNvSpPr>
          <p:nvPr>
            <p:ph type="sldNum" sz="quarter" idx="10"/>
          </p:nvPr>
        </p:nvSpPr>
        <p:spPr/>
        <p:txBody>
          <a:bodyPr/>
          <a:lstStyle/>
          <a:p>
            <a:fld id="{3E43AE03-2E6E-42E5-B2F9-5354D4BD819B}" type="slidenum">
              <a:rPr lang="en-US" smtClean="0">
                <a:solidFill>
                  <a:prstClr val="black"/>
                </a:solidFill>
              </a:rPr>
              <a:pPr/>
              <a:t>184</a:t>
            </a:fld>
            <a:endParaRPr lang="en-US">
              <a:solidFill>
                <a:prstClr val="black"/>
              </a:solidFill>
            </a:endParaRPr>
          </a:p>
        </p:txBody>
      </p:sp>
    </p:spTree>
    <p:extLst>
      <p:ext uri="{BB962C8B-B14F-4D97-AF65-F5344CB8AC3E}">
        <p14:creationId xmlns:p14="http://schemas.microsoft.com/office/powerpoint/2010/main" val="423549421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normAutofit fontScale="92500"/>
          </a:bodyPr>
          <a:lstStyle/>
          <a:p>
            <a:pPr defTabSz="913948">
              <a:defRPr/>
            </a:pPr>
            <a:r>
              <a:rPr lang="en-US" b="1" dirty="0" smtClean="0">
                <a:solidFill>
                  <a:srgbClr val="0000FF"/>
                </a:solidFill>
                <a:cs typeface="Calibri"/>
              </a:rPr>
              <a:t>GOES-R:  Benefits of Next Generation Environmental Monitoring - </a:t>
            </a:r>
            <a:r>
              <a:rPr lang="en-US" dirty="0" smtClean="0">
                <a:cs typeface="Calibri"/>
              </a:rPr>
              <a:t>Includes an overview of the mission, instruments, system and services, satellite synergy, the role of GOES-R in the Global Observing System as well an environmental monitoring section that addresses the benefits of GOES-R and the ability to monitor 13 unique hazards and phenomena. </a:t>
            </a:r>
          </a:p>
          <a:p>
            <a:pPr defTabSz="913948">
              <a:defRPr/>
            </a:pPr>
            <a:endParaRPr lang="en-US" b="1" dirty="0" smtClean="0">
              <a:latin typeface="Calibri" pitchFamily="34" charset="0"/>
              <a:ea typeface="ＭＳ Ｐゴシック"/>
              <a:cs typeface="ＭＳ Ｐゴシック"/>
            </a:endParaRPr>
          </a:p>
          <a:p>
            <a:pPr defTabSz="913948">
              <a:defRPr/>
            </a:pPr>
            <a:r>
              <a:rPr lang="en-US" b="1" dirty="0" smtClean="0">
                <a:latin typeface="Calibri" pitchFamily="34" charset="0"/>
                <a:ea typeface="ＭＳ Ｐゴシック"/>
                <a:cs typeface="ＭＳ Ｐゴシック"/>
              </a:rPr>
              <a:t>GOES-R 101 - </a:t>
            </a:r>
            <a:r>
              <a:rPr lang="en-US" dirty="0" smtClean="0">
                <a:latin typeface="Calibri" pitchFamily="34" charset="0"/>
                <a:ea typeface="ＭＳ Ｐゴシック"/>
                <a:cs typeface="ＭＳ Ｐゴシック"/>
              </a:rPr>
              <a:t>Targeted for Forecasters and anyone else interested in basic aspects of GOES-R </a:t>
            </a:r>
            <a:endParaRPr lang="en-US" i="0" dirty="0" smtClean="0"/>
          </a:p>
          <a:p>
            <a:pPr defTabSz="913948">
              <a:defRPr/>
            </a:pPr>
            <a:endParaRPr lang="en-US" dirty="0" smtClean="0"/>
          </a:p>
          <a:p>
            <a:pPr defTabSz="913948">
              <a:defRPr/>
            </a:pPr>
            <a:r>
              <a:rPr lang="en-US" b="1" dirty="0" smtClean="0">
                <a:cs typeface="Calibri"/>
              </a:rPr>
              <a:t>Satellite Hydrology and Meteorology (SHyMeT)</a:t>
            </a:r>
            <a:r>
              <a:rPr lang="en-US" dirty="0" smtClean="0">
                <a:cs typeface="Calibri"/>
              </a:rPr>
              <a:t> - Dedicated to operational satellite meteorology. The Forecaster track of the SHyMet course covers satellite imagery interpretation, including feature identification, water vapor channels, and what to expect on GOES-R.  There is a session on remote sensing data for operational hydrology as well as one relating to aviation hazards.  Other topics include an understanding of the Dvorak method in tropical cyclone analysis and the utility of cloud composites in forecasting</a:t>
            </a:r>
          </a:p>
          <a:p>
            <a:pPr defTabSz="913948">
              <a:defRPr/>
            </a:pPr>
            <a:endParaRPr lang="en-US" dirty="0" smtClean="0">
              <a:cs typeface="Calibri"/>
            </a:endParaRPr>
          </a:p>
          <a:p>
            <a:pPr defTabSz="913948">
              <a:defRPr/>
            </a:pPr>
            <a:r>
              <a:rPr lang="en-US" b="1" dirty="0" smtClean="0">
                <a:solidFill>
                  <a:srgbClr val="0000FF"/>
                </a:solidFill>
                <a:latin typeface="Calibri" pitchFamily="34" charset="0"/>
                <a:ea typeface="ＭＳ Ｐゴシック"/>
                <a:cs typeface="ＭＳ Ｐゴシック"/>
              </a:rPr>
              <a:t>CIMSS Satellite Meteorology for Grades 7-12</a:t>
            </a:r>
            <a:r>
              <a:rPr lang="en-US" b="1" dirty="0" smtClean="0">
                <a:latin typeface="Calibri" pitchFamily="34" charset="0"/>
                <a:ea typeface="ＭＳ Ｐゴシック"/>
                <a:cs typeface="ＭＳ Ｐゴシック"/>
              </a:rPr>
              <a:t> -</a:t>
            </a:r>
            <a:r>
              <a:rPr lang="en-US" dirty="0" smtClean="0">
                <a:latin typeface="Calibri" pitchFamily="34" charset="0"/>
              </a:rPr>
              <a:t>Meteorology is an excellent topic to introduce middle and high school students to geoscience, physics, chemistry, and applied mathematics. Satellite Meteorology provides scientists and educators with exciting tools for investigation, inquiry, analysis and stewardship.  </a:t>
            </a:r>
            <a:endParaRPr lang="en-US" dirty="0" smtClean="0">
              <a:latin typeface="Calibri" pitchFamily="34" charset="0"/>
              <a:ea typeface="ＭＳ Ｐゴシック"/>
              <a:cs typeface="ＭＳ Ｐゴシック"/>
            </a:endParaRPr>
          </a:p>
          <a:p>
            <a:pPr defTabSz="913948">
              <a:defRPr/>
            </a:pPr>
            <a:endParaRPr lang="en-US" dirty="0" smtClean="0">
              <a:cs typeface="Calibri"/>
            </a:endParaRPr>
          </a:p>
          <a:p>
            <a:pPr defTabSz="913948">
              <a:defRPr/>
            </a:pPr>
            <a:r>
              <a:rPr lang="en-US" dirty="0" smtClean="0"/>
              <a:t>Commerce Learning Center:  Forecasters can take these training courses and get credit for taking them</a:t>
            </a:r>
          </a:p>
          <a:p>
            <a:pPr defTabSz="913948">
              <a:defRPr/>
            </a:pPr>
            <a:r>
              <a:rPr lang="en-US" dirty="0" smtClean="0"/>
              <a:t/>
            </a:r>
            <a:br>
              <a:rPr lang="en-US" dirty="0" smtClean="0"/>
            </a:br>
            <a:endParaRPr lang="en-US" dirty="0" smtClean="0">
              <a:ea typeface="ＭＳ Ｐゴシック" pitchFamily="34" charset="-128"/>
            </a:endParaRPr>
          </a:p>
        </p:txBody>
      </p:sp>
      <p:sp>
        <p:nvSpPr>
          <p:cNvPr id="57348" name="Slide Number Placeholder 3"/>
          <p:cNvSpPr>
            <a:spLocks noGrp="1"/>
          </p:cNvSpPr>
          <p:nvPr>
            <p:ph type="sldNum" sz="quarter" idx="5"/>
          </p:nvPr>
        </p:nvSpPr>
        <p:spPr bwMode="auto">
          <a:noFill/>
          <a:ln>
            <a:miter lim="800000"/>
            <a:headEnd/>
            <a:tailEnd/>
          </a:ln>
        </p:spPr>
        <p:txBody>
          <a:bodyPr/>
          <a:lstStyle/>
          <a:p>
            <a:fld id="{F08F7E9E-7893-483E-8F5D-3BD75BF98AB9}" type="slidenum">
              <a:rPr lang="en-US">
                <a:solidFill>
                  <a:prstClr val="black"/>
                </a:solidFill>
                <a:latin typeface="Arial" pitchFamily="34" charset="0"/>
                <a:ea typeface="ＭＳ Ｐゴシック" pitchFamily="34" charset="-128"/>
              </a:rPr>
              <a:pPr/>
              <a:t>185</a:t>
            </a:fld>
            <a:endParaRPr lang="en-US" dirty="0">
              <a:solidFill>
                <a:prstClr val="black"/>
              </a:solidFill>
              <a:latin typeface="Arial" pitchFamily="34" charset="0"/>
              <a:ea typeface="ＭＳ Ｐゴシック" pitchFamily="34" charset="-128"/>
            </a:endParaRPr>
          </a:p>
        </p:txBody>
      </p:sp>
    </p:spTree>
    <p:extLst>
      <p:ext uri="{BB962C8B-B14F-4D97-AF65-F5344CB8AC3E}">
        <p14:creationId xmlns:p14="http://schemas.microsoft.com/office/powerpoint/2010/main" val="26568708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461374B-6584-491E-8E8D-705743122478}" type="slidenum">
              <a:rPr lang="en-US" smtClean="0">
                <a:solidFill>
                  <a:srgbClr val="000000"/>
                </a:solidFill>
              </a:rPr>
              <a:pPr eaLnBrk="1" hangingPunct="1"/>
              <a:t>188</a:t>
            </a:fld>
            <a:endParaRPr lang="en-US" smtClean="0">
              <a:solidFill>
                <a:srgbClr val="000000"/>
              </a:solidFill>
            </a:endParaRPr>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p:spPr>
        <p:txBody>
          <a:bodyPr/>
          <a:lstStyle/>
          <a:p>
            <a:r>
              <a:rPr lang="en-US" smtClean="0">
                <a:latin typeface="Arial" charset="0"/>
              </a:rPr>
              <a:t>These are calculated spectra, showing important features dealing with temperature and moisture are in the high-spectral data, but are smoothed over in the broad-band data. </a:t>
            </a:r>
            <a:r>
              <a:rPr lang="en-US" altLang="ko-KR" smtClean="0">
                <a:latin typeface="Arial" charset="0"/>
                <a:ea typeface="Gulim" pitchFamily="34" charset="-127"/>
              </a:rPr>
              <a:t>Figure courtesy of J. Sieglaff, CIMSS.</a:t>
            </a:r>
          </a:p>
          <a:p>
            <a:endParaRPr lang="en-US" altLang="ko-KR" smtClean="0">
              <a:latin typeface="Arial" charset="0"/>
              <a:ea typeface="Gulim" pitchFamily="34" charset="-127"/>
            </a:endParaRPr>
          </a:p>
          <a:p>
            <a:r>
              <a:rPr lang="en-US" altLang="ko-KR" smtClean="0">
                <a:latin typeface="Arial" charset="0"/>
                <a:ea typeface="Gulim" pitchFamily="34" charset="-127"/>
              </a:rPr>
              <a:t>I’m not sure it is useful to show an entire spectrum. Rather I prefer to show the above and indicate that it is these little wiggles that make the HES so valuable and that the current GOES smears out.</a:t>
            </a:r>
          </a:p>
          <a:p>
            <a:endParaRPr lang="en-US" smtClean="0">
              <a:latin typeface="Arial"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2"/>
          <p:cNvSpPr>
            <a:spLocks noGrp="1" noRot="1" noChangeAspect="1" noChangeArrowheads="1" noTextEdit="1"/>
          </p:cNvSpPr>
          <p:nvPr>
            <p:ph type="sldImg"/>
          </p:nvPr>
        </p:nvSpPr>
        <p:spPr>
          <a:xfrm>
            <a:off x="1143000" y="687388"/>
            <a:ext cx="4572000" cy="3429000"/>
          </a:xfrm>
          <a:ln/>
        </p:spPr>
      </p:sp>
      <p:sp>
        <p:nvSpPr>
          <p:cNvPr id="631811" name="Rectangle 3"/>
          <p:cNvSpPr>
            <a:spLocks noGrp="1" noChangeArrowheads="1"/>
          </p:cNvSpPr>
          <p:nvPr>
            <p:ph type="body" idx="1"/>
          </p:nvPr>
        </p:nvSpPr>
        <p:spPr>
          <a:xfrm>
            <a:off x="686104" y="4343094"/>
            <a:ext cx="5485794" cy="4114185"/>
          </a:xfrm>
        </p:spPr>
        <p:txBody>
          <a:bodyPr/>
          <a:lstStyle/>
          <a:p>
            <a:r>
              <a:rPr lang="en-US" altLang="en-US"/>
              <a:t>Specific NOAA requirement(s) being addressed</a:t>
            </a:r>
          </a:p>
          <a:p>
            <a:pPr lvl="1"/>
            <a:r>
              <a:rPr lang="en-US" altLang="en-US"/>
              <a:t>Associated Science Question(s) being worked (objective(s) of the specific research effort)</a:t>
            </a:r>
          </a:p>
          <a:p>
            <a:pPr lvl="1"/>
            <a:r>
              <a:rPr lang="en-US" altLang="en-US"/>
              <a:t>(Traceability)</a:t>
            </a:r>
          </a:p>
          <a:p>
            <a:r>
              <a:rPr lang="en-US" altLang="en-US"/>
              <a:t>Who cares (recipients/beneficiaries of the work; societal benefit)?</a:t>
            </a:r>
          </a:p>
          <a:p>
            <a:endParaRPr lang="en-US"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DFC68DA-73C0-4D68-B7F4-9C2A96C6106E}" type="slidenum">
              <a:rPr lang="en-US">
                <a:solidFill>
                  <a:prstClr val="black"/>
                </a:solidFill>
              </a:rPr>
              <a:pPr eaLnBrk="1" hangingPunct="1"/>
              <a:t>193</a:t>
            </a:fld>
            <a:endParaRPr lang="en-US">
              <a:solidFill>
                <a:prstClr val="black"/>
              </a:solidFill>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xfrm>
            <a:off x="914400" y="4343400"/>
            <a:ext cx="5029200" cy="4114800"/>
          </a:xfrm>
          <a:noFill/>
        </p:spPr>
        <p:txBody>
          <a:bodyPr/>
          <a:lstStyle/>
          <a:p>
            <a:r>
              <a:rPr lang="en-US" smtClean="0">
                <a:latin typeface="Arial" charset="0"/>
              </a:rPr>
              <a:t>Current GOES can detect an ash cloud, but not the SO2. Note different color scales! </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prstGeom prst="rect">
            <a:avLst/>
          </a:prstGeom>
        </p:spPr>
        <p:txBody>
          <a:bodyPr/>
          <a:lstStyle/>
          <a:p>
            <a:pPr lvl="0"/>
            <a:endParaRPr/>
          </a:p>
        </p:txBody>
      </p:sp>
      <p:sp>
        <p:nvSpPr>
          <p:cNvPr id="161" name="Shape 161"/>
          <p:cNvSpPr>
            <a:spLocks noGrp="1"/>
          </p:cNvSpPr>
          <p:nvPr>
            <p:ph type="body" sz="quarter" idx="1"/>
          </p:nvPr>
        </p:nvSpPr>
        <p:spPr>
          <a:prstGeom prst="rect">
            <a:avLst/>
          </a:prstGeom>
        </p:spPr>
        <p:txBody>
          <a:bodyPr/>
          <a:lstStyle/>
          <a:p>
            <a:pPr lvl="0" defTabSz="914400">
              <a:lnSpc>
                <a:spcPct val="100000"/>
              </a:lnSpc>
              <a:defRPr sz="1800"/>
            </a:pPr>
            <a:endParaRPr lang="en-US" sz="1200" baseline="0" dirty="0" smtClean="0">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hemeOverride" Target="../theme/themeOverride2.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Master" Target="../slideMasters/slideMaster17.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hemeOverride" Target="../theme/themeOverride3.xml"/></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33.xml"/><Relationship Id="rId5" Type="http://schemas.openxmlformats.org/officeDocument/2006/relationships/image" Target="../media/image28.png"/><Relationship Id="rId4" Type="http://schemas.openxmlformats.org/officeDocument/2006/relationships/image" Target="../media/image27.png"/></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3.xml.rels><?xml version="1.0" encoding="UTF-8" standalone="yes"?>
<Relationships xmlns="http://schemas.openxmlformats.org/package/2006/relationships"><Relationship Id="rId2" Type="http://schemas.openxmlformats.org/officeDocument/2006/relationships/slideMaster" Target="../slideMasters/slideMaster54.xml"/><Relationship Id="rId1" Type="http://schemas.openxmlformats.org/officeDocument/2006/relationships/tags" Target="../tags/tag1.xml"/></Relationships>
</file>

<file path=ppt/slideLayouts/_rels/slideLayout604.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slideMaster" Target="../slideMasters/slideMaster54.xml"/><Relationship Id="rId1" Type="http://schemas.openxmlformats.org/officeDocument/2006/relationships/tags" Target="../tags/tag2.xml"/><Relationship Id="rId4" Type="http://schemas.openxmlformats.org/officeDocument/2006/relationships/image" Target="../media/image43.png"/></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33142" y="4648200"/>
            <a:ext cx="6400800" cy="10668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2" name="Title 1"/>
          <p:cNvSpPr>
            <a:spLocks noGrp="1"/>
          </p:cNvSpPr>
          <p:nvPr>
            <p:ph type="ctrTitle"/>
          </p:nvPr>
        </p:nvSpPr>
        <p:spPr>
          <a:xfrm>
            <a:off x="1242642" y="685800"/>
            <a:ext cx="6781800" cy="1828800"/>
          </a:xfrm>
        </p:spPr>
        <p:txBody>
          <a:bodyPr/>
          <a:lstStyle>
            <a:lvl1pPr>
              <a:defRPr>
                <a:solidFill>
                  <a:schemeClr val="tx1"/>
                </a:solidFill>
              </a:defRPr>
            </a:lvl1p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24F5610-794B-43F9-A0D9-AF1E5933AB5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671955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856A10-18DE-41DA-8FE9-75763F1DB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465019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A86CA8-790A-47BC-8F9B-11349D6E0CDB}" type="slidenum">
              <a:rPr lang="en-US"/>
              <a:pPr>
                <a:defRPr/>
              </a:pPr>
              <a:t>‹#›</a:t>
            </a:fld>
            <a:endParaRPr lang="en-US"/>
          </a:p>
        </p:txBody>
      </p:sp>
    </p:spTree>
    <p:extLst>
      <p:ext uri="{BB962C8B-B14F-4D97-AF65-F5344CB8AC3E}">
        <p14:creationId xmlns:p14="http://schemas.microsoft.com/office/powerpoint/2010/main" val="24698938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74E783-0E8B-4C5E-B261-E19BCFC817F8}" type="slidenum">
              <a:rPr lang="en-US"/>
              <a:pPr>
                <a:defRPr/>
              </a:pPr>
              <a:t>‹#›</a:t>
            </a:fld>
            <a:endParaRPr lang="en-US"/>
          </a:p>
        </p:txBody>
      </p:sp>
    </p:spTree>
    <p:extLst>
      <p:ext uri="{BB962C8B-B14F-4D97-AF65-F5344CB8AC3E}">
        <p14:creationId xmlns:p14="http://schemas.microsoft.com/office/powerpoint/2010/main" val="41874485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D159EC0-52E0-4637-8526-3B8845108CA1}" type="slidenum">
              <a:rPr lang="en-US"/>
              <a:pPr>
                <a:defRPr/>
              </a:pPr>
              <a:t>‹#›</a:t>
            </a:fld>
            <a:endParaRPr lang="en-US"/>
          </a:p>
        </p:txBody>
      </p:sp>
    </p:spTree>
    <p:extLst>
      <p:ext uri="{BB962C8B-B14F-4D97-AF65-F5344CB8AC3E}">
        <p14:creationId xmlns:p14="http://schemas.microsoft.com/office/powerpoint/2010/main" val="40798964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58739BC-4A7A-4F88-88BD-0D46778F8047}" type="slidenum">
              <a:rPr lang="en-US"/>
              <a:pPr>
                <a:defRPr/>
              </a:pPr>
              <a:t>‹#›</a:t>
            </a:fld>
            <a:endParaRPr lang="en-US"/>
          </a:p>
        </p:txBody>
      </p:sp>
    </p:spTree>
    <p:extLst>
      <p:ext uri="{BB962C8B-B14F-4D97-AF65-F5344CB8AC3E}">
        <p14:creationId xmlns:p14="http://schemas.microsoft.com/office/powerpoint/2010/main" val="21766701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9379FCB-8E34-48E1-A464-6061771716B1}" type="slidenum">
              <a:rPr lang="en-US"/>
              <a:pPr>
                <a:defRPr/>
              </a:pPr>
              <a:t>‹#›</a:t>
            </a:fld>
            <a:endParaRPr lang="en-US"/>
          </a:p>
        </p:txBody>
      </p:sp>
    </p:spTree>
    <p:extLst>
      <p:ext uri="{BB962C8B-B14F-4D97-AF65-F5344CB8AC3E}">
        <p14:creationId xmlns:p14="http://schemas.microsoft.com/office/powerpoint/2010/main" val="8546187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5DA2C4-49D1-471B-92FC-66BCD6721B76}" type="slidenum">
              <a:rPr lang="en-US"/>
              <a:pPr>
                <a:defRPr/>
              </a:pPr>
              <a:t>‹#›</a:t>
            </a:fld>
            <a:endParaRPr lang="en-US"/>
          </a:p>
        </p:txBody>
      </p:sp>
    </p:spTree>
    <p:extLst>
      <p:ext uri="{BB962C8B-B14F-4D97-AF65-F5344CB8AC3E}">
        <p14:creationId xmlns:p14="http://schemas.microsoft.com/office/powerpoint/2010/main" val="10260659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71E534-C2D6-46B4-B145-79BAA65B5070}" type="slidenum">
              <a:rPr lang="en-US"/>
              <a:pPr>
                <a:defRPr/>
              </a:pPr>
              <a:t>‹#›</a:t>
            </a:fld>
            <a:endParaRPr lang="en-US"/>
          </a:p>
        </p:txBody>
      </p:sp>
    </p:spTree>
    <p:extLst>
      <p:ext uri="{BB962C8B-B14F-4D97-AF65-F5344CB8AC3E}">
        <p14:creationId xmlns:p14="http://schemas.microsoft.com/office/powerpoint/2010/main" val="128539940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926F99-E754-48BB-899C-2B9611FAA95B}" type="slidenum">
              <a:rPr lang="en-US"/>
              <a:pPr>
                <a:defRPr/>
              </a:pPr>
              <a:t>‹#›</a:t>
            </a:fld>
            <a:endParaRPr lang="en-US"/>
          </a:p>
        </p:txBody>
      </p:sp>
    </p:spTree>
    <p:extLst>
      <p:ext uri="{BB962C8B-B14F-4D97-AF65-F5344CB8AC3E}">
        <p14:creationId xmlns:p14="http://schemas.microsoft.com/office/powerpoint/2010/main" val="23210869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D6B7A0-2A22-40FC-861E-6C51C1E67AA6}" type="slidenum">
              <a:rPr lang="en-US"/>
              <a:pPr>
                <a:defRPr/>
              </a:pPr>
              <a:t>‹#›</a:t>
            </a:fld>
            <a:endParaRPr lang="en-US"/>
          </a:p>
        </p:txBody>
      </p:sp>
    </p:spTree>
    <p:extLst>
      <p:ext uri="{BB962C8B-B14F-4D97-AF65-F5344CB8AC3E}">
        <p14:creationId xmlns:p14="http://schemas.microsoft.com/office/powerpoint/2010/main" val="11179392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7640C6-F98E-48A1-8E2A-FEA9F9B43A29}" type="slidenum">
              <a:rPr lang="en-US"/>
              <a:pPr>
                <a:defRPr/>
              </a:pPr>
              <a:t>‹#›</a:t>
            </a:fld>
            <a:endParaRPr lang="en-US"/>
          </a:p>
        </p:txBody>
      </p:sp>
    </p:spTree>
    <p:extLst>
      <p:ext uri="{BB962C8B-B14F-4D97-AF65-F5344CB8AC3E}">
        <p14:creationId xmlns:p14="http://schemas.microsoft.com/office/powerpoint/2010/main" val="1449908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1B1E6D-2B54-425F-B61F-84BC3D27F9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34628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92B7C8-9C8E-491A-AF3D-136C58393AA7}" type="slidenum">
              <a:rPr lang="en-US"/>
              <a:pPr>
                <a:defRPr/>
              </a:pPr>
              <a:t>‹#›</a:t>
            </a:fld>
            <a:endParaRPr lang="en-US"/>
          </a:p>
        </p:txBody>
      </p:sp>
    </p:spTree>
    <p:extLst>
      <p:ext uri="{BB962C8B-B14F-4D97-AF65-F5344CB8AC3E}">
        <p14:creationId xmlns:p14="http://schemas.microsoft.com/office/powerpoint/2010/main" val="372390780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6D36B3-0034-4F74-B64D-BDB1887B5B7F}" type="slidenum">
              <a:rPr lang="en-US"/>
              <a:pPr>
                <a:defRPr/>
              </a:pPr>
              <a:t>‹#›</a:t>
            </a:fld>
            <a:endParaRPr lang="en-US"/>
          </a:p>
        </p:txBody>
      </p:sp>
    </p:spTree>
    <p:extLst>
      <p:ext uri="{BB962C8B-B14F-4D97-AF65-F5344CB8AC3E}">
        <p14:creationId xmlns:p14="http://schemas.microsoft.com/office/powerpoint/2010/main" val="35204847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943134-0504-46F1-BB45-E89738A11324}" type="slidenum">
              <a:rPr lang="en-US"/>
              <a:pPr>
                <a:defRPr/>
              </a:pPr>
              <a:t>‹#›</a:t>
            </a:fld>
            <a:endParaRPr lang="en-US"/>
          </a:p>
        </p:txBody>
      </p:sp>
    </p:spTree>
    <p:extLst>
      <p:ext uri="{BB962C8B-B14F-4D97-AF65-F5344CB8AC3E}">
        <p14:creationId xmlns:p14="http://schemas.microsoft.com/office/powerpoint/2010/main" val="357518075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8A5AD0-547A-4958-9114-E372E4CE7E29}" type="slidenum">
              <a:rPr lang="en-US"/>
              <a:pPr>
                <a:defRPr/>
              </a:pPr>
              <a:t>‹#›</a:t>
            </a:fld>
            <a:endParaRPr lang="en-US"/>
          </a:p>
        </p:txBody>
      </p:sp>
    </p:spTree>
    <p:extLst>
      <p:ext uri="{BB962C8B-B14F-4D97-AF65-F5344CB8AC3E}">
        <p14:creationId xmlns:p14="http://schemas.microsoft.com/office/powerpoint/2010/main" val="370187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A03A27-4C28-4078-BC08-83C0D28F5F0A}" type="slidenum">
              <a:rPr lang="en-US"/>
              <a:pPr>
                <a:defRPr/>
              </a:pPr>
              <a:t>‹#›</a:t>
            </a:fld>
            <a:endParaRPr lang="en-US"/>
          </a:p>
        </p:txBody>
      </p:sp>
    </p:spTree>
    <p:extLst>
      <p:ext uri="{BB962C8B-B14F-4D97-AF65-F5344CB8AC3E}">
        <p14:creationId xmlns:p14="http://schemas.microsoft.com/office/powerpoint/2010/main" val="114080332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C68B4A6-754C-4268-B308-2EA12F232FD2}" type="slidenum">
              <a:rPr lang="en-US"/>
              <a:pPr>
                <a:defRPr/>
              </a:pPr>
              <a:t>‹#›</a:t>
            </a:fld>
            <a:endParaRPr lang="en-US"/>
          </a:p>
        </p:txBody>
      </p:sp>
    </p:spTree>
    <p:extLst>
      <p:ext uri="{BB962C8B-B14F-4D97-AF65-F5344CB8AC3E}">
        <p14:creationId xmlns:p14="http://schemas.microsoft.com/office/powerpoint/2010/main" val="35649730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098F14-8660-45D2-9BD7-63C57E01FA1F}" type="slidenum">
              <a:rPr lang="en-US"/>
              <a:pPr>
                <a:defRPr/>
              </a:pPr>
              <a:t>‹#›</a:t>
            </a:fld>
            <a:endParaRPr lang="en-US"/>
          </a:p>
        </p:txBody>
      </p:sp>
    </p:spTree>
    <p:extLst>
      <p:ext uri="{BB962C8B-B14F-4D97-AF65-F5344CB8AC3E}">
        <p14:creationId xmlns:p14="http://schemas.microsoft.com/office/powerpoint/2010/main" val="299207572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96EEE5-D0D9-40F7-908D-62EC4745F6FF}" type="slidenum">
              <a:rPr lang="en-US"/>
              <a:pPr>
                <a:defRPr/>
              </a:pPr>
              <a:t>‹#›</a:t>
            </a:fld>
            <a:endParaRPr lang="en-US"/>
          </a:p>
        </p:txBody>
      </p:sp>
    </p:spTree>
    <p:extLst>
      <p:ext uri="{BB962C8B-B14F-4D97-AF65-F5344CB8AC3E}">
        <p14:creationId xmlns:p14="http://schemas.microsoft.com/office/powerpoint/2010/main" val="286951704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858291-EFB0-4A53-A2FF-6AF79B85BB18}" type="slidenum">
              <a:rPr lang="en-US"/>
              <a:pPr>
                <a:defRPr/>
              </a:pPr>
              <a:t>‹#›</a:t>
            </a:fld>
            <a:endParaRPr lang="en-US"/>
          </a:p>
        </p:txBody>
      </p:sp>
    </p:spTree>
    <p:extLst>
      <p:ext uri="{BB962C8B-B14F-4D97-AF65-F5344CB8AC3E}">
        <p14:creationId xmlns:p14="http://schemas.microsoft.com/office/powerpoint/2010/main" val="369723164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DADEFE-707C-44B2-A918-B83933D16743}" type="slidenum">
              <a:rPr lang="en-US"/>
              <a:pPr>
                <a:defRPr/>
              </a:pPr>
              <a:t>‹#›</a:t>
            </a:fld>
            <a:endParaRPr lang="en-US"/>
          </a:p>
        </p:txBody>
      </p:sp>
    </p:spTree>
    <p:extLst>
      <p:ext uri="{BB962C8B-B14F-4D97-AF65-F5344CB8AC3E}">
        <p14:creationId xmlns:p14="http://schemas.microsoft.com/office/powerpoint/2010/main" val="2363572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E8D052-E5CD-4231-BC46-14DF1F4042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556363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0256ED-A91C-4F8A-A668-07FC584790D8}" type="slidenum">
              <a:rPr lang="en-US"/>
              <a:pPr>
                <a:defRPr/>
              </a:pPr>
              <a:t>‹#›</a:t>
            </a:fld>
            <a:endParaRPr lang="en-US"/>
          </a:p>
        </p:txBody>
      </p:sp>
    </p:spTree>
    <p:extLst>
      <p:ext uri="{BB962C8B-B14F-4D97-AF65-F5344CB8AC3E}">
        <p14:creationId xmlns:p14="http://schemas.microsoft.com/office/powerpoint/2010/main" val="29608388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64F1EA-FA84-44CC-BA14-19193F046D63}" type="slidenum">
              <a:rPr lang="en-US"/>
              <a:pPr>
                <a:defRPr/>
              </a:pPr>
              <a:t>‹#›</a:t>
            </a:fld>
            <a:endParaRPr lang="en-US"/>
          </a:p>
        </p:txBody>
      </p:sp>
    </p:spTree>
    <p:extLst>
      <p:ext uri="{BB962C8B-B14F-4D97-AF65-F5344CB8AC3E}">
        <p14:creationId xmlns:p14="http://schemas.microsoft.com/office/powerpoint/2010/main" val="88317602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887481-32AC-4382-A2C8-3DF14CE9B6FD}" type="slidenum">
              <a:rPr lang="en-US"/>
              <a:pPr>
                <a:defRPr/>
              </a:pPr>
              <a:t>‹#›</a:t>
            </a:fld>
            <a:endParaRPr lang="en-US"/>
          </a:p>
        </p:txBody>
      </p:sp>
    </p:spTree>
    <p:extLst>
      <p:ext uri="{BB962C8B-B14F-4D97-AF65-F5344CB8AC3E}">
        <p14:creationId xmlns:p14="http://schemas.microsoft.com/office/powerpoint/2010/main" val="43758602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AA59A1-FE21-4B02-9212-BDB8025586B4}" type="slidenum">
              <a:rPr lang="en-US"/>
              <a:pPr>
                <a:defRPr/>
              </a:pPr>
              <a:t>‹#›</a:t>
            </a:fld>
            <a:endParaRPr lang="en-US"/>
          </a:p>
        </p:txBody>
      </p:sp>
    </p:spTree>
    <p:extLst>
      <p:ext uri="{BB962C8B-B14F-4D97-AF65-F5344CB8AC3E}">
        <p14:creationId xmlns:p14="http://schemas.microsoft.com/office/powerpoint/2010/main" val="34900674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44162" name="Rectangle 2"/>
          <p:cNvSpPr>
            <a:spLocks noGrp="1" noChangeArrowheads="1"/>
          </p:cNvSpPr>
          <p:nvPr>
            <p:ph type="ctrTitle"/>
          </p:nvPr>
        </p:nvSpPr>
        <p:spPr>
          <a:xfrm>
            <a:off x="685800" y="2130425"/>
            <a:ext cx="7772400" cy="1470025"/>
          </a:xfrm>
        </p:spPr>
        <p:txBody>
          <a:bodyPr/>
          <a:lstStyle>
            <a:lvl1pPr>
              <a:defRPr/>
            </a:lvl1pPr>
          </a:lstStyle>
          <a:p>
            <a:pPr lvl="0"/>
            <a:r>
              <a:rPr lang="en-US" altLang="en-US" noProof="0" smtClean="0"/>
              <a:t>Click to edit Master title style</a:t>
            </a:r>
          </a:p>
        </p:txBody>
      </p:sp>
      <p:sp>
        <p:nvSpPr>
          <p:cNvPr id="1244163" name="Rectangle 3"/>
          <p:cNvSpPr>
            <a:spLocks noGrp="1" noChangeArrowheads="1"/>
          </p:cNvSpPr>
          <p:nvPr>
            <p:ph type="subTitle" idx="1"/>
          </p:nvPr>
        </p:nvSpPr>
        <p:spPr>
          <a:xfrm>
            <a:off x="1371600" y="3886200"/>
            <a:ext cx="6400800" cy="1752600"/>
          </a:xfrm>
        </p:spPr>
        <p:txBody>
          <a:bodyPr/>
          <a:lstStyle>
            <a:lvl1pPr marL="0" indent="0" algn="ctr">
              <a:buFont typeface="Symbol" pitchFamily="18" charset="2"/>
              <a:buNone/>
              <a:defRPr/>
            </a:lvl1pPr>
          </a:lstStyle>
          <a:p>
            <a:pPr lvl="0"/>
            <a:r>
              <a:rPr lang="en-US" altLang="en-US" noProof="0" smtClean="0"/>
              <a:t>Click to edit Master subtitle style</a:t>
            </a:r>
          </a:p>
        </p:txBody>
      </p:sp>
      <p:sp>
        <p:nvSpPr>
          <p:cNvPr id="1244164" name="Rectangle 4"/>
          <p:cNvSpPr>
            <a:spLocks noGrp="1" noChangeArrowheads="1"/>
          </p:cNvSpPr>
          <p:nvPr>
            <p:ph type="dt" sz="half" idx="2"/>
          </p:nvPr>
        </p:nvSpPr>
        <p:spPr/>
        <p:txBody>
          <a:bodyPr anchor="t"/>
          <a:lstStyle>
            <a:lvl1pPr>
              <a:defRPr b="1"/>
            </a:lvl1pPr>
          </a:lstStyle>
          <a:p>
            <a:fld id="{4D722C49-4B40-47B8-A1CB-A9B6740E3135}" type="datetime1">
              <a:rPr lang="en-US">
                <a:solidFill>
                  <a:srgbClr val="000000"/>
                </a:solidFill>
              </a:rPr>
              <a:pPr/>
              <a:t>3/13/2015</a:t>
            </a:fld>
            <a:endParaRPr lang="en-US" altLang="en-US">
              <a:solidFill>
                <a:srgbClr val="000000"/>
              </a:solidFill>
            </a:endParaRPr>
          </a:p>
        </p:txBody>
      </p:sp>
      <p:sp>
        <p:nvSpPr>
          <p:cNvPr id="1244165" name="Rectangle 5"/>
          <p:cNvSpPr>
            <a:spLocks noGrp="1" noChangeArrowheads="1"/>
          </p:cNvSpPr>
          <p:nvPr>
            <p:ph type="ftr" sz="quarter" idx="3"/>
          </p:nvPr>
        </p:nvSpPr>
        <p:spPr bwMode="auto">
          <a:xfrm>
            <a:off x="3124200" y="6245225"/>
            <a:ext cx="2895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chemeClr val="tx1"/>
                </a:solidFill>
                <a:latin typeface="+mn-lt"/>
              </a:defRPr>
            </a:lvl1pPr>
          </a:lstStyle>
          <a:p>
            <a:pPr algn="ctr" fontAlgn="base">
              <a:spcBef>
                <a:spcPct val="0"/>
              </a:spcBef>
              <a:spcAft>
                <a:spcPct val="0"/>
              </a:spcAft>
            </a:pPr>
            <a:endParaRPr lang="en-US" altLang="en-US" smtClean="0">
              <a:solidFill>
                <a:srgbClr val="000000"/>
              </a:solidFill>
            </a:endParaRPr>
          </a:p>
        </p:txBody>
      </p:sp>
      <p:sp>
        <p:nvSpPr>
          <p:cNvPr id="1244166" name="Rectangle 6"/>
          <p:cNvSpPr>
            <a:spLocks noGrp="1" noChangeArrowheads="1"/>
          </p:cNvSpPr>
          <p:nvPr>
            <p:ph type="sldNum" sz="quarter" idx="4"/>
          </p:nvPr>
        </p:nvSpPr>
        <p:spPr>
          <a:xfrm>
            <a:off x="7010400" y="6567488"/>
            <a:ext cx="2133600" cy="290512"/>
          </a:xfrm>
        </p:spPr>
        <p:txBody>
          <a:bodyPr anchor="t"/>
          <a:lstStyle>
            <a:lvl1pPr>
              <a:defRPr sz="1000" b="1"/>
            </a:lvl1pPr>
          </a:lstStyle>
          <a:p>
            <a:fld id="{FD52BA93-0FDA-459D-B47D-574A1D37096F}" type="slidenum">
              <a:rPr lang="en-US" altLang="en-US">
                <a:solidFill>
                  <a:srgbClr val="000000"/>
                </a:solidFill>
              </a:rPr>
              <a:pPr/>
              <a:t>‹#›</a:t>
            </a:fld>
            <a:endParaRPr lang="en-US" altLang="en-US">
              <a:solidFill>
                <a:srgbClr val="000000"/>
              </a:solidFill>
            </a:endParaRPr>
          </a:p>
        </p:txBody>
      </p:sp>
      <p:sp>
        <p:nvSpPr>
          <p:cNvPr id="1244169" name="Line 9"/>
          <p:cNvSpPr>
            <a:spLocks noChangeShapeType="1"/>
          </p:cNvSpPr>
          <p:nvPr/>
        </p:nvSpPr>
        <p:spPr bwMode="auto">
          <a:xfrm>
            <a:off x="0" y="1001713"/>
            <a:ext cx="9144000" cy="0"/>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pic>
        <p:nvPicPr>
          <p:cNvPr id="1244171" name="Picture 11" descr="DO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8" y="0"/>
            <a:ext cx="914400" cy="909638"/>
          </a:xfrm>
          <a:prstGeom prst="rect">
            <a:avLst/>
          </a:prstGeom>
          <a:noFill/>
          <a:extLst>
            <a:ext uri="{909E8E84-426E-40DD-AFC4-6F175D3DCCD1}">
              <a14:hiddenFill xmlns:a14="http://schemas.microsoft.com/office/drawing/2010/main">
                <a:solidFill>
                  <a:srgbClr val="FFFFFF"/>
                </a:solidFill>
              </a14:hiddenFill>
            </a:ext>
          </a:extLst>
        </p:spPr>
      </p:pic>
      <p:pic>
        <p:nvPicPr>
          <p:cNvPr id="1244172" name="Picture 12" descr="NO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8650" y="0"/>
            <a:ext cx="8953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9759336"/>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BC268019-4853-4453-99C8-93B8FA92863C}" type="slidenum">
              <a:rPr lang="en-US" altLang="en-US">
                <a:solidFill>
                  <a:srgbClr val="000000"/>
                </a:solidFill>
              </a:rPr>
              <a:pPr/>
              <a:t>‹#›</a:t>
            </a:fld>
            <a:endParaRPr lang="en-US" altLang="en-US">
              <a:solidFill>
                <a:srgbClr val="000000"/>
              </a:solidFill>
            </a:endParaRPr>
          </a:p>
        </p:txBody>
      </p:sp>
      <p:sp>
        <p:nvSpPr>
          <p:cNvPr id="5" name="Date Placeholder 4"/>
          <p:cNvSpPr>
            <a:spLocks noGrp="1"/>
          </p:cNvSpPr>
          <p:nvPr>
            <p:ph type="dt" sz="half" idx="11"/>
          </p:nvPr>
        </p:nvSpPr>
        <p:spPr/>
        <p:txBody>
          <a:bodyPr/>
          <a:lstStyle>
            <a:lvl1pPr>
              <a:defRPr/>
            </a:lvl1pPr>
          </a:lstStyle>
          <a:p>
            <a:fld id="{904DF306-F644-4207-942D-D41A185963D7}" type="datetime1">
              <a:rPr lang="en-US">
                <a:solidFill>
                  <a:srgbClr val="000000"/>
                </a:solidFill>
              </a:rPr>
              <a:pPr/>
              <a:t>3/13/2015</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23589248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DF819543-AE48-4F45-A713-E3E65B0AFE2F}" type="slidenum">
              <a:rPr lang="en-US" altLang="en-US">
                <a:solidFill>
                  <a:srgbClr val="000000"/>
                </a:solidFill>
              </a:rPr>
              <a:pPr/>
              <a:t>‹#›</a:t>
            </a:fld>
            <a:endParaRPr lang="en-US" altLang="en-US">
              <a:solidFill>
                <a:srgbClr val="000000"/>
              </a:solidFill>
            </a:endParaRPr>
          </a:p>
        </p:txBody>
      </p:sp>
      <p:sp>
        <p:nvSpPr>
          <p:cNvPr id="5" name="Date Placeholder 4"/>
          <p:cNvSpPr>
            <a:spLocks noGrp="1"/>
          </p:cNvSpPr>
          <p:nvPr>
            <p:ph type="dt" sz="half" idx="11"/>
          </p:nvPr>
        </p:nvSpPr>
        <p:spPr/>
        <p:txBody>
          <a:bodyPr/>
          <a:lstStyle>
            <a:lvl1pPr>
              <a:defRPr/>
            </a:lvl1pPr>
          </a:lstStyle>
          <a:p>
            <a:fld id="{EE571538-954F-4F23-9158-BEBD5BE437D8}" type="datetime1">
              <a:rPr lang="en-US">
                <a:solidFill>
                  <a:srgbClr val="000000"/>
                </a:solidFill>
              </a:rPr>
              <a:pPr/>
              <a:t>3/13/2015</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310977247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36550" y="1228725"/>
            <a:ext cx="4159250" cy="5260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28725"/>
            <a:ext cx="4159250" cy="5260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4637E65B-53E6-45B5-BB0A-0986FA52E330}" type="slidenum">
              <a:rPr lang="en-US" altLang="en-US">
                <a:solidFill>
                  <a:srgbClr val="000000"/>
                </a:solidFill>
              </a:rPr>
              <a:pPr/>
              <a:t>‹#›</a:t>
            </a:fld>
            <a:endParaRPr lang="en-US" altLang="en-US">
              <a:solidFill>
                <a:srgbClr val="000000"/>
              </a:solidFill>
            </a:endParaRPr>
          </a:p>
        </p:txBody>
      </p:sp>
      <p:sp>
        <p:nvSpPr>
          <p:cNvPr id="6" name="Date Placeholder 5"/>
          <p:cNvSpPr>
            <a:spLocks noGrp="1"/>
          </p:cNvSpPr>
          <p:nvPr>
            <p:ph type="dt" sz="half" idx="11"/>
          </p:nvPr>
        </p:nvSpPr>
        <p:spPr/>
        <p:txBody>
          <a:bodyPr/>
          <a:lstStyle>
            <a:lvl1pPr>
              <a:defRPr/>
            </a:lvl1pPr>
          </a:lstStyle>
          <a:p>
            <a:fld id="{EE8DCB7D-3541-4AD1-8F4B-D787591A4FDA}" type="datetime1">
              <a:rPr lang="en-US">
                <a:solidFill>
                  <a:srgbClr val="000000"/>
                </a:solidFill>
              </a:rPr>
              <a:pPr/>
              <a:t>3/13/2015</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279372545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57390E73-60AC-44DA-996D-1B55BE7929B4}" type="slidenum">
              <a:rPr lang="en-US" altLang="en-US">
                <a:solidFill>
                  <a:srgbClr val="000000"/>
                </a:solidFill>
              </a:rPr>
              <a:pPr/>
              <a:t>‹#›</a:t>
            </a:fld>
            <a:endParaRPr lang="en-US" altLang="en-US">
              <a:solidFill>
                <a:srgbClr val="000000"/>
              </a:solidFill>
            </a:endParaRPr>
          </a:p>
        </p:txBody>
      </p:sp>
      <p:sp>
        <p:nvSpPr>
          <p:cNvPr id="8" name="Date Placeholder 7"/>
          <p:cNvSpPr>
            <a:spLocks noGrp="1"/>
          </p:cNvSpPr>
          <p:nvPr>
            <p:ph type="dt" sz="half" idx="11"/>
          </p:nvPr>
        </p:nvSpPr>
        <p:spPr/>
        <p:txBody>
          <a:bodyPr/>
          <a:lstStyle>
            <a:lvl1pPr>
              <a:defRPr/>
            </a:lvl1pPr>
          </a:lstStyle>
          <a:p>
            <a:fld id="{9FC38573-F184-4A79-9D31-6F9FF0E019EA}" type="datetime1">
              <a:rPr lang="en-US">
                <a:solidFill>
                  <a:srgbClr val="000000"/>
                </a:solidFill>
              </a:rPr>
              <a:pPr/>
              <a:t>3/13/2015</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413746542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14A97AFE-6D56-4839-A5FB-8B0DD53FDD0B}" type="slidenum">
              <a:rPr lang="en-US" altLang="en-US">
                <a:solidFill>
                  <a:srgbClr val="000000"/>
                </a:solidFill>
              </a:rPr>
              <a:pPr/>
              <a:t>‹#›</a:t>
            </a:fld>
            <a:endParaRPr lang="en-US" altLang="en-US">
              <a:solidFill>
                <a:srgbClr val="000000"/>
              </a:solidFill>
            </a:endParaRPr>
          </a:p>
        </p:txBody>
      </p:sp>
      <p:sp>
        <p:nvSpPr>
          <p:cNvPr id="4" name="Date Placeholder 3"/>
          <p:cNvSpPr>
            <a:spLocks noGrp="1"/>
          </p:cNvSpPr>
          <p:nvPr>
            <p:ph type="dt" sz="half" idx="11"/>
          </p:nvPr>
        </p:nvSpPr>
        <p:spPr/>
        <p:txBody>
          <a:bodyPr/>
          <a:lstStyle>
            <a:lvl1pPr>
              <a:defRPr/>
            </a:lvl1pPr>
          </a:lstStyle>
          <a:p>
            <a:fld id="{4E6BD5B8-94C4-4155-89DD-58272C455694}" type="datetime1">
              <a:rPr lang="en-US">
                <a:solidFill>
                  <a:srgbClr val="000000"/>
                </a:solidFill>
              </a:rPr>
              <a:pPr/>
              <a:t>3/13/2015</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1595941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CDDE79-9E7B-4267-A366-E34D598EA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088621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17356455-6740-42D3-9089-BDDDDBDE2036}" type="slidenum">
              <a:rPr lang="en-US" altLang="en-US">
                <a:solidFill>
                  <a:srgbClr val="000000"/>
                </a:solidFill>
              </a:rPr>
              <a:pPr/>
              <a:t>‹#›</a:t>
            </a:fld>
            <a:endParaRPr lang="en-US" altLang="en-US">
              <a:solidFill>
                <a:srgbClr val="000000"/>
              </a:solidFill>
            </a:endParaRPr>
          </a:p>
        </p:txBody>
      </p:sp>
      <p:sp>
        <p:nvSpPr>
          <p:cNvPr id="3" name="Date Placeholder 2"/>
          <p:cNvSpPr>
            <a:spLocks noGrp="1"/>
          </p:cNvSpPr>
          <p:nvPr>
            <p:ph type="dt" sz="half" idx="11"/>
          </p:nvPr>
        </p:nvSpPr>
        <p:spPr/>
        <p:txBody>
          <a:bodyPr/>
          <a:lstStyle>
            <a:lvl1pPr>
              <a:defRPr/>
            </a:lvl1pPr>
          </a:lstStyle>
          <a:p>
            <a:fld id="{A7FC7067-05E4-4CE1-89F8-C7C391A84EAA}" type="datetime1">
              <a:rPr lang="en-US">
                <a:solidFill>
                  <a:srgbClr val="000000"/>
                </a:solidFill>
              </a:rPr>
              <a:pPr/>
              <a:t>3/13/2015</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254099176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315BCE64-EDD9-4E21-A315-F1C058866FAF}" type="slidenum">
              <a:rPr lang="en-US" altLang="en-US">
                <a:solidFill>
                  <a:srgbClr val="000000"/>
                </a:solidFill>
              </a:rPr>
              <a:pPr/>
              <a:t>‹#›</a:t>
            </a:fld>
            <a:endParaRPr lang="en-US" altLang="en-US">
              <a:solidFill>
                <a:srgbClr val="000000"/>
              </a:solidFill>
            </a:endParaRPr>
          </a:p>
        </p:txBody>
      </p:sp>
      <p:sp>
        <p:nvSpPr>
          <p:cNvPr id="6" name="Date Placeholder 5"/>
          <p:cNvSpPr>
            <a:spLocks noGrp="1"/>
          </p:cNvSpPr>
          <p:nvPr>
            <p:ph type="dt" sz="half" idx="11"/>
          </p:nvPr>
        </p:nvSpPr>
        <p:spPr/>
        <p:txBody>
          <a:bodyPr/>
          <a:lstStyle>
            <a:lvl1pPr>
              <a:defRPr/>
            </a:lvl1pPr>
          </a:lstStyle>
          <a:p>
            <a:fld id="{A8E4C2CD-1DC1-4AF2-B7E4-ED832F6BE503}" type="datetime1">
              <a:rPr lang="en-US">
                <a:solidFill>
                  <a:srgbClr val="000000"/>
                </a:solidFill>
              </a:rPr>
              <a:pPr/>
              <a:t>3/13/2015</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247667060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2EA2A0A-1CBC-4A41-90EE-6AF8C58C18B3}" type="slidenum">
              <a:rPr lang="en-US" altLang="en-US">
                <a:solidFill>
                  <a:srgbClr val="000000"/>
                </a:solidFill>
              </a:rPr>
              <a:pPr/>
              <a:t>‹#›</a:t>
            </a:fld>
            <a:endParaRPr lang="en-US" altLang="en-US">
              <a:solidFill>
                <a:srgbClr val="000000"/>
              </a:solidFill>
            </a:endParaRPr>
          </a:p>
        </p:txBody>
      </p:sp>
      <p:sp>
        <p:nvSpPr>
          <p:cNvPr id="6" name="Date Placeholder 5"/>
          <p:cNvSpPr>
            <a:spLocks noGrp="1"/>
          </p:cNvSpPr>
          <p:nvPr>
            <p:ph type="dt" sz="half" idx="11"/>
          </p:nvPr>
        </p:nvSpPr>
        <p:spPr/>
        <p:txBody>
          <a:bodyPr/>
          <a:lstStyle>
            <a:lvl1pPr>
              <a:defRPr/>
            </a:lvl1pPr>
          </a:lstStyle>
          <a:p>
            <a:fld id="{83A9A762-89F3-4FC4-85F7-98DB1BAABB26}" type="datetime1">
              <a:rPr lang="en-US">
                <a:solidFill>
                  <a:srgbClr val="000000"/>
                </a:solidFill>
              </a:rPr>
              <a:pPr/>
              <a:t>3/13/2015</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35481836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17B3E99-6E32-4EA6-ADA8-7423C8F700CB}" type="slidenum">
              <a:rPr lang="en-US" altLang="en-US">
                <a:solidFill>
                  <a:srgbClr val="000000"/>
                </a:solidFill>
              </a:rPr>
              <a:pPr/>
              <a:t>‹#›</a:t>
            </a:fld>
            <a:endParaRPr lang="en-US" altLang="en-US">
              <a:solidFill>
                <a:srgbClr val="000000"/>
              </a:solidFill>
            </a:endParaRPr>
          </a:p>
        </p:txBody>
      </p:sp>
      <p:sp>
        <p:nvSpPr>
          <p:cNvPr id="5" name="Date Placeholder 4"/>
          <p:cNvSpPr>
            <a:spLocks noGrp="1"/>
          </p:cNvSpPr>
          <p:nvPr>
            <p:ph type="dt" sz="half" idx="11"/>
          </p:nvPr>
        </p:nvSpPr>
        <p:spPr/>
        <p:txBody>
          <a:bodyPr/>
          <a:lstStyle>
            <a:lvl1pPr>
              <a:defRPr/>
            </a:lvl1pPr>
          </a:lstStyle>
          <a:p>
            <a:fld id="{C8649EF1-3527-44D3-8975-DAD4565399CA}" type="datetime1">
              <a:rPr lang="en-US">
                <a:solidFill>
                  <a:srgbClr val="000000"/>
                </a:solidFill>
              </a:rPr>
              <a:pPr/>
              <a:t>3/13/2015</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21333786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9725" y="242888"/>
            <a:ext cx="2117725" cy="62468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36550" y="242888"/>
            <a:ext cx="6200775" cy="62468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A7B3320-2EAC-4727-8634-F53F8FB34296}" type="slidenum">
              <a:rPr lang="en-US" altLang="en-US">
                <a:solidFill>
                  <a:srgbClr val="000000"/>
                </a:solidFill>
              </a:rPr>
              <a:pPr/>
              <a:t>‹#›</a:t>
            </a:fld>
            <a:endParaRPr lang="en-US" altLang="en-US">
              <a:solidFill>
                <a:srgbClr val="000000"/>
              </a:solidFill>
            </a:endParaRPr>
          </a:p>
        </p:txBody>
      </p:sp>
      <p:sp>
        <p:nvSpPr>
          <p:cNvPr id="5" name="Date Placeholder 4"/>
          <p:cNvSpPr>
            <a:spLocks noGrp="1"/>
          </p:cNvSpPr>
          <p:nvPr>
            <p:ph type="dt" sz="half" idx="11"/>
          </p:nvPr>
        </p:nvSpPr>
        <p:spPr/>
        <p:txBody>
          <a:bodyPr/>
          <a:lstStyle>
            <a:lvl1pPr>
              <a:defRPr/>
            </a:lvl1pPr>
          </a:lstStyle>
          <a:p>
            <a:fld id="{AB5ABB52-C8F1-4C83-BAE7-44E42BF0D106}" type="datetime1">
              <a:rPr lang="en-US">
                <a:solidFill>
                  <a:srgbClr val="000000"/>
                </a:solidFill>
              </a:rPr>
              <a:pPr/>
              <a:t>3/13/2015</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123337432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FEA28DA-E6B8-4829-A1B1-982E8460D4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672250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0B9E454-E85E-406E-9764-5EE253E6B3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106933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B37EDAF-4B73-4CD6-83B4-47D1F4CD64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222485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D0EC8AE-EEAF-407F-B25A-A79039B641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038183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AFC461C-270D-4950-B22C-E89C2E07E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0975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F547A2-1F84-443A-B7EB-FCF98C40F2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052643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8365654-E1CB-4789-8C07-B8D9F23DEB0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882896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8A5AFB8-7C13-408D-9C65-B88F84EA0C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34440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78D1567-386D-4A1D-A564-393C5CA8351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460862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7265C28-70D5-407A-8F5E-42F7E85DF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249106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2512927-65FE-4E0E-A076-BE6C0875FB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530878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BFB2712-0876-4E7F-9E48-92EDA5399B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250301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F7FD82A2-3BB7-4A99-92C1-5C1CEB4EA4CC}" type="slidenum">
              <a:rPr lang="en-US"/>
              <a:pPr>
                <a:defRPr/>
              </a:pPr>
              <a:t>‹#›</a:t>
            </a:fld>
            <a:endParaRPr lang="en-US"/>
          </a:p>
        </p:txBody>
      </p:sp>
    </p:spTree>
    <p:extLst>
      <p:ext uri="{BB962C8B-B14F-4D97-AF65-F5344CB8AC3E}">
        <p14:creationId xmlns:p14="http://schemas.microsoft.com/office/powerpoint/2010/main" val="331131458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87B2EE86-51C1-4F0B-BB7C-1107D7B46C94}" type="slidenum">
              <a:rPr lang="en-US"/>
              <a:pPr>
                <a:defRPr/>
              </a:pPr>
              <a:t>‹#›</a:t>
            </a:fld>
            <a:endParaRPr lang="en-US"/>
          </a:p>
        </p:txBody>
      </p:sp>
    </p:spTree>
    <p:extLst>
      <p:ext uri="{BB962C8B-B14F-4D97-AF65-F5344CB8AC3E}">
        <p14:creationId xmlns:p14="http://schemas.microsoft.com/office/powerpoint/2010/main" val="334798327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EBAEC4AB-5B8E-499E-8FCE-0B1C9894296F}" type="slidenum">
              <a:rPr lang="en-US"/>
              <a:pPr>
                <a:defRPr/>
              </a:pPr>
              <a:t>‹#›</a:t>
            </a:fld>
            <a:endParaRPr lang="en-US"/>
          </a:p>
        </p:txBody>
      </p:sp>
    </p:spTree>
    <p:extLst>
      <p:ext uri="{BB962C8B-B14F-4D97-AF65-F5344CB8AC3E}">
        <p14:creationId xmlns:p14="http://schemas.microsoft.com/office/powerpoint/2010/main" val="161352765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699C13DE-44D5-4597-8C2E-512F5B929FA7}" type="slidenum">
              <a:rPr lang="en-US"/>
              <a:pPr>
                <a:defRPr/>
              </a:pPr>
              <a:t>‹#›</a:t>
            </a:fld>
            <a:endParaRPr lang="en-US"/>
          </a:p>
        </p:txBody>
      </p:sp>
    </p:spTree>
    <p:extLst>
      <p:ext uri="{BB962C8B-B14F-4D97-AF65-F5344CB8AC3E}">
        <p14:creationId xmlns:p14="http://schemas.microsoft.com/office/powerpoint/2010/main" val="2556798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6A793C-C08B-4EDA-9889-78C8DF26AD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273452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C552D26F-99AB-4827-AF00-18AF47C883FB}" type="slidenum">
              <a:rPr lang="en-US"/>
              <a:pPr>
                <a:defRPr/>
              </a:pPr>
              <a:t>‹#›</a:t>
            </a:fld>
            <a:endParaRPr lang="en-US"/>
          </a:p>
        </p:txBody>
      </p:sp>
    </p:spTree>
    <p:extLst>
      <p:ext uri="{BB962C8B-B14F-4D97-AF65-F5344CB8AC3E}">
        <p14:creationId xmlns:p14="http://schemas.microsoft.com/office/powerpoint/2010/main" val="83790046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1159843B-9CEE-4233-971B-E831DE808E71}" type="slidenum">
              <a:rPr lang="en-US"/>
              <a:pPr>
                <a:defRPr/>
              </a:pPr>
              <a:t>‹#›</a:t>
            </a:fld>
            <a:endParaRPr lang="en-US"/>
          </a:p>
        </p:txBody>
      </p:sp>
    </p:spTree>
    <p:extLst>
      <p:ext uri="{BB962C8B-B14F-4D97-AF65-F5344CB8AC3E}">
        <p14:creationId xmlns:p14="http://schemas.microsoft.com/office/powerpoint/2010/main" val="367013417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82F9A4A2-4D8A-466F-B2E5-ECC39081FECA}" type="slidenum">
              <a:rPr lang="en-US"/>
              <a:pPr>
                <a:defRPr/>
              </a:pPr>
              <a:t>‹#›</a:t>
            </a:fld>
            <a:endParaRPr lang="en-US"/>
          </a:p>
        </p:txBody>
      </p:sp>
    </p:spTree>
    <p:extLst>
      <p:ext uri="{BB962C8B-B14F-4D97-AF65-F5344CB8AC3E}">
        <p14:creationId xmlns:p14="http://schemas.microsoft.com/office/powerpoint/2010/main" val="234836301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2C3CB317-7C62-4E03-AD76-7774EBA845B9}" type="slidenum">
              <a:rPr lang="en-US"/>
              <a:pPr>
                <a:defRPr/>
              </a:pPr>
              <a:t>‹#›</a:t>
            </a:fld>
            <a:endParaRPr lang="en-US"/>
          </a:p>
        </p:txBody>
      </p:sp>
    </p:spTree>
    <p:extLst>
      <p:ext uri="{BB962C8B-B14F-4D97-AF65-F5344CB8AC3E}">
        <p14:creationId xmlns:p14="http://schemas.microsoft.com/office/powerpoint/2010/main" val="160068803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CCFF12F9-E515-451D-93B6-6F5075276BB6}" type="slidenum">
              <a:rPr lang="en-US"/>
              <a:pPr>
                <a:defRPr/>
              </a:pPr>
              <a:t>‹#›</a:t>
            </a:fld>
            <a:endParaRPr lang="en-US"/>
          </a:p>
        </p:txBody>
      </p:sp>
    </p:spTree>
    <p:extLst>
      <p:ext uri="{BB962C8B-B14F-4D97-AF65-F5344CB8AC3E}">
        <p14:creationId xmlns:p14="http://schemas.microsoft.com/office/powerpoint/2010/main" val="155187645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B5931DCF-F368-42CB-93CE-5B3E0DDA1105}" type="slidenum">
              <a:rPr lang="en-US"/>
              <a:pPr>
                <a:defRPr/>
              </a:pPr>
              <a:t>‹#›</a:t>
            </a:fld>
            <a:endParaRPr lang="en-US"/>
          </a:p>
        </p:txBody>
      </p:sp>
    </p:spTree>
    <p:extLst>
      <p:ext uri="{BB962C8B-B14F-4D97-AF65-F5344CB8AC3E}">
        <p14:creationId xmlns:p14="http://schemas.microsoft.com/office/powerpoint/2010/main" val="16544230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05ABBB16-42CA-4634-833E-520D2B23D375}" type="slidenum">
              <a:rPr lang="en-US"/>
              <a:pPr>
                <a:defRPr/>
              </a:pPr>
              <a:t>‹#›</a:t>
            </a:fld>
            <a:endParaRPr lang="en-US"/>
          </a:p>
        </p:txBody>
      </p:sp>
    </p:spTree>
    <p:extLst>
      <p:ext uri="{BB962C8B-B14F-4D97-AF65-F5344CB8AC3E}">
        <p14:creationId xmlns:p14="http://schemas.microsoft.com/office/powerpoint/2010/main" val="116536888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EBEBD9C8-FD52-4020-A5F3-B19179E87CC3}" type="slidenum">
              <a:rPr lang="en-US"/>
              <a:pPr>
                <a:defRPr/>
              </a:pPr>
              <a:t>‹#›</a:t>
            </a:fld>
            <a:endParaRPr lang="en-US"/>
          </a:p>
        </p:txBody>
      </p:sp>
    </p:spTree>
    <p:extLst>
      <p:ext uri="{BB962C8B-B14F-4D97-AF65-F5344CB8AC3E}">
        <p14:creationId xmlns:p14="http://schemas.microsoft.com/office/powerpoint/2010/main" val="3270042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C994E700-149D-4246-A56E-7C802072BA31}" type="slidenum">
              <a:rPr lang="en-US"/>
              <a:pPr>
                <a:defRPr/>
              </a:pPr>
              <a:t>‹#›</a:t>
            </a:fld>
            <a:endParaRPr lang="en-US"/>
          </a:p>
        </p:txBody>
      </p:sp>
    </p:spTree>
    <p:extLst>
      <p:ext uri="{BB962C8B-B14F-4D97-AF65-F5344CB8AC3E}">
        <p14:creationId xmlns:p14="http://schemas.microsoft.com/office/powerpoint/2010/main" val="354838737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C64BCC06-1245-41C3-80B5-771CFCE18E61}" type="slidenum">
              <a:rPr lang="en-US"/>
              <a:pPr>
                <a:defRPr/>
              </a:pPr>
              <a:t>‹#›</a:t>
            </a:fld>
            <a:endParaRPr lang="en-US"/>
          </a:p>
        </p:txBody>
      </p:sp>
    </p:spTree>
    <p:extLst>
      <p:ext uri="{BB962C8B-B14F-4D97-AF65-F5344CB8AC3E}">
        <p14:creationId xmlns:p14="http://schemas.microsoft.com/office/powerpoint/2010/main" val="4246860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39310F-BF3D-4635-A362-B184CF7D6E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369535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charset="0"/>
              </a:defRPr>
            </a:lvl1pPr>
          </a:lstStyle>
          <a:p>
            <a:pPr>
              <a:defRPr/>
            </a:pPr>
            <a:fld id="{B17C8289-E742-4E80-89B5-A76B3E3FBB77}" type="slidenum">
              <a:rPr lang="en-US"/>
              <a:pPr>
                <a:defRPr/>
              </a:pPr>
              <a:t>‹#›</a:t>
            </a:fld>
            <a:endParaRPr lang="en-US"/>
          </a:p>
        </p:txBody>
      </p:sp>
    </p:spTree>
    <p:extLst>
      <p:ext uri="{BB962C8B-B14F-4D97-AF65-F5344CB8AC3E}">
        <p14:creationId xmlns:p14="http://schemas.microsoft.com/office/powerpoint/2010/main" val="370731582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Arial" charset="0"/>
              </a:defRPr>
            </a:lvl1pPr>
          </a:lstStyle>
          <a:p>
            <a:pPr>
              <a:defRPr/>
            </a:pPr>
            <a:fld id="{BDEB621F-AD3B-4494-8842-765093B01EB2}" type="slidenum">
              <a:rPr lang="en-US"/>
              <a:pPr>
                <a:defRPr/>
              </a:pPr>
              <a:t>‹#›</a:t>
            </a:fld>
            <a:endParaRPr lang="en-US"/>
          </a:p>
        </p:txBody>
      </p:sp>
    </p:spTree>
    <p:extLst>
      <p:ext uri="{BB962C8B-B14F-4D97-AF65-F5344CB8AC3E}">
        <p14:creationId xmlns:p14="http://schemas.microsoft.com/office/powerpoint/2010/main" val="78660218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Arial" charset="0"/>
              </a:defRPr>
            </a:lvl1pPr>
          </a:lstStyle>
          <a:p>
            <a:pPr>
              <a:defRPr/>
            </a:pPr>
            <a:fld id="{5C5E8360-3F89-4AEA-8868-145AF2AA5489}" type="slidenum">
              <a:rPr lang="en-US"/>
              <a:pPr>
                <a:defRPr/>
              </a:pPr>
              <a:t>‹#›</a:t>
            </a:fld>
            <a:endParaRPr lang="en-US"/>
          </a:p>
        </p:txBody>
      </p:sp>
    </p:spTree>
    <p:extLst>
      <p:ext uri="{BB962C8B-B14F-4D97-AF65-F5344CB8AC3E}">
        <p14:creationId xmlns:p14="http://schemas.microsoft.com/office/powerpoint/2010/main" val="214598981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Arial" charset="0"/>
              </a:defRPr>
            </a:lvl1pPr>
          </a:lstStyle>
          <a:p>
            <a:pPr>
              <a:defRPr/>
            </a:pPr>
            <a:fld id="{9283DA25-49F6-405B-B80B-BC74417DE3E6}" type="slidenum">
              <a:rPr lang="en-US"/>
              <a:pPr>
                <a:defRPr/>
              </a:pPr>
              <a:t>‹#›</a:t>
            </a:fld>
            <a:endParaRPr lang="en-US"/>
          </a:p>
        </p:txBody>
      </p:sp>
    </p:spTree>
    <p:extLst>
      <p:ext uri="{BB962C8B-B14F-4D97-AF65-F5344CB8AC3E}">
        <p14:creationId xmlns:p14="http://schemas.microsoft.com/office/powerpoint/2010/main" val="396893555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charset="0"/>
              </a:defRPr>
            </a:lvl1pPr>
          </a:lstStyle>
          <a:p>
            <a:pPr>
              <a:defRPr/>
            </a:pPr>
            <a:fld id="{51845E17-FBD9-46F3-B318-7CFFE8539C80}" type="slidenum">
              <a:rPr lang="en-US"/>
              <a:pPr>
                <a:defRPr/>
              </a:pPr>
              <a:t>‹#›</a:t>
            </a:fld>
            <a:endParaRPr lang="en-US"/>
          </a:p>
        </p:txBody>
      </p:sp>
    </p:spTree>
    <p:extLst>
      <p:ext uri="{BB962C8B-B14F-4D97-AF65-F5344CB8AC3E}">
        <p14:creationId xmlns:p14="http://schemas.microsoft.com/office/powerpoint/2010/main" val="397997754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charset="0"/>
              </a:defRPr>
            </a:lvl1pPr>
          </a:lstStyle>
          <a:p>
            <a:pPr>
              <a:defRPr/>
            </a:pPr>
            <a:fld id="{D78C41D6-5F0D-474B-B63A-48AAF5990B36}" type="slidenum">
              <a:rPr lang="en-US"/>
              <a:pPr>
                <a:defRPr/>
              </a:pPr>
              <a:t>‹#›</a:t>
            </a:fld>
            <a:endParaRPr lang="en-US"/>
          </a:p>
        </p:txBody>
      </p:sp>
    </p:spTree>
    <p:extLst>
      <p:ext uri="{BB962C8B-B14F-4D97-AF65-F5344CB8AC3E}">
        <p14:creationId xmlns:p14="http://schemas.microsoft.com/office/powerpoint/2010/main" val="34970532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7CA9C66F-FB06-4FA6-BD02-D4DDF55315C9}" type="slidenum">
              <a:rPr lang="en-US"/>
              <a:pPr>
                <a:defRPr/>
              </a:pPr>
              <a:t>‹#›</a:t>
            </a:fld>
            <a:endParaRPr lang="en-US"/>
          </a:p>
        </p:txBody>
      </p:sp>
    </p:spTree>
    <p:extLst>
      <p:ext uri="{BB962C8B-B14F-4D97-AF65-F5344CB8AC3E}">
        <p14:creationId xmlns:p14="http://schemas.microsoft.com/office/powerpoint/2010/main" val="244923505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CF9527E6-FEE4-4266-A084-CA1637161641}" type="slidenum">
              <a:rPr lang="en-US"/>
              <a:pPr>
                <a:defRPr/>
              </a:pPr>
              <a:t>‹#›</a:t>
            </a:fld>
            <a:endParaRPr lang="en-US"/>
          </a:p>
        </p:txBody>
      </p:sp>
    </p:spTree>
    <p:extLst>
      <p:ext uri="{BB962C8B-B14F-4D97-AF65-F5344CB8AC3E}">
        <p14:creationId xmlns:p14="http://schemas.microsoft.com/office/powerpoint/2010/main" val="375644576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DE1307B-55BB-4F50-89E4-75A1E1BEB0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377257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02AD201-DA10-4DCD-BE85-93FE3C25A2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32528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AA01F5-3AA6-4E51-8F72-DB7CD54E2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754777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1C1348F-2CD6-40CC-860D-59EE720748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31115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866DEFB-236F-4983-9EDC-37FE822146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301652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915A1C5-BDDB-41DC-BC09-B7BECC5537C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6957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2274C2B-0171-44F8-AD47-4BDBAD5B4F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137570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A436584-33F5-43D0-AD7C-AC11C1E966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903902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1B8FFF5-E88F-4663-9221-1C5DAF7DC5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37770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4B3CEE0-A1D6-4965-B187-D1B33C4A08A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898520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19AD92-7E52-403A-A8A7-6149E85B68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33285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2849B9F-A889-431F-90AD-3ACCDEFA48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951102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928AC95A-EB95-4A5F-B03A-74C1E0C6EB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94468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DB890A-4724-4760-93B8-DAFAF3F4C5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444327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20AD1D54-E722-4BDF-835E-CA004A4D38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623481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33142" y="4648200"/>
            <a:ext cx="6400800" cy="106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2" name="Title 1"/>
          <p:cNvSpPr>
            <a:spLocks noGrp="1"/>
          </p:cNvSpPr>
          <p:nvPr>
            <p:ph type="ctrTitle"/>
          </p:nvPr>
        </p:nvSpPr>
        <p:spPr>
          <a:xfrm>
            <a:off x="1242642" y="685800"/>
            <a:ext cx="6781800" cy="1828800"/>
          </a:xfrm>
        </p:spPr>
        <p:txBody>
          <a:bodyPr/>
          <a:lstStyle>
            <a:lvl1pPr>
              <a:defRPr>
                <a:solidFill>
                  <a:schemeClr val="tx1"/>
                </a:solidFill>
              </a:defRPr>
            </a:lvl1p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fld id="{63A29F38-5EC6-D140-80EF-CFE0A6945C10}" type="datetime1">
              <a:rPr lang="en-US" smtClean="0">
                <a:solidFill>
                  <a:prstClr val="white">
                    <a:tint val="75000"/>
                  </a:prstClr>
                </a:solidFill>
              </a:rPr>
              <a:pPr>
                <a:defRPr/>
              </a:pPr>
              <a:t>3/13/2015</a:t>
            </a:fld>
            <a:endParaRPr lang="en-US" dirty="0">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24F5610-794B-43F9-A0D9-AF1E5933AB5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27670517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4b566dac80219blue-earth-wallpaper.jpg"/>
          <p:cNvPicPr>
            <a:picLocks noChangeAspect="1"/>
          </p:cNvPicPr>
          <p:nvPr userDrawn="1"/>
        </p:nvPicPr>
        <p:blipFill>
          <a:blip r:embed="rId2" cstate="print"/>
          <a:srcRect l="10479" t="4085"/>
          <a:stretch>
            <a:fillRect/>
          </a:stretch>
        </p:blipFill>
        <p:spPr>
          <a:xfrm>
            <a:off x="0" y="0"/>
            <a:ext cx="9144000" cy="6858000"/>
          </a:xfrm>
          <a:prstGeom prst="rect">
            <a:avLst/>
          </a:prstGeom>
        </p:spPr>
      </p:pic>
      <p:sp>
        <p:nvSpPr>
          <p:cNvPr id="18" name="Rectangle 17"/>
          <p:cNvSpPr/>
          <p:nvPr userDrawn="1"/>
        </p:nvSpPr>
        <p:spPr>
          <a:xfrm>
            <a:off x="0" y="1"/>
            <a:ext cx="9144000" cy="6858000"/>
          </a:xfrm>
          <a:prstGeom prst="rect">
            <a:avLst/>
          </a:prstGeom>
          <a:solidFill>
            <a:schemeClr val="bg1">
              <a:lumMod val="95000"/>
              <a:lumOff val="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 name="Title 1"/>
          <p:cNvSpPr>
            <a:spLocks noGrp="1"/>
          </p:cNvSpPr>
          <p:nvPr>
            <p:ph type="title"/>
          </p:nvPr>
        </p:nvSpPr>
        <p:spPr>
          <a:xfrm>
            <a:off x="1200150" y="921910"/>
            <a:ext cx="7086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Footer Placeholder 4"/>
          <p:cNvSpPr>
            <a:spLocks noGrp="1"/>
          </p:cNvSpPr>
          <p:nvPr userDrawn="1">
            <p:ph type="ftr" sz="quarter" idx="11"/>
          </p:nvPr>
        </p:nvSpPr>
        <p:spPr/>
        <p:txBody>
          <a:bodyPr/>
          <a:lstStyle>
            <a:lvl1pPr>
              <a:defRPr/>
            </a:lvl1pPr>
          </a:lstStyle>
          <a:p>
            <a:pPr>
              <a:defRPr/>
            </a:pPr>
            <a:endParaRPr lang="en-US" dirty="0">
              <a:solidFill>
                <a:prstClr val="white">
                  <a:tint val="75000"/>
                </a:prstClr>
              </a:solidFill>
            </a:endParaRPr>
          </a:p>
        </p:txBody>
      </p:sp>
      <p:sp>
        <p:nvSpPr>
          <p:cNvPr id="14" name="Slide Number Placeholder 5"/>
          <p:cNvSpPr>
            <a:spLocks noGrp="1"/>
          </p:cNvSpPr>
          <p:nvPr userDrawn="1">
            <p:ph type="sldNum" sz="quarter" idx="12"/>
          </p:nvPr>
        </p:nvSpPr>
        <p:spPr/>
        <p:txBody>
          <a:bodyPr/>
          <a:lstStyle>
            <a:lvl1pPr>
              <a:defRPr/>
            </a:lvl1pPr>
          </a:lstStyle>
          <a:p>
            <a:pPr>
              <a:defRPr/>
            </a:pPr>
            <a:fld id="{6ECF5EF8-31B4-4F78-B46E-860652303D3D}" type="slidenum">
              <a:rPr lang="en-US">
                <a:solidFill>
                  <a:prstClr val="black"/>
                </a:solidFill>
              </a:rPr>
              <a:pPr>
                <a:defRPr/>
              </a:pPr>
              <a:t>‹#›</a:t>
            </a:fld>
            <a:endParaRPr lang="en-US" dirty="0">
              <a:solidFill>
                <a:prstClr val="black"/>
              </a:solidFill>
            </a:endParaRPr>
          </a:p>
        </p:txBody>
      </p:sp>
      <p:pic>
        <p:nvPicPr>
          <p:cNvPr id="22" name="Picture 21" descr="GOES-R_logo.png"/>
          <p:cNvPicPr>
            <a:picLocks noChangeAspect="1"/>
          </p:cNvPicPr>
          <p:nvPr userDrawn="1"/>
        </p:nvPicPr>
        <p:blipFill>
          <a:blip r:embed="rId3" cstate="print"/>
          <a:stretch>
            <a:fillRect/>
          </a:stretch>
        </p:blipFill>
        <p:spPr>
          <a:xfrm>
            <a:off x="76200" y="48890"/>
            <a:ext cx="914400" cy="583250"/>
          </a:xfrm>
          <a:prstGeom prst="rect">
            <a:avLst/>
          </a:prstGeom>
        </p:spPr>
      </p:pic>
      <p:pic>
        <p:nvPicPr>
          <p:cNvPr id="25" name="Picture 24" descr="NASA_Logo.png"/>
          <p:cNvPicPr>
            <a:picLocks noChangeAspect="1"/>
          </p:cNvPicPr>
          <p:nvPr userDrawn="1"/>
        </p:nvPicPr>
        <p:blipFill>
          <a:blip r:embed="rId4" cstate="print"/>
          <a:stretch>
            <a:fillRect/>
          </a:stretch>
        </p:blipFill>
        <p:spPr>
          <a:xfrm>
            <a:off x="8072435" y="139225"/>
            <a:ext cx="542204" cy="457200"/>
          </a:xfrm>
          <a:prstGeom prst="rect">
            <a:avLst/>
          </a:prstGeom>
        </p:spPr>
      </p:pic>
      <p:pic>
        <p:nvPicPr>
          <p:cNvPr id="26" name="Picture 25" descr="NOAA_logo.png"/>
          <p:cNvPicPr>
            <a:picLocks noChangeAspect="1"/>
          </p:cNvPicPr>
          <p:nvPr userDrawn="1"/>
        </p:nvPicPr>
        <p:blipFill>
          <a:blip r:embed="rId5" cstate="print"/>
          <a:stretch>
            <a:fillRect/>
          </a:stretch>
        </p:blipFill>
        <p:spPr>
          <a:xfrm>
            <a:off x="8605834" y="139225"/>
            <a:ext cx="456236" cy="457200"/>
          </a:xfrm>
          <a:prstGeom prst="rect">
            <a:avLst/>
          </a:prstGeom>
        </p:spPr>
      </p:pic>
    </p:spTree>
    <p:extLst>
      <p:ext uri="{BB962C8B-B14F-4D97-AF65-F5344CB8AC3E}">
        <p14:creationId xmlns:p14="http://schemas.microsoft.com/office/powerpoint/2010/main" val="417403275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4"/>
          <p:cNvSpPr>
            <a:spLocks noGrp="1"/>
          </p:cNvSpPr>
          <p:nvPr>
            <p:ph type="dt" sz="half" idx="10"/>
          </p:nvPr>
        </p:nvSpPr>
        <p:spPr/>
        <p:txBody>
          <a:bodyPr/>
          <a:lstStyle>
            <a:lvl1pPr>
              <a:defRPr/>
            </a:lvl1pPr>
          </a:lstStyle>
          <a:p>
            <a:pPr>
              <a:defRPr/>
            </a:pPr>
            <a:fld id="{6C28B839-8756-C94C-A47D-583F8BA95CCB}" type="datetime1">
              <a:rPr lang="en-US" smtClean="0">
                <a:solidFill>
                  <a:prstClr val="white">
                    <a:tint val="75000"/>
                  </a:prstClr>
                </a:solidFill>
              </a:rPr>
              <a:pPr>
                <a:defRPr/>
              </a:pPr>
              <a:t>3/13/2015</a:t>
            </a:fld>
            <a:endParaRPr lang="en-US" dirty="0">
              <a:solidFill>
                <a:prstClr val="white">
                  <a:tint val="75000"/>
                </a:prstClr>
              </a:solidFill>
            </a:endParaRPr>
          </a:p>
        </p:txBody>
      </p:sp>
      <p:sp>
        <p:nvSpPr>
          <p:cNvPr id="14" name="Footer Placeholder 5"/>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5" name="Slide Number Placeholder 6"/>
          <p:cNvSpPr>
            <a:spLocks noGrp="1"/>
          </p:cNvSpPr>
          <p:nvPr>
            <p:ph type="sldNum" sz="quarter" idx="12"/>
          </p:nvPr>
        </p:nvSpPr>
        <p:spPr/>
        <p:txBody>
          <a:bodyPr/>
          <a:lstStyle>
            <a:lvl1pPr>
              <a:defRPr/>
            </a:lvl1pPr>
          </a:lstStyle>
          <a:p>
            <a:pPr>
              <a:defRPr/>
            </a:pPr>
            <a:fld id="{F8BBB978-F783-4560-B5F8-459943D3045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74084188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Date Placeholder 6"/>
          <p:cNvSpPr>
            <a:spLocks noGrp="1"/>
          </p:cNvSpPr>
          <p:nvPr>
            <p:ph type="dt" sz="half" idx="10"/>
          </p:nvPr>
        </p:nvSpPr>
        <p:spPr/>
        <p:txBody>
          <a:bodyPr/>
          <a:lstStyle>
            <a:lvl1pPr>
              <a:defRPr/>
            </a:lvl1pPr>
          </a:lstStyle>
          <a:p>
            <a:pPr>
              <a:defRPr/>
            </a:pPr>
            <a:fld id="{724A9001-4838-5A4A-AF6B-307A42C382F7}" type="datetime1">
              <a:rPr lang="en-US" smtClean="0">
                <a:solidFill>
                  <a:prstClr val="white">
                    <a:tint val="75000"/>
                  </a:prstClr>
                </a:solidFill>
              </a:rPr>
              <a:pPr>
                <a:defRPr/>
              </a:pPr>
              <a:t>3/13/2015</a:t>
            </a:fld>
            <a:endParaRPr lang="en-US" dirty="0">
              <a:solidFill>
                <a:prstClr val="white">
                  <a:tint val="75000"/>
                </a:prstClr>
              </a:solidFill>
            </a:endParaRPr>
          </a:p>
        </p:txBody>
      </p:sp>
      <p:sp>
        <p:nvSpPr>
          <p:cNvPr id="16" name="Footer Placeholder 7"/>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7" name="Slide Number Placeholder 8"/>
          <p:cNvSpPr>
            <a:spLocks noGrp="1"/>
          </p:cNvSpPr>
          <p:nvPr>
            <p:ph type="sldNum" sz="quarter" idx="12"/>
          </p:nvPr>
        </p:nvSpPr>
        <p:spPr/>
        <p:txBody>
          <a:bodyPr/>
          <a:lstStyle>
            <a:lvl1pPr>
              <a:defRPr/>
            </a:lvl1pPr>
          </a:lstStyle>
          <a:p>
            <a:pPr>
              <a:defRPr/>
            </a:pPr>
            <a:fld id="{0BFEE794-286C-43E6-A7E2-0D551E93D8D3}"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95920875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fld id="{DAD26652-F626-454A-851B-0656F6A0F770}" type="datetime1">
              <a:rPr lang="en-US" smtClean="0">
                <a:solidFill>
                  <a:prstClr val="white">
                    <a:tint val="75000"/>
                  </a:prstClr>
                </a:solidFill>
              </a:rPr>
              <a:pPr>
                <a:defRPr/>
              </a:pPr>
              <a:t>3/13/2015</a:t>
            </a:fld>
            <a:endParaRPr lang="en-US" dirty="0">
              <a:solidFill>
                <a:prstClr val="white">
                  <a:tint val="75000"/>
                </a:prstClr>
              </a:solidFill>
            </a:endParaRPr>
          </a:p>
        </p:txBody>
      </p:sp>
      <p:sp>
        <p:nvSpPr>
          <p:cNvPr id="12" name="Footer Placeholder 3"/>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3" name="Slide Number Placeholder 4"/>
          <p:cNvSpPr>
            <a:spLocks noGrp="1"/>
          </p:cNvSpPr>
          <p:nvPr>
            <p:ph type="sldNum" sz="quarter" idx="12"/>
          </p:nvPr>
        </p:nvSpPr>
        <p:spPr/>
        <p:txBody>
          <a:bodyPr/>
          <a:lstStyle>
            <a:lvl1pPr>
              <a:defRPr/>
            </a:lvl1pPr>
          </a:lstStyle>
          <a:p>
            <a:pPr>
              <a:defRPr/>
            </a:pPr>
            <a:fld id="{93880D5D-487B-49EF-ADB5-2AA03D04BA24}"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0472757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Date Placeholder 1"/>
          <p:cNvSpPr>
            <a:spLocks noGrp="1"/>
          </p:cNvSpPr>
          <p:nvPr>
            <p:ph type="dt" sz="half" idx="10"/>
          </p:nvPr>
        </p:nvSpPr>
        <p:spPr/>
        <p:txBody>
          <a:bodyPr/>
          <a:lstStyle>
            <a:lvl1pPr>
              <a:defRPr/>
            </a:lvl1pPr>
          </a:lstStyle>
          <a:p>
            <a:pPr>
              <a:defRPr/>
            </a:pPr>
            <a:fld id="{12BE1055-48A6-3246-B91B-18BA09128D84}" type="datetime1">
              <a:rPr lang="en-US" smtClean="0">
                <a:solidFill>
                  <a:prstClr val="white">
                    <a:tint val="75000"/>
                  </a:prstClr>
                </a:solidFill>
              </a:rPr>
              <a:pPr>
                <a:defRPr/>
              </a:pPr>
              <a:t>3/13/2015</a:t>
            </a:fld>
            <a:endParaRPr lang="en-US" dirty="0">
              <a:solidFill>
                <a:prstClr val="white">
                  <a:tint val="75000"/>
                </a:prstClr>
              </a:solidFill>
            </a:endParaRPr>
          </a:p>
        </p:txBody>
      </p:sp>
      <p:sp>
        <p:nvSpPr>
          <p:cNvPr id="11" name="Footer Placeholder 2"/>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2" name="Slide Number Placeholder 3"/>
          <p:cNvSpPr>
            <a:spLocks noGrp="1"/>
          </p:cNvSpPr>
          <p:nvPr>
            <p:ph type="sldNum" sz="quarter" idx="12"/>
          </p:nvPr>
        </p:nvSpPr>
        <p:spPr/>
        <p:txBody>
          <a:bodyPr/>
          <a:lstStyle>
            <a:lvl1pPr>
              <a:defRPr/>
            </a:lvl1pPr>
          </a:lstStyle>
          <a:p>
            <a:pPr>
              <a:defRPr/>
            </a:pPr>
            <a:fld id="{0D9AC741-1BF0-41AA-9B51-622F501F52CB}" type="slidenum">
              <a:rPr lang="en-US">
                <a:solidFill>
                  <a:prstClr val="black"/>
                </a:solidFill>
              </a:rPr>
              <a:pPr>
                <a:defRPr/>
              </a:pPr>
              <a:t>‹#›</a:t>
            </a:fld>
            <a:endParaRPr lang="en-US" dirty="0">
              <a:solidFill>
                <a:prstClr val="black"/>
              </a:solidFill>
            </a:endParaRPr>
          </a:p>
        </p:txBody>
      </p:sp>
      <p:pic>
        <p:nvPicPr>
          <p:cNvPr id="20" name="Picture 19" descr="GOES-R_logo_v2.png"/>
          <p:cNvPicPr>
            <a:picLocks noChangeAspect="1"/>
          </p:cNvPicPr>
          <p:nvPr userDrawn="1"/>
        </p:nvPicPr>
        <p:blipFill>
          <a:blip r:embed="rId2" cstate="print"/>
          <a:stretch>
            <a:fillRect/>
          </a:stretch>
        </p:blipFill>
        <p:spPr>
          <a:xfrm>
            <a:off x="76200" y="0"/>
            <a:ext cx="1143000" cy="762000"/>
          </a:xfrm>
          <a:prstGeom prst="rect">
            <a:avLst/>
          </a:prstGeom>
        </p:spPr>
      </p:pic>
    </p:spTree>
    <p:extLst>
      <p:ext uri="{BB962C8B-B14F-4D97-AF65-F5344CB8AC3E}">
        <p14:creationId xmlns:p14="http://schemas.microsoft.com/office/powerpoint/2010/main" val="332350061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71DCB09A-BA5E-4AB7-91E1-C59162FD57D5}" type="datetime1">
              <a:rPr lang="en-US">
                <a:solidFill>
                  <a:prstClr val="white">
                    <a:tint val="75000"/>
                  </a:prstClr>
                </a:solidFill>
              </a:rPr>
              <a:pPr>
                <a:defRPr/>
              </a:pPr>
              <a:t>3/13/2015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AB7CDD12-FE8D-4106-B4D7-32F5C435D54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768022648"/>
      </p:ext>
    </p:extLst>
  </p:cSld>
  <p:clrMapOvr>
    <a:masterClrMapping/>
  </p:clrMapOvr>
  <p:hf hdr="0" ftr="0" dt="0"/>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48600" cy="685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9906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6957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724400" y="990600"/>
            <a:ext cx="41148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6781800" y="6248400"/>
            <a:ext cx="2133600" cy="476250"/>
          </a:xfrm>
        </p:spPr>
        <p:txBody>
          <a:bodyPr/>
          <a:lstStyle>
            <a:lvl1pPr>
              <a:defRPr/>
            </a:lvl1pPr>
          </a:lstStyle>
          <a:p>
            <a:fld id="{D118A2ED-550B-4CCD-8C84-F04FEAC86836}" type="slidenum">
              <a:rPr lang="en-US">
                <a:solidFill>
                  <a:srgbClr val="000000"/>
                </a:solidFill>
              </a:rPr>
              <a:pPr/>
              <a:t>‹#›</a:t>
            </a:fld>
            <a:endParaRPr lang="en-US" dirty="0">
              <a:solidFill>
                <a:srgbClr val="000000"/>
              </a:solidFill>
            </a:endParaRPr>
          </a:p>
        </p:txBody>
      </p:sp>
      <p:sp>
        <p:nvSpPr>
          <p:cNvPr id="7" name="Date Placeholder 6"/>
          <p:cNvSpPr>
            <a:spLocks noGrp="1"/>
          </p:cNvSpPr>
          <p:nvPr>
            <p:ph type="dt" sz="half" idx="11"/>
          </p:nvPr>
        </p:nvSpPr>
        <p:spPr>
          <a:xfrm>
            <a:off x="3581400" y="6248400"/>
            <a:ext cx="2133600" cy="476250"/>
          </a:xfrm>
        </p:spPr>
        <p:txBody>
          <a:bodyPr/>
          <a:lstStyle>
            <a:lvl1pPr>
              <a:defRPr/>
            </a:lvl1pPr>
          </a:lstStyle>
          <a:p>
            <a:endParaRPr lang="en-US" dirty="0">
              <a:solidFill>
                <a:srgbClr val="000000"/>
              </a:solidFill>
            </a:endParaRPr>
          </a:p>
        </p:txBody>
      </p:sp>
      <p:sp>
        <p:nvSpPr>
          <p:cNvPr id="8" name="Footer Placeholder 7"/>
          <p:cNvSpPr>
            <a:spLocks noGrp="1"/>
          </p:cNvSpPr>
          <p:nvPr>
            <p:ph type="ftr" sz="quarter" idx="12"/>
          </p:nvPr>
        </p:nvSpPr>
        <p:spPr>
          <a:xfrm>
            <a:off x="304800" y="6400800"/>
            <a:ext cx="1600200" cy="320675"/>
          </a:xfrm>
        </p:spPr>
        <p:txBody>
          <a:bodyPr/>
          <a:lstStyle>
            <a:lvl1pPr>
              <a:defRPr/>
            </a:lvl1pPr>
          </a:lstStyle>
          <a:p>
            <a:endParaRPr lang="en-US" dirty="0">
              <a:solidFill>
                <a:srgbClr val="000000"/>
              </a:solidFill>
            </a:endParaRPr>
          </a:p>
        </p:txBody>
      </p:sp>
    </p:spTree>
    <p:extLst>
      <p:ext uri="{BB962C8B-B14F-4D97-AF65-F5344CB8AC3E}">
        <p14:creationId xmlns:p14="http://schemas.microsoft.com/office/powerpoint/2010/main" val="6111679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429ED9-A786-4B10-96C0-6359A4CDC7E2}" type="datetime1">
              <a:rPr lang="en-US" smtClean="0">
                <a:solidFill>
                  <a:prstClr val="black">
                    <a:tint val="75000"/>
                  </a:prstClr>
                </a:solidFill>
              </a:rPr>
              <a:pPr/>
              <a:t>3/13/2015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87274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CF93C5-8169-4E98-84B8-B5DDDAC30A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061584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0220FE-D316-41C5-A67A-1B211F2BE84E}" type="datetime1">
              <a:rPr lang="en-US" smtClean="0">
                <a:solidFill>
                  <a:prstClr val="black">
                    <a:tint val="75000"/>
                  </a:prstClr>
                </a:solidFill>
              </a:rPr>
              <a:pPr/>
              <a:t>3/13/2015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877771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992248-FF7D-4FED-BDD9-B82663548032}" type="datetime1">
              <a:rPr lang="en-US" smtClean="0">
                <a:solidFill>
                  <a:prstClr val="black">
                    <a:tint val="75000"/>
                  </a:prstClr>
                </a:solidFill>
              </a:rPr>
              <a:pPr/>
              <a:t>3/13/2015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065773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355F16-88C7-433D-BF1D-4C1FECDFEF66}" type="datetime1">
              <a:rPr lang="en-US" smtClean="0">
                <a:solidFill>
                  <a:prstClr val="black">
                    <a:tint val="75000"/>
                  </a:prstClr>
                </a:solidFill>
              </a:rPr>
              <a:pPr/>
              <a:t>3/13/2015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324188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76A402-AC2D-4890-B19F-E635A43D802D}" type="datetime1">
              <a:rPr lang="en-US" smtClean="0">
                <a:solidFill>
                  <a:prstClr val="black">
                    <a:tint val="75000"/>
                  </a:prstClr>
                </a:solidFill>
              </a:rPr>
              <a:pPr/>
              <a:t>3/13/2015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725728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972E691-7EA6-4AFC-8207-4EB1A77E5738}" type="datetime1">
              <a:rPr lang="en-US" smtClean="0">
                <a:solidFill>
                  <a:prstClr val="black">
                    <a:tint val="75000"/>
                  </a:prstClr>
                </a:solidFill>
              </a:rPr>
              <a:pPr/>
              <a:t>3/13/2015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370191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E88308-B439-467E-A8CE-1F13D604420D}" type="datetime1">
              <a:rPr lang="en-US" smtClean="0">
                <a:solidFill>
                  <a:prstClr val="black">
                    <a:tint val="75000"/>
                  </a:prstClr>
                </a:solidFill>
              </a:rPr>
              <a:pPr/>
              <a:t>3/13/2015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262358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E5A306-0D09-4C6B-94E4-5FD303CB9CDD}" type="datetime1">
              <a:rPr lang="en-US" smtClean="0">
                <a:solidFill>
                  <a:prstClr val="black">
                    <a:tint val="75000"/>
                  </a:prstClr>
                </a:solidFill>
              </a:rPr>
              <a:pPr/>
              <a:t>3/13/2015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161427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38AF21-2DD2-46A0-9863-00212E5FB823}" type="datetime1">
              <a:rPr lang="en-US" smtClean="0">
                <a:solidFill>
                  <a:prstClr val="black">
                    <a:tint val="75000"/>
                  </a:prstClr>
                </a:solidFill>
              </a:rPr>
              <a:pPr/>
              <a:t>3/13/2015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483942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9959FE-1469-4CD4-AAEF-D0AE3B522EE0}" type="datetime1">
              <a:rPr lang="en-US" smtClean="0">
                <a:solidFill>
                  <a:prstClr val="black">
                    <a:tint val="75000"/>
                  </a:prstClr>
                </a:solidFill>
              </a:rPr>
              <a:pPr/>
              <a:t>3/13/2015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604591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BA6A74-EAA8-42BA-88AD-E9899DA15254}" type="datetime1">
              <a:rPr lang="en-US" smtClean="0">
                <a:solidFill>
                  <a:prstClr val="black">
                    <a:tint val="75000"/>
                  </a:prstClr>
                </a:solidFill>
              </a:rPr>
              <a:pPr/>
              <a:t>3/13/2015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0458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4b566dac80219blue-earth-wallpaper.jpg"/>
          <p:cNvPicPr>
            <a:picLocks noChangeAspect="1"/>
          </p:cNvPicPr>
          <p:nvPr userDrawn="1"/>
        </p:nvPicPr>
        <p:blipFill>
          <a:blip r:embed="rId2" cstate="print"/>
          <a:srcRect l="10479" t="4085"/>
          <a:stretch>
            <a:fillRect/>
          </a:stretch>
        </p:blipFill>
        <p:spPr>
          <a:xfrm>
            <a:off x="0" y="0"/>
            <a:ext cx="9144000" cy="6858000"/>
          </a:xfrm>
          <a:prstGeom prst="rect">
            <a:avLst/>
          </a:prstGeom>
        </p:spPr>
      </p:pic>
      <p:sp>
        <p:nvSpPr>
          <p:cNvPr id="18" name="Rectangle 17"/>
          <p:cNvSpPr/>
          <p:nvPr userDrawn="1"/>
        </p:nvSpPr>
        <p:spPr>
          <a:xfrm>
            <a:off x="0" y="-26772"/>
            <a:ext cx="9144000" cy="6884772"/>
          </a:xfrm>
          <a:prstGeom prst="rect">
            <a:avLst/>
          </a:prstGeom>
          <a:solidFill>
            <a:schemeClr val="bg1">
              <a:lumMod val="95000"/>
              <a:lumOff val="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350" dirty="0">
              <a:solidFill>
                <a:prstClr val="white"/>
              </a:solidFill>
            </a:endParaRPr>
          </a:p>
        </p:txBody>
      </p:sp>
      <p:sp>
        <p:nvSpPr>
          <p:cNvPr id="2" name="Title 1"/>
          <p:cNvSpPr>
            <a:spLocks noGrp="1"/>
          </p:cNvSpPr>
          <p:nvPr>
            <p:ph type="title"/>
          </p:nvPr>
        </p:nvSpPr>
        <p:spPr>
          <a:xfrm>
            <a:off x="1200150" y="921910"/>
            <a:ext cx="7086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Footer Placeholder 4"/>
          <p:cNvSpPr>
            <a:spLocks noGrp="1"/>
          </p:cNvSpPr>
          <p:nvPr userDrawn="1">
            <p:ph type="ftr" sz="quarter" idx="11"/>
          </p:nvPr>
        </p:nvSpPr>
        <p:spPr/>
        <p:txBody>
          <a:bodyPr/>
          <a:lstStyle>
            <a:lvl1pPr>
              <a:defRPr/>
            </a:lvl1pPr>
          </a:lstStyle>
          <a:p>
            <a:pPr>
              <a:defRPr/>
            </a:pPr>
            <a:endParaRPr lang="en-US" dirty="0">
              <a:solidFill>
                <a:prstClr val="white">
                  <a:tint val="75000"/>
                </a:prstClr>
              </a:solidFill>
            </a:endParaRPr>
          </a:p>
        </p:txBody>
      </p:sp>
      <p:sp>
        <p:nvSpPr>
          <p:cNvPr id="14" name="Slide Number Placeholder 5"/>
          <p:cNvSpPr>
            <a:spLocks noGrp="1"/>
          </p:cNvSpPr>
          <p:nvPr userDrawn="1">
            <p:ph type="sldNum" sz="quarter" idx="12"/>
          </p:nvPr>
        </p:nvSpPr>
        <p:spPr/>
        <p:txBody>
          <a:bodyPr/>
          <a:lstStyle>
            <a:lvl1pPr>
              <a:defRPr/>
            </a:lvl1pPr>
          </a:lstStyle>
          <a:p>
            <a:pPr>
              <a:defRPr/>
            </a:pPr>
            <a:fld id="{6ECF5EF8-31B4-4F78-B46E-860652303D3D}" type="slidenum">
              <a:rPr lang="en-US">
                <a:solidFill>
                  <a:prstClr val="black"/>
                </a:solidFill>
              </a:rPr>
              <a:pPr>
                <a:defRPr/>
              </a:pPr>
              <a:t>‹#›</a:t>
            </a:fld>
            <a:endParaRPr lang="en-US" dirty="0">
              <a:solidFill>
                <a:prstClr val="black"/>
              </a:solidFill>
            </a:endParaRPr>
          </a:p>
        </p:txBody>
      </p:sp>
      <p:pic>
        <p:nvPicPr>
          <p:cNvPr id="25" name="Picture 24" descr="NASA_Logo.png"/>
          <p:cNvPicPr>
            <a:picLocks noChangeAspect="1"/>
          </p:cNvPicPr>
          <p:nvPr userDrawn="1"/>
        </p:nvPicPr>
        <p:blipFill>
          <a:blip r:embed="rId3" cstate="print"/>
          <a:stretch>
            <a:fillRect/>
          </a:stretch>
        </p:blipFill>
        <p:spPr>
          <a:xfrm>
            <a:off x="8072436" y="139225"/>
            <a:ext cx="542204" cy="492173"/>
          </a:xfrm>
          <a:prstGeom prst="rect">
            <a:avLst/>
          </a:prstGeom>
        </p:spPr>
      </p:pic>
      <p:pic>
        <p:nvPicPr>
          <p:cNvPr id="26" name="Picture 25" descr="NOAA_logo.png"/>
          <p:cNvPicPr>
            <a:picLocks noChangeAspect="1"/>
          </p:cNvPicPr>
          <p:nvPr userDrawn="1"/>
        </p:nvPicPr>
        <p:blipFill>
          <a:blip r:embed="rId4" cstate="print"/>
          <a:stretch>
            <a:fillRect/>
          </a:stretch>
        </p:blipFill>
        <p:spPr>
          <a:xfrm>
            <a:off x="8605834" y="139225"/>
            <a:ext cx="456236" cy="492172"/>
          </a:xfrm>
          <a:prstGeom prst="rect">
            <a:avLst/>
          </a:prstGeom>
        </p:spPr>
      </p:pic>
      <p:pic>
        <p:nvPicPr>
          <p:cNvPr id="6"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27501" y="76753"/>
            <a:ext cx="1072649" cy="685905"/>
          </a:xfrm>
          <a:prstGeom prst="rect">
            <a:avLst/>
          </a:prstGeom>
        </p:spPr>
      </p:pic>
    </p:spTree>
    <p:extLst>
      <p:ext uri="{BB962C8B-B14F-4D97-AF65-F5344CB8AC3E}">
        <p14:creationId xmlns:p14="http://schemas.microsoft.com/office/powerpoint/2010/main" val="2841459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BB7A39-6A87-4C71-9C88-565C725A32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904754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53"/>
          <p:cNvSpPr>
            <a:spLocks noChangeArrowheads="1"/>
          </p:cNvSpPr>
          <p:nvPr/>
        </p:nvSpPr>
        <p:spPr bwMode="auto">
          <a:xfrm>
            <a:off x="3924300" y="6451601"/>
            <a:ext cx="644769" cy="138499"/>
          </a:xfrm>
          <a:prstGeom prst="rect">
            <a:avLst/>
          </a:prstGeom>
          <a:noFill/>
          <a:ln w="9525">
            <a:noFill/>
            <a:miter lim="800000"/>
            <a:headEnd/>
            <a:tailEnd/>
          </a:ln>
        </p:spPr>
        <p:txBody>
          <a:bodyPr lIns="0" tIns="0" rIns="0" bIns="0">
            <a:spAutoFit/>
          </a:bodyPr>
          <a:lstStyle/>
          <a:p>
            <a:pPr algn="ctr" eaLnBrk="0" fontAlgn="base" hangingPunct="0">
              <a:spcBef>
                <a:spcPct val="0"/>
              </a:spcBef>
              <a:spcAft>
                <a:spcPct val="0"/>
              </a:spcAft>
              <a:defRPr/>
            </a:pPr>
            <a:r>
              <a:rPr lang="de-DE" sz="900">
                <a:solidFill>
                  <a:srgbClr val="5C7F92"/>
                </a:solidFill>
                <a:latin typeface="Century Gothic" pitchFamily="34" charset="0"/>
              </a:rPr>
              <a:t>Slide: </a:t>
            </a:r>
            <a:fld id="{F232F436-FC2E-4A0D-B94F-1250DC4AF312}" type="slidenum">
              <a:rPr lang="de-DE" sz="900">
                <a:solidFill>
                  <a:srgbClr val="5C7F92"/>
                </a:solidFill>
                <a:latin typeface="Century Gothic" pitchFamily="34" charset="0"/>
              </a:rPr>
              <a:pPr algn="ctr" eaLnBrk="0" fontAlgn="base" hangingPunct="0">
                <a:spcBef>
                  <a:spcPct val="0"/>
                </a:spcBef>
                <a:spcAft>
                  <a:spcPct val="0"/>
                </a:spcAft>
                <a:defRPr/>
              </a:pPr>
              <a:t>‹#›</a:t>
            </a:fld>
            <a:endParaRPr lang="de-DE" sz="900">
              <a:solidFill>
                <a:srgbClr val="5C7F92"/>
              </a:solidFill>
              <a:latin typeface="Century Gothic" pitchFamily="34" charset="0"/>
            </a:endParaRPr>
          </a:p>
        </p:txBody>
      </p:sp>
      <p:grpSp>
        <p:nvGrpSpPr>
          <p:cNvPr id="5" name="Group 67"/>
          <p:cNvGrpSpPr>
            <a:grpSpLocks/>
          </p:cNvGrpSpPr>
          <p:nvPr userDrawn="1"/>
        </p:nvGrpSpPr>
        <p:grpSpPr bwMode="auto">
          <a:xfrm>
            <a:off x="-5862" y="3381376"/>
            <a:ext cx="9144000" cy="246063"/>
            <a:chOff x="0" y="2129"/>
            <a:chExt cx="6240" cy="155"/>
          </a:xfrm>
        </p:grpSpPr>
        <p:sp>
          <p:nvSpPr>
            <p:cNvPr id="6" name="Rectangle 68"/>
            <p:cNvSpPr>
              <a:spLocks noChangeArrowheads="1"/>
            </p:cNvSpPr>
            <p:nvPr/>
          </p:nvSpPr>
          <p:spPr bwMode="auto">
            <a:xfrm>
              <a:off x="0" y="2129"/>
              <a:ext cx="2436" cy="155"/>
            </a:xfrm>
            <a:prstGeom prst="rect">
              <a:avLst/>
            </a:prstGeom>
            <a:solidFill>
              <a:schemeClr val="bg1">
                <a:alpha val="50000"/>
              </a:schemeClr>
            </a:solidFill>
            <a:ln w="9525">
              <a:noFill/>
              <a:miter lim="800000"/>
              <a:headEnd/>
              <a:tailEnd/>
            </a:ln>
          </p:spPr>
          <p:txBody>
            <a:bodyPr/>
            <a:lstStyle/>
            <a:p>
              <a:pPr algn="ctr" eaLnBrk="0" fontAlgn="base" hangingPunct="0">
                <a:spcBef>
                  <a:spcPct val="0"/>
                </a:spcBef>
                <a:spcAft>
                  <a:spcPct val="0"/>
                </a:spcAft>
                <a:defRPr/>
              </a:pPr>
              <a:endParaRPr lang="en-GB" sz="1500">
                <a:solidFill>
                  <a:srgbClr val="000000"/>
                </a:solidFill>
                <a:latin typeface="Helvetica" pitchFamily="34" charset="0"/>
              </a:endParaRPr>
            </a:p>
          </p:txBody>
        </p:sp>
        <p:sp>
          <p:nvSpPr>
            <p:cNvPr id="7" name="Rectangle 69"/>
            <p:cNvSpPr>
              <a:spLocks noChangeArrowheads="1"/>
            </p:cNvSpPr>
            <p:nvPr/>
          </p:nvSpPr>
          <p:spPr bwMode="auto">
            <a:xfrm>
              <a:off x="2557" y="2129"/>
              <a:ext cx="445" cy="155"/>
            </a:xfrm>
            <a:prstGeom prst="rect">
              <a:avLst/>
            </a:prstGeom>
            <a:solidFill>
              <a:srgbClr val="9F2D20">
                <a:alpha val="50000"/>
              </a:srgbClr>
            </a:solidFill>
            <a:ln w="9525">
              <a:noFill/>
              <a:miter lim="800000"/>
              <a:headEnd/>
              <a:tailEnd/>
            </a:ln>
          </p:spPr>
          <p:txBody>
            <a:bodyPr/>
            <a:lstStyle/>
            <a:p>
              <a:pPr algn="ctr" eaLnBrk="0" fontAlgn="base" hangingPunct="0">
                <a:spcBef>
                  <a:spcPct val="0"/>
                </a:spcBef>
                <a:spcAft>
                  <a:spcPct val="0"/>
                </a:spcAft>
                <a:defRPr/>
              </a:pPr>
              <a:endParaRPr lang="en-GB" sz="1500">
                <a:solidFill>
                  <a:srgbClr val="000000"/>
                </a:solidFill>
                <a:latin typeface="Helvetica" pitchFamily="34" charset="0"/>
              </a:endParaRPr>
            </a:p>
          </p:txBody>
        </p:sp>
        <p:sp>
          <p:nvSpPr>
            <p:cNvPr id="8" name="Rectangle 70"/>
            <p:cNvSpPr>
              <a:spLocks noChangeArrowheads="1"/>
            </p:cNvSpPr>
            <p:nvPr/>
          </p:nvSpPr>
          <p:spPr bwMode="auto">
            <a:xfrm>
              <a:off x="3149" y="2129"/>
              <a:ext cx="149" cy="155"/>
            </a:xfrm>
            <a:prstGeom prst="rect">
              <a:avLst/>
            </a:prstGeom>
            <a:solidFill>
              <a:srgbClr val="7498C0">
                <a:alpha val="50000"/>
              </a:srgbClr>
            </a:solidFill>
            <a:ln w="9525">
              <a:noFill/>
              <a:miter lim="800000"/>
              <a:headEnd/>
              <a:tailEnd/>
            </a:ln>
          </p:spPr>
          <p:txBody>
            <a:bodyPr/>
            <a:lstStyle/>
            <a:p>
              <a:pPr algn="ctr" eaLnBrk="0" fontAlgn="base" hangingPunct="0">
                <a:spcBef>
                  <a:spcPct val="0"/>
                </a:spcBef>
                <a:spcAft>
                  <a:spcPct val="0"/>
                </a:spcAft>
                <a:defRPr/>
              </a:pPr>
              <a:endParaRPr lang="en-GB" sz="1500">
                <a:solidFill>
                  <a:srgbClr val="000000"/>
                </a:solidFill>
                <a:latin typeface="Helvetica" pitchFamily="34" charset="0"/>
              </a:endParaRPr>
            </a:p>
          </p:txBody>
        </p:sp>
        <p:sp>
          <p:nvSpPr>
            <p:cNvPr id="9" name="Rectangle 71"/>
            <p:cNvSpPr>
              <a:spLocks noChangeArrowheads="1"/>
            </p:cNvSpPr>
            <p:nvPr/>
          </p:nvSpPr>
          <p:spPr bwMode="auto">
            <a:xfrm>
              <a:off x="3476" y="2129"/>
              <a:ext cx="89" cy="155"/>
            </a:xfrm>
            <a:prstGeom prst="rect">
              <a:avLst/>
            </a:prstGeom>
            <a:solidFill>
              <a:srgbClr val="FF9A00">
                <a:alpha val="50000"/>
              </a:srgbClr>
            </a:solidFill>
            <a:ln w="9525">
              <a:noFill/>
              <a:miter lim="800000"/>
              <a:headEnd/>
              <a:tailEnd/>
            </a:ln>
          </p:spPr>
          <p:txBody>
            <a:bodyPr/>
            <a:lstStyle/>
            <a:p>
              <a:pPr algn="ctr" eaLnBrk="0" fontAlgn="base" hangingPunct="0">
                <a:spcBef>
                  <a:spcPct val="0"/>
                </a:spcBef>
                <a:spcAft>
                  <a:spcPct val="0"/>
                </a:spcAft>
                <a:defRPr/>
              </a:pPr>
              <a:endParaRPr lang="en-GB" sz="1500">
                <a:solidFill>
                  <a:srgbClr val="000000"/>
                </a:solidFill>
                <a:latin typeface="Helvetica" pitchFamily="34" charset="0"/>
              </a:endParaRPr>
            </a:p>
          </p:txBody>
        </p:sp>
        <p:sp>
          <p:nvSpPr>
            <p:cNvPr id="10" name="Rectangle 72"/>
            <p:cNvSpPr>
              <a:spLocks noChangeArrowheads="1"/>
            </p:cNvSpPr>
            <p:nvPr/>
          </p:nvSpPr>
          <p:spPr bwMode="auto">
            <a:xfrm>
              <a:off x="4398" y="2129"/>
              <a:ext cx="1842" cy="155"/>
            </a:xfrm>
            <a:prstGeom prst="rect">
              <a:avLst/>
            </a:prstGeom>
            <a:solidFill>
              <a:schemeClr val="bg1">
                <a:alpha val="50000"/>
              </a:schemeClr>
            </a:solidFill>
            <a:ln w="9525">
              <a:noFill/>
              <a:miter lim="800000"/>
              <a:headEnd/>
              <a:tailEnd/>
            </a:ln>
          </p:spPr>
          <p:txBody>
            <a:bodyPr/>
            <a:lstStyle/>
            <a:p>
              <a:pPr algn="ctr" eaLnBrk="0" fontAlgn="base" hangingPunct="0">
                <a:spcBef>
                  <a:spcPct val="0"/>
                </a:spcBef>
                <a:spcAft>
                  <a:spcPct val="0"/>
                </a:spcAft>
                <a:defRPr/>
              </a:pPr>
              <a:endParaRPr lang="en-GB" sz="1500">
                <a:solidFill>
                  <a:srgbClr val="000000"/>
                </a:solidFill>
                <a:latin typeface="Helvetica" pitchFamily="34" charset="0"/>
              </a:endParaRPr>
            </a:p>
          </p:txBody>
        </p:sp>
      </p:grpSp>
      <p:pic>
        <p:nvPicPr>
          <p:cNvPr id="11" name="Picture 73" descr="EUMETSATLogo_hor_noTagline_gradient"/>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879982" y="6264275"/>
            <a:ext cx="1960685" cy="527050"/>
          </a:xfrm>
          <a:prstGeom prst="rect">
            <a:avLst/>
          </a:prstGeom>
          <a:noFill/>
          <a:ln w="9525">
            <a:noFill/>
            <a:miter lim="800000"/>
            <a:headEnd/>
            <a:tailEnd/>
          </a:ln>
        </p:spPr>
      </p:pic>
      <p:sp>
        <p:nvSpPr>
          <p:cNvPr id="12" name="Rectangle 74"/>
          <p:cNvSpPr>
            <a:spLocks noChangeArrowheads="1"/>
          </p:cNvSpPr>
          <p:nvPr userDrawn="1"/>
        </p:nvSpPr>
        <p:spPr bwMode="auto">
          <a:xfrm>
            <a:off x="211016" y="6324600"/>
            <a:ext cx="2321169" cy="465138"/>
          </a:xfrm>
          <a:prstGeom prst="rect">
            <a:avLst/>
          </a:prstGeom>
          <a:noFill/>
          <a:ln w="9525">
            <a:noFill/>
            <a:miter lim="800000"/>
            <a:headEnd/>
            <a:tailEnd/>
          </a:ln>
        </p:spPr>
        <p:txBody>
          <a:bodyPr lIns="0" tIns="0" rIns="0" bIns="0">
            <a:spAutoFit/>
          </a:bodyPr>
          <a:lstStyle/>
          <a:p>
            <a:pPr eaLnBrk="0" fontAlgn="base" hangingPunct="0">
              <a:spcBef>
                <a:spcPct val="0"/>
              </a:spcBef>
              <a:spcAft>
                <a:spcPct val="0"/>
              </a:spcAft>
              <a:defRPr/>
            </a:pPr>
            <a:r>
              <a:rPr lang="en-GB" sz="1000" dirty="0">
                <a:solidFill>
                  <a:srgbClr val="000000"/>
                </a:solidFill>
                <a:latin typeface="Helvetica" pitchFamily="34" charset="0"/>
              </a:rPr>
              <a:t>EUM/OPS/VWG/13/717038</a:t>
            </a:r>
          </a:p>
          <a:p>
            <a:pPr eaLnBrk="0" fontAlgn="base" hangingPunct="0">
              <a:spcBef>
                <a:spcPct val="0"/>
              </a:spcBef>
              <a:spcAft>
                <a:spcPct val="0"/>
              </a:spcAft>
              <a:defRPr/>
            </a:pPr>
            <a:r>
              <a:rPr lang="en-GB" sz="1000" dirty="0">
                <a:solidFill>
                  <a:srgbClr val="000000"/>
                </a:solidFill>
                <a:latin typeface="Helvetica" pitchFamily="34" charset="0"/>
              </a:rPr>
              <a:t>Issue 1.0</a:t>
            </a:r>
          </a:p>
          <a:p>
            <a:pPr eaLnBrk="0" fontAlgn="base" hangingPunct="0">
              <a:spcBef>
                <a:spcPct val="0"/>
              </a:spcBef>
              <a:spcAft>
                <a:spcPct val="0"/>
              </a:spcAft>
              <a:defRPr/>
            </a:pPr>
            <a:r>
              <a:rPr lang="en-GB" sz="1000" dirty="0">
                <a:solidFill>
                  <a:srgbClr val="000000"/>
                </a:solidFill>
                <a:latin typeface="Helvetica" pitchFamily="34" charset="0"/>
              </a:rPr>
              <a:t>01 September 2013</a:t>
            </a:r>
          </a:p>
          <a:p>
            <a:pPr eaLnBrk="0" fontAlgn="base" hangingPunct="0">
              <a:lnSpc>
                <a:spcPct val="0"/>
              </a:lnSpc>
              <a:spcBef>
                <a:spcPct val="0"/>
              </a:spcBef>
              <a:spcAft>
                <a:spcPct val="0"/>
              </a:spcAft>
              <a:defRPr/>
            </a:pPr>
            <a:endParaRPr lang="en-GB" sz="2400" dirty="0">
              <a:solidFill>
                <a:srgbClr val="000000"/>
              </a:solidFill>
              <a:latin typeface="Times New Roman" pitchFamily="18" charset="0"/>
            </a:endParaRPr>
          </a:p>
        </p:txBody>
      </p:sp>
      <p:sp>
        <p:nvSpPr>
          <p:cNvPr id="230426" name="Rectangle 26"/>
          <p:cNvSpPr>
            <a:spLocks noGrp="1" noChangeArrowheads="1"/>
          </p:cNvSpPr>
          <p:nvPr>
            <p:ph type="ctrTitle" sz="quarter"/>
          </p:nvPr>
        </p:nvSpPr>
        <p:spPr>
          <a:xfrm>
            <a:off x="3660531" y="204789"/>
            <a:ext cx="5240215" cy="3032125"/>
          </a:xfrm>
        </p:spPr>
        <p:txBody>
          <a:bodyPr/>
          <a:lstStyle>
            <a:lvl1pPr>
              <a:defRPr sz="3200"/>
            </a:lvl1pPr>
          </a:lstStyle>
          <a:p>
            <a:r>
              <a:rPr lang="en-GB"/>
              <a:t>Click to edit Master title style</a:t>
            </a:r>
          </a:p>
        </p:txBody>
      </p:sp>
      <p:sp>
        <p:nvSpPr>
          <p:cNvPr id="230427" name="Rectangle 27"/>
          <p:cNvSpPr>
            <a:spLocks noGrp="1" noChangeArrowheads="1"/>
          </p:cNvSpPr>
          <p:nvPr>
            <p:ph type="subTitle" sz="quarter" idx="1"/>
          </p:nvPr>
        </p:nvSpPr>
        <p:spPr>
          <a:xfrm>
            <a:off x="3651739" y="3952875"/>
            <a:ext cx="5256335" cy="1752600"/>
          </a:xfrm>
        </p:spPr>
        <p:txBody>
          <a:bodyPr/>
          <a:lstStyle>
            <a:lvl1pPr marL="0" indent="0">
              <a:defRPr b="1"/>
            </a:lvl1pPr>
          </a:lstStyle>
          <a:p>
            <a:r>
              <a:rPr lang="en-GB"/>
              <a:t>Click to edit Master subtitle style</a:t>
            </a:r>
          </a:p>
        </p:txBody>
      </p:sp>
    </p:spTree>
    <p:extLst>
      <p:ext uri="{BB962C8B-B14F-4D97-AF65-F5344CB8AC3E}">
        <p14:creationId xmlns:p14="http://schemas.microsoft.com/office/powerpoint/2010/main" val="357400063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170466009"/>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35" y="4406901"/>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04110325"/>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90146" y="1525588"/>
            <a:ext cx="4082562" cy="4559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513385" y="1525588"/>
            <a:ext cx="4082562" cy="4559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424516099"/>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270"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270"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857142508"/>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210309693"/>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9709242"/>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35"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538" y="273051"/>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1"/>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5056165"/>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66"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0301991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7719148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7858C76-A7DE-47B3-AFD0-5658184625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431757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9497" y="0"/>
            <a:ext cx="2076450" cy="608488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90146" y="0"/>
            <a:ext cx="6088674" cy="6084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998175004"/>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_Title and Content">
    <p:bg bwMode="lt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marL="252000" indent="-252000">
              <a:spcBef>
                <a:spcPts val="0"/>
              </a:spcBef>
              <a:defRPr/>
            </a:lvl1pPr>
            <a:lvl2pPr>
              <a:defRPr/>
            </a:lvl2pPr>
            <a:lvl3pPr>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309650835"/>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2"/>
          <p:cNvSpPr>
            <a:spLocks noChangeArrowheads="1"/>
          </p:cNvSpPr>
          <p:nvPr/>
        </p:nvSpPr>
        <p:spPr bwMode="auto">
          <a:xfrm>
            <a:off x="250825" y="1631950"/>
            <a:ext cx="8642350" cy="71438"/>
          </a:xfrm>
          <a:prstGeom prst="rect">
            <a:avLst/>
          </a:prstGeom>
          <a:solidFill>
            <a:srgbClr val="66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ja-JP" altLang="en-US">
              <a:solidFill>
                <a:srgbClr val="000000"/>
              </a:solidFill>
            </a:endParaRPr>
          </a:p>
        </p:txBody>
      </p:sp>
      <p:sp>
        <p:nvSpPr>
          <p:cNvPr id="5" name="Rectangle 3"/>
          <p:cNvSpPr>
            <a:spLocks noChangeArrowheads="1"/>
          </p:cNvSpPr>
          <p:nvPr/>
        </p:nvSpPr>
        <p:spPr bwMode="auto">
          <a:xfrm>
            <a:off x="468315" y="1487488"/>
            <a:ext cx="1366837" cy="144462"/>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ja-JP" altLang="en-US">
              <a:solidFill>
                <a:srgbClr val="000000"/>
              </a:solidFill>
            </a:endParaRPr>
          </a:p>
        </p:txBody>
      </p:sp>
      <p:sp>
        <p:nvSpPr>
          <p:cNvPr id="6" name="Rectangle 4"/>
          <p:cNvSpPr>
            <a:spLocks noChangeArrowheads="1"/>
          </p:cNvSpPr>
          <p:nvPr/>
        </p:nvSpPr>
        <p:spPr bwMode="auto">
          <a:xfrm>
            <a:off x="8280400" y="6453192"/>
            <a:ext cx="863600" cy="71437"/>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ja-JP" altLang="en-US">
              <a:solidFill>
                <a:srgbClr val="000000"/>
              </a:solidFill>
            </a:endParaRPr>
          </a:p>
        </p:txBody>
      </p:sp>
      <p:sp>
        <p:nvSpPr>
          <p:cNvPr id="7" name="Rectangle 9"/>
          <p:cNvSpPr>
            <a:spLocks noChangeArrowheads="1"/>
          </p:cNvSpPr>
          <p:nvPr/>
        </p:nvSpPr>
        <p:spPr bwMode="auto">
          <a:xfrm>
            <a:off x="8893177" y="115888"/>
            <a:ext cx="142875" cy="144462"/>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ja-JP" altLang="en-US">
              <a:solidFill>
                <a:srgbClr val="000000"/>
              </a:solidFill>
            </a:endParaRPr>
          </a:p>
        </p:txBody>
      </p:sp>
      <p:sp>
        <p:nvSpPr>
          <p:cNvPr id="8" name="Rectangle 10"/>
          <p:cNvSpPr>
            <a:spLocks noChangeArrowheads="1"/>
          </p:cNvSpPr>
          <p:nvPr/>
        </p:nvSpPr>
        <p:spPr bwMode="auto">
          <a:xfrm>
            <a:off x="8726490" y="115888"/>
            <a:ext cx="142875" cy="144462"/>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ja-JP" altLang="en-US">
              <a:solidFill>
                <a:srgbClr val="000000"/>
              </a:solidFill>
            </a:endParaRPr>
          </a:p>
        </p:txBody>
      </p:sp>
      <p:sp>
        <p:nvSpPr>
          <p:cNvPr id="9" name="Rectangle 11"/>
          <p:cNvSpPr>
            <a:spLocks noChangeArrowheads="1"/>
          </p:cNvSpPr>
          <p:nvPr/>
        </p:nvSpPr>
        <p:spPr bwMode="auto">
          <a:xfrm>
            <a:off x="8893177" y="280988"/>
            <a:ext cx="142875" cy="144462"/>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ja-JP" altLang="en-US">
              <a:solidFill>
                <a:srgbClr val="000000"/>
              </a:solidFill>
            </a:endParaRPr>
          </a:p>
        </p:txBody>
      </p:sp>
      <p:grpSp>
        <p:nvGrpSpPr>
          <p:cNvPr id="10" name="Group 12"/>
          <p:cNvGrpSpPr>
            <a:grpSpLocks/>
          </p:cNvGrpSpPr>
          <p:nvPr/>
        </p:nvGrpSpPr>
        <p:grpSpPr bwMode="auto">
          <a:xfrm rot="10800000">
            <a:off x="85725" y="6465888"/>
            <a:ext cx="309563" cy="309562"/>
            <a:chOff x="113" y="4020"/>
            <a:chExt cx="195" cy="195"/>
          </a:xfrm>
        </p:grpSpPr>
        <p:sp>
          <p:nvSpPr>
            <p:cNvPr id="11" name="Rectangle 13"/>
            <p:cNvSpPr>
              <a:spLocks noChangeArrowheads="1"/>
            </p:cNvSpPr>
            <p:nvPr userDrawn="1"/>
          </p:nvSpPr>
          <p:spPr bwMode="auto">
            <a:xfrm>
              <a:off x="200" y="4021"/>
              <a:ext cx="90" cy="91"/>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ja-JP" altLang="en-US">
                <a:solidFill>
                  <a:srgbClr val="000000"/>
                </a:solidFill>
              </a:endParaRPr>
            </a:p>
          </p:txBody>
        </p:sp>
        <p:sp>
          <p:nvSpPr>
            <p:cNvPr id="12" name="Rectangle 14"/>
            <p:cNvSpPr>
              <a:spLocks noChangeArrowheads="1"/>
            </p:cNvSpPr>
            <p:nvPr userDrawn="1"/>
          </p:nvSpPr>
          <p:spPr bwMode="auto">
            <a:xfrm>
              <a:off x="95" y="4021"/>
              <a:ext cx="90" cy="91"/>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ja-JP" altLang="en-US">
                <a:solidFill>
                  <a:srgbClr val="000000"/>
                </a:solidFill>
              </a:endParaRPr>
            </a:p>
          </p:txBody>
        </p:sp>
        <p:sp>
          <p:nvSpPr>
            <p:cNvPr id="13" name="Rectangle 15"/>
            <p:cNvSpPr>
              <a:spLocks noChangeArrowheads="1"/>
            </p:cNvSpPr>
            <p:nvPr userDrawn="1"/>
          </p:nvSpPr>
          <p:spPr bwMode="auto">
            <a:xfrm>
              <a:off x="200" y="4125"/>
              <a:ext cx="90" cy="91"/>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ja-JP" altLang="en-US">
                <a:solidFill>
                  <a:srgbClr val="000000"/>
                </a:solidFill>
              </a:endParaRPr>
            </a:p>
          </p:txBody>
        </p:sp>
      </p:grpSp>
      <p:sp>
        <p:nvSpPr>
          <p:cNvPr id="385029" name="Rectangle 5"/>
          <p:cNvSpPr>
            <a:spLocks noGrp="1" noChangeArrowheads="1"/>
          </p:cNvSpPr>
          <p:nvPr>
            <p:ph type="ctrTitle"/>
          </p:nvPr>
        </p:nvSpPr>
        <p:spPr>
          <a:xfrm>
            <a:off x="685800" y="188915"/>
            <a:ext cx="7772400" cy="1470025"/>
          </a:xfrm>
        </p:spPr>
        <p:txBody>
          <a:bodyPr/>
          <a:lstStyle>
            <a:lvl1pPr>
              <a:defRPr/>
            </a:lvl1pPr>
          </a:lstStyle>
          <a:p>
            <a:r>
              <a:rPr lang="ja-JP" altLang="en-US"/>
              <a:t>マスタ タイトルの書式設定</a:t>
            </a:r>
          </a:p>
        </p:txBody>
      </p:sp>
      <p:sp>
        <p:nvSpPr>
          <p:cNvPr id="385030" name="Rectangle 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ja-JP" altLang="en-US"/>
              <a:t>マスタ サブタイトルの書式設定</a:t>
            </a:r>
          </a:p>
        </p:txBody>
      </p:sp>
      <p:sp>
        <p:nvSpPr>
          <p:cNvPr id="14" name="Rectangle 7"/>
          <p:cNvSpPr>
            <a:spLocks noGrp="1" noChangeArrowheads="1"/>
          </p:cNvSpPr>
          <p:nvPr>
            <p:ph type="dt" sz="half" idx="10"/>
          </p:nvPr>
        </p:nvSpPr>
        <p:spPr/>
        <p:txBody>
          <a:bodyPr/>
          <a:lstStyle>
            <a:lvl1pPr>
              <a:defRPr/>
            </a:lvl1pPr>
          </a:lstStyle>
          <a:p>
            <a:fld id="{9D70EA56-F77C-4CA1-933F-4F9D58CDC451}" type="datetime1">
              <a:rPr lang="en-US" altLang="ja-JP" smtClean="0">
                <a:solidFill>
                  <a:srgbClr val="000000"/>
                </a:solidFill>
              </a:rPr>
              <a:pPr/>
              <a:t>3/13/2015</a:t>
            </a:fld>
            <a:endParaRPr lang="en-US" altLang="ja-JP">
              <a:solidFill>
                <a:srgbClr val="000000"/>
              </a:solidFill>
            </a:endParaRPr>
          </a:p>
        </p:txBody>
      </p:sp>
      <p:sp>
        <p:nvSpPr>
          <p:cNvPr id="15" name="Rectangle 8"/>
          <p:cNvSpPr>
            <a:spLocks noGrp="1" noChangeArrowheads="1"/>
          </p:cNvSpPr>
          <p:nvPr>
            <p:ph type="ftr" sz="quarter" idx="11"/>
          </p:nvPr>
        </p:nvSpPr>
        <p:spPr>
          <a:xfrm>
            <a:off x="2667000" y="6245225"/>
            <a:ext cx="6019800" cy="476250"/>
          </a:xfrm>
        </p:spPr>
        <p:txBody>
          <a:bodyPr/>
          <a:lstStyle>
            <a:lvl1pPr>
              <a:defRPr/>
            </a:lvl1pPr>
          </a:lstStyle>
          <a:p>
            <a:endParaRPr lang="en-US" altLang="ja-JP">
              <a:solidFill>
                <a:srgbClr val="000000"/>
              </a:solidFill>
            </a:endParaRPr>
          </a:p>
        </p:txBody>
      </p:sp>
    </p:spTree>
    <p:extLst>
      <p:ext uri="{BB962C8B-B14F-4D97-AF65-F5344CB8AC3E}">
        <p14:creationId xmlns:p14="http://schemas.microsoft.com/office/powerpoint/2010/main" val="160175449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7"/>
          <p:cNvSpPr>
            <a:spLocks noGrp="1" noChangeArrowheads="1"/>
          </p:cNvSpPr>
          <p:nvPr>
            <p:ph type="dt" sz="half" idx="10"/>
          </p:nvPr>
        </p:nvSpPr>
        <p:spPr>
          <a:ln/>
        </p:spPr>
        <p:txBody>
          <a:bodyPr/>
          <a:lstStyle>
            <a:lvl1pPr>
              <a:defRPr/>
            </a:lvl1pPr>
          </a:lstStyle>
          <a:p>
            <a:fld id="{8ACEA289-9995-4706-9FE2-5A3B3A4E9925}" type="datetime1">
              <a:rPr lang="en-US" altLang="ja-JP" smtClean="0">
                <a:solidFill>
                  <a:srgbClr val="000000"/>
                </a:solidFill>
              </a:rPr>
              <a:pPr/>
              <a:t>3/13/2015</a:t>
            </a:fld>
            <a:endParaRPr lang="en-US" altLang="ja-JP">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ja-JP">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fld id="{C517105B-FDA0-45CE-BBA3-37947FB40C3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81551874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4"/>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7"/>
          <p:cNvSpPr>
            <a:spLocks noGrp="1" noChangeArrowheads="1"/>
          </p:cNvSpPr>
          <p:nvPr>
            <p:ph type="dt" sz="half" idx="10"/>
          </p:nvPr>
        </p:nvSpPr>
        <p:spPr>
          <a:ln/>
        </p:spPr>
        <p:txBody>
          <a:bodyPr/>
          <a:lstStyle>
            <a:lvl1pPr>
              <a:defRPr/>
            </a:lvl1pPr>
          </a:lstStyle>
          <a:p>
            <a:fld id="{41030B7F-8614-4A36-941B-1B7FCD1798B9}" type="datetime1">
              <a:rPr lang="en-US" altLang="ja-JP" smtClean="0">
                <a:solidFill>
                  <a:srgbClr val="000000"/>
                </a:solidFill>
              </a:rPr>
              <a:pPr/>
              <a:t>3/13/2015</a:t>
            </a:fld>
            <a:endParaRPr lang="en-US" altLang="ja-JP">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ja-JP">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fld id="{7836865E-8CD9-4B81-B0BC-55B08DB9DCC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88503991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268413"/>
            <a:ext cx="4038600" cy="4857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268413"/>
            <a:ext cx="4038600" cy="4857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7"/>
          <p:cNvSpPr>
            <a:spLocks noGrp="1" noChangeArrowheads="1"/>
          </p:cNvSpPr>
          <p:nvPr>
            <p:ph type="dt" sz="half" idx="10"/>
          </p:nvPr>
        </p:nvSpPr>
        <p:spPr>
          <a:ln/>
        </p:spPr>
        <p:txBody>
          <a:bodyPr/>
          <a:lstStyle>
            <a:lvl1pPr>
              <a:defRPr/>
            </a:lvl1pPr>
          </a:lstStyle>
          <a:p>
            <a:fld id="{840F171B-04A3-40CC-BA4D-4C3E0DD7C1A6}" type="datetime1">
              <a:rPr lang="en-US" altLang="ja-JP" smtClean="0">
                <a:solidFill>
                  <a:srgbClr val="000000"/>
                </a:solidFill>
              </a:rPr>
              <a:pPr/>
              <a:t>3/13/2015</a:t>
            </a:fld>
            <a:endParaRPr lang="en-US" altLang="ja-JP">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ja-JP">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fld id="{3C0EBF15-D30D-4887-A334-41943E68A17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93224176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7"/>
          <p:cNvSpPr>
            <a:spLocks noGrp="1" noChangeArrowheads="1"/>
          </p:cNvSpPr>
          <p:nvPr>
            <p:ph type="dt" sz="half" idx="10"/>
          </p:nvPr>
        </p:nvSpPr>
        <p:spPr>
          <a:ln/>
        </p:spPr>
        <p:txBody>
          <a:bodyPr/>
          <a:lstStyle>
            <a:lvl1pPr>
              <a:defRPr/>
            </a:lvl1pPr>
          </a:lstStyle>
          <a:p>
            <a:fld id="{081D0641-A890-4ACC-B65F-29818F3AF2AE}" type="datetime1">
              <a:rPr lang="en-US" altLang="ja-JP" smtClean="0">
                <a:solidFill>
                  <a:srgbClr val="000000"/>
                </a:solidFill>
              </a:rPr>
              <a:pPr/>
              <a:t>3/13/2015</a:t>
            </a:fld>
            <a:endParaRPr lang="en-US" altLang="ja-JP">
              <a:solidFill>
                <a:srgbClr val="000000"/>
              </a:solidFill>
            </a:endParaRPr>
          </a:p>
        </p:txBody>
      </p:sp>
      <p:sp>
        <p:nvSpPr>
          <p:cNvPr id="8" name="Rectangle 8"/>
          <p:cNvSpPr>
            <a:spLocks noGrp="1" noChangeArrowheads="1"/>
          </p:cNvSpPr>
          <p:nvPr>
            <p:ph type="ftr" sz="quarter" idx="11"/>
          </p:nvPr>
        </p:nvSpPr>
        <p:spPr>
          <a:ln/>
        </p:spPr>
        <p:txBody>
          <a:bodyPr/>
          <a:lstStyle>
            <a:lvl1pPr>
              <a:defRPr/>
            </a:lvl1pPr>
          </a:lstStyle>
          <a:p>
            <a:endParaRPr lang="en-US" altLang="ja-JP">
              <a:solidFill>
                <a:srgbClr val="000000"/>
              </a:solidFill>
            </a:endParaRPr>
          </a:p>
        </p:txBody>
      </p:sp>
      <p:sp>
        <p:nvSpPr>
          <p:cNvPr id="9" name="Rectangle 9"/>
          <p:cNvSpPr>
            <a:spLocks noGrp="1" noChangeArrowheads="1"/>
          </p:cNvSpPr>
          <p:nvPr>
            <p:ph type="sldNum" sz="quarter" idx="12"/>
          </p:nvPr>
        </p:nvSpPr>
        <p:spPr>
          <a:ln/>
        </p:spPr>
        <p:txBody>
          <a:bodyPr/>
          <a:lstStyle>
            <a:lvl1pPr>
              <a:defRPr/>
            </a:lvl1pPr>
          </a:lstStyle>
          <a:p>
            <a:fld id="{3C0177A4-C715-41E5-B126-737EDDC3A96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10626230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7"/>
          <p:cNvSpPr>
            <a:spLocks noGrp="1" noChangeArrowheads="1"/>
          </p:cNvSpPr>
          <p:nvPr>
            <p:ph type="dt" sz="half" idx="10"/>
          </p:nvPr>
        </p:nvSpPr>
        <p:spPr>
          <a:ln/>
        </p:spPr>
        <p:txBody>
          <a:bodyPr/>
          <a:lstStyle>
            <a:lvl1pPr>
              <a:defRPr/>
            </a:lvl1pPr>
          </a:lstStyle>
          <a:p>
            <a:fld id="{C97A7E09-55A8-425B-92CE-E2CF79457304}" type="datetime1">
              <a:rPr lang="en-US" altLang="ja-JP" smtClean="0">
                <a:solidFill>
                  <a:srgbClr val="000000"/>
                </a:solidFill>
              </a:rPr>
              <a:pPr/>
              <a:t>3/13/2015</a:t>
            </a:fld>
            <a:endParaRPr lang="en-US" altLang="ja-JP">
              <a:solidFill>
                <a:srgbClr val="000000"/>
              </a:solidFill>
            </a:endParaRPr>
          </a:p>
        </p:txBody>
      </p:sp>
      <p:sp>
        <p:nvSpPr>
          <p:cNvPr id="4" name="Rectangle 8"/>
          <p:cNvSpPr>
            <a:spLocks noGrp="1" noChangeArrowheads="1"/>
          </p:cNvSpPr>
          <p:nvPr>
            <p:ph type="ftr" sz="quarter" idx="11"/>
          </p:nvPr>
        </p:nvSpPr>
        <p:spPr>
          <a:ln/>
        </p:spPr>
        <p:txBody>
          <a:bodyPr/>
          <a:lstStyle>
            <a:lvl1pPr>
              <a:defRPr/>
            </a:lvl1pPr>
          </a:lstStyle>
          <a:p>
            <a:endParaRPr lang="en-US" altLang="ja-JP">
              <a:solidFill>
                <a:srgbClr val="000000"/>
              </a:solidFill>
            </a:endParaRPr>
          </a:p>
        </p:txBody>
      </p:sp>
      <p:sp>
        <p:nvSpPr>
          <p:cNvPr id="5" name="Rectangle 9"/>
          <p:cNvSpPr>
            <a:spLocks noGrp="1" noChangeArrowheads="1"/>
          </p:cNvSpPr>
          <p:nvPr>
            <p:ph type="sldNum" sz="quarter" idx="12"/>
          </p:nvPr>
        </p:nvSpPr>
        <p:spPr>
          <a:ln/>
        </p:spPr>
        <p:txBody>
          <a:bodyPr/>
          <a:lstStyle>
            <a:lvl1pPr>
              <a:defRPr/>
            </a:lvl1pPr>
          </a:lstStyle>
          <a:p>
            <a:fld id="{4DC6204E-CD7B-4CF2-BF9C-D9DA28C3B8B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45122555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fld id="{168E78AD-4AC1-47E2-A6FF-112A40E79478}" type="datetime1">
              <a:rPr lang="en-US" altLang="ja-JP" smtClean="0">
                <a:solidFill>
                  <a:srgbClr val="000000"/>
                </a:solidFill>
              </a:rPr>
              <a:pPr/>
              <a:t>3/13/2015</a:t>
            </a:fld>
            <a:endParaRPr lang="en-US" altLang="ja-JP">
              <a:solidFill>
                <a:srgbClr val="000000"/>
              </a:solidFill>
            </a:endParaRPr>
          </a:p>
        </p:txBody>
      </p:sp>
      <p:sp>
        <p:nvSpPr>
          <p:cNvPr id="3" name="Rectangle 8"/>
          <p:cNvSpPr>
            <a:spLocks noGrp="1" noChangeArrowheads="1"/>
          </p:cNvSpPr>
          <p:nvPr>
            <p:ph type="ftr" sz="quarter" idx="11"/>
          </p:nvPr>
        </p:nvSpPr>
        <p:spPr>
          <a:ln/>
        </p:spPr>
        <p:txBody>
          <a:bodyPr/>
          <a:lstStyle>
            <a:lvl1pPr>
              <a:defRPr/>
            </a:lvl1pPr>
          </a:lstStyle>
          <a:p>
            <a:endParaRPr lang="en-US" altLang="ja-JP">
              <a:solidFill>
                <a:srgbClr val="000000"/>
              </a:solidFill>
            </a:endParaRPr>
          </a:p>
        </p:txBody>
      </p:sp>
      <p:sp>
        <p:nvSpPr>
          <p:cNvPr id="4" name="Rectangle 9"/>
          <p:cNvSpPr>
            <a:spLocks noGrp="1" noChangeArrowheads="1"/>
          </p:cNvSpPr>
          <p:nvPr>
            <p:ph type="sldNum" sz="quarter" idx="12"/>
          </p:nvPr>
        </p:nvSpPr>
        <p:spPr>
          <a:ln/>
        </p:spPr>
        <p:txBody>
          <a:bodyPr/>
          <a:lstStyle>
            <a:lvl1pPr>
              <a:defRPr/>
            </a:lvl1pPr>
          </a:lstStyle>
          <a:p>
            <a:fld id="{69DDB58C-F36B-4BDB-85A0-84E51182497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68495559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7"/>
          <p:cNvSpPr>
            <a:spLocks noGrp="1" noChangeArrowheads="1"/>
          </p:cNvSpPr>
          <p:nvPr>
            <p:ph type="dt" sz="half" idx="10"/>
          </p:nvPr>
        </p:nvSpPr>
        <p:spPr>
          <a:ln/>
        </p:spPr>
        <p:txBody>
          <a:bodyPr/>
          <a:lstStyle>
            <a:lvl1pPr>
              <a:defRPr/>
            </a:lvl1pPr>
          </a:lstStyle>
          <a:p>
            <a:fld id="{2B3E1C46-AA6B-4AF8-855B-155082BB36C8}" type="datetime1">
              <a:rPr lang="en-US" altLang="ja-JP" smtClean="0">
                <a:solidFill>
                  <a:srgbClr val="000000"/>
                </a:solidFill>
              </a:rPr>
              <a:pPr/>
              <a:t>3/13/2015</a:t>
            </a:fld>
            <a:endParaRPr lang="en-US" altLang="ja-JP">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ja-JP">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fld id="{4A12CF72-FD2F-41D4-B26E-FFF82E412AC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4156787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2D8646F-19DC-4A80-97CE-893A0C8BEA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889571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7"/>
          <p:cNvSpPr>
            <a:spLocks noGrp="1" noChangeArrowheads="1"/>
          </p:cNvSpPr>
          <p:nvPr>
            <p:ph type="dt" sz="half" idx="10"/>
          </p:nvPr>
        </p:nvSpPr>
        <p:spPr>
          <a:ln/>
        </p:spPr>
        <p:txBody>
          <a:bodyPr/>
          <a:lstStyle>
            <a:lvl1pPr>
              <a:defRPr/>
            </a:lvl1pPr>
          </a:lstStyle>
          <a:p>
            <a:fld id="{386E8A23-3E2F-4CFB-B133-46992F643A61}" type="datetime1">
              <a:rPr lang="en-US" altLang="ja-JP" smtClean="0">
                <a:solidFill>
                  <a:srgbClr val="000000"/>
                </a:solidFill>
              </a:rPr>
              <a:pPr/>
              <a:t>3/13/2015</a:t>
            </a:fld>
            <a:endParaRPr lang="en-US" altLang="ja-JP">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ja-JP">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fld id="{23741A9D-9B5E-4DED-83FE-AF584DFF3A5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55033319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7"/>
          <p:cNvSpPr>
            <a:spLocks noGrp="1" noChangeArrowheads="1"/>
          </p:cNvSpPr>
          <p:nvPr>
            <p:ph type="dt" sz="half" idx="10"/>
          </p:nvPr>
        </p:nvSpPr>
        <p:spPr>
          <a:ln/>
        </p:spPr>
        <p:txBody>
          <a:bodyPr/>
          <a:lstStyle>
            <a:lvl1pPr>
              <a:defRPr/>
            </a:lvl1pPr>
          </a:lstStyle>
          <a:p>
            <a:fld id="{1CFC030C-26E8-4858-A364-CFD29483F171}" type="datetime1">
              <a:rPr lang="en-US" altLang="ja-JP" smtClean="0">
                <a:solidFill>
                  <a:srgbClr val="000000"/>
                </a:solidFill>
              </a:rPr>
              <a:pPr/>
              <a:t>3/13/2015</a:t>
            </a:fld>
            <a:endParaRPr lang="en-US" altLang="ja-JP">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ja-JP">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fld id="{F6EF56C9-4489-4573-8B10-ACE40AB4D6C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11499204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188913"/>
            <a:ext cx="2057400" cy="593725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188913"/>
            <a:ext cx="6019800" cy="593725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7"/>
          <p:cNvSpPr>
            <a:spLocks noGrp="1" noChangeArrowheads="1"/>
          </p:cNvSpPr>
          <p:nvPr>
            <p:ph type="dt" sz="half" idx="10"/>
          </p:nvPr>
        </p:nvSpPr>
        <p:spPr>
          <a:ln/>
        </p:spPr>
        <p:txBody>
          <a:bodyPr/>
          <a:lstStyle>
            <a:lvl1pPr>
              <a:defRPr/>
            </a:lvl1pPr>
          </a:lstStyle>
          <a:p>
            <a:fld id="{2ECF0339-5D7F-42E7-857A-FF359B763A30}" type="datetime1">
              <a:rPr lang="en-US" altLang="ja-JP" smtClean="0">
                <a:solidFill>
                  <a:srgbClr val="000000"/>
                </a:solidFill>
              </a:rPr>
              <a:pPr/>
              <a:t>3/13/2015</a:t>
            </a:fld>
            <a:endParaRPr lang="en-US" altLang="ja-JP">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ja-JP">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fld id="{DDEBD8E1-EBB1-4103-9F2E-DE6CDD4B22C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5129661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88917"/>
            <a:ext cx="8229600" cy="706437"/>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268413"/>
            <a:ext cx="8229600" cy="4857750"/>
          </a:xfrm>
        </p:spPr>
        <p:txBody>
          <a:bodyPr/>
          <a:lstStyle/>
          <a:p>
            <a:pPr lvl="0"/>
            <a:endParaRPr lang="ja-JP" altLang="en-US" noProof="0" smtClean="0"/>
          </a:p>
        </p:txBody>
      </p:sp>
      <p:sp>
        <p:nvSpPr>
          <p:cNvPr id="4" name="Rectangle 7"/>
          <p:cNvSpPr>
            <a:spLocks noGrp="1" noChangeArrowheads="1"/>
          </p:cNvSpPr>
          <p:nvPr>
            <p:ph type="dt" sz="half" idx="10"/>
          </p:nvPr>
        </p:nvSpPr>
        <p:spPr>
          <a:ln/>
        </p:spPr>
        <p:txBody>
          <a:bodyPr/>
          <a:lstStyle>
            <a:lvl1pPr>
              <a:defRPr/>
            </a:lvl1pPr>
          </a:lstStyle>
          <a:p>
            <a:fld id="{4839FFC4-1A00-4821-A113-4AAB56969BDF}" type="datetime1">
              <a:rPr lang="en-US" altLang="ja-JP" smtClean="0">
                <a:solidFill>
                  <a:srgbClr val="000000"/>
                </a:solidFill>
              </a:rPr>
              <a:pPr/>
              <a:t>3/13/2015</a:t>
            </a:fld>
            <a:endParaRPr lang="en-US" altLang="ja-JP">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ja-JP">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fld id="{1D60E777-8AEA-4279-A769-C5DE142A404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45152150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제목 및 내용">
    <p:spTree>
      <p:nvGrpSpPr>
        <p:cNvPr id="1" name=""/>
        <p:cNvGrpSpPr/>
        <p:nvPr/>
      </p:nvGrpSpPr>
      <p:grpSpPr>
        <a:xfrm>
          <a:off x="0" y="0"/>
          <a:ext cx="0" cy="0"/>
          <a:chOff x="0" y="0"/>
          <a:chExt cx="0" cy="0"/>
        </a:xfrm>
      </p:grpSpPr>
      <p:sp>
        <p:nvSpPr>
          <p:cNvPr id="3" name="내용 개체 틀 2"/>
          <p:cNvSpPr>
            <a:spLocks noGrp="1"/>
          </p:cNvSpPr>
          <p:nvPr>
            <p:ph idx="1" hasCustomPrompt="1"/>
          </p:nvPr>
        </p:nvSpPr>
        <p:spPr>
          <a:xfrm>
            <a:off x="384458" y="1124744"/>
            <a:ext cx="8229600" cy="5528202"/>
          </a:xfrm>
          <a:prstGeom prst="rect">
            <a:avLst/>
          </a:prstGeom>
        </p:spPr>
        <p:txBody>
          <a:bodyPr/>
          <a:lstStyle>
            <a:lvl1pPr marL="342900" indent="-342900">
              <a:buClr>
                <a:schemeClr val="tx2"/>
              </a:buClr>
              <a:buFont typeface="Wingdings" pitchFamily="2" charset="2"/>
              <a:buChar char="v"/>
              <a:defRPr>
                <a:latin typeface="한컴 윤체 L" pitchFamily="18" charset="-127"/>
                <a:ea typeface="한컴 윤체 L" pitchFamily="18" charset="-127"/>
              </a:defRPr>
            </a:lvl1pPr>
            <a:lvl2pPr>
              <a:defRPr>
                <a:latin typeface="한컴 윤체 L" pitchFamily="18" charset="-127"/>
                <a:ea typeface="한컴 윤체 L" pitchFamily="18" charset="-127"/>
              </a:defRPr>
            </a:lvl2pPr>
            <a:lvl3pPr>
              <a:defRPr>
                <a:latin typeface="한컴 윤체 L" pitchFamily="18" charset="-127"/>
                <a:ea typeface="한컴 윤체 L" pitchFamily="18" charset="-127"/>
              </a:defRPr>
            </a:lvl3pPr>
          </a:lstStyle>
          <a:p>
            <a:pPr lvl="0"/>
            <a:r>
              <a:rPr lang="ko-KR" altLang="en-US" dirty="0" smtClean="0"/>
              <a:t> 마스터 텍스트 스타일을 편집합니다</a:t>
            </a:r>
          </a:p>
          <a:p>
            <a:pPr lvl="1"/>
            <a:r>
              <a:rPr lang="ko-KR" altLang="en-US" dirty="0" smtClean="0"/>
              <a:t>둘째 수준</a:t>
            </a:r>
          </a:p>
          <a:p>
            <a:pPr lvl="2"/>
            <a:r>
              <a:rPr lang="ko-KR" altLang="en-US" dirty="0" smtClean="0"/>
              <a:t>셋째 수준</a:t>
            </a:r>
          </a:p>
        </p:txBody>
      </p:sp>
      <p:sp>
        <p:nvSpPr>
          <p:cNvPr id="4" name="제목 1"/>
          <p:cNvSpPr>
            <a:spLocks noGrp="1"/>
          </p:cNvSpPr>
          <p:nvPr>
            <p:ph type="title"/>
          </p:nvPr>
        </p:nvSpPr>
        <p:spPr>
          <a:xfrm>
            <a:off x="1152884" y="361908"/>
            <a:ext cx="6182869" cy="438156"/>
          </a:xfrm>
          <a:prstGeom prst="rect">
            <a:avLst/>
          </a:prstGeom>
        </p:spPr>
        <p:txBody>
          <a:bodyPr anchor="ctr"/>
          <a:lstStyle>
            <a:lvl1pPr algn="l">
              <a:defRPr sz="2800" b="1">
                <a:solidFill>
                  <a:schemeClr val="bg1"/>
                </a:solidFill>
                <a:latin typeface="맑은 고딕" pitchFamily="50" charset="-127"/>
                <a:ea typeface="맑은 고딕" pitchFamily="50" charset="-127"/>
              </a:defRPr>
            </a:lvl1pPr>
          </a:lstStyle>
          <a:p>
            <a:r>
              <a:rPr lang="ko-KR" altLang="en-US" dirty="0" smtClean="0"/>
              <a:t>마스터 제목 스타일 편집</a:t>
            </a:r>
            <a:endParaRPr lang="ko-KR" altLang="en-US" dirty="0"/>
          </a:p>
        </p:txBody>
      </p:sp>
    </p:spTree>
    <p:extLst>
      <p:ext uri="{BB962C8B-B14F-4D97-AF65-F5344CB8AC3E}">
        <p14:creationId xmlns:p14="http://schemas.microsoft.com/office/powerpoint/2010/main" val="459173024"/>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1784" y="4407151"/>
            <a:ext cx="7772400" cy="1361709"/>
          </a:xfrm>
          <a:prstGeom prst="rect">
            <a:avLst/>
          </a:prstGeo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1784" y="2906959"/>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
        <p:nvSpPr>
          <p:cNvPr id="4" name="제목 1"/>
          <p:cNvSpPr txBox="1">
            <a:spLocks/>
          </p:cNvSpPr>
          <p:nvPr userDrawn="1"/>
        </p:nvSpPr>
        <p:spPr>
          <a:xfrm>
            <a:off x="1152884" y="361908"/>
            <a:ext cx="6182869" cy="438156"/>
          </a:xfrm>
          <a:prstGeom prst="rect">
            <a:avLst/>
          </a:prstGeom>
        </p:spPr>
        <p:txBody>
          <a:bodyPr anchor="ctr"/>
          <a:lstStyle>
            <a:lvl1pPr algn="l" rtl="0" eaLnBrk="0" fontAlgn="base" latinLnBrk="1" hangingPunct="0">
              <a:spcBef>
                <a:spcPct val="0"/>
              </a:spcBef>
              <a:spcAft>
                <a:spcPct val="0"/>
              </a:spcAft>
              <a:defRPr kumimoji="1" sz="2800" b="1">
                <a:solidFill>
                  <a:schemeClr val="bg1"/>
                </a:solidFill>
                <a:latin typeface="맑은 고딕" pitchFamily="50" charset="-127"/>
                <a:ea typeface="맑은 고딕" pitchFamily="50" charset="-127"/>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a:lstStyle>
          <a:p>
            <a:r>
              <a:rPr lang="ko-KR" altLang="en-US" smtClean="0">
                <a:solidFill>
                  <a:prstClr val="white"/>
                </a:solidFill>
              </a:rPr>
              <a:t>마스터 제목 스타일 편집</a:t>
            </a:r>
            <a:endParaRPr lang="ko-KR" altLang="en-US" dirty="0">
              <a:solidFill>
                <a:prstClr val="white"/>
              </a:solidFill>
            </a:endParaRPr>
          </a:p>
        </p:txBody>
      </p:sp>
    </p:spTree>
    <p:extLst>
      <p:ext uri="{BB962C8B-B14F-4D97-AF65-F5344CB8AC3E}">
        <p14:creationId xmlns:p14="http://schemas.microsoft.com/office/powerpoint/2010/main" val="1226314653"/>
      </p:ext>
    </p:extLst>
  </p:cSld>
  <p:clrMapOvr>
    <a:masterClrMapping/>
  </p:clrMapOvr>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콘텐츠 2개">
    <p:spTree>
      <p:nvGrpSpPr>
        <p:cNvPr id="1" name=""/>
        <p:cNvGrpSpPr/>
        <p:nvPr/>
      </p:nvGrpSpPr>
      <p:grpSpPr>
        <a:xfrm>
          <a:off x="0" y="0"/>
          <a:ext cx="0" cy="0"/>
          <a:chOff x="0" y="0"/>
          <a:chExt cx="0" cy="0"/>
        </a:xfrm>
      </p:grpSpPr>
      <p:sp>
        <p:nvSpPr>
          <p:cNvPr id="3" name="내용 개체 틀 2"/>
          <p:cNvSpPr>
            <a:spLocks noGrp="1"/>
          </p:cNvSpPr>
          <p:nvPr>
            <p:ph sz="half" idx="1"/>
          </p:nvPr>
        </p:nvSpPr>
        <p:spPr>
          <a:xfrm>
            <a:off x="397006" y="1484784"/>
            <a:ext cx="4013200" cy="4525840"/>
          </a:xfrm>
          <a:prstGeom prst="rect">
            <a:avLst/>
          </a:prstGeom>
        </p:spPr>
        <p:txBody>
          <a:bodyPr/>
          <a:lstStyle>
            <a:lvl1pPr>
              <a:defRPr sz="2800">
                <a:latin typeface="한컴 윤체 L" pitchFamily="18" charset="-127"/>
                <a:ea typeface="한컴 윤체 L" pitchFamily="18" charset="-127"/>
              </a:defRPr>
            </a:lvl1pPr>
            <a:lvl2pPr>
              <a:defRPr sz="2400">
                <a:latin typeface="한컴 윤체 L" pitchFamily="18" charset="-127"/>
                <a:ea typeface="한컴 윤체 L" pitchFamily="18" charset="-127"/>
              </a:defRPr>
            </a:lvl2pPr>
            <a:lvl3pPr>
              <a:defRPr sz="2000">
                <a:latin typeface="한컴 윤체 L" pitchFamily="18" charset="-127"/>
                <a:ea typeface="한컴 윤체 L" pitchFamily="18" charset="-127"/>
              </a:defRPr>
            </a:lvl3pPr>
            <a:lvl4pPr>
              <a:defRPr sz="1800">
                <a:latin typeface="한컴 윤체 L" pitchFamily="18" charset="-127"/>
                <a:ea typeface="한컴 윤체 L" pitchFamily="18" charset="-127"/>
              </a:defRPr>
            </a:lvl4pPr>
            <a:lvl5pPr>
              <a:defRPr sz="1800">
                <a:latin typeface="한컴 윤체 L" pitchFamily="18" charset="-127"/>
                <a:ea typeface="한컴 윤체 L" pitchFamily="18" charset="-127"/>
              </a:defRPr>
            </a:lvl5pPr>
            <a:lvl6pPr>
              <a:defRPr sz="1800"/>
            </a:lvl6pPr>
            <a:lvl7pPr>
              <a:defRPr sz="1800"/>
            </a:lvl7pPr>
            <a:lvl8pPr>
              <a:defRPr sz="1800"/>
            </a:lvl8pPr>
            <a:lvl9pPr>
              <a:defRPr sz="1800"/>
            </a:lvl9p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내용 개체 틀 3"/>
          <p:cNvSpPr>
            <a:spLocks noGrp="1"/>
          </p:cNvSpPr>
          <p:nvPr>
            <p:ph sz="half" idx="2"/>
          </p:nvPr>
        </p:nvSpPr>
        <p:spPr>
          <a:xfrm>
            <a:off x="4613407" y="1484784"/>
            <a:ext cx="4013200" cy="4525840"/>
          </a:xfrm>
          <a:prstGeom prst="rect">
            <a:avLst/>
          </a:prstGeom>
        </p:spPr>
        <p:txBody>
          <a:bodyPr/>
          <a:lstStyle>
            <a:lvl1pPr>
              <a:defRPr sz="2800">
                <a:latin typeface="한컴 윤체 L" pitchFamily="18" charset="-127"/>
                <a:ea typeface="한컴 윤체 L" pitchFamily="18" charset="-127"/>
              </a:defRPr>
            </a:lvl1pPr>
            <a:lvl2pPr>
              <a:defRPr sz="2400">
                <a:latin typeface="한컴 윤체 L" pitchFamily="18" charset="-127"/>
                <a:ea typeface="한컴 윤체 L" pitchFamily="18" charset="-127"/>
              </a:defRPr>
            </a:lvl2pPr>
            <a:lvl3pPr>
              <a:defRPr sz="2000">
                <a:latin typeface="한컴 윤체 L" pitchFamily="18" charset="-127"/>
                <a:ea typeface="한컴 윤체 L" pitchFamily="18" charset="-127"/>
              </a:defRPr>
            </a:lvl3pPr>
            <a:lvl4pPr>
              <a:defRPr sz="1800">
                <a:latin typeface="한컴 윤체 L" pitchFamily="18" charset="-127"/>
                <a:ea typeface="한컴 윤체 L" pitchFamily="18" charset="-127"/>
              </a:defRPr>
            </a:lvl4pPr>
            <a:lvl5pPr>
              <a:defRPr sz="1800">
                <a:latin typeface="한컴 윤체 L" pitchFamily="18" charset="-127"/>
                <a:ea typeface="한컴 윤체 L" pitchFamily="18" charset="-127"/>
              </a:defRPr>
            </a:lvl5pPr>
            <a:lvl6pPr>
              <a:defRPr sz="1800"/>
            </a:lvl6pPr>
            <a:lvl7pPr>
              <a:defRPr sz="1800"/>
            </a:lvl7pPr>
            <a:lvl8pPr>
              <a:defRPr sz="1800"/>
            </a:lvl8pPr>
            <a:lvl9pPr>
              <a:defRPr sz="1800"/>
            </a:lvl9p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5" name="제목 1"/>
          <p:cNvSpPr>
            <a:spLocks noGrp="1"/>
          </p:cNvSpPr>
          <p:nvPr>
            <p:ph type="title"/>
          </p:nvPr>
        </p:nvSpPr>
        <p:spPr>
          <a:xfrm>
            <a:off x="1152884" y="361908"/>
            <a:ext cx="6182869" cy="438156"/>
          </a:xfrm>
          <a:prstGeom prst="rect">
            <a:avLst/>
          </a:prstGeom>
        </p:spPr>
        <p:txBody>
          <a:bodyPr anchor="ctr"/>
          <a:lstStyle>
            <a:lvl1pPr algn="l">
              <a:defRPr sz="2800" b="1">
                <a:solidFill>
                  <a:schemeClr val="bg1"/>
                </a:solidFill>
                <a:latin typeface="맑은 고딕" pitchFamily="50" charset="-127"/>
                <a:ea typeface="맑은 고딕" pitchFamily="50" charset="-127"/>
              </a:defRPr>
            </a:lvl1pPr>
          </a:lstStyle>
          <a:p>
            <a:r>
              <a:rPr lang="ko-KR" altLang="en-US" dirty="0" smtClean="0"/>
              <a:t>마스터 제목 스타일 편집</a:t>
            </a:r>
            <a:endParaRPr lang="ko-KR" altLang="en-US" dirty="0"/>
          </a:p>
        </p:txBody>
      </p:sp>
    </p:spTree>
    <p:extLst>
      <p:ext uri="{BB962C8B-B14F-4D97-AF65-F5344CB8AC3E}">
        <p14:creationId xmlns:p14="http://schemas.microsoft.com/office/powerpoint/2010/main" val="3332485131"/>
      </p:ext>
    </p:extLst>
  </p:cSld>
  <p:clrMapOvr>
    <a:masterClrMapping/>
  </p:clrMapOvr>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제목만">
    <p:spTree>
      <p:nvGrpSpPr>
        <p:cNvPr id="1" name=""/>
        <p:cNvGrpSpPr/>
        <p:nvPr/>
      </p:nvGrpSpPr>
      <p:grpSpPr>
        <a:xfrm>
          <a:off x="0" y="0"/>
          <a:ext cx="0" cy="0"/>
          <a:chOff x="0" y="0"/>
          <a:chExt cx="0" cy="0"/>
        </a:xfrm>
      </p:grpSpPr>
      <p:sp>
        <p:nvSpPr>
          <p:cNvPr id="3" name="제목 1"/>
          <p:cNvSpPr>
            <a:spLocks noGrp="1"/>
          </p:cNvSpPr>
          <p:nvPr>
            <p:ph type="title"/>
          </p:nvPr>
        </p:nvSpPr>
        <p:spPr>
          <a:xfrm>
            <a:off x="1152884" y="361908"/>
            <a:ext cx="6182869" cy="438156"/>
          </a:xfrm>
          <a:prstGeom prst="rect">
            <a:avLst/>
          </a:prstGeom>
        </p:spPr>
        <p:txBody>
          <a:bodyPr anchor="ctr"/>
          <a:lstStyle>
            <a:lvl1pPr algn="l">
              <a:defRPr sz="2800" b="1">
                <a:solidFill>
                  <a:schemeClr val="bg1"/>
                </a:solidFill>
                <a:latin typeface="맑은 고딕" pitchFamily="50" charset="-127"/>
                <a:ea typeface="맑은 고딕" pitchFamily="50" charset="-127"/>
              </a:defRPr>
            </a:lvl1pPr>
          </a:lstStyle>
          <a:p>
            <a:r>
              <a:rPr lang="ko-KR" altLang="en-US" dirty="0" smtClean="0"/>
              <a:t>마스터 제목 스타일 편집</a:t>
            </a:r>
            <a:endParaRPr lang="ko-KR" altLang="en-US" dirty="0"/>
          </a:p>
        </p:txBody>
      </p:sp>
    </p:spTree>
    <p:extLst>
      <p:ext uri="{BB962C8B-B14F-4D97-AF65-F5344CB8AC3E}">
        <p14:creationId xmlns:p14="http://schemas.microsoft.com/office/powerpoint/2010/main" val="1506722770"/>
      </p:ext>
    </p:extLst>
  </p:cSld>
  <p:clrMapOvr>
    <a:masterClrMapping/>
  </p:clrMapOvr>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cxnSp>
        <p:nvCxnSpPr>
          <p:cNvPr id="5" name="직선 연결선 3"/>
          <p:cNvCxnSpPr>
            <a:cxnSpLocks noChangeShapeType="1"/>
          </p:cNvCxnSpPr>
          <p:nvPr userDrawn="1"/>
        </p:nvCxnSpPr>
        <p:spPr bwMode="auto">
          <a:xfrm>
            <a:off x="433754" y="6545268"/>
            <a:ext cx="8324850" cy="1587"/>
          </a:xfrm>
          <a:prstGeom prst="line">
            <a:avLst/>
          </a:prstGeom>
          <a:noFill/>
          <a:ln w="12700" algn="ctr">
            <a:solidFill>
              <a:srgbClr val="0070C0"/>
            </a:solidFill>
            <a:round/>
            <a:headEnd/>
            <a:tailEnd/>
          </a:ln>
          <a:extLst>
            <a:ext uri="{909E8E84-426E-40DD-AFC4-6F175D3DCCD1}">
              <a14:hiddenFill xmlns:a14="http://schemas.microsoft.com/office/drawing/2010/main">
                <a:noFill/>
              </a14:hiddenFill>
            </a:ext>
          </a:extLst>
        </p:spPr>
      </p:cxnSp>
      <p:sp>
        <p:nvSpPr>
          <p:cNvPr id="2" name="제목 1"/>
          <p:cNvSpPr>
            <a:spLocks noGrp="1"/>
          </p:cNvSpPr>
          <p:nvPr>
            <p:ph type="title"/>
          </p:nvPr>
        </p:nvSpPr>
        <p:spPr>
          <a:xfrm>
            <a:off x="1152884" y="361908"/>
            <a:ext cx="6182869" cy="438156"/>
          </a:xfrm>
          <a:prstGeom prst="rect">
            <a:avLst/>
          </a:prstGeom>
        </p:spPr>
        <p:txBody>
          <a:bodyPr anchor="ctr"/>
          <a:lstStyle>
            <a:lvl1pPr algn="l">
              <a:defRPr sz="2800" b="1">
                <a:solidFill>
                  <a:schemeClr val="bg1"/>
                </a:solidFill>
                <a:latin typeface="맑은 고딕" pitchFamily="50" charset="-127"/>
                <a:ea typeface="맑은 고딕" pitchFamily="50" charset="-127"/>
              </a:defRPr>
            </a:lvl1pPr>
          </a:lstStyle>
          <a:p>
            <a:r>
              <a:rPr lang="ko-KR" altLang="en-US" dirty="0" smtClean="0"/>
              <a:t>마스터 제목 스타일 편집</a:t>
            </a:r>
            <a:endParaRPr lang="ko-KR" altLang="en-US" dirty="0"/>
          </a:p>
        </p:txBody>
      </p:sp>
      <p:sp>
        <p:nvSpPr>
          <p:cNvPr id="8" name="텍스트 개체 틀 8"/>
          <p:cNvSpPr>
            <a:spLocks noGrp="1"/>
          </p:cNvSpPr>
          <p:nvPr>
            <p:ph type="body" sz="quarter" idx="11"/>
          </p:nvPr>
        </p:nvSpPr>
        <p:spPr>
          <a:xfrm>
            <a:off x="426372" y="6557772"/>
            <a:ext cx="2258189" cy="249894"/>
          </a:xfrm>
          <a:prstGeom prst="rect">
            <a:avLst/>
          </a:prstGeom>
        </p:spPr>
        <p:txBody>
          <a:bodyPr anchor="ctr"/>
          <a:lstStyle>
            <a:lvl1pPr>
              <a:buFontTx/>
              <a:buNone/>
              <a:defRPr sz="1000">
                <a:solidFill>
                  <a:srgbClr val="0070C0"/>
                </a:solidFill>
                <a:latin typeface="가는둥근제목체" pitchFamily="18" charset="-127"/>
                <a:ea typeface="가는둥근제목체" pitchFamily="18" charset="-127"/>
              </a:defRPr>
            </a:lvl1pPr>
            <a:lvl2pPr>
              <a:defRPr sz="1200"/>
            </a:lvl2pPr>
            <a:lvl3pPr>
              <a:defRPr sz="1200"/>
            </a:lvl3pPr>
            <a:lvl4pPr>
              <a:defRPr sz="1200"/>
            </a:lvl4pPr>
            <a:lvl5pPr>
              <a:defRPr sz="1200"/>
            </a:lvl5pPr>
          </a:lstStyle>
          <a:p>
            <a:pPr lvl="0"/>
            <a:endParaRPr lang="ko-KR" altLang="en-US" dirty="0" smtClean="0"/>
          </a:p>
        </p:txBody>
      </p:sp>
      <p:sp>
        <p:nvSpPr>
          <p:cNvPr id="6" name="내용 개체 틀 2"/>
          <p:cNvSpPr>
            <a:spLocks noGrp="1"/>
          </p:cNvSpPr>
          <p:nvPr>
            <p:ph idx="1" hasCustomPrompt="1"/>
          </p:nvPr>
        </p:nvSpPr>
        <p:spPr>
          <a:xfrm>
            <a:off x="384458" y="1124744"/>
            <a:ext cx="8229600" cy="5528202"/>
          </a:xfrm>
          <a:prstGeom prst="rect">
            <a:avLst/>
          </a:prstGeom>
        </p:spPr>
        <p:txBody>
          <a:bodyPr/>
          <a:lstStyle>
            <a:lvl1pPr marL="342900" indent="-342900">
              <a:buClr>
                <a:schemeClr val="tx2"/>
              </a:buClr>
              <a:buFont typeface="Wingdings" pitchFamily="2" charset="2"/>
              <a:buChar char="v"/>
              <a:defRPr>
                <a:latin typeface="한컴 윤체 L" pitchFamily="18" charset="-127"/>
                <a:ea typeface="한컴 윤체 L" pitchFamily="18" charset="-127"/>
              </a:defRPr>
            </a:lvl1pPr>
            <a:lvl2pPr>
              <a:defRPr>
                <a:latin typeface="한컴 윤체 L" pitchFamily="18" charset="-127"/>
                <a:ea typeface="한컴 윤체 L" pitchFamily="18" charset="-127"/>
              </a:defRPr>
            </a:lvl2pPr>
            <a:lvl3pPr>
              <a:defRPr>
                <a:latin typeface="한컴 윤체 L" pitchFamily="18" charset="-127"/>
                <a:ea typeface="한컴 윤체 L" pitchFamily="18" charset="-127"/>
              </a:defRPr>
            </a:lvl3pPr>
          </a:lstStyle>
          <a:p>
            <a:pPr lvl="0"/>
            <a:r>
              <a:rPr lang="ko-KR" altLang="en-US" dirty="0" smtClean="0"/>
              <a:t> 마스터 텍스트 스타일을 편집합니다</a:t>
            </a:r>
          </a:p>
          <a:p>
            <a:pPr lvl="1"/>
            <a:r>
              <a:rPr lang="ko-KR" altLang="en-US" dirty="0" smtClean="0"/>
              <a:t>둘째 수준</a:t>
            </a:r>
          </a:p>
          <a:p>
            <a:pPr lvl="2"/>
            <a:r>
              <a:rPr lang="ko-KR" altLang="en-US" dirty="0" smtClean="0"/>
              <a:t>셋째 수준</a:t>
            </a:r>
          </a:p>
        </p:txBody>
      </p:sp>
    </p:spTree>
    <p:extLst>
      <p:ext uri="{BB962C8B-B14F-4D97-AF65-F5344CB8AC3E}">
        <p14:creationId xmlns:p14="http://schemas.microsoft.com/office/powerpoint/2010/main" val="3067881256"/>
      </p:ext>
    </p:extLst>
  </p:cSld>
  <p:clrMapOvr>
    <a:masterClrMapping/>
  </p:clrMapOvr>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6"/>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65"/>
          <p:cNvSpPr>
            <a:spLocks noGrp="1" noChangeArrowheads="1"/>
          </p:cNvSpPr>
          <p:nvPr>
            <p:ph type="sldNum" sz="quarter" idx="4294967295"/>
          </p:nvPr>
        </p:nvSpPr>
        <p:spPr>
          <a:xfrm>
            <a:off x="8609462" y="6610350"/>
            <a:ext cx="571053" cy="247650"/>
          </a:xfrm>
          <a:prstGeom prst="rect">
            <a:avLst/>
          </a:prstGeom>
        </p:spPr>
        <p:txBody>
          <a:bodyPr/>
          <a:lstStyle>
            <a:lvl1pPr>
              <a:defRPr sz="800">
                <a:solidFill>
                  <a:schemeClr val="tx2"/>
                </a:solidFill>
              </a:defRPr>
            </a:lvl1pPr>
          </a:lstStyle>
          <a:p>
            <a:pPr algn="ctr" fontAlgn="base" latinLnBrk="1">
              <a:spcBef>
                <a:spcPct val="0"/>
              </a:spcBef>
              <a:spcAft>
                <a:spcPct val="0"/>
              </a:spcAft>
              <a:defRPr/>
            </a:pPr>
            <a:r>
              <a:rPr kumimoji="1" lang="en-GB" dirty="0">
                <a:solidFill>
                  <a:srgbClr val="1F497D"/>
                </a:solidFill>
              </a:rPr>
              <a:t>Slide: </a:t>
            </a:r>
            <a:fld id="{8AE4F5B3-C86E-48F7-90B4-22A3CA5B476D}" type="slidenum">
              <a:rPr kumimoji="1" lang="en-GB">
                <a:solidFill>
                  <a:srgbClr val="1F497D"/>
                </a:solidFill>
              </a:rPr>
              <a:pPr algn="ctr" fontAlgn="base" latinLnBrk="1">
                <a:spcBef>
                  <a:spcPct val="0"/>
                </a:spcBef>
                <a:spcAft>
                  <a:spcPct val="0"/>
                </a:spcAft>
                <a:defRPr/>
              </a:pPr>
              <a:t>‹#›</a:t>
            </a:fld>
            <a:endParaRPr kumimoji="1" lang="en-GB" dirty="0">
              <a:solidFill>
                <a:srgbClr val="1F497D"/>
              </a:solidFill>
            </a:endParaRPr>
          </a:p>
        </p:txBody>
      </p:sp>
    </p:spTree>
    <p:extLst>
      <p:ext uri="{BB962C8B-B14F-4D97-AF65-F5344CB8AC3E}">
        <p14:creationId xmlns:p14="http://schemas.microsoft.com/office/powerpoint/2010/main" val="25514148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C656885-92AC-4F31-822E-98F7B42675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340841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18_제목 및 내용">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80826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3983EC4F-2A0D-4A04-8884-A8C0206F6724}" type="slidenum">
              <a:rPr lang="en-US"/>
              <a:pPr>
                <a:defRPr/>
              </a:pPr>
              <a:t>‹#›</a:t>
            </a:fld>
            <a:endParaRPr lang="en-US"/>
          </a:p>
        </p:txBody>
      </p:sp>
    </p:spTree>
    <p:extLst>
      <p:ext uri="{BB962C8B-B14F-4D97-AF65-F5344CB8AC3E}">
        <p14:creationId xmlns:p14="http://schemas.microsoft.com/office/powerpoint/2010/main" val="372000259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7FA11908-7626-4223-B0F9-609808D95EFE}" type="slidenum">
              <a:rPr lang="en-US"/>
              <a:pPr>
                <a:defRPr/>
              </a:pPr>
              <a:t>‹#›</a:t>
            </a:fld>
            <a:endParaRPr lang="en-US"/>
          </a:p>
        </p:txBody>
      </p:sp>
    </p:spTree>
    <p:extLst>
      <p:ext uri="{BB962C8B-B14F-4D97-AF65-F5344CB8AC3E}">
        <p14:creationId xmlns:p14="http://schemas.microsoft.com/office/powerpoint/2010/main" val="251700937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11A6CB1A-82A9-490A-A72E-AC597359704C}" type="slidenum">
              <a:rPr lang="en-US"/>
              <a:pPr>
                <a:defRPr/>
              </a:pPr>
              <a:t>‹#›</a:t>
            </a:fld>
            <a:endParaRPr lang="en-US"/>
          </a:p>
        </p:txBody>
      </p:sp>
    </p:spTree>
    <p:extLst>
      <p:ext uri="{BB962C8B-B14F-4D97-AF65-F5344CB8AC3E}">
        <p14:creationId xmlns:p14="http://schemas.microsoft.com/office/powerpoint/2010/main" val="327671461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517E84C-2843-4FE6-AB13-457B7DD2FF95}" type="slidenum">
              <a:rPr lang="en-US"/>
              <a:pPr>
                <a:defRPr/>
              </a:pPr>
              <a:t>‹#›</a:t>
            </a:fld>
            <a:endParaRPr lang="en-US"/>
          </a:p>
        </p:txBody>
      </p:sp>
    </p:spTree>
    <p:extLst>
      <p:ext uri="{BB962C8B-B14F-4D97-AF65-F5344CB8AC3E}">
        <p14:creationId xmlns:p14="http://schemas.microsoft.com/office/powerpoint/2010/main" val="69859568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8" name="Rectangle 4"/>
          <p:cNvSpPr>
            <a:spLocks noGrp="1" noChangeArrowheads="1"/>
          </p:cNvSpPr>
          <p:nvPr>
            <p:ph type="sldNum" sz="quarter" idx="11"/>
          </p:nvPr>
        </p:nvSpPr>
        <p:spPr/>
        <p:txBody>
          <a:bodyPr/>
          <a:lstStyle>
            <a:lvl1pPr>
              <a:spcBef>
                <a:spcPct val="20000"/>
              </a:spcBef>
              <a:defRPr i="1">
                <a:ea typeface="+mn-ea"/>
              </a:defRPr>
            </a:lvl1pPr>
          </a:lstStyle>
          <a:p>
            <a:pPr>
              <a:defRPr/>
            </a:pPr>
            <a:fld id="{BCF041E9-97F0-4936-9FFF-E0EB007138C0}" type="slidenum">
              <a:rPr lang="en-US"/>
              <a:pPr>
                <a:defRPr/>
              </a:pPr>
              <a:t>‹#›</a:t>
            </a:fld>
            <a:endParaRPr lang="en-US"/>
          </a:p>
        </p:txBody>
      </p:sp>
    </p:spTree>
    <p:extLst>
      <p:ext uri="{BB962C8B-B14F-4D97-AF65-F5344CB8AC3E}">
        <p14:creationId xmlns:p14="http://schemas.microsoft.com/office/powerpoint/2010/main" val="371739076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4" name="Rectangle 4"/>
          <p:cNvSpPr>
            <a:spLocks noGrp="1" noChangeArrowheads="1"/>
          </p:cNvSpPr>
          <p:nvPr>
            <p:ph type="sldNum" sz="quarter" idx="11"/>
          </p:nvPr>
        </p:nvSpPr>
        <p:spPr/>
        <p:txBody>
          <a:bodyPr/>
          <a:lstStyle>
            <a:lvl1pPr>
              <a:spcBef>
                <a:spcPct val="20000"/>
              </a:spcBef>
              <a:defRPr i="1">
                <a:ea typeface="+mn-ea"/>
              </a:defRPr>
            </a:lvl1pPr>
          </a:lstStyle>
          <a:p>
            <a:pPr>
              <a:defRPr/>
            </a:pPr>
            <a:fld id="{29821475-0E67-4098-BF3D-BD15632C5A8D}" type="slidenum">
              <a:rPr lang="en-US"/>
              <a:pPr>
                <a:defRPr/>
              </a:pPr>
              <a:t>‹#›</a:t>
            </a:fld>
            <a:endParaRPr lang="en-US"/>
          </a:p>
        </p:txBody>
      </p:sp>
    </p:spTree>
    <p:extLst>
      <p:ext uri="{BB962C8B-B14F-4D97-AF65-F5344CB8AC3E}">
        <p14:creationId xmlns:p14="http://schemas.microsoft.com/office/powerpoint/2010/main" val="287719586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3"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A3D9720-CB3E-430D-968B-09E6DC53BC1B}" type="slidenum">
              <a:rPr lang="en-US"/>
              <a:pPr>
                <a:defRPr/>
              </a:pPr>
              <a:t>‹#›</a:t>
            </a:fld>
            <a:endParaRPr lang="en-US"/>
          </a:p>
        </p:txBody>
      </p:sp>
    </p:spTree>
    <p:extLst>
      <p:ext uri="{BB962C8B-B14F-4D97-AF65-F5344CB8AC3E}">
        <p14:creationId xmlns:p14="http://schemas.microsoft.com/office/powerpoint/2010/main" val="171642824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49A53A0-E963-4F66-98E4-C621537444FC}" type="slidenum">
              <a:rPr lang="en-US"/>
              <a:pPr>
                <a:defRPr/>
              </a:pPr>
              <a:t>‹#›</a:t>
            </a:fld>
            <a:endParaRPr lang="en-US"/>
          </a:p>
        </p:txBody>
      </p:sp>
    </p:spTree>
    <p:extLst>
      <p:ext uri="{BB962C8B-B14F-4D97-AF65-F5344CB8AC3E}">
        <p14:creationId xmlns:p14="http://schemas.microsoft.com/office/powerpoint/2010/main" val="115377223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577F592-1E1B-4C57-8C68-32D037D1F50D}" type="slidenum">
              <a:rPr lang="en-US"/>
              <a:pPr>
                <a:defRPr/>
              </a:pPr>
              <a:t>‹#›</a:t>
            </a:fld>
            <a:endParaRPr lang="en-US"/>
          </a:p>
        </p:txBody>
      </p:sp>
    </p:spTree>
    <p:extLst>
      <p:ext uri="{BB962C8B-B14F-4D97-AF65-F5344CB8AC3E}">
        <p14:creationId xmlns:p14="http://schemas.microsoft.com/office/powerpoint/2010/main" val="37442928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2CF45B4-4380-4D88-A018-E2DD873DE1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292218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9F336F56-24E9-45A4-834D-B4E9B578FA53}" type="slidenum">
              <a:rPr lang="en-US"/>
              <a:pPr>
                <a:defRPr/>
              </a:pPr>
              <a:t>‹#›</a:t>
            </a:fld>
            <a:endParaRPr lang="en-US"/>
          </a:p>
        </p:txBody>
      </p:sp>
    </p:spTree>
    <p:extLst>
      <p:ext uri="{BB962C8B-B14F-4D97-AF65-F5344CB8AC3E}">
        <p14:creationId xmlns:p14="http://schemas.microsoft.com/office/powerpoint/2010/main" val="335669299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681F1FA-3F48-4839-997C-3D7B3F01540C}" type="slidenum">
              <a:rPr lang="en-US"/>
              <a:pPr>
                <a:defRPr/>
              </a:pPr>
              <a:t>‹#›</a:t>
            </a:fld>
            <a:endParaRPr lang="en-US"/>
          </a:p>
        </p:txBody>
      </p:sp>
    </p:spTree>
    <p:extLst>
      <p:ext uri="{BB962C8B-B14F-4D97-AF65-F5344CB8AC3E}">
        <p14:creationId xmlns:p14="http://schemas.microsoft.com/office/powerpoint/2010/main" val="45499130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8D0ECDA-F2AE-44B7-BDD4-D5C4DC982683}" type="slidenum">
              <a:rPr lang="en-US"/>
              <a:pPr>
                <a:defRPr/>
              </a:pPr>
              <a:t>‹#›</a:t>
            </a:fld>
            <a:endParaRPr lang="en-US"/>
          </a:p>
        </p:txBody>
      </p:sp>
    </p:spTree>
    <p:extLst>
      <p:ext uri="{BB962C8B-B14F-4D97-AF65-F5344CB8AC3E}">
        <p14:creationId xmlns:p14="http://schemas.microsoft.com/office/powerpoint/2010/main" val="400291677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29CC263A-0325-4CDC-AF33-8A0D3B833A26}" type="slidenum">
              <a:rPr lang="en-US"/>
              <a:pPr>
                <a:defRPr/>
              </a:pPr>
              <a:t>‹#›</a:t>
            </a:fld>
            <a:endParaRPr lang="en-US"/>
          </a:p>
        </p:txBody>
      </p:sp>
    </p:spTree>
    <p:extLst>
      <p:ext uri="{BB962C8B-B14F-4D97-AF65-F5344CB8AC3E}">
        <p14:creationId xmlns:p14="http://schemas.microsoft.com/office/powerpoint/2010/main" val="227073329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D35FC85-E849-4794-A393-59409C9C85B0}" type="datetime1">
              <a:rPr lang="en-US" smtClean="0">
                <a:solidFill>
                  <a:srgbClr val="000000"/>
                </a:solidFill>
              </a:rPr>
              <a:pPr>
                <a:defRPr/>
              </a:pPr>
              <a:t>3/13/2015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988288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B951D02-9A0F-410A-A219-18EF8607EC4C}" type="datetime1">
              <a:rPr lang="en-US" smtClean="0">
                <a:solidFill>
                  <a:srgbClr val="000000"/>
                </a:solidFill>
              </a:rPr>
              <a:pPr>
                <a:defRPr/>
              </a:pPr>
              <a:t>3/13/2015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874775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4BE4D20F-636D-48AB-B141-BDA684531A03}" type="datetime1">
              <a:rPr lang="en-US" smtClean="0">
                <a:solidFill>
                  <a:srgbClr val="000000"/>
                </a:solidFill>
              </a:rPr>
              <a:pPr>
                <a:defRPr/>
              </a:pPr>
              <a:t>3/13/2015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876776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8432F223-3F12-4296-9EBE-53E104B54CC0}" type="datetime1">
              <a:rPr lang="en-US" smtClean="0">
                <a:solidFill>
                  <a:srgbClr val="000000"/>
                </a:solidFill>
              </a:rPr>
              <a:pPr>
                <a:defRPr/>
              </a:pPr>
              <a:t>3/13/2015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910782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42580DDC-936B-475F-B81C-E32254845937}" type="datetime1">
              <a:rPr lang="en-US" smtClean="0">
                <a:solidFill>
                  <a:srgbClr val="000000"/>
                </a:solidFill>
              </a:rPr>
              <a:pPr>
                <a:defRPr/>
              </a:pPr>
              <a:t>3/13/2015</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706596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A168B053-7C3D-49AD-B82F-7867F511E945}" type="datetime1">
              <a:rPr lang="en-US" smtClean="0">
                <a:solidFill>
                  <a:srgbClr val="000000"/>
                </a:solidFill>
              </a:rPr>
              <a:pPr>
                <a:defRPr/>
              </a:pPr>
              <a:t>3/13/2015</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09480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EB42676-36A5-4A7C-9373-588A1ECE2B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661013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6CA81B5-2ABE-460C-A1E0-19CE9B54CA07}" type="datetime1">
              <a:rPr lang="en-US" smtClean="0">
                <a:solidFill>
                  <a:srgbClr val="000000"/>
                </a:solidFill>
              </a:rPr>
              <a:pPr>
                <a:defRPr/>
              </a:pPr>
              <a:t>3/13/2015</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923303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5F688A4-5A5A-4E5C-9939-B69A4067480B}" type="datetime1">
              <a:rPr lang="en-US" smtClean="0">
                <a:solidFill>
                  <a:srgbClr val="000000"/>
                </a:solidFill>
              </a:rPr>
              <a:pPr>
                <a:defRPr/>
              </a:pPr>
              <a:t>3/13/2015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57714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8DC9842-2DD5-41AE-8F58-48D745E0F8D3}" type="datetime1">
              <a:rPr lang="en-US" smtClean="0">
                <a:solidFill>
                  <a:srgbClr val="000000"/>
                </a:solidFill>
              </a:rPr>
              <a:pPr>
                <a:defRPr/>
              </a:pPr>
              <a:t>3/13/2015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82497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07AB52D-8226-49A1-8904-5B62DB7B6DC9}" type="datetime1">
              <a:rPr lang="en-US" smtClean="0">
                <a:solidFill>
                  <a:srgbClr val="000000"/>
                </a:solidFill>
              </a:rPr>
              <a:pPr>
                <a:defRPr/>
              </a:pPr>
              <a:t>3/13/2015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273059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87AC4FA-6C77-49FB-9B2C-E51EE3AD95EF}" type="datetime1">
              <a:rPr lang="en-US" smtClean="0">
                <a:solidFill>
                  <a:srgbClr val="000000"/>
                </a:solidFill>
              </a:rPr>
              <a:pPr>
                <a:defRPr/>
              </a:pPr>
              <a:t>3/13/2015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103045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84177ADD-46FF-4599-B2C5-1362C5E3A715}" type="datetime1">
              <a:rPr lang="en-US" smtClean="0">
                <a:solidFill>
                  <a:srgbClr val="000000"/>
                </a:solidFill>
              </a:rPr>
              <a:pPr>
                <a:defRPr/>
              </a:pPr>
              <a:t>3/13/2015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492097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4B3E7D63-82DD-49FA-89E7-9F97637C6879}" type="datetime1">
              <a:rPr lang="en-US" smtClean="0">
                <a:solidFill>
                  <a:srgbClr val="000000"/>
                </a:solidFill>
              </a:rPr>
              <a:pPr>
                <a:defRPr/>
              </a:pPr>
              <a:t>3/13/2015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71FCB4-B20D-44A1-A55E-58DD90C49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338627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6D50551-45AE-423F-A81F-7E45551184AE}" type="datetime1">
              <a:rPr lang="en-US" smtClean="0">
                <a:solidFill>
                  <a:srgbClr val="000000"/>
                </a:solidFill>
              </a:rPr>
              <a:pPr>
                <a:defRPr/>
              </a:pPr>
              <a:t>3/13/2015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438243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5335B4D-F4D4-4A42-9BAA-9056E0F5FE52}" type="datetime1">
              <a:rPr lang="en-US" smtClean="0">
                <a:solidFill>
                  <a:srgbClr val="000000"/>
                </a:solidFill>
              </a:rPr>
              <a:pPr>
                <a:defRPr/>
              </a:pPr>
              <a:t>3/13/2015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996114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A2620885-118E-43AC-A010-F38417477FC2}" type="datetime1">
              <a:rPr lang="en-US" smtClean="0">
                <a:solidFill>
                  <a:srgbClr val="000000"/>
                </a:solidFill>
              </a:rPr>
              <a:pPr>
                <a:defRPr/>
              </a:pPr>
              <a:t>3/13/2015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10512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28E837-021F-4DD9-8CE7-F7C5D259B3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048362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60866766-9705-4CEA-830A-CD0DAC772151}" type="datetime1">
              <a:rPr lang="en-US" smtClean="0">
                <a:solidFill>
                  <a:srgbClr val="000000"/>
                </a:solidFill>
              </a:rPr>
              <a:pPr>
                <a:defRPr/>
              </a:pPr>
              <a:t>3/13/2015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087631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A17F6516-0A9F-4600-B783-E1B19CE244A3}" type="datetime1">
              <a:rPr lang="en-US" smtClean="0">
                <a:solidFill>
                  <a:srgbClr val="000000"/>
                </a:solidFill>
              </a:rPr>
              <a:pPr>
                <a:defRPr/>
              </a:pPr>
              <a:t>3/13/2015</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784635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7A18AADB-19E0-4C04-9DE0-49608389A70E}" type="datetime1">
              <a:rPr lang="en-US" smtClean="0">
                <a:solidFill>
                  <a:srgbClr val="000000"/>
                </a:solidFill>
              </a:rPr>
              <a:pPr>
                <a:defRPr/>
              </a:pPr>
              <a:t>3/13/2015</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60120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19E433F8-F955-4CA1-94D0-8070C507910E}" type="datetime1">
              <a:rPr lang="en-US" smtClean="0">
                <a:solidFill>
                  <a:srgbClr val="000000"/>
                </a:solidFill>
              </a:rPr>
              <a:pPr>
                <a:defRPr/>
              </a:pPr>
              <a:t>3/13/2015</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648881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887DD99-9510-4305-B967-7012AC9C7E61}" type="datetime1">
              <a:rPr lang="en-US" smtClean="0">
                <a:solidFill>
                  <a:srgbClr val="000000"/>
                </a:solidFill>
              </a:rPr>
              <a:pPr>
                <a:defRPr/>
              </a:pPr>
              <a:t>3/13/2015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19452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78DEA57-C531-4F5C-99E2-4A1865F40AD4}" type="datetime1">
              <a:rPr lang="en-US" smtClean="0">
                <a:solidFill>
                  <a:srgbClr val="000000"/>
                </a:solidFill>
              </a:rPr>
              <a:pPr>
                <a:defRPr/>
              </a:pPr>
              <a:t>3/13/2015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495395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6F9CB8F-4F3A-463B-831C-6448008C0A99}" type="datetime1">
              <a:rPr lang="en-US" smtClean="0">
                <a:solidFill>
                  <a:srgbClr val="000000"/>
                </a:solidFill>
              </a:rPr>
              <a:pPr>
                <a:defRPr/>
              </a:pPr>
              <a:t>3/13/2015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838733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C6B8947-26BE-4EF5-8DAE-23CDBF57F5B0}" type="datetime1">
              <a:rPr lang="en-US" smtClean="0">
                <a:solidFill>
                  <a:srgbClr val="000000"/>
                </a:solidFill>
              </a:rPr>
              <a:pPr>
                <a:defRPr/>
              </a:pPr>
              <a:t>3/13/2015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74725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4AEF67BE-18B7-44B5-869B-DE4AEAC30C92}" type="datetime1">
              <a:rPr lang="en-US" smtClean="0">
                <a:solidFill>
                  <a:srgbClr val="000000"/>
                </a:solidFill>
              </a:rPr>
              <a:pPr>
                <a:defRPr/>
              </a:pPr>
              <a:t>3/13/2015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894233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D917745C-1634-4AF3-9033-98248BEDD389}" type="datetime1">
              <a:rPr lang="en-US" smtClean="0">
                <a:solidFill>
                  <a:srgbClr val="000000"/>
                </a:solidFill>
              </a:rPr>
              <a:pPr>
                <a:defRPr/>
              </a:pPr>
              <a:t>3/13/2015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71FCB4-B20D-44A1-A55E-58DD90C49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03869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F001-76CB-48CB-9F46-355E0BE434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979485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5532F530-9E19-4E9C-9738-C0BFE09D089A}" type="slidenum">
              <a:rPr lang="en-US"/>
              <a:pPr>
                <a:defRPr/>
              </a:pPr>
              <a:t>‹#›</a:t>
            </a:fld>
            <a:endParaRPr lang="en-US"/>
          </a:p>
        </p:txBody>
      </p:sp>
    </p:spTree>
    <p:extLst>
      <p:ext uri="{BB962C8B-B14F-4D97-AF65-F5344CB8AC3E}">
        <p14:creationId xmlns:p14="http://schemas.microsoft.com/office/powerpoint/2010/main" val="356557431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1117FE8-98F9-41FA-9392-33A066033D3C}" type="slidenum">
              <a:rPr lang="en-US"/>
              <a:pPr>
                <a:defRPr/>
              </a:pPr>
              <a:t>‹#›</a:t>
            </a:fld>
            <a:endParaRPr lang="en-US"/>
          </a:p>
        </p:txBody>
      </p:sp>
    </p:spTree>
    <p:extLst>
      <p:ext uri="{BB962C8B-B14F-4D97-AF65-F5344CB8AC3E}">
        <p14:creationId xmlns:p14="http://schemas.microsoft.com/office/powerpoint/2010/main" val="249199906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6F8E6A6-BB16-4EA8-84FB-0B841619D9C9}" type="slidenum">
              <a:rPr lang="en-US"/>
              <a:pPr>
                <a:defRPr/>
              </a:pPr>
              <a:t>‹#›</a:t>
            </a:fld>
            <a:endParaRPr lang="en-US"/>
          </a:p>
        </p:txBody>
      </p:sp>
    </p:spTree>
    <p:extLst>
      <p:ext uri="{BB962C8B-B14F-4D97-AF65-F5344CB8AC3E}">
        <p14:creationId xmlns:p14="http://schemas.microsoft.com/office/powerpoint/2010/main" val="11916450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7E65C8-2C22-4AE6-98B5-BCD7AD56F3B5}" type="slidenum">
              <a:rPr lang="en-US"/>
              <a:pPr>
                <a:defRPr/>
              </a:pPr>
              <a:t>‹#›</a:t>
            </a:fld>
            <a:endParaRPr lang="en-US"/>
          </a:p>
        </p:txBody>
      </p:sp>
    </p:spTree>
    <p:extLst>
      <p:ext uri="{BB962C8B-B14F-4D97-AF65-F5344CB8AC3E}">
        <p14:creationId xmlns:p14="http://schemas.microsoft.com/office/powerpoint/2010/main" val="331304307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0BA0DF6-1F07-4FA6-B7D2-F3001E77C539}" type="slidenum">
              <a:rPr lang="en-US"/>
              <a:pPr>
                <a:defRPr/>
              </a:pPr>
              <a:t>‹#›</a:t>
            </a:fld>
            <a:endParaRPr lang="en-US"/>
          </a:p>
        </p:txBody>
      </p:sp>
    </p:spTree>
    <p:extLst>
      <p:ext uri="{BB962C8B-B14F-4D97-AF65-F5344CB8AC3E}">
        <p14:creationId xmlns:p14="http://schemas.microsoft.com/office/powerpoint/2010/main" val="287001776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265F424-A057-41D9-9808-928C5B6B6085}" type="slidenum">
              <a:rPr lang="en-US"/>
              <a:pPr>
                <a:defRPr/>
              </a:pPr>
              <a:t>‹#›</a:t>
            </a:fld>
            <a:endParaRPr lang="en-US"/>
          </a:p>
        </p:txBody>
      </p:sp>
    </p:spTree>
    <p:extLst>
      <p:ext uri="{BB962C8B-B14F-4D97-AF65-F5344CB8AC3E}">
        <p14:creationId xmlns:p14="http://schemas.microsoft.com/office/powerpoint/2010/main" val="80792366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C88DAD7-8963-4A38-8236-1C942AAD19BB}" type="slidenum">
              <a:rPr lang="en-US"/>
              <a:pPr>
                <a:defRPr/>
              </a:pPr>
              <a:t>‹#›</a:t>
            </a:fld>
            <a:endParaRPr lang="en-US"/>
          </a:p>
        </p:txBody>
      </p:sp>
    </p:spTree>
    <p:extLst>
      <p:ext uri="{BB962C8B-B14F-4D97-AF65-F5344CB8AC3E}">
        <p14:creationId xmlns:p14="http://schemas.microsoft.com/office/powerpoint/2010/main" val="236052463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A3AAE7E9-77D1-467D-9256-0069C744142C}" type="slidenum">
              <a:rPr lang="en-US"/>
              <a:pPr>
                <a:defRPr/>
              </a:pPr>
              <a:t>‹#›</a:t>
            </a:fld>
            <a:endParaRPr lang="en-US"/>
          </a:p>
        </p:txBody>
      </p:sp>
    </p:spTree>
    <p:extLst>
      <p:ext uri="{BB962C8B-B14F-4D97-AF65-F5344CB8AC3E}">
        <p14:creationId xmlns:p14="http://schemas.microsoft.com/office/powerpoint/2010/main" val="22221045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EA13A831-77A0-48CD-BF90-F051623A9B7C}" type="slidenum">
              <a:rPr lang="en-US"/>
              <a:pPr>
                <a:defRPr/>
              </a:pPr>
              <a:t>‹#›</a:t>
            </a:fld>
            <a:endParaRPr lang="en-US"/>
          </a:p>
        </p:txBody>
      </p:sp>
    </p:spTree>
    <p:extLst>
      <p:ext uri="{BB962C8B-B14F-4D97-AF65-F5344CB8AC3E}">
        <p14:creationId xmlns:p14="http://schemas.microsoft.com/office/powerpoint/2010/main" val="389949750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0CD6FDB-C4F6-4B46-95A8-BB03F6307370}" type="slidenum">
              <a:rPr lang="en-US"/>
              <a:pPr>
                <a:defRPr/>
              </a:pPr>
              <a:t>‹#›</a:t>
            </a:fld>
            <a:endParaRPr lang="en-US"/>
          </a:p>
        </p:txBody>
      </p:sp>
    </p:spTree>
    <p:extLst>
      <p:ext uri="{BB962C8B-B14F-4D97-AF65-F5344CB8AC3E}">
        <p14:creationId xmlns:p14="http://schemas.microsoft.com/office/powerpoint/2010/main" val="8307442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720925-1326-4ECD-A0F0-4A777C2C86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950634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116BCADC-560C-47F7-838D-0DA9A2F2B913}" type="slidenum">
              <a:rPr lang="en-US"/>
              <a:pPr>
                <a:defRPr/>
              </a:pPr>
              <a:t>‹#›</a:t>
            </a:fld>
            <a:endParaRPr lang="en-US"/>
          </a:p>
        </p:txBody>
      </p:sp>
    </p:spTree>
    <p:extLst>
      <p:ext uri="{BB962C8B-B14F-4D97-AF65-F5344CB8AC3E}">
        <p14:creationId xmlns:p14="http://schemas.microsoft.com/office/powerpoint/2010/main" val="197101337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7A1CCE64-E4A8-4643-8FAF-2FCC6461BAC5}" type="slidenum">
              <a:rPr lang="en-US"/>
              <a:pPr>
                <a:defRPr/>
              </a:pPr>
              <a:t>‹#›</a:t>
            </a:fld>
            <a:endParaRPr lang="en-US"/>
          </a:p>
        </p:txBody>
      </p:sp>
    </p:spTree>
    <p:extLst>
      <p:ext uri="{BB962C8B-B14F-4D97-AF65-F5344CB8AC3E}">
        <p14:creationId xmlns:p14="http://schemas.microsoft.com/office/powerpoint/2010/main" val="6123680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C1D4AF-E085-4A23-95AB-47448C897A40}" type="slidenum">
              <a:rPr lang="en-US"/>
              <a:pPr>
                <a:defRPr/>
              </a:pPr>
              <a:t>‹#›</a:t>
            </a:fld>
            <a:endParaRPr lang="en-US"/>
          </a:p>
        </p:txBody>
      </p:sp>
    </p:spTree>
    <p:extLst>
      <p:ext uri="{BB962C8B-B14F-4D97-AF65-F5344CB8AC3E}">
        <p14:creationId xmlns:p14="http://schemas.microsoft.com/office/powerpoint/2010/main" val="3218552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84B86E0-F4BD-432F-BB08-29EBDBA387D2}" type="datetime1">
              <a:rPr lang="en-US" smtClean="0">
                <a:solidFill>
                  <a:srgbClr val="000000"/>
                </a:solidFill>
              </a:rPr>
              <a:pPr>
                <a:defRPr/>
              </a:pPr>
              <a:t>3/13/2015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265109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7CF6B52-CFDF-43B4-B881-7DB76FA4E271}" type="datetime1">
              <a:rPr lang="en-US" smtClean="0">
                <a:solidFill>
                  <a:srgbClr val="000000"/>
                </a:solidFill>
              </a:rPr>
              <a:pPr>
                <a:defRPr/>
              </a:pPr>
              <a:t>3/13/2015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102272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6CC9723-8334-438D-8522-C1BD577D96D8}" type="datetime1">
              <a:rPr lang="en-US" smtClean="0">
                <a:solidFill>
                  <a:srgbClr val="000000"/>
                </a:solidFill>
              </a:rPr>
              <a:pPr>
                <a:defRPr/>
              </a:pPr>
              <a:t>3/13/2015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016798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D1756A4A-8E0C-49B6-B8E3-FBEFEEAD77A4}" type="datetime1">
              <a:rPr lang="en-US" smtClean="0">
                <a:solidFill>
                  <a:srgbClr val="000000"/>
                </a:solidFill>
              </a:rPr>
              <a:pPr>
                <a:defRPr/>
              </a:pPr>
              <a:t>3/13/2015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910516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7CEBEFDF-2DE3-4C3E-B71F-397883B0FFCC}" type="datetime1">
              <a:rPr lang="en-US" smtClean="0">
                <a:solidFill>
                  <a:srgbClr val="000000"/>
                </a:solidFill>
              </a:rPr>
              <a:pPr>
                <a:defRPr/>
              </a:pPr>
              <a:t>3/13/2015</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80380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966AC687-853E-4709-AE11-7DCA18AF038F}" type="datetime1">
              <a:rPr lang="en-US" smtClean="0">
                <a:solidFill>
                  <a:srgbClr val="000000"/>
                </a:solidFill>
              </a:rPr>
              <a:pPr>
                <a:defRPr/>
              </a:pPr>
              <a:t>3/13/2015</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324805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8335C3A-7A41-40F6-83A6-685429439F75}" type="datetime1">
              <a:rPr lang="en-US" smtClean="0">
                <a:solidFill>
                  <a:srgbClr val="000000"/>
                </a:solidFill>
              </a:rPr>
              <a:pPr>
                <a:defRPr/>
              </a:pPr>
              <a:t>3/13/2015</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93832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noaa_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228600"/>
            <a:ext cx="9906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914400" y="6276975"/>
            <a:ext cx="7239000" cy="581025"/>
          </a:xfrm>
          <a:prstGeom prst="rect">
            <a:avLst/>
          </a:prstGeom>
          <a:noFill/>
          <a:ln>
            <a:noFill/>
          </a:ln>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defRPr/>
            </a:pPr>
            <a:r>
              <a:rPr lang="en-US" sz="1600" b="1" smtClean="0">
                <a:solidFill>
                  <a:srgbClr val="FFFFFF"/>
                </a:solidFill>
              </a:rPr>
              <a:t> Center for Satellite Applications and Research (STAR) Review </a:t>
            </a:r>
            <a:br>
              <a:rPr lang="en-US" sz="1600" b="1" smtClean="0">
                <a:solidFill>
                  <a:srgbClr val="FFFFFF"/>
                </a:solidFill>
              </a:rPr>
            </a:br>
            <a:r>
              <a:rPr lang="en-US" sz="1600" b="1" smtClean="0">
                <a:solidFill>
                  <a:srgbClr val="FFFFFF"/>
                </a:solidFill>
              </a:rPr>
              <a:t>09 – 11 March 2010</a:t>
            </a:r>
          </a:p>
        </p:txBody>
      </p:sp>
      <p:sp>
        <p:nvSpPr>
          <p:cNvPr id="23554" name="Rectangle 2"/>
          <p:cNvSpPr>
            <a:spLocks noGrp="1" noChangeArrowheads="1"/>
          </p:cNvSpPr>
          <p:nvPr>
            <p:ph type="ctrTitle"/>
          </p:nvPr>
        </p:nvSpPr>
        <p:spPr>
          <a:xfrm>
            <a:off x="685800" y="2133600"/>
            <a:ext cx="7772400" cy="1470025"/>
          </a:xfrm>
          <a:effectLst>
            <a:outerShdw dist="35921" dir="2700000" algn="ctr" rotWithShape="0">
              <a:srgbClr val="000000"/>
            </a:outerShdw>
          </a:effectLst>
        </p:spPr>
        <p:txBody>
          <a:bodyPr/>
          <a:lstStyle>
            <a:lvl1pPr>
              <a:defRPr b="0">
                <a:latin typeface="Arial Black" pitchFamily="34" charset="0"/>
              </a:defRPr>
            </a:lvl1pPr>
          </a:lstStyle>
          <a:p>
            <a:pPr lvl="0"/>
            <a:r>
              <a:rPr lang="en-US" noProof="0" smtClean="0"/>
              <a:t>Click to edit Master title style</a:t>
            </a:r>
          </a:p>
        </p:txBody>
      </p:sp>
      <p:sp>
        <p:nvSpPr>
          <p:cNvPr id="23555" name="Rectangle 3"/>
          <p:cNvSpPr>
            <a:spLocks noGrp="1" noChangeArrowheads="1"/>
          </p:cNvSpPr>
          <p:nvPr>
            <p:ph type="subTitle" idx="1"/>
          </p:nvPr>
        </p:nvSpPr>
        <p:spPr>
          <a:xfrm>
            <a:off x="1371600" y="4648200"/>
            <a:ext cx="6400800" cy="1219200"/>
          </a:xfrm>
          <a:noFill/>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Lst>
        </p:spPr>
        <p:txBody>
          <a:bodyPr/>
          <a:lstStyle>
            <a:lvl1pPr marL="0" indent="0" algn="ctr">
              <a:buFontTx/>
              <a:buNone/>
              <a:defRPr sz="2400">
                <a:solidFill>
                  <a:srgbClr val="FF9900"/>
                </a:solidFill>
                <a:latin typeface="Arial Black" pitchFamily="34" charset="0"/>
              </a:defRPr>
            </a:lvl1pPr>
          </a:lstStyle>
          <a:p>
            <a:pPr lvl="0"/>
            <a:r>
              <a:rPr lang="en-US" noProof="0" smtClean="0"/>
              <a:t>Click to edit Master subtitle style</a:t>
            </a:r>
          </a:p>
        </p:txBody>
      </p:sp>
    </p:spTree>
    <p:extLst>
      <p:ext uri="{BB962C8B-B14F-4D97-AF65-F5344CB8AC3E}">
        <p14:creationId xmlns:p14="http://schemas.microsoft.com/office/powerpoint/2010/main" val="70416308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6E67B5D-BE7B-4677-B847-DE7464E16652}" type="datetime1">
              <a:rPr lang="en-US" smtClean="0">
                <a:solidFill>
                  <a:srgbClr val="000000"/>
                </a:solidFill>
              </a:rPr>
              <a:pPr>
                <a:defRPr/>
              </a:pPr>
              <a:t>3/13/2015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453608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2790F60-46DA-4B5F-B559-4411BD5FAD1C}" type="datetime1">
              <a:rPr lang="en-US" smtClean="0">
                <a:solidFill>
                  <a:srgbClr val="000000"/>
                </a:solidFill>
              </a:rPr>
              <a:pPr>
                <a:defRPr/>
              </a:pPr>
              <a:t>3/13/2015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097685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9494C7A-D241-452C-8409-D0125982B5B6}" type="datetime1">
              <a:rPr lang="en-US" smtClean="0">
                <a:solidFill>
                  <a:srgbClr val="000000"/>
                </a:solidFill>
              </a:rPr>
              <a:pPr>
                <a:defRPr/>
              </a:pPr>
              <a:t>3/13/2015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800523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F9FFEA5-FBED-4ADB-A804-ED23841977E3}" type="datetime1">
              <a:rPr lang="en-US" smtClean="0">
                <a:solidFill>
                  <a:srgbClr val="000000"/>
                </a:solidFill>
              </a:rPr>
              <a:pPr>
                <a:defRPr/>
              </a:pPr>
              <a:t>3/13/2015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724120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151761DF-D7AF-4167-A944-BDC44D0E3477}" type="datetime1">
              <a:rPr lang="en-US" smtClean="0">
                <a:solidFill>
                  <a:srgbClr val="000000"/>
                </a:solidFill>
              </a:rPr>
              <a:pPr>
                <a:defRPr/>
              </a:pPr>
              <a:t>3/13/2015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107972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38AF1208-3081-41BF-8ADB-3C02E1081667}" type="datetime1">
              <a:rPr lang="en-US" smtClean="0">
                <a:solidFill>
                  <a:srgbClr val="000000"/>
                </a:solidFill>
              </a:rPr>
              <a:pPr>
                <a:defRPr/>
              </a:pPr>
              <a:t>3/13/2015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71FCB4-B20D-44A1-A55E-58DD90C49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195870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5532F530-9E19-4E9C-9738-C0BFE09D089A}" type="slidenum">
              <a:rPr lang="en-US"/>
              <a:pPr>
                <a:defRPr/>
              </a:pPr>
              <a:t>‹#›</a:t>
            </a:fld>
            <a:endParaRPr lang="en-US"/>
          </a:p>
        </p:txBody>
      </p:sp>
    </p:spTree>
    <p:extLst>
      <p:ext uri="{BB962C8B-B14F-4D97-AF65-F5344CB8AC3E}">
        <p14:creationId xmlns:p14="http://schemas.microsoft.com/office/powerpoint/2010/main" val="296018320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1117FE8-98F9-41FA-9392-33A066033D3C}" type="slidenum">
              <a:rPr lang="en-US"/>
              <a:pPr>
                <a:defRPr/>
              </a:pPr>
              <a:t>‹#›</a:t>
            </a:fld>
            <a:endParaRPr lang="en-US"/>
          </a:p>
        </p:txBody>
      </p:sp>
    </p:spTree>
    <p:extLst>
      <p:ext uri="{BB962C8B-B14F-4D97-AF65-F5344CB8AC3E}">
        <p14:creationId xmlns:p14="http://schemas.microsoft.com/office/powerpoint/2010/main" val="47981544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6F8E6A6-BB16-4EA8-84FB-0B841619D9C9}" type="slidenum">
              <a:rPr lang="en-US"/>
              <a:pPr>
                <a:defRPr/>
              </a:pPr>
              <a:t>‹#›</a:t>
            </a:fld>
            <a:endParaRPr lang="en-US"/>
          </a:p>
        </p:txBody>
      </p:sp>
    </p:spTree>
    <p:extLst>
      <p:ext uri="{BB962C8B-B14F-4D97-AF65-F5344CB8AC3E}">
        <p14:creationId xmlns:p14="http://schemas.microsoft.com/office/powerpoint/2010/main" val="384514716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7E65C8-2C22-4AE6-98B5-BCD7AD56F3B5}" type="slidenum">
              <a:rPr lang="en-US"/>
              <a:pPr>
                <a:defRPr/>
              </a:pPr>
              <a:t>‹#›</a:t>
            </a:fld>
            <a:endParaRPr lang="en-US"/>
          </a:p>
        </p:txBody>
      </p:sp>
    </p:spTree>
    <p:extLst>
      <p:ext uri="{BB962C8B-B14F-4D97-AF65-F5344CB8AC3E}">
        <p14:creationId xmlns:p14="http://schemas.microsoft.com/office/powerpoint/2010/main" val="4047868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4"/>
          <p:cNvSpPr>
            <a:spLocks noGrp="1"/>
          </p:cNvSpPr>
          <p:nvPr>
            <p:ph type="dt" sz="half" idx="10"/>
          </p:nvPr>
        </p:nvSpPr>
        <p:spPr/>
        <p:txBody>
          <a:bodyPr/>
          <a:lstStyle>
            <a:lvl1pPr>
              <a:defRPr/>
            </a:lvl1pPr>
          </a:lstStyle>
          <a:p>
            <a:pPr>
              <a:defRPr/>
            </a:pPr>
            <a:endParaRPr lang="en-US" dirty="0">
              <a:solidFill>
                <a:prstClr val="white">
                  <a:tint val="75000"/>
                </a:prstClr>
              </a:solidFill>
            </a:endParaRPr>
          </a:p>
        </p:txBody>
      </p:sp>
      <p:sp>
        <p:nvSpPr>
          <p:cNvPr id="14" name="Footer Placeholder 5"/>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5" name="Slide Number Placeholder 6"/>
          <p:cNvSpPr>
            <a:spLocks noGrp="1"/>
          </p:cNvSpPr>
          <p:nvPr>
            <p:ph type="sldNum" sz="quarter" idx="12"/>
          </p:nvPr>
        </p:nvSpPr>
        <p:spPr/>
        <p:txBody>
          <a:bodyPr/>
          <a:lstStyle>
            <a:lvl1pPr>
              <a:defRPr/>
            </a:lvl1pPr>
          </a:lstStyle>
          <a:p>
            <a:pPr>
              <a:defRPr/>
            </a:pPr>
            <a:fld id="{F8BBB978-F783-4560-B5F8-459943D3045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1757063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atin typeface="Arial" charset="0"/>
              </a:defRPr>
            </a:lvl1pPr>
          </a:lstStyle>
          <a:p>
            <a:pPr>
              <a:defRPr/>
            </a:pPr>
            <a:fld id="{FFACB03B-C967-44D3-83FE-0BDCE7B49294}" type="slidenum">
              <a:rPr lang="en-US"/>
              <a:pPr>
                <a:defRPr/>
              </a:pPr>
              <a:t>‹#›</a:t>
            </a:fld>
            <a:endParaRPr lang="en-US"/>
          </a:p>
        </p:txBody>
      </p:sp>
    </p:spTree>
    <p:extLst>
      <p:ext uri="{BB962C8B-B14F-4D97-AF65-F5344CB8AC3E}">
        <p14:creationId xmlns:p14="http://schemas.microsoft.com/office/powerpoint/2010/main" val="108181625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0BA0DF6-1F07-4FA6-B7D2-F3001E77C539}" type="slidenum">
              <a:rPr lang="en-US"/>
              <a:pPr>
                <a:defRPr/>
              </a:pPr>
              <a:t>‹#›</a:t>
            </a:fld>
            <a:endParaRPr lang="en-US"/>
          </a:p>
        </p:txBody>
      </p:sp>
    </p:spTree>
    <p:extLst>
      <p:ext uri="{BB962C8B-B14F-4D97-AF65-F5344CB8AC3E}">
        <p14:creationId xmlns:p14="http://schemas.microsoft.com/office/powerpoint/2010/main" val="223397961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265F424-A057-41D9-9808-928C5B6B6085}" type="slidenum">
              <a:rPr lang="en-US"/>
              <a:pPr>
                <a:defRPr/>
              </a:pPr>
              <a:t>‹#›</a:t>
            </a:fld>
            <a:endParaRPr lang="en-US"/>
          </a:p>
        </p:txBody>
      </p:sp>
    </p:spTree>
    <p:extLst>
      <p:ext uri="{BB962C8B-B14F-4D97-AF65-F5344CB8AC3E}">
        <p14:creationId xmlns:p14="http://schemas.microsoft.com/office/powerpoint/2010/main" val="346518054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C88DAD7-8963-4A38-8236-1C942AAD19BB}" type="slidenum">
              <a:rPr lang="en-US"/>
              <a:pPr>
                <a:defRPr/>
              </a:pPr>
              <a:t>‹#›</a:t>
            </a:fld>
            <a:endParaRPr lang="en-US"/>
          </a:p>
        </p:txBody>
      </p:sp>
    </p:spTree>
    <p:extLst>
      <p:ext uri="{BB962C8B-B14F-4D97-AF65-F5344CB8AC3E}">
        <p14:creationId xmlns:p14="http://schemas.microsoft.com/office/powerpoint/2010/main" val="58935325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A3AAE7E9-77D1-467D-9256-0069C744142C}" type="slidenum">
              <a:rPr lang="en-US"/>
              <a:pPr>
                <a:defRPr/>
              </a:pPr>
              <a:t>‹#›</a:t>
            </a:fld>
            <a:endParaRPr lang="en-US"/>
          </a:p>
        </p:txBody>
      </p:sp>
    </p:spTree>
    <p:extLst>
      <p:ext uri="{BB962C8B-B14F-4D97-AF65-F5344CB8AC3E}">
        <p14:creationId xmlns:p14="http://schemas.microsoft.com/office/powerpoint/2010/main" val="111933976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EA13A831-77A0-48CD-BF90-F051623A9B7C}" type="slidenum">
              <a:rPr lang="en-US"/>
              <a:pPr>
                <a:defRPr/>
              </a:pPr>
              <a:t>‹#›</a:t>
            </a:fld>
            <a:endParaRPr lang="en-US"/>
          </a:p>
        </p:txBody>
      </p:sp>
    </p:spTree>
    <p:extLst>
      <p:ext uri="{BB962C8B-B14F-4D97-AF65-F5344CB8AC3E}">
        <p14:creationId xmlns:p14="http://schemas.microsoft.com/office/powerpoint/2010/main" val="17996778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0CD6FDB-C4F6-4B46-95A8-BB03F6307370}" type="slidenum">
              <a:rPr lang="en-US"/>
              <a:pPr>
                <a:defRPr/>
              </a:pPr>
              <a:t>‹#›</a:t>
            </a:fld>
            <a:endParaRPr lang="en-US"/>
          </a:p>
        </p:txBody>
      </p:sp>
    </p:spTree>
    <p:extLst>
      <p:ext uri="{BB962C8B-B14F-4D97-AF65-F5344CB8AC3E}">
        <p14:creationId xmlns:p14="http://schemas.microsoft.com/office/powerpoint/2010/main" val="279724818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116BCADC-560C-47F7-838D-0DA9A2F2B913}" type="slidenum">
              <a:rPr lang="en-US"/>
              <a:pPr>
                <a:defRPr/>
              </a:pPr>
              <a:t>‹#›</a:t>
            </a:fld>
            <a:endParaRPr lang="en-US"/>
          </a:p>
        </p:txBody>
      </p:sp>
    </p:spTree>
    <p:extLst>
      <p:ext uri="{BB962C8B-B14F-4D97-AF65-F5344CB8AC3E}">
        <p14:creationId xmlns:p14="http://schemas.microsoft.com/office/powerpoint/2010/main" val="261871346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7A1CCE64-E4A8-4643-8FAF-2FCC6461BAC5}" type="slidenum">
              <a:rPr lang="en-US"/>
              <a:pPr>
                <a:defRPr/>
              </a:pPr>
              <a:t>‹#›</a:t>
            </a:fld>
            <a:endParaRPr lang="en-US"/>
          </a:p>
        </p:txBody>
      </p:sp>
    </p:spTree>
    <p:extLst>
      <p:ext uri="{BB962C8B-B14F-4D97-AF65-F5344CB8AC3E}">
        <p14:creationId xmlns:p14="http://schemas.microsoft.com/office/powerpoint/2010/main" val="331199553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C1D4AF-E085-4A23-95AB-47448C897A40}" type="slidenum">
              <a:rPr lang="en-US"/>
              <a:pPr>
                <a:defRPr/>
              </a:pPr>
              <a:t>‹#›</a:t>
            </a:fld>
            <a:endParaRPr lang="en-US"/>
          </a:p>
        </p:txBody>
      </p:sp>
    </p:spTree>
    <p:extLst>
      <p:ext uri="{BB962C8B-B14F-4D97-AF65-F5344CB8AC3E}">
        <p14:creationId xmlns:p14="http://schemas.microsoft.com/office/powerpoint/2010/main" val="197298549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57FC5F-2715-4683-BFAA-5AF2AC4416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20566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atin typeface="Arial" charset="0"/>
              </a:defRPr>
            </a:lvl1pPr>
          </a:lstStyle>
          <a:p>
            <a:pPr>
              <a:defRPr/>
            </a:pPr>
            <a:fld id="{C74642E1-0079-4859-A400-3AF2F9A58ADE}" type="slidenum">
              <a:rPr lang="en-US"/>
              <a:pPr>
                <a:defRPr/>
              </a:pPr>
              <a:t>‹#›</a:t>
            </a:fld>
            <a:endParaRPr lang="en-US"/>
          </a:p>
        </p:txBody>
      </p:sp>
    </p:spTree>
    <p:extLst>
      <p:ext uri="{BB962C8B-B14F-4D97-AF65-F5344CB8AC3E}">
        <p14:creationId xmlns:p14="http://schemas.microsoft.com/office/powerpoint/2010/main" val="361324805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97DC28-83C0-416A-930C-F8B980D5CA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276592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8610F4-FEB6-4B05-B8A3-66E97CA993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542645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F7E3E7-C8A1-4CF6-933F-CA957380EF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719073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A86BBE-79FA-49AB-ACD5-4A283AA481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617615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AF576D0-0602-457E-BAA4-101BA7E08F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594996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ECD94A3-70B5-4073-BF2F-75129C8B43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617116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BD8A00-9ECD-49F2-9A06-7F544A92FD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39340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DE5FF5-FCEE-4C82-B00F-AF89035910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547341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AEB7F2-23EB-4DC6-BCF8-418A272CF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541189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A77F5B-800E-484F-A646-A4A0C3F0FA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68728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9144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atin typeface="Arial" charset="0"/>
              </a:defRPr>
            </a:lvl1pPr>
          </a:lstStyle>
          <a:p>
            <a:pPr>
              <a:defRPr/>
            </a:pPr>
            <a:fld id="{CD91C1B5-7FA2-4BA0-9E8E-17699EAF1F83}" type="slidenum">
              <a:rPr lang="en-US"/>
              <a:pPr>
                <a:defRPr/>
              </a:pPr>
              <a:t>‹#›</a:t>
            </a:fld>
            <a:endParaRPr lang="en-US"/>
          </a:p>
        </p:txBody>
      </p:sp>
    </p:spTree>
    <p:extLst>
      <p:ext uri="{BB962C8B-B14F-4D97-AF65-F5344CB8AC3E}">
        <p14:creationId xmlns:p14="http://schemas.microsoft.com/office/powerpoint/2010/main" val="241106725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90282A-8845-4631-932E-4DEB8381A1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270799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021C82-4BC8-C949-8A60-47B9C9A94D37}" type="datetimeFigureOut">
              <a:rPr lang="en-US" smtClean="0">
                <a:solidFill>
                  <a:prstClr val="black">
                    <a:tint val="75000"/>
                  </a:prstClr>
                </a:solidFill>
                <a:latin typeface="Calibri"/>
              </a:rPr>
              <a:pPr/>
              <a:t>3/13/2015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DB9DBB8-3017-264B-9461-9CE4E86F4FC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8258691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021C82-4BC8-C949-8A60-47B9C9A94D37}" type="datetimeFigureOut">
              <a:rPr lang="en-US" smtClean="0">
                <a:solidFill>
                  <a:prstClr val="black">
                    <a:tint val="75000"/>
                  </a:prstClr>
                </a:solidFill>
                <a:latin typeface="Calibri"/>
              </a:rPr>
              <a:pPr/>
              <a:t>3/13/2015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DB9DBB8-3017-264B-9461-9CE4E86F4FC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890160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021C82-4BC8-C949-8A60-47B9C9A94D37}" type="datetimeFigureOut">
              <a:rPr lang="en-US" smtClean="0">
                <a:solidFill>
                  <a:prstClr val="black">
                    <a:tint val="75000"/>
                  </a:prstClr>
                </a:solidFill>
                <a:latin typeface="Calibri"/>
              </a:rPr>
              <a:pPr/>
              <a:t>3/13/2015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DB9DBB8-3017-264B-9461-9CE4E86F4FC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416609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2021C82-4BC8-C949-8A60-47B9C9A94D37}" type="datetimeFigureOut">
              <a:rPr lang="en-US" smtClean="0">
                <a:solidFill>
                  <a:prstClr val="black">
                    <a:tint val="75000"/>
                  </a:prstClr>
                </a:solidFill>
                <a:latin typeface="Calibri"/>
              </a:rPr>
              <a:pPr/>
              <a:t>3/13/2015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DB9DBB8-3017-264B-9461-9CE4E86F4FC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3836347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021C82-4BC8-C949-8A60-47B9C9A94D37}" type="datetimeFigureOut">
              <a:rPr lang="en-US" smtClean="0">
                <a:solidFill>
                  <a:prstClr val="black">
                    <a:tint val="75000"/>
                  </a:prstClr>
                </a:solidFill>
                <a:latin typeface="Calibri"/>
              </a:rPr>
              <a:pPr/>
              <a:t>3/13/2015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DB9DBB8-3017-264B-9461-9CE4E86F4FC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946437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021C82-4BC8-C949-8A60-47B9C9A94D37}" type="datetimeFigureOut">
              <a:rPr lang="en-US" smtClean="0">
                <a:solidFill>
                  <a:prstClr val="black">
                    <a:tint val="75000"/>
                  </a:prstClr>
                </a:solidFill>
                <a:latin typeface="Calibri"/>
              </a:rPr>
              <a:pPr/>
              <a:t>3/13/2015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DB9DBB8-3017-264B-9461-9CE4E86F4FC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4331139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021C82-4BC8-C949-8A60-47B9C9A94D37}" type="datetimeFigureOut">
              <a:rPr lang="en-US" smtClean="0">
                <a:solidFill>
                  <a:prstClr val="black">
                    <a:tint val="75000"/>
                  </a:prstClr>
                </a:solidFill>
                <a:latin typeface="Calibri"/>
              </a:rPr>
              <a:pPr/>
              <a:t>3/13/2015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DB9DBB8-3017-264B-9461-9CE4E86F4FC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4552471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021C82-4BC8-C949-8A60-47B9C9A94D37}" type="datetimeFigureOut">
              <a:rPr lang="en-US" smtClean="0">
                <a:solidFill>
                  <a:prstClr val="black">
                    <a:tint val="75000"/>
                  </a:prstClr>
                </a:solidFill>
                <a:latin typeface="Calibri"/>
              </a:rPr>
              <a:pPr/>
              <a:t>3/13/2015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DB9DBB8-3017-264B-9461-9CE4E86F4FC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0541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021C82-4BC8-C949-8A60-47B9C9A94D37}" type="datetimeFigureOut">
              <a:rPr lang="en-US" smtClean="0">
                <a:solidFill>
                  <a:prstClr val="black">
                    <a:tint val="75000"/>
                  </a:prstClr>
                </a:solidFill>
                <a:latin typeface="Calibri"/>
              </a:rPr>
              <a:pPr/>
              <a:t>3/13/2015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DB9DBB8-3017-264B-9461-9CE4E86F4FC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555850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atin typeface="Arial" charset="0"/>
              </a:defRPr>
            </a:lvl1pPr>
          </a:lstStyle>
          <a:p>
            <a:pPr>
              <a:defRPr/>
            </a:pPr>
            <a:fld id="{79585E18-899F-4271-87CA-0486DA616C6B}" type="slidenum">
              <a:rPr lang="en-US"/>
              <a:pPr>
                <a:defRPr/>
              </a:pPr>
              <a:t>‹#›</a:t>
            </a:fld>
            <a:endParaRPr lang="en-US"/>
          </a:p>
        </p:txBody>
      </p:sp>
    </p:spTree>
    <p:extLst>
      <p:ext uri="{BB962C8B-B14F-4D97-AF65-F5344CB8AC3E}">
        <p14:creationId xmlns:p14="http://schemas.microsoft.com/office/powerpoint/2010/main" val="324622325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021C82-4BC8-C949-8A60-47B9C9A94D37}" type="datetimeFigureOut">
              <a:rPr lang="en-US" smtClean="0">
                <a:solidFill>
                  <a:prstClr val="black">
                    <a:tint val="75000"/>
                  </a:prstClr>
                </a:solidFill>
                <a:latin typeface="Calibri"/>
              </a:rPr>
              <a:pPr/>
              <a:t>3/13/2015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DB9DBB8-3017-264B-9461-9CE4E86F4FC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161633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021C82-4BC8-C949-8A60-47B9C9A94D37}" type="datetimeFigureOut">
              <a:rPr lang="en-US" smtClean="0">
                <a:solidFill>
                  <a:prstClr val="black">
                    <a:tint val="75000"/>
                  </a:prstClr>
                </a:solidFill>
                <a:latin typeface="Calibri"/>
              </a:rPr>
              <a:pPr/>
              <a:t>3/13/2015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DB9DBB8-3017-264B-9461-9CE4E86F4FC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0133953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685800" y="1295400"/>
            <a:ext cx="7772400" cy="1447800"/>
          </a:xfrm>
        </p:spPr>
        <p:txBody>
          <a:bodyPr/>
          <a:lstStyle>
            <a:lvl1pPr marR="9144" algn="ctr">
              <a:defRPr sz="4000" b="1"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defRPr>
            </a:lvl1pPr>
          </a:lstStyle>
          <a:p>
            <a:r>
              <a:rPr lang="en-US" dirty="0" smtClean="0"/>
              <a:t>Click to edit Master title style</a:t>
            </a:r>
            <a:endParaRPr lang="en-US" dirty="0"/>
          </a:p>
        </p:txBody>
      </p:sp>
      <p:sp>
        <p:nvSpPr>
          <p:cNvPr id="9" name="Subtitle 8"/>
          <p:cNvSpPr>
            <a:spLocks noGrp="1"/>
          </p:cNvSpPr>
          <p:nvPr>
            <p:ph type="subTitle" idx="1"/>
          </p:nvPr>
        </p:nvSpPr>
        <p:spPr>
          <a:xfrm>
            <a:off x="685800" y="3198168"/>
            <a:ext cx="7772400" cy="461665"/>
          </a:xfrm>
        </p:spPr>
        <p:txBody>
          <a:bodyPr lIns="100584" anchor="ctr">
            <a:spAutoFit/>
          </a:bodyPr>
          <a:lstStyle>
            <a:lvl1pPr marL="0" indent="0" algn="ctr">
              <a:spcBef>
                <a:spcPts val="0"/>
              </a:spcBef>
              <a:buNone/>
              <a:defRPr sz="2400">
                <a:solidFill>
                  <a:srgbClr val="F2C31A"/>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Tree>
    <p:extLst>
      <p:ext uri="{BB962C8B-B14F-4D97-AF65-F5344CB8AC3E}">
        <p14:creationId xmlns:p14="http://schemas.microsoft.com/office/powerpoint/2010/main" val="357221779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8229600" cy="5257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10"/>
          <p:cNvSpPr>
            <a:spLocks noGrp="1"/>
          </p:cNvSpPr>
          <p:nvPr>
            <p:ph type="sldNum" sz="quarter" idx="10"/>
          </p:nvPr>
        </p:nvSpPr>
        <p:spPr/>
        <p:txBody>
          <a:bodyPr/>
          <a:lstStyle>
            <a:lvl1pPr>
              <a:defRPr/>
            </a:lvl1pPr>
          </a:lstStyle>
          <a:p>
            <a:pPr>
              <a:defRPr/>
            </a:pPr>
            <a:fld id="{F378691F-9CED-4134-BEF2-4424A0C8B72C}" type="slidenum">
              <a:rPr lang="en-US"/>
              <a:pPr>
                <a:defRPr/>
              </a:pPr>
              <a:t>‹#›</a:t>
            </a:fld>
            <a:endParaRPr lang="en-US"/>
          </a:p>
        </p:txBody>
      </p:sp>
    </p:spTree>
    <p:extLst>
      <p:ext uri="{BB962C8B-B14F-4D97-AF65-F5344CB8AC3E}">
        <p14:creationId xmlns:p14="http://schemas.microsoft.com/office/powerpoint/2010/main" val="127671097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chor="ctr"/>
          <a:lstStyle>
            <a:lvl1pPr algn="ctr">
              <a:buNone/>
              <a:defRPr sz="3600" b="0"/>
            </a:lvl1pPr>
          </a:lstStyle>
          <a:p>
            <a:r>
              <a:rPr lang="en-US" dirty="0" smtClean="0"/>
              <a:t>Click to edit Master title style</a:t>
            </a:r>
            <a:endParaRPr lang="en-US" dirty="0"/>
          </a:p>
        </p:txBody>
      </p:sp>
      <p:sp>
        <p:nvSpPr>
          <p:cNvPr id="3" name="Text Placeholder 2"/>
          <p:cNvSpPr>
            <a:spLocks noGrp="1"/>
          </p:cNvSpPr>
          <p:nvPr>
            <p:ph type="body" idx="2"/>
          </p:nvPr>
        </p:nvSpPr>
        <p:spPr>
          <a:xfrm>
            <a:off x="457200" y="1066800"/>
            <a:ext cx="2514600" cy="52578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200400" y="1066800"/>
            <a:ext cx="5486400" cy="52578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327DF725-5DD2-4AC8-9302-F060CA84D9D3}" type="slidenum">
              <a:rPr lang="en-US"/>
              <a:pPr>
                <a:defRPr/>
              </a:pPr>
              <a:t>‹#›</a:t>
            </a:fld>
            <a:endParaRPr lang="en-US"/>
          </a:p>
        </p:txBody>
      </p:sp>
    </p:spTree>
    <p:extLst>
      <p:ext uri="{BB962C8B-B14F-4D97-AF65-F5344CB8AC3E}">
        <p14:creationId xmlns:p14="http://schemas.microsoft.com/office/powerpoint/2010/main" val="133677013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80FD687F-9EC4-4A2C-9D79-45716973BA41}" type="slidenum">
              <a:rPr lang="en-US"/>
              <a:pPr>
                <a:defRPr/>
              </a:pPr>
              <a:t>‹#›</a:t>
            </a:fld>
            <a:endParaRPr lang="en-US"/>
          </a:p>
        </p:txBody>
      </p:sp>
    </p:spTree>
    <p:extLst>
      <p:ext uri="{BB962C8B-B14F-4D97-AF65-F5344CB8AC3E}">
        <p14:creationId xmlns:p14="http://schemas.microsoft.com/office/powerpoint/2010/main" val="203873022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pPr>
              <a:defRPr/>
            </a:pPr>
            <a:fld id="{3283774E-393D-4152-86DA-5285DCA315CF}" type="slidenum">
              <a:rPr lang="en-US"/>
              <a:pPr>
                <a:defRPr/>
              </a:pPr>
              <a:t>‹#›</a:t>
            </a:fld>
            <a:endParaRPr lang="en-US"/>
          </a:p>
        </p:txBody>
      </p:sp>
    </p:spTree>
    <p:extLst>
      <p:ext uri="{BB962C8B-B14F-4D97-AF65-F5344CB8AC3E}">
        <p14:creationId xmlns:p14="http://schemas.microsoft.com/office/powerpoint/2010/main" val="363492915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0"/>
          <p:cNvSpPr>
            <a:spLocks noGrp="1"/>
          </p:cNvSpPr>
          <p:nvPr>
            <p:ph type="sldNum" sz="quarter" idx="10"/>
          </p:nvPr>
        </p:nvSpPr>
        <p:spPr/>
        <p:txBody>
          <a:bodyPr/>
          <a:lstStyle>
            <a:lvl1pPr>
              <a:defRPr/>
            </a:lvl1pPr>
          </a:lstStyle>
          <a:p>
            <a:pPr>
              <a:defRPr/>
            </a:pPr>
            <a:fld id="{7A000F4E-004E-4CE8-AABD-59BBC7FD61A1}" type="slidenum">
              <a:rPr lang="en-US"/>
              <a:pPr>
                <a:defRPr/>
              </a:pPr>
              <a:t>‹#›</a:t>
            </a:fld>
            <a:endParaRPr lang="en-US"/>
          </a:p>
        </p:txBody>
      </p:sp>
    </p:spTree>
    <p:extLst>
      <p:ext uri="{BB962C8B-B14F-4D97-AF65-F5344CB8AC3E}">
        <p14:creationId xmlns:p14="http://schemas.microsoft.com/office/powerpoint/2010/main" val="309711726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92277A-23CE-4A4B-AEC6-A85C7513050F}" type="datetimeFigureOut">
              <a:rPr lang="en-US" smtClean="0">
                <a:solidFill>
                  <a:prstClr val="black">
                    <a:tint val="75000"/>
                  </a:prstClr>
                </a:solidFill>
              </a:rPr>
              <a:pPr/>
              <a:t>3/13/2015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A38285-BE8F-4A8B-AD55-7A167E510F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995832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2277A-23CE-4A4B-AEC6-A85C7513050F}" type="datetimeFigureOut">
              <a:rPr lang="en-US" smtClean="0">
                <a:solidFill>
                  <a:prstClr val="black">
                    <a:tint val="75000"/>
                  </a:prstClr>
                </a:solidFill>
              </a:rPr>
              <a:pPr/>
              <a:t>3/13/2015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A38285-BE8F-4A8B-AD55-7A167E510F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48443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atin typeface="Arial" charset="0"/>
              </a:defRPr>
            </a:lvl1pPr>
          </a:lstStyle>
          <a:p>
            <a:pPr>
              <a:defRPr/>
            </a:pPr>
            <a:fld id="{1FD28616-250F-4021-B930-3BCBFAB2D0DD}" type="slidenum">
              <a:rPr lang="en-US"/>
              <a:pPr>
                <a:defRPr/>
              </a:pPr>
              <a:t>‹#›</a:t>
            </a:fld>
            <a:endParaRPr lang="en-US"/>
          </a:p>
        </p:txBody>
      </p:sp>
    </p:spTree>
    <p:extLst>
      <p:ext uri="{BB962C8B-B14F-4D97-AF65-F5344CB8AC3E}">
        <p14:creationId xmlns:p14="http://schemas.microsoft.com/office/powerpoint/2010/main" val="214231893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92277A-23CE-4A4B-AEC6-A85C7513050F}" type="datetimeFigureOut">
              <a:rPr lang="en-US" smtClean="0">
                <a:solidFill>
                  <a:prstClr val="black">
                    <a:tint val="75000"/>
                  </a:prstClr>
                </a:solidFill>
              </a:rPr>
              <a:pPr/>
              <a:t>3/13/2015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A38285-BE8F-4A8B-AD55-7A167E510F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715047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92277A-23CE-4A4B-AEC6-A85C7513050F}" type="datetimeFigureOut">
              <a:rPr lang="en-US" smtClean="0">
                <a:solidFill>
                  <a:prstClr val="black">
                    <a:tint val="75000"/>
                  </a:prstClr>
                </a:solidFill>
              </a:rPr>
              <a:pPr/>
              <a:t>3/13/2015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A38285-BE8F-4A8B-AD55-7A167E510F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128714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92277A-23CE-4A4B-AEC6-A85C7513050F}" type="datetimeFigureOut">
              <a:rPr lang="en-US" smtClean="0">
                <a:solidFill>
                  <a:prstClr val="black">
                    <a:tint val="75000"/>
                  </a:prstClr>
                </a:solidFill>
              </a:rPr>
              <a:pPr/>
              <a:t>3/13/2015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2A38285-BE8F-4A8B-AD55-7A167E510F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043963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92277A-23CE-4A4B-AEC6-A85C7513050F}" type="datetimeFigureOut">
              <a:rPr lang="en-US" smtClean="0">
                <a:solidFill>
                  <a:prstClr val="black">
                    <a:tint val="75000"/>
                  </a:prstClr>
                </a:solidFill>
              </a:rPr>
              <a:pPr/>
              <a:t>3/13/2015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2A38285-BE8F-4A8B-AD55-7A167E510F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915539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92277A-23CE-4A4B-AEC6-A85C7513050F}" type="datetimeFigureOut">
              <a:rPr lang="en-US" smtClean="0">
                <a:solidFill>
                  <a:prstClr val="black">
                    <a:tint val="75000"/>
                  </a:prstClr>
                </a:solidFill>
              </a:rPr>
              <a:pPr/>
              <a:t>3/13/2015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2A38285-BE8F-4A8B-AD55-7A167E510F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64376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92277A-23CE-4A4B-AEC6-A85C7513050F}" type="datetimeFigureOut">
              <a:rPr lang="en-US" smtClean="0">
                <a:solidFill>
                  <a:prstClr val="black">
                    <a:tint val="75000"/>
                  </a:prstClr>
                </a:solidFill>
              </a:rPr>
              <a:pPr/>
              <a:t>3/13/2015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A38285-BE8F-4A8B-AD55-7A167E510F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943667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92277A-23CE-4A4B-AEC6-A85C7513050F}" type="datetimeFigureOut">
              <a:rPr lang="en-US" smtClean="0">
                <a:solidFill>
                  <a:prstClr val="black">
                    <a:tint val="75000"/>
                  </a:prstClr>
                </a:solidFill>
              </a:rPr>
              <a:pPr/>
              <a:t>3/13/2015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A38285-BE8F-4A8B-AD55-7A167E510F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870437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2277A-23CE-4A4B-AEC6-A85C7513050F}" type="datetimeFigureOut">
              <a:rPr lang="en-US" smtClean="0">
                <a:solidFill>
                  <a:prstClr val="black">
                    <a:tint val="75000"/>
                  </a:prstClr>
                </a:solidFill>
              </a:rPr>
              <a:pPr/>
              <a:t>3/13/2015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A38285-BE8F-4A8B-AD55-7A167E510F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614234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2277A-23CE-4A4B-AEC6-A85C7513050F}" type="datetimeFigureOut">
              <a:rPr lang="en-US" smtClean="0">
                <a:solidFill>
                  <a:prstClr val="black">
                    <a:tint val="75000"/>
                  </a:prstClr>
                </a:solidFill>
              </a:rPr>
              <a:pPr/>
              <a:t>3/13/2015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A38285-BE8F-4A8B-AD55-7A167E510F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343739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886F3B7-5B67-4634-ACA0-F4CE9D85D9B5}" type="datetime1">
              <a:rPr lang="en-US" smtClean="0">
                <a:solidFill>
                  <a:srgbClr val="000000"/>
                </a:solidFill>
              </a:rPr>
              <a:pPr>
                <a:defRPr/>
              </a:pPr>
              <a:t>3/13/2015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D8BF1E-8151-4ECD-8F63-6127C9BC3A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99596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atin typeface="Arial" charset="0"/>
              </a:defRPr>
            </a:lvl1pPr>
          </a:lstStyle>
          <a:p>
            <a:pPr>
              <a:defRPr/>
            </a:pPr>
            <a:fld id="{8B6C2019-12DB-4BA5-AD18-3F9B3713FEAF}" type="slidenum">
              <a:rPr lang="en-US"/>
              <a:pPr>
                <a:defRPr/>
              </a:pPr>
              <a:t>‹#›</a:t>
            </a:fld>
            <a:endParaRPr lang="en-US"/>
          </a:p>
        </p:txBody>
      </p:sp>
    </p:spTree>
    <p:extLst>
      <p:ext uri="{BB962C8B-B14F-4D97-AF65-F5344CB8AC3E}">
        <p14:creationId xmlns:p14="http://schemas.microsoft.com/office/powerpoint/2010/main" val="421674579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561FCEA-7120-447D-B1F8-E9851DE62794}" type="datetime1">
              <a:rPr lang="en-US" smtClean="0">
                <a:solidFill>
                  <a:srgbClr val="000000"/>
                </a:solidFill>
              </a:rPr>
              <a:pPr>
                <a:defRPr/>
              </a:pPr>
              <a:t>3/13/2015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FF45E6-6DE3-4BD5-9798-9E9DDB08C4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555233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362854FD-6582-49A0-863C-0947CEB10CE5}" type="datetime1">
              <a:rPr lang="en-US" smtClean="0">
                <a:solidFill>
                  <a:srgbClr val="000000"/>
                </a:solidFill>
              </a:rPr>
              <a:pPr>
                <a:defRPr/>
              </a:pPr>
              <a:t>3/13/2015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9B0078-20CD-4094-BA0B-34A32F2ED4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010351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7165C09B-D43F-4D96-9788-4257C7525E04}" type="datetime1">
              <a:rPr lang="en-US" smtClean="0">
                <a:solidFill>
                  <a:srgbClr val="000000"/>
                </a:solidFill>
              </a:rPr>
              <a:pPr>
                <a:defRPr/>
              </a:pPr>
              <a:t>3/13/2015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05B204-A222-4AE7-B4B0-B970F78212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803578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6A6E2E59-AC83-4BD1-B93A-961B59086C5B}" type="datetime1">
              <a:rPr lang="en-US" smtClean="0">
                <a:solidFill>
                  <a:srgbClr val="000000"/>
                </a:solidFill>
              </a:rPr>
              <a:pPr>
                <a:defRPr/>
              </a:pPr>
              <a:t>3/13/2015</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79EAA27-9629-4B1F-9BBF-F004D984D4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202178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3DC84159-96A9-4AE6-B887-4D3CDB921466}" type="datetime1">
              <a:rPr lang="en-US" smtClean="0">
                <a:solidFill>
                  <a:srgbClr val="000000"/>
                </a:solidFill>
              </a:rPr>
              <a:pPr>
                <a:defRPr/>
              </a:pPr>
              <a:t>3/13/2015</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ACEED0-1977-4BB3-91B9-09FD0B2051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727248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51B7A59-E20F-46A9-95BC-072BBC624B85}" type="datetime1">
              <a:rPr lang="en-US" smtClean="0">
                <a:solidFill>
                  <a:srgbClr val="000000"/>
                </a:solidFill>
              </a:rPr>
              <a:pPr>
                <a:defRPr/>
              </a:pPr>
              <a:t>3/13/2015</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8E404E-D1A8-4BB6-BB55-82DAC8A4DB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344164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D573944-E93E-4BF8-9521-A24C21CFF71C}" type="datetime1">
              <a:rPr lang="en-US" smtClean="0">
                <a:solidFill>
                  <a:srgbClr val="000000"/>
                </a:solidFill>
              </a:rPr>
              <a:pPr>
                <a:defRPr/>
              </a:pPr>
              <a:t>3/13/2015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1E68CA-765E-47B3-8503-6A010F5D3D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812430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95254F5-96E1-4CF2-8A11-0B8AA5807B59}" type="datetime1">
              <a:rPr lang="en-US" smtClean="0">
                <a:solidFill>
                  <a:srgbClr val="000000"/>
                </a:solidFill>
              </a:rPr>
              <a:pPr>
                <a:defRPr/>
              </a:pPr>
              <a:t>3/13/2015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0D1FCA-BAA9-4BCF-83E7-9BE80E21FF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246442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B473281-392E-4F59-B85B-39AA0AC369E0}" type="datetime1">
              <a:rPr lang="en-US" smtClean="0">
                <a:solidFill>
                  <a:srgbClr val="000000"/>
                </a:solidFill>
              </a:rPr>
              <a:pPr>
                <a:defRPr/>
              </a:pPr>
              <a:t>3/13/2015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F7315F-CA88-417B-9386-5A443C0D4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42207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5AAA17F-6376-420C-B610-04898FDBC69F}" type="datetime1">
              <a:rPr lang="en-US" smtClean="0">
                <a:solidFill>
                  <a:srgbClr val="000000"/>
                </a:solidFill>
              </a:rPr>
              <a:pPr>
                <a:defRPr/>
              </a:pPr>
              <a:t>3/13/2015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21067B-F4E4-4A4A-9133-09D7E94C17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05786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atin typeface="Arial" charset="0"/>
              </a:defRPr>
            </a:lvl1pPr>
          </a:lstStyle>
          <a:p>
            <a:pPr>
              <a:defRPr/>
            </a:pPr>
            <a:fld id="{7649C03F-2BF9-4DB9-9E95-8A9C1FF5D537}" type="slidenum">
              <a:rPr lang="en-US"/>
              <a:pPr>
                <a:defRPr/>
              </a:pPr>
              <a:t>‹#›</a:t>
            </a:fld>
            <a:endParaRPr lang="en-US"/>
          </a:p>
        </p:txBody>
      </p:sp>
    </p:spTree>
    <p:extLst>
      <p:ext uri="{BB962C8B-B14F-4D97-AF65-F5344CB8AC3E}">
        <p14:creationId xmlns:p14="http://schemas.microsoft.com/office/powerpoint/2010/main" val="94190173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33142" y="4648200"/>
            <a:ext cx="6400800" cy="106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2" name="Title 1"/>
          <p:cNvSpPr>
            <a:spLocks noGrp="1"/>
          </p:cNvSpPr>
          <p:nvPr>
            <p:ph type="ctrTitle"/>
          </p:nvPr>
        </p:nvSpPr>
        <p:spPr>
          <a:xfrm>
            <a:off x="1242642" y="685800"/>
            <a:ext cx="6781800" cy="1828800"/>
          </a:xfrm>
        </p:spPr>
        <p:txBody>
          <a:bodyPr/>
          <a:lstStyle>
            <a:lvl1pPr>
              <a:defRPr>
                <a:solidFill>
                  <a:schemeClr val="tx1"/>
                </a:solidFill>
              </a:defRPr>
            </a:lvl1p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fld id="{63A29F38-5EC6-D140-80EF-CFE0A6945C10}" type="datetime1">
              <a:rPr lang="en-US" smtClean="0">
                <a:solidFill>
                  <a:prstClr val="white">
                    <a:tint val="75000"/>
                  </a:prstClr>
                </a:solidFill>
              </a:rPr>
              <a:pPr>
                <a:defRPr/>
              </a:pPr>
              <a:t>3/13/2015</a:t>
            </a:fld>
            <a:endParaRPr lang="en-US" dirty="0">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24F5610-794B-43F9-A0D9-AF1E5933AB5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7333919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4b566dac80219blue-earth-wallpaper.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a:prstGeom prst="rect">
            <a:avLst/>
          </a:prstGeom>
        </p:spPr>
      </p:pic>
      <p:sp>
        <p:nvSpPr>
          <p:cNvPr id="18" name="Rectangle 17"/>
          <p:cNvSpPr/>
          <p:nvPr userDrawn="1"/>
        </p:nvSpPr>
        <p:spPr>
          <a:xfrm>
            <a:off x="0" y="1"/>
            <a:ext cx="9144000" cy="6858000"/>
          </a:xfrm>
          <a:prstGeom prst="rect">
            <a:avLst/>
          </a:prstGeom>
          <a:solidFill>
            <a:schemeClr val="bg1">
              <a:lumMod val="95000"/>
              <a:lumOff val="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 name="Title 1"/>
          <p:cNvSpPr>
            <a:spLocks noGrp="1"/>
          </p:cNvSpPr>
          <p:nvPr>
            <p:ph type="title"/>
          </p:nvPr>
        </p:nvSpPr>
        <p:spPr>
          <a:xfrm>
            <a:off x="1200150" y="921910"/>
            <a:ext cx="7086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Footer Placeholder 4"/>
          <p:cNvSpPr>
            <a:spLocks noGrp="1"/>
          </p:cNvSpPr>
          <p:nvPr userDrawn="1">
            <p:ph type="ftr" sz="quarter" idx="11"/>
          </p:nvPr>
        </p:nvSpPr>
        <p:spPr/>
        <p:txBody>
          <a:bodyPr/>
          <a:lstStyle>
            <a:lvl1pPr>
              <a:defRPr/>
            </a:lvl1pPr>
          </a:lstStyle>
          <a:p>
            <a:pPr>
              <a:defRPr/>
            </a:pPr>
            <a:endParaRPr lang="en-US" dirty="0">
              <a:solidFill>
                <a:prstClr val="white">
                  <a:tint val="75000"/>
                </a:prstClr>
              </a:solidFill>
            </a:endParaRPr>
          </a:p>
        </p:txBody>
      </p:sp>
      <p:sp>
        <p:nvSpPr>
          <p:cNvPr id="14" name="Slide Number Placeholder 5"/>
          <p:cNvSpPr>
            <a:spLocks noGrp="1"/>
          </p:cNvSpPr>
          <p:nvPr userDrawn="1">
            <p:ph type="sldNum" sz="quarter" idx="12"/>
          </p:nvPr>
        </p:nvSpPr>
        <p:spPr/>
        <p:txBody>
          <a:bodyPr/>
          <a:lstStyle>
            <a:lvl1pPr>
              <a:defRPr/>
            </a:lvl1pPr>
          </a:lstStyle>
          <a:p>
            <a:pPr>
              <a:defRPr/>
            </a:pPr>
            <a:fld id="{6ECF5EF8-31B4-4F78-B46E-860652303D3D}" type="slidenum">
              <a:rPr lang="en-US">
                <a:solidFill>
                  <a:prstClr val="black"/>
                </a:solidFill>
              </a:rPr>
              <a:pPr>
                <a:defRPr/>
              </a:pPr>
              <a:t>‹#›</a:t>
            </a:fld>
            <a:endParaRPr lang="en-US" dirty="0">
              <a:solidFill>
                <a:prstClr val="black"/>
              </a:solidFill>
            </a:endParaRPr>
          </a:p>
        </p:txBody>
      </p:sp>
      <p:pic>
        <p:nvPicPr>
          <p:cNvPr id="22" name="Picture 21" descr="GOES-R_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200" y="48890"/>
            <a:ext cx="914400" cy="583250"/>
          </a:xfrm>
          <a:prstGeom prst="rect">
            <a:avLst/>
          </a:prstGeom>
        </p:spPr>
      </p:pic>
      <p:pic>
        <p:nvPicPr>
          <p:cNvPr id="25" name="Picture 24" descr="NASA_Logo.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72435" y="139225"/>
            <a:ext cx="542204" cy="457200"/>
          </a:xfrm>
          <a:prstGeom prst="rect">
            <a:avLst/>
          </a:prstGeom>
        </p:spPr>
      </p:pic>
      <p:pic>
        <p:nvPicPr>
          <p:cNvPr id="26" name="Picture 25" descr="NOAA_logo.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605834" y="139225"/>
            <a:ext cx="456236" cy="457200"/>
          </a:xfrm>
          <a:prstGeom prst="rect">
            <a:avLst/>
          </a:prstGeom>
        </p:spPr>
      </p:pic>
    </p:spTree>
    <p:extLst>
      <p:ext uri="{BB962C8B-B14F-4D97-AF65-F5344CB8AC3E}">
        <p14:creationId xmlns:p14="http://schemas.microsoft.com/office/powerpoint/2010/main" val="388993787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4"/>
          <p:cNvSpPr>
            <a:spLocks noGrp="1"/>
          </p:cNvSpPr>
          <p:nvPr>
            <p:ph type="dt" sz="half" idx="10"/>
          </p:nvPr>
        </p:nvSpPr>
        <p:spPr/>
        <p:txBody>
          <a:bodyPr/>
          <a:lstStyle>
            <a:lvl1pPr>
              <a:defRPr/>
            </a:lvl1pPr>
          </a:lstStyle>
          <a:p>
            <a:pPr>
              <a:defRPr/>
            </a:pPr>
            <a:fld id="{6C28B839-8756-C94C-A47D-583F8BA95CCB}" type="datetime1">
              <a:rPr lang="en-US" smtClean="0">
                <a:solidFill>
                  <a:prstClr val="white">
                    <a:tint val="75000"/>
                  </a:prstClr>
                </a:solidFill>
              </a:rPr>
              <a:pPr>
                <a:defRPr/>
              </a:pPr>
              <a:t>3/13/2015</a:t>
            </a:fld>
            <a:endParaRPr lang="en-US" dirty="0">
              <a:solidFill>
                <a:prstClr val="white">
                  <a:tint val="75000"/>
                </a:prstClr>
              </a:solidFill>
            </a:endParaRPr>
          </a:p>
        </p:txBody>
      </p:sp>
      <p:sp>
        <p:nvSpPr>
          <p:cNvPr id="14" name="Footer Placeholder 5"/>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5" name="Slide Number Placeholder 6"/>
          <p:cNvSpPr>
            <a:spLocks noGrp="1"/>
          </p:cNvSpPr>
          <p:nvPr>
            <p:ph type="sldNum" sz="quarter" idx="12"/>
          </p:nvPr>
        </p:nvSpPr>
        <p:spPr/>
        <p:txBody>
          <a:bodyPr/>
          <a:lstStyle>
            <a:lvl1pPr>
              <a:defRPr/>
            </a:lvl1pPr>
          </a:lstStyle>
          <a:p>
            <a:pPr>
              <a:defRPr/>
            </a:pPr>
            <a:fld id="{F8BBB978-F783-4560-B5F8-459943D3045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1143654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Date Placeholder 6"/>
          <p:cNvSpPr>
            <a:spLocks noGrp="1"/>
          </p:cNvSpPr>
          <p:nvPr>
            <p:ph type="dt" sz="half" idx="10"/>
          </p:nvPr>
        </p:nvSpPr>
        <p:spPr/>
        <p:txBody>
          <a:bodyPr/>
          <a:lstStyle>
            <a:lvl1pPr>
              <a:defRPr/>
            </a:lvl1pPr>
          </a:lstStyle>
          <a:p>
            <a:pPr>
              <a:defRPr/>
            </a:pPr>
            <a:fld id="{724A9001-4838-5A4A-AF6B-307A42C382F7}" type="datetime1">
              <a:rPr lang="en-US" smtClean="0">
                <a:solidFill>
                  <a:prstClr val="white">
                    <a:tint val="75000"/>
                  </a:prstClr>
                </a:solidFill>
              </a:rPr>
              <a:pPr>
                <a:defRPr/>
              </a:pPr>
              <a:t>3/13/2015</a:t>
            </a:fld>
            <a:endParaRPr lang="en-US" dirty="0">
              <a:solidFill>
                <a:prstClr val="white">
                  <a:tint val="75000"/>
                </a:prstClr>
              </a:solidFill>
            </a:endParaRPr>
          </a:p>
        </p:txBody>
      </p:sp>
      <p:sp>
        <p:nvSpPr>
          <p:cNvPr id="16" name="Footer Placeholder 7"/>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7" name="Slide Number Placeholder 8"/>
          <p:cNvSpPr>
            <a:spLocks noGrp="1"/>
          </p:cNvSpPr>
          <p:nvPr>
            <p:ph type="sldNum" sz="quarter" idx="12"/>
          </p:nvPr>
        </p:nvSpPr>
        <p:spPr/>
        <p:txBody>
          <a:bodyPr/>
          <a:lstStyle>
            <a:lvl1pPr>
              <a:defRPr/>
            </a:lvl1pPr>
          </a:lstStyle>
          <a:p>
            <a:pPr>
              <a:defRPr/>
            </a:pPr>
            <a:fld id="{0BFEE794-286C-43E6-A7E2-0D551E93D8D3}"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16385482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fld id="{DAD26652-F626-454A-851B-0656F6A0F770}" type="datetime1">
              <a:rPr lang="en-US" smtClean="0">
                <a:solidFill>
                  <a:prstClr val="white">
                    <a:tint val="75000"/>
                  </a:prstClr>
                </a:solidFill>
              </a:rPr>
              <a:pPr>
                <a:defRPr/>
              </a:pPr>
              <a:t>3/13/2015</a:t>
            </a:fld>
            <a:endParaRPr lang="en-US" dirty="0">
              <a:solidFill>
                <a:prstClr val="white">
                  <a:tint val="75000"/>
                </a:prstClr>
              </a:solidFill>
            </a:endParaRPr>
          </a:p>
        </p:txBody>
      </p:sp>
      <p:sp>
        <p:nvSpPr>
          <p:cNvPr id="12" name="Footer Placeholder 3"/>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3" name="Slide Number Placeholder 4"/>
          <p:cNvSpPr>
            <a:spLocks noGrp="1"/>
          </p:cNvSpPr>
          <p:nvPr>
            <p:ph type="sldNum" sz="quarter" idx="12"/>
          </p:nvPr>
        </p:nvSpPr>
        <p:spPr/>
        <p:txBody>
          <a:bodyPr/>
          <a:lstStyle>
            <a:lvl1pPr>
              <a:defRPr/>
            </a:lvl1pPr>
          </a:lstStyle>
          <a:p>
            <a:pPr>
              <a:defRPr/>
            </a:pPr>
            <a:fld id="{93880D5D-487B-49EF-ADB5-2AA03D04BA24}"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80843367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Date Placeholder 1"/>
          <p:cNvSpPr>
            <a:spLocks noGrp="1"/>
          </p:cNvSpPr>
          <p:nvPr>
            <p:ph type="dt" sz="half" idx="10"/>
          </p:nvPr>
        </p:nvSpPr>
        <p:spPr/>
        <p:txBody>
          <a:bodyPr/>
          <a:lstStyle>
            <a:lvl1pPr>
              <a:defRPr/>
            </a:lvl1pPr>
          </a:lstStyle>
          <a:p>
            <a:pPr>
              <a:defRPr/>
            </a:pPr>
            <a:fld id="{12BE1055-48A6-3246-B91B-18BA09128D84}" type="datetime1">
              <a:rPr lang="en-US" smtClean="0">
                <a:solidFill>
                  <a:prstClr val="white">
                    <a:tint val="75000"/>
                  </a:prstClr>
                </a:solidFill>
              </a:rPr>
              <a:pPr>
                <a:defRPr/>
              </a:pPr>
              <a:t>3/13/2015</a:t>
            </a:fld>
            <a:endParaRPr lang="en-US" dirty="0">
              <a:solidFill>
                <a:prstClr val="white">
                  <a:tint val="75000"/>
                </a:prstClr>
              </a:solidFill>
            </a:endParaRPr>
          </a:p>
        </p:txBody>
      </p:sp>
      <p:sp>
        <p:nvSpPr>
          <p:cNvPr id="11" name="Footer Placeholder 2"/>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2" name="Slide Number Placeholder 3"/>
          <p:cNvSpPr>
            <a:spLocks noGrp="1"/>
          </p:cNvSpPr>
          <p:nvPr>
            <p:ph type="sldNum" sz="quarter" idx="12"/>
          </p:nvPr>
        </p:nvSpPr>
        <p:spPr/>
        <p:txBody>
          <a:bodyPr/>
          <a:lstStyle>
            <a:lvl1pPr>
              <a:defRPr/>
            </a:lvl1pPr>
          </a:lstStyle>
          <a:p>
            <a:pPr>
              <a:defRPr/>
            </a:pPr>
            <a:fld id="{0D9AC741-1BF0-41AA-9B51-622F501F52CB}" type="slidenum">
              <a:rPr lang="en-US">
                <a:solidFill>
                  <a:prstClr val="black"/>
                </a:solidFill>
              </a:rPr>
              <a:pPr>
                <a:defRPr/>
              </a:pPr>
              <a:t>‹#›</a:t>
            </a:fld>
            <a:endParaRPr lang="en-US" dirty="0">
              <a:solidFill>
                <a:prstClr val="black"/>
              </a:solidFill>
            </a:endParaRPr>
          </a:p>
        </p:txBody>
      </p:sp>
      <p:pic>
        <p:nvPicPr>
          <p:cNvPr id="20" name="Picture 19" descr="GOES-R_logo_v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0" y="0"/>
            <a:ext cx="1143000" cy="762000"/>
          </a:xfrm>
          <a:prstGeom prst="rect">
            <a:avLst/>
          </a:prstGeom>
        </p:spPr>
      </p:pic>
    </p:spTree>
    <p:extLst>
      <p:ext uri="{BB962C8B-B14F-4D97-AF65-F5344CB8AC3E}">
        <p14:creationId xmlns:p14="http://schemas.microsoft.com/office/powerpoint/2010/main" val="293749439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71DCB09A-BA5E-4AB7-91E1-C59162FD57D5}" type="datetime1">
              <a:rPr lang="en-US">
                <a:solidFill>
                  <a:prstClr val="white">
                    <a:tint val="75000"/>
                  </a:prstClr>
                </a:solidFill>
              </a:rPr>
              <a:pPr>
                <a:defRPr/>
              </a:pPr>
              <a:t>3/13/2015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AB7CDD12-FE8D-4106-B4D7-32F5C435D54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4174473024"/>
      </p:ext>
    </p:extLst>
  </p:cSld>
  <p:clrMapOvr>
    <a:masterClrMapping/>
  </p:clrMapOvr>
  <p:hf hdr="0" ftr="0" dt="0"/>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1_Title and Content with Da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110068"/>
            <a:ext cx="8229600" cy="5214532"/>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181889" y="6487723"/>
            <a:ext cx="2133600" cy="365125"/>
          </a:xfrm>
          <a:prstGeom prst="rect">
            <a:avLst/>
          </a:prstGeom>
        </p:spPr>
        <p:txBody>
          <a:bodyPr/>
          <a:lstStyle/>
          <a:p>
            <a:r>
              <a:rPr lang="en-US">
                <a:solidFill>
                  <a:prstClr val="white">
                    <a:tint val="75000"/>
                  </a:prstClr>
                </a:solidFill>
              </a:rPr>
              <a:t>May 14, 2014</a:t>
            </a:r>
            <a:endParaRPr lang="en-US" dirty="0">
              <a:solidFill>
                <a:prstClr val="white">
                  <a:tint val="75000"/>
                </a:prstClr>
              </a:solidFill>
            </a:endParaRPr>
          </a:p>
        </p:txBody>
      </p:sp>
      <p:sp>
        <p:nvSpPr>
          <p:cNvPr id="5" name="Footer Placeholder 4"/>
          <p:cNvSpPr>
            <a:spLocks noGrp="1"/>
          </p:cNvSpPr>
          <p:nvPr>
            <p:ph type="ftr" sz="quarter" idx="11"/>
          </p:nvPr>
        </p:nvSpPr>
        <p:spPr>
          <a:xfrm>
            <a:off x="2590800" y="6487723"/>
            <a:ext cx="3962400" cy="365125"/>
          </a:xfrm>
          <a:prstGeom prst="rect">
            <a:avLst/>
          </a:prstGeom>
        </p:spPr>
        <p:txBody>
          <a:bodyPr/>
          <a:lstStyle/>
          <a:p>
            <a:r>
              <a:rPr lang="en-US">
                <a:solidFill>
                  <a:prstClr val="white">
                    <a:tint val="75000"/>
                  </a:prstClr>
                </a:solidFill>
              </a:rPr>
              <a:t>SENSITIVE AND PRIVILEGED:  FOR OFFICIAL USE ONLY</a:t>
            </a:r>
          </a:p>
        </p:txBody>
      </p:sp>
      <p:sp>
        <p:nvSpPr>
          <p:cNvPr id="6" name="Slide Number Placeholder 5"/>
          <p:cNvSpPr>
            <a:spLocks noGrp="1"/>
          </p:cNvSpPr>
          <p:nvPr>
            <p:ph type="sldNum" sz="quarter" idx="12"/>
          </p:nvPr>
        </p:nvSpPr>
        <p:spPr>
          <a:xfrm>
            <a:off x="6846273" y="6487723"/>
            <a:ext cx="2133600" cy="365125"/>
          </a:xfrm>
          <a:prstGeom prst="rect">
            <a:avLst/>
          </a:prstGeom>
        </p:spPr>
        <p:txBody>
          <a:bodyPr/>
          <a:lstStyle/>
          <a:p>
            <a:fld id="{7C81C18B-989A-4738-B9CF-989732883A38}"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562129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BBF969D-ED23-49A8-B9D3-F23C7E367F72}" type="datetime1">
              <a:rPr lang="en-US" smtClean="0">
                <a:solidFill>
                  <a:srgbClr val="000000"/>
                </a:solidFill>
              </a:rPr>
              <a:pPr>
                <a:defRPr/>
              </a:pPr>
              <a:t>3/13/2015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9D3BAF-5FB7-4501-9E4F-FE8885C2DA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964983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24E3F15-900C-40CE-B1AE-89D520DA7E7B}" type="datetime1">
              <a:rPr lang="en-US" smtClean="0">
                <a:solidFill>
                  <a:srgbClr val="000000"/>
                </a:solidFill>
              </a:rPr>
              <a:pPr>
                <a:defRPr/>
              </a:pPr>
              <a:t>3/13/2015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EEC719-6E03-4381-9D30-9FF2D4EC4F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46941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atin typeface="Arial" charset="0"/>
              </a:defRPr>
            </a:lvl1pPr>
          </a:lstStyle>
          <a:p>
            <a:pPr>
              <a:defRPr/>
            </a:pPr>
            <a:fld id="{A9C4788E-3353-46D0-B59A-967DFAA12A13}" type="slidenum">
              <a:rPr lang="en-US"/>
              <a:pPr>
                <a:defRPr/>
              </a:pPr>
              <a:t>‹#›</a:t>
            </a:fld>
            <a:endParaRPr lang="en-US"/>
          </a:p>
        </p:txBody>
      </p:sp>
    </p:spTree>
    <p:extLst>
      <p:ext uri="{BB962C8B-B14F-4D97-AF65-F5344CB8AC3E}">
        <p14:creationId xmlns:p14="http://schemas.microsoft.com/office/powerpoint/2010/main" val="192922083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D286517A-D7E7-4A13-8704-CBA224325193}" type="datetime1">
              <a:rPr lang="en-US" smtClean="0">
                <a:solidFill>
                  <a:srgbClr val="000000"/>
                </a:solidFill>
              </a:rPr>
              <a:pPr>
                <a:defRPr/>
              </a:pPr>
              <a:t>3/13/2015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4F791-24C2-4E7A-8DC3-EBD0361D27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021704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74C62683-0A83-4A95-99F4-802D08FB0CC6}" type="datetime1">
              <a:rPr lang="en-US" smtClean="0">
                <a:solidFill>
                  <a:srgbClr val="000000"/>
                </a:solidFill>
              </a:rPr>
              <a:pPr>
                <a:defRPr/>
              </a:pPr>
              <a:t>3/13/2015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856A10-18DE-41DA-8FE9-75763F1DB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222610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E0C3DB3D-2EBC-43D5-8BDB-7EC35BBFD1FB}" type="datetime1">
              <a:rPr lang="en-US" smtClean="0">
                <a:solidFill>
                  <a:srgbClr val="000000"/>
                </a:solidFill>
              </a:rPr>
              <a:pPr>
                <a:defRPr/>
              </a:pPr>
              <a:t>3/13/2015</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1B1E6D-2B54-425F-B61F-84BC3D27F9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928880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4E8386E0-9C59-43C4-B103-A82A11F7ACF3}" type="datetime1">
              <a:rPr lang="en-US" smtClean="0">
                <a:solidFill>
                  <a:srgbClr val="000000"/>
                </a:solidFill>
              </a:rPr>
              <a:pPr>
                <a:defRPr/>
              </a:pPr>
              <a:t>3/13/2015</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E8D052-E5CD-4231-BC46-14DF1F4042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836629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F694548-0668-4E3D-AD17-BA11F09789FC}" type="datetime1">
              <a:rPr lang="en-US" smtClean="0">
                <a:solidFill>
                  <a:srgbClr val="000000"/>
                </a:solidFill>
              </a:rPr>
              <a:pPr>
                <a:defRPr/>
              </a:pPr>
              <a:t>3/13/2015</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CDDE79-9E7B-4267-A366-E34D598EA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409178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9B10A23-47C8-453F-8973-AA7A52F561CE}" type="datetime1">
              <a:rPr lang="en-US" smtClean="0">
                <a:solidFill>
                  <a:srgbClr val="000000"/>
                </a:solidFill>
              </a:rPr>
              <a:pPr>
                <a:defRPr/>
              </a:pPr>
              <a:t>3/13/2015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F547A2-1F84-443A-B7EB-FCF98C40F2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480163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A8D55C5-454F-4D1B-99F0-D8A8F47CDD13}" type="datetime1">
              <a:rPr lang="en-US" smtClean="0">
                <a:solidFill>
                  <a:srgbClr val="000000"/>
                </a:solidFill>
              </a:rPr>
              <a:pPr>
                <a:defRPr/>
              </a:pPr>
              <a:t>3/13/2015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6A793C-C08B-4EDA-9889-78C8DF26AD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346951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A0B9613-A7FB-4301-88A8-D1AF54AAAFA0}" type="datetime1">
              <a:rPr lang="en-US" smtClean="0">
                <a:solidFill>
                  <a:srgbClr val="000000"/>
                </a:solidFill>
              </a:rPr>
              <a:pPr>
                <a:defRPr/>
              </a:pPr>
              <a:t>3/13/2015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39310F-BF3D-4635-A362-B184CF7D6E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003372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4DA5467-29E1-4E57-A507-D83408BAB1B6}" type="datetime1">
              <a:rPr lang="en-US" smtClean="0">
                <a:solidFill>
                  <a:srgbClr val="000000"/>
                </a:solidFill>
              </a:rPr>
              <a:pPr>
                <a:defRPr/>
              </a:pPr>
              <a:t>3/13/2015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AA01F5-3AA6-4E51-8F72-DB7CD54E2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286291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1CF25A4-F5FA-40D5-816E-1FA9F5F757D7}" type="datetimeFigureOut">
              <a:rPr lang="en-US" smtClean="0">
                <a:solidFill>
                  <a:prstClr val="black">
                    <a:tint val="75000"/>
                  </a:prstClr>
                </a:solidFill>
              </a:rPr>
              <a:pPr/>
              <a:t>3/13/2015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E05460-884F-4FC8-8211-285B827A4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3453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atin typeface="Arial" charset="0"/>
              </a:defRPr>
            </a:lvl1pPr>
          </a:lstStyle>
          <a:p>
            <a:pPr>
              <a:defRPr/>
            </a:pPr>
            <a:fld id="{46C7440F-B812-4E4D-812A-489A6B7C4D46}" type="slidenum">
              <a:rPr lang="en-US"/>
              <a:pPr>
                <a:defRPr/>
              </a:pPr>
              <a:t>‹#›</a:t>
            </a:fld>
            <a:endParaRPr lang="en-US"/>
          </a:p>
        </p:txBody>
      </p:sp>
    </p:spTree>
    <p:extLst>
      <p:ext uri="{BB962C8B-B14F-4D97-AF65-F5344CB8AC3E}">
        <p14:creationId xmlns:p14="http://schemas.microsoft.com/office/powerpoint/2010/main" val="415696323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CF25A4-F5FA-40D5-816E-1FA9F5F757D7}" type="datetimeFigureOut">
              <a:rPr lang="en-US" smtClean="0">
                <a:solidFill>
                  <a:prstClr val="black">
                    <a:tint val="75000"/>
                  </a:prstClr>
                </a:solidFill>
              </a:rPr>
              <a:pPr/>
              <a:t>3/13/2015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E05460-884F-4FC8-8211-285B827A4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060932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CF25A4-F5FA-40D5-816E-1FA9F5F757D7}" type="datetimeFigureOut">
              <a:rPr lang="en-US" smtClean="0">
                <a:solidFill>
                  <a:prstClr val="black">
                    <a:tint val="75000"/>
                  </a:prstClr>
                </a:solidFill>
              </a:rPr>
              <a:pPr/>
              <a:t>3/13/2015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E05460-884F-4FC8-8211-285B827A4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568835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CF25A4-F5FA-40D5-816E-1FA9F5F757D7}" type="datetimeFigureOut">
              <a:rPr lang="en-US" smtClean="0">
                <a:solidFill>
                  <a:prstClr val="black">
                    <a:tint val="75000"/>
                  </a:prstClr>
                </a:solidFill>
              </a:rPr>
              <a:pPr/>
              <a:t>3/13/2015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E05460-884F-4FC8-8211-285B827A4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263482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1CF25A4-F5FA-40D5-816E-1FA9F5F757D7}" type="datetimeFigureOut">
              <a:rPr lang="en-US" smtClean="0">
                <a:solidFill>
                  <a:prstClr val="black">
                    <a:tint val="75000"/>
                  </a:prstClr>
                </a:solidFill>
              </a:rPr>
              <a:pPr/>
              <a:t>3/13/2015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0E05460-884F-4FC8-8211-285B827A4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91026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1CF25A4-F5FA-40D5-816E-1FA9F5F757D7}" type="datetimeFigureOut">
              <a:rPr lang="en-US" smtClean="0">
                <a:solidFill>
                  <a:prstClr val="black">
                    <a:tint val="75000"/>
                  </a:prstClr>
                </a:solidFill>
              </a:rPr>
              <a:pPr/>
              <a:t>3/13/2015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0E05460-884F-4FC8-8211-285B827A4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943156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CF25A4-F5FA-40D5-816E-1FA9F5F757D7}" type="datetimeFigureOut">
              <a:rPr lang="en-US" smtClean="0">
                <a:solidFill>
                  <a:prstClr val="black">
                    <a:tint val="75000"/>
                  </a:prstClr>
                </a:solidFill>
              </a:rPr>
              <a:pPr/>
              <a:t>3/13/2015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0E05460-884F-4FC8-8211-285B827A4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327378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CF25A4-F5FA-40D5-816E-1FA9F5F757D7}" type="datetimeFigureOut">
              <a:rPr lang="en-US" smtClean="0">
                <a:solidFill>
                  <a:prstClr val="black">
                    <a:tint val="75000"/>
                  </a:prstClr>
                </a:solidFill>
              </a:rPr>
              <a:pPr/>
              <a:t>3/13/2015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E05460-884F-4FC8-8211-285B827A4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804005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CF25A4-F5FA-40D5-816E-1FA9F5F757D7}" type="datetimeFigureOut">
              <a:rPr lang="en-US" smtClean="0">
                <a:solidFill>
                  <a:prstClr val="black">
                    <a:tint val="75000"/>
                  </a:prstClr>
                </a:solidFill>
              </a:rPr>
              <a:pPr/>
              <a:t>3/13/2015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E05460-884F-4FC8-8211-285B827A4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649535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CF25A4-F5FA-40D5-816E-1FA9F5F757D7}" type="datetimeFigureOut">
              <a:rPr lang="en-US" smtClean="0">
                <a:solidFill>
                  <a:prstClr val="black">
                    <a:tint val="75000"/>
                  </a:prstClr>
                </a:solidFill>
              </a:rPr>
              <a:pPr/>
              <a:t>3/13/2015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E05460-884F-4FC8-8211-285B827A4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949957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CF25A4-F5FA-40D5-816E-1FA9F5F757D7}" type="datetimeFigureOut">
              <a:rPr lang="en-US" smtClean="0">
                <a:solidFill>
                  <a:prstClr val="black">
                    <a:tint val="75000"/>
                  </a:prstClr>
                </a:solidFill>
              </a:rPr>
              <a:pPr/>
              <a:t>3/13/2015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E05460-884F-4FC8-8211-285B827A4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34803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atin typeface="Arial" charset="0"/>
              </a:defRPr>
            </a:lvl1pPr>
          </a:lstStyle>
          <a:p>
            <a:pPr>
              <a:defRPr/>
            </a:pPr>
            <a:fld id="{F0B30359-FA79-4F77-9904-093A529DD87F}" type="slidenum">
              <a:rPr lang="en-US"/>
              <a:pPr>
                <a:defRPr/>
              </a:pPr>
              <a:t>‹#›</a:t>
            </a:fld>
            <a:endParaRPr lang="en-US"/>
          </a:p>
        </p:txBody>
      </p:sp>
    </p:spTree>
    <p:extLst>
      <p:ext uri="{BB962C8B-B14F-4D97-AF65-F5344CB8AC3E}">
        <p14:creationId xmlns:p14="http://schemas.microsoft.com/office/powerpoint/2010/main" val="65169614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6D36B3-0034-4F74-B64D-BDB1887B5B7F}" type="slidenum">
              <a:rPr lang="en-US"/>
              <a:pPr>
                <a:defRPr/>
              </a:pPr>
              <a:t>‹#›</a:t>
            </a:fld>
            <a:endParaRPr lang="en-US"/>
          </a:p>
        </p:txBody>
      </p:sp>
    </p:spTree>
    <p:extLst>
      <p:ext uri="{BB962C8B-B14F-4D97-AF65-F5344CB8AC3E}">
        <p14:creationId xmlns:p14="http://schemas.microsoft.com/office/powerpoint/2010/main" val="78030578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943134-0504-46F1-BB45-E89738A11324}" type="slidenum">
              <a:rPr lang="en-US"/>
              <a:pPr>
                <a:defRPr/>
              </a:pPr>
              <a:t>‹#›</a:t>
            </a:fld>
            <a:endParaRPr lang="en-US"/>
          </a:p>
        </p:txBody>
      </p:sp>
    </p:spTree>
    <p:extLst>
      <p:ext uri="{BB962C8B-B14F-4D97-AF65-F5344CB8AC3E}">
        <p14:creationId xmlns:p14="http://schemas.microsoft.com/office/powerpoint/2010/main" val="403872471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8A5AD0-547A-4958-9114-E372E4CE7E29}" type="slidenum">
              <a:rPr lang="en-US"/>
              <a:pPr>
                <a:defRPr/>
              </a:pPr>
              <a:t>‹#›</a:t>
            </a:fld>
            <a:endParaRPr lang="en-US"/>
          </a:p>
        </p:txBody>
      </p:sp>
    </p:spTree>
    <p:extLst>
      <p:ext uri="{BB962C8B-B14F-4D97-AF65-F5344CB8AC3E}">
        <p14:creationId xmlns:p14="http://schemas.microsoft.com/office/powerpoint/2010/main" val="98128894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A03A27-4C28-4078-BC08-83C0D28F5F0A}" type="slidenum">
              <a:rPr lang="en-US"/>
              <a:pPr>
                <a:defRPr/>
              </a:pPr>
              <a:t>‹#›</a:t>
            </a:fld>
            <a:endParaRPr lang="en-US"/>
          </a:p>
        </p:txBody>
      </p:sp>
    </p:spTree>
    <p:extLst>
      <p:ext uri="{BB962C8B-B14F-4D97-AF65-F5344CB8AC3E}">
        <p14:creationId xmlns:p14="http://schemas.microsoft.com/office/powerpoint/2010/main" val="138525533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C68B4A6-754C-4268-B308-2EA12F232FD2}" type="slidenum">
              <a:rPr lang="en-US"/>
              <a:pPr>
                <a:defRPr/>
              </a:pPr>
              <a:t>‹#›</a:t>
            </a:fld>
            <a:endParaRPr lang="en-US"/>
          </a:p>
        </p:txBody>
      </p:sp>
    </p:spTree>
    <p:extLst>
      <p:ext uri="{BB962C8B-B14F-4D97-AF65-F5344CB8AC3E}">
        <p14:creationId xmlns:p14="http://schemas.microsoft.com/office/powerpoint/2010/main" val="188411441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098F14-8660-45D2-9BD7-63C57E01FA1F}" type="slidenum">
              <a:rPr lang="en-US"/>
              <a:pPr>
                <a:defRPr/>
              </a:pPr>
              <a:t>‹#›</a:t>
            </a:fld>
            <a:endParaRPr lang="en-US"/>
          </a:p>
        </p:txBody>
      </p:sp>
    </p:spTree>
    <p:extLst>
      <p:ext uri="{BB962C8B-B14F-4D97-AF65-F5344CB8AC3E}">
        <p14:creationId xmlns:p14="http://schemas.microsoft.com/office/powerpoint/2010/main" val="2151990095"/>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96EEE5-D0D9-40F7-908D-62EC4745F6FF}" type="slidenum">
              <a:rPr lang="en-US"/>
              <a:pPr>
                <a:defRPr/>
              </a:pPr>
              <a:t>‹#›</a:t>
            </a:fld>
            <a:endParaRPr lang="en-US"/>
          </a:p>
        </p:txBody>
      </p:sp>
    </p:spTree>
    <p:extLst>
      <p:ext uri="{BB962C8B-B14F-4D97-AF65-F5344CB8AC3E}">
        <p14:creationId xmlns:p14="http://schemas.microsoft.com/office/powerpoint/2010/main" val="171235433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858291-EFB0-4A53-A2FF-6AF79B85BB18}" type="slidenum">
              <a:rPr lang="en-US"/>
              <a:pPr>
                <a:defRPr/>
              </a:pPr>
              <a:t>‹#›</a:t>
            </a:fld>
            <a:endParaRPr lang="en-US"/>
          </a:p>
        </p:txBody>
      </p:sp>
    </p:spTree>
    <p:extLst>
      <p:ext uri="{BB962C8B-B14F-4D97-AF65-F5344CB8AC3E}">
        <p14:creationId xmlns:p14="http://schemas.microsoft.com/office/powerpoint/2010/main" val="91747276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DADEFE-707C-44B2-A918-B83933D16743}" type="slidenum">
              <a:rPr lang="en-US"/>
              <a:pPr>
                <a:defRPr/>
              </a:pPr>
              <a:t>‹#›</a:t>
            </a:fld>
            <a:endParaRPr lang="en-US"/>
          </a:p>
        </p:txBody>
      </p:sp>
    </p:spTree>
    <p:extLst>
      <p:ext uri="{BB962C8B-B14F-4D97-AF65-F5344CB8AC3E}">
        <p14:creationId xmlns:p14="http://schemas.microsoft.com/office/powerpoint/2010/main" val="20581954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0256ED-A91C-4F8A-A668-07FC584790D8}" type="slidenum">
              <a:rPr lang="en-US"/>
              <a:pPr>
                <a:defRPr/>
              </a:pPr>
              <a:t>‹#›</a:t>
            </a:fld>
            <a:endParaRPr lang="en-US"/>
          </a:p>
        </p:txBody>
      </p:sp>
    </p:spTree>
    <p:extLst>
      <p:ext uri="{BB962C8B-B14F-4D97-AF65-F5344CB8AC3E}">
        <p14:creationId xmlns:p14="http://schemas.microsoft.com/office/powerpoint/2010/main" val="3178968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Date Placeholder 6"/>
          <p:cNvSpPr>
            <a:spLocks noGrp="1"/>
          </p:cNvSpPr>
          <p:nvPr>
            <p:ph type="dt" sz="half" idx="10"/>
          </p:nvPr>
        </p:nvSpPr>
        <p:spPr/>
        <p:txBody>
          <a:bodyPr/>
          <a:lstStyle>
            <a:lvl1pPr>
              <a:defRPr/>
            </a:lvl1pPr>
          </a:lstStyle>
          <a:p>
            <a:pPr>
              <a:defRPr/>
            </a:pPr>
            <a:endParaRPr lang="en-US" dirty="0">
              <a:solidFill>
                <a:prstClr val="white">
                  <a:tint val="75000"/>
                </a:prstClr>
              </a:solidFill>
            </a:endParaRPr>
          </a:p>
        </p:txBody>
      </p:sp>
      <p:sp>
        <p:nvSpPr>
          <p:cNvPr id="16" name="Footer Placeholder 7"/>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7" name="Slide Number Placeholder 8"/>
          <p:cNvSpPr>
            <a:spLocks noGrp="1"/>
          </p:cNvSpPr>
          <p:nvPr>
            <p:ph type="sldNum" sz="quarter" idx="12"/>
          </p:nvPr>
        </p:nvSpPr>
        <p:spPr/>
        <p:txBody>
          <a:bodyPr/>
          <a:lstStyle>
            <a:lvl1pPr>
              <a:defRPr/>
            </a:lvl1pPr>
          </a:lstStyle>
          <a:p>
            <a:pPr>
              <a:defRPr/>
            </a:pPr>
            <a:fld id="{0BFEE794-286C-43E6-A7E2-0D551E93D8D3}"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7437046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914400"/>
            <a:ext cx="44958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14400"/>
            <a:ext cx="44958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71900"/>
            <a:ext cx="44958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p:txBody>
          <a:bodyPr/>
          <a:lstStyle>
            <a:lvl1pPr>
              <a:defRPr>
                <a:latin typeface="Arial" charset="0"/>
              </a:defRPr>
            </a:lvl1pPr>
          </a:lstStyle>
          <a:p>
            <a:pPr>
              <a:defRPr/>
            </a:pPr>
            <a:fld id="{A0880E3F-BD10-44A6-B2C9-53E565713731}" type="slidenum">
              <a:rPr lang="en-US"/>
              <a:pPr>
                <a:defRPr/>
              </a:pPr>
              <a:t>‹#›</a:t>
            </a:fld>
            <a:endParaRPr lang="en-US"/>
          </a:p>
        </p:txBody>
      </p:sp>
    </p:spTree>
    <p:extLst>
      <p:ext uri="{BB962C8B-B14F-4D97-AF65-F5344CB8AC3E}">
        <p14:creationId xmlns:p14="http://schemas.microsoft.com/office/powerpoint/2010/main" val="394483922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64F1EA-FA84-44CC-BA14-19193F046D63}" type="slidenum">
              <a:rPr lang="en-US"/>
              <a:pPr>
                <a:defRPr/>
              </a:pPr>
              <a:t>‹#›</a:t>
            </a:fld>
            <a:endParaRPr lang="en-US"/>
          </a:p>
        </p:txBody>
      </p:sp>
    </p:spTree>
    <p:extLst>
      <p:ext uri="{BB962C8B-B14F-4D97-AF65-F5344CB8AC3E}">
        <p14:creationId xmlns:p14="http://schemas.microsoft.com/office/powerpoint/2010/main" val="159052501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887481-32AC-4382-A2C8-3DF14CE9B6FD}" type="slidenum">
              <a:rPr lang="en-US"/>
              <a:pPr>
                <a:defRPr/>
              </a:pPr>
              <a:t>‹#›</a:t>
            </a:fld>
            <a:endParaRPr lang="en-US"/>
          </a:p>
        </p:txBody>
      </p:sp>
    </p:spTree>
    <p:extLst>
      <p:ext uri="{BB962C8B-B14F-4D97-AF65-F5344CB8AC3E}">
        <p14:creationId xmlns:p14="http://schemas.microsoft.com/office/powerpoint/2010/main" val="240355470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AA59A1-FE21-4B02-9212-BDB8025586B4}" type="slidenum">
              <a:rPr lang="en-US"/>
              <a:pPr>
                <a:defRPr/>
              </a:pPr>
              <a:t>‹#›</a:t>
            </a:fld>
            <a:endParaRPr lang="en-US"/>
          </a:p>
        </p:txBody>
      </p:sp>
    </p:spTree>
    <p:extLst>
      <p:ext uri="{BB962C8B-B14F-4D97-AF65-F5344CB8AC3E}">
        <p14:creationId xmlns:p14="http://schemas.microsoft.com/office/powerpoint/2010/main" val="287792578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685800" y="1295400"/>
            <a:ext cx="7772400" cy="1447800"/>
          </a:xfrm>
        </p:spPr>
        <p:txBody>
          <a:bodyPr/>
          <a:lstStyle>
            <a:lvl1pPr marR="9144" algn="ctr">
              <a:defRPr sz="4000" b="1"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defRPr>
            </a:lvl1pPr>
          </a:lstStyle>
          <a:p>
            <a:r>
              <a:rPr lang="en-US" dirty="0" smtClean="0"/>
              <a:t>Click to edit Master title style</a:t>
            </a:r>
            <a:endParaRPr lang="en-US" dirty="0"/>
          </a:p>
        </p:txBody>
      </p:sp>
      <p:sp>
        <p:nvSpPr>
          <p:cNvPr id="9" name="Subtitle 8"/>
          <p:cNvSpPr>
            <a:spLocks noGrp="1"/>
          </p:cNvSpPr>
          <p:nvPr>
            <p:ph type="subTitle" idx="1"/>
          </p:nvPr>
        </p:nvSpPr>
        <p:spPr>
          <a:xfrm>
            <a:off x="685800" y="3198168"/>
            <a:ext cx="7772400" cy="461665"/>
          </a:xfrm>
        </p:spPr>
        <p:txBody>
          <a:bodyPr lIns="100584" anchor="ctr">
            <a:spAutoFit/>
          </a:bodyPr>
          <a:lstStyle>
            <a:lvl1pPr marL="0" indent="0" algn="ctr">
              <a:spcBef>
                <a:spcPts val="0"/>
              </a:spcBef>
              <a:buNone/>
              <a:defRPr sz="2400">
                <a:solidFill>
                  <a:srgbClr val="F2C31A"/>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Tree>
    <p:extLst>
      <p:ext uri="{BB962C8B-B14F-4D97-AF65-F5344CB8AC3E}">
        <p14:creationId xmlns:p14="http://schemas.microsoft.com/office/powerpoint/2010/main" val="180567844"/>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8229600" cy="5257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10"/>
          <p:cNvSpPr>
            <a:spLocks noGrp="1"/>
          </p:cNvSpPr>
          <p:nvPr>
            <p:ph type="sldNum" sz="quarter" idx="10"/>
          </p:nvPr>
        </p:nvSpPr>
        <p:spPr/>
        <p:txBody>
          <a:bodyPr/>
          <a:lstStyle>
            <a:lvl1pPr>
              <a:defRPr/>
            </a:lvl1pPr>
          </a:lstStyle>
          <a:p>
            <a:pPr>
              <a:defRPr/>
            </a:pPr>
            <a:fld id="{F378691F-9CED-4134-BEF2-4424A0C8B72C}" type="slidenum">
              <a:rPr lang="en-US"/>
              <a:pPr>
                <a:defRPr/>
              </a:pPr>
              <a:t>‹#›</a:t>
            </a:fld>
            <a:endParaRPr lang="en-US"/>
          </a:p>
        </p:txBody>
      </p:sp>
    </p:spTree>
    <p:extLst>
      <p:ext uri="{BB962C8B-B14F-4D97-AF65-F5344CB8AC3E}">
        <p14:creationId xmlns:p14="http://schemas.microsoft.com/office/powerpoint/2010/main" val="415301845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chor="ctr"/>
          <a:lstStyle>
            <a:lvl1pPr algn="ctr">
              <a:buNone/>
              <a:defRPr sz="3600" b="0"/>
            </a:lvl1pPr>
          </a:lstStyle>
          <a:p>
            <a:r>
              <a:rPr lang="en-US" dirty="0" smtClean="0"/>
              <a:t>Click to edit Master title style</a:t>
            </a:r>
            <a:endParaRPr lang="en-US" dirty="0"/>
          </a:p>
        </p:txBody>
      </p:sp>
      <p:sp>
        <p:nvSpPr>
          <p:cNvPr id="3" name="Text Placeholder 2"/>
          <p:cNvSpPr>
            <a:spLocks noGrp="1"/>
          </p:cNvSpPr>
          <p:nvPr>
            <p:ph type="body" idx="2"/>
          </p:nvPr>
        </p:nvSpPr>
        <p:spPr>
          <a:xfrm>
            <a:off x="457200" y="1066800"/>
            <a:ext cx="2514600" cy="52578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200400" y="1066800"/>
            <a:ext cx="5486400" cy="52578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327DF725-5DD2-4AC8-9302-F060CA84D9D3}" type="slidenum">
              <a:rPr lang="en-US"/>
              <a:pPr>
                <a:defRPr/>
              </a:pPr>
              <a:t>‹#›</a:t>
            </a:fld>
            <a:endParaRPr lang="en-US"/>
          </a:p>
        </p:txBody>
      </p:sp>
    </p:spTree>
    <p:extLst>
      <p:ext uri="{BB962C8B-B14F-4D97-AF65-F5344CB8AC3E}">
        <p14:creationId xmlns:p14="http://schemas.microsoft.com/office/powerpoint/2010/main" val="375747138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80FD687F-9EC4-4A2C-9D79-45716973BA41}" type="slidenum">
              <a:rPr lang="en-US"/>
              <a:pPr>
                <a:defRPr/>
              </a:pPr>
              <a:t>‹#›</a:t>
            </a:fld>
            <a:endParaRPr lang="en-US"/>
          </a:p>
        </p:txBody>
      </p:sp>
    </p:spTree>
    <p:extLst>
      <p:ext uri="{BB962C8B-B14F-4D97-AF65-F5344CB8AC3E}">
        <p14:creationId xmlns:p14="http://schemas.microsoft.com/office/powerpoint/2010/main" val="303528340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pPr>
              <a:defRPr/>
            </a:pPr>
            <a:fld id="{3283774E-393D-4152-86DA-5285DCA315CF}" type="slidenum">
              <a:rPr lang="en-US"/>
              <a:pPr>
                <a:defRPr/>
              </a:pPr>
              <a:t>‹#›</a:t>
            </a:fld>
            <a:endParaRPr lang="en-US"/>
          </a:p>
        </p:txBody>
      </p:sp>
    </p:spTree>
    <p:extLst>
      <p:ext uri="{BB962C8B-B14F-4D97-AF65-F5344CB8AC3E}">
        <p14:creationId xmlns:p14="http://schemas.microsoft.com/office/powerpoint/2010/main" val="281146087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0"/>
          <p:cNvSpPr>
            <a:spLocks noGrp="1"/>
          </p:cNvSpPr>
          <p:nvPr>
            <p:ph type="sldNum" sz="quarter" idx="10"/>
          </p:nvPr>
        </p:nvSpPr>
        <p:spPr/>
        <p:txBody>
          <a:bodyPr/>
          <a:lstStyle>
            <a:lvl1pPr>
              <a:defRPr/>
            </a:lvl1pPr>
          </a:lstStyle>
          <a:p>
            <a:pPr>
              <a:defRPr/>
            </a:pPr>
            <a:fld id="{7A000F4E-004E-4CE8-AABD-59BBC7FD61A1}" type="slidenum">
              <a:rPr lang="en-US"/>
              <a:pPr>
                <a:defRPr/>
              </a:pPr>
              <a:t>‹#›</a:t>
            </a:fld>
            <a:endParaRPr lang="en-US"/>
          </a:p>
        </p:txBody>
      </p:sp>
    </p:spTree>
    <p:extLst>
      <p:ext uri="{BB962C8B-B14F-4D97-AF65-F5344CB8AC3E}">
        <p14:creationId xmlns:p14="http://schemas.microsoft.com/office/powerpoint/2010/main" val="144122189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49D6A8D-69F2-4913-84EE-77C3719172E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03789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D8BF1E-8151-4ECD-8F63-6127C9BC3A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5412933"/>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2E4002-9067-48F3-8097-BF5D72C4FD9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842278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88F854F-66EA-44C0-A8EA-A4F4888B9F4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70785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99A382F-5F5F-48E3-8196-E8768717D50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400145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CCBF026-B8AE-4006-909C-546BFBB9A65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307972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63F681B-0A86-48DD-AB0F-CC0E9D0235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71599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3AFA631-C6A6-45CE-A5B9-E4BD80F1A8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871228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031D937-AFFF-4F9F-9E71-F055A2A1131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2286550"/>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4B5DD8A-81AC-4A80-9E00-049639C224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05581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39BDC33-C15B-4832-BC31-BF35C46923E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492142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73E4523-122A-46BD-A5CB-039EFCEF4D2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3665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FF45E6-6DE3-4BD5-9798-9E9DDB08C4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759328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8BDA3F1D-04D1-4306-8A57-DEF9CAA641F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706230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49D6A8D-69F2-4913-84EE-77C3719172E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642842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2E4002-9067-48F3-8097-BF5D72C4FD9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37671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88F854F-66EA-44C0-A8EA-A4F4888B9F4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732489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99A382F-5F5F-48E3-8196-E8768717D50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980398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CCBF026-B8AE-4006-909C-546BFBB9A65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587625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63F681B-0A86-48DD-AB0F-CC0E9D0235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536658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3AFA631-C6A6-45CE-A5B9-E4BD80F1A8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401045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031D937-AFFF-4F9F-9E71-F055A2A1131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425086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4B5DD8A-81AC-4A80-9E00-049639C224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7302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9B0078-20CD-4094-BA0B-34A32F2ED4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615780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39BDC33-C15B-4832-BC31-BF35C46923E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658087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73E4523-122A-46BD-A5CB-039EFCEF4D2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5520994"/>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8BDA3F1D-04D1-4306-8A57-DEF9CAA641F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255147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9302AF-8B42-44BD-A25A-25C73ACC3F56}" type="datetimeFigureOut">
              <a:rPr lang="en-US" smtClean="0">
                <a:solidFill>
                  <a:prstClr val="black">
                    <a:tint val="75000"/>
                  </a:prstClr>
                </a:solidFill>
              </a:rPr>
              <a:pPr/>
              <a:t>3/13/2015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694E71-3970-4CE8-95BB-165CEF14F3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042165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9302AF-8B42-44BD-A25A-25C73ACC3F56}" type="datetimeFigureOut">
              <a:rPr lang="en-US" smtClean="0">
                <a:solidFill>
                  <a:prstClr val="black">
                    <a:tint val="75000"/>
                  </a:prstClr>
                </a:solidFill>
              </a:rPr>
              <a:pPr/>
              <a:t>3/13/2015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694E71-3970-4CE8-95BB-165CEF14F3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271050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9302AF-8B42-44BD-A25A-25C73ACC3F56}" type="datetimeFigureOut">
              <a:rPr lang="en-US" smtClean="0">
                <a:solidFill>
                  <a:prstClr val="black">
                    <a:tint val="75000"/>
                  </a:prstClr>
                </a:solidFill>
              </a:rPr>
              <a:pPr/>
              <a:t>3/13/2015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694E71-3970-4CE8-95BB-165CEF14F3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85193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9302AF-8B42-44BD-A25A-25C73ACC3F56}" type="datetimeFigureOut">
              <a:rPr lang="en-US" smtClean="0">
                <a:solidFill>
                  <a:prstClr val="black">
                    <a:tint val="75000"/>
                  </a:prstClr>
                </a:solidFill>
              </a:rPr>
              <a:pPr/>
              <a:t>3/13/2015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694E71-3970-4CE8-95BB-165CEF14F3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3542628"/>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9302AF-8B42-44BD-A25A-25C73ACC3F56}" type="datetimeFigureOut">
              <a:rPr lang="en-US" smtClean="0">
                <a:solidFill>
                  <a:prstClr val="black">
                    <a:tint val="75000"/>
                  </a:prstClr>
                </a:solidFill>
              </a:rPr>
              <a:pPr/>
              <a:t>3/13/2015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D694E71-3970-4CE8-95BB-165CEF14F3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829360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9302AF-8B42-44BD-A25A-25C73ACC3F56}" type="datetimeFigureOut">
              <a:rPr lang="en-US" smtClean="0">
                <a:solidFill>
                  <a:prstClr val="black">
                    <a:tint val="75000"/>
                  </a:prstClr>
                </a:solidFill>
              </a:rPr>
              <a:pPr/>
              <a:t>3/13/2015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D694E71-3970-4CE8-95BB-165CEF14F3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526537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9302AF-8B42-44BD-A25A-25C73ACC3F56}" type="datetimeFigureOut">
              <a:rPr lang="en-US" smtClean="0">
                <a:solidFill>
                  <a:prstClr val="black">
                    <a:tint val="75000"/>
                  </a:prstClr>
                </a:solidFill>
              </a:rPr>
              <a:pPr/>
              <a:t>3/13/2015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D694E71-3970-4CE8-95BB-165CEF14F3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17569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05B204-A222-4AE7-B4B0-B970F78212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6510674"/>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9302AF-8B42-44BD-A25A-25C73ACC3F56}" type="datetimeFigureOut">
              <a:rPr lang="en-US" smtClean="0">
                <a:solidFill>
                  <a:prstClr val="black">
                    <a:tint val="75000"/>
                  </a:prstClr>
                </a:solidFill>
              </a:rPr>
              <a:pPr/>
              <a:t>3/13/2015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694E71-3970-4CE8-95BB-165CEF14F3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699999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9302AF-8B42-44BD-A25A-25C73ACC3F56}" type="datetimeFigureOut">
              <a:rPr lang="en-US" smtClean="0">
                <a:solidFill>
                  <a:prstClr val="black">
                    <a:tint val="75000"/>
                  </a:prstClr>
                </a:solidFill>
              </a:rPr>
              <a:pPr/>
              <a:t>3/13/2015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694E71-3970-4CE8-95BB-165CEF14F3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4983008"/>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9302AF-8B42-44BD-A25A-25C73ACC3F56}" type="datetimeFigureOut">
              <a:rPr lang="en-US" smtClean="0">
                <a:solidFill>
                  <a:prstClr val="black">
                    <a:tint val="75000"/>
                  </a:prstClr>
                </a:solidFill>
              </a:rPr>
              <a:pPr/>
              <a:t>3/13/2015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694E71-3970-4CE8-95BB-165CEF14F3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5860714"/>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9302AF-8B42-44BD-A25A-25C73ACC3F56}" type="datetimeFigureOut">
              <a:rPr lang="en-US" smtClean="0">
                <a:solidFill>
                  <a:prstClr val="black">
                    <a:tint val="75000"/>
                  </a:prstClr>
                </a:solidFill>
              </a:rPr>
              <a:pPr/>
              <a:t>3/13/2015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694E71-3970-4CE8-95BB-165CEF14F3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371625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49D6A8D-69F2-4913-84EE-77C3719172E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384520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2E4002-9067-48F3-8097-BF5D72C4FD9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68286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88F854F-66EA-44C0-A8EA-A4F4888B9F4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0989215"/>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99A382F-5F5F-48E3-8196-E8768717D50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2472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CCBF026-B8AE-4006-909C-546BFBB9A65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31135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63F681B-0A86-48DD-AB0F-CC0E9D0235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40362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79EAA27-9629-4B1F-9BBF-F004D984D4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557044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3AFA631-C6A6-45CE-A5B9-E4BD80F1A8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717526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031D937-AFFF-4F9F-9E71-F055A2A1131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467247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4B5DD8A-81AC-4A80-9E00-049639C224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959798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39BDC33-C15B-4832-BC31-BF35C46923E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9066054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73E4523-122A-46BD-A5CB-039EFCEF4D2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435047"/>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8BDA3F1D-04D1-4306-8A57-DEF9CAA641F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3015833"/>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49D6A8D-69F2-4913-84EE-77C3719172E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5189723"/>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2E4002-9067-48F3-8097-BF5D72C4FD9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52050340"/>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88F854F-66EA-44C0-A8EA-A4F4888B9F4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339832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99A382F-5F5F-48E3-8196-E8768717D50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43405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ACEED0-1977-4BB3-91B9-09FD0B2051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834727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CCBF026-B8AE-4006-909C-546BFBB9A65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7860562"/>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63F681B-0A86-48DD-AB0F-CC0E9D0235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21115330"/>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3AFA631-C6A6-45CE-A5B9-E4BD80F1A8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815686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031D937-AFFF-4F9F-9E71-F055A2A1131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9268682"/>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4B5DD8A-81AC-4A80-9E00-049639C224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4273235"/>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39BDC33-C15B-4832-BC31-BF35C46923E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2321299"/>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73E4523-122A-46BD-A5CB-039EFCEF4D2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9684851"/>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8BDA3F1D-04D1-4306-8A57-DEF9CAA641F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816609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49D6A8D-69F2-4913-84EE-77C3719172E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1395724"/>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2E4002-9067-48F3-8097-BF5D72C4FD9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56802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8E404E-D1A8-4BB6-BB55-82DAC8A4DB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7117727"/>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88F854F-66EA-44C0-A8EA-A4F4888B9F4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23231"/>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99A382F-5F5F-48E3-8196-E8768717D50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1237352"/>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CCBF026-B8AE-4006-909C-546BFBB9A65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063929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63F681B-0A86-48DD-AB0F-CC0E9D0235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8436611"/>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3AFA631-C6A6-45CE-A5B9-E4BD80F1A8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412679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031D937-AFFF-4F9F-9E71-F055A2A1131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07281408"/>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4B5DD8A-81AC-4A80-9E00-049639C224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1187858"/>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39BDC33-C15B-4832-BC31-BF35C46923E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8167863"/>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73E4523-122A-46BD-A5CB-039EFCEF4D2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212421"/>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8BDA3F1D-04D1-4306-8A57-DEF9CAA641F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19239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1E68CA-765E-47B3-8503-6A010F5D3D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1589115"/>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D63B03F-A0E4-404A-9D2E-79C719E8B50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1953443"/>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2530BF-DEB9-407B-AC52-75A385AEBFF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505995"/>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309CA40-9BF6-406E-AC0C-AE4BFD28B3F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99148290"/>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399CD83-412F-4690-96F9-09816A0813B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3534278"/>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18CE4DD-071A-4B33-A8B3-9155966CD69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9069450"/>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FBCF3B4-42C1-4F8F-A599-5F53A380A1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507561"/>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809250E-971C-4BD5-8694-A4FB49DB60F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1167073"/>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9715BED-D148-43E8-9F60-296121DE2D0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609814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163CCD8-DAB6-4AC4-BA8F-56A76C791F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45467"/>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652BDD7-D838-4336-BA3E-04E904BFEC6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11161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0D1FCA-BAA9-4BCF-83E7-9BE80E21FF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5960151"/>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51321E5-E936-4626-9449-1D920143B40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3974053"/>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733297E5-73AA-4599-9976-967C5618B5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73145259"/>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970E1E8F-D31E-4A1E-A5DD-B700EF20DD6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59501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EEDAC99-3C3B-4230-B902-5B2CDFA1DE6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49360237"/>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ADD0624-3A05-48AD-A847-42E382DFA9E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914529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E292CED-21F9-4622-AAC7-A5F99FFB2C4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7398463"/>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1446666-DD03-48A0-92BE-D6E62563B1F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53904241"/>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6EA41FD-A4E5-4080-8EEA-EC886F0353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535165"/>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BCD4A82-CE52-44CE-9F5B-22B1736A798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47446605"/>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E6F4C4B-0524-469A-B669-957DC7A602B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3417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endParaRPr lang="en-US" dirty="0">
              <a:solidFill>
                <a:prstClr val="white">
                  <a:tint val="75000"/>
                </a:prstClr>
              </a:solidFill>
            </a:endParaRPr>
          </a:p>
        </p:txBody>
      </p:sp>
      <p:sp>
        <p:nvSpPr>
          <p:cNvPr id="12" name="Footer Placeholder 3"/>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3" name="Slide Number Placeholder 4"/>
          <p:cNvSpPr>
            <a:spLocks noGrp="1"/>
          </p:cNvSpPr>
          <p:nvPr>
            <p:ph type="sldNum" sz="quarter" idx="12"/>
          </p:nvPr>
        </p:nvSpPr>
        <p:spPr/>
        <p:txBody>
          <a:bodyPr/>
          <a:lstStyle>
            <a:lvl1pPr>
              <a:defRPr/>
            </a:lvl1pPr>
          </a:lstStyle>
          <a:p>
            <a:pPr>
              <a:defRPr/>
            </a:pPr>
            <a:fld id="{93880D5D-487B-49EF-ADB5-2AA03D04BA24}"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6979449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F7315F-CA88-417B-9386-5A443C0D4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875642"/>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4AAA5F0-08EA-4AF8-970E-A2400840CD3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232956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3941A80-A8AC-47D9-A615-6431311BB4F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6156604"/>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A547632-CD32-44C9-BB71-F101F9DA02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1040651"/>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7DBEE2D-D2A1-405E-AC86-4803C13110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05463905"/>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285AA2A8-33CE-455A-97D6-017C5F22533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3826751"/>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28A94639-45FD-43FB-917A-A76E47F3AB0F}" type="datetime1">
              <a:rPr lang="en-US" smtClean="0">
                <a:solidFill>
                  <a:srgbClr val="000000"/>
                </a:solidFill>
              </a:rPr>
              <a:pPr>
                <a:defRPr/>
              </a:pPr>
              <a:t>3/13/2015</a:t>
            </a:fld>
            <a:endParaRPr lang="en-US">
              <a:solidFill>
                <a:srgbClr val="000000"/>
              </a:solidFill>
            </a:endParaRPr>
          </a:p>
        </p:txBody>
      </p:sp>
      <p:sp>
        <p:nvSpPr>
          <p:cNvPr id="6" name="Rectangle 13"/>
          <p:cNvSpPr>
            <a:spLocks noGrp="1" noChangeArrowheads="1"/>
          </p:cNvSpPr>
          <p:nvPr>
            <p:ph type="sldNum" sz="quarter" idx="12"/>
          </p:nvPr>
        </p:nvSpPr>
        <p:spPr>
          <a:xfrm>
            <a:off x="8458200" y="6629400"/>
            <a:ext cx="685800" cy="228600"/>
          </a:xfrm>
          <a:ln/>
        </p:spPr>
        <p:txBody>
          <a:bodyPr/>
          <a:lstStyle>
            <a:lvl1pPr>
              <a:defRPr/>
            </a:lvl1pPr>
          </a:lstStyle>
          <a:p>
            <a:pPr>
              <a:defRPr/>
            </a:pPr>
            <a:fld id="{0AD8E02F-C5DC-4399-BD78-83F251147648}" type="slidenum">
              <a:rPr lang="en-US" smtClean="0"/>
              <a:pPr>
                <a:defRPr/>
              </a:pPr>
              <a:t>‹#›</a:t>
            </a:fld>
            <a:endParaRPr lang="en-US" dirty="0"/>
          </a:p>
        </p:txBody>
      </p:sp>
    </p:spTree>
    <p:extLst>
      <p:ext uri="{BB962C8B-B14F-4D97-AF65-F5344CB8AC3E}">
        <p14:creationId xmlns:p14="http://schemas.microsoft.com/office/powerpoint/2010/main" val="1198292904"/>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EACC2368-2493-4C59-B296-1AEBB2D783B0}" type="datetime1">
              <a:rPr lang="en-US" smtClean="0">
                <a:solidFill>
                  <a:srgbClr val="000000"/>
                </a:solidFill>
              </a:rPr>
              <a:pPr>
                <a:defRPr/>
              </a:pPr>
              <a:t>3/13/2015</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CCC9393F-D786-44BA-AB54-BE340236C99D}" type="slidenum">
              <a:rPr lang="en-US"/>
              <a:pPr>
                <a:defRPr/>
              </a:pPr>
              <a:t>‹#›</a:t>
            </a:fld>
            <a:endParaRPr lang="en-US"/>
          </a:p>
        </p:txBody>
      </p:sp>
    </p:spTree>
    <p:extLst>
      <p:ext uri="{BB962C8B-B14F-4D97-AF65-F5344CB8AC3E}">
        <p14:creationId xmlns:p14="http://schemas.microsoft.com/office/powerpoint/2010/main" val="367482025"/>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dt" sz="half" idx="11"/>
          </p:nvPr>
        </p:nvSpPr>
        <p:spPr>
          <a:ln/>
        </p:spPr>
        <p:txBody>
          <a:bodyPr/>
          <a:lstStyle>
            <a:lvl1pPr>
              <a:defRPr/>
            </a:lvl1pPr>
          </a:lstStyle>
          <a:p>
            <a:pPr>
              <a:defRPr/>
            </a:pPr>
            <a:fld id="{DA64734C-7D85-4EBC-B49F-DB235AF01E06}" type="datetime1">
              <a:rPr lang="en-US" smtClean="0">
                <a:solidFill>
                  <a:srgbClr val="000000"/>
                </a:solidFill>
              </a:rPr>
              <a:pPr>
                <a:defRPr/>
              </a:pPr>
              <a:t>3/13/2015</a:t>
            </a:fld>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4AC75DD6-2B20-4B42-977B-0E1F38EAF595}" type="slidenum">
              <a:rPr lang="en-US"/>
              <a:pPr>
                <a:defRPr/>
              </a:pPr>
              <a:t>‹#›</a:t>
            </a:fld>
            <a:endParaRPr lang="en-US"/>
          </a:p>
        </p:txBody>
      </p:sp>
    </p:spTree>
    <p:extLst>
      <p:ext uri="{BB962C8B-B14F-4D97-AF65-F5344CB8AC3E}">
        <p14:creationId xmlns:p14="http://schemas.microsoft.com/office/powerpoint/2010/main" val="4187638442"/>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2087A1-ACEC-4AFF-A7FD-7EF3D29DA8C1}" type="datetimeFigureOut">
              <a:rPr lang="en-US" smtClean="0">
                <a:solidFill>
                  <a:prstClr val="black">
                    <a:tint val="75000"/>
                  </a:prstClr>
                </a:solidFill>
              </a:rPr>
              <a:pPr/>
              <a:t>3/13/2015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765853-E493-4F7F-AD21-6ECE64A8D0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3993239"/>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2087A1-ACEC-4AFF-A7FD-7EF3D29DA8C1}" type="datetimeFigureOut">
              <a:rPr lang="en-US" smtClean="0">
                <a:solidFill>
                  <a:prstClr val="black">
                    <a:tint val="75000"/>
                  </a:prstClr>
                </a:solidFill>
              </a:rPr>
              <a:pPr/>
              <a:t>3/13/2015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765853-E493-4F7F-AD21-6ECE64A8D0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82447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21067B-F4E4-4A4A-9133-09D7E94C17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9089966"/>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2087A1-ACEC-4AFF-A7FD-7EF3D29DA8C1}" type="datetimeFigureOut">
              <a:rPr lang="en-US" smtClean="0">
                <a:solidFill>
                  <a:prstClr val="black">
                    <a:tint val="75000"/>
                  </a:prstClr>
                </a:solidFill>
              </a:rPr>
              <a:pPr/>
              <a:t>3/13/2015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765853-E493-4F7F-AD21-6ECE64A8D0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4410669"/>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2087A1-ACEC-4AFF-A7FD-7EF3D29DA8C1}" type="datetimeFigureOut">
              <a:rPr lang="en-US" smtClean="0">
                <a:solidFill>
                  <a:prstClr val="black">
                    <a:tint val="75000"/>
                  </a:prstClr>
                </a:solidFill>
              </a:rPr>
              <a:pPr/>
              <a:t>3/13/2015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765853-E493-4F7F-AD21-6ECE64A8D0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5188355"/>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2087A1-ACEC-4AFF-A7FD-7EF3D29DA8C1}" type="datetimeFigureOut">
              <a:rPr lang="en-US" smtClean="0">
                <a:solidFill>
                  <a:prstClr val="black">
                    <a:tint val="75000"/>
                  </a:prstClr>
                </a:solidFill>
              </a:rPr>
              <a:pPr/>
              <a:t>3/13/2015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3765853-E493-4F7F-AD21-6ECE64A8D0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8005006"/>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2087A1-ACEC-4AFF-A7FD-7EF3D29DA8C1}" type="datetimeFigureOut">
              <a:rPr lang="en-US" smtClean="0">
                <a:solidFill>
                  <a:prstClr val="black">
                    <a:tint val="75000"/>
                  </a:prstClr>
                </a:solidFill>
              </a:rPr>
              <a:pPr/>
              <a:t>3/13/2015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3765853-E493-4F7F-AD21-6ECE64A8D0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110523"/>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2087A1-ACEC-4AFF-A7FD-7EF3D29DA8C1}" type="datetimeFigureOut">
              <a:rPr lang="en-US" smtClean="0">
                <a:solidFill>
                  <a:prstClr val="black">
                    <a:tint val="75000"/>
                  </a:prstClr>
                </a:solidFill>
              </a:rPr>
              <a:pPr/>
              <a:t>3/13/2015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765853-E493-4F7F-AD21-6ECE64A8D0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1689833"/>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2087A1-ACEC-4AFF-A7FD-7EF3D29DA8C1}" type="datetimeFigureOut">
              <a:rPr lang="en-US" smtClean="0">
                <a:solidFill>
                  <a:prstClr val="black">
                    <a:tint val="75000"/>
                  </a:prstClr>
                </a:solidFill>
              </a:rPr>
              <a:pPr/>
              <a:t>3/13/2015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765853-E493-4F7F-AD21-6ECE64A8D0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6943366"/>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2087A1-ACEC-4AFF-A7FD-7EF3D29DA8C1}" type="datetimeFigureOut">
              <a:rPr lang="en-US" smtClean="0">
                <a:solidFill>
                  <a:prstClr val="black">
                    <a:tint val="75000"/>
                  </a:prstClr>
                </a:solidFill>
              </a:rPr>
              <a:pPr/>
              <a:t>3/13/2015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765853-E493-4F7F-AD21-6ECE64A8D0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103965"/>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2087A1-ACEC-4AFF-A7FD-7EF3D29DA8C1}" type="datetimeFigureOut">
              <a:rPr lang="en-US" smtClean="0">
                <a:solidFill>
                  <a:prstClr val="black">
                    <a:tint val="75000"/>
                  </a:prstClr>
                </a:solidFill>
              </a:rPr>
              <a:pPr/>
              <a:t>3/13/2015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765853-E493-4F7F-AD21-6ECE64A8D0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7690590"/>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2087A1-ACEC-4AFF-A7FD-7EF3D29DA8C1}" type="datetimeFigureOut">
              <a:rPr lang="en-US" smtClean="0">
                <a:solidFill>
                  <a:prstClr val="black">
                    <a:tint val="75000"/>
                  </a:prstClr>
                </a:solidFill>
              </a:rPr>
              <a:pPr/>
              <a:t>3/13/2015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765853-E493-4F7F-AD21-6ECE64A8D0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252155"/>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smtClean="0">
                <a:solidFill>
                  <a:prstClr val="black">
                    <a:tint val="75000"/>
                  </a:prstClr>
                </a:solidFill>
              </a:rPr>
              <a:t>4/9/14</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F2BF20-AD8C-2140-8F4A-F17D557063AA}" type="slidenum">
              <a:rPr>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57459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501659E4-7EE9-44D1-8F0B-D86A1F71EB2F}" type="slidenum">
              <a:rPr lang="en-US"/>
              <a:pPr>
                <a:defRPr/>
              </a:pPr>
              <a:t>‹#›</a:t>
            </a:fld>
            <a:endParaRPr lang="en-US"/>
          </a:p>
        </p:txBody>
      </p:sp>
    </p:spTree>
    <p:extLst>
      <p:ext uri="{BB962C8B-B14F-4D97-AF65-F5344CB8AC3E}">
        <p14:creationId xmlns:p14="http://schemas.microsoft.com/office/powerpoint/2010/main" val="3138810909"/>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smtClean="0">
                <a:solidFill>
                  <a:prstClr val="black">
                    <a:tint val="75000"/>
                  </a:prstClr>
                </a:solidFill>
              </a:rPr>
              <a:t>4/9/14</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F2BF20-AD8C-2140-8F4A-F17D557063AA}" type="slidenum">
              <a:rPr>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5014691"/>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4/9/14</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F2BF20-AD8C-2140-8F4A-F17D557063AA}" type="slidenum">
              <a:rPr>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505292"/>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smtClean="0">
                <a:solidFill>
                  <a:prstClr val="black">
                    <a:tint val="75000"/>
                  </a:prstClr>
                </a:solidFill>
              </a:rPr>
              <a:t>4/9/14</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F2BF20-AD8C-2140-8F4A-F17D557063AA}" type="slidenum">
              <a:rPr>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837922"/>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smtClean="0">
                <a:solidFill>
                  <a:prstClr val="black">
                    <a:tint val="75000"/>
                  </a:prstClr>
                </a:solidFill>
              </a:rPr>
              <a:t>4/9/14</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2F2BF20-AD8C-2140-8F4A-F17D557063AA}" type="slidenum">
              <a:rPr>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0278116"/>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smtClean="0">
                <a:solidFill>
                  <a:prstClr val="black">
                    <a:tint val="75000"/>
                  </a:prstClr>
                </a:solidFill>
              </a:rPr>
              <a:t>4/9/14</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2F2BF20-AD8C-2140-8F4A-F17D557063AA}" type="slidenum">
              <a:rPr>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1426426"/>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4/9/14</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2F2BF20-AD8C-2140-8F4A-F17D557063AA}" type="slidenum">
              <a:rPr>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5339301"/>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4/9/14</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F2BF20-AD8C-2140-8F4A-F17D557063AA}" type="slidenum">
              <a:rPr>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4210019"/>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4/9/14</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F2BF20-AD8C-2140-8F4A-F17D557063AA}" type="slidenum">
              <a:rPr>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6060416"/>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smtClean="0">
                <a:solidFill>
                  <a:prstClr val="black">
                    <a:tint val="75000"/>
                  </a:prstClr>
                </a:solidFill>
              </a:rPr>
              <a:t>4/9/14</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F2BF20-AD8C-2140-8F4A-F17D557063AA}" type="slidenum">
              <a:rPr>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7623511"/>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smtClean="0">
                <a:solidFill>
                  <a:prstClr val="black">
                    <a:tint val="75000"/>
                  </a:prstClr>
                </a:solidFill>
              </a:rPr>
              <a:t>4/9/14</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F2BF20-AD8C-2140-8F4A-F17D557063AA}" type="slidenum">
              <a:rPr>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14893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A80201B6-E8AF-4D1E-9E27-603765FA91ED}" type="slidenum">
              <a:rPr lang="en-US"/>
              <a:pPr>
                <a:defRPr/>
              </a:pPr>
              <a:t>‹#›</a:t>
            </a:fld>
            <a:endParaRPr lang="en-US"/>
          </a:p>
        </p:txBody>
      </p:sp>
    </p:spTree>
    <p:extLst>
      <p:ext uri="{BB962C8B-B14F-4D97-AF65-F5344CB8AC3E}">
        <p14:creationId xmlns:p14="http://schemas.microsoft.com/office/powerpoint/2010/main" val="2195372614"/>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8" name="Shape 8"/>
          <p:cNvSpPr/>
          <p:nvPr/>
        </p:nvSpPr>
        <p:spPr>
          <a:xfrm>
            <a:off x="164592" y="147085"/>
            <a:ext cx="8810846" cy="6565392"/>
          </a:xfrm>
          <a:custGeom>
            <a:avLst/>
            <a:gdLst/>
            <a:ahLst/>
            <a:cxnLst>
              <a:cxn ang="0">
                <a:pos x="wd2" y="hd2"/>
              </a:cxn>
              <a:cxn ang="5400000">
                <a:pos x="wd2" y="hd2"/>
              </a:cxn>
              <a:cxn ang="10800000">
                <a:pos x="wd2" y="hd2"/>
              </a:cxn>
              <a:cxn ang="16200000">
                <a:pos x="wd2" y="hd2"/>
              </a:cxn>
            </a:cxnLst>
            <a:rect l="0" t="0" r="r" b="b"/>
            <a:pathLst>
              <a:path w="21600" h="21600" extrusionOk="0">
                <a:moveTo>
                  <a:pt x="1900" y="0"/>
                </a:moveTo>
                <a:lnTo>
                  <a:pt x="21600" y="0"/>
                </a:lnTo>
                <a:lnTo>
                  <a:pt x="21600" y="19050"/>
                </a:lnTo>
                <a:cubicBezTo>
                  <a:pt x="21600" y="20458"/>
                  <a:pt x="20749" y="21600"/>
                  <a:pt x="19700" y="21600"/>
                </a:cubicBezTo>
                <a:lnTo>
                  <a:pt x="0" y="21600"/>
                </a:lnTo>
                <a:lnTo>
                  <a:pt x="0" y="2550"/>
                </a:lnTo>
                <a:cubicBezTo>
                  <a:pt x="0" y="1142"/>
                  <a:pt x="851" y="0"/>
                  <a:pt x="1900" y="0"/>
                </a:cubicBezTo>
                <a:close/>
              </a:path>
            </a:pathLst>
          </a:custGeom>
          <a:solidFill>
            <a:srgbClr val="878A79">
              <a:alpha val="64999"/>
            </a:srgbClr>
          </a:solidFill>
          <a:ln w="11000" cap="rnd">
            <a:solidFill>
              <a:srgbClr val="9C9F8D">
                <a:alpha val="88000"/>
              </a:srgbClr>
            </a:solidFill>
          </a:ln>
        </p:spPr>
        <p:txBody>
          <a:bodyPr lIns="0" tIns="0" rIns="0" bIns="0" anchor="ctr"/>
          <a:lstStyle/>
          <a:p>
            <a:pPr algn="ctr">
              <a:defRPr>
                <a:solidFill>
                  <a:srgbClr val="FFFFFF"/>
                </a:solidFill>
              </a:defRPr>
            </a:pPr>
            <a:endParaRPr kern="0">
              <a:solidFill>
                <a:srgbClr val="FFFFFF"/>
              </a:solidFill>
              <a:latin typeface="Rockwell"/>
              <a:sym typeface="Rockwell"/>
            </a:endParaRPr>
          </a:p>
        </p:txBody>
      </p:sp>
      <p:sp>
        <p:nvSpPr>
          <p:cNvPr id="9" name="Shape 9"/>
          <p:cNvSpPr/>
          <p:nvPr/>
        </p:nvSpPr>
        <p:spPr>
          <a:xfrm>
            <a:off x="164591" y="146304"/>
            <a:ext cx="8814818" cy="2505457"/>
          </a:xfrm>
          <a:custGeom>
            <a:avLst/>
            <a:gdLst/>
            <a:ahLst/>
            <a:cxnLst>
              <a:cxn ang="0">
                <a:pos x="wd2" y="hd2"/>
              </a:cxn>
              <a:cxn ang="5400000">
                <a:pos x="wd2" y="hd2"/>
              </a:cxn>
              <a:cxn ang="10800000">
                <a:pos x="wd2" y="hd2"/>
              </a:cxn>
              <a:cxn ang="16200000">
                <a:pos x="wd2" y="hd2"/>
              </a:cxn>
            </a:cxnLst>
            <a:rect l="0" t="0" r="r" b="b"/>
            <a:pathLst>
              <a:path w="21600" h="21600" extrusionOk="0">
                <a:moveTo>
                  <a:pt x="725" y="0"/>
                </a:moveTo>
                <a:lnTo>
                  <a:pt x="21600" y="0"/>
                </a:lnTo>
                <a:lnTo>
                  <a:pt x="21600" y="19050"/>
                </a:lnTo>
                <a:cubicBezTo>
                  <a:pt x="21600" y="20458"/>
                  <a:pt x="21275" y="21600"/>
                  <a:pt x="20875" y="21600"/>
                </a:cubicBezTo>
                <a:lnTo>
                  <a:pt x="0" y="21600"/>
                </a:lnTo>
                <a:lnTo>
                  <a:pt x="0" y="2550"/>
                </a:lnTo>
                <a:cubicBezTo>
                  <a:pt x="0" y="1142"/>
                  <a:pt x="325" y="0"/>
                  <a:pt x="725" y="0"/>
                </a:cubicBezTo>
                <a:close/>
              </a:path>
            </a:pathLst>
          </a:custGeom>
          <a:solidFill>
            <a:srgbClr val="878A79">
              <a:alpha val="64999"/>
            </a:srgbClr>
          </a:solidFill>
          <a:ln w="11000" cap="rnd">
            <a:solidFill>
              <a:srgbClr val="9C9F8D">
                <a:alpha val="88000"/>
              </a:srgbClr>
            </a:solidFill>
          </a:ln>
        </p:spPr>
        <p:txBody>
          <a:bodyPr lIns="0" tIns="0" rIns="0" bIns="0" anchor="ctr"/>
          <a:lstStyle/>
          <a:p>
            <a:pPr algn="ctr">
              <a:defRPr>
                <a:solidFill>
                  <a:srgbClr val="FFFFFF"/>
                </a:solidFill>
              </a:defRPr>
            </a:pPr>
            <a:endParaRPr kern="0">
              <a:solidFill>
                <a:srgbClr val="FFFFFF"/>
              </a:solidFill>
              <a:latin typeface="Rockwell"/>
              <a:sym typeface="Rockwell"/>
            </a:endParaRPr>
          </a:p>
        </p:txBody>
      </p:sp>
      <p:sp>
        <p:nvSpPr>
          <p:cNvPr id="10" name="Shape 10"/>
          <p:cNvSpPr>
            <a:spLocks noGrp="1"/>
          </p:cNvSpPr>
          <p:nvPr>
            <p:ph type="title"/>
          </p:nvPr>
        </p:nvSpPr>
        <p:spPr>
          <a:xfrm>
            <a:off x="464234" y="0"/>
            <a:ext cx="8229601" cy="2590801"/>
          </a:xfrm>
          <a:prstGeom prst="rect">
            <a:avLst/>
          </a:prstGeom>
        </p:spPr>
        <p:txBody>
          <a:bodyPr/>
          <a:lstStyle>
            <a:lvl1pPr indent="0">
              <a:defRPr sz="4800"/>
            </a:lvl1pPr>
          </a:lstStyle>
          <a:p>
            <a:pPr lvl="0">
              <a:defRPr sz="1800">
                <a:solidFill>
                  <a:srgbClr val="000000"/>
                </a:solidFill>
                <a:effectLst/>
              </a:defRPr>
            </a:pPr>
            <a:r>
              <a:rPr sz="4800">
                <a:solidFill>
                  <a:srgbClr val="E7E9CA"/>
                </a:solidFill>
                <a:effectLst>
                  <a:outerShdw blurRad="38100" dist="25500" dir="5400000" rotWithShape="0">
                    <a:srgbClr val="000000">
                      <a:alpha val="75000"/>
                    </a:srgbClr>
                  </a:outerShdw>
                </a:effectLst>
              </a:rPr>
              <a:t>Title Text</a:t>
            </a:r>
          </a:p>
        </p:txBody>
      </p:sp>
      <p:sp>
        <p:nvSpPr>
          <p:cNvPr id="11" name="Shape 11"/>
          <p:cNvSpPr>
            <a:spLocks noGrp="1"/>
          </p:cNvSpPr>
          <p:nvPr>
            <p:ph type="body" idx="1"/>
          </p:nvPr>
        </p:nvSpPr>
        <p:spPr>
          <a:xfrm>
            <a:off x="2133600" y="2819400"/>
            <a:ext cx="6560234" cy="3467100"/>
          </a:xfrm>
          <a:prstGeom prst="rect">
            <a:avLst/>
          </a:prstGeom>
        </p:spPr>
        <p:txBody>
          <a:bodyPr/>
          <a:lstStyle>
            <a:lvl1pPr marL="0" indent="0" algn="r">
              <a:buClrTx/>
              <a:buSzTx/>
              <a:buFontTx/>
              <a:buNone/>
            </a:lvl1pPr>
            <a:lvl2pPr marL="0" indent="457200" algn="r">
              <a:buClrTx/>
              <a:buSzTx/>
              <a:buFontTx/>
              <a:buNone/>
            </a:lvl2pPr>
            <a:lvl3pPr marL="0" indent="914400" algn="r">
              <a:buClrTx/>
              <a:buSzTx/>
              <a:buFontTx/>
              <a:buNone/>
            </a:lvl3pPr>
            <a:lvl4pPr marL="0" indent="1371600" algn="r">
              <a:buClrTx/>
              <a:buSzTx/>
              <a:buFontTx/>
              <a:buNone/>
            </a:lvl4pPr>
            <a:lvl5pPr marL="0" indent="1828800" algn="r">
              <a:buClrTx/>
              <a:buSzTx/>
              <a:buFontTx/>
              <a:buNone/>
            </a:lvl5p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
        <p:nvSpPr>
          <p:cNvPr id="12" name="Shape 12"/>
          <p:cNvSpPr>
            <a:spLocks noGrp="1"/>
          </p:cNvSpPr>
          <p:nvPr>
            <p:ph type="sldNum" sz="quarter" idx="2"/>
          </p:nvPr>
        </p:nvSpPr>
        <p:spPr>
          <a:xfrm>
            <a:off x="8638951" y="6479794"/>
            <a:ext cx="464289" cy="332741"/>
          </a:xfrm>
          <a:prstGeom prst="rect">
            <a:avLst/>
          </a:prstGeom>
        </p:spPr>
        <p:txBody>
          <a:bodyPr/>
          <a:lstStyle>
            <a:lvl1pPr>
              <a:defRPr>
                <a:latin typeface="Rockwell"/>
                <a:ea typeface="Rockwell"/>
                <a:cs typeface="Rockwell"/>
                <a:sym typeface="Rockwell"/>
              </a:defRPr>
            </a:lvl1pPr>
          </a:lstStyle>
          <a:p>
            <a:fld id="{86CB4B4D-7CA3-9044-876B-883B54F8677D}" type="slidenum">
              <a:rPr/>
              <a:pPr/>
              <a:t>‹#›</a:t>
            </a:fld>
            <a:endParaRPr/>
          </a:p>
        </p:txBody>
      </p:sp>
    </p:spTree>
    <p:extLst>
      <p:ext uri="{BB962C8B-B14F-4D97-AF65-F5344CB8AC3E}">
        <p14:creationId xmlns:p14="http://schemas.microsoft.com/office/powerpoint/2010/main" val="2473757225"/>
      </p:ext>
    </p:extLst>
  </p:cSld>
  <p:clrMapOvr>
    <a:masterClrMapping/>
  </p:clrMapOvr>
  <p:transition spd="med"/>
</p:sldLayout>
</file>

<file path=ppt/slideLayouts/slideLayout53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4" name="Shape 14"/>
          <p:cNvSpPr>
            <a:spLocks noGrp="1"/>
          </p:cNvSpPr>
          <p:nvPr>
            <p:ph type="title"/>
          </p:nvPr>
        </p:nvSpPr>
        <p:spPr>
          <a:prstGeom prst="rect">
            <a:avLst/>
          </a:prstGeom>
        </p:spPr>
        <p:txBody>
          <a:bodyPr/>
          <a:lstStyle/>
          <a:p>
            <a:pPr lvl="0">
              <a:defRPr sz="1800">
                <a:solidFill>
                  <a:srgbClr val="000000"/>
                </a:solidFill>
                <a:effectLst/>
              </a:defRPr>
            </a:pPr>
            <a:r>
              <a:rPr sz="4600">
                <a:solidFill>
                  <a:srgbClr val="E7E9CA"/>
                </a:solidFill>
                <a:effectLst>
                  <a:outerShdw blurRad="38100" dist="25500" dir="5400000" rotWithShape="0">
                    <a:srgbClr val="000000">
                      <a:alpha val="75000"/>
                    </a:srgbClr>
                  </a:outerShdw>
                </a:effectLst>
              </a:rPr>
              <a:t>Title Text</a:t>
            </a:r>
          </a:p>
        </p:txBody>
      </p:sp>
      <p:sp>
        <p:nvSpPr>
          <p:cNvPr id="15" name="Shape 15"/>
          <p:cNvSpPr>
            <a:spLocks noGrp="1"/>
          </p:cNvSpPr>
          <p:nvPr>
            <p:ph type="body" idx="1"/>
          </p:nvPr>
        </p:nvSpPr>
        <p:spPr>
          <a:prstGeom prst="rect">
            <a:avLst/>
          </a:prstGeom>
        </p:spPr>
        <p:txBody>
          <a:body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
        <p:nvSpPr>
          <p:cNvPr id="16" name="Shape 16"/>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45152163"/>
      </p:ext>
    </p:extLst>
  </p:cSld>
  <p:clrMapOvr>
    <a:masterClrMapping/>
  </p:clrMapOvr>
  <p:transition spd="med"/>
</p:sldLayout>
</file>

<file path=ppt/slideLayouts/slideLayout532.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18" name="Shape 18"/>
          <p:cNvSpPr/>
          <p:nvPr/>
        </p:nvSpPr>
        <p:spPr>
          <a:xfrm>
            <a:off x="164592" y="147085"/>
            <a:ext cx="8810846" cy="6565392"/>
          </a:xfrm>
          <a:custGeom>
            <a:avLst/>
            <a:gdLst/>
            <a:ahLst/>
            <a:cxnLst>
              <a:cxn ang="0">
                <a:pos x="wd2" y="hd2"/>
              </a:cxn>
              <a:cxn ang="5400000">
                <a:pos x="wd2" y="hd2"/>
              </a:cxn>
              <a:cxn ang="10800000">
                <a:pos x="wd2" y="hd2"/>
              </a:cxn>
              <a:cxn ang="16200000">
                <a:pos x="wd2" y="hd2"/>
              </a:cxn>
            </a:cxnLst>
            <a:rect l="0" t="0" r="r" b="b"/>
            <a:pathLst>
              <a:path w="21600" h="21600" extrusionOk="0">
                <a:moveTo>
                  <a:pt x="1900" y="0"/>
                </a:moveTo>
                <a:lnTo>
                  <a:pt x="21600" y="0"/>
                </a:lnTo>
                <a:lnTo>
                  <a:pt x="21600" y="19050"/>
                </a:lnTo>
                <a:cubicBezTo>
                  <a:pt x="21600" y="20458"/>
                  <a:pt x="20749" y="21600"/>
                  <a:pt x="19700" y="21600"/>
                </a:cubicBezTo>
                <a:lnTo>
                  <a:pt x="0" y="21600"/>
                </a:lnTo>
                <a:lnTo>
                  <a:pt x="0" y="2550"/>
                </a:lnTo>
                <a:cubicBezTo>
                  <a:pt x="0" y="1142"/>
                  <a:pt x="851" y="0"/>
                  <a:pt x="1900" y="0"/>
                </a:cubicBezTo>
                <a:close/>
              </a:path>
            </a:pathLst>
          </a:custGeom>
          <a:solidFill>
            <a:srgbClr val="878A79">
              <a:alpha val="64999"/>
            </a:srgbClr>
          </a:solidFill>
          <a:ln w="11000" cap="rnd">
            <a:solidFill>
              <a:srgbClr val="9C9F8D">
                <a:alpha val="88000"/>
              </a:srgbClr>
            </a:solidFill>
          </a:ln>
        </p:spPr>
        <p:txBody>
          <a:bodyPr lIns="0" tIns="0" rIns="0" bIns="0" anchor="ctr"/>
          <a:lstStyle/>
          <a:p>
            <a:pPr algn="ctr">
              <a:defRPr>
                <a:solidFill>
                  <a:srgbClr val="FFFFFF"/>
                </a:solidFill>
              </a:defRPr>
            </a:pPr>
            <a:endParaRPr kern="0">
              <a:solidFill>
                <a:srgbClr val="FFFFFF"/>
              </a:solidFill>
              <a:latin typeface="Rockwell"/>
              <a:sym typeface="Rockwell"/>
            </a:endParaRPr>
          </a:p>
        </p:txBody>
      </p:sp>
      <p:sp>
        <p:nvSpPr>
          <p:cNvPr id="19" name="Shape 19"/>
          <p:cNvSpPr/>
          <p:nvPr/>
        </p:nvSpPr>
        <p:spPr>
          <a:xfrm>
            <a:off x="1000127" y="3267455"/>
            <a:ext cx="7406642" cy="9145"/>
          </a:xfrm>
          <a:prstGeom prst="rect">
            <a:avLst/>
          </a:prstGeom>
          <a:solidFill>
            <a:srgbClr val="72A376"/>
          </a:solidFill>
          <a:ln w="12700">
            <a:miter lim="400000"/>
          </a:ln>
          <a:effectLst>
            <a:outerShdw blurRad="12700" dist="12900" dir="5400000" rotWithShape="0">
              <a:srgbClr val="000000">
                <a:alpha val="75000"/>
              </a:srgbClr>
            </a:outerShdw>
          </a:effectLst>
        </p:spPr>
        <p:txBody>
          <a:bodyPr lIns="0" tIns="0" rIns="0" bIns="0" anchor="ctr"/>
          <a:lstStyle/>
          <a:p>
            <a:pPr algn="ctr">
              <a:defRPr>
                <a:solidFill>
                  <a:srgbClr val="FFFFFF"/>
                </a:solidFill>
              </a:defRPr>
            </a:pPr>
            <a:endParaRPr kern="0">
              <a:solidFill>
                <a:srgbClr val="FFFFFF"/>
              </a:solidFill>
              <a:latin typeface="Rockwell"/>
              <a:sym typeface="Rockwell"/>
            </a:endParaRPr>
          </a:p>
        </p:txBody>
      </p:sp>
      <p:sp>
        <p:nvSpPr>
          <p:cNvPr id="20" name="Shape 20"/>
          <p:cNvSpPr>
            <a:spLocks noGrp="1"/>
          </p:cNvSpPr>
          <p:nvPr>
            <p:ph type="title"/>
          </p:nvPr>
        </p:nvSpPr>
        <p:spPr>
          <a:xfrm>
            <a:off x="722376" y="0"/>
            <a:ext cx="7772401" cy="3229238"/>
          </a:xfrm>
          <a:prstGeom prst="rect">
            <a:avLst/>
          </a:prstGeom>
        </p:spPr>
        <p:txBody>
          <a:bodyPr/>
          <a:lstStyle>
            <a:lvl1pPr>
              <a:defRPr sz="4000" b="1">
                <a:solidFill>
                  <a:srgbClr val="68BF6F"/>
                </a:solidFill>
              </a:defRPr>
            </a:lvl1pPr>
          </a:lstStyle>
          <a:p>
            <a:pPr lvl="0">
              <a:defRPr sz="1800" b="0">
                <a:solidFill>
                  <a:srgbClr val="000000"/>
                </a:solidFill>
                <a:effectLst/>
              </a:defRPr>
            </a:pPr>
            <a:r>
              <a:rPr sz="4000" b="1">
                <a:solidFill>
                  <a:srgbClr val="68BF6F"/>
                </a:solidFill>
                <a:effectLst>
                  <a:outerShdw blurRad="38100" dist="25500" dir="5400000" rotWithShape="0">
                    <a:srgbClr val="000000">
                      <a:alpha val="75000"/>
                    </a:srgbClr>
                  </a:outerShdw>
                </a:effectLst>
              </a:rPr>
              <a:t>Title Text</a:t>
            </a:r>
          </a:p>
        </p:txBody>
      </p:sp>
      <p:sp>
        <p:nvSpPr>
          <p:cNvPr id="21" name="Shape 21"/>
          <p:cNvSpPr>
            <a:spLocks noGrp="1"/>
          </p:cNvSpPr>
          <p:nvPr>
            <p:ph type="body" idx="1"/>
          </p:nvPr>
        </p:nvSpPr>
        <p:spPr>
          <a:xfrm>
            <a:off x="722312" y="3287712"/>
            <a:ext cx="7772401" cy="3224213"/>
          </a:xfrm>
          <a:prstGeom prst="rect">
            <a:avLst/>
          </a:prstGeom>
        </p:spPr>
        <p:txBody>
          <a:bodyPr/>
          <a:lstStyle>
            <a:lvl1pPr marL="0" indent="0" algn="r">
              <a:buClrTx/>
              <a:buSzTx/>
              <a:buFontTx/>
              <a:buNone/>
              <a:defRPr sz="2000"/>
            </a:lvl1pPr>
            <a:lvl2pPr marL="0" indent="411480" algn="r">
              <a:buClrTx/>
              <a:buSzTx/>
              <a:buFontTx/>
              <a:buNone/>
              <a:defRPr sz="2000"/>
            </a:lvl2pPr>
            <a:lvl3pPr marL="0" indent="630936" algn="r">
              <a:buClrTx/>
              <a:buSzTx/>
              <a:buFontTx/>
              <a:buNone/>
              <a:defRPr sz="2000"/>
            </a:lvl3pPr>
            <a:lvl4pPr marL="0" indent="822959" algn="r">
              <a:buClrTx/>
              <a:buSzTx/>
              <a:buFontTx/>
              <a:buNone/>
              <a:defRPr sz="2000"/>
            </a:lvl4pPr>
            <a:lvl5pPr marL="0" indent="1005839" algn="r">
              <a:buClrTx/>
              <a:buSzTx/>
              <a:buFontTx/>
              <a:buNone/>
              <a:defRPr sz="2000"/>
            </a:lvl5pPr>
          </a:lstStyle>
          <a:p>
            <a:pPr lvl="0">
              <a:defRPr sz="1800">
                <a:solidFill>
                  <a:srgbClr val="000000"/>
                </a:solidFill>
              </a:defRPr>
            </a:pPr>
            <a:r>
              <a:rPr sz="2000">
                <a:solidFill>
                  <a:srgbClr val="FFFFFF"/>
                </a:solidFill>
              </a:rPr>
              <a:t>Body Level One</a:t>
            </a:r>
          </a:p>
          <a:p>
            <a:pPr lvl="1">
              <a:defRPr sz="1800">
                <a:solidFill>
                  <a:srgbClr val="000000"/>
                </a:solidFill>
              </a:defRPr>
            </a:pPr>
            <a:r>
              <a:rPr sz="2000">
                <a:solidFill>
                  <a:srgbClr val="FFFFFF"/>
                </a:solidFill>
              </a:rPr>
              <a:t>Body Level Two</a:t>
            </a:r>
          </a:p>
          <a:p>
            <a:pPr lvl="2">
              <a:defRPr sz="1800">
                <a:solidFill>
                  <a:srgbClr val="000000"/>
                </a:solidFill>
              </a:defRPr>
            </a:pPr>
            <a:r>
              <a:rPr sz="2000">
                <a:solidFill>
                  <a:srgbClr val="FFFFFF"/>
                </a:solidFill>
              </a:rPr>
              <a:t>Body Level Three</a:t>
            </a:r>
          </a:p>
          <a:p>
            <a:pPr lvl="3">
              <a:defRPr sz="1800">
                <a:solidFill>
                  <a:srgbClr val="000000"/>
                </a:solidFill>
              </a:defRPr>
            </a:pPr>
            <a:r>
              <a:rPr sz="2000">
                <a:solidFill>
                  <a:srgbClr val="FFFFFF"/>
                </a:solidFill>
              </a:rPr>
              <a:t>Body Level Four</a:t>
            </a:r>
          </a:p>
          <a:p>
            <a:pPr lvl="4">
              <a:defRPr sz="1800">
                <a:solidFill>
                  <a:srgbClr val="000000"/>
                </a:solidFill>
              </a:defRPr>
            </a:pPr>
            <a:r>
              <a:rPr sz="2000">
                <a:solidFill>
                  <a:srgbClr val="FFFFFF"/>
                </a:solidFill>
              </a:rPr>
              <a:t>Body Level Five</a:t>
            </a:r>
          </a:p>
        </p:txBody>
      </p:sp>
      <p:sp>
        <p:nvSpPr>
          <p:cNvPr id="22" name="Shape 22"/>
          <p:cNvSpPr>
            <a:spLocks noGrp="1"/>
          </p:cNvSpPr>
          <p:nvPr>
            <p:ph type="sldNum" sz="quarter" idx="2"/>
          </p:nvPr>
        </p:nvSpPr>
        <p:spPr>
          <a:xfrm>
            <a:off x="8638951" y="6484459"/>
            <a:ext cx="464289" cy="332741"/>
          </a:xfrm>
          <a:prstGeom prst="rect">
            <a:avLst/>
          </a:prstGeom>
        </p:spPr>
        <p:txBody>
          <a:bodyPr/>
          <a:lstStyle>
            <a:lvl1pPr>
              <a:defRPr>
                <a:latin typeface="Rockwell"/>
                <a:ea typeface="Rockwell"/>
                <a:cs typeface="Rockwell"/>
                <a:sym typeface="Rockwell"/>
              </a:defRPr>
            </a:lvl1pPr>
          </a:lstStyle>
          <a:p>
            <a:fld id="{86CB4B4D-7CA3-9044-876B-883B54F8677D}" type="slidenum">
              <a:rPr/>
              <a:pPr/>
              <a:t>‹#›</a:t>
            </a:fld>
            <a:endParaRPr/>
          </a:p>
        </p:txBody>
      </p:sp>
    </p:spTree>
    <p:extLst>
      <p:ext uri="{BB962C8B-B14F-4D97-AF65-F5344CB8AC3E}">
        <p14:creationId xmlns:p14="http://schemas.microsoft.com/office/powerpoint/2010/main" val="4078217030"/>
      </p:ext>
    </p:extLst>
  </p:cSld>
  <p:clrMapOvr>
    <a:masterClrMapping/>
  </p:clrMapOvr>
  <p:transition spd="med"/>
</p:sldLayout>
</file>

<file path=ppt/slideLayouts/slideLayout53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4" name="Shape 24"/>
          <p:cNvSpPr>
            <a:spLocks noGrp="1"/>
          </p:cNvSpPr>
          <p:nvPr>
            <p:ph type="title"/>
          </p:nvPr>
        </p:nvSpPr>
        <p:spPr>
          <a:prstGeom prst="rect">
            <a:avLst/>
          </a:prstGeom>
        </p:spPr>
        <p:txBody>
          <a:bodyPr/>
          <a:lstStyle/>
          <a:p>
            <a:pPr lvl="0">
              <a:defRPr sz="1800">
                <a:solidFill>
                  <a:srgbClr val="000000"/>
                </a:solidFill>
                <a:effectLst/>
              </a:defRPr>
            </a:pPr>
            <a:r>
              <a:rPr sz="4600">
                <a:solidFill>
                  <a:srgbClr val="E7E9CA"/>
                </a:solidFill>
                <a:effectLst>
                  <a:outerShdw blurRad="38100" dist="25500" dir="5400000" rotWithShape="0">
                    <a:srgbClr val="000000">
                      <a:alpha val="75000"/>
                    </a:srgbClr>
                  </a:outerShdw>
                </a:effectLst>
              </a:rPr>
              <a:t>Title Text</a:t>
            </a:r>
          </a:p>
        </p:txBody>
      </p:sp>
      <p:sp>
        <p:nvSpPr>
          <p:cNvPr id="25" name="Shape 25"/>
          <p:cNvSpPr>
            <a:spLocks noGrp="1"/>
          </p:cNvSpPr>
          <p:nvPr>
            <p:ph type="body" idx="1"/>
          </p:nvPr>
        </p:nvSpPr>
        <p:spPr>
          <a:xfrm>
            <a:off x="457200" y="1645920"/>
            <a:ext cx="4038600" cy="5212080"/>
          </a:xfrm>
          <a:prstGeom prst="rect">
            <a:avLst/>
          </a:prstGeom>
        </p:spPr>
        <p:txBody>
          <a:bodyPr/>
          <a:lstStyle>
            <a:lvl1pPr>
              <a:defRPr sz="2800"/>
            </a:lvl1pPr>
            <a:lvl2pPr marL="678180" indent="-266700">
              <a:defRPr sz="2800"/>
            </a:lvl2pPr>
            <a:lvl3pPr marL="899769" indent="-268833">
              <a:defRPr sz="2800"/>
            </a:lvl3pPr>
            <a:lvl4pPr marL="1107439" indent="-284480">
              <a:defRPr sz="2800"/>
            </a:lvl4pPr>
            <a:lvl5pPr marL="1290319" indent="-284480">
              <a:defRPr sz="2800"/>
            </a:lvl5pPr>
          </a:lstStyle>
          <a:p>
            <a:pPr lvl="0">
              <a:defRPr sz="1800">
                <a:solidFill>
                  <a:srgbClr val="000000"/>
                </a:solidFill>
              </a:defRPr>
            </a:pPr>
            <a:r>
              <a:rPr sz="2800">
                <a:solidFill>
                  <a:srgbClr val="FFFFFF"/>
                </a:solidFill>
              </a:rPr>
              <a:t>Body Level One</a:t>
            </a:r>
          </a:p>
          <a:p>
            <a:pPr lvl="1">
              <a:defRPr sz="1800">
                <a:solidFill>
                  <a:srgbClr val="000000"/>
                </a:solidFill>
              </a:defRPr>
            </a:pPr>
            <a:r>
              <a:rPr sz="2800">
                <a:solidFill>
                  <a:srgbClr val="FFFFFF"/>
                </a:solidFill>
              </a:rPr>
              <a:t>Body Level Two</a:t>
            </a:r>
          </a:p>
          <a:p>
            <a:pPr lvl="2">
              <a:defRPr sz="1800">
                <a:solidFill>
                  <a:srgbClr val="000000"/>
                </a:solidFill>
              </a:defRPr>
            </a:pPr>
            <a:r>
              <a:rPr sz="2800">
                <a:solidFill>
                  <a:srgbClr val="FFFFFF"/>
                </a:solidFill>
              </a:rPr>
              <a:t>Body Level Three</a:t>
            </a:r>
          </a:p>
          <a:p>
            <a:pPr lvl="3">
              <a:defRPr sz="1800">
                <a:solidFill>
                  <a:srgbClr val="000000"/>
                </a:solidFill>
              </a:defRPr>
            </a:pPr>
            <a:r>
              <a:rPr sz="2800">
                <a:solidFill>
                  <a:srgbClr val="FFFFFF"/>
                </a:solidFill>
              </a:rPr>
              <a:t>Body Level Four</a:t>
            </a:r>
          </a:p>
          <a:p>
            <a:pPr lvl="4">
              <a:defRPr sz="1800">
                <a:solidFill>
                  <a:srgbClr val="000000"/>
                </a:solidFill>
              </a:defRPr>
            </a:pPr>
            <a:r>
              <a:rPr sz="2800">
                <a:solidFill>
                  <a:srgbClr val="FFFFFF"/>
                </a:solidFill>
              </a:rPr>
              <a:t>Body Level Five</a:t>
            </a:r>
          </a:p>
        </p:txBody>
      </p:sp>
      <p:sp>
        <p:nvSpPr>
          <p:cNvPr id="26" name="Shape 26"/>
          <p:cNvSpPr>
            <a:spLocks noGrp="1"/>
          </p:cNvSpPr>
          <p:nvPr>
            <p:ph type="sldNum" sz="quarter" idx="2"/>
          </p:nvPr>
        </p:nvSpPr>
        <p:spPr>
          <a:xfrm>
            <a:off x="8641080" y="6485358"/>
            <a:ext cx="464289" cy="332741"/>
          </a:xfrm>
          <a:prstGeom prst="rect">
            <a:avLst/>
          </a:prstGeom>
        </p:spPr>
        <p:txBody>
          <a:bodyPr/>
          <a:lstStyle>
            <a:lvl1pPr>
              <a:defRPr>
                <a:latin typeface="Rockwell"/>
                <a:ea typeface="Rockwell"/>
                <a:cs typeface="Rockwell"/>
                <a:sym typeface="Rockwell"/>
              </a:defRPr>
            </a:lvl1pPr>
          </a:lstStyle>
          <a:p>
            <a:fld id="{86CB4B4D-7CA3-9044-876B-883B54F8677D}" type="slidenum">
              <a:rPr/>
              <a:pPr/>
              <a:t>‹#›</a:t>
            </a:fld>
            <a:endParaRPr/>
          </a:p>
        </p:txBody>
      </p:sp>
    </p:spTree>
    <p:extLst>
      <p:ext uri="{BB962C8B-B14F-4D97-AF65-F5344CB8AC3E}">
        <p14:creationId xmlns:p14="http://schemas.microsoft.com/office/powerpoint/2010/main" val="2863299854"/>
      </p:ext>
    </p:extLst>
  </p:cSld>
  <p:clrMapOvr>
    <a:masterClrMapping/>
  </p:clrMapOvr>
  <p:transition spd="med"/>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28" name="Shape 28"/>
          <p:cNvSpPr/>
          <p:nvPr/>
        </p:nvSpPr>
        <p:spPr>
          <a:xfrm>
            <a:off x="164592" y="147085"/>
            <a:ext cx="8810846" cy="6565392"/>
          </a:xfrm>
          <a:custGeom>
            <a:avLst/>
            <a:gdLst/>
            <a:ahLst/>
            <a:cxnLst>
              <a:cxn ang="0">
                <a:pos x="wd2" y="hd2"/>
              </a:cxn>
              <a:cxn ang="5400000">
                <a:pos x="wd2" y="hd2"/>
              </a:cxn>
              <a:cxn ang="10800000">
                <a:pos x="wd2" y="hd2"/>
              </a:cxn>
              <a:cxn ang="16200000">
                <a:pos x="wd2" y="hd2"/>
              </a:cxn>
            </a:cxnLst>
            <a:rect l="0" t="0" r="r" b="b"/>
            <a:pathLst>
              <a:path w="21600" h="21600" extrusionOk="0">
                <a:moveTo>
                  <a:pt x="1900" y="0"/>
                </a:moveTo>
                <a:lnTo>
                  <a:pt x="21600" y="0"/>
                </a:lnTo>
                <a:lnTo>
                  <a:pt x="21600" y="19050"/>
                </a:lnTo>
                <a:cubicBezTo>
                  <a:pt x="21600" y="20458"/>
                  <a:pt x="20749" y="21600"/>
                  <a:pt x="19700" y="21600"/>
                </a:cubicBezTo>
                <a:lnTo>
                  <a:pt x="0" y="21600"/>
                </a:lnTo>
                <a:lnTo>
                  <a:pt x="0" y="2550"/>
                </a:lnTo>
                <a:cubicBezTo>
                  <a:pt x="0" y="1142"/>
                  <a:pt x="851" y="0"/>
                  <a:pt x="1900" y="0"/>
                </a:cubicBezTo>
                <a:close/>
              </a:path>
            </a:pathLst>
          </a:custGeom>
          <a:solidFill>
            <a:srgbClr val="878A79">
              <a:alpha val="64999"/>
            </a:srgbClr>
          </a:solidFill>
          <a:ln w="11000" cap="rnd">
            <a:solidFill>
              <a:srgbClr val="9C9F8D">
                <a:alpha val="88000"/>
              </a:srgbClr>
            </a:solidFill>
          </a:ln>
        </p:spPr>
        <p:txBody>
          <a:bodyPr lIns="0" tIns="0" rIns="0" bIns="0" anchor="ctr"/>
          <a:lstStyle/>
          <a:p>
            <a:pPr algn="ctr">
              <a:defRPr>
                <a:solidFill>
                  <a:srgbClr val="FFFFFF"/>
                </a:solidFill>
              </a:defRPr>
            </a:pPr>
            <a:endParaRPr kern="0">
              <a:solidFill>
                <a:srgbClr val="FFFFFF"/>
              </a:solidFill>
              <a:latin typeface="Rockwell"/>
              <a:sym typeface="Rockwell"/>
            </a:endParaRPr>
          </a:p>
        </p:txBody>
      </p:sp>
      <p:sp>
        <p:nvSpPr>
          <p:cNvPr id="29" name="Shape 29"/>
          <p:cNvSpPr/>
          <p:nvPr/>
        </p:nvSpPr>
        <p:spPr>
          <a:xfrm>
            <a:off x="616743" y="2165216"/>
            <a:ext cx="3749042" cy="9145"/>
          </a:xfrm>
          <a:prstGeom prst="rect">
            <a:avLst/>
          </a:prstGeom>
          <a:solidFill>
            <a:srgbClr val="72A376"/>
          </a:solidFill>
          <a:ln w="12700">
            <a:miter lim="400000"/>
          </a:ln>
          <a:effectLst>
            <a:outerShdw blurRad="12700" dist="12900" dir="5400000" rotWithShape="0">
              <a:srgbClr val="000000">
                <a:alpha val="75000"/>
              </a:srgbClr>
            </a:outerShdw>
          </a:effectLst>
        </p:spPr>
        <p:txBody>
          <a:bodyPr lIns="0" tIns="0" rIns="0" bIns="0" anchor="b"/>
          <a:lstStyle/>
          <a:p>
            <a:pPr algn="ctr">
              <a:defRPr>
                <a:solidFill>
                  <a:srgbClr val="FFFFFF"/>
                </a:solidFill>
              </a:defRPr>
            </a:pPr>
            <a:endParaRPr kern="0">
              <a:solidFill>
                <a:srgbClr val="FFFFFF"/>
              </a:solidFill>
              <a:latin typeface="Rockwell"/>
              <a:sym typeface="Rockwell"/>
            </a:endParaRPr>
          </a:p>
        </p:txBody>
      </p:sp>
      <p:sp>
        <p:nvSpPr>
          <p:cNvPr id="30" name="Shape 30"/>
          <p:cNvSpPr/>
          <p:nvPr/>
        </p:nvSpPr>
        <p:spPr>
          <a:xfrm>
            <a:off x="4800600" y="2165216"/>
            <a:ext cx="3749041" cy="9145"/>
          </a:xfrm>
          <a:prstGeom prst="rect">
            <a:avLst/>
          </a:prstGeom>
          <a:solidFill>
            <a:srgbClr val="72A376"/>
          </a:solidFill>
          <a:ln w="12700">
            <a:miter lim="400000"/>
          </a:ln>
          <a:effectLst>
            <a:outerShdw blurRad="12700" dist="12900" dir="5400000" rotWithShape="0">
              <a:srgbClr val="000000">
                <a:alpha val="75000"/>
              </a:srgbClr>
            </a:outerShdw>
          </a:effectLst>
        </p:spPr>
        <p:txBody>
          <a:bodyPr lIns="0" tIns="0" rIns="0" bIns="0" anchor="b"/>
          <a:lstStyle/>
          <a:p>
            <a:pPr algn="ctr">
              <a:defRPr>
                <a:solidFill>
                  <a:srgbClr val="FFFFFF"/>
                </a:solidFill>
              </a:defRPr>
            </a:pPr>
            <a:endParaRPr kern="0">
              <a:solidFill>
                <a:srgbClr val="FFFFFF"/>
              </a:solidFill>
              <a:latin typeface="Rockwell"/>
              <a:sym typeface="Rockwell"/>
            </a:endParaRPr>
          </a:p>
        </p:txBody>
      </p:sp>
      <p:sp>
        <p:nvSpPr>
          <p:cNvPr id="31" name="Shape 31"/>
          <p:cNvSpPr>
            <a:spLocks noGrp="1"/>
          </p:cNvSpPr>
          <p:nvPr>
            <p:ph type="title"/>
          </p:nvPr>
        </p:nvSpPr>
        <p:spPr>
          <a:xfrm>
            <a:off x="457200" y="0"/>
            <a:ext cx="8229600" cy="1394948"/>
          </a:xfrm>
          <a:prstGeom prst="rect">
            <a:avLst/>
          </a:prstGeom>
        </p:spPr>
        <p:txBody>
          <a:bodyPr/>
          <a:lstStyle/>
          <a:p>
            <a:pPr lvl="0">
              <a:defRPr sz="1800">
                <a:solidFill>
                  <a:srgbClr val="000000"/>
                </a:solidFill>
                <a:effectLst/>
              </a:defRPr>
            </a:pPr>
            <a:r>
              <a:rPr sz="4600">
                <a:solidFill>
                  <a:srgbClr val="E7E9CA"/>
                </a:solidFill>
                <a:effectLst>
                  <a:outerShdw blurRad="38100" dist="25500" dir="5400000" rotWithShape="0">
                    <a:srgbClr val="000000">
                      <a:alpha val="75000"/>
                    </a:srgbClr>
                  </a:outerShdw>
                </a:effectLst>
              </a:rPr>
              <a:t>Title Text</a:t>
            </a:r>
          </a:p>
        </p:txBody>
      </p:sp>
      <p:sp>
        <p:nvSpPr>
          <p:cNvPr id="32" name="Shape 32"/>
          <p:cNvSpPr>
            <a:spLocks noGrp="1"/>
          </p:cNvSpPr>
          <p:nvPr>
            <p:ph type="body" idx="1"/>
          </p:nvPr>
        </p:nvSpPr>
        <p:spPr>
          <a:xfrm>
            <a:off x="457200" y="1394947"/>
            <a:ext cx="4040188" cy="779928"/>
          </a:xfrm>
          <a:prstGeom prst="rect">
            <a:avLst/>
          </a:prstGeom>
        </p:spPr>
        <p:txBody>
          <a:bodyPr anchor="b">
            <a:noAutofit/>
          </a:bodyPr>
          <a:lstStyle>
            <a:lvl1pPr marL="0" indent="91439">
              <a:buClrTx/>
              <a:buSzTx/>
              <a:buFontTx/>
              <a:buNone/>
              <a:defRPr sz="2200" cap="all"/>
            </a:lvl1pPr>
            <a:lvl2pPr marL="0" indent="411480">
              <a:buClrTx/>
              <a:buSzTx/>
              <a:buFontTx/>
              <a:buNone/>
              <a:defRPr sz="2200" cap="all"/>
            </a:lvl2pPr>
            <a:lvl3pPr marL="0" indent="630936">
              <a:buClrTx/>
              <a:buSzTx/>
              <a:buFontTx/>
              <a:buNone/>
              <a:defRPr sz="2200" cap="all"/>
            </a:lvl3pPr>
            <a:lvl4pPr marL="0" indent="822959">
              <a:buClrTx/>
              <a:buSzTx/>
              <a:buFontTx/>
              <a:buNone/>
              <a:defRPr sz="2200" cap="all"/>
            </a:lvl4pPr>
            <a:lvl5pPr marL="0" indent="1005839">
              <a:buClrTx/>
              <a:buSzTx/>
              <a:buFontTx/>
              <a:buNone/>
              <a:defRPr sz="2200" cap="all"/>
            </a:lvl5pPr>
          </a:lstStyle>
          <a:p>
            <a:pPr lvl="0">
              <a:defRPr sz="1800" cap="none">
                <a:solidFill>
                  <a:srgbClr val="000000"/>
                </a:solidFill>
              </a:defRPr>
            </a:pPr>
            <a:r>
              <a:rPr sz="2200" cap="all">
                <a:solidFill>
                  <a:srgbClr val="FFFFFF"/>
                </a:solidFill>
              </a:rPr>
              <a:t>Body Level One</a:t>
            </a:r>
          </a:p>
          <a:p>
            <a:pPr lvl="1">
              <a:defRPr sz="1800" cap="none">
                <a:solidFill>
                  <a:srgbClr val="000000"/>
                </a:solidFill>
              </a:defRPr>
            </a:pPr>
            <a:r>
              <a:rPr sz="2200" cap="all">
                <a:solidFill>
                  <a:srgbClr val="FFFFFF"/>
                </a:solidFill>
              </a:rPr>
              <a:t>Body Level Two</a:t>
            </a:r>
          </a:p>
          <a:p>
            <a:pPr lvl="2">
              <a:defRPr sz="1800" cap="none">
                <a:solidFill>
                  <a:srgbClr val="000000"/>
                </a:solidFill>
              </a:defRPr>
            </a:pPr>
            <a:r>
              <a:rPr sz="2200" cap="all">
                <a:solidFill>
                  <a:srgbClr val="FFFFFF"/>
                </a:solidFill>
              </a:rPr>
              <a:t>Body Level Three</a:t>
            </a:r>
          </a:p>
          <a:p>
            <a:pPr lvl="3">
              <a:defRPr sz="1800" cap="none">
                <a:solidFill>
                  <a:srgbClr val="000000"/>
                </a:solidFill>
              </a:defRPr>
            </a:pPr>
            <a:r>
              <a:rPr sz="2200" cap="all">
                <a:solidFill>
                  <a:srgbClr val="FFFFFF"/>
                </a:solidFill>
              </a:rPr>
              <a:t>Body Level Four</a:t>
            </a:r>
          </a:p>
          <a:p>
            <a:pPr lvl="4">
              <a:defRPr sz="1800" cap="none">
                <a:solidFill>
                  <a:srgbClr val="000000"/>
                </a:solidFill>
              </a:defRPr>
            </a:pPr>
            <a:r>
              <a:rPr sz="2200" cap="all">
                <a:solidFill>
                  <a:srgbClr val="FFFFFF"/>
                </a:solidFill>
              </a:rPr>
              <a:t>Body Level Five</a:t>
            </a:r>
          </a:p>
        </p:txBody>
      </p:sp>
      <p:sp>
        <p:nvSpPr>
          <p:cNvPr id="33" name="Shape 33"/>
          <p:cNvSpPr>
            <a:spLocks noGrp="1"/>
          </p:cNvSpPr>
          <p:nvPr>
            <p:ph type="sldNum" sz="quarter" idx="2"/>
          </p:nvPr>
        </p:nvSpPr>
        <p:spPr>
          <a:xfrm>
            <a:off x="8641080" y="6485358"/>
            <a:ext cx="464289" cy="332741"/>
          </a:xfrm>
          <a:prstGeom prst="rect">
            <a:avLst/>
          </a:prstGeom>
        </p:spPr>
        <p:txBody>
          <a:bodyPr/>
          <a:lstStyle>
            <a:lvl1pPr>
              <a:defRPr>
                <a:latin typeface="Rockwell"/>
                <a:ea typeface="Rockwell"/>
                <a:cs typeface="Rockwell"/>
                <a:sym typeface="Rockwell"/>
              </a:defRPr>
            </a:lvl1pPr>
          </a:lstStyle>
          <a:p>
            <a:fld id="{86CB4B4D-7CA3-9044-876B-883B54F8677D}" type="slidenum">
              <a:rPr/>
              <a:pPr/>
              <a:t>‹#›</a:t>
            </a:fld>
            <a:endParaRPr/>
          </a:p>
        </p:txBody>
      </p:sp>
    </p:spTree>
    <p:extLst>
      <p:ext uri="{BB962C8B-B14F-4D97-AF65-F5344CB8AC3E}">
        <p14:creationId xmlns:p14="http://schemas.microsoft.com/office/powerpoint/2010/main" val="1595866584"/>
      </p:ext>
    </p:extLst>
  </p:cSld>
  <p:clrMapOvr>
    <a:masterClrMapping/>
  </p:clrMapOvr>
  <p:transition spd="med"/>
</p:sldLayout>
</file>

<file path=ppt/slideLayouts/slideLayout53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5" name="Shape 35"/>
          <p:cNvSpPr>
            <a:spLocks noGrp="1"/>
          </p:cNvSpPr>
          <p:nvPr>
            <p:ph type="title"/>
          </p:nvPr>
        </p:nvSpPr>
        <p:spPr>
          <a:xfrm>
            <a:off x="457200" y="0"/>
            <a:ext cx="8229600" cy="1396218"/>
          </a:xfrm>
          <a:prstGeom prst="rect">
            <a:avLst/>
          </a:prstGeom>
        </p:spPr>
        <p:txBody>
          <a:bodyPr/>
          <a:lstStyle/>
          <a:p>
            <a:pPr lvl="0">
              <a:defRPr sz="1800">
                <a:solidFill>
                  <a:srgbClr val="000000"/>
                </a:solidFill>
                <a:effectLst/>
              </a:defRPr>
            </a:pPr>
            <a:r>
              <a:rPr sz="4600">
                <a:solidFill>
                  <a:srgbClr val="E7E9CA"/>
                </a:solidFill>
                <a:effectLst>
                  <a:outerShdw blurRad="38100" dist="25500" dir="5400000" rotWithShape="0">
                    <a:srgbClr val="000000">
                      <a:alpha val="75000"/>
                    </a:srgbClr>
                  </a:outerShdw>
                </a:effectLst>
              </a:rPr>
              <a:t>Title Text</a:t>
            </a:r>
          </a:p>
        </p:txBody>
      </p:sp>
      <p:sp>
        <p:nvSpPr>
          <p:cNvPr id="36" name="Shape 36"/>
          <p:cNvSpPr>
            <a:spLocks noGrp="1"/>
          </p:cNvSpPr>
          <p:nvPr>
            <p:ph type="sldNum" sz="quarter" idx="2"/>
          </p:nvPr>
        </p:nvSpPr>
        <p:spPr>
          <a:prstGeom prst="rect">
            <a:avLst/>
          </a:prstGeom>
        </p:spPr>
        <p:txBody>
          <a:bodyPr/>
          <a:lstStyle>
            <a:lvl1pPr>
              <a:defRPr>
                <a:latin typeface="Rockwell"/>
                <a:ea typeface="Rockwell"/>
                <a:cs typeface="Rockwell"/>
                <a:sym typeface="Rockwell"/>
              </a:defRPr>
            </a:lvl1pPr>
          </a:lstStyle>
          <a:p>
            <a:fld id="{86CB4B4D-7CA3-9044-876B-883B54F8677D}" type="slidenum">
              <a:rPr/>
              <a:pPr/>
              <a:t>‹#›</a:t>
            </a:fld>
            <a:endParaRPr/>
          </a:p>
        </p:txBody>
      </p:sp>
    </p:spTree>
    <p:extLst>
      <p:ext uri="{BB962C8B-B14F-4D97-AF65-F5344CB8AC3E}">
        <p14:creationId xmlns:p14="http://schemas.microsoft.com/office/powerpoint/2010/main" val="711132534"/>
      </p:ext>
    </p:extLst>
  </p:cSld>
  <p:clrMapOvr>
    <a:masterClrMapping/>
  </p:clrMapOvr>
  <p:transition spd="med"/>
</p:sldLayout>
</file>

<file path=ppt/slideLayouts/slideLayout536.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8" name="Shape 38"/>
          <p:cNvSpPr/>
          <p:nvPr/>
        </p:nvSpPr>
        <p:spPr>
          <a:xfrm>
            <a:off x="164592" y="147085"/>
            <a:ext cx="8810846" cy="6565392"/>
          </a:xfrm>
          <a:custGeom>
            <a:avLst/>
            <a:gdLst/>
            <a:ahLst/>
            <a:cxnLst>
              <a:cxn ang="0">
                <a:pos x="wd2" y="hd2"/>
              </a:cxn>
              <a:cxn ang="5400000">
                <a:pos x="wd2" y="hd2"/>
              </a:cxn>
              <a:cxn ang="10800000">
                <a:pos x="wd2" y="hd2"/>
              </a:cxn>
              <a:cxn ang="16200000">
                <a:pos x="wd2" y="hd2"/>
              </a:cxn>
            </a:cxnLst>
            <a:rect l="0" t="0" r="r" b="b"/>
            <a:pathLst>
              <a:path w="21600" h="21600" extrusionOk="0">
                <a:moveTo>
                  <a:pt x="1900" y="0"/>
                </a:moveTo>
                <a:lnTo>
                  <a:pt x="21600" y="0"/>
                </a:lnTo>
                <a:lnTo>
                  <a:pt x="21600" y="19050"/>
                </a:lnTo>
                <a:cubicBezTo>
                  <a:pt x="21600" y="20458"/>
                  <a:pt x="20749" y="21600"/>
                  <a:pt x="19700" y="21600"/>
                </a:cubicBezTo>
                <a:lnTo>
                  <a:pt x="0" y="21600"/>
                </a:lnTo>
                <a:lnTo>
                  <a:pt x="0" y="2550"/>
                </a:lnTo>
                <a:cubicBezTo>
                  <a:pt x="0" y="1142"/>
                  <a:pt x="851" y="0"/>
                  <a:pt x="1900" y="0"/>
                </a:cubicBezTo>
                <a:close/>
              </a:path>
            </a:pathLst>
          </a:custGeom>
          <a:solidFill>
            <a:srgbClr val="878A79">
              <a:alpha val="64999"/>
            </a:srgbClr>
          </a:solidFill>
          <a:ln w="11000" cap="rnd">
            <a:solidFill>
              <a:srgbClr val="9C9F8D">
                <a:alpha val="88000"/>
              </a:srgbClr>
            </a:solidFill>
          </a:ln>
        </p:spPr>
        <p:txBody>
          <a:bodyPr lIns="0" tIns="0" rIns="0" bIns="0" anchor="ctr"/>
          <a:lstStyle/>
          <a:p>
            <a:pPr algn="ctr">
              <a:defRPr>
                <a:solidFill>
                  <a:srgbClr val="FFFFFF"/>
                </a:solidFill>
              </a:defRPr>
            </a:pPr>
            <a:endParaRPr kern="0">
              <a:solidFill>
                <a:srgbClr val="FFFFFF"/>
              </a:solidFill>
              <a:latin typeface="Rockwell"/>
              <a:sym typeface="Rockwell"/>
            </a:endParaRPr>
          </a:p>
        </p:txBody>
      </p:sp>
      <p:sp>
        <p:nvSpPr>
          <p:cNvPr id="39" name="Shape 39"/>
          <p:cNvSpPr>
            <a:spLocks noGrp="1"/>
          </p:cNvSpPr>
          <p:nvPr>
            <p:ph type="sldNum" sz="quarter" idx="2"/>
          </p:nvPr>
        </p:nvSpPr>
        <p:spPr>
          <a:prstGeom prst="rect">
            <a:avLst/>
          </a:prstGeom>
        </p:spPr>
        <p:txBody>
          <a:bodyPr/>
          <a:lstStyle>
            <a:lvl1pPr>
              <a:defRPr>
                <a:latin typeface="Rockwell"/>
                <a:ea typeface="Rockwell"/>
                <a:cs typeface="Rockwell"/>
                <a:sym typeface="Rockwell"/>
              </a:defRPr>
            </a:lvl1pPr>
          </a:lstStyle>
          <a:p>
            <a:fld id="{86CB4B4D-7CA3-9044-876B-883B54F8677D}" type="slidenum">
              <a:rPr/>
              <a:pPr/>
              <a:t>‹#›</a:t>
            </a:fld>
            <a:endParaRPr/>
          </a:p>
        </p:txBody>
      </p:sp>
    </p:spTree>
    <p:extLst>
      <p:ext uri="{BB962C8B-B14F-4D97-AF65-F5344CB8AC3E}">
        <p14:creationId xmlns:p14="http://schemas.microsoft.com/office/powerpoint/2010/main" val="2516362232"/>
      </p:ext>
    </p:extLst>
  </p:cSld>
  <p:clrMapOvr>
    <a:masterClrMapping/>
  </p:clrMapOvr>
  <p:transition spd="med"/>
</p:sldLayout>
</file>

<file path=ppt/slideLayouts/slideLayout537.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41" name="Shape 41"/>
          <p:cNvSpPr/>
          <p:nvPr/>
        </p:nvSpPr>
        <p:spPr>
          <a:xfrm>
            <a:off x="164592" y="147085"/>
            <a:ext cx="8810846" cy="6565392"/>
          </a:xfrm>
          <a:custGeom>
            <a:avLst/>
            <a:gdLst/>
            <a:ahLst/>
            <a:cxnLst>
              <a:cxn ang="0">
                <a:pos x="wd2" y="hd2"/>
              </a:cxn>
              <a:cxn ang="5400000">
                <a:pos x="wd2" y="hd2"/>
              </a:cxn>
              <a:cxn ang="10800000">
                <a:pos x="wd2" y="hd2"/>
              </a:cxn>
              <a:cxn ang="16200000">
                <a:pos x="wd2" y="hd2"/>
              </a:cxn>
            </a:cxnLst>
            <a:rect l="0" t="0" r="r" b="b"/>
            <a:pathLst>
              <a:path w="21600" h="21600" extrusionOk="0">
                <a:moveTo>
                  <a:pt x="1900" y="0"/>
                </a:moveTo>
                <a:lnTo>
                  <a:pt x="21600" y="0"/>
                </a:lnTo>
                <a:lnTo>
                  <a:pt x="21600" y="19050"/>
                </a:lnTo>
                <a:cubicBezTo>
                  <a:pt x="21600" y="20458"/>
                  <a:pt x="20749" y="21600"/>
                  <a:pt x="19700" y="21600"/>
                </a:cubicBezTo>
                <a:lnTo>
                  <a:pt x="0" y="21600"/>
                </a:lnTo>
                <a:lnTo>
                  <a:pt x="0" y="2550"/>
                </a:lnTo>
                <a:cubicBezTo>
                  <a:pt x="0" y="1142"/>
                  <a:pt x="851" y="0"/>
                  <a:pt x="1900" y="0"/>
                </a:cubicBezTo>
                <a:close/>
              </a:path>
            </a:pathLst>
          </a:custGeom>
          <a:solidFill>
            <a:srgbClr val="878A79">
              <a:alpha val="64999"/>
            </a:srgbClr>
          </a:solidFill>
          <a:ln w="11000" cap="rnd">
            <a:solidFill>
              <a:srgbClr val="9C9F8D">
                <a:alpha val="88000"/>
              </a:srgbClr>
            </a:solidFill>
          </a:ln>
        </p:spPr>
        <p:txBody>
          <a:bodyPr lIns="0" tIns="0" rIns="0" bIns="0" anchor="ctr"/>
          <a:lstStyle/>
          <a:p>
            <a:pPr algn="ctr">
              <a:defRPr>
                <a:solidFill>
                  <a:srgbClr val="FFFFFF"/>
                </a:solidFill>
              </a:defRPr>
            </a:pPr>
            <a:endParaRPr kern="0">
              <a:solidFill>
                <a:srgbClr val="FFFFFF"/>
              </a:solidFill>
              <a:latin typeface="Rockwell"/>
              <a:sym typeface="Rockwell"/>
            </a:endParaRPr>
          </a:p>
        </p:txBody>
      </p:sp>
      <p:sp>
        <p:nvSpPr>
          <p:cNvPr id="42" name="Shape 42"/>
          <p:cNvSpPr/>
          <p:nvPr/>
        </p:nvSpPr>
        <p:spPr>
          <a:xfrm>
            <a:off x="5057552" y="1057655"/>
            <a:ext cx="3749041" cy="9145"/>
          </a:xfrm>
          <a:prstGeom prst="rect">
            <a:avLst/>
          </a:prstGeom>
          <a:solidFill>
            <a:srgbClr val="72A376"/>
          </a:solidFill>
          <a:ln w="12700">
            <a:miter lim="400000"/>
          </a:ln>
          <a:effectLst>
            <a:outerShdw blurRad="12700" dist="12900" dir="5400000" rotWithShape="0">
              <a:srgbClr val="000000">
                <a:alpha val="75000"/>
              </a:srgbClr>
            </a:outerShdw>
          </a:effectLst>
        </p:spPr>
        <p:txBody>
          <a:bodyPr lIns="0" tIns="0" rIns="0" bIns="0" anchor="ctr"/>
          <a:lstStyle/>
          <a:p>
            <a:pPr algn="ctr">
              <a:defRPr>
                <a:solidFill>
                  <a:srgbClr val="FFFFFF"/>
                </a:solidFill>
              </a:defRPr>
            </a:pPr>
            <a:endParaRPr kern="0">
              <a:solidFill>
                <a:srgbClr val="FFFFFF"/>
              </a:solidFill>
              <a:latin typeface="Rockwell"/>
              <a:sym typeface="Rockwell"/>
            </a:endParaRPr>
          </a:p>
        </p:txBody>
      </p:sp>
      <p:sp>
        <p:nvSpPr>
          <p:cNvPr id="43" name="Shape 43"/>
          <p:cNvSpPr>
            <a:spLocks noGrp="1"/>
          </p:cNvSpPr>
          <p:nvPr>
            <p:ph type="title"/>
          </p:nvPr>
        </p:nvSpPr>
        <p:spPr>
          <a:xfrm>
            <a:off x="4963135" y="0"/>
            <a:ext cx="3931921" cy="1066800"/>
          </a:xfrm>
          <a:prstGeom prst="rect">
            <a:avLst/>
          </a:prstGeom>
        </p:spPr>
        <p:txBody>
          <a:bodyPr/>
          <a:lstStyle>
            <a:lvl1pPr indent="0">
              <a:defRPr sz="2000" b="1"/>
            </a:lvl1pPr>
          </a:lstStyle>
          <a:p>
            <a:pPr lvl="0">
              <a:defRPr sz="1800" b="0">
                <a:solidFill>
                  <a:srgbClr val="000000"/>
                </a:solidFill>
                <a:effectLst/>
              </a:defRPr>
            </a:pPr>
            <a:r>
              <a:rPr sz="2000" b="1">
                <a:solidFill>
                  <a:srgbClr val="E7E9CA"/>
                </a:solidFill>
                <a:effectLst>
                  <a:outerShdw blurRad="38100" dist="25500" dir="5400000" rotWithShape="0">
                    <a:srgbClr val="000000">
                      <a:alpha val="75000"/>
                    </a:srgbClr>
                  </a:outerShdw>
                </a:effectLst>
              </a:rPr>
              <a:t>Title Text</a:t>
            </a:r>
          </a:p>
        </p:txBody>
      </p:sp>
      <p:sp>
        <p:nvSpPr>
          <p:cNvPr id="44" name="Shape 44"/>
          <p:cNvSpPr>
            <a:spLocks noGrp="1"/>
          </p:cNvSpPr>
          <p:nvPr>
            <p:ph type="body" idx="1"/>
          </p:nvPr>
        </p:nvSpPr>
        <p:spPr>
          <a:xfrm>
            <a:off x="4963135" y="1107560"/>
            <a:ext cx="3931921" cy="2781301"/>
          </a:xfrm>
          <a:prstGeom prst="rect">
            <a:avLst/>
          </a:prstGeom>
        </p:spPr>
        <p:txBody>
          <a:bodyPr/>
          <a:lstStyle>
            <a:lvl1pPr marL="0" indent="0" algn="r">
              <a:buClrTx/>
              <a:buSzTx/>
              <a:buFontTx/>
              <a:buNone/>
              <a:defRPr sz="1400"/>
            </a:lvl1pPr>
            <a:lvl2pPr marL="0" indent="411480" algn="r">
              <a:buClrTx/>
              <a:buSzTx/>
              <a:buFontTx/>
              <a:buNone/>
              <a:defRPr sz="1400"/>
            </a:lvl2pPr>
            <a:lvl3pPr marL="0" indent="630936" algn="r">
              <a:buClrTx/>
              <a:buSzTx/>
              <a:buFontTx/>
              <a:buNone/>
              <a:defRPr sz="1400"/>
            </a:lvl3pPr>
            <a:lvl4pPr marL="0" indent="822959" algn="r">
              <a:buClrTx/>
              <a:buSzTx/>
              <a:buFontTx/>
              <a:buNone/>
              <a:defRPr sz="1400"/>
            </a:lvl4pPr>
            <a:lvl5pPr marL="0" indent="1005839" algn="r">
              <a:buClrTx/>
              <a:buSzTx/>
              <a:buFontTx/>
              <a:buNone/>
              <a:defRPr sz="1400"/>
            </a:lvl5pPr>
          </a:lstStyle>
          <a:p>
            <a:pPr lvl="0">
              <a:defRPr sz="1800">
                <a:solidFill>
                  <a:srgbClr val="000000"/>
                </a:solidFill>
              </a:defRPr>
            </a:pPr>
            <a:r>
              <a:rPr sz="1400">
                <a:solidFill>
                  <a:srgbClr val="FFFFFF"/>
                </a:solidFill>
              </a:rPr>
              <a:t>Body Level One</a:t>
            </a:r>
          </a:p>
          <a:p>
            <a:pPr lvl="1">
              <a:defRPr sz="1800">
                <a:solidFill>
                  <a:srgbClr val="000000"/>
                </a:solidFill>
              </a:defRPr>
            </a:pPr>
            <a:r>
              <a:rPr sz="1400">
                <a:solidFill>
                  <a:srgbClr val="FFFFFF"/>
                </a:solidFill>
              </a:rPr>
              <a:t>Body Level Two</a:t>
            </a:r>
          </a:p>
          <a:p>
            <a:pPr lvl="2">
              <a:defRPr sz="1800">
                <a:solidFill>
                  <a:srgbClr val="000000"/>
                </a:solidFill>
              </a:defRPr>
            </a:pPr>
            <a:r>
              <a:rPr sz="1400">
                <a:solidFill>
                  <a:srgbClr val="FFFFFF"/>
                </a:solidFill>
              </a:rPr>
              <a:t>Body Level Three</a:t>
            </a:r>
          </a:p>
          <a:p>
            <a:pPr lvl="3">
              <a:defRPr sz="1800">
                <a:solidFill>
                  <a:srgbClr val="000000"/>
                </a:solidFill>
              </a:defRPr>
            </a:pPr>
            <a:r>
              <a:rPr sz="1400">
                <a:solidFill>
                  <a:srgbClr val="FFFFFF"/>
                </a:solidFill>
              </a:rPr>
              <a:t>Body Level Four</a:t>
            </a:r>
          </a:p>
          <a:p>
            <a:pPr lvl="4">
              <a:defRPr sz="1800">
                <a:solidFill>
                  <a:srgbClr val="000000"/>
                </a:solidFill>
              </a:defRPr>
            </a:pPr>
            <a:r>
              <a:rPr sz="1400">
                <a:solidFill>
                  <a:srgbClr val="FFFFFF"/>
                </a:solidFill>
              </a:rPr>
              <a:t>Body Level Five</a:t>
            </a:r>
          </a:p>
        </p:txBody>
      </p:sp>
      <p:sp>
        <p:nvSpPr>
          <p:cNvPr id="45" name="Shape 45"/>
          <p:cNvSpPr>
            <a:spLocks noGrp="1"/>
          </p:cNvSpPr>
          <p:nvPr>
            <p:ph type="sldNum" sz="quarter" idx="2"/>
          </p:nvPr>
        </p:nvSpPr>
        <p:spPr>
          <a:xfrm>
            <a:off x="8638951" y="6484459"/>
            <a:ext cx="464289" cy="332741"/>
          </a:xfrm>
          <a:prstGeom prst="rect">
            <a:avLst/>
          </a:prstGeom>
        </p:spPr>
        <p:txBody>
          <a:bodyPr/>
          <a:lstStyle>
            <a:lvl1pPr>
              <a:defRPr>
                <a:latin typeface="Rockwell"/>
                <a:ea typeface="Rockwell"/>
                <a:cs typeface="Rockwell"/>
                <a:sym typeface="Rockwell"/>
              </a:defRPr>
            </a:lvl1pPr>
          </a:lstStyle>
          <a:p>
            <a:fld id="{86CB4B4D-7CA3-9044-876B-883B54F8677D}" type="slidenum">
              <a:rPr/>
              <a:pPr/>
              <a:t>‹#›</a:t>
            </a:fld>
            <a:endParaRPr/>
          </a:p>
        </p:txBody>
      </p:sp>
    </p:spTree>
    <p:extLst>
      <p:ext uri="{BB962C8B-B14F-4D97-AF65-F5344CB8AC3E}">
        <p14:creationId xmlns:p14="http://schemas.microsoft.com/office/powerpoint/2010/main" val="2144121581"/>
      </p:ext>
    </p:extLst>
  </p:cSld>
  <p:clrMapOvr>
    <a:masterClrMapping/>
  </p:clrMapOvr>
  <p:transition spd="med"/>
</p:sldLayout>
</file>

<file path=ppt/slideLayouts/slideLayout538.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47" name="Shape 47"/>
          <p:cNvSpPr/>
          <p:nvPr/>
        </p:nvSpPr>
        <p:spPr>
          <a:xfrm>
            <a:off x="164592" y="147085"/>
            <a:ext cx="8810846" cy="6565392"/>
          </a:xfrm>
          <a:custGeom>
            <a:avLst/>
            <a:gdLst/>
            <a:ahLst/>
            <a:cxnLst>
              <a:cxn ang="0">
                <a:pos x="wd2" y="hd2"/>
              </a:cxn>
              <a:cxn ang="5400000">
                <a:pos x="wd2" y="hd2"/>
              </a:cxn>
              <a:cxn ang="10800000">
                <a:pos x="wd2" y="hd2"/>
              </a:cxn>
              <a:cxn ang="16200000">
                <a:pos x="wd2" y="hd2"/>
              </a:cxn>
            </a:cxnLst>
            <a:rect l="0" t="0" r="r" b="b"/>
            <a:pathLst>
              <a:path w="21600" h="21600" extrusionOk="0">
                <a:moveTo>
                  <a:pt x="1900" y="0"/>
                </a:moveTo>
                <a:lnTo>
                  <a:pt x="21600" y="0"/>
                </a:lnTo>
                <a:lnTo>
                  <a:pt x="21600" y="19050"/>
                </a:lnTo>
                <a:cubicBezTo>
                  <a:pt x="21600" y="20458"/>
                  <a:pt x="20749" y="21600"/>
                  <a:pt x="19700" y="21600"/>
                </a:cubicBezTo>
                <a:lnTo>
                  <a:pt x="0" y="21600"/>
                </a:lnTo>
                <a:lnTo>
                  <a:pt x="0" y="2550"/>
                </a:lnTo>
                <a:cubicBezTo>
                  <a:pt x="0" y="1142"/>
                  <a:pt x="851" y="0"/>
                  <a:pt x="1900" y="0"/>
                </a:cubicBezTo>
                <a:close/>
              </a:path>
            </a:pathLst>
          </a:custGeom>
          <a:solidFill>
            <a:srgbClr val="878A79">
              <a:alpha val="64999"/>
            </a:srgbClr>
          </a:solidFill>
          <a:ln w="11000" cap="rnd">
            <a:solidFill>
              <a:srgbClr val="9C9F8D">
                <a:alpha val="88000"/>
              </a:srgbClr>
            </a:solidFill>
          </a:ln>
        </p:spPr>
        <p:txBody>
          <a:bodyPr lIns="0" tIns="0" rIns="0" bIns="0" anchor="ctr"/>
          <a:lstStyle/>
          <a:p>
            <a:pPr algn="ctr">
              <a:defRPr>
                <a:solidFill>
                  <a:srgbClr val="FFFFFF"/>
                </a:solidFill>
              </a:defRPr>
            </a:pPr>
            <a:endParaRPr kern="0">
              <a:solidFill>
                <a:srgbClr val="FFFFFF"/>
              </a:solidFill>
              <a:latin typeface="Rockwell"/>
              <a:sym typeface="Rockwell"/>
            </a:endParaRPr>
          </a:p>
        </p:txBody>
      </p:sp>
      <p:sp>
        <p:nvSpPr>
          <p:cNvPr id="48" name="Shape 48"/>
          <p:cNvSpPr>
            <a:spLocks noGrp="1"/>
          </p:cNvSpPr>
          <p:nvPr>
            <p:ph type="title"/>
          </p:nvPr>
        </p:nvSpPr>
        <p:spPr>
          <a:xfrm>
            <a:off x="3040442" y="3009900"/>
            <a:ext cx="5486401" cy="2379036"/>
          </a:xfrm>
          <a:prstGeom prst="rect">
            <a:avLst/>
          </a:prstGeom>
        </p:spPr>
        <p:txBody>
          <a:bodyPr/>
          <a:lstStyle>
            <a:lvl1pPr indent="0">
              <a:defRPr sz="2000" b="1"/>
            </a:lvl1pPr>
          </a:lstStyle>
          <a:p>
            <a:pPr lvl="0">
              <a:defRPr sz="1800" b="0">
                <a:solidFill>
                  <a:srgbClr val="000000"/>
                </a:solidFill>
                <a:effectLst/>
              </a:defRPr>
            </a:pPr>
            <a:r>
              <a:rPr sz="2000" b="1">
                <a:solidFill>
                  <a:srgbClr val="E7E9CA"/>
                </a:solidFill>
                <a:effectLst>
                  <a:outerShdw blurRad="38100" dist="25500" dir="5400000" rotWithShape="0">
                    <a:srgbClr val="000000">
                      <a:alpha val="75000"/>
                    </a:srgbClr>
                  </a:outerShdw>
                </a:effectLst>
              </a:rPr>
              <a:t>Title Text</a:t>
            </a:r>
          </a:p>
        </p:txBody>
      </p:sp>
      <p:sp>
        <p:nvSpPr>
          <p:cNvPr id="49" name="Shape 49"/>
          <p:cNvSpPr>
            <a:spLocks noGrp="1"/>
          </p:cNvSpPr>
          <p:nvPr>
            <p:ph type="body" idx="1"/>
          </p:nvPr>
        </p:nvSpPr>
        <p:spPr>
          <a:xfrm>
            <a:off x="3040442" y="5388936"/>
            <a:ext cx="5486401" cy="1469064"/>
          </a:xfrm>
          <a:prstGeom prst="rect">
            <a:avLst/>
          </a:prstGeom>
        </p:spPr>
        <p:txBody>
          <a:bodyPr/>
          <a:lstStyle>
            <a:lvl1pPr marL="0" indent="0" algn="r">
              <a:buClrTx/>
              <a:buSzTx/>
              <a:buFontTx/>
              <a:buNone/>
              <a:defRPr sz="1400"/>
            </a:lvl1pPr>
            <a:lvl2pPr marL="678180" indent="-266700" algn="r">
              <a:buClrTx/>
              <a:buFontTx/>
              <a:defRPr sz="1400"/>
            </a:lvl2pPr>
            <a:lvl3pPr marL="899769" indent="-268833" algn="r">
              <a:buClrTx/>
              <a:buFontTx/>
              <a:defRPr sz="1400"/>
            </a:lvl3pPr>
            <a:lvl4pPr marL="1107439" indent="-284480" algn="r">
              <a:buClrTx/>
              <a:buFontTx/>
              <a:defRPr sz="1400"/>
            </a:lvl4pPr>
            <a:lvl5pPr marL="1290319" indent="-284480" algn="r">
              <a:buClrTx/>
              <a:buFontTx/>
              <a:defRPr sz="1400"/>
            </a:lvl5pPr>
          </a:lstStyle>
          <a:p>
            <a:pPr lvl="0">
              <a:defRPr sz="1800">
                <a:solidFill>
                  <a:srgbClr val="000000"/>
                </a:solidFill>
              </a:defRPr>
            </a:pPr>
            <a:r>
              <a:rPr sz="1400">
                <a:solidFill>
                  <a:srgbClr val="FFFFFF"/>
                </a:solidFill>
              </a:rPr>
              <a:t>Body Level One</a:t>
            </a:r>
          </a:p>
          <a:p>
            <a:pPr lvl="1">
              <a:defRPr sz="1800">
                <a:solidFill>
                  <a:srgbClr val="000000"/>
                </a:solidFill>
              </a:defRPr>
            </a:pPr>
            <a:r>
              <a:rPr sz="1400">
                <a:solidFill>
                  <a:srgbClr val="FFFFFF"/>
                </a:solidFill>
              </a:rPr>
              <a:t>Body Level Two</a:t>
            </a:r>
          </a:p>
          <a:p>
            <a:pPr lvl="2">
              <a:defRPr sz="1800">
                <a:solidFill>
                  <a:srgbClr val="000000"/>
                </a:solidFill>
              </a:defRPr>
            </a:pPr>
            <a:r>
              <a:rPr sz="1400">
                <a:solidFill>
                  <a:srgbClr val="FFFFFF"/>
                </a:solidFill>
              </a:rPr>
              <a:t>Body Level Three</a:t>
            </a:r>
          </a:p>
          <a:p>
            <a:pPr lvl="3">
              <a:defRPr sz="1800">
                <a:solidFill>
                  <a:srgbClr val="000000"/>
                </a:solidFill>
              </a:defRPr>
            </a:pPr>
            <a:r>
              <a:rPr sz="1400">
                <a:solidFill>
                  <a:srgbClr val="FFFFFF"/>
                </a:solidFill>
              </a:rPr>
              <a:t>Body Level Four</a:t>
            </a:r>
          </a:p>
          <a:p>
            <a:pPr lvl="4">
              <a:defRPr sz="1800">
                <a:solidFill>
                  <a:srgbClr val="000000"/>
                </a:solidFill>
              </a:defRPr>
            </a:pPr>
            <a:r>
              <a:rPr sz="1400">
                <a:solidFill>
                  <a:srgbClr val="FFFFFF"/>
                </a:solidFill>
              </a:rPr>
              <a:t>Body Level Five</a:t>
            </a:r>
          </a:p>
        </p:txBody>
      </p:sp>
      <p:sp>
        <p:nvSpPr>
          <p:cNvPr id="50" name="Shape 50"/>
          <p:cNvSpPr>
            <a:spLocks noGrp="1"/>
          </p:cNvSpPr>
          <p:nvPr>
            <p:ph type="sldNum" sz="quarter" idx="2"/>
          </p:nvPr>
        </p:nvSpPr>
        <p:spPr>
          <a:xfrm>
            <a:off x="8638951" y="6479794"/>
            <a:ext cx="464289" cy="332741"/>
          </a:xfrm>
          <a:prstGeom prst="rect">
            <a:avLst/>
          </a:prstGeom>
        </p:spPr>
        <p:txBody>
          <a:bodyPr/>
          <a:lstStyle>
            <a:lvl1pPr>
              <a:defRPr>
                <a:latin typeface="Rockwell"/>
                <a:ea typeface="Rockwell"/>
                <a:cs typeface="Rockwell"/>
                <a:sym typeface="Rockwell"/>
              </a:defRPr>
            </a:lvl1pPr>
          </a:lstStyle>
          <a:p>
            <a:fld id="{86CB4B4D-7CA3-9044-876B-883B54F8677D}" type="slidenum">
              <a:rPr/>
              <a:pPr/>
              <a:t>‹#›</a:t>
            </a:fld>
            <a:endParaRPr/>
          </a:p>
        </p:txBody>
      </p:sp>
    </p:spTree>
    <p:extLst>
      <p:ext uri="{BB962C8B-B14F-4D97-AF65-F5344CB8AC3E}">
        <p14:creationId xmlns:p14="http://schemas.microsoft.com/office/powerpoint/2010/main" val="2564322587"/>
      </p:ext>
    </p:extLst>
  </p:cSld>
  <p:clrMapOvr>
    <a:masterClrMapping/>
  </p:clrMapOvr>
  <p:transition spd="med"/>
</p:sldLayout>
</file>

<file path=ppt/slideLayouts/slideLayout539.xml><?xml version="1.0" encoding="utf-8"?>
<p:sldLayout xmlns:a="http://schemas.openxmlformats.org/drawingml/2006/main" xmlns:r="http://schemas.openxmlformats.org/officeDocument/2006/relationships" xmlns:p="http://schemas.openxmlformats.org/presentationml/2006/main" showMasterSp="0" type="tx">
  <p:cSld name="Title and Vertical Text">
    <p:spTree>
      <p:nvGrpSpPr>
        <p:cNvPr id="1" name=""/>
        <p:cNvGrpSpPr/>
        <p:nvPr/>
      </p:nvGrpSpPr>
      <p:grpSpPr>
        <a:xfrm>
          <a:off x="0" y="0"/>
          <a:ext cx="0" cy="0"/>
          <a:chOff x="0" y="0"/>
          <a:chExt cx="0" cy="0"/>
        </a:xfrm>
      </p:grpSpPr>
      <p:sp>
        <p:nvSpPr>
          <p:cNvPr id="52" name="Shape 52"/>
          <p:cNvSpPr/>
          <p:nvPr/>
        </p:nvSpPr>
        <p:spPr>
          <a:xfrm>
            <a:off x="164592" y="147085"/>
            <a:ext cx="8810846" cy="6565392"/>
          </a:xfrm>
          <a:custGeom>
            <a:avLst/>
            <a:gdLst/>
            <a:ahLst/>
            <a:cxnLst>
              <a:cxn ang="0">
                <a:pos x="wd2" y="hd2"/>
              </a:cxn>
              <a:cxn ang="5400000">
                <a:pos x="wd2" y="hd2"/>
              </a:cxn>
              <a:cxn ang="10800000">
                <a:pos x="wd2" y="hd2"/>
              </a:cxn>
              <a:cxn ang="16200000">
                <a:pos x="wd2" y="hd2"/>
              </a:cxn>
            </a:cxnLst>
            <a:rect l="0" t="0" r="r" b="b"/>
            <a:pathLst>
              <a:path w="21600" h="21600" extrusionOk="0">
                <a:moveTo>
                  <a:pt x="1900" y="0"/>
                </a:moveTo>
                <a:lnTo>
                  <a:pt x="21600" y="0"/>
                </a:lnTo>
                <a:lnTo>
                  <a:pt x="21600" y="19050"/>
                </a:lnTo>
                <a:cubicBezTo>
                  <a:pt x="21600" y="20458"/>
                  <a:pt x="20749" y="21600"/>
                  <a:pt x="19700" y="21600"/>
                </a:cubicBezTo>
                <a:lnTo>
                  <a:pt x="0" y="21600"/>
                </a:lnTo>
                <a:lnTo>
                  <a:pt x="0" y="2550"/>
                </a:lnTo>
                <a:cubicBezTo>
                  <a:pt x="0" y="1142"/>
                  <a:pt x="851" y="0"/>
                  <a:pt x="1900" y="0"/>
                </a:cubicBezTo>
                <a:close/>
              </a:path>
            </a:pathLst>
          </a:custGeom>
          <a:solidFill>
            <a:srgbClr val="878A79">
              <a:alpha val="64999"/>
            </a:srgbClr>
          </a:solidFill>
          <a:ln w="11000" cap="rnd">
            <a:solidFill>
              <a:srgbClr val="9C9F8D">
                <a:alpha val="88000"/>
              </a:srgbClr>
            </a:solidFill>
          </a:ln>
        </p:spPr>
        <p:txBody>
          <a:bodyPr lIns="0" tIns="0" rIns="0" bIns="0" anchor="ctr"/>
          <a:lstStyle/>
          <a:p>
            <a:pPr algn="ctr">
              <a:defRPr>
                <a:solidFill>
                  <a:srgbClr val="FFFFFF"/>
                </a:solidFill>
              </a:defRPr>
            </a:pPr>
            <a:endParaRPr kern="0">
              <a:solidFill>
                <a:srgbClr val="FFFFFF"/>
              </a:solidFill>
              <a:latin typeface="Rockwell"/>
              <a:sym typeface="Rockwell"/>
            </a:endParaRPr>
          </a:p>
        </p:txBody>
      </p:sp>
      <p:sp>
        <p:nvSpPr>
          <p:cNvPr id="53" name="Shape 53"/>
          <p:cNvSpPr>
            <a:spLocks noGrp="1"/>
          </p:cNvSpPr>
          <p:nvPr>
            <p:ph type="title"/>
          </p:nvPr>
        </p:nvSpPr>
        <p:spPr>
          <a:prstGeom prst="rect">
            <a:avLst/>
          </a:prstGeom>
        </p:spPr>
        <p:txBody>
          <a:bodyPr/>
          <a:lstStyle/>
          <a:p>
            <a:pPr lvl="0">
              <a:defRPr sz="1800">
                <a:solidFill>
                  <a:srgbClr val="000000"/>
                </a:solidFill>
                <a:effectLst/>
              </a:defRPr>
            </a:pPr>
            <a:r>
              <a:rPr sz="4600">
                <a:solidFill>
                  <a:srgbClr val="E7E9CA"/>
                </a:solidFill>
                <a:effectLst>
                  <a:outerShdw blurRad="38100" dist="25500" dir="5400000" rotWithShape="0">
                    <a:srgbClr val="000000">
                      <a:alpha val="75000"/>
                    </a:srgbClr>
                  </a:outerShdw>
                </a:effectLst>
              </a:rPr>
              <a:t>Title Text</a:t>
            </a:r>
          </a:p>
        </p:txBody>
      </p:sp>
      <p:sp>
        <p:nvSpPr>
          <p:cNvPr id="54" name="Shape 54"/>
          <p:cNvSpPr>
            <a:spLocks noGrp="1"/>
          </p:cNvSpPr>
          <p:nvPr>
            <p:ph type="body" idx="1"/>
          </p:nvPr>
        </p:nvSpPr>
        <p:spPr>
          <a:prstGeom prst="rect">
            <a:avLst/>
          </a:prstGeom>
        </p:spPr>
        <p:txBody>
          <a:body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
        <p:nvSpPr>
          <p:cNvPr id="55" name="Shape 55"/>
          <p:cNvSpPr>
            <a:spLocks noGrp="1"/>
          </p:cNvSpPr>
          <p:nvPr>
            <p:ph type="sldNum" sz="quarter" idx="2"/>
          </p:nvPr>
        </p:nvSpPr>
        <p:spPr>
          <a:prstGeom prst="rect">
            <a:avLst/>
          </a:prstGeom>
        </p:spPr>
        <p:txBody>
          <a:bodyPr/>
          <a:lstStyle>
            <a:lvl1pPr>
              <a:defRPr>
                <a:latin typeface="Rockwell"/>
                <a:ea typeface="Rockwell"/>
                <a:cs typeface="Rockwell"/>
                <a:sym typeface="Rockwell"/>
              </a:defRPr>
            </a:lvl1pPr>
          </a:lstStyle>
          <a:p>
            <a:fld id="{86CB4B4D-7CA3-9044-876B-883B54F8677D}" type="slidenum">
              <a:rPr/>
              <a:pPr/>
              <a:t>‹#›</a:t>
            </a:fld>
            <a:endParaRPr/>
          </a:p>
        </p:txBody>
      </p:sp>
    </p:spTree>
    <p:extLst>
      <p:ext uri="{BB962C8B-B14F-4D97-AF65-F5344CB8AC3E}">
        <p14:creationId xmlns:p14="http://schemas.microsoft.com/office/powerpoint/2010/main" val="1010595493"/>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sldNum" sz="quarter" idx="10"/>
          </p:nvPr>
        </p:nvSpPr>
        <p:spPr>
          <a:ln/>
        </p:spPr>
        <p:txBody>
          <a:bodyPr/>
          <a:lstStyle>
            <a:lvl1pPr>
              <a:defRPr/>
            </a:lvl1pPr>
          </a:lstStyle>
          <a:p>
            <a:pPr>
              <a:defRPr/>
            </a:pPr>
            <a:fld id="{508CFA4F-E855-42C4-845E-90963C8AEABD}" type="slidenum">
              <a:rPr lang="en-US"/>
              <a:pPr>
                <a:defRPr/>
              </a:pPr>
              <a:t>‹#›</a:t>
            </a:fld>
            <a:endParaRPr lang="en-US"/>
          </a:p>
        </p:txBody>
      </p:sp>
    </p:spTree>
    <p:extLst>
      <p:ext uri="{BB962C8B-B14F-4D97-AF65-F5344CB8AC3E}">
        <p14:creationId xmlns:p14="http://schemas.microsoft.com/office/powerpoint/2010/main" val="2633011730"/>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showMasterSp="0" type="tx">
  <p:cSld name="Vertical Title and Text">
    <p:spTree>
      <p:nvGrpSpPr>
        <p:cNvPr id="1" name=""/>
        <p:cNvGrpSpPr/>
        <p:nvPr/>
      </p:nvGrpSpPr>
      <p:grpSpPr>
        <a:xfrm>
          <a:off x="0" y="0"/>
          <a:ext cx="0" cy="0"/>
          <a:chOff x="0" y="0"/>
          <a:chExt cx="0" cy="0"/>
        </a:xfrm>
      </p:grpSpPr>
      <p:sp>
        <p:nvSpPr>
          <p:cNvPr id="57" name="Shape 57"/>
          <p:cNvSpPr/>
          <p:nvPr/>
        </p:nvSpPr>
        <p:spPr>
          <a:xfrm>
            <a:off x="164592" y="147085"/>
            <a:ext cx="8810846" cy="6565392"/>
          </a:xfrm>
          <a:custGeom>
            <a:avLst/>
            <a:gdLst/>
            <a:ahLst/>
            <a:cxnLst>
              <a:cxn ang="0">
                <a:pos x="wd2" y="hd2"/>
              </a:cxn>
              <a:cxn ang="5400000">
                <a:pos x="wd2" y="hd2"/>
              </a:cxn>
              <a:cxn ang="10800000">
                <a:pos x="wd2" y="hd2"/>
              </a:cxn>
              <a:cxn ang="16200000">
                <a:pos x="wd2" y="hd2"/>
              </a:cxn>
            </a:cxnLst>
            <a:rect l="0" t="0" r="r" b="b"/>
            <a:pathLst>
              <a:path w="21600" h="21600" extrusionOk="0">
                <a:moveTo>
                  <a:pt x="1900" y="0"/>
                </a:moveTo>
                <a:lnTo>
                  <a:pt x="21600" y="0"/>
                </a:lnTo>
                <a:lnTo>
                  <a:pt x="21600" y="19050"/>
                </a:lnTo>
                <a:cubicBezTo>
                  <a:pt x="21600" y="20458"/>
                  <a:pt x="20749" y="21600"/>
                  <a:pt x="19700" y="21600"/>
                </a:cubicBezTo>
                <a:lnTo>
                  <a:pt x="0" y="21600"/>
                </a:lnTo>
                <a:lnTo>
                  <a:pt x="0" y="2550"/>
                </a:lnTo>
                <a:cubicBezTo>
                  <a:pt x="0" y="1142"/>
                  <a:pt x="851" y="0"/>
                  <a:pt x="1900" y="0"/>
                </a:cubicBezTo>
                <a:close/>
              </a:path>
            </a:pathLst>
          </a:custGeom>
          <a:solidFill>
            <a:srgbClr val="878A79">
              <a:alpha val="64999"/>
            </a:srgbClr>
          </a:solidFill>
          <a:ln w="11000" cap="rnd">
            <a:solidFill>
              <a:srgbClr val="9C9F8D">
                <a:alpha val="88000"/>
              </a:srgbClr>
            </a:solidFill>
          </a:ln>
        </p:spPr>
        <p:txBody>
          <a:bodyPr lIns="0" tIns="0" rIns="0" bIns="0" anchor="ctr"/>
          <a:lstStyle/>
          <a:p>
            <a:pPr algn="ctr">
              <a:defRPr>
                <a:solidFill>
                  <a:srgbClr val="FFFFFF"/>
                </a:solidFill>
              </a:defRPr>
            </a:pPr>
            <a:endParaRPr kern="0">
              <a:solidFill>
                <a:srgbClr val="FFFFFF"/>
              </a:solidFill>
              <a:latin typeface="Rockwell"/>
              <a:sym typeface="Rockwell"/>
            </a:endParaRPr>
          </a:p>
        </p:txBody>
      </p:sp>
      <p:sp>
        <p:nvSpPr>
          <p:cNvPr id="58" name="Shape 58"/>
          <p:cNvSpPr>
            <a:spLocks noGrp="1"/>
          </p:cNvSpPr>
          <p:nvPr>
            <p:ph type="title"/>
          </p:nvPr>
        </p:nvSpPr>
        <p:spPr>
          <a:xfrm>
            <a:off x="6629400" y="0"/>
            <a:ext cx="2057400" cy="6126163"/>
          </a:xfrm>
          <a:prstGeom prst="rect">
            <a:avLst/>
          </a:prstGeom>
        </p:spPr>
        <p:txBody>
          <a:bodyPr/>
          <a:lstStyle>
            <a:lvl1pPr algn="l"/>
          </a:lstStyle>
          <a:p>
            <a:pPr lvl="0">
              <a:defRPr sz="1800">
                <a:solidFill>
                  <a:srgbClr val="000000"/>
                </a:solidFill>
                <a:effectLst/>
              </a:defRPr>
            </a:pPr>
            <a:r>
              <a:rPr sz="4600">
                <a:solidFill>
                  <a:srgbClr val="E7E9CA"/>
                </a:solidFill>
                <a:effectLst>
                  <a:outerShdw blurRad="38100" dist="25500" dir="5400000" rotWithShape="0">
                    <a:srgbClr val="000000">
                      <a:alpha val="75000"/>
                    </a:srgbClr>
                  </a:outerShdw>
                </a:effectLst>
              </a:rPr>
              <a:t>Title Text</a:t>
            </a:r>
          </a:p>
        </p:txBody>
      </p:sp>
      <p:sp>
        <p:nvSpPr>
          <p:cNvPr id="59" name="Shape 59"/>
          <p:cNvSpPr>
            <a:spLocks noGrp="1"/>
          </p:cNvSpPr>
          <p:nvPr>
            <p:ph type="body" idx="1"/>
          </p:nvPr>
        </p:nvSpPr>
        <p:spPr>
          <a:xfrm>
            <a:off x="457200" y="274638"/>
            <a:ext cx="6019800" cy="6583363"/>
          </a:xfrm>
          <a:prstGeom prst="rect">
            <a:avLst/>
          </a:prstGeom>
        </p:spPr>
        <p:txBody>
          <a:body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
        <p:nvSpPr>
          <p:cNvPr id="60" name="Shape 60"/>
          <p:cNvSpPr>
            <a:spLocks noGrp="1"/>
          </p:cNvSpPr>
          <p:nvPr>
            <p:ph type="sldNum" sz="quarter" idx="2"/>
          </p:nvPr>
        </p:nvSpPr>
        <p:spPr>
          <a:prstGeom prst="rect">
            <a:avLst/>
          </a:prstGeom>
        </p:spPr>
        <p:txBody>
          <a:bodyPr/>
          <a:lstStyle>
            <a:lvl1pPr>
              <a:defRPr>
                <a:latin typeface="Rockwell"/>
                <a:ea typeface="Rockwell"/>
                <a:cs typeface="Rockwell"/>
                <a:sym typeface="Rockwell"/>
              </a:defRPr>
            </a:lvl1pPr>
          </a:lstStyle>
          <a:p>
            <a:fld id="{86CB4B4D-7CA3-9044-876B-883B54F8677D}" type="slidenum">
              <a:rPr/>
              <a:pPr/>
              <a:t>‹#›</a:t>
            </a:fld>
            <a:endParaRPr/>
          </a:p>
        </p:txBody>
      </p:sp>
    </p:spTree>
    <p:extLst>
      <p:ext uri="{BB962C8B-B14F-4D97-AF65-F5344CB8AC3E}">
        <p14:creationId xmlns:p14="http://schemas.microsoft.com/office/powerpoint/2010/main" val="4124375440"/>
      </p:ext>
    </p:extLst>
  </p:cSld>
  <p:clrMapOvr>
    <a:masterClrMapping/>
  </p:clrMapOvr>
  <p:transition spd="med"/>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5885577"/>
            <a:ext cx="6400800" cy="47899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6" name="Title 5"/>
          <p:cNvSpPr>
            <a:spLocks noGrp="1"/>
          </p:cNvSpPr>
          <p:nvPr>
            <p:ph type="title"/>
          </p:nvPr>
        </p:nvSpPr>
        <p:spPr>
          <a:xfrm>
            <a:off x="1562100" y="3372006"/>
            <a:ext cx="6019800" cy="752475"/>
          </a:xfrm>
        </p:spPr>
        <p:txBody>
          <a:bodyPr/>
          <a:lstStyle/>
          <a:p>
            <a:r>
              <a:rPr lang="en-US" smtClean="0"/>
              <a:t>Click to edit Master title style</a:t>
            </a:r>
            <a:endParaRPr lang="en-US"/>
          </a:p>
        </p:txBody>
      </p:sp>
      <p:sp>
        <p:nvSpPr>
          <p:cNvPr id="7" name="TextBox 6"/>
          <p:cNvSpPr txBox="1"/>
          <p:nvPr userDrawn="1"/>
        </p:nvSpPr>
        <p:spPr>
          <a:xfrm>
            <a:off x="2997200" y="6278880"/>
            <a:ext cx="3647440" cy="345440"/>
          </a:xfrm>
          <a:prstGeom prst="rect">
            <a:avLst/>
          </a:prstGeom>
          <a:noFill/>
        </p:spPr>
        <p:txBody>
          <a:bodyPr wrap="square" rtlCol="0">
            <a:spAutoFit/>
          </a:bodyPr>
          <a:lstStyle/>
          <a:p>
            <a:pPr fontAlgn="base">
              <a:spcBef>
                <a:spcPct val="0"/>
              </a:spcBef>
              <a:spcAft>
                <a:spcPct val="0"/>
              </a:spcAft>
            </a:pPr>
            <a:endParaRPr lang="en-US" sz="1600" b="1" dirty="0">
              <a:solidFill>
                <a:srgbClr val="000000"/>
              </a:solidFill>
            </a:endParaRPr>
          </a:p>
        </p:txBody>
      </p:sp>
      <p:sp>
        <p:nvSpPr>
          <p:cNvPr id="9" name="Footer Placeholder 5"/>
          <p:cNvSpPr>
            <a:spLocks noGrp="1" noChangeArrowheads="1"/>
          </p:cNvSpPr>
          <p:nvPr>
            <p:ph type="ftr" sz="quarter" idx="3"/>
          </p:nvPr>
        </p:nvSpPr>
        <p:spPr>
          <a:xfrm>
            <a:off x="114299" y="6521450"/>
            <a:ext cx="4132385" cy="304800"/>
          </a:xfrm>
          <a:prstGeom prst="rect">
            <a:avLst/>
          </a:prstGeom>
          <a:ln/>
        </p:spPr>
        <p:txBody>
          <a:bodyPr/>
          <a:lstStyle>
            <a:lvl1pPr>
              <a:defRPr sz="1200"/>
            </a:lvl1pPr>
          </a:lstStyle>
          <a:p>
            <a:pPr>
              <a:defRPr/>
            </a:pPr>
            <a:endParaRPr lang="en-US" dirty="0" smtClean="0">
              <a:solidFill>
                <a:srgbClr val="000000"/>
              </a:solidFill>
            </a:endParaRPr>
          </a:p>
        </p:txBody>
      </p:sp>
    </p:spTree>
    <p:extLst>
      <p:ext uri="{BB962C8B-B14F-4D97-AF65-F5344CB8AC3E}">
        <p14:creationId xmlns:p14="http://schemas.microsoft.com/office/powerpoint/2010/main" val="1927991880"/>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fld id="{28AB42F3-0C86-4CFA-B693-8C297A7F7D5B}" type="slidenum">
              <a:rPr lang="en-US" smtClean="0">
                <a:solidFill>
                  <a:srgbClr val="000000"/>
                </a:solidFill>
              </a:rPr>
              <a:pPr lvl="4"/>
              <a:t>‹#›</a:t>
            </a:fld>
            <a:endParaRPr lang="en-US" dirty="0"/>
          </a:p>
        </p:txBody>
      </p:sp>
      <p:sp>
        <p:nvSpPr>
          <p:cNvPr id="4" name="Slide Number Placeholder 5"/>
          <p:cNvSpPr>
            <a:spLocks noGrp="1"/>
          </p:cNvSpPr>
          <p:nvPr>
            <p:ph type="sldNum" sz="quarter" idx="12"/>
          </p:nvPr>
        </p:nvSpPr>
        <p:spPr>
          <a:xfrm>
            <a:off x="8153463" y="6485469"/>
            <a:ext cx="905933" cy="303741"/>
          </a:xfrm>
          <a:prstGeom prst="rect">
            <a:avLst/>
          </a:prstGeom>
        </p:spPr>
        <p:txBody>
          <a:bodyPr/>
          <a:lstStyle>
            <a:lvl1pPr>
              <a:defRPr baseline="0">
                <a:solidFill>
                  <a:schemeClr val="tx1"/>
                </a:solidFill>
              </a:defRPr>
            </a:lvl1pPr>
          </a:lstStyle>
          <a:p>
            <a:fld id="{5BA0CD8C-480D-4EFE-B840-7F15D9DDF48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58676524"/>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6" name="Footer Placeholder 5"/>
          <p:cNvSpPr>
            <a:spLocks noGrp="1" noChangeArrowheads="1"/>
          </p:cNvSpPr>
          <p:nvPr>
            <p:ph type="ftr" sz="quarter" idx="10"/>
          </p:nvPr>
        </p:nvSpPr>
        <p:spPr>
          <a:xfrm>
            <a:off x="114300" y="6521450"/>
            <a:ext cx="4123592" cy="304800"/>
          </a:xfrm>
          <a:prstGeom prst="rect">
            <a:avLst/>
          </a:prstGeom>
          <a:ln/>
        </p:spPr>
        <p:txBody>
          <a:bodyPr/>
          <a:lstStyle>
            <a:lvl1pPr>
              <a:defRPr/>
            </a:lvl1pPr>
          </a:lstStyle>
          <a:p>
            <a:pPr>
              <a:defRPr/>
            </a:pPr>
            <a:endParaRPr lang="en-US" dirty="0">
              <a:solidFill>
                <a:srgbClr val="000000"/>
              </a:solidFill>
            </a:endParaRPr>
          </a:p>
        </p:txBody>
      </p:sp>
      <p:sp>
        <p:nvSpPr>
          <p:cNvPr id="5" name="Slide Number Placeholder 5"/>
          <p:cNvSpPr>
            <a:spLocks noGrp="1"/>
          </p:cNvSpPr>
          <p:nvPr>
            <p:ph type="sldNum" sz="quarter" idx="12"/>
          </p:nvPr>
        </p:nvSpPr>
        <p:spPr>
          <a:xfrm>
            <a:off x="8153463" y="6485469"/>
            <a:ext cx="905933" cy="303741"/>
          </a:xfrm>
          <a:prstGeom prst="rect">
            <a:avLst/>
          </a:prstGeom>
        </p:spPr>
        <p:txBody>
          <a:bodyPr/>
          <a:lstStyle>
            <a:lvl1pPr>
              <a:defRPr baseline="0">
                <a:solidFill>
                  <a:schemeClr val="tx1"/>
                </a:solidFill>
              </a:defRPr>
            </a:lvl1pPr>
          </a:lstStyle>
          <a:p>
            <a:fld id="{5BA0CD8C-480D-4EFE-B840-7F15D9DDF48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82678892"/>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4926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4926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xfrm>
            <a:off x="114299" y="6521450"/>
            <a:ext cx="3859823" cy="304800"/>
          </a:xfrm>
          <a:prstGeom prst="rect">
            <a:avLst/>
          </a:prstGeom>
          <a:ln/>
        </p:spPr>
        <p:txBody>
          <a:bodyPr/>
          <a:lstStyle>
            <a:lvl1pPr>
              <a:defRPr/>
            </a:lvl1pPr>
          </a:lstStyle>
          <a:p>
            <a:pPr>
              <a:defRPr/>
            </a:pPr>
            <a:endParaRPr lang="en-US" dirty="0">
              <a:solidFill>
                <a:srgbClr val="000000"/>
              </a:solidFill>
            </a:endParaRPr>
          </a:p>
        </p:txBody>
      </p:sp>
      <p:sp>
        <p:nvSpPr>
          <p:cNvPr id="6" name="Slide Number Placeholder 5"/>
          <p:cNvSpPr>
            <a:spLocks noGrp="1"/>
          </p:cNvSpPr>
          <p:nvPr>
            <p:ph type="sldNum" sz="quarter" idx="12"/>
          </p:nvPr>
        </p:nvSpPr>
        <p:spPr>
          <a:xfrm>
            <a:off x="8153463" y="6485469"/>
            <a:ext cx="905933" cy="303741"/>
          </a:xfrm>
          <a:prstGeom prst="rect">
            <a:avLst/>
          </a:prstGeom>
        </p:spPr>
        <p:txBody>
          <a:bodyPr/>
          <a:lstStyle>
            <a:lvl1pPr>
              <a:defRPr baseline="0">
                <a:solidFill>
                  <a:schemeClr val="tx1"/>
                </a:solidFill>
              </a:defRPr>
            </a:lvl1pPr>
          </a:lstStyle>
          <a:p>
            <a:fld id="{5BA0CD8C-480D-4EFE-B840-7F15D9DDF48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85556200"/>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0102"/>
            <a:ext cx="8229600" cy="64392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873197"/>
            <a:ext cx="4040188" cy="8027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927838"/>
            <a:ext cx="4040188" cy="4198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873197"/>
            <a:ext cx="4041775" cy="81823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927838"/>
            <a:ext cx="4041775" cy="4198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5"/>
          <p:cNvSpPr>
            <a:spLocks noGrp="1" noChangeArrowheads="1"/>
          </p:cNvSpPr>
          <p:nvPr>
            <p:ph type="ftr" sz="quarter" idx="10"/>
          </p:nvPr>
        </p:nvSpPr>
        <p:spPr>
          <a:xfrm>
            <a:off x="114300" y="6521450"/>
            <a:ext cx="3956538" cy="304800"/>
          </a:xfrm>
          <a:prstGeom prst="rect">
            <a:avLst/>
          </a:prstGeom>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1693682324"/>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Rectangle 5"/>
          <p:cNvSpPr>
            <a:spLocks noGrp="1" noChangeArrowheads="1"/>
          </p:cNvSpPr>
          <p:nvPr>
            <p:ph type="ftr" sz="quarter" idx="10"/>
          </p:nvPr>
        </p:nvSpPr>
        <p:spPr>
          <a:xfrm>
            <a:off x="114300" y="6521450"/>
            <a:ext cx="4123592" cy="304800"/>
          </a:xfrm>
          <a:prstGeom prst="rect">
            <a:avLst/>
          </a:prstGeom>
          <a:ln/>
        </p:spPr>
        <p:txBody>
          <a:bodyPr/>
          <a:lstStyle>
            <a:lvl1pPr>
              <a:defRPr/>
            </a:lvl1pPr>
          </a:lstStyle>
          <a:p>
            <a:pPr>
              <a:defRPr/>
            </a:pPr>
            <a:endParaRPr lang="en-US" dirty="0">
              <a:solidFill>
                <a:srgbClr val="000000"/>
              </a:solidFill>
            </a:endParaRPr>
          </a:p>
        </p:txBody>
      </p:sp>
      <p:sp>
        <p:nvSpPr>
          <p:cNvPr id="4" name="Slide Number Placeholder 5"/>
          <p:cNvSpPr>
            <a:spLocks noGrp="1"/>
          </p:cNvSpPr>
          <p:nvPr>
            <p:ph type="sldNum" sz="quarter" idx="12"/>
          </p:nvPr>
        </p:nvSpPr>
        <p:spPr>
          <a:xfrm>
            <a:off x="8153463" y="6485469"/>
            <a:ext cx="905933" cy="303741"/>
          </a:xfrm>
          <a:prstGeom prst="rect">
            <a:avLst/>
          </a:prstGeom>
        </p:spPr>
        <p:txBody>
          <a:bodyPr/>
          <a:lstStyle>
            <a:lvl1pPr>
              <a:defRPr baseline="0">
                <a:solidFill>
                  <a:schemeClr val="tx1"/>
                </a:solidFill>
              </a:defRPr>
            </a:lvl1pPr>
          </a:lstStyle>
          <a:p>
            <a:fld id="{5BA0CD8C-480D-4EFE-B840-7F15D9DDF48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81761036"/>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a:xfrm>
            <a:off x="114300" y="6521450"/>
            <a:ext cx="4466492" cy="304800"/>
          </a:xfrm>
          <a:prstGeom prst="rect">
            <a:avLst/>
          </a:prstGeom>
          <a:ln/>
        </p:spPr>
        <p:txBody>
          <a:bodyPr/>
          <a:lstStyle>
            <a:lvl1pPr>
              <a:defRPr/>
            </a:lvl1pPr>
          </a:lstStyle>
          <a:p>
            <a:pPr>
              <a:defRPr/>
            </a:pPr>
            <a:endParaRPr lang="en-US" dirty="0">
              <a:solidFill>
                <a:srgbClr val="000000"/>
              </a:solidFill>
            </a:endParaRPr>
          </a:p>
        </p:txBody>
      </p:sp>
      <p:sp>
        <p:nvSpPr>
          <p:cNvPr id="3" name="Slide Number Placeholder 5"/>
          <p:cNvSpPr>
            <a:spLocks noGrp="1"/>
          </p:cNvSpPr>
          <p:nvPr>
            <p:ph type="sldNum" sz="quarter" idx="12"/>
          </p:nvPr>
        </p:nvSpPr>
        <p:spPr>
          <a:xfrm>
            <a:off x="8153463" y="6485469"/>
            <a:ext cx="905933" cy="303741"/>
          </a:xfrm>
          <a:prstGeom prst="rect">
            <a:avLst/>
          </a:prstGeom>
        </p:spPr>
        <p:txBody>
          <a:bodyPr/>
          <a:lstStyle>
            <a:lvl1pPr>
              <a:defRPr baseline="0">
                <a:solidFill>
                  <a:schemeClr val="tx1"/>
                </a:solidFill>
              </a:defRPr>
            </a:lvl1pPr>
          </a:lstStyle>
          <a:p>
            <a:fld id="{5BA0CD8C-480D-4EFE-B840-7F15D9DDF48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83148458"/>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Rectangle 5"/>
          <p:cNvSpPr>
            <a:spLocks noGrp="1" noChangeArrowheads="1"/>
          </p:cNvSpPr>
          <p:nvPr>
            <p:ph type="ftr" sz="quarter" idx="10"/>
          </p:nvPr>
        </p:nvSpPr>
        <p:spPr>
          <a:xfrm>
            <a:off x="114299" y="6521450"/>
            <a:ext cx="4308231" cy="304800"/>
          </a:xfrm>
          <a:prstGeom prst="rect">
            <a:avLst/>
          </a:prstGeom>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601070305"/>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Rectangle 5"/>
          <p:cNvSpPr>
            <a:spLocks noGrp="1" noChangeArrowheads="1"/>
          </p:cNvSpPr>
          <p:nvPr>
            <p:ph type="ftr" sz="quarter" idx="10"/>
          </p:nvPr>
        </p:nvSpPr>
        <p:spPr>
          <a:xfrm>
            <a:off x="114300" y="6521450"/>
            <a:ext cx="4334608" cy="304800"/>
          </a:xfrm>
          <a:prstGeom prst="rect">
            <a:avLst/>
          </a:prstGeom>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38373150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sldNum" sz="quarter" idx="10"/>
          </p:nvPr>
        </p:nvSpPr>
        <p:spPr>
          <a:ln/>
        </p:spPr>
        <p:txBody>
          <a:bodyPr/>
          <a:lstStyle>
            <a:lvl1pPr>
              <a:defRPr/>
            </a:lvl1pPr>
          </a:lstStyle>
          <a:p>
            <a:pPr>
              <a:defRPr/>
            </a:pPr>
            <a:fld id="{C32B8C91-68F4-42DB-882B-04826893D833}" type="slidenum">
              <a:rPr lang="en-US"/>
              <a:pPr>
                <a:defRPr/>
              </a:pPr>
              <a:t>‹#›</a:t>
            </a:fld>
            <a:endParaRPr lang="en-US"/>
          </a:p>
        </p:txBody>
      </p:sp>
    </p:spTree>
    <p:extLst>
      <p:ext uri="{BB962C8B-B14F-4D97-AF65-F5344CB8AC3E}">
        <p14:creationId xmlns:p14="http://schemas.microsoft.com/office/powerpoint/2010/main" val="2264498347"/>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xfrm>
            <a:off x="114300" y="6521450"/>
            <a:ext cx="4176346" cy="304800"/>
          </a:xfrm>
          <a:prstGeom prst="rect">
            <a:avLst/>
          </a:prstGeom>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2800937137"/>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5088"/>
            <a:ext cx="2057400" cy="60610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5088"/>
            <a:ext cx="6019800" cy="6061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xfrm>
            <a:off x="114300" y="6521450"/>
            <a:ext cx="4070838" cy="304800"/>
          </a:xfrm>
          <a:prstGeom prst="rect">
            <a:avLst/>
          </a:prstGeom>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1389382673"/>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62100" y="65088"/>
            <a:ext cx="6019800" cy="75247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200150"/>
            <a:ext cx="8229600" cy="4926013"/>
          </a:xfrm>
        </p:spPr>
        <p:txBody>
          <a:bodyPr/>
          <a:lstStyle/>
          <a:p>
            <a:pPr lvl="0"/>
            <a:endParaRPr lang="en-US" noProof="0" smtClean="0"/>
          </a:p>
        </p:txBody>
      </p:sp>
      <p:sp>
        <p:nvSpPr>
          <p:cNvPr id="7" name="Rectangle 5"/>
          <p:cNvSpPr>
            <a:spLocks noGrp="1" noChangeArrowheads="1"/>
          </p:cNvSpPr>
          <p:nvPr>
            <p:ph type="ftr" sz="quarter" idx="10"/>
          </p:nvPr>
        </p:nvSpPr>
        <p:spPr>
          <a:xfrm>
            <a:off x="114300" y="6521450"/>
            <a:ext cx="4123592" cy="304800"/>
          </a:xfrm>
          <a:prstGeom prst="rect">
            <a:avLst/>
          </a:prstGeom>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1686340862"/>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562100" y="65088"/>
            <a:ext cx="6019800" cy="75247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200150"/>
            <a:ext cx="4038600" cy="23860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00150"/>
            <a:ext cx="4038600" cy="23860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738563"/>
            <a:ext cx="4038600" cy="238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738563"/>
            <a:ext cx="4038600" cy="238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3715380"/>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562100" y="65088"/>
            <a:ext cx="6019800" cy="752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8229600" cy="23860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738563"/>
            <a:ext cx="8229600" cy="238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8848723"/>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userDrawn="1">
  <p:cSld name="Title Only with Da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2"/>
          </p:nvPr>
        </p:nvSpPr>
        <p:spPr>
          <a:xfrm>
            <a:off x="8153463" y="6485469"/>
            <a:ext cx="905933" cy="303741"/>
          </a:xfrm>
          <a:prstGeom prst="rect">
            <a:avLst/>
          </a:prstGeom>
        </p:spPr>
        <p:txBody>
          <a:bodyPr/>
          <a:lstStyle>
            <a:lvl1pPr>
              <a:defRPr baseline="0">
                <a:solidFill>
                  <a:schemeClr val="tx1"/>
                </a:solidFill>
              </a:defRPr>
            </a:lvl1pPr>
          </a:lstStyle>
          <a:p>
            <a:fld id="{5BA0CD8C-480D-4EFE-B840-7F15D9DDF482}" type="slidenum">
              <a:rPr lang="en-US" smtClean="0">
                <a:solidFill>
                  <a:srgbClr val="000000"/>
                </a:solidFill>
              </a:rPr>
              <a:pPr/>
              <a:t>‹#›</a:t>
            </a:fld>
            <a:endParaRPr lang="en-US" dirty="0">
              <a:solidFill>
                <a:srgbClr val="000000"/>
              </a:solidFill>
            </a:endParaRPr>
          </a:p>
        </p:txBody>
      </p:sp>
      <p:sp>
        <p:nvSpPr>
          <p:cNvPr id="4" name="Slide Number Placeholder 5"/>
          <p:cNvSpPr txBox="1">
            <a:spLocks/>
          </p:cNvSpPr>
          <p:nvPr userDrawn="1"/>
        </p:nvSpPr>
        <p:spPr>
          <a:xfrm>
            <a:off x="8305863" y="6637869"/>
            <a:ext cx="905933" cy="303741"/>
          </a:xfrm>
          <a:prstGeom prst="rect">
            <a:avLst/>
          </a:prstGeom>
        </p:spPr>
        <p:txBody>
          <a:bodyPr/>
          <a:lstStyle>
            <a:lvl1pPr>
              <a:defRPr baseline="0">
                <a:solidFill>
                  <a:schemeClr val="tx1"/>
                </a:solidFill>
              </a:defRPr>
            </a:lvl1pPr>
          </a:lstStyle>
          <a:p>
            <a:pPr defTabSz="457200">
              <a:defRPr/>
            </a:pPr>
            <a:fld id="{5BA0CD8C-480D-4EFE-B840-7F15D9DDF482}" type="slidenum">
              <a:rPr lang="en-US" smtClean="0">
                <a:solidFill>
                  <a:srgbClr val="000000"/>
                </a:solidFill>
              </a:rPr>
              <a:pPr defTabSz="457200">
                <a:defRPr/>
              </a:pPr>
              <a:t>‹#›</a:t>
            </a:fld>
            <a:endParaRPr lang="en-US" dirty="0">
              <a:solidFill>
                <a:srgbClr val="000000"/>
              </a:solidFill>
            </a:endParaRPr>
          </a:p>
        </p:txBody>
      </p:sp>
    </p:spTree>
    <p:extLst>
      <p:ext uri="{BB962C8B-B14F-4D97-AF65-F5344CB8AC3E}">
        <p14:creationId xmlns:p14="http://schemas.microsoft.com/office/powerpoint/2010/main" val="1027376119"/>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userDrawn="1">
  <p:cSld name="1_Title Only with Da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2"/>
          </p:nvPr>
        </p:nvSpPr>
        <p:spPr>
          <a:xfrm>
            <a:off x="8153463" y="6485469"/>
            <a:ext cx="905933" cy="303741"/>
          </a:xfrm>
          <a:prstGeom prst="rect">
            <a:avLst/>
          </a:prstGeom>
        </p:spPr>
        <p:txBody>
          <a:bodyPr/>
          <a:lstStyle>
            <a:lvl1pPr>
              <a:defRPr baseline="0">
                <a:solidFill>
                  <a:schemeClr val="tx1"/>
                </a:solidFill>
              </a:defRPr>
            </a:lvl1pPr>
          </a:lstStyle>
          <a:p>
            <a:fld id="{5BA0CD8C-480D-4EFE-B840-7F15D9DDF48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6168556"/>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sp>
        <p:nvSpPr>
          <p:cNvPr id="5" name="Title 4"/>
          <p:cNvSpPr>
            <a:spLocks noGrp="1"/>
          </p:cNvSpPr>
          <p:nvPr>
            <p:ph type="title"/>
          </p:nvPr>
        </p:nvSpPr>
        <p:spPr>
          <a:xfrm>
            <a:off x="685800" y="136525"/>
            <a:ext cx="7772400" cy="765175"/>
          </a:xfrm>
        </p:spPr>
        <p:txBody>
          <a:bodyPr/>
          <a:lstStyle/>
          <a:p>
            <a:r>
              <a:rPr lang="en-US" dirty="0" smtClean="0"/>
              <a:t>Click to edit Master title style</a:t>
            </a:r>
            <a:endParaRPr lang="en-US" dirty="0"/>
          </a:p>
        </p:txBody>
      </p:sp>
      <p:sp>
        <p:nvSpPr>
          <p:cNvPr id="3" name="Slide Number Placeholder 5"/>
          <p:cNvSpPr>
            <a:spLocks noGrp="1"/>
          </p:cNvSpPr>
          <p:nvPr>
            <p:ph type="sldNum" sz="quarter" idx="12"/>
          </p:nvPr>
        </p:nvSpPr>
        <p:spPr>
          <a:xfrm>
            <a:off x="8153463" y="6485469"/>
            <a:ext cx="905933" cy="303741"/>
          </a:xfrm>
          <a:prstGeom prst="rect">
            <a:avLst/>
          </a:prstGeom>
        </p:spPr>
        <p:txBody>
          <a:bodyPr/>
          <a:lstStyle>
            <a:lvl1pPr>
              <a:defRPr baseline="0">
                <a:solidFill>
                  <a:schemeClr val="tx1"/>
                </a:solidFill>
              </a:defRPr>
            </a:lvl1pPr>
          </a:lstStyle>
          <a:p>
            <a:fld id="{5BA0CD8C-480D-4EFE-B840-7F15D9DDF48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79435791"/>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userDrawn="1">
  <p:cSld name="12_Blank">
    <p:spTree>
      <p:nvGrpSpPr>
        <p:cNvPr id="1" name=""/>
        <p:cNvGrpSpPr/>
        <p:nvPr/>
      </p:nvGrpSpPr>
      <p:grpSpPr>
        <a:xfrm>
          <a:off x="0" y="0"/>
          <a:ext cx="0" cy="0"/>
          <a:chOff x="0" y="0"/>
          <a:chExt cx="0" cy="0"/>
        </a:xfrm>
      </p:grpSpPr>
      <p:sp>
        <p:nvSpPr>
          <p:cNvPr id="5" name="Title 4"/>
          <p:cNvSpPr>
            <a:spLocks noGrp="1"/>
          </p:cNvSpPr>
          <p:nvPr>
            <p:ph type="title"/>
          </p:nvPr>
        </p:nvSpPr>
        <p:spPr>
          <a:xfrm>
            <a:off x="673100" y="136525"/>
            <a:ext cx="7772400" cy="752475"/>
          </a:xfrm>
        </p:spPr>
        <p:txBody>
          <a:bodyPr/>
          <a:lstStyle/>
          <a:p>
            <a:r>
              <a:rPr lang="en-US" dirty="0" smtClean="0"/>
              <a:t>Click to edit Master title style</a:t>
            </a:r>
            <a:endParaRPr lang="en-US" dirty="0"/>
          </a:p>
        </p:txBody>
      </p:sp>
      <p:sp>
        <p:nvSpPr>
          <p:cNvPr id="3" name="Slide Number Placeholder 5"/>
          <p:cNvSpPr>
            <a:spLocks noGrp="1"/>
          </p:cNvSpPr>
          <p:nvPr>
            <p:ph type="sldNum" sz="quarter" idx="12"/>
          </p:nvPr>
        </p:nvSpPr>
        <p:spPr>
          <a:xfrm>
            <a:off x="8153463" y="6485469"/>
            <a:ext cx="905933" cy="303741"/>
          </a:xfrm>
          <a:prstGeom prst="rect">
            <a:avLst/>
          </a:prstGeom>
        </p:spPr>
        <p:txBody>
          <a:bodyPr/>
          <a:lstStyle>
            <a:lvl1pPr>
              <a:defRPr baseline="0">
                <a:solidFill>
                  <a:schemeClr val="tx1"/>
                </a:solidFill>
              </a:defRPr>
            </a:lvl1pPr>
          </a:lstStyle>
          <a:p>
            <a:fld id="{5BA0CD8C-480D-4EFE-B840-7F15D9DDF48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82232557"/>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userDrawn="1">
  <p:cSld name="13_Blank">
    <p:spTree>
      <p:nvGrpSpPr>
        <p:cNvPr id="1" name=""/>
        <p:cNvGrpSpPr/>
        <p:nvPr/>
      </p:nvGrpSpPr>
      <p:grpSpPr>
        <a:xfrm>
          <a:off x="0" y="0"/>
          <a:ext cx="0" cy="0"/>
          <a:chOff x="0" y="0"/>
          <a:chExt cx="0" cy="0"/>
        </a:xfrm>
      </p:grpSpPr>
      <p:sp>
        <p:nvSpPr>
          <p:cNvPr id="5" name="Title 4"/>
          <p:cNvSpPr>
            <a:spLocks noGrp="1"/>
          </p:cNvSpPr>
          <p:nvPr>
            <p:ph type="title"/>
          </p:nvPr>
        </p:nvSpPr>
        <p:spPr>
          <a:xfrm>
            <a:off x="685800" y="111125"/>
            <a:ext cx="7772400" cy="777875"/>
          </a:xfrm>
        </p:spPr>
        <p:txBody>
          <a:bodyPr/>
          <a:lstStyle/>
          <a:p>
            <a:r>
              <a:rPr lang="en-US" dirty="0" smtClean="0"/>
              <a:t>Click to edit Master title style</a:t>
            </a:r>
            <a:endParaRPr lang="en-US" dirty="0"/>
          </a:p>
        </p:txBody>
      </p:sp>
      <p:sp>
        <p:nvSpPr>
          <p:cNvPr id="3" name="Slide Number Placeholder 5"/>
          <p:cNvSpPr>
            <a:spLocks noGrp="1"/>
          </p:cNvSpPr>
          <p:nvPr>
            <p:ph type="sldNum" sz="quarter" idx="12"/>
          </p:nvPr>
        </p:nvSpPr>
        <p:spPr>
          <a:xfrm>
            <a:off x="8153463" y="6485469"/>
            <a:ext cx="905933" cy="303741"/>
          </a:xfrm>
          <a:prstGeom prst="rect">
            <a:avLst/>
          </a:prstGeom>
        </p:spPr>
        <p:txBody>
          <a:bodyPr/>
          <a:lstStyle>
            <a:lvl1pPr>
              <a:defRPr baseline="0">
                <a:solidFill>
                  <a:schemeClr val="tx1"/>
                </a:solidFill>
              </a:defRPr>
            </a:lvl1pPr>
          </a:lstStyle>
          <a:p>
            <a:fld id="{5BA0CD8C-480D-4EFE-B840-7F15D9DDF48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601274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sldNum" sz="quarter" idx="10"/>
          </p:nvPr>
        </p:nvSpPr>
        <p:spPr>
          <a:ln/>
        </p:spPr>
        <p:txBody>
          <a:bodyPr/>
          <a:lstStyle>
            <a:lvl1pPr>
              <a:defRPr/>
            </a:lvl1pPr>
          </a:lstStyle>
          <a:p>
            <a:pPr>
              <a:defRPr/>
            </a:pPr>
            <a:fld id="{1B39FF95-7BA7-465B-B498-9E15CB61B45B}" type="slidenum">
              <a:rPr lang="en-US"/>
              <a:pPr>
                <a:defRPr/>
              </a:pPr>
              <a:t>‹#›</a:t>
            </a:fld>
            <a:endParaRPr lang="en-US"/>
          </a:p>
        </p:txBody>
      </p:sp>
    </p:spTree>
    <p:extLst>
      <p:ext uri="{BB962C8B-B14F-4D97-AF65-F5344CB8AC3E}">
        <p14:creationId xmlns:p14="http://schemas.microsoft.com/office/powerpoint/2010/main" val="3107225322"/>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userDrawn="1">
  <p:cSld name="14_Blank">
    <p:spTree>
      <p:nvGrpSpPr>
        <p:cNvPr id="1" name=""/>
        <p:cNvGrpSpPr/>
        <p:nvPr/>
      </p:nvGrpSpPr>
      <p:grpSpPr>
        <a:xfrm>
          <a:off x="0" y="0"/>
          <a:ext cx="0" cy="0"/>
          <a:chOff x="0" y="0"/>
          <a:chExt cx="0" cy="0"/>
        </a:xfrm>
      </p:grpSpPr>
      <p:sp>
        <p:nvSpPr>
          <p:cNvPr id="5" name="Title 4"/>
          <p:cNvSpPr>
            <a:spLocks noGrp="1"/>
          </p:cNvSpPr>
          <p:nvPr>
            <p:ph type="title"/>
          </p:nvPr>
        </p:nvSpPr>
        <p:spPr>
          <a:xfrm>
            <a:off x="685800" y="111125"/>
            <a:ext cx="7772400" cy="752475"/>
          </a:xfrm>
        </p:spPr>
        <p:txBody>
          <a:bodyPr/>
          <a:lstStyle/>
          <a:p>
            <a:r>
              <a:rPr lang="en-US" dirty="0" smtClean="0"/>
              <a:t>Click to edit Master title style</a:t>
            </a:r>
            <a:endParaRPr lang="en-US" dirty="0"/>
          </a:p>
        </p:txBody>
      </p:sp>
      <p:sp>
        <p:nvSpPr>
          <p:cNvPr id="3" name="Slide Number Placeholder 5"/>
          <p:cNvSpPr>
            <a:spLocks noGrp="1"/>
          </p:cNvSpPr>
          <p:nvPr>
            <p:ph type="sldNum" sz="quarter" idx="12"/>
          </p:nvPr>
        </p:nvSpPr>
        <p:spPr>
          <a:xfrm>
            <a:off x="8153463" y="6485469"/>
            <a:ext cx="905933" cy="303741"/>
          </a:xfrm>
          <a:prstGeom prst="rect">
            <a:avLst/>
          </a:prstGeom>
        </p:spPr>
        <p:txBody>
          <a:bodyPr/>
          <a:lstStyle>
            <a:lvl1pPr>
              <a:defRPr baseline="0">
                <a:solidFill>
                  <a:schemeClr val="tx1"/>
                </a:solidFill>
              </a:defRPr>
            </a:lvl1pPr>
          </a:lstStyle>
          <a:p>
            <a:fld id="{5BA0CD8C-480D-4EFE-B840-7F15D9DDF48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22240093"/>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5" name="Title 4"/>
          <p:cNvSpPr>
            <a:spLocks noGrp="1"/>
          </p:cNvSpPr>
          <p:nvPr>
            <p:ph type="title"/>
          </p:nvPr>
        </p:nvSpPr>
        <p:spPr>
          <a:xfrm>
            <a:off x="673100" y="0"/>
            <a:ext cx="7772400" cy="965200"/>
          </a:xfrm>
        </p:spPr>
        <p:txBody>
          <a:bodyPr/>
          <a:lstStyle/>
          <a:p>
            <a:r>
              <a:rPr lang="en-US" dirty="0" smtClean="0"/>
              <a:t>Click to edit Master title style</a:t>
            </a:r>
            <a:endParaRPr lang="en-US" dirty="0"/>
          </a:p>
        </p:txBody>
      </p:sp>
      <p:sp>
        <p:nvSpPr>
          <p:cNvPr id="3" name="Slide Number Placeholder 5"/>
          <p:cNvSpPr>
            <a:spLocks noGrp="1"/>
          </p:cNvSpPr>
          <p:nvPr>
            <p:ph type="sldNum" sz="quarter" idx="12"/>
          </p:nvPr>
        </p:nvSpPr>
        <p:spPr>
          <a:xfrm>
            <a:off x="8153463" y="6485469"/>
            <a:ext cx="905933" cy="303741"/>
          </a:xfrm>
          <a:prstGeom prst="rect">
            <a:avLst/>
          </a:prstGeom>
        </p:spPr>
        <p:txBody>
          <a:bodyPr/>
          <a:lstStyle>
            <a:lvl1pPr>
              <a:defRPr baseline="0">
                <a:solidFill>
                  <a:schemeClr val="tx1"/>
                </a:solidFill>
              </a:defRPr>
            </a:lvl1pPr>
          </a:lstStyle>
          <a:p>
            <a:fld id="{5BA0CD8C-480D-4EFE-B840-7F15D9DDF48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25691801"/>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userDrawn="1">
  <p:cSld name="15_Blank">
    <p:spTree>
      <p:nvGrpSpPr>
        <p:cNvPr id="1" name=""/>
        <p:cNvGrpSpPr/>
        <p:nvPr/>
      </p:nvGrpSpPr>
      <p:grpSpPr>
        <a:xfrm>
          <a:off x="0" y="0"/>
          <a:ext cx="0" cy="0"/>
          <a:chOff x="0" y="0"/>
          <a:chExt cx="0" cy="0"/>
        </a:xfrm>
      </p:grpSpPr>
      <p:sp>
        <p:nvSpPr>
          <p:cNvPr id="5" name="Title 4"/>
          <p:cNvSpPr>
            <a:spLocks noGrp="1"/>
          </p:cNvSpPr>
          <p:nvPr>
            <p:ph type="title"/>
          </p:nvPr>
        </p:nvSpPr>
        <p:spPr>
          <a:xfrm>
            <a:off x="673100" y="98425"/>
            <a:ext cx="7772400" cy="803275"/>
          </a:xfrm>
        </p:spPr>
        <p:txBody>
          <a:bodyPr/>
          <a:lstStyle/>
          <a:p>
            <a:r>
              <a:rPr lang="en-US" dirty="0" smtClean="0"/>
              <a:t>Click to edit Master title style</a:t>
            </a:r>
            <a:endParaRPr lang="en-US" dirty="0"/>
          </a:p>
        </p:txBody>
      </p:sp>
      <p:sp>
        <p:nvSpPr>
          <p:cNvPr id="3" name="Slide Number Placeholder 5"/>
          <p:cNvSpPr>
            <a:spLocks noGrp="1"/>
          </p:cNvSpPr>
          <p:nvPr>
            <p:ph type="sldNum" sz="quarter" idx="12"/>
          </p:nvPr>
        </p:nvSpPr>
        <p:spPr>
          <a:xfrm>
            <a:off x="8153463" y="6485469"/>
            <a:ext cx="905933" cy="303741"/>
          </a:xfrm>
          <a:prstGeom prst="rect">
            <a:avLst/>
          </a:prstGeom>
        </p:spPr>
        <p:txBody>
          <a:bodyPr/>
          <a:lstStyle>
            <a:lvl1pPr>
              <a:defRPr baseline="0">
                <a:solidFill>
                  <a:schemeClr val="tx1"/>
                </a:solidFill>
              </a:defRPr>
            </a:lvl1pPr>
          </a:lstStyle>
          <a:p>
            <a:fld id="{5BA0CD8C-480D-4EFE-B840-7F15D9DDF48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32084353"/>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userDrawn="1">
  <p:cSld name="2_Title Only with Da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2"/>
          </p:nvPr>
        </p:nvSpPr>
        <p:spPr>
          <a:xfrm>
            <a:off x="8153463" y="6485469"/>
            <a:ext cx="905933" cy="303741"/>
          </a:xfrm>
          <a:prstGeom prst="rect">
            <a:avLst/>
          </a:prstGeom>
        </p:spPr>
        <p:txBody>
          <a:bodyPr/>
          <a:lstStyle>
            <a:lvl1pPr>
              <a:defRPr baseline="0">
                <a:solidFill>
                  <a:schemeClr val="tx1"/>
                </a:solidFill>
              </a:defRPr>
            </a:lvl1pPr>
          </a:lstStyle>
          <a:p>
            <a:fld id="{5BA0CD8C-480D-4EFE-B840-7F15D9DDF48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34374615"/>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userDrawn="1">
  <p:cSld name="3_Title Only with Da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a:xfrm>
            <a:off x="457200" y="6245225"/>
            <a:ext cx="2133600" cy="476250"/>
          </a:xfrm>
          <a:prstGeom prst="rect">
            <a:avLst/>
          </a:prstGeom>
        </p:spPr>
        <p:txBody>
          <a:bodyPr/>
          <a:lstStyle/>
          <a:p>
            <a:pPr fontAlgn="base">
              <a:spcBef>
                <a:spcPct val="0"/>
              </a:spcBef>
              <a:spcAft>
                <a:spcPct val="0"/>
              </a:spcAft>
            </a:pPr>
            <a:endParaRPr lang="en-US" sz="1600" b="1" dirty="0">
              <a:solidFill>
                <a:srgbClr val="000000"/>
              </a:solidFill>
            </a:endParaRPr>
          </a:p>
        </p:txBody>
      </p:sp>
      <p:sp>
        <p:nvSpPr>
          <p:cNvPr id="5" name="Slide Number Placeholder 5"/>
          <p:cNvSpPr>
            <a:spLocks noGrp="1"/>
          </p:cNvSpPr>
          <p:nvPr>
            <p:ph type="sldNum" sz="quarter" idx="12"/>
          </p:nvPr>
        </p:nvSpPr>
        <p:spPr>
          <a:xfrm>
            <a:off x="8153463" y="6485469"/>
            <a:ext cx="905933" cy="303741"/>
          </a:xfrm>
          <a:prstGeom prst="rect">
            <a:avLst/>
          </a:prstGeom>
        </p:spPr>
        <p:txBody>
          <a:bodyPr/>
          <a:lstStyle>
            <a:lvl1pPr>
              <a:defRPr baseline="0">
                <a:solidFill>
                  <a:schemeClr val="tx1"/>
                </a:solidFill>
              </a:defRPr>
            </a:lvl1pPr>
          </a:lstStyle>
          <a:p>
            <a:fld id="{5BA0CD8C-480D-4EFE-B840-7F15D9DDF48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38177768"/>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userDrawn="1">
  <p:cSld name="4_Title Only with Da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a:xfrm>
            <a:off x="457200" y="6245225"/>
            <a:ext cx="2133600" cy="476250"/>
          </a:xfrm>
          <a:prstGeom prst="rect">
            <a:avLst/>
          </a:prstGeom>
        </p:spPr>
        <p:txBody>
          <a:bodyPr/>
          <a:lstStyle/>
          <a:p>
            <a:pPr fontAlgn="base">
              <a:spcBef>
                <a:spcPct val="0"/>
              </a:spcBef>
              <a:spcAft>
                <a:spcPct val="0"/>
              </a:spcAft>
            </a:pPr>
            <a:endParaRPr lang="en-US" sz="1600" b="1" dirty="0">
              <a:solidFill>
                <a:srgbClr val="000000"/>
              </a:solidFill>
            </a:endParaRPr>
          </a:p>
        </p:txBody>
      </p:sp>
      <p:sp>
        <p:nvSpPr>
          <p:cNvPr id="5" name="Slide Number Placeholder 5"/>
          <p:cNvSpPr>
            <a:spLocks noGrp="1"/>
          </p:cNvSpPr>
          <p:nvPr>
            <p:ph type="sldNum" sz="quarter" idx="12"/>
          </p:nvPr>
        </p:nvSpPr>
        <p:spPr>
          <a:xfrm>
            <a:off x="8153463" y="6485469"/>
            <a:ext cx="905933" cy="303741"/>
          </a:xfrm>
          <a:prstGeom prst="rect">
            <a:avLst/>
          </a:prstGeom>
        </p:spPr>
        <p:txBody>
          <a:bodyPr/>
          <a:lstStyle>
            <a:lvl1pPr>
              <a:defRPr baseline="0">
                <a:solidFill>
                  <a:schemeClr val="tx1"/>
                </a:solidFill>
              </a:defRPr>
            </a:lvl1pPr>
          </a:lstStyle>
          <a:p>
            <a:fld id="{5BA0CD8C-480D-4EFE-B840-7F15D9DDF48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4890320"/>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userDrawn="1">
  <p:cSld name="5_Title Only with Da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a:xfrm>
            <a:off x="457200" y="6245225"/>
            <a:ext cx="2133600" cy="476250"/>
          </a:xfrm>
          <a:prstGeom prst="rect">
            <a:avLst/>
          </a:prstGeom>
        </p:spPr>
        <p:txBody>
          <a:bodyPr/>
          <a:lstStyle/>
          <a:p>
            <a:pPr fontAlgn="base">
              <a:spcBef>
                <a:spcPct val="0"/>
              </a:spcBef>
              <a:spcAft>
                <a:spcPct val="0"/>
              </a:spcAft>
            </a:pPr>
            <a:endParaRPr lang="en-US" sz="1600" b="1" dirty="0">
              <a:solidFill>
                <a:srgbClr val="000000"/>
              </a:solidFill>
            </a:endParaRPr>
          </a:p>
        </p:txBody>
      </p:sp>
      <p:sp>
        <p:nvSpPr>
          <p:cNvPr id="5" name="Slide Number Placeholder 5"/>
          <p:cNvSpPr>
            <a:spLocks noGrp="1"/>
          </p:cNvSpPr>
          <p:nvPr>
            <p:ph type="sldNum" sz="quarter" idx="12"/>
          </p:nvPr>
        </p:nvSpPr>
        <p:spPr>
          <a:xfrm>
            <a:off x="8153463" y="6485469"/>
            <a:ext cx="905933" cy="303741"/>
          </a:xfrm>
          <a:prstGeom prst="rect">
            <a:avLst/>
          </a:prstGeom>
        </p:spPr>
        <p:txBody>
          <a:bodyPr/>
          <a:lstStyle>
            <a:lvl1pPr>
              <a:defRPr baseline="0">
                <a:solidFill>
                  <a:schemeClr val="tx1"/>
                </a:solidFill>
              </a:defRPr>
            </a:lvl1pPr>
          </a:lstStyle>
          <a:p>
            <a:fld id="{5BA0CD8C-480D-4EFE-B840-7F15D9DDF48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30310720"/>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userDrawn="1">
  <p:cSld name="6_Title Only with Da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a:xfrm>
            <a:off x="457200" y="6245225"/>
            <a:ext cx="2133600" cy="476250"/>
          </a:xfrm>
          <a:prstGeom prst="rect">
            <a:avLst/>
          </a:prstGeom>
        </p:spPr>
        <p:txBody>
          <a:bodyPr/>
          <a:lstStyle/>
          <a:p>
            <a:pPr fontAlgn="base">
              <a:spcBef>
                <a:spcPct val="0"/>
              </a:spcBef>
              <a:spcAft>
                <a:spcPct val="0"/>
              </a:spcAft>
            </a:pPr>
            <a:endParaRPr lang="en-US" sz="1600" b="1" dirty="0">
              <a:solidFill>
                <a:srgbClr val="000000"/>
              </a:solidFill>
            </a:endParaRPr>
          </a:p>
        </p:txBody>
      </p:sp>
      <p:sp>
        <p:nvSpPr>
          <p:cNvPr id="5" name="Slide Number Placeholder 5"/>
          <p:cNvSpPr>
            <a:spLocks noGrp="1"/>
          </p:cNvSpPr>
          <p:nvPr>
            <p:ph type="sldNum" sz="quarter" idx="12"/>
          </p:nvPr>
        </p:nvSpPr>
        <p:spPr>
          <a:xfrm>
            <a:off x="8153463" y="6485469"/>
            <a:ext cx="905933" cy="303741"/>
          </a:xfrm>
          <a:prstGeom prst="rect">
            <a:avLst/>
          </a:prstGeom>
        </p:spPr>
        <p:txBody>
          <a:bodyPr/>
          <a:lstStyle>
            <a:lvl1pPr>
              <a:defRPr baseline="0">
                <a:solidFill>
                  <a:schemeClr val="tx1"/>
                </a:solidFill>
              </a:defRPr>
            </a:lvl1pPr>
          </a:lstStyle>
          <a:p>
            <a:fld id="{5BA0CD8C-480D-4EFE-B840-7F15D9DDF48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51266076"/>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303213"/>
            <a:ext cx="6985000" cy="457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457200">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23D0D301-F4CF-43C7-90EC-8E7FEE03620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10976512"/>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432F4C-8ADF-4707-9CF7-8DF74C180D7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4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sldNum" sz="quarter" idx="10"/>
          </p:nvPr>
        </p:nvSpPr>
        <p:spPr>
          <a:ln/>
        </p:spPr>
        <p:txBody>
          <a:bodyPr/>
          <a:lstStyle>
            <a:lvl1pPr>
              <a:defRPr/>
            </a:lvl1pPr>
          </a:lstStyle>
          <a:p>
            <a:pPr>
              <a:defRPr/>
            </a:pPr>
            <a:fld id="{AA1E0364-8C64-40E0-ADD1-89FCABACE830}" type="slidenum">
              <a:rPr lang="en-US"/>
              <a:pPr>
                <a:defRPr/>
              </a:pPr>
              <a:t>‹#›</a:t>
            </a:fld>
            <a:endParaRPr lang="en-US"/>
          </a:p>
        </p:txBody>
      </p:sp>
    </p:spTree>
    <p:extLst>
      <p:ext uri="{BB962C8B-B14F-4D97-AF65-F5344CB8AC3E}">
        <p14:creationId xmlns:p14="http://schemas.microsoft.com/office/powerpoint/2010/main" val="884739831"/>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F965245-776C-4B9F-A9B2-D271DB7431E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926900"/>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9A3EBE2-D527-4C69-BA4E-F18FFA11978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8745148"/>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72CCE13-AEB9-4610-BCA8-DD5A5741103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7763664"/>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5BC3842-1744-4AB0-90DE-EFF125A08F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61479"/>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D02E2D-1493-4A4A-9EFA-4BF7C33063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0265931"/>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20C902D-EBD3-4516-BE14-9BA73F0BC4D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4468364"/>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67EEA3F-2681-44A1-9256-04BD8CAF2EC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3221175"/>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120B27E-D575-41AA-9425-4CD1E19AA2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4161196"/>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3499501-01E9-47EE-95DB-36667E5CCE7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7962484"/>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8C5820A-FF72-48E1-9A7E-9A5A86CB118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10062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ln/>
        </p:spPr>
        <p:txBody>
          <a:bodyPr/>
          <a:lstStyle>
            <a:lvl1pPr>
              <a:defRPr/>
            </a:lvl1pPr>
          </a:lstStyle>
          <a:p>
            <a:pPr>
              <a:defRPr/>
            </a:pPr>
            <a:fld id="{8FF4BD3D-8667-421A-8525-4F7E5B206970}" type="slidenum">
              <a:rPr lang="en-US"/>
              <a:pPr>
                <a:defRPr/>
              </a:pPr>
              <a:t>‹#›</a:t>
            </a:fld>
            <a:endParaRPr lang="en-US"/>
          </a:p>
        </p:txBody>
      </p:sp>
    </p:spTree>
    <p:extLst>
      <p:ext uri="{BB962C8B-B14F-4D97-AF65-F5344CB8AC3E}">
        <p14:creationId xmlns:p14="http://schemas.microsoft.com/office/powerpoint/2010/main" val="2656542251"/>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C161101-E242-43D4-B209-B50BB8A480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772056"/>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6EA3DCD-3FF6-40B3-9B7F-DA5AB8388C3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4320666"/>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029388D-6A56-4520-8837-AA06F17B48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0266760"/>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0C010D4-F318-44FE-AD9C-50E390E02A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9737182"/>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771EB06-5460-45B0-B61E-1B3DAE92190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6453944"/>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BDE138C-5B36-483B-A574-97F51A03F2B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766483"/>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71B4214-974A-4A8F-8A0F-6CD3359CDBD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3826678"/>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2C476D-E886-4EF2-89EE-D2B2826259E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8554156"/>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58A2726-4809-47A2-9180-E7D6F4718B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4757035"/>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BC18BB0-F682-4927-AA84-82BB835839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88005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pPr>
              <a:defRPr/>
            </a:pPr>
            <a:fld id="{B9FC15F5-F0A4-43E4-9C9B-3AAE9D509456}" type="slidenum">
              <a:rPr lang="en-US"/>
              <a:pPr>
                <a:defRPr/>
              </a:pPr>
              <a:t>‹#›</a:t>
            </a:fld>
            <a:endParaRPr lang="en-US"/>
          </a:p>
        </p:txBody>
      </p:sp>
    </p:spTree>
    <p:extLst>
      <p:ext uri="{BB962C8B-B14F-4D97-AF65-F5344CB8AC3E}">
        <p14:creationId xmlns:p14="http://schemas.microsoft.com/office/powerpoint/2010/main" val="3633957254"/>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B0760CD-CE8C-4015-9154-3F8BB58159B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2530256"/>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366DFDD2-A697-1D44-89D4-44E87548129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96364015"/>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12D3360C-BF11-41AB-A803-DFDDA0933236}" type="datetime1">
              <a:rPr lang="en-US" smtClean="0">
                <a:solidFill>
                  <a:prstClr val="black"/>
                </a:solidFill>
              </a:rPr>
              <a:pPr defTabSz="457200">
                <a:defRPr/>
              </a:pPr>
              <a:t>3/13/2015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E2F257B4-DC8B-6A48-AE5D-4E9055F48D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55317132"/>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20069F4E-EEA1-4DD8-85C6-DB3092999E62}" type="datetime1">
              <a:rPr lang="en-US" smtClean="0">
                <a:solidFill>
                  <a:prstClr val="black"/>
                </a:solidFill>
              </a:rPr>
              <a:pPr defTabSz="457200">
                <a:defRPr/>
              </a:pPr>
              <a:t>3/13/2015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854BAA8A-62EE-3D4F-BE19-CA16774809B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0038335"/>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05060FFC-6945-42ED-A094-9A3E09BD0EE2}" type="datetime1">
              <a:rPr lang="en-US" smtClean="0">
                <a:solidFill>
                  <a:prstClr val="black"/>
                </a:solidFill>
              </a:rPr>
              <a:pPr defTabSz="457200">
                <a:defRPr/>
              </a:pPr>
              <a:t>3/13/2015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DBD97132-1E94-AB44-9E47-0F4CE1CBBAC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65879253"/>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E905A22C-739C-4891-9FE6-CB0A9FE7ABBA}" type="datetime1">
              <a:rPr lang="en-US" smtClean="0">
                <a:solidFill>
                  <a:prstClr val="black"/>
                </a:solidFill>
              </a:rPr>
              <a:pPr defTabSz="457200">
                <a:defRPr/>
              </a:pPr>
              <a:t>3/13/2015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9" name="Slide Number Placeholder 8"/>
          <p:cNvSpPr>
            <a:spLocks noGrp="1"/>
          </p:cNvSpPr>
          <p:nvPr>
            <p:ph type="sldNum" sz="quarter" idx="12"/>
          </p:nvPr>
        </p:nvSpPr>
        <p:spPr/>
        <p:txBody>
          <a:bodyPr/>
          <a:lstStyle>
            <a:lvl1pPr>
              <a:defRPr/>
            </a:lvl1pPr>
          </a:lstStyle>
          <a:p>
            <a:pPr>
              <a:defRPr/>
            </a:pPr>
            <a:fld id="{5CDD8FCE-71A5-6349-A3BC-53A27642F10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12710135"/>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97C3BA61-C2B9-4674-8C55-BEBF3026FDCE}" type="datetime1">
              <a:rPr lang="en-US" smtClean="0">
                <a:solidFill>
                  <a:prstClr val="black"/>
                </a:solidFill>
              </a:rPr>
              <a:pPr defTabSz="457200">
                <a:defRPr/>
              </a:pPr>
              <a:t>3/13/2015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5" name="Slide Number Placeholder 4"/>
          <p:cNvSpPr>
            <a:spLocks noGrp="1"/>
          </p:cNvSpPr>
          <p:nvPr>
            <p:ph type="sldNum" sz="quarter" idx="12"/>
          </p:nvPr>
        </p:nvSpPr>
        <p:spPr/>
        <p:txBody>
          <a:bodyPr/>
          <a:lstStyle>
            <a:lvl1pPr>
              <a:defRPr/>
            </a:lvl1pPr>
          </a:lstStyle>
          <a:p>
            <a:pPr>
              <a:defRPr/>
            </a:pPr>
            <a:fld id="{ABFDDFC6-E8F3-644A-B49B-EA170D3778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85709175"/>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BC511364-ACD9-49E6-A8DF-F603B976DC8F}" type="datetime1">
              <a:rPr lang="en-US" smtClean="0">
                <a:solidFill>
                  <a:prstClr val="black"/>
                </a:solidFill>
              </a:rPr>
              <a:pPr defTabSz="457200">
                <a:defRPr/>
              </a:pPr>
              <a:t>3/13/2015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4" name="Slide Number Placeholder 3"/>
          <p:cNvSpPr>
            <a:spLocks noGrp="1"/>
          </p:cNvSpPr>
          <p:nvPr>
            <p:ph type="sldNum" sz="quarter" idx="12"/>
          </p:nvPr>
        </p:nvSpPr>
        <p:spPr/>
        <p:txBody>
          <a:bodyPr/>
          <a:lstStyle>
            <a:lvl1pPr>
              <a:defRPr/>
            </a:lvl1pPr>
          </a:lstStyle>
          <a:p>
            <a:pPr>
              <a:defRPr/>
            </a:pPr>
            <a:fld id="{969B995A-F5B3-BF45-BBFC-C763FDCF1E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12031337"/>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2AA9C284-24A7-4B37-8812-2469FEB71A57}" type="datetime1">
              <a:rPr lang="en-US" smtClean="0">
                <a:solidFill>
                  <a:prstClr val="black"/>
                </a:solidFill>
              </a:rPr>
              <a:pPr defTabSz="457200">
                <a:defRPr/>
              </a:pPr>
              <a:t>3/13/2015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F72048AB-2BC3-274E-B6BD-BDFF3E09F39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61055358"/>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91D0601D-5AFE-47FE-8462-9391B6975B6D}" type="datetime1">
              <a:rPr lang="en-US" smtClean="0">
                <a:solidFill>
                  <a:prstClr val="black"/>
                </a:solidFill>
              </a:rPr>
              <a:pPr defTabSz="457200">
                <a:defRPr/>
              </a:pPr>
              <a:t>3/13/2015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6C4259EE-FD16-D64C-A29C-388D87C6980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24114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Date Placeholder 1"/>
          <p:cNvSpPr>
            <a:spLocks noGrp="1"/>
          </p:cNvSpPr>
          <p:nvPr>
            <p:ph type="dt" sz="half" idx="10"/>
          </p:nvPr>
        </p:nvSpPr>
        <p:spPr/>
        <p:txBody>
          <a:bodyPr/>
          <a:lstStyle>
            <a:lvl1pPr>
              <a:defRPr/>
            </a:lvl1pPr>
          </a:lstStyle>
          <a:p>
            <a:pPr>
              <a:defRPr/>
            </a:pPr>
            <a:endParaRPr lang="en-US" dirty="0">
              <a:solidFill>
                <a:prstClr val="white">
                  <a:tint val="75000"/>
                </a:prstClr>
              </a:solidFill>
            </a:endParaRPr>
          </a:p>
        </p:txBody>
      </p:sp>
      <p:sp>
        <p:nvSpPr>
          <p:cNvPr id="11" name="Footer Placeholder 2"/>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2" name="Slide Number Placeholder 3"/>
          <p:cNvSpPr>
            <a:spLocks noGrp="1"/>
          </p:cNvSpPr>
          <p:nvPr>
            <p:ph type="sldNum" sz="quarter" idx="12"/>
          </p:nvPr>
        </p:nvSpPr>
        <p:spPr/>
        <p:txBody>
          <a:bodyPr/>
          <a:lstStyle>
            <a:lvl1pPr>
              <a:defRPr/>
            </a:lvl1pPr>
          </a:lstStyle>
          <a:p>
            <a:pPr>
              <a:defRPr/>
            </a:pPr>
            <a:fld id="{0D9AC741-1BF0-41AA-9B51-622F501F52C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6481954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pPr>
              <a:defRPr/>
            </a:pPr>
            <a:fld id="{7DA03CE5-0C21-4365-ADD9-711047AF7E07}" type="slidenum">
              <a:rPr lang="en-US"/>
              <a:pPr>
                <a:defRPr/>
              </a:pPr>
              <a:t>‹#›</a:t>
            </a:fld>
            <a:endParaRPr lang="en-US"/>
          </a:p>
        </p:txBody>
      </p:sp>
    </p:spTree>
    <p:extLst>
      <p:ext uri="{BB962C8B-B14F-4D97-AF65-F5344CB8AC3E}">
        <p14:creationId xmlns:p14="http://schemas.microsoft.com/office/powerpoint/2010/main" val="55237997"/>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0F4E7B0E-0AD6-41FC-B342-187DDEEEB0E8}" type="datetime1">
              <a:rPr lang="en-US" smtClean="0">
                <a:solidFill>
                  <a:prstClr val="black"/>
                </a:solidFill>
              </a:rPr>
              <a:pPr defTabSz="457200">
                <a:defRPr/>
              </a:pPr>
              <a:t>3/13/2015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8D96D0BF-F845-3046-BA17-A55F9F49FE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57394767"/>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D3267988-A586-4879-89F5-A1D090F7923D}" type="datetime1">
              <a:rPr lang="en-US" smtClean="0">
                <a:solidFill>
                  <a:prstClr val="black"/>
                </a:solidFill>
              </a:rPr>
              <a:pPr defTabSz="457200">
                <a:defRPr/>
              </a:pPr>
              <a:t>3/13/2015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083E1F1F-0D87-5448-BF2A-6ED05490737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35357469"/>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148C3CB-32C2-44DC-9AA8-C5B960117D74}" type="datetimeFigureOut">
              <a:rPr lang="en-US">
                <a:solidFill>
                  <a:prstClr val="black"/>
                </a:solidFill>
              </a:rPr>
              <a:pPr/>
              <a:t>3/13/2015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4C1D0FDB-BDAC-4C0E-9009-750D1EA186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5895821"/>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207194462"/>
      </p:ext>
    </p:extLst>
  </p:cSld>
  <p:clrMapOvr>
    <a:masterClrMapping/>
  </p:clrMapOvr>
  <p:timing>
    <p:tnLst>
      <p:par>
        <p:cTn id="1" dur="indefinite" restart="never" nodeType="tmRoot"/>
      </p:par>
    </p:tnLst>
  </p:timing>
</p:sldLayout>
</file>

<file path=ppt/slideLayouts/slideLayout60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F3F3FF"/>
        </a:solidFill>
        <a:effectLst/>
      </p:bgPr>
    </p:bg>
    <p:spTree>
      <p:nvGrpSpPr>
        <p:cNvPr id="1" name=""/>
        <p:cNvGrpSpPr/>
        <p:nvPr/>
      </p:nvGrpSpPr>
      <p:grpSpPr>
        <a:xfrm>
          <a:off x="0" y="0"/>
          <a:ext cx="0" cy="0"/>
          <a:chOff x="0" y="0"/>
          <a:chExt cx="0" cy="0"/>
        </a:xfrm>
      </p:grpSpPr>
      <p:sp>
        <p:nvSpPr>
          <p:cNvPr id="10" name="Rectangle 9"/>
          <p:cNvSpPr/>
          <p:nvPr userDrawn="1"/>
        </p:nvSpPr>
        <p:spPr>
          <a:xfrm>
            <a:off x="0" y="0"/>
            <a:ext cx="9144000" cy="93085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hasCustomPrompt="1"/>
          </p:nvPr>
        </p:nvSpPr>
        <p:spPr>
          <a:xfrm>
            <a:off x="1676400" y="39051"/>
            <a:ext cx="6019800" cy="875349"/>
          </a:xfrm>
        </p:spPr>
        <p:txBody>
          <a:bodyPr>
            <a:noAutofit/>
          </a:bodyPr>
          <a:lstStyle>
            <a:lvl1pPr>
              <a:defRPr sz="5400" b="1">
                <a:solidFill>
                  <a:schemeClr val="bg1"/>
                </a:solidFill>
              </a:defRPr>
            </a:lvl1pPr>
          </a:lstStyle>
          <a:p>
            <a:r>
              <a:rPr lang="en-US" dirty="0" smtClean="0"/>
              <a:t>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pic>
        <p:nvPicPr>
          <p:cNvPr id="7" name="Picture 11" descr="C:\Users\bline\Desktop\spclogo.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9337" y="115251"/>
            <a:ext cx="1540863" cy="7229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03-med.png"/>
          <p:cNvPicPr>
            <a:picLocks noChangeAspect="1"/>
          </p:cNvPicPr>
          <p:nvPr userDrawn="1"/>
        </p:nvPicPr>
        <p:blipFill>
          <a:blip r:embed="rId4" cstate="print"/>
          <a:stretch>
            <a:fillRect/>
          </a:stretch>
        </p:blipFill>
        <p:spPr>
          <a:xfrm>
            <a:off x="7924800" y="0"/>
            <a:ext cx="990600" cy="864367"/>
          </a:xfrm>
          <a:prstGeom prst="rect">
            <a:avLst/>
          </a:prstGeom>
        </p:spPr>
      </p:pic>
      <p:cxnSp>
        <p:nvCxnSpPr>
          <p:cNvPr id="9" name="Straight Connector 8"/>
          <p:cNvCxnSpPr/>
          <p:nvPr userDrawn="1"/>
        </p:nvCxnSpPr>
        <p:spPr>
          <a:xfrm>
            <a:off x="0" y="914400"/>
            <a:ext cx="9144000" cy="0"/>
          </a:xfrm>
          <a:prstGeom prst="line">
            <a:avLst/>
          </a:prstGeom>
          <a:ln w="57150">
            <a:solidFill>
              <a:srgbClr val="C00000"/>
            </a:solidFill>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62621372"/>
      </p:ext>
    </p:extLst>
  </p:cSld>
  <p:clrMapOvr>
    <a:masterClrMapping/>
  </p:clrMapOvr>
  <p:timing>
    <p:tnLst>
      <p:par>
        <p:cTn id="1" dur="indefinite" restart="never" nodeType="tmRoot"/>
      </p:par>
    </p:tnLst>
  </p:timing>
</p:sldLayout>
</file>

<file path=ppt/slideLayouts/slideLayout6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952068"/>
      </p:ext>
    </p:extLst>
  </p:cSld>
  <p:clrMapOvr>
    <a:masterClrMapping/>
  </p:clrMapOvr>
  <p:timing>
    <p:tnLst>
      <p:par>
        <p:cTn id="1" dur="indefinite" restart="never" nodeType="tmRoot"/>
      </p:par>
    </p:tnLst>
  </p:timing>
</p:sldLayout>
</file>

<file path=ppt/slideLayouts/slideLayout6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7480140"/>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3/13/2015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5932131"/>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3/13/2015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5624810"/>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3/13/2015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53411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4FAE9A65-F7C8-43A3-9096-40E5BCDE77C1}" type="slidenum">
              <a:rPr lang="en-US"/>
              <a:pPr>
                <a:defRPr/>
              </a:pPr>
              <a:t>‹#›</a:t>
            </a:fld>
            <a:endParaRPr lang="en-US"/>
          </a:p>
        </p:txBody>
      </p:sp>
    </p:spTree>
    <p:extLst>
      <p:ext uri="{BB962C8B-B14F-4D97-AF65-F5344CB8AC3E}">
        <p14:creationId xmlns:p14="http://schemas.microsoft.com/office/powerpoint/2010/main" val="163377735"/>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0926202"/>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258372"/>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1687721"/>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3338330"/>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B0DC997-5ED4-4CF5-9067-FCC0274E0B9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3188910"/>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1CADF88-5653-4F31-9EE9-668C278715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1162012"/>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D102D12-96AA-48FC-BD7B-6BAE4CCCFD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1645899"/>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0F93A24-0BBF-4F6E-A388-FAABBECA221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0204512"/>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64CB268-B533-4BC3-90E9-FCB884E2E08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6031996"/>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29301F9-77EA-4F5D-B397-C9536533444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75660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33375"/>
            <a:ext cx="2057400" cy="57927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33375"/>
            <a:ext cx="6019800" cy="57927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65A6187E-DFB5-4D8D-851D-E6BD1E7C48E9}" type="slidenum">
              <a:rPr lang="en-US"/>
              <a:pPr>
                <a:defRPr/>
              </a:pPr>
              <a:t>‹#›</a:t>
            </a:fld>
            <a:endParaRPr lang="en-US"/>
          </a:p>
        </p:txBody>
      </p:sp>
    </p:spTree>
    <p:extLst>
      <p:ext uri="{BB962C8B-B14F-4D97-AF65-F5344CB8AC3E}">
        <p14:creationId xmlns:p14="http://schemas.microsoft.com/office/powerpoint/2010/main" val="2001484729"/>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4222C53-6B86-4DEB-B096-337DD87BE9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5898451"/>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2CDAC99-31DC-4926-A094-C1BE73A452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8574874"/>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7408A86-257E-4C6C-90BD-B68C50A82E7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1342850"/>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75F88FC-A1D5-4538-9BA7-186E7CB0040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2808411"/>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F609545-F608-4314-8D18-DBB24E41B50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32082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33375"/>
            <a:ext cx="8229600" cy="57927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7"/>
          <p:cNvSpPr>
            <a:spLocks noGrp="1" noChangeArrowheads="1"/>
          </p:cNvSpPr>
          <p:nvPr>
            <p:ph type="sldNum" sz="quarter" idx="10"/>
          </p:nvPr>
        </p:nvSpPr>
        <p:spPr>
          <a:ln/>
        </p:spPr>
        <p:txBody>
          <a:bodyPr/>
          <a:lstStyle>
            <a:lvl1pPr>
              <a:defRPr/>
            </a:lvl1pPr>
          </a:lstStyle>
          <a:p>
            <a:pPr>
              <a:defRPr/>
            </a:pPr>
            <a:fld id="{8C996766-9C09-437E-BD0C-E093287581AD}" type="slidenum">
              <a:rPr lang="en-US"/>
              <a:pPr>
                <a:defRPr/>
              </a:pPr>
              <a:t>‹#›</a:t>
            </a:fld>
            <a:endParaRPr lang="en-US"/>
          </a:p>
        </p:txBody>
      </p:sp>
    </p:spTree>
    <p:extLst>
      <p:ext uri="{BB962C8B-B14F-4D97-AF65-F5344CB8AC3E}">
        <p14:creationId xmlns:p14="http://schemas.microsoft.com/office/powerpoint/2010/main" val="29481906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0D1341FA-5B66-4CEA-83A1-832335062DE9}" type="slidenum">
              <a:rPr lang="en-US"/>
              <a:pPr>
                <a:defRPr/>
              </a:pPr>
              <a:t>‹#›</a:t>
            </a:fld>
            <a:endParaRPr lang="en-US"/>
          </a:p>
        </p:txBody>
      </p:sp>
    </p:spTree>
    <p:extLst>
      <p:ext uri="{BB962C8B-B14F-4D97-AF65-F5344CB8AC3E}">
        <p14:creationId xmlns:p14="http://schemas.microsoft.com/office/powerpoint/2010/main" val="29873227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2FF083C4-546E-4FBC-A687-D84477309FBB}" type="slidenum">
              <a:rPr lang="en-US"/>
              <a:pPr>
                <a:defRPr/>
              </a:pPr>
              <a:t>‹#›</a:t>
            </a:fld>
            <a:endParaRPr lang="en-US"/>
          </a:p>
        </p:txBody>
      </p:sp>
    </p:spTree>
    <p:extLst>
      <p:ext uri="{BB962C8B-B14F-4D97-AF65-F5344CB8AC3E}">
        <p14:creationId xmlns:p14="http://schemas.microsoft.com/office/powerpoint/2010/main" val="25895480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B6033279-A14F-4D82-B663-15168753ADA2}" type="slidenum">
              <a:rPr lang="en-US"/>
              <a:pPr>
                <a:defRPr/>
              </a:pPr>
              <a:t>‹#›</a:t>
            </a:fld>
            <a:endParaRPr lang="en-US"/>
          </a:p>
        </p:txBody>
      </p:sp>
    </p:spTree>
    <p:extLst>
      <p:ext uri="{BB962C8B-B14F-4D97-AF65-F5344CB8AC3E}">
        <p14:creationId xmlns:p14="http://schemas.microsoft.com/office/powerpoint/2010/main" val="4277120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charset="0"/>
              </a:defRPr>
            </a:lvl1pPr>
          </a:lstStyle>
          <a:p>
            <a:pPr>
              <a:defRPr/>
            </a:pPr>
            <a:fld id="{ECA33B9A-5E33-407E-9F54-2DE73419DE22}" type="slidenum">
              <a:rPr lang="en-US"/>
              <a:pPr>
                <a:defRPr/>
              </a:pPr>
              <a:t>‹#›</a:t>
            </a:fld>
            <a:endParaRPr lang="en-US"/>
          </a:p>
        </p:txBody>
      </p:sp>
    </p:spTree>
    <p:extLst>
      <p:ext uri="{BB962C8B-B14F-4D97-AF65-F5344CB8AC3E}">
        <p14:creationId xmlns:p14="http://schemas.microsoft.com/office/powerpoint/2010/main" val="783598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Arial" charset="0"/>
              </a:defRPr>
            </a:lvl1pPr>
          </a:lstStyle>
          <a:p>
            <a:pPr>
              <a:defRPr/>
            </a:pPr>
            <a:fld id="{E55EB8E0-A50C-4336-934C-9E8585CB202F}" type="slidenum">
              <a:rPr lang="en-US"/>
              <a:pPr>
                <a:defRPr/>
              </a:pPr>
              <a:t>‹#›</a:t>
            </a:fld>
            <a:endParaRPr lang="en-US"/>
          </a:p>
        </p:txBody>
      </p:sp>
    </p:spTree>
    <p:extLst>
      <p:ext uri="{BB962C8B-B14F-4D97-AF65-F5344CB8AC3E}">
        <p14:creationId xmlns:p14="http://schemas.microsoft.com/office/powerpoint/2010/main" val="580276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Arial" charset="0"/>
              </a:defRPr>
            </a:lvl1pPr>
          </a:lstStyle>
          <a:p>
            <a:pPr>
              <a:defRPr/>
            </a:pPr>
            <a:fld id="{F8F9E208-855B-428D-8FA8-9090D772EDC8}" type="slidenum">
              <a:rPr lang="en-US"/>
              <a:pPr>
                <a:defRPr/>
              </a:pPr>
              <a:t>‹#›</a:t>
            </a:fld>
            <a:endParaRPr lang="en-US"/>
          </a:p>
        </p:txBody>
      </p:sp>
    </p:spTree>
    <p:extLst>
      <p:ext uri="{BB962C8B-B14F-4D97-AF65-F5344CB8AC3E}">
        <p14:creationId xmlns:p14="http://schemas.microsoft.com/office/powerpoint/2010/main" val="1595210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9D3BAF-5FB7-4501-9E4F-FE8885C2DA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10639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Arial" charset="0"/>
              </a:defRPr>
            </a:lvl1pPr>
          </a:lstStyle>
          <a:p>
            <a:pPr>
              <a:defRPr/>
            </a:pPr>
            <a:fld id="{4CF2AF14-5BF5-495B-ABEC-C407B09E0FC4}" type="slidenum">
              <a:rPr lang="en-US"/>
              <a:pPr>
                <a:defRPr/>
              </a:pPr>
              <a:t>‹#›</a:t>
            </a:fld>
            <a:endParaRPr lang="en-US"/>
          </a:p>
        </p:txBody>
      </p:sp>
    </p:spTree>
    <p:extLst>
      <p:ext uri="{BB962C8B-B14F-4D97-AF65-F5344CB8AC3E}">
        <p14:creationId xmlns:p14="http://schemas.microsoft.com/office/powerpoint/2010/main" val="4354553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charset="0"/>
              </a:defRPr>
            </a:lvl1pPr>
          </a:lstStyle>
          <a:p>
            <a:pPr>
              <a:defRPr/>
            </a:pPr>
            <a:fld id="{EA2ECE7F-2E5F-462D-AF0B-33B556D5CE4E}" type="slidenum">
              <a:rPr lang="en-US"/>
              <a:pPr>
                <a:defRPr/>
              </a:pPr>
              <a:t>‹#›</a:t>
            </a:fld>
            <a:endParaRPr lang="en-US"/>
          </a:p>
        </p:txBody>
      </p:sp>
    </p:spTree>
    <p:extLst>
      <p:ext uri="{BB962C8B-B14F-4D97-AF65-F5344CB8AC3E}">
        <p14:creationId xmlns:p14="http://schemas.microsoft.com/office/powerpoint/2010/main" val="20217399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charset="0"/>
              </a:defRPr>
            </a:lvl1pPr>
          </a:lstStyle>
          <a:p>
            <a:pPr>
              <a:defRPr/>
            </a:pPr>
            <a:fld id="{97A6DA84-0702-4A1C-86D3-0CEAC8C7A2F4}" type="slidenum">
              <a:rPr lang="en-US"/>
              <a:pPr>
                <a:defRPr/>
              </a:pPr>
              <a:t>‹#›</a:t>
            </a:fld>
            <a:endParaRPr lang="en-US"/>
          </a:p>
        </p:txBody>
      </p:sp>
    </p:spTree>
    <p:extLst>
      <p:ext uri="{BB962C8B-B14F-4D97-AF65-F5344CB8AC3E}">
        <p14:creationId xmlns:p14="http://schemas.microsoft.com/office/powerpoint/2010/main" val="18766753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3C6C6438-4C05-4B72-8F1C-A16CF4B337D5}" type="slidenum">
              <a:rPr lang="en-US"/>
              <a:pPr>
                <a:defRPr/>
              </a:pPr>
              <a:t>‹#›</a:t>
            </a:fld>
            <a:endParaRPr lang="en-US"/>
          </a:p>
        </p:txBody>
      </p:sp>
    </p:spTree>
    <p:extLst>
      <p:ext uri="{BB962C8B-B14F-4D97-AF65-F5344CB8AC3E}">
        <p14:creationId xmlns:p14="http://schemas.microsoft.com/office/powerpoint/2010/main" val="18013238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7F387F87-5CC1-41B7-BE60-54E805D1D85A}" type="slidenum">
              <a:rPr lang="en-US"/>
              <a:pPr>
                <a:defRPr/>
              </a:pPr>
              <a:t>‹#›</a:t>
            </a:fld>
            <a:endParaRPr lang="en-US"/>
          </a:p>
        </p:txBody>
      </p:sp>
    </p:spTree>
    <p:extLst>
      <p:ext uri="{BB962C8B-B14F-4D97-AF65-F5344CB8AC3E}">
        <p14:creationId xmlns:p14="http://schemas.microsoft.com/office/powerpoint/2010/main" val="8416635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57FC5F-2715-4683-BFAA-5AF2AC4416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96627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97DC28-83C0-416A-930C-F8B980D5CA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54185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8610F4-FEB6-4B05-B8A3-66E97CA993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66456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F7E3E7-C8A1-4CF6-933F-CA957380EF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94212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A86BBE-79FA-49AB-ACD5-4A283AA481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6293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EEC719-6E03-4381-9D30-9FF2D4EC4F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11260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AF576D0-0602-457E-BAA4-101BA7E08F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54242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ECD94A3-70B5-4073-BF2F-75129C8B43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92616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BD8A00-9ECD-49F2-9A06-7F544A92FD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48592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DE5FF5-FCEE-4C82-B00F-AF89035910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83583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AEB7F2-23EB-4DC6-BCF8-418A272CF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9586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A77F5B-800E-484F-A646-A4A0C3F0FA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02240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90282A-8845-4631-932E-4DEB8381A1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73887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9323677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2929394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049934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4F791-24C2-4E7A-8DC3-EBD0361D27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799570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2765376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5894723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4368480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4275239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7251614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450970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4886566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2813663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A4571E-10DF-4388-8573-E58E961F2D9B}" type="slidenum">
              <a:rPr lang="en-US"/>
              <a:pPr>
                <a:defRPr/>
              </a:pPr>
              <a:t>‹#›</a:t>
            </a:fld>
            <a:endParaRPr lang="en-US"/>
          </a:p>
        </p:txBody>
      </p:sp>
    </p:spTree>
    <p:extLst>
      <p:ext uri="{BB962C8B-B14F-4D97-AF65-F5344CB8AC3E}">
        <p14:creationId xmlns:p14="http://schemas.microsoft.com/office/powerpoint/2010/main" val="32486073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347862-3F1E-44F0-A4FE-6D1933505A94}" type="slidenum">
              <a:rPr lang="en-US"/>
              <a:pPr>
                <a:defRPr/>
              </a:pPr>
              <a:t>‹#›</a:t>
            </a:fld>
            <a:endParaRPr lang="en-US"/>
          </a:p>
        </p:txBody>
      </p:sp>
    </p:spTree>
    <p:extLst>
      <p:ext uri="{BB962C8B-B14F-4D97-AF65-F5344CB8AC3E}">
        <p14:creationId xmlns:p14="http://schemas.microsoft.com/office/powerpoint/2010/main" val="7083483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0.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image" Target="../media/image11.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5.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5" Type="http://schemas.openxmlformats.org/officeDocument/2006/relationships/slideLayout" Target="../slideLayouts/slideLayout185.xml"/><Relationship Id="rId4" Type="http://schemas.openxmlformats.org/officeDocument/2006/relationships/slideLayout" Target="../slideLayouts/slideLayout184.xml"/><Relationship Id="rId9"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theme" Target="../theme/theme19.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5" Type="http://schemas.openxmlformats.org/officeDocument/2006/relationships/image" Target="../media/image15.png"/><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image" Target="../media/image1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theme" Target="../theme/theme20.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1.xml.rels><?xml version="1.0" encoding="UTF-8" standalone="yes"?>
<Relationships xmlns="http://schemas.openxmlformats.org/package/2006/relationships"><Relationship Id="rId8" Type="http://schemas.openxmlformats.org/officeDocument/2006/relationships/theme" Target="../theme/theme2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5" Type="http://schemas.openxmlformats.org/officeDocument/2006/relationships/slideLayout" Target="../slideLayouts/slideLayout228.xml"/><Relationship Id="rId4" Type="http://schemas.openxmlformats.org/officeDocument/2006/relationships/slideLayout" Target="../slideLayouts/slideLayout227.xml"/><Relationship Id="rId9" Type="http://schemas.openxmlformats.org/officeDocument/2006/relationships/image" Target="../media/image18.jpe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slideLayout" Target="../slideLayouts/slideLayout243.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2" Type="http://schemas.openxmlformats.org/officeDocument/2006/relationships/slideLayout" Target="../slideLayouts/slideLayout232.xml"/><Relationship Id="rId16" Type="http://schemas.openxmlformats.org/officeDocument/2006/relationships/image" Target="../media/image20.png"/><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5" Type="http://schemas.openxmlformats.org/officeDocument/2006/relationships/image" Target="../media/image19.png"/><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slideLayout" Target="../slideLayouts/slideLayout256.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slideLayout" Target="../slideLayouts/slideLayout269.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slideLayout" Target="../slideLayouts/slideLayout268.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slideLayout" Target="../slideLayouts/slideLayout282.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slideLayout" Target="../slideLayouts/slideLayout281.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slideLayout" Target="../slideLayouts/slideLayout295.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slideLayout" Target="../slideLayouts/slideLayout294.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slideLayout" Target="../slideLayouts/slideLayout308.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slideLayout" Target="../slideLayouts/slideLayout307.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theme" Target="../theme/theme28.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slideLayout" Target="../slideLayouts/slideLayout320.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8.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29.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334.xml"/><Relationship Id="rId7" Type="http://schemas.openxmlformats.org/officeDocument/2006/relationships/theme" Target="../theme/theme30.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5" Type="http://schemas.openxmlformats.org/officeDocument/2006/relationships/slideLayout" Target="../slideLayouts/slideLayout336.xml"/><Relationship Id="rId10" Type="http://schemas.openxmlformats.org/officeDocument/2006/relationships/image" Target="../media/image24.png"/><Relationship Id="rId4" Type="http://schemas.openxmlformats.org/officeDocument/2006/relationships/slideLayout" Target="../slideLayouts/slideLayout335.xml"/><Relationship Id="rId9" Type="http://schemas.openxmlformats.org/officeDocument/2006/relationships/image" Target="../media/image23.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5.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theme" Target="../theme/theme31.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6.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theme" Target="../theme/theme32.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7.xml"/><Relationship Id="rId3" Type="http://schemas.openxmlformats.org/officeDocument/2006/relationships/slideLayout" Target="../slideLayouts/slideLayout362.xml"/><Relationship Id="rId7" Type="http://schemas.openxmlformats.org/officeDocument/2006/relationships/slideLayout" Target="../slideLayouts/slideLayout366.xml"/><Relationship Id="rId2" Type="http://schemas.openxmlformats.org/officeDocument/2006/relationships/slideLayout" Target="../slideLayouts/slideLayout361.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5" Type="http://schemas.openxmlformats.org/officeDocument/2006/relationships/slideLayout" Target="../slideLayouts/slideLayout364.xml"/><Relationship Id="rId4" Type="http://schemas.openxmlformats.org/officeDocument/2006/relationships/slideLayout" Target="../slideLayouts/slideLayout363.xml"/><Relationship Id="rId9"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5.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34.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6.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theme" Target="../theme/theme35.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7.xml"/><Relationship Id="rId13" Type="http://schemas.openxmlformats.org/officeDocument/2006/relationships/slideLayout" Target="../slideLayouts/slideLayout402.xml"/><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slideLayout" Target="../slideLayouts/slideLayout401.xml"/><Relationship Id="rId2" Type="http://schemas.openxmlformats.org/officeDocument/2006/relationships/slideLayout" Target="../slideLayouts/slideLayout391.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405.xml"/><Relationship Id="rId7" Type="http://schemas.openxmlformats.org/officeDocument/2006/relationships/theme" Target="../theme/theme37.xml"/><Relationship Id="rId2" Type="http://schemas.openxmlformats.org/officeDocument/2006/relationships/slideLayout" Target="../slideLayouts/slideLayout404.xml"/><Relationship Id="rId1" Type="http://schemas.openxmlformats.org/officeDocument/2006/relationships/slideLayout" Target="../slideLayouts/slideLayout403.xml"/><Relationship Id="rId6" Type="http://schemas.openxmlformats.org/officeDocument/2006/relationships/slideLayout" Target="../slideLayouts/slideLayout408.xml"/><Relationship Id="rId5" Type="http://schemas.openxmlformats.org/officeDocument/2006/relationships/slideLayout" Target="../slideLayouts/slideLayout407.xml"/><Relationship Id="rId10" Type="http://schemas.openxmlformats.org/officeDocument/2006/relationships/image" Target="../media/image24.png"/><Relationship Id="rId4" Type="http://schemas.openxmlformats.org/officeDocument/2006/relationships/slideLayout" Target="../slideLayouts/slideLayout406.xml"/><Relationship Id="rId9" Type="http://schemas.openxmlformats.org/officeDocument/2006/relationships/image" Target="../media/image23.png"/></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6.xml"/><Relationship Id="rId13" Type="http://schemas.openxmlformats.org/officeDocument/2006/relationships/theme" Target="../theme/theme38.xml"/><Relationship Id="rId3" Type="http://schemas.openxmlformats.org/officeDocument/2006/relationships/slideLayout" Target="../slideLayouts/slideLayout411.xml"/><Relationship Id="rId7" Type="http://schemas.openxmlformats.org/officeDocument/2006/relationships/slideLayout" Target="../slideLayouts/slideLayout415.xml"/><Relationship Id="rId12" Type="http://schemas.openxmlformats.org/officeDocument/2006/relationships/slideLayout" Target="../slideLayouts/slideLayout420.xml"/><Relationship Id="rId2" Type="http://schemas.openxmlformats.org/officeDocument/2006/relationships/slideLayout" Target="../slideLayouts/slideLayout410.xml"/><Relationship Id="rId1" Type="http://schemas.openxmlformats.org/officeDocument/2006/relationships/slideLayout" Target="../slideLayouts/slideLayout409.xml"/><Relationship Id="rId6" Type="http://schemas.openxmlformats.org/officeDocument/2006/relationships/slideLayout" Target="../slideLayouts/slideLayout414.xml"/><Relationship Id="rId11" Type="http://schemas.openxmlformats.org/officeDocument/2006/relationships/slideLayout" Target="../slideLayouts/slideLayout419.xml"/><Relationship Id="rId5" Type="http://schemas.openxmlformats.org/officeDocument/2006/relationships/slideLayout" Target="../slideLayouts/slideLayout413.xml"/><Relationship Id="rId10" Type="http://schemas.openxmlformats.org/officeDocument/2006/relationships/slideLayout" Target="../slideLayouts/slideLayout418.xml"/><Relationship Id="rId4" Type="http://schemas.openxmlformats.org/officeDocument/2006/relationships/slideLayout" Target="../slideLayouts/slideLayout412.xml"/><Relationship Id="rId9" Type="http://schemas.openxmlformats.org/officeDocument/2006/relationships/slideLayout" Target="../slideLayouts/slideLayout41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8.xml"/><Relationship Id="rId13" Type="http://schemas.openxmlformats.org/officeDocument/2006/relationships/theme" Target="../theme/theme39.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slideLayout" Target="../slideLayouts/slideLayout432.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5.png"/></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40.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40.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51.xml"/><Relationship Id="rId13" Type="http://schemas.openxmlformats.org/officeDocument/2006/relationships/theme" Target="../theme/theme41.xml"/><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slideLayout" Target="../slideLayouts/slideLayout455.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3.xml"/><Relationship Id="rId13" Type="http://schemas.openxmlformats.org/officeDocument/2006/relationships/theme" Target="../theme/theme42.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slideLayout" Target="../slideLayouts/slideLayout467.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5.xml"/><Relationship Id="rId13" Type="http://schemas.openxmlformats.org/officeDocument/2006/relationships/theme" Target="../theme/theme43.xml"/><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slideLayout" Target="../slideLayouts/slideLayout479.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7.xml"/><Relationship Id="rId13" Type="http://schemas.openxmlformats.org/officeDocument/2006/relationships/slideLayout" Target="../slideLayouts/slideLayout492.xml"/><Relationship Id="rId3" Type="http://schemas.openxmlformats.org/officeDocument/2006/relationships/slideLayout" Target="../slideLayouts/slideLayout482.xml"/><Relationship Id="rId7" Type="http://schemas.openxmlformats.org/officeDocument/2006/relationships/slideLayout" Target="../slideLayouts/slideLayout486.xml"/><Relationship Id="rId12" Type="http://schemas.openxmlformats.org/officeDocument/2006/relationships/slideLayout" Target="../slideLayouts/slideLayout491.xml"/><Relationship Id="rId2" Type="http://schemas.openxmlformats.org/officeDocument/2006/relationships/slideLayout" Target="../slideLayouts/slideLayout481.xml"/><Relationship Id="rId1" Type="http://schemas.openxmlformats.org/officeDocument/2006/relationships/slideLayout" Target="../slideLayouts/slideLayout480.xml"/><Relationship Id="rId6" Type="http://schemas.openxmlformats.org/officeDocument/2006/relationships/slideLayout" Target="../slideLayouts/slideLayout485.xml"/><Relationship Id="rId11" Type="http://schemas.openxmlformats.org/officeDocument/2006/relationships/slideLayout" Target="../slideLayouts/slideLayout490.xml"/><Relationship Id="rId5" Type="http://schemas.openxmlformats.org/officeDocument/2006/relationships/slideLayout" Target="../slideLayouts/slideLayout484.xml"/><Relationship Id="rId10" Type="http://schemas.openxmlformats.org/officeDocument/2006/relationships/slideLayout" Target="../slideLayouts/slideLayout489.xml"/><Relationship Id="rId4" Type="http://schemas.openxmlformats.org/officeDocument/2006/relationships/slideLayout" Target="../slideLayouts/slideLayout483.xml"/><Relationship Id="rId9" Type="http://schemas.openxmlformats.org/officeDocument/2006/relationships/slideLayout" Target="../slideLayouts/slideLayout488.xml"/><Relationship Id="rId14"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00.xml"/><Relationship Id="rId13" Type="http://schemas.openxmlformats.org/officeDocument/2006/relationships/theme" Target="../theme/theme45.xml"/><Relationship Id="rId3" Type="http://schemas.openxmlformats.org/officeDocument/2006/relationships/slideLayout" Target="../slideLayouts/slideLayout495.xml"/><Relationship Id="rId7" Type="http://schemas.openxmlformats.org/officeDocument/2006/relationships/slideLayout" Target="../slideLayouts/slideLayout499.xml"/><Relationship Id="rId12" Type="http://schemas.openxmlformats.org/officeDocument/2006/relationships/slideLayout" Target="../slideLayouts/slideLayout504.xml"/><Relationship Id="rId2" Type="http://schemas.openxmlformats.org/officeDocument/2006/relationships/slideLayout" Target="../slideLayouts/slideLayout494.xml"/><Relationship Id="rId1" Type="http://schemas.openxmlformats.org/officeDocument/2006/relationships/slideLayout" Target="../slideLayouts/slideLayout493.xml"/><Relationship Id="rId6" Type="http://schemas.openxmlformats.org/officeDocument/2006/relationships/slideLayout" Target="../slideLayouts/slideLayout498.xml"/><Relationship Id="rId11" Type="http://schemas.openxmlformats.org/officeDocument/2006/relationships/slideLayout" Target="../slideLayouts/slideLayout503.xml"/><Relationship Id="rId5" Type="http://schemas.openxmlformats.org/officeDocument/2006/relationships/slideLayout" Target="../slideLayouts/slideLayout497.xml"/><Relationship Id="rId10" Type="http://schemas.openxmlformats.org/officeDocument/2006/relationships/slideLayout" Target="../slideLayouts/slideLayout502.xml"/><Relationship Id="rId4" Type="http://schemas.openxmlformats.org/officeDocument/2006/relationships/slideLayout" Target="../slideLayouts/slideLayout496.xml"/><Relationship Id="rId9" Type="http://schemas.openxmlformats.org/officeDocument/2006/relationships/slideLayout" Target="../slideLayouts/slideLayout501.xml"/></Relationships>
</file>

<file path=ppt/slideMasters/_rels/slideMaster4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507.xml"/><Relationship Id="rId7" Type="http://schemas.openxmlformats.org/officeDocument/2006/relationships/image" Target="../media/image31.jpeg"/><Relationship Id="rId2" Type="http://schemas.openxmlformats.org/officeDocument/2006/relationships/slideLayout" Target="../slideLayouts/slideLayout506.xml"/><Relationship Id="rId1" Type="http://schemas.openxmlformats.org/officeDocument/2006/relationships/slideLayout" Target="../slideLayouts/slideLayout505.xml"/><Relationship Id="rId6" Type="http://schemas.openxmlformats.org/officeDocument/2006/relationships/image" Target="../media/image30.jpeg"/><Relationship Id="rId5" Type="http://schemas.openxmlformats.org/officeDocument/2006/relationships/image" Target="../media/image19.png"/><Relationship Id="rId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5.xml"/><Relationship Id="rId3" Type="http://schemas.openxmlformats.org/officeDocument/2006/relationships/slideLayout" Target="../slideLayouts/slideLayout510.xml"/><Relationship Id="rId7" Type="http://schemas.openxmlformats.org/officeDocument/2006/relationships/slideLayout" Target="../slideLayouts/slideLayout514.xml"/><Relationship Id="rId12" Type="http://schemas.openxmlformats.org/officeDocument/2006/relationships/theme" Target="../theme/theme47.xml"/><Relationship Id="rId2" Type="http://schemas.openxmlformats.org/officeDocument/2006/relationships/slideLayout" Target="../slideLayouts/slideLayout509.xml"/><Relationship Id="rId1" Type="http://schemas.openxmlformats.org/officeDocument/2006/relationships/slideLayout" Target="../slideLayouts/slideLayout508.xml"/><Relationship Id="rId6" Type="http://schemas.openxmlformats.org/officeDocument/2006/relationships/slideLayout" Target="../slideLayouts/slideLayout513.xml"/><Relationship Id="rId11" Type="http://schemas.openxmlformats.org/officeDocument/2006/relationships/slideLayout" Target="../slideLayouts/slideLayout518.xml"/><Relationship Id="rId5" Type="http://schemas.openxmlformats.org/officeDocument/2006/relationships/slideLayout" Target="../slideLayouts/slideLayout512.xml"/><Relationship Id="rId10" Type="http://schemas.openxmlformats.org/officeDocument/2006/relationships/slideLayout" Target="../slideLayouts/slideLayout517.xml"/><Relationship Id="rId4" Type="http://schemas.openxmlformats.org/officeDocument/2006/relationships/slideLayout" Target="../slideLayouts/slideLayout511.xml"/><Relationship Id="rId9" Type="http://schemas.openxmlformats.org/officeDocument/2006/relationships/slideLayout" Target="../slideLayouts/slideLayout516.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6.xml"/><Relationship Id="rId13" Type="http://schemas.openxmlformats.org/officeDocument/2006/relationships/image" Target="../media/image33.png"/><Relationship Id="rId3" Type="http://schemas.openxmlformats.org/officeDocument/2006/relationships/slideLayout" Target="../slideLayouts/slideLayout521.xml"/><Relationship Id="rId7" Type="http://schemas.openxmlformats.org/officeDocument/2006/relationships/slideLayout" Target="../slideLayouts/slideLayout525.xml"/><Relationship Id="rId12" Type="http://schemas.openxmlformats.org/officeDocument/2006/relationships/theme" Target="../theme/theme48.xml"/><Relationship Id="rId2" Type="http://schemas.openxmlformats.org/officeDocument/2006/relationships/slideLayout" Target="../slideLayouts/slideLayout520.xml"/><Relationship Id="rId1" Type="http://schemas.openxmlformats.org/officeDocument/2006/relationships/slideLayout" Target="../slideLayouts/slideLayout519.xml"/><Relationship Id="rId6" Type="http://schemas.openxmlformats.org/officeDocument/2006/relationships/slideLayout" Target="../slideLayouts/slideLayout524.xml"/><Relationship Id="rId11" Type="http://schemas.openxmlformats.org/officeDocument/2006/relationships/slideLayout" Target="../slideLayouts/slideLayout529.xml"/><Relationship Id="rId5" Type="http://schemas.openxmlformats.org/officeDocument/2006/relationships/slideLayout" Target="../slideLayouts/slideLayout523.xml"/><Relationship Id="rId10" Type="http://schemas.openxmlformats.org/officeDocument/2006/relationships/slideLayout" Target="../slideLayouts/slideLayout528.xml"/><Relationship Id="rId4" Type="http://schemas.openxmlformats.org/officeDocument/2006/relationships/slideLayout" Target="../slideLayouts/slideLayout522.xml"/><Relationship Id="rId9" Type="http://schemas.openxmlformats.org/officeDocument/2006/relationships/slideLayout" Target="../slideLayouts/slideLayout527.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7.xml"/><Relationship Id="rId3" Type="http://schemas.openxmlformats.org/officeDocument/2006/relationships/slideLayout" Target="../slideLayouts/slideLayout532.xml"/><Relationship Id="rId7" Type="http://schemas.openxmlformats.org/officeDocument/2006/relationships/slideLayout" Target="../slideLayouts/slideLayout536.xml"/><Relationship Id="rId12" Type="http://schemas.openxmlformats.org/officeDocument/2006/relationships/theme" Target="../theme/theme49.xml"/><Relationship Id="rId2" Type="http://schemas.openxmlformats.org/officeDocument/2006/relationships/slideLayout" Target="../slideLayouts/slideLayout531.xml"/><Relationship Id="rId1" Type="http://schemas.openxmlformats.org/officeDocument/2006/relationships/slideLayout" Target="../slideLayouts/slideLayout530.xml"/><Relationship Id="rId6" Type="http://schemas.openxmlformats.org/officeDocument/2006/relationships/slideLayout" Target="../slideLayouts/slideLayout535.xml"/><Relationship Id="rId11" Type="http://schemas.openxmlformats.org/officeDocument/2006/relationships/slideLayout" Target="../slideLayouts/slideLayout540.xml"/><Relationship Id="rId5" Type="http://schemas.openxmlformats.org/officeDocument/2006/relationships/slideLayout" Target="../slideLayouts/slideLayout534.xml"/><Relationship Id="rId10" Type="http://schemas.openxmlformats.org/officeDocument/2006/relationships/slideLayout" Target="../slideLayouts/slideLayout539.xml"/><Relationship Id="rId4" Type="http://schemas.openxmlformats.org/officeDocument/2006/relationships/slideLayout" Target="../slideLayouts/slideLayout533.xml"/><Relationship Id="rId9" Type="http://schemas.openxmlformats.org/officeDocument/2006/relationships/slideLayout" Target="../slideLayouts/slideLayout5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8.xml"/><Relationship Id="rId13" Type="http://schemas.openxmlformats.org/officeDocument/2006/relationships/slideLayout" Target="../slideLayouts/slideLayout553.xml"/><Relationship Id="rId18" Type="http://schemas.openxmlformats.org/officeDocument/2006/relationships/slideLayout" Target="../slideLayouts/slideLayout558.xml"/><Relationship Id="rId26" Type="http://schemas.openxmlformats.org/officeDocument/2006/relationships/slideLayout" Target="../slideLayouts/slideLayout566.xml"/><Relationship Id="rId3" Type="http://schemas.openxmlformats.org/officeDocument/2006/relationships/slideLayout" Target="../slideLayouts/slideLayout543.xml"/><Relationship Id="rId21" Type="http://schemas.openxmlformats.org/officeDocument/2006/relationships/slideLayout" Target="../slideLayouts/slideLayout561.xml"/><Relationship Id="rId7" Type="http://schemas.openxmlformats.org/officeDocument/2006/relationships/slideLayout" Target="../slideLayouts/slideLayout547.xml"/><Relationship Id="rId12" Type="http://schemas.openxmlformats.org/officeDocument/2006/relationships/slideLayout" Target="../slideLayouts/slideLayout552.xml"/><Relationship Id="rId17" Type="http://schemas.openxmlformats.org/officeDocument/2006/relationships/slideLayout" Target="../slideLayouts/slideLayout557.xml"/><Relationship Id="rId25" Type="http://schemas.openxmlformats.org/officeDocument/2006/relationships/slideLayout" Target="../slideLayouts/slideLayout565.xml"/><Relationship Id="rId2" Type="http://schemas.openxmlformats.org/officeDocument/2006/relationships/slideLayout" Target="../slideLayouts/slideLayout542.xml"/><Relationship Id="rId16" Type="http://schemas.openxmlformats.org/officeDocument/2006/relationships/slideLayout" Target="../slideLayouts/slideLayout556.xml"/><Relationship Id="rId20" Type="http://schemas.openxmlformats.org/officeDocument/2006/relationships/slideLayout" Target="../slideLayouts/slideLayout560.xml"/><Relationship Id="rId29" Type="http://schemas.openxmlformats.org/officeDocument/2006/relationships/theme" Target="../theme/theme50.xml"/><Relationship Id="rId1" Type="http://schemas.openxmlformats.org/officeDocument/2006/relationships/slideLayout" Target="../slideLayouts/slideLayout541.xml"/><Relationship Id="rId6" Type="http://schemas.openxmlformats.org/officeDocument/2006/relationships/slideLayout" Target="../slideLayouts/slideLayout546.xml"/><Relationship Id="rId11" Type="http://schemas.openxmlformats.org/officeDocument/2006/relationships/slideLayout" Target="../slideLayouts/slideLayout551.xml"/><Relationship Id="rId24" Type="http://schemas.openxmlformats.org/officeDocument/2006/relationships/slideLayout" Target="../slideLayouts/slideLayout564.xml"/><Relationship Id="rId32" Type="http://schemas.openxmlformats.org/officeDocument/2006/relationships/image" Target="../media/image36.jpeg"/><Relationship Id="rId5" Type="http://schemas.openxmlformats.org/officeDocument/2006/relationships/slideLayout" Target="../slideLayouts/slideLayout545.xml"/><Relationship Id="rId15" Type="http://schemas.openxmlformats.org/officeDocument/2006/relationships/slideLayout" Target="../slideLayouts/slideLayout555.xml"/><Relationship Id="rId23" Type="http://schemas.openxmlformats.org/officeDocument/2006/relationships/slideLayout" Target="../slideLayouts/slideLayout563.xml"/><Relationship Id="rId28" Type="http://schemas.openxmlformats.org/officeDocument/2006/relationships/slideLayout" Target="../slideLayouts/slideLayout568.xml"/><Relationship Id="rId10" Type="http://schemas.openxmlformats.org/officeDocument/2006/relationships/slideLayout" Target="../slideLayouts/slideLayout550.xml"/><Relationship Id="rId19" Type="http://schemas.openxmlformats.org/officeDocument/2006/relationships/slideLayout" Target="../slideLayouts/slideLayout559.xml"/><Relationship Id="rId31" Type="http://schemas.openxmlformats.org/officeDocument/2006/relationships/image" Target="../media/image35.png"/><Relationship Id="rId4" Type="http://schemas.openxmlformats.org/officeDocument/2006/relationships/slideLayout" Target="../slideLayouts/slideLayout544.xml"/><Relationship Id="rId9" Type="http://schemas.openxmlformats.org/officeDocument/2006/relationships/slideLayout" Target="../slideLayouts/slideLayout549.xml"/><Relationship Id="rId14" Type="http://schemas.openxmlformats.org/officeDocument/2006/relationships/slideLayout" Target="../slideLayouts/slideLayout554.xml"/><Relationship Id="rId22" Type="http://schemas.openxmlformats.org/officeDocument/2006/relationships/slideLayout" Target="../slideLayouts/slideLayout562.xml"/><Relationship Id="rId27" Type="http://schemas.openxmlformats.org/officeDocument/2006/relationships/slideLayout" Target="../slideLayouts/slideLayout567.xml"/><Relationship Id="rId30" Type="http://schemas.openxmlformats.org/officeDocument/2006/relationships/image" Target="../media/image34.jpeg"/></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76.xml"/><Relationship Id="rId3" Type="http://schemas.openxmlformats.org/officeDocument/2006/relationships/slideLayout" Target="../slideLayouts/slideLayout571.xml"/><Relationship Id="rId7" Type="http://schemas.openxmlformats.org/officeDocument/2006/relationships/slideLayout" Target="../slideLayouts/slideLayout575.xml"/><Relationship Id="rId12" Type="http://schemas.openxmlformats.org/officeDocument/2006/relationships/theme" Target="../theme/theme51.xml"/><Relationship Id="rId2" Type="http://schemas.openxmlformats.org/officeDocument/2006/relationships/slideLayout" Target="../slideLayouts/slideLayout570.xml"/><Relationship Id="rId1" Type="http://schemas.openxmlformats.org/officeDocument/2006/relationships/slideLayout" Target="../slideLayouts/slideLayout569.xml"/><Relationship Id="rId6" Type="http://schemas.openxmlformats.org/officeDocument/2006/relationships/slideLayout" Target="../slideLayouts/slideLayout574.xml"/><Relationship Id="rId11" Type="http://schemas.openxmlformats.org/officeDocument/2006/relationships/slideLayout" Target="../slideLayouts/slideLayout579.xml"/><Relationship Id="rId5" Type="http://schemas.openxmlformats.org/officeDocument/2006/relationships/slideLayout" Target="../slideLayouts/slideLayout573.xml"/><Relationship Id="rId10" Type="http://schemas.openxmlformats.org/officeDocument/2006/relationships/slideLayout" Target="../slideLayouts/slideLayout578.xml"/><Relationship Id="rId4" Type="http://schemas.openxmlformats.org/officeDocument/2006/relationships/slideLayout" Target="../slideLayouts/slideLayout572.xml"/><Relationship Id="rId9" Type="http://schemas.openxmlformats.org/officeDocument/2006/relationships/slideLayout" Target="../slideLayouts/slideLayout577.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87.xml"/><Relationship Id="rId3" Type="http://schemas.openxmlformats.org/officeDocument/2006/relationships/slideLayout" Target="../slideLayouts/slideLayout582.xml"/><Relationship Id="rId7" Type="http://schemas.openxmlformats.org/officeDocument/2006/relationships/slideLayout" Target="../slideLayouts/slideLayout586.xml"/><Relationship Id="rId12" Type="http://schemas.openxmlformats.org/officeDocument/2006/relationships/theme" Target="../theme/theme52.xml"/><Relationship Id="rId2" Type="http://schemas.openxmlformats.org/officeDocument/2006/relationships/slideLayout" Target="../slideLayouts/slideLayout581.xml"/><Relationship Id="rId1" Type="http://schemas.openxmlformats.org/officeDocument/2006/relationships/slideLayout" Target="../slideLayouts/slideLayout580.xml"/><Relationship Id="rId6" Type="http://schemas.openxmlformats.org/officeDocument/2006/relationships/slideLayout" Target="../slideLayouts/slideLayout585.xml"/><Relationship Id="rId11" Type="http://schemas.openxmlformats.org/officeDocument/2006/relationships/slideLayout" Target="../slideLayouts/slideLayout590.xml"/><Relationship Id="rId5" Type="http://schemas.openxmlformats.org/officeDocument/2006/relationships/slideLayout" Target="../slideLayouts/slideLayout584.xml"/><Relationship Id="rId10" Type="http://schemas.openxmlformats.org/officeDocument/2006/relationships/slideLayout" Target="../slideLayouts/slideLayout589.xml"/><Relationship Id="rId4" Type="http://schemas.openxmlformats.org/officeDocument/2006/relationships/slideLayout" Target="../slideLayouts/slideLayout583.xml"/><Relationship Id="rId9" Type="http://schemas.openxmlformats.org/officeDocument/2006/relationships/slideLayout" Target="../slideLayouts/slideLayout588.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98.xml"/><Relationship Id="rId13" Type="http://schemas.openxmlformats.org/officeDocument/2006/relationships/theme" Target="../theme/theme53.xml"/><Relationship Id="rId18" Type="http://schemas.openxmlformats.org/officeDocument/2006/relationships/image" Target="../media/image41.png"/><Relationship Id="rId3" Type="http://schemas.openxmlformats.org/officeDocument/2006/relationships/slideLayout" Target="../slideLayouts/slideLayout593.xml"/><Relationship Id="rId7" Type="http://schemas.openxmlformats.org/officeDocument/2006/relationships/slideLayout" Target="../slideLayouts/slideLayout597.xml"/><Relationship Id="rId12" Type="http://schemas.openxmlformats.org/officeDocument/2006/relationships/slideLayout" Target="../slideLayouts/slideLayout602.xml"/><Relationship Id="rId17" Type="http://schemas.openxmlformats.org/officeDocument/2006/relationships/image" Target="../media/image40.png"/><Relationship Id="rId2" Type="http://schemas.openxmlformats.org/officeDocument/2006/relationships/slideLayout" Target="../slideLayouts/slideLayout592.xml"/><Relationship Id="rId16" Type="http://schemas.openxmlformats.org/officeDocument/2006/relationships/image" Target="../media/image39.png"/><Relationship Id="rId1" Type="http://schemas.openxmlformats.org/officeDocument/2006/relationships/slideLayout" Target="../slideLayouts/slideLayout591.xml"/><Relationship Id="rId6" Type="http://schemas.openxmlformats.org/officeDocument/2006/relationships/slideLayout" Target="../slideLayouts/slideLayout596.xml"/><Relationship Id="rId11" Type="http://schemas.openxmlformats.org/officeDocument/2006/relationships/slideLayout" Target="../slideLayouts/slideLayout601.xml"/><Relationship Id="rId5" Type="http://schemas.openxmlformats.org/officeDocument/2006/relationships/slideLayout" Target="../slideLayouts/slideLayout595.xml"/><Relationship Id="rId15" Type="http://schemas.openxmlformats.org/officeDocument/2006/relationships/image" Target="../media/image38.png"/><Relationship Id="rId10" Type="http://schemas.openxmlformats.org/officeDocument/2006/relationships/slideLayout" Target="../slideLayouts/slideLayout600.xml"/><Relationship Id="rId4" Type="http://schemas.openxmlformats.org/officeDocument/2006/relationships/slideLayout" Target="../slideLayouts/slideLayout594.xml"/><Relationship Id="rId9" Type="http://schemas.openxmlformats.org/officeDocument/2006/relationships/slideLayout" Target="../slideLayouts/slideLayout599.xml"/><Relationship Id="rId14" Type="http://schemas.openxmlformats.org/officeDocument/2006/relationships/image" Target="../media/image37.jpeg"/></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610.xml"/><Relationship Id="rId3" Type="http://schemas.openxmlformats.org/officeDocument/2006/relationships/slideLayout" Target="../slideLayouts/slideLayout605.xml"/><Relationship Id="rId7" Type="http://schemas.openxmlformats.org/officeDocument/2006/relationships/slideLayout" Target="../slideLayouts/slideLayout609.xml"/><Relationship Id="rId12" Type="http://schemas.openxmlformats.org/officeDocument/2006/relationships/theme" Target="../theme/theme54.xml"/><Relationship Id="rId2" Type="http://schemas.openxmlformats.org/officeDocument/2006/relationships/slideLayout" Target="../slideLayouts/slideLayout604.xml"/><Relationship Id="rId1" Type="http://schemas.openxmlformats.org/officeDocument/2006/relationships/slideLayout" Target="../slideLayouts/slideLayout603.xml"/><Relationship Id="rId6" Type="http://schemas.openxmlformats.org/officeDocument/2006/relationships/slideLayout" Target="../slideLayouts/slideLayout608.xml"/><Relationship Id="rId11" Type="http://schemas.openxmlformats.org/officeDocument/2006/relationships/slideLayout" Target="../slideLayouts/slideLayout613.xml"/><Relationship Id="rId5" Type="http://schemas.openxmlformats.org/officeDocument/2006/relationships/slideLayout" Target="../slideLayouts/slideLayout607.xml"/><Relationship Id="rId10" Type="http://schemas.openxmlformats.org/officeDocument/2006/relationships/slideLayout" Target="../slideLayouts/slideLayout612.xml"/><Relationship Id="rId4" Type="http://schemas.openxmlformats.org/officeDocument/2006/relationships/slideLayout" Target="../slideLayouts/slideLayout606.xml"/><Relationship Id="rId9" Type="http://schemas.openxmlformats.org/officeDocument/2006/relationships/slideLayout" Target="../slideLayouts/slideLayout611.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21.xml"/><Relationship Id="rId3" Type="http://schemas.openxmlformats.org/officeDocument/2006/relationships/slideLayout" Target="../slideLayouts/slideLayout616.xml"/><Relationship Id="rId7" Type="http://schemas.openxmlformats.org/officeDocument/2006/relationships/slideLayout" Target="../slideLayouts/slideLayout620.xml"/><Relationship Id="rId12" Type="http://schemas.openxmlformats.org/officeDocument/2006/relationships/theme" Target="../theme/theme55.xml"/><Relationship Id="rId2" Type="http://schemas.openxmlformats.org/officeDocument/2006/relationships/slideLayout" Target="../slideLayouts/slideLayout615.xml"/><Relationship Id="rId1" Type="http://schemas.openxmlformats.org/officeDocument/2006/relationships/slideLayout" Target="../slideLayouts/slideLayout614.xml"/><Relationship Id="rId6" Type="http://schemas.openxmlformats.org/officeDocument/2006/relationships/slideLayout" Target="../slideLayouts/slideLayout619.xml"/><Relationship Id="rId11" Type="http://schemas.openxmlformats.org/officeDocument/2006/relationships/slideLayout" Target="../slideLayouts/slideLayout624.xml"/><Relationship Id="rId5" Type="http://schemas.openxmlformats.org/officeDocument/2006/relationships/slideLayout" Target="../slideLayouts/slideLayout618.xml"/><Relationship Id="rId10" Type="http://schemas.openxmlformats.org/officeDocument/2006/relationships/slideLayout" Target="../slideLayouts/slideLayout623.xml"/><Relationship Id="rId4" Type="http://schemas.openxmlformats.org/officeDocument/2006/relationships/slideLayout" Target="../slideLayouts/slideLayout617.xml"/><Relationship Id="rId9" Type="http://schemas.openxmlformats.org/officeDocument/2006/relationships/slideLayout" Target="../slideLayouts/slideLayout62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image" Target="../media/image8.png"/><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8.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image" Target="../media/image9.png"/><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76402"/>
            <a:ext cx="8229600" cy="444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16677"/>
            <a:ext cx="2133600" cy="365125"/>
          </a:xfrm>
          <a:prstGeom prst="rect">
            <a:avLst/>
          </a:prstGeom>
        </p:spPr>
        <p:txBody>
          <a:bodyPr vert="horz" lIns="91440" tIns="45720" rIns="91440" bIns="45720" rtlCol="0" anchor="ctr"/>
          <a:lstStyle>
            <a:lvl1pPr algn="l" fontAlgn="auto">
              <a:spcBef>
                <a:spcPts val="0"/>
              </a:spcBef>
              <a:spcAft>
                <a:spcPts val="0"/>
              </a:spcAft>
              <a:defRPr sz="900" smtClean="0">
                <a:solidFill>
                  <a:schemeClr val="tx1">
                    <a:tint val="75000"/>
                  </a:schemeClr>
                </a:solidFill>
                <a:latin typeface="+mn-lt"/>
              </a:defRPr>
            </a:lvl1pPr>
          </a:lstStyle>
          <a:p>
            <a:pPr>
              <a:defRPr/>
            </a:pPr>
            <a:endParaRPr lang="en-US" dirty="0">
              <a:solidFill>
                <a:prstClr val="white">
                  <a:tint val="75000"/>
                </a:prstClr>
              </a:solidFill>
            </a:endParaRPr>
          </a:p>
        </p:txBody>
      </p:sp>
      <p:sp>
        <p:nvSpPr>
          <p:cNvPr id="5" name="Footer Placeholder 4"/>
          <p:cNvSpPr>
            <a:spLocks noGrp="1"/>
          </p:cNvSpPr>
          <p:nvPr>
            <p:ph type="ftr" sz="quarter" idx="3"/>
          </p:nvPr>
        </p:nvSpPr>
        <p:spPr>
          <a:xfrm>
            <a:off x="3124200" y="6416677"/>
            <a:ext cx="2895600" cy="365125"/>
          </a:xfrm>
          <a:prstGeom prst="rect">
            <a:avLst/>
          </a:prstGeom>
        </p:spPr>
        <p:txBody>
          <a:bodyPr vert="horz" lIns="91440" tIns="45720" rIns="91440" bIns="45720" rtlCol="0" anchor="ctr"/>
          <a:lstStyle>
            <a:lvl1pPr algn="ctr" fontAlgn="auto">
              <a:spcBef>
                <a:spcPts val="0"/>
              </a:spcBef>
              <a:spcAft>
                <a:spcPts val="0"/>
              </a:spcAft>
              <a:defRPr sz="900" dirty="0" smtClean="0">
                <a:solidFill>
                  <a:schemeClr val="tx1">
                    <a:tint val="75000"/>
                  </a:schemeClr>
                </a:solidFill>
                <a:latin typeface="+mn-lt"/>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416677"/>
            <a:ext cx="2133600" cy="365125"/>
          </a:xfrm>
          <a:prstGeom prst="rect">
            <a:avLst/>
          </a:prstGeom>
        </p:spPr>
        <p:txBody>
          <a:bodyPr vert="horz" lIns="91440" tIns="45720" rIns="91440" bIns="45720" rtlCol="0" anchor="ctr"/>
          <a:lstStyle>
            <a:lvl1pPr algn="r" fontAlgn="auto">
              <a:spcBef>
                <a:spcPts val="0"/>
              </a:spcBef>
              <a:spcAft>
                <a:spcPts val="0"/>
              </a:spcAft>
              <a:defRPr sz="900" smtClean="0">
                <a:solidFill>
                  <a:schemeClr val="bg1"/>
                </a:solidFill>
                <a:latin typeface="+mn-lt"/>
              </a:defRPr>
            </a:lvl1pPr>
          </a:lstStyle>
          <a:p>
            <a:pPr>
              <a:defRPr/>
            </a:pPr>
            <a:fld id="{AB7CDD12-FE8D-4106-B4D7-32F5C435D54A}" type="slidenum">
              <a:rPr lang="en-US">
                <a:solidFill>
                  <a:prstClr val="black"/>
                </a:solidFill>
              </a:rPr>
              <a:pPr>
                <a:defRPr/>
              </a:pPr>
              <a:t>‹#›</a:t>
            </a:fld>
            <a:endParaRPr lang="en-US" dirty="0">
              <a:solidFill>
                <a:prstClr val="black"/>
              </a:solidFill>
            </a:endParaRPr>
          </a:p>
        </p:txBody>
      </p:sp>
      <p:sp>
        <p:nvSpPr>
          <p:cNvPr id="1030" name="Title Placeholder 1"/>
          <p:cNvSpPr>
            <a:spLocks noGrp="1"/>
          </p:cNvSpPr>
          <p:nvPr>
            <p:ph type="title"/>
          </p:nvPr>
        </p:nvSpPr>
        <p:spPr bwMode="auto">
          <a:xfrm>
            <a:off x="1143000" y="274638"/>
            <a:ext cx="7086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318636293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iming>
    <p:tnLst>
      <p:par>
        <p:cTn id="1" dur="indefinite" restart="never" nodeType="tmRoot"/>
      </p:par>
    </p:tnLst>
  </p:timing>
  <p:hf sldNum="0" hdr="0" ftr="0" dt="0"/>
  <p:txStyles>
    <p:titleStyle>
      <a:lvl1pPr algn="ctr" rtl="0" fontAlgn="base">
        <a:spcBef>
          <a:spcPct val="0"/>
        </a:spcBef>
        <a:spcAft>
          <a:spcPct val="0"/>
        </a:spcAft>
        <a:defRPr sz="2700" kern="1200">
          <a:solidFill>
            <a:schemeClr val="bg1"/>
          </a:solidFill>
          <a:latin typeface="+mj-lt"/>
          <a:ea typeface="+mj-ea"/>
          <a:cs typeface="+mj-cs"/>
        </a:defRPr>
      </a:lvl1pPr>
      <a:lvl2pPr algn="ctr" rtl="0" fontAlgn="base">
        <a:spcBef>
          <a:spcPct val="0"/>
        </a:spcBef>
        <a:spcAft>
          <a:spcPct val="0"/>
        </a:spcAft>
        <a:defRPr sz="2700">
          <a:solidFill>
            <a:schemeClr val="bg1"/>
          </a:solidFill>
          <a:latin typeface="Calibri" pitchFamily="34" charset="0"/>
        </a:defRPr>
      </a:lvl2pPr>
      <a:lvl3pPr algn="ctr" rtl="0" fontAlgn="base">
        <a:spcBef>
          <a:spcPct val="0"/>
        </a:spcBef>
        <a:spcAft>
          <a:spcPct val="0"/>
        </a:spcAft>
        <a:defRPr sz="2700">
          <a:solidFill>
            <a:schemeClr val="bg1"/>
          </a:solidFill>
          <a:latin typeface="Calibri" pitchFamily="34" charset="0"/>
        </a:defRPr>
      </a:lvl3pPr>
      <a:lvl4pPr algn="ctr" rtl="0" fontAlgn="base">
        <a:spcBef>
          <a:spcPct val="0"/>
        </a:spcBef>
        <a:spcAft>
          <a:spcPct val="0"/>
        </a:spcAft>
        <a:defRPr sz="2700">
          <a:solidFill>
            <a:schemeClr val="bg1"/>
          </a:solidFill>
          <a:latin typeface="Calibri" pitchFamily="34" charset="0"/>
        </a:defRPr>
      </a:lvl4pPr>
      <a:lvl5pPr algn="ctr" rtl="0" fontAlgn="base">
        <a:spcBef>
          <a:spcPct val="0"/>
        </a:spcBef>
        <a:spcAft>
          <a:spcPct val="0"/>
        </a:spcAft>
        <a:defRPr sz="2700">
          <a:solidFill>
            <a:schemeClr val="bg1"/>
          </a:solidFill>
          <a:latin typeface="Calibri" pitchFamily="34" charset="0"/>
        </a:defRPr>
      </a:lvl5pPr>
      <a:lvl6pPr marL="342900" algn="ctr" rtl="0" fontAlgn="base">
        <a:spcBef>
          <a:spcPct val="0"/>
        </a:spcBef>
        <a:spcAft>
          <a:spcPct val="0"/>
        </a:spcAft>
        <a:defRPr sz="2700">
          <a:solidFill>
            <a:schemeClr val="bg1"/>
          </a:solidFill>
          <a:latin typeface="Calibri" pitchFamily="34" charset="0"/>
        </a:defRPr>
      </a:lvl6pPr>
      <a:lvl7pPr marL="685800" algn="ctr" rtl="0" fontAlgn="base">
        <a:spcBef>
          <a:spcPct val="0"/>
        </a:spcBef>
        <a:spcAft>
          <a:spcPct val="0"/>
        </a:spcAft>
        <a:defRPr sz="2700">
          <a:solidFill>
            <a:schemeClr val="bg1"/>
          </a:solidFill>
          <a:latin typeface="Calibri" pitchFamily="34" charset="0"/>
        </a:defRPr>
      </a:lvl7pPr>
      <a:lvl8pPr marL="1028700" algn="ctr" rtl="0" fontAlgn="base">
        <a:spcBef>
          <a:spcPct val="0"/>
        </a:spcBef>
        <a:spcAft>
          <a:spcPct val="0"/>
        </a:spcAft>
        <a:defRPr sz="2700">
          <a:solidFill>
            <a:schemeClr val="bg1"/>
          </a:solidFill>
          <a:latin typeface="Calibri" pitchFamily="34" charset="0"/>
        </a:defRPr>
      </a:lvl8pPr>
      <a:lvl9pPr marL="1371600" algn="ctr" rtl="0" fontAlgn="base">
        <a:spcBef>
          <a:spcPct val="0"/>
        </a:spcBef>
        <a:spcAft>
          <a:spcPct val="0"/>
        </a:spcAft>
        <a:defRPr sz="2700">
          <a:solidFill>
            <a:schemeClr val="bg1"/>
          </a:solidFill>
          <a:latin typeface="Calibri" pitchFamily="34" charset="0"/>
        </a:defRPr>
      </a:lvl9pPr>
    </p:titleStyle>
    <p:bodyStyle>
      <a:lvl1pPr marL="257175" indent="-257175" algn="l" rtl="0" fontAlgn="base">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fontAlgn="base">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fontAlgn="base">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fontAlgn="base">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fontAlgn="base">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4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85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solidFill>
                  <a:srgbClr val="000000"/>
                </a:solidFill>
                <a:latin typeface="Arial" pitchFamily="34" charset="0"/>
              </a:defRPr>
            </a:lvl1pPr>
          </a:lstStyle>
          <a:p>
            <a:pPr fontAlgn="base">
              <a:spcBef>
                <a:spcPct val="0"/>
              </a:spcBef>
              <a:spcAft>
                <a:spcPct val="0"/>
              </a:spcAft>
              <a:defRPr/>
            </a:pPr>
            <a:endParaRPr lang="en-US"/>
          </a:p>
        </p:txBody>
      </p:sp>
      <p:sp>
        <p:nvSpPr>
          <p:cNvPr id="1085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solidFill>
                  <a:srgbClr val="000000"/>
                </a:solidFill>
                <a:latin typeface="Arial" pitchFamily="34" charset="0"/>
              </a:defRPr>
            </a:lvl1pPr>
          </a:lstStyle>
          <a:p>
            <a:pPr fontAlgn="base">
              <a:spcBef>
                <a:spcPct val="0"/>
              </a:spcBef>
              <a:spcAft>
                <a:spcPct val="0"/>
              </a:spcAft>
              <a:defRPr/>
            </a:pPr>
            <a:endParaRPr lang="en-US"/>
          </a:p>
        </p:txBody>
      </p:sp>
      <p:sp>
        <p:nvSpPr>
          <p:cNvPr id="1085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Arial" pitchFamily="34" charset="0"/>
              </a:defRPr>
            </a:lvl1pPr>
          </a:lstStyle>
          <a:p>
            <a:pPr fontAlgn="base">
              <a:spcBef>
                <a:spcPct val="0"/>
              </a:spcBef>
              <a:spcAft>
                <a:spcPct val="0"/>
              </a:spcAft>
              <a:defRPr/>
            </a:pPr>
            <a:fld id="{BE60F87A-575B-474C-A041-158C95F9C648}"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97864102"/>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fontAlgn="base">
              <a:spcBef>
                <a:spcPct val="0"/>
              </a:spcBef>
              <a:spcAft>
                <a:spcPct val="0"/>
              </a:spcAft>
              <a:defRPr/>
            </a:pPr>
            <a:fld id="{50114B31-5865-4E15-9A90-BCF97067115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524255356"/>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1875" name="Rectangle 3"/>
          <p:cNvSpPr>
            <a:spLocks noGrp="1" noChangeArrowheads="1"/>
          </p:cNvSpPr>
          <p:nvPr>
            <p:ph type="body" idx="1"/>
          </p:nvPr>
        </p:nvSpPr>
        <p:spPr bwMode="auto">
          <a:xfrm>
            <a:off x="336550" y="1228725"/>
            <a:ext cx="8470900" cy="526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231874" name="Rectangle 2"/>
          <p:cNvSpPr>
            <a:spLocks noGrp="1" noChangeArrowheads="1"/>
          </p:cNvSpPr>
          <p:nvPr>
            <p:ph type="title"/>
          </p:nvPr>
        </p:nvSpPr>
        <p:spPr bwMode="auto">
          <a:xfrm>
            <a:off x="996950" y="242888"/>
            <a:ext cx="71818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31878" name="Rectangle 6"/>
          <p:cNvSpPr>
            <a:spLocks noGrp="1" noChangeArrowheads="1"/>
          </p:cNvSpPr>
          <p:nvPr>
            <p:ph type="sldNum" sz="quarter" idx="4"/>
          </p:nvPr>
        </p:nvSpPr>
        <p:spPr bwMode="auto">
          <a:xfrm>
            <a:off x="7010400" y="6564313"/>
            <a:ext cx="2133600" cy="29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mn-lt"/>
              </a:defRPr>
            </a:lvl1pPr>
          </a:lstStyle>
          <a:p>
            <a:pPr fontAlgn="base">
              <a:spcBef>
                <a:spcPct val="0"/>
              </a:spcBef>
              <a:spcAft>
                <a:spcPct val="0"/>
              </a:spcAft>
            </a:pPr>
            <a:fld id="{1419400B-91E3-482F-878C-23B4985B08CE}"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
        <p:nvSpPr>
          <p:cNvPr id="1231881" name="Line 9"/>
          <p:cNvSpPr>
            <a:spLocks noChangeShapeType="1"/>
          </p:cNvSpPr>
          <p:nvPr/>
        </p:nvSpPr>
        <p:spPr bwMode="auto">
          <a:xfrm>
            <a:off x="0" y="982663"/>
            <a:ext cx="9144000" cy="0"/>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pic>
        <p:nvPicPr>
          <p:cNvPr id="1231886" name="Picture 14" descr="DO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038" y="0"/>
            <a:ext cx="914400" cy="909638"/>
          </a:xfrm>
          <a:prstGeom prst="rect">
            <a:avLst/>
          </a:prstGeom>
          <a:noFill/>
          <a:extLst>
            <a:ext uri="{909E8E84-426E-40DD-AFC4-6F175D3DCCD1}">
              <a14:hiddenFill xmlns:a14="http://schemas.microsoft.com/office/drawing/2010/main">
                <a:solidFill>
                  <a:srgbClr val="FFFFFF"/>
                </a:solidFill>
              </a14:hiddenFill>
            </a:ext>
          </a:extLst>
        </p:spPr>
      </p:pic>
      <p:pic>
        <p:nvPicPr>
          <p:cNvPr id="1231887" name="Picture 15" descr="NOA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48650" y="0"/>
            <a:ext cx="8953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893" name="Rectangle 21"/>
          <p:cNvSpPr>
            <a:spLocks noGrp="1" noChangeArrowheads="1"/>
          </p:cNvSpPr>
          <p:nvPr>
            <p:ph type="dt" sz="half" idx="2"/>
          </p:nvPr>
        </p:nvSpPr>
        <p:spPr bwMode="auto">
          <a:xfrm>
            <a:off x="0" y="6567488"/>
            <a:ext cx="2133600"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000" b="0">
                <a:solidFill>
                  <a:schemeClr val="tx1"/>
                </a:solidFill>
                <a:latin typeface="+mn-lt"/>
              </a:defRPr>
            </a:lvl1pPr>
          </a:lstStyle>
          <a:p>
            <a:pPr fontAlgn="base">
              <a:spcBef>
                <a:spcPct val="0"/>
              </a:spcBef>
              <a:spcAft>
                <a:spcPct val="0"/>
              </a:spcAft>
            </a:pPr>
            <a:fld id="{9DA3EC1F-03EF-4EBE-A98D-493127C1FE1C}" type="datetime1">
              <a:rPr lang="en-US" smtClean="0">
                <a:solidFill>
                  <a:srgbClr val="000000"/>
                </a:solidFill>
              </a:rPr>
              <a:pPr fontAlgn="base">
                <a:spcBef>
                  <a:spcPct val="0"/>
                </a:spcBef>
                <a:spcAft>
                  <a:spcPct val="0"/>
                </a:spcAft>
              </a:pPr>
              <a:t>3/13/2015</a:t>
            </a:fld>
            <a:r>
              <a:rPr lang="en-US" smtClean="0">
                <a:solidFill>
                  <a:srgbClr val="000000"/>
                </a:solidFill>
              </a:rPr>
              <a:t> Draft</a:t>
            </a:r>
            <a:endParaRPr lang="en-US" altLang="en-US" smtClean="0">
              <a:solidFill>
                <a:srgbClr val="000000"/>
              </a:solidFill>
            </a:endParaRPr>
          </a:p>
        </p:txBody>
      </p:sp>
    </p:spTree>
    <p:extLst>
      <p:ext uri="{BB962C8B-B14F-4D97-AF65-F5344CB8AC3E}">
        <p14:creationId xmlns:p14="http://schemas.microsoft.com/office/powerpoint/2010/main" val="3516980144"/>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hf hdr="0" ftr="0"/>
  <p:txStyles>
    <p:titleStyle>
      <a:lvl1pPr algn="ctr" rtl="0" fontAlgn="base">
        <a:spcBef>
          <a:spcPct val="0"/>
        </a:spcBef>
        <a:spcAft>
          <a:spcPct val="0"/>
        </a:spcAft>
        <a:defRPr sz="3200">
          <a:solidFill>
            <a:schemeClr val="tx1"/>
          </a:solidFill>
          <a:latin typeface="+mj-lt"/>
          <a:ea typeface="+mj-ea"/>
          <a:cs typeface="+mj-cs"/>
        </a:defRPr>
      </a:lvl1pPr>
      <a:lvl2pPr algn="ctr" rtl="0" fontAlgn="base">
        <a:spcBef>
          <a:spcPct val="0"/>
        </a:spcBef>
        <a:spcAft>
          <a:spcPct val="0"/>
        </a:spcAft>
        <a:defRPr sz="3200">
          <a:solidFill>
            <a:schemeClr val="tx1"/>
          </a:solidFill>
          <a:latin typeface="Arial Black" pitchFamily="34" charset="0"/>
        </a:defRPr>
      </a:lvl2pPr>
      <a:lvl3pPr algn="ctr" rtl="0" fontAlgn="base">
        <a:spcBef>
          <a:spcPct val="0"/>
        </a:spcBef>
        <a:spcAft>
          <a:spcPct val="0"/>
        </a:spcAft>
        <a:defRPr sz="3200">
          <a:solidFill>
            <a:schemeClr val="tx1"/>
          </a:solidFill>
          <a:latin typeface="Arial Black" pitchFamily="34" charset="0"/>
        </a:defRPr>
      </a:lvl3pPr>
      <a:lvl4pPr algn="ctr" rtl="0" fontAlgn="base">
        <a:spcBef>
          <a:spcPct val="0"/>
        </a:spcBef>
        <a:spcAft>
          <a:spcPct val="0"/>
        </a:spcAft>
        <a:defRPr sz="3200">
          <a:solidFill>
            <a:schemeClr val="tx1"/>
          </a:solidFill>
          <a:latin typeface="Arial Black" pitchFamily="34" charset="0"/>
        </a:defRPr>
      </a:lvl4pPr>
      <a:lvl5pPr algn="ctr" rtl="0" fontAlgn="base">
        <a:spcBef>
          <a:spcPct val="0"/>
        </a:spcBef>
        <a:spcAft>
          <a:spcPct val="0"/>
        </a:spcAft>
        <a:defRPr sz="3200">
          <a:solidFill>
            <a:schemeClr val="tx1"/>
          </a:solidFill>
          <a:latin typeface="Arial Black" pitchFamily="34" charset="0"/>
        </a:defRPr>
      </a:lvl5pPr>
      <a:lvl6pPr marL="457200" algn="ctr" rtl="0" fontAlgn="base">
        <a:spcBef>
          <a:spcPct val="0"/>
        </a:spcBef>
        <a:spcAft>
          <a:spcPct val="0"/>
        </a:spcAft>
        <a:defRPr sz="3200">
          <a:solidFill>
            <a:schemeClr val="tx1"/>
          </a:solidFill>
          <a:latin typeface="Arial Black" pitchFamily="34" charset="0"/>
        </a:defRPr>
      </a:lvl6pPr>
      <a:lvl7pPr marL="914400" algn="ctr" rtl="0" fontAlgn="base">
        <a:spcBef>
          <a:spcPct val="0"/>
        </a:spcBef>
        <a:spcAft>
          <a:spcPct val="0"/>
        </a:spcAft>
        <a:defRPr sz="3200">
          <a:solidFill>
            <a:schemeClr val="tx1"/>
          </a:solidFill>
          <a:latin typeface="Arial Black" pitchFamily="34" charset="0"/>
        </a:defRPr>
      </a:lvl7pPr>
      <a:lvl8pPr marL="1371600" algn="ctr" rtl="0" fontAlgn="base">
        <a:spcBef>
          <a:spcPct val="0"/>
        </a:spcBef>
        <a:spcAft>
          <a:spcPct val="0"/>
        </a:spcAft>
        <a:defRPr sz="3200">
          <a:solidFill>
            <a:schemeClr val="tx1"/>
          </a:solidFill>
          <a:latin typeface="Arial Black" pitchFamily="34" charset="0"/>
        </a:defRPr>
      </a:lvl8pPr>
      <a:lvl9pPr marL="1828800" algn="ctr" rtl="0" fontAlgn="base">
        <a:spcBef>
          <a:spcPct val="0"/>
        </a:spcBef>
        <a:spcAft>
          <a:spcPct val="0"/>
        </a:spcAft>
        <a:defRPr sz="3200">
          <a:solidFill>
            <a:schemeClr val="tx1"/>
          </a:solidFill>
          <a:latin typeface="Arial Black" pitchFamily="34" charset="0"/>
        </a:defRPr>
      </a:lvl9pPr>
    </p:titleStyle>
    <p:bodyStyle>
      <a:lvl1pPr marL="342900" indent="-342900" algn="l" rtl="0" fontAlgn="base">
        <a:spcBef>
          <a:spcPct val="50000"/>
        </a:spcBef>
        <a:spcAft>
          <a:spcPct val="0"/>
        </a:spcAft>
        <a:buFont typeface="Symbol" pitchFamily="18" charset="2"/>
        <a:buChar char="·"/>
        <a:defRPr sz="2400">
          <a:solidFill>
            <a:schemeClr val="tx1"/>
          </a:solidFill>
          <a:latin typeface="+mn-lt"/>
          <a:ea typeface="+mn-ea"/>
          <a:cs typeface="+mn-cs"/>
        </a:defRPr>
      </a:lvl1pPr>
      <a:lvl2pPr marL="742950" indent="-285750" algn="l" rtl="0" fontAlgn="base">
        <a:spcBef>
          <a:spcPct val="50000"/>
        </a:spcBef>
        <a:spcAft>
          <a:spcPct val="0"/>
        </a:spcAft>
        <a:buFont typeface="Arial" charset="0"/>
        <a:buChar char="–"/>
        <a:defRPr sz="2200">
          <a:solidFill>
            <a:schemeClr val="tx1"/>
          </a:solidFill>
          <a:latin typeface="+mn-lt"/>
        </a:defRPr>
      </a:lvl2pPr>
      <a:lvl3pPr marL="1143000" indent="-228600" algn="l" rtl="0" fontAlgn="base">
        <a:spcBef>
          <a:spcPct val="20000"/>
        </a:spcBef>
        <a:spcAft>
          <a:spcPct val="0"/>
        </a:spcAft>
        <a:buFont typeface="Arial" charset="0"/>
        <a:buChar char="•"/>
        <a:defRPr sz="2000">
          <a:solidFill>
            <a:schemeClr val="tx1"/>
          </a:solidFill>
          <a:latin typeface="+mn-lt"/>
        </a:defRPr>
      </a:lvl3pPr>
      <a:lvl4pPr marL="1600200" indent="-228600" algn="l" rtl="0" fontAlgn="base">
        <a:spcBef>
          <a:spcPct val="20000"/>
        </a:spcBef>
        <a:spcAft>
          <a:spcPct val="0"/>
        </a:spcAft>
        <a:buFont typeface="WP TypographicSymbols" pitchFamily="2" charset="0"/>
        <a:buChar char="B"/>
        <a:defRPr sz="2000">
          <a:solidFill>
            <a:schemeClr val="tx1"/>
          </a:solidFill>
          <a:latin typeface="+mn-lt"/>
        </a:defRPr>
      </a:lvl4pPr>
      <a:lvl5pPr marL="2057400" indent="-228600" algn="l" rtl="0" fontAlgn="base">
        <a:spcBef>
          <a:spcPct val="20000"/>
        </a:spcBef>
        <a:spcAft>
          <a:spcPct val="0"/>
        </a:spcAft>
        <a:buFont typeface="Arial" charset="0"/>
        <a:buChar char="•"/>
        <a:defRPr>
          <a:solidFill>
            <a:schemeClr val="tx1"/>
          </a:solidFill>
          <a:latin typeface="+mn-lt"/>
        </a:defRPr>
      </a:lvl5pPr>
      <a:lvl6pPr marL="2514600" indent="-228600" algn="l" rtl="0" fontAlgn="base">
        <a:spcBef>
          <a:spcPct val="20000"/>
        </a:spcBef>
        <a:spcAft>
          <a:spcPct val="0"/>
        </a:spcAft>
        <a:buFont typeface="Arial" charset="0"/>
        <a:buChar char="•"/>
        <a:defRPr>
          <a:solidFill>
            <a:schemeClr val="tx1"/>
          </a:solidFill>
          <a:latin typeface="+mn-lt"/>
        </a:defRPr>
      </a:lvl6pPr>
      <a:lvl7pPr marL="2971800" indent="-228600" algn="l" rtl="0" fontAlgn="base">
        <a:spcBef>
          <a:spcPct val="20000"/>
        </a:spcBef>
        <a:spcAft>
          <a:spcPct val="0"/>
        </a:spcAft>
        <a:buFont typeface="Arial" charset="0"/>
        <a:buChar char="•"/>
        <a:defRPr>
          <a:solidFill>
            <a:schemeClr val="tx1"/>
          </a:solidFill>
          <a:latin typeface="+mn-lt"/>
        </a:defRPr>
      </a:lvl7pPr>
      <a:lvl8pPr marL="3429000" indent="-228600" algn="l" rtl="0" fontAlgn="base">
        <a:spcBef>
          <a:spcPct val="20000"/>
        </a:spcBef>
        <a:spcAft>
          <a:spcPct val="0"/>
        </a:spcAft>
        <a:buFont typeface="Arial" charset="0"/>
        <a:buChar char="•"/>
        <a:defRPr>
          <a:solidFill>
            <a:schemeClr val="tx1"/>
          </a:solidFill>
          <a:latin typeface="+mn-lt"/>
        </a:defRPr>
      </a:lvl8pPr>
      <a:lvl9pPr marL="3886200" indent="-228600" algn="l" rtl="0" fontAlgn="base">
        <a:spcBef>
          <a:spcPct val="20000"/>
        </a:spcBef>
        <a:spcAft>
          <a:spcPct val="0"/>
        </a:spcAft>
        <a:buFont typeface="Arial" charset="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F806F9A5-D4EA-4B97-AD1F-8DA31C254C04}"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14740308"/>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ED785FB7-1538-4414-B244-3DFCCDE3E86B}" type="slidenum">
              <a:rPr lang="en-US"/>
              <a:pPr>
                <a:defRPr/>
              </a:pPr>
              <a:t>‹#›</a:t>
            </a:fld>
            <a:endParaRPr lang="en-US"/>
          </a:p>
        </p:txBody>
      </p:sp>
    </p:spTree>
    <p:extLst>
      <p:ext uri="{BB962C8B-B14F-4D97-AF65-F5344CB8AC3E}">
        <p14:creationId xmlns:p14="http://schemas.microsoft.com/office/powerpoint/2010/main" val="3796576326"/>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a:defRPr>
            </a:lvl1pPr>
          </a:lstStyle>
          <a:p>
            <a:pPr fontAlgn="base">
              <a:spcBef>
                <a:spcPct val="0"/>
              </a:spcBef>
              <a:spcAft>
                <a:spcPct val="0"/>
              </a:spcAft>
              <a:defRPr/>
            </a:pPr>
            <a:fld id="{C670B497-17E9-4A4C-A139-E20F9E76C12C}"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048925777"/>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AA54B9F-1298-49A6-A637-9C9F653E012A}"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2775002528"/>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76400"/>
            <a:ext cx="8229600" cy="444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16675"/>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141AB6D1-6459-4441-BBE4-74E809A15251}" type="datetime1">
              <a:rPr lang="en-US">
                <a:solidFill>
                  <a:prstClr val="white">
                    <a:tint val="75000"/>
                  </a:prstClr>
                </a:solidFill>
              </a:rPr>
              <a:pPr>
                <a:defRPr/>
              </a:pPr>
              <a:t>3/13/2015</a:t>
            </a:fld>
            <a:endParaRPr lang="en-US" dirty="0">
              <a:solidFill>
                <a:prstClr val="white">
                  <a:tint val="75000"/>
                </a:prstClr>
              </a:solidFill>
            </a:endParaRPr>
          </a:p>
        </p:txBody>
      </p:sp>
      <p:sp>
        <p:nvSpPr>
          <p:cNvPr id="5" name="Footer Placeholder 4"/>
          <p:cNvSpPr>
            <a:spLocks noGrp="1"/>
          </p:cNvSpPr>
          <p:nvPr>
            <p:ph type="ftr" sz="quarter" idx="3"/>
          </p:nvPr>
        </p:nvSpPr>
        <p:spPr>
          <a:xfrm>
            <a:off x="3124200" y="6416675"/>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mn-lt"/>
              </a:defRPr>
            </a:lvl1pPr>
          </a:lstStyle>
          <a:p>
            <a:pPr>
              <a:defRPr/>
            </a:pPr>
            <a:fld id="{AB7CDD12-FE8D-4106-B4D7-32F5C435D54A}" type="slidenum">
              <a:rPr lang="en-US">
                <a:solidFill>
                  <a:prstClr val="black"/>
                </a:solidFill>
              </a:rPr>
              <a:pPr>
                <a:defRPr/>
              </a:pPr>
              <a:t>‹#›</a:t>
            </a:fld>
            <a:endParaRPr lang="en-US" dirty="0">
              <a:solidFill>
                <a:prstClr val="black"/>
              </a:solidFill>
            </a:endParaRPr>
          </a:p>
        </p:txBody>
      </p:sp>
      <p:sp>
        <p:nvSpPr>
          <p:cNvPr id="1030" name="Title Placeholder 1"/>
          <p:cNvSpPr>
            <a:spLocks noGrp="1"/>
          </p:cNvSpPr>
          <p:nvPr>
            <p:ph type="title"/>
          </p:nvPr>
        </p:nvSpPr>
        <p:spPr bwMode="auto">
          <a:xfrm>
            <a:off x="1143000" y="274638"/>
            <a:ext cx="7086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1069312455"/>
      </p:ext>
    </p:extLst>
  </p:cSld>
  <p:clrMap bg1="dk1" tx1="lt1" bg2="dk2" tx2="lt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Lst>
  <p:timing>
    <p:tnLst>
      <p:par>
        <p:cTn id="1" dur="indefinite" restart="never" nodeType="tmRoot"/>
      </p:par>
    </p:tnLst>
  </p:timing>
  <p:hf hdr="0" ftr="0" dt="0"/>
  <p:txStyles>
    <p:titleStyle>
      <a:lvl1pPr algn="ctr" rtl="0" fontAlgn="base">
        <a:spcBef>
          <a:spcPct val="0"/>
        </a:spcBef>
        <a:spcAft>
          <a:spcPct val="0"/>
        </a:spcAft>
        <a:defRPr sz="3600" kern="1200">
          <a:solidFill>
            <a:schemeClr val="bg1"/>
          </a:solidFill>
          <a:latin typeface="+mj-lt"/>
          <a:ea typeface="+mj-ea"/>
          <a:cs typeface="+mj-cs"/>
        </a:defRPr>
      </a:lvl1pPr>
      <a:lvl2pPr algn="ctr" rtl="0" fontAlgn="base">
        <a:spcBef>
          <a:spcPct val="0"/>
        </a:spcBef>
        <a:spcAft>
          <a:spcPct val="0"/>
        </a:spcAft>
        <a:defRPr sz="3600">
          <a:solidFill>
            <a:schemeClr val="bg1"/>
          </a:solidFill>
          <a:latin typeface="Calibri" pitchFamily="34" charset="0"/>
        </a:defRPr>
      </a:lvl2pPr>
      <a:lvl3pPr algn="ctr" rtl="0" fontAlgn="base">
        <a:spcBef>
          <a:spcPct val="0"/>
        </a:spcBef>
        <a:spcAft>
          <a:spcPct val="0"/>
        </a:spcAft>
        <a:defRPr sz="3600">
          <a:solidFill>
            <a:schemeClr val="bg1"/>
          </a:solidFill>
          <a:latin typeface="Calibri" pitchFamily="34" charset="0"/>
        </a:defRPr>
      </a:lvl3pPr>
      <a:lvl4pPr algn="ctr" rtl="0" fontAlgn="base">
        <a:spcBef>
          <a:spcPct val="0"/>
        </a:spcBef>
        <a:spcAft>
          <a:spcPct val="0"/>
        </a:spcAft>
        <a:defRPr sz="3600">
          <a:solidFill>
            <a:schemeClr val="bg1"/>
          </a:solidFill>
          <a:latin typeface="Calibri" pitchFamily="34" charset="0"/>
        </a:defRPr>
      </a:lvl4pPr>
      <a:lvl5pPr algn="ctr" rtl="0" fontAlgn="base">
        <a:spcBef>
          <a:spcPct val="0"/>
        </a:spcBef>
        <a:spcAft>
          <a:spcPct val="0"/>
        </a:spcAft>
        <a:defRPr sz="3600">
          <a:solidFill>
            <a:schemeClr val="bg1"/>
          </a:solidFill>
          <a:latin typeface="Calibri" pitchFamily="34" charset="0"/>
        </a:defRPr>
      </a:lvl5pPr>
      <a:lvl6pPr marL="457200" algn="ctr" rtl="0" fontAlgn="base">
        <a:spcBef>
          <a:spcPct val="0"/>
        </a:spcBef>
        <a:spcAft>
          <a:spcPct val="0"/>
        </a:spcAft>
        <a:defRPr sz="3600">
          <a:solidFill>
            <a:schemeClr val="bg1"/>
          </a:solidFill>
          <a:latin typeface="Calibri" pitchFamily="34" charset="0"/>
        </a:defRPr>
      </a:lvl6pPr>
      <a:lvl7pPr marL="914400" algn="ctr" rtl="0" fontAlgn="base">
        <a:spcBef>
          <a:spcPct val="0"/>
        </a:spcBef>
        <a:spcAft>
          <a:spcPct val="0"/>
        </a:spcAft>
        <a:defRPr sz="3600">
          <a:solidFill>
            <a:schemeClr val="bg1"/>
          </a:solidFill>
          <a:latin typeface="Calibri" pitchFamily="34" charset="0"/>
        </a:defRPr>
      </a:lvl7pPr>
      <a:lvl8pPr marL="1371600" algn="ctr" rtl="0" fontAlgn="base">
        <a:spcBef>
          <a:spcPct val="0"/>
        </a:spcBef>
        <a:spcAft>
          <a:spcPct val="0"/>
        </a:spcAft>
        <a:defRPr sz="3600">
          <a:solidFill>
            <a:schemeClr val="bg1"/>
          </a:solidFill>
          <a:latin typeface="Calibri" pitchFamily="34" charset="0"/>
        </a:defRPr>
      </a:lvl8pPr>
      <a:lvl9pPr marL="1828800" algn="ctr" rtl="0" fontAlgn="base">
        <a:spcBef>
          <a:spcPct val="0"/>
        </a:spcBef>
        <a:spcAft>
          <a:spcPct val="0"/>
        </a:spcAft>
        <a:defRPr sz="3600">
          <a:solidFill>
            <a:schemeClr val="bg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7AEB95-881A-40E2-B382-64D659BD6864}" type="datetime1">
              <a:rPr lang="en-US" smtClean="0">
                <a:solidFill>
                  <a:prstClr val="black">
                    <a:tint val="75000"/>
                  </a:prstClr>
                </a:solidFill>
              </a:rPr>
              <a:pPr/>
              <a:t>3/13/2015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4594141"/>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50" name="Rectangle 90"/>
          <p:cNvSpPr>
            <a:spLocks noGrp="1" noChangeArrowheads="1"/>
          </p:cNvSpPr>
          <p:nvPr>
            <p:ph type="title"/>
          </p:nvPr>
        </p:nvSpPr>
        <p:spPr bwMode="auto">
          <a:xfrm>
            <a:off x="300405" y="0"/>
            <a:ext cx="8295542" cy="10731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051" name="Rectangle 91"/>
          <p:cNvSpPr>
            <a:spLocks noGrp="1" noChangeArrowheads="1"/>
          </p:cNvSpPr>
          <p:nvPr>
            <p:ph type="body" idx="1"/>
          </p:nvPr>
        </p:nvSpPr>
        <p:spPr bwMode="auto">
          <a:xfrm>
            <a:off x="290146" y="1525588"/>
            <a:ext cx="8305800" cy="455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Text here..</a:t>
            </a:r>
          </a:p>
        </p:txBody>
      </p:sp>
      <p:sp>
        <p:nvSpPr>
          <p:cNvPr id="1167" name="Rectangle 143"/>
          <p:cNvSpPr>
            <a:spLocks noChangeArrowheads="1"/>
          </p:cNvSpPr>
          <p:nvPr userDrawn="1"/>
        </p:nvSpPr>
        <p:spPr bwMode="auto">
          <a:xfrm>
            <a:off x="4094285" y="6475414"/>
            <a:ext cx="644769" cy="138499"/>
          </a:xfrm>
          <a:prstGeom prst="rect">
            <a:avLst/>
          </a:prstGeom>
          <a:noFill/>
          <a:ln w="9525">
            <a:noFill/>
            <a:miter lim="800000"/>
            <a:headEnd/>
            <a:tailEnd/>
          </a:ln>
        </p:spPr>
        <p:txBody>
          <a:bodyPr lIns="0" tIns="0" rIns="0" bIns="0">
            <a:spAutoFit/>
          </a:bodyPr>
          <a:lstStyle/>
          <a:p>
            <a:pPr eaLnBrk="0" fontAlgn="base" hangingPunct="0">
              <a:spcBef>
                <a:spcPct val="0"/>
              </a:spcBef>
              <a:spcAft>
                <a:spcPct val="0"/>
              </a:spcAft>
              <a:defRPr/>
            </a:pPr>
            <a:r>
              <a:rPr lang="de-DE" sz="900">
                <a:solidFill>
                  <a:srgbClr val="5C7F92"/>
                </a:solidFill>
                <a:latin typeface="Century Gothic" pitchFamily="34" charset="0"/>
              </a:rPr>
              <a:t>Slide: </a:t>
            </a:r>
            <a:fld id="{152B0F0B-C639-4D38-9809-2B1D33E9A604}" type="slidenum">
              <a:rPr lang="de-DE" sz="900">
                <a:solidFill>
                  <a:srgbClr val="5C7F92"/>
                </a:solidFill>
                <a:latin typeface="Century Gothic" pitchFamily="34" charset="0"/>
              </a:rPr>
              <a:pPr eaLnBrk="0" fontAlgn="base" hangingPunct="0">
                <a:spcBef>
                  <a:spcPct val="0"/>
                </a:spcBef>
                <a:spcAft>
                  <a:spcPct val="0"/>
                </a:spcAft>
                <a:defRPr/>
              </a:pPr>
              <a:t>‹#›</a:t>
            </a:fld>
            <a:endParaRPr lang="de-DE" sz="900">
              <a:solidFill>
                <a:srgbClr val="5C7F92"/>
              </a:solidFill>
              <a:latin typeface="Century Gothic" pitchFamily="34" charset="0"/>
            </a:endParaRPr>
          </a:p>
        </p:txBody>
      </p:sp>
      <p:pic>
        <p:nvPicPr>
          <p:cNvPr id="2053" name="Picture 144" descr="EUMETSATLogo_hor_noTagline_gradient"/>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6879982" y="6264275"/>
            <a:ext cx="1960685" cy="527050"/>
          </a:xfrm>
          <a:prstGeom prst="rect">
            <a:avLst/>
          </a:prstGeom>
          <a:noFill/>
          <a:ln w="9525">
            <a:noFill/>
            <a:miter lim="800000"/>
            <a:headEnd/>
            <a:tailEnd/>
          </a:ln>
        </p:spPr>
      </p:pic>
      <p:grpSp>
        <p:nvGrpSpPr>
          <p:cNvPr id="2054" name="Group 145"/>
          <p:cNvGrpSpPr>
            <a:grpSpLocks/>
          </p:cNvGrpSpPr>
          <p:nvPr userDrawn="1"/>
        </p:nvGrpSpPr>
        <p:grpSpPr bwMode="auto">
          <a:xfrm>
            <a:off x="0" y="1239838"/>
            <a:ext cx="9144000" cy="95250"/>
            <a:chOff x="0" y="2129"/>
            <a:chExt cx="6240" cy="155"/>
          </a:xfrm>
        </p:grpSpPr>
        <p:sp>
          <p:nvSpPr>
            <p:cNvPr id="1170" name="Rectangle 146"/>
            <p:cNvSpPr>
              <a:spLocks noChangeArrowheads="1"/>
            </p:cNvSpPr>
            <p:nvPr/>
          </p:nvSpPr>
          <p:spPr bwMode="auto">
            <a:xfrm>
              <a:off x="0" y="2129"/>
              <a:ext cx="2436" cy="155"/>
            </a:xfrm>
            <a:prstGeom prst="rect">
              <a:avLst/>
            </a:prstGeom>
            <a:solidFill>
              <a:schemeClr val="bg1">
                <a:alpha val="50000"/>
              </a:schemeClr>
            </a:solidFill>
            <a:ln w="9525">
              <a:noFill/>
              <a:miter lim="800000"/>
              <a:headEnd/>
              <a:tailEnd/>
            </a:ln>
          </p:spPr>
          <p:txBody>
            <a:bodyPr/>
            <a:lstStyle/>
            <a:p>
              <a:pPr algn="ctr" eaLnBrk="0" fontAlgn="base" hangingPunct="0">
                <a:spcBef>
                  <a:spcPct val="0"/>
                </a:spcBef>
                <a:spcAft>
                  <a:spcPct val="0"/>
                </a:spcAft>
                <a:defRPr/>
              </a:pPr>
              <a:endParaRPr lang="en-GB" sz="1500">
                <a:solidFill>
                  <a:srgbClr val="000000"/>
                </a:solidFill>
                <a:latin typeface="Helvetica" pitchFamily="34" charset="0"/>
              </a:endParaRPr>
            </a:p>
          </p:txBody>
        </p:sp>
        <p:sp>
          <p:nvSpPr>
            <p:cNvPr id="1171" name="Rectangle 147"/>
            <p:cNvSpPr>
              <a:spLocks noChangeArrowheads="1"/>
            </p:cNvSpPr>
            <p:nvPr/>
          </p:nvSpPr>
          <p:spPr bwMode="auto">
            <a:xfrm>
              <a:off x="2557" y="2129"/>
              <a:ext cx="445" cy="155"/>
            </a:xfrm>
            <a:prstGeom prst="rect">
              <a:avLst/>
            </a:prstGeom>
            <a:solidFill>
              <a:srgbClr val="9F2D20">
                <a:alpha val="50000"/>
              </a:srgbClr>
            </a:solidFill>
            <a:ln w="9525">
              <a:noFill/>
              <a:miter lim="800000"/>
              <a:headEnd/>
              <a:tailEnd/>
            </a:ln>
          </p:spPr>
          <p:txBody>
            <a:bodyPr/>
            <a:lstStyle/>
            <a:p>
              <a:pPr algn="ctr" eaLnBrk="0" fontAlgn="base" hangingPunct="0">
                <a:spcBef>
                  <a:spcPct val="0"/>
                </a:spcBef>
                <a:spcAft>
                  <a:spcPct val="0"/>
                </a:spcAft>
                <a:defRPr/>
              </a:pPr>
              <a:endParaRPr lang="en-GB" sz="1500">
                <a:solidFill>
                  <a:srgbClr val="000000"/>
                </a:solidFill>
                <a:latin typeface="Helvetica" pitchFamily="34" charset="0"/>
              </a:endParaRPr>
            </a:p>
          </p:txBody>
        </p:sp>
        <p:sp>
          <p:nvSpPr>
            <p:cNvPr id="1172" name="Rectangle 148"/>
            <p:cNvSpPr>
              <a:spLocks noChangeArrowheads="1"/>
            </p:cNvSpPr>
            <p:nvPr/>
          </p:nvSpPr>
          <p:spPr bwMode="auto">
            <a:xfrm>
              <a:off x="3149" y="2129"/>
              <a:ext cx="149" cy="155"/>
            </a:xfrm>
            <a:prstGeom prst="rect">
              <a:avLst/>
            </a:prstGeom>
            <a:solidFill>
              <a:srgbClr val="7498C0">
                <a:alpha val="50000"/>
              </a:srgbClr>
            </a:solidFill>
            <a:ln w="9525">
              <a:noFill/>
              <a:miter lim="800000"/>
              <a:headEnd/>
              <a:tailEnd/>
            </a:ln>
          </p:spPr>
          <p:txBody>
            <a:bodyPr/>
            <a:lstStyle/>
            <a:p>
              <a:pPr algn="ctr" eaLnBrk="0" fontAlgn="base" hangingPunct="0">
                <a:spcBef>
                  <a:spcPct val="0"/>
                </a:spcBef>
                <a:spcAft>
                  <a:spcPct val="0"/>
                </a:spcAft>
                <a:defRPr/>
              </a:pPr>
              <a:endParaRPr lang="en-GB" sz="1500">
                <a:solidFill>
                  <a:srgbClr val="000000"/>
                </a:solidFill>
                <a:latin typeface="Helvetica" pitchFamily="34" charset="0"/>
              </a:endParaRPr>
            </a:p>
          </p:txBody>
        </p:sp>
        <p:sp>
          <p:nvSpPr>
            <p:cNvPr id="1173" name="Rectangle 149"/>
            <p:cNvSpPr>
              <a:spLocks noChangeArrowheads="1"/>
            </p:cNvSpPr>
            <p:nvPr/>
          </p:nvSpPr>
          <p:spPr bwMode="auto">
            <a:xfrm>
              <a:off x="3476" y="2129"/>
              <a:ext cx="89" cy="155"/>
            </a:xfrm>
            <a:prstGeom prst="rect">
              <a:avLst/>
            </a:prstGeom>
            <a:solidFill>
              <a:srgbClr val="FF9A00">
                <a:alpha val="50000"/>
              </a:srgbClr>
            </a:solidFill>
            <a:ln w="9525">
              <a:noFill/>
              <a:miter lim="800000"/>
              <a:headEnd/>
              <a:tailEnd/>
            </a:ln>
          </p:spPr>
          <p:txBody>
            <a:bodyPr/>
            <a:lstStyle/>
            <a:p>
              <a:pPr algn="ctr" eaLnBrk="0" fontAlgn="base" hangingPunct="0">
                <a:spcBef>
                  <a:spcPct val="0"/>
                </a:spcBef>
                <a:spcAft>
                  <a:spcPct val="0"/>
                </a:spcAft>
                <a:defRPr/>
              </a:pPr>
              <a:endParaRPr lang="en-GB" sz="1500">
                <a:solidFill>
                  <a:srgbClr val="000000"/>
                </a:solidFill>
                <a:latin typeface="Helvetica" pitchFamily="34" charset="0"/>
              </a:endParaRPr>
            </a:p>
          </p:txBody>
        </p:sp>
        <p:sp>
          <p:nvSpPr>
            <p:cNvPr id="1174" name="Rectangle 150"/>
            <p:cNvSpPr>
              <a:spLocks noChangeArrowheads="1"/>
            </p:cNvSpPr>
            <p:nvPr/>
          </p:nvSpPr>
          <p:spPr bwMode="auto">
            <a:xfrm>
              <a:off x="4398" y="2129"/>
              <a:ext cx="1842" cy="155"/>
            </a:xfrm>
            <a:prstGeom prst="rect">
              <a:avLst/>
            </a:prstGeom>
            <a:solidFill>
              <a:schemeClr val="bg1">
                <a:alpha val="50000"/>
              </a:schemeClr>
            </a:solidFill>
            <a:ln w="9525">
              <a:noFill/>
              <a:miter lim="800000"/>
              <a:headEnd/>
              <a:tailEnd/>
            </a:ln>
          </p:spPr>
          <p:txBody>
            <a:bodyPr/>
            <a:lstStyle/>
            <a:p>
              <a:pPr algn="ctr" eaLnBrk="0" fontAlgn="base" hangingPunct="0">
                <a:spcBef>
                  <a:spcPct val="0"/>
                </a:spcBef>
                <a:spcAft>
                  <a:spcPct val="0"/>
                </a:spcAft>
                <a:defRPr/>
              </a:pPr>
              <a:endParaRPr lang="en-GB" sz="1500">
                <a:solidFill>
                  <a:srgbClr val="000000"/>
                </a:solidFill>
                <a:latin typeface="Helvetica" pitchFamily="34" charset="0"/>
              </a:endParaRPr>
            </a:p>
          </p:txBody>
        </p:sp>
      </p:grpSp>
      <p:sp>
        <p:nvSpPr>
          <p:cNvPr id="1175" name="Rectangle 151"/>
          <p:cNvSpPr>
            <a:spLocks noChangeArrowheads="1"/>
          </p:cNvSpPr>
          <p:nvPr userDrawn="1"/>
        </p:nvSpPr>
        <p:spPr bwMode="auto">
          <a:xfrm>
            <a:off x="211016" y="6324601"/>
            <a:ext cx="2321169" cy="461963"/>
          </a:xfrm>
          <a:prstGeom prst="rect">
            <a:avLst/>
          </a:prstGeom>
          <a:noFill/>
          <a:ln w="9525">
            <a:noFill/>
            <a:miter lim="800000"/>
            <a:headEnd/>
            <a:tailEnd/>
          </a:ln>
        </p:spPr>
        <p:txBody>
          <a:bodyPr lIns="0" tIns="0" rIns="0" bIns="0">
            <a:spAutoFit/>
          </a:bodyPr>
          <a:lstStyle/>
          <a:p>
            <a:pPr eaLnBrk="0" fontAlgn="base" hangingPunct="0">
              <a:spcBef>
                <a:spcPct val="0"/>
              </a:spcBef>
              <a:spcAft>
                <a:spcPct val="0"/>
              </a:spcAft>
              <a:defRPr/>
            </a:pPr>
            <a:r>
              <a:rPr lang="en-GB" sz="1000" dirty="0">
                <a:solidFill>
                  <a:srgbClr val="000000"/>
                </a:solidFill>
                <a:latin typeface="Helvetica" pitchFamily="34" charset="0"/>
              </a:rPr>
              <a:t>EUM/OPS/VWG/13/717038</a:t>
            </a:r>
          </a:p>
          <a:p>
            <a:pPr eaLnBrk="0" fontAlgn="base" hangingPunct="0">
              <a:spcBef>
                <a:spcPct val="0"/>
              </a:spcBef>
              <a:spcAft>
                <a:spcPct val="0"/>
              </a:spcAft>
              <a:defRPr/>
            </a:pPr>
            <a:r>
              <a:rPr lang="en-GB" sz="1000" dirty="0">
                <a:solidFill>
                  <a:srgbClr val="000000"/>
                </a:solidFill>
                <a:latin typeface="Helvetica" pitchFamily="34" charset="0"/>
              </a:rPr>
              <a:t>Issue 1.0</a:t>
            </a:r>
          </a:p>
          <a:p>
            <a:pPr eaLnBrk="0" fontAlgn="base" hangingPunct="0">
              <a:spcBef>
                <a:spcPct val="0"/>
              </a:spcBef>
              <a:spcAft>
                <a:spcPct val="0"/>
              </a:spcAft>
              <a:defRPr/>
            </a:pPr>
            <a:r>
              <a:rPr lang="en-GB" sz="1000" dirty="0">
                <a:solidFill>
                  <a:srgbClr val="000000"/>
                </a:solidFill>
                <a:latin typeface="Helvetica" pitchFamily="34" charset="0"/>
              </a:rPr>
              <a:t>01 September 2013</a:t>
            </a:r>
            <a:endParaRPr lang="en-GB" sz="1500" dirty="0">
              <a:solidFill>
                <a:srgbClr val="000000"/>
              </a:solidFill>
              <a:latin typeface="Helvetica" pitchFamily="34" charset="0"/>
            </a:endParaRPr>
          </a:p>
        </p:txBody>
      </p:sp>
    </p:spTree>
    <p:extLst>
      <p:ext uri="{BB962C8B-B14F-4D97-AF65-F5344CB8AC3E}">
        <p14:creationId xmlns:p14="http://schemas.microsoft.com/office/powerpoint/2010/main" val="2306963512"/>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Lst>
  <p:transition/>
  <p:hf hdr="0" ftr="0" dt="0"/>
  <p:txStyles>
    <p:title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Century Gothic" pitchFamily="34" charset="0"/>
        </a:defRPr>
      </a:lvl2pPr>
      <a:lvl3pPr algn="l" rtl="0" eaLnBrk="0" fontAlgn="base" hangingPunct="0">
        <a:spcBef>
          <a:spcPct val="0"/>
        </a:spcBef>
        <a:spcAft>
          <a:spcPct val="0"/>
        </a:spcAft>
        <a:defRPr sz="2800" b="1">
          <a:solidFill>
            <a:schemeClr val="bg1"/>
          </a:solidFill>
          <a:latin typeface="Century Gothic" pitchFamily="34" charset="0"/>
        </a:defRPr>
      </a:lvl3pPr>
      <a:lvl4pPr algn="l" rtl="0" eaLnBrk="0" fontAlgn="base" hangingPunct="0">
        <a:spcBef>
          <a:spcPct val="0"/>
        </a:spcBef>
        <a:spcAft>
          <a:spcPct val="0"/>
        </a:spcAft>
        <a:defRPr sz="2800" b="1">
          <a:solidFill>
            <a:schemeClr val="bg1"/>
          </a:solidFill>
          <a:latin typeface="Century Gothic" pitchFamily="34" charset="0"/>
        </a:defRPr>
      </a:lvl4pPr>
      <a:lvl5pPr algn="l" rtl="0" eaLnBrk="0" fontAlgn="base" hangingPunct="0">
        <a:spcBef>
          <a:spcPct val="0"/>
        </a:spcBef>
        <a:spcAft>
          <a:spcPct val="0"/>
        </a:spcAft>
        <a:defRPr sz="2800" b="1">
          <a:solidFill>
            <a:schemeClr val="bg1"/>
          </a:solidFill>
          <a:latin typeface="Century Gothic" pitchFamily="34" charset="0"/>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p:titleStyle>
    <p:bodyStyle>
      <a:lvl1pPr marL="342900" indent="-342900" algn="l" rtl="0" eaLnBrk="0" fontAlgn="base" hangingPunct="0">
        <a:spcBef>
          <a:spcPct val="20000"/>
        </a:spcBef>
        <a:spcAft>
          <a:spcPct val="0"/>
        </a:spcAft>
        <a:defRPr sz="2400">
          <a:solidFill>
            <a:srgbClr val="002664"/>
          </a:solidFill>
          <a:latin typeface="+mn-lt"/>
          <a:ea typeface="+mn-ea"/>
          <a:cs typeface="+mn-cs"/>
        </a:defRPr>
      </a:lvl1pPr>
      <a:lvl2pPr marL="742950" indent="-285750" algn="l" rtl="0" eaLnBrk="0" fontAlgn="base" hangingPunct="0">
        <a:spcBef>
          <a:spcPct val="20000"/>
        </a:spcBef>
        <a:spcAft>
          <a:spcPct val="0"/>
        </a:spcAft>
        <a:defRPr sz="2400" b="1">
          <a:solidFill>
            <a:srgbClr val="00469B"/>
          </a:solidFill>
          <a:latin typeface="Arial" charset="0"/>
        </a:defRPr>
      </a:lvl2pPr>
      <a:lvl3pPr marL="1143000" indent="-228600" algn="l" rtl="0" eaLnBrk="0" fontAlgn="base" hangingPunct="0">
        <a:spcBef>
          <a:spcPct val="20000"/>
        </a:spcBef>
        <a:spcAft>
          <a:spcPct val="0"/>
        </a:spcAft>
        <a:defRPr sz="2400" b="1">
          <a:solidFill>
            <a:srgbClr val="00469B"/>
          </a:solidFill>
          <a:latin typeface="Arial" charset="0"/>
        </a:defRPr>
      </a:lvl3pPr>
      <a:lvl4pPr marL="1600200" indent="-228600" algn="l" rtl="0" eaLnBrk="0" fontAlgn="base" hangingPunct="0">
        <a:spcBef>
          <a:spcPct val="20000"/>
        </a:spcBef>
        <a:spcAft>
          <a:spcPct val="0"/>
        </a:spcAft>
        <a:defRPr sz="2400" b="1">
          <a:solidFill>
            <a:srgbClr val="00469B"/>
          </a:solidFill>
          <a:latin typeface="Arial" charset="0"/>
        </a:defRPr>
      </a:lvl4pPr>
      <a:lvl5pPr marL="2057400" indent="-228600" algn="l" rtl="0" eaLnBrk="0" fontAlgn="base" hangingPunct="0">
        <a:spcBef>
          <a:spcPct val="20000"/>
        </a:spcBef>
        <a:spcAft>
          <a:spcPct val="0"/>
        </a:spcAft>
        <a:defRPr sz="2400" b="1">
          <a:solidFill>
            <a:srgbClr val="00469B"/>
          </a:solidFill>
          <a:latin typeface="Arial" charset="0"/>
        </a:defRPr>
      </a:lvl5pPr>
      <a:lvl6pPr marL="2514600" indent="-228600" algn="l" rtl="0" eaLnBrk="0" fontAlgn="base" hangingPunct="0">
        <a:spcBef>
          <a:spcPct val="20000"/>
        </a:spcBef>
        <a:spcAft>
          <a:spcPct val="0"/>
        </a:spcAft>
        <a:defRPr sz="2400" b="1">
          <a:solidFill>
            <a:srgbClr val="00469B"/>
          </a:solidFill>
          <a:latin typeface="Arial" charset="0"/>
        </a:defRPr>
      </a:lvl6pPr>
      <a:lvl7pPr marL="2971800" indent="-228600" algn="l" rtl="0" eaLnBrk="0" fontAlgn="base" hangingPunct="0">
        <a:spcBef>
          <a:spcPct val="20000"/>
        </a:spcBef>
        <a:spcAft>
          <a:spcPct val="0"/>
        </a:spcAft>
        <a:defRPr sz="2400" b="1">
          <a:solidFill>
            <a:srgbClr val="00469B"/>
          </a:solidFill>
          <a:latin typeface="Arial" charset="0"/>
        </a:defRPr>
      </a:lvl7pPr>
      <a:lvl8pPr marL="3429000" indent="-228600" algn="l" rtl="0" eaLnBrk="0" fontAlgn="base" hangingPunct="0">
        <a:spcBef>
          <a:spcPct val="20000"/>
        </a:spcBef>
        <a:spcAft>
          <a:spcPct val="0"/>
        </a:spcAft>
        <a:defRPr sz="2400" b="1">
          <a:solidFill>
            <a:srgbClr val="00469B"/>
          </a:solidFill>
          <a:latin typeface="Arial" charset="0"/>
        </a:defRPr>
      </a:lvl8pPr>
      <a:lvl9pPr marL="3886200" indent="-228600" algn="l" rtl="0" eaLnBrk="0" fontAlgn="base" hangingPunct="0">
        <a:spcBef>
          <a:spcPct val="20000"/>
        </a:spcBef>
        <a:spcAft>
          <a:spcPct val="0"/>
        </a:spcAft>
        <a:defRPr sz="2400" b="1">
          <a:solidFill>
            <a:srgbClr val="00469B"/>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CF5413A0-5A55-445D-AE53-BB2EE6677F0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7119034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250825" y="981075"/>
            <a:ext cx="8642350" cy="71438"/>
          </a:xfrm>
          <a:prstGeom prst="rect">
            <a:avLst/>
          </a:prstGeom>
          <a:solidFill>
            <a:srgbClr val="66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ja-JP" altLang="en-US">
              <a:solidFill>
                <a:srgbClr val="000000"/>
              </a:solidFill>
            </a:endParaRPr>
          </a:p>
        </p:txBody>
      </p:sp>
      <p:sp>
        <p:nvSpPr>
          <p:cNvPr id="1027" name="Rectangle 3"/>
          <p:cNvSpPr>
            <a:spLocks noChangeArrowheads="1"/>
          </p:cNvSpPr>
          <p:nvPr/>
        </p:nvSpPr>
        <p:spPr bwMode="auto">
          <a:xfrm>
            <a:off x="468315" y="836613"/>
            <a:ext cx="1366837" cy="144462"/>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ja-JP" altLang="en-US">
              <a:solidFill>
                <a:srgbClr val="000000"/>
              </a:solidFill>
            </a:endParaRPr>
          </a:p>
        </p:txBody>
      </p:sp>
      <p:sp>
        <p:nvSpPr>
          <p:cNvPr id="1028" name="Rectangle 4"/>
          <p:cNvSpPr>
            <a:spLocks noChangeArrowheads="1"/>
          </p:cNvSpPr>
          <p:nvPr/>
        </p:nvSpPr>
        <p:spPr bwMode="auto">
          <a:xfrm>
            <a:off x="8280400" y="6453192"/>
            <a:ext cx="863600" cy="71437"/>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ja-JP" altLang="en-US">
              <a:solidFill>
                <a:srgbClr val="000000"/>
              </a:solidFill>
            </a:endParaRPr>
          </a:p>
        </p:txBody>
      </p:sp>
      <p:sp>
        <p:nvSpPr>
          <p:cNvPr id="1029" name="Rectangle 5"/>
          <p:cNvSpPr>
            <a:spLocks noGrp="1" noChangeArrowheads="1"/>
          </p:cNvSpPr>
          <p:nvPr>
            <p:ph type="title"/>
          </p:nvPr>
        </p:nvSpPr>
        <p:spPr bwMode="auto">
          <a:xfrm>
            <a:off x="457200" y="188917"/>
            <a:ext cx="82296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30" name="Rectangle 6"/>
          <p:cNvSpPr>
            <a:spLocks noGrp="1" noChangeArrowheads="1"/>
          </p:cNvSpPr>
          <p:nvPr>
            <p:ph type="body" idx="1"/>
          </p:nvPr>
        </p:nvSpPr>
        <p:spPr bwMode="auto">
          <a:xfrm>
            <a:off x="457200" y="1268413"/>
            <a:ext cx="82296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384007" name="Rectangle 7"/>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fld id="{F52641D3-3958-439D-A27B-AC3681F42C0C}" type="datetime1">
              <a:rPr kumimoji="1" lang="en-US" altLang="ja-JP" smtClean="0">
                <a:solidFill>
                  <a:srgbClr val="000000"/>
                </a:solidFill>
              </a:rPr>
              <a:pPr fontAlgn="base">
                <a:spcBef>
                  <a:spcPct val="0"/>
                </a:spcBef>
                <a:spcAft>
                  <a:spcPct val="0"/>
                </a:spcAft>
              </a:pPr>
              <a:t>3/13/2015</a:t>
            </a:fld>
            <a:endParaRPr kumimoji="1" lang="en-US" altLang="ja-JP" smtClean="0">
              <a:solidFill>
                <a:srgbClr val="000000"/>
              </a:solidFill>
            </a:endParaRPr>
          </a:p>
        </p:txBody>
      </p:sp>
      <p:sp>
        <p:nvSpPr>
          <p:cNvPr id="384008" name="Rectangle 8"/>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kumimoji="1" lang="en-US" altLang="ja-JP" smtClean="0">
              <a:solidFill>
                <a:srgbClr val="000000"/>
              </a:solidFill>
            </a:endParaRPr>
          </a:p>
        </p:txBody>
      </p:sp>
      <p:sp>
        <p:nvSpPr>
          <p:cNvPr id="384009" name="Rectangle 9"/>
          <p:cNvSpPr>
            <a:spLocks noGrp="1" noChangeArrowheads="1"/>
          </p:cNvSpPr>
          <p:nvPr>
            <p:ph type="sldNum" sz="quarter" idx="4"/>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00"/>
            </a:lvl1pPr>
          </a:lstStyle>
          <a:p>
            <a:pPr fontAlgn="base">
              <a:spcBef>
                <a:spcPct val="0"/>
              </a:spcBef>
              <a:spcAft>
                <a:spcPct val="0"/>
              </a:spcAft>
            </a:pPr>
            <a:fld id="{227C6812-32F5-4971-92F9-7D66DCC20608}" type="slidenum">
              <a:rPr kumimoji="1" lang="en-US" altLang="ja-JP" smtClean="0">
                <a:solidFill>
                  <a:srgbClr val="000000"/>
                </a:solidFill>
              </a:rPr>
              <a:pPr fontAlgn="base">
                <a:spcBef>
                  <a:spcPct val="0"/>
                </a:spcBef>
                <a:spcAft>
                  <a:spcPct val="0"/>
                </a:spcAft>
              </a:pPr>
              <a:t>‹#›</a:t>
            </a:fld>
            <a:endParaRPr kumimoji="1" lang="en-US" altLang="ja-JP" smtClean="0">
              <a:solidFill>
                <a:srgbClr val="000000"/>
              </a:solidFill>
            </a:endParaRPr>
          </a:p>
        </p:txBody>
      </p:sp>
      <p:sp>
        <p:nvSpPr>
          <p:cNvPr id="1034" name="Rectangle 10"/>
          <p:cNvSpPr>
            <a:spLocks noChangeArrowheads="1"/>
          </p:cNvSpPr>
          <p:nvPr/>
        </p:nvSpPr>
        <p:spPr bwMode="auto">
          <a:xfrm>
            <a:off x="8893177" y="115888"/>
            <a:ext cx="142875" cy="144462"/>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ja-JP" altLang="en-US">
              <a:solidFill>
                <a:srgbClr val="000000"/>
              </a:solidFill>
            </a:endParaRPr>
          </a:p>
        </p:txBody>
      </p:sp>
      <p:sp>
        <p:nvSpPr>
          <p:cNvPr id="1035" name="Rectangle 11"/>
          <p:cNvSpPr>
            <a:spLocks noChangeArrowheads="1"/>
          </p:cNvSpPr>
          <p:nvPr/>
        </p:nvSpPr>
        <p:spPr bwMode="auto">
          <a:xfrm>
            <a:off x="8726490" y="115888"/>
            <a:ext cx="142875" cy="144462"/>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ja-JP" altLang="en-US">
              <a:solidFill>
                <a:srgbClr val="000000"/>
              </a:solidFill>
            </a:endParaRPr>
          </a:p>
        </p:txBody>
      </p:sp>
      <p:sp>
        <p:nvSpPr>
          <p:cNvPr id="1036" name="Rectangle 12"/>
          <p:cNvSpPr>
            <a:spLocks noChangeArrowheads="1"/>
          </p:cNvSpPr>
          <p:nvPr/>
        </p:nvSpPr>
        <p:spPr bwMode="auto">
          <a:xfrm>
            <a:off x="8893177" y="280988"/>
            <a:ext cx="142875" cy="144462"/>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ja-JP" altLang="en-US">
              <a:solidFill>
                <a:srgbClr val="000000"/>
              </a:solidFill>
            </a:endParaRPr>
          </a:p>
        </p:txBody>
      </p:sp>
      <p:grpSp>
        <p:nvGrpSpPr>
          <p:cNvPr id="1037" name="Group 13"/>
          <p:cNvGrpSpPr>
            <a:grpSpLocks/>
          </p:cNvGrpSpPr>
          <p:nvPr/>
        </p:nvGrpSpPr>
        <p:grpSpPr bwMode="auto">
          <a:xfrm rot="10800000">
            <a:off x="85725" y="6465888"/>
            <a:ext cx="309563" cy="309562"/>
            <a:chOff x="113" y="4020"/>
            <a:chExt cx="195" cy="195"/>
          </a:xfrm>
        </p:grpSpPr>
        <p:sp>
          <p:nvSpPr>
            <p:cNvPr id="1038" name="Rectangle 14"/>
            <p:cNvSpPr>
              <a:spLocks noChangeArrowheads="1"/>
            </p:cNvSpPr>
            <p:nvPr userDrawn="1"/>
          </p:nvSpPr>
          <p:spPr bwMode="auto">
            <a:xfrm>
              <a:off x="200" y="4021"/>
              <a:ext cx="90" cy="91"/>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ja-JP" altLang="en-US">
                <a:solidFill>
                  <a:srgbClr val="000000"/>
                </a:solidFill>
              </a:endParaRPr>
            </a:p>
          </p:txBody>
        </p:sp>
        <p:sp>
          <p:nvSpPr>
            <p:cNvPr id="1039" name="Rectangle 15"/>
            <p:cNvSpPr>
              <a:spLocks noChangeArrowheads="1"/>
            </p:cNvSpPr>
            <p:nvPr userDrawn="1"/>
          </p:nvSpPr>
          <p:spPr bwMode="auto">
            <a:xfrm>
              <a:off x="95" y="4021"/>
              <a:ext cx="90" cy="91"/>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ja-JP" altLang="en-US">
                <a:solidFill>
                  <a:srgbClr val="000000"/>
                </a:solidFill>
              </a:endParaRPr>
            </a:p>
          </p:txBody>
        </p:sp>
        <p:sp>
          <p:nvSpPr>
            <p:cNvPr id="1040" name="Rectangle 16"/>
            <p:cNvSpPr>
              <a:spLocks noChangeArrowheads="1"/>
            </p:cNvSpPr>
            <p:nvPr userDrawn="1"/>
          </p:nvSpPr>
          <p:spPr bwMode="auto">
            <a:xfrm>
              <a:off x="200" y="4125"/>
              <a:ext cx="90" cy="91"/>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ja-JP" altLang="en-US">
                <a:solidFill>
                  <a:srgbClr val="000000"/>
                </a:solidFill>
              </a:endParaRPr>
            </a:p>
          </p:txBody>
        </p:sp>
      </p:grpSp>
    </p:spTree>
    <p:extLst>
      <p:ext uri="{BB962C8B-B14F-4D97-AF65-F5344CB8AC3E}">
        <p14:creationId xmlns:p14="http://schemas.microsoft.com/office/powerpoint/2010/main" val="489464686"/>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Lst>
  <p:hf hdr="0" ftr="0" dt="0"/>
  <p:txStyles>
    <p:titleStyle>
      <a:lvl1pPr algn="ctr" rtl="0" eaLnBrk="0" fontAlgn="base" hangingPunct="0">
        <a:spcBef>
          <a:spcPct val="0"/>
        </a:spcBef>
        <a:spcAft>
          <a:spcPct val="0"/>
        </a:spcAft>
        <a:defRPr kumimoji="1" sz="4000">
          <a:solidFill>
            <a:schemeClr val="accent2"/>
          </a:solidFill>
          <a:latin typeface="+mj-lt"/>
          <a:ea typeface="+mj-ea"/>
          <a:cs typeface="ＭＳ Ｐゴシック" charset="0"/>
        </a:defRPr>
      </a:lvl1pPr>
      <a:lvl2pPr algn="ctr" rtl="0" eaLnBrk="0" fontAlgn="base" hangingPunct="0">
        <a:spcBef>
          <a:spcPct val="0"/>
        </a:spcBef>
        <a:spcAft>
          <a:spcPct val="0"/>
        </a:spcAft>
        <a:defRPr kumimoji="1" sz="4000">
          <a:solidFill>
            <a:schemeClr val="accent2"/>
          </a:solidFill>
          <a:latin typeface="Arial" charset="0"/>
          <a:ea typeface="ＭＳ Ｐゴシック" pitchFamily="50" charset="-128"/>
          <a:cs typeface="ＭＳ Ｐゴシック" charset="0"/>
        </a:defRPr>
      </a:lvl2pPr>
      <a:lvl3pPr algn="ctr" rtl="0" eaLnBrk="0" fontAlgn="base" hangingPunct="0">
        <a:spcBef>
          <a:spcPct val="0"/>
        </a:spcBef>
        <a:spcAft>
          <a:spcPct val="0"/>
        </a:spcAft>
        <a:defRPr kumimoji="1" sz="4000">
          <a:solidFill>
            <a:schemeClr val="accent2"/>
          </a:solidFill>
          <a:latin typeface="Arial" charset="0"/>
          <a:ea typeface="ＭＳ Ｐゴシック" pitchFamily="50" charset="-128"/>
          <a:cs typeface="ＭＳ Ｐゴシック" charset="0"/>
        </a:defRPr>
      </a:lvl3pPr>
      <a:lvl4pPr algn="ctr" rtl="0" eaLnBrk="0" fontAlgn="base" hangingPunct="0">
        <a:spcBef>
          <a:spcPct val="0"/>
        </a:spcBef>
        <a:spcAft>
          <a:spcPct val="0"/>
        </a:spcAft>
        <a:defRPr kumimoji="1" sz="4000">
          <a:solidFill>
            <a:schemeClr val="accent2"/>
          </a:solidFill>
          <a:latin typeface="Arial" charset="0"/>
          <a:ea typeface="ＭＳ Ｐゴシック" pitchFamily="50" charset="-128"/>
          <a:cs typeface="ＭＳ Ｐゴシック" charset="0"/>
        </a:defRPr>
      </a:lvl4pPr>
      <a:lvl5pPr algn="ctr" rtl="0" eaLnBrk="0" fontAlgn="base" hangingPunct="0">
        <a:spcBef>
          <a:spcPct val="0"/>
        </a:spcBef>
        <a:spcAft>
          <a:spcPct val="0"/>
        </a:spcAft>
        <a:defRPr kumimoji="1" sz="4000">
          <a:solidFill>
            <a:schemeClr val="accent2"/>
          </a:solidFill>
          <a:latin typeface="Arial" charset="0"/>
          <a:ea typeface="ＭＳ Ｐゴシック" pitchFamily="50" charset="-128"/>
          <a:cs typeface="ＭＳ Ｐゴシック" charset="0"/>
        </a:defRPr>
      </a:lvl5pPr>
      <a:lvl6pPr marL="457200" algn="ctr" rtl="0" fontAlgn="base">
        <a:spcBef>
          <a:spcPct val="0"/>
        </a:spcBef>
        <a:spcAft>
          <a:spcPct val="0"/>
        </a:spcAft>
        <a:defRPr kumimoji="1" sz="4000">
          <a:solidFill>
            <a:schemeClr val="accent2"/>
          </a:solidFill>
          <a:latin typeface="Arial" charset="0"/>
          <a:ea typeface="ＭＳ Ｐゴシック" pitchFamily="50" charset="-128"/>
        </a:defRPr>
      </a:lvl6pPr>
      <a:lvl7pPr marL="914400" algn="ctr" rtl="0" fontAlgn="base">
        <a:spcBef>
          <a:spcPct val="0"/>
        </a:spcBef>
        <a:spcAft>
          <a:spcPct val="0"/>
        </a:spcAft>
        <a:defRPr kumimoji="1" sz="4000">
          <a:solidFill>
            <a:schemeClr val="accent2"/>
          </a:solidFill>
          <a:latin typeface="Arial" charset="0"/>
          <a:ea typeface="ＭＳ Ｐゴシック" pitchFamily="50" charset="-128"/>
        </a:defRPr>
      </a:lvl7pPr>
      <a:lvl8pPr marL="1371600" algn="ctr" rtl="0" fontAlgn="base">
        <a:spcBef>
          <a:spcPct val="0"/>
        </a:spcBef>
        <a:spcAft>
          <a:spcPct val="0"/>
        </a:spcAft>
        <a:defRPr kumimoji="1" sz="4000">
          <a:solidFill>
            <a:schemeClr val="accent2"/>
          </a:solidFill>
          <a:latin typeface="Arial" charset="0"/>
          <a:ea typeface="ＭＳ Ｐゴシック" pitchFamily="50" charset="-128"/>
        </a:defRPr>
      </a:lvl8pPr>
      <a:lvl9pPr marL="1828800" algn="ctr" rtl="0" fontAlgn="base">
        <a:spcBef>
          <a:spcPct val="0"/>
        </a:spcBef>
        <a:spcAft>
          <a:spcPct val="0"/>
        </a:spcAft>
        <a:defRPr kumimoji="1" sz="4000">
          <a:solidFill>
            <a:schemeClr val="accent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rgbClr val="666699"/>
        </a:buClr>
        <a:buChar char="•"/>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rgbClr val="6666FF"/>
        </a:buClr>
        <a:buFont typeface="Arial" charset="0"/>
        <a:buChar char="–"/>
        <a:defRPr kumimoji="1" sz="2800">
          <a:solidFill>
            <a:srgbClr val="777777"/>
          </a:solidFill>
          <a:latin typeface="+mn-lt"/>
          <a:ea typeface="+mn-ea"/>
        </a:defRPr>
      </a:lvl2pPr>
      <a:lvl3pPr marL="1143000" indent="-228600" algn="l" rtl="0" eaLnBrk="0" fontAlgn="base" hangingPunct="0">
        <a:spcBef>
          <a:spcPct val="20000"/>
        </a:spcBef>
        <a:spcAft>
          <a:spcPct val="0"/>
        </a:spcAft>
        <a:buClr>
          <a:srgbClr val="3333CC"/>
        </a:buClr>
        <a:buChar char="•"/>
        <a:defRPr kumimoji="1" sz="2400">
          <a:solidFill>
            <a:srgbClr val="777777"/>
          </a:solidFill>
          <a:latin typeface="+mn-lt"/>
          <a:ea typeface="+mn-ea"/>
        </a:defRPr>
      </a:lvl3pPr>
      <a:lvl4pPr marL="1600200" indent="-228600" algn="l" rtl="0" eaLnBrk="0" fontAlgn="base" hangingPunct="0">
        <a:spcBef>
          <a:spcPct val="20000"/>
        </a:spcBef>
        <a:spcAft>
          <a:spcPct val="0"/>
        </a:spcAft>
        <a:buClr>
          <a:srgbClr val="533993"/>
        </a:buClr>
        <a:buFont typeface="Arial" charset="0"/>
        <a:buChar char="–"/>
        <a:defRPr kumimoji="1" sz="2000">
          <a:solidFill>
            <a:srgbClr val="777777"/>
          </a:solidFill>
          <a:latin typeface="+mn-lt"/>
          <a:ea typeface="+mn-ea"/>
        </a:defRPr>
      </a:lvl4pPr>
      <a:lvl5pPr marL="2057400" indent="-228600" algn="l" rtl="0" eaLnBrk="0" fontAlgn="base" hangingPunct="0">
        <a:spcBef>
          <a:spcPct val="20000"/>
        </a:spcBef>
        <a:spcAft>
          <a:spcPct val="0"/>
        </a:spcAft>
        <a:buClr>
          <a:srgbClr val="666699"/>
        </a:buClr>
        <a:buFont typeface="Arial" charset="0"/>
        <a:buChar char="»"/>
        <a:defRPr kumimoji="1" sz="2000">
          <a:solidFill>
            <a:srgbClr val="777777"/>
          </a:solidFill>
          <a:latin typeface="+mn-lt"/>
          <a:ea typeface="+mn-ea"/>
        </a:defRPr>
      </a:lvl5pPr>
      <a:lvl6pPr marL="2514600" indent="-228600" algn="l" rtl="0" fontAlgn="base">
        <a:spcBef>
          <a:spcPct val="20000"/>
        </a:spcBef>
        <a:spcAft>
          <a:spcPct val="0"/>
        </a:spcAft>
        <a:buClr>
          <a:srgbClr val="666699"/>
        </a:buClr>
        <a:buFont typeface="Arial" charset="0"/>
        <a:buChar char="»"/>
        <a:defRPr kumimoji="1" sz="2000">
          <a:solidFill>
            <a:srgbClr val="777777"/>
          </a:solidFill>
          <a:latin typeface="+mn-lt"/>
          <a:ea typeface="+mn-ea"/>
        </a:defRPr>
      </a:lvl6pPr>
      <a:lvl7pPr marL="2971800" indent="-228600" algn="l" rtl="0" fontAlgn="base">
        <a:spcBef>
          <a:spcPct val="20000"/>
        </a:spcBef>
        <a:spcAft>
          <a:spcPct val="0"/>
        </a:spcAft>
        <a:buClr>
          <a:srgbClr val="666699"/>
        </a:buClr>
        <a:buFont typeface="Arial" charset="0"/>
        <a:buChar char="»"/>
        <a:defRPr kumimoji="1" sz="2000">
          <a:solidFill>
            <a:srgbClr val="777777"/>
          </a:solidFill>
          <a:latin typeface="+mn-lt"/>
          <a:ea typeface="+mn-ea"/>
        </a:defRPr>
      </a:lvl7pPr>
      <a:lvl8pPr marL="3429000" indent="-228600" algn="l" rtl="0" fontAlgn="base">
        <a:spcBef>
          <a:spcPct val="20000"/>
        </a:spcBef>
        <a:spcAft>
          <a:spcPct val="0"/>
        </a:spcAft>
        <a:buClr>
          <a:srgbClr val="666699"/>
        </a:buClr>
        <a:buFont typeface="Arial" charset="0"/>
        <a:buChar char="»"/>
        <a:defRPr kumimoji="1" sz="2000">
          <a:solidFill>
            <a:srgbClr val="777777"/>
          </a:solidFill>
          <a:latin typeface="+mn-lt"/>
          <a:ea typeface="+mn-ea"/>
        </a:defRPr>
      </a:lvl8pPr>
      <a:lvl9pPr marL="3886200" indent="-228600" algn="l" rtl="0" fontAlgn="base">
        <a:spcBef>
          <a:spcPct val="20000"/>
        </a:spcBef>
        <a:spcAft>
          <a:spcPct val="0"/>
        </a:spcAft>
        <a:buClr>
          <a:srgbClr val="666699"/>
        </a:buClr>
        <a:buFont typeface="Arial" charset="0"/>
        <a:buChar char="»"/>
        <a:defRPr kumimoji="1" sz="2000">
          <a:solidFill>
            <a:srgbClr val="777777"/>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113"/>
          <p:cNvSpPr>
            <a:spLocks noChangeArrowheads="1"/>
          </p:cNvSpPr>
          <p:nvPr/>
        </p:nvSpPr>
        <p:spPr bwMode="auto">
          <a:xfrm>
            <a:off x="4433626" y="6645325"/>
            <a:ext cx="168316" cy="153888"/>
          </a:xfrm>
          <a:prstGeom prst="rect">
            <a:avLst/>
          </a:prstGeom>
          <a:noFill/>
          <a:ln w="9525">
            <a:noFill/>
            <a:miter lim="800000"/>
            <a:headEnd/>
            <a:tailEnd/>
          </a:ln>
          <a:effectLst/>
        </p:spPr>
        <p:txBody>
          <a:bodyPr wrap="none" lIns="0" tIns="0" rIns="0" bIns="0" anchor="ctr">
            <a:spAutoFit/>
          </a:bodyPr>
          <a:lstStyle/>
          <a:p>
            <a:pPr algn="ctr" fontAlgn="base">
              <a:spcBef>
                <a:spcPct val="0"/>
              </a:spcBef>
              <a:spcAft>
                <a:spcPct val="0"/>
              </a:spcAft>
              <a:defRPr/>
            </a:pPr>
            <a:fld id="{183BBE38-6613-442A-BD59-8C4355F7D04B}" type="slidenum">
              <a:rPr kumimoji="1" lang="en-US" altLang="ko-KR" sz="1000" b="1">
                <a:solidFill>
                  <a:prstClr val="black"/>
                </a:solidFill>
                <a:latin typeface="맑은 고딕" pitchFamily="50" charset="-127"/>
                <a:ea typeface="맑은 고딕" pitchFamily="50" charset="-127"/>
              </a:rPr>
              <a:pPr algn="ctr" fontAlgn="base">
                <a:spcBef>
                  <a:spcPct val="0"/>
                </a:spcBef>
                <a:spcAft>
                  <a:spcPct val="0"/>
                </a:spcAft>
                <a:defRPr/>
              </a:pPr>
              <a:t>‹#›</a:t>
            </a:fld>
            <a:endParaRPr kumimoji="1" lang="en-US" altLang="ko-KR" sz="1000" b="1" dirty="0">
              <a:solidFill>
                <a:prstClr val="black"/>
              </a:solidFill>
              <a:latin typeface="맑은 고딕" pitchFamily="50" charset="-127"/>
              <a:ea typeface="맑은 고딕" pitchFamily="50" charset="-127"/>
            </a:endParaRPr>
          </a:p>
        </p:txBody>
      </p:sp>
      <p:pic>
        <p:nvPicPr>
          <p:cNvPr id="3076" name="Picture 4" descr="C:\Users\kiminhwan\Desktop\위성자료의 예보 및 응용기술개발\로고양식4.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0" y="8620"/>
            <a:ext cx="9144000" cy="116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73972"/>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Lst>
  <p:timing>
    <p:tnLst>
      <p:par>
        <p:cTn id="1" dur="indefinite" restart="never" nodeType="tmRoot"/>
      </p:par>
    </p:tnLst>
  </p:timing>
  <p:hf hdr="0" ftr="0" dt="0"/>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2050" name="Picture 43" descr="goesr_iosspdt_template1"/>
          <p:cNvPicPr>
            <a:picLocks noChangeAspect="1" noChangeArrowheads="1"/>
          </p:cNvPicPr>
          <p:nvPr/>
        </p:nvPicPr>
        <p:blipFill>
          <a:blip r:embed="rId15">
            <a:lum bright="-30000" contrast="-36000"/>
            <a:extLst>
              <a:ext uri="{28A0092B-C50C-407E-A947-70E740481C1C}">
                <a14:useLocalDpi xmlns:a14="http://schemas.microsoft.com/office/drawing/2010/main"/>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sz="1400" b="0" i="0">
                <a:solidFill>
                  <a:srgbClr val="FFFF00"/>
                </a:solidFill>
                <a:latin typeface="Times New Roman" pitchFamily="18" charset="0"/>
                <a:ea typeface="ＭＳ Ｐゴシック" pitchFamily="34" charset="-128"/>
              </a:defRPr>
            </a:lvl1pPr>
          </a:lstStyle>
          <a:p>
            <a:pPr fontAlgn="base">
              <a:spcAft>
                <a:spcPct val="0"/>
              </a:spcAft>
              <a:defRPr/>
            </a:pPr>
            <a:endParaRPr lang="en-US"/>
          </a:p>
        </p:txBody>
      </p:sp>
      <p:sp>
        <p:nvSpPr>
          <p:cNvPr id="1028" name="Rectangle 4"/>
          <p:cNvSpPr>
            <a:spLocks noGrp="1" noChangeArrowheads="1"/>
          </p:cNvSpPr>
          <p:nvPr>
            <p:ph type="sldNum" sz="quarter" idx="4"/>
          </p:nvPr>
        </p:nvSpPr>
        <p:spPr bwMode="auto">
          <a:xfrm>
            <a:off x="7696200" y="6705600"/>
            <a:ext cx="1447800" cy="152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b="1" i="0">
                <a:solidFill>
                  <a:srgbClr val="FFFF00"/>
                </a:solidFill>
                <a:latin typeface="Times New Roman" pitchFamily="18" charset="0"/>
                <a:ea typeface="ＭＳ Ｐゴシック" pitchFamily="34" charset="-128"/>
              </a:defRPr>
            </a:lvl1pPr>
          </a:lstStyle>
          <a:p>
            <a:pPr fontAlgn="base">
              <a:spcAft>
                <a:spcPct val="0"/>
              </a:spcAft>
              <a:defRPr/>
            </a:pPr>
            <a:fld id="{DA52FEA2-6043-4062-8E64-41FC7FB5FC6E}" type="slidenum">
              <a:rPr lang="en-US"/>
              <a:pPr fontAlgn="base">
                <a:spcAft>
                  <a:spcPct val="0"/>
                </a:spcAft>
                <a:defRPr/>
              </a:pPr>
              <a:t>‹#›</a:t>
            </a:fld>
            <a:endParaRPr lang="en-US"/>
          </a:p>
        </p:txBody>
      </p:sp>
      <p:sp>
        <p:nvSpPr>
          <p:cNvPr id="2053" name="Rectangle 5"/>
          <p:cNvSpPr>
            <a:spLocks noChangeArrowheads="1"/>
          </p:cNvSpPr>
          <p:nvPr/>
        </p:nvSpPr>
        <p:spPr bwMode="auto">
          <a:xfrm>
            <a:off x="0" y="14287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a typeface="ＭＳ Ｐゴシック" pitchFamily="34" charset="-128"/>
            </a:endParaRPr>
          </a:p>
        </p:txBody>
      </p:sp>
      <p:sp>
        <p:nvSpPr>
          <p:cNvPr id="2054" name="Rectangle 6"/>
          <p:cNvSpPr>
            <a:spLocks noChangeArrowheads="1"/>
          </p:cNvSpPr>
          <p:nvPr/>
        </p:nvSpPr>
        <p:spPr bwMode="auto">
          <a:xfrm>
            <a:off x="0" y="15430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a typeface="ＭＳ Ｐゴシック" pitchFamily="34" charset="-128"/>
            </a:endParaRPr>
          </a:p>
        </p:txBody>
      </p:sp>
      <p:sp>
        <p:nvSpPr>
          <p:cNvPr id="2055" name="Rectangle 7"/>
          <p:cNvSpPr>
            <a:spLocks noGrp="1" noChangeArrowheads="1"/>
          </p:cNvSpPr>
          <p:nvPr>
            <p:ph type="title"/>
          </p:nvPr>
        </p:nvSpPr>
        <p:spPr bwMode="auto">
          <a:xfrm>
            <a:off x="1295400" y="228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2056" name="Rectangle 8"/>
          <p:cNvSpPr>
            <a:spLocks noGrp="1" noChangeArrowheads="1"/>
          </p:cNvSpPr>
          <p:nvPr>
            <p:ph type="body" idx="1"/>
          </p:nvPr>
        </p:nvSpPr>
        <p:spPr bwMode="auto">
          <a:xfrm>
            <a:off x="609600" y="2209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7" name="Picture 39" descr="NOAA-NESDIS"/>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150831"/>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Lst>
  <p:hf hdr="0" ftr="0" dt="0"/>
  <p:txStyles>
    <p:titleStyle>
      <a:lvl1pPr algn="ctr" rtl="0" eaLnBrk="0" fontAlgn="base" hangingPunct="0">
        <a:lnSpc>
          <a:spcPct val="85000"/>
        </a:lnSpc>
        <a:spcBef>
          <a:spcPct val="0"/>
        </a:spcBef>
        <a:spcAft>
          <a:spcPct val="0"/>
        </a:spcAft>
        <a:defRPr sz="4400" b="1">
          <a:solidFill>
            <a:srgbClr val="FAFD00"/>
          </a:solidFill>
          <a:latin typeface="+mj-lt"/>
          <a:ea typeface="ＭＳ Ｐゴシック" pitchFamily="34" charset="-128"/>
          <a:cs typeface="ＭＳ Ｐゴシック" charset="-128"/>
        </a:defRPr>
      </a:lvl1pPr>
      <a:lvl2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2pPr>
      <a:lvl3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3pPr>
      <a:lvl4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4pPr>
      <a:lvl5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5pPr>
      <a:lvl6pPr marL="457200" algn="ctr" rtl="0" fontAlgn="base">
        <a:lnSpc>
          <a:spcPct val="85000"/>
        </a:lnSpc>
        <a:spcBef>
          <a:spcPct val="0"/>
        </a:spcBef>
        <a:spcAft>
          <a:spcPct val="0"/>
        </a:spcAft>
        <a:defRPr sz="4400" b="1">
          <a:solidFill>
            <a:srgbClr val="FAFD00"/>
          </a:solidFill>
          <a:latin typeface="Book Antiqua" charset="0"/>
        </a:defRPr>
      </a:lvl6pPr>
      <a:lvl7pPr marL="914400" algn="ctr" rtl="0" fontAlgn="base">
        <a:lnSpc>
          <a:spcPct val="85000"/>
        </a:lnSpc>
        <a:spcBef>
          <a:spcPct val="0"/>
        </a:spcBef>
        <a:spcAft>
          <a:spcPct val="0"/>
        </a:spcAft>
        <a:defRPr sz="4400" b="1">
          <a:solidFill>
            <a:srgbClr val="FAFD00"/>
          </a:solidFill>
          <a:latin typeface="Book Antiqua" charset="0"/>
        </a:defRPr>
      </a:lvl7pPr>
      <a:lvl8pPr marL="1371600" algn="ctr" rtl="0" fontAlgn="base">
        <a:lnSpc>
          <a:spcPct val="85000"/>
        </a:lnSpc>
        <a:spcBef>
          <a:spcPct val="0"/>
        </a:spcBef>
        <a:spcAft>
          <a:spcPct val="0"/>
        </a:spcAft>
        <a:defRPr sz="4400" b="1">
          <a:solidFill>
            <a:srgbClr val="FAFD00"/>
          </a:solidFill>
          <a:latin typeface="Book Antiqua" charset="0"/>
        </a:defRPr>
      </a:lvl8pPr>
      <a:lvl9pPr marL="1828800" algn="ctr" rtl="0" fontAlgn="base">
        <a:lnSpc>
          <a:spcPct val="85000"/>
        </a:lnSpc>
        <a:spcBef>
          <a:spcPct val="0"/>
        </a:spcBef>
        <a:spcAft>
          <a:spcPct val="0"/>
        </a:spcAft>
        <a:defRPr sz="4400" b="1">
          <a:solidFill>
            <a:srgbClr val="FAFD00"/>
          </a:solidFill>
          <a:latin typeface="Book Antiqua" charset="0"/>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ＭＳ Ｐゴシック"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ＭＳ Ｐゴシック" pitchFamily="34" charset="-128"/>
        </a:defRPr>
      </a:lvl3pPr>
      <a:lvl4pPr marL="1600200" indent="-228600" algn="l" rtl="0" eaLnBrk="0" fontAlgn="base" hangingPunct="0">
        <a:spcBef>
          <a:spcPct val="20000"/>
        </a:spcBef>
        <a:spcAft>
          <a:spcPct val="0"/>
        </a:spcAft>
        <a:buClr>
          <a:schemeClr val="accent2"/>
        </a:buClr>
        <a:buSzPct val="65000"/>
        <a:buFont typeface="Monotype Sorts" charset="2"/>
        <a:buChar char="l"/>
        <a:defRPr sz="2000">
          <a:solidFill>
            <a:srgbClr val="F8F8F8"/>
          </a:solidFill>
          <a:latin typeface="+mn-lt"/>
          <a:ea typeface="ＭＳ Ｐゴシック"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ＭＳ Ｐゴシック"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fld id="{EED98605-C4D9-407D-AE7E-9A9517A22159}" type="datetime1">
              <a:rPr lang="en-US" smtClean="0">
                <a:solidFill>
                  <a:srgbClr val="000000"/>
                </a:solidFill>
              </a:rPr>
              <a:pPr fontAlgn="base">
                <a:spcBef>
                  <a:spcPct val="0"/>
                </a:spcBef>
                <a:spcAft>
                  <a:spcPct val="0"/>
                </a:spcAft>
                <a:defRPr/>
              </a:pPr>
              <a:t>3/13/2015</a:t>
            </a:fld>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224504115"/>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0642EA"/>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fld id="{B704391B-55AB-46A2-904B-418F773C3550}" type="datetime1">
              <a:rPr lang="en-US" smtClean="0">
                <a:solidFill>
                  <a:srgbClr val="000000"/>
                </a:solidFill>
              </a:rPr>
              <a:pPr fontAlgn="base">
                <a:spcBef>
                  <a:spcPct val="0"/>
                </a:spcBef>
                <a:spcAft>
                  <a:spcPct val="0"/>
                </a:spcAft>
                <a:defRPr/>
              </a:pPr>
              <a:t>3/13/2015</a:t>
            </a:fld>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303424387"/>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 id="2147483953"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mn-ea"/>
              </a:defRPr>
            </a:lvl1pPr>
          </a:lstStyle>
          <a:p>
            <a:pPr fontAlgn="base">
              <a:spcBef>
                <a:spcPct val="0"/>
              </a:spcBef>
              <a:spcAft>
                <a:spcPct val="0"/>
              </a:spcAft>
              <a:defRPr/>
            </a:pPr>
            <a:fld id="{981EA310-72DD-47F7-8BBE-E91A2D32937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878852215"/>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 id="2147483967"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1038E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fld id="{73D6A801-223F-401A-B65D-0EB06AB455BE}" type="datetime1">
              <a:rPr lang="en-US" smtClean="0">
                <a:solidFill>
                  <a:srgbClr val="000000"/>
                </a:solidFill>
              </a:rPr>
              <a:pPr fontAlgn="base">
                <a:spcBef>
                  <a:spcPct val="0"/>
                </a:spcBef>
                <a:spcAft>
                  <a:spcPct val="0"/>
                </a:spcAft>
                <a:defRPr/>
              </a:pPr>
              <a:t>3/13/2015</a:t>
            </a:fld>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753563274"/>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 id="2147483981"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1038E0"/>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mn-ea"/>
              </a:defRPr>
            </a:lvl1pPr>
          </a:lstStyle>
          <a:p>
            <a:pPr fontAlgn="base">
              <a:spcBef>
                <a:spcPct val="0"/>
              </a:spcBef>
              <a:spcAft>
                <a:spcPct val="0"/>
              </a:spcAft>
              <a:defRPr/>
            </a:pPr>
            <a:fld id="{981EA310-72DD-47F7-8BBE-E91A2D32937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625690410"/>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94" r:id="rId12"/>
    <p:sldLayoutId id="2147483995"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9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326190B1-5AC8-4B64-B8E2-5D604D12E0E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267373082"/>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D2021C82-4BC8-C949-8A60-47B9C9A94D37}" type="datetimeFigureOut">
              <a:rPr lang="en-US" smtClean="0">
                <a:solidFill>
                  <a:prstClr val="black">
                    <a:tint val="75000"/>
                  </a:prstClr>
                </a:solidFill>
              </a:rPr>
              <a:pPr defTabSz="457200"/>
              <a:t>3/13/2015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DB9DBB8-3017-264B-9461-9CE4E86F4F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289420515"/>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42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542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542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556D14B3-4ECC-49E3-954D-5F040306606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7885981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0F1F52"/>
        </a:solidFill>
        <a:effectLst/>
      </p:bgPr>
    </p:bg>
    <p:spTree>
      <p:nvGrpSpPr>
        <p:cNvPr id="1" name=""/>
        <p:cNvGrpSpPr/>
        <p:nvPr/>
      </p:nvGrpSpPr>
      <p:grpSpPr>
        <a:xfrm>
          <a:off x="0" y="0"/>
          <a:ext cx="0" cy="0"/>
          <a:chOff x="0" y="0"/>
          <a:chExt cx="0" cy="0"/>
        </a:xfrm>
      </p:grpSpPr>
      <p:sp>
        <p:nvSpPr>
          <p:cNvPr id="29" name="Rectangle 28"/>
          <p:cNvSpPr/>
          <p:nvPr userDrawn="1"/>
        </p:nvSpPr>
        <p:spPr>
          <a:xfrm flipV="1">
            <a:off x="0" y="-16934"/>
            <a:ext cx="9144000" cy="6484789"/>
          </a:xfrm>
          <a:prstGeom prst="rect">
            <a:avLst/>
          </a:prstGeom>
          <a:gradFill flip="none" rotWithShape="1">
            <a:gsLst>
              <a:gs pos="0">
                <a:srgbClr val="01021E">
                  <a:alpha val="85000"/>
                </a:srgbClr>
              </a:gs>
              <a:gs pos="50000">
                <a:schemeClr val="tx2">
                  <a:lumMod val="50000"/>
                  <a:alpha val="50000"/>
                </a:schemeClr>
              </a:gs>
              <a:gs pos="100000">
                <a:schemeClr val="tx2">
                  <a:lumMod val="75000"/>
                  <a:alpha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a:p>
            <a:pPr algn="ctr" fontAlgn="base">
              <a:spcBef>
                <a:spcPct val="0"/>
              </a:spcBef>
              <a:spcAft>
                <a:spcPct val="0"/>
              </a:spcAft>
            </a:pPr>
            <a:endParaRPr lang="en-US" dirty="0">
              <a:solidFill>
                <a:prstClr val="white"/>
              </a:solidFill>
            </a:endParaRPr>
          </a:p>
          <a:p>
            <a:pPr algn="ctr" fontAlgn="base">
              <a:spcBef>
                <a:spcPct val="0"/>
              </a:spcBef>
              <a:spcAft>
                <a:spcPct val="0"/>
              </a:spcAft>
            </a:pPr>
            <a:endParaRPr lang="en-US" dirty="0">
              <a:solidFill>
                <a:prstClr val="white"/>
              </a:solidFill>
            </a:endParaRPr>
          </a:p>
        </p:txBody>
      </p:sp>
      <p:sp>
        <p:nvSpPr>
          <p:cNvPr id="22" name="Title Placeholder 21"/>
          <p:cNvSpPr>
            <a:spLocks noGrp="1"/>
          </p:cNvSpPr>
          <p:nvPr>
            <p:ph type="title"/>
          </p:nvPr>
        </p:nvSpPr>
        <p:spPr>
          <a:xfrm>
            <a:off x="458262" y="0"/>
            <a:ext cx="8228538" cy="990600"/>
          </a:xfrm>
          <a:prstGeom prst="rect">
            <a:avLst/>
          </a:prstGeom>
        </p:spPr>
        <p:txBody>
          <a:bodyPr vert="horz" wrap="square" lIns="91440" tIns="45720" rIns="91440" bIns="45720" numCol="1" anchor="ctr" anchorCtr="0" compatLnSpc="1">
            <a:prstTxWarp prst="textNoShape">
              <a:avLst/>
            </a:prstTxWarp>
            <a:noAutofit/>
          </a:bodyPr>
          <a:lstStyle/>
          <a:p>
            <a:pPr lvl="0"/>
            <a:r>
              <a:rPr lang="en-US" dirty="0" smtClean="0"/>
              <a:t>Click to edit Master title style</a:t>
            </a:r>
          </a:p>
        </p:txBody>
      </p:sp>
      <p:sp>
        <p:nvSpPr>
          <p:cNvPr id="1031" name="Text Placeholder 12"/>
          <p:cNvSpPr>
            <a:spLocks noGrp="1"/>
          </p:cNvSpPr>
          <p:nvPr>
            <p:ph type="body" idx="1"/>
          </p:nvPr>
        </p:nvSpPr>
        <p:spPr bwMode="auto">
          <a:xfrm>
            <a:off x="458262" y="1066800"/>
            <a:ext cx="8228538"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p>
        </p:txBody>
      </p:sp>
      <p:sp>
        <p:nvSpPr>
          <p:cNvPr id="11" name="Slide Number Placeholder 10"/>
          <p:cNvSpPr>
            <a:spLocks noGrp="1"/>
          </p:cNvSpPr>
          <p:nvPr>
            <p:ph type="sldNum" sz="quarter" idx="4"/>
          </p:nvPr>
        </p:nvSpPr>
        <p:spPr>
          <a:xfrm>
            <a:off x="8534400" y="6553200"/>
            <a:ext cx="457200" cy="228600"/>
          </a:xfrm>
          <a:prstGeom prst="rect">
            <a:avLst/>
          </a:prstGeom>
        </p:spPr>
        <p:txBody>
          <a:bodyPr vert="horz" wrap="square" lIns="91440" tIns="45720" rIns="91440" bIns="45720" numCol="1" anchor="ctr" anchorCtr="0" compatLnSpc="1">
            <a:prstTxWarp prst="textNoShape">
              <a:avLst/>
            </a:prstTxWarp>
          </a:bodyPr>
          <a:lstStyle>
            <a:lvl1pPr algn="r" fontAlgn="auto">
              <a:spcBef>
                <a:spcPts val="0"/>
              </a:spcBef>
              <a:spcAft>
                <a:spcPts val="0"/>
              </a:spcAft>
              <a:defRPr sz="1000">
                <a:solidFill>
                  <a:srgbClr val="FFF1CE"/>
                </a:solidFill>
                <a:latin typeface="Arial Narrow"/>
                <a:cs typeface="Arial Narrow"/>
              </a:defRPr>
            </a:lvl1pPr>
          </a:lstStyle>
          <a:p>
            <a:pPr>
              <a:defRPr/>
            </a:pPr>
            <a:fld id="{49C620E3-86D2-421C-B672-9D0292A84894}" type="slidenum">
              <a:rPr lang="en-US" smtClean="0"/>
              <a:pPr>
                <a:defRPr/>
              </a:pPr>
              <a:t>‹#›</a:t>
            </a:fld>
            <a:endParaRPr lang="en-US" dirty="0"/>
          </a:p>
        </p:txBody>
      </p:sp>
      <p:sp>
        <p:nvSpPr>
          <p:cNvPr id="8" name="TextBox 7"/>
          <p:cNvSpPr txBox="1">
            <a:spLocks noChangeArrowheads="1"/>
          </p:cNvSpPr>
          <p:nvPr userDrawn="1"/>
        </p:nvSpPr>
        <p:spPr bwMode="auto">
          <a:xfrm>
            <a:off x="2438400" y="6528816"/>
            <a:ext cx="2667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sz="700" dirty="0" smtClean="0">
                <a:solidFill>
                  <a:srgbClr val="F2C31A"/>
                </a:solidFill>
                <a:latin typeface="Corbel" pitchFamily="34" charset="0"/>
              </a:rPr>
              <a:t>Cooperative Institute for Meteorological Satellite Studies</a:t>
            </a:r>
          </a:p>
          <a:p>
            <a:pPr eaLnBrk="1" fontAlgn="base" hangingPunct="1">
              <a:spcBef>
                <a:spcPct val="0"/>
              </a:spcBef>
              <a:spcAft>
                <a:spcPct val="0"/>
              </a:spcAft>
              <a:defRPr/>
            </a:pPr>
            <a:r>
              <a:rPr lang="en-US" sz="700" dirty="0" smtClean="0">
                <a:solidFill>
                  <a:srgbClr val="FFFFFF"/>
                </a:solidFill>
                <a:latin typeface="Corbel" pitchFamily="34" charset="0"/>
              </a:rPr>
              <a:t>University of Wisconsin - Madison</a:t>
            </a:r>
          </a:p>
        </p:txBody>
      </p:sp>
      <p:pic>
        <p:nvPicPr>
          <p:cNvPr id="9" name="Picture 8" descr="CIMSS_logo_web_multicolor_glow_PNG_138x100.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011680" y="6492830"/>
            <a:ext cx="457200" cy="331304"/>
          </a:xfrm>
          <a:prstGeom prst="rect">
            <a:avLst/>
          </a:prstGeom>
        </p:spPr>
      </p:pic>
      <p:pic>
        <p:nvPicPr>
          <p:cNvPr id="12" name="Picture 11"/>
          <p:cNvPicPr>
            <a:picLocks noChangeAspect="1"/>
          </p:cNvPicPr>
          <p:nvPr userDrawn="1"/>
        </p:nvPicPr>
        <p:blipFill>
          <a:blip r:embed="rId9"/>
          <a:stretch>
            <a:fillRect/>
          </a:stretch>
        </p:blipFill>
        <p:spPr>
          <a:xfrm>
            <a:off x="152400" y="6477000"/>
            <a:ext cx="378550" cy="381000"/>
          </a:xfrm>
          <a:prstGeom prst="rect">
            <a:avLst/>
          </a:prstGeom>
        </p:spPr>
      </p:pic>
      <p:sp>
        <p:nvSpPr>
          <p:cNvPr id="14" name="TextBox 13"/>
          <p:cNvSpPr txBox="1">
            <a:spLocks noChangeArrowheads="1"/>
          </p:cNvSpPr>
          <p:nvPr userDrawn="1"/>
        </p:nvSpPr>
        <p:spPr bwMode="auto">
          <a:xfrm>
            <a:off x="533400" y="6528816"/>
            <a:ext cx="1447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sz="700" dirty="0" smtClean="0">
                <a:solidFill>
                  <a:srgbClr val="F2C31A"/>
                </a:solidFill>
                <a:latin typeface="Corbel" pitchFamily="34" charset="0"/>
              </a:rPr>
              <a:t>National Oceanic &amp; Atmospheric</a:t>
            </a:r>
          </a:p>
          <a:p>
            <a:pPr eaLnBrk="1" fontAlgn="base" hangingPunct="1">
              <a:spcBef>
                <a:spcPct val="0"/>
              </a:spcBef>
              <a:spcAft>
                <a:spcPct val="0"/>
              </a:spcAft>
              <a:defRPr/>
            </a:pPr>
            <a:r>
              <a:rPr lang="en-US" sz="700" dirty="0" smtClean="0">
                <a:solidFill>
                  <a:srgbClr val="F2C31A"/>
                </a:solidFill>
                <a:latin typeface="Corbel" pitchFamily="34" charset="0"/>
              </a:rPr>
              <a:t>Administration</a:t>
            </a:r>
          </a:p>
        </p:txBody>
      </p:sp>
      <p:pic>
        <p:nvPicPr>
          <p:cNvPr id="15" name="Picture 14"/>
          <p:cNvPicPr>
            <a:picLocks noChangeAspect="1"/>
          </p:cNvPicPr>
          <p:nvPr userDrawn="1"/>
        </p:nvPicPr>
        <p:blipFill>
          <a:blip r:embed="rId10"/>
          <a:stretch>
            <a:fillRect/>
          </a:stretch>
        </p:blipFill>
        <p:spPr>
          <a:xfrm>
            <a:off x="4800600" y="6528816"/>
            <a:ext cx="762000" cy="290556"/>
          </a:xfrm>
          <a:prstGeom prst="rect">
            <a:avLst/>
          </a:prstGeom>
        </p:spPr>
      </p:pic>
      <p:sp>
        <p:nvSpPr>
          <p:cNvPr id="16" name="TextBox 15"/>
          <p:cNvSpPr txBox="1">
            <a:spLocks noChangeArrowheads="1"/>
          </p:cNvSpPr>
          <p:nvPr userDrawn="1"/>
        </p:nvSpPr>
        <p:spPr bwMode="auto">
          <a:xfrm>
            <a:off x="5562600" y="6528816"/>
            <a:ext cx="2667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sz="700" dirty="0" smtClean="0">
                <a:solidFill>
                  <a:srgbClr val="F2C31A"/>
                </a:solidFill>
                <a:latin typeface="Corbel" pitchFamily="34" charset="0"/>
              </a:rPr>
              <a:t>Cooperative Institute for Research in the Atmosphere</a:t>
            </a:r>
          </a:p>
          <a:p>
            <a:pPr eaLnBrk="1" fontAlgn="base" hangingPunct="1">
              <a:spcBef>
                <a:spcPct val="0"/>
              </a:spcBef>
              <a:spcAft>
                <a:spcPct val="0"/>
              </a:spcAft>
              <a:defRPr/>
            </a:pPr>
            <a:r>
              <a:rPr lang="en-US" sz="700" dirty="0" smtClean="0">
                <a:solidFill>
                  <a:srgbClr val="FFFFFF"/>
                </a:solidFill>
                <a:latin typeface="Corbel" pitchFamily="34" charset="0"/>
              </a:rPr>
              <a:t>Colorado State University</a:t>
            </a:r>
          </a:p>
        </p:txBody>
      </p:sp>
    </p:spTree>
    <p:extLst>
      <p:ext uri="{BB962C8B-B14F-4D97-AF65-F5344CB8AC3E}">
        <p14:creationId xmlns:p14="http://schemas.microsoft.com/office/powerpoint/2010/main" val="2783278681"/>
      </p:ext>
    </p:extLst>
  </p:cSld>
  <p:clrMap bg1="dk1" tx1="lt1" bg2="dk2" tx2="lt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Lst>
  <p:timing>
    <p:tnLst>
      <p:par>
        <p:cTn id="1" dur="indefinite" restart="never" nodeType="tmRoot"/>
      </p:par>
    </p:tnLst>
  </p:timing>
  <p:hf hdr="0" ftr="0" dt="0"/>
  <p:txStyles>
    <p:titleStyle>
      <a:lvl1pPr algn="ctr" rtl="0" eaLnBrk="1" fontAlgn="base" hangingPunct="1">
        <a:spcBef>
          <a:spcPct val="0"/>
        </a:spcBef>
        <a:spcAft>
          <a:spcPct val="0"/>
        </a:spcAft>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p:titleStyle>
    <p:bodyStyle>
      <a:lvl1pPr marL="411163" indent="-342900" algn="l" rtl="0" eaLnBrk="1" fontAlgn="base" hangingPunct="1">
        <a:spcBef>
          <a:spcPts val="700"/>
        </a:spcBef>
        <a:spcAft>
          <a:spcPct val="0"/>
        </a:spcAft>
        <a:buClr>
          <a:schemeClr val="accent3">
            <a:lumMod val="75000"/>
          </a:schemeClr>
        </a:buClr>
        <a:buSzPct val="95000"/>
        <a:buFont typeface="Wingdings" pitchFamily="2" charset="2"/>
        <a:buChar char=""/>
        <a:defRPr sz="3000" kern="1200">
          <a:solidFill>
            <a:schemeClr val="accent3">
              <a:lumMod val="60000"/>
              <a:lumOff val="40000"/>
            </a:schemeClr>
          </a:solidFill>
          <a:effectLst>
            <a:outerShdw blurRad="50800" dist="38100" dir="2700000" algn="tl" rotWithShape="0">
              <a:prstClr val="black">
                <a:alpha val="40000"/>
              </a:prstClr>
            </a:outerShdw>
          </a:effectLst>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chemeClr val="accent3">
            <a:lumMod val="75000"/>
          </a:schemeClr>
        </a:buClr>
        <a:buSzPct val="90000"/>
        <a:buFont typeface="Wingdings" pitchFamily="2" charset="2"/>
        <a:buChar char=""/>
        <a:defRPr sz="2600" kern="1200">
          <a:solidFill>
            <a:srgbClr val="FFF5DE"/>
          </a:solidFill>
          <a:latin typeface="+mn-lt"/>
          <a:ea typeface="MS PGothic" pitchFamily="34" charset="-128"/>
          <a:cs typeface="+mn-cs"/>
        </a:defRPr>
      </a:lvl2pPr>
      <a:lvl3pPr marL="995363" indent="-228600" algn="l" rtl="0" eaLnBrk="1" fontAlgn="base" hangingPunct="1">
        <a:spcBef>
          <a:spcPct val="20000"/>
        </a:spcBef>
        <a:spcAft>
          <a:spcPct val="0"/>
        </a:spcAft>
        <a:buClr>
          <a:schemeClr val="accent3">
            <a:lumMod val="75000"/>
          </a:schemeClr>
        </a:buClr>
        <a:buFont typeface="Wingdings 2" pitchFamily="18" charset="2"/>
        <a:buChar char=""/>
        <a:defRPr sz="2400" kern="1200">
          <a:solidFill>
            <a:srgbClr val="FFF5DE"/>
          </a:solidFill>
          <a:latin typeface="+mn-lt"/>
          <a:ea typeface="MS PGothic" pitchFamily="34" charset="-128"/>
          <a:cs typeface="+mn-cs"/>
        </a:defRPr>
      </a:lvl3pPr>
      <a:lvl4pPr marL="1260475" indent="-228600" algn="l" rtl="0" eaLnBrk="1" fontAlgn="base" hangingPunct="1">
        <a:spcBef>
          <a:spcPct val="20000"/>
        </a:spcBef>
        <a:spcAft>
          <a:spcPct val="0"/>
        </a:spcAft>
        <a:buClr>
          <a:schemeClr val="accent3">
            <a:lumMod val="75000"/>
          </a:schemeClr>
        </a:buClr>
        <a:buSzPct val="80000"/>
        <a:buFont typeface="Arial" pitchFamily="34" charset="0"/>
        <a:buChar char="•"/>
        <a:defRPr sz="2200" kern="1200">
          <a:solidFill>
            <a:srgbClr val="FFF5DE"/>
          </a:solidFill>
          <a:latin typeface="+mn-lt"/>
          <a:ea typeface="MS PGothic" pitchFamily="34" charset="-128"/>
          <a:cs typeface="+mn-cs"/>
        </a:defRPr>
      </a:lvl4pPr>
      <a:lvl5pPr marL="1481138" indent="-209550" algn="l" rtl="0" eaLnBrk="1" fontAlgn="base" hangingPunct="1">
        <a:spcBef>
          <a:spcPct val="20000"/>
        </a:spcBef>
        <a:spcAft>
          <a:spcPct val="0"/>
        </a:spcAft>
        <a:buClr>
          <a:schemeClr val="accent3">
            <a:lumMod val="75000"/>
          </a:schemeClr>
        </a:buClr>
        <a:buSzPct val="80000"/>
        <a:buFont typeface="Wingdings 2" pitchFamily="18" charset="2"/>
        <a:buChar char=""/>
        <a:defRPr sz="2000" kern="1200">
          <a:solidFill>
            <a:srgbClr val="FFF5DE"/>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92277A-23CE-4A4B-AEC6-A85C7513050F}" type="datetimeFigureOut">
              <a:rPr lang="en-US" smtClean="0">
                <a:solidFill>
                  <a:prstClr val="black">
                    <a:tint val="75000"/>
                  </a:prstClr>
                </a:solidFill>
              </a:rPr>
              <a:pPr/>
              <a:t>3/13/2015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A38285-BE8F-4A8B-AD55-7A167E510F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3178103"/>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0642EA"/>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8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fld id="{649D78C3-5FBF-49BE-843C-AAB9051E8A24}" type="datetime1">
              <a:rPr lang="en-US" smtClean="0">
                <a:solidFill>
                  <a:srgbClr val="000000"/>
                </a:solidFill>
              </a:rPr>
              <a:pPr fontAlgn="base">
                <a:spcBef>
                  <a:spcPct val="0"/>
                </a:spcBef>
                <a:spcAft>
                  <a:spcPct val="0"/>
                </a:spcAft>
                <a:defRPr/>
              </a:pPr>
              <a:t>3/13/2015</a:t>
            </a:fld>
            <a:endParaRPr lang="en-US">
              <a:solidFill>
                <a:srgbClr val="000000"/>
              </a:solidFill>
            </a:endParaRPr>
          </a:p>
        </p:txBody>
      </p:sp>
      <p:sp>
        <p:nvSpPr>
          <p:cNvPr id="378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378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616C8371-C844-47A4-BEA4-2B22C23A88A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351723321"/>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rgbClr val="0642EA"/>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76400"/>
            <a:ext cx="8229600" cy="444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16675"/>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141AB6D1-6459-4441-BBE4-74E809A15251}" type="datetime1">
              <a:rPr lang="en-US">
                <a:solidFill>
                  <a:prstClr val="white">
                    <a:tint val="75000"/>
                  </a:prstClr>
                </a:solidFill>
              </a:rPr>
              <a:pPr>
                <a:defRPr/>
              </a:pPr>
              <a:t>3/13/2015</a:t>
            </a:fld>
            <a:endParaRPr lang="en-US" dirty="0">
              <a:solidFill>
                <a:prstClr val="white">
                  <a:tint val="75000"/>
                </a:prstClr>
              </a:solidFill>
            </a:endParaRPr>
          </a:p>
        </p:txBody>
      </p:sp>
      <p:sp>
        <p:nvSpPr>
          <p:cNvPr id="5" name="Footer Placeholder 4"/>
          <p:cNvSpPr>
            <a:spLocks noGrp="1"/>
          </p:cNvSpPr>
          <p:nvPr>
            <p:ph type="ftr" sz="quarter" idx="3"/>
          </p:nvPr>
        </p:nvSpPr>
        <p:spPr>
          <a:xfrm>
            <a:off x="3124200" y="6416675"/>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mn-lt"/>
              </a:defRPr>
            </a:lvl1pPr>
          </a:lstStyle>
          <a:p>
            <a:pPr>
              <a:defRPr/>
            </a:pPr>
            <a:fld id="{AB7CDD12-FE8D-4106-B4D7-32F5C435D54A}" type="slidenum">
              <a:rPr lang="en-US">
                <a:solidFill>
                  <a:prstClr val="black"/>
                </a:solidFill>
              </a:rPr>
              <a:pPr>
                <a:defRPr/>
              </a:pPr>
              <a:t>‹#›</a:t>
            </a:fld>
            <a:endParaRPr lang="en-US" dirty="0">
              <a:solidFill>
                <a:prstClr val="black"/>
              </a:solidFill>
            </a:endParaRPr>
          </a:p>
        </p:txBody>
      </p:sp>
      <p:sp>
        <p:nvSpPr>
          <p:cNvPr id="1030" name="Title Placeholder 1"/>
          <p:cNvSpPr>
            <a:spLocks noGrp="1"/>
          </p:cNvSpPr>
          <p:nvPr>
            <p:ph type="title"/>
          </p:nvPr>
        </p:nvSpPr>
        <p:spPr bwMode="auto">
          <a:xfrm>
            <a:off x="1143000" y="274638"/>
            <a:ext cx="7086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3576206350"/>
      </p:ext>
    </p:extLst>
  </p:cSld>
  <p:clrMap bg1="dk1" tx1="lt1" bg2="dk2" tx2="lt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Lst>
  <p:timing>
    <p:tnLst>
      <p:par>
        <p:cTn id="1" dur="indefinite" restart="never" nodeType="tmRoot"/>
      </p:par>
    </p:tnLst>
  </p:timing>
  <p:hf hdr="0" ftr="0" dt="0"/>
  <p:txStyles>
    <p:titleStyle>
      <a:lvl1pPr algn="ctr" rtl="0" fontAlgn="base">
        <a:spcBef>
          <a:spcPct val="0"/>
        </a:spcBef>
        <a:spcAft>
          <a:spcPct val="0"/>
        </a:spcAft>
        <a:defRPr sz="3600" kern="1200">
          <a:solidFill>
            <a:schemeClr val="bg1"/>
          </a:solidFill>
          <a:latin typeface="+mj-lt"/>
          <a:ea typeface="+mj-ea"/>
          <a:cs typeface="+mj-cs"/>
        </a:defRPr>
      </a:lvl1pPr>
      <a:lvl2pPr algn="ctr" rtl="0" fontAlgn="base">
        <a:spcBef>
          <a:spcPct val="0"/>
        </a:spcBef>
        <a:spcAft>
          <a:spcPct val="0"/>
        </a:spcAft>
        <a:defRPr sz="3600">
          <a:solidFill>
            <a:schemeClr val="bg1"/>
          </a:solidFill>
          <a:latin typeface="Calibri" pitchFamily="34" charset="0"/>
        </a:defRPr>
      </a:lvl2pPr>
      <a:lvl3pPr algn="ctr" rtl="0" fontAlgn="base">
        <a:spcBef>
          <a:spcPct val="0"/>
        </a:spcBef>
        <a:spcAft>
          <a:spcPct val="0"/>
        </a:spcAft>
        <a:defRPr sz="3600">
          <a:solidFill>
            <a:schemeClr val="bg1"/>
          </a:solidFill>
          <a:latin typeface="Calibri" pitchFamily="34" charset="0"/>
        </a:defRPr>
      </a:lvl3pPr>
      <a:lvl4pPr algn="ctr" rtl="0" fontAlgn="base">
        <a:spcBef>
          <a:spcPct val="0"/>
        </a:spcBef>
        <a:spcAft>
          <a:spcPct val="0"/>
        </a:spcAft>
        <a:defRPr sz="3600">
          <a:solidFill>
            <a:schemeClr val="bg1"/>
          </a:solidFill>
          <a:latin typeface="Calibri" pitchFamily="34" charset="0"/>
        </a:defRPr>
      </a:lvl4pPr>
      <a:lvl5pPr algn="ctr" rtl="0" fontAlgn="base">
        <a:spcBef>
          <a:spcPct val="0"/>
        </a:spcBef>
        <a:spcAft>
          <a:spcPct val="0"/>
        </a:spcAft>
        <a:defRPr sz="3600">
          <a:solidFill>
            <a:schemeClr val="bg1"/>
          </a:solidFill>
          <a:latin typeface="Calibri" pitchFamily="34" charset="0"/>
        </a:defRPr>
      </a:lvl5pPr>
      <a:lvl6pPr marL="457200" algn="ctr" rtl="0" fontAlgn="base">
        <a:spcBef>
          <a:spcPct val="0"/>
        </a:spcBef>
        <a:spcAft>
          <a:spcPct val="0"/>
        </a:spcAft>
        <a:defRPr sz="3600">
          <a:solidFill>
            <a:schemeClr val="bg1"/>
          </a:solidFill>
          <a:latin typeface="Calibri" pitchFamily="34" charset="0"/>
        </a:defRPr>
      </a:lvl6pPr>
      <a:lvl7pPr marL="914400" algn="ctr" rtl="0" fontAlgn="base">
        <a:spcBef>
          <a:spcPct val="0"/>
        </a:spcBef>
        <a:spcAft>
          <a:spcPct val="0"/>
        </a:spcAft>
        <a:defRPr sz="3600">
          <a:solidFill>
            <a:schemeClr val="bg1"/>
          </a:solidFill>
          <a:latin typeface="Calibri" pitchFamily="34" charset="0"/>
        </a:defRPr>
      </a:lvl7pPr>
      <a:lvl8pPr marL="1371600" algn="ctr" rtl="0" fontAlgn="base">
        <a:spcBef>
          <a:spcPct val="0"/>
        </a:spcBef>
        <a:spcAft>
          <a:spcPct val="0"/>
        </a:spcAft>
        <a:defRPr sz="3600">
          <a:solidFill>
            <a:schemeClr val="bg1"/>
          </a:solidFill>
          <a:latin typeface="Calibri" pitchFamily="34" charset="0"/>
        </a:defRPr>
      </a:lvl8pPr>
      <a:lvl9pPr marL="1828800" algn="ctr" rtl="0" fontAlgn="base">
        <a:spcBef>
          <a:spcPct val="0"/>
        </a:spcBef>
        <a:spcAft>
          <a:spcPct val="0"/>
        </a:spcAft>
        <a:defRPr sz="3600">
          <a:solidFill>
            <a:schemeClr val="bg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0642EA"/>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fld id="{0700392B-8FFC-479F-83BC-DE88E09F4A6A}" type="datetime1">
              <a:rPr lang="en-US" smtClean="0">
                <a:solidFill>
                  <a:srgbClr val="000000"/>
                </a:solidFill>
              </a:rPr>
              <a:pPr fontAlgn="base">
                <a:spcBef>
                  <a:spcPct val="0"/>
                </a:spcBef>
                <a:spcAft>
                  <a:spcPct val="0"/>
                </a:spcAft>
                <a:defRPr/>
              </a:pPr>
              <a:t>3/13/2015</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CF5413A0-5A55-445D-AE53-BB2EE6677F0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97976661"/>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0642E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CF25A4-F5FA-40D5-816E-1FA9F5F757D7}" type="datetimeFigureOut">
              <a:rPr lang="en-US" smtClean="0">
                <a:solidFill>
                  <a:prstClr val="black">
                    <a:tint val="75000"/>
                  </a:prstClr>
                </a:solidFill>
              </a:rPr>
              <a:pPr/>
              <a:t>3/13/2015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E05460-884F-4FC8-8211-285B827A4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9400620"/>
      </p:ext>
    </p:extLst>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rgbClr val="0642EA"/>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fontAlgn="base">
              <a:spcBef>
                <a:spcPct val="0"/>
              </a:spcBef>
              <a:spcAft>
                <a:spcPct val="0"/>
              </a:spcAft>
              <a:defRPr/>
            </a:pPr>
            <a:fld id="{50114B31-5865-4E15-9A90-BCF97067115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098676303"/>
      </p:ext>
    </p:extLst>
  </p:cSld>
  <p:clrMap bg1="lt1" tx1="dk1" bg2="lt2" tx2="dk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 id="2147484143" r:id="rId11"/>
    <p:sldLayoutId id="2147484144" r:id="rId12"/>
    <p:sldLayoutId id="2147484145"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0F1F52"/>
        </a:solidFill>
        <a:effectLst/>
      </p:bgPr>
    </p:bg>
    <p:spTree>
      <p:nvGrpSpPr>
        <p:cNvPr id="1" name=""/>
        <p:cNvGrpSpPr/>
        <p:nvPr/>
      </p:nvGrpSpPr>
      <p:grpSpPr>
        <a:xfrm>
          <a:off x="0" y="0"/>
          <a:ext cx="0" cy="0"/>
          <a:chOff x="0" y="0"/>
          <a:chExt cx="0" cy="0"/>
        </a:xfrm>
      </p:grpSpPr>
      <p:sp>
        <p:nvSpPr>
          <p:cNvPr id="29" name="Rectangle 28"/>
          <p:cNvSpPr/>
          <p:nvPr userDrawn="1"/>
        </p:nvSpPr>
        <p:spPr>
          <a:xfrm flipV="1">
            <a:off x="0" y="-16934"/>
            <a:ext cx="9144000" cy="6484789"/>
          </a:xfrm>
          <a:prstGeom prst="rect">
            <a:avLst/>
          </a:prstGeom>
          <a:gradFill flip="none" rotWithShape="1">
            <a:gsLst>
              <a:gs pos="0">
                <a:srgbClr val="01021E">
                  <a:alpha val="85000"/>
                </a:srgbClr>
              </a:gs>
              <a:gs pos="50000">
                <a:schemeClr val="tx2">
                  <a:lumMod val="50000"/>
                  <a:alpha val="50000"/>
                </a:schemeClr>
              </a:gs>
              <a:gs pos="100000">
                <a:schemeClr val="tx2">
                  <a:lumMod val="75000"/>
                  <a:alpha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a:p>
            <a:pPr algn="ctr" fontAlgn="base">
              <a:spcBef>
                <a:spcPct val="0"/>
              </a:spcBef>
              <a:spcAft>
                <a:spcPct val="0"/>
              </a:spcAft>
            </a:pPr>
            <a:endParaRPr lang="en-US" dirty="0">
              <a:solidFill>
                <a:prstClr val="white"/>
              </a:solidFill>
            </a:endParaRPr>
          </a:p>
          <a:p>
            <a:pPr algn="ctr" fontAlgn="base">
              <a:spcBef>
                <a:spcPct val="0"/>
              </a:spcBef>
              <a:spcAft>
                <a:spcPct val="0"/>
              </a:spcAft>
            </a:pPr>
            <a:endParaRPr lang="en-US" dirty="0">
              <a:solidFill>
                <a:prstClr val="white"/>
              </a:solidFill>
            </a:endParaRPr>
          </a:p>
        </p:txBody>
      </p:sp>
      <p:sp>
        <p:nvSpPr>
          <p:cNvPr id="22" name="Title Placeholder 21"/>
          <p:cNvSpPr>
            <a:spLocks noGrp="1"/>
          </p:cNvSpPr>
          <p:nvPr>
            <p:ph type="title"/>
          </p:nvPr>
        </p:nvSpPr>
        <p:spPr>
          <a:xfrm>
            <a:off x="458262" y="0"/>
            <a:ext cx="8228538" cy="990600"/>
          </a:xfrm>
          <a:prstGeom prst="rect">
            <a:avLst/>
          </a:prstGeom>
        </p:spPr>
        <p:txBody>
          <a:bodyPr vert="horz" wrap="square" lIns="91440" tIns="45720" rIns="91440" bIns="45720" numCol="1" anchor="ctr" anchorCtr="0" compatLnSpc="1">
            <a:prstTxWarp prst="textNoShape">
              <a:avLst/>
            </a:prstTxWarp>
            <a:noAutofit/>
          </a:bodyPr>
          <a:lstStyle/>
          <a:p>
            <a:pPr lvl="0"/>
            <a:r>
              <a:rPr lang="en-US" dirty="0" smtClean="0"/>
              <a:t>Click to edit Master title style</a:t>
            </a:r>
          </a:p>
        </p:txBody>
      </p:sp>
      <p:sp>
        <p:nvSpPr>
          <p:cNvPr id="1031" name="Text Placeholder 12"/>
          <p:cNvSpPr>
            <a:spLocks noGrp="1"/>
          </p:cNvSpPr>
          <p:nvPr>
            <p:ph type="body" idx="1"/>
          </p:nvPr>
        </p:nvSpPr>
        <p:spPr bwMode="auto">
          <a:xfrm>
            <a:off x="458262" y="1066800"/>
            <a:ext cx="8228538"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p>
        </p:txBody>
      </p:sp>
      <p:sp>
        <p:nvSpPr>
          <p:cNvPr id="11" name="Slide Number Placeholder 10"/>
          <p:cNvSpPr>
            <a:spLocks noGrp="1"/>
          </p:cNvSpPr>
          <p:nvPr>
            <p:ph type="sldNum" sz="quarter" idx="4"/>
          </p:nvPr>
        </p:nvSpPr>
        <p:spPr>
          <a:xfrm>
            <a:off x="8534400" y="6553200"/>
            <a:ext cx="457200" cy="228600"/>
          </a:xfrm>
          <a:prstGeom prst="rect">
            <a:avLst/>
          </a:prstGeom>
        </p:spPr>
        <p:txBody>
          <a:bodyPr vert="horz" wrap="square" lIns="91440" tIns="45720" rIns="91440" bIns="45720" numCol="1" anchor="ctr" anchorCtr="0" compatLnSpc="1">
            <a:prstTxWarp prst="textNoShape">
              <a:avLst/>
            </a:prstTxWarp>
          </a:bodyPr>
          <a:lstStyle>
            <a:lvl1pPr algn="r" fontAlgn="auto">
              <a:spcBef>
                <a:spcPts val="0"/>
              </a:spcBef>
              <a:spcAft>
                <a:spcPts val="0"/>
              </a:spcAft>
              <a:defRPr sz="1000">
                <a:solidFill>
                  <a:srgbClr val="FFF1CE"/>
                </a:solidFill>
                <a:latin typeface="Arial Narrow"/>
                <a:cs typeface="Arial Narrow"/>
              </a:defRPr>
            </a:lvl1pPr>
          </a:lstStyle>
          <a:p>
            <a:pPr>
              <a:defRPr/>
            </a:pPr>
            <a:fld id="{49C620E3-86D2-421C-B672-9D0292A84894}" type="slidenum">
              <a:rPr lang="en-US" smtClean="0"/>
              <a:pPr>
                <a:defRPr/>
              </a:pPr>
              <a:t>‹#›</a:t>
            </a:fld>
            <a:endParaRPr lang="en-US" dirty="0"/>
          </a:p>
        </p:txBody>
      </p:sp>
      <p:sp>
        <p:nvSpPr>
          <p:cNvPr id="8" name="TextBox 7"/>
          <p:cNvSpPr txBox="1">
            <a:spLocks noChangeArrowheads="1"/>
          </p:cNvSpPr>
          <p:nvPr userDrawn="1"/>
        </p:nvSpPr>
        <p:spPr bwMode="auto">
          <a:xfrm>
            <a:off x="2438400" y="6528816"/>
            <a:ext cx="2667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sz="700" dirty="0" smtClean="0">
                <a:solidFill>
                  <a:srgbClr val="F2C31A"/>
                </a:solidFill>
                <a:latin typeface="Corbel" pitchFamily="34" charset="0"/>
              </a:rPr>
              <a:t>Cooperative Institute for Meteorological Satellite Studies</a:t>
            </a:r>
          </a:p>
          <a:p>
            <a:pPr eaLnBrk="1" fontAlgn="base" hangingPunct="1">
              <a:spcBef>
                <a:spcPct val="0"/>
              </a:spcBef>
              <a:spcAft>
                <a:spcPct val="0"/>
              </a:spcAft>
              <a:defRPr/>
            </a:pPr>
            <a:r>
              <a:rPr lang="en-US" sz="700" dirty="0" smtClean="0">
                <a:solidFill>
                  <a:srgbClr val="FFFFFF"/>
                </a:solidFill>
                <a:latin typeface="Corbel" pitchFamily="34" charset="0"/>
              </a:rPr>
              <a:t>University of Wisconsin - Madison</a:t>
            </a:r>
          </a:p>
        </p:txBody>
      </p:sp>
      <p:pic>
        <p:nvPicPr>
          <p:cNvPr id="9" name="Picture 8" descr="CIMSS_logo_web_multicolor_glow_PNG_138x100.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011680" y="6492830"/>
            <a:ext cx="457200" cy="331304"/>
          </a:xfrm>
          <a:prstGeom prst="rect">
            <a:avLst/>
          </a:prstGeom>
        </p:spPr>
      </p:pic>
      <p:pic>
        <p:nvPicPr>
          <p:cNvPr id="12" name="Picture 11"/>
          <p:cNvPicPr>
            <a:picLocks noChangeAspect="1"/>
          </p:cNvPicPr>
          <p:nvPr userDrawn="1"/>
        </p:nvPicPr>
        <p:blipFill>
          <a:blip r:embed="rId9"/>
          <a:stretch>
            <a:fillRect/>
          </a:stretch>
        </p:blipFill>
        <p:spPr>
          <a:xfrm>
            <a:off x="152400" y="6477000"/>
            <a:ext cx="378550" cy="381000"/>
          </a:xfrm>
          <a:prstGeom prst="rect">
            <a:avLst/>
          </a:prstGeom>
        </p:spPr>
      </p:pic>
      <p:sp>
        <p:nvSpPr>
          <p:cNvPr id="14" name="TextBox 13"/>
          <p:cNvSpPr txBox="1">
            <a:spLocks noChangeArrowheads="1"/>
          </p:cNvSpPr>
          <p:nvPr userDrawn="1"/>
        </p:nvSpPr>
        <p:spPr bwMode="auto">
          <a:xfrm>
            <a:off x="533400" y="6528816"/>
            <a:ext cx="1447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sz="700" dirty="0" smtClean="0">
                <a:solidFill>
                  <a:srgbClr val="F2C31A"/>
                </a:solidFill>
                <a:latin typeface="Corbel" pitchFamily="34" charset="0"/>
              </a:rPr>
              <a:t>National Oceanic &amp; Atmospheric</a:t>
            </a:r>
          </a:p>
          <a:p>
            <a:pPr eaLnBrk="1" fontAlgn="base" hangingPunct="1">
              <a:spcBef>
                <a:spcPct val="0"/>
              </a:spcBef>
              <a:spcAft>
                <a:spcPct val="0"/>
              </a:spcAft>
              <a:defRPr/>
            </a:pPr>
            <a:r>
              <a:rPr lang="en-US" sz="700" dirty="0" smtClean="0">
                <a:solidFill>
                  <a:srgbClr val="F2C31A"/>
                </a:solidFill>
                <a:latin typeface="Corbel" pitchFamily="34" charset="0"/>
              </a:rPr>
              <a:t>Administration</a:t>
            </a:r>
          </a:p>
        </p:txBody>
      </p:sp>
      <p:pic>
        <p:nvPicPr>
          <p:cNvPr id="15" name="Picture 14"/>
          <p:cNvPicPr>
            <a:picLocks noChangeAspect="1"/>
          </p:cNvPicPr>
          <p:nvPr userDrawn="1"/>
        </p:nvPicPr>
        <p:blipFill>
          <a:blip r:embed="rId10"/>
          <a:stretch>
            <a:fillRect/>
          </a:stretch>
        </p:blipFill>
        <p:spPr>
          <a:xfrm>
            <a:off x="4800600" y="6528816"/>
            <a:ext cx="762000" cy="290556"/>
          </a:xfrm>
          <a:prstGeom prst="rect">
            <a:avLst/>
          </a:prstGeom>
        </p:spPr>
      </p:pic>
      <p:sp>
        <p:nvSpPr>
          <p:cNvPr id="16" name="TextBox 15"/>
          <p:cNvSpPr txBox="1">
            <a:spLocks noChangeArrowheads="1"/>
          </p:cNvSpPr>
          <p:nvPr userDrawn="1"/>
        </p:nvSpPr>
        <p:spPr bwMode="auto">
          <a:xfrm>
            <a:off x="5562600" y="6528816"/>
            <a:ext cx="2667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sz="700" dirty="0" smtClean="0">
                <a:solidFill>
                  <a:srgbClr val="F2C31A"/>
                </a:solidFill>
                <a:latin typeface="Corbel" pitchFamily="34" charset="0"/>
              </a:rPr>
              <a:t>Cooperative Institute for Research in the Atmosphere</a:t>
            </a:r>
          </a:p>
          <a:p>
            <a:pPr eaLnBrk="1" fontAlgn="base" hangingPunct="1">
              <a:spcBef>
                <a:spcPct val="0"/>
              </a:spcBef>
              <a:spcAft>
                <a:spcPct val="0"/>
              </a:spcAft>
              <a:defRPr/>
            </a:pPr>
            <a:r>
              <a:rPr lang="en-US" sz="700" dirty="0" smtClean="0">
                <a:solidFill>
                  <a:srgbClr val="FFFFFF"/>
                </a:solidFill>
                <a:latin typeface="Corbel" pitchFamily="34" charset="0"/>
              </a:rPr>
              <a:t>Colorado State University</a:t>
            </a:r>
          </a:p>
        </p:txBody>
      </p:sp>
    </p:spTree>
    <p:extLst>
      <p:ext uri="{BB962C8B-B14F-4D97-AF65-F5344CB8AC3E}">
        <p14:creationId xmlns:p14="http://schemas.microsoft.com/office/powerpoint/2010/main" val="2525874065"/>
      </p:ext>
    </p:extLst>
  </p:cSld>
  <p:clrMap bg1="dk1" tx1="lt1" bg2="dk2" tx2="lt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Lst>
  <p:timing>
    <p:tnLst>
      <p:par>
        <p:cTn id="1" dur="indefinite" restart="never" nodeType="tmRoot"/>
      </p:par>
    </p:tnLst>
  </p:timing>
  <p:hf hdr="0" ftr="0" dt="0"/>
  <p:txStyles>
    <p:titleStyle>
      <a:lvl1pPr algn="ctr" rtl="0" eaLnBrk="1" fontAlgn="base" hangingPunct="1">
        <a:spcBef>
          <a:spcPct val="0"/>
        </a:spcBef>
        <a:spcAft>
          <a:spcPct val="0"/>
        </a:spcAft>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p:titleStyle>
    <p:bodyStyle>
      <a:lvl1pPr marL="411163" indent="-342900" algn="l" rtl="0" eaLnBrk="1" fontAlgn="base" hangingPunct="1">
        <a:spcBef>
          <a:spcPts val="700"/>
        </a:spcBef>
        <a:spcAft>
          <a:spcPct val="0"/>
        </a:spcAft>
        <a:buClr>
          <a:schemeClr val="accent3">
            <a:lumMod val="75000"/>
          </a:schemeClr>
        </a:buClr>
        <a:buSzPct val="95000"/>
        <a:buFont typeface="Wingdings" pitchFamily="2" charset="2"/>
        <a:buChar char=""/>
        <a:defRPr sz="3000" kern="1200">
          <a:solidFill>
            <a:schemeClr val="accent3">
              <a:lumMod val="60000"/>
              <a:lumOff val="40000"/>
            </a:schemeClr>
          </a:solidFill>
          <a:effectLst>
            <a:outerShdw blurRad="50800" dist="38100" dir="2700000" algn="tl" rotWithShape="0">
              <a:prstClr val="black">
                <a:alpha val="40000"/>
              </a:prstClr>
            </a:outerShdw>
          </a:effectLst>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chemeClr val="accent3">
            <a:lumMod val="75000"/>
          </a:schemeClr>
        </a:buClr>
        <a:buSzPct val="90000"/>
        <a:buFont typeface="Wingdings" pitchFamily="2" charset="2"/>
        <a:buChar char=""/>
        <a:defRPr sz="2600" kern="1200">
          <a:solidFill>
            <a:srgbClr val="FFF5DE"/>
          </a:solidFill>
          <a:latin typeface="+mn-lt"/>
          <a:ea typeface="MS PGothic" pitchFamily="34" charset="-128"/>
          <a:cs typeface="+mn-cs"/>
        </a:defRPr>
      </a:lvl2pPr>
      <a:lvl3pPr marL="995363" indent="-228600" algn="l" rtl="0" eaLnBrk="1" fontAlgn="base" hangingPunct="1">
        <a:spcBef>
          <a:spcPct val="20000"/>
        </a:spcBef>
        <a:spcAft>
          <a:spcPct val="0"/>
        </a:spcAft>
        <a:buClr>
          <a:schemeClr val="accent3">
            <a:lumMod val="75000"/>
          </a:schemeClr>
        </a:buClr>
        <a:buFont typeface="Wingdings 2" pitchFamily="18" charset="2"/>
        <a:buChar char=""/>
        <a:defRPr sz="2400" kern="1200">
          <a:solidFill>
            <a:srgbClr val="FFF5DE"/>
          </a:solidFill>
          <a:latin typeface="+mn-lt"/>
          <a:ea typeface="MS PGothic" pitchFamily="34" charset="-128"/>
          <a:cs typeface="+mn-cs"/>
        </a:defRPr>
      </a:lvl3pPr>
      <a:lvl4pPr marL="1260475" indent="-228600" algn="l" rtl="0" eaLnBrk="1" fontAlgn="base" hangingPunct="1">
        <a:spcBef>
          <a:spcPct val="20000"/>
        </a:spcBef>
        <a:spcAft>
          <a:spcPct val="0"/>
        </a:spcAft>
        <a:buClr>
          <a:schemeClr val="accent3">
            <a:lumMod val="75000"/>
          </a:schemeClr>
        </a:buClr>
        <a:buSzPct val="80000"/>
        <a:buFont typeface="Arial" pitchFamily="34" charset="0"/>
        <a:buChar char="•"/>
        <a:defRPr sz="2200" kern="1200">
          <a:solidFill>
            <a:srgbClr val="FFF5DE"/>
          </a:solidFill>
          <a:latin typeface="+mn-lt"/>
          <a:ea typeface="MS PGothic" pitchFamily="34" charset="-128"/>
          <a:cs typeface="+mn-cs"/>
        </a:defRPr>
      </a:lvl4pPr>
      <a:lvl5pPr marL="1481138" indent="-209550" algn="l" rtl="0" eaLnBrk="1" fontAlgn="base" hangingPunct="1">
        <a:spcBef>
          <a:spcPct val="20000"/>
        </a:spcBef>
        <a:spcAft>
          <a:spcPct val="0"/>
        </a:spcAft>
        <a:buClr>
          <a:schemeClr val="accent3">
            <a:lumMod val="75000"/>
          </a:schemeClr>
        </a:buClr>
        <a:buSzPct val="80000"/>
        <a:buFont typeface="Wingdings 2" pitchFamily="18" charset="2"/>
        <a:buChar char=""/>
        <a:defRPr sz="2000" kern="1200">
          <a:solidFill>
            <a:srgbClr val="FFF5DE"/>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A0224902-0ADD-4458-81D6-AE49321A89C1}" type="slidenum">
              <a:rPr lang="en-US" altLang="en-US">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594909013"/>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 id="214748416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A0224902-0ADD-4458-81D6-AE49321A89C1}" type="slidenum">
              <a:rPr lang="en-US" altLang="en-US">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870170796"/>
      </p:ext>
    </p:extLst>
  </p:cSld>
  <p:clrMap bg1="lt1" tx1="dk1" bg2="lt2" tx2="dk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 id="2147484177" r:id="rId11"/>
    <p:sldLayoutId id="214748417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0" y="0"/>
            <a:ext cx="9144000" cy="914400"/>
          </a:xfrm>
          <a:prstGeom prst="rect">
            <a:avLst/>
          </a:prstGeom>
          <a:noFill/>
          <a:ln>
            <a:noFill/>
          </a:ln>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0" y="914400"/>
            <a:ext cx="9144000" cy="556260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534" name="Rectangle 6"/>
          <p:cNvSpPr>
            <a:spLocks noGrp="1" noChangeArrowheads="1"/>
          </p:cNvSpPr>
          <p:nvPr>
            <p:ph type="sldNum" sz="quarter" idx="4"/>
          </p:nvPr>
        </p:nvSpPr>
        <p:spPr bwMode="auto">
          <a:xfrm>
            <a:off x="8686800" y="6534150"/>
            <a:ext cx="4572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rgbClr val="FFFFFF"/>
                </a:solidFill>
                <a:latin typeface="Arial"/>
              </a:defRPr>
            </a:lvl1pPr>
          </a:lstStyle>
          <a:p>
            <a:pPr fontAlgn="base">
              <a:spcAft>
                <a:spcPct val="0"/>
              </a:spcAft>
              <a:defRPr/>
            </a:pPr>
            <a:fld id="{ADC9DFFD-AA6E-4C21-98FF-88576B7348A3}" type="slidenum">
              <a:rPr lang="en-US"/>
              <a:pPr fontAlgn="base">
                <a:spcAft>
                  <a:spcPct val="0"/>
                </a:spcAft>
                <a:defRPr/>
              </a:pPr>
              <a:t>‹#›</a:t>
            </a:fld>
            <a:endParaRPr lang="en-US"/>
          </a:p>
        </p:txBody>
      </p:sp>
      <p:pic>
        <p:nvPicPr>
          <p:cNvPr id="8197" name="Picture 7" descr="noaa_seal"/>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138" y="6513513"/>
            <a:ext cx="30480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 Box 8"/>
          <p:cNvSpPr txBox="1">
            <a:spLocks noChangeArrowheads="1"/>
          </p:cNvSpPr>
          <p:nvPr/>
        </p:nvSpPr>
        <p:spPr bwMode="auto">
          <a:xfrm>
            <a:off x="1524000" y="6429375"/>
            <a:ext cx="6019800" cy="428625"/>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defRPr/>
            </a:pPr>
            <a:r>
              <a:rPr lang="en-US" sz="1100" b="1" smtClean="0">
                <a:solidFill>
                  <a:srgbClr val="FFFFFF"/>
                </a:solidFill>
              </a:rPr>
              <a:t> Center for Satellite Applications and Research (STAR) Review</a:t>
            </a:r>
            <a:br>
              <a:rPr lang="en-US" sz="1100" b="1" smtClean="0">
                <a:solidFill>
                  <a:srgbClr val="FFFFFF"/>
                </a:solidFill>
              </a:rPr>
            </a:br>
            <a:r>
              <a:rPr lang="en-US" sz="1100" b="1" smtClean="0">
                <a:solidFill>
                  <a:srgbClr val="FFFFFF"/>
                </a:solidFill>
              </a:rPr>
              <a:t>09 – 11 March 2010</a:t>
            </a:r>
          </a:p>
        </p:txBody>
      </p:sp>
    </p:spTree>
    <p:extLst>
      <p:ext uri="{BB962C8B-B14F-4D97-AF65-F5344CB8AC3E}">
        <p14:creationId xmlns:p14="http://schemas.microsoft.com/office/powerpoint/2010/main" val="309107119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hf hdr="0" ftr="0" dt="0"/>
  <p:txStyles>
    <p:titleStyle>
      <a:lvl1pPr algn="ctr" rtl="0" eaLnBrk="0" fontAlgn="base" hangingPunct="0">
        <a:spcBef>
          <a:spcPct val="0"/>
        </a:spcBef>
        <a:spcAft>
          <a:spcPct val="0"/>
        </a:spcAft>
        <a:defRPr sz="3200" b="1">
          <a:solidFill>
            <a:srgbClr val="FF9900"/>
          </a:solidFill>
          <a:latin typeface="+mj-lt"/>
          <a:ea typeface="+mj-ea"/>
          <a:cs typeface="+mj-cs"/>
        </a:defRPr>
      </a:lvl1pPr>
      <a:lvl2pPr algn="ctr" rtl="0" eaLnBrk="0" fontAlgn="base" hangingPunct="0">
        <a:spcBef>
          <a:spcPct val="0"/>
        </a:spcBef>
        <a:spcAft>
          <a:spcPct val="0"/>
        </a:spcAft>
        <a:defRPr sz="3200" b="1">
          <a:solidFill>
            <a:srgbClr val="FF9900"/>
          </a:solidFill>
          <a:latin typeface="Arial" pitchFamily="34" charset="0"/>
        </a:defRPr>
      </a:lvl2pPr>
      <a:lvl3pPr algn="ctr" rtl="0" eaLnBrk="0" fontAlgn="base" hangingPunct="0">
        <a:spcBef>
          <a:spcPct val="0"/>
        </a:spcBef>
        <a:spcAft>
          <a:spcPct val="0"/>
        </a:spcAft>
        <a:defRPr sz="3200" b="1">
          <a:solidFill>
            <a:srgbClr val="FF9900"/>
          </a:solidFill>
          <a:latin typeface="Arial" pitchFamily="34" charset="0"/>
        </a:defRPr>
      </a:lvl3pPr>
      <a:lvl4pPr algn="ctr" rtl="0" eaLnBrk="0" fontAlgn="base" hangingPunct="0">
        <a:spcBef>
          <a:spcPct val="0"/>
        </a:spcBef>
        <a:spcAft>
          <a:spcPct val="0"/>
        </a:spcAft>
        <a:defRPr sz="3200" b="1">
          <a:solidFill>
            <a:srgbClr val="FF9900"/>
          </a:solidFill>
          <a:latin typeface="Arial" pitchFamily="34" charset="0"/>
        </a:defRPr>
      </a:lvl4pPr>
      <a:lvl5pPr algn="ctr" rtl="0" eaLnBrk="0" fontAlgn="base" hangingPunct="0">
        <a:spcBef>
          <a:spcPct val="0"/>
        </a:spcBef>
        <a:spcAft>
          <a:spcPct val="0"/>
        </a:spcAft>
        <a:defRPr sz="3200" b="1">
          <a:solidFill>
            <a:srgbClr val="FF9900"/>
          </a:solidFill>
          <a:latin typeface="Arial" pitchFamily="34" charset="0"/>
        </a:defRPr>
      </a:lvl5pPr>
      <a:lvl6pPr marL="457200" algn="ctr" rtl="0" fontAlgn="base">
        <a:spcBef>
          <a:spcPct val="0"/>
        </a:spcBef>
        <a:spcAft>
          <a:spcPct val="0"/>
        </a:spcAft>
        <a:defRPr sz="3200" b="1">
          <a:solidFill>
            <a:srgbClr val="FF9900"/>
          </a:solidFill>
          <a:latin typeface="Arial" pitchFamily="34" charset="0"/>
        </a:defRPr>
      </a:lvl6pPr>
      <a:lvl7pPr marL="914400" algn="ctr" rtl="0" fontAlgn="base">
        <a:spcBef>
          <a:spcPct val="0"/>
        </a:spcBef>
        <a:spcAft>
          <a:spcPct val="0"/>
        </a:spcAft>
        <a:defRPr sz="3200" b="1">
          <a:solidFill>
            <a:srgbClr val="FF9900"/>
          </a:solidFill>
          <a:latin typeface="Arial" pitchFamily="34" charset="0"/>
        </a:defRPr>
      </a:lvl7pPr>
      <a:lvl8pPr marL="1371600" algn="ctr" rtl="0" fontAlgn="base">
        <a:spcBef>
          <a:spcPct val="0"/>
        </a:spcBef>
        <a:spcAft>
          <a:spcPct val="0"/>
        </a:spcAft>
        <a:defRPr sz="3200" b="1">
          <a:solidFill>
            <a:srgbClr val="FF9900"/>
          </a:solidFill>
          <a:latin typeface="Arial" pitchFamily="34" charset="0"/>
        </a:defRPr>
      </a:lvl8pPr>
      <a:lvl9pPr marL="1828800" algn="ctr" rtl="0" fontAlgn="base">
        <a:spcBef>
          <a:spcPct val="0"/>
        </a:spcBef>
        <a:spcAft>
          <a:spcPct val="0"/>
        </a:spcAft>
        <a:defRPr sz="3200" b="1">
          <a:solidFill>
            <a:srgbClr val="FF9900"/>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9302AF-8B42-44BD-A25A-25C73ACC3F56}" type="datetimeFigureOut">
              <a:rPr lang="en-US" smtClean="0">
                <a:solidFill>
                  <a:prstClr val="black">
                    <a:tint val="75000"/>
                  </a:prstClr>
                </a:solidFill>
              </a:rPr>
              <a:pPr/>
              <a:t>3/13/2015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694E71-3970-4CE8-95BB-165CEF14F3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1389274"/>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A0224902-0ADD-4458-81D6-AE49321A89C1}" type="slidenum">
              <a:rPr lang="en-US" altLang="en-US">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364022385"/>
      </p:ext>
    </p:extLst>
  </p:cSld>
  <p:clrMap bg1="lt1" tx1="dk1" bg2="lt2" tx2="dk2" accent1="accent1" accent2="accent2" accent3="accent3" accent4="accent4" accent5="accent5" accent6="accent6" hlink="hlink" folHlink="folHlink"/>
  <p:sldLayoutIdLst>
    <p:sldLayoutId id="2147484192" r:id="rId1"/>
    <p:sldLayoutId id="2147484193" r:id="rId2"/>
    <p:sldLayoutId id="2147484194" r:id="rId3"/>
    <p:sldLayoutId id="2147484195" r:id="rId4"/>
    <p:sldLayoutId id="2147484196" r:id="rId5"/>
    <p:sldLayoutId id="2147484197" r:id="rId6"/>
    <p:sldLayoutId id="2147484198" r:id="rId7"/>
    <p:sldLayoutId id="2147484199" r:id="rId8"/>
    <p:sldLayoutId id="2147484200" r:id="rId9"/>
    <p:sldLayoutId id="2147484201" r:id="rId10"/>
    <p:sldLayoutId id="2147484202" r:id="rId11"/>
    <p:sldLayoutId id="214748420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A0224902-0ADD-4458-81D6-AE49321A89C1}" type="slidenum">
              <a:rPr lang="en-US" altLang="en-US">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804936707"/>
      </p:ext>
    </p:extLst>
  </p:cSld>
  <p:clrMap bg1="lt1" tx1="dk1" bg2="lt2" tx2="dk2" accent1="accent1" accent2="accent2" accent3="accent3" accent4="accent4" accent5="accent5" accent6="accent6" hlink="hlink" folHlink="folHlink"/>
  <p:sldLayoutIdLst>
    <p:sldLayoutId id="2147484205" r:id="rId1"/>
    <p:sldLayoutId id="2147484206" r:id="rId2"/>
    <p:sldLayoutId id="2147484207" r:id="rId3"/>
    <p:sldLayoutId id="2147484208" r:id="rId4"/>
    <p:sldLayoutId id="2147484209" r:id="rId5"/>
    <p:sldLayoutId id="2147484210" r:id="rId6"/>
    <p:sldLayoutId id="2147484211" r:id="rId7"/>
    <p:sldLayoutId id="2147484212" r:id="rId8"/>
    <p:sldLayoutId id="2147484213" r:id="rId9"/>
    <p:sldLayoutId id="2147484214" r:id="rId10"/>
    <p:sldLayoutId id="2147484215" r:id="rId11"/>
    <p:sldLayoutId id="214748421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A0224902-0ADD-4458-81D6-AE49321A89C1}" type="slidenum">
              <a:rPr lang="en-US" altLang="en-US">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030629250"/>
      </p:ext>
    </p:extLst>
  </p:cSld>
  <p:clrMap bg1="lt1" tx1="dk1" bg2="lt2" tx2="dk2" accent1="accent1" accent2="accent2" accent3="accent3" accent4="accent4" accent5="accent5" accent6="accent6" hlink="hlink" folHlink="folHlink"/>
  <p:sldLayoutIdLst>
    <p:sldLayoutId id="2147484218" r:id="rId1"/>
    <p:sldLayoutId id="2147484219" r:id="rId2"/>
    <p:sldLayoutId id="2147484220" r:id="rId3"/>
    <p:sldLayoutId id="2147484221" r:id="rId4"/>
    <p:sldLayoutId id="2147484222" r:id="rId5"/>
    <p:sldLayoutId id="2147484223" r:id="rId6"/>
    <p:sldLayoutId id="2147484224" r:id="rId7"/>
    <p:sldLayoutId id="2147484225" r:id="rId8"/>
    <p:sldLayoutId id="2147484226" r:id="rId9"/>
    <p:sldLayoutId id="2147484227" r:id="rId10"/>
    <p:sldLayoutId id="2147484228" r:id="rId11"/>
    <p:sldLayoutId id="214748422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E7B1F6A-1850-4C52-81F6-6352D135D97B}"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486717256"/>
      </p:ext>
    </p:extLst>
  </p:cSld>
  <p:clrMap bg1="lt1" tx1="dk1" bg2="lt2" tx2="dk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6" r:id="rId6"/>
    <p:sldLayoutId id="2147484237" r:id="rId7"/>
    <p:sldLayoutId id="2147484238" r:id="rId8"/>
    <p:sldLayoutId id="2147484239" r:id="rId9"/>
    <p:sldLayoutId id="2147484240" r:id="rId10"/>
    <p:sldLayoutId id="2147484241" r:id="rId11"/>
    <p:sldLayoutId id="2147484242" r:id="rId12"/>
    <p:sldLayoutId id="2147484243"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CBB73C5-E2D9-4C64-B946-5141F1336A5F}"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06364108"/>
      </p:ext>
    </p:extLst>
  </p:cSld>
  <p:clrMap bg1="lt1" tx1="dk1" bg2="lt2" tx2="dk2" accent1="accent1" accent2="accent2" accent3="accent3" accent4="accent4" accent5="accent5" accent6="accent6" hlink="hlink" folHlink="folHlink"/>
  <p:sldLayoutIdLst>
    <p:sldLayoutId id="2147484245" r:id="rId1"/>
    <p:sldLayoutId id="2147484246" r:id="rId2"/>
    <p:sldLayoutId id="2147484247" r:id="rId3"/>
    <p:sldLayoutId id="2147484248" r:id="rId4"/>
    <p:sldLayoutId id="2147484249" r:id="rId5"/>
    <p:sldLayoutId id="2147484250" r:id="rId6"/>
    <p:sldLayoutId id="2147484251" r:id="rId7"/>
    <p:sldLayoutId id="2147484252" r:id="rId8"/>
    <p:sldLayoutId id="2147484253" r:id="rId9"/>
    <p:sldLayoutId id="2147484254" r:id="rId10"/>
    <p:sldLayoutId id="2147484255" r:id="rId11"/>
    <p:sldLayoutId id="2147484256"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descr="goesr_iosspdt_template1"/>
          <p:cNvPicPr>
            <a:picLocks noChangeAspect="1" noChangeArrowheads="1"/>
          </p:cNvPicPr>
          <p:nvPr userDrawn="1"/>
        </p:nvPicPr>
        <p:blipFill>
          <a:blip r:embed="rId5">
            <a:lum bright="-30000" contrast="-36000"/>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466850" y="169863"/>
            <a:ext cx="57912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7" name="Rectangle 5"/>
          <p:cNvSpPr>
            <a:spLocks noGrp="1" noChangeArrowheads="1"/>
          </p:cNvSpPr>
          <p:nvPr>
            <p:ph type="ftr" sz="quarter" idx="3"/>
          </p:nvPr>
        </p:nvSpPr>
        <p:spPr bwMode="auto">
          <a:xfrm>
            <a:off x="2560638" y="6221413"/>
            <a:ext cx="40243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200" i="0">
                <a:latin typeface="Arial" charset="0"/>
              </a:defRPr>
            </a:lvl1pPr>
          </a:lstStyle>
          <a:p>
            <a:pPr fontAlgn="base">
              <a:spcAft>
                <a:spcPct val="0"/>
              </a:spcAft>
              <a:defRPr/>
            </a:pPr>
            <a:endParaRPr lang="en-US" b="1">
              <a:solidFill>
                <a:srgbClr val="000000"/>
              </a:solidFill>
            </a:endParaRPr>
          </a:p>
        </p:txBody>
      </p:sp>
      <p:pic>
        <p:nvPicPr>
          <p:cNvPr id="1030" name="Picture 7" descr="NOAA logo"/>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315200" y="3175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400" b="0" i="0">
                <a:latin typeface="Arial" charset="0"/>
              </a:defRPr>
            </a:lvl1pPr>
          </a:lstStyle>
          <a:p>
            <a:pPr fontAlgn="base">
              <a:spcAft>
                <a:spcPct val="0"/>
              </a:spcAft>
              <a:defRPr/>
            </a:pPr>
            <a:fld id="{175154F4-89A3-4957-8CAF-E827A4C39E0A}" type="datetime1">
              <a:rPr lang="en-US" smtClean="0">
                <a:solidFill>
                  <a:srgbClr val="000000"/>
                </a:solidFill>
              </a:rPr>
              <a:pPr fontAlgn="base">
                <a:spcAft>
                  <a:spcPct val="0"/>
                </a:spcAft>
                <a:defRPr/>
              </a:pPr>
              <a:t>3/13/2015</a:t>
            </a:fld>
            <a:endParaRPr lang="en-US">
              <a:solidFill>
                <a:srgbClr val="000000"/>
              </a:solidFill>
            </a:endParaRPr>
          </a:p>
        </p:txBody>
      </p:sp>
      <p:sp>
        <p:nvSpPr>
          <p:cNvPr id="1032" name="Rectangle 12"/>
          <p:cNvSpPr>
            <a:spLocks noChangeArrowheads="1"/>
          </p:cNvSpPr>
          <p:nvPr userDrawn="1"/>
        </p:nvSpPr>
        <p:spPr bwMode="auto">
          <a:xfrm>
            <a:off x="8250238" y="28575"/>
            <a:ext cx="914400" cy="9144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20000"/>
              </a:spcBef>
              <a:spcAft>
                <a:spcPct val="0"/>
              </a:spcAft>
            </a:pPr>
            <a:endParaRPr lang="en-US" sz="2000" b="1" i="1">
              <a:solidFill>
                <a:srgbClr val="000000"/>
              </a:solidFill>
            </a:endParaRPr>
          </a:p>
        </p:txBody>
      </p:sp>
      <p:pic>
        <p:nvPicPr>
          <p:cNvPr id="1033" name="Picture 9"/>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8645" r="15254"/>
          <a:stretch>
            <a:fillRect/>
          </a:stretch>
        </p:blipFill>
        <p:spPr bwMode="auto">
          <a:xfrm>
            <a:off x="8210550" y="-57150"/>
            <a:ext cx="990600"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Rectangle 13"/>
          <p:cNvSpPr>
            <a:spLocks noGrp="1" noChangeArrowheads="1"/>
          </p:cNvSpPr>
          <p:nvPr>
            <p:ph type="sldNum" sz="quarter" idx="4"/>
          </p:nvPr>
        </p:nvSpPr>
        <p:spPr bwMode="auto">
          <a:xfrm>
            <a:off x="7924800" y="6705600"/>
            <a:ext cx="1219200" cy="152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i="0">
                <a:solidFill>
                  <a:srgbClr val="FFFF00"/>
                </a:solidFill>
                <a:latin typeface="Times New Roman" pitchFamily="18" charset="0"/>
              </a:defRPr>
            </a:lvl1pPr>
          </a:lstStyle>
          <a:p>
            <a:pPr fontAlgn="base">
              <a:spcAft>
                <a:spcPct val="0"/>
              </a:spcAft>
              <a:defRPr/>
            </a:pPr>
            <a:fld id="{E5D61CAB-BF4C-4EC2-A745-B71426717316}" type="slidenum">
              <a:rPr lang="en-US" b="1"/>
              <a:pPr fontAlgn="base">
                <a:spcAft>
                  <a:spcPct val="0"/>
                </a:spcAft>
                <a:defRPr/>
              </a:pPr>
              <a:t>‹#›</a:t>
            </a:fld>
            <a:endParaRPr lang="en-US" b="1"/>
          </a:p>
        </p:txBody>
      </p:sp>
      <p:sp>
        <p:nvSpPr>
          <p:cNvPr id="1035" name="Rectangle 14"/>
          <p:cNvSpPr>
            <a:spLocks noChangeArrowheads="1"/>
          </p:cNvSpPr>
          <p:nvPr userDrawn="1"/>
        </p:nvSpPr>
        <p:spPr bwMode="auto">
          <a:xfrm>
            <a:off x="0" y="10350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20000"/>
              </a:spcBef>
              <a:spcAft>
                <a:spcPct val="0"/>
              </a:spcAft>
            </a:pPr>
            <a:endParaRPr lang="en-US" sz="2000" b="1" i="1">
              <a:solidFill>
                <a:srgbClr val="000000"/>
              </a:solidFill>
            </a:endParaRPr>
          </a:p>
        </p:txBody>
      </p:sp>
      <p:sp>
        <p:nvSpPr>
          <p:cNvPr id="1036" name="Rectangle 15"/>
          <p:cNvSpPr>
            <a:spLocks noChangeArrowheads="1"/>
          </p:cNvSpPr>
          <p:nvPr userDrawn="1"/>
        </p:nvSpPr>
        <p:spPr bwMode="auto">
          <a:xfrm>
            <a:off x="0" y="11493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20000"/>
              </a:spcBef>
              <a:spcAft>
                <a:spcPct val="0"/>
              </a:spcAft>
            </a:pPr>
            <a:endParaRPr lang="en-US" sz="2000" b="1" i="1">
              <a:solidFill>
                <a:srgbClr val="000000"/>
              </a:solidFill>
            </a:endParaRPr>
          </a:p>
        </p:txBody>
      </p:sp>
      <p:pic>
        <p:nvPicPr>
          <p:cNvPr id="2" name="Picture 3"/>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938" y="31750"/>
            <a:ext cx="1447801"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3273733"/>
      </p:ext>
    </p:extLst>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Lst>
  <p:hf hdr="0" ftr="0" dt="0"/>
  <p:txStyles>
    <p:titleStyle>
      <a:lvl1pPr algn="ctr" rtl="0" eaLnBrk="0" fontAlgn="base" hangingPunct="0">
        <a:spcBef>
          <a:spcPct val="0"/>
        </a:spcBef>
        <a:spcAft>
          <a:spcPct val="0"/>
        </a:spcAft>
        <a:defRPr sz="2400" b="1">
          <a:solidFill>
            <a:srgbClr val="FFFF00"/>
          </a:solidFill>
          <a:latin typeface="Arial Black" pitchFamily="34" charset="0"/>
          <a:ea typeface="+mj-ea"/>
          <a:cs typeface="+mj-cs"/>
        </a:defRPr>
      </a:lvl1pPr>
      <a:lvl2pPr algn="ctr" rtl="0" eaLnBrk="0" fontAlgn="base" hangingPunct="0">
        <a:spcBef>
          <a:spcPct val="0"/>
        </a:spcBef>
        <a:spcAft>
          <a:spcPct val="0"/>
        </a:spcAft>
        <a:defRPr sz="2400" b="1">
          <a:solidFill>
            <a:srgbClr val="FFFF00"/>
          </a:solidFill>
          <a:latin typeface="Arial Black" pitchFamily="34" charset="0"/>
        </a:defRPr>
      </a:lvl2pPr>
      <a:lvl3pPr algn="ctr" rtl="0" eaLnBrk="0" fontAlgn="base" hangingPunct="0">
        <a:spcBef>
          <a:spcPct val="0"/>
        </a:spcBef>
        <a:spcAft>
          <a:spcPct val="0"/>
        </a:spcAft>
        <a:defRPr sz="2400" b="1">
          <a:solidFill>
            <a:srgbClr val="FFFF00"/>
          </a:solidFill>
          <a:latin typeface="Arial Black" pitchFamily="34" charset="0"/>
        </a:defRPr>
      </a:lvl3pPr>
      <a:lvl4pPr algn="ctr" rtl="0" eaLnBrk="0" fontAlgn="base" hangingPunct="0">
        <a:spcBef>
          <a:spcPct val="0"/>
        </a:spcBef>
        <a:spcAft>
          <a:spcPct val="0"/>
        </a:spcAft>
        <a:defRPr sz="2400" b="1">
          <a:solidFill>
            <a:srgbClr val="FFFF00"/>
          </a:solidFill>
          <a:latin typeface="Arial Black" pitchFamily="34" charset="0"/>
        </a:defRPr>
      </a:lvl4pPr>
      <a:lvl5pPr algn="ctr" rtl="0" eaLnBrk="0" fontAlgn="base" hangingPunct="0">
        <a:spcBef>
          <a:spcPct val="0"/>
        </a:spcBef>
        <a:spcAft>
          <a:spcPct val="0"/>
        </a:spcAft>
        <a:defRPr sz="2400" b="1">
          <a:solidFill>
            <a:srgbClr val="FFFF00"/>
          </a:solidFill>
          <a:latin typeface="Arial Black" pitchFamily="34" charset="0"/>
        </a:defRPr>
      </a:lvl5pPr>
      <a:lvl6pPr marL="457200" algn="ctr" rtl="0" fontAlgn="base">
        <a:spcBef>
          <a:spcPct val="0"/>
        </a:spcBef>
        <a:spcAft>
          <a:spcPct val="0"/>
        </a:spcAft>
        <a:defRPr sz="2400" b="1">
          <a:solidFill>
            <a:schemeClr val="tx2"/>
          </a:solidFill>
          <a:latin typeface="Arial" charset="0"/>
        </a:defRPr>
      </a:lvl6pPr>
      <a:lvl7pPr marL="914400" algn="ctr" rtl="0" fontAlgn="base">
        <a:spcBef>
          <a:spcPct val="0"/>
        </a:spcBef>
        <a:spcAft>
          <a:spcPct val="0"/>
        </a:spcAft>
        <a:defRPr sz="2400" b="1">
          <a:solidFill>
            <a:schemeClr val="tx2"/>
          </a:solidFill>
          <a:latin typeface="Arial" charset="0"/>
        </a:defRPr>
      </a:lvl7pPr>
      <a:lvl8pPr marL="1371600" algn="ctr" rtl="0" fontAlgn="base">
        <a:spcBef>
          <a:spcPct val="0"/>
        </a:spcBef>
        <a:spcAft>
          <a:spcPct val="0"/>
        </a:spcAft>
        <a:defRPr sz="2400" b="1">
          <a:solidFill>
            <a:schemeClr val="tx2"/>
          </a:solidFill>
          <a:latin typeface="Arial" charset="0"/>
        </a:defRPr>
      </a:lvl8pPr>
      <a:lvl9pPr marL="1828800" algn="ctr" rtl="0" fontAlgn="base">
        <a:spcBef>
          <a:spcPct val="0"/>
        </a:spcBef>
        <a:spcAft>
          <a:spcPct val="0"/>
        </a:spcAft>
        <a:defRPr sz="2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sz="1600">
          <a:solidFill>
            <a:schemeClr val="bg1"/>
          </a:solidFill>
          <a:latin typeface="+mn-lt"/>
        </a:defRPr>
      </a:lvl4pPr>
      <a:lvl5pPr marL="2057400" indent="-228600" algn="l" rtl="0" eaLnBrk="0" fontAlgn="base" hangingPunct="0">
        <a:spcBef>
          <a:spcPct val="20000"/>
        </a:spcBef>
        <a:spcAft>
          <a:spcPct val="0"/>
        </a:spcAft>
        <a:buChar char="»"/>
        <a:defRPr sz="14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2087A1-ACEC-4AFF-A7FD-7EF3D29DA8C1}" type="datetimeFigureOut">
              <a:rPr lang="en-US" smtClean="0">
                <a:solidFill>
                  <a:prstClr val="black">
                    <a:tint val="75000"/>
                  </a:prstClr>
                </a:solidFill>
              </a:rPr>
              <a:pPr/>
              <a:t>3/13/2015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765853-E493-4F7F-AD21-6ECE64A8D0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2039090"/>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272"/>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r>
              <a:rPr lang="en-US" smtClean="0">
                <a:solidFill>
                  <a:prstClr val="black">
                    <a:tint val="75000"/>
                  </a:prstClr>
                </a:solidFill>
              </a:rPr>
              <a:t>4/9/14</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2F2BF20-AD8C-2140-8F4A-F17D557063AA}" type="slidenum">
              <a:rPr>
                <a:solidFill>
                  <a:prstClr val="black">
                    <a:tint val="75000"/>
                  </a:prstClr>
                </a:solidFill>
              </a:rPr>
              <a:pPr defTabSz="457200"/>
              <a:t>‹#›</a:t>
            </a:fld>
            <a:endParaRPr lang="en-US">
              <a:solidFill>
                <a:prstClr val="black">
                  <a:tint val="75000"/>
                </a:prstClr>
              </a:solidFill>
            </a:endParaRPr>
          </a:p>
        </p:txBody>
      </p:sp>
      <p:pic>
        <p:nvPicPr>
          <p:cNvPr id="7" name="Picture 8"/>
          <p:cNvPicPr>
            <a:picLocks noChangeAspect="1"/>
          </p:cNvPicPr>
          <p:nvPr userDrawn="1"/>
        </p:nvPicPr>
        <p:blipFill>
          <a:blip r:embed="rId13">
            <a:alphaModFix amt="62000"/>
            <a:extLst>
              <a:ext uri="{28A0092B-C50C-407E-A947-70E740481C1C}">
                <a14:useLocalDpi xmlns:a14="http://schemas.microsoft.com/office/drawing/2010/main" val="0"/>
              </a:ext>
            </a:extLst>
          </a:blip>
          <a:srcRect t="26328" b="40063"/>
          <a:stretch>
            <a:fillRect/>
          </a:stretch>
        </p:blipFill>
        <p:spPr bwMode="auto">
          <a:xfrm>
            <a:off x="0" y="0"/>
            <a:ext cx="9144000" cy="1168400"/>
          </a:xfrm>
          <a:prstGeom prst="rect">
            <a:avLst/>
          </a:prstGeom>
          <a:noFill/>
          <a:ln>
            <a:noFill/>
          </a:ln>
          <a:extLst>
            <a:ext uri="{909E8E84-426E-40DD-AFC4-6F175D3DCCD1}">
              <a14:hiddenFill xmlns:a14="http://schemas.microsoft.com/office/drawing/2010/main">
                <a:solidFill>
                  <a:srgbClr val="FFFFFF">
                    <a:alpha val="62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8520948"/>
      </p:ext>
    </p:extLst>
  </p:cSld>
  <p:clrMap bg1="lt1" tx1="dk1" bg2="lt2" tx2="dk2" accent1="accent1" accent2="accent2" accent3="accent3" accent4="accent4" accent5="accent5" accent6="accent6" hlink="hlink" folHlink="folHlink"/>
  <p:sldLayoutIdLst>
    <p:sldLayoutId id="2147484274" r:id="rId1"/>
    <p:sldLayoutId id="2147484275" r:id="rId2"/>
    <p:sldLayoutId id="2147484276" r:id="rId3"/>
    <p:sldLayoutId id="2147484277" r:id="rId4"/>
    <p:sldLayoutId id="2147484278" r:id="rId5"/>
    <p:sldLayoutId id="2147484279" r:id="rId6"/>
    <p:sldLayoutId id="2147484280" r:id="rId7"/>
    <p:sldLayoutId id="2147484281" r:id="rId8"/>
    <p:sldLayoutId id="2147484282" r:id="rId9"/>
    <p:sldLayoutId id="2147484283" r:id="rId10"/>
    <p:sldLayoutId id="2147484284"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rgbClr val="B0CCB0"/>
        </a:solidFill>
        <a:effectLst/>
      </p:bgPr>
    </p:bg>
    <p:spTree>
      <p:nvGrpSpPr>
        <p:cNvPr id="1" name=""/>
        <p:cNvGrpSpPr/>
        <p:nvPr/>
      </p:nvGrpSpPr>
      <p:grpSpPr>
        <a:xfrm>
          <a:off x="0" y="0"/>
          <a:ext cx="0" cy="0"/>
          <a:chOff x="0" y="0"/>
          <a:chExt cx="0" cy="0"/>
        </a:xfrm>
      </p:grpSpPr>
      <p:sp>
        <p:nvSpPr>
          <p:cNvPr id="2" name="Shape 2"/>
          <p:cNvSpPr/>
          <p:nvPr/>
        </p:nvSpPr>
        <p:spPr>
          <a:xfrm>
            <a:off x="164592" y="147085"/>
            <a:ext cx="8810846" cy="6565392"/>
          </a:xfrm>
          <a:custGeom>
            <a:avLst/>
            <a:gdLst/>
            <a:ahLst/>
            <a:cxnLst>
              <a:cxn ang="0">
                <a:pos x="wd2" y="hd2"/>
              </a:cxn>
              <a:cxn ang="5400000">
                <a:pos x="wd2" y="hd2"/>
              </a:cxn>
              <a:cxn ang="10800000">
                <a:pos x="wd2" y="hd2"/>
              </a:cxn>
              <a:cxn ang="16200000">
                <a:pos x="wd2" y="hd2"/>
              </a:cxn>
            </a:cxnLst>
            <a:rect l="0" t="0" r="r" b="b"/>
            <a:pathLst>
              <a:path w="21600" h="21600" extrusionOk="0">
                <a:moveTo>
                  <a:pt x="1900" y="0"/>
                </a:moveTo>
                <a:lnTo>
                  <a:pt x="21600" y="0"/>
                </a:lnTo>
                <a:lnTo>
                  <a:pt x="21600" y="19050"/>
                </a:lnTo>
                <a:cubicBezTo>
                  <a:pt x="21600" y="20458"/>
                  <a:pt x="20749" y="21600"/>
                  <a:pt x="19700" y="21600"/>
                </a:cubicBezTo>
                <a:lnTo>
                  <a:pt x="0" y="21600"/>
                </a:lnTo>
                <a:lnTo>
                  <a:pt x="0" y="2550"/>
                </a:lnTo>
                <a:cubicBezTo>
                  <a:pt x="0" y="1142"/>
                  <a:pt x="851" y="0"/>
                  <a:pt x="1900" y="0"/>
                </a:cubicBezTo>
                <a:close/>
              </a:path>
            </a:pathLst>
          </a:custGeom>
          <a:solidFill>
            <a:srgbClr val="878A79">
              <a:alpha val="64999"/>
            </a:srgbClr>
          </a:solidFill>
          <a:ln w="11000" cap="rnd">
            <a:solidFill>
              <a:srgbClr val="9C9F8D">
                <a:alpha val="88000"/>
              </a:srgbClr>
            </a:solidFill>
          </a:ln>
        </p:spPr>
        <p:txBody>
          <a:bodyPr lIns="0" tIns="0" rIns="0" bIns="0" anchor="ctr"/>
          <a:lstStyle/>
          <a:p>
            <a:pPr algn="ctr">
              <a:defRPr>
                <a:solidFill>
                  <a:srgbClr val="FFFFFF"/>
                </a:solidFill>
              </a:defRPr>
            </a:pPr>
            <a:endParaRPr kern="0">
              <a:solidFill>
                <a:srgbClr val="FFFFFF"/>
              </a:solidFill>
              <a:latin typeface="Rockwell"/>
              <a:sym typeface="Rockwell"/>
            </a:endParaRPr>
          </a:p>
        </p:txBody>
      </p:sp>
      <p:sp>
        <p:nvSpPr>
          <p:cNvPr id="3" name="Shape 3"/>
          <p:cNvSpPr/>
          <p:nvPr/>
        </p:nvSpPr>
        <p:spPr>
          <a:xfrm>
            <a:off x="588391" y="1424588"/>
            <a:ext cx="8001001" cy="9145"/>
          </a:xfrm>
          <a:prstGeom prst="rect">
            <a:avLst/>
          </a:prstGeom>
          <a:solidFill>
            <a:srgbClr val="72A376"/>
          </a:solidFill>
          <a:ln w="12700">
            <a:miter lim="400000"/>
          </a:ln>
          <a:effectLst>
            <a:outerShdw blurRad="12700" dist="12900" dir="5400000" rotWithShape="0">
              <a:srgbClr val="000000">
                <a:alpha val="75000"/>
              </a:srgbClr>
            </a:outerShdw>
          </a:effectLst>
        </p:spPr>
        <p:txBody>
          <a:bodyPr lIns="0" tIns="0" rIns="0" bIns="0" anchor="ctr"/>
          <a:lstStyle/>
          <a:p>
            <a:pPr algn="ctr">
              <a:defRPr>
                <a:solidFill>
                  <a:srgbClr val="FFFFFF"/>
                </a:solidFill>
              </a:defRPr>
            </a:pPr>
            <a:endParaRPr kern="0">
              <a:solidFill>
                <a:srgbClr val="FFFFFF"/>
              </a:solidFill>
              <a:latin typeface="Rockwell"/>
              <a:sym typeface="Rockwell"/>
            </a:endParaRPr>
          </a:p>
        </p:txBody>
      </p:sp>
      <p:sp>
        <p:nvSpPr>
          <p:cNvPr id="4" name="Shape 4"/>
          <p:cNvSpPr>
            <a:spLocks noGrp="1"/>
          </p:cNvSpPr>
          <p:nvPr>
            <p:ph type="title"/>
          </p:nvPr>
        </p:nvSpPr>
        <p:spPr>
          <a:xfrm>
            <a:off x="457200" y="0"/>
            <a:ext cx="8229600" cy="1396536"/>
          </a:xfrm>
          <a:prstGeom prst="rect">
            <a:avLst/>
          </a:prstGeom>
          <a:ln w="12700">
            <a:miter lim="400000"/>
          </a:ln>
          <a:extLst>
            <a:ext uri="{C572A759-6A51-4108-AA02-DFA0A04FC94B}">
              <ma14:wrappingTextBoxFlag xmlns="" xmlns:ma14="http://schemas.microsoft.com/office/mac/drawingml/2011/main" val="1"/>
            </a:ext>
          </a:extLst>
        </p:spPr>
        <p:txBody>
          <a:bodyPr lIns="45719" rIns="45719" anchor="b">
            <a:normAutofit/>
          </a:bodyPr>
          <a:lstStyle/>
          <a:p>
            <a:pPr lvl="0">
              <a:defRPr sz="1800">
                <a:solidFill>
                  <a:srgbClr val="000000"/>
                </a:solidFill>
                <a:effectLst/>
              </a:defRPr>
            </a:pPr>
            <a:r>
              <a:rPr sz="4600">
                <a:solidFill>
                  <a:srgbClr val="E7E9CA"/>
                </a:solidFill>
                <a:effectLst>
                  <a:outerShdw blurRad="38100" dist="25500" dir="5400000" rotWithShape="0">
                    <a:srgbClr val="000000">
                      <a:alpha val="75000"/>
                    </a:srgbClr>
                  </a:outerShdw>
                </a:effectLst>
              </a:rPr>
              <a:t>Title Text</a:t>
            </a:r>
          </a:p>
        </p:txBody>
      </p:sp>
      <p:sp>
        <p:nvSpPr>
          <p:cNvPr id="5" name="Shape 5"/>
          <p:cNvSpPr>
            <a:spLocks noGrp="1"/>
          </p:cNvSpPr>
          <p:nvPr>
            <p:ph type="body" idx="1"/>
          </p:nvPr>
        </p:nvSpPr>
        <p:spPr>
          <a:xfrm>
            <a:off x="457200" y="1646236"/>
            <a:ext cx="8229600" cy="5211764"/>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
        <p:nvSpPr>
          <p:cNvPr id="6" name="Shape 6"/>
          <p:cNvSpPr>
            <a:spLocks noGrp="1"/>
          </p:cNvSpPr>
          <p:nvPr>
            <p:ph type="sldNum" sz="quarter" idx="2"/>
          </p:nvPr>
        </p:nvSpPr>
        <p:spPr>
          <a:xfrm>
            <a:off x="8638951" y="6485358"/>
            <a:ext cx="464289" cy="332741"/>
          </a:xfrm>
          <a:prstGeom prst="rect">
            <a:avLst/>
          </a:prstGeom>
          <a:ln w="12700">
            <a:miter lim="400000"/>
          </a:ln>
        </p:spPr>
        <p:txBody>
          <a:bodyPr lIns="45719" rIns="45719" anchor="ctr">
            <a:spAutoFit/>
          </a:bodyPr>
          <a:lstStyle>
            <a:lvl1pPr algn="r">
              <a:defRPr sz="1600">
                <a:latin typeface="Calibri"/>
                <a:ea typeface="Calibri"/>
                <a:cs typeface="Calibri"/>
                <a:sym typeface="Calibri"/>
              </a:defRPr>
            </a:lvl1pPr>
          </a:lstStyle>
          <a:p>
            <a:fld id="{86CB4B4D-7CA3-9044-876B-883B54F8677D}" type="slidenum">
              <a:rPr kern="0">
                <a:solidFill>
                  <a:sysClr val="windowText" lastClr="000000"/>
                </a:solidFill>
              </a:rPr>
              <a:pPr/>
              <a:t>‹#›</a:t>
            </a:fld>
            <a:endParaRPr kern="0">
              <a:solidFill>
                <a:sysClr val="windowText" lastClr="000000"/>
              </a:solidFill>
            </a:endParaRPr>
          </a:p>
        </p:txBody>
      </p:sp>
    </p:spTree>
    <p:extLst>
      <p:ext uri="{BB962C8B-B14F-4D97-AF65-F5344CB8AC3E}">
        <p14:creationId xmlns:p14="http://schemas.microsoft.com/office/powerpoint/2010/main" val="3926329500"/>
      </p:ext>
    </p:extLst>
  </p:cSld>
  <p:clrMap bg1="lt1" tx1="dk1" bg2="lt2" tx2="dk2" accent1="accent1" accent2="accent2" accent3="accent3" accent4="accent4" accent5="accent5" accent6="accent6" hlink="hlink" folHlink="folHlink"/>
  <p:sldLayoutIdLst>
    <p:sldLayoutId id="2147484286" r:id="rId1"/>
    <p:sldLayoutId id="2147484287" r:id="rId2"/>
    <p:sldLayoutId id="2147484288" r:id="rId3"/>
    <p:sldLayoutId id="2147484289" r:id="rId4"/>
    <p:sldLayoutId id="2147484290" r:id="rId5"/>
    <p:sldLayoutId id="2147484291" r:id="rId6"/>
    <p:sldLayoutId id="2147484292" r:id="rId7"/>
    <p:sldLayoutId id="2147484293" r:id="rId8"/>
    <p:sldLayoutId id="2147484294" r:id="rId9"/>
    <p:sldLayoutId id="2147484295" r:id="rId10"/>
    <p:sldLayoutId id="2147484296" r:id="rId11"/>
  </p:sldLayoutIdLst>
  <p:transition spd="med"/>
  <p:txStyles>
    <p:titleStyle>
      <a:lvl1pPr indent="54864" algn="r">
        <a:defRPr sz="4600">
          <a:solidFill>
            <a:srgbClr val="E7E9CA"/>
          </a:solidFill>
          <a:effectLst>
            <a:outerShdw blurRad="38100" dist="25500" dir="5400000" rotWithShape="0">
              <a:srgbClr val="000000">
                <a:alpha val="75000"/>
              </a:srgbClr>
            </a:outerShdw>
          </a:effectLst>
          <a:latin typeface="Rockwell"/>
          <a:ea typeface="Rockwell"/>
          <a:cs typeface="Rockwell"/>
          <a:sym typeface="Rockwell"/>
        </a:defRPr>
      </a:lvl1pPr>
      <a:lvl2pPr algn="r">
        <a:defRPr sz="4600">
          <a:solidFill>
            <a:srgbClr val="E7E9CA"/>
          </a:solidFill>
          <a:effectLst>
            <a:outerShdw blurRad="38100" dist="25500" dir="5400000" rotWithShape="0">
              <a:srgbClr val="000000">
                <a:alpha val="75000"/>
              </a:srgbClr>
            </a:outerShdw>
          </a:effectLst>
          <a:latin typeface="Rockwell"/>
          <a:ea typeface="Rockwell"/>
          <a:cs typeface="Rockwell"/>
          <a:sym typeface="Rockwell"/>
        </a:defRPr>
      </a:lvl2pPr>
      <a:lvl3pPr algn="r">
        <a:defRPr sz="4600">
          <a:solidFill>
            <a:srgbClr val="E7E9CA"/>
          </a:solidFill>
          <a:effectLst>
            <a:outerShdw blurRad="38100" dist="25500" dir="5400000" rotWithShape="0">
              <a:srgbClr val="000000">
                <a:alpha val="75000"/>
              </a:srgbClr>
            </a:outerShdw>
          </a:effectLst>
          <a:latin typeface="Rockwell"/>
          <a:ea typeface="Rockwell"/>
          <a:cs typeface="Rockwell"/>
          <a:sym typeface="Rockwell"/>
        </a:defRPr>
      </a:lvl3pPr>
      <a:lvl4pPr algn="r">
        <a:defRPr sz="4600">
          <a:solidFill>
            <a:srgbClr val="E7E9CA"/>
          </a:solidFill>
          <a:effectLst>
            <a:outerShdw blurRad="38100" dist="25500" dir="5400000" rotWithShape="0">
              <a:srgbClr val="000000">
                <a:alpha val="75000"/>
              </a:srgbClr>
            </a:outerShdw>
          </a:effectLst>
          <a:latin typeface="Rockwell"/>
          <a:ea typeface="Rockwell"/>
          <a:cs typeface="Rockwell"/>
          <a:sym typeface="Rockwell"/>
        </a:defRPr>
      </a:lvl4pPr>
      <a:lvl5pPr algn="r">
        <a:defRPr sz="4600">
          <a:solidFill>
            <a:srgbClr val="E7E9CA"/>
          </a:solidFill>
          <a:effectLst>
            <a:outerShdw blurRad="38100" dist="25500" dir="5400000" rotWithShape="0">
              <a:srgbClr val="000000">
                <a:alpha val="75000"/>
              </a:srgbClr>
            </a:outerShdw>
          </a:effectLst>
          <a:latin typeface="Rockwell"/>
          <a:ea typeface="Rockwell"/>
          <a:cs typeface="Rockwell"/>
          <a:sym typeface="Rockwell"/>
        </a:defRPr>
      </a:lvl5pPr>
      <a:lvl6pPr algn="r">
        <a:defRPr sz="4600">
          <a:solidFill>
            <a:srgbClr val="E7E9CA"/>
          </a:solidFill>
          <a:effectLst>
            <a:outerShdw blurRad="38100" dist="25500" dir="5400000" rotWithShape="0">
              <a:srgbClr val="000000">
                <a:alpha val="75000"/>
              </a:srgbClr>
            </a:outerShdw>
          </a:effectLst>
          <a:latin typeface="Rockwell"/>
          <a:ea typeface="Rockwell"/>
          <a:cs typeface="Rockwell"/>
          <a:sym typeface="Rockwell"/>
        </a:defRPr>
      </a:lvl6pPr>
      <a:lvl7pPr algn="r">
        <a:defRPr sz="4600">
          <a:solidFill>
            <a:srgbClr val="E7E9CA"/>
          </a:solidFill>
          <a:effectLst>
            <a:outerShdw blurRad="38100" dist="25500" dir="5400000" rotWithShape="0">
              <a:srgbClr val="000000">
                <a:alpha val="75000"/>
              </a:srgbClr>
            </a:outerShdw>
          </a:effectLst>
          <a:latin typeface="Rockwell"/>
          <a:ea typeface="Rockwell"/>
          <a:cs typeface="Rockwell"/>
          <a:sym typeface="Rockwell"/>
        </a:defRPr>
      </a:lvl7pPr>
      <a:lvl8pPr algn="r">
        <a:defRPr sz="4600">
          <a:solidFill>
            <a:srgbClr val="E7E9CA"/>
          </a:solidFill>
          <a:effectLst>
            <a:outerShdw blurRad="38100" dist="25500" dir="5400000" rotWithShape="0">
              <a:srgbClr val="000000">
                <a:alpha val="75000"/>
              </a:srgbClr>
            </a:outerShdw>
          </a:effectLst>
          <a:latin typeface="Rockwell"/>
          <a:ea typeface="Rockwell"/>
          <a:cs typeface="Rockwell"/>
          <a:sym typeface="Rockwell"/>
        </a:defRPr>
      </a:lvl8pPr>
      <a:lvl9pPr algn="r">
        <a:defRPr sz="4600">
          <a:solidFill>
            <a:srgbClr val="E7E9CA"/>
          </a:solidFill>
          <a:effectLst>
            <a:outerShdw blurRad="38100" dist="25500" dir="5400000" rotWithShape="0">
              <a:srgbClr val="000000">
                <a:alpha val="75000"/>
              </a:srgbClr>
            </a:outerShdw>
          </a:effectLst>
          <a:latin typeface="Rockwell"/>
          <a:ea typeface="Rockwell"/>
          <a:cs typeface="Rockwell"/>
          <a:sym typeface="Rockwell"/>
        </a:defRPr>
      </a:lvl9pPr>
    </p:titleStyle>
    <p:bodyStyle>
      <a:lvl1pPr marL="292100" indent="-292100">
        <a:buClr>
          <a:srgbClr val="72A376"/>
        </a:buClr>
        <a:buSzPct val="70000"/>
        <a:buFont typeface="Wingdings 2"/>
        <a:buChar char="⦿"/>
        <a:defRPr sz="3200">
          <a:solidFill>
            <a:srgbClr val="FFFFFF"/>
          </a:solidFill>
          <a:latin typeface="Rockwell"/>
          <a:ea typeface="Rockwell"/>
          <a:cs typeface="Rockwell"/>
          <a:sym typeface="Rockwell"/>
        </a:defRPr>
      </a:lvl1pPr>
      <a:lvl2pPr marL="692833" indent="-281353">
        <a:buClr>
          <a:srgbClr val="72A376"/>
        </a:buClr>
        <a:buSzPct val="90000"/>
        <a:buFont typeface="Wingdings 2"/>
        <a:buChar char="•"/>
        <a:defRPr sz="3200">
          <a:solidFill>
            <a:srgbClr val="FFFFFF"/>
          </a:solidFill>
          <a:latin typeface="Rockwell"/>
          <a:ea typeface="Rockwell"/>
          <a:cs typeface="Rockwell"/>
          <a:sym typeface="Rockwell"/>
        </a:defRPr>
      </a:lvl2pPr>
      <a:lvl3pPr marL="898099" indent="-267163">
        <a:buClr>
          <a:srgbClr val="72A376"/>
        </a:buClr>
        <a:buSzPct val="100000"/>
        <a:buFont typeface="Wingdings 2"/>
        <a:buChar char="●"/>
        <a:defRPr sz="3200">
          <a:solidFill>
            <a:srgbClr val="FFFFFF"/>
          </a:solidFill>
          <a:latin typeface="Rockwell"/>
          <a:ea typeface="Rockwell"/>
          <a:cs typeface="Rockwell"/>
          <a:sym typeface="Rockwell"/>
        </a:defRPr>
      </a:lvl3pPr>
      <a:lvl4pPr marL="1115567" indent="-292608">
        <a:buClr>
          <a:srgbClr val="72A376"/>
        </a:buClr>
        <a:buSzPct val="100000"/>
        <a:buFont typeface="Wingdings 2"/>
        <a:buChar char="●"/>
        <a:defRPr sz="3200">
          <a:solidFill>
            <a:srgbClr val="FFFFFF"/>
          </a:solidFill>
          <a:latin typeface="Rockwell"/>
          <a:ea typeface="Rockwell"/>
          <a:cs typeface="Rockwell"/>
          <a:sym typeface="Rockwell"/>
        </a:defRPr>
      </a:lvl4pPr>
      <a:lvl5pPr marL="1313848" indent="-308008">
        <a:buClr>
          <a:srgbClr val="72A376"/>
        </a:buClr>
        <a:buSzPct val="100000"/>
        <a:buFont typeface="Wingdings 2"/>
        <a:buChar char="●"/>
        <a:defRPr sz="3200">
          <a:solidFill>
            <a:srgbClr val="FFFFFF"/>
          </a:solidFill>
          <a:latin typeface="Rockwell"/>
          <a:ea typeface="Rockwell"/>
          <a:cs typeface="Rockwell"/>
          <a:sym typeface="Rockwell"/>
        </a:defRPr>
      </a:lvl5pPr>
      <a:lvl6pPr marL="1506727" indent="-308863">
        <a:buClr>
          <a:srgbClr val="72A376"/>
        </a:buClr>
        <a:buSzPct val="100000"/>
        <a:buFont typeface="Wingdings 2"/>
        <a:buChar char="●"/>
        <a:defRPr sz="3200">
          <a:solidFill>
            <a:srgbClr val="FFFFFF"/>
          </a:solidFill>
          <a:latin typeface="Rockwell"/>
          <a:ea typeface="Rockwell"/>
          <a:cs typeface="Rockwell"/>
          <a:sym typeface="Rockwell"/>
        </a:defRPr>
      </a:lvl6pPr>
      <a:lvl7pPr marL="1728216" indent="-347472">
        <a:buClr>
          <a:srgbClr val="72A376"/>
        </a:buClr>
        <a:buSzPct val="100000"/>
        <a:buFont typeface="Wingdings 2"/>
        <a:buChar char="●"/>
        <a:defRPr sz="3200">
          <a:solidFill>
            <a:srgbClr val="FFFFFF"/>
          </a:solidFill>
          <a:latin typeface="Rockwell"/>
          <a:ea typeface="Rockwell"/>
          <a:cs typeface="Rockwell"/>
          <a:sym typeface="Rockwell"/>
        </a:defRPr>
      </a:lvl7pPr>
      <a:lvl8pPr marL="1911096" indent="-347472">
        <a:buClr>
          <a:srgbClr val="72A376"/>
        </a:buClr>
        <a:buSzPct val="100000"/>
        <a:buFont typeface="Wingdings 2"/>
        <a:buChar char="●"/>
        <a:defRPr sz="3200">
          <a:solidFill>
            <a:srgbClr val="FFFFFF"/>
          </a:solidFill>
          <a:latin typeface="Rockwell"/>
          <a:ea typeface="Rockwell"/>
          <a:cs typeface="Rockwell"/>
          <a:sym typeface="Rockwell"/>
        </a:defRPr>
      </a:lvl8pPr>
      <a:lvl9pPr marL="2093976" indent="-347472">
        <a:buClr>
          <a:srgbClr val="72A376"/>
        </a:buClr>
        <a:buSzPct val="100000"/>
        <a:buFont typeface="Wingdings 2"/>
        <a:buChar char="●"/>
        <a:defRPr sz="3200">
          <a:solidFill>
            <a:srgbClr val="FFFFFF"/>
          </a:solidFill>
          <a:latin typeface="Rockwell"/>
          <a:ea typeface="Rockwell"/>
          <a:cs typeface="Rockwell"/>
          <a:sym typeface="Rockwell"/>
        </a:defRPr>
      </a:lvl9pPr>
    </p:bodyStyle>
    <p:otherStyle>
      <a:lvl1pPr algn="r">
        <a:defRPr sz="1600">
          <a:solidFill>
            <a:schemeClr val="tx1"/>
          </a:solidFill>
          <a:latin typeface="+mn-lt"/>
          <a:ea typeface="+mn-ea"/>
          <a:cs typeface="+mn-cs"/>
          <a:sym typeface="Calibri"/>
        </a:defRPr>
      </a:lvl1pPr>
      <a:lvl2pPr indent="457200" algn="r">
        <a:defRPr sz="1600">
          <a:solidFill>
            <a:schemeClr val="tx1"/>
          </a:solidFill>
          <a:latin typeface="+mn-lt"/>
          <a:ea typeface="+mn-ea"/>
          <a:cs typeface="+mn-cs"/>
          <a:sym typeface="Calibri"/>
        </a:defRPr>
      </a:lvl2pPr>
      <a:lvl3pPr indent="914400" algn="r">
        <a:defRPr sz="1600">
          <a:solidFill>
            <a:schemeClr val="tx1"/>
          </a:solidFill>
          <a:latin typeface="+mn-lt"/>
          <a:ea typeface="+mn-ea"/>
          <a:cs typeface="+mn-cs"/>
          <a:sym typeface="Calibri"/>
        </a:defRPr>
      </a:lvl3pPr>
      <a:lvl4pPr indent="1371600" algn="r">
        <a:defRPr sz="1600">
          <a:solidFill>
            <a:schemeClr val="tx1"/>
          </a:solidFill>
          <a:latin typeface="+mn-lt"/>
          <a:ea typeface="+mn-ea"/>
          <a:cs typeface="+mn-cs"/>
          <a:sym typeface="Calibri"/>
        </a:defRPr>
      </a:lvl4pPr>
      <a:lvl5pPr indent="1828800" algn="r">
        <a:defRPr sz="1600">
          <a:solidFill>
            <a:schemeClr val="tx1"/>
          </a:solidFill>
          <a:latin typeface="+mn-lt"/>
          <a:ea typeface="+mn-ea"/>
          <a:cs typeface="+mn-cs"/>
          <a:sym typeface="Calibri"/>
        </a:defRPr>
      </a:lvl5pPr>
      <a:lvl6pPr indent="2286000" algn="r">
        <a:defRPr sz="1600">
          <a:solidFill>
            <a:schemeClr val="tx1"/>
          </a:solidFill>
          <a:latin typeface="+mn-lt"/>
          <a:ea typeface="+mn-ea"/>
          <a:cs typeface="+mn-cs"/>
          <a:sym typeface="Calibri"/>
        </a:defRPr>
      </a:lvl6pPr>
      <a:lvl7pPr indent="2743200" algn="r">
        <a:defRPr sz="1600">
          <a:solidFill>
            <a:schemeClr val="tx1"/>
          </a:solidFill>
          <a:latin typeface="+mn-lt"/>
          <a:ea typeface="+mn-ea"/>
          <a:cs typeface="+mn-cs"/>
          <a:sym typeface="Calibri"/>
        </a:defRPr>
      </a:lvl7pPr>
      <a:lvl8pPr indent="3200400" algn="r">
        <a:defRPr sz="1600">
          <a:solidFill>
            <a:schemeClr val="tx1"/>
          </a:solidFill>
          <a:latin typeface="+mn-lt"/>
          <a:ea typeface="+mn-ea"/>
          <a:cs typeface="+mn-cs"/>
          <a:sym typeface="Calibri"/>
        </a:defRPr>
      </a:lvl8pPr>
      <a:lvl9pPr indent="3657600" algn="r">
        <a:defRPr sz="1600">
          <a:solidFill>
            <a:schemeClr val="tx1"/>
          </a:solidFill>
          <a:latin typeface="+mn-lt"/>
          <a:ea typeface="+mn-ea"/>
          <a:cs typeface="+mn-cs"/>
          <a:sym typeface="Calibri"/>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8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378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378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616C8371-C844-47A4-BEA4-2B22C23A88A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63835757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blipFill dpi="0" rotWithShape="1">
          <a:blip r:embed="rId30"/>
          <a:srcRect/>
          <a:tile tx="0" ty="0" sx="100000" sy="100000" flip="none" algn="tl"/>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1562100" y="65088"/>
            <a:ext cx="6019800" cy="7524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200150"/>
            <a:ext cx="8229600" cy="49260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7" name="Footer Placeholder 5"/>
          <p:cNvSpPr>
            <a:spLocks noGrp="1" noChangeArrowheads="1"/>
          </p:cNvSpPr>
          <p:nvPr>
            <p:ph type="ftr" sz="quarter" idx="3"/>
          </p:nvPr>
        </p:nvSpPr>
        <p:spPr>
          <a:xfrm>
            <a:off x="114299" y="6521450"/>
            <a:ext cx="4132385" cy="304800"/>
          </a:xfrm>
          <a:prstGeom prst="rect">
            <a:avLst/>
          </a:prstGeom>
          <a:ln/>
        </p:spPr>
        <p:txBody>
          <a:bodyPr/>
          <a:lstStyle>
            <a:lvl1pPr>
              <a:defRPr sz="1200"/>
            </a:lvl1pPr>
          </a:lstStyle>
          <a:p>
            <a:pPr defTabSz="457200">
              <a:defRPr/>
            </a:pPr>
            <a:endParaRPr lang="en-US" dirty="0" smtClean="0">
              <a:solidFill>
                <a:srgbClr val="000000"/>
              </a:solidFill>
            </a:endParaRPr>
          </a:p>
        </p:txBody>
      </p:sp>
      <p:pic>
        <p:nvPicPr>
          <p:cNvPr id="6" name="Picture 39" descr="NOAA-NESDIS"/>
          <p:cNvPicPr>
            <a:picLocks noChangeAspect="1" noChangeArrowheads="1"/>
          </p:cNvPicPr>
          <p:nvPr userDrawn="1"/>
        </p:nvPicPr>
        <p:blipFill>
          <a:blip r:embed="rId31" cstate="print"/>
          <a:srcRect/>
          <a:stretch>
            <a:fillRect/>
          </a:stretch>
        </p:blipFill>
        <p:spPr bwMode="auto">
          <a:xfrm>
            <a:off x="114299" y="65089"/>
            <a:ext cx="597810" cy="601662"/>
          </a:xfrm>
          <a:prstGeom prst="rect">
            <a:avLst/>
          </a:prstGeom>
          <a:noFill/>
          <a:ln w="9525">
            <a:noFill/>
            <a:miter lim="800000"/>
            <a:headEnd/>
            <a:tailEnd/>
          </a:ln>
        </p:spPr>
      </p:pic>
      <p:pic>
        <p:nvPicPr>
          <p:cNvPr id="8" name="Picture 7" descr="noaalogo.jpeg"/>
          <p:cNvPicPr>
            <a:picLocks noChangeAspect="1"/>
          </p:cNvPicPr>
          <p:nvPr userDrawn="1"/>
        </p:nvPicPr>
        <p:blipFill>
          <a:blip r:embed="rId32"/>
          <a:stretch>
            <a:fillRect/>
          </a:stretch>
        </p:blipFill>
        <p:spPr>
          <a:xfrm>
            <a:off x="8277940" y="44083"/>
            <a:ext cx="647700" cy="647700"/>
          </a:xfrm>
          <a:prstGeom prst="rect">
            <a:avLst/>
          </a:prstGeom>
        </p:spPr>
      </p:pic>
      <p:sp>
        <p:nvSpPr>
          <p:cNvPr id="9" name="Slide Number Placeholder 5"/>
          <p:cNvSpPr>
            <a:spLocks noGrp="1"/>
          </p:cNvSpPr>
          <p:nvPr>
            <p:ph type="sldNum" sz="quarter" idx="4"/>
          </p:nvPr>
        </p:nvSpPr>
        <p:spPr>
          <a:xfrm>
            <a:off x="8153463" y="6485469"/>
            <a:ext cx="905933" cy="303741"/>
          </a:xfrm>
          <a:prstGeom prst="rect">
            <a:avLst/>
          </a:prstGeom>
        </p:spPr>
        <p:txBody>
          <a:bodyPr/>
          <a:lstStyle>
            <a:lvl1pPr>
              <a:defRPr baseline="0">
                <a:solidFill>
                  <a:schemeClr val="tx1"/>
                </a:solidFill>
              </a:defRPr>
            </a:lvl1pPr>
          </a:lstStyle>
          <a:p>
            <a:pPr defTabSz="457200"/>
            <a:fld id="{5BA0CD8C-480D-4EFE-B840-7F15D9DDF482}" type="slidenum">
              <a:rPr lang="en-US" smtClean="0">
                <a:solidFill>
                  <a:srgbClr val="000000"/>
                </a:solidFill>
              </a:rPr>
              <a:pPr defTabSz="457200"/>
              <a:t>‹#›</a:t>
            </a:fld>
            <a:endParaRPr lang="en-US" dirty="0">
              <a:solidFill>
                <a:srgbClr val="000000"/>
              </a:solidFill>
            </a:endParaRPr>
          </a:p>
        </p:txBody>
      </p:sp>
    </p:spTree>
    <p:extLst>
      <p:ext uri="{BB962C8B-B14F-4D97-AF65-F5344CB8AC3E}">
        <p14:creationId xmlns:p14="http://schemas.microsoft.com/office/powerpoint/2010/main" val="737098327"/>
      </p:ext>
    </p:extLst>
  </p:cSld>
  <p:clrMap bg1="lt1" tx1="dk1" bg2="lt2" tx2="dk2" accent1="accent1" accent2="accent2" accent3="accent3" accent4="accent4" accent5="accent5" accent6="accent6" hlink="hlink" folHlink="folHlink"/>
  <p:sldLayoutIdLst>
    <p:sldLayoutId id="2147484298" r:id="rId1"/>
    <p:sldLayoutId id="2147484299" r:id="rId2"/>
    <p:sldLayoutId id="2147484300" r:id="rId3"/>
    <p:sldLayoutId id="2147484301" r:id="rId4"/>
    <p:sldLayoutId id="2147484302" r:id="rId5"/>
    <p:sldLayoutId id="2147484303" r:id="rId6"/>
    <p:sldLayoutId id="2147484304" r:id="rId7"/>
    <p:sldLayoutId id="2147484305" r:id="rId8"/>
    <p:sldLayoutId id="2147484306" r:id="rId9"/>
    <p:sldLayoutId id="2147484307" r:id="rId10"/>
    <p:sldLayoutId id="2147484308" r:id="rId11"/>
    <p:sldLayoutId id="2147484309" r:id="rId12"/>
    <p:sldLayoutId id="2147484310" r:id="rId13"/>
    <p:sldLayoutId id="2147484311" r:id="rId14"/>
    <p:sldLayoutId id="2147484312" r:id="rId15"/>
    <p:sldLayoutId id="2147484313" r:id="rId16"/>
    <p:sldLayoutId id="2147484314" r:id="rId17"/>
    <p:sldLayoutId id="2147484315" r:id="rId18"/>
    <p:sldLayoutId id="2147484316" r:id="rId19"/>
    <p:sldLayoutId id="2147484317" r:id="rId20"/>
    <p:sldLayoutId id="2147484318" r:id="rId21"/>
    <p:sldLayoutId id="2147484319" r:id="rId22"/>
    <p:sldLayoutId id="2147484320" r:id="rId23"/>
    <p:sldLayoutId id="2147484321" r:id="rId24"/>
    <p:sldLayoutId id="2147484322" r:id="rId25"/>
    <p:sldLayoutId id="2147484323" r:id="rId26"/>
    <p:sldLayoutId id="2147484324" r:id="rId27"/>
    <p:sldLayoutId id="2147484325" r:id="rId28"/>
  </p:sldLayoutIdLst>
  <p:hf hdr="0" ftr="0" dt="0"/>
  <p:txStyles>
    <p:title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pitchFamily="34" charset="0"/>
        </a:defRPr>
      </a:lvl2pPr>
      <a:lvl3pPr algn="ctr" rtl="0" eaLnBrk="0" fontAlgn="base" hangingPunct="0">
        <a:spcBef>
          <a:spcPct val="0"/>
        </a:spcBef>
        <a:spcAft>
          <a:spcPct val="0"/>
        </a:spcAft>
        <a:defRPr sz="2800">
          <a:solidFill>
            <a:schemeClr val="tx2"/>
          </a:solidFill>
          <a:latin typeface="Arial Black" pitchFamily="34" charset="0"/>
        </a:defRPr>
      </a:lvl3pPr>
      <a:lvl4pPr algn="ctr" rtl="0" eaLnBrk="0" fontAlgn="base" hangingPunct="0">
        <a:spcBef>
          <a:spcPct val="0"/>
        </a:spcBef>
        <a:spcAft>
          <a:spcPct val="0"/>
        </a:spcAft>
        <a:defRPr sz="2800">
          <a:solidFill>
            <a:schemeClr val="tx2"/>
          </a:solidFill>
          <a:latin typeface="Arial Black" pitchFamily="34" charset="0"/>
        </a:defRPr>
      </a:lvl4pPr>
      <a:lvl5pPr algn="ctr" rtl="0" eaLnBrk="0" fontAlgn="base" hangingPunct="0">
        <a:spcBef>
          <a:spcPct val="0"/>
        </a:spcBef>
        <a:spcAft>
          <a:spcPct val="0"/>
        </a:spcAft>
        <a:defRPr sz="2800">
          <a:solidFill>
            <a:schemeClr val="tx2"/>
          </a:solidFill>
          <a:latin typeface="Arial Black" pitchFamily="34" charset="0"/>
        </a:defRPr>
      </a:lvl5pPr>
      <a:lvl6pPr marL="457200" algn="ctr" rtl="0" fontAlgn="base">
        <a:spcBef>
          <a:spcPct val="0"/>
        </a:spcBef>
        <a:spcAft>
          <a:spcPct val="0"/>
        </a:spcAft>
        <a:defRPr sz="2800">
          <a:solidFill>
            <a:schemeClr val="tx2"/>
          </a:solidFill>
          <a:latin typeface="Arial Black" pitchFamily="34" charset="0"/>
        </a:defRPr>
      </a:lvl6pPr>
      <a:lvl7pPr marL="914400" algn="ctr" rtl="0" fontAlgn="base">
        <a:spcBef>
          <a:spcPct val="0"/>
        </a:spcBef>
        <a:spcAft>
          <a:spcPct val="0"/>
        </a:spcAft>
        <a:defRPr sz="2800">
          <a:solidFill>
            <a:schemeClr val="tx2"/>
          </a:solidFill>
          <a:latin typeface="Arial Black" pitchFamily="34" charset="0"/>
        </a:defRPr>
      </a:lvl7pPr>
      <a:lvl8pPr marL="1371600" algn="ctr" rtl="0" fontAlgn="base">
        <a:spcBef>
          <a:spcPct val="0"/>
        </a:spcBef>
        <a:spcAft>
          <a:spcPct val="0"/>
        </a:spcAft>
        <a:defRPr sz="2800">
          <a:solidFill>
            <a:schemeClr val="tx2"/>
          </a:solidFill>
          <a:latin typeface="Arial Black" pitchFamily="34" charset="0"/>
        </a:defRPr>
      </a:lvl8pPr>
      <a:lvl9pPr marL="1828800" algn="ctr" rtl="0" fontAlgn="base">
        <a:spcBef>
          <a:spcPct val="0"/>
        </a:spcBef>
        <a:spcAft>
          <a:spcPct val="0"/>
        </a:spcAft>
        <a:defRPr sz="2800">
          <a:solidFill>
            <a:schemeClr val="tx2"/>
          </a:solidFill>
          <a:latin typeface="Arial Black" pitchFamily="34" charset="0"/>
        </a:defRPr>
      </a:lvl9pPr>
    </p:titleStyle>
    <p:bodyStyle>
      <a:lvl1pPr marL="342900" indent="-342900" algn="l" rtl="0" eaLnBrk="0" fontAlgn="base" hangingPunct="0">
        <a:lnSpc>
          <a:spcPct val="115000"/>
        </a:lnSpc>
        <a:spcBef>
          <a:spcPct val="35000"/>
        </a:spcBef>
        <a:spcAft>
          <a:spcPct val="0"/>
        </a:spcAft>
        <a:buChar char="•"/>
        <a:defRPr sz="2000">
          <a:solidFill>
            <a:schemeClr val="tx1"/>
          </a:solidFill>
          <a:latin typeface="+mn-lt"/>
          <a:ea typeface="+mn-ea"/>
          <a:cs typeface="+mn-cs"/>
        </a:defRPr>
      </a:lvl1pPr>
      <a:lvl2pPr marL="742950" indent="-285750" algn="l" rtl="0" eaLnBrk="0" fontAlgn="base" hangingPunct="0">
        <a:lnSpc>
          <a:spcPct val="115000"/>
        </a:lnSpc>
        <a:spcBef>
          <a:spcPct val="35000"/>
        </a:spcBef>
        <a:spcAft>
          <a:spcPct val="0"/>
        </a:spcAft>
        <a:buChar char="–"/>
        <a:defRPr>
          <a:solidFill>
            <a:schemeClr val="tx1"/>
          </a:solidFill>
          <a:latin typeface="+mn-lt"/>
        </a:defRPr>
      </a:lvl2pPr>
      <a:lvl3pPr marL="1143000" indent="-228600" algn="l" rtl="0" eaLnBrk="0" fontAlgn="base" hangingPunct="0">
        <a:lnSpc>
          <a:spcPct val="115000"/>
        </a:lnSpc>
        <a:spcBef>
          <a:spcPct val="35000"/>
        </a:spcBef>
        <a:spcAft>
          <a:spcPct val="0"/>
        </a:spcAft>
        <a:buChar char="•"/>
        <a:defRPr sz="1600">
          <a:solidFill>
            <a:schemeClr val="tx1"/>
          </a:solidFill>
          <a:latin typeface="+mn-lt"/>
        </a:defRPr>
      </a:lvl3pPr>
      <a:lvl4pPr marL="1600200" indent="-228600" algn="l" rtl="0" eaLnBrk="0" fontAlgn="base" hangingPunct="0">
        <a:lnSpc>
          <a:spcPct val="115000"/>
        </a:lnSpc>
        <a:spcBef>
          <a:spcPct val="35000"/>
        </a:spcBef>
        <a:spcAft>
          <a:spcPct val="0"/>
        </a:spcAft>
        <a:buChar char="–"/>
        <a:defRPr sz="1400">
          <a:solidFill>
            <a:schemeClr val="tx1"/>
          </a:solidFill>
          <a:latin typeface="+mn-lt"/>
        </a:defRPr>
      </a:lvl4pPr>
      <a:lvl5pPr marL="2057400" indent="-228600" algn="l" rtl="0" eaLnBrk="0" fontAlgn="base" hangingPunct="0">
        <a:lnSpc>
          <a:spcPct val="115000"/>
        </a:lnSpc>
        <a:spcBef>
          <a:spcPct val="35000"/>
        </a:spcBef>
        <a:spcAft>
          <a:spcPct val="0"/>
        </a:spcAft>
        <a:buChar char="»"/>
        <a:defRPr sz="1200">
          <a:solidFill>
            <a:schemeClr val="tx1"/>
          </a:solidFill>
          <a:latin typeface="+mn-lt"/>
        </a:defRPr>
      </a:lvl5pPr>
      <a:lvl6pPr marL="2514600" indent="-228600" algn="l" rtl="0" fontAlgn="base">
        <a:lnSpc>
          <a:spcPct val="115000"/>
        </a:lnSpc>
        <a:spcBef>
          <a:spcPct val="35000"/>
        </a:spcBef>
        <a:spcAft>
          <a:spcPct val="0"/>
        </a:spcAft>
        <a:buChar char="»"/>
        <a:defRPr sz="1200">
          <a:solidFill>
            <a:schemeClr val="tx1"/>
          </a:solidFill>
          <a:latin typeface="+mn-lt"/>
        </a:defRPr>
      </a:lvl6pPr>
      <a:lvl7pPr marL="2971800" indent="-228600" algn="l" rtl="0" fontAlgn="base">
        <a:lnSpc>
          <a:spcPct val="115000"/>
        </a:lnSpc>
        <a:spcBef>
          <a:spcPct val="35000"/>
        </a:spcBef>
        <a:spcAft>
          <a:spcPct val="0"/>
        </a:spcAft>
        <a:buChar char="»"/>
        <a:defRPr sz="1200">
          <a:solidFill>
            <a:schemeClr val="tx1"/>
          </a:solidFill>
          <a:latin typeface="+mn-lt"/>
        </a:defRPr>
      </a:lvl7pPr>
      <a:lvl8pPr marL="3429000" indent="-228600" algn="l" rtl="0" fontAlgn="base">
        <a:lnSpc>
          <a:spcPct val="115000"/>
        </a:lnSpc>
        <a:spcBef>
          <a:spcPct val="35000"/>
        </a:spcBef>
        <a:spcAft>
          <a:spcPct val="0"/>
        </a:spcAft>
        <a:buChar char="»"/>
        <a:defRPr sz="1200">
          <a:solidFill>
            <a:schemeClr val="tx1"/>
          </a:solidFill>
          <a:latin typeface="+mn-lt"/>
        </a:defRPr>
      </a:lvl8pPr>
      <a:lvl9pPr marL="3886200" indent="-228600" algn="l" rtl="0" fontAlgn="base">
        <a:lnSpc>
          <a:spcPct val="115000"/>
        </a:lnSpc>
        <a:spcBef>
          <a:spcPct val="35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B52B4B0-3558-45D6-AB3D-F4C58CA8D184}"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812009903"/>
      </p:ext>
    </p:extLst>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30" r:id="rId4"/>
    <p:sldLayoutId id="2147484331" r:id="rId5"/>
    <p:sldLayoutId id="2147484332" r:id="rId6"/>
    <p:sldLayoutId id="2147484333" r:id="rId7"/>
    <p:sldLayoutId id="2147484334" r:id="rId8"/>
    <p:sldLayoutId id="2147484335" r:id="rId9"/>
    <p:sldLayoutId id="2147484336" r:id="rId10"/>
    <p:sldLayoutId id="2147484337"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FB22437-7D2A-4A6C-B85D-E00DBC460B64}"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177701157"/>
      </p:ext>
    </p:extLst>
  </p:cSld>
  <p:clrMap bg1="lt1" tx1="dk1" bg2="lt2" tx2="dk2" accent1="accent1" accent2="accent2" accent3="accent3" accent4="accent4" accent5="accent5" accent6="accent6" hlink="hlink" folHlink="folHlink"/>
  <p:sldLayoutIdLst>
    <p:sldLayoutId id="2147484339" r:id="rId1"/>
    <p:sldLayoutId id="2147484340" r:id="rId2"/>
    <p:sldLayoutId id="2147484341" r:id="rId3"/>
    <p:sldLayoutId id="2147484342" r:id="rId4"/>
    <p:sldLayoutId id="2147484343" r:id="rId5"/>
    <p:sldLayoutId id="2147484344" r:id="rId6"/>
    <p:sldLayoutId id="2147484345" r:id="rId7"/>
    <p:sldLayoutId id="2147484346" r:id="rId8"/>
    <p:sldLayoutId id="2147484347" r:id="rId9"/>
    <p:sldLayoutId id="2147484348" r:id="rId10"/>
    <p:sldLayoutId id="214748434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0" y="6356350"/>
            <a:ext cx="9144000" cy="501650"/>
          </a:xfrm>
          <a:prstGeom prst="rect">
            <a:avLst/>
          </a:prstGeom>
          <a:solidFill>
            <a:schemeClr val="tx1"/>
          </a:solidFill>
          <a:ln>
            <a:noFill/>
          </a:ln>
          <a:effectLst>
            <a:outerShdw blurRad="50800" dist="635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pic>
        <p:nvPicPr>
          <p:cNvPr id="1027" name="Picture 15" descr="Terra-II.jpg"/>
          <p:cNvPicPr>
            <a:picLocks noChangeAspect="1"/>
          </p:cNvPicPr>
          <p:nvPr userDrawn="1"/>
        </p:nvPicPr>
        <p:blipFill>
          <a:blip r:embed="rId14" cstate="print">
            <a:extLst>
              <a:ext uri="{28A0092B-C50C-407E-A947-70E740481C1C}">
                <a14:useLocalDpi xmlns:a14="http://schemas.microsoft.com/office/drawing/2010/main" val="0"/>
              </a:ext>
            </a:extLst>
          </a:blip>
          <a:srcRect l="-12575" t="26163" r="13078" b="65103"/>
          <a:stretch>
            <a:fillRect/>
          </a:stretch>
        </p:blipFill>
        <p:spPr bwMode="auto">
          <a:xfrm>
            <a:off x="0" y="6356350"/>
            <a:ext cx="91440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a:defRPr/>
            </a:pPr>
            <a:fld id="{24C1FF90-0658-224A-A6F8-5C0D035E87AE}" type="slidenum">
              <a:rPr lang="en-US">
                <a:solidFill>
                  <a:prstClr val="black">
                    <a:tint val="75000"/>
                  </a:prstClr>
                </a:solidFill>
              </a:rPr>
              <a:pPr defTabSz="457200">
                <a:defRPr/>
              </a:pPr>
              <a:t>‹#›</a:t>
            </a:fld>
            <a:endParaRPr lang="en-US">
              <a:solidFill>
                <a:prstClr val="black">
                  <a:tint val="75000"/>
                </a:prstClr>
              </a:solidFill>
            </a:endParaRPr>
          </a:p>
        </p:txBody>
      </p:sp>
      <p:sp>
        <p:nvSpPr>
          <p:cNvPr id="7" name="Rectangle 6"/>
          <p:cNvSpPr/>
          <p:nvPr userDrawn="1"/>
        </p:nvSpPr>
        <p:spPr>
          <a:xfrm>
            <a:off x="0" y="0"/>
            <a:ext cx="9144000" cy="617538"/>
          </a:xfrm>
          <a:prstGeom prst="rect">
            <a:avLst/>
          </a:prstGeom>
          <a:solidFill>
            <a:schemeClr val="tx1"/>
          </a:solidFill>
          <a:ln>
            <a:noFill/>
          </a:ln>
          <a:effectLst>
            <a:outerShdw blurRad="50800" dist="635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pic>
        <p:nvPicPr>
          <p:cNvPr id="1031" name="Picture 7" descr="NASA_Logo.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475663" y="60325"/>
            <a:ext cx="5492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NOAA_logo.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7943850" y="60325"/>
            <a:ext cx="46513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1" descr="GOES-R_logo.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58738" y="38100"/>
            <a:ext cx="796925"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itle Placeholder 1"/>
          <p:cNvSpPr>
            <a:spLocks noGrp="1"/>
          </p:cNvSpPr>
          <p:nvPr>
            <p:ph type="title"/>
          </p:nvPr>
        </p:nvSpPr>
        <p:spPr bwMode="auto">
          <a:xfrm>
            <a:off x="922338" y="66675"/>
            <a:ext cx="7021512"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2" name="Picture 2" descr="http://cimss.ssec.wisc.edu/logo/download/web/CIMSS_logo_web_multicolor_PNG_550x400.pn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88638" y="6126163"/>
            <a:ext cx="937116" cy="681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736051"/>
      </p:ext>
    </p:extLst>
  </p:cSld>
  <p:clrMap bg1="lt1" tx1="dk1" bg2="lt2" tx2="dk2" accent1="accent1" accent2="accent2" accent3="accent3" accent4="accent4" accent5="accent5" accent6="accent6" hlink="hlink" folHlink="folHlink"/>
  <p:sldLayoutIdLst>
    <p:sldLayoutId id="2147484351"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 id="2147484362" r:id="rId12"/>
  </p:sldLayoutIdLst>
  <p:hf hdr="0" ftr="0" dt="0"/>
  <p:txStyles>
    <p:titleStyle>
      <a:lvl1pPr algn="ctr" defTabSz="457200" rtl="0" eaLnBrk="0" fontAlgn="base" hangingPunct="0">
        <a:spcBef>
          <a:spcPct val="0"/>
        </a:spcBef>
        <a:spcAft>
          <a:spcPct val="0"/>
        </a:spcAft>
        <a:defRPr sz="3600" kern="1200">
          <a:solidFill>
            <a:schemeClr val="bg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5pPr>
      <a:lvl6pPr marL="4572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8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8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3/13/2015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9198403"/>
      </p:ext>
    </p:extLst>
  </p:cSld>
  <p:clrMap bg1="lt1" tx1="dk1" bg2="lt2" tx2="dk2" accent1="accent1" accent2="accent2" accent3="accent3" accent4="accent4" accent5="accent5" accent6="accent6" hlink="hlink" folHlink="folHlink"/>
  <p:sldLayoutIdLst>
    <p:sldLayoutId id="2147484364" r:id="rId1"/>
    <p:sldLayoutId id="2147484365" r:id="rId2"/>
    <p:sldLayoutId id="2147484366" r:id="rId3"/>
    <p:sldLayoutId id="2147484367" r:id="rId4"/>
    <p:sldLayoutId id="2147484368" r:id="rId5"/>
    <p:sldLayoutId id="2147484369" r:id="rId6"/>
    <p:sldLayoutId id="2147484370" r:id="rId7"/>
    <p:sldLayoutId id="2147484371" r:id="rId8"/>
    <p:sldLayoutId id="2147484372" r:id="rId9"/>
    <p:sldLayoutId id="2147484373" r:id="rId10"/>
    <p:sldLayoutId id="2147484374"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843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843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843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B97B0B71-82DF-4921-90B8-C7F485D675FF}"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264947617"/>
      </p:ext>
    </p:extLst>
  </p:cSld>
  <p:clrMap bg1="lt1" tx1="dk1" bg2="lt2" tx2="dk2" accent1="accent1" accent2="accent2" accent3="accent3" accent4="accent4" accent5="accent5" accent6="accent6" hlink="hlink" folHlink="folHlink"/>
  <p:sldLayoutIdLst>
    <p:sldLayoutId id="2147484376" r:id="rId1"/>
    <p:sldLayoutId id="2147484377" r:id="rId2"/>
    <p:sldLayoutId id="2147484378" r:id="rId3"/>
    <p:sldLayoutId id="2147484379" r:id="rId4"/>
    <p:sldLayoutId id="2147484380" r:id="rId5"/>
    <p:sldLayoutId id="2147484381" r:id="rId6"/>
    <p:sldLayoutId id="2147484382" r:id="rId7"/>
    <p:sldLayoutId id="2147484383" r:id="rId8"/>
    <p:sldLayoutId id="2147484384" r:id="rId9"/>
    <p:sldLayoutId id="2147484385" r:id="rId10"/>
    <p:sldLayoutId id="214748438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3" descr="DOC1"/>
          <p:cNvPicPr>
            <a:picLocks noChangeAspect="1" noChangeArrowheads="1"/>
          </p:cNvPicPr>
          <p:nvPr/>
        </p:nvPicPr>
        <p:blipFill>
          <a:blip r:embed="rId14" cstate="print">
            <a:extLst>
              <a:ext uri="{28A0092B-C50C-407E-A947-70E740481C1C}">
                <a14:useLocalDpi xmlns:a14="http://schemas.microsoft.com/office/drawing/2010/main" val="0"/>
              </a:ext>
            </a:extLst>
          </a:blip>
          <a:srcRect t="14127" b="14761"/>
          <a:stretch>
            <a:fillRect/>
          </a:stretch>
        </p:blipFill>
        <p:spPr bwMode="auto">
          <a:xfrm>
            <a:off x="49213" y="269875"/>
            <a:ext cx="106680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4"/>
          <p:cNvPicPr>
            <a:picLocks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48625" y="269875"/>
            <a:ext cx="1039813"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2997" name="Rectangle 5"/>
          <p:cNvSpPr>
            <a:spLocks noGrp="1" noChangeArrowheads="1"/>
          </p:cNvSpPr>
          <p:nvPr>
            <p:ph type="title"/>
          </p:nvPr>
        </p:nvSpPr>
        <p:spPr bwMode="auto">
          <a:xfrm>
            <a:off x="1104900" y="333375"/>
            <a:ext cx="6934200" cy="1143000"/>
          </a:xfrm>
          <a:prstGeom prst="rect">
            <a:avLst/>
          </a:prstGeom>
          <a:noFill/>
          <a:ln>
            <a:noFill/>
          </a:ln>
          <a:effectLst>
            <a:outerShdw dist="25400" algn="ctr" rotWithShape="0">
              <a:srgbClr val="FFCC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9" name="Rectangle 6"/>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2999"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fontAlgn="base">
              <a:spcBef>
                <a:spcPct val="0"/>
              </a:spcBef>
              <a:spcAft>
                <a:spcPct val="0"/>
              </a:spcAft>
              <a:defRPr/>
            </a:pPr>
            <a:fld id="{6F9DB98D-ACD5-420E-970F-98DA3497061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84895968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xStyles>
    <p:titleStyle>
      <a:lvl1pPr algn="ctr" rtl="0" eaLnBrk="0" fontAlgn="base" hangingPunct="0">
        <a:spcBef>
          <a:spcPct val="0"/>
        </a:spcBef>
        <a:spcAft>
          <a:spcPct val="0"/>
        </a:spcAft>
        <a:defRPr sz="4000" b="1">
          <a:solidFill>
            <a:schemeClr val="accent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000" b="1">
          <a:solidFill>
            <a:schemeClr val="accent2"/>
          </a:solidFill>
          <a:effectLst>
            <a:outerShdw blurRad="38100" dist="38100" dir="2700000" algn="tl">
              <a:srgbClr val="C0C0C0"/>
            </a:outerShdw>
          </a:effectLst>
          <a:latin typeface="Arial" pitchFamily="34" charset="0"/>
        </a:defRPr>
      </a:lvl2pPr>
      <a:lvl3pPr algn="ctr" rtl="0" eaLnBrk="0" fontAlgn="base" hangingPunct="0">
        <a:spcBef>
          <a:spcPct val="0"/>
        </a:spcBef>
        <a:spcAft>
          <a:spcPct val="0"/>
        </a:spcAft>
        <a:defRPr sz="4000" b="1">
          <a:solidFill>
            <a:schemeClr val="accent2"/>
          </a:solidFill>
          <a:effectLst>
            <a:outerShdw blurRad="38100" dist="38100" dir="2700000" algn="tl">
              <a:srgbClr val="C0C0C0"/>
            </a:outerShdw>
          </a:effectLst>
          <a:latin typeface="Arial" pitchFamily="34" charset="0"/>
        </a:defRPr>
      </a:lvl3pPr>
      <a:lvl4pPr algn="ctr" rtl="0" eaLnBrk="0" fontAlgn="base" hangingPunct="0">
        <a:spcBef>
          <a:spcPct val="0"/>
        </a:spcBef>
        <a:spcAft>
          <a:spcPct val="0"/>
        </a:spcAft>
        <a:defRPr sz="4000" b="1">
          <a:solidFill>
            <a:schemeClr val="accent2"/>
          </a:solidFill>
          <a:effectLst>
            <a:outerShdw blurRad="38100" dist="38100" dir="2700000" algn="tl">
              <a:srgbClr val="C0C0C0"/>
            </a:outerShdw>
          </a:effectLst>
          <a:latin typeface="Arial" pitchFamily="34" charset="0"/>
        </a:defRPr>
      </a:lvl4pPr>
      <a:lvl5pPr algn="ctr" rtl="0" eaLnBrk="0" fontAlgn="base" hangingPunct="0">
        <a:spcBef>
          <a:spcPct val="0"/>
        </a:spcBef>
        <a:spcAft>
          <a:spcPct val="0"/>
        </a:spcAft>
        <a:defRPr sz="4000" b="1">
          <a:solidFill>
            <a:schemeClr val="accent2"/>
          </a:solidFill>
          <a:effectLst>
            <a:outerShdw blurRad="38100" dist="38100" dir="2700000" algn="tl">
              <a:srgbClr val="C0C0C0"/>
            </a:outerShdw>
          </a:effectLst>
          <a:latin typeface="Arial" pitchFamily="34" charset="0"/>
        </a:defRPr>
      </a:lvl5pPr>
      <a:lvl6pPr marL="457200" algn="ctr" rtl="0" fontAlgn="base">
        <a:spcBef>
          <a:spcPct val="0"/>
        </a:spcBef>
        <a:spcAft>
          <a:spcPct val="0"/>
        </a:spcAft>
        <a:defRPr sz="4000" b="1">
          <a:solidFill>
            <a:schemeClr val="accent2"/>
          </a:solidFill>
          <a:effectLst>
            <a:outerShdw blurRad="38100" dist="38100" dir="2700000" algn="tl">
              <a:srgbClr val="C0C0C0"/>
            </a:outerShdw>
          </a:effectLst>
          <a:latin typeface="Arial" pitchFamily="34" charset="0"/>
        </a:defRPr>
      </a:lvl6pPr>
      <a:lvl7pPr marL="914400" algn="ctr" rtl="0" fontAlgn="base">
        <a:spcBef>
          <a:spcPct val="0"/>
        </a:spcBef>
        <a:spcAft>
          <a:spcPct val="0"/>
        </a:spcAft>
        <a:defRPr sz="4000" b="1">
          <a:solidFill>
            <a:schemeClr val="accent2"/>
          </a:solidFill>
          <a:effectLst>
            <a:outerShdw blurRad="38100" dist="38100" dir="2700000" algn="tl">
              <a:srgbClr val="C0C0C0"/>
            </a:outerShdw>
          </a:effectLst>
          <a:latin typeface="Arial" pitchFamily="34" charset="0"/>
        </a:defRPr>
      </a:lvl7pPr>
      <a:lvl8pPr marL="1371600" algn="ctr" rtl="0" fontAlgn="base">
        <a:spcBef>
          <a:spcPct val="0"/>
        </a:spcBef>
        <a:spcAft>
          <a:spcPct val="0"/>
        </a:spcAft>
        <a:defRPr sz="4000" b="1">
          <a:solidFill>
            <a:schemeClr val="accent2"/>
          </a:solidFill>
          <a:effectLst>
            <a:outerShdw blurRad="38100" dist="38100" dir="2700000" algn="tl">
              <a:srgbClr val="C0C0C0"/>
            </a:outerShdw>
          </a:effectLst>
          <a:latin typeface="Arial" pitchFamily="34" charset="0"/>
        </a:defRPr>
      </a:lvl8pPr>
      <a:lvl9pPr marL="1828800" algn="ctr" rtl="0" fontAlgn="base">
        <a:spcBef>
          <a:spcPct val="0"/>
        </a:spcBef>
        <a:spcAft>
          <a:spcPct val="0"/>
        </a:spcAft>
        <a:defRPr sz="4000" b="1">
          <a:solidFill>
            <a:schemeClr val="accent2"/>
          </a:solidFill>
          <a:effectLst>
            <a:outerShdw blurRad="38100" dist="38100" dir="2700000" algn="tl">
              <a:srgbClr val="C0C0C0"/>
            </a:outerShdw>
          </a:effectLst>
          <a:latin typeface="Arial" pitchFamily="34" charset="0"/>
        </a:defRPr>
      </a:lvl9pPr>
    </p:titleStyle>
    <p:bodyStyle>
      <a:lvl1pPr marL="342900" indent="-342900" algn="l" rtl="0" eaLnBrk="0" fontAlgn="base" hangingPunct="0">
        <a:spcBef>
          <a:spcPct val="50000"/>
        </a:spcBef>
        <a:spcAft>
          <a:spcPct val="0"/>
        </a:spcAft>
        <a:buChar char="•"/>
        <a:defRPr sz="2000" b="1">
          <a:solidFill>
            <a:schemeClr val="tx1"/>
          </a:solidFill>
          <a:latin typeface="+mn-lt"/>
          <a:ea typeface="+mn-ea"/>
          <a:cs typeface="+mn-cs"/>
        </a:defRPr>
      </a:lvl1pPr>
      <a:lvl2pPr marL="742950" indent="-285750" algn="l" rtl="0" eaLnBrk="0" fontAlgn="base" hangingPunct="0">
        <a:spcBef>
          <a:spcPct val="50000"/>
        </a:spcBef>
        <a:spcAft>
          <a:spcPct val="0"/>
        </a:spcAft>
        <a:buChar char="–"/>
        <a:defRPr>
          <a:solidFill>
            <a:schemeClr val="tx1"/>
          </a:solidFill>
          <a:latin typeface="+mn-lt"/>
        </a:defRPr>
      </a:lvl2pPr>
      <a:lvl3pPr marL="1143000" indent="-228600" algn="l" rtl="0" eaLnBrk="0" fontAlgn="base" hangingPunct="0">
        <a:spcBef>
          <a:spcPct val="50000"/>
        </a:spcBef>
        <a:spcAft>
          <a:spcPct val="0"/>
        </a:spcAft>
        <a:buChar char="•"/>
        <a:defRPr sz="1600">
          <a:solidFill>
            <a:schemeClr val="tx1"/>
          </a:solidFill>
          <a:latin typeface="+mn-lt"/>
        </a:defRPr>
      </a:lvl3pPr>
      <a:lvl4pPr marL="1600200" indent="-228600" algn="l" rtl="0" eaLnBrk="0" fontAlgn="base" hangingPunct="0">
        <a:spcBef>
          <a:spcPct val="50000"/>
        </a:spcBef>
        <a:spcAft>
          <a:spcPct val="0"/>
        </a:spcAft>
        <a:buChar char="–"/>
        <a:defRPr sz="1400">
          <a:solidFill>
            <a:schemeClr val="tx1"/>
          </a:solidFill>
          <a:latin typeface="+mn-lt"/>
        </a:defRPr>
      </a:lvl4pPr>
      <a:lvl5pPr marL="2057400" indent="-228600" algn="l" rtl="0" eaLnBrk="0" fontAlgn="base" hangingPunct="0">
        <a:spcBef>
          <a:spcPct val="50000"/>
        </a:spcBef>
        <a:spcAft>
          <a:spcPct val="0"/>
        </a:spcAft>
        <a:buChar char="»"/>
        <a:defRPr sz="1400">
          <a:solidFill>
            <a:schemeClr val="tx1"/>
          </a:solidFill>
          <a:latin typeface="+mn-lt"/>
        </a:defRPr>
      </a:lvl5pPr>
      <a:lvl6pPr marL="2514600" indent="-228600" algn="l" rtl="0" fontAlgn="base">
        <a:spcBef>
          <a:spcPct val="50000"/>
        </a:spcBef>
        <a:spcAft>
          <a:spcPct val="0"/>
        </a:spcAft>
        <a:buChar char="»"/>
        <a:defRPr sz="1400">
          <a:solidFill>
            <a:schemeClr val="tx1"/>
          </a:solidFill>
          <a:latin typeface="+mn-lt"/>
        </a:defRPr>
      </a:lvl6pPr>
      <a:lvl7pPr marL="2971800" indent="-228600" algn="l" rtl="0" fontAlgn="base">
        <a:spcBef>
          <a:spcPct val="50000"/>
        </a:spcBef>
        <a:spcAft>
          <a:spcPct val="0"/>
        </a:spcAft>
        <a:buChar char="»"/>
        <a:defRPr sz="1400">
          <a:solidFill>
            <a:schemeClr val="tx1"/>
          </a:solidFill>
          <a:latin typeface="+mn-lt"/>
        </a:defRPr>
      </a:lvl7pPr>
      <a:lvl8pPr marL="3429000" indent="-228600" algn="l" rtl="0" fontAlgn="base">
        <a:spcBef>
          <a:spcPct val="50000"/>
        </a:spcBef>
        <a:spcAft>
          <a:spcPct val="0"/>
        </a:spcAft>
        <a:buChar char="»"/>
        <a:defRPr sz="1400">
          <a:solidFill>
            <a:schemeClr val="tx1"/>
          </a:solidFill>
          <a:latin typeface="+mn-lt"/>
        </a:defRPr>
      </a:lvl8pPr>
      <a:lvl9pPr marL="3886200" indent="-228600" algn="l" rtl="0" fontAlgn="base">
        <a:spcBef>
          <a:spcPct val="5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itchFamily="18" charset="0"/>
              </a:defRPr>
            </a:lvl1pPr>
          </a:lstStyle>
          <a:p>
            <a:pPr fontAlgn="base">
              <a:spcBef>
                <a:spcPct val="0"/>
              </a:spcBef>
              <a:spcAft>
                <a:spcPct val="0"/>
              </a:spcAft>
              <a:defRPr/>
            </a:pPr>
            <a:fld id="{124B2699-A7B2-4BA4-9DD9-3E76A19AECF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57700298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9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326190B1-5AC8-4B64-B8E2-5D604D12E0E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27311901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Times New Roman" pitchFamily="18" charset="0"/>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Times New Roman" pitchFamily="18" charset="0"/>
              </a:defRPr>
            </a:lvl1pPr>
          </a:lstStyle>
          <a:p>
            <a:pPr eaLnBrk="0" fontAlgn="base" hangingPunct="0">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17159979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7.gif"/><Relationship Id="rId5" Type="http://schemas.openxmlformats.org/officeDocument/2006/relationships/image" Target="../media/image46.png"/><Relationship Id="rId4" Type="http://schemas.openxmlformats.org/officeDocument/2006/relationships/image" Target="../media/image45.png"/></Relationships>
</file>

<file path=ppt/slides/_rels/slide1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101.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58.xml"/><Relationship Id="rId1" Type="http://schemas.openxmlformats.org/officeDocument/2006/relationships/slideLayout" Target="../slideLayouts/slideLayout2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103.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23.xml"/></Relationships>
</file>

<file path=ppt/slides/_rels/slide104.xml.rels><?xml version="1.0" encoding="UTF-8" standalone="yes"?>
<Relationships xmlns="http://schemas.openxmlformats.org/package/2006/relationships"><Relationship Id="rId2" Type="http://schemas.openxmlformats.org/officeDocument/2006/relationships/image" Target="../media/image210.GIF"/><Relationship Id="rId1" Type="http://schemas.openxmlformats.org/officeDocument/2006/relationships/slideLayout" Target="../slideLayouts/slideLayout250.xml"/></Relationships>
</file>

<file path=ppt/slides/_rels/slide105.xml.rels><?xml version="1.0" encoding="UTF-8" standalone="yes"?>
<Relationships xmlns="http://schemas.openxmlformats.org/package/2006/relationships"><Relationship Id="rId2" Type="http://schemas.openxmlformats.org/officeDocument/2006/relationships/image" Target="../media/image211.GIF"/><Relationship Id="rId1" Type="http://schemas.openxmlformats.org/officeDocument/2006/relationships/slideLayout" Target="../slideLayouts/slideLayout250.xml"/></Relationships>
</file>

<file path=ppt/slides/_rels/slide106.xml.rels><?xml version="1.0" encoding="UTF-8" standalone="yes"?>
<Relationships xmlns="http://schemas.openxmlformats.org/package/2006/relationships"><Relationship Id="rId2" Type="http://schemas.openxmlformats.org/officeDocument/2006/relationships/image" Target="../media/image212.GIF"/><Relationship Id="rId1" Type="http://schemas.openxmlformats.org/officeDocument/2006/relationships/slideLayout" Target="../slideLayouts/slideLayout250.xml"/></Relationships>
</file>

<file path=ppt/slides/_rels/slide107.xml.rels><?xml version="1.0" encoding="UTF-8" standalone="yes"?>
<Relationships xmlns="http://schemas.openxmlformats.org/package/2006/relationships"><Relationship Id="rId2" Type="http://schemas.openxmlformats.org/officeDocument/2006/relationships/image" Target="../media/image213.GIF"/><Relationship Id="rId1" Type="http://schemas.openxmlformats.org/officeDocument/2006/relationships/slideLayout" Target="../slideLayouts/slideLayout250.xml"/></Relationships>
</file>

<file path=ppt/slides/_rels/slide108.xml.rels><?xml version="1.0" encoding="UTF-8" standalone="yes"?>
<Relationships xmlns="http://schemas.openxmlformats.org/package/2006/relationships"><Relationship Id="rId2" Type="http://schemas.openxmlformats.org/officeDocument/2006/relationships/image" Target="../media/image214.GIF"/><Relationship Id="rId1" Type="http://schemas.openxmlformats.org/officeDocument/2006/relationships/slideLayout" Target="../slideLayouts/slideLayout250.xml"/></Relationships>
</file>

<file path=ppt/slides/_rels/slide109.xml.rels><?xml version="1.0" encoding="UTF-8" standalone="yes"?>
<Relationships xmlns="http://schemas.openxmlformats.org/package/2006/relationships"><Relationship Id="rId2" Type="http://schemas.openxmlformats.org/officeDocument/2006/relationships/image" Target="../media/image215.GIF"/><Relationship Id="rId1" Type="http://schemas.openxmlformats.org/officeDocument/2006/relationships/slideLayout" Target="../slideLayouts/slideLayout250.xml"/></Relationships>
</file>

<file path=ppt/slides/_rels/slide1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61.jpeg"/></Relationships>
</file>

<file path=ppt/slides/_rels/slide110.xml.rels><?xml version="1.0" encoding="UTF-8" standalone="yes"?>
<Relationships xmlns="http://schemas.openxmlformats.org/package/2006/relationships"><Relationship Id="rId2" Type="http://schemas.openxmlformats.org/officeDocument/2006/relationships/image" Target="../media/image216.GIF"/><Relationship Id="rId1" Type="http://schemas.openxmlformats.org/officeDocument/2006/relationships/slideLayout" Target="../slideLayouts/slideLayout250.xml"/></Relationships>
</file>

<file path=ppt/slides/_rels/slide111.xml.rels><?xml version="1.0" encoding="UTF-8" standalone="yes"?>
<Relationships xmlns="http://schemas.openxmlformats.org/package/2006/relationships"><Relationship Id="rId2" Type="http://schemas.openxmlformats.org/officeDocument/2006/relationships/image" Target="../media/image217.GIF"/><Relationship Id="rId1" Type="http://schemas.openxmlformats.org/officeDocument/2006/relationships/slideLayout" Target="../slideLayouts/slideLayout250.xml"/></Relationships>
</file>

<file path=ppt/slides/_rels/slide112.xml.rels><?xml version="1.0" encoding="UTF-8" standalone="yes"?>
<Relationships xmlns="http://schemas.openxmlformats.org/package/2006/relationships"><Relationship Id="rId2" Type="http://schemas.openxmlformats.org/officeDocument/2006/relationships/image" Target="../media/image218.GIF"/><Relationship Id="rId1" Type="http://schemas.openxmlformats.org/officeDocument/2006/relationships/slideLayout" Target="../slideLayouts/slideLayout250.xml"/></Relationships>
</file>

<file path=ppt/slides/_rels/slide113.xml.rels><?xml version="1.0" encoding="UTF-8" standalone="yes"?>
<Relationships xmlns="http://schemas.openxmlformats.org/package/2006/relationships"><Relationship Id="rId2" Type="http://schemas.openxmlformats.org/officeDocument/2006/relationships/image" Target="../media/image219.GIF"/><Relationship Id="rId1" Type="http://schemas.openxmlformats.org/officeDocument/2006/relationships/slideLayout" Target="../slideLayouts/slideLayout250.xml"/></Relationships>
</file>

<file path=ppt/slides/_rels/slide114.xml.rels><?xml version="1.0" encoding="UTF-8" standalone="yes"?>
<Relationships xmlns="http://schemas.openxmlformats.org/package/2006/relationships"><Relationship Id="rId2" Type="http://schemas.openxmlformats.org/officeDocument/2006/relationships/image" Target="../media/image220.GIF"/><Relationship Id="rId1" Type="http://schemas.openxmlformats.org/officeDocument/2006/relationships/slideLayout" Target="../slideLayouts/slideLayout250.xml"/></Relationships>
</file>

<file path=ppt/slides/_rels/slide115.xml.rels><?xml version="1.0" encoding="UTF-8" standalone="yes"?>
<Relationships xmlns="http://schemas.openxmlformats.org/package/2006/relationships"><Relationship Id="rId2" Type="http://schemas.openxmlformats.org/officeDocument/2006/relationships/image" Target="../media/image221.GIF"/><Relationship Id="rId1" Type="http://schemas.openxmlformats.org/officeDocument/2006/relationships/slideLayout" Target="../slideLayouts/slideLayout250.xml"/></Relationships>
</file>

<file path=ppt/slides/_rels/slide116.xml.rels><?xml version="1.0" encoding="UTF-8" standalone="yes"?>
<Relationships xmlns="http://schemas.openxmlformats.org/package/2006/relationships"><Relationship Id="rId2" Type="http://schemas.openxmlformats.org/officeDocument/2006/relationships/image" Target="../media/image222.GIF"/><Relationship Id="rId1" Type="http://schemas.openxmlformats.org/officeDocument/2006/relationships/slideLayout" Target="../slideLayouts/slideLayout250.xml"/></Relationships>
</file>

<file path=ppt/slides/_rels/slide117.xml.rels><?xml version="1.0" encoding="UTF-8" standalone="yes"?>
<Relationships xmlns="http://schemas.openxmlformats.org/package/2006/relationships"><Relationship Id="rId2" Type="http://schemas.openxmlformats.org/officeDocument/2006/relationships/image" Target="../media/image223.GIF"/><Relationship Id="rId1" Type="http://schemas.openxmlformats.org/officeDocument/2006/relationships/slideLayout" Target="../slideLayouts/slideLayout250.xml"/></Relationships>
</file>

<file path=ppt/slides/_rels/slide118.xml.rels><?xml version="1.0" encoding="UTF-8" standalone="yes"?>
<Relationships xmlns="http://schemas.openxmlformats.org/package/2006/relationships"><Relationship Id="rId2" Type="http://schemas.openxmlformats.org/officeDocument/2006/relationships/image" Target="../media/image224.GIF"/><Relationship Id="rId1" Type="http://schemas.openxmlformats.org/officeDocument/2006/relationships/slideLayout" Target="../slideLayouts/slideLayout250.xml"/></Relationships>
</file>

<file path=ppt/slides/_rels/slide119.xml.rels><?xml version="1.0" encoding="UTF-8" standalone="yes"?>
<Relationships xmlns="http://schemas.openxmlformats.org/package/2006/relationships"><Relationship Id="rId2" Type="http://schemas.openxmlformats.org/officeDocument/2006/relationships/image" Target="../media/image225.GIF"/><Relationship Id="rId1" Type="http://schemas.openxmlformats.org/officeDocument/2006/relationships/slideLayout" Target="../slideLayouts/slideLayout250.xml"/></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63.png"/></Relationships>
</file>

<file path=ppt/slides/_rels/slide120.xml.rels><?xml version="1.0" encoding="UTF-8" standalone="yes"?>
<Relationships xmlns="http://schemas.openxmlformats.org/package/2006/relationships"><Relationship Id="rId2" Type="http://schemas.openxmlformats.org/officeDocument/2006/relationships/image" Target="../media/image226.GIF"/><Relationship Id="rId1" Type="http://schemas.openxmlformats.org/officeDocument/2006/relationships/slideLayout" Target="../slideLayouts/slideLayout250.xml"/></Relationships>
</file>

<file path=ppt/slides/_rels/slide121.xml.rels><?xml version="1.0" encoding="UTF-8" standalone="yes"?>
<Relationships xmlns="http://schemas.openxmlformats.org/package/2006/relationships"><Relationship Id="rId2" Type="http://schemas.openxmlformats.org/officeDocument/2006/relationships/image" Target="../media/image227.GIF"/><Relationship Id="rId1" Type="http://schemas.openxmlformats.org/officeDocument/2006/relationships/slideLayout" Target="../slideLayouts/slideLayout250.xml"/></Relationships>
</file>

<file path=ppt/slides/_rels/slide122.xml.rels><?xml version="1.0" encoding="UTF-8" standalone="yes"?>
<Relationships xmlns="http://schemas.openxmlformats.org/package/2006/relationships"><Relationship Id="rId2" Type="http://schemas.openxmlformats.org/officeDocument/2006/relationships/image" Target="../media/image226.GIF"/><Relationship Id="rId1" Type="http://schemas.openxmlformats.org/officeDocument/2006/relationships/slideLayout" Target="../slideLayouts/slideLayout250.xml"/></Relationships>
</file>

<file path=ppt/slides/_rels/slide123.xml.rels><?xml version="1.0" encoding="UTF-8" standalone="yes"?>
<Relationships xmlns="http://schemas.openxmlformats.org/package/2006/relationships"><Relationship Id="rId2" Type="http://schemas.openxmlformats.org/officeDocument/2006/relationships/image" Target="../media/image228.GIF"/><Relationship Id="rId1" Type="http://schemas.openxmlformats.org/officeDocument/2006/relationships/slideLayout" Target="../slideLayouts/slideLayout250.xml"/></Relationships>
</file>

<file path=ppt/slides/_rels/slide124.xml.rels><?xml version="1.0" encoding="UTF-8" standalone="yes"?>
<Relationships xmlns="http://schemas.openxmlformats.org/package/2006/relationships"><Relationship Id="rId2" Type="http://schemas.openxmlformats.org/officeDocument/2006/relationships/image" Target="../media/image226.GIF"/><Relationship Id="rId1" Type="http://schemas.openxmlformats.org/officeDocument/2006/relationships/slideLayout" Target="../slideLayouts/slideLayout250.xml"/></Relationships>
</file>

<file path=ppt/slides/_rels/slide125.xml.rels><?xml version="1.0" encoding="UTF-8" standalone="yes"?>
<Relationships xmlns="http://schemas.openxmlformats.org/package/2006/relationships"><Relationship Id="rId2" Type="http://schemas.openxmlformats.org/officeDocument/2006/relationships/image" Target="../media/image229.GIF"/><Relationship Id="rId1" Type="http://schemas.openxmlformats.org/officeDocument/2006/relationships/slideLayout" Target="../slideLayouts/slideLayout250.xml"/></Relationships>
</file>

<file path=ppt/slides/_rels/slide126.xml.rels><?xml version="1.0" encoding="UTF-8" standalone="yes"?>
<Relationships xmlns="http://schemas.openxmlformats.org/package/2006/relationships"><Relationship Id="rId2" Type="http://schemas.openxmlformats.org/officeDocument/2006/relationships/image" Target="../media/image230.GIF"/><Relationship Id="rId1" Type="http://schemas.openxmlformats.org/officeDocument/2006/relationships/slideLayout" Target="../slideLayouts/slideLayout250.xml"/></Relationships>
</file>

<file path=ppt/slides/_rels/slide127.xml.rels><?xml version="1.0" encoding="UTF-8" standalone="yes"?>
<Relationships xmlns="http://schemas.openxmlformats.org/package/2006/relationships"><Relationship Id="rId2" Type="http://schemas.openxmlformats.org/officeDocument/2006/relationships/image" Target="../media/image231.GIF"/><Relationship Id="rId1" Type="http://schemas.openxmlformats.org/officeDocument/2006/relationships/slideLayout" Target="../slideLayouts/slideLayout250.xml"/></Relationships>
</file>

<file path=ppt/slides/_rels/slide128.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59.xml"/><Relationship Id="rId1" Type="http://schemas.openxmlformats.org/officeDocument/2006/relationships/slideLayout" Target="../slideLayouts/slideLayout284.xml"/><Relationship Id="rId4" Type="http://schemas.openxmlformats.org/officeDocument/2006/relationships/image" Target="../media/image233.png"/></Relationships>
</file>

<file path=ppt/slides/_rels/slide129.xml.rels><?xml version="1.0" encoding="UTF-8" standalone="yes"?>
<Relationships xmlns="http://schemas.openxmlformats.org/package/2006/relationships"><Relationship Id="rId2" Type="http://schemas.openxmlformats.org/officeDocument/2006/relationships/image" Target="../media/image234.GIF"/><Relationship Id="rId1" Type="http://schemas.openxmlformats.org/officeDocument/2006/relationships/slideLayout" Target="../slideLayouts/slideLayout284.xml"/></Relationships>
</file>

<file path=ppt/slides/_rels/slide1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30.xml.rels><?xml version="1.0" encoding="UTF-8" standalone="yes"?>
<Relationships xmlns="http://schemas.openxmlformats.org/package/2006/relationships"><Relationship Id="rId3" Type="http://schemas.openxmlformats.org/officeDocument/2006/relationships/image" Target="../media/image235.GIF"/><Relationship Id="rId2" Type="http://schemas.openxmlformats.org/officeDocument/2006/relationships/notesSlide" Target="../notesSlides/notesSlide60.xml"/><Relationship Id="rId1" Type="http://schemas.openxmlformats.org/officeDocument/2006/relationships/slideLayout" Target="../slideLayouts/slideLayout339.xml"/><Relationship Id="rId4" Type="http://schemas.openxmlformats.org/officeDocument/2006/relationships/image" Target="../media/image236.GIF"/></Relationships>
</file>

<file path=ppt/slides/_rels/slide131.xml.rels><?xml version="1.0" encoding="UTF-8" standalone="yes"?>
<Relationships xmlns="http://schemas.openxmlformats.org/package/2006/relationships"><Relationship Id="rId13" Type="http://schemas.openxmlformats.org/officeDocument/2006/relationships/image" Target="../media/image247.jpeg"/><Relationship Id="rId18" Type="http://schemas.openxmlformats.org/officeDocument/2006/relationships/image" Target="../media/image252.png"/><Relationship Id="rId26" Type="http://schemas.openxmlformats.org/officeDocument/2006/relationships/image" Target="../media/image260.jpeg"/><Relationship Id="rId39" Type="http://schemas.openxmlformats.org/officeDocument/2006/relationships/image" Target="../media/image273.jpeg"/><Relationship Id="rId21" Type="http://schemas.openxmlformats.org/officeDocument/2006/relationships/image" Target="../media/image255.png"/><Relationship Id="rId34" Type="http://schemas.openxmlformats.org/officeDocument/2006/relationships/image" Target="../media/image268.png"/><Relationship Id="rId42" Type="http://schemas.openxmlformats.org/officeDocument/2006/relationships/image" Target="../media/image276.jpeg"/><Relationship Id="rId47" Type="http://schemas.openxmlformats.org/officeDocument/2006/relationships/image" Target="../media/image281.jpeg"/><Relationship Id="rId50" Type="http://schemas.openxmlformats.org/officeDocument/2006/relationships/image" Target="../media/image284.jpeg"/><Relationship Id="rId55" Type="http://schemas.openxmlformats.org/officeDocument/2006/relationships/image" Target="../media/image289.png"/><Relationship Id="rId63" Type="http://schemas.openxmlformats.org/officeDocument/2006/relationships/image" Target="../media/image297.png"/><Relationship Id="rId68" Type="http://schemas.openxmlformats.org/officeDocument/2006/relationships/image" Target="../media/image302.png"/><Relationship Id="rId7" Type="http://schemas.openxmlformats.org/officeDocument/2006/relationships/image" Target="../media/image241.png"/><Relationship Id="rId2" Type="http://schemas.openxmlformats.org/officeDocument/2006/relationships/notesSlide" Target="../notesSlides/notesSlide61.xml"/><Relationship Id="rId16" Type="http://schemas.openxmlformats.org/officeDocument/2006/relationships/image" Target="../media/image250.png"/><Relationship Id="rId29" Type="http://schemas.openxmlformats.org/officeDocument/2006/relationships/image" Target="../media/image263.jpeg"/><Relationship Id="rId1" Type="http://schemas.openxmlformats.org/officeDocument/2006/relationships/slideLayout" Target="../slideLayouts/slideLayout229.xml"/><Relationship Id="rId6" Type="http://schemas.openxmlformats.org/officeDocument/2006/relationships/image" Target="../media/image240.png"/><Relationship Id="rId11" Type="http://schemas.openxmlformats.org/officeDocument/2006/relationships/image" Target="../media/image245.png"/><Relationship Id="rId24" Type="http://schemas.openxmlformats.org/officeDocument/2006/relationships/image" Target="../media/image258.png"/><Relationship Id="rId32" Type="http://schemas.openxmlformats.org/officeDocument/2006/relationships/image" Target="../media/image266.png"/><Relationship Id="rId37" Type="http://schemas.openxmlformats.org/officeDocument/2006/relationships/image" Target="../media/image271.jpeg"/><Relationship Id="rId40" Type="http://schemas.openxmlformats.org/officeDocument/2006/relationships/image" Target="../media/image274.jpeg"/><Relationship Id="rId45" Type="http://schemas.openxmlformats.org/officeDocument/2006/relationships/image" Target="../media/image279.jpeg"/><Relationship Id="rId53" Type="http://schemas.openxmlformats.org/officeDocument/2006/relationships/image" Target="../media/image287.jpeg"/><Relationship Id="rId58" Type="http://schemas.openxmlformats.org/officeDocument/2006/relationships/image" Target="../media/image292.png"/><Relationship Id="rId66" Type="http://schemas.openxmlformats.org/officeDocument/2006/relationships/image" Target="../media/image300.png"/><Relationship Id="rId5" Type="http://schemas.openxmlformats.org/officeDocument/2006/relationships/image" Target="../media/image239.png"/><Relationship Id="rId15" Type="http://schemas.openxmlformats.org/officeDocument/2006/relationships/image" Target="../media/image249.png"/><Relationship Id="rId23" Type="http://schemas.openxmlformats.org/officeDocument/2006/relationships/image" Target="../media/image257.png"/><Relationship Id="rId28" Type="http://schemas.openxmlformats.org/officeDocument/2006/relationships/image" Target="../media/image262.jpeg"/><Relationship Id="rId36" Type="http://schemas.openxmlformats.org/officeDocument/2006/relationships/image" Target="../media/image270.jpeg"/><Relationship Id="rId49" Type="http://schemas.openxmlformats.org/officeDocument/2006/relationships/image" Target="../media/image283.jpeg"/><Relationship Id="rId57" Type="http://schemas.openxmlformats.org/officeDocument/2006/relationships/image" Target="../media/image291.png"/><Relationship Id="rId61" Type="http://schemas.openxmlformats.org/officeDocument/2006/relationships/image" Target="../media/image295.png"/><Relationship Id="rId10" Type="http://schemas.openxmlformats.org/officeDocument/2006/relationships/image" Target="../media/image244.png"/><Relationship Id="rId19" Type="http://schemas.openxmlformats.org/officeDocument/2006/relationships/image" Target="../media/image253.png"/><Relationship Id="rId31" Type="http://schemas.openxmlformats.org/officeDocument/2006/relationships/image" Target="../media/image265.png"/><Relationship Id="rId44" Type="http://schemas.openxmlformats.org/officeDocument/2006/relationships/image" Target="../media/image278.png"/><Relationship Id="rId52" Type="http://schemas.openxmlformats.org/officeDocument/2006/relationships/image" Target="../media/image286.jpeg"/><Relationship Id="rId60" Type="http://schemas.openxmlformats.org/officeDocument/2006/relationships/image" Target="../media/image294.png"/><Relationship Id="rId65" Type="http://schemas.openxmlformats.org/officeDocument/2006/relationships/image" Target="../media/image299.png"/><Relationship Id="rId4" Type="http://schemas.openxmlformats.org/officeDocument/2006/relationships/image" Target="../media/image238.png"/><Relationship Id="rId9" Type="http://schemas.openxmlformats.org/officeDocument/2006/relationships/image" Target="../media/image243.jpeg"/><Relationship Id="rId14" Type="http://schemas.openxmlformats.org/officeDocument/2006/relationships/image" Target="../media/image248.jpeg"/><Relationship Id="rId22" Type="http://schemas.openxmlformats.org/officeDocument/2006/relationships/image" Target="../media/image256.png"/><Relationship Id="rId27" Type="http://schemas.openxmlformats.org/officeDocument/2006/relationships/image" Target="../media/image261.jpeg"/><Relationship Id="rId30" Type="http://schemas.openxmlformats.org/officeDocument/2006/relationships/image" Target="../media/image264.png"/><Relationship Id="rId35" Type="http://schemas.openxmlformats.org/officeDocument/2006/relationships/image" Target="../media/image269.jpeg"/><Relationship Id="rId43" Type="http://schemas.openxmlformats.org/officeDocument/2006/relationships/image" Target="../media/image277.png"/><Relationship Id="rId48" Type="http://schemas.openxmlformats.org/officeDocument/2006/relationships/image" Target="../media/image282.jpeg"/><Relationship Id="rId56" Type="http://schemas.openxmlformats.org/officeDocument/2006/relationships/image" Target="../media/image290.png"/><Relationship Id="rId64" Type="http://schemas.openxmlformats.org/officeDocument/2006/relationships/image" Target="../media/image298.png"/><Relationship Id="rId69" Type="http://schemas.openxmlformats.org/officeDocument/2006/relationships/image" Target="../media/image303.png"/><Relationship Id="rId8" Type="http://schemas.openxmlformats.org/officeDocument/2006/relationships/image" Target="../media/image242.png"/><Relationship Id="rId51" Type="http://schemas.openxmlformats.org/officeDocument/2006/relationships/image" Target="../media/image285.jpeg"/><Relationship Id="rId3" Type="http://schemas.openxmlformats.org/officeDocument/2006/relationships/image" Target="../media/image237.png"/><Relationship Id="rId12" Type="http://schemas.openxmlformats.org/officeDocument/2006/relationships/image" Target="../media/image246.jpeg"/><Relationship Id="rId17" Type="http://schemas.openxmlformats.org/officeDocument/2006/relationships/image" Target="../media/image251.png"/><Relationship Id="rId25" Type="http://schemas.openxmlformats.org/officeDocument/2006/relationships/image" Target="../media/image259.png"/><Relationship Id="rId33" Type="http://schemas.openxmlformats.org/officeDocument/2006/relationships/image" Target="../media/image267.jpeg"/><Relationship Id="rId38" Type="http://schemas.openxmlformats.org/officeDocument/2006/relationships/image" Target="../media/image272.png"/><Relationship Id="rId46" Type="http://schemas.openxmlformats.org/officeDocument/2006/relationships/image" Target="../media/image280.png"/><Relationship Id="rId59" Type="http://schemas.openxmlformats.org/officeDocument/2006/relationships/image" Target="../media/image293.png"/><Relationship Id="rId67" Type="http://schemas.openxmlformats.org/officeDocument/2006/relationships/image" Target="../media/image301.png"/><Relationship Id="rId20" Type="http://schemas.openxmlformats.org/officeDocument/2006/relationships/image" Target="../media/image254.png"/><Relationship Id="rId41" Type="http://schemas.openxmlformats.org/officeDocument/2006/relationships/image" Target="../media/image275.jpeg"/><Relationship Id="rId54" Type="http://schemas.openxmlformats.org/officeDocument/2006/relationships/image" Target="../media/image288.png"/><Relationship Id="rId62" Type="http://schemas.openxmlformats.org/officeDocument/2006/relationships/image" Target="../media/image296.png"/><Relationship Id="rId70" Type="http://schemas.openxmlformats.org/officeDocument/2006/relationships/image" Target="../media/image304.png"/></Relationships>
</file>

<file path=ppt/slides/_rels/slide132.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62.xml"/><Relationship Id="rId1" Type="http://schemas.openxmlformats.org/officeDocument/2006/relationships/slideLayout" Target="../slideLayouts/slideLayout232.xml"/><Relationship Id="rId5" Type="http://schemas.openxmlformats.org/officeDocument/2006/relationships/image" Target="../media/image307.png"/><Relationship Id="rId4" Type="http://schemas.openxmlformats.org/officeDocument/2006/relationships/image" Target="../media/image306.png"/></Relationships>
</file>

<file path=ppt/slides/_rels/slide133.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notesSlide" Target="../notesSlides/notesSlide63.xml"/><Relationship Id="rId1" Type="http://schemas.openxmlformats.org/officeDocument/2006/relationships/slideLayout" Target="../slideLayouts/slideLayout250.xml"/></Relationships>
</file>

<file path=ppt/slides/_rels/slide134.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notesSlide" Target="../notesSlides/notesSlide64.xml"/><Relationship Id="rId1" Type="http://schemas.openxmlformats.org/officeDocument/2006/relationships/slideLayout" Target="../slideLayouts/slideLayout250.xml"/></Relationships>
</file>

<file path=ppt/slides/_rels/slide135.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65.xml"/><Relationship Id="rId1" Type="http://schemas.openxmlformats.org/officeDocument/2006/relationships/slideLayout" Target="../slideLayouts/slideLayout195.xml"/></Relationships>
</file>

<file path=ppt/slides/_rels/slide136.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66.xml"/><Relationship Id="rId1" Type="http://schemas.openxmlformats.org/officeDocument/2006/relationships/slideLayout" Target="../slideLayouts/slideLayout195.xml"/></Relationships>
</file>

<file path=ppt/slides/_rels/slide137.xml.rels><?xml version="1.0" encoding="UTF-8" standalone="yes"?>
<Relationships xmlns="http://schemas.openxmlformats.org/package/2006/relationships"><Relationship Id="rId3" Type="http://schemas.openxmlformats.org/officeDocument/2006/relationships/image" Target="../media/image312.emf"/><Relationship Id="rId2" Type="http://schemas.openxmlformats.org/officeDocument/2006/relationships/notesSlide" Target="../notesSlides/notesSlide67.xml"/><Relationship Id="rId1" Type="http://schemas.openxmlformats.org/officeDocument/2006/relationships/slideLayout" Target="../slideLayouts/slideLayout190.xml"/></Relationships>
</file>

<file path=ppt/slides/_rels/slide138.xml.rels><?xml version="1.0" encoding="UTF-8" standalone="yes"?>
<Relationships xmlns="http://schemas.openxmlformats.org/package/2006/relationships"><Relationship Id="rId2" Type="http://schemas.openxmlformats.org/officeDocument/2006/relationships/image" Target="../media/image313.emf"/><Relationship Id="rId1" Type="http://schemas.openxmlformats.org/officeDocument/2006/relationships/slideLayout" Target="../slideLayouts/slideLayout19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1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66.JP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90.xml"/></Relationships>
</file>

<file path=ppt/slides/_rels/slide141.xml.rels><?xml version="1.0" encoding="UTF-8" standalone="yes"?>
<Relationships xmlns="http://schemas.openxmlformats.org/package/2006/relationships"><Relationship Id="rId3" Type="http://schemas.openxmlformats.org/officeDocument/2006/relationships/image" Target="../media/image314.JPG"/><Relationship Id="rId2" Type="http://schemas.openxmlformats.org/officeDocument/2006/relationships/notesSlide" Target="../notesSlides/notesSlide69.xml"/><Relationship Id="rId1" Type="http://schemas.openxmlformats.org/officeDocument/2006/relationships/slideLayout" Target="../slideLayouts/slideLayout190.xml"/></Relationships>
</file>

<file path=ppt/slides/_rels/slide142.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image" Target="../media/image315.jpeg"/><Relationship Id="rId1" Type="http://schemas.openxmlformats.org/officeDocument/2006/relationships/slideLayout" Target="../slideLayouts/slideLayout112.xml"/><Relationship Id="rId6" Type="http://schemas.openxmlformats.org/officeDocument/2006/relationships/image" Target="../media/image319.png"/><Relationship Id="rId5" Type="http://schemas.openxmlformats.org/officeDocument/2006/relationships/image" Target="../media/image318.png"/><Relationship Id="rId4" Type="http://schemas.openxmlformats.org/officeDocument/2006/relationships/image" Target="../media/image317.pn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12.xml"/></Relationships>
</file>

<file path=ppt/slides/_rels/slide144.xml.rels><?xml version="1.0" encoding="UTF-8" standalone="yes"?>
<Relationships xmlns="http://schemas.openxmlformats.org/package/2006/relationships"><Relationship Id="rId3" Type="http://schemas.openxmlformats.org/officeDocument/2006/relationships/image" Target="../media/image320.jpg"/><Relationship Id="rId2" Type="http://schemas.openxmlformats.org/officeDocument/2006/relationships/notesSlide" Target="../notesSlides/notesSlide71.xml"/><Relationship Id="rId1" Type="http://schemas.openxmlformats.org/officeDocument/2006/relationships/slideLayout" Target="../slideLayouts/slideLayout112.xml"/></Relationships>
</file>

<file path=ppt/slides/_rels/slide145.xml.rels><?xml version="1.0" encoding="UTF-8" standalone="yes"?>
<Relationships xmlns="http://schemas.openxmlformats.org/package/2006/relationships"><Relationship Id="rId3" Type="http://schemas.openxmlformats.org/officeDocument/2006/relationships/image" Target="../media/image321.GIF"/><Relationship Id="rId2" Type="http://schemas.openxmlformats.org/officeDocument/2006/relationships/notesSlide" Target="../notesSlides/notesSlide72.xml"/><Relationship Id="rId1" Type="http://schemas.openxmlformats.org/officeDocument/2006/relationships/slideLayout" Target="../slideLayouts/slideLayout117.xml"/></Relationships>
</file>

<file path=ppt/slides/_rels/slide146.xml.rels><?xml version="1.0" encoding="UTF-8" standalone="yes"?>
<Relationships xmlns="http://schemas.openxmlformats.org/package/2006/relationships"><Relationship Id="rId2" Type="http://schemas.openxmlformats.org/officeDocument/2006/relationships/image" Target="../media/image322.GIF"/><Relationship Id="rId1" Type="http://schemas.openxmlformats.org/officeDocument/2006/relationships/slideLayout" Target="../slideLayouts/slideLayout117.xml"/></Relationships>
</file>

<file path=ppt/slides/_rels/slide147.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26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82.xml"/></Relationships>
</file>

<file path=ppt/slides/_rels/slide149.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notesSlide" Target="../notesSlides/notesSlide74.xml"/><Relationship Id="rId1" Type="http://schemas.openxmlformats.org/officeDocument/2006/relationships/slideLayout" Target="../slideLayouts/slideLayout509.xml"/><Relationship Id="rId6" Type="http://schemas.openxmlformats.org/officeDocument/2006/relationships/image" Target="../media/image327.png"/><Relationship Id="rId5" Type="http://schemas.openxmlformats.org/officeDocument/2006/relationships/image" Target="../media/image326.png"/><Relationship Id="rId4" Type="http://schemas.openxmlformats.org/officeDocument/2006/relationships/image" Target="../media/image325.gif"/></Relationships>
</file>

<file path=ppt/slides/_rels/slide1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50.xml.rels><?xml version="1.0" encoding="UTF-8" standalone="yes"?>
<Relationships xmlns="http://schemas.openxmlformats.org/package/2006/relationships"><Relationship Id="rId3" Type="http://schemas.openxmlformats.org/officeDocument/2006/relationships/image" Target="../media/image328.JPG"/><Relationship Id="rId2" Type="http://schemas.openxmlformats.org/officeDocument/2006/relationships/notesSlide" Target="../notesSlides/notesSlide75.xml"/><Relationship Id="rId1" Type="http://schemas.openxmlformats.org/officeDocument/2006/relationships/slideLayout" Target="../slideLayouts/slideLayout355.xml"/><Relationship Id="rId4" Type="http://schemas.openxmlformats.org/officeDocument/2006/relationships/image" Target="../media/image329.JPG"/></Relationships>
</file>

<file path=ppt/slides/_rels/slide151.xml.rels><?xml version="1.0" encoding="UTF-8" standalone="yes"?>
<Relationships xmlns="http://schemas.openxmlformats.org/package/2006/relationships"><Relationship Id="rId2" Type="http://schemas.openxmlformats.org/officeDocument/2006/relationships/image" Target="../media/image330.png"/><Relationship Id="rId1" Type="http://schemas.openxmlformats.org/officeDocument/2006/relationships/slideLayout" Target="../slideLayouts/slideLayout327.xml"/></Relationships>
</file>

<file path=ppt/slides/_rels/slide152.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notesSlide" Target="../notesSlides/notesSlide76.xml"/><Relationship Id="rId1" Type="http://schemas.openxmlformats.org/officeDocument/2006/relationships/slideLayout" Target="../slideLayouts/slideLayout327.xml"/></Relationships>
</file>

<file path=ppt/slides/_rels/slide153.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77.xml"/><Relationship Id="rId1" Type="http://schemas.openxmlformats.org/officeDocument/2006/relationships/slideLayout" Target="../slideLayouts/slideLayout327.xml"/></Relationships>
</file>

<file path=ppt/slides/_rels/slide154.xml.rels><?xml version="1.0" encoding="UTF-8" standalone="yes"?>
<Relationships xmlns="http://schemas.openxmlformats.org/package/2006/relationships"><Relationship Id="rId3" Type="http://schemas.openxmlformats.org/officeDocument/2006/relationships/image" Target="../media/image332.jpg"/><Relationship Id="rId2" Type="http://schemas.openxmlformats.org/officeDocument/2006/relationships/notesSlide" Target="../notesSlides/notesSlide78.xml"/><Relationship Id="rId1" Type="http://schemas.openxmlformats.org/officeDocument/2006/relationships/slideLayout" Target="../slideLayouts/slideLayout332.xml"/><Relationship Id="rId4" Type="http://schemas.openxmlformats.org/officeDocument/2006/relationships/image" Target="../media/image333.jpg"/></Relationships>
</file>

<file path=ppt/slides/_rels/slide155.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notesSlide" Target="../notesSlides/notesSlide79.xml"/><Relationship Id="rId1" Type="http://schemas.openxmlformats.org/officeDocument/2006/relationships/slideLayout" Target="../slideLayouts/slideLayout337.xml"/><Relationship Id="rId5" Type="http://schemas.openxmlformats.org/officeDocument/2006/relationships/image" Target="../media/image336.png"/><Relationship Id="rId4" Type="http://schemas.openxmlformats.org/officeDocument/2006/relationships/image" Target="../media/image335.png"/></Relationships>
</file>

<file path=ppt/slides/_rels/slide156.xml.rels><?xml version="1.0" encoding="UTF-8" standalone="yes"?>
<Relationships xmlns="http://schemas.openxmlformats.org/package/2006/relationships"><Relationship Id="rId3" Type="http://schemas.openxmlformats.org/officeDocument/2006/relationships/image" Target="../media/image337.JPG"/><Relationship Id="rId2" Type="http://schemas.openxmlformats.org/officeDocument/2006/relationships/notesSlide" Target="../notesSlides/notesSlide80.xml"/><Relationship Id="rId1" Type="http://schemas.openxmlformats.org/officeDocument/2006/relationships/slideLayout" Target="../slideLayouts/slideLayout333.xml"/><Relationship Id="rId4" Type="http://schemas.openxmlformats.org/officeDocument/2006/relationships/image" Target="../media/image338.png"/></Relationships>
</file>

<file path=ppt/slides/_rels/slide157.xml.rels><?xml version="1.0" encoding="UTF-8" standalone="yes"?>
<Relationships xmlns="http://schemas.openxmlformats.org/package/2006/relationships"><Relationship Id="rId3" Type="http://schemas.openxmlformats.org/officeDocument/2006/relationships/image" Target="../media/image339.emf"/><Relationship Id="rId2" Type="http://schemas.openxmlformats.org/officeDocument/2006/relationships/notesSlide" Target="../notesSlides/notesSlide81.xml"/><Relationship Id="rId1" Type="http://schemas.openxmlformats.org/officeDocument/2006/relationships/slideLayout" Target="../slideLayouts/slideLayout333.xml"/></Relationships>
</file>

<file path=ppt/slides/_rels/slide158.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82.xml"/><Relationship Id="rId1" Type="http://schemas.openxmlformats.org/officeDocument/2006/relationships/slideLayout" Target="../slideLayouts/slideLayout333.xml"/><Relationship Id="rId4" Type="http://schemas.openxmlformats.org/officeDocument/2006/relationships/image" Target="../media/image341.png"/></Relationships>
</file>

<file path=ppt/slides/_rels/slide159.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image" Target="../media/image342.png"/><Relationship Id="rId1" Type="http://schemas.openxmlformats.org/officeDocument/2006/relationships/slideLayout" Target="../slideLayouts/slideLayout404.xml"/><Relationship Id="rId5" Type="http://schemas.openxmlformats.org/officeDocument/2006/relationships/image" Target="../media/image345.png"/><Relationship Id="rId4" Type="http://schemas.openxmlformats.org/officeDocument/2006/relationships/image" Target="../media/image344.png"/></Relationships>
</file>

<file path=ppt/slides/_rels/slide1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9.xml"/></Relationships>
</file>

<file path=ppt/slides/_rels/slide160.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image" Target="../media/image346.jpg"/><Relationship Id="rId1" Type="http://schemas.openxmlformats.org/officeDocument/2006/relationships/slideLayout" Target="../slideLayouts/slideLayout404.xml"/></Relationships>
</file>

<file path=ppt/slides/_rels/slide161.xml.rels><?xml version="1.0" encoding="UTF-8" standalone="yes"?>
<Relationships xmlns="http://schemas.openxmlformats.org/package/2006/relationships"><Relationship Id="rId2" Type="http://schemas.openxmlformats.org/officeDocument/2006/relationships/image" Target="../media/image348.png"/><Relationship Id="rId1" Type="http://schemas.openxmlformats.org/officeDocument/2006/relationships/slideLayout" Target="../slideLayouts/slideLayout112.xml"/></Relationships>
</file>

<file path=ppt/slides/_rels/slide162.xml.rels><?xml version="1.0" encoding="UTF-8" standalone="yes"?>
<Relationships xmlns="http://schemas.openxmlformats.org/package/2006/relationships"><Relationship Id="rId8" Type="http://schemas.openxmlformats.org/officeDocument/2006/relationships/hyperlink" Target="006_600x800_GOES_B1_VIS_SR_animated_14140_203000_182_14141_022500_182_EB_TSTORM2.mp4" TargetMode="External"/><Relationship Id="rId13" Type="http://schemas.openxmlformats.org/officeDocument/2006/relationships/hyperlink" Target="011_1080x1920_GOES_B1_MARIEZ_animated_2014237_134600_182_2014238_021900_182_EB_TSTORM2.mp4" TargetMode="External"/><Relationship Id="rId3" Type="http://schemas.openxmlformats.org/officeDocument/2006/relationships/hyperlink" Target="001_Video_09_BAMS2014_800x1000_GOES_B1_RIM_FIRE_animated_2013234_150000_182_2013234_200000_182_X.mp4" TargetMode="External"/><Relationship Id="rId7" Type="http://schemas.openxmlformats.org/officeDocument/2006/relationships/hyperlink" Target="005_Video_05_BAMS2014_600x1800_triplets_21Aug2013_redo.mp4" TargetMode="External"/><Relationship Id="rId12" Type="http://schemas.openxmlformats.org/officeDocument/2006/relationships/hyperlink" Target="010_1078x958_GOES_B1_CONV_TX_animated_2014144_111500_182_2014145_020000_182_EB_TSTORM2.mp4" TargetMode="External"/><Relationship Id="rId2" Type="http://schemas.openxmlformats.org/officeDocument/2006/relationships/notesSlide" Target="../notesSlides/notesSlide83.xml"/><Relationship Id="rId1" Type="http://schemas.openxmlformats.org/officeDocument/2006/relationships/slideLayout" Target="../slideLayouts/slideLayout112.xml"/><Relationship Id="rId6" Type="http://schemas.openxmlformats.org/officeDocument/2006/relationships/hyperlink" Target="004_Video_06_BAMS2014_GOES14_sandwich_larger.mp4" TargetMode="External"/><Relationship Id="rId11" Type="http://schemas.openxmlformats.org/officeDocument/2006/relationships/hyperlink" Target="009_Video_03_BAMS2014_800x1000_GOES_B1_FOG_PA_animated_2013232_111500_182_2013232_151500_182_FOG_DAN.mp4" TargetMode="External"/><Relationship Id="rId5" Type="http://schemas.openxmlformats.org/officeDocument/2006/relationships/hyperlink" Target="003_Video_08_BAMS2014_GOES14_VIS_IR2_19AUG2013loop_redo.mp4" TargetMode="External"/><Relationship Id="rId15" Type="http://schemas.openxmlformats.org/officeDocument/2006/relationships/hyperlink" Target="http://cimss.ssec.wisc.edu/goes/srsor/overview_training.html" TargetMode="External"/><Relationship Id="rId10" Type="http://schemas.openxmlformats.org/officeDocument/2006/relationships/hyperlink" Target="008_860x1060_GOES_B1_SRSOR_OHIO_animated_2013163_201500_182_2013164_005700_182_X.mp4" TargetMode="External"/><Relationship Id="rId4" Type="http://schemas.openxmlformats.org/officeDocument/2006/relationships/hyperlink" Target="002_S34_Video_05_800x900_GOES_B2_RSRSO_FIRES_OR_ID_animated_2012253_180000_182_2012253_220000_182_IR2TEMP.mov" TargetMode="External"/><Relationship Id="rId9" Type="http://schemas.openxmlformats.org/officeDocument/2006/relationships/hyperlink" Target="007_GOES14_IR_2panel_1_vs_15.mov" TargetMode="External"/><Relationship Id="rId14" Type="http://schemas.openxmlformats.org/officeDocument/2006/relationships/hyperlink" Target="012_sandy_6day_vis_usr_bin_qmax28_libx264_mp4_r48.mp4" TargetMode="External"/></Relationships>
</file>

<file path=ppt/slides/_rels/slide163.xml.rels><?xml version="1.0" encoding="UTF-8" standalone="yes"?>
<Relationships xmlns="http://schemas.openxmlformats.org/package/2006/relationships"><Relationship Id="rId2" Type="http://schemas.openxmlformats.org/officeDocument/2006/relationships/slideLayout" Target="../slideLayouts/slideLayout604.xml"/><Relationship Id="rId1" Type="http://schemas.openxmlformats.org/officeDocument/2006/relationships/tags" Target="../tags/tag4.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604.xml"/><Relationship Id="rId1" Type="http://schemas.openxmlformats.org/officeDocument/2006/relationships/tags" Target="../tags/tag5.xml"/><Relationship Id="rId4" Type="http://schemas.openxmlformats.org/officeDocument/2006/relationships/hyperlink" Target="http://satelliteliaisonblog.wordpress.com/category/spc/" TargetMode="External"/></Relationships>
</file>

<file path=ppt/slides/_rels/slide1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19.xml"/><Relationship Id="rId4" Type="http://schemas.openxmlformats.org/officeDocument/2006/relationships/image" Target="../media/image349.jpeg"/></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20.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20.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34.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34.xml"/></Relationships>
</file>

<file path=ppt/slides/_rels/slide1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3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73.xml.rels><?xml version="1.0" encoding="UTF-8" standalone="yes"?>
<Relationships xmlns="http://schemas.openxmlformats.org/package/2006/relationships"><Relationship Id="rId2" Type="http://schemas.openxmlformats.org/officeDocument/2006/relationships/image" Target="../media/image350.png"/><Relationship Id="rId1" Type="http://schemas.openxmlformats.org/officeDocument/2006/relationships/slideLayout" Target="../slideLayouts/slideLayout396.xml"/></Relationships>
</file>

<file path=ppt/slides/_rels/slide174.xml.rels><?xml version="1.0" encoding="UTF-8" standalone="yes"?>
<Relationships xmlns="http://schemas.openxmlformats.org/package/2006/relationships"><Relationship Id="rId3" Type="http://schemas.openxmlformats.org/officeDocument/2006/relationships/image" Target="../media/image352.png"/><Relationship Id="rId2" Type="http://schemas.openxmlformats.org/officeDocument/2006/relationships/image" Target="../media/image351.png"/><Relationship Id="rId1" Type="http://schemas.openxmlformats.org/officeDocument/2006/relationships/slideLayout" Target="../slideLayouts/slideLayout76.xml"/><Relationship Id="rId5" Type="http://schemas.openxmlformats.org/officeDocument/2006/relationships/image" Target="../media/image353.png"/><Relationship Id="rId4" Type="http://schemas.openxmlformats.org/officeDocument/2006/relationships/image" Target="../media/image45.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76.xml.rels><?xml version="1.0" encoding="UTF-8" standalone="yes"?>
<Relationships xmlns="http://schemas.openxmlformats.org/package/2006/relationships"><Relationship Id="rId2" Type="http://schemas.openxmlformats.org/officeDocument/2006/relationships/image" Target="../media/image354.JPG"/><Relationship Id="rId1" Type="http://schemas.openxmlformats.org/officeDocument/2006/relationships/slideLayout" Target="../slideLayouts/slideLayout7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78.xml.rels><?xml version="1.0" encoding="UTF-8" standalone="yes"?>
<Relationships xmlns="http://schemas.openxmlformats.org/package/2006/relationships"><Relationship Id="rId2" Type="http://schemas.openxmlformats.org/officeDocument/2006/relationships/image" Target="../media/image355.png"/><Relationship Id="rId1" Type="http://schemas.openxmlformats.org/officeDocument/2006/relationships/slideLayout" Target="../slideLayouts/slideLayout276.xml"/></Relationships>
</file>

<file path=ppt/slides/_rels/slide179.xml.rels><?xml version="1.0" encoding="UTF-8" standalone="yes"?>
<Relationships xmlns="http://schemas.openxmlformats.org/package/2006/relationships"><Relationship Id="rId3" Type="http://schemas.openxmlformats.org/officeDocument/2006/relationships/hyperlink" Target="http://fusedfog.ssec.wisc.edu/?p=910#Update17November" TargetMode="External"/><Relationship Id="rId2" Type="http://schemas.openxmlformats.org/officeDocument/2006/relationships/notesSlide" Target="../notesSlides/notesSlide90.xml"/><Relationship Id="rId1" Type="http://schemas.openxmlformats.org/officeDocument/2006/relationships/slideLayout" Target="../slideLayouts/slideLayout276.xml"/><Relationship Id="rId6" Type="http://schemas.openxmlformats.org/officeDocument/2006/relationships/image" Target="../media/image357.PNG"/><Relationship Id="rId5" Type="http://schemas.openxmlformats.org/officeDocument/2006/relationships/image" Target="../media/image356.PNG"/><Relationship Id="rId4" Type="http://schemas.openxmlformats.org/officeDocument/2006/relationships/hyperlink" Target="http://cimss.ssec.wisc.edu/goes/blog/archives/17705"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8.xml"/></Relationships>
</file>

<file path=ppt/slides/_rels/slide180.xml.rels><?xml version="1.0" encoding="UTF-8" standalone="yes"?>
<Relationships xmlns="http://schemas.openxmlformats.org/package/2006/relationships"><Relationship Id="rId2" Type="http://schemas.openxmlformats.org/officeDocument/2006/relationships/image" Target="../media/image358.jpeg"/><Relationship Id="rId1" Type="http://schemas.openxmlformats.org/officeDocument/2006/relationships/slideLayout" Target="../slideLayouts/slideLayout474.xml"/></Relationships>
</file>

<file path=ppt/slides/_rels/slide181.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91.xml"/><Relationship Id="rId1" Type="http://schemas.openxmlformats.org/officeDocument/2006/relationships/slideLayout" Target="../slideLayouts/slideLayout274.xml"/><Relationship Id="rId4" Type="http://schemas.openxmlformats.org/officeDocument/2006/relationships/image" Target="../media/image233.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33.xml"/></Relationships>
</file>

<file path=ppt/slides/_rels/slide183.xml.rels><?xml version="1.0" encoding="UTF-8" standalone="yes"?>
<Relationships xmlns="http://schemas.openxmlformats.org/package/2006/relationships"><Relationship Id="rId3" Type="http://schemas.openxmlformats.org/officeDocument/2006/relationships/hyperlink" Target="http://cimss.ssec.wisc.edu/education/goesr" TargetMode="External"/><Relationship Id="rId2" Type="http://schemas.openxmlformats.org/officeDocument/2006/relationships/notesSlide" Target="../notesSlides/notesSlide92.xml"/><Relationship Id="rId1" Type="http://schemas.openxmlformats.org/officeDocument/2006/relationships/slideLayout" Target="../slideLayouts/slideLayout299.xml"/><Relationship Id="rId5" Type="http://schemas.openxmlformats.org/officeDocument/2006/relationships/hyperlink" Target="http://cimss.ssec.wisc.edu/goes/webapps/bandapp/" TargetMode="External"/><Relationship Id="rId4" Type="http://schemas.openxmlformats.org/officeDocument/2006/relationships/image" Target="../media/image359.JPG"/></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01.xml"/></Relationships>
</file>

<file path=ppt/slides/_rels/slide185.xml.rels><?xml version="1.0" encoding="UTF-8" standalone="yes"?>
<Relationships xmlns="http://schemas.openxmlformats.org/package/2006/relationships"><Relationship Id="rId3" Type="http://schemas.openxmlformats.org/officeDocument/2006/relationships/image" Target="../media/image360.jpeg"/><Relationship Id="rId2" Type="http://schemas.openxmlformats.org/officeDocument/2006/relationships/notesSlide" Target="../notesSlides/notesSlide94.xml"/><Relationship Id="rId1" Type="http://schemas.openxmlformats.org/officeDocument/2006/relationships/slideLayout" Target="../slideLayouts/slideLayout361.xml"/><Relationship Id="rId6" Type="http://schemas.openxmlformats.org/officeDocument/2006/relationships/image" Target="../media/image363.JPG"/><Relationship Id="rId5" Type="http://schemas.openxmlformats.org/officeDocument/2006/relationships/image" Target="../media/image362.jpg"/><Relationship Id="rId4" Type="http://schemas.openxmlformats.org/officeDocument/2006/relationships/image" Target="../media/image361.png"/></Relationships>
</file>

<file path=ppt/slides/_rels/slide186.xml.rels><?xml version="1.0" encoding="UTF-8" standalone="yes"?>
<Relationships xmlns="http://schemas.openxmlformats.org/package/2006/relationships"><Relationship Id="rId2" Type="http://schemas.openxmlformats.org/officeDocument/2006/relationships/image" Target="../media/image364.JPG"/><Relationship Id="rId1" Type="http://schemas.openxmlformats.org/officeDocument/2006/relationships/slideLayout" Target="../slideLayouts/slideLayout76.xml"/></Relationships>
</file>

<file path=ppt/slides/_rels/slide187.xml.rels><?xml version="1.0" encoding="UTF-8" standalone="yes"?>
<Relationships xmlns="http://schemas.openxmlformats.org/package/2006/relationships"><Relationship Id="rId2" Type="http://schemas.openxmlformats.org/officeDocument/2006/relationships/image" Target="../media/image365.jpeg"/><Relationship Id="rId1" Type="http://schemas.openxmlformats.org/officeDocument/2006/relationships/slideLayout" Target="../slideLayouts/slideLayout415.xml"/></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414.xml"/><Relationship Id="rId1" Type="http://schemas.openxmlformats.org/officeDocument/2006/relationships/tags" Target="../tags/tag6.xml"/><Relationship Id="rId4" Type="http://schemas.openxmlformats.org/officeDocument/2006/relationships/image" Target="../media/image206.png"/></Relationships>
</file>

<file path=ppt/slides/_rels/slide189.xml.rels><?xml version="1.0" encoding="UTF-8" standalone="yes"?>
<Relationships xmlns="http://schemas.openxmlformats.org/package/2006/relationships"><Relationship Id="rId8" Type="http://schemas.openxmlformats.org/officeDocument/2006/relationships/image" Target="../media/image371.png"/><Relationship Id="rId3" Type="http://schemas.openxmlformats.org/officeDocument/2006/relationships/image" Target="../media/image366.png"/><Relationship Id="rId7" Type="http://schemas.openxmlformats.org/officeDocument/2006/relationships/image" Target="../media/image370.png"/><Relationship Id="rId2" Type="http://schemas.openxmlformats.org/officeDocument/2006/relationships/notesSlide" Target="../notesSlides/notesSlide96.xml"/><Relationship Id="rId1" Type="http://schemas.openxmlformats.org/officeDocument/2006/relationships/slideLayout" Target="../slideLayouts/slideLayout410.xml"/><Relationship Id="rId6" Type="http://schemas.openxmlformats.org/officeDocument/2006/relationships/image" Target="../media/image369.png"/><Relationship Id="rId5" Type="http://schemas.openxmlformats.org/officeDocument/2006/relationships/image" Target="../media/image368.png"/><Relationship Id="rId4" Type="http://schemas.openxmlformats.org/officeDocument/2006/relationships/image" Target="../media/image367.png"/><Relationship Id="rId9" Type="http://schemas.openxmlformats.org/officeDocument/2006/relationships/image" Target="../media/image372.png"/></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90.xml.rels><?xml version="1.0" encoding="UTF-8" standalone="yes"?>
<Relationships xmlns="http://schemas.openxmlformats.org/package/2006/relationships"><Relationship Id="rId3" Type="http://schemas.openxmlformats.org/officeDocument/2006/relationships/image" Target="../media/image374.PNG"/><Relationship Id="rId2" Type="http://schemas.openxmlformats.org/officeDocument/2006/relationships/image" Target="../media/image373.PNG"/><Relationship Id="rId1" Type="http://schemas.openxmlformats.org/officeDocument/2006/relationships/slideLayout" Target="../slideLayouts/slideLayout410.xml"/><Relationship Id="rId4" Type="http://schemas.openxmlformats.org/officeDocument/2006/relationships/image" Target="../media/image375.PNG"/></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415.xml"/><Relationship Id="rId1" Type="http://schemas.openxmlformats.org/officeDocument/2006/relationships/vmlDrawing" Target="../drawings/vmlDrawing4.vml"/><Relationship Id="rId5" Type="http://schemas.openxmlformats.org/officeDocument/2006/relationships/image" Target="../media/image376.emf"/><Relationship Id="rId4" Type="http://schemas.openxmlformats.org/officeDocument/2006/relationships/oleObject" Target="../embeddings/oleObject5.bin"/></Relationships>
</file>

<file path=ppt/slides/_rels/slide192.xml.rels><?xml version="1.0" encoding="UTF-8" standalone="yes"?>
<Relationships xmlns="http://schemas.openxmlformats.org/package/2006/relationships"><Relationship Id="rId8" Type="http://schemas.openxmlformats.org/officeDocument/2006/relationships/image" Target="../media/image383.png"/><Relationship Id="rId3" Type="http://schemas.openxmlformats.org/officeDocument/2006/relationships/image" Target="../media/image378.png"/><Relationship Id="rId7" Type="http://schemas.openxmlformats.org/officeDocument/2006/relationships/image" Target="../media/image382.png"/><Relationship Id="rId2" Type="http://schemas.openxmlformats.org/officeDocument/2006/relationships/image" Target="../media/image377.png"/><Relationship Id="rId1" Type="http://schemas.openxmlformats.org/officeDocument/2006/relationships/slideLayout" Target="../slideLayouts/slideLayout499.xml"/><Relationship Id="rId6" Type="http://schemas.openxmlformats.org/officeDocument/2006/relationships/image" Target="../media/image381.jpeg"/><Relationship Id="rId5" Type="http://schemas.openxmlformats.org/officeDocument/2006/relationships/image" Target="../media/image380.png"/><Relationship Id="rId4" Type="http://schemas.openxmlformats.org/officeDocument/2006/relationships/image" Target="../media/image379.png"/><Relationship Id="rId9" Type="http://schemas.openxmlformats.org/officeDocument/2006/relationships/image" Target="../media/image384.png"/></Relationships>
</file>

<file path=ppt/slides/_rels/slide193.xml.rels><?xml version="1.0" encoding="UTF-8" standalone="yes"?>
<Relationships xmlns="http://schemas.openxmlformats.org/package/2006/relationships"><Relationship Id="rId3" Type="http://schemas.openxmlformats.org/officeDocument/2006/relationships/image" Target="../media/image385.png"/><Relationship Id="rId2" Type="http://schemas.openxmlformats.org/officeDocument/2006/relationships/notesSlide" Target="../notesSlides/notesSlide98.xml"/><Relationship Id="rId1" Type="http://schemas.openxmlformats.org/officeDocument/2006/relationships/slideLayout" Target="../slideLayouts/slideLayout499.xml"/><Relationship Id="rId4" Type="http://schemas.openxmlformats.org/officeDocument/2006/relationships/image" Target="../media/image386.png"/></Relationships>
</file>

<file path=ppt/slides/_rels/slide194.xml.rels><?xml version="1.0" encoding="UTF-8" standalone="yes"?>
<Relationships xmlns="http://schemas.openxmlformats.org/package/2006/relationships"><Relationship Id="rId3" Type="http://schemas.openxmlformats.org/officeDocument/2006/relationships/hyperlink" Target="http://cimss.ssec.wisc.edu/goes/srsor2013/GOES-14_SRSOR.html" TargetMode="External"/><Relationship Id="rId7" Type="http://schemas.openxmlformats.org/officeDocument/2006/relationships/image" Target="../media/image388.JPG"/><Relationship Id="rId2" Type="http://schemas.openxmlformats.org/officeDocument/2006/relationships/hyperlink" Target="http://cimss.ssec.wisc.edu/goes/srsor/GOES-14_SRSOR.html" TargetMode="External"/><Relationship Id="rId1" Type="http://schemas.openxmlformats.org/officeDocument/2006/relationships/slideLayout" Target="../slideLayouts/slideLayout245.xml"/><Relationship Id="rId6" Type="http://schemas.openxmlformats.org/officeDocument/2006/relationships/image" Target="../media/image387.jpeg"/><Relationship Id="rId5" Type="http://schemas.openxmlformats.org/officeDocument/2006/relationships/hyperlink" Target="http://www.nesdis.noaa.gov/fourbox/09-23-13/" TargetMode="External"/><Relationship Id="rId4" Type="http://schemas.openxmlformats.org/officeDocument/2006/relationships/hyperlink" Target="http://cimss.ssec.wisc.edu/goes/srsor2014/GOES-14_SRSOR.html" TargetMode="External"/></Relationships>
</file>

<file path=ppt/slides/_rels/slide195.xml.rels><?xml version="1.0" encoding="UTF-8" standalone="yes"?>
<Relationships xmlns="http://schemas.openxmlformats.org/package/2006/relationships"><Relationship Id="rId3" Type="http://schemas.openxmlformats.org/officeDocument/2006/relationships/hyperlink" Target="http://journals.ametsoc.org.ezproxy.library.wisc.edu/doi/pdf/10.1175/BAMS-86-8-1079" TargetMode="External"/><Relationship Id="rId2" Type="http://schemas.openxmlformats.org/officeDocument/2006/relationships/hyperlink" Target="http://remotesensing.spiedigitallibrary.org/article.aspx?articleid=1790703" TargetMode="External"/><Relationship Id="rId1" Type="http://schemas.openxmlformats.org/officeDocument/2006/relationships/slideLayout" Target="../slideLayouts/slideLayout506.xml"/></Relationships>
</file>

<file path=ppt/slides/_rels/slide196.xml.rels><?xml version="1.0" encoding="UTF-8" standalone="yes"?>
<Relationships xmlns="http://schemas.openxmlformats.org/package/2006/relationships"><Relationship Id="rId8" Type="http://schemas.openxmlformats.org/officeDocument/2006/relationships/image" Target="../media/image394.jpeg"/><Relationship Id="rId3" Type="http://schemas.openxmlformats.org/officeDocument/2006/relationships/image" Target="../media/image389.jpeg"/><Relationship Id="rId7" Type="http://schemas.openxmlformats.org/officeDocument/2006/relationships/image" Target="../media/image393.jpeg"/><Relationship Id="rId2" Type="http://schemas.openxmlformats.org/officeDocument/2006/relationships/notesSlide" Target="../notesSlides/notesSlide99.xml"/><Relationship Id="rId1" Type="http://schemas.openxmlformats.org/officeDocument/2006/relationships/slideLayout" Target="../slideLayouts/slideLayout531.xml"/><Relationship Id="rId6" Type="http://schemas.openxmlformats.org/officeDocument/2006/relationships/image" Target="../media/image392.jpeg"/><Relationship Id="rId5" Type="http://schemas.openxmlformats.org/officeDocument/2006/relationships/image" Target="../media/image391.jpeg"/><Relationship Id="rId10" Type="http://schemas.openxmlformats.org/officeDocument/2006/relationships/image" Target="../media/image396.jpeg"/><Relationship Id="rId4" Type="http://schemas.openxmlformats.org/officeDocument/2006/relationships/image" Target="../media/image390.jpeg"/><Relationship Id="rId9" Type="http://schemas.openxmlformats.org/officeDocument/2006/relationships/image" Target="../media/image395.jpeg"/></Relationships>
</file>

<file path=ppt/slides/_rels/slide197.xml.rels><?xml version="1.0" encoding="UTF-8" standalone="yes"?>
<Relationships xmlns="http://schemas.openxmlformats.org/package/2006/relationships"><Relationship Id="rId2" Type="http://schemas.openxmlformats.org/officeDocument/2006/relationships/image" Target="../media/image397.png"/><Relationship Id="rId1" Type="http://schemas.openxmlformats.org/officeDocument/2006/relationships/slideLayout" Target="../slideLayouts/slideLayout570.xml"/></Relationships>
</file>

<file path=ppt/slides/_rels/slide198.xml.rels><?xml version="1.0" encoding="UTF-8" standalone="yes"?>
<Relationships xmlns="http://schemas.openxmlformats.org/package/2006/relationships"><Relationship Id="rId2" Type="http://schemas.openxmlformats.org/officeDocument/2006/relationships/image" Target="../media/image398.png"/><Relationship Id="rId1" Type="http://schemas.openxmlformats.org/officeDocument/2006/relationships/slideLayout" Target="../slideLayouts/slideLayout570.xml"/></Relationships>
</file>

<file path=ppt/slides/_rels/slide199.xml.rels><?xml version="1.0" encoding="UTF-8" standalone="yes"?>
<Relationships xmlns="http://schemas.openxmlformats.org/package/2006/relationships"><Relationship Id="rId2" Type="http://schemas.openxmlformats.org/officeDocument/2006/relationships/image" Target="../media/image399.png"/><Relationship Id="rId1" Type="http://schemas.openxmlformats.org/officeDocument/2006/relationships/slideLayout" Target="../slideLayouts/slideLayout570.xml"/></Relationships>
</file>

<file path=ppt/slides/_rels/slide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91.xml"/></Relationships>
</file>

<file path=ppt/slides/_rels/slide2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00.xml.rels><?xml version="1.0" encoding="UTF-8" standalone="yes"?>
<Relationships xmlns="http://schemas.openxmlformats.org/package/2006/relationships"><Relationship Id="rId3" Type="http://schemas.openxmlformats.org/officeDocument/2006/relationships/image" Target="../media/image400.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jpe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jpeg"/></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81.png"/><Relationship Id="rId4" Type="http://schemas.openxmlformats.org/officeDocument/2006/relationships/image" Target="../media/image80.jpeg"/></Relationships>
</file>

<file path=ppt/slides/_rels/slide2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84.png"/></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3.xml"/><Relationship Id="rId4" Type="http://schemas.openxmlformats.org/officeDocument/2006/relationships/image" Target="../media/image87.jpeg"/></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8.xml"/><Relationship Id="rId4" Type="http://schemas.openxmlformats.org/officeDocument/2006/relationships/image" Target="../media/image9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96.xml"/></Relationships>
</file>

<file path=ppt/slides/_rels/slide3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379.xml"/><Relationship Id="rId4" Type="http://schemas.openxmlformats.org/officeDocument/2006/relationships/image" Target="../media/image96.png"/></Relationships>
</file>

<file path=ppt/slides/_rels/slide34.xml.rels><?xml version="1.0" encoding="UTF-8" standalone="yes"?>
<Relationships xmlns="http://schemas.openxmlformats.org/package/2006/relationships"><Relationship Id="rId3" Type="http://schemas.openxmlformats.org/officeDocument/2006/relationships/hyperlink" Target="http://rammb.cira.colostate.edu/projects/goes-p/" TargetMode="External"/><Relationship Id="rId2" Type="http://schemas.openxmlformats.org/officeDocument/2006/relationships/notesSlide" Target="../notesSlides/notesSlide19.xml"/><Relationship Id="rId1" Type="http://schemas.openxmlformats.org/officeDocument/2006/relationships/slideLayout" Target="../slideLayouts/slideLayout568.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jpeg"/></Relationships>
</file>

<file path=ppt/slides/_rels/slide3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0.xml"/><Relationship Id="rId1" Type="http://schemas.openxmlformats.org/officeDocument/2006/relationships/slideLayout" Target="../slideLayouts/slideLayout276.xml"/><Relationship Id="rId4" Type="http://schemas.openxmlformats.org/officeDocument/2006/relationships/hyperlink" Target="http://cimss.ssec.wisc.edu/goes/blog/archives/15068"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cimss.ssec.wisc.edu/goes/blog/archives/17027" TargetMode="External"/><Relationship Id="rId2" Type="http://schemas.openxmlformats.org/officeDocument/2006/relationships/hyperlink" Target="http://cimss.ssec.wisc.edu/goes/blog/archives/16856" TargetMode="External"/><Relationship Id="rId1" Type="http://schemas.openxmlformats.org/officeDocument/2006/relationships/slideLayout" Target="../slideLayouts/slideLayout271.xml"/><Relationship Id="rId4" Type="http://schemas.openxmlformats.org/officeDocument/2006/relationships/image" Target="../media/image101.GIF"/></Relationships>
</file>

<file path=ppt/slides/_rels/slide37.xml.rels><?xml version="1.0" encoding="UTF-8" standalone="yes"?>
<Relationships xmlns="http://schemas.openxmlformats.org/package/2006/relationships"><Relationship Id="rId3" Type="http://schemas.openxmlformats.org/officeDocument/2006/relationships/hyperlink" Target="http://cimss.ssec.wisc.edu/goes/srsor2015/GOES-14_SRSOR.html" TargetMode="External"/><Relationship Id="rId7" Type="http://schemas.openxmlformats.org/officeDocument/2006/relationships/image" Target="../media/image102.gif"/><Relationship Id="rId2" Type="http://schemas.openxmlformats.org/officeDocument/2006/relationships/notesSlide" Target="../notesSlides/notesSlide21.xml"/><Relationship Id="rId1" Type="http://schemas.openxmlformats.org/officeDocument/2006/relationships/slideLayout" Target="../slideLayouts/slideLayout273.xml"/><Relationship Id="rId6" Type="http://schemas.openxmlformats.org/officeDocument/2006/relationships/hyperlink" Target="http://cimss.ssec.wisc.edu/goes/srsor2014/GOES-14_SRSOR.html" TargetMode="External"/><Relationship Id="rId5" Type="http://schemas.openxmlformats.org/officeDocument/2006/relationships/hyperlink" Target="http://cimss.ssec.wisc.edu/goes/srsor2013/GOES-14_SRSOR.html" TargetMode="External"/><Relationship Id="rId4" Type="http://schemas.openxmlformats.org/officeDocument/2006/relationships/hyperlink" Target="http://cimss.ssec.wisc.edu/goes/srsor/GOES-14_SRSOR.html"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2.xml"/><Relationship Id="rId1" Type="http://schemas.openxmlformats.org/officeDocument/2006/relationships/slideLayout" Target="../slideLayouts/slideLayout30.xml"/><Relationship Id="rId5" Type="http://schemas.openxmlformats.org/officeDocument/2006/relationships/image" Target="../media/image105.png"/><Relationship Id="rId4" Type="http://schemas.openxmlformats.org/officeDocument/2006/relationships/image" Target="../media/image104.png"/></Relationships>
</file>

<file path=ppt/slides/_rels/slide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9.xml"/><Relationship Id="rId4" Type="http://schemas.openxmlformats.org/officeDocument/2006/relationships/image" Target="../media/image5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24.xml"/><Relationship Id="rId1" Type="http://schemas.openxmlformats.org/officeDocument/2006/relationships/slideLayout" Target="../slideLayouts/slideLayout46.xml"/><Relationship Id="rId5" Type="http://schemas.openxmlformats.org/officeDocument/2006/relationships/image" Target="../media/image108.JPG"/><Relationship Id="rId4" Type="http://schemas.openxmlformats.org/officeDocument/2006/relationships/image" Target="../media/image107.JP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7.xml"/><Relationship Id="rId1" Type="http://schemas.openxmlformats.org/officeDocument/2006/relationships/vmlDrawing" Target="../drawings/vmlDrawing2.vml"/><Relationship Id="rId5" Type="http://schemas.openxmlformats.org/officeDocument/2006/relationships/image" Target="../media/image110.emf"/><Relationship Id="rId4" Type="http://schemas.openxmlformats.org/officeDocument/2006/relationships/oleObject" Target="../embeddings/oleObject2.bin"/></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4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0.xml"/></Relationships>
</file>

<file path=ppt/slides/_rels/slide4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8.xml"/><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3.xml"/><Relationship Id="rId4" Type="http://schemas.openxmlformats.org/officeDocument/2006/relationships/image" Target="../media/image54.png"/></Relationships>
</file>

<file path=ppt/slides/_rels/slide5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9.xml"/><Relationship Id="rId1" Type="http://schemas.openxmlformats.org/officeDocument/2006/relationships/slideLayout" Target="../slideLayouts/slideLayout81.xml"/></Relationships>
</file>

<file path=ppt/slides/_rels/slide5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0.xml"/><Relationship Id="rId1" Type="http://schemas.openxmlformats.org/officeDocument/2006/relationships/slideLayout" Target="../slideLayouts/slideLayout81.xml"/><Relationship Id="rId4" Type="http://schemas.openxmlformats.org/officeDocument/2006/relationships/image" Target="../media/image116.png"/></Relationships>
</file>

<file path=ppt/slides/_rels/slide5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1.xml"/><Relationship Id="rId1" Type="http://schemas.openxmlformats.org/officeDocument/2006/relationships/slideLayout" Target="../slideLayouts/slideLayout81.xml"/></Relationships>
</file>

<file path=ppt/slides/_rels/slide5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2.xml"/><Relationship Id="rId1" Type="http://schemas.openxmlformats.org/officeDocument/2006/relationships/slideLayout" Target="../slideLayouts/slideLayout81.xml"/><Relationship Id="rId4" Type="http://schemas.openxmlformats.org/officeDocument/2006/relationships/image" Target="../media/image119.png"/></Relationships>
</file>

<file path=ppt/slides/_rels/slide5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450.xml"/></Relationships>
</file>

<file path=ppt/slides/_rels/slide5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81.xml"/><Relationship Id="rId4" Type="http://schemas.openxmlformats.org/officeDocument/2006/relationships/image" Target="../media/image124.png"/></Relationships>
</file>

<file path=ppt/slides/_rels/slide5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427.xml"/></Relationships>
</file>

<file path=ppt/slides/_rels/slide5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93.xml"/></Relationships>
</file>

<file path=ppt/slides/_rels/slide5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3.xml"/><Relationship Id="rId1" Type="http://schemas.openxmlformats.org/officeDocument/2006/relationships/slideLayout" Target="../slideLayouts/slideLayout81.xml"/></Relationships>
</file>

<file path=ppt/slides/_rels/slide5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4.xml"/><Relationship Id="rId1" Type="http://schemas.openxmlformats.org/officeDocument/2006/relationships/slideLayout" Target="../slideLayouts/slideLayout81.xml"/></Relationships>
</file>

<file path=ppt/slides/_rels/slide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92.xml"/></Relationships>
</file>

<file path=ppt/slides/_rels/slide6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5.xml"/><Relationship Id="rId1" Type="http://schemas.openxmlformats.org/officeDocument/2006/relationships/slideLayout" Target="../slideLayouts/slideLayout42.xml"/><Relationship Id="rId4" Type="http://schemas.openxmlformats.org/officeDocument/2006/relationships/image" Target="../media/image113.png"/></Relationships>
</file>

<file path=ppt/slides/_rels/slide6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6.xml"/><Relationship Id="rId1" Type="http://schemas.openxmlformats.org/officeDocument/2006/relationships/slideLayout" Target="../slideLayouts/slideLayout104.xml"/></Relationships>
</file>

<file path=ppt/slides/_rels/slide6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7.xml"/><Relationship Id="rId1" Type="http://schemas.openxmlformats.org/officeDocument/2006/relationships/slideLayout" Target="../slideLayouts/slideLayout104.xml"/></Relationships>
</file>

<file path=ppt/slides/_rels/slide64.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104.xml"/></Relationships>
</file>

<file path=ppt/slides/_rels/slide6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8.xml"/><Relationship Id="rId1" Type="http://schemas.openxmlformats.org/officeDocument/2006/relationships/slideLayout" Target="../slideLayouts/slideLayout486.xml"/><Relationship Id="rId4" Type="http://schemas.openxmlformats.org/officeDocument/2006/relationships/image" Target="../media/image135.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86.xml"/></Relationships>
</file>

<file path=ppt/slides/_rels/slide6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40.xml"/><Relationship Id="rId1" Type="http://schemas.openxmlformats.org/officeDocument/2006/relationships/slideLayout" Target="../slideLayouts/slideLayout47.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s>
</file>

<file path=ppt/slides/_rels/slide6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1.xml"/><Relationship Id="rId1" Type="http://schemas.openxmlformats.org/officeDocument/2006/relationships/slideLayout" Target="../slideLayouts/slideLayout462.xml"/><Relationship Id="rId4" Type="http://schemas.openxmlformats.org/officeDocument/2006/relationships/image" Target="../media/image141.png"/></Relationships>
</file>

<file path=ppt/slides/_rels/slide6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42.xml"/><Relationship Id="rId1" Type="http://schemas.openxmlformats.org/officeDocument/2006/relationships/slideLayout" Target="../slideLayouts/slideLayout104.xml"/></Relationships>
</file>

<file path=ppt/slides/_rels/slide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notesSlide" Target="../notesSlides/notesSlide43.xml"/><Relationship Id="rId7" Type="http://schemas.openxmlformats.org/officeDocument/2006/relationships/oleObject" Target="../embeddings/oleObject4.bin"/><Relationship Id="rId2" Type="http://schemas.openxmlformats.org/officeDocument/2006/relationships/slideLayout" Target="../slideLayouts/slideLayout104.xml"/><Relationship Id="rId1" Type="http://schemas.openxmlformats.org/officeDocument/2006/relationships/vmlDrawing" Target="../drawings/vmlDrawing3.vml"/><Relationship Id="rId6" Type="http://schemas.openxmlformats.org/officeDocument/2006/relationships/image" Target="../media/image145.jpeg"/><Relationship Id="rId5" Type="http://schemas.openxmlformats.org/officeDocument/2006/relationships/image" Target="../media/image143.png"/><Relationship Id="rId4" Type="http://schemas.openxmlformats.org/officeDocument/2006/relationships/oleObject" Target="../embeddings/oleObject3.bin"/></Relationships>
</file>

<file path=ppt/slides/_rels/slide71.xml.rels><?xml version="1.0" encoding="UTF-8" standalone="yes"?>
<Relationships xmlns="http://schemas.openxmlformats.org/package/2006/relationships"><Relationship Id="rId8" Type="http://schemas.openxmlformats.org/officeDocument/2006/relationships/image" Target="../media/image151.gif"/><Relationship Id="rId3" Type="http://schemas.openxmlformats.org/officeDocument/2006/relationships/image" Target="../media/image146.jpeg"/><Relationship Id="rId7" Type="http://schemas.openxmlformats.org/officeDocument/2006/relationships/image" Target="../media/image150.png"/><Relationship Id="rId12" Type="http://schemas.openxmlformats.org/officeDocument/2006/relationships/image" Target="../media/image155.gif"/><Relationship Id="rId2" Type="http://schemas.openxmlformats.org/officeDocument/2006/relationships/notesSlide" Target="../notesSlides/notesSlide44.xml"/><Relationship Id="rId1" Type="http://schemas.openxmlformats.org/officeDocument/2006/relationships/slideLayout" Target="../slideLayouts/slideLayout586.xml"/><Relationship Id="rId6" Type="http://schemas.openxmlformats.org/officeDocument/2006/relationships/image" Target="../media/image149.png"/><Relationship Id="rId11" Type="http://schemas.openxmlformats.org/officeDocument/2006/relationships/image" Target="../media/image154.wmf"/><Relationship Id="rId5" Type="http://schemas.openxmlformats.org/officeDocument/2006/relationships/image" Target="../media/image148.png"/><Relationship Id="rId10" Type="http://schemas.openxmlformats.org/officeDocument/2006/relationships/image" Target="../media/image153.gif"/><Relationship Id="rId4" Type="http://schemas.openxmlformats.org/officeDocument/2006/relationships/image" Target="../media/image147.png"/><Relationship Id="rId9" Type="http://schemas.openxmlformats.org/officeDocument/2006/relationships/image" Target="../media/image152.wmf"/></Relationships>
</file>

<file path=ppt/slides/_rels/slide7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474.xml"/></Relationships>
</file>

<file path=ppt/slides/_rels/slide7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5.xml"/><Relationship Id="rId1" Type="http://schemas.openxmlformats.org/officeDocument/2006/relationships/slideLayout" Target="../slideLayouts/slideLayout80.xml"/></Relationships>
</file>

<file path=ppt/slides/_rels/slide7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46.xml"/><Relationship Id="rId1" Type="http://schemas.openxmlformats.org/officeDocument/2006/relationships/slideLayout" Target="../slideLayouts/slideLayout104.xml"/><Relationship Id="rId5" Type="http://schemas.openxmlformats.org/officeDocument/2006/relationships/image" Target="../media/image161.gif"/><Relationship Id="rId4" Type="http://schemas.openxmlformats.org/officeDocument/2006/relationships/image" Target="../media/image160.gif"/></Relationships>
</file>

<file path=ppt/slides/_rels/slide75.xml.rels><?xml version="1.0" encoding="UTF-8" standalone="yes"?>
<Relationships xmlns="http://schemas.openxmlformats.org/package/2006/relationships"><Relationship Id="rId8" Type="http://schemas.openxmlformats.org/officeDocument/2006/relationships/image" Target="../media/image167.png"/><Relationship Id="rId13" Type="http://schemas.openxmlformats.org/officeDocument/2006/relationships/image" Target="../media/image172.jpeg"/><Relationship Id="rId18" Type="http://schemas.openxmlformats.org/officeDocument/2006/relationships/image" Target="../media/image177.png"/><Relationship Id="rId3" Type="http://schemas.openxmlformats.org/officeDocument/2006/relationships/image" Target="../media/image162.png"/><Relationship Id="rId7" Type="http://schemas.openxmlformats.org/officeDocument/2006/relationships/image" Target="../media/image166.png"/><Relationship Id="rId12" Type="http://schemas.openxmlformats.org/officeDocument/2006/relationships/image" Target="../media/image171.png"/><Relationship Id="rId17" Type="http://schemas.openxmlformats.org/officeDocument/2006/relationships/image" Target="../media/image176.png"/><Relationship Id="rId2" Type="http://schemas.openxmlformats.org/officeDocument/2006/relationships/notesSlide" Target="../notesSlides/notesSlide47.xml"/><Relationship Id="rId16" Type="http://schemas.openxmlformats.org/officeDocument/2006/relationships/image" Target="../media/image175.png"/><Relationship Id="rId1" Type="http://schemas.openxmlformats.org/officeDocument/2006/relationships/slideLayout" Target="../slideLayouts/slideLayout374.xml"/><Relationship Id="rId6" Type="http://schemas.openxmlformats.org/officeDocument/2006/relationships/image" Target="../media/image165.png"/><Relationship Id="rId11" Type="http://schemas.openxmlformats.org/officeDocument/2006/relationships/image" Target="../media/image170.png"/><Relationship Id="rId5" Type="http://schemas.openxmlformats.org/officeDocument/2006/relationships/image" Target="../media/image164.png"/><Relationship Id="rId15" Type="http://schemas.openxmlformats.org/officeDocument/2006/relationships/image" Target="../media/image174.jpeg"/><Relationship Id="rId10" Type="http://schemas.openxmlformats.org/officeDocument/2006/relationships/image" Target="../media/image169.png"/><Relationship Id="rId4" Type="http://schemas.openxmlformats.org/officeDocument/2006/relationships/image" Target="../media/image163.png"/><Relationship Id="rId9" Type="http://schemas.openxmlformats.org/officeDocument/2006/relationships/image" Target="../media/image168.jpeg"/><Relationship Id="rId14" Type="http://schemas.openxmlformats.org/officeDocument/2006/relationships/image" Target="../media/image173.jpeg"/></Relationships>
</file>

<file path=ppt/slides/_rels/slide76.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62.png"/><Relationship Id="rId1" Type="http://schemas.openxmlformats.org/officeDocument/2006/relationships/slideLayout" Target="../slideLayouts/slideLayout374.xml"/><Relationship Id="rId6" Type="http://schemas.openxmlformats.org/officeDocument/2006/relationships/image" Target="../media/image181.jpeg"/><Relationship Id="rId5" Type="http://schemas.openxmlformats.org/officeDocument/2006/relationships/image" Target="../media/image180.png"/><Relationship Id="rId4" Type="http://schemas.openxmlformats.org/officeDocument/2006/relationships/image" Target="../media/image179.png"/></Relationships>
</file>

<file path=ppt/slides/_rels/slide77.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image" Target="../media/image182.JP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48.xml"/><Relationship Id="rId1" Type="http://schemas.openxmlformats.org/officeDocument/2006/relationships/slideLayout" Target="../slideLayouts/slideLayout619.xml"/></Relationships>
</file>

<file path=ppt/slides/_rels/slide7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49.xml"/><Relationship Id="rId1" Type="http://schemas.openxmlformats.org/officeDocument/2006/relationships/slideLayout" Target="../slideLayouts/slideLayout619.xml"/></Relationships>
</file>

<file path=ppt/slides/_rels/slide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50.xml"/><Relationship Id="rId1" Type="http://schemas.openxmlformats.org/officeDocument/2006/relationships/slideLayout" Target="../slideLayouts/slideLayout117.xml"/></Relationships>
</file>

<file path=ppt/slides/_rels/slide8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51.xml"/><Relationship Id="rId1" Type="http://schemas.openxmlformats.org/officeDocument/2006/relationships/slideLayout" Target="../slideLayouts/slideLayout117.xml"/></Relationships>
</file>

<file path=ppt/slides/_rels/slide8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0.xml"/></Relationships>
</file>

<file path=ppt/slides/_rels/slide83.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80.xml"/></Relationships>
</file>

<file path=ppt/slides/_rels/slide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5.xml"/></Relationships>
</file>

<file path=ppt/slides/_rels/slide85.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52.xml"/><Relationship Id="rId1" Type="http://schemas.openxmlformats.org/officeDocument/2006/relationships/slideLayout" Target="../slideLayouts/slideLayout141.xml"/><Relationship Id="rId5" Type="http://schemas.openxmlformats.org/officeDocument/2006/relationships/image" Target="../media/image96.png"/><Relationship Id="rId4" Type="http://schemas.openxmlformats.org/officeDocument/2006/relationships/image" Target="../media/image190.png"/></Relationships>
</file>

<file path=ppt/slides/_rels/slide86.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147.xml"/></Relationships>
</file>

<file path=ppt/slides/_rels/slide87.xml.rels><?xml version="1.0" encoding="UTF-8" standalone="yes"?>
<Relationships xmlns="http://schemas.openxmlformats.org/package/2006/relationships"><Relationship Id="rId2" Type="http://schemas.openxmlformats.org/officeDocument/2006/relationships/image" Target="../media/image192.jpg"/><Relationship Id="rId1" Type="http://schemas.openxmlformats.org/officeDocument/2006/relationships/slideLayout" Target="../slideLayouts/slideLayout147.xml"/></Relationships>
</file>

<file path=ppt/slides/_rels/slide88.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8.xml"/></Relationships>
</file>

<file path=ppt/slides/_rels/slide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3.xml"/></Relationships>
</file>

<file path=ppt/slides/_rels/slide90.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55.xml"/><Relationship Id="rId1" Type="http://schemas.openxmlformats.org/officeDocument/2006/relationships/slideLayout" Target="../slideLayouts/slideLayout592.xml"/><Relationship Id="rId4" Type="http://schemas.openxmlformats.org/officeDocument/2006/relationships/image" Target="../media/image195.png"/></Relationships>
</file>

<file path=ppt/slides/_rels/slide91.xml.rels><?xml version="1.0" encoding="UTF-8" standalone="yes"?>
<Relationships xmlns="http://schemas.openxmlformats.org/package/2006/relationships"><Relationship Id="rId2" Type="http://schemas.openxmlformats.org/officeDocument/2006/relationships/image" Target="../media/image196.gif"/><Relationship Id="rId1" Type="http://schemas.openxmlformats.org/officeDocument/2006/relationships/slideLayout" Target="../slideLayouts/slideLayout596.xml"/></Relationships>
</file>

<file path=ppt/slides/_rels/slide92.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110.xml"/><Relationship Id="rId4" Type="http://schemas.openxmlformats.org/officeDocument/2006/relationships/image" Target="../media/image199.png"/></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00.png"/></Relationships>
</file>

<file path=ppt/slides/_rels/slide94.xml.rels><?xml version="1.0" encoding="UTF-8" standalone="yes"?>
<Relationships xmlns="http://schemas.openxmlformats.org/package/2006/relationships"><Relationship Id="rId3" Type="http://schemas.openxmlformats.org/officeDocument/2006/relationships/image" Target="../media/image202.jpg"/><Relationship Id="rId2" Type="http://schemas.openxmlformats.org/officeDocument/2006/relationships/image" Target="../media/image201.tiff"/><Relationship Id="rId1" Type="http://schemas.openxmlformats.org/officeDocument/2006/relationships/slideLayout" Target="../slideLayouts/slideLayout104.xml"/></Relationships>
</file>

<file path=ppt/slides/_rels/slide95.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520.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25.xml"/></Relationships>
</file>

<file path=ppt/slides/_rels/slide97.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163.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62.xml"/><Relationship Id="rId1" Type="http://schemas.openxmlformats.org/officeDocument/2006/relationships/tags" Target="../tags/tag3.xml"/><Relationship Id="rId4" Type="http://schemas.openxmlformats.org/officeDocument/2006/relationships/image" Target="../media/image206.png"/></Relationships>
</file>

<file path=ppt/slides/_rels/slide99.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1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304800" y="1152525"/>
            <a:ext cx="86963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4000" dirty="0">
                <a:solidFill>
                  <a:srgbClr val="FFFF00"/>
                </a:solidFill>
                <a:latin typeface="Arial Unicode MS" pitchFamily="34" charset="-128"/>
                <a:cs typeface="Times New Roman" pitchFamily="18" charset="0"/>
              </a:rPr>
              <a:t>The History and Evolution of the GOES-R Advanced Baseline Imager </a:t>
            </a:r>
          </a:p>
        </p:txBody>
      </p:sp>
      <p:sp>
        <p:nvSpPr>
          <p:cNvPr id="101379" name="Text Box 3"/>
          <p:cNvSpPr txBox="1">
            <a:spLocks noChangeArrowheads="1"/>
          </p:cNvSpPr>
          <p:nvPr/>
        </p:nvSpPr>
        <p:spPr bwMode="auto">
          <a:xfrm>
            <a:off x="304800" y="2590800"/>
            <a:ext cx="85344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algn="ctr" fontAlgn="base">
              <a:spcBef>
                <a:spcPct val="50000"/>
              </a:spcBef>
              <a:spcAft>
                <a:spcPct val="0"/>
              </a:spcAft>
            </a:pPr>
            <a:r>
              <a:rPr lang="en-US" sz="2000" b="1" dirty="0">
                <a:solidFill>
                  <a:srgbClr val="FFFFFF"/>
                </a:solidFill>
                <a:latin typeface="Arial Unicode MS" pitchFamily="34" charset="-128"/>
              </a:rPr>
              <a:t>Timothy J. Schmit  (</a:t>
            </a:r>
            <a:r>
              <a:rPr lang="en-US" dirty="0">
                <a:solidFill>
                  <a:srgbClr val="FFFFFF"/>
                </a:solidFill>
              </a:rPr>
              <a:t>tim.j.schmit@noaa.gov</a:t>
            </a:r>
            <a:r>
              <a:rPr lang="en-US" sz="2000" b="1" dirty="0">
                <a:solidFill>
                  <a:srgbClr val="FFFFFF"/>
                </a:solidFill>
                <a:latin typeface="Arial Unicode MS" pitchFamily="34" charset="-128"/>
              </a:rPr>
              <a:t>)</a:t>
            </a:r>
          </a:p>
          <a:p>
            <a:pPr algn="ctr" fontAlgn="base">
              <a:spcBef>
                <a:spcPct val="50000"/>
              </a:spcBef>
              <a:spcAft>
                <a:spcPct val="0"/>
              </a:spcAft>
            </a:pPr>
            <a:r>
              <a:rPr lang="en-US" sz="2000" b="1" dirty="0">
                <a:solidFill>
                  <a:srgbClr val="FFFF00"/>
                </a:solidFill>
                <a:latin typeface="Arial Unicode MS" pitchFamily="34" charset="-128"/>
              </a:rPr>
              <a:t>NOAA/NESDIS/Satellite Applications and Research</a:t>
            </a:r>
          </a:p>
          <a:p>
            <a:pPr algn="ctr" fontAlgn="base">
              <a:spcBef>
                <a:spcPct val="50000"/>
              </a:spcBef>
              <a:spcAft>
                <a:spcPct val="0"/>
              </a:spcAft>
            </a:pPr>
            <a:r>
              <a:rPr lang="en-US" sz="2000" b="1" dirty="0">
                <a:solidFill>
                  <a:srgbClr val="FFFF00"/>
                </a:solidFill>
                <a:latin typeface="Arial Unicode MS" pitchFamily="34" charset="-128"/>
              </a:rPr>
              <a:t>  Advanced Satellite Products Branch (ASPB)</a:t>
            </a:r>
          </a:p>
          <a:p>
            <a:pPr algn="ctr" fontAlgn="base">
              <a:spcBef>
                <a:spcPct val="50000"/>
              </a:spcBef>
              <a:spcAft>
                <a:spcPct val="0"/>
              </a:spcAft>
            </a:pPr>
            <a:r>
              <a:rPr lang="en-US" sz="2000" b="1" dirty="0">
                <a:solidFill>
                  <a:srgbClr val="FFFF00"/>
                </a:solidFill>
                <a:latin typeface="Arial Unicode MS" pitchFamily="34" charset="-128"/>
              </a:rPr>
              <a:t>Madison, WI</a:t>
            </a:r>
          </a:p>
        </p:txBody>
      </p:sp>
      <p:sp>
        <p:nvSpPr>
          <p:cNvPr id="101380" name="Text Box 5"/>
          <p:cNvSpPr txBox="1">
            <a:spLocks noChangeArrowheads="1"/>
          </p:cNvSpPr>
          <p:nvPr/>
        </p:nvSpPr>
        <p:spPr bwMode="auto">
          <a:xfrm>
            <a:off x="7954963" y="6611938"/>
            <a:ext cx="884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000">
                <a:solidFill>
                  <a:srgbClr val="000000"/>
                </a:solidFill>
                <a:latin typeface="Times New Roman" pitchFamily="18" charset="0"/>
              </a:rPr>
              <a:t>UW-Madison</a:t>
            </a:r>
            <a:endParaRPr lang="en-US" sz="800">
              <a:solidFill>
                <a:srgbClr val="000000"/>
              </a:solidFill>
              <a:latin typeface="Times New Roman" pitchFamily="18" charset="0"/>
            </a:endParaRPr>
          </a:p>
        </p:txBody>
      </p:sp>
      <p:sp>
        <p:nvSpPr>
          <p:cNvPr id="101381" name="Text Box 6"/>
          <p:cNvSpPr txBox="1">
            <a:spLocks noChangeArrowheads="1"/>
          </p:cNvSpPr>
          <p:nvPr/>
        </p:nvSpPr>
        <p:spPr bwMode="auto">
          <a:xfrm>
            <a:off x="3581400" y="5950803"/>
            <a:ext cx="3657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1600" b="1" dirty="0" smtClean="0">
                <a:solidFill>
                  <a:srgbClr val="FFFFFF"/>
                </a:solidFill>
              </a:rPr>
              <a:t>MSPR </a:t>
            </a:r>
          </a:p>
          <a:p>
            <a:pPr algn="ctr" eaLnBrk="1" fontAlgn="base" hangingPunct="1">
              <a:spcBef>
                <a:spcPct val="0"/>
              </a:spcBef>
              <a:spcAft>
                <a:spcPct val="0"/>
              </a:spcAft>
            </a:pPr>
            <a:r>
              <a:rPr lang="en-US" sz="1600" b="1" dirty="0" smtClean="0">
                <a:solidFill>
                  <a:srgbClr val="FFFFFF"/>
                </a:solidFill>
              </a:rPr>
              <a:t>Fort Wayne, IN</a:t>
            </a:r>
            <a:endParaRPr lang="en-US" sz="1600" b="1" dirty="0">
              <a:solidFill>
                <a:srgbClr val="FFFFFF"/>
              </a:solidFill>
            </a:endParaRPr>
          </a:p>
          <a:p>
            <a:pPr algn="ctr" eaLnBrk="1" fontAlgn="base" hangingPunct="1">
              <a:spcBef>
                <a:spcPct val="0"/>
              </a:spcBef>
              <a:spcAft>
                <a:spcPct val="0"/>
              </a:spcAft>
            </a:pPr>
            <a:r>
              <a:rPr lang="en-US" sz="1600" b="1" dirty="0" smtClean="0">
                <a:solidFill>
                  <a:srgbClr val="FFFFFF"/>
                </a:solidFill>
              </a:rPr>
              <a:t>March 26, 2015 </a:t>
            </a:r>
            <a:endParaRPr lang="en-US" sz="1600" b="1" dirty="0">
              <a:solidFill>
                <a:srgbClr val="FFFFFF"/>
              </a:solidFill>
            </a:endParaRPr>
          </a:p>
        </p:txBody>
      </p:sp>
      <p:sp>
        <p:nvSpPr>
          <p:cNvPr id="101383"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E8BEC4E-F8ED-4337-BB55-72A2DF540C7F}" type="slidenum">
              <a:rPr lang="en-US" smtClean="0">
                <a:solidFill>
                  <a:srgbClr val="000000"/>
                </a:solidFill>
              </a:rPr>
              <a:pPr eaLnBrk="1" hangingPunct="1"/>
              <a:t>1</a:t>
            </a:fld>
            <a:endParaRPr lang="en-US" smtClean="0">
              <a:solidFill>
                <a:srgbClr val="000000"/>
              </a:solidFill>
            </a:endParaRPr>
          </a:p>
        </p:txBody>
      </p:sp>
      <p:pic>
        <p:nvPicPr>
          <p:cNvPr id="101384" name="Picture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4419600"/>
            <a:ext cx="3233738"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5" name="Picture 2" descr="C:\SAT\Users\tims\Documents\gifs_old\star_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52400"/>
            <a:ext cx="54292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0549" y="5625080"/>
            <a:ext cx="1314450" cy="9525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2205" y="26110"/>
            <a:ext cx="1668920" cy="1066800"/>
          </a:xfrm>
          <a:prstGeom prst="rect">
            <a:avLst/>
          </a:prstGeom>
        </p:spPr>
      </p:pic>
      <p:sp>
        <p:nvSpPr>
          <p:cNvPr id="5" name="TextBox 4"/>
          <p:cNvSpPr txBox="1"/>
          <p:nvPr/>
        </p:nvSpPr>
        <p:spPr>
          <a:xfrm>
            <a:off x="3962401" y="4495800"/>
            <a:ext cx="4952999" cy="1200329"/>
          </a:xfrm>
          <a:prstGeom prst="rect">
            <a:avLst/>
          </a:prstGeom>
          <a:noFill/>
        </p:spPr>
        <p:txBody>
          <a:bodyPr wrap="square" rtlCol="0">
            <a:spAutoFit/>
          </a:bodyPr>
          <a:lstStyle/>
          <a:p>
            <a:r>
              <a:rPr lang="en-US" i="1" dirty="0" smtClean="0"/>
              <a:t>Former National Hurricane Center director Robert Sheets once said that if he had only one tool to do his forecasting job, it would be the geostationary weather satellite.</a:t>
            </a:r>
            <a:endParaRPr lang="en-US" i="1" dirty="0"/>
          </a:p>
        </p:txBody>
      </p:sp>
    </p:spTree>
    <p:extLst>
      <p:ext uri="{BB962C8B-B14F-4D97-AF65-F5344CB8AC3E}">
        <p14:creationId xmlns:p14="http://schemas.microsoft.com/office/powerpoint/2010/main" val="35379438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hidden="1"/>
          <p:cNvSpPr>
            <a:spLocks noGrp="1" noChangeArrowheads="1"/>
          </p:cNvSpPr>
          <p:nvPr>
            <p:ph type="title"/>
          </p:nvPr>
        </p:nvSpPr>
        <p:spPr/>
        <p:txBody>
          <a:bodyPr/>
          <a:lstStyle/>
          <a:p>
            <a:pPr eaLnBrk="1" hangingPunct="1"/>
            <a:endParaRPr lang="en-US" smtClean="0"/>
          </a:p>
        </p:txBody>
      </p:sp>
      <p:pic>
        <p:nvPicPr>
          <p:cNvPr id="110595" name="Picture 3" descr="D_Goetze_13DEC1966_page_04_rot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25400"/>
            <a:ext cx="9237663" cy="71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 Box 4"/>
          <p:cNvSpPr txBox="1">
            <a:spLocks noChangeArrowheads="1"/>
          </p:cNvSpPr>
          <p:nvPr/>
        </p:nvSpPr>
        <p:spPr bwMode="auto">
          <a:xfrm>
            <a:off x="0" y="5943600"/>
            <a:ext cx="9144000" cy="3667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rPr>
              <a:t>“Figure 2. Dr. Suomi’s “scratches” of his modified ATS prototype satellite”. (1966)  </a:t>
            </a:r>
          </a:p>
        </p:txBody>
      </p:sp>
      <p:sp>
        <p:nvSpPr>
          <p:cNvPr id="110597" name="Text Box 5"/>
          <p:cNvSpPr txBox="1">
            <a:spLocks noChangeArrowheads="1"/>
          </p:cNvSpPr>
          <p:nvPr/>
        </p:nvSpPr>
        <p:spPr bwMode="auto">
          <a:xfrm>
            <a:off x="669925" y="6286500"/>
            <a:ext cx="7361238"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dirty="0">
                <a:solidFill>
                  <a:srgbClr val="000000"/>
                </a:solidFill>
              </a:rPr>
              <a:t>Unique insight to the early ideas of IR data in geostationary orbit by Dr. Suomi. </a:t>
            </a:r>
          </a:p>
          <a:p>
            <a:pPr eaLnBrk="1" hangingPunct="1"/>
            <a:r>
              <a:rPr lang="en-US" sz="1600" dirty="0">
                <a:solidFill>
                  <a:srgbClr val="000000"/>
                </a:solidFill>
              </a:rPr>
              <a:t>This was over eight years before SMS-1 did have IR data.</a:t>
            </a:r>
          </a:p>
        </p:txBody>
      </p:sp>
      <p:sp>
        <p:nvSpPr>
          <p:cNvPr id="110598"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F372E4F-7BCF-4D20-8636-D534DE2E7EE6}" type="slidenum">
              <a:rPr lang="en-US" smtClean="0">
                <a:solidFill>
                  <a:srgbClr val="000000"/>
                </a:solidFill>
              </a:rPr>
              <a:pPr eaLnBrk="1" hangingPunct="1"/>
              <a:t>10</a:t>
            </a:fld>
            <a:endParaRPr lang="en-US" smtClean="0">
              <a:solidFill>
                <a:srgbClr val="000000"/>
              </a:solidFill>
            </a:endParaRPr>
          </a:p>
        </p:txBody>
      </p:sp>
    </p:spTree>
    <p:extLst>
      <p:ext uri="{BB962C8B-B14F-4D97-AF65-F5344CB8AC3E}">
        <p14:creationId xmlns:p14="http://schemas.microsoft.com/office/powerpoint/2010/main" val="106845217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33350"/>
            <a:ext cx="8686800" cy="1466850"/>
          </a:xfrm>
        </p:spPr>
        <p:txBody>
          <a:bodyPr>
            <a:normAutofit fontScale="90000"/>
          </a:bodyPr>
          <a:lstStyle/>
          <a:p>
            <a:r>
              <a:rPr lang="en-US" sz="4000" b="1" dirty="0" smtClean="0"/>
              <a:t>Next Generation Geo Imagers</a:t>
            </a:r>
            <a:r>
              <a:rPr lang="en-US" sz="4000" dirty="0" smtClean="0"/>
              <a:t/>
            </a:r>
            <a:br>
              <a:rPr lang="en-US" sz="4000" dirty="0" smtClean="0"/>
            </a:br>
            <a:r>
              <a:rPr lang="en-US" sz="4000" dirty="0" smtClean="0"/>
              <a:t>(multispectral (&gt;11), on the order of 1km resolution, ~10 min FD)</a:t>
            </a:r>
            <a:endParaRPr lang="en-US" sz="4000" dirty="0"/>
          </a:p>
        </p:txBody>
      </p:sp>
      <p:sp>
        <p:nvSpPr>
          <p:cNvPr id="3" name="Subtitle 2"/>
          <p:cNvSpPr>
            <a:spLocks noGrp="1"/>
          </p:cNvSpPr>
          <p:nvPr>
            <p:ph type="subTitle" idx="1"/>
          </p:nvPr>
        </p:nvSpPr>
        <p:spPr>
          <a:xfrm>
            <a:off x="1828800" y="1828800"/>
            <a:ext cx="7086600" cy="4724400"/>
          </a:xfrm>
        </p:spPr>
        <p:txBody>
          <a:bodyPr>
            <a:normAutofit fontScale="92500" lnSpcReduction="10000"/>
          </a:bodyPr>
          <a:lstStyle/>
          <a:p>
            <a:pPr algn="l"/>
            <a:r>
              <a:rPr lang="en-US" dirty="0" smtClean="0">
                <a:solidFill>
                  <a:schemeClr val="tx1"/>
                </a:solidFill>
              </a:rPr>
              <a:t>2002 – SEVIRI (MSG) </a:t>
            </a:r>
            <a:r>
              <a:rPr lang="en-US" i="1" dirty="0" smtClean="0">
                <a:solidFill>
                  <a:schemeClr val="tx1"/>
                </a:solidFill>
              </a:rPr>
              <a:t>Europe</a:t>
            </a:r>
          </a:p>
          <a:p>
            <a:pPr algn="l"/>
            <a:r>
              <a:rPr lang="en-US" dirty="0" smtClean="0">
                <a:solidFill>
                  <a:schemeClr val="tx1"/>
                </a:solidFill>
              </a:rPr>
              <a:t>2014 – AHI (Himawari-8) </a:t>
            </a:r>
            <a:r>
              <a:rPr lang="en-US" i="1" dirty="0" smtClean="0">
                <a:solidFill>
                  <a:schemeClr val="tx1"/>
                </a:solidFill>
              </a:rPr>
              <a:t>Japan</a:t>
            </a:r>
          </a:p>
          <a:p>
            <a:pPr algn="l"/>
            <a:r>
              <a:rPr lang="en-US" dirty="0" smtClean="0">
                <a:solidFill>
                  <a:schemeClr val="tx1"/>
                </a:solidFill>
              </a:rPr>
              <a:t>2016 – ABI (GOES-R) </a:t>
            </a:r>
            <a:r>
              <a:rPr lang="en-US" i="1" dirty="0" smtClean="0">
                <a:solidFill>
                  <a:schemeClr val="tx1"/>
                </a:solidFill>
              </a:rPr>
              <a:t>USA</a:t>
            </a:r>
          </a:p>
          <a:p>
            <a:pPr algn="l"/>
            <a:r>
              <a:rPr lang="en-US" dirty="0" smtClean="0">
                <a:solidFill>
                  <a:schemeClr val="tx1"/>
                </a:solidFill>
              </a:rPr>
              <a:t>2016 – AGRI (FY4) </a:t>
            </a:r>
            <a:r>
              <a:rPr lang="en-US" i="1" dirty="0" smtClean="0">
                <a:solidFill>
                  <a:schemeClr val="tx1"/>
                </a:solidFill>
              </a:rPr>
              <a:t>China</a:t>
            </a:r>
          </a:p>
          <a:p>
            <a:pPr algn="l"/>
            <a:r>
              <a:rPr lang="en-US" dirty="0">
                <a:solidFill>
                  <a:schemeClr val="tx1"/>
                </a:solidFill>
              </a:rPr>
              <a:t>2017 – MSU-GS (Electro-L</a:t>
            </a:r>
            <a:r>
              <a:rPr lang="en-US" dirty="0" smtClean="0">
                <a:solidFill>
                  <a:schemeClr val="tx1"/>
                </a:solidFill>
              </a:rPr>
              <a:t>) </a:t>
            </a:r>
            <a:r>
              <a:rPr lang="en-US" i="1" dirty="0" smtClean="0">
                <a:solidFill>
                  <a:schemeClr val="tx1"/>
                </a:solidFill>
              </a:rPr>
              <a:t>Russia</a:t>
            </a:r>
            <a:endParaRPr lang="en-US" i="1" dirty="0">
              <a:solidFill>
                <a:schemeClr val="tx1"/>
              </a:solidFill>
            </a:endParaRPr>
          </a:p>
          <a:p>
            <a:pPr algn="l"/>
            <a:r>
              <a:rPr lang="en-US" dirty="0">
                <a:solidFill>
                  <a:schemeClr val="tx1"/>
                </a:solidFill>
              </a:rPr>
              <a:t>201? – ARCTICA (</a:t>
            </a:r>
            <a:r>
              <a:rPr lang="en-US" dirty="0" err="1">
                <a:solidFill>
                  <a:schemeClr val="tx1"/>
                </a:solidFill>
              </a:rPr>
              <a:t>Molniya</a:t>
            </a:r>
            <a:r>
              <a:rPr lang="en-US" dirty="0">
                <a:solidFill>
                  <a:schemeClr val="tx1"/>
                </a:solidFill>
              </a:rPr>
              <a:t>) </a:t>
            </a:r>
            <a:r>
              <a:rPr lang="en-US" dirty="0" smtClean="0">
                <a:solidFill>
                  <a:schemeClr val="tx1"/>
                </a:solidFill>
              </a:rPr>
              <a:t> </a:t>
            </a:r>
            <a:r>
              <a:rPr lang="en-US" i="1" dirty="0" smtClean="0">
                <a:solidFill>
                  <a:schemeClr val="tx1"/>
                </a:solidFill>
              </a:rPr>
              <a:t>Russia</a:t>
            </a:r>
            <a:endParaRPr lang="en-US" i="1" dirty="0">
              <a:solidFill>
                <a:schemeClr val="tx1"/>
              </a:solidFill>
            </a:endParaRPr>
          </a:p>
          <a:p>
            <a:pPr algn="l"/>
            <a:r>
              <a:rPr lang="en-US" dirty="0" smtClean="0">
                <a:solidFill>
                  <a:schemeClr val="tx1"/>
                </a:solidFill>
              </a:rPr>
              <a:t>2018 – AMI (KOMPSAT-2A) </a:t>
            </a:r>
            <a:r>
              <a:rPr lang="en-US" i="1" dirty="0" smtClean="0">
                <a:solidFill>
                  <a:schemeClr val="tx1"/>
                </a:solidFill>
              </a:rPr>
              <a:t>Korea</a:t>
            </a:r>
          </a:p>
          <a:p>
            <a:pPr algn="l"/>
            <a:r>
              <a:rPr lang="en-US" dirty="0" smtClean="0">
                <a:solidFill>
                  <a:schemeClr val="tx1"/>
                </a:solidFill>
              </a:rPr>
              <a:t>2019 – FCI (MTG) </a:t>
            </a:r>
            <a:r>
              <a:rPr lang="en-US" i="1" dirty="0" smtClean="0">
                <a:solidFill>
                  <a:schemeClr val="tx1"/>
                </a:solidFill>
              </a:rPr>
              <a:t>Europe</a:t>
            </a:r>
          </a:p>
          <a:p>
            <a:pPr algn="l"/>
            <a:r>
              <a:rPr lang="en-US" i="1" dirty="0" smtClean="0">
                <a:solidFill>
                  <a:schemeClr val="tx1"/>
                </a:solidFill>
              </a:rPr>
              <a:t>202? </a:t>
            </a:r>
            <a:r>
              <a:rPr lang="en-US" dirty="0">
                <a:solidFill>
                  <a:schemeClr val="tx1"/>
                </a:solidFill>
              </a:rPr>
              <a:t>– </a:t>
            </a:r>
            <a:r>
              <a:rPr lang="en-US" dirty="0" smtClean="0">
                <a:solidFill>
                  <a:schemeClr val="tx1"/>
                </a:solidFill>
              </a:rPr>
              <a:t>anticipated ‘geo-like’ PCW. Canada</a:t>
            </a:r>
            <a:endParaRPr lang="en-US" i="1" dirty="0" smtClean="0">
              <a:solidFill>
                <a:schemeClr val="tx1"/>
              </a:solidFill>
            </a:endParaRPr>
          </a:p>
          <a:p>
            <a:pPr algn="l"/>
            <a:endParaRPr lang="en-US" dirty="0">
              <a:solidFill>
                <a:schemeClr val="tx1"/>
              </a:solidFill>
            </a:endParaRPr>
          </a:p>
          <a:p>
            <a:pPr algn="l"/>
            <a:endParaRPr lang="en-US" dirty="0" smtClean="0"/>
          </a:p>
          <a:p>
            <a:pPr algn="l"/>
            <a:endParaRPr lang="en-US" dirty="0" smtClean="0"/>
          </a:p>
          <a:p>
            <a:pPr algn="l"/>
            <a:endParaRPr lang="en-US" dirty="0"/>
          </a:p>
        </p:txBody>
      </p:sp>
      <p:sp>
        <p:nvSpPr>
          <p:cNvPr id="4" name="Slide Number Placeholder 3"/>
          <p:cNvSpPr>
            <a:spLocks noGrp="1"/>
          </p:cNvSpPr>
          <p:nvPr>
            <p:ph type="sldNum" sz="quarter" idx="12"/>
          </p:nvPr>
        </p:nvSpPr>
        <p:spPr/>
        <p:txBody>
          <a:bodyPr/>
          <a:lstStyle/>
          <a:p>
            <a:fld id="{E4EEEC4A-6F39-44AF-8E93-F6ECC0BB97A3}" type="slidenum">
              <a:rPr lang="en-US" smtClean="0">
                <a:solidFill>
                  <a:prstClr val="black">
                    <a:tint val="75000"/>
                  </a:prstClr>
                </a:solidFill>
              </a:rPr>
              <a:pPr/>
              <a:t>100</a:t>
            </a:fld>
            <a:endParaRPr lang="en-US" dirty="0">
              <a:solidFill>
                <a:prstClr val="black">
                  <a:tint val="75000"/>
                </a:prstClr>
              </a:solidFill>
            </a:endParaRPr>
          </a:p>
        </p:txBody>
      </p:sp>
    </p:spTree>
    <p:extLst>
      <p:ext uri="{BB962C8B-B14F-4D97-AF65-F5344CB8AC3E}">
        <p14:creationId xmlns:p14="http://schemas.microsoft.com/office/powerpoint/2010/main" val="139469748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4" name="Picture 3" descr="zoom7"/>
          <p:cNvPicPr>
            <a:picLocks noChangeAspect="1" noChangeArrowheads="1"/>
          </p:cNvPicPr>
          <p:nvPr/>
        </p:nvPicPr>
        <p:blipFill>
          <a:blip r:embed="rId3" cstate="print">
            <a:lum bright="40000" contrast="40000"/>
          </a:blip>
          <a:srcRect/>
          <a:stretch>
            <a:fillRect/>
          </a:stretch>
        </p:blipFill>
        <p:spPr bwMode="auto">
          <a:xfrm>
            <a:off x="52755" y="961925"/>
            <a:ext cx="4676043" cy="5059463"/>
          </a:xfrm>
          <a:prstGeom prst="rect">
            <a:avLst/>
          </a:prstGeom>
          <a:noFill/>
          <a:ln w="9525">
            <a:noFill/>
            <a:miter lim="800000"/>
            <a:headEnd/>
            <a:tailEnd/>
          </a:ln>
        </p:spPr>
      </p:pic>
      <p:sp>
        <p:nvSpPr>
          <p:cNvPr id="30735" name="Rectangle 4"/>
          <p:cNvSpPr>
            <a:spLocks noChangeArrowheads="1"/>
          </p:cNvSpPr>
          <p:nvPr/>
        </p:nvSpPr>
        <p:spPr bwMode="auto">
          <a:xfrm>
            <a:off x="55462" y="960438"/>
            <a:ext cx="4662509" cy="5050540"/>
          </a:xfrm>
          <a:prstGeom prst="rect">
            <a:avLst/>
          </a:prstGeom>
          <a:noFill/>
          <a:ln w="38100">
            <a:solidFill>
              <a:srgbClr val="FF3300"/>
            </a:solidFill>
            <a:miter lim="800000"/>
            <a:headEnd/>
            <a:tailEnd/>
          </a:ln>
        </p:spPr>
        <p:txBody>
          <a:bodyPr wrap="none" anchor="ctr"/>
          <a:lstStyle/>
          <a:p>
            <a:pPr algn="ctr" eaLnBrk="0" fontAlgn="base" hangingPunct="0">
              <a:spcBef>
                <a:spcPct val="0"/>
              </a:spcBef>
              <a:spcAft>
                <a:spcPct val="0"/>
              </a:spcAft>
            </a:pPr>
            <a:endParaRPr lang="en-US" sz="1500">
              <a:solidFill>
                <a:srgbClr val="000000"/>
              </a:solidFill>
              <a:latin typeface="Helvetica" pitchFamily="34" charset="0"/>
            </a:endParaRPr>
          </a:p>
        </p:txBody>
      </p:sp>
      <p:sp>
        <p:nvSpPr>
          <p:cNvPr id="30736" name="Rectangle 5"/>
          <p:cNvSpPr>
            <a:spLocks noChangeArrowheads="1"/>
          </p:cNvSpPr>
          <p:nvPr/>
        </p:nvSpPr>
        <p:spPr bwMode="auto">
          <a:xfrm>
            <a:off x="55462" y="990600"/>
            <a:ext cx="4670629" cy="1707308"/>
          </a:xfrm>
          <a:prstGeom prst="rect">
            <a:avLst/>
          </a:prstGeom>
          <a:noFill/>
          <a:ln w="38100">
            <a:solidFill>
              <a:srgbClr val="FFFF00"/>
            </a:solidFill>
            <a:miter lim="800000"/>
            <a:headEnd/>
            <a:tailEnd/>
          </a:ln>
        </p:spPr>
        <p:txBody>
          <a:bodyPr wrap="none" anchor="ctr"/>
          <a:lstStyle/>
          <a:p>
            <a:pPr algn="ctr" eaLnBrk="0" fontAlgn="base" hangingPunct="0">
              <a:spcBef>
                <a:spcPct val="0"/>
              </a:spcBef>
              <a:spcAft>
                <a:spcPct val="0"/>
              </a:spcAft>
            </a:pPr>
            <a:endParaRPr lang="en-US" sz="1500">
              <a:solidFill>
                <a:srgbClr val="000000"/>
              </a:solidFill>
              <a:latin typeface="Helvetica" pitchFamily="34" charset="0"/>
            </a:endParaRPr>
          </a:p>
        </p:txBody>
      </p:sp>
      <p:sp>
        <p:nvSpPr>
          <p:cNvPr id="14342" name="Text Box 15"/>
          <p:cNvSpPr txBox="1">
            <a:spLocks noChangeArrowheads="1"/>
          </p:cNvSpPr>
          <p:nvPr/>
        </p:nvSpPr>
        <p:spPr bwMode="auto">
          <a:xfrm>
            <a:off x="4991101" y="1454150"/>
            <a:ext cx="3988777" cy="3785652"/>
          </a:xfrm>
          <a:prstGeom prst="rect">
            <a:avLst/>
          </a:prstGeom>
          <a:noFill/>
          <a:ln w="9525">
            <a:noFill/>
            <a:miter lim="800000"/>
            <a:headEnd/>
            <a:tailEnd/>
          </a:ln>
        </p:spPr>
        <p:txBody>
          <a:bodyPr>
            <a:spAutoFit/>
          </a:bodyPr>
          <a:lstStyle/>
          <a:p>
            <a:pPr algn="ctr" eaLnBrk="0" fontAlgn="base" hangingPunct="0">
              <a:spcBef>
                <a:spcPct val="0"/>
              </a:spcBef>
              <a:spcAft>
                <a:spcPct val="0"/>
              </a:spcAft>
              <a:defRPr/>
            </a:pPr>
            <a:r>
              <a:rPr lang="en-GB" sz="2400" dirty="0">
                <a:solidFill>
                  <a:srgbClr val="002664"/>
                </a:solidFill>
              </a:rPr>
              <a:t>MTG FCI outbids MSG SEVIRI observations on cloud, aerosol, moisture and fire:</a:t>
            </a:r>
          </a:p>
          <a:p>
            <a:pPr algn="ctr" eaLnBrk="0" fontAlgn="base" hangingPunct="0">
              <a:spcBef>
                <a:spcPct val="0"/>
              </a:spcBef>
              <a:spcAft>
                <a:spcPct val="0"/>
              </a:spcAft>
              <a:defRPr/>
            </a:pPr>
            <a:r>
              <a:rPr lang="en-GB" sz="2400" dirty="0">
                <a:solidFill>
                  <a:srgbClr val="002664"/>
                </a:solidFill>
              </a:rPr>
              <a:t> </a:t>
            </a:r>
          </a:p>
          <a:p>
            <a:pPr algn="ctr" eaLnBrk="0" fontAlgn="base" hangingPunct="0">
              <a:spcBef>
                <a:spcPct val="0"/>
              </a:spcBef>
              <a:spcAft>
                <a:spcPct val="0"/>
              </a:spcAft>
              <a:buFont typeface="Arial" pitchFamily="34" charset="0"/>
              <a:buChar char="•"/>
              <a:defRPr/>
            </a:pPr>
            <a:r>
              <a:rPr lang="en-GB" sz="2400" dirty="0">
                <a:solidFill>
                  <a:srgbClr val="002664"/>
                </a:solidFill>
              </a:rPr>
              <a:t>  by adding new channels</a:t>
            </a:r>
          </a:p>
          <a:p>
            <a:pPr algn="ctr" eaLnBrk="0" fontAlgn="base" hangingPunct="0">
              <a:spcBef>
                <a:spcPct val="0"/>
              </a:spcBef>
              <a:spcAft>
                <a:spcPct val="0"/>
              </a:spcAft>
              <a:defRPr/>
            </a:pPr>
            <a:r>
              <a:rPr lang="en-GB" sz="2400" dirty="0">
                <a:solidFill>
                  <a:srgbClr val="002664"/>
                </a:solidFill>
              </a:rPr>
              <a:t> </a:t>
            </a:r>
          </a:p>
          <a:p>
            <a:pPr algn="ctr" eaLnBrk="0" fontAlgn="base" hangingPunct="0">
              <a:spcBef>
                <a:spcPct val="0"/>
              </a:spcBef>
              <a:spcAft>
                <a:spcPct val="0"/>
              </a:spcAft>
              <a:buFont typeface="Arial" pitchFamily="34" charset="0"/>
              <a:buChar char="•"/>
              <a:defRPr/>
            </a:pPr>
            <a:r>
              <a:rPr lang="en-GB" sz="2400" dirty="0">
                <a:solidFill>
                  <a:srgbClr val="002664"/>
                </a:solidFill>
              </a:rPr>
              <a:t>  by improving temporal-,</a:t>
            </a:r>
          </a:p>
          <a:p>
            <a:pPr algn="ctr" eaLnBrk="0" fontAlgn="base" hangingPunct="0">
              <a:spcBef>
                <a:spcPct val="0"/>
              </a:spcBef>
              <a:spcAft>
                <a:spcPct val="0"/>
              </a:spcAft>
              <a:defRPr/>
            </a:pPr>
            <a:r>
              <a:rPr lang="en-GB" sz="2400" dirty="0">
                <a:solidFill>
                  <a:srgbClr val="002664"/>
                </a:solidFill>
              </a:rPr>
              <a:t>   spatial-, and radiometric</a:t>
            </a:r>
          </a:p>
          <a:p>
            <a:pPr algn="ctr" eaLnBrk="0" fontAlgn="base" hangingPunct="0">
              <a:spcBef>
                <a:spcPct val="0"/>
              </a:spcBef>
              <a:spcAft>
                <a:spcPct val="0"/>
              </a:spcAft>
              <a:defRPr/>
            </a:pPr>
            <a:r>
              <a:rPr lang="en-GB" sz="2400" dirty="0">
                <a:solidFill>
                  <a:srgbClr val="002664"/>
                </a:solidFill>
              </a:rPr>
              <a:t>   resolution </a:t>
            </a:r>
          </a:p>
        </p:txBody>
      </p:sp>
      <p:sp>
        <p:nvSpPr>
          <p:cNvPr id="30725" name="Rectangle 17"/>
          <p:cNvSpPr>
            <a:spLocks noChangeArrowheads="1"/>
          </p:cNvSpPr>
          <p:nvPr/>
        </p:nvSpPr>
        <p:spPr bwMode="auto">
          <a:xfrm>
            <a:off x="590010" y="1733490"/>
            <a:ext cx="3576620"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GB" sz="2000" dirty="0">
                <a:solidFill>
                  <a:srgbClr val="FFFF00"/>
                </a:solidFill>
                <a:latin typeface="Helvetica" pitchFamily="34" charset="0"/>
              </a:rPr>
              <a:t>High-Resolution Fast Imagery</a:t>
            </a:r>
          </a:p>
        </p:txBody>
      </p:sp>
      <p:sp>
        <p:nvSpPr>
          <p:cNvPr id="30726" name="Rectangle 18"/>
          <p:cNvSpPr>
            <a:spLocks noChangeArrowheads="1"/>
          </p:cNvSpPr>
          <p:nvPr/>
        </p:nvSpPr>
        <p:spPr bwMode="auto">
          <a:xfrm>
            <a:off x="321293" y="4092714"/>
            <a:ext cx="4221028" cy="707886"/>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GB" sz="2000" dirty="0">
                <a:solidFill>
                  <a:srgbClr val="FF3300"/>
                </a:solidFill>
                <a:latin typeface="Helvetica" pitchFamily="34" charset="0"/>
              </a:rPr>
              <a:t>a Full-Disk High-Spectral-resolution</a:t>
            </a:r>
          </a:p>
          <a:p>
            <a:pPr algn="ctr" eaLnBrk="0" fontAlgn="base" hangingPunct="0">
              <a:spcBef>
                <a:spcPct val="0"/>
              </a:spcBef>
              <a:spcAft>
                <a:spcPct val="0"/>
              </a:spcAft>
            </a:pPr>
            <a:r>
              <a:rPr lang="en-GB" sz="2000" dirty="0">
                <a:solidFill>
                  <a:srgbClr val="FF3300"/>
                </a:solidFill>
                <a:latin typeface="Helvetica" pitchFamily="34" charset="0"/>
              </a:rPr>
              <a:t>Imagery (FDHSI)</a:t>
            </a:r>
          </a:p>
        </p:txBody>
      </p:sp>
      <p:sp>
        <p:nvSpPr>
          <p:cNvPr id="30727" name="Title 19"/>
          <p:cNvSpPr>
            <a:spLocks noGrp="1"/>
          </p:cNvSpPr>
          <p:nvPr>
            <p:ph type="title"/>
          </p:nvPr>
        </p:nvSpPr>
        <p:spPr/>
        <p:txBody>
          <a:bodyPr/>
          <a:lstStyle/>
          <a:p>
            <a:r>
              <a:rPr lang="en-GB" smtClean="0"/>
              <a:t>From MSG-SEVIRI to MTG-FCI</a:t>
            </a:r>
          </a:p>
        </p:txBody>
      </p:sp>
      <p:grpSp>
        <p:nvGrpSpPr>
          <p:cNvPr id="17" name="Group 6"/>
          <p:cNvGrpSpPr>
            <a:grpSpLocks/>
          </p:cNvGrpSpPr>
          <p:nvPr/>
        </p:nvGrpSpPr>
        <p:grpSpPr bwMode="auto">
          <a:xfrm>
            <a:off x="5048250" y="5302888"/>
            <a:ext cx="4095750" cy="1006475"/>
            <a:chOff x="3330" y="860"/>
            <a:chExt cx="2580" cy="634"/>
          </a:xfrm>
        </p:grpSpPr>
        <p:sp>
          <p:nvSpPr>
            <p:cNvPr id="18" name="Rectangle 7"/>
            <p:cNvSpPr>
              <a:spLocks noChangeArrowheads="1"/>
            </p:cNvSpPr>
            <p:nvPr/>
          </p:nvSpPr>
          <p:spPr bwMode="auto">
            <a:xfrm>
              <a:off x="4398" y="861"/>
              <a:ext cx="1422" cy="633"/>
            </a:xfrm>
            <a:prstGeom prst="rect">
              <a:avLst/>
            </a:prstGeom>
            <a:solidFill>
              <a:srgbClr val="CCECFF"/>
            </a:solidFill>
            <a:ln w="9525">
              <a:solidFill>
                <a:schemeClr val="tx1"/>
              </a:solidFill>
              <a:miter lim="800000"/>
              <a:headEnd/>
              <a:tailEnd/>
            </a:ln>
          </p:spPr>
          <p:txBody>
            <a:bodyPr wrap="none" anchor="ctr"/>
            <a:lstStyle/>
            <a:p>
              <a:endParaRPr lang="en-US">
                <a:solidFill>
                  <a:srgbClr val="000000"/>
                </a:solidFill>
              </a:endParaRPr>
            </a:p>
          </p:txBody>
        </p:sp>
        <p:sp>
          <p:nvSpPr>
            <p:cNvPr id="19" name="Rectangle 8"/>
            <p:cNvSpPr>
              <a:spLocks noChangeArrowheads="1"/>
            </p:cNvSpPr>
            <p:nvPr/>
          </p:nvSpPr>
          <p:spPr bwMode="auto">
            <a:xfrm>
              <a:off x="3345" y="1089"/>
              <a:ext cx="1053" cy="405"/>
            </a:xfrm>
            <a:prstGeom prst="rect">
              <a:avLst/>
            </a:prstGeom>
            <a:solidFill>
              <a:srgbClr val="CCECFF"/>
            </a:solidFill>
            <a:ln w="9525">
              <a:solidFill>
                <a:schemeClr val="tx1"/>
              </a:solidFill>
              <a:miter lim="800000"/>
              <a:headEnd/>
              <a:tailEnd/>
            </a:ln>
          </p:spPr>
          <p:txBody>
            <a:bodyPr wrap="none" anchor="ctr"/>
            <a:lstStyle/>
            <a:p>
              <a:endParaRPr lang="en-US">
                <a:solidFill>
                  <a:srgbClr val="000000"/>
                </a:solidFill>
              </a:endParaRPr>
            </a:p>
          </p:txBody>
        </p:sp>
        <p:sp>
          <p:nvSpPr>
            <p:cNvPr id="20" name="Text Box 9"/>
            <p:cNvSpPr txBox="1">
              <a:spLocks noChangeArrowheads="1"/>
            </p:cNvSpPr>
            <p:nvPr/>
          </p:nvSpPr>
          <p:spPr bwMode="auto">
            <a:xfrm>
              <a:off x="3330" y="862"/>
              <a:ext cx="2580" cy="628"/>
            </a:xfrm>
            <a:prstGeom prst="rect">
              <a:avLst/>
            </a:prstGeom>
            <a:noFill/>
            <a:ln w="9525">
              <a:noFill/>
              <a:miter lim="800000"/>
              <a:headEnd/>
              <a:tailEnd/>
            </a:ln>
          </p:spPr>
          <p:txBody>
            <a:bodyPr>
              <a:spAutoFit/>
            </a:bodyPr>
            <a:lstStyle/>
            <a:p>
              <a:pPr>
                <a:lnSpc>
                  <a:spcPct val="140000"/>
                </a:lnSpc>
              </a:pPr>
              <a:r>
                <a:rPr lang="en-GB" sz="1400" dirty="0">
                  <a:solidFill>
                    <a:srgbClr val="3333CC"/>
                  </a:solidFill>
                </a:rPr>
                <a:t>	                Coverage	Repeat cycle </a:t>
              </a:r>
              <a:r>
                <a:rPr lang="en-GB" sz="1400" dirty="0">
                  <a:solidFill>
                    <a:srgbClr val="FF3300"/>
                  </a:solidFill>
                </a:rPr>
                <a:t>FDHSI</a:t>
              </a:r>
              <a:r>
                <a:rPr lang="en-GB" sz="1400" dirty="0">
                  <a:solidFill>
                    <a:srgbClr val="3333CC"/>
                  </a:solidFill>
                </a:rPr>
                <a:t> mission           18</a:t>
              </a:r>
              <a:r>
                <a:rPr lang="en-GB" sz="1400" baseline="30000" dirty="0">
                  <a:solidFill>
                    <a:srgbClr val="3333CC"/>
                  </a:solidFill>
                </a:rPr>
                <a:t>o</a:t>
              </a:r>
              <a:r>
                <a:rPr lang="en-GB" sz="1400" dirty="0">
                  <a:solidFill>
                    <a:srgbClr val="3333CC"/>
                  </a:solidFill>
                </a:rPr>
                <a:t>x18</a:t>
              </a:r>
              <a:r>
                <a:rPr lang="en-GB" sz="1400" baseline="30000" dirty="0">
                  <a:solidFill>
                    <a:srgbClr val="3333CC"/>
                  </a:solidFill>
                </a:rPr>
                <a:t>o</a:t>
              </a:r>
              <a:r>
                <a:rPr lang="en-GB" sz="1400" dirty="0">
                  <a:solidFill>
                    <a:srgbClr val="3333CC"/>
                  </a:solidFill>
                </a:rPr>
                <a:t> 	     10 min               </a:t>
              </a:r>
            </a:p>
            <a:p>
              <a:pPr>
                <a:lnSpc>
                  <a:spcPct val="140000"/>
                </a:lnSpc>
              </a:pPr>
              <a:r>
                <a:rPr lang="en-GB" sz="1400" dirty="0">
                  <a:solidFill>
                    <a:srgbClr val="FFFF00"/>
                  </a:solidFill>
                </a:rPr>
                <a:t>HRFI</a:t>
              </a:r>
              <a:r>
                <a:rPr lang="en-GB" sz="1400" dirty="0">
                  <a:solidFill>
                    <a:srgbClr val="3333CC"/>
                  </a:solidFill>
                </a:rPr>
                <a:t>    mission 	1/4 FD</a:t>
              </a:r>
              <a:r>
                <a:rPr lang="en-GB" sz="1400" baseline="30000" dirty="0">
                  <a:solidFill>
                    <a:srgbClr val="3333CC"/>
                  </a:solidFill>
                </a:rPr>
                <a:t> </a:t>
              </a:r>
              <a:r>
                <a:rPr lang="en-GB" sz="1400" dirty="0">
                  <a:solidFill>
                    <a:srgbClr val="3333CC"/>
                  </a:solidFill>
                </a:rPr>
                <a:t>	  2.5 min</a:t>
              </a:r>
            </a:p>
          </p:txBody>
        </p:sp>
        <p:sp>
          <p:nvSpPr>
            <p:cNvPr id="21" name="Line 10"/>
            <p:cNvSpPr>
              <a:spLocks noChangeShapeType="1"/>
            </p:cNvSpPr>
            <p:nvPr/>
          </p:nvSpPr>
          <p:spPr bwMode="auto">
            <a:xfrm>
              <a:off x="4400" y="860"/>
              <a:ext cx="0" cy="632"/>
            </a:xfrm>
            <a:prstGeom prst="line">
              <a:avLst/>
            </a:prstGeom>
            <a:noFill/>
            <a:ln w="9525">
              <a:solidFill>
                <a:schemeClr val="tx1"/>
              </a:solidFill>
              <a:round/>
              <a:headEnd/>
              <a:tailEnd/>
            </a:ln>
          </p:spPr>
          <p:txBody>
            <a:bodyPr/>
            <a:lstStyle/>
            <a:p>
              <a:endParaRPr lang="en-GB">
                <a:solidFill>
                  <a:srgbClr val="000000"/>
                </a:solidFill>
              </a:endParaRPr>
            </a:p>
          </p:txBody>
        </p:sp>
        <p:sp>
          <p:nvSpPr>
            <p:cNvPr id="22" name="Line 11"/>
            <p:cNvSpPr>
              <a:spLocks noChangeShapeType="1"/>
            </p:cNvSpPr>
            <p:nvPr/>
          </p:nvSpPr>
          <p:spPr bwMode="auto">
            <a:xfrm>
              <a:off x="5072" y="860"/>
              <a:ext cx="0" cy="632"/>
            </a:xfrm>
            <a:prstGeom prst="line">
              <a:avLst/>
            </a:prstGeom>
            <a:noFill/>
            <a:ln w="9525">
              <a:solidFill>
                <a:schemeClr val="tx1"/>
              </a:solidFill>
              <a:round/>
              <a:headEnd/>
              <a:tailEnd/>
            </a:ln>
          </p:spPr>
          <p:txBody>
            <a:bodyPr/>
            <a:lstStyle/>
            <a:p>
              <a:endParaRPr lang="en-GB">
                <a:solidFill>
                  <a:srgbClr val="000000"/>
                </a:solidFill>
              </a:endParaRPr>
            </a:p>
          </p:txBody>
        </p:sp>
        <p:sp>
          <p:nvSpPr>
            <p:cNvPr id="23" name="Line 12"/>
            <p:cNvSpPr>
              <a:spLocks noChangeShapeType="1"/>
            </p:cNvSpPr>
            <p:nvPr/>
          </p:nvSpPr>
          <p:spPr bwMode="auto">
            <a:xfrm>
              <a:off x="4400" y="1088"/>
              <a:ext cx="1413" cy="0"/>
            </a:xfrm>
            <a:prstGeom prst="line">
              <a:avLst/>
            </a:prstGeom>
            <a:noFill/>
            <a:ln w="9525">
              <a:solidFill>
                <a:schemeClr val="tx1"/>
              </a:solidFill>
              <a:round/>
              <a:headEnd/>
              <a:tailEnd/>
            </a:ln>
          </p:spPr>
          <p:txBody>
            <a:bodyPr/>
            <a:lstStyle/>
            <a:p>
              <a:endParaRPr lang="en-GB">
                <a:solidFill>
                  <a:srgbClr val="000000"/>
                </a:solidFill>
              </a:endParaRPr>
            </a:p>
          </p:txBody>
        </p:sp>
      </p:grpSp>
    </p:spTree>
    <p:extLst>
      <p:ext uri="{BB962C8B-B14F-4D97-AF65-F5344CB8AC3E}">
        <p14:creationId xmlns:p14="http://schemas.microsoft.com/office/powerpoint/2010/main" val="2056334637"/>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312128" y="207964"/>
            <a:ext cx="8295542" cy="669925"/>
          </a:xfrm>
        </p:spPr>
        <p:txBody>
          <a:bodyPr/>
          <a:lstStyle/>
          <a:p>
            <a:pPr algn="ctr"/>
            <a:r>
              <a:rPr lang="en-GB" altLang="en-US" smtClean="0"/>
              <a:t>MTG Provides a Total of Five Missions</a:t>
            </a:r>
          </a:p>
        </p:txBody>
      </p:sp>
      <p:sp>
        <p:nvSpPr>
          <p:cNvPr id="11267" name="Text Box 3"/>
          <p:cNvSpPr txBox="1">
            <a:spLocks noChangeArrowheads="1"/>
          </p:cNvSpPr>
          <p:nvPr/>
        </p:nvSpPr>
        <p:spPr bwMode="auto">
          <a:xfrm>
            <a:off x="0" y="952501"/>
            <a:ext cx="9144000" cy="5307607"/>
          </a:xfrm>
          <a:prstGeom prst="rect">
            <a:avLst/>
          </a:prstGeom>
          <a:noFill/>
          <a:ln w="9525">
            <a:noFill/>
            <a:miter lim="800000"/>
            <a:headEnd/>
            <a:tailEnd/>
          </a:ln>
        </p:spPr>
        <p:txBody>
          <a:bodyPr>
            <a:spAutoFit/>
          </a:bodyPr>
          <a:lstStyle/>
          <a:p>
            <a:pPr marL="625475" indent="-625475" eaLnBrk="0" hangingPunct="0">
              <a:lnSpc>
                <a:spcPct val="85000"/>
              </a:lnSpc>
              <a:spcBef>
                <a:spcPct val="50000"/>
              </a:spcBef>
              <a:spcAft>
                <a:spcPts val="1200"/>
              </a:spcAft>
              <a:buFont typeface="Wingdings" pitchFamily="2" charset="2"/>
              <a:buNone/>
              <a:defRPr/>
            </a:pPr>
            <a:r>
              <a:rPr lang="en-GB" sz="1600" dirty="0">
                <a:solidFill>
                  <a:srgbClr val="000000">
                    <a:lumMod val="75000"/>
                  </a:srgbClr>
                </a:solidFill>
                <a:latin typeface="Arial" pitchFamily="34" charset="0"/>
              </a:rPr>
              <a:t>          </a:t>
            </a:r>
            <a:r>
              <a:rPr lang="en-GB" dirty="0">
                <a:solidFill>
                  <a:srgbClr val="000000">
                    <a:lumMod val="75000"/>
                  </a:srgbClr>
                </a:solidFill>
                <a:latin typeface="Arial" pitchFamily="34" charset="0"/>
              </a:rPr>
              <a:t>FCI - </a:t>
            </a:r>
            <a:r>
              <a:rPr lang="en-GB" b="1" dirty="0">
                <a:solidFill>
                  <a:srgbClr val="000000">
                    <a:lumMod val="75000"/>
                  </a:srgbClr>
                </a:solidFill>
                <a:latin typeface="Arial" pitchFamily="34" charset="0"/>
              </a:rPr>
              <a:t>Full Disk </a:t>
            </a:r>
            <a:r>
              <a:rPr lang="en-GB" dirty="0">
                <a:solidFill>
                  <a:srgbClr val="000000">
                    <a:lumMod val="75000"/>
                  </a:srgbClr>
                </a:solidFill>
                <a:latin typeface="Arial" pitchFamily="34" charset="0"/>
              </a:rPr>
              <a:t>Scan Service (FCI-FDSS), global scales (Full Disk)                                              RC = </a:t>
            </a:r>
            <a:r>
              <a:rPr lang="en-GB" b="1" dirty="0">
                <a:solidFill>
                  <a:srgbClr val="000000">
                    <a:lumMod val="75000"/>
                  </a:srgbClr>
                </a:solidFill>
                <a:latin typeface="Arial" pitchFamily="34" charset="0"/>
              </a:rPr>
              <a:t>10 min</a:t>
            </a:r>
            <a:r>
              <a:rPr lang="en-GB" dirty="0">
                <a:solidFill>
                  <a:srgbClr val="000000">
                    <a:lumMod val="75000"/>
                  </a:srgbClr>
                </a:solidFill>
                <a:latin typeface="Arial" pitchFamily="34" charset="0"/>
              </a:rPr>
              <a:t>, with 16 channels at spatial resolution of  1 km  (8 solar channels)          						   and  2 km  (8 thermal channels)</a:t>
            </a:r>
          </a:p>
          <a:p>
            <a:pPr marL="625475" indent="-625475" eaLnBrk="0" hangingPunct="0">
              <a:spcBef>
                <a:spcPct val="50000"/>
              </a:spcBef>
              <a:spcAft>
                <a:spcPts val="1200"/>
              </a:spcAft>
              <a:buFont typeface="Wingdings" pitchFamily="2" charset="2"/>
              <a:buNone/>
              <a:defRPr/>
            </a:pPr>
            <a:r>
              <a:rPr lang="en-GB" dirty="0">
                <a:solidFill>
                  <a:srgbClr val="000000">
                    <a:lumMod val="75000"/>
                  </a:srgbClr>
                </a:solidFill>
                <a:latin typeface="Arial" pitchFamily="34" charset="0"/>
              </a:rPr>
              <a:t>         FCI - Rapid Scan Service (FCI-RSS), local scales (1/4</a:t>
            </a:r>
            <a:r>
              <a:rPr lang="en-GB" baseline="30000" dirty="0">
                <a:solidFill>
                  <a:srgbClr val="000000">
                    <a:lumMod val="75000"/>
                  </a:srgbClr>
                </a:solidFill>
                <a:latin typeface="Arial" pitchFamily="34" charset="0"/>
              </a:rPr>
              <a:t>th</a:t>
            </a:r>
            <a:r>
              <a:rPr lang="en-GB" dirty="0">
                <a:solidFill>
                  <a:srgbClr val="000000">
                    <a:lumMod val="75000"/>
                  </a:srgbClr>
                </a:solidFill>
                <a:latin typeface="Arial" pitchFamily="34" charset="0"/>
              </a:rPr>
              <a:t> of Full Disk)                               RC = 2.5 min with 4 channels at high spatial resolution  0.5 km  (2 solar channels @ 0.6 and 2.2 µm),                             						    and  </a:t>
            </a:r>
            <a:r>
              <a:rPr lang="en-GB" b="1" dirty="0">
                <a:solidFill>
                  <a:srgbClr val="000000">
                    <a:lumMod val="75000"/>
                  </a:srgbClr>
                </a:solidFill>
                <a:latin typeface="Arial" pitchFamily="34" charset="0"/>
              </a:rPr>
              <a:t>1.0 km   (2 thermal channels @ 3.8 and 10.5 µm)</a:t>
            </a:r>
          </a:p>
          <a:p>
            <a:pPr lvl="2" eaLnBrk="0" hangingPunct="0">
              <a:spcBef>
                <a:spcPts val="600"/>
              </a:spcBef>
              <a:spcAft>
                <a:spcPts val="600"/>
              </a:spcAft>
              <a:buFont typeface="Wingdings" pitchFamily="2" charset="2"/>
              <a:buNone/>
              <a:defRPr/>
            </a:pPr>
            <a:r>
              <a:rPr lang="en-GB" dirty="0">
                <a:solidFill>
                  <a:srgbClr val="000000">
                    <a:lumMod val="75000"/>
                  </a:srgbClr>
                </a:solidFill>
                <a:latin typeface="Arial" pitchFamily="34" charset="0"/>
              </a:rPr>
              <a:t> IRS =&gt;  Repeat Cycle : 15 min per 1/4th of Full Disk;                                                       Spatial resolution : 4 km, spectral sampling at 0.625 cm</a:t>
            </a:r>
            <a:r>
              <a:rPr lang="en-GB" baseline="30000" dirty="0">
                <a:solidFill>
                  <a:srgbClr val="000000">
                    <a:lumMod val="75000"/>
                  </a:srgbClr>
                </a:solidFill>
                <a:latin typeface="Arial" pitchFamily="34" charset="0"/>
              </a:rPr>
              <a:t>-1</a:t>
            </a:r>
            <a:r>
              <a:rPr lang="en-GB" dirty="0">
                <a:solidFill>
                  <a:srgbClr val="000000">
                    <a:lumMod val="75000"/>
                  </a:srgbClr>
                </a:solidFill>
                <a:latin typeface="Arial" pitchFamily="34" charset="0"/>
              </a:rPr>
              <a:t>; </a:t>
            </a:r>
          </a:p>
          <a:p>
            <a:pPr marL="1082675" lvl="1" indent="-625475" eaLnBrk="0" hangingPunct="0">
              <a:spcBef>
                <a:spcPts val="600"/>
              </a:spcBef>
              <a:spcAft>
                <a:spcPts val="600"/>
              </a:spcAft>
              <a:buFont typeface="Wingdings" pitchFamily="2" charset="2"/>
              <a:buNone/>
              <a:defRPr/>
            </a:pPr>
            <a:r>
              <a:rPr lang="en-GB" dirty="0">
                <a:solidFill>
                  <a:srgbClr val="000000">
                    <a:lumMod val="75000"/>
                  </a:srgbClr>
                </a:solidFill>
                <a:latin typeface="Arial" pitchFamily="34" charset="0"/>
              </a:rPr>
              <a:t>       Two bands:  Long-Wave-IR  700 – 1210 cm</a:t>
            </a:r>
            <a:r>
              <a:rPr lang="en-GB" baseline="30000" dirty="0">
                <a:solidFill>
                  <a:srgbClr val="000000">
                    <a:lumMod val="75000"/>
                  </a:srgbClr>
                </a:solidFill>
                <a:latin typeface="Arial" pitchFamily="34" charset="0"/>
              </a:rPr>
              <a:t>-1</a:t>
            </a:r>
            <a:r>
              <a:rPr lang="en-GB" dirty="0">
                <a:solidFill>
                  <a:srgbClr val="000000">
                    <a:lumMod val="75000"/>
                  </a:srgbClr>
                </a:solidFill>
                <a:latin typeface="Arial" pitchFamily="34" charset="0"/>
              </a:rPr>
              <a:t>   ~  820 spectral samples                                 	        Mid-Wave-IR  1600 – 2175 cm</a:t>
            </a:r>
            <a:r>
              <a:rPr lang="en-GB" baseline="30000" dirty="0">
                <a:solidFill>
                  <a:srgbClr val="000000">
                    <a:lumMod val="75000"/>
                  </a:srgbClr>
                </a:solidFill>
                <a:latin typeface="Arial" pitchFamily="34" charset="0"/>
              </a:rPr>
              <a:t>-1</a:t>
            </a:r>
            <a:r>
              <a:rPr lang="en-GB" dirty="0">
                <a:solidFill>
                  <a:srgbClr val="000000">
                    <a:lumMod val="75000"/>
                  </a:srgbClr>
                </a:solidFill>
                <a:latin typeface="Arial" pitchFamily="34" charset="0"/>
              </a:rPr>
              <a:t>   ~  920 spectral samples</a:t>
            </a:r>
          </a:p>
          <a:p>
            <a:pPr marL="625475" indent="-625475" eaLnBrk="0" hangingPunct="0">
              <a:spcBef>
                <a:spcPct val="50000"/>
              </a:spcBef>
              <a:spcAft>
                <a:spcPts val="1200"/>
              </a:spcAft>
              <a:buFont typeface="Wingdings" pitchFamily="2" charset="2"/>
              <a:buNone/>
              <a:defRPr/>
            </a:pPr>
            <a:r>
              <a:rPr lang="en-GB" dirty="0">
                <a:solidFill>
                  <a:srgbClr val="000000">
                    <a:lumMod val="75000"/>
                  </a:srgbClr>
                </a:solidFill>
                <a:latin typeface="Arial" pitchFamily="34" charset="0"/>
              </a:rPr>
              <a:t>         LI, continuously observing 80% of Full Disk:   Integration Time~1.5ms detection/mapping of Intra-Cloud and Cloud-Ground strokes at ~10km spatial resolution DE=90% (night) and DE=40% (overhead sun)</a:t>
            </a:r>
          </a:p>
          <a:p>
            <a:pPr marL="625475" indent="-625475" eaLnBrk="0" hangingPunct="0">
              <a:spcBef>
                <a:spcPct val="50000"/>
              </a:spcBef>
              <a:spcAft>
                <a:spcPct val="50000"/>
              </a:spcAft>
              <a:buFont typeface="Wingdings" pitchFamily="2" charset="2"/>
              <a:buNone/>
              <a:defRPr/>
            </a:pPr>
            <a:r>
              <a:rPr lang="en-GB" dirty="0">
                <a:solidFill>
                  <a:srgbClr val="000000">
                    <a:lumMod val="75000"/>
                  </a:srgbClr>
                </a:solidFill>
                <a:latin typeface="Arial" pitchFamily="34" charset="0"/>
              </a:rPr>
              <a:t>         UVN Sounding, implemented as GMES Sentinel 4 Instruments provided by ESA</a:t>
            </a:r>
          </a:p>
        </p:txBody>
      </p:sp>
      <p:sp>
        <p:nvSpPr>
          <p:cNvPr id="4" name="Striped Right Arrow 3"/>
          <p:cNvSpPr/>
          <p:nvPr/>
        </p:nvSpPr>
        <p:spPr bwMode="auto">
          <a:xfrm>
            <a:off x="30774" y="952500"/>
            <a:ext cx="483577" cy="330200"/>
          </a:xfrm>
          <a:prstGeom prst="stripedRightArrow">
            <a:avLst/>
          </a:prstGeom>
          <a:solidFill>
            <a:srgbClr val="00B050"/>
          </a:solidFill>
          <a:ln w="9525" cap="flat" cmpd="sng" algn="ctr">
            <a:solidFill>
              <a:srgbClr val="C00000"/>
            </a:solidFill>
            <a:prstDash val="solid"/>
            <a:round/>
            <a:headEnd type="none" w="med" len="med"/>
            <a:tailEnd type="none" w="med" len="med"/>
          </a:ln>
          <a:effectLst/>
        </p:spPr>
        <p:txBody>
          <a:bodyPr wrap="none" anchor="ctr"/>
          <a:lstStyle/>
          <a:p>
            <a:pPr eaLnBrk="0" hangingPunct="0">
              <a:spcBef>
                <a:spcPct val="50000"/>
              </a:spcBef>
              <a:defRPr/>
            </a:pPr>
            <a:endParaRPr lang="en-GB">
              <a:solidFill>
                <a:srgbClr val="000000"/>
              </a:solidFill>
            </a:endParaRPr>
          </a:p>
        </p:txBody>
      </p:sp>
      <p:sp>
        <p:nvSpPr>
          <p:cNvPr id="5" name="Striped Right Arrow 4"/>
          <p:cNvSpPr/>
          <p:nvPr/>
        </p:nvSpPr>
        <p:spPr bwMode="auto">
          <a:xfrm>
            <a:off x="30774" y="2057400"/>
            <a:ext cx="483577" cy="323850"/>
          </a:xfrm>
          <a:prstGeom prst="stripedRightArrow">
            <a:avLst>
              <a:gd name="adj1" fmla="val 50000"/>
              <a:gd name="adj2" fmla="val 48077"/>
            </a:avLst>
          </a:prstGeom>
          <a:solidFill>
            <a:srgbClr val="00B050"/>
          </a:solidFill>
          <a:ln w="9525" cap="flat" cmpd="sng" algn="ctr">
            <a:solidFill>
              <a:srgbClr val="C00000"/>
            </a:solidFill>
            <a:prstDash val="solid"/>
            <a:round/>
            <a:headEnd type="none" w="med" len="med"/>
            <a:tailEnd type="none" w="med" len="med"/>
          </a:ln>
          <a:effectLst/>
        </p:spPr>
        <p:txBody>
          <a:bodyPr wrap="none" anchor="ctr"/>
          <a:lstStyle/>
          <a:p>
            <a:pPr eaLnBrk="0" hangingPunct="0">
              <a:spcBef>
                <a:spcPct val="50000"/>
              </a:spcBef>
              <a:defRPr/>
            </a:pPr>
            <a:endParaRPr lang="en-GB">
              <a:solidFill>
                <a:srgbClr val="000000"/>
              </a:solidFill>
            </a:endParaRPr>
          </a:p>
        </p:txBody>
      </p:sp>
      <p:sp>
        <p:nvSpPr>
          <p:cNvPr id="6" name="Striped Right Arrow 5"/>
          <p:cNvSpPr/>
          <p:nvPr/>
        </p:nvSpPr>
        <p:spPr bwMode="auto">
          <a:xfrm>
            <a:off x="0" y="3305389"/>
            <a:ext cx="584688" cy="438150"/>
          </a:xfrm>
          <a:prstGeom prst="stripedRightArrow">
            <a:avLst/>
          </a:prstGeom>
          <a:solidFill>
            <a:srgbClr val="00B050"/>
          </a:solidFill>
          <a:ln w="9525" cap="flat" cmpd="sng" algn="ctr">
            <a:solidFill>
              <a:srgbClr val="C00000"/>
            </a:solidFill>
            <a:prstDash val="solid"/>
            <a:round/>
            <a:headEnd type="none" w="med" len="med"/>
            <a:tailEnd type="none" w="med" len="med"/>
          </a:ln>
          <a:effectLst/>
        </p:spPr>
        <p:txBody>
          <a:bodyPr wrap="none" anchor="ctr"/>
          <a:lstStyle/>
          <a:p>
            <a:pPr eaLnBrk="0" hangingPunct="0">
              <a:spcBef>
                <a:spcPct val="50000"/>
              </a:spcBef>
              <a:defRPr/>
            </a:pPr>
            <a:endParaRPr lang="en-GB" dirty="0">
              <a:solidFill>
                <a:srgbClr val="00B050"/>
              </a:solidFill>
            </a:endParaRPr>
          </a:p>
        </p:txBody>
      </p:sp>
      <p:sp>
        <p:nvSpPr>
          <p:cNvPr id="7" name="Striped Right Arrow 6"/>
          <p:cNvSpPr/>
          <p:nvPr/>
        </p:nvSpPr>
        <p:spPr bwMode="auto">
          <a:xfrm>
            <a:off x="0" y="4758969"/>
            <a:ext cx="584688" cy="361950"/>
          </a:xfrm>
          <a:prstGeom prst="stripedRightArrow">
            <a:avLst/>
          </a:prstGeom>
          <a:solidFill>
            <a:srgbClr val="00B050"/>
          </a:solidFill>
          <a:ln w="9525" cap="flat" cmpd="sng" algn="ctr">
            <a:solidFill>
              <a:srgbClr val="C00000"/>
            </a:solidFill>
            <a:prstDash val="solid"/>
            <a:round/>
            <a:headEnd type="none" w="med" len="med"/>
            <a:tailEnd type="none" w="med" len="med"/>
          </a:ln>
          <a:effectLst/>
        </p:spPr>
        <p:txBody>
          <a:bodyPr wrap="none" anchor="ctr"/>
          <a:lstStyle/>
          <a:p>
            <a:pPr eaLnBrk="0" hangingPunct="0">
              <a:spcBef>
                <a:spcPct val="50000"/>
              </a:spcBef>
              <a:defRPr/>
            </a:pPr>
            <a:endParaRPr lang="en-GB">
              <a:solidFill>
                <a:srgbClr val="000000"/>
              </a:solidFill>
            </a:endParaRPr>
          </a:p>
        </p:txBody>
      </p:sp>
      <p:sp>
        <p:nvSpPr>
          <p:cNvPr id="8" name="Striped Right Arrow 7"/>
          <p:cNvSpPr/>
          <p:nvPr/>
        </p:nvSpPr>
        <p:spPr bwMode="auto">
          <a:xfrm>
            <a:off x="0" y="5867828"/>
            <a:ext cx="514350" cy="382588"/>
          </a:xfrm>
          <a:prstGeom prst="stripedRightArrow">
            <a:avLst/>
          </a:prstGeom>
          <a:solidFill>
            <a:srgbClr val="00B050"/>
          </a:solidFill>
          <a:ln w="9525" cap="flat" cmpd="sng" algn="ctr">
            <a:solidFill>
              <a:srgbClr val="C00000"/>
            </a:solidFill>
            <a:prstDash val="solid"/>
            <a:round/>
            <a:headEnd type="none" w="med" len="med"/>
            <a:tailEnd type="none" w="med" len="med"/>
          </a:ln>
          <a:effectLst/>
        </p:spPr>
        <p:txBody>
          <a:bodyPr wrap="none" anchor="ctr"/>
          <a:lstStyle/>
          <a:p>
            <a:pPr eaLnBrk="0" hangingPunct="0">
              <a:spcBef>
                <a:spcPct val="50000"/>
              </a:spcBef>
              <a:defRPr/>
            </a:pPr>
            <a:endParaRPr lang="en-GB">
              <a:solidFill>
                <a:srgbClr val="000000"/>
              </a:solidFill>
            </a:endParaRPr>
          </a:p>
        </p:txBody>
      </p:sp>
    </p:spTree>
    <p:extLst>
      <p:ext uri="{BB962C8B-B14F-4D97-AF65-F5344CB8AC3E}">
        <p14:creationId xmlns:p14="http://schemas.microsoft.com/office/powerpoint/2010/main" val="1473730109"/>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41325" y="188916"/>
            <a:ext cx="8229600" cy="642937"/>
          </a:xfrm>
          <a:solidFill>
            <a:schemeClr val="bg1"/>
          </a:solidFill>
        </p:spPr>
        <p:txBody>
          <a:bodyPr/>
          <a:lstStyle/>
          <a:p>
            <a:pPr eaLnBrk="1" hangingPunct="1">
              <a:defRPr/>
            </a:pPr>
            <a:r>
              <a:rPr lang="en-US" altLang="ja-JP" sz="3200" b="1" dirty="0" smtClean="0">
                <a:solidFill>
                  <a:schemeClr val="accent1">
                    <a:lumMod val="25000"/>
                  </a:schemeClr>
                </a:solidFill>
                <a:cs typeface="+mj-cs"/>
              </a:rPr>
              <a:t>AHI Sectored Observations in 10 minutes</a:t>
            </a:r>
          </a:p>
        </p:txBody>
      </p:sp>
      <p:grpSp>
        <p:nvGrpSpPr>
          <p:cNvPr id="18435" name="Group 3"/>
          <p:cNvGrpSpPr>
            <a:grpSpLocks/>
          </p:cNvGrpSpPr>
          <p:nvPr/>
        </p:nvGrpSpPr>
        <p:grpSpPr bwMode="auto">
          <a:xfrm>
            <a:off x="250827" y="1484317"/>
            <a:ext cx="4772025" cy="4772025"/>
            <a:chOff x="158" y="935"/>
            <a:chExt cx="3006" cy="3006"/>
          </a:xfrm>
        </p:grpSpPr>
        <p:pic>
          <p:nvPicPr>
            <p:cNvPr id="18442" name="Picture 4" descr="188734&amp;DIFF=0&amp;SET=SIMPLE&amp;FILENAME=HRIT_MTSAT1_20080511_0230_DK01VIS&amp;PROJ=DISK&amp;FORM=PNG&amp;STR=1&amp;ELV=2&amp;ERR=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 y="935"/>
              <a:ext cx="3006" cy="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Rectangle 5"/>
            <p:cNvSpPr>
              <a:spLocks noChangeArrowheads="1"/>
            </p:cNvSpPr>
            <p:nvPr/>
          </p:nvSpPr>
          <p:spPr bwMode="auto">
            <a:xfrm>
              <a:off x="1383" y="1343"/>
              <a:ext cx="499" cy="227"/>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ja-JP" altLang="en-US">
                <a:solidFill>
                  <a:srgbClr val="000000"/>
                </a:solidFill>
              </a:endParaRPr>
            </a:p>
          </p:txBody>
        </p:sp>
        <p:sp>
          <p:nvSpPr>
            <p:cNvPr id="18444" name="Rectangle 6"/>
            <p:cNvSpPr>
              <a:spLocks noChangeArrowheads="1"/>
            </p:cNvSpPr>
            <p:nvPr/>
          </p:nvSpPr>
          <p:spPr bwMode="auto">
            <a:xfrm>
              <a:off x="1201" y="1570"/>
              <a:ext cx="499" cy="227"/>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ja-JP" altLang="en-US">
                <a:solidFill>
                  <a:srgbClr val="000000"/>
                </a:solidFill>
              </a:endParaRPr>
            </a:p>
          </p:txBody>
        </p:sp>
        <p:sp>
          <p:nvSpPr>
            <p:cNvPr id="18445" name="Rectangle 7"/>
            <p:cNvSpPr>
              <a:spLocks noChangeArrowheads="1"/>
            </p:cNvSpPr>
            <p:nvPr/>
          </p:nvSpPr>
          <p:spPr bwMode="auto">
            <a:xfrm>
              <a:off x="1337" y="1751"/>
              <a:ext cx="272" cy="22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ja-JP" altLang="en-US">
                <a:solidFill>
                  <a:srgbClr val="000000"/>
                </a:solidFill>
              </a:endParaRPr>
            </a:p>
          </p:txBody>
        </p:sp>
        <p:sp>
          <p:nvSpPr>
            <p:cNvPr id="18446" name="Rectangle 8"/>
            <p:cNvSpPr>
              <a:spLocks noChangeArrowheads="1"/>
            </p:cNvSpPr>
            <p:nvPr/>
          </p:nvSpPr>
          <p:spPr bwMode="auto">
            <a:xfrm>
              <a:off x="929" y="3022"/>
              <a:ext cx="272" cy="91"/>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ja-JP" altLang="en-US">
                <a:solidFill>
                  <a:srgbClr val="000000"/>
                </a:solidFill>
              </a:endParaRPr>
            </a:p>
          </p:txBody>
        </p:sp>
        <p:sp>
          <p:nvSpPr>
            <p:cNvPr id="18447" name="Rectangle 9"/>
            <p:cNvSpPr>
              <a:spLocks noChangeArrowheads="1"/>
            </p:cNvSpPr>
            <p:nvPr/>
          </p:nvSpPr>
          <p:spPr bwMode="auto">
            <a:xfrm>
              <a:off x="2154" y="2931"/>
              <a:ext cx="272" cy="91"/>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ja-JP" altLang="en-US">
                <a:solidFill>
                  <a:srgbClr val="000000"/>
                </a:solidFill>
              </a:endParaRPr>
            </a:p>
          </p:txBody>
        </p:sp>
        <p:sp>
          <p:nvSpPr>
            <p:cNvPr id="18448" name="Text Box 10"/>
            <p:cNvSpPr txBox="1">
              <a:spLocks noChangeArrowheads="1"/>
            </p:cNvSpPr>
            <p:nvPr/>
          </p:nvSpPr>
          <p:spPr bwMode="auto">
            <a:xfrm>
              <a:off x="885" y="1343"/>
              <a:ext cx="58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sz="1000" b="1" smtClean="0">
                  <a:solidFill>
                    <a:srgbClr val="0000FF"/>
                  </a:solidFill>
                </a:rPr>
                <a:t>Region</a:t>
              </a:r>
              <a:r>
                <a:rPr lang="ja-JP" altLang="en-US" sz="1000" b="1" smtClean="0">
                  <a:solidFill>
                    <a:srgbClr val="0000FF"/>
                  </a:solidFill>
                </a:rPr>
                <a:t>　</a:t>
              </a:r>
              <a:r>
                <a:rPr lang="en-US" altLang="ja-JP" sz="1000" b="1" smtClean="0">
                  <a:solidFill>
                    <a:srgbClr val="0000FF"/>
                  </a:solidFill>
                </a:rPr>
                <a:t>1</a:t>
              </a:r>
            </a:p>
            <a:p>
              <a:pPr eaLnBrk="1" fontAlgn="base" hangingPunct="1">
                <a:spcBef>
                  <a:spcPct val="0"/>
                </a:spcBef>
                <a:spcAft>
                  <a:spcPct val="0"/>
                </a:spcAft>
              </a:pPr>
              <a:r>
                <a:rPr lang="en-US" altLang="ja-JP" sz="1000" b="1" smtClean="0">
                  <a:solidFill>
                    <a:srgbClr val="0000FF"/>
                  </a:solidFill>
                </a:rPr>
                <a:t>N-E JAPAN</a:t>
              </a:r>
            </a:p>
          </p:txBody>
        </p:sp>
        <p:sp>
          <p:nvSpPr>
            <p:cNvPr id="18449" name="Text Box 11"/>
            <p:cNvSpPr txBox="1">
              <a:spLocks noChangeArrowheads="1"/>
            </p:cNvSpPr>
            <p:nvPr/>
          </p:nvSpPr>
          <p:spPr bwMode="auto">
            <a:xfrm>
              <a:off x="659" y="1570"/>
              <a:ext cx="63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1000" b="1" smtClean="0">
                  <a:solidFill>
                    <a:srgbClr val="0000FF"/>
                  </a:solidFill>
                </a:rPr>
                <a:t>Region</a:t>
              </a:r>
              <a:r>
                <a:rPr lang="en-US" altLang="ja-JP" sz="1000" smtClean="0">
                  <a:solidFill>
                    <a:srgbClr val="0000FF"/>
                  </a:solidFill>
                </a:rPr>
                <a:t> </a:t>
              </a:r>
              <a:r>
                <a:rPr lang="en-US" altLang="ja-JP" sz="1000" b="1" smtClean="0">
                  <a:solidFill>
                    <a:srgbClr val="0000FF"/>
                  </a:solidFill>
                </a:rPr>
                <a:t>2</a:t>
              </a:r>
            </a:p>
            <a:p>
              <a:pPr eaLnBrk="1" fontAlgn="base" hangingPunct="1">
                <a:spcBef>
                  <a:spcPct val="0"/>
                </a:spcBef>
                <a:spcAft>
                  <a:spcPct val="0"/>
                </a:spcAft>
              </a:pPr>
              <a:r>
                <a:rPr lang="en-US" altLang="ja-JP" sz="1000" b="1" smtClean="0">
                  <a:solidFill>
                    <a:srgbClr val="0000FF"/>
                  </a:solidFill>
                </a:rPr>
                <a:t>S-W JAPAN</a:t>
              </a:r>
            </a:p>
          </p:txBody>
        </p:sp>
        <p:sp>
          <p:nvSpPr>
            <p:cNvPr id="18450" name="Text Box 12"/>
            <p:cNvSpPr txBox="1">
              <a:spLocks noChangeArrowheads="1"/>
            </p:cNvSpPr>
            <p:nvPr/>
          </p:nvSpPr>
          <p:spPr bwMode="auto">
            <a:xfrm>
              <a:off x="931" y="1797"/>
              <a:ext cx="498"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1000" b="1" smtClean="0">
                  <a:solidFill>
                    <a:srgbClr val="009900"/>
                  </a:solidFill>
                </a:rPr>
                <a:t>Region 3</a:t>
              </a:r>
            </a:p>
            <a:p>
              <a:pPr eaLnBrk="1" fontAlgn="base" hangingPunct="1">
                <a:spcBef>
                  <a:spcPct val="50000"/>
                </a:spcBef>
                <a:spcAft>
                  <a:spcPct val="0"/>
                </a:spcAft>
              </a:pPr>
              <a:r>
                <a:rPr lang="en-US" altLang="ja-JP" sz="1000" b="1" smtClean="0">
                  <a:solidFill>
                    <a:srgbClr val="009900"/>
                  </a:solidFill>
                </a:rPr>
                <a:t>Typhoon</a:t>
              </a:r>
            </a:p>
          </p:txBody>
        </p:sp>
        <p:sp>
          <p:nvSpPr>
            <p:cNvPr id="18451" name="Text Box 13"/>
            <p:cNvSpPr txBox="1">
              <a:spLocks noChangeArrowheads="1"/>
            </p:cNvSpPr>
            <p:nvPr/>
          </p:nvSpPr>
          <p:spPr bwMode="auto">
            <a:xfrm>
              <a:off x="1882" y="2704"/>
              <a:ext cx="63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sz="1000" b="1" smtClean="0">
                  <a:solidFill>
                    <a:srgbClr val="FFFF00"/>
                  </a:solidFill>
                </a:rPr>
                <a:t>Region 4</a:t>
              </a:r>
            </a:p>
            <a:p>
              <a:pPr eaLnBrk="1" fontAlgn="base" hangingPunct="1">
                <a:spcBef>
                  <a:spcPct val="0"/>
                </a:spcBef>
                <a:spcAft>
                  <a:spcPct val="0"/>
                </a:spcAft>
              </a:pPr>
              <a:r>
                <a:rPr lang="en-US" altLang="ja-JP" sz="1000" b="1" smtClean="0">
                  <a:solidFill>
                    <a:srgbClr val="FFFF00"/>
                  </a:solidFill>
                </a:rPr>
                <a:t>Land mark</a:t>
              </a:r>
            </a:p>
          </p:txBody>
        </p:sp>
        <p:sp>
          <p:nvSpPr>
            <p:cNvPr id="18452" name="Text Box 14"/>
            <p:cNvSpPr txBox="1">
              <a:spLocks noChangeArrowheads="1"/>
            </p:cNvSpPr>
            <p:nvPr/>
          </p:nvSpPr>
          <p:spPr bwMode="auto">
            <a:xfrm>
              <a:off x="703" y="2750"/>
              <a:ext cx="58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sz="1000" b="1" smtClean="0">
                  <a:solidFill>
                    <a:srgbClr val="FFFF00"/>
                  </a:solidFill>
                </a:rPr>
                <a:t>Region 5</a:t>
              </a:r>
            </a:p>
            <a:p>
              <a:pPr eaLnBrk="1" fontAlgn="base" hangingPunct="1">
                <a:spcBef>
                  <a:spcPct val="0"/>
                </a:spcBef>
                <a:spcAft>
                  <a:spcPct val="0"/>
                </a:spcAft>
              </a:pPr>
              <a:r>
                <a:rPr lang="en-US" altLang="ja-JP" sz="1000" b="1" smtClean="0">
                  <a:solidFill>
                    <a:srgbClr val="FFFF00"/>
                  </a:solidFill>
                </a:rPr>
                <a:t>Land mark</a:t>
              </a:r>
            </a:p>
          </p:txBody>
        </p:sp>
      </p:grpSp>
      <p:sp>
        <p:nvSpPr>
          <p:cNvPr id="18436" name="AutoShape 15"/>
          <p:cNvSpPr>
            <a:spLocks/>
          </p:cNvSpPr>
          <p:nvPr/>
        </p:nvSpPr>
        <p:spPr bwMode="auto">
          <a:xfrm>
            <a:off x="5076827" y="1052513"/>
            <a:ext cx="3671888" cy="647700"/>
          </a:xfrm>
          <a:prstGeom prst="borderCallout1">
            <a:avLst>
              <a:gd name="adj1" fmla="val 47787"/>
              <a:gd name="adj2" fmla="val -1796"/>
              <a:gd name="adj3" fmla="val 136449"/>
              <a:gd name="adj4" fmla="val -34389"/>
            </a:avLst>
          </a:prstGeom>
          <a:noFill/>
          <a:ln w="31750">
            <a:solidFill>
              <a:srgbClr val="FF00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r>
              <a:rPr kumimoji="1" lang="en-US" altLang="ja-JP" sz="1400" b="1" dirty="0">
                <a:solidFill>
                  <a:srgbClr val="C00000"/>
                </a:solidFill>
              </a:rPr>
              <a:t>Full disk</a:t>
            </a:r>
          </a:p>
          <a:p>
            <a:pPr fontAlgn="base">
              <a:spcBef>
                <a:spcPct val="0"/>
              </a:spcBef>
              <a:spcAft>
                <a:spcPct val="0"/>
              </a:spcAft>
            </a:pPr>
            <a:r>
              <a:rPr kumimoji="1" lang="en-US" altLang="ja-JP" sz="1200" b="1" dirty="0">
                <a:solidFill>
                  <a:srgbClr val="C00000"/>
                </a:solidFill>
              </a:rPr>
              <a:t>Interval : 10 minutes (6 times per hour)</a:t>
            </a:r>
          </a:p>
          <a:p>
            <a:pPr fontAlgn="base">
              <a:spcBef>
                <a:spcPct val="0"/>
              </a:spcBef>
              <a:spcAft>
                <a:spcPct val="0"/>
              </a:spcAft>
            </a:pPr>
            <a:r>
              <a:rPr kumimoji="1" lang="en-US" altLang="ja-JP" sz="1200" dirty="0">
                <a:solidFill>
                  <a:srgbClr val="C00000"/>
                </a:solidFill>
              </a:rPr>
              <a:t>23 swath</a:t>
            </a:r>
          </a:p>
        </p:txBody>
      </p:sp>
      <p:sp>
        <p:nvSpPr>
          <p:cNvPr id="14341" name="AutoShape 16"/>
          <p:cNvSpPr>
            <a:spLocks/>
          </p:cNvSpPr>
          <p:nvPr/>
        </p:nvSpPr>
        <p:spPr bwMode="auto">
          <a:xfrm>
            <a:off x="5508625" y="1843092"/>
            <a:ext cx="3240088" cy="865187"/>
          </a:xfrm>
          <a:prstGeom prst="borderCallout1">
            <a:avLst>
              <a:gd name="adj1" fmla="val 51213"/>
              <a:gd name="adj2" fmla="val -2986"/>
              <a:gd name="adj3" fmla="val 58786"/>
              <a:gd name="adj4" fmla="val -83563"/>
            </a:avLst>
          </a:prstGeom>
          <a:noFill/>
          <a:ln w="31750">
            <a:solidFill>
              <a:srgbClr val="0000FF"/>
            </a:solidFill>
            <a:miter lim="800000"/>
            <a:headEnd/>
            <a:tailEnd type="triangle" w="med" len="med"/>
          </a:ln>
        </p:spPr>
        <p:txBody>
          <a:bodyPr/>
          <a:lstStyle/>
          <a:p>
            <a:pPr fontAlgn="base">
              <a:spcBef>
                <a:spcPct val="0"/>
              </a:spcBef>
              <a:spcAft>
                <a:spcPct val="0"/>
              </a:spcAft>
              <a:defRPr/>
            </a:pPr>
            <a:r>
              <a:rPr kumimoji="1" lang="en-US" altLang="ja-JP" sz="1400" b="1" dirty="0">
                <a:solidFill>
                  <a:srgbClr val="2D2D8A"/>
                </a:solidFill>
              </a:rPr>
              <a:t>Region 1 JAPAN (North-East)</a:t>
            </a:r>
          </a:p>
          <a:p>
            <a:pPr fontAlgn="base">
              <a:spcBef>
                <a:spcPct val="0"/>
              </a:spcBef>
              <a:spcAft>
                <a:spcPct val="0"/>
              </a:spcAft>
              <a:defRPr/>
            </a:pPr>
            <a:r>
              <a:rPr kumimoji="1" lang="en-US" altLang="ja-JP" sz="1200" dirty="0">
                <a:solidFill>
                  <a:srgbClr val="2D2D8A"/>
                </a:solidFill>
              </a:rPr>
              <a:t>Interval : 2.5 minutes (4 times in 10minutes)</a:t>
            </a:r>
          </a:p>
          <a:p>
            <a:pPr fontAlgn="base">
              <a:spcBef>
                <a:spcPct val="0"/>
              </a:spcBef>
              <a:spcAft>
                <a:spcPct val="0"/>
              </a:spcAft>
              <a:defRPr/>
            </a:pPr>
            <a:r>
              <a:rPr kumimoji="1" lang="en-US" altLang="ja-JP" sz="1200" dirty="0">
                <a:solidFill>
                  <a:srgbClr val="2D2D8A"/>
                </a:solidFill>
              </a:rPr>
              <a:t>Dimension : EW x NS: 2000 x 1000 km</a:t>
            </a:r>
          </a:p>
          <a:p>
            <a:pPr fontAlgn="base">
              <a:spcBef>
                <a:spcPct val="0"/>
              </a:spcBef>
              <a:spcAft>
                <a:spcPct val="0"/>
              </a:spcAft>
              <a:defRPr/>
            </a:pPr>
            <a:r>
              <a:rPr kumimoji="1" lang="en-US" altLang="ja-JP" sz="1200" dirty="0">
                <a:solidFill>
                  <a:srgbClr val="2D2D8A"/>
                </a:solidFill>
              </a:rPr>
              <a:t>2 swath </a:t>
            </a:r>
          </a:p>
        </p:txBody>
      </p:sp>
      <p:sp>
        <p:nvSpPr>
          <p:cNvPr id="14342" name="AutoShape 17"/>
          <p:cNvSpPr>
            <a:spLocks/>
          </p:cNvSpPr>
          <p:nvPr/>
        </p:nvSpPr>
        <p:spPr bwMode="auto">
          <a:xfrm>
            <a:off x="5508625" y="2781300"/>
            <a:ext cx="3240088" cy="863600"/>
          </a:xfrm>
          <a:prstGeom prst="borderCallout1">
            <a:avLst>
              <a:gd name="adj1" fmla="val 50116"/>
              <a:gd name="adj2" fmla="val -2669"/>
              <a:gd name="adj3" fmla="val -9757"/>
              <a:gd name="adj4" fmla="val -91160"/>
            </a:avLst>
          </a:prstGeom>
          <a:noFill/>
          <a:ln w="31750">
            <a:solidFill>
              <a:srgbClr val="0000FF"/>
            </a:solidFill>
            <a:miter lim="800000"/>
            <a:headEnd/>
            <a:tailEnd type="triangle" w="med" len="med"/>
          </a:ln>
        </p:spPr>
        <p:txBody>
          <a:bodyPr/>
          <a:lstStyle/>
          <a:p>
            <a:pPr fontAlgn="base">
              <a:spcBef>
                <a:spcPct val="0"/>
              </a:spcBef>
              <a:spcAft>
                <a:spcPct val="0"/>
              </a:spcAft>
              <a:defRPr/>
            </a:pPr>
            <a:r>
              <a:rPr kumimoji="1" lang="en-US" altLang="ja-JP" sz="1400" b="1" dirty="0">
                <a:solidFill>
                  <a:srgbClr val="2D2D8A"/>
                </a:solidFill>
              </a:rPr>
              <a:t>Region 2 JAPAN (South-West)</a:t>
            </a:r>
          </a:p>
          <a:p>
            <a:pPr fontAlgn="base">
              <a:spcBef>
                <a:spcPct val="0"/>
              </a:spcBef>
              <a:spcAft>
                <a:spcPct val="0"/>
              </a:spcAft>
              <a:defRPr/>
            </a:pPr>
            <a:r>
              <a:rPr kumimoji="1" lang="en-US" altLang="ja-JP" sz="1200" dirty="0">
                <a:solidFill>
                  <a:srgbClr val="2D2D8A"/>
                </a:solidFill>
              </a:rPr>
              <a:t>Interval : 2.5 minutes (4 times in 10minutes)</a:t>
            </a:r>
          </a:p>
          <a:p>
            <a:pPr fontAlgn="base">
              <a:spcBef>
                <a:spcPct val="0"/>
              </a:spcBef>
              <a:spcAft>
                <a:spcPct val="0"/>
              </a:spcAft>
              <a:defRPr/>
            </a:pPr>
            <a:r>
              <a:rPr kumimoji="1" lang="en-US" altLang="ja-JP" sz="1200" dirty="0">
                <a:solidFill>
                  <a:srgbClr val="2D2D8A"/>
                </a:solidFill>
              </a:rPr>
              <a:t>Dimension : EW x NS: 2000 x 1000 km</a:t>
            </a:r>
          </a:p>
          <a:p>
            <a:pPr fontAlgn="base">
              <a:spcBef>
                <a:spcPct val="0"/>
              </a:spcBef>
              <a:spcAft>
                <a:spcPct val="0"/>
              </a:spcAft>
              <a:defRPr/>
            </a:pPr>
            <a:r>
              <a:rPr kumimoji="1" lang="en-US" altLang="ja-JP" sz="1200" dirty="0">
                <a:solidFill>
                  <a:srgbClr val="2D2D8A"/>
                </a:solidFill>
              </a:rPr>
              <a:t>2 swath</a:t>
            </a:r>
          </a:p>
        </p:txBody>
      </p:sp>
      <p:sp>
        <p:nvSpPr>
          <p:cNvPr id="14343" name="AutoShape 18"/>
          <p:cNvSpPr>
            <a:spLocks/>
          </p:cNvSpPr>
          <p:nvPr/>
        </p:nvSpPr>
        <p:spPr bwMode="auto">
          <a:xfrm>
            <a:off x="5508625" y="3789363"/>
            <a:ext cx="3240088" cy="863600"/>
          </a:xfrm>
          <a:prstGeom prst="borderCallout1">
            <a:avLst>
              <a:gd name="adj1" fmla="val 47737"/>
              <a:gd name="adj2" fmla="val -2352"/>
              <a:gd name="adj3" fmla="val -93150"/>
              <a:gd name="adj4" fmla="val -94553"/>
            </a:avLst>
          </a:prstGeom>
          <a:noFill/>
          <a:ln w="31750">
            <a:solidFill>
              <a:srgbClr val="008000"/>
            </a:solidFill>
            <a:miter lim="800000"/>
            <a:headEnd/>
            <a:tailEnd type="triangle" w="med" len="med"/>
          </a:ln>
        </p:spPr>
        <p:txBody>
          <a:bodyPr/>
          <a:lstStyle/>
          <a:p>
            <a:pPr fontAlgn="base">
              <a:spcBef>
                <a:spcPct val="0"/>
              </a:spcBef>
              <a:spcAft>
                <a:spcPct val="0"/>
              </a:spcAft>
              <a:defRPr/>
            </a:pPr>
            <a:r>
              <a:rPr kumimoji="1" lang="en-US" altLang="ja-JP" sz="1400" b="1" dirty="0">
                <a:solidFill>
                  <a:srgbClr val="BBE0E3">
                    <a:lumMod val="25000"/>
                  </a:srgbClr>
                </a:solidFill>
              </a:rPr>
              <a:t>Region 3 Typhoon</a:t>
            </a:r>
          </a:p>
          <a:p>
            <a:pPr fontAlgn="base">
              <a:spcBef>
                <a:spcPct val="0"/>
              </a:spcBef>
              <a:spcAft>
                <a:spcPct val="0"/>
              </a:spcAft>
              <a:defRPr/>
            </a:pPr>
            <a:r>
              <a:rPr kumimoji="1" lang="en-US" altLang="ja-JP" sz="1200" dirty="0">
                <a:solidFill>
                  <a:srgbClr val="BBE0E3">
                    <a:lumMod val="25000"/>
                  </a:srgbClr>
                </a:solidFill>
              </a:rPr>
              <a:t>Interval : 2.5 minutes (4 times in 10minutes)</a:t>
            </a:r>
          </a:p>
          <a:p>
            <a:pPr fontAlgn="base">
              <a:spcBef>
                <a:spcPct val="0"/>
              </a:spcBef>
              <a:spcAft>
                <a:spcPct val="0"/>
              </a:spcAft>
              <a:defRPr/>
            </a:pPr>
            <a:r>
              <a:rPr kumimoji="1" lang="en-US" altLang="ja-JP" sz="1200" dirty="0">
                <a:solidFill>
                  <a:srgbClr val="BBE0E3">
                    <a:lumMod val="25000"/>
                  </a:srgbClr>
                </a:solidFill>
              </a:rPr>
              <a:t>Dimension : EW x NS: 1000 x 1000 km</a:t>
            </a:r>
          </a:p>
          <a:p>
            <a:pPr fontAlgn="base">
              <a:spcBef>
                <a:spcPct val="0"/>
              </a:spcBef>
              <a:spcAft>
                <a:spcPct val="0"/>
              </a:spcAft>
              <a:defRPr/>
            </a:pPr>
            <a:r>
              <a:rPr kumimoji="1" lang="en-US" altLang="ja-JP" sz="1200" dirty="0">
                <a:solidFill>
                  <a:srgbClr val="BBE0E3">
                    <a:lumMod val="25000"/>
                  </a:srgbClr>
                </a:solidFill>
              </a:rPr>
              <a:t>2 swath</a:t>
            </a:r>
          </a:p>
        </p:txBody>
      </p:sp>
      <p:sp>
        <p:nvSpPr>
          <p:cNvPr id="18440" name="AutoShape 19"/>
          <p:cNvSpPr>
            <a:spLocks/>
          </p:cNvSpPr>
          <p:nvPr/>
        </p:nvSpPr>
        <p:spPr bwMode="auto">
          <a:xfrm>
            <a:off x="5508627" y="4797425"/>
            <a:ext cx="3311525" cy="863600"/>
          </a:xfrm>
          <a:prstGeom prst="borderCallout1">
            <a:avLst>
              <a:gd name="adj1" fmla="val 46546"/>
              <a:gd name="adj2" fmla="val -1370"/>
              <a:gd name="adj3" fmla="val -5444"/>
              <a:gd name="adj4" fmla="val -48583"/>
            </a:avLst>
          </a:prstGeom>
          <a:noFill/>
          <a:ln w="31750">
            <a:solidFill>
              <a:srgbClr val="FFFF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r>
              <a:rPr kumimoji="1" lang="en-US" altLang="ja-JP" sz="1400" b="1">
                <a:solidFill>
                  <a:srgbClr val="A29E00"/>
                </a:solidFill>
              </a:rPr>
              <a:t>Region 4 Land mark</a:t>
            </a:r>
          </a:p>
          <a:p>
            <a:pPr fontAlgn="base">
              <a:spcBef>
                <a:spcPct val="0"/>
              </a:spcBef>
              <a:spcAft>
                <a:spcPct val="0"/>
              </a:spcAft>
            </a:pPr>
            <a:r>
              <a:rPr kumimoji="1" lang="en-US" altLang="ja-JP" sz="1200">
                <a:solidFill>
                  <a:srgbClr val="A29E00"/>
                </a:solidFill>
              </a:rPr>
              <a:t>Interval : 0.5 minutes (20 times in 10minutes)</a:t>
            </a:r>
          </a:p>
          <a:p>
            <a:pPr fontAlgn="base">
              <a:spcBef>
                <a:spcPct val="0"/>
              </a:spcBef>
              <a:spcAft>
                <a:spcPct val="0"/>
              </a:spcAft>
            </a:pPr>
            <a:r>
              <a:rPr kumimoji="1" lang="en-US" altLang="ja-JP" sz="1200">
                <a:solidFill>
                  <a:srgbClr val="A29E00"/>
                </a:solidFill>
              </a:rPr>
              <a:t>Dimension : EW x NS: 1000 x 500 km</a:t>
            </a:r>
          </a:p>
          <a:p>
            <a:pPr fontAlgn="base">
              <a:spcBef>
                <a:spcPct val="0"/>
              </a:spcBef>
              <a:spcAft>
                <a:spcPct val="0"/>
              </a:spcAft>
            </a:pPr>
            <a:r>
              <a:rPr kumimoji="1" lang="en-US" altLang="ja-JP" sz="1200">
                <a:solidFill>
                  <a:srgbClr val="A29E00"/>
                </a:solidFill>
              </a:rPr>
              <a:t>1 swath  </a:t>
            </a:r>
          </a:p>
        </p:txBody>
      </p:sp>
      <p:sp>
        <p:nvSpPr>
          <p:cNvPr id="18441" name="AutoShape 20"/>
          <p:cNvSpPr>
            <a:spLocks/>
          </p:cNvSpPr>
          <p:nvPr/>
        </p:nvSpPr>
        <p:spPr bwMode="auto">
          <a:xfrm>
            <a:off x="5508627" y="5732467"/>
            <a:ext cx="3311525" cy="936625"/>
          </a:xfrm>
          <a:prstGeom prst="borderCallout1">
            <a:avLst>
              <a:gd name="adj1" fmla="val 44014"/>
              <a:gd name="adj2" fmla="val -2611"/>
              <a:gd name="adj3" fmla="val -87644"/>
              <a:gd name="adj4" fmla="val -107875"/>
            </a:avLst>
          </a:prstGeom>
          <a:noFill/>
          <a:ln w="31750">
            <a:solidFill>
              <a:srgbClr val="FFFF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r>
              <a:rPr kumimoji="1" lang="en-US" altLang="ja-JP" sz="1400" b="1">
                <a:solidFill>
                  <a:srgbClr val="A29E00"/>
                </a:solidFill>
              </a:rPr>
              <a:t>Region 5 Land mark</a:t>
            </a:r>
          </a:p>
          <a:p>
            <a:pPr fontAlgn="base">
              <a:spcBef>
                <a:spcPct val="0"/>
              </a:spcBef>
              <a:spcAft>
                <a:spcPct val="0"/>
              </a:spcAft>
            </a:pPr>
            <a:r>
              <a:rPr kumimoji="1" lang="en-US" altLang="ja-JP" sz="1200">
                <a:solidFill>
                  <a:srgbClr val="A29E00"/>
                </a:solidFill>
              </a:rPr>
              <a:t>Interval : 0.5 minutes (20 times in 10minutes)</a:t>
            </a:r>
            <a:r>
              <a:rPr kumimoji="1" lang="en-US" altLang="ja-JP">
                <a:solidFill>
                  <a:srgbClr val="A29E00"/>
                </a:solidFill>
              </a:rPr>
              <a:t> </a:t>
            </a:r>
            <a:r>
              <a:rPr kumimoji="1" lang="en-US" altLang="ja-JP" sz="1200">
                <a:solidFill>
                  <a:srgbClr val="A29E00"/>
                </a:solidFill>
              </a:rPr>
              <a:t>Dimension : EW x NS: 1000 x 500 km</a:t>
            </a:r>
          </a:p>
          <a:p>
            <a:pPr fontAlgn="base">
              <a:spcBef>
                <a:spcPct val="0"/>
              </a:spcBef>
              <a:spcAft>
                <a:spcPct val="0"/>
              </a:spcAft>
            </a:pPr>
            <a:r>
              <a:rPr kumimoji="1" lang="en-US" altLang="ja-JP" sz="1200">
                <a:solidFill>
                  <a:srgbClr val="A29E00"/>
                </a:solidFill>
              </a:rPr>
              <a:t>1 swath  </a:t>
            </a:r>
          </a:p>
        </p:txBody>
      </p:sp>
      <p:sp>
        <p:nvSpPr>
          <p:cNvPr id="2" name="Slide Number Placeholder 1"/>
          <p:cNvSpPr>
            <a:spLocks noGrp="1"/>
          </p:cNvSpPr>
          <p:nvPr>
            <p:ph type="sldNum" sz="quarter" idx="12"/>
          </p:nvPr>
        </p:nvSpPr>
        <p:spPr/>
        <p:txBody>
          <a:bodyPr/>
          <a:lstStyle/>
          <a:p>
            <a:fld id="{1D60E777-8AEA-4279-A769-C5DE142A4040}" type="slidenum">
              <a:rPr lang="en-US" altLang="ja-JP" smtClean="0">
                <a:solidFill>
                  <a:srgbClr val="000000"/>
                </a:solidFill>
              </a:rPr>
              <a:pPr/>
              <a:t>103</a:t>
            </a:fld>
            <a:endParaRPr lang="en-US" altLang="ja-JP">
              <a:solidFill>
                <a:srgbClr val="000000"/>
              </a:solidFill>
            </a:endParaRPr>
          </a:p>
        </p:txBody>
      </p:sp>
    </p:spTree>
    <p:extLst>
      <p:ext uri="{BB962C8B-B14F-4D97-AF65-F5344CB8AC3E}">
        <p14:creationId xmlns:p14="http://schemas.microsoft.com/office/powerpoint/2010/main" val="2552528314"/>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FD_B1_A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
        <p:nvSpPr>
          <p:cNvPr id="3" name="TextBox 2"/>
          <p:cNvSpPr txBox="1"/>
          <p:nvPr/>
        </p:nvSpPr>
        <p:spPr>
          <a:xfrm>
            <a:off x="1176516" y="6031468"/>
            <a:ext cx="1261884" cy="369332"/>
          </a:xfrm>
          <a:prstGeom prst="rect">
            <a:avLst/>
          </a:prstGeom>
          <a:noFill/>
        </p:spPr>
        <p:txBody>
          <a:bodyPr wrap="none" rtlCol="0">
            <a:spAutoFit/>
          </a:bodyPr>
          <a:lstStyle/>
          <a:p>
            <a:r>
              <a:rPr lang="en-US" dirty="0" err="1">
                <a:solidFill>
                  <a:srgbClr val="FFFFFF"/>
                </a:solidFill>
              </a:rPr>
              <a:t>McIDAS</a:t>
            </a:r>
            <a:r>
              <a:rPr lang="en-US" dirty="0">
                <a:solidFill>
                  <a:srgbClr val="FFFFFF"/>
                </a:solidFill>
              </a:rPr>
              <a:t>-X</a:t>
            </a:r>
          </a:p>
        </p:txBody>
      </p:sp>
    </p:spTree>
    <p:extLst>
      <p:ext uri="{BB962C8B-B14F-4D97-AF65-F5344CB8AC3E}">
        <p14:creationId xmlns:p14="http://schemas.microsoft.com/office/powerpoint/2010/main" val="423656722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FD_B2_A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227964048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FD_B3_A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147187430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FD_B4_A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121908346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FD_B5_A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84955470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FD_B6_A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25477572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457200" y="0"/>
            <a:ext cx="8229600" cy="1143000"/>
          </a:xfrm>
        </p:spPr>
        <p:txBody>
          <a:bodyPr/>
          <a:lstStyle/>
          <a:p>
            <a:pPr eaLnBrk="1" hangingPunct="1"/>
            <a:r>
              <a:rPr lang="en-US" dirty="0" smtClean="0">
                <a:solidFill>
                  <a:srgbClr val="FFFF00"/>
                </a:solidFill>
              </a:rPr>
              <a:t>1966: ATS-1 launched</a:t>
            </a:r>
          </a:p>
        </p:txBody>
      </p:sp>
      <p:sp>
        <p:nvSpPr>
          <p:cNvPr id="111619" name="Rectangle 3"/>
          <p:cNvSpPr>
            <a:spLocks noGrp="1" noChangeArrowheads="1"/>
          </p:cNvSpPr>
          <p:nvPr>
            <p:ph type="body" idx="1"/>
          </p:nvPr>
        </p:nvSpPr>
        <p:spPr>
          <a:xfrm>
            <a:off x="152400" y="944563"/>
            <a:ext cx="8686800" cy="4525962"/>
          </a:xfrm>
        </p:spPr>
        <p:txBody>
          <a:bodyPr/>
          <a:lstStyle/>
          <a:p>
            <a:pPr eaLnBrk="1" hangingPunct="1"/>
            <a:r>
              <a:rPr lang="en-US" sz="2800" smtClean="0"/>
              <a:t>Applications Technology Satellite (ATS)-1 was the first geostationary imager, launched 6 December  1966. Imaging instrument designer and SSEC co-founder, Verner E. Suomi, proclaimed, “</a:t>
            </a:r>
            <a:r>
              <a:rPr lang="en-US" sz="2800" i="1" smtClean="0"/>
              <a:t>the clouds move, not the earth</a:t>
            </a:r>
            <a:r>
              <a:rPr lang="en-US" sz="2800" smtClean="0"/>
              <a:t>”.</a:t>
            </a:r>
          </a:p>
        </p:txBody>
      </p:sp>
      <p:pic>
        <p:nvPicPr>
          <p:cNvPr id="111620" name="Picture 5" descr="first_ATS_00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3725" y="3429000"/>
            <a:ext cx="4540250" cy="302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1"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FDE87C6-9474-45FE-A658-FCC22618F65B}" type="slidenum">
              <a:rPr lang="en-US" smtClean="0">
                <a:solidFill>
                  <a:srgbClr val="000000"/>
                </a:solidFill>
              </a:rPr>
              <a:pPr eaLnBrk="1" hangingPunct="1"/>
              <a:t>11</a:t>
            </a:fld>
            <a:endParaRPr lang="en-US" smtClean="0">
              <a:solidFill>
                <a:srgbClr val="000000"/>
              </a:solidFill>
            </a:endParaRPr>
          </a:p>
        </p:txBody>
      </p:sp>
      <p:pic>
        <p:nvPicPr>
          <p:cNvPr id="111622"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3408363"/>
            <a:ext cx="42672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3" name="TextBox 2"/>
          <p:cNvSpPr txBox="1">
            <a:spLocks noChangeArrowheads="1"/>
          </p:cNvSpPr>
          <p:nvPr/>
        </p:nvSpPr>
        <p:spPr bwMode="auto">
          <a:xfrm>
            <a:off x="76200" y="3505200"/>
            <a:ext cx="2193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FFFFFF"/>
                </a:solidFill>
              </a:rPr>
              <a:t>11 December  1966</a:t>
            </a:r>
          </a:p>
        </p:txBody>
      </p:sp>
    </p:spTree>
    <p:extLst>
      <p:ext uri="{BB962C8B-B14F-4D97-AF65-F5344CB8AC3E}">
        <p14:creationId xmlns:p14="http://schemas.microsoft.com/office/powerpoint/2010/main" val="377162767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FD_B7_A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66150390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FD_B8_A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167700928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FD_B9_A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21166478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FD_B10_A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253108619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FD_B11_A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310953886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FD_B12_A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289716319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FD_B13_A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385316049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FD_B14_A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21735667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FD_B15_A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252146082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FD_B16_A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42895870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3">
            <a:extLst>
              <a:ext uri="{28A0092B-C50C-407E-A947-70E740481C1C}">
                <a14:useLocalDpi xmlns:a14="http://schemas.microsoft.com/office/drawing/2010/main" val="0"/>
              </a:ext>
            </a:extLst>
          </a:blip>
          <a:srcRect l="32813" t="21875" r="28906" b="10417"/>
          <a:stretch>
            <a:fillRect/>
          </a:stretch>
        </p:blipFill>
        <p:spPr bwMode="auto">
          <a:xfrm>
            <a:off x="0" y="685800"/>
            <a:ext cx="463232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Text Box 3"/>
          <p:cNvSpPr txBox="1">
            <a:spLocks noChangeArrowheads="1"/>
          </p:cNvSpPr>
          <p:nvPr/>
        </p:nvSpPr>
        <p:spPr bwMode="auto">
          <a:xfrm>
            <a:off x="2207719" y="2362200"/>
            <a:ext cx="224253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dirty="0">
                <a:solidFill>
                  <a:srgbClr val="000000"/>
                </a:solidFill>
                <a:latin typeface="Times New Roman" pitchFamily="18" charset="0"/>
                <a:cs typeface="Arial" charset="0"/>
              </a:rPr>
              <a:t>Chicago Tribune</a:t>
            </a:r>
          </a:p>
          <a:p>
            <a:pPr algn="ctr" eaLnBrk="1" hangingPunct="1"/>
            <a:r>
              <a:rPr lang="en-US" sz="2400" dirty="0">
                <a:solidFill>
                  <a:srgbClr val="000000"/>
                </a:solidFill>
                <a:latin typeface="Times New Roman" pitchFamily="18" charset="0"/>
                <a:cs typeface="Arial" charset="0"/>
              </a:rPr>
              <a:t>makes cautious</a:t>
            </a:r>
          </a:p>
          <a:p>
            <a:pPr algn="ctr" eaLnBrk="1" hangingPunct="1"/>
            <a:r>
              <a:rPr lang="en-US" sz="2400" dirty="0">
                <a:solidFill>
                  <a:srgbClr val="000000"/>
                </a:solidFill>
                <a:latin typeface="Times New Roman" pitchFamily="18" charset="0"/>
                <a:cs typeface="Arial" charset="0"/>
              </a:rPr>
              <a:t>announcement</a:t>
            </a:r>
          </a:p>
          <a:p>
            <a:pPr algn="ctr" eaLnBrk="1" hangingPunct="1"/>
            <a:r>
              <a:rPr lang="en-US" sz="2400" dirty="0">
                <a:solidFill>
                  <a:srgbClr val="000000"/>
                </a:solidFill>
                <a:latin typeface="Times New Roman" pitchFamily="18" charset="0"/>
                <a:cs typeface="Arial" charset="0"/>
              </a:rPr>
              <a:t>on 5 Dec </a:t>
            </a:r>
            <a:r>
              <a:rPr lang="en-US" sz="2400" dirty="0" smtClean="0">
                <a:solidFill>
                  <a:srgbClr val="000000"/>
                </a:solidFill>
                <a:latin typeface="Times New Roman" pitchFamily="18" charset="0"/>
                <a:cs typeface="Arial" charset="0"/>
              </a:rPr>
              <a:t>1966</a:t>
            </a:r>
            <a:endParaRPr lang="en-US" sz="2400" dirty="0">
              <a:solidFill>
                <a:srgbClr val="000000"/>
              </a:solidFill>
              <a:latin typeface="Times New Roman" pitchFamily="18" charset="0"/>
              <a:cs typeface="Arial" charset="0"/>
            </a:endParaRPr>
          </a:p>
          <a:p>
            <a:pPr algn="ctr" eaLnBrk="1" hangingPunct="1"/>
            <a:r>
              <a:rPr lang="en-US" sz="2400" dirty="0">
                <a:solidFill>
                  <a:srgbClr val="000000"/>
                </a:solidFill>
                <a:latin typeface="Times New Roman" pitchFamily="18" charset="0"/>
                <a:cs typeface="Arial" charset="0"/>
              </a:rPr>
              <a:t>of pending new </a:t>
            </a:r>
          </a:p>
          <a:p>
            <a:pPr algn="ctr" eaLnBrk="1" hangingPunct="1"/>
            <a:r>
              <a:rPr lang="en-US" sz="2400" dirty="0">
                <a:solidFill>
                  <a:srgbClr val="000000"/>
                </a:solidFill>
                <a:latin typeface="Times New Roman" pitchFamily="18" charset="0"/>
                <a:cs typeface="Arial" charset="0"/>
              </a:rPr>
              <a:t>“weather eye” </a:t>
            </a:r>
          </a:p>
        </p:txBody>
      </p:sp>
      <p:sp>
        <p:nvSpPr>
          <p:cNvPr id="112644" name="Rectangle 4"/>
          <p:cNvSpPr>
            <a:spLocks noChangeArrowheads="1"/>
          </p:cNvSpPr>
          <p:nvPr/>
        </p:nvSpPr>
        <p:spPr bwMode="auto">
          <a:xfrm>
            <a:off x="-152400" y="-152400"/>
            <a:ext cx="94488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en-GB" sz="3600" b="1" dirty="0">
                <a:solidFill>
                  <a:srgbClr val="FFFF00"/>
                </a:solidFill>
                <a:latin typeface="Times New Roman" pitchFamily="18" charset="0"/>
                <a:cs typeface="Arial" charset="0"/>
              </a:rPr>
              <a:t>Suomi Introduced Time Continuous Imaging</a:t>
            </a:r>
            <a:endParaRPr lang="en-GB" sz="3600" dirty="0">
              <a:solidFill>
                <a:srgbClr val="FFFF00"/>
              </a:solidFill>
              <a:latin typeface="Times New Roman" pitchFamily="18" charset="0"/>
              <a:cs typeface="Arial" charset="0"/>
            </a:endParaRPr>
          </a:p>
        </p:txBody>
      </p:sp>
      <p:pic>
        <p:nvPicPr>
          <p:cNvPr id="11264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1250" t="21875" r="27344" b="10266"/>
          <a:stretch/>
        </p:blipFill>
        <p:spPr bwMode="auto">
          <a:xfrm>
            <a:off x="4419600" y="685800"/>
            <a:ext cx="47625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6" name="Text Box 6"/>
          <p:cNvSpPr txBox="1">
            <a:spLocks noChangeArrowheads="1"/>
          </p:cNvSpPr>
          <p:nvPr/>
        </p:nvSpPr>
        <p:spPr bwMode="auto">
          <a:xfrm>
            <a:off x="6063506" y="3165475"/>
            <a:ext cx="323999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dirty="0">
                <a:solidFill>
                  <a:srgbClr val="3333CC"/>
                </a:solidFill>
                <a:latin typeface="Times New Roman" pitchFamily="18" charset="0"/>
                <a:cs typeface="Arial" charset="0"/>
              </a:rPr>
              <a:t>On 7 Dec </a:t>
            </a:r>
            <a:r>
              <a:rPr lang="en-US" sz="2400" dirty="0" smtClean="0">
                <a:solidFill>
                  <a:srgbClr val="3333CC"/>
                </a:solidFill>
                <a:latin typeface="Times New Roman" pitchFamily="18" charset="0"/>
                <a:cs typeface="Arial" charset="0"/>
              </a:rPr>
              <a:t>1966 </a:t>
            </a:r>
            <a:r>
              <a:rPr lang="en-US" sz="2400" dirty="0">
                <a:solidFill>
                  <a:srgbClr val="3333CC"/>
                </a:solidFill>
                <a:latin typeface="Times New Roman" pitchFamily="18" charset="0"/>
                <a:cs typeface="Arial" charset="0"/>
              </a:rPr>
              <a:t>Tribune </a:t>
            </a:r>
          </a:p>
          <a:p>
            <a:pPr algn="ctr" eaLnBrk="1" hangingPunct="1"/>
            <a:r>
              <a:rPr lang="en-US" sz="2400" dirty="0">
                <a:solidFill>
                  <a:srgbClr val="3333CC"/>
                </a:solidFill>
                <a:latin typeface="Times New Roman" pitchFamily="18" charset="0"/>
                <a:cs typeface="Arial" charset="0"/>
              </a:rPr>
              <a:t>declares</a:t>
            </a:r>
          </a:p>
          <a:p>
            <a:pPr algn="ctr" eaLnBrk="1" hangingPunct="1"/>
            <a:r>
              <a:rPr lang="en-US" sz="2400" dirty="0">
                <a:solidFill>
                  <a:srgbClr val="3333CC"/>
                </a:solidFill>
                <a:latin typeface="Times New Roman" pitchFamily="18" charset="0"/>
                <a:cs typeface="Arial" charset="0"/>
              </a:rPr>
              <a:t>“multipurpose moonlet” </a:t>
            </a:r>
          </a:p>
          <a:p>
            <a:pPr algn="ctr" eaLnBrk="1" hangingPunct="1"/>
            <a:r>
              <a:rPr lang="en-US" sz="2400" dirty="0">
                <a:solidFill>
                  <a:srgbClr val="3333CC"/>
                </a:solidFill>
                <a:latin typeface="Times New Roman" pitchFamily="18" charset="0"/>
                <a:cs typeface="Arial" charset="0"/>
              </a:rPr>
              <a:t>successfully launched</a:t>
            </a:r>
          </a:p>
        </p:txBody>
      </p:sp>
    </p:spTree>
    <p:extLst>
      <p:ext uri="{BB962C8B-B14F-4D97-AF65-F5344CB8AC3E}">
        <p14:creationId xmlns:p14="http://schemas.microsoft.com/office/powerpoint/2010/main" val="241911519"/>
      </p:ext>
    </p:extLst>
  </p:cSld>
  <p:clrMapOvr>
    <a:masterClrMapping/>
  </p:clrMapOvr>
  <p:transition spd="slow"/>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JAPAN_B3_MAP_IMAGE"/>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7963" y="0"/>
            <a:ext cx="8728075" cy="6858000"/>
          </a:xfrm>
          <a:prstGeom prst="rect">
            <a:avLst/>
          </a:prstGeom>
          <a:noFill/>
          <a:ln>
            <a:noFill/>
          </a:ln>
        </p:spPr>
      </p:pic>
      <p:sp>
        <p:nvSpPr>
          <p:cNvPr id="3" name="TextBox 2"/>
          <p:cNvSpPr txBox="1"/>
          <p:nvPr/>
        </p:nvSpPr>
        <p:spPr>
          <a:xfrm>
            <a:off x="685800" y="533400"/>
            <a:ext cx="889987" cy="369332"/>
          </a:xfrm>
          <a:prstGeom prst="rect">
            <a:avLst/>
          </a:prstGeom>
          <a:noFill/>
        </p:spPr>
        <p:txBody>
          <a:bodyPr wrap="none" rtlCol="0">
            <a:spAutoFit/>
          </a:bodyPr>
          <a:lstStyle/>
          <a:p>
            <a:r>
              <a:rPr lang="en-US" dirty="0" smtClean="0"/>
              <a:t>0.6 um</a:t>
            </a:r>
            <a:endParaRPr lang="en-US" dirty="0"/>
          </a:p>
        </p:txBody>
      </p:sp>
    </p:spTree>
    <p:extLst>
      <p:ext uri="{BB962C8B-B14F-4D97-AF65-F5344CB8AC3E}">
        <p14:creationId xmlns:p14="http://schemas.microsoft.com/office/powerpoint/2010/main" val="366205220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JAPAN_B4_MAP_IMAGE"/>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7963" y="0"/>
            <a:ext cx="8728075" cy="6858000"/>
          </a:xfrm>
          <a:prstGeom prst="rect">
            <a:avLst/>
          </a:prstGeom>
          <a:noFill/>
          <a:ln>
            <a:noFill/>
          </a:ln>
        </p:spPr>
      </p:pic>
      <p:sp>
        <p:nvSpPr>
          <p:cNvPr id="3" name="TextBox 2"/>
          <p:cNvSpPr txBox="1"/>
          <p:nvPr/>
        </p:nvSpPr>
        <p:spPr>
          <a:xfrm>
            <a:off x="685800" y="533400"/>
            <a:ext cx="1018227" cy="369332"/>
          </a:xfrm>
          <a:prstGeom prst="rect">
            <a:avLst/>
          </a:prstGeom>
          <a:noFill/>
        </p:spPr>
        <p:txBody>
          <a:bodyPr wrap="none" rtlCol="0">
            <a:spAutoFit/>
          </a:bodyPr>
          <a:lstStyle/>
          <a:p>
            <a:r>
              <a:rPr lang="en-US" dirty="0" smtClean="0"/>
              <a:t>0.86 um</a:t>
            </a:r>
            <a:endParaRPr lang="en-US" dirty="0"/>
          </a:p>
        </p:txBody>
      </p:sp>
    </p:spTree>
    <p:extLst>
      <p:ext uri="{BB962C8B-B14F-4D97-AF65-F5344CB8AC3E}">
        <p14:creationId xmlns:p14="http://schemas.microsoft.com/office/powerpoint/2010/main" val="240809610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JAPAN_B3_MAP_IMAGE"/>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7963" y="0"/>
            <a:ext cx="8728075" cy="6858000"/>
          </a:xfrm>
          <a:prstGeom prst="rect">
            <a:avLst/>
          </a:prstGeom>
          <a:noFill/>
          <a:ln>
            <a:noFill/>
          </a:ln>
        </p:spPr>
      </p:pic>
      <p:sp>
        <p:nvSpPr>
          <p:cNvPr id="3" name="TextBox 2"/>
          <p:cNvSpPr txBox="1"/>
          <p:nvPr/>
        </p:nvSpPr>
        <p:spPr>
          <a:xfrm>
            <a:off x="685800" y="533400"/>
            <a:ext cx="889987" cy="369332"/>
          </a:xfrm>
          <a:prstGeom prst="rect">
            <a:avLst/>
          </a:prstGeom>
          <a:noFill/>
        </p:spPr>
        <p:txBody>
          <a:bodyPr wrap="none" rtlCol="0">
            <a:spAutoFit/>
          </a:bodyPr>
          <a:lstStyle/>
          <a:p>
            <a:r>
              <a:rPr lang="en-US" dirty="0" smtClean="0"/>
              <a:t>0.6 um</a:t>
            </a:r>
            <a:endParaRPr lang="en-US" dirty="0"/>
          </a:p>
        </p:txBody>
      </p:sp>
    </p:spTree>
    <p:extLst>
      <p:ext uri="{BB962C8B-B14F-4D97-AF65-F5344CB8AC3E}">
        <p14:creationId xmlns:p14="http://schemas.microsoft.com/office/powerpoint/2010/main" val="378873848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JAPAN_B5_MAP_IMAGE"/>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7963" y="0"/>
            <a:ext cx="8728075" cy="6858000"/>
          </a:xfrm>
          <a:prstGeom prst="rect">
            <a:avLst/>
          </a:prstGeom>
          <a:noFill/>
          <a:ln>
            <a:noFill/>
          </a:ln>
        </p:spPr>
      </p:pic>
      <p:sp>
        <p:nvSpPr>
          <p:cNvPr id="3" name="TextBox 2"/>
          <p:cNvSpPr txBox="1"/>
          <p:nvPr/>
        </p:nvSpPr>
        <p:spPr>
          <a:xfrm>
            <a:off x="685800" y="533400"/>
            <a:ext cx="889987" cy="369332"/>
          </a:xfrm>
          <a:prstGeom prst="rect">
            <a:avLst/>
          </a:prstGeom>
          <a:noFill/>
        </p:spPr>
        <p:txBody>
          <a:bodyPr wrap="none" rtlCol="0">
            <a:spAutoFit/>
          </a:bodyPr>
          <a:lstStyle/>
          <a:p>
            <a:r>
              <a:rPr lang="en-US" dirty="0" smtClean="0">
                <a:solidFill>
                  <a:schemeClr val="bg1"/>
                </a:solidFill>
              </a:rPr>
              <a:t>1.6 um</a:t>
            </a:r>
            <a:endParaRPr lang="en-US" dirty="0">
              <a:solidFill>
                <a:schemeClr val="bg1"/>
              </a:solidFill>
            </a:endParaRPr>
          </a:p>
        </p:txBody>
      </p:sp>
    </p:spTree>
    <p:extLst>
      <p:ext uri="{BB962C8B-B14F-4D97-AF65-F5344CB8AC3E}">
        <p14:creationId xmlns:p14="http://schemas.microsoft.com/office/powerpoint/2010/main" val="421609988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JAPAN_B3_MAP_IMAGE"/>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7963" y="0"/>
            <a:ext cx="8728075" cy="6858000"/>
          </a:xfrm>
          <a:prstGeom prst="rect">
            <a:avLst/>
          </a:prstGeom>
          <a:noFill/>
          <a:ln>
            <a:noFill/>
          </a:ln>
        </p:spPr>
      </p:pic>
      <p:sp>
        <p:nvSpPr>
          <p:cNvPr id="3" name="TextBox 2"/>
          <p:cNvSpPr txBox="1"/>
          <p:nvPr/>
        </p:nvSpPr>
        <p:spPr>
          <a:xfrm>
            <a:off x="685800" y="533400"/>
            <a:ext cx="889987" cy="369332"/>
          </a:xfrm>
          <a:prstGeom prst="rect">
            <a:avLst/>
          </a:prstGeom>
          <a:noFill/>
        </p:spPr>
        <p:txBody>
          <a:bodyPr wrap="none" rtlCol="0">
            <a:spAutoFit/>
          </a:bodyPr>
          <a:lstStyle/>
          <a:p>
            <a:r>
              <a:rPr lang="en-US" dirty="0" smtClean="0"/>
              <a:t>0.6 um</a:t>
            </a:r>
            <a:endParaRPr lang="en-US" dirty="0"/>
          </a:p>
        </p:txBody>
      </p:sp>
    </p:spTree>
    <p:extLst>
      <p:ext uri="{BB962C8B-B14F-4D97-AF65-F5344CB8AC3E}">
        <p14:creationId xmlns:p14="http://schemas.microsoft.com/office/powerpoint/2010/main" val="378873848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JAPAN_B6_MAP_IMAGE"/>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7963" y="0"/>
            <a:ext cx="8728075" cy="6858000"/>
          </a:xfrm>
          <a:prstGeom prst="rect">
            <a:avLst/>
          </a:prstGeom>
          <a:noFill/>
          <a:ln>
            <a:noFill/>
          </a:ln>
        </p:spPr>
      </p:pic>
      <p:sp>
        <p:nvSpPr>
          <p:cNvPr id="3" name="TextBox 2"/>
          <p:cNvSpPr txBox="1"/>
          <p:nvPr/>
        </p:nvSpPr>
        <p:spPr>
          <a:xfrm>
            <a:off x="685800" y="533400"/>
            <a:ext cx="889987" cy="369332"/>
          </a:xfrm>
          <a:prstGeom prst="rect">
            <a:avLst/>
          </a:prstGeom>
          <a:noFill/>
        </p:spPr>
        <p:txBody>
          <a:bodyPr wrap="none" rtlCol="0">
            <a:spAutoFit/>
          </a:bodyPr>
          <a:lstStyle/>
          <a:p>
            <a:r>
              <a:rPr lang="en-US" dirty="0" smtClean="0"/>
              <a:t>2.3 um</a:t>
            </a:r>
            <a:endParaRPr lang="en-US" dirty="0"/>
          </a:p>
        </p:txBody>
      </p:sp>
    </p:spTree>
    <p:extLst>
      <p:ext uri="{BB962C8B-B14F-4D97-AF65-F5344CB8AC3E}">
        <p14:creationId xmlns:p14="http://schemas.microsoft.com/office/powerpoint/2010/main" val="305259300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JAPAN_B13_MAP_IMAGE"/>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7963" y="0"/>
            <a:ext cx="8728075" cy="6858000"/>
          </a:xfrm>
          <a:prstGeom prst="rect">
            <a:avLst/>
          </a:prstGeom>
          <a:noFill/>
          <a:ln>
            <a:noFill/>
          </a:ln>
        </p:spPr>
      </p:pic>
      <p:sp>
        <p:nvSpPr>
          <p:cNvPr id="3" name="TextBox 2"/>
          <p:cNvSpPr txBox="1"/>
          <p:nvPr/>
        </p:nvSpPr>
        <p:spPr>
          <a:xfrm>
            <a:off x="685800" y="533400"/>
            <a:ext cx="1018227" cy="369332"/>
          </a:xfrm>
          <a:prstGeom prst="rect">
            <a:avLst/>
          </a:prstGeom>
          <a:noFill/>
        </p:spPr>
        <p:txBody>
          <a:bodyPr wrap="none" rtlCol="0">
            <a:spAutoFit/>
          </a:bodyPr>
          <a:lstStyle/>
          <a:p>
            <a:r>
              <a:rPr lang="en-US" dirty="0" smtClean="0"/>
              <a:t>10.4 um</a:t>
            </a:r>
            <a:endParaRPr lang="en-US" dirty="0"/>
          </a:p>
        </p:txBody>
      </p:sp>
    </p:spTree>
    <p:extLst>
      <p:ext uri="{BB962C8B-B14F-4D97-AF65-F5344CB8AC3E}">
        <p14:creationId xmlns:p14="http://schemas.microsoft.com/office/powerpoint/2010/main" val="30646323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JAPAN_B16_MAP_IMAGE"/>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7963" y="0"/>
            <a:ext cx="8728075" cy="6858000"/>
          </a:xfrm>
          <a:prstGeom prst="rect">
            <a:avLst/>
          </a:prstGeom>
          <a:noFill/>
          <a:ln>
            <a:noFill/>
          </a:ln>
        </p:spPr>
      </p:pic>
      <p:sp>
        <p:nvSpPr>
          <p:cNvPr id="3" name="TextBox 2"/>
          <p:cNvSpPr txBox="1"/>
          <p:nvPr/>
        </p:nvSpPr>
        <p:spPr>
          <a:xfrm>
            <a:off x="685800" y="533400"/>
            <a:ext cx="1018227" cy="369332"/>
          </a:xfrm>
          <a:prstGeom prst="rect">
            <a:avLst/>
          </a:prstGeom>
          <a:noFill/>
        </p:spPr>
        <p:txBody>
          <a:bodyPr wrap="none" rtlCol="0">
            <a:spAutoFit/>
          </a:bodyPr>
          <a:lstStyle/>
          <a:p>
            <a:r>
              <a:rPr lang="en-US" dirty="0" smtClean="0"/>
              <a:t>13.3 um</a:t>
            </a:r>
            <a:endParaRPr lang="en-US" dirty="0"/>
          </a:p>
        </p:txBody>
      </p:sp>
    </p:spTree>
    <p:extLst>
      <p:ext uri="{BB962C8B-B14F-4D97-AF65-F5344CB8AC3E}">
        <p14:creationId xmlns:p14="http://schemas.microsoft.com/office/powerpoint/2010/main" val="426371822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128</a:t>
            </a:fld>
            <a:endParaRPr lang="en-US">
              <a:solidFill>
                <a:srgbClr val="000000"/>
              </a:solidFill>
            </a:endParaRPr>
          </a:p>
        </p:txBody>
      </p:sp>
      <p:sp>
        <p:nvSpPr>
          <p:cNvPr id="5" name="Title 1"/>
          <p:cNvSpPr txBox="1">
            <a:spLocks/>
          </p:cNvSpPr>
          <p:nvPr/>
        </p:nvSpPr>
        <p:spPr bwMode="auto">
          <a:xfrm>
            <a:off x="228600" y="-152400"/>
            <a:ext cx="861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dirty="0" smtClean="0">
                <a:solidFill>
                  <a:srgbClr val="FFFF00"/>
                </a:solidFill>
              </a:rPr>
              <a:t>MTSAT and AHI (visible) comparisons: </a:t>
            </a:r>
          </a:p>
          <a:p>
            <a:r>
              <a:rPr lang="en-US" sz="3200" dirty="0" smtClean="0">
                <a:solidFill>
                  <a:srgbClr val="FFFF00"/>
                </a:solidFill>
              </a:rPr>
              <a:t>a glimpse into the ABI performance</a:t>
            </a:r>
            <a:endParaRPr lang="en-US" sz="3200" dirty="0">
              <a:solidFill>
                <a:srgbClr val="FFFF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885932"/>
            <a:ext cx="4403423" cy="559106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863" y="885932"/>
            <a:ext cx="4448799" cy="5619536"/>
          </a:xfrm>
          <a:prstGeom prst="rect">
            <a:avLst/>
          </a:prstGeom>
        </p:spPr>
      </p:pic>
      <p:sp>
        <p:nvSpPr>
          <p:cNvPr id="8" name="TextBox 7"/>
          <p:cNvSpPr txBox="1"/>
          <p:nvPr/>
        </p:nvSpPr>
        <p:spPr>
          <a:xfrm>
            <a:off x="4895607" y="5802868"/>
            <a:ext cx="4095993" cy="369332"/>
          </a:xfrm>
          <a:prstGeom prst="rect">
            <a:avLst/>
          </a:prstGeom>
          <a:noFill/>
        </p:spPr>
        <p:txBody>
          <a:bodyPr wrap="none" rtlCol="0">
            <a:spAutoFit/>
          </a:bodyPr>
          <a:lstStyle/>
          <a:p>
            <a:r>
              <a:rPr lang="en-US" dirty="0">
                <a:solidFill>
                  <a:srgbClr val="FFFFFF"/>
                </a:solidFill>
              </a:rPr>
              <a:t>Approximate spatial resolution: 0.5 km</a:t>
            </a:r>
          </a:p>
        </p:txBody>
      </p:sp>
      <p:sp>
        <p:nvSpPr>
          <p:cNvPr id="9" name="TextBox 8"/>
          <p:cNvSpPr txBox="1"/>
          <p:nvPr/>
        </p:nvSpPr>
        <p:spPr>
          <a:xfrm>
            <a:off x="439767" y="5791200"/>
            <a:ext cx="3903633" cy="369332"/>
          </a:xfrm>
          <a:prstGeom prst="rect">
            <a:avLst/>
          </a:prstGeom>
          <a:noFill/>
        </p:spPr>
        <p:txBody>
          <a:bodyPr wrap="none" rtlCol="0">
            <a:spAutoFit/>
          </a:bodyPr>
          <a:lstStyle/>
          <a:p>
            <a:r>
              <a:rPr lang="en-US" dirty="0">
                <a:solidFill>
                  <a:srgbClr val="FFFFFF"/>
                </a:solidFill>
              </a:rPr>
              <a:t>Approximate spatial resolution: 1 km</a:t>
            </a:r>
          </a:p>
        </p:txBody>
      </p:sp>
      <p:sp>
        <p:nvSpPr>
          <p:cNvPr id="10" name="TextBox 9"/>
          <p:cNvSpPr txBox="1"/>
          <p:nvPr/>
        </p:nvSpPr>
        <p:spPr>
          <a:xfrm>
            <a:off x="1447800" y="6400800"/>
            <a:ext cx="6172200" cy="369332"/>
          </a:xfrm>
          <a:prstGeom prst="rect">
            <a:avLst/>
          </a:prstGeom>
          <a:solidFill>
            <a:srgbClr val="FFFF00"/>
          </a:solidFill>
        </p:spPr>
        <p:txBody>
          <a:bodyPr wrap="square" rtlCol="0">
            <a:spAutoFit/>
          </a:bodyPr>
          <a:lstStyle/>
          <a:p>
            <a:r>
              <a:rPr lang="en-US" dirty="0">
                <a:solidFill>
                  <a:srgbClr val="000000"/>
                </a:solidFill>
              </a:rPr>
              <a:t>Much improved spatial resolution on Japan’s ABI-like AHI.</a:t>
            </a:r>
          </a:p>
        </p:txBody>
      </p:sp>
      <p:sp>
        <p:nvSpPr>
          <p:cNvPr id="11" name="TextBox 10"/>
          <p:cNvSpPr txBox="1"/>
          <p:nvPr/>
        </p:nvSpPr>
        <p:spPr>
          <a:xfrm>
            <a:off x="8001000" y="6488668"/>
            <a:ext cx="1133708" cy="369332"/>
          </a:xfrm>
          <a:prstGeom prst="rect">
            <a:avLst/>
          </a:prstGeom>
          <a:noFill/>
        </p:spPr>
        <p:txBody>
          <a:bodyPr wrap="none" rtlCol="0">
            <a:spAutoFit/>
          </a:bodyPr>
          <a:lstStyle/>
          <a:p>
            <a:r>
              <a:rPr lang="en-US" dirty="0">
                <a:solidFill>
                  <a:srgbClr val="000000"/>
                </a:solidFill>
              </a:rPr>
              <a:t>T. Schmit</a:t>
            </a:r>
          </a:p>
        </p:txBody>
      </p:sp>
    </p:spTree>
    <p:extLst>
      <p:ext uri="{BB962C8B-B14F-4D97-AF65-F5344CB8AC3E}">
        <p14:creationId xmlns:p14="http://schemas.microsoft.com/office/powerpoint/2010/main" val="346471958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MTSAT</a:t>
            </a:r>
            <a:endParaRPr lang="en-US" dirty="0">
              <a:solidFill>
                <a:srgbClr val="FFFF00"/>
              </a:solidFill>
            </a:endParaRPr>
          </a:p>
        </p:txBody>
      </p:sp>
      <p:sp>
        <p:nvSpPr>
          <p:cNvPr id="3" name="Content Placeholder 2"/>
          <p:cNvSpPr>
            <a:spLocks noGrp="1"/>
          </p:cNvSpPr>
          <p:nvPr>
            <p:ph idx="1"/>
          </p:nvPr>
        </p:nvSpPr>
        <p:spPr/>
        <p:txBody>
          <a:bodyPr/>
          <a:lstStyle/>
          <a:p>
            <a:r>
              <a:rPr lang="en-US" dirty="0" smtClean="0">
                <a:solidFill>
                  <a:schemeClr val="bg1"/>
                </a:solidFill>
              </a:rPr>
              <a:t>Visible (25-Jan-2015)</a:t>
            </a:r>
            <a:endParaRPr lang="en-US" dirty="0">
              <a:solidFill>
                <a:schemeClr val="bg1"/>
              </a:solidFill>
            </a:endParaRPr>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129</a:t>
            </a:fld>
            <a:endParaRPr lang="en-US">
              <a:solidFill>
                <a:srgbClr val="00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2272480"/>
            <a:ext cx="6400800" cy="4280720"/>
          </a:xfrm>
          <a:prstGeom prst="ellipse">
            <a:avLst/>
          </a:prstGeom>
        </p:spPr>
      </p:pic>
      <p:sp>
        <p:nvSpPr>
          <p:cNvPr id="6" name="TextBox 5"/>
          <p:cNvSpPr txBox="1"/>
          <p:nvPr/>
        </p:nvSpPr>
        <p:spPr>
          <a:xfrm>
            <a:off x="3581400" y="5257800"/>
            <a:ext cx="312906" cy="369332"/>
          </a:xfrm>
          <a:prstGeom prst="rect">
            <a:avLst/>
          </a:prstGeom>
          <a:noFill/>
        </p:spPr>
        <p:txBody>
          <a:bodyPr wrap="none" rtlCol="0">
            <a:spAutoFit/>
          </a:bodyPr>
          <a:lstStyle/>
          <a:p>
            <a:r>
              <a:rPr lang="en-US" dirty="0" smtClean="0"/>
              <a:t>?</a:t>
            </a:r>
            <a:endParaRPr lang="en-US" dirty="0"/>
          </a:p>
        </p:txBody>
      </p:sp>
    </p:spTree>
    <p:extLst>
      <p:ext uri="{BB962C8B-B14F-4D97-AF65-F5344CB8AC3E}">
        <p14:creationId xmlns:p14="http://schemas.microsoft.com/office/powerpoint/2010/main" val="418415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882" y="0"/>
            <a:ext cx="8570235" cy="6858000"/>
          </a:xfrm>
          <a:prstGeom prst="rect">
            <a:avLst/>
          </a:prstGeom>
        </p:spPr>
      </p:pic>
      <p:sp>
        <p:nvSpPr>
          <p:cNvPr id="2" name="Title 1"/>
          <p:cNvSpPr>
            <a:spLocks noGrp="1"/>
          </p:cNvSpPr>
          <p:nvPr>
            <p:ph type="title"/>
          </p:nvPr>
        </p:nvSpPr>
        <p:spPr/>
        <p:txBody>
          <a:bodyPr/>
          <a:lstStyle/>
          <a:p>
            <a:r>
              <a:rPr lang="en-US" dirty="0" smtClean="0">
                <a:solidFill>
                  <a:srgbClr val="FFFF00"/>
                </a:solidFill>
              </a:rPr>
              <a:t>Apollo 8</a:t>
            </a:r>
            <a:endParaRPr lang="en-US" dirty="0">
              <a:solidFill>
                <a:srgbClr val="FFFF00"/>
              </a:solidFill>
            </a:endParaRPr>
          </a:p>
        </p:txBody>
      </p:sp>
      <p:sp>
        <p:nvSpPr>
          <p:cNvPr id="3" name="Content Placeholder 2"/>
          <p:cNvSpPr>
            <a:spLocks noGrp="1"/>
          </p:cNvSpPr>
          <p:nvPr>
            <p:ph idx="1"/>
          </p:nvPr>
        </p:nvSpPr>
        <p:spPr>
          <a:xfrm>
            <a:off x="5943600" y="0"/>
            <a:ext cx="3200400" cy="762000"/>
          </a:xfrm>
        </p:spPr>
        <p:txBody>
          <a:bodyPr/>
          <a:lstStyle/>
          <a:p>
            <a:pPr marL="0" indent="0">
              <a:buNone/>
            </a:pPr>
            <a:r>
              <a:rPr lang="en-US" sz="2400" dirty="0" smtClean="0">
                <a:solidFill>
                  <a:schemeClr val="bg1"/>
                </a:solidFill>
              </a:rPr>
              <a:t>December 24, 1968</a:t>
            </a:r>
            <a:endParaRPr lang="en-US" sz="2400" dirty="0">
              <a:solidFill>
                <a:schemeClr val="bg1"/>
              </a:solidFill>
            </a:endParaRPr>
          </a:p>
        </p:txBody>
      </p:sp>
      <p:sp>
        <p:nvSpPr>
          <p:cNvPr id="4" name="Slide Number Placeholder 3"/>
          <p:cNvSpPr>
            <a:spLocks noGrp="1"/>
          </p:cNvSpPr>
          <p:nvPr>
            <p:ph type="sldNum" sz="quarter" idx="12"/>
          </p:nvPr>
        </p:nvSpPr>
        <p:spPr/>
        <p:txBody>
          <a:bodyPr/>
          <a:lstStyle/>
          <a:p>
            <a:pPr>
              <a:defRPr/>
            </a:pPr>
            <a:fld id="{B7CF93C5-8169-4E98-84B8-B5DDDAC30AA3}" type="slidenum">
              <a:rPr lang="en-US" smtClean="0">
                <a:solidFill>
                  <a:srgbClr val="000000"/>
                </a:solidFill>
              </a:rPr>
              <a:pPr>
                <a:defRPr/>
              </a:pPr>
              <a:t>13</a:t>
            </a:fld>
            <a:endParaRPr lang="en-US">
              <a:solidFill>
                <a:srgbClr val="000000"/>
              </a:solidFill>
            </a:endParaRPr>
          </a:p>
        </p:txBody>
      </p:sp>
    </p:spTree>
    <p:extLst>
      <p:ext uri="{BB962C8B-B14F-4D97-AF65-F5344CB8AC3E}">
        <p14:creationId xmlns:p14="http://schemas.microsoft.com/office/powerpoint/2010/main" val="273275454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143000"/>
          </a:xfrm>
        </p:spPr>
        <p:txBody>
          <a:bodyPr/>
          <a:lstStyle/>
          <a:p>
            <a:r>
              <a:rPr lang="en-US" dirty="0" smtClean="0"/>
              <a:t>AHI: 66 South -- Icebergs</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3400" y="735014"/>
            <a:ext cx="8001000" cy="6000750"/>
          </a:xfrm>
        </p:spPr>
      </p:pic>
      <p:sp>
        <p:nvSpPr>
          <p:cNvPr id="2" name="Slide Number Placeholder 1"/>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130</a:t>
            </a:fld>
            <a:endParaRPr lang="en-US">
              <a:solidFill>
                <a:srgbClr val="000000"/>
              </a:solidFill>
            </a:endParaRPr>
          </a:p>
        </p:txBody>
      </p:sp>
      <p:grpSp>
        <p:nvGrpSpPr>
          <p:cNvPr id="10" name="Group 9"/>
          <p:cNvGrpSpPr/>
          <p:nvPr/>
        </p:nvGrpSpPr>
        <p:grpSpPr>
          <a:xfrm>
            <a:off x="3200400" y="2514600"/>
            <a:ext cx="5174546" cy="2819400"/>
            <a:chOff x="3200400" y="2514600"/>
            <a:chExt cx="5174546" cy="2819400"/>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0022" t="65718" r="50000" b="5230"/>
            <a:stretch/>
          </p:blipFill>
          <p:spPr>
            <a:xfrm>
              <a:off x="4111199" y="2514600"/>
              <a:ext cx="4263747" cy="2323800"/>
            </a:xfrm>
            <a:prstGeom prst="rect">
              <a:avLst/>
            </a:prstGeom>
            <a:ln w="47625">
              <a:solidFill>
                <a:schemeClr val="accent1">
                  <a:shade val="50000"/>
                </a:schemeClr>
              </a:solidFill>
            </a:ln>
          </p:spPr>
        </p:pic>
        <p:cxnSp>
          <p:nvCxnSpPr>
            <p:cNvPr id="8" name="Straight Connector 7"/>
            <p:cNvCxnSpPr/>
            <p:nvPr/>
          </p:nvCxnSpPr>
          <p:spPr>
            <a:xfrm flipV="1">
              <a:off x="3200400" y="4838400"/>
              <a:ext cx="910800" cy="49560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232872" y="3430279"/>
              <a:ext cx="950901" cy="246221"/>
            </a:xfrm>
            <a:prstGeom prst="rect">
              <a:avLst/>
            </a:prstGeom>
            <a:noFill/>
          </p:spPr>
          <p:txBody>
            <a:bodyPr wrap="none" rtlCol="0">
              <a:spAutoFit/>
            </a:bodyPr>
            <a:lstStyle/>
            <a:p>
              <a:r>
                <a:rPr lang="en-US" sz="1000" dirty="0">
                  <a:solidFill>
                    <a:prstClr val="white"/>
                  </a:solidFill>
                </a:rPr>
                <a:t>Dark at 1.6 um</a:t>
              </a:r>
            </a:p>
          </p:txBody>
        </p:sp>
      </p:grpSp>
    </p:spTree>
    <p:extLst>
      <p:ext uri="{BB962C8B-B14F-4D97-AF65-F5344CB8AC3E}">
        <p14:creationId xmlns:p14="http://schemas.microsoft.com/office/powerpoint/2010/main" val="835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직사각형 185"/>
          <p:cNvSpPr/>
          <p:nvPr/>
        </p:nvSpPr>
        <p:spPr>
          <a:xfrm>
            <a:off x="179512" y="6093296"/>
            <a:ext cx="2376264"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1">
              <a:spcBef>
                <a:spcPct val="0"/>
              </a:spcBef>
              <a:spcAft>
                <a:spcPct val="0"/>
              </a:spcAft>
            </a:pPr>
            <a:endParaRPr kumimoji="1" lang="ko-KR" altLang="en-US" sz="1200">
              <a:solidFill>
                <a:prstClr val="white"/>
              </a:solidFill>
            </a:endParaRPr>
          </a:p>
        </p:txBody>
      </p:sp>
      <p:sp>
        <p:nvSpPr>
          <p:cNvPr id="40" name="직사각형 39"/>
          <p:cNvSpPr/>
          <p:nvPr/>
        </p:nvSpPr>
        <p:spPr>
          <a:xfrm>
            <a:off x="73520" y="1287304"/>
            <a:ext cx="2880000" cy="507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latinLnBrk="1">
              <a:spcBef>
                <a:spcPct val="0"/>
              </a:spcBef>
              <a:spcAft>
                <a:spcPct val="0"/>
              </a:spcAft>
              <a:buSzPct val="70000"/>
            </a:pPr>
            <a:endParaRPr kumimoji="1" lang="en-US" altLang="ko-KR" sz="1100" dirty="0">
              <a:solidFill>
                <a:prstClr val="black">
                  <a:lumMod val="65000"/>
                  <a:lumOff val="35000"/>
                </a:prstClr>
              </a:solidFill>
              <a:latin typeface="나눔고딕" pitchFamily="50" charset="-127"/>
              <a:ea typeface="나눔고딕" pitchFamily="50" charset="-127"/>
            </a:endParaRPr>
          </a:p>
        </p:txBody>
      </p:sp>
      <p:sp>
        <p:nvSpPr>
          <p:cNvPr id="200" name="직사각형 199"/>
          <p:cNvSpPr/>
          <p:nvPr/>
        </p:nvSpPr>
        <p:spPr>
          <a:xfrm>
            <a:off x="1498516" y="3488494"/>
            <a:ext cx="1448537" cy="267681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1">
              <a:spcBef>
                <a:spcPct val="0"/>
              </a:spcBef>
              <a:spcAft>
                <a:spcPct val="0"/>
              </a:spcAft>
            </a:pPr>
            <a:endParaRPr kumimoji="1" lang="ko-KR" altLang="en-US" sz="1200">
              <a:solidFill>
                <a:prstClr val="white"/>
              </a:solidFill>
            </a:endParaRPr>
          </a:p>
        </p:txBody>
      </p:sp>
      <p:sp>
        <p:nvSpPr>
          <p:cNvPr id="43" name="직사각형 42"/>
          <p:cNvSpPr/>
          <p:nvPr/>
        </p:nvSpPr>
        <p:spPr>
          <a:xfrm>
            <a:off x="6055052" y="1284007"/>
            <a:ext cx="3024000" cy="50729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latinLnBrk="1">
              <a:spcBef>
                <a:spcPct val="0"/>
              </a:spcBef>
              <a:spcAft>
                <a:spcPct val="0"/>
              </a:spcAft>
              <a:buSzPct val="70000"/>
            </a:pPr>
            <a:endParaRPr kumimoji="1" lang="en-US" altLang="ko-KR" sz="1100" dirty="0">
              <a:solidFill>
                <a:prstClr val="black">
                  <a:lumMod val="65000"/>
                  <a:lumOff val="35000"/>
                </a:prstClr>
              </a:solidFill>
              <a:latin typeface="나눔고딕" pitchFamily="50" charset="-127"/>
              <a:ea typeface="나눔고딕" pitchFamily="50" charset="-127"/>
            </a:endParaRPr>
          </a:p>
        </p:txBody>
      </p:sp>
      <p:grpSp>
        <p:nvGrpSpPr>
          <p:cNvPr id="2" name="그룹 36"/>
          <p:cNvGrpSpPr/>
          <p:nvPr/>
        </p:nvGrpSpPr>
        <p:grpSpPr>
          <a:xfrm>
            <a:off x="77344" y="1287313"/>
            <a:ext cx="9004678" cy="5072975"/>
            <a:chOff x="2412740" y="2227510"/>
            <a:chExt cx="7551653" cy="5181870"/>
          </a:xfrm>
        </p:grpSpPr>
        <p:sp>
          <p:nvSpPr>
            <p:cNvPr id="37" name="직사각형 36"/>
            <p:cNvSpPr/>
            <p:nvPr/>
          </p:nvSpPr>
          <p:spPr>
            <a:xfrm>
              <a:off x="4919533" y="2227510"/>
              <a:ext cx="2415273" cy="33325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1">
                <a:spcBef>
                  <a:spcPct val="0"/>
                </a:spcBef>
                <a:spcAft>
                  <a:spcPct val="0"/>
                </a:spcAft>
              </a:pPr>
              <a:endParaRPr kumimoji="1" lang="en-US" altLang="ko-KR" sz="1500" b="1" spc="-50" dirty="0">
                <a:solidFill>
                  <a:prstClr val="white"/>
                </a:solidFill>
                <a:latin typeface="나눔고딕" pitchFamily="50" charset="-127"/>
                <a:ea typeface="나눔고딕" pitchFamily="50" charset="-127"/>
              </a:endParaRPr>
            </a:p>
          </p:txBody>
        </p:sp>
        <p:sp>
          <p:nvSpPr>
            <p:cNvPr id="39" name="직사각형 38"/>
            <p:cNvSpPr/>
            <p:nvPr/>
          </p:nvSpPr>
          <p:spPr>
            <a:xfrm>
              <a:off x="4955347" y="2560763"/>
              <a:ext cx="2304256" cy="484861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latinLnBrk="1">
                <a:spcBef>
                  <a:spcPct val="0"/>
                </a:spcBef>
                <a:spcAft>
                  <a:spcPct val="0"/>
                </a:spcAft>
                <a:buSzPct val="70000"/>
              </a:pPr>
              <a:endParaRPr kumimoji="1" lang="en-US" altLang="ko-KR" sz="1100" dirty="0">
                <a:solidFill>
                  <a:prstClr val="black">
                    <a:lumMod val="65000"/>
                    <a:lumOff val="35000"/>
                  </a:prstClr>
                </a:solidFill>
                <a:latin typeface="나눔고딕" pitchFamily="50" charset="-127"/>
                <a:ea typeface="나눔고딕" pitchFamily="50" charset="-127"/>
              </a:endParaRPr>
            </a:p>
          </p:txBody>
        </p:sp>
        <p:sp>
          <p:nvSpPr>
            <p:cNvPr id="82" name="직사각형 81"/>
            <p:cNvSpPr/>
            <p:nvPr/>
          </p:nvSpPr>
          <p:spPr>
            <a:xfrm>
              <a:off x="2412740" y="2237597"/>
              <a:ext cx="2415273" cy="33095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1">
                <a:spcBef>
                  <a:spcPct val="0"/>
                </a:spcBef>
                <a:spcAft>
                  <a:spcPct val="0"/>
                </a:spcAft>
              </a:pPr>
              <a:endParaRPr kumimoji="1" lang="en-US" altLang="ko-KR" sz="1500" b="1" spc="-50" dirty="0">
                <a:solidFill>
                  <a:prstClr val="white"/>
                </a:solidFill>
                <a:latin typeface="나눔고딕" pitchFamily="50" charset="-127"/>
                <a:ea typeface="나눔고딕" pitchFamily="50" charset="-127"/>
              </a:endParaRPr>
            </a:p>
          </p:txBody>
        </p:sp>
        <p:sp>
          <p:nvSpPr>
            <p:cNvPr id="83" name="직사각형 82"/>
            <p:cNvSpPr/>
            <p:nvPr/>
          </p:nvSpPr>
          <p:spPr>
            <a:xfrm>
              <a:off x="2412741" y="3934817"/>
              <a:ext cx="2415274" cy="33095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1">
                <a:spcBef>
                  <a:spcPct val="0"/>
                </a:spcBef>
                <a:spcAft>
                  <a:spcPct val="0"/>
                </a:spcAft>
              </a:pPr>
              <a:endParaRPr kumimoji="1" lang="en-US" altLang="ko-KR" sz="1500" b="1" spc="-50" dirty="0">
                <a:solidFill>
                  <a:prstClr val="white"/>
                </a:solidFill>
                <a:latin typeface="나눔고딕" pitchFamily="50" charset="-127"/>
                <a:ea typeface="나눔고딕" pitchFamily="50" charset="-127"/>
              </a:endParaRPr>
            </a:p>
          </p:txBody>
        </p:sp>
        <p:sp>
          <p:nvSpPr>
            <p:cNvPr id="116" name="직사각형 115"/>
            <p:cNvSpPr/>
            <p:nvPr/>
          </p:nvSpPr>
          <p:spPr>
            <a:xfrm>
              <a:off x="7428356" y="2227510"/>
              <a:ext cx="2536037" cy="33325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1">
                <a:spcBef>
                  <a:spcPct val="0"/>
                </a:spcBef>
                <a:spcAft>
                  <a:spcPct val="0"/>
                </a:spcAft>
              </a:pPr>
              <a:endParaRPr kumimoji="1" lang="en-US" altLang="ko-KR" sz="1500" b="1" spc="-50" dirty="0">
                <a:solidFill>
                  <a:prstClr val="white"/>
                </a:solidFill>
                <a:latin typeface="나눔고딕" pitchFamily="50" charset="-127"/>
                <a:ea typeface="나눔고딕" pitchFamily="50" charset="-127"/>
              </a:endParaRPr>
            </a:p>
          </p:txBody>
        </p:sp>
      </p:grpSp>
      <p:sp>
        <p:nvSpPr>
          <p:cNvPr id="114" name="직사각형 113"/>
          <p:cNvSpPr/>
          <p:nvPr/>
        </p:nvSpPr>
        <p:spPr>
          <a:xfrm>
            <a:off x="3062850" y="1613554"/>
            <a:ext cx="432000" cy="47467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1">
              <a:spcBef>
                <a:spcPct val="0"/>
              </a:spcBef>
              <a:spcAft>
                <a:spcPct val="0"/>
              </a:spcAft>
            </a:pPr>
            <a:endParaRPr kumimoji="1" lang="ko-KR" altLang="en-US" sz="1200">
              <a:solidFill>
                <a:prstClr val="white"/>
              </a:solidFill>
            </a:endParaRPr>
          </a:p>
        </p:txBody>
      </p:sp>
      <p:sp>
        <p:nvSpPr>
          <p:cNvPr id="11" name="직사각형 10"/>
          <p:cNvSpPr/>
          <p:nvPr/>
        </p:nvSpPr>
        <p:spPr>
          <a:xfrm>
            <a:off x="4486003" y="1613554"/>
            <a:ext cx="1458000" cy="47467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1">
              <a:spcBef>
                <a:spcPct val="0"/>
              </a:spcBef>
              <a:spcAft>
                <a:spcPct val="0"/>
              </a:spcAft>
            </a:pPr>
            <a:endParaRPr kumimoji="1" lang="ko-KR" altLang="en-US" sz="1200">
              <a:solidFill>
                <a:prstClr val="white"/>
              </a:solidFill>
            </a:endParaRPr>
          </a:p>
        </p:txBody>
      </p:sp>
      <p:sp>
        <p:nvSpPr>
          <p:cNvPr id="5" name="직사각형 4"/>
          <p:cNvSpPr/>
          <p:nvPr/>
        </p:nvSpPr>
        <p:spPr>
          <a:xfrm>
            <a:off x="142087" y="1860070"/>
            <a:ext cx="973529" cy="704834"/>
          </a:xfrm>
          <a:prstGeom prst="rect">
            <a:avLst/>
          </a:prstGeom>
          <a:solidFill>
            <a:schemeClr val="tx2">
              <a:lumMod val="20000"/>
              <a:lumOff val="8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1">
              <a:spcBef>
                <a:spcPct val="0"/>
              </a:spcBef>
              <a:spcAft>
                <a:spcPct val="0"/>
              </a:spcAft>
            </a:pPr>
            <a:endParaRPr kumimoji="1" lang="ko-KR" altLang="en-US" sz="1200">
              <a:solidFill>
                <a:prstClr val="white"/>
              </a:solidFill>
            </a:endParaRPr>
          </a:p>
        </p:txBody>
      </p:sp>
      <p:sp>
        <p:nvSpPr>
          <p:cNvPr id="79" name="직사각형 78"/>
          <p:cNvSpPr/>
          <p:nvPr/>
        </p:nvSpPr>
        <p:spPr>
          <a:xfrm>
            <a:off x="1388202" y="1860070"/>
            <a:ext cx="1505199" cy="704834"/>
          </a:xfrm>
          <a:prstGeom prst="rect">
            <a:avLst/>
          </a:prstGeom>
          <a:solidFill>
            <a:schemeClr val="tx2">
              <a:lumMod val="20000"/>
              <a:lumOff val="8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1">
              <a:spcBef>
                <a:spcPct val="0"/>
              </a:spcBef>
              <a:spcAft>
                <a:spcPct val="0"/>
              </a:spcAft>
            </a:pPr>
            <a:endParaRPr kumimoji="1" lang="ko-KR" altLang="en-US" sz="1200">
              <a:solidFill>
                <a:prstClr val="white"/>
              </a:solidFill>
            </a:endParaRPr>
          </a:p>
        </p:txBody>
      </p:sp>
      <p:sp>
        <p:nvSpPr>
          <p:cNvPr id="18" name="제목 17"/>
          <p:cNvSpPr>
            <a:spLocks noGrp="1"/>
          </p:cNvSpPr>
          <p:nvPr>
            <p:ph type="title"/>
          </p:nvPr>
        </p:nvSpPr>
        <p:spPr>
          <a:xfrm>
            <a:off x="1049147" y="260655"/>
            <a:ext cx="7895446" cy="709715"/>
          </a:xfrm>
        </p:spPr>
        <p:txBody>
          <a:bodyPr anchor="ctr" anchorCtr="0">
            <a:noAutofit/>
          </a:bodyPr>
          <a:lstStyle/>
          <a:p>
            <a:pPr algn="l"/>
            <a:r>
              <a:rPr lang="en-US" altLang="ko-KR" sz="2800" b="1" dirty="0" smtClean="0">
                <a:solidFill>
                  <a:schemeClr val="bg1"/>
                </a:solidFill>
                <a:latin typeface="Tahoma" pitchFamily="34" charset="0"/>
                <a:ea typeface="Tahoma" pitchFamily="34" charset="0"/>
                <a:cs typeface="Tahoma" pitchFamily="34" charset="0"/>
              </a:rPr>
              <a:t> 4.3 COMS &amp; GEO-KOMPSAT-2A</a:t>
            </a:r>
            <a:endParaRPr lang="ko-KR" altLang="en-US" sz="2800" b="1" dirty="0">
              <a:solidFill>
                <a:schemeClr val="bg1"/>
              </a:solidFill>
              <a:latin typeface="Tahoma" pitchFamily="34" charset="0"/>
              <a:ea typeface="HY견고딕" pitchFamily="18" charset="-127"/>
              <a:cs typeface="Tahoma" pitchFamily="34" charset="0"/>
            </a:endParaRPr>
          </a:p>
        </p:txBody>
      </p:sp>
      <p:sp>
        <p:nvSpPr>
          <p:cNvPr id="45" name="TextBox 44"/>
          <p:cNvSpPr txBox="1"/>
          <p:nvPr/>
        </p:nvSpPr>
        <p:spPr>
          <a:xfrm>
            <a:off x="136703" y="1268760"/>
            <a:ext cx="2410404" cy="338554"/>
          </a:xfrm>
          <a:prstGeom prst="rect">
            <a:avLst/>
          </a:prstGeom>
          <a:noFill/>
        </p:spPr>
        <p:txBody>
          <a:bodyPr wrap="none" rtlCol="0">
            <a:spAutoFit/>
            <a:scene3d>
              <a:camera prst="orthographicFront"/>
              <a:lightRig rig="threePt" dir="t"/>
            </a:scene3d>
            <a:sp3d>
              <a:bevelB h="25400" prst="softRound"/>
            </a:sp3d>
          </a:bodyPr>
          <a:lstStyle/>
          <a:p>
            <a:pPr algn="ctr" fontAlgn="base" latinLnBrk="1">
              <a:spcBef>
                <a:spcPct val="0"/>
              </a:spcBef>
              <a:spcAft>
                <a:spcPct val="0"/>
              </a:spcAft>
            </a:pPr>
            <a:r>
              <a:rPr kumimoji="1" lang="en-US" altLang="ko-KR" sz="1300" b="1" dirty="0">
                <a:solidFill>
                  <a:prstClr val="white"/>
                </a:solidFill>
                <a:effectLst>
                  <a:outerShdw blurRad="38100" dist="38100" dir="2700000" algn="tl">
                    <a:srgbClr val="000000">
                      <a:alpha val="43137"/>
                    </a:srgbClr>
                  </a:outerShdw>
                </a:effectLst>
                <a:latin typeface="맑은 고딕" pitchFamily="50" charset="-127"/>
                <a:ea typeface="맑은 고딕" pitchFamily="50" charset="-127"/>
              </a:rPr>
              <a:t>resolution</a:t>
            </a:r>
            <a:r>
              <a:rPr kumimoji="1" lang="ko-KR" altLang="en-US" sz="1300" b="1" dirty="0">
                <a:solidFill>
                  <a:prstClr val="white"/>
                </a:solidFill>
                <a:effectLst>
                  <a:outerShdw blurRad="38100" dist="38100" dir="2700000" algn="tl">
                    <a:srgbClr val="000000">
                      <a:alpha val="43137"/>
                    </a:srgbClr>
                  </a:outerShdw>
                </a:effectLst>
                <a:latin typeface="맑은 고딕" pitchFamily="50" charset="-127"/>
                <a:ea typeface="맑은 고딕" pitchFamily="50" charset="-127"/>
              </a:rPr>
              <a:t> </a:t>
            </a:r>
            <a:r>
              <a:rPr kumimoji="1" lang="en-US" altLang="ko-KR" sz="1600" b="1" dirty="0">
                <a:solidFill>
                  <a:srgbClr val="FF0000"/>
                </a:solidFill>
                <a:effectLst>
                  <a:outerShdw blurRad="38100" dist="38100" dir="2700000" algn="tl">
                    <a:srgbClr val="000000">
                      <a:alpha val="43137"/>
                    </a:srgbClr>
                  </a:outerShdw>
                </a:effectLst>
                <a:latin typeface="맑은 고딕" pitchFamily="50" charset="-127"/>
                <a:ea typeface="맑은 고딕" pitchFamily="50" charset="-127"/>
              </a:rPr>
              <a:t>4times</a:t>
            </a:r>
            <a:r>
              <a:rPr kumimoji="1" lang="ko-KR" altLang="en-US" sz="1300" b="1" dirty="0">
                <a:solidFill>
                  <a:prstClr val="white"/>
                </a:solidFill>
                <a:effectLst>
                  <a:outerShdw blurRad="38100" dist="38100" dir="2700000" algn="tl">
                    <a:srgbClr val="000000">
                      <a:alpha val="43137"/>
                    </a:srgbClr>
                  </a:outerShdw>
                </a:effectLst>
                <a:latin typeface="맑은 고딕" pitchFamily="50" charset="-127"/>
                <a:ea typeface="맑은 고딕" pitchFamily="50" charset="-127"/>
              </a:rPr>
              <a:t> </a:t>
            </a:r>
            <a:r>
              <a:rPr kumimoji="1" lang="en-US" altLang="ko-KR" sz="1300" b="1" dirty="0">
                <a:solidFill>
                  <a:prstClr val="white"/>
                </a:solidFill>
                <a:effectLst>
                  <a:outerShdw blurRad="38100" dist="38100" dir="2700000" algn="tl">
                    <a:srgbClr val="000000">
                      <a:alpha val="43137"/>
                    </a:srgbClr>
                  </a:outerShdw>
                </a:effectLst>
                <a:latin typeface="맑은 고딕" pitchFamily="50" charset="-127"/>
                <a:ea typeface="맑은 고딕" pitchFamily="50" charset="-127"/>
              </a:rPr>
              <a:t>upgrade</a:t>
            </a:r>
            <a:endParaRPr kumimoji="1" lang="ko-KR" altLang="en-US" sz="1300" b="1" dirty="0">
              <a:solidFill>
                <a:prstClr val="white"/>
              </a:solidFill>
              <a:effectLst>
                <a:outerShdw blurRad="38100" dist="38100" dir="2700000" algn="tl">
                  <a:srgbClr val="000000">
                    <a:alpha val="43137"/>
                  </a:srgbClr>
                </a:outerShdw>
              </a:effectLst>
              <a:latin typeface="맑은 고딕" pitchFamily="50" charset="-127"/>
              <a:ea typeface="맑은 고딕" pitchFamily="50" charset="-127"/>
            </a:endParaRPr>
          </a:p>
        </p:txBody>
      </p:sp>
      <p:sp>
        <p:nvSpPr>
          <p:cNvPr id="48" name="TextBox 47"/>
          <p:cNvSpPr txBox="1"/>
          <p:nvPr/>
        </p:nvSpPr>
        <p:spPr>
          <a:xfrm>
            <a:off x="179516" y="1889330"/>
            <a:ext cx="901521" cy="646331"/>
          </a:xfrm>
          <a:prstGeom prst="rect">
            <a:avLst/>
          </a:prstGeom>
          <a:noFill/>
          <a:scene3d>
            <a:camera prst="orthographicFront"/>
            <a:lightRig rig="threePt" dir="t"/>
          </a:scene3d>
          <a:sp3d>
            <a:bevelT prst="angle"/>
          </a:sp3d>
        </p:spPr>
        <p:txBody>
          <a:bodyPr wrap="square" rtlCol="0">
            <a:spAutoFit/>
            <a:sp3d>
              <a:bevelB h="25400" prst="softRound"/>
            </a:sp3d>
          </a:bodyPr>
          <a:lstStyle/>
          <a:p>
            <a:pPr algn="ctr" fontAlgn="base" latinLnBrk="1">
              <a:spcBef>
                <a:spcPct val="0"/>
              </a:spcBef>
              <a:spcAft>
                <a:spcPct val="0"/>
              </a:spcAft>
            </a:pPr>
            <a:r>
              <a:rPr kumimoji="1" lang="en-US" altLang="ko-KR" sz="1200" b="1" dirty="0">
                <a:solidFill>
                  <a:srgbClr val="002060"/>
                </a:solidFill>
                <a:latin typeface="맑은 고딕" pitchFamily="50" charset="-127"/>
                <a:ea typeface="맑은 고딕" pitchFamily="50" charset="-127"/>
              </a:rPr>
              <a:t>COMS</a:t>
            </a:r>
          </a:p>
          <a:p>
            <a:pPr algn="ctr" fontAlgn="base" latinLnBrk="1">
              <a:spcBef>
                <a:spcPct val="0"/>
              </a:spcBef>
              <a:spcAft>
                <a:spcPct val="0"/>
              </a:spcAft>
            </a:pPr>
            <a:r>
              <a:rPr kumimoji="1" lang="en-US" altLang="ko-KR" sz="1200" b="1" dirty="0">
                <a:solidFill>
                  <a:srgbClr val="C0504D">
                    <a:lumMod val="50000"/>
                  </a:srgbClr>
                </a:solidFill>
                <a:latin typeface="맑은 고딕" pitchFamily="50" charset="-127"/>
                <a:ea typeface="맑은 고딕" pitchFamily="50" charset="-127"/>
              </a:rPr>
              <a:t>VIS 1km</a:t>
            </a:r>
          </a:p>
          <a:p>
            <a:pPr algn="ctr" fontAlgn="base" latinLnBrk="1">
              <a:spcBef>
                <a:spcPct val="0"/>
              </a:spcBef>
              <a:spcAft>
                <a:spcPct val="0"/>
              </a:spcAft>
            </a:pPr>
            <a:r>
              <a:rPr kumimoji="1" lang="en-US" altLang="ko-KR" sz="1200" b="1" dirty="0">
                <a:solidFill>
                  <a:srgbClr val="C0504D">
                    <a:lumMod val="50000"/>
                  </a:srgbClr>
                </a:solidFill>
                <a:latin typeface="맑은 고딕" pitchFamily="50" charset="-127"/>
                <a:ea typeface="맑은 고딕" pitchFamily="50" charset="-127"/>
              </a:rPr>
              <a:t>IR  4km</a:t>
            </a:r>
            <a:endParaRPr kumimoji="1" lang="ko-KR" altLang="en-US" sz="1200" b="1" dirty="0">
              <a:solidFill>
                <a:srgbClr val="C0504D">
                  <a:lumMod val="50000"/>
                </a:srgbClr>
              </a:solidFill>
              <a:latin typeface="맑은 고딕" pitchFamily="50" charset="-127"/>
              <a:ea typeface="맑은 고딕" pitchFamily="50" charset="-127"/>
            </a:endParaRPr>
          </a:p>
        </p:txBody>
      </p:sp>
      <p:sp>
        <p:nvSpPr>
          <p:cNvPr id="49" name="TextBox 48"/>
          <p:cNvSpPr txBox="1"/>
          <p:nvPr/>
        </p:nvSpPr>
        <p:spPr>
          <a:xfrm>
            <a:off x="1373670" y="1889330"/>
            <a:ext cx="1533690" cy="646331"/>
          </a:xfrm>
          <a:prstGeom prst="rect">
            <a:avLst/>
          </a:prstGeom>
          <a:noFill/>
        </p:spPr>
        <p:txBody>
          <a:bodyPr wrap="none" rtlCol="0">
            <a:spAutoFit/>
            <a:scene3d>
              <a:camera prst="orthographicFront"/>
              <a:lightRig rig="threePt" dir="t"/>
            </a:scene3d>
            <a:sp3d>
              <a:bevelB h="25400" prst="softRound"/>
            </a:sp3d>
          </a:bodyPr>
          <a:lstStyle/>
          <a:p>
            <a:pPr algn="ctr" fontAlgn="base" latinLnBrk="1">
              <a:spcBef>
                <a:spcPct val="0"/>
              </a:spcBef>
              <a:spcAft>
                <a:spcPct val="0"/>
              </a:spcAft>
            </a:pPr>
            <a:r>
              <a:rPr kumimoji="1" lang="en-US" altLang="ko-KR" sz="1200" b="1" dirty="0">
                <a:solidFill>
                  <a:srgbClr val="002060"/>
                </a:solidFill>
                <a:latin typeface="맑은 고딕" pitchFamily="50" charset="-127"/>
                <a:ea typeface="맑은 고딕" pitchFamily="50" charset="-127"/>
              </a:rPr>
              <a:t>Geo-KOMPSAT-2A</a:t>
            </a:r>
          </a:p>
          <a:p>
            <a:pPr algn="ctr" fontAlgn="base" latinLnBrk="1">
              <a:spcBef>
                <a:spcPct val="0"/>
              </a:spcBef>
              <a:spcAft>
                <a:spcPct val="0"/>
              </a:spcAft>
            </a:pPr>
            <a:r>
              <a:rPr kumimoji="1" lang="en-US" altLang="ko-KR" sz="1200" b="1" dirty="0">
                <a:solidFill>
                  <a:srgbClr val="C0504D">
                    <a:lumMod val="50000"/>
                  </a:srgbClr>
                </a:solidFill>
                <a:latin typeface="맑은 고딕" pitchFamily="50" charset="-127"/>
                <a:ea typeface="맑은 고딕" pitchFamily="50" charset="-127"/>
              </a:rPr>
              <a:t>VIS 0.5~1km</a:t>
            </a:r>
          </a:p>
          <a:p>
            <a:pPr algn="ctr" fontAlgn="base" latinLnBrk="1">
              <a:spcBef>
                <a:spcPct val="0"/>
              </a:spcBef>
              <a:spcAft>
                <a:spcPct val="0"/>
              </a:spcAft>
            </a:pPr>
            <a:r>
              <a:rPr kumimoji="1" lang="en-US" altLang="ko-KR" sz="1200" b="1" dirty="0">
                <a:solidFill>
                  <a:srgbClr val="C0504D">
                    <a:lumMod val="50000"/>
                  </a:srgbClr>
                </a:solidFill>
                <a:latin typeface="맑은 고딕" pitchFamily="50" charset="-127"/>
                <a:ea typeface="맑은 고딕" pitchFamily="50" charset="-127"/>
              </a:rPr>
              <a:t>IR       2km</a:t>
            </a:r>
            <a:endParaRPr kumimoji="1" lang="ko-KR" altLang="en-US" sz="1200" b="1" dirty="0">
              <a:solidFill>
                <a:srgbClr val="C0504D">
                  <a:lumMod val="50000"/>
                </a:srgbClr>
              </a:solidFill>
              <a:latin typeface="맑은 고딕" pitchFamily="50" charset="-127"/>
              <a:ea typeface="맑은 고딕" pitchFamily="50" charset="-127"/>
            </a:endParaRPr>
          </a:p>
        </p:txBody>
      </p:sp>
      <p:sp>
        <p:nvSpPr>
          <p:cNvPr id="50" name="오른쪽 화살표 49"/>
          <p:cNvSpPr/>
          <p:nvPr/>
        </p:nvSpPr>
        <p:spPr>
          <a:xfrm>
            <a:off x="1156548" y="2104475"/>
            <a:ext cx="175092" cy="216024"/>
          </a:xfrm>
          <a:prstGeom prst="rightArrow">
            <a:avLst/>
          </a:prstGeom>
          <a:solidFill>
            <a:srgbClr val="97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1">
              <a:spcBef>
                <a:spcPct val="0"/>
              </a:spcBef>
              <a:spcAft>
                <a:spcPct val="0"/>
              </a:spcAft>
            </a:pPr>
            <a:endParaRPr kumimoji="1" lang="ko-KR" altLang="en-US" sz="1200">
              <a:solidFill>
                <a:prstClr val="white"/>
              </a:solidFill>
            </a:endParaRPr>
          </a:p>
        </p:txBody>
      </p:sp>
      <p:sp>
        <p:nvSpPr>
          <p:cNvPr id="52" name="TextBox 51"/>
          <p:cNvSpPr txBox="1"/>
          <p:nvPr/>
        </p:nvSpPr>
        <p:spPr>
          <a:xfrm>
            <a:off x="107508" y="2946430"/>
            <a:ext cx="2778709" cy="338554"/>
          </a:xfrm>
          <a:prstGeom prst="rect">
            <a:avLst/>
          </a:prstGeom>
          <a:noFill/>
        </p:spPr>
        <p:txBody>
          <a:bodyPr wrap="none" rtlCol="0">
            <a:spAutoFit/>
            <a:scene3d>
              <a:camera prst="orthographicFront"/>
              <a:lightRig rig="threePt" dir="t"/>
            </a:scene3d>
            <a:sp3d>
              <a:bevelB h="25400" prst="softRound"/>
            </a:sp3d>
          </a:bodyPr>
          <a:lstStyle/>
          <a:p>
            <a:pPr algn="ctr" fontAlgn="base" latinLnBrk="1">
              <a:spcBef>
                <a:spcPct val="0"/>
              </a:spcBef>
              <a:spcAft>
                <a:spcPct val="0"/>
              </a:spcAft>
            </a:pPr>
            <a:r>
              <a:rPr kumimoji="1" lang="en-US" altLang="ko-KR" sz="1300" b="1" dirty="0">
                <a:solidFill>
                  <a:prstClr val="white"/>
                </a:solidFill>
                <a:effectLst>
                  <a:outerShdw blurRad="38100" dist="38100" dir="2700000" algn="tl">
                    <a:srgbClr val="000000">
                      <a:alpha val="43137"/>
                    </a:srgbClr>
                  </a:outerShdw>
                </a:effectLst>
                <a:latin typeface="맑은 고딕" pitchFamily="50" charset="-127"/>
                <a:ea typeface="맑은 고딕" pitchFamily="50" charset="-127"/>
              </a:rPr>
              <a:t>Observation</a:t>
            </a:r>
            <a:r>
              <a:rPr kumimoji="1" lang="ko-KR" altLang="en-US" sz="1300" b="1" dirty="0">
                <a:solidFill>
                  <a:prstClr val="white"/>
                </a:solidFill>
                <a:effectLst>
                  <a:outerShdw blurRad="38100" dist="38100" dir="2700000" algn="tl">
                    <a:srgbClr val="000000">
                      <a:alpha val="43137"/>
                    </a:srgbClr>
                  </a:outerShdw>
                </a:effectLst>
                <a:latin typeface="맑은 고딕" pitchFamily="50" charset="-127"/>
                <a:ea typeface="맑은 고딕" pitchFamily="50" charset="-127"/>
              </a:rPr>
              <a:t> </a:t>
            </a:r>
            <a:r>
              <a:rPr kumimoji="1" lang="en-US" altLang="ko-KR" sz="1300" b="1" dirty="0">
                <a:solidFill>
                  <a:prstClr val="white"/>
                </a:solidFill>
                <a:effectLst>
                  <a:outerShdw blurRad="38100" dist="38100" dir="2700000" algn="tl">
                    <a:srgbClr val="000000">
                      <a:alpha val="43137"/>
                    </a:srgbClr>
                  </a:outerShdw>
                </a:effectLst>
                <a:latin typeface="맑은 고딕" pitchFamily="50" charset="-127"/>
                <a:ea typeface="맑은 고딕" pitchFamily="50" charset="-127"/>
              </a:rPr>
              <a:t>frequency</a:t>
            </a:r>
            <a:r>
              <a:rPr kumimoji="1" lang="ko-KR" altLang="en-US" sz="1300" b="1" dirty="0">
                <a:solidFill>
                  <a:prstClr val="white"/>
                </a:solidFill>
                <a:effectLst>
                  <a:outerShdw blurRad="38100" dist="38100" dir="2700000" algn="tl">
                    <a:srgbClr val="000000">
                      <a:alpha val="43137"/>
                    </a:srgbClr>
                  </a:outerShdw>
                </a:effectLst>
                <a:latin typeface="맑은 고딕" pitchFamily="50" charset="-127"/>
                <a:ea typeface="맑은 고딕" pitchFamily="50" charset="-127"/>
              </a:rPr>
              <a:t> </a:t>
            </a:r>
            <a:r>
              <a:rPr kumimoji="1" lang="en-US" altLang="ko-KR" sz="1600" b="1" dirty="0">
                <a:solidFill>
                  <a:srgbClr val="FF0000"/>
                </a:solidFill>
                <a:effectLst>
                  <a:outerShdw blurRad="38100" dist="38100" dir="2700000" algn="tl">
                    <a:srgbClr val="000000">
                      <a:alpha val="43137"/>
                    </a:srgbClr>
                  </a:outerShdw>
                </a:effectLst>
                <a:latin typeface="맑은 고딕" pitchFamily="50" charset="-127"/>
                <a:ea typeface="맑은 고딕" pitchFamily="50" charset="-127"/>
              </a:rPr>
              <a:t>4 times</a:t>
            </a:r>
            <a:endParaRPr kumimoji="1" lang="ko-KR" altLang="en-US" sz="1300" b="1" dirty="0">
              <a:solidFill>
                <a:prstClr val="white"/>
              </a:solidFill>
              <a:effectLst>
                <a:outerShdw blurRad="38100" dist="38100" dir="2700000" algn="tl">
                  <a:srgbClr val="000000">
                    <a:alpha val="43137"/>
                  </a:srgbClr>
                </a:outerShdw>
              </a:effectLst>
              <a:latin typeface="맑은 고딕" pitchFamily="50" charset="-127"/>
              <a:ea typeface="맑은 고딕" pitchFamily="50" charset="-127"/>
            </a:endParaRPr>
          </a:p>
        </p:txBody>
      </p:sp>
      <p:sp>
        <p:nvSpPr>
          <p:cNvPr id="53" name="직사각형 52"/>
          <p:cNvSpPr/>
          <p:nvPr/>
        </p:nvSpPr>
        <p:spPr>
          <a:xfrm>
            <a:off x="91142" y="3488494"/>
            <a:ext cx="1384514" cy="267681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1">
              <a:spcBef>
                <a:spcPct val="0"/>
              </a:spcBef>
              <a:spcAft>
                <a:spcPct val="0"/>
              </a:spcAft>
            </a:pPr>
            <a:endParaRPr kumimoji="1" lang="ko-KR" altLang="en-US" sz="1200">
              <a:solidFill>
                <a:prstClr val="white"/>
              </a:solidFill>
            </a:endParaRPr>
          </a:p>
        </p:txBody>
      </p:sp>
      <p:pic>
        <p:nvPicPr>
          <p:cNvPr id="56" name="그림 5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9672" y="3612069"/>
            <a:ext cx="684000" cy="675812"/>
          </a:xfrm>
          <a:prstGeom prst="rect">
            <a:avLst/>
          </a:prstGeom>
        </p:spPr>
      </p:pic>
      <p:grpSp>
        <p:nvGrpSpPr>
          <p:cNvPr id="6" name="그룹 1"/>
          <p:cNvGrpSpPr/>
          <p:nvPr/>
        </p:nvGrpSpPr>
        <p:grpSpPr>
          <a:xfrm>
            <a:off x="1411272" y="3645024"/>
            <a:ext cx="139675" cy="2273776"/>
            <a:chOff x="2269226" y="3458424"/>
            <a:chExt cx="216024" cy="2273776"/>
          </a:xfrm>
        </p:grpSpPr>
        <p:cxnSp>
          <p:nvCxnSpPr>
            <p:cNvPr id="64" name="직선 연결선 63"/>
            <p:cNvCxnSpPr/>
            <p:nvPr/>
          </p:nvCxnSpPr>
          <p:spPr>
            <a:xfrm>
              <a:off x="2377239" y="3458424"/>
              <a:ext cx="0" cy="2268000"/>
            </a:xfrm>
            <a:prstGeom prst="line">
              <a:avLst/>
            </a:prstGeom>
            <a:ln w="22225">
              <a:solidFill>
                <a:srgbClr val="007E39"/>
              </a:solidFill>
            </a:ln>
          </p:spPr>
          <p:style>
            <a:lnRef idx="1">
              <a:schemeClr val="accent1"/>
            </a:lnRef>
            <a:fillRef idx="0">
              <a:schemeClr val="accent1"/>
            </a:fillRef>
            <a:effectRef idx="0">
              <a:schemeClr val="accent1"/>
            </a:effectRef>
            <a:fontRef idx="minor">
              <a:schemeClr val="tx1"/>
            </a:fontRef>
          </p:style>
        </p:cxnSp>
        <p:cxnSp>
          <p:nvCxnSpPr>
            <p:cNvPr id="65" name="직선 연결선 64"/>
            <p:cNvCxnSpPr/>
            <p:nvPr/>
          </p:nvCxnSpPr>
          <p:spPr>
            <a:xfrm flipH="1">
              <a:off x="2269226" y="3461010"/>
              <a:ext cx="216024" cy="0"/>
            </a:xfrm>
            <a:prstGeom prst="line">
              <a:avLst/>
            </a:prstGeom>
            <a:ln w="22225">
              <a:solidFill>
                <a:srgbClr val="007E39"/>
              </a:solidFill>
            </a:ln>
          </p:spPr>
          <p:style>
            <a:lnRef idx="1">
              <a:schemeClr val="accent1"/>
            </a:lnRef>
            <a:fillRef idx="0">
              <a:schemeClr val="accent1"/>
            </a:fillRef>
            <a:effectRef idx="0">
              <a:schemeClr val="accent1"/>
            </a:effectRef>
            <a:fontRef idx="minor">
              <a:schemeClr val="tx1"/>
            </a:fontRef>
          </p:style>
        </p:cxnSp>
        <p:cxnSp>
          <p:nvCxnSpPr>
            <p:cNvPr id="66" name="직선 연결선 65"/>
            <p:cNvCxnSpPr/>
            <p:nvPr/>
          </p:nvCxnSpPr>
          <p:spPr>
            <a:xfrm flipH="1">
              <a:off x="2269226" y="5732200"/>
              <a:ext cx="216024" cy="0"/>
            </a:xfrm>
            <a:prstGeom prst="line">
              <a:avLst/>
            </a:prstGeom>
            <a:ln w="22225">
              <a:solidFill>
                <a:srgbClr val="007E39"/>
              </a:solidFill>
            </a:ln>
          </p:spPr>
          <p:style>
            <a:lnRef idx="1">
              <a:schemeClr val="accent1"/>
            </a:lnRef>
            <a:fillRef idx="0">
              <a:schemeClr val="accent1"/>
            </a:fillRef>
            <a:effectRef idx="0">
              <a:schemeClr val="accent1"/>
            </a:effectRef>
            <a:fontRef idx="minor">
              <a:schemeClr val="tx1"/>
            </a:fontRef>
          </p:style>
        </p:cxnSp>
      </p:grpSp>
      <p:pic>
        <p:nvPicPr>
          <p:cNvPr id="85" name="그림 8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62338" y="2359895"/>
            <a:ext cx="864000" cy="860245"/>
          </a:xfrm>
          <a:prstGeom prst="rect">
            <a:avLst/>
          </a:prstGeom>
        </p:spPr>
      </p:pic>
      <p:sp>
        <p:nvSpPr>
          <p:cNvPr id="86" name="직사각형 85"/>
          <p:cNvSpPr/>
          <p:nvPr/>
        </p:nvSpPr>
        <p:spPr>
          <a:xfrm>
            <a:off x="3641897" y="1588574"/>
            <a:ext cx="673005" cy="292388"/>
          </a:xfrm>
          <a:prstGeom prst="rect">
            <a:avLst/>
          </a:prstGeom>
        </p:spPr>
        <p:txBody>
          <a:bodyPr wrap="none">
            <a:spAutoFit/>
          </a:bodyPr>
          <a:lstStyle/>
          <a:p>
            <a:pPr algn="ctr" fontAlgn="base" latinLnBrk="1">
              <a:spcBef>
                <a:spcPct val="0"/>
              </a:spcBef>
              <a:spcAft>
                <a:spcPct val="0"/>
              </a:spcAft>
            </a:pPr>
            <a:r>
              <a:rPr kumimoji="1" lang="en-US" altLang="ko-KR" sz="1300" b="1" dirty="0">
                <a:solidFill>
                  <a:srgbClr val="002060"/>
                </a:solidFill>
                <a:latin typeface="맑은 고딕" pitchFamily="50" charset="-127"/>
                <a:ea typeface="맑은 고딕" pitchFamily="50" charset="-127"/>
              </a:rPr>
              <a:t>COMS</a:t>
            </a:r>
          </a:p>
        </p:txBody>
      </p:sp>
      <p:sp>
        <p:nvSpPr>
          <p:cNvPr id="87" name="직사각형 86"/>
          <p:cNvSpPr/>
          <p:nvPr/>
        </p:nvSpPr>
        <p:spPr>
          <a:xfrm>
            <a:off x="3304249" y="1892331"/>
            <a:ext cx="1354859" cy="430887"/>
          </a:xfrm>
          <a:prstGeom prst="rect">
            <a:avLst/>
          </a:prstGeom>
        </p:spPr>
        <p:txBody>
          <a:bodyPr wrap="none">
            <a:spAutoFit/>
          </a:bodyPr>
          <a:lstStyle/>
          <a:p>
            <a:pPr algn="ctr" fontAlgn="base" latinLnBrk="1">
              <a:spcBef>
                <a:spcPct val="0"/>
              </a:spcBef>
              <a:spcAft>
                <a:spcPct val="0"/>
              </a:spcAft>
            </a:pPr>
            <a:r>
              <a:rPr kumimoji="1" lang="en-US" altLang="ko-KR" sz="1100" b="1" dirty="0">
                <a:solidFill>
                  <a:srgbClr val="C0504D">
                    <a:lumMod val="50000"/>
                  </a:srgbClr>
                </a:solidFill>
                <a:latin typeface="맑은 고딕" pitchFamily="50" charset="-127"/>
                <a:ea typeface="맑은 고딕" pitchFamily="50" charset="-127"/>
              </a:rPr>
              <a:t>1</a:t>
            </a:r>
          </a:p>
          <a:p>
            <a:pPr algn="ctr" fontAlgn="base" latinLnBrk="1">
              <a:spcBef>
                <a:spcPct val="0"/>
              </a:spcBef>
              <a:spcAft>
                <a:spcPct val="0"/>
              </a:spcAft>
            </a:pPr>
            <a:r>
              <a:rPr kumimoji="1" lang="en-US" altLang="ko-KR" sz="1100" b="1" dirty="0">
                <a:solidFill>
                  <a:srgbClr val="C0504D">
                    <a:lumMod val="50000"/>
                  </a:srgbClr>
                </a:solidFill>
                <a:latin typeface="맑은 고딕" pitchFamily="50" charset="-127"/>
                <a:ea typeface="맑은 고딕" pitchFamily="50" charset="-127"/>
              </a:rPr>
              <a:t>(Black and white)</a:t>
            </a:r>
          </a:p>
        </p:txBody>
      </p:sp>
      <p:sp>
        <p:nvSpPr>
          <p:cNvPr id="88" name="직사각형 87"/>
          <p:cNvSpPr/>
          <p:nvPr/>
        </p:nvSpPr>
        <p:spPr>
          <a:xfrm>
            <a:off x="3814799" y="3804761"/>
            <a:ext cx="333746" cy="323165"/>
          </a:xfrm>
          <a:prstGeom prst="rect">
            <a:avLst/>
          </a:prstGeom>
        </p:spPr>
        <p:txBody>
          <a:bodyPr wrap="none">
            <a:spAutoFit/>
          </a:bodyPr>
          <a:lstStyle/>
          <a:p>
            <a:pPr algn="ctr" fontAlgn="base" latinLnBrk="1">
              <a:spcBef>
                <a:spcPct val="0"/>
              </a:spcBef>
              <a:spcAft>
                <a:spcPct val="0"/>
              </a:spcAft>
            </a:pPr>
            <a:r>
              <a:rPr kumimoji="1" lang="en-US" altLang="ko-KR" sz="1500" b="1" dirty="0">
                <a:solidFill>
                  <a:srgbClr val="C0504D">
                    <a:lumMod val="50000"/>
                  </a:srgbClr>
                </a:solidFill>
                <a:latin typeface="맑은 고딕" pitchFamily="50" charset="-127"/>
                <a:ea typeface="맑은 고딕" pitchFamily="50" charset="-127"/>
              </a:rPr>
              <a:t>O</a:t>
            </a:r>
          </a:p>
        </p:txBody>
      </p:sp>
      <p:sp>
        <p:nvSpPr>
          <p:cNvPr id="89" name="직사각형 88"/>
          <p:cNvSpPr/>
          <p:nvPr/>
        </p:nvSpPr>
        <p:spPr>
          <a:xfrm>
            <a:off x="3848463" y="4736532"/>
            <a:ext cx="266420" cy="261610"/>
          </a:xfrm>
          <a:prstGeom prst="rect">
            <a:avLst/>
          </a:prstGeom>
        </p:spPr>
        <p:txBody>
          <a:bodyPr wrap="none">
            <a:spAutoFit/>
          </a:bodyPr>
          <a:lstStyle/>
          <a:p>
            <a:pPr algn="ctr" fontAlgn="base" latinLnBrk="1">
              <a:spcBef>
                <a:spcPct val="0"/>
              </a:spcBef>
              <a:spcAft>
                <a:spcPct val="0"/>
              </a:spcAft>
            </a:pPr>
            <a:r>
              <a:rPr kumimoji="1" lang="en-US" altLang="ko-KR" sz="1100" b="1" dirty="0">
                <a:solidFill>
                  <a:srgbClr val="C0504D">
                    <a:lumMod val="50000"/>
                  </a:srgbClr>
                </a:solidFill>
                <a:latin typeface="맑은 고딕" pitchFamily="50" charset="-127"/>
                <a:ea typeface="맑은 고딕" pitchFamily="50" charset="-127"/>
              </a:rPr>
              <a:t>4</a:t>
            </a:r>
          </a:p>
        </p:txBody>
      </p:sp>
      <p:pic>
        <p:nvPicPr>
          <p:cNvPr id="90" name="그림 8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13425" y="5036561"/>
            <a:ext cx="594915" cy="592330"/>
          </a:xfrm>
          <a:prstGeom prst="rect">
            <a:avLst/>
          </a:prstGeom>
        </p:spPr>
      </p:pic>
      <p:pic>
        <p:nvPicPr>
          <p:cNvPr id="91" name="그림 9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32390" y="5036561"/>
            <a:ext cx="594915" cy="592330"/>
          </a:xfrm>
          <a:prstGeom prst="rect">
            <a:avLst/>
          </a:prstGeom>
        </p:spPr>
      </p:pic>
      <p:pic>
        <p:nvPicPr>
          <p:cNvPr id="92" name="그림 9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51354" y="5036561"/>
            <a:ext cx="594915" cy="592330"/>
          </a:xfrm>
          <a:prstGeom prst="rect">
            <a:avLst/>
          </a:prstGeom>
        </p:spPr>
      </p:pic>
      <p:pic>
        <p:nvPicPr>
          <p:cNvPr id="93" name="그림 9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70318" y="5036561"/>
            <a:ext cx="594915" cy="592330"/>
          </a:xfrm>
          <a:prstGeom prst="rect">
            <a:avLst/>
          </a:prstGeom>
        </p:spPr>
      </p:pic>
      <p:sp>
        <p:nvSpPr>
          <p:cNvPr id="94" name="직사각형 93"/>
          <p:cNvSpPr/>
          <p:nvPr/>
        </p:nvSpPr>
        <p:spPr>
          <a:xfrm>
            <a:off x="3203848" y="5949280"/>
            <a:ext cx="1130438" cy="338554"/>
          </a:xfrm>
          <a:prstGeom prst="rect">
            <a:avLst/>
          </a:prstGeom>
        </p:spPr>
        <p:txBody>
          <a:bodyPr wrap="none">
            <a:spAutoFit/>
          </a:bodyPr>
          <a:lstStyle/>
          <a:p>
            <a:pPr algn="ctr" fontAlgn="base" latinLnBrk="1">
              <a:spcBef>
                <a:spcPct val="0"/>
              </a:spcBef>
              <a:spcAft>
                <a:spcPct val="0"/>
              </a:spcAft>
            </a:pPr>
            <a:r>
              <a:rPr kumimoji="1" lang="en-US" altLang="ko-KR" sz="1600" b="1" dirty="0">
                <a:solidFill>
                  <a:srgbClr val="002060"/>
                </a:solidFill>
                <a:latin typeface="맑은 고딕" pitchFamily="50" charset="-127"/>
                <a:ea typeface="맑은 고딕" pitchFamily="50" charset="-127"/>
              </a:rPr>
              <a:t>5 channel</a:t>
            </a:r>
          </a:p>
        </p:txBody>
      </p:sp>
      <p:sp>
        <p:nvSpPr>
          <p:cNvPr id="95" name="직사각형 94"/>
          <p:cNvSpPr/>
          <p:nvPr/>
        </p:nvSpPr>
        <p:spPr>
          <a:xfrm>
            <a:off x="4381857" y="1588574"/>
            <a:ext cx="1641348" cy="292388"/>
          </a:xfrm>
          <a:prstGeom prst="rect">
            <a:avLst/>
          </a:prstGeom>
        </p:spPr>
        <p:txBody>
          <a:bodyPr wrap="none">
            <a:spAutoFit/>
          </a:bodyPr>
          <a:lstStyle/>
          <a:p>
            <a:pPr algn="ctr" fontAlgn="base" latinLnBrk="1">
              <a:spcBef>
                <a:spcPct val="0"/>
              </a:spcBef>
              <a:spcAft>
                <a:spcPct val="0"/>
              </a:spcAft>
            </a:pPr>
            <a:r>
              <a:rPr kumimoji="1" lang="en-US" altLang="ko-KR" sz="1300" b="1" dirty="0">
                <a:solidFill>
                  <a:srgbClr val="002060"/>
                </a:solidFill>
                <a:latin typeface="맑은 고딕" pitchFamily="50" charset="-127"/>
                <a:ea typeface="맑은 고딕" pitchFamily="50" charset="-127"/>
              </a:rPr>
              <a:t>Geo-KOMPSAT-2A</a:t>
            </a:r>
          </a:p>
        </p:txBody>
      </p:sp>
      <p:pic>
        <p:nvPicPr>
          <p:cNvPr id="96" name="그림 9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90799" y="2347459"/>
            <a:ext cx="864342" cy="857842"/>
          </a:xfrm>
          <a:prstGeom prst="rect">
            <a:avLst/>
          </a:prstGeom>
        </p:spPr>
      </p:pic>
      <p:sp>
        <p:nvSpPr>
          <p:cNvPr id="97" name="직사각형 96"/>
          <p:cNvSpPr/>
          <p:nvPr/>
        </p:nvSpPr>
        <p:spPr>
          <a:xfrm>
            <a:off x="4685803" y="1892331"/>
            <a:ext cx="1083951" cy="430887"/>
          </a:xfrm>
          <a:prstGeom prst="rect">
            <a:avLst/>
          </a:prstGeom>
        </p:spPr>
        <p:txBody>
          <a:bodyPr wrap="none">
            <a:spAutoFit/>
          </a:bodyPr>
          <a:lstStyle/>
          <a:p>
            <a:pPr algn="ctr" fontAlgn="base" latinLnBrk="1">
              <a:spcBef>
                <a:spcPct val="0"/>
              </a:spcBef>
              <a:spcAft>
                <a:spcPct val="0"/>
              </a:spcAft>
            </a:pPr>
            <a:r>
              <a:rPr kumimoji="1" lang="en-US" altLang="ko-KR" sz="1100" b="1" dirty="0">
                <a:solidFill>
                  <a:srgbClr val="C0504D">
                    <a:lumMod val="50000"/>
                  </a:srgbClr>
                </a:solidFill>
                <a:latin typeface="맑은 고딕" pitchFamily="50" charset="-127"/>
                <a:ea typeface="맑은 고딕" pitchFamily="50" charset="-127"/>
              </a:rPr>
              <a:t>4</a:t>
            </a:r>
          </a:p>
          <a:p>
            <a:pPr algn="ctr" fontAlgn="base" latinLnBrk="1">
              <a:spcBef>
                <a:spcPct val="0"/>
              </a:spcBef>
              <a:spcAft>
                <a:spcPct val="0"/>
              </a:spcAft>
            </a:pPr>
            <a:r>
              <a:rPr kumimoji="1" lang="en-US" altLang="ko-KR" sz="1100" b="1" dirty="0">
                <a:solidFill>
                  <a:srgbClr val="C0504D">
                    <a:lumMod val="50000"/>
                  </a:srgbClr>
                </a:solidFill>
                <a:latin typeface="맑은 고딕" pitchFamily="50" charset="-127"/>
                <a:ea typeface="맑은 고딕" pitchFamily="50" charset="-127"/>
              </a:rPr>
              <a:t>(color image)</a:t>
            </a:r>
          </a:p>
        </p:txBody>
      </p:sp>
      <p:sp>
        <p:nvSpPr>
          <p:cNvPr id="98" name="직사각형 97"/>
          <p:cNvSpPr/>
          <p:nvPr/>
        </p:nvSpPr>
        <p:spPr>
          <a:xfrm>
            <a:off x="5103639" y="3407896"/>
            <a:ext cx="266420" cy="261610"/>
          </a:xfrm>
          <a:prstGeom prst="rect">
            <a:avLst/>
          </a:prstGeom>
        </p:spPr>
        <p:txBody>
          <a:bodyPr wrap="none">
            <a:spAutoFit/>
          </a:bodyPr>
          <a:lstStyle/>
          <a:p>
            <a:pPr algn="ctr" fontAlgn="base" latinLnBrk="1">
              <a:spcBef>
                <a:spcPct val="0"/>
              </a:spcBef>
              <a:spcAft>
                <a:spcPct val="0"/>
              </a:spcAft>
            </a:pPr>
            <a:r>
              <a:rPr kumimoji="1" lang="en-US" altLang="ko-KR" sz="1100" b="1" dirty="0">
                <a:solidFill>
                  <a:srgbClr val="C0504D">
                    <a:lumMod val="50000"/>
                  </a:srgbClr>
                </a:solidFill>
                <a:latin typeface="맑은 고딕" pitchFamily="50" charset="-127"/>
                <a:ea typeface="맑은 고딕" pitchFamily="50" charset="-127"/>
              </a:rPr>
              <a:t>2</a:t>
            </a:r>
          </a:p>
        </p:txBody>
      </p:sp>
      <p:pic>
        <p:nvPicPr>
          <p:cNvPr id="99" name="그림 9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29747" y="3706776"/>
            <a:ext cx="594915" cy="592330"/>
          </a:xfrm>
          <a:prstGeom prst="rect">
            <a:avLst/>
          </a:prstGeom>
        </p:spPr>
      </p:pic>
      <p:pic>
        <p:nvPicPr>
          <p:cNvPr id="100" name="그림 9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27385" y="3706776"/>
            <a:ext cx="594915" cy="592330"/>
          </a:xfrm>
          <a:prstGeom prst="rect">
            <a:avLst/>
          </a:prstGeom>
        </p:spPr>
      </p:pic>
      <p:sp>
        <p:nvSpPr>
          <p:cNvPr id="109" name="직사각형 108"/>
          <p:cNvSpPr/>
          <p:nvPr/>
        </p:nvSpPr>
        <p:spPr>
          <a:xfrm>
            <a:off x="5093896" y="4736532"/>
            <a:ext cx="348173" cy="261610"/>
          </a:xfrm>
          <a:prstGeom prst="rect">
            <a:avLst/>
          </a:prstGeom>
        </p:spPr>
        <p:txBody>
          <a:bodyPr wrap="none">
            <a:spAutoFit/>
          </a:bodyPr>
          <a:lstStyle/>
          <a:p>
            <a:pPr algn="ctr" fontAlgn="base" latinLnBrk="1">
              <a:spcBef>
                <a:spcPct val="0"/>
              </a:spcBef>
              <a:spcAft>
                <a:spcPct val="0"/>
              </a:spcAft>
            </a:pPr>
            <a:r>
              <a:rPr kumimoji="1" lang="en-US" altLang="ko-KR" sz="1100" b="1" dirty="0">
                <a:solidFill>
                  <a:srgbClr val="C0504D">
                    <a:lumMod val="50000"/>
                  </a:srgbClr>
                </a:solidFill>
                <a:latin typeface="맑은 고딕" pitchFamily="50" charset="-127"/>
                <a:ea typeface="맑은 고딕" pitchFamily="50" charset="-127"/>
              </a:rPr>
              <a:t>10</a:t>
            </a:r>
          </a:p>
        </p:txBody>
      </p:sp>
      <p:sp>
        <p:nvSpPr>
          <p:cNvPr id="110" name="직사각형 109"/>
          <p:cNvSpPr/>
          <p:nvPr/>
        </p:nvSpPr>
        <p:spPr>
          <a:xfrm>
            <a:off x="4572000" y="5949280"/>
            <a:ext cx="1249060" cy="338554"/>
          </a:xfrm>
          <a:prstGeom prst="rect">
            <a:avLst/>
          </a:prstGeom>
        </p:spPr>
        <p:txBody>
          <a:bodyPr wrap="none">
            <a:spAutoFit/>
          </a:bodyPr>
          <a:lstStyle/>
          <a:p>
            <a:pPr algn="ctr" fontAlgn="base" latinLnBrk="1">
              <a:spcBef>
                <a:spcPct val="0"/>
              </a:spcBef>
              <a:spcAft>
                <a:spcPct val="0"/>
              </a:spcAft>
            </a:pPr>
            <a:r>
              <a:rPr kumimoji="1" lang="en-US" altLang="ko-KR" sz="1600" b="1" dirty="0">
                <a:solidFill>
                  <a:srgbClr val="002060"/>
                </a:solidFill>
                <a:latin typeface="맑은 고딕" pitchFamily="50" charset="-127"/>
                <a:ea typeface="맑은 고딕" pitchFamily="50" charset="-127"/>
              </a:rPr>
              <a:t>16 channel</a:t>
            </a:r>
          </a:p>
        </p:txBody>
      </p:sp>
      <p:sp>
        <p:nvSpPr>
          <p:cNvPr id="111" name="직사각형 110"/>
          <p:cNvSpPr/>
          <p:nvPr/>
        </p:nvSpPr>
        <p:spPr>
          <a:xfrm>
            <a:off x="3049388" y="2552848"/>
            <a:ext cx="402675" cy="261610"/>
          </a:xfrm>
          <a:prstGeom prst="rect">
            <a:avLst/>
          </a:prstGeom>
        </p:spPr>
        <p:txBody>
          <a:bodyPr wrap="none">
            <a:spAutoFit/>
          </a:bodyPr>
          <a:lstStyle/>
          <a:p>
            <a:pPr algn="ctr" fontAlgn="base" latinLnBrk="1">
              <a:spcBef>
                <a:spcPct val="0"/>
              </a:spcBef>
              <a:spcAft>
                <a:spcPct val="0"/>
              </a:spcAft>
            </a:pPr>
            <a:r>
              <a:rPr kumimoji="1" lang="en-US" altLang="ko-KR" sz="1100" b="1" dirty="0">
                <a:solidFill>
                  <a:srgbClr val="1F497D">
                    <a:lumMod val="75000"/>
                  </a:srgbClr>
                </a:solidFill>
                <a:latin typeface="맑은 고딕" pitchFamily="50" charset="-127"/>
                <a:ea typeface="맑은 고딕" pitchFamily="50" charset="-127"/>
              </a:rPr>
              <a:t>VIS</a:t>
            </a:r>
            <a:endParaRPr kumimoji="1" lang="ko-KR" altLang="en-US" sz="1100" b="1" dirty="0">
              <a:solidFill>
                <a:srgbClr val="1F497D">
                  <a:lumMod val="75000"/>
                </a:srgbClr>
              </a:solidFill>
              <a:latin typeface="맑은 고딕" pitchFamily="50" charset="-127"/>
              <a:ea typeface="맑은 고딕" pitchFamily="50" charset="-127"/>
            </a:endParaRPr>
          </a:p>
        </p:txBody>
      </p:sp>
      <p:sp>
        <p:nvSpPr>
          <p:cNvPr id="112" name="직사각형 111"/>
          <p:cNvSpPr/>
          <p:nvPr/>
        </p:nvSpPr>
        <p:spPr>
          <a:xfrm>
            <a:off x="3074473" y="3741061"/>
            <a:ext cx="407484" cy="430887"/>
          </a:xfrm>
          <a:prstGeom prst="rect">
            <a:avLst/>
          </a:prstGeom>
        </p:spPr>
        <p:txBody>
          <a:bodyPr wrap="none">
            <a:spAutoFit/>
          </a:bodyPr>
          <a:lstStyle/>
          <a:p>
            <a:pPr algn="ctr" fontAlgn="base" latinLnBrk="1">
              <a:spcBef>
                <a:spcPct val="0"/>
              </a:spcBef>
              <a:spcAft>
                <a:spcPct val="0"/>
              </a:spcAft>
            </a:pPr>
            <a:r>
              <a:rPr kumimoji="1" lang="en-US" altLang="ko-KR" sz="1100" b="1" dirty="0">
                <a:solidFill>
                  <a:srgbClr val="1F497D">
                    <a:lumMod val="75000"/>
                  </a:srgbClr>
                </a:solidFill>
                <a:latin typeface="맑은 고딕" pitchFamily="50" charset="-127"/>
                <a:ea typeface="맑은 고딕" pitchFamily="50" charset="-127"/>
              </a:rPr>
              <a:t>SW</a:t>
            </a:r>
            <a:br>
              <a:rPr kumimoji="1" lang="en-US" altLang="ko-KR" sz="1100" b="1" dirty="0">
                <a:solidFill>
                  <a:srgbClr val="1F497D">
                    <a:lumMod val="75000"/>
                  </a:srgbClr>
                </a:solidFill>
                <a:latin typeface="맑은 고딕" pitchFamily="50" charset="-127"/>
                <a:ea typeface="맑은 고딕" pitchFamily="50" charset="-127"/>
              </a:rPr>
            </a:br>
            <a:r>
              <a:rPr kumimoji="1" lang="en-US" altLang="ko-KR" sz="1100" b="1" dirty="0">
                <a:solidFill>
                  <a:srgbClr val="1F497D">
                    <a:lumMod val="75000"/>
                  </a:srgbClr>
                </a:solidFill>
                <a:latin typeface="맑은 고딕" pitchFamily="50" charset="-127"/>
                <a:ea typeface="맑은 고딕" pitchFamily="50" charset="-127"/>
              </a:rPr>
              <a:t>IR</a:t>
            </a:r>
            <a:endParaRPr kumimoji="1" lang="ko-KR" altLang="en-US" sz="1100" b="1" dirty="0">
              <a:solidFill>
                <a:srgbClr val="1F497D">
                  <a:lumMod val="75000"/>
                </a:srgbClr>
              </a:solidFill>
              <a:latin typeface="맑은 고딕" pitchFamily="50" charset="-127"/>
              <a:ea typeface="맑은 고딕" pitchFamily="50" charset="-127"/>
            </a:endParaRPr>
          </a:p>
        </p:txBody>
      </p:sp>
      <p:sp>
        <p:nvSpPr>
          <p:cNvPr id="113" name="직사각형 112"/>
          <p:cNvSpPr/>
          <p:nvPr/>
        </p:nvSpPr>
        <p:spPr>
          <a:xfrm>
            <a:off x="3135787" y="5117283"/>
            <a:ext cx="320922" cy="261610"/>
          </a:xfrm>
          <a:prstGeom prst="rect">
            <a:avLst/>
          </a:prstGeom>
        </p:spPr>
        <p:txBody>
          <a:bodyPr wrap="none">
            <a:spAutoFit/>
          </a:bodyPr>
          <a:lstStyle/>
          <a:p>
            <a:pPr algn="ctr" fontAlgn="base" latinLnBrk="1">
              <a:spcBef>
                <a:spcPct val="0"/>
              </a:spcBef>
              <a:spcAft>
                <a:spcPct val="0"/>
              </a:spcAft>
            </a:pPr>
            <a:r>
              <a:rPr kumimoji="1" lang="en-US" altLang="ko-KR" sz="1100" b="1" dirty="0">
                <a:solidFill>
                  <a:srgbClr val="1F497D">
                    <a:lumMod val="75000"/>
                  </a:srgbClr>
                </a:solidFill>
                <a:latin typeface="맑은 고딕" pitchFamily="50" charset="-127"/>
                <a:ea typeface="맑은 고딕" pitchFamily="50" charset="-127"/>
              </a:rPr>
              <a:t>IR</a:t>
            </a:r>
            <a:endParaRPr kumimoji="1" lang="ko-KR" altLang="en-US" sz="1100" b="1" dirty="0">
              <a:solidFill>
                <a:srgbClr val="1F497D">
                  <a:lumMod val="75000"/>
                </a:srgbClr>
              </a:solidFill>
              <a:latin typeface="맑은 고딕" pitchFamily="50" charset="-127"/>
              <a:ea typeface="맑은 고딕" pitchFamily="50" charset="-127"/>
            </a:endParaRPr>
          </a:p>
        </p:txBody>
      </p:sp>
      <p:sp>
        <p:nvSpPr>
          <p:cNvPr id="13" name="오른쪽 화살표 12"/>
          <p:cNvSpPr/>
          <p:nvPr/>
        </p:nvSpPr>
        <p:spPr>
          <a:xfrm>
            <a:off x="4314898" y="3794454"/>
            <a:ext cx="338743" cy="354626"/>
          </a:xfrm>
          <a:prstGeom prst="rightArrow">
            <a:avLst/>
          </a:prstGeom>
          <a:solidFill>
            <a:srgbClr val="97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1">
              <a:spcBef>
                <a:spcPct val="0"/>
              </a:spcBef>
              <a:spcAft>
                <a:spcPct val="0"/>
              </a:spcAft>
            </a:pPr>
            <a:endParaRPr kumimoji="1" lang="ko-KR" altLang="en-US" sz="1200">
              <a:solidFill>
                <a:prstClr val="white"/>
              </a:solidFill>
            </a:endParaRPr>
          </a:p>
        </p:txBody>
      </p:sp>
      <p:sp>
        <p:nvSpPr>
          <p:cNvPr id="115" name="TextBox 114"/>
          <p:cNvSpPr txBox="1"/>
          <p:nvPr/>
        </p:nvSpPr>
        <p:spPr>
          <a:xfrm>
            <a:off x="3121478" y="1268760"/>
            <a:ext cx="2208426" cy="338554"/>
          </a:xfrm>
          <a:prstGeom prst="rect">
            <a:avLst/>
          </a:prstGeom>
          <a:noFill/>
        </p:spPr>
        <p:txBody>
          <a:bodyPr wrap="none" rtlCol="0">
            <a:spAutoFit/>
            <a:scene3d>
              <a:camera prst="orthographicFront"/>
              <a:lightRig rig="threePt" dir="t"/>
            </a:scene3d>
            <a:sp3d>
              <a:bevelB h="25400" prst="softRound"/>
            </a:sp3d>
          </a:bodyPr>
          <a:lstStyle/>
          <a:p>
            <a:pPr algn="ctr" fontAlgn="base" latinLnBrk="1">
              <a:spcBef>
                <a:spcPct val="0"/>
              </a:spcBef>
              <a:spcAft>
                <a:spcPct val="0"/>
              </a:spcAft>
            </a:pPr>
            <a:r>
              <a:rPr kumimoji="1" lang="en-US" altLang="ko-KR" sz="1300" b="1" dirty="0">
                <a:solidFill>
                  <a:prstClr val="white"/>
                </a:solidFill>
                <a:effectLst>
                  <a:outerShdw blurRad="38100" dist="38100" dir="2700000" algn="tl">
                    <a:srgbClr val="000000">
                      <a:alpha val="43137"/>
                    </a:srgbClr>
                  </a:outerShdw>
                </a:effectLst>
                <a:latin typeface="맑은 고딕" pitchFamily="50" charset="-127"/>
                <a:ea typeface="맑은 고딕" pitchFamily="50" charset="-127"/>
              </a:rPr>
              <a:t>channel</a:t>
            </a:r>
            <a:r>
              <a:rPr kumimoji="1" lang="ko-KR" altLang="en-US" sz="1300" b="1" dirty="0">
                <a:solidFill>
                  <a:prstClr val="white"/>
                </a:solidFill>
                <a:effectLst>
                  <a:outerShdw blurRad="38100" dist="38100" dir="2700000" algn="tl">
                    <a:srgbClr val="000000">
                      <a:alpha val="43137"/>
                    </a:srgbClr>
                  </a:outerShdw>
                </a:effectLst>
                <a:latin typeface="맑은 고딕" pitchFamily="50" charset="-127"/>
                <a:ea typeface="맑은 고딕" pitchFamily="50" charset="-127"/>
              </a:rPr>
              <a:t> </a:t>
            </a:r>
            <a:r>
              <a:rPr kumimoji="1" lang="en-US" altLang="ko-KR" sz="1600" b="1" dirty="0">
                <a:solidFill>
                  <a:srgbClr val="FF0000"/>
                </a:solidFill>
                <a:effectLst>
                  <a:outerShdw blurRad="38100" dist="38100" dir="2700000" algn="tl">
                    <a:srgbClr val="000000">
                      <a:alpha val="43137"/>
                    </a:srgbClr>
                  </a:outerShdw>
                </a:effectLst>
                <a:latin typeface="맑은 고딕" pitchFamily="50" charset="-127"/>
                <a:ea typeface="맑은 고딕" pitchFamily="50" charset="-127"/>
              </a:rPr>
              <a:t>3times</a:t>
            </a:r>
            <a:r>
              <a:rPr kumimoji="1" lang="ko-KR" altLang="en-US" sz="1300" b="1" dirty="0">
                <a:solidFill>
                  <a:prstClr val="white"/>
                </a:solidFill>
                <a:effectLst>
                  <a:outerShdw blurRad="38100" dist="38100" dir="2700000" algn="tl">
                    <a:srgbClr val="000000">
                      <a:alpha val="43137"/>
                    </a:srgbClr>
                  </a:outerShdw>
                </a:effectLst>
                <a:latin typeface="맑은 고딕" pitchFamily="50" charset="-127"/>
                <a:ea typeface="맑은 고딕" pitchFamily="50" charset="-127"/>
              </a:rPr>
              <a:t> </a:t>
            </a:r>
            <a:r>
              <a:rPr kumimoji="1" lang="en-US" altLang="ko-KR" sz="1300" b="1" dirty="0">
                <a:solidFill>
                  <a:prstClr val="white"/>
                </a:solidFill>
                <a:effectLst>
                  <a:outerShdw blurRad="38100" dist="38100" dir="2700000" algn="tl">
                    <a:srgbClr val="000000">
                      <a:alpha val="43137"/>
                    </a:srgbClr>
                  </a:outerShdw>
                </a:effectLst>
                <a:latin typeface="맑은 고딕" pitchFamily="50" charset="-127"/>
                <a:ea typeface="맑은 고딕" pitchFamily="50" charset="-127"/>
              </a:rPr>
              <a:t>increase</a:t>
            </a:r>
            <a:endParaRPr kumimoji="1" lang="ko-KR" altLang="en-US" sz="1300" b="1" dirty="0">
              <a:solidFill>
                <a:prstClr val="white"/>
              </a:solidFill>
              <a:effectLst>
                <a:outerShdw blurRad="38100" dist="38100" dir="2700000" algn="tl">
                  <a:srgbClr val="000000">
                    <a:alpha val="43137"/>
                  </a:srgbClr>
                </a:outerShdw>
              </a:effectLst>
              <a:latin typeface="맑은 고딕" pitchFamily="50" charset="-127"/>
              <a:ea typeface="맑은 고딕" pitchFamily="50" charset="-127"/>
            </a:endParaRPr>
          </a:p>
        </p:txBody>
      </p:sp>
      <p:sp>
        <p:nvSpPr>
          <p:cNvPr id="117" name="TextBox 116"/>
          <p:cNvSpPr txBox="1"/>
          <p:nvPr/>
        </p:nvSpPr>
        <p:spPr>
          <a:xfrm>
            <a:off x="6058744" y="1268760"/>
            <a:ext cx="2541017" cy="338554"/>
          </a:xfrm>
          <a:prstGeom prst="rect">
            <a:avLst/>
          </a:prstGeom>
          <a:noFill/>
        </p:spPr>
        <p:txBody>
          <a:bodyPr wrap="none" rtlCol="0">
            <a:spAutoFit/>
            <a:scene3d>
              <a:camera prst="orthographicFront"/>
              <a:lightRig rig="threePt" dir="t"/>
            </a:scene3d>
            <a:sp3d>
              <a:bevelB h="25400" prst="softRound"/>
            </a:sp3d>
          </a:bodyPr>
          <a:lstStyle/>
          <a:p>
            <a:pPr algn="ctr" fontAlgn="base" latinLnBrk="1">
              <a:spcBef>
                <a:spcPct val="0"/>
              </a:spcBef>
              <a:spcAft>
                <a:spcPct val="0"/>
              </a:spcAft>
            </a:pPr>
            <a:r>
              <a:rPr kumimoji="1" lang="en-US" altLang="ko-KR" sz="1300" b="1" dirty="0">
                <a:solidFill>
                  <a:prstClr val="white"/>
                </a:solidFill>
                <a:effectLst>
                  <a:outerShdw blurRad="38100" dist="38100" dir="2700000" algn="tl">
                    <a:srgbClr val="000000">
                      <a:alpha val="43137"/>
                    </a:srgbClr>
                  </a:outerShdw>
                </a:effectLst>
                <a:latin typeface="맑은 고딕" pitchFamily="50" charset="-127"/>
                <a:ea typeface="맑은 고딕" pitchFamily="50" charset="-127"/>
              </a:rPr>
              <a:t>products </a:t>
            </a:r>
            <a:r>
              <a:rPr kumimoji="1" lang="en-US" altLang="ko-KR" sz="1600" b="1" dirty="0">
                <a:solidFill>
                  <a:srgbClr val="FF0000"/>
                </a:solidFill>
                <a:effectLst>
                  <a:outerShdw blurRad="38100" dist="38100" dir="2700000" algn="tl">
                    <a:srgbClr val="000000">
                      <a:alpha val="43137"/>
                    </a:srgbClr>
                  </a:outerShdw>
                </a:effectLst>
                <a:latin typeface="맑은 고딕" pitchFamily="50" charset="-127"/>
                <a:ea typeface="맑은 고딕" pitchFamily="50" charset="-127"/>
              </a:rPr>
              <a:t>3.5 times</a:t>
            </a:r>
            <a:r>
              <a:rPr kumimoji="1" lang="ko-KR" altLang="en-US" sz="1300" b="1" dirty="0">
                <a:solidFill>
                  <a:prstClr val="white"/>
                </a:solidFill>
                <a:effectLst>
                  <a:outerShdw blurRad="38100" dist="38100" dir="2700000" algn="tl">
                    <a:srgbClr val="000000">
                      <a:alpha val="43137"/>
                    </a:srgbClr>
                  </a:outerShdw>
                </a:effectLst>
                <a:latin typeface="맑은 고딕" pitchFamily="50" charset="-127"/>
                <a:ea typeface="맑은 고딕" pitchFamily="50" charset="-127"/>
              </a:rPr>
              <a:t> </a:t>
            </a:r>
            <a:r>
              <a:rPr kumimoji="1" lang="en-US" altLang="ko-KR" sz="1300" b="1" dirty="0">
                <a:solidFill>
                  <a:prstClr val="white"/>
                </a:solidFill>
                <a:effectLst>
                  <a:outerShdw blurRad="38100" dist="38100" dir="2700000" algn="tl">
                    <a:srgbClr val="000000">
                      <a:alpha val="43137"/>
                    </a:srgbClr>
                  </a:outerShdw>
                </a:effectLst>
                <a:latin typeface="맑은 고딕" pitchFamily="50" charset="-127"/>
                <a:ea typeface="맑은 고딕" pitchFamily="50" charset="-127"/>
              </a:rPr>
              <a:t>increase</a:t>
            </a:r>
            <a:endParaRPr kumimoji="1" lang="ko-KR" altLang="en-US" sz="1300" b="1" dirty="0">
              <a:solidFill>
                <a:prstClr val="white"/>
              </a:solidFill>
              <a:effectLst>
                <a:outerShdw blurRad="38100" dist="38100" dir="2700000" algn="tl">
                  <a:srgbClr val="000000">
                    <a:alpha val="43137"/>
                  </a:srgbClr>
                </a:outerShdw>
              </a:effectLst>
              <a:latin typeface="맑은 고딕" pitchFamily="50" charset="-127"/>
              <a:ea typeface="맑은 고딕" pitchFamily="50" charset="-127"/>
            </a:endParaRPr>
          </a:p>
        </p:txBody>
      </p:sp>
      <p:sp>
        <p:nvSpPr>
          <p:cNvPr id="118" name="직사각형 117"/>
          <p:cNvSpPr/>
          <p:nvPr/>
        </p:nvSpPr>
        <p:spPr>
          <a:xfrm>
            <a:off x="6084172" y="1628800"/>
            <a:ext cx="1373811" cy="4716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1">
              <a:spcBef>
                <a:spcPct val="0"/>
              </a:spcBef>
              <a:spcAft>
                <a:spcPct val="0"/>
              </a:spcAft>
            </a:pPr>
            <a:endParaRPr kumimoji="1" lang="ko-KR" altLang="en-US" sz="1200">
              <a:solidFill>
                <a:prstClr val="white"/>
              </a:solidFill>
            </a:endParaRPr>
          </a:p>
        </p:txBody>
      </p:sp>
      <p:sp>
        <p:nvSpPr>
          <p:cNvPr id="119" name="TextBox 118"/>
          <p:cNvSpPr txBox="1"/>
          <p:nvPr/>
        </p:nvSpPr>
        <p:spPr>
          <a:xfrm>
            <a:off x="6354805" y="1588574"/>
            <a:ext cx="780095" cy="292388"/>
          </a:xfrm>
          <a:prstGeom prst="rect">
            <a:avLst/>
          </a:prstGeom>
          <a:noFill/>
          <a:ln>
            <a:noFill/>
          </a:ln>
        </p:spPr>
        <p:txBody>
          <a:bodyPr wrap="square" rtlCol="0">
            <a:spAutoFit/>
          </a:bodyPr>
          <a:lstStyle/>
          <a:p>
            <a:pPr algn="ctr" fontAlgn="base" latinLnBrk="1">
              <a:spcBef>
                <a:spcPct val="0"/>
              </a:spcBef>
              <a:spcAft>
                <a:spcPct val="0"/>
              </a:spcAft>
            </a:pPr>
            <a:r>
              <a:rPr kumimoji="1" lang="en-US" altLang="ko-KR" sz="1300" b="1" dirty="0">
                <a:solidFill>
                  <a:srgbClr val="002060"/>
                </a:solidFill>
                <a:latin typeface="맑은 고딕" pitchFamily="50" charset="-127"/>
                <a:ea typeface="맑은 고딕" pitchFamily="50" charset="-127"/>
              </a:rPr>
              <a:t>COMS</a:t>
            </a:r>
            <a:endParaRPr kumimoji="1" lang="ko-KR" altLang="en-US" sz="1300" b="1" dirty="0">
              <a:solidFill>
                <a:srgbClr val="002060"/>
              </a:solidFill>
              <a:latin typeface="맑은 고딕" pitchFamily="50" charset="-127"/>
              <a:ea typeface="맑은 고딕" pitchFamily="50" charset="-127"/>
            </a:endParaRPr>
          </a:p>
        </p:txBody>
      </p:sp>
      <p:sp>
        <p:nvSpPr>
          <p:cNvPr id="136" name="직사각형 135"/>
          <p:cNvSpPr/>
          <p:nvPr/>
        </p:nvSpPr>
        <p:spPr>
          <a:xfrm>
            <a:off x="6228186" y="5970611"/>
            <a:ext cx="1094147" cy="338554"/>
          </a:xfrm>
          <a:prstGeom prst="rect">
            <a:avLst/>
          </a:prstGeom>
        </p:spPr>
        <p:txBody>
          <a:bodyPr wrap="none">
            <a:spAutoFit/>
          </a:bodyPr>
          <a:lstStyle/>
          <a:p>
            <a:pPr algn="ctr" fontAlgn="base" latinLnBrk="1">
              <a:spcBef>
                <a:spcPct val="0"/>
              </a:spcBef>
              <a:spcAft>
                <a:spcPct val="0"/>
              </a:spcAft>
            </a:pPr>
            <a:r>
              <a:rPr kumimoji="1" lang="en-US" altLang="ko-KR" sz="1600" b="1" dirty="0">
                <a:solidFill>
                  <a:srgbClr val="002060"/>
                </a:solidFill>
                <a:latin typeface="맑은 고딕" pitchFamily="50" charset="-127"/>
                <a:ea typeface="맑은 고딕" pitchFamily="50" charset="-127"/>
              </a:rPr>
              <a:t>Total : 16</a:t>
            </a:r>
          </a:p>
        </p:txBody>
      </p:sp>
      <p:sp>
        <p:nvSpPr>
          <p:cNvPr id="137" name="TextBox 136"/>
          <p:cNvSpPr txBox="1"/>
          <p:nvPr/>
        </p:nvSpPr>
        <p:spPr>
          <a:xfrm>
            <a:off x="6201915" y="1827869"/>
            <a:ext cx="1106393" cy="261610"/>
          </a:xfrm>
          <a:prstGeom prst="rect">
            <a:avLst/>
          </a:prstGeom>
          <a:noFill/>
        </p:spPr>
        <p:txBody>
          <a:bodyPr wrap="square" rtlCol="0">
            <a:spAutoFit/>
          </a:bodyPr>
          <a:lstStyle/>
          <a:p>
            <a:pPr algn="ctr" fontAlgn="base" latinLnBrk="1">
              <a:spcBef>
                <a:spcPct val="0"/>
              </a:spcBef>
              <a:spcAft>
                <a:spcPct val="0"/>
              </a:spcAft>
            </a:pPr>
            <a:r>
              <a:rPr kumimoji="1" lang="en-US" altLang="ko-KR" sz="1100" b="1" dirty="0">
                <a:solidFill>
                  <a:srgbClr val="7030A0"/>
                </a:solidFill>
                <a:latin typeface="맑은 고딕" pitchFamily="50" charset="-127"/>
                <a:ea typeface="맑은 고딕" pitchFamily="50" charset="-127"/>
              </a:rPr>
              <a:t>Cloud/pre. : 5</a:t>
            </a:r>
          </a:p>
        </p:txBody>
      </p:sp>
      <p:sp>
        <p:nvSpPr>
          <p:cNvPr id="138" name="TextBox 137"/>
          <p:cNvSpPr txBox="1"/>
          <p:nvPr/>
        </p:nvSpPr>
        <p:spPr>
          <a:xfrm>
            <a:off x="6053745" y="3048707"/>
            <a:ext cx="1379594" cy="261610"/>
          </a:xfrm>
          <a:prstGeom prst="rect">
            <a:avLst/>
          </a:prstGeom>
          <a:noFill/>
        </p:spPr>
        <p:txBody>
          <a:bodyPr wrap="square" rtlCol="0">
            <a:spAutoFit/>
          </a:bodyPr>
          <a:lstStyle/>
          <a:p>
            <a:pPr algn="ctr" fontAlgn="base" latinLnBrk="1">
              <a:spcBef>
                <a:spcPct val="0"/>
              </a:spcBef>
              <a:spcAft>
                <a:spcPct val="0"/>
              </a:spcAft>
            </a:pPr>
            <a:r>
              <a:rPr kumimoji="1" lang="en-US" altLang="ko-KR" sz="1100" b="1" dirty="0">
                <a:solidFill>
                  <a:srgbClr val="7030A0"/>
                </a:solidFill>
                <a:latin typeface="맑은 고딕" pitchFamily="50" charset="-127"/>
                <a:ea typeface="맑은 고딕" pitchFamily="50" charset="-127"/>
              </a:rPr>
              <a:t>Aerosol : 5</a:t>
            </a:r>
          </a:p>
        </p:txBody>
      </p:sp>
      <p:sp>
        <p:nvSpPr>
          <p:cNvPr id="139" name="TextBox 138"/>
          <p:cNvSpPr txBox="1"/>
          <p:nvPr/>
        </p:nvSpPr>
        <p:spPr>
          <a:xfrm>
            <a:off x="6045036" y="4174920"/>
            <a:ext cx="1379594" cy="261610"/>
          </a:xfrm>
          <a:prstGeom prst="rect">
            <a:avLst/>
          </a:prstGeom>
          <a:noFill/>
        </p:spPr>
        <p:txBody>
          <a:bodyPr wrap="square" rtlCol="0">
            <a:spAutoFit/>
          </a:bodyPr>
          <a:lstStyle/>
          <a:p>
            <a:pPr algn="ctr" fontAlgn="base" latinLnBrk="1">
              <a:spcBef>
                <a:spcPct val="0"/>
              </a:spcBef>
              <a:spcAft>
                <a:spcPct val="0"/>
              </a:spcAft>
            </a:pPr>
            <a:r>
              <a:rPr kumimoji="1" lang="en-US" altLang="ko-KR" sz="1100" b="1" dirty="0">
                <a:solidFill>
                  <a:srgbClr val="7030A0"/>
                </a:solidFill>
                <a:latin typeface="맑은 고딕" pitchFamily="50" charset="-127"/>
                <a:ea typeface="맑은 고딕" pitchFamily="50" charset="-127"/>
              </a:rPr>
              <a:t>AMV : 3</a:t>
            </a:r>
          </a:p>
        </p:txBody>
      </p:sp>
      <p:sp>
        <p:nvSpPr>
          <p:cNvPr id="140" name="TextBox 139"/>
          <p:cNvSpPr txBox="1"/>
          <p:nvPr/>
        </p:nvSpPr>
        <p:spPr>
          <a:xfrm>
            <a:off x="6211568" y="5111606"/>
            <a:ext cx="1103485" cy="261610"/>
          </a:xfrm>
          <a:prstGeom prst="rect">
            <a:avLst/>
          </a:prstGeom>
          <a:noFill/>
        </p:spPr>
        <p:txBody>
          <a:bodyPr wrap="square" rtlCol="0">
            <a:spAutoFit/>
          </a:bodyPr>
          <a:lstStyle/>
          <a:p>
            <a:pPr algn="ctr" fontAlgn="base" latinLnBrk="1">
              <a:spcBef>
                <a:spcPct val="0"/>
              </a:spcBef>
              <a:spcAft>
                <a:spcPct val="0"/>
              </a:spcAft>
            </a:pPr>
            <a:r>
              <a:rPr kumimoji="1" lang="en-US" altLang="ko-KR" sz="1100" b="1" dirty="0">
                <a:solidFill>
                  <a:srgbClr val="7030A0"/>
                </a:solidFill>
                <a:latin typeface="맑은 고딕" pitchFamily="50" charset="-127"/>
                <a:ea typeface="맑은 고딕" pitchFamily="50" charset="-127"/>
              </a:rPr>
              <a:t>Land </a:t>
            </a:r>
            <a:r>
              <a:rPr kumimoji="1" lang="en-US" altLang="ko-KR" sz="1100" b="1" dirty="0" err="1">
                <a:solidFill>
                  <a:srgbClr val="7030A0"/>
                </a:solidFill>
                <a:latin typeface="맑은 고딕" pitchFamily="50" charset="-127"/>
                <a:ea typeface="맑은 고딕" pitchFamily="50" charset="-127"/>
              </a:rPr>
              <a:t>sfc</a:t>
            </a:r>
            <a:r>
              <a:rPr kumimoji="1" lang="en-US" altLang="ko-KR" sz="1100" b="1" dirty="0">
                <a:solidFill>
                  <a:srgbClr val="7030A0"/>
                </a:solidFill>
                <a:latin typeface="맑은 고딕" pitchFamily="50" charset="-127"/>
                <a:ea typeface="맑은 고딕" pitchFamily="50" charset="-127"/>
              </a:rPr>
              <a:t>. : 3</a:t>
            </a:r>
            <a:endParaRPr kumimoji="1" lang="ko-KR" altLang="en-US" sz="1100" b="1" dirty="0">
              <a:solidFill>
                <a:srgbClr val="7030A0"/>
              </a:solidFill>
              <a:latin typeface="맑은 고딕" pitchFamily="50" charset="-127"/>
              <a:ea typeface="맑은 고딕" pitchFamily="50" charset="-127"/>
            </a:endParaRPr>
          </a:p>
        </p:txBody>
      </p:sp>
      <p:sp>
        <p:nvSpPr>
          <p:cNvPr id="141" name="TextBox 140"/>
          <p:cNvSpPr txBox="1"/>
          <p:nvPr/>
        </p:nvSpPr>
        <p:spPr>
          <a:xfrm>
            <a:off x="7396711" y="1588574"/>
            <a:ext cx="1626779" cy="292388"/>
          </a:xfrm>
          <a:prstGeom prst="rect">
            <a:avLst/>
          </a:prstGeom>
          <a:noFill/>
          <a:ln>
            <a:noFill/>
          </a:ln>
        </p:spPr>
        <p:txBody>
          <a:bodyPr wrap="square" rtlCol="0">
            <a:spAutoFit/>
          </a:bodyPr>
          <a:lstStyle/>
          <a:p>
            <a:pPr algn="ctr" fontAlgn="base" latinLnBrk="1">
              <a:spcBef>
                <a:spcPct val="0"/>
              </a:spcBef>
              <a:spcAft>
                <a:spcPct val="0"/>
              </a:spcAft>
            </a:pPr>
            <a:r>
              <a:rPr kumimoji="1" lang="en-US" altLang="ko-KR" sz="1300" b="1" dirty="0">
                <a:solidFill>
                  <a:srgbClr val="002060"/>
                </a:solidFill>
                <a:latin typeface="맑은 고딕" pitchFamily="50" charset="-127"/>
                <a:ea typeface="맑은 고딕" pitchFamily="50" charset="-127"/>
              </a:rPr>
              <a:t>Geo-KOMPSAT-2A</a:t>
            </a:r>
            <a:endParaRPr kumimoji="1" lang="ko-KR" altLang="en-US" sz="1300" b="1" dirty="0">
              <a:solidFill>
                <a:srgbClr val="002060"/>
              </a:solidFill>
              <a:latin typeface="맑은 고딕" pitchFamily="50" charset="-127"/>
              <a:ea typeface="맑은 고딕" pitchFamily="50" charset="-127"/>
            </a:endParaRPr>
          </a:p>
        </p:txBody>
      </p:sp>
      <p:sp>
        <p:nvSpPr>
          <p:cNvPr id="142" name="직사각형 141"/>
          <p:cNvSpPr/>
          <p:nvPr/>
        </p:nvSpPr>
        <p:spPr>
          <a:xfrm>
            <a:off x="7668344" y="5970611"/>
            <a:ext cx="1166281" cy="338554"/>
          </a:xfrm>
          <a:prstGeom prst="rect">
            <a:avLst/>
          </a:prstGeom>
        </p:spPr>
        <p:txBody>
          <a:bodyPr wrap="none">
            <a:spAutoFit/>
          </a:bodyPr>
          <a:lstStyle/>
          <a:p>
            <a:pPr algn="ctr" fontAlgn="base" latinLnBrk="1">
              <a:spcBef>
                <a:spcPct val="0"/>
              </a:spcBef>
              <a:spcAft>
                <a:spcPct val="0"/>
              </a:spcAft>
            </a:pPr>
            <a:r>
              <a:rPr kumimoji="1" lang="en-US" altLang="ko-KR" sz="1600" b="1" dirty="0">
                <a:solidFill>
                  <a:srgbClr val="002060"/>
                </a:solidFill>
                <a:latin typeface="맑은 고딕" pitchFamily="50" charset="-127"/>
                <a:ea typeface="맑은 고딕" pitchFamily="50" charset="-127"/>
              </a:rPr>
              <a:t>Total : 52 </a:t>
            </a:r>
          </a:p>
        </p:txBody>
      </p:sp>
      <p:sp>
        <p:nvSpPr>
          <p:cNvPr id="191" name="TextBox 190"/>
          <p:cNvSpPr txBox="1"/>
          <p:nvPr/>
        </p:nvSpPr>
        <p:spPr>
          <a:xfrm>
            <a:off x="7683803" y="1827869"/>
            <a:ext cx="1208678" cy="261610"/>
          </a:xfrm>
          <a:prstGeom prst="rect">
            <a:avLst/>
          </a:prstGeom>
          <a:noFill/>
        </p:spPr>
        <p:txBody>
          <a:bodyPr wrap="square" rtlCol="0">
            <a:spAutoFit/>
          </a:bodyPr>
          <a:lstStyle/>
          <a:p>
            <a:pPr algn="ctr" fontAlgn="base" latinLnBrk="1">
              <a:spcBef>
                <a:spcPct val="0"/>
              </a:spcBef>
              <a:spcAft>
                <a:spcPct val="0"/>
              </a:spcAft>
            </a:pPr>
            <a:r>
              <a:rPr kumimoji="1" lang="en-US" altLang="ko-KR" sz="1100" b="1" dirty="0">
                <a:solidFill>
                  <a:srgbClr val="7030A0"/>
                </a:solidFill>
                <a:latin typeface="맑은 고딕" pitchFamily="50" charset="-127"/>
                <a:ea typeface="맑은 고딕" pitchFamily="50" charset="-127"/>
              </a:rPr>
              <a:t>Cloud/pre. :19</a:t>
            </a:r>
          </a:p>
        </p:txBody>
      </p:sp>
      <p:sp>
        <p:nvSpPr>
          <p:cNvPr id="192" name="TextBox 191"/>
          <p:cNvSpPr txBox="1"/>
          <p:nvPr/>
        </p:nvSpPr>
        <p:spPr>
          <a:xfrm>
            <a:off x="7519487" y="3048707"/>
            <a:ext cx="1445001" cy="261610"/>
          </a:xfrm>
          <a:prstGeom prst="rect">
            <a:avLst/>
          </a:prstGeom>
          <a:noFill/>
        </p:spPr>
        <p:txBody>
          <a:bodyPr wrap="square" rtlCol="0">
            <a:spAutoFit/>
          </a:bodyPr>
          <a:lstStyle/>
          <a:p>
            <a:pPr algn="ctr" fontAlgn="base" latinLnBrk="1">
              <a:spcBef>
                <a:spcPct val="0"/>
              </a:spcBef>
              <a:spcAft>
                <a:spcPct val="0"/>
              </a:spcAft>
            </a:pPr>
            <a:r>
              <a:rPr kumimoji="1" lang="en-US" altLang="ko-KR" sz="1100" b="1" dirty="0">
                <a:solidFill>
                  <a:srgbClr val="7030A0"/>
                </a:solidFill>
                <a:latin typeface="맑은 고딕" pitchFamily="50" charset="-127"/>
                <a:ea typeface="맑은 고딕" pitchFamily="50" charset="-127"/>
              </a:rPr>
              <a:t>Aerosol :</a:t>
            </a:r>
            <a:r>
              <a:rPr kumimoji="1" lang="ko-KR" altLang="en-US" sz="1100" b="1" dirty="0">
                <a:solidFill>
                  <a:srgbClr val="7030A0"/>
                </a:solidFill>
                <a:latin typeface="맑은 고딕" pitchFamily="50" charset="-127"/>
                <a:ea typeface="맑은 고딕" pitchFamily="50" charset="-127"/>
              </a:rPr>
              <a:t> </a:t>
            </a:r>
            <a:r>
              <a:rPr kumimoji="1" lang="en-US" altLang="ko-KR" sz="1100" b="1" dirty="0">
                <a:solidFill>
                  <a:srgbClr val="7030A0"/>
                </a:solidFill>
                <a:latin typeface="맑은 고딕" pitchFamily="50" charset="-127"/>
                <a:ea typeface="맑은 고딕" pitchFamily="50" charset="-127"/>
              </a:rPr>
              <a:t>16</a:t>
            </a:r>
          </a:p>
        </p:txBody>
      </p:sp>
      <p:sp>
        <p:nvSpPr>
          <p:cNvPr id="193" name="TextBox 192"/>
          <p:cNvSpPr txBox="1"/>
          <p:nvPr/>
        </p:nvSpPr>
        <p:spPr>
          <a:xfrm>
            <a:off x="7579947" y="4174920"/>
            <a:ext cx="1384542" cy="261610"/>
          </a:xfrm>
          <a:prstGeom prst="rect">
            <a:avLst/>
          </a:prstGeom>
          <a:noFill/>
        </p:spPr>
        <p:txBody>
          <a:bodyPr wrap="square" rtlCol="0">
            <a:spAutoFit/>
          </a:bodyPr>
          <a:lstStyle/>
          <a:p>
            <a:pPr algn="ctr" fontAlgn="base" latinLnBrk="1">
              <a:spcBef>
                <a:spcPct val="0"/>
              </a:spcBef>
              <a:spcAft>
                <a:spcPct val="0"/>
              </a:spcAft>
            </a:pPr>
            <a:r>
              <a:rPr kumimoji="1" lang="en-US" altLang="ko-KR" sz="1100" b="1" dirty="0">
                <a:solidFill>
                  <a:srgbClr val="7030A0"/>
                </a:solidFill>
                <a:latin typeface="맑은 고딕" pitchFamily="50" charset="-127"/>
                <a:ea typeface="맑은 고딕" pitchFamily="50" charset="-127"/>
              </a:rPr>
              <a:t>AMV : 6</a:t>
            </a:r>
          </a:p>
        </p:txBody>
      </p:sp>
      <p:sp>
        <p:nvSpPr>
          <p:cNvPr id="194" name="TextBox 193"/>
          <p:cNvSpPr txBox="1"/>
          <p:nvPr/>
        </p:nvSpPr>
        <p:spPr>
          <a:xfrm>
            <a:off x="7573586" y="5111606"/>
            <a:ext cx="1318894" cy="261610"/>
          </a:xfrm>
          <a:prstGeom prst="rect">
            <a:avLst/>
          </a:prstGeom>
          <a:noFill/>
        </p:spPr>
        <p:txBody>
          <a:bodyPr wrap="square" rtlCol="0">
            <a:spAutoFit/>
          </a:bodyPr>
          <a:lstStyle/>
          <a:p>
            <a:pPr algn="ctr" fontAlgn="base" latinLnBrk="1">
              <a:spcBef>
                <a:spcPct val="0"/>
              </a:spcBef>
              <a:spcAft>
                <a:spcPct val="0"/>
              </a:spcAft>
            </a:pPr>
            <a:r>
              <a:rPr kumimoji="1" lang="en-US" altLang="ko-KR" sz="1100" b="1" dirty="0">
                <a:solidFill>
                  <a:srgbClr val="7030A0"/>
                </a:solidFill>
                <a:latin typeface="맑은 고딕" pitchFamily="50" charset="-127"/>
                <a:ea typeface="맑은 고딕" pitchFamily="50" charset="-127"/>
              </a:rPr>
              <a:t>Land </a:t>
            </a:r>
            <a:r>
              <a:rPr kumimoji="1" lang="en-US" altLang="ko-KR" sz="1100" b="1" dirty="0" err="1">
                <a:solidFill>
                  <a:srgbClr val="7030A0"/>
                </a:solidFill>
                <a:latin typeface="맑은 고딕" pitchFamily="50" charset="-127"/>
                <a:ea typeface="맑은 고딕" pitchFamily="50" charset="-127"/>
              </a:rPr>
              <a:t>sfc</a:t>
            </a:r>
            <a:r>
              <a:rPr kumimoji="1" lang="en-US" altLang="ko-KR" sz="1100" b="1" dirty="0">
                <a:solidFill>
                  <a:srgbClr val="7030A0"/>
                </a:solidFill>
                <a:latin typeface="맑은 고딕" pitchFamily="50" charset="-127"/>
                <a:ea typeface="맑은 고딕" pitchFamily="50" charset="-127"/>
              </a:rPr>
              <a:t>. :</a:t>
            </a:r>
            <a:r>
              <a:rPr kumimoji="1" lang="ko-KR" altLang="en-US" sz="1100" b="1" dirty="0">
                <a:solidFill>
                  <a:srgbClr val="7030A0"/>
                </a:solidFill>
                <a:latin typeface="맑은 고딕" pitchFamily="50" charset="-127"/>
                <a:ea typeface="맑은 고딕" pitchFamily="50" charset="-127"/>
              </a:rPr>
              <a:t> </a:t>
            </a:r>
            <a:r>
              <a:rPr kumimoji="1" lang="en-US" altLang="ko-KR" sz="1100" b="1" dirty="0">
                <a:solidFill>
                  <a:srgbClr val="7030A0"/>
                </a:solidFill>
                <a:latin typeface="맑은 고딕" pitchFamily="50" charset="-127"/>
                <a:ea typeface="맑은 고딕" pitchFamily="50" charset="-127"/>
              </a:rPr>
              <a:t>11</a:t>
            </a:r>
            <a:endParaRPr kumimoji="1" lang="ko-KR" altLang="en-US" sz="1100" b="1" dirty="0">
              <a:solidFill>
                <a:srgbClr val="7030A0"/>
              </a:solidFill>
              <a:latin typeface="맑은 고딕" pitchFamily="50" charset="-127"/>
              <a:ea typeface="맑은 고딕" pitchFamily="50" charset="-127"/>
            </a:endParaRPr>
          </a:p>
        </p:txBody>
      </p:sp>
      <p:pic>
        <p:nvPicPr>
          <p:cNvPr id="202" name="그림 20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95016" y="3612075"/>
            <a:ext cx="684000" cy="681027"/>
          </a:xfrm>
          <a:prstGeom prst="rect">
            <a:avLst/>
          </a:prstGeom>
        </p:spPr>
      </p:pic>
      <p:pic>
        <p:nvPicPr>
          <p:cNvPr id="203" name="그림 202"/>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79512" y="4653144"/>
            <a:ext cx="540000" cy="398491"/>
          </a:xfrm>
          <a:prstGeom prst="rect">
            <a:avLst/>
          </a:prstGeom>
        </p:spPr>
      </p:pic>
      <p:pic>
        <p:nvPicPr>
          <p:cNvPr id="204" name="그림 203"/>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34626" y="4653144"/>
            <a:ext cx="540000" cy="398491"/>
          </a:xfrm>
          <a:prstGeom prst="rect">
            <a:avLst/>
          </a:prstGeom>
        </p:spPr>
      </p:pic>
      <p:pic>
        <p:nvPicPr>
          <p:cNvPr id="3" name="그림 2"/>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36079" y="5410047"/>
            <a:ext cx="346942" cy="467233"/>
          </a:xfrm>
          <a:prstGeom prst="rect">
            <a:avLst/>
          </a:prstGeom>
        </p:spPr>
      </p:pic>
      <p:pic>
        <p:nvPicPr>
          <p:cNvPr id="207" name="그림 206"/>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95536" y="5410047"/>
            <a:ext cx="346942" cy="467233"/>
          </a:xfrm>
          <a:prstGeom prst="rect">
            <a:avLst/>
          </a:prstGeom>
        </p:spPr>
      </p:pic>
      <p:pic>
        <p:nvPicPr>
          <p:cNvPr id="208" name="그림 207"/>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83568" y="5410047"/>
            <a:ext cx="346942" cy="467233"/>
          </a:xfrm>
          <a:prstGeom prst="rect">
            <a:avLst/>
          </a:prstGeom>
        </p:spPr>
      </p:pic>
      <p:sp>
        <p:nvSpPr>
          <p:cNvPr id="4" name="직사각형 3"/>
          <p:cNvSpPr/>
          <p:nvPr/>
        </p:nvSpPr>
        <p:spPr>
          <a:xfrm>
            <a:off x="333053" y="4309764"/>
            <a:ext cx="960519" cy="261610"/>
          </a:xfrm>
          <a:prstGeom prst="rect">
            <a:avLst/>
          </a:prstGeom>
        </p:spPr>
        <p:txBody>
          <a:bodyPr wrap="none">
            <a:spAutoFit/>
          </a:bodyPr>
          <a:lstStyle/>
          <a:p>
            <a:pPr algn="ctr" fontAlgn="base" latinLnBrk="1">
              <a:spcBef>
                <a:spcPct val="0"/>
              </a:spcBef>
              <a:spcAft>
                <a:spcPct val="0"/>
              </a:spcAft>
            </a:pPr>
            <a:r>
              <a:rPr kumimoji="1" lang="en-US" altLang="ko-KR" sz="1100" b="1" dirty="0">
                <a:solidFill>
                  <a:srgbClr val="002060"/>
                </a:solidFill>
                <a:latin typeface="맑은 고딕" pitchFamily="50" charset="-127"/>
                <a:ea typeface="맑은 고딕" pitchFamily="50" charset="-127"/>
              </a:rPr>
              <a:t>Full disk</a:t>
            </a:r>
            <a:r>
              <a:rPr kumimoji="1" lang="ko-KR" altLang="en-US" sz="1100" b="1" dirty="0">
                <a:solidFill>
                  <a:srgbClr val="002060"/>
                </a:solidFill>
                <a:latin typeface="맑은 고딕" pitchFamily="50" charset="-127"/>
                <a:ea typeface="맑은 고딕" pitchFamily="50" charset="-127"/>
              </a:rPr>
              <a:t> </a:t>
            </a:r>
            <a:r>
              <a:rPr kumimoji="1" lang="en-US" altLang="ko-KR" sz="1100" b="1" dirty="0">
                <a:solidFill>
                  <a:srgbClr val="002060"/>
                </a:solidFill>
                <a:latin typeface="맑은 고딕" pitchFamily="50" charset="-127"/>
                <a:ea typeface="맑은 고딕" pitchFamily="50" charset="-127"/>
              </a:rPr>
              <a:t>: 1</a:t>
            </a:r>
            <a:endParaRPr kumimoji="1" lang="ko-KR" altLang="en-US" sz="1100" dirty="0">
              <a:solidFill>
                <a:prstClr val="black"/>
              </a:solidFill>
            </a:endParaRPr>
          </a:p>
        </p:txBody>
      </p:sp>
      <p:sp>
        <p:nvSpPr>
          <p:cNvPr id="209" name="직사각형 208"/>
          <p:cNvSpPr/>
          <p:nvPr/>
        </p:nvSpPr>
        <p:spPr>
          <a:xfrm>
            <a:off x="399731" y="5039598"/>
            <a:ext cx="623890" cy="261610"/>
          </a:xfrm>
          <a:prstGeom prst="rect">
            <a:avLst/>
          </a:prstGeom>
        </p:spPr>
        <p:txBody>
          <a:bodyPr wrap="none">
            <a:spAutoFit/>
          </a:bodyPr>
          <a:lstStyle/>
          <a:p>
            <a:pPr algn="ctr" fontAlgn="base" latinLnBrk="1">
              <a:spcBef>
                <a:spcPct val="0"/>
              </a:spcBef>
              <a:spcAft>
                <a:spcPct val="0"/>
              </a:spcAft>
            </a:pPr>
            <a:r>
              <a:rPr kumimoji="1" lang="en-US" altLang="ko-KR" sz="1100" b="1" dirty="0">
                <a:solidFill>
                  <a:srgbClr val="002060"/>
                </a:solidFill>
                <a:latin typeface="맑은 고딕" pitchFamily="50" charset="-127"/>
                <a:ea typeface="맑은 고딕" pitchFamily="50" charset="-127"/>
              </a:rPr>
              <a:t>NH : 2</a:t>
            </a:r>
            <a:endParaRPr kumimoji="1" lang="ko-KR" altLang="en-US" sz="1100" dirty="0">
              <a:solidFill>
                <a:prstClr val="black"/>
              </a:solidFill>
            </a:endParaRPr>
          </a:p>
        </p:txBody>
      </p:sp>
      <p:sp>
        <p:nvSpPr>
          <p:cNvPr id="212" name="직사각형 211"/>
          <p:cNvSpPr/>
          <p:nvPr/>
        </p:nvSpPr>
        <p:spPr>
          <a:xfrm>
            <a:off x="35496" y="5877272"/>
            <a:ext cx="1327608" cy="261610"/>
          </a:xfrm>
          <a:prstGeom prst="rect">
            <a:avLst/>
          </a:prstGeom>
        </p:spPr>
        <p:txBody>
          <a:bodyPr wrap="none">
            <a:spAutoFit/>
          </a:bodyPr>
          <a:lstStyle/>
          <a:p>
            <a:pPr algn="ctr" fontAlgn="base" latinLnBrk="1">
              <a:spcBef>
                <a:spcPct val="0"/>
              </a:spcBef>
              <a:spcAft>
                <a:spcPct val="0"/>
              </a:spcAft>
            </a:pPr>
            <a:r>
              <a:rPr kumimoji="1" lang="en-US" altLang="ko-KR" sz="1100" b="1" dirty="0">
                <a:solidFill>
                  <a:srgbClr val="002060"/>
                </a:solidFill>
                <a:latin typeface="맑은 고딕" pitchFamily="50" charset="-127"/>
                <a:ea typeface="맑은 고딕" pitchFamily="50" charset="-127"/>
              </a:rPr>
              <a:t>KP</a:t>
            </a:r>
            <a:r>
              <a:rPr kumimoji="1" lang="ko-KR" altLang="en-US" sz="1100" b="1" dirty="0">
                <a:solidFill>
                  <a:srgbClr val="002060"/>
                </a:solidFill>
                <a:latin typeface="맑은 고딕" pitchFamily="50" charset="-127"/>
                <a:ea typeface="맑은 고딕" pitchFamily="50" charset="-127"/>
              </a:rPr>
              <a:t> </a:t>
            </a:r>
            <a:r>
              <a:rPr kumimoji="1" lang="en-US" altLang="ko-KR" sz="1100" b="1" dirty="0">
                <a:solidFill>
                  <a:srgbClr val="002060"/>
                </a:solidFill>
                <a:latin typeface="맑은 고딕" pitchFamily="50" charset="-127"/>
                <a:ea typeface="맑은 고딕" pitchFamily="50" charset="-127"/>
              </a:rPr>
              <a:t>: every 15min</a:t>
            </a:r>
            <a:endParaRPr kumimoji="1" lang="ko-KR" altLang="en-US" sz="1100" dirty="0">
              <a:solidFill>
                <a:prstClr val="black"/>
              </a:solidFill>
            </a:endParaRPr>
          </a:p>
        </p:txBody>
      </p:sp>
      <p:pic>
        <p:nvPicPr>
          <p:cNvPr id="213" name="그림 2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8951" y="3612069"/>
            <a:ext cx="684000" cy="675812"/>
          </a:xfrm>
          <a:prstGeom prst="rect">
            <a:avLst/>
          </a:prstGeom>
        </p:spPr>
      </p:pic>
      <p:pic>
        <p:nvPicPr>
          <p:cNvPr id="214" name="그림 2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72719" y="3612069"/>
            <a:ext cx="684000" cy="675812"/>
          </a:xfrm>
          <a:prstGeom prst="rect">
            <a:avLst/>
          </a:prstGeom>
        </p:spPr>
      </p:pic>
      <p:pic>
        <p:nvPicPr>
          <p:cNvPr id="215" name="그림 2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38435" y="3612069"/>
            <a:ext cx="684000" cy="675812"/>
          </a:xfrm>
          <a:prstGeom prst="rect">
            <a:avLst/>
          </a:prstGeom>
        </p:spPr>
      </p:pic>
      <p:sp>
        <p:nvSpPr>
          <p:cNvPr id="216" name="직사각형 215"/>
          <p:cNvSpPr/>
          <p:nvPr/>
        </p:nvSpPr>
        <p:spPr>
          <a:xfrm>
            <a:off x="1763692" y="4293096"/>
            <a:ext cx="960519" cy="261610"/>
          </a:xfrm>
          <a:prstGeom prst="rect">
            <a:avLst/>
          </a:prstGeom>
        </p:spPr>
        <p:txBody>
          <a:bodyPr wrap="none">
            <a:spAutoFit/>
          </a:bodyPr>
          <a:lstStyle/>
          <a:p>
            <a:pPr algn="ctr" fontAlgn="base" latinLnBrk="1">
              <a:spcBef>
                <a:spcPct val="0"/>
              </a:spcBef>
              <a:spcAft>
                <a:spcPct val="0"/>
              </a:spcAft>
            </a:pPr>
            <a:r>
              <a:rPr kumimoji="1" lang="en-US" altLang="ko-KR" sz="1100" b="1" dirty="0">
                <a:solidFill>
                  <a:srgbClr val="002060"/>
                </a:solidFill>
                <a:latin typeface="맑은 고딕" pitchFamily="50" charset="-127"/>
                <a:ea typeface="맑은 고딕" pitchFamily="50" charset="-127"/>
              </a:rPr>
              <a:t>Full disk : 4</a:t>
            </a:r>
            <a:endParaRPr kumimoji="1" lang="ko-KR" altLang="en-US" sz="1100" dirty="0">
              <a:solidFill>
                <a:prstClr val="black"/>
              </a:solidFill>
            </a:endParaRPr>
          </a:p>
        </p:txBody>
      </p:sp>
      <p:pic>
        <p:nvPicPr>
          <p:cNvPr id="217" name="그림 216"/>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619672" y="4643216"/>
            <a:ext cx="540000" cy="398491"/>
          </a:xfrm>
          <a:prstGeom prst="rect">
            <a:avLst/>
          </a:prstGeom>
        </p:spPr>
      </p:pic>
      <p:pic>
        <p:nvPicPr>
          <p:cNvPr id="218" name="그림 217"/>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693618" y="4643216"/>
            <a:ext cx="540000" cy="398491"/>
          </a:xfrm>
          <a:prstGeom prst="rect">
            <a:avLst/>
          </a:prstGeom>
        </p:spPr>
      </p:pic>
      <p:pic>
        <p:nvPicPr>
          <p:cNvPr id="219" name="그림 218"/>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767564" y="4643216"/>
            <a:ext cx="540000" cy="398491"/>
          </a:xfrm>
          <a:prstGeom prst="rect">
            <a:avLst/>
          </a:prstGeom>
        </p:spPr>
      </p:pic>
      <p:sp>
        <p:nvSpPr>
          <p:cNvPr id="221" name="직사각형 220"/>
          <p:cNvSpPr/>
          <p:nvPr/>
        </p:nvSpPr>
        <p:spPr>
          <a:xfrm>
            <a:off x="1690928" y="5039598"/>
            <a:ext cx="705642" cy="261610"/>
          </a:xfrm>
          <a:prstGeom prst="rect">
            <a:avLst/>
          </a:prstGeom>
        </p:spPr>
        <p:txBody>
          <a:bodyPr wrap="none">
            <a:spAutoFit/>
          </a:bodyPr>
          <a:lstStyle/>
          <a:p>
            <a:pPr algn="ctr" fontAlgn="base" latinLnBrk="1">
              <a:spcBef>
                <a:spcPct val="0"/>
              </a:spcBef>
              <a:spcAft>
                <a:spcPct val="0"/>
              </a:spcAft>
            </a:pPr>
            <a:r>
              <a:rPr kumimoji="1" lang="en-US" altLang="ko-KR" sz="1100" b="1" dirty="0">
                <a:solidFill>
                  <a:srgbClr val="002060"/>
                </a:solidFill>
                <a:latin typeface="맑은 고딕" pitchFamily="50" charset="-127"/>
                <a:ea typeface="맑은 고딕" pitchFamily="50" charset="-127"/>
              </a:rPr>
              <a:t>NH : 10</a:t>
            </a:r>
            <a:endParaRPr kumimoji="1" lang="ko-KR" altLang="en-US" sz="1100" dirty="0">
              <a:solidFill>
                <a:prstClr val="black"/>
              </a:solidFill>
            </a:endParaRPr>
          </a:p>
        </p:txBody>
      </p:sp>
      <p:sp>
        <p:nvSpPr>
          <p:cNvPr id="225" name="직사각형 224"/>
          <p:cNvSpPr/>
          <p:nvPr/>
        </p:nvSpPr>
        <p:spPr>
          <a:xfrm>
            <a:off x="2485750" y="5471646"/>
            <a:ext cx="457176" cy="261610"/>
          </a:xfrm>
          <a:prstGeom prst="rect">
            <a:avLst/>
          </a:prstGeom>
        </p:spPr>
        <p:txBody>
          <a:bodyPr wrap="none">
            <a:spAutoFit/>
          </a:bodyPr>
          <a:lstStyle/>
          <a:p>
            <a:pPr algn="ctr" fontAlgn="base" latinLnBrk="1">
              <a:spcBef>
                <a:spcPct val="0"/>
              </a:spcBef>
              <a:spcAft>
                <a:spcPct val="0"/>
              </a:spcAft>
            </a:pPr>
            <a:r>
              <a:rPr kumimoji="1" lang="en-US" altLang="ko-KR" sz="1100" b="1" dirty="0">
                <a:solidFill>
                  <a:srgbClr val="002060"/>
                </a:solidFill>
                <a:latin typeface="맑은 고딕" pitchFamily="50" charset="-127"/>
                <a:ea typeface="맑은 고딕" pitchFamily="50" charset="-127"/>
              </a:rPr>
              <a:t>…....</a:t>
            </a:r>
            <a:endParaRPr kumimoji="1" lang="ko-KR" altLang="en-US" sz="1100" dirty="0">
              <a:solidFill>
                <a:prstClr val="black"/>
              </a:solidFill>
            </a:endParaRPr>
          </a:p>
        </p:txBody>
      </p:sp>
      <p:sp>
        <p:nvSpPr>
          <p:cNvPr id="227" name="직사각형 226"/>
          <p:cNvSpPr/>
          <p:nvPr/>
        </p:nvSpPr>
        <p:spPr>
          <a:xfrm>
            <a:off x="1700673" y="5877272"/>
            <a:ext cx="1245854" cy="261610"/>
          </a:xfrm>
          <a:prstGeom prst="rect">
            <a:avLst/>
          </a:prstGeom>
        </p:spPr>
        <p:txBody>
          <a:bodyPr wrap="none">
            <a:spAutoFit/>
          </a:bodyPr>
          <a:lstStyle/>
          <a:p>
            <a:pPr algn="ctr" fontAlgn="base" latinLnBrk="1">
              <a:spcBef>
                <a:spcPct val="0"/>
              </a:spcBef>
              <a:spcAft>
                <a:spcPct val="0"/>
              </a:spcAft>
            </a:pPr>
            <a:r>
              <a:rPr kumimoji="1" lang="en-US" altLang="ko-KR" sz="1100" b="1" dirty="0">
                <a:solidFill>
                  <a:srgbClr val="002060"/>
                </a:solidFill>
                <a:latin typeface="맑은 고딕" pitchFamily="50" charset="-127"/>
                <a:ea typeface="맑은 고딕" pitchFamily="50" charset="-127"/>
              </a:rPr>
              <a:t>KP : every 2min</a:t>
            </a:r>
            <a:endParaRPr kumimoji="1" lang="ko-KR" altLang="en-US" sz="1100" dirty="0">
              <a:solidFill>
                <a:prstClr val="black"/>
              </a:solidFill>
            </a:endParaRPr>
          </a:p>
        </p:txBody>
      </p:sp>
      <p:pic>
        <p:nvPicPr>
          <p:cNvPr id="175" name="그림 174"/>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632770" y="5410047"/>
            <a:ext cx="346942" cy="467233"/>
          </a:xfrm>
          <a:prstGeom prst="rect">
            <a:avLst/>
          </a:prstGeom>
        </p:spPr>
      </p:pic>
      <p:pic>
        <p:nvPicPr>
          <p:cNvPr id="176" name="그림 175"/>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704778" y="5410047"/>
            <a:ext cx="346942" cy="467233"/>
          </a:xfrm>
          <a:prstGeom prst="rect">
            <a:avLst/>
          </a:prstGeom>
        </p:spPr>
      </p:pic>
      <p:pic>
        <p:nvPicPr>
          <p:cNvPr id="177" name="그림 176"/>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776786" y="5410047"/>
            <a:ext cx="346942" cy="467233"/>
          </a:xfrm>
          <a:prstGeom prst="rect">
            <a:avLst/>
          </a:prstGeom>
        </p:spPr>
      </p:pic>
      <p:pic>
        <p:nvPicPr>
          <p:cNvPr id="195" name="그림 194"/>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848794" y="5410047"/>
            <a:ext cx="346942" cy="467233"/>
          </a:xfrm>
          <a:prstGeom prst="rect">
            <a:avLst/>
          </a:prstGeom>
        </p:spPr>
      </p:pic>
      <p:pic>
        <p:nvPicPr>
          <p:cNvPr id="196" name="그림 195"/>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920802" y="5410047"/>
            <a:ext cx="346942" cy="467233"/>
          </a:xfrm>
          <a:prstGeom prst="rect">
            <a:avLst/>
          </a:prstGeom>
        </p:spPr>
      </p:pic>
      <p:pic>
        <p:nvPicPr>
          <p:cNvPr id="197" name="그림 196"/>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992810" y="5410047"/>
            <a:ext cx="346942" cy="467233"/>
          </a:xfrm>
          <a:prstGeom prst="rect">
            <a:avLst/>
          </a:prstGeom>
        </p:spPr>
      </p:pic>
      <p:pic>
        <p:nvPicPr>
          <p:cNvPr id="198" name="그림 197"/>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064818" y="5410047"/>
            <a:ext cx="346942" cy="467233"/>
          </a:xfrm>
          <a:prstGeom prst="rect">
            <a:avLst/>
          </a:prstGeom>
        </p:spPr>
      </p:pic>
      <p:pic>
        <p:nvPicPr>
          <p:cNvPr id="199" name="그림 198"/>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136826" y="5410047"/>
            <a:ext cx="346942" cy="467233"/>
          </a:xfrm>
          <a:prstGeom prst="rect">
            <a:avLst/>
          </a:prstGeom>
        </p:spPr>
      </p:pic>
      <p:pic>
        <p:nvPicPr>
          <p:cNvPr id="201" name="그림 200"/>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208834" y="5410047"/>
            <a:ext cx="346942" cy="467233"/>
          </a:xfrm>
          <a:prstGeom prst="rect">
            <a:avLst/>
          </a:prstGeom>
        </p:spPr>
      </p:pic>
      <p:sp>
        <p:nvSpPr>
          <p:cNvPr id="55" name="오른쪽 화살표 54"/>
          <p:cNvSpPr/>
          <p:nvPr/>
        </p:nvSpPr>
        <p:spPr>
          <a:xfrm>
            <a:off x="1388408" y="4725144"/>
            <a:ext cx="216024" cy="242446"/>
          </a:xfrm>
          <a:prstGeom prst="rightArrow">
            <a:avLst/>
          </a:prstGeom>
          <a:solidFill>
            <a:srgbClr val="97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1">
              <a:spcBef>
                <a:spcPct val="0"/>
              </a:spcBef>
              <a:spcAft>
                <a:spcPct val="0"/>
              </a:spcAft>
            </a:pPr>
            <a:endParaRPr kumimoji="1" lang="ko-KR" altLang="en-US" sz="1200" dirty="0">
              <a:solidFill>
                <a:prstClr val="white"/>
              </a:solidFill>
            </a:endParaRPr>
          </a:p>
        </p:txBody>
      </p:sp>
      <p:pic>
        <p:nvPicPr>
          <p:cNvPr id="205" name="그림 204"/>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841510" y="4643216"/>
            <a:ext cx="540000" cy="398491"/>
          </a:xfrm>
          <a:prstGeom prst="rect">
            <a:avLst/>
          </a:prstGeom>
        </p:spPr>
      </p:pic>
      <p:pic>
        <p:nvPicPr>
          <p:cNvPr id="206" name="그림 205"/>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915456" y="4643216"/>
            <a:ext cx="540000" cy="398491"/>
          </a:xfrm>
          <a:prstGeom prst="rect">
            <a:avLst/>
          </a:prstGeom>
        </p:spPr>
      </p:pic>
      <p:pic>
        <p:nvPicPr>
          <p:cNvPr id="210" name="그림 209"/>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989402" y="4643216"/>
            <a:ext cx="540000" cy="398491"/>
          </a:xfrm>
          <a:prstGeom prst="rect">
            <a:avLst/>
          </a:prstGeom>
        </p:spPr>
      </p:pic>
      <p:pic>
        <p:nvPicPr>
          <p:cNvPr id="211" name="그림 210"/>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063348" y="4643216"/>
            <a:ext cx="540000" cy="398491"/>
          </a:xfrm>
          <a:prstGeom prst="rect">
            <a:avLst/>
          </a:prstGeom>
        </p:spPr>
      </p:pic>
      <p:pic>
        <p:nvPicPr>
          <p:cNvPr id="233" name="그림 232"/>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137294" y="4643216"/>
            <a:ext cx="540000" cy="398491"/>
          </a:xfrm>
          <a:prstGeom prst="rect">
            <a:avLst/>
          </a:prstGeom>
        </p:spPr>
      </p:pic>
      <p:pic>
        <p:nvPicPr>
          <p:cNvPr id="235" name="그림 234"/>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211240" y="4643216"/>
            <a:ext cx="540000" cy="398491"/>
          </a:xfrm>
          <a:prstGeom prst="rect">
            <a:avLst/>
          </a:prstGeom>
        </p:spPr>
      </p:pic>
      <p:pic>
        <p:nvPicPr>
          <p:cNvPr id="236" name="그림 235"/>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285186" y="4643216"/>
            <a:ext cx="540000" cy="398491"/>
          </a:xfrm>
          <a:prstGeom prst="rect">
            <a:avLst/>
          </a:prstGeom>
        </p:spPr>
      </p:pic>
      <p:pic>
        <p:nvPicPr>
          <p:cNvPr id="237" name="그림 236"/>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359134" y="4643216"/>
            <a:ext cx="540000" cy="398491"/>
          </a:xfrm>
          <a:prstGeom prst="rect">
            <a:avLst/>
          </a:prstGeom>
        </p:spPr>
      </p:pic>
      <p:sp>
        <p:nvSpPr>
          <p:cNvPr id="239" name="직사각형 238"/>
          <p:cNvSpPr/>
          <p:nvPr/>
        </p:nvSpPr>
        <p:spPr>
          <a:xfrm>
            <a:off x="1259636" y="3356992"/>
            <a:ext cx="475057" cy="256349"/>
          </a:xfrm>
          <a:prstGeom prst="rect">
            <a:avLst/>
          </a:prstGeom>
          <a:solidFill>
            <a:srgbClr val="004A8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1">
              <a:spcBef>
                <a:spcPct val="0"/>
              </a:spcBef>
              <a:spcAft>
                <a:spcPct val="0"/>
              </a:spcAft>
            </a:pPr>
            <a:endParaRPr kumimoji="1" lang="ko-KR" altLang="en-US" sz="1200" dirty="0">
              <a:solidFill>
                <a:prstClr val="white"/>
              </a:solidFill>
            </a:endParaRPr>
          </a:p>
        </p:txBody>
      </p:sp>
      <p:sp>
        <p:nvSpPr>
          <p:cNvPr id="240" name="TextBox 239"/>
          <p:cNvSpPr txBox="1"/>
          <p:nvPr/>
        </p:nvSpPr>
        <p:spPr>
          <a:xfrm>
            <a:off x="1206296" y="3341752"/>
            <a:ext cx="576064" cy="261610"/>
          </a:xfrm>
          <a:prstGeom prst="rect">
            <a:avLst/>
          </a:prstGeom>
          <a:noFill/>
        </p:spPr>
        <p:txBody>
          <a:bodyPr wrap="square" rtlCol="0">
            <a:spAutoFit/>
            <a:scene3d>
              <a:camera prst="orthographicFront"/>
              <a:lightRig rig="threePt" dir="t"/>
            </a:scene3d>
            <a:sp3d>
              <a:bevelB h="25400" prst="softRound"/>
            </a:sp3d>
          </a:bodyPr>
          <a:lstStyle/>
          <a:p>
            <a:pPr algn="ctr" fontAlgn="base" latinLnBrk="1">
              <a:spcBef>
                <a:spcPct val="0"/>
              </a:spcBef>
              <a:spcAft>
                <a:spcPct val="0"/>
              </a:spcAft>
            </a:pPr>
            <a:r>
              <a:rPr kumimoji="1" lang="en-US" altLang="ko-KR" sz="1100" b="1" dirty="0">
                <a:solidFill>
                  <a:prstClr val="white"/>
                </a:solidFill>
                <a:latin typeface="맑은 고딕" pitchFamily="50" charset="-127"/>
                <a:ea typeface="맑은 고딕" pitchFamily="50" charset="-127"/>
              </a:rPr>
              <a:t>1hr</a:t>
            </a:r>
            <a:endParaRPr kumimoji="1" lang="ko-KR" altLang="en-US" sz="1100" b="1" dirty="0">
              <a:solidFill>
                <a:prstClr val="white"/>
              </a:solidFill>
              <a:latin typeface="맑은 고딕" pitchFamily="50" charset="-127"/>
              <a:ea typeface="맑은 고딕" pitchFamily="50" charset="-127"/>
            </a:endParaRPr>
          </a:p>
        </p:txBody>
      </p:sp>
      <p:pic>
        <p:nvPicPr>
          <p:cNvPr id="241" name="그림 24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38334" y="5036561"/>
            <a:ext cx="594915" cy="592330"/>
          </a:xfrm>
          <a:prstGeom prst="rect">
            <a:avLst/>
          </a:prstGeom>
        </p:spPr>
      </p:pic>
      <p:pic>
        <p:nvPicPr>
          <p:cNvPr id="242" name="그림 24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66326" y="5036561"/>
            <a:ext cx="594915" cy="592330"/>
          </a:xfrm>
          <a:prstGeom prst="rect">
            <a:avLst/>
          </a:prstGeom>
        </p:spPr>
      </p:pic>
      <p:pic>
        <p:nvPicPr>
          <p:cNvPr id="243" name="그림 24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94318" y="5036561"/>
            <a:ext cx="594915" cy="592330"/>
          </a:xfrm>
          <a:prstGeom prst="rect">
            <a:avLst/>
          </a:prstGeom>
        </p:spPr>
      </p:pic>
      <p:pic>
        <p:nvPicPr>
          <p:cNvPr id="244" name="그림 24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22310" y="5036561"/>
            <a:ext cx="594915" cy="592330"/>
          </a:xfrm>
          <a:prstGeom prst="rect">
            <a:avLst/>
          </a:prstGeom>
        </p:spPr>
      </p:pic>
      <p:pic>
        <p:nvPicPr>
          <p:cNvPr id="245" name="그림 24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22310" y="5036561"/>
            <a:ext cx="594915" cy="592330"/>
          </a:xfrm>
          <a:prstGeom prst="rect">
            <a:avLst/>
          </a:prstGeom>
        </p:spPr>
      </p:pic>
      <p:pic>
        <p:nvPicPr>
          <p:cNvPr id="246" name="그림 24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50302" y="5036561"/>
            <a:ext cx="594915" cy="592330"/>
          </a:xfrm>
          <a:prstGeom prst="rect">
            <a:avLst/>
          </a:prstGeom>
        </p:spPr>
      </p:pic>
      <p:pic>
        <p:nvPicPr>
          <p:cNvPr id="247" name="그림 24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78294" y="5036561"/>
            <a:ext cx="594915" cy="592330"/>
          </a:xfrm>
          <a:prstGeom prst="rect">
            <a:avLst/>
          </a:prstGeom>
        </p:spPr>
      </p:pic>
      <p:pic>
        <p:nvPicPr>
          <p:cNvPr id="248" name="그림 24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06286" y="5036561"/>
            <a:ext cx="594915" cy="592330"/>
          </a:xfrm>
          <a:prstGeom prst="rect">
            <a:avLst/>
          </a:prstGeom>
        </p:spPr>
      </p:pic>
      <p:pic>
        <p:nvPicPr>
          <p:cNvPr id="249" name="그림 24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34278" y="5036561"/>
            <a:ext cx="594915" cy="592330"/>
          </a:xfrm>
          <a:prstGeom prst="rect">
            <a:avLst/>
          </a:prstGeom>
        </p:spPr>
      </p:pic>
      <p:pic>
        <p:nvPicPr>
          <p:cNvPr id="250" name="그림 24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62270" y="5036561"/>
            <a:ext cx="594915" cy="592330"/>
          </a:xfrm>
          <a:prstGeom prst="rect">
            <a:avLst/>
          </a:prstGeom>
        </p:spPr>
      </p:pic>
      <p:pic>
        <p:nvPicPr>
          <p:cNvPr id="251" name="그림 25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90262" y="5036561"/>
            <a:ext cx="594915" cy="592330"/>
          </a:xfrm>
          <a:prstGeom prst="rect">
            <a:avLst/>
          </a:prstGeom>
        </p:spPr>
      </p:pic>
      <p:pic>
        <p:nvPicPr>
          <p:cNvPr id="1028" name="Picture 4"/>
          <p:cNvPicPr preferRelativeResize="0">
            <a:picLocks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143636" y="2113599"/>
            <a:ext cx="594000" cy="594000"/>
          </a:xfrm>
          <a:prstGeom prst="rect">
            <a:avLst/>
          </a:prstGeom>
          <a:noFill/>
          <a:ln w="9525">
            <a:noFill/>
            <a:miter lim="800000"/>
            <a:headEnd/>
            <a:tailEnd/>
          </a:ln>
          <a:effectLst/>
        </p:spPr>
      </p:pic>
      <p:pic>
        <p:nvPicPr>
          <p:cNvPr id="1029" name="Picture 5"/>
          <p:cNvPicPr preferRelativeResize="0">
            <a:picLocks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286512" y="2113599"/>
            <a:ext cx="594000" cy="594000"/>
          </a:xfrm>
          <a:prstGeom prst="rect">
            <a:avLst/>
          </a:prstGeom>
          <a:noFill/>
          <a:ln w="9525">
            <a:noFill/>
            <a:miter lim="800000"/>
            <a:headEnd/>
            <a:tailEnd/>
          </a:ln>
          <a:effectLst/>
        </p:spPr>
      </p:pic>
      <p:pic>
        <p:nvPicPr>
          <p:cNvPr id="1031" name="Picture 7"/>
          <p:cNvPicPr preferRelativeResize="0">
            <a:picLocks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429388" y="2113607"/>
            <a:ext cx="594000" cy="595321"/>
          </a:xfrm>
          <a:prstGeom prst="rect">
            <a:avLst/>
          </a:prstGeom>
          <a:noFill/>
          <a:ln w="9525">
            <a:noFill/>
            <a:miter lim="800000"/>
            <a:headEnd/>
            <a:tailEnd/>
          </a:ln>
          <a:effectLst/>
        </p:spPr>
      </p:pic>
      <p:pic>
        <p:nvPicPr>
          <p:cNvPr id="1032" name="Picture 8"/>
          <p:cNvPicPr preferRelativeResize="0">
            <a:picLocks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572264" y="2113599"/>
            <a:ext cx="594000" cy="594000"/>
          </a:xfrm>
          <a:prstGeom prst="rect">
            <a:avLst/>
          </a:prstGeom>
          <a:noFill/>
          <a:ln w="9525">
            <a:noFill/>
            <a:miter lim="800000"/>
            <a:headEnd/>
            <a:tailEnd/>
          </a:ln>
          <a:effectLst/>
        </p:spPr>
      </p:pic>
      <p:pic>
        <p:nvPicPr>
          <p:cNvPr id="1033" name="Picture 9"/>
          <p:cNvPicPr preferRelativeResize="0">
            <a:picLocks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715140" y="2113599"/>
            <a:ext cx="594000" cy="594000"/>
          </a:xfrm>
          <a:prstGeom prst="rect">
            <a:avLst/>
          </a:prstGeom>
          <a:noFill/>
          <a:ln w="9525">
            <a:noFill/>
            <a:miter lim="800000"/>
            <a:headEnd/>
            <a:tailEnd/>
          </a:ln>
          <a:effectLst/>
        </p:spPr>
      </p:pic>
      <p:pic>
        <p:nvPicPr>
          <p:cNvPr id="1038" name="Picture 14" descr="C:\Users\기본\Desktop\그림1.png"/>
          <p:cNvPicPr preferRelativeResize="0">
            <a:picLocks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6143636" y="5357826"/>
            <a:ext cx="594000" cy="594000"/>
          </a:xfrm>
          <a:prstGeom prst="rect">
            <a:avLst/>
          </a:prstGeom>
          <a:noFill/>
        </p:spPr>
      </p:pic>
      <p:pic>
        <p:nvPicPr>
          <p:cNvPr id="1039" name="Picture 15" descr="C:\Users\기본\Desktop\그림2.png"/>
          <p:cNvPicPr preferRelativeResize="0">
            <a:picLocks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6429388" y="5357826"/>
            <a:ext cx="594000" cy="594000"/>
          </a:xfrm>
          <a:prstGeom prst="rect">
            <a:avLst/>
          </a:prstGeom>
          <a:noFill/>
        </p:spPr>
      </p:pic>
      <p:pic>
        <p:nvPicPr>
          <p:cNvPr id="1040" name="Picture 16" descr="C:\Users\기본\Desktop\그림3.png"/>
          <p:cNvPicPr preferRelativeResize="0">
            <a:picLocks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6715140" y="5357826"/>
            <a:ext cx="594000" cy="594000"/>
          </a:xfrm>
          <a:prstGeom prst="rect">
            <a:avLst/>
          </a:prstGeom>
          <a:noFill/>
        </p:spPr>
      </p:pic>
      <p:pic>
        <p:nvPicPr>
          <p:cNvPr id="1044" name="Picture 20" descr="C:\Users\기본\Desktop\그림5.png"/>
          <p:cNvPicPr preferRelativeResize="0">
            <a:picLocks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6143636" y="4461760"/>
            <a:ext cx="594000" cy="594000"/>
          </a:xfrm>
          <a:prstGeom prst="rect">
            <a:avLst/>
          </a:prstGeom>
          <a:noFill/>
        </p:spPr>
      </p:pic>
      <p:pic>
        <p:nvPicPr>
          <p:cNvPr id="1045" name="Picture 21" descr="C:\Users\기본\Desktop\그림6.png"/>
          <p:cNvPicPr preferRelativeResize="0">
            <a:picLocks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6429388" y="4461760"/>
            <a:ext cx="594000" cy="594000"/>
          </a:xfrm>
          <a:prstGeom prst="rect">
            <a:avLst/>
          </a:prstGeom>
          <a:noFill/>
        </p:spPr>
      </p:pic>
      <p:pic>
        <p:nvPicPr>
          <p:cNvPr id="1046" name="Picture 22" descr="C:\Users\기본\Desktop\그림4.png"/>
          <p:cNvPicPr preferRelativeResize="0">
            <a:picLocks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6715140" y="4461760"/>
            <a:ext cx="594000" cy="594000"/>
          </a:xfrm>
          <a:prstGeom prst="rect">
            <a:avLst/>
          </a:prstGeom>
          <a:noFill/>
        </p:spPr>
      </p:pic>
      <p:pic>
        <p:nvPicPr>
          <p:cNvPr id="1062" name="Picture 38" descr="C:\Users\기본\Desktop\그림12.png"/>
          <p:cNvPicPr preferRelativeResize="0">
            <a:picLocks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6143636" y="3310613"/>
            <a:ext cx="594000" cy="594000"/>
          </a:xfrm>
          <a:prstGeom prst="rect">
            <a:avLst/>
          </a:prstGeom>
          <a:noFill/>
        </p:spPr>
      </p:pic>
      <p:pic>
        <p:nvPicPr>
          <p:cNvPr id="1063" name="Picture 39" descr="C:\Users\기본\Desktop\그림13.png"/>
          <p:cNvPicPr preferRelativeResize="0">
            <a:picLocks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6286512" y="3310613"/>
            <a:ext cx="594000" cy="594000"/>
          </a:xfrm>
          <a:prstGeom prst="rect">
            <a:avLst/>
          </a:prstGeom>
          <a:noFill/>
        </p:spPr>
      </p:pic>
      <p:pic>
        <p:nvPicPr>
          <p:cNvPr id="1064" name="Picture 40" descr="C:\Users\기본\Desktop\그림14.png"/>
          <p:cNvPicPr preferRelativeResize="0">
            <a:picLocks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6429388" y="3310613"/>
            <a:ext cx="594000" cy="594000"/>
          </a:xfrm>
          <a:prstGeom prst="rect">
            <a:avLst/>
          </a:prstGeom>
          <a:noFill/>
        </p:spPr>
      </p:pic>
      <p:pic>
        <p:nvPicPr>
          <p:cNvPr id="1065" name="Picture 41" descr="C:\Users\기본\Desktop\그림15.png"/>
          <p:cNvPicPr preferRelativeResize="0">
            <a:picLocks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6572264" y="3310613"/>
            <a:ext cx="594000" cy="594000"/>
          </a:xfrm>
          <a:prstGeom prst="rect">
            <a:avLst/>
          </a:prstGeom>
          <a:noFill/>
        </p:spPr>
      </p:pic>
      <p:pic>
        <p:nvPicPr>
          <p:cNvPr id="1066" name="Picture 42" descr="C:\Users\기본\Desktop\그림16.png"/>
          <p:cNvPicPr preferRelativeResize="0">
            <a:picLocks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6715140" y="3310613"/>
            <a:ext cx="594000" cy="594000"/>
          </a:xfrm>
          <a:prstGeom prst="rect">
            <a:avLst/>
          </a:prstGeom>
          <a:noFill/>
        </p:spPr>
      </p:pic>
      <p:pic>
        <p:nvPicPr>
          <p:cNvPr id="220" name="그림 219" descr="EMB0000153cbc02"/>
          <p:cNvPicPr preferRelativeResize="0"/>
          <p:nvPr/>
        </p:nvPicPr>
        <p:blipFill>
          <a:blip r:embed="rId26" cstate="email">
            <a:extLst>
              <a:ext uri="{28A0092B-C50C-407E-A947-70E740481C1C}">
                <a14:useLocalDpi xmlns:a14="http://schemas.microsoft.com/office/drawing/2010/main"/>
              </a:ext>
            </a:extLst>
          </a:blip>
          <a:srcRect/>
          <a:stretch>
            <a:fillRect/>
          </a:stretch>
        </p:blipFill>
        <p:spPr bwMode="auto">
          <a:xfrm>
            <a:off x="7500958" y="2117200"/>
            <a:ext cx="594000" cy="594000"/>
          </a:xfrm>
          <a:prstGeom prst="rect">
            <a:avLst/>
          </a:prstGeom>
          <a:noFill/>
        </p:spPr>
      </p:pic>
      <p:pic>
        <p:nvPicPr>
          <p:cNvPr id="222" name="그림 221" descr="EMB0000153cbbde"/>
          <p:cNvPicPr preferRelativeResize="0"/>
          <p:nvPr/>
        </p:nvPicPr>
        <p:blipFill>
          <a:blip r:embed="rId27" cstate="email">
            <a:extLst>
              <a:ext uri="{28A0092B-C50C-407E-A947-70E740481C1C}">
                <a14:useLocalDpi xmlns:a14="http://schemas.microsoft.com/office/drawing/2010/main"/>
              </a:ext>
            </a:extLst>
          </a:blip>
          <a:srcRect/>
          <a:stretch>
            <a:fillRect/>
          </a:stretch>
        </p:blipFill>
        <p:spPr bwMode="auto">
          <a:xfrm>
            <a:off x="7600588" y="2117200"/>
            <a:ext cx="594000" cy="594000"/>
          </a:xfrm>
          <a:prstGeom prst="rect">
            <a:avLst/>
          </a:prstGeom>
          <a:noFill/>
        </p:spPr>
      </p:pic>
      <p:pic>
        <p:nvPicPr>
          <p:cNvPr id="223" name="그림 222" descr="EMB0000153cbbe1"/>
          <p:cNvPicPr preferRelativeResize="0"/>
          <p:nvPr/>
        </p:nvPicPr>
        <p:blipFill>
          <a:blip r:embed="rId28" cstate="email">
            <a:extLst>
              <a:ext uri="{28A0092B-C50C-407E-A947-70E740481C1C}">
                <a14:useLocalDpi xmlns:a14="http://schemas.microsoft.com/office/drawing/2010/main"/>
              </a:ext>
            </a:extLst>
          </a:blip>
          <a:srcRect/>
          <a:stretch>
            <a:fillRect/>
          </a:stretch>
        </p:blipFill>
        <p:spPr bwMode="auto">
          <a:xfrm>
            <a:off x="7700218" y="2117200"/>
            <a:ext cx="594000" cy="594000"/>
          </a:xfrm>
          <a:prstGeom prst="rect">
            <a:avLst/>
          </a:prstGeom>
          <a:noFill/>
        </p:spPr>
      </p:pic>
      <p:pic>
        <p:nvPicPr>
          <p:cNvPr id="224" name="그림 223" descr="EMB0000153cbbe4"/>
          <p:cNvPicPr/>
          <p:nvPr/>
        </p:nvPicPr>
        <p:blipFill>
          <a:blip r:embed="rId29" cstate="email">
            <a:extLst>
              <a:ext uri="{28A0092B-C50C-407E-A947-70E740481C1C}">
                <a14:useLocalDpi xmlns:a14="http://schemas.microsoft.com/office/drawing/2010/main"/>
              </a:ext>
            </a:extLst>
          </a:blip>
          <a:srcRect/>
          <a:stretch>
            <a:fillRect/>
          </a:stretch>
        </p:blipFill>
        <p:spPr bwMode="auto">
          <a:xfrm>
            <a:off x="7799848" y="2117200"/>
            <a:ext cx="594000" cy="594000"/>
          </a:xfrm>
          <a:prstGeom prst="rect">
            <a:avLst/>
          </a:prstGeom>
          <a:noFill/>
        </p:spPr>
      </p:pic>
      <p:pic>
        <p:nvPicPr>
          <p:cNvPr id="259" name="그림 258" descr="EMB0000153cbbde"/>
          <p:cNvPicPr preferRelativeResize="0"/>
          <p:nvPr/>
        </p:nvPicPr>
        <p:blipFill>
          <a:blip r:embed="rId27" cstate="email">
            <a:extLst>
              <a:ext uri="{28A0092B-C50C-407E-A947-70E740481C1C}">
                <a14:useLocalDpi xmlns:a14="http://schemas.microsoft.com/office/drawing/2010/main"/>
              </a:ext>
            </a:extLst>
          </a:blip>
          <a:srcRect/>
          <a:stretch>
            <a:fillRect/>
          </a:stretch>
        </p:blipFill>
        <p:spPr bwMode="auto">
          <a:xfrm>
            <a:off x="7899478" y="2117200"/>
            <a:ext cx="594000" cy="594000"/>
          </a:xfrm>
          <a:prstGeom prst="rect">
            <a:avLst/>
          </a:prstGeom>
          <a:noFill/>
        </p:spPr>
      </p:pic>
      <p:pic>
        <p:nvPicPr>
          <p:cNvPr id="261" name="그림 260" descr="EMB0000153cbc02"/>
          <p:cNvPicPr preferRelativeResize="0"/>
          <p:nvPr/>
        </p:nvPicPr>
        <p:blipFill>
          <a:blip r:embed="rId30" cstate="email">
            <a:extLst>
              <a:ext uri="{28A0092B-C50C-407E-A947-70E740481C1C}">
                <a14:useLocalDpi xmlns:a14="http://schemas.microsoft.com/office/drawing/2010/main"/>
              </a:ext>
            </a:extLst>
          </a:blip>
          <a:srcRect/>
          <a:stretch>
            <a:fillRect/>
          </a:stretch>
        </p:blipFill>
        <p:spPr bwMode="auto">
          <a:xfrm>
            <a:off x="7999108" y="2117200"/>
            <a:ext cx="594000" cy="594000"/>
          </a:xfrm>
          <a:prstGeom prst="rect">
            <a:avLst/>
          </a:prstGeom>
          <a:noFill/>
        </p:spPr>
      </p:pic>
      <p:pic>
        <p:nvPicPr>
          <p:cNvPr id="265" name="그림 264" descr="EMB0000153cbbe1"/>
          <p:cNvPicPr preferRelativeResize="0"/>
          <p:nvPr/>
        </p:nvPicPr>
        <p:blipFill>
          <a:blip r:embed="rId31" cstate="email">
            <a:extLst>
              <a:ext uri="{28A0092B-C50C-407E-A947-70E740481C1C}">
                <a14:useLocalDpi xmlns:a14="http://schemas.microsoft.com/office/drawing/2010/main"/>
              </a:ext>
            </a:extLst>
          </a:blip>
          <a:srcRect/>
          <a:stretch>
            <a:fillRect/>
          </a:stretch>
        </p:blipFill>
        <p:spPr bwMode="auto">
          <a:xfrm>
            <a:off x="8098738" y="2117200"/>
            <a:ext cx="594000" cy="594000"/>
          </a:xfrm>
          <a:prstGeom prst="rect">
            <a:avLst/>
          </a:prstGeom>
          <a:noFill/>
        </p:spPr>
      </p:pic>
      <p:pic>
        <p:nvPicPr>
          <p:cNvPr id="266" name="그림 265" descr="EMB0000153cbbe1"/>
          <p:cNvPicPr preferRelativeResize="0"/>
          <p:nvPr/>
        </p:nvPicPr>
        <p:blipFill>
          <a:blip r:embed="rId28" cstate="email">
            <a:extLst>
              <a:ext uri="{28A0092B-C50C-407E-A947-70E740481C1C}">
                <a14:useLocalDpi xmlns:a14="http://schemas.microsoft.com/office/drawing/2010/main"/>
              </a:ext>
            </a:extLst>
          </a:blip>
          <a:srcRect/>
          <a:stretch>
            <a:fillRect/>
          </a:stretch>
        </p:blipFill>
        <p:spPr bwMode="auto">
          <a:xfrm>
            <a:off x="8198368" y="2117200"/>
            <a:ext cx="594000" cy="594000"/>
          </a:xfrm>
          <a:prstGeom prst="rect">
            <a:avLst/>
          </a:prstGeom>
          <a:noFill/>
        </p:spPr>
      </p:pic>
      <p:pic>
        <p:nvPicPr>
          <p:cNvPr id="267" name="그림 266" descr="EMB0000153cbbe4"/>
          <p:cNvPicPr/>
          <p:nvPr/>
        </p:nvPicPr>
        <p:blipFill>
          <a:blip r:embed="rId29" cstate="email">
            <a:extLst>
              <a:ext uri="{28A0092B-C50C-407E-A947-70E740481C1C}">
                <a14:useLocalDpi xmlns:a14="http://schemas.microsoft.com/office/drawing/2010/main"/>
              </a:ext>
            </a:extLst>
          </a:blip>
          <a:srcRect/>
          <a:stretch>
            <a:fillRect/>
          </a:stretch>
        </p:blipFill>
        <p:spPr bwMode="auto">
          <a:xfrm>
            <a:off x="8297998" y="2117200"/>
            <a:ext cx="594000" cy="594000"/>
          </a:xfrm>
          <a:prstGeom prst="rect">
            <a:avLst/>
          </a:prstGeom>
          <a:noFill/>
        </p:spPr>
      </p:pic>
      <p:pic>
        <p:nvPicPr>
          <p:cNvPr id="270" name="그림 269" descr="EMB0000153cbbde"/>
          <p:cNvPicPr preferRelativeResize="0"/>
          <p:nvPr/>
        </p:nvPicPr>
        <p:blipFill>
          <a:blip r:embed="rId27" cstate="email">
            <a:extLst>
              <a:ext uri="{28A0092B-C50C-407E-A947-70E740481C1C}">
                <a14:useLocalDpi xmlns:a14="http://schemas.microsoft.com/office/drawing/2010/main"/>
              </a:ext>
            </a:extLst>
          </a:blip>
          <a:srcRect/>
          <a:stretch>
            <a:fillRect/>
          </a:stretch>
        </p:blipFill>
        <p:spPr bwMode="auto">
          <a:xfrm>
            <a:off x="7644974" y="2402952"/>
            <a:ext cx="594000" cy="594000"/>
          </a:xfrm>
          <a:prstGeom prst="rect">
            <a:avLst/>
          </a:prstGeom>
          <a:noFill/>
        </p:spPr>
      </p:pic>
      <p:pic>
        <p:nvPicPr>
          <p:cNvPr id="228" name="Picture 4"/>
          <p:cNvPicPr preferRelativeResize="0">
            <a:picLocks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7500958" y="3312322"/>
            <a:ext cx="594000" cy="594000"/>
          </a:xfrm>
          <a:prstGeom prst="rect">
            <a:avLst/>
          </a:prstGeom>
          <a:noFill/>
          <a:ln w="9525">
            <a:noFill/>
            <a:miter lim="800000"/>
            <a:headEnd/>
            <a:tailEnd/>
          </a:ln>
        </p:spPr>
      </p:pic>
      <p:pic>
        <p:nvPicPr>
          <p:cNvPr id="229" name="Picture 4"/>
          <p:cNvPicPr preferRelativeResize="0">
            <a:picLocks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7599266" y="3312322"/>
            <a:ext cx="594000" cy="594000"/>
          </a:xfrm>
          <a:prstGeom prst="rect">
            <a:avLst/>
          </a:prstGeom>
          <a:noFill/>
          <a:ln w="9525">
            <a:noFill/>
            <a:miter lim="800000"/>
            <a:headEnd/>
            <a:tailEnd/>
          </a:ln>
        </p:spPr>
      </p:pic>
      <p:pic>
        <p:nvPicPr>
          <p:cNvPr id="230" name="Picture 4"/>
          <p:cNvPicPr preferRelativeResize="0">
            <a:picLocks noChangeArrowheads="1"/>
          </p:cNvPicPr>
          <p:nvPr/>
        </p:nvPicPr>
        <p:blipFill>
          <a:blip r:embed="rId34" cstate="email">
            <a:extLst>
              <a:ext uri="{28A0092B-C50C-407E-A947-70E740481C1C}">
                <a14:useLocalDpi xmlns:a14="http://schemas.microsoft.com/office/drawing/2010/main"/>
              </a:ext>
            </a:extLst>
          </a:blip>
          <a:srcRect/>
          <a:stretch>
            <a:fillRect/>
          </a:stretch>
        </p:blipFill>
        <p:spPr bwMode="auto">
          <a:xfrm>
            <a:off x="7697574" y="3312322"/>
            <a:ext cx="594000" cy="594000"/>
          </a:xfrm>
          <a:prstGeom prst="rect">
            <a:avLst/>
          </a:prstGeom>
          <a:noFill/>
          <a:ln w="9525">
            <a:noFill/>
            <a:miter lim="800000"/>
            <a:headEnd/>
            <a:tailEnd/>
          </a:ln>
        </p:spPr>
      </p:pic>
      <p:pic>
        <p:nvPicPr>
          <p:cNvPr id="231" name="Picture 4"/>
          <p:cNvPicPr preferRelativeResize="0">
            <a:picLocks noChangeArrowheads="1"/>
          </p:cNvPicPr>
          <p:nvPr/>
        </p:nvPicPr>
        <p:blipFill>
          <a:blip r:embed="rId35" cstate="email">
            <a:extLst>
              <a:ext uri="{28A0092B-C50C-407E-A947-70E740481C1C}">
                <a14:useLocalDpi xmlns:a14="http://schemas.microsoft.com/office/drawing/2010/main"/>
              </a:ext>
            </a:extLst>
          </a:blip>
          <a:srcRect/>
          <a:stretch>
            <a:fillRect/>
          </a:stretch>
        </p:blipFill>
        <p:spPr bwMode="auto">
          <a:xfrm>
            <a:off x="7795882" y="3312322"/>
            <a:ext cx="594000" cy="594000"/>
          </a:xfrm>
          <a:prstGeom prst="rect">
            <a:avLst/>
          </a:prstGeom>
          <a:noFill/>
          <a:ln w="9525">
            <a:noFill/>
            <a:miter lim="800000"/>
            <a:headEnd/>
            <a:tailEnd/>
          </a:ln>
        </p:spPr>
      </p:pic>
      <p:pic>
        <p:nvPicPr>
          <p:cNvPr id="232" name="Picture 4"/>
          <p:cNvPicPr preferRelativeResize="0">
            <a:picLocks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a:off x="7894190" y="3312322"/>
            <a:ext cx="594000" cy="594000"/>
          </a:xfrm>
          <a:prstGeom prst="rect">
            <a:avLst/>
          </a:prstGeom>
          <a:noFill/>
          <a:ln w="9525">
            <a:noFill/>
            <a:miter lim="800000"/>
            <a:headEnd/>
            <a:tailEnd/>
          </a:ln>
        </p:spPr>
      </p:pic>
      <p:pic>
        <p:nvPicPr>
          <p:cNvPr id="234" name="Picture 4"/>
          <p:cNvPicPr preferRelativeResize="0">
            <a:picLocks noChangeArrowheads="1"/>
          </p:cNvPicPr>
          <p:nvPr/>
        </p:nvPicPr>
        <p:blipFill>
          <a:blip r:embed="rId37" cstate="email">
            <a:extLst>
              <a:ext uri="{28A0092B-C50C-407E-A947-70E740481C1C}">
                <a14:useLocalDpi xmlns:a14="http://schemas.microsoft.com/office/drawing/2010/main"/>
              </a:ext>
            </a:extLst>
          </a:blip>
          <a:srcRect/>
          <a:stretch>
            <a:fillRect/>
          </a:stretch>
        </p:blipFill>
        <p:spPr bwMode="auto">
          <a:xfrm>
            <a:off x="7992498" y="3312322"/>
            <a:ext cx="594000" cy="594000"/>
          </a:xfrm>
          <a:prstGeom prst="rect">
            <a:avLst/>
          </a:prstGeom>
          <a:noFill/>
          <a:ln w="9525">
            <a:noFill/>
            <a:miter lim="800000"/>
            <a:headEnd/>
            <a:tailEnd/>
          </a:ln>
        </p:spPr>
      </p:pic>
      <p:pic>
        <p:nvPicPr>
          <p:cNvPr id="284" name="Picture 4"/>
          <p:cNvPicPr preferRelativeResize="0">
            <a:picLocks noChangeArrowheads="1"/>
          </p:cNvPicPr>
          <p:nvPr/>
        </p:nvPicPr>
        <p:blipFill>
          <a:blip r:embed="rId38" cstate="email">
            <a:extLst>
              <a:ext uri="{28A0092B-C50C-407E-A947-70E740481C1C}">
                <a14:useLocalDpi xmlns:a14="http://schemas.microsoft.com/office/drawing/2010/main"/>
              </a:ext>
            </a:extLst>
          </a:blip>
          <a:srcRect/>
          <a:stretch>
            <a:fillRect/>
          </a:stretch>
        </p:blipFill>
        <p:spPr bwMode="auto">
          <a:xfrm>
            <a:off x="8090806" y="3312322"/>
            <a:ext cx="594000" cy="594000"/>
          </a:xfrm>
          <a:prstGeom prst="rect">
            <a:avLst/>
          </a:prstGeom>
          <a:noFill/>
          <a:ln w="9525">
            <a:noFill/>
            <a:miter lim="800000"/>
            <a:headEnd/>
            <a:tailEnd/>
          </a:ln>
        </p:spPr>
      </p:pic>
      <p:pic>
        <p:nvPicPr>
          <p:cNvPr id="285" name="Picture 4"/>
          <p:cNvPicPr preferRelativeResize="0">
            <a:picLocks noChangeArrowheads="1"/>
          </p:cNvPicPr>
          <p:nvPr/>
        </p:nvPicPr>
        <p:blipFill>
          <a:blip r:embed="rId39" cstate="email">
            <a:extLst>
              <a:ext uri="{28A0092B-C50C-407E-A947-70E740481C1C}">
                <a14:useLocalDpi xmlns:a14="http://schemas.microsoft.com/office/drawing/2010/main"/>
              </a:ext>
            </a:extLst>
          </a:blip>
          <a:srcRect/>
          <a:stretch>
            <a:fillRect/>
          </a:stretch>
        </p:blipFill>
        <p:spPr bwMode="auto">
          <a:xfrm>
            <a:off x="8189114" y="3312322"/>
            <a:ext cx="594000" cy="594000"/>
          </a:xfrm>
          <a:prstGeom prst="rect">
            <a:avLst/>
          </a:prstGeom>
          <a:noFill/>
          <a:ln w="9525">
            <a:noFill/>
            <a:miter lim="800000"/>
            <a:headEnd/>
            <a:tailEnd/>
          </a:ln>
        </p:spPr>
      </p:pic>
      <p:pic>
        <p:nvPicPr>
          <p:cNvPr id="286" name="Picture 4"/>
          <p:cNvPicPr preferRelativeResize="0">
            <a:picLocks noChangeArrowheads="1"/>
          </p:cNvPicPr>
          <p:nvPr/>
        </p:nvPicPr>
        <p:blipFill>
          <a:blip r:embed="rId40" cstate="email">
            <a:extLst>
              <a:ext uri="{28A0092B-C50C-407E-A947-70E740481C1C}">
                <a14:useLocalDpi xmlns:a14="http://schemas.microsoft.com/office/drawing/2010/main"/>
              </a:ext>
            </a:extLst>
          </a:blip>
          <a:srcRect/>
          <a:stretch>
            <a:fillRect/>
          </a:stretch>
        </p:blipFill>
        <p:spPr bwMode="auto">
          <a:xfrm>
            <a:off x="8287422" y="3312322"/>
            <a:ext cx="594000" cy="594000"/>
          </a:xfrm>
          <a:prstGeom prst="rect">
            <a:avLst/>
          </a:prstGeom>
          <a:noFill/>
          <a:ln w="9525">
            <a:noFill/>
            <a:miter lim="800000"/>
            <a:headEnd/>
            <a:tailEnd/>
          </a:ln>
        </p:spPr>
      </p:pic>
      <p:pic>
        <p:nvPicPr>
          <p:cNvPr id="287" name="Picture 4"/>
          <p:cNvPicPr preferRelativeResize="0">
            <a:picLocks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8385727" y="3312322"/>
            <a:ext cx="594000" cy="594000"/>
          </a:xfrm>
          <a:prstGeom prst="rect">
            <a:avLst/>
          </a:prstGeom>
          <a:noFill/>
          <a:ln w="9525">
            <a:noFill/>
            <a:miter lim="800000"/>
            <a:headEnd/>
            <a:tailEnd/>
          </a:ln>
        </p:spPr>
      </p:pic>
      <p:pic>
        <p:nvPicPr>
          <p:cNvPr id="288" name="Picture 4"/>
          <p:cNvPicPr preferRelativeResize="0">
            <a:picLocks noChangeArrowheads="1"/>
          </p:cNvPicPr>
          <p:nvPr/>
        </p:nvPicPr>
        <p:blipFill>
          <a:blip r:embed="rId41" cstate="email">
            <a:extLst>
              <a:ext uri="{28A0092B-C50C-407E-A947-70E740481C1C}">
                <a14:useLocalDpi xmlns:a14="http://schemas.microsoft.com/office/drawing/2010/main"/>
              </a:ext>
            </a:extLst>
          </a:blip>
          <a:srcRect/>
          <a:stretch>
            <a:fillRect/>
          </a:stretch>
        </p:blipFill>
        <p:spPr bwMode="auto">
          <a:xfrm>
            <a:off x="7591915" y="3526637"/>
            <a:ext cx="594000" cy="594000"/>
          </a:xfrm>
          <a:prstGeom prst="rect">
            <a:avLst/>
          </a:prstGeom>
          <a:noFill/>
          <a:ln w="9525">
            <a:noFill/>
            <a:miter lim="800000"/>
            <a:headEnd/>
            <a:tailEnd/>
          </a:ln>
        </p:spPr>
      </p:pic>
      <p:pic>
        <p:nvPicPr>
          <p:cNvPr id="289" name="Picture 4"/>
          <p:cNvPicPr preferRelativeResize="0">
            <a:picLocks noChangeArrowheads="1"/>
          </p:cNvPicPr>
          <p:nvPr/>
        </p:nvPicPr>
        <p:blipFill>
          <a:blip r:embed="rId42" cstate="email">
            <a:extLst>
              <a:ext uri="{28A0092B-C50C-407E-A947-70E740481C1C}">
                <a14:useLocalDpi xmlns:a14="http://schemas.microsoft.com/office/drawing/2010/main"/>
              </a:ext>
            </a:extLst>
          </a:blip>
          <a:srcRect/>
          <a:stretch>
            <a:fillRect/>
          </a:stretch>
        </p:blipFill>
        <p:spPr bwMode="auto">
          <a:xfrm>
            <a:off x="7690023" y="3526636"/>
            <a:ext cx="594000" cy="594000"/>
          </a:xfrm>
          <a:prstGeom prst="rect">
            <a:avLst/>
          </a:prstGeom>
          <a:noFill/>
          <a:ln w="9525">
            <a:noFill/>
            <a:miter lim="800000"/>
            <a:headEnd/>
            <a:tailEnd/>
          </a:ln>
        </p:spPr>
      </p:pic>
      <p:pic>
        <p:nvPicPr>
          <p:cNvPr id="290" name="Picture 4"/>
          <p:cNvPicPr preferRelativeResize="0">
            <a:picLocks noChangeArrowheads="1"/>
          </p:cNvPicPr>
          <p:nvPr/>
        </p:nvPicPr>
        <p:blipFill>
          <a:blip r:embed="rId43" cstate="email">
            <a:extLst>
              <a:ext uri="{28A0092B-C50C-407E-A947-70E740481C1C}">
                <a14:useLocalDpi xmlns:a14="http://schemas.microsoft.com/office/drawing/2010/main"/>
              </a:ext>
            </a:extLst>
          </a:blip>
          <a:srcRect/>
          <a:stretch>
            <a:fillRect/>
          </a:stretch>
        </p:blipFill>
        <p:spPr bwMode="auto">
          <a:xfrm>
            <a:off x="7788131" y="3526637"/>
            <a:ext cx="594000" cy="594000"/>
          </a:xfrm>
          <a:prstGeom prst="rect">
            <a:avLst/>
          </a:prstGeom>
          <a:noFill/>
          <a:ln w="9525">
            <a:noFill/>
            <a:miter lim="800000"/>
            <a:headEnd/>
            <a:tailEnd/>
          </a:ln>
        </p:spPr>
      </p:pic>
      <p:pic>
        <p:nvPicPr>
          <p:cNvPr id="291" name="Picture 4"/>
          <p:cNvPicPr preferRelativeResize="0">
            <a:picLocks noChangeArrowheads="1"/>
          </p:cNvPicPr>
          <p:nvPr/>
        </p:nvPicPr>
        <p:blipFill>
          <a:blip r:embed="rId44" cstate="email">
            <a:extLst>
              <a:ext uri="{28A0092B-C50C-407E-A947-70E740481C1C}">
                <a14:useLocalDpi xmlns:a14="http://schemas.microsoft.com/office/drawing/2010/main"/>
              </a:ext>
            </a:extLst>
          </a:blip>
          <a:srcRect/>
          <a:stretch>
            <a:fillRect/>
          </a:stretch>
        </p:blipFill>
        <p:spPr bwMode="auto">
          <a:xfrm>
            <a:off x="7886239" y="3526637"/>
            <a:ext cx="594000" cy="594000"/>
          </a:xfrm>
          <a:prstGeom prst="rect">
            <a:avLst/>
          </a:prstGeom>
          <a:noFill/>
          <a:ln w="9525">
            <a:noFill/>
            <a:miter lim="800000"/>
            <a:headEnd/>
            <a:tailEnd/>
          </a:ln>
        </p:spPr>
      </p:pic>
      <p:pic>
        <p:nvPicPr>
          <p:cNvPr id="292" name="Picture 4"/>
          <p:cNvPicPr preferRelativeResize="0">
            <a:picLocks noChangeArrowheads="1"/>
          </p:cNvPicPr>
          <p:nvPr/>
        </p:nvPicPr>
        <p:blipFill>
          <a:blip r:embed="rId45" cstate="email">
            <a:extLst>
              <a:ext uri="{28A0092B-C50C-407E-A947-70E740481C1C}">
                <a14:useLocalDpi xmlns:a14="http://schemas.microsoft.com/office/drawing/2010/main"/>
              </a:ext>
            </a:extLst>
          </a:blip>
          <a:srcRect/>
          <a:stretch>
            <a:fillRect/>
          </a:stretch>
        </p:blipFill>
        <p:spPr bwMode="auto">
          <a:xfrm>
            <a:off x="7984347" y="3529812"/>
            <a:ext cx="594000" cy="594000"/>
          </a:xfrm>
          <a:prstGeom prst="rect">
            <a:avLst/>
          </a:prstGeom>
          <a:noFill/>
          <a:ln w="9525">
            <a:noFill/>
            <a:miter lim="800000"/>
            <a:headEnd/>
            <a:tailEnd/>
          </a:ln>
        </p:spPr>
      </p:pic>
      <p:pic>
        <p:nvPicPr>
          <p:cNvPr id="293" name="Picture 4"/>
          <p:cNvPicPr preferRelativeResize="0">
            <a:picLocks noChangeArrowheads="1"/>
          </p:cNvPicPr>
          <p:nvPr/>
        </p:nvPicPr>
        <p:blipFill>
          <a:blip r:embed="rId46" cstate="email">
            <a:extLst>
              <a:ext uri="{28A0092B-C50C-407E-A947-70E740481C1C}">
                <a14:useLocalDpi xmlns:a14="http://schemas.microsoft.com/office/drawing/2010/main"/>
              </a:ext>
            </a:extLst>
          </a:blip>
          <a:srcRect/>
          <a:stretch>
            <a:fillRect/>
          </a:stretch>
        </p:blipFill>
        <p:spPr bwMode="auto">
          <a:xfrm>
            <a:off x="8082456" y="3526637"/>
            <a:ext cx="594000" cy="594000"/>
          </a:xfrm>
          <a:prstGeom prst="rect">
            <a:avLst/>
          </a:prstGeom>
          <a:noFill/>
          <a:ln w="9525">
            <a:noFill/>
            <a:miter lim="800000"/>
            <a:headEnd/>
            <a:tailEnd/>
          </a:ln>
        </p:spPr>
      </p:pic>
      <p:pic>
        <p:nvPicPr>
          <p:cNvPr id="295" name="그림 294" descr="EMB0000153cbbe4"/>
          <p:cNvPicPr/>
          <p:nvPr/>
        </p:nvPicPr>
        <p:blipFill>
          <a:blip r:embed="rId29" cstate="email">
            <a:extLst>
              <a:ext uri="{28A0092B-C50C-407E-A947-70E740481C1C}">
                <a14:useLocalDpi xmlns:a14="http://schemas.microsoft.com/office/drawing/2010/main"/>
              </a:ext>
            </a:extLst>
          </a:blip>
          <a:srcRect/>
          <a:stretch>
            <a:fillRect/>
          </a:stretch>
        </p:blipFill>
        <p:spPr bwMode="auto">
          <a:xfrm>
            <a:off x="7744689" y="2402952"/>
            <a:ext cx="594000" cy="594000"/>
          </a:xfrm>
          <a:prstGeom prst="rect">
            <a:avLst/>
          </a:prstGeom>
          <a:noFill/>
        </p:spPr>
      </p:pic>
      <p:pic>
        <p:nvPicPr>
          <p:cNvPr id="296" name="그림 295" descr="EMB0000153cbbdb"/>
          <p:cNvPicPr preferRelativeResize="0"/>
          <p:nvPr/>
        </p:nvPicPr>
        <p:blipFill>
          <a:blip r:embed="rId47" cstate="email">
            <a:extLst>
              <a:ext uri="{28A0092B-C50C-407E-A947-70E740481C1C}">
                <a14:useLocalDpi xmlns:a14="http://schemas.microsoft.com/office/drawing/2010/main"/>
              </a:ext>
            </a:extLst>
          </a:blip>
          <a:srcRect/>
          <a:stretch>
            <a:fillRect/>
          </a:stretch>
        </p:blipFill>
        <p:spPr bwMode="auto">
          <a:xfrm>
            <a:off x="7844404" y="2402952"/>
            <a:ext cx="594000" cy="594000"/>
          </a:xfrm>
          <a:prstGeom prst="rect">
            <a:avLst/>
          </a:prstGeom>
          <a:noFill/>
        </p:spPr>
      </p:pic>
      <p:pic>
        <p:nvPicPr>
          <p:cNvPr id="297" name="그림 296" descr="EMB0000153cbbee"/>
          <p:cNvPicPr preferRelativeResize="0"/>
          <p:nvPr/>
        </p:nvPicPr>
        <p:blipFill>
          <a:blip r:embed="rId48" cstate="email">
            <a:extLst>
              <a:ext uri="{28A0092B-C50C-407E-A947-70E740481C1C}">
                <a14:useLocalDpi xmlns:a14="http://schemas.microsoft.com/office/drawing/2010/main"/>
              </a:ext>
            </a:extLst>
          </a:blip>
          <a:srcRect/>
          <a:stretch>
            <a:fillRect/>
          </a:stretch>
        </p:blipFill>
        <p:spPr bwMode="auto">
          <a:xfrm>
            <a:off x="7944119" y="2402952"/>
            <a:ext cx="594000" cy="594000"/>
          </a:xfrm>
          <a:prstGeom prst="rect">
            <a:avLst/>
          </a:prstGeom>
          <a:noFill/>
        </p:spPr>
      </p:pic>
      <p:pic>
        <p:nvPicPr>
          <p:cNvPr id="298" name="그림 297" descr="EMB0000153cbbe7"/>
          <p:cNvPicPr preferRelativeResize="0"/>
          <p:nvPr/>
        </p:nvPicPr>
        <p:blipFill>
          <a:blip r:embed="rId49" cstate="email">
            <a:extLst>
              <a:ext uri="{28A0092B-C50C-407E-A947-70E740481C1C}">
                <a14:useLocalDpi xmlns:a14="http://schemas.microsoft.com/office/drawing/2010/main"/>
              </a:ext>
            </a:extLst>
          </a:blip>
          <a:srcRect/>
          <a:stretch>
            <a:fillRect/>
          </a:stretch>
        </p:blipFill>
        <p:spPr bwMode="auto">
          <a:xfrm>
            <a:off x="8043834" y="2402952"/>
            <a:ext cx="594000" cy="594000"/>
          </a:xfrm>
          <a:prstGeom prst="rect">
            <a:avLst/>
          </a:prstGeom>
          <a:noFill/>
        </p:spPr>
      </p:pic>
      <p:pic>
        <p:nvPicPr>
          <p:cNvPr id="299" name="그림 298" descr="EMB0000153cbbea"/>
          <p:cNvPicPr preferRelativeResize="0"/>
          <p:nvPr/>
        </p:nvPicPr>
        <p:blipFill>
          <a:blip r:embed="rId50" cstate="email">
            <a:extLst>
              <a:ext uri="{28A0092B-C50C-407E-A947-70E740481C1C}">
                <a14:useLocalDpi xmlns:a14="http://schemas.microsoft.com/office/drawing/2010/main"/>
              </a:ext>
            </a:extLst>
          </a:blip>
          <a:srcRect/>
          <a:stretch>
            <a:fillRect/>
          </a:stretch>
        </p:blipFill>
        <p:spPr bwMode="auto">
          <a:xfrm>
            <a:off x="8143549" y="2402952"/>
            <a:ext cx="594000" cy="594000"/>
          </a:xfrm>
          <a:prstGeom prst="rect">
            <a:avLst/>
          </a:prstGeom>
          <a:noFill/>
        </p:spPr>
      </p:pic>
      <p:pic>
        <p:nvPicPr>
          <p:cNvPr id="300" name="그림 299" descr="EMB0000153cbbf2"/>
          <p:cNvPicPr preferRelativeResize="0"/>
          <p:nvPr/>
        </p:nvPicPr>
        <p:blipFill>
          <a:blip r:embed="rId51" cstate="email">
            <a:extLst>
              <a:ext uri="{28A0092B-C50C-407E-A947-70E740481C1C}">
                <a14:useLocalDpi xmlns:a14="http://schemas.microsoft.com/office/drawing/2010/main"/>
              </a:ext>
            </a:extLst>
          </a:blip>
          <a:srcRect/>
          <a:stretch>
            <a:fillRect/>
          </a:stretch>
        </p:blipFill>
        <p:spPr bwMode="auto">
          <a:xfrm>
            <a:off x="8243264" y="2402952"/>
            <a:ext cx="594000" cy="594000"/>
          </a:xfrm>
          <a:prstGeom prst="rect">
            <a:avLst/>
          </a:prstGeom>
          <a:noFill/>
        </p:spPr>
      </p:pic>
      <p:pic>
        <p:nvPicPr>
          <p:cNvPr id="302" name="그림 301" descr="EMB0000153cbbfa"/>
          <p:cNvPicPr preferRelativeResize="0"/>
          <p:nvPr/>
        </p:nvPicPr>
        <p:blipFill>
          <a:blip r:embed="rId52" cstate="email">
            <a:extLst>
              <a:ext uri="{28A0092B-C50C-407E-A947-70E740481C1C}">
                <a14:useLocalDpi xmlns:a14="http://schemas.microsoft.com/office/drawing/2010/main"/>
              </a:ext>
            </a:extLst>
          </a:blip>
          <a:srcRect/>
          <a:stretch>
            <a:fillRect/>
          </a:stretch>
        </p:blipFill>
        <p:spPr bwMode="auto">
          <a:xfrm>
            <a:off x="8388424" y="2117200"/>
            <a:ext cx="594000" cy="594000"/>
          </a:xfrm>
          <a:prstGeom prst="rect">
            <a:avLst/>
          </a:prstGeom>
          <a:noFill/>
        </p:spPr>
      </p:pic>
      <p:pic>
        <p:nvPicPr>
          <p:cNvPr id="301" name="그림 300" descr="EMB0000153cbbf6"/>
          <p:cNvPicPr preferRelativeResize="0"/>
          <p:nvPr/>
        </p:nvPicPr>
        <p:blipFill>
          <a:blip r:embed="rId53" cstate="email">
            <a:extLst>
              <a:ext uri="{28A0092B-C50C-407E-A947-70E740481C1C}">
                <a14:useLocalDpi xmlns:a14="http://schemas.microsoft.com/office/drawing/2010/main"/>
              </a:ext>
            </a:extLst>
          </a:blip>
          <a:srcRect/>
          <a:stretch>
            <a:fillRect/>
          </a:stretch>
        </p:blipFill>
        <p:spPr bwMode="auto">
          <a:xfrm>
            <a:off x="8342979" y="2402952"/>
            <a:ext cx="594000" cy="594000"/>
          </a:xfrm>
          <a:prstGeom prst="rect">
            <a:avLst/>
          </a:prstGeom>
          <a:noFill/>
        </p:spPr>
      </p:pic>
      <p:pic>
        <p:nvPicPr>
          <p:cNvPr id="303" name="Picture 3" descr="C:\Users\기본\Desktop\amv3.png"/>
          <p:cNvPicPr>
            <a:picLocks noChangeAspect="1" noChangeArrowheads="1"/>
          </p:cNvPicPr>
          <p:nvPr/>
        </p:nvPicPr>
        <p:blipFill>
          <a:blip r:embed="rId54" cstate="email">
            <a:extLst>
              <a:ext uri="{28A0092B-C50C-407E-A947-70E740481C1C}">
                <a14:useLocalDpi xmlns:a14="http://schemas.microsoft.com/office/drawing/2010/main"/>
              </a:ext>
            </a:extLst>
          </a:blip>
          <a:srcRect/>
          <a:stretch>
            <a:fillRect/>
          </a:stretch>
        </p:blipFill>
        <p:spPr bwMode="auto">
          <a:xfrm>
            <a:off x="7499857" y="4461760"/>
            <a:ext cx="552070" cy="594000"/>
          </a:xfrm>
          <a:prstGeom prst="rect">
            <a:avLst/>
          </a:prstGeom>
          <a:noFill/>
          <a:extLst>
            <a:ext uri="{909E8E84-426E-40DD-AFC4-6F175D3DCCD1}">
              <a14:hiddenFill xmlns:a14="http://schemas.microsoft.com/office/drawing/2010/main">
                <a:solidFill>
                  <a:srgbClr val="FFFFFF"/>
                </a:solidFill>
              </a14:hiddenFill>
            </a:ext>
          </a:extLst>
        </p:spPr>
      </p:pic>
      <p:pic>
        <p:nvPicPr>
          <p:cNvPr id="304" name="Picture 5" descr="C:\Users\기본\Desktop\amv.png"/>
          <p:cNvPicPr>
            <a:picLocks noChangeAspect="1" noChangeArrowheads="1"/>
          </p:cNvPicPr>
          <p:nvPr/>
        </p:nvPicPr>
        <p:blipFill>
          <a:blip r:embed="rId55" cstate="email">
            <a:extLst>
              <a:ext uri="{28A0092B-C50C-407E-A947-70E740481C1C}">
                <a14:useLocalDpi xmlns:a14="http://schemas.microsoft.com/office/drawing/2010/main"/>
              </a:ext>
            </a:extLst>
          </a:blip>
          <a:srcRect/>
          <a:stretch>
            <a:fillRect/>
          </a:stretch>
        </p:blipFill>
        <p:spPr bwMode="auto">
          <a:xfrm>
            <a:off x="7672956" y="4461760"/>
            <a:ext cx="550932" cy="598548"/>
          </a:xfrm>
          <a:prstGeom prst="rect">
            <a:avLst/>
          </a:prstGeom>
          <a:noFill/>
          <a:extLst>
            <a:ext uri="{909E8E84-426E-40DD-AFC4-6F175D3DCCD1}">
              <a14:hiddenFill xmlns:a14="http://schemas.microsoft.com/office/drawing/2010/main">
                <a:solidFill>
                  <a:srgbClr val="FFFFFF"/>
                </a:solidFill>
              </a14:hiddenFill>
            </a:ext>
          </a:extLst>
        </p:spPr>
      </p:pic>
      <p:pic>
        <p:nvPicPr>
          <p:cNvPr id="305" name="Picture 7" descr="C:\Users\기본\Desktop\amv2.png"/>
          <p:cNvPicPr>
            <a:picLocks noChangeAspect="1" noChangeArrowheads="1"/>
          </p:cNvPicPr>
          <p:nvPr/>
        </p:nvPicPr>
        <p:blipFill>
          <a:blip r:embed="rId56" cstate="email">
            <a:extLst>
              <a:ext uri="{28A0092B-C50C-407E-A947-70E740481C1C}">
                <a14:useLocalDpi xmlns:a14="http://schemas.microsoft.com/office/drawing/2010/main"/>
              </a:ext>
            </a:extLst>
          </a:blip>
          <a:srcRect/>
          <a:stretch>
            <a:fillRect/>
          </a:stretch>
        </p:blipFill>
        <p:spPr bwMode="auto">
          <a:xfrm>
            <a:off x="7844917" y="4461768"/>
            <a:ext cx="554244" cy="598545"/>
          </a:xfrm>
          <a:prstGeom prst="rect">
            <a:avLst/>
          </a:prstGeom>
          <a:noFill/>
          <a:extLst>
            <a:ext uri="{909E8E84-426E-40DD-AFC4-6F175D3DCCD1}">
              <a14:hiddenFill xmlns:a14="http://schemas.microsoft.com/office/drawing/2010/main">
                <a:solidFill>
                  <a:srgbClr val="FFFFFF"/>
                </a:solidFill>
              </a14:hiddenFill>
            </a:ext>
          </a:extLst>
        </p:spPr>
      </p:pic>
      <p:pic>
        <p:nvPicPr>
          <p:cNvPr id="306" name="Picture 4" descr="C:\Users\기본\Desktop\amv5.png"/>
          <p:cNvPicPr>
            <a:picLocks noChangeAspect="1" noChangeArrowheads="1"/>
          </p:cNvPicPr>
          <p:nvPr/>
        </p:nvPicPr>
        <p:blipFill rotWithShape="1">
          <a:blip r:embed="rId57" cstate="email">
            <a:extLst>
              <a:ext uri="{28A0092B-C50C-407E-A947-70E740481C1C}">
                <a14:useLocalDpi xmlns:a14="http://schemas.microsoft.com/office/drawing/2010/main"/>
              </a:ext>
            </a:extLst>
          </a:blip>
          <a:srcRect/>
          <a:stretch/>
        </p:blipFill>
        <p:spPr bwMode="auto">
          <a:xfrm>
            <a:off x="8020194" y="4461760"/>
            <a:ext cx="547347" cy="598548"/>
          </a:xfrm>
          <a:prstGeom prst="rect">
            <a:avLst/>
          </a:prstGeom>
          <a:noFill/>
          <a:extLst>
            <a:ext uri="{909E8E84-426E-40DD-AFC4-6F175D3DCCD1}">
              <a14:hiddenFill xmlns:a14="http://schemas.microsoft.com/office/drawing/2010/main">
                <a:solidFill>
                  <a:srgbClr val="FFFFFF"/>
                </a:solidFill>
              </a14:hiddenFill>
            </a:ext>
          </a:extLst>
        </p:spPr>
      </p:pic>
      <p:pic>
        <p:nvPicPr>
          <p:cNvPr id="307" name="Picture 7" descr="C:\Users\기본\Desktop\amv2.png"/>
          <p:cNvPicPr>
            <a:picLocks noChangeAspect="1" noChangeArrowheads="1"/>
          </p:cNvPicPr>
          <p:nvPr/>
        </p:nvPicPr>
        <p:blipFill>
          <a:blip r:embed="rId56" cstate="email">
            <a:extLst>
              <a:ext uri="{28A0092B-C50C-407E-A947-70E740481C1C}">
                <a14:useLocalDpi xmlns:a14="http://schemas.microsoft.com/office/drawing/2010/main"/>
              </a:ext>
            </a:extLst>
          </a:blip>
          <a:srcRect/>
          <a:stretch>
            <a:fillRect/>
          </a:stretch>
        </p:blipFill>
        <p:spPr bwMode="auto">
          <a:xfrm flipH="1">
            <a:off x="8188570" y="4461760"/>
            <a:ext cx="554244" cy="598546"/>
          </a:xfrm>
          <a:prstGeom prst="rect">
            <a:avLst/>
          </a:prstGeom>
          <a:noFill/>
          <a:extLst>
            <a:ext uri="{909E8E84-426E-40DD-AFC4-6F175D3DCCD1}">
              <a14:hiddenFill xmlns:a14="http://schemas.microsoft.com/office/drawing/2010/main">
                <a:solidFill>
                  <a:srgbClr val="FFFFFF"/>
                </a:solidFill>
              </a14:hiddenFill>
            </a:ext>
          </a:extLst>
        </p:spPr>
      </p:pic>
      <p:pic>
        <p:nvPicPr>
          <p:cNvPr id="308" name="Picture 6" descr="C:\Users\기본\Desktop\TPW.png"/>
          <p:cNvPicPr>
            <a:picLocks noChangeAspect="1" noChangeArrowheads="1"/>
          </p:cNvPicPr>
          <p:nvPr/>
        </p:nvPicPr>
        <p:blipFill>
          <a:blip r:embed="rId58" cstate="email">
            <a:extLst>
              <a:ext uri="{28A0092B-C50C-407E-A947-70E740481C1C}">
                <a14:useLocalDpi xmlns:a14="http://schemas.microsoft.com/office/drawing/2010/main"/>
              </a:ext>
            </a:extLst>
          </a:blip>
          <a:srcRect/>
          <a:stretch>
            <a:fillRect/>
          </a:stretch>
        </p:blipFill>
        <p:spPr bwMode="auto">
          <a:xfrm>
            <a:off x="8363838" y="4461768"/>
            <a:ext cx="600567" cy="598547"/>
          </a:xfrm>
          <a:prstGeom prst="rect">
            <a:avLst/>
          </a:prstGeom>
          <a:noFill/>
          <a:extLst>
            <a:ext uri="{909E8E84-426E-40DD-AFC4-6F175D3DCCD1}">
              <a14:hiddenFill xmlns:a14="http://schemas.microsoft.com/office/drawing/2010/main">
                <a:solidFill>
                  <a:srgbClr val="FFFFFF"/>
                </a:solidFill>
              </a14:hiddenFill>
            </a:ext>
          </a:extLst>
        </p:spPr>
      </p:pic>
      <p:pic>
        <p:nvPicPr>
          <p:cNvPr id="309" name="Picture 22" descr="C:\Users\기본\Desktop\그림6.png"/>
          <p:cNvPicPr preferRelativeResize="0">
            <a:picLocks noChangeArrowheads="1"/>
          </p:cNvPicPr>
          <p:nvPr/>
        </p:nvPicPr>
        <p:blipFill rotWithShape="1">
          <a:blip r:embed="rId59" cstate="email">
            <a:extLst>
              <a:ext uri="{28A0092B-C50C-407E-A947-70E740481C1C}">
                <a14:useLocalDpi xmlns:a14="http://schemas.microsoft.com/office/drawing/2010/main"/>
              </a:ext>
            </a:extLst>
          </a:blip>
          <a:srcRect/>
          <a:stretch/>
        </p:blipFill>
        <p:spPr bwMode="auto">
          <a:xfrm>
            <a:off x="7513615" y="5365810"/>
            <a:ext cx="594000" cy="594000"/>
          </a:xfrm>
          <a:prstGeom prst="rect">
            <a:avLst/>
          </a:prstGeom>
          <a:noFill/>
          <a:extLst>
            <a:ext uri="{909E8E84-426E-40DD-AFC4-6F175D3DCCD1}">
              <a14:hiddenFill xmlns:a14="http://schemas.microsoft.com/office/drawing/2010/main">
                <a:solidFill>
                  <a:srgbClr val="FFFFFF"/>
                </a:solidFill>
              </a14:hiddenFill>
            </a:ext>
          </a:extLst>
        </p:spPr>
      </p:pic>
      <p:pic>
        <p:nvPicPr>
          <p:cNvPr id="310" name="Picture 23" descr="C:\Users\기본\Desktop\그림7.png"/>
          <p:cNvPicPr preferRelativeResize="0">
            <a:picLocks noChangeArrowheads="1"/>
          </p:cNvPicPr>
          <p:nvPr/>
        </p:nvPicPr>
        <p:blipFill rotWithShape="1">
          <a:blip r:embed="rId60" cstate="email">
            <a:extLst>
              <a:ext uri="{28A0092B-C50C-407E-A947-70E740481C1C}">
                <a14:useLocalDpi xmlns:a14="http://schemas.microsoft.com/office/drawing/2010/main"/>
              </a:ext>
            </a:extLst>
          </a:blip>
          <a:srcRect/>
          <a:stretch/>
        </p:blipFill>
        <p:spPr bwMode="auto">
          <a:xfrm>
            <a:off x="7600429" y="5365810"/>
            <a:ext cx="594000" cy="594000"/>
          </a:xfrm>
          <a:prstGeom prst="rect">
            <a:avLst/>
          </a:prstGeom>
          <a:noFill/>
          <a:extLst>
            <a:ext uri="{909E8E84-426E-40DD-AFC4-6F175D3DCCD1}">
              <a14:hiddenFill xmlns:a14="http://schemas.microsoft.com/office/drawing/2010/main">
                <a:solidFill>
                  <a:srgbClr val="FFFFFF"/>
                </a:solidFill>
              </a14:hiddenFill>
            </a:ext>
          </a:extLst>
        </p:spPr>
      </p:pic>
      <p:pic>
        <p:nvPicPr>
          <p:cNvPr id="311" name="Picture 20" descr="C:\Users\기본\Desktop\그림4.png"/>
          <p:cNvPicPr preferRelativeResize="0">
            <a:picLocks noChangeArrowheads="1"/>
          </p:cNvPicPr>
          <p:nvPr/>
        </p:nvPicPr>
        <p:blipFill rotWithShape="1">
          <a:blip r:embed="rId61" cstate="email">
            <a:extLst>
              <a:ext uri="{28A0092B-C50C-407E-A947-70E740481C1C}">
                <a14:useLocalDpi xmlns:a14="http://schemas.microsoft.com/office/drawing/2010/main"/>
              </a:ext>
            </a:extLst>
          </a:blip>
          <a:srcRect/>
          <a:stretch/>
        </p:blipFill>
        <p:spPr bwMode="auto">
          <a:xfrm>
            <a:off x="7687243" y="5365810"/>
            <a:ext cx="594000" cy="594000"/>
          </a:xfrm>
          <a:prstGeom prst="rect">
            <a:avLst/>
          </a:prstGeom>
          <a:noFill/>
          <a:extLst>
            <a:ext uri="{909E8E84-426E-40DD-AFC4-6F175D3DCCD1}">
              <a14:hiddenFill xmlns:a14="http://schemas.microsoft.com/office/drawing/2010/main">
                <a:solidFill>
                  <a:srgbClr val="FFFFFF"/>
                </a:solidFill>
              </a14:hiddenFill>
            </a:ext>
          </a:extLst>
        </p:spPr>
      </p:pic>
      <p:pic>
        <p:nvPicPr>
          <p:cNvPr id="313" name="Picture 13" descr="C:\Users\기본\Desktop\그림8.png"/>
          <p:cNvPicPr preferRelativeResize="0">
            <a:picLocks noChangeArrowheads="1"/>
          </p:cNvPicPr>
          <p:nvPr/>
        </p:nvPicPr>
        <p:blipFill>
          <a:blip r:embed="rId62" cstate="email">
            <a:extLst>
              <a:ext uri="{28A0092B-C50C-407E-A947-70E740481C1C}">
                <a14:useLocalDpi xmlns:a14="http://schemas.microsoft.com/office/drawing/2010/main"/>
              </a:ext>
            </a:extLst>
          </a:blip>
          <a:srcRect/>
          <a:stretch>
            <a:fillRect/>
          </a:stretch>
        </p:blipFill>
        <p:spPr bwMode="auto">
          <a:xfrm>
            <a:off x="7774057" y="5365596"/>
            <a:ext cx="594000" cy="594000"/>
          </a:xfrm>
          <a:prstGeom prst="rect">
            <a:avLst/>
          </a:prstGeom>
          <a:noFill/>
          <a:extLst>
            <a:ext uri="{909E8E84-426E-40DD-AFC4-6F175D3DCCD1}">
              <a14:hiddenFill xmlns:a14="http://schemas.microsoft.com/office/drawing/2010/main">
                <a:solidFill>
                  <a:srgbClr val="FFFFFF"/>
                </a:solidFill>
              </a14:hiddenFill>
            </a:ext>
          </a:extLst>
        </p:spPr>
      </p:pic>
      <p:pic>
        <p:nvPicPr>
          <p:cNvPr id="312" name="Picture 18" descr="C:\Users\기본\Desktop\그림2.png"/>
          <p:cNvPicPr preferRelativeResize="0">
            <a:picLocks noChangeArrowheads="1"/>
          </p:cNvPicPr>
          <p:nvPr/>
        </p:nvPicPr>
        <p:blipFill rotWithShape="1">
          <a:blip r:embed="rId63" cstate="email">
            <a:extLst>
              <a:ext uri="{28A0092B-C50C-407E-A947-70E740481C1C}">
                <a14:useLocalDpi xmlns:a14="http://schemas.microsoft.com/office/drawing/2010/main"/>
              </a:ext>
            </a:extLst>
          </a:blip>
          <a:srcRect/>
          <a:stretch/>
        </p:blipFill>
        <p:spPr bwMode="auto">
          <a:xfrm>
            <a:off x="7860871" y="5365810"/>
            <a:ext cx="594000" cy="594000"/>
          </a:xfrm>
          <a:prstGeom prst="rect">
            <a:avLst/>
          </a:prstGeom>
          <a:noFill/>
          <a:extLst>
            <a:ext uri="{909E8E84-426E-40DD-AFC4-6F175D3DCCD1}">
              <a14:hiddenFill xmlns:a14="http://schemas.microsoft.com/office/drawing/2010/main">
                <a:solidFill>
                  <a:srgbClr val="FFFFFF"/>
                </a:solidFill>
              </a14:hiddenFill>
            </a:ext>
          </a:extLst>
        </p:spPr>
      </p:pic>
      <p:pic>
        <p:nvPicPr>
          <p:cNvPr id="314" name="Picture 17" descr="C:\Users\기본\Desktop\그림1.png"/>
          <p:cNvPicPr preferRelativeResize="0">
            <a:picLocks noChangeArrowheads="1"/>
          </p:cNvPicPr>
          <p:nvPr/>
        </p:nvPicPr>
        <p:blipFill rotWithShape="1">
          <a:blip r:embed="rId64" cstate="email">
            <a:extLst>
              <a:ext uri="{28A0092B-C50C-407E-A947-70E740481C1C}">
                <a14:useLocalDpi xmlns:a14="http://schemas.microsoft.com/office/drawing/2010/main"/>
              </a:ext>
            </a:extLst>
          </a:blip>
          <a:srcRect/>
          <a:stretch/>
        </p:blipFill>
        <p:spPr bwMode="auto">
          <a:xfrm>
            <a:off x="7947685" y="5365810"/>
            <a:ext cx="594000" cy="594000"/>
          </a:xfrm>
          <a:prstGeom prst="rect">
            <a:avLst/>
          </a:prstGeom>
          <a:noFill/>
          <a:extLst>
            <a:ext uri="{909E8E84-426E-40DD-AFC4-6F175D3DCCD1}">
              <a14:hiddenFill xmlns:a14="http://schemas.microsoft.com/office/drawing/2010/main">
                <a:solidFill>
                  <a:srgbClr val="FFFFFF"/>
                </a:solidFill>
              </a14:hiddenFill>
            </a:ext>
          </a:extLst>
        </p:spPr>
      </p:pic>
      <p:pic>
        <p:nvPicPr>
          <p:cNvPr id="315" name="Picture 19" descr="C:\Users\기본\Desktop\그림3.png"/>
          <p:cNvPicPr preferRelativeResize="0">
            <a:picLocks noChangeArrowheads="1"/>
          </p:cNvPicPr>
          <p:nvPr/>
        </p:nvPicPr>
        <p:blipFill rotWithShape="1">
          <a:blip r:embed="rId65" cstate="email">
            <a:extLst>
              <a:ext uri="{28A0092B-C50C-407E-A947-70E740481C1C}">
                <a14:useLocalDpi xmlns:a14="http://schemas.microsoft.com/office/drawing/2010/main"/>
              </a:ext>
            </a:extLst>
          </a:blip>
          <a:srcRect/>
          <a:stretch/>
        </p:blipFill>
        <p:spPr bwMode="auto">
          <a:xfrm>
            <a:off x="8034499" y="5365810"/>
            <a:ext cx="594000" cy="594000"/>
          </a:xfrm>
          <a:prstGeom prst="rect">
            <a:avLst/>
          </a:prstGeom>
          <a:noFill/>
          <a:extLst>
            <a:ext uri="{909E8E84-426E-40DD-AFC4-6F175D3DCCD1}">
              <a14:hiddenFill xmlns:a14="http://schemas.microsoft.com/office/drawing/2010/main">
                <a:solidFill>
                  <a:srgbClr val="FFFFFF"/>
                </a:solidFill>
              </a14:hiddenFill>
            </a:ext>
          </a:extLst>
        </p:spPr>
      </p:pic>
      <p:pic>
        <p:nvPicPr>
          <p:cNvPr id="316" name="Picture 14" descr="C:\Users\기본\Desktop\그림9.png"/>
          <p:cNvPicPr preferRelativeResize="0">
            <a:picLocks noChangeArrowheads="1"/>
          </p:cNvPicPr>
          <p:nvPr/>
        </p:nvPicPr>
        <p:blipFill rotWithShape="1">
          <a:blip r:embed="rId66" cstate="email">
            <a:extLst>
              <a:ext uri="{28A0092B-C50C-407E-A947-70E740481C1C}">
                <a14:useLocalDpi xmlns:a14="http://schemas.microsoft.com/office/drawing/2010/main"/>
              </a:ext>
            </a:extLst>
          </a:blip>
          <a:srcRect/>
          <a:stretch/>
        </p:blipFill>
        <p:spPr bwMode="auto">
          <a:xfrm>
            <a:off x="8121313" y="5365810"/>
            <a:ext cx="594000" cy="594000"/>
          </a:xfrm>
          <a:prstGeom prst="rect">
            <a:avLst/>
          </a:prstGeom>
          <a:noFill/>
          <a:extLst>
            <a:ext uri="{909E8E84-426E-40DD-AFC4-6F175D3DCCD1}">
              <a14:hiddenFill xmlns:a14="http://schemas.microsoft.com/office/drawing/2010/main">
                <a:solidFill>
                  <a:srgbClr val="FFFFFF"/>
                </a:solidFill>
              </a14:hiddenFill>
            </a:ext>
          </a:extLst>
        </p:spPr>
      </p:pic>
      <p:pic>
        <p:nvPicPr>
          <p:cNvPr id="317" name="Picture 15" descr="C:\Users\기본\Desktop\그림10.png"/>
          <p:cNvPicPr preferRelativeResize="0">
            <a:picLocks noChangeArrowheads="1"/>
          </p:cNvPicPr>
          <p:nvPr/>
        </p:nvPicPr>
        <p:blipFill rotWithShape="1">
          <a:blip r:embed="rId67" cstate="email">
            <a:extLst>
              <a:ext uri="{28A0092B-C50C-407E-A947-70E740481C1C}">
                <a14:useLocalDpi xmlns:a14="http://schemas.microsoft.com/office/drawing/2010/main"/>
              </a:ext>
            </a:extLst>
          </a:blip>
          <a:srcRect/>
          <a:stretch/>
        </p:blipFill>
        <p:spPr bwMode="auto">
          <a:xfrm>
            <a:off x="8208127" y="5365468"/>
            <a:ext cx="594000" cy="594000"/>
          </a:xfrm>
          <a:prstGeom prst="rect">
            <a:avLst/>
          </a:prstGeom>
          <a:noFill/>
          <a:extLst>
            <a:ext uri="{909E8E84-426E-40DD-AFC4-6F175D3DCCD1}">
              <a14:hiddenFill xmlns:a14="http://schemas.microsoft.com/office/drawing/2010/main">
                <a:solidFill>
                  <a:srgbClr val="FFFFFF"/>
                </a:solidFill>
              </a14:hiddenFill>
            </a:ext>
          </a:extLst>
        </p:spPr>
      </p:pic>
      <p:pic>
        <p:nvPicPr>
          <p:cNvPr id="319" name="Picture 21" descr="C:\Users\기본\Desktop\그림5.png"/>
          <p:cNvPicPr preferRelativeResize="0">
            <a:picLocks noChangeArrowheads="1"/>
          </p:cNvPicPr>
          <p:nvPr/>
        </p:nvPicPr>
        <p:blipFill>
          <a:blip r:embed="rId68" cstate="email">
            <a:extLst>
              <a:ext uri="{28A0092B-C50C-407E-A947-70E740481C1C}">
                <a14:useLocalDpi xmlns:a14="http://schemas.microsoft.com/office/drawing/2010/main"/>
              </a:ext>
            </a:extLst>
          </a:blip>
          <a:srcRect/>
          <a:stretch>
            <a:fillRect/>
          </a:stretch>
        </p:blipFill>
        <p:spPr bwMode="auto">
          <a:xfrm>
            <a:off x="8294941" y="5363494"/>
            <a:ext cx="594000" cy="594000"/>
          </a:xfrm>
          <a:prstGeom prst="rect">
            <a:avLst/>
          </a:prstGeom>
          <a:noFill/>
          <a:extLst>
            <a:ext uri="{909E8E84-426E-40DD-AFC4-6F175D3DCCD1}">
              <a14:hiddenFill xmlns:a14="http://schemas.microsoft.com/office/drawing/2010/main">
                <a:solidFill>
                  <a:srgbClr val="FFFFFF"/>
                </a:solidFill>
              </a14:hiddenFill>
            </a:ext>
          </a:extLst>
        </p:spPr>
      </p:pic>
      <p:sp>
        <p:nvSpPr>
          <p:cNvPr id="253" name="오른쪽 화살표 252"/>
          <p:cNvSpPr/>
          <p:nvPr/>
        </p:nvSpPr>
        <p:spPr>
          <a:xfrm>
            <a:off x="7318159" y="3958685"/>
            <a:ext cx="216024" cy="242446"/>
          </a:xfrm>
          <a:prstGeom prst="rightArrow">
            <a:avLst/>
          </a:prstGeom>
          <a:solidFill>
            <a:srgbClr val="97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1">
              <a:spcBef>
                <a:spcPct val="0"/>
              </a:spcBef>
              <a:spcAft>
                <a:spcPct val="0"/>
              </a:spcAft>
            </a:pPr>
            <a:endParaRPr kumimoji="1" lang="ko-KR" altLang="en-US" sz="1200" dirty="0">
              <a:solidFill>
                <a:prstClr val="white"/>
              </a:solidFill>
            </a:endParaRPr>
          </a:p>
        </p:txBody>
      </p:sp>
      <p:pic>
        <p:nvPicPr>
          <p:cNvPr id="318" name="Picture 16" descr="C:\Users\기본\Desktop\그림11.png"/>
          <p:cNvPicPr preferRelativeResize="0">
            <a:picLocks noChangeArrowheads="1"/>
          </p:cNvPicPr>
          <p:nvPr/>
        </p:nvPicPr>
        <p:blipFill rotWithShape="1">
          <a:blip r:embed="rId69" cstate="email">
            <a:extLst>
              <a:ext uri="{28A0092B-C50C-407E-A947-70E740481C1C}">
                <a14:useLocalDpi xmlns:a14="http://schemas.microsoft.com/office/drawing/2010/main"/>
              </a:ext>
            </a:extLst>
          </a:blip>
          <a:srcRect/>
          <a:stretch/>
        </p:blipFill>
        <p:spPr bwMode="auto">
          <a:xfrm>
            <a:off x="8381756" y="5363494"/>
            <a:ext cx="594000" cy="594000"/>
          </a:xfrm>
          <a:prstGeom prst="rect">
            <a:avLst/>
          </a:prstGeom>
          <a:noFill/>
          <a:extLst>
            <a:ext uri="{909E8E84-426E-40DD-AFC4-6F175D3DCCD1}">
              <a14:hiddenFill xmlns:a14="http://schemas.microsoft.com/office/drawing/2010/main">
                <a:solidFill>
                  <a:srgbClr val="FFFFFF"/>
                </a:solidFill>
              </a14:hiddenFill>
            </a:ext>
          </a:extLst>
        </p:spPr>
      </p:pic>
      <p:pic>
        <p:nvPicPr>
          <p:cNvPr id="268" name="그림 267" descr="EMB0000153cbbde"/>
          <p:cNvPicPr preferRelativeResize="0"/>
          <p:nvPr/>
        </p:nvPicPr>
        <p:blipFill>
          <a:blip r:embed="rId70" cstate="email">
            <a:extLst>
              <a:ext uri="{28A0092B-C50C-407E-A947-70E740481C1C}">
                <a14:useLocalDpi xmlns:a14="http://schemas.microsoft.com/office/drawing/2010/main"/>
              </a:ext>
            </a:extLst>
          </a:blip>
          <a:srcRect/>
          <a:stretch>
            <a:fillRect/>
          </a:stretch>
        </p:blipFill>
        <p:spPr bwMode="auto">
          <a:xfrm>
            <a:off x="8442496" y="2404548"/>
            <a:ext cx="594000" cy="592404"/>
          </a:xfrm>
          <a:prstGeom prst="rect">
            <a:avLst/>
          </a:prstGeom>
          <a:noFill/>
        </p:spPr>
      </p:pic>
      <p:pic>
        <p:nvPicPr>
          <p:cNvPr id="184" name="그림 183"/>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971600" y="5410047"/>
            <a:ext cx="346942" cy="467233"/>
          </a:xfrm>
          <a:prstGeom prst="rect">
            <a:avLst/>
          </a:prstGeom>
        </p:spPr>
      </p:pic>
      <p:sp>
        <p:nvSpPr>
          <p:cNvPr id="7" name="Slide Number Placeholder 6"/>
          <p:cNvSpPr>
            <a:spLocks noGrp="1"/>
          </p:cNvSpPr>
          <p:nvPr>
            <p:ph type="sldNum" sz="quarter" idx="4294967295"/>
          </p:nvPr>
        </p:nvSpPr>
        <p:spPr/>
        <p:txBody>
          <a:bodyPr/>
          <a:lstStyle/>
          <a:p>
            <a:pPr algn="ctr" fontAlgn="base" latinLnBrk="1">
              <a:spcBef>
                <a:spcPct val="0"/>
              </a:spcBef>
              <a:spcAft>
                <a:spcPct val="0"/>
              </a:spcAft>
              <a:defRPr/>
            </a:pPr>
            <a:r>
              <a:rPr kumimoji="1" lang="en-GB">
                <a:solidFill>
                  <a:srgbClr val="1F497D"/>
                </a:solidFill>
              </a:rPr>
              <a:t>Slide: </a:t>
            </a:r>
            <a:fld id="{8AE4F5B3-C86E-48F7-90B4-22A3CA5B476D}" type="slidenum">
              <a:rPr kumimoji="1" lang="en-GB">
                <a:solidFill>
                  <a:srgbClr val="1F497D"/>
                </a:solidFill>
              </a:rPr>
              <a:pPr algn="ctr" fontAlgn="base" latinLnBrk="1">
                <a:spcBef>
                  <a:spcPct val="0"/>
                </a:spcBef>
                <a:spcAft>
                  <a:spcPct val="0"/>
                </a:spcAft>
                <a:defRPr/>
              </a:pPr>
              <a:t>131</a:t>
            </a:fld>
            <a:endParaRPr kumimoji="1" lang="en-GB" dirty="0">
              <a:solidFill>
                <a:srgbClr val="1F497D"/>
              </a:solidFill>
            </a:endParaRPr>
          </a:p>
        </p:txBody>
      </p:sp>
    </p:spTree>
    <p:extLst>
      <p:ext uri="{BB962C8B-B14F-4D97-AF65-F5344CB8AC3E}">
        <p14:creationId xmlns:p14="http://schemas.microsoft.com/office/powerpoint/2010/main" val="29129832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76200"/>
            <a:ext cx="7543800" cy="1143000"/>
          </a:xfrm>
        </p:spPr>
        <p:txBody>
          <a:bodyPr/>
          <a:lstStyle/>
          <a:p>
            <a:r>
              <a:rPr lang="en-US" u="sng" dirty="0" smtClean="0"/>
              <a:t>Baseline</a:t>
            </a:r>
            <a:r>
              <a:rPr lang="en-US" dirty="0" smtClean="0"/>
              <a:t> ABI Scan Modes</a:t>
            </a:r>
            <a:endParaRPr lang="en-US" dirty="0"/>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74783" y="1219200"/>
            <a:ext cx="4778217" cy="4343400"/>
          </a:xfrm>
        </p:spPr>
      </p:pic>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9F497244-FA3C-4012-968F-09C273D16AE7}" type="slidenum">
              <a:rPr lang="en-US" smtClean="0">
                <a:solidFill>
                  <a:srgbClr val="000000"/>
                </a:solidFill>
              </a:rPr>
              <a:pPr/>
              <a:t>132</a:t>
            </a:fld>
            <a:endParaRPr lang="en-US">
              <a:solidFill>
                <a:srgbClr val="000000"/>
              </a:solidFill>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51397" y="3482483"/>
            <a:ext cx="3505200" cy="2648374"/>
          </a:xfrm>
          <a:prstGeom prst="rect">
            <a:avLst/>
          </a:prstGeom>
        </p:spPr>
      </p:pic>
      <p:sp>
        <p:nvSpPr>
          <p:cNvPr id="8" name="Text Box 3"/>
          <p:cNvSpPr txBox="1">
            <a:spLocks noChangeArrowheads="1"/>
          </p:cNvSpPr>
          <p:nvPr/>
        </p:nvSpPr>
        <p:spPr bwMode="auto">
          <a:xfrm>
            <a:off x="0" y="5534561"/>
            <a:ext cx="86106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eaLnBrk="0" hangingPunct="0"/>
            <a:r>
              <a:rPr lang="en-US" sz="2000" b="1" dirty="0" smtClean="0">
                <a:solidFill>
                  <a:srgbClr val="FFFFFF"/>
                </a:solidFill>
                <a:latin typeface="Arial Unicode MS" pitchFamily="34" charset="-128"/>
              </a:rPr>
              <a:t>Scan mode (3) or ‘flex mode’ </a:t>
            </a:r>
            <a:r>
              <a:rPr lang="en-US" sz="2000" b="1" dirty="0">
                <a:solidFill>
                  <a:srgbClr val="FFFFFF"/>
                </a:solidFill>
                <a:latin typeface="Arial Unicode MS" pitchFamily="34" charset="-128"/>
              </a:rPr>
              <a:t>for the ABI:</a:t>
            </a:r>
          </a:p>
          <a:p>
            <a:pPr eaLnBrk="0" hangingPunct="0"/>
            <a:r>
              <a:rPr lang="en-US" sz="2000" b="1" dirty="0" smtClean="0">
                <a:solidFill>
                  <a:srgbClr val="FFFFFF"/>
                </a:solidFill>
                <a:latin typeface="Arial Unicode MS" pitchFamily="34" charset="-128"/>
              </a:rPr>
              <a:t>- Full </a:t>
            </a:r>
            <a:r>
              <a:rPr lang="en-US" sz="2000" b="1" dirty="0">
                <a:solidFill>
                  <a:srgbClr val="FFFFFF"/>
                </a:solidFill>
                <a:latin typeface="Arial Unicode MS" pitchFamily="34" charset="-128"/>
              </a:rPr>
              <a:t>disk </a:t>
            </a:r>
            <a:r>
              <a:rPr lang="en-US" sz="2000" b="1" dirty="0" smtClean="0">
                <a:solidFill>
                  <a:srgbClr val="FFFFFF"/>
                </a:solidFill>
                <a:latin typeface="Arial Unicode MS" pitchFamily="34" charset="-128"/>
              </a:rPr>
              <a:t>every </a:t>
            </a:r>
            <a:r>
              <a:rPr lang="en-US" sz="2000" b="1" dirty="0">
                <a:solidFill>
                  <a:srgbClr val="FFFFFF"/>
                </a:solidFill>
                <a:latin typeface="Arial Unicode MS" pitchFamily="34" charset="-128"/>
              </a:rPr>
              <a:t>15 minutes + 5 min CONUS </a:t>
            </a:r>
            <a:endParaRPr lang="en-US" sz="2000" b="1" dirty="0" smtClean="0">
              <a:solidFill>
                <a:srgbClr val="FFFFFF"/>
              </a:solidFill>
              <a:latin typeface="Arial Unicode MS" pitchFamily="34" charset="-128"/>
            </a:endParaRPr>
          </a:p>
          <a:p>
            <a:pPr eaLnBrk="0" hangingPunct="0"/>
            <a:r>
              <a:rPr lang="en-US" sz="2000" b="1" dirty="0" smtClean="0">
                <a:solidFill>
                  <a:srgbClr val="FFFFFF"/>
                </a:solidFill>
                <a:latin typeface="Arial Unicode MS" pitchFamily="34" charset="-128"/>
              </a:rPr>
              <a:t>     + 1-min </a:t>
            </a:r>
            <a:r>
              <a:rPr lang="en-US" sz="2000" b="1" dirty="0" err="1" smtClean="0">
                <a:solidFill>
                  <a:srgbClr val="FFFFFF"/>
                </a:solidFill>
                <a:latin typeface="Arial Unicode MS" pitchFamily="34" charset="-128"/>
              </a:rPr>
              <a:t>mesoscales</a:t>
            </a:r>
            <a:r>
              <a:rPr lang="en-US" sz="2000" b="1" dirty="0" smtClean="0">
                <a:solidFill>
                  <a:srgbClr val="FFFFFF"/>
                </a:solidFill>
                <a:latin typeface="Arial Unicode MS" pitchFamily="34" charset="-128"/>
              </a:rPr>
              <a:t> (2 locations). </a:t>
            </a:r>
          </a:p>
          <a:p>
            <a:pPr eaLnBrk="0" hangingPunct="0"/>
            <a:r>
              <a:rPr lang="en-US" sz="2000" b="1" dirty="0" smtClean="0">
                <a:solidFill>
                  <a:srgbClr val="FFFFFF"/>
                </a:solidFill>
                <a:latin typeface="Arial Unicode MS" pitchFamily="34" charset="-128"/>
              </a:rPr>
              <a:t>[Scan mode (4) or ‘Continuous Full Disk’ (CFD) is a full disk every 5 min]</a:t>
            </a:r>
            <a:endParaRPr lang="en-US" sz="2000" b="1" dirty="0">
              <a:solidFill>
                <a:srgbClr val="FFFFFF"/>
              </a:solidFill>
              <a:latin typeface="Arial Unicode MS" pitchFamily="34" charset="-128"/>
            </a:endParaRPr>
          </a:p>
        </p:txBody>
      </p:sp>
      <p:pic>
        <p:nvPicPr>
          <p:cNvPr id="9" name="Picture 8" descr="GOES-R_ABI_TBB_b16_75W_CONUS_new_conus_2005_0604_2000UTC"/>
          <p:cNvPicPr>
            <a:picLocks noGrp="1" noChangeAspect="1"/>
          </p:cNvPicPr>
          <p:nvPr isPhoto="1"/>
        </p:nvPicPr>
        <p:blipFill rotWithShape="1">
          <a:blip r:embed="rId5" cstate="print">
            <a:lum/>
            <a:extLst>
              <a:ext uri="{28A0092B-C50C-407E-A947-70E740481C1C}">
                <a14:useLocalDpi xmlns:a14="http://schemas.microsoft.com/office/drawing/2010/main" val="0"/>
              </a:ext>
            </a:extLst>
          </a:blip>
          <a:srcRect t="14884" b="12222"/>
          <a:stretch/>
        </p:blipFill>
        <p:spPr>
          <a:xfrm>
            <a:off x="5029200" y="1066800"/>
            <a:ext cx="3927397" cy="2266348"/>
          </a:xfrm>
          <a:prstGeom prst="rect">
            <a:avLst/>
          </a:prstGeom>
          <a:noFill/>
          <a:ln>
            <a:noFill/>
          </a:ln>
        </p:spPr>
      </p:pic>
    </p:spTree>
    <p:extLst>
      <p:ext uri="{BB962C8B-B14F-4D97-AF65-F5344CB8AC3E}">
        <p14:creationId xmlns:p14="http://schemas.microsoft.com/office/powerpoint/2010/main" val="366610338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UG-EAST-WEST-conus"/>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579438"/>
            <a:ext cx="9144000" cy="5699125"/>
          </a:xfrm>
          <a:prstGeom prst="rect">
            <a:avLst/>
          </a:prstGeom>
          <a:noFill/>
          <a:ln>
            <a:noFill/>
          </a:ln>
        </p:spPr>
      </p:pic>
      <p:sp>
        <p:nvSpPr>
          <p:cNvPr id="3" name="Title 2"/>
          <p:cNvSpPr txBox="1">
            <a:spLocks/>
          </p:cNvSpPr>
          <p:nvPr/>
        </p:nvSpPr>
        <p:spPr>
          <a:xfrm>
            <a:off x="228600" y="4648200"/>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dirty="0" smtClean="0">
                <a:solidFill>
                  <a:srgbClr val="FFFF00"/>
                </a:solidFill>
              </a:rPr>
              <a:t>CONUS from East and West (PUG Volume 4 Version C)</a:t>
            </a:r>
            <a:endParaRPr lang="en-US" dirty="0">
              <a:solidFill>
                <a:srgbClr val="FFFF00"/>
              </a:solidFill>
            </a:endParaRPr>
          </a:p>
        </p:txBody>
      </p:sp>
      <p:sp>
        <p:nvSpPr>
          <p:cNvPr id="4" name="Slide Number Placeholder 3"/>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133</a:t>
            </a:fld>
            <a:endParaRPr lang="en-US">
              <a:solidFill>
                <a:srgbClr val="000000"/>
              </a:solidFill>
            </a:endParaRPr>
          </a:p>
        </p:txBody>
      </p:sp>
    </p:spTree>
    <p:extLst>
      <p:ext uri="{BB962C8B-B14F-4D97-AF65-F5344CB8AC3E}">
        <p14:creationId xmlns:p14="http://schemas.microsoft.com/office/powerpoint/2010/main" val="307851701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ggested-EAST-WEST-conus"/>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579438"/>
            <a:ext cx="9144000" cy="5699125"/>
          </a:xfrm>
          <a:prstGeom prst="rect">
            <a:avLst/>
          </a:prstGeom>
          <a:noFill/>
          <a:ln>
            <a:noFill/>
          </a:ln>
        </p:spPr>
      </p:pic>
      <p:sp>
        <p:nvSpPr>
          <p:cNvPr id="3" name="Title 2"/>
          <p:cNvSpPr txBox="1">
            <a:spLocks/>
          </p:cNvSpPr>
          <p:nvPr/>
        </p:nvSpPr>
        <p:spPr>
          <a:xfrm>
            <a:off x="228600" y="4648200"/>
            <a:ext cx="76962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dirty="0" smtClean="0">
                <a:solidFill>
                  <a:srgbClr val="FFFF00"/>
                </a:solidFill>
              </a:rPr>
              <a:t>CONUS from East and West (NOAT/GORWG-approved)</a:t>
            </a:r>
            <a:endParaRPr lang="en-US" dirty="0">
              <a:solidFill>
                <a:srgbClr val="FFFF00"/>
              </a:solidFill>
            </a:endParaRPr>
          </a:p>
        </p:txBody>
      </p:sp>
      <p:sp>
        <p:nvSpPr>
          <p:cNvPr id="4" name="Slide Number Placeholder 3"/>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134</a:t>
            </a:fld>
            <a:endParaRPr lang="en-US">
              <a:solidFill>
                <a:srgbClr val="000000"/>
              </a:solidFill>
            </a:endParaRPr>
          </a:p>
        </p:txBody>
      </p:sp>
    </p:spTree>
    <p:extLst>
      <p:ext uri="{BB962C8B-B14F-4D97-AF65-F5344CB8AC3E}">
        <p14:creationId xmlns:p14="http://schemas.microsoft.com/office/powerpoint/2010/main" val="216930424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GOES_R_137W_RES_2km_Zoomed_Proposed_CONUS"/>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
        <p:nvSpPr>
          <p:cNvPr id="3" name="Title 1"/>
          <p:cNvSpPr txBox="1">
            <a:spLocks/>
          </p:cNvSpPr>
          <p:nvPr/>
        </p:nvSpPr>
        <p:spPr>
          <a:xfrm>
            <a:off x="457200" y="274638"/>
            <a:ext cx="8610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black"/>
                </a:solidFill>
              </a:rPr>
              <a:t>ABI CONUS: </a:t>
            </a:r>
            <a:r>
              <a:rPr lang="en-US" i="1" dirty="0" smtClean="0">
                <a:solidFill>
                  <a:prstClr val="black"/>
                </a:solidFill>
              </a:rPr>
              <a:t>West</a:t>
            </a:r>
          </a:p>
          <a:p>
            <a:r>
              <a:rPr lang="en-US" dirty="0" smtClean="0">
                <a:solidFill>
                  <a:prstClr val="black"/>
                </a:solidFill>
              </a:rPr>
              <a:t>(with increasing pixel size)</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585A1C52-93DC-4A90-ADF1-DF20450C18A0}" type="slidenum">
              <a:rPr lang="en-US" smtClean="0">
                <a:solidFill>
                  <a:prstClr val="black">
                    <a:tint val="75000"/>
                  </a:prstClr>
                </a:solidFill>
              </a:rPr>
              <a:pPr/>
              <a:t>135</a:t>
            </a:fld>
            <a:endParaRPr lang="en-US">
              <a:solidFill>
                <a:prstClr val="black">
                  <a:tint val="75000"/>
                </a:prstClr>
              </a:solidFill>
            </a:endParaRPr>
          </a:p>
        </p:txBody>
      </p:sp>
    </p:spTree>
    <p:extLst>
      <p:ext uri="{BB962C8B-B14F-4D97-AF65-F5344CB8AC3E}">
        <p14:creationId xmlns:p14="http://schemas.microsoft.com/office/powerpoint/2010/main" val="4164096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GOES_R_75W_RES_2km_Zoomed_Proposed_CONUS"/>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
        <p:nvSpPr>
          <p:cNvPr id="3" name="Title 1"/>
          <p:cNvSpPr txBox="1">
            <a:spLocks/>
          </p:cNvSpPr>
          <p:nvPr/>
        </p:nvSpPr>
        <p:spPr>
          <a:xfrm>
            <a:off x="457200" y="274638"/>
            <a:ext cx="85344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black"/>
                </a:solidFill>
              </a:rPr>
              <a:t>ABI CONUS: </a:t>
            </a:r>
            <a:r>
              <a:rPr lang="en-US" i="1" dirty="0" smtClean="0">
                <a:solidFill>
                  <a:prstClr val="black"/>
                </a:solidFill>
              </a:rPr>
              <a:t>East</a:t>
            </a:r>
          </a:p>
          <a:p>
            <a:r>
              <a:rPr lang="en-US" dirty="0" smtClean="0">
                <a:solidFill>
                  <a:prstClr val="black"/>
                </a:solidFill>
              </a:rPr>
              <a:t>(with increasing pixel size)</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585A1C52-93DC-4A90-ADF1-DF20450C18A0}" type="slidenum">
              <a:rPr lang="en-US" smtClean="0">
                <a:solidFill>
                  <a:prstClr val="black">
                    <a:tint val="75000"/>
                  </a:prstClr>
                </a:solidFill>
              </a:rPr>
              <a:pPr/>
              <a:t>136</a:t>
            </a:fld>
            <a:endParaRPr lang="en-US">
              <a:solidFill>
                <a:prstClr val="black">
                  <a:tint val="75000"/>
                </a:prstClr>
              </a:solidFill>
            </a:endParaRPr>
          </a:p>
        </p:txBody>
      </p:sp>
      <p:sp>
        <p:nvSpPr>
          <p:cNvPr id="5" name="TextBox 4"/>
          <p:cNvSpPr txBox="1"/>
          <p:nvPr/>
        </p:nvSpPr>
        <p:spPr>
          <a:xfrm>
            <a:off x="3352800" y="5754469"/>
            <a:ext cx="5638800" cy="369332"/>
          </a:xfrm>
          <a:prstGeom prst="rect">
            <a:avLst/>
          </a:prstGeom>
          <a:noFill/>
        </p:spPr>
        <p:txBody>
          <a:bodyPr wrap="square" rtlCol="0">
            <a:spAutoFit/>
          </a:bodyPr>
          <a:lstStyle/>
          <a:p>
            <a:r>
              <a:rPr lang="en-US" dirty="0">
                <a:solidFill>
                  <a:prstClr val="black"/>
                </a:solidFill>
              </a:rPr>
              <a:t>Note the northwest corner of the scan sees into space</a:t>
            </a:r>
          </a:p>
        </p:txBody>
      </p:sp>
    </p:spTree>
    <p:extLst>
      <p:ext uri="{BB962C8B-B14F-4D97-AF65-F5344CB8AC3E}">
        <p14:creationId xmlns:p14="http://schemas.microsoft.com/office/powerpoint/2010/main" val="1078442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01469" y="6412468"/>
            <a:ext cx="1180131" cy="369332"/>
          </a:xfrm>
          <a:prstGeom prst="rect">
            <a:avLst/>
          </a:prstGeom>
          <a:noFill/>
        </p:spPr>
        <p:txBody>
          <a:bodyPr wrap="none" rtlCol="0">
            <a:spAutoFit/>
          </a:bodyPr>
          <a:lstStyle/>
          <a:p>
            <a:r>
              <a:rPr lang="en-US" dirty="0">
                <a:solidFill>
                  <a:prstClr val="black"/>
                </a:solidFill>
              </a:rPr>
              <a:t>DRAFT!!!!!</a:t>
            </a:r>
          </a:p>
        </p:txBody>
      </p:sp>
      <p:sp>
        <p:nvSpPr>
          <p:cNvPr id="5" name="TextBox 4"/>
          <p:cNvSpPr txBox="1"/>
          <p:nvPr/>
        </p:nvSpPr>
        <p:spPr>
          <a:xfrm>
            <a:off x="381000" y="5638800"/>
            <a:ext cx="4520725" cy="369332"/>
          </a:xfrm>
          <a:prstGeom prst="rect">
            <a:avLst/>
          </a:prstGeom>
          <a:noFill/>
        </p:spPr>
        <p:txBody>
          <a:bodyPr wrap="none" rtlCol="0">
            <a:spAutoFit/>
          </a:bodyPr>
          <a:lstStyle/>
          <a:p>
            <a:r>
              <a:rPr lang="en-US" dirty="0">
                <a:solidFill>
                  <a:prstClr val="black"/>
                </a:solidFill>
              </a:rPr>
              <a:t>Note the ‘white’ space is instrument idle time.</a:t>
            </a:r>
          </a:p>
        </p:txBody>
      </p:sp>
      <p:sp>
        <p:nvSpPr>
          <p:cNvPr id="4" name="Slide Number Placeholder 3"/>
          <p:cNvSpPr>
            <a:spLocks noGrp="1"/>
          </p:cNvSpPr>
          <p:nvPr>
            <p:ph type="sldNum" sz="quarter" idx="12"/>
          </p:nvPr>
        </p:nvSpPr>
        <p:spPr/>
        <p:txBody>
          <a:bodyPr/>
          <a:lstStyle/>
          <a:p>
            <a:fld id="{585A1C52-93DC-4A90-ADF1-DF20450C18A0}" type="slidenum">
              <a:rPr lang="en-US" smtClean="0">
                <a:solidFill>
                  <a:prstClr val="black">
                    <a:tint val="75000"/>
                  </a:prstClr>
                </a:solidFill>
              </a:rPr>
              <a:pPr/>
              <a:t>137</a:t>
            </a:fld>
            <a:endParaRPr lang="en-US">
              <a:solidFill>
                <a:prstClr val="black">
                  <a:tint val="75000"/>
                </a:prstClr>
              </a:solidFill>
            </a:endParaRPr>
          </a:p>
        </p:txBody>
      </p:sp>
      <p:sp>
        <p:nvSpPr>
          <p:cNvPr id="9" name="Title 1"/>
          <p:cNvSpPr>
            <a:spLocks noGrp="1"/>
          </p:cNvSpPr>
          <p:nvPr>
            <p:ph type="title"/>
          </p:nvPr>
        </p:nvSpPr>
        <p:spPr/>
        <p:txBody>
          <a:bodyPr>
            <a:normAutofit fontScale="90000"/>
          </a:bodyPr>
          <a:lstStyle/>
          <a:p>
            <a:r>
              <a:rPr lang="en-US" i="1" dirty="0" smtClean="0"/>
              <a:t>Recent</a:t>
            </a:r>
            <a:r>
              <a:rPr lang="en-US" dirty="0" smtClean="0"/>
              <a:t> Mode 3 (Flex mode)</a:t>
            </a:r>
            <a:br>
              <a:rPr lang="en-US" dirty="0" smtClean="0"/>
            </a:br>
            <a:r>
              <a:rPr lang="en-US" dirty="0" smtClean="0"/>
              <a:t> “Time-Time” chart</a:t>
            </a:r>
            <a:endParaRPr lang="en-US" dirty="0"/>
          </a:p>
        </p:txBody>
      </p:sp>
      <p:pic>
        <p:nvPicPr>
          <p:cNvPr id="30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40" y="1516617"/>
            <a:ext cx="9107321" cy="3824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6634718"/>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Baseline</a:t>
            </a:r>
            <a:r>
              <a:rPr lang="en-US" dirty="0" smtClean="0"/>
              <a:t> Time-Time Mode 4</a:t>
            </a:r>
            <a:br>
              <a:rPr lang="en-US" dirty="0" smtClean="0"/>
            </a:br>
            <a:r>
              <a:rPr lang="en-US" dirty="0" smtClean="0"/>
              <a:t>(Continuous Full Disk)</a:t>
            </a:r>
            <a:endParaRPr lang="en-US" dirty="0"/>
          </a:p>
        </p:txBody>
      </p:sp>
      <p:sp>
        <p:nvSpPr>
          <p:cNvPr id="3" name="Slide Number Placeholder 2"/>
          <p:cNvSpPr>
            <a:spLocks noGrp="1"/>
          </p:cNvSpPr>
          <p:nvPr>
            <p:ph type="sldNum" sz="quarter" idx="12"/>
          </p:nvPr>
        </p:nvSpPr>
        <p:spPr/>
        <p:txBody>
          <a:bodyPr/>
          <a:lstStyle/>
          <a:p>
            <a:fld id="{585A1C52-93DC-4A90-ADF1-DF20450C18A0}" type="slidenum">
              <a:rPr lang="en-US" smtClean="0">
                <a:solidFill>
                  <a:prstClr val="black">
                    <a:tint val="75000"/>
                  </a:prstClr>
                </a:solidFill>
              </a:rPr>
              <a:pPr/>
              <a:t>138</a:t>
            </a:fld>
            <a:endParaRPr lang="en-US">
              <a:solidFill>
                <a:prstClr val="black">
                  <a:tint val="75000"/>
                </a:prstClr>
              </a:solidFill>
            </a:endParaRPr>
          </a:p>
        </p:txBody>
      </p:sp>
      <p:pic>
        <p:nvPicPr>
          <p:cNvPr id="51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40" y="1516617"/>
            <a:ext cx="9107321" cy="3824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81000" y="5638800"/>
            <a:ext cx="4966873" cy="923330"/>
          </a:xfrm>
          <a:prstGeom prst="rect">
            <a:avLst/>
          </a:prstGeom>
          <a:noFill/>
        </p:spPr>
        <p:txBody>
          <a:bodyPr wrap="none" rtlCol="0">
            <a:spAutoFit/>
          </a:bodyPr>
          <a:lstStyle/>
          <a:p>
            <a:r>
              <a:rPr lang="en-US" dirty="0">
                <a:solidFill>
                  <a:prstClr val="black"/>
                </a:solidFill>
              </a:rPr>
              <a:t>This is the Continuous Full Disk (every 5 min) mode</a:t>
            </a:r>
          </a:p>
          <a:p>
            <a:endParaRPr lang="en-US" dirty="0">
              <a:solidFill>
                <a:prstClr val="black"/>
              </a:solidFill>
            </a:endParaRPr>
          </a:p>
          <a:p>
            <a:r>
              <a:rPr lang="en-US" dirty="0">
                <a:solidFill>
                  <a:prstClr val="black"/>
                </a:solidFill>
              </a:rPr>
              <a:t>This is the highest data rate. </a:t>
            </a:r>
          </a:p>
        </p:txBody>
      </p:sp>
    </p:spTree>
    <p:extLst>
      <p:ext uri="{BB962C8B-B14F-4D97-AF65-F5344CB8AC3E}">
        <p14:creationId xmlns:p14="http://schemas.microsoft.com/office/powerpoint/2010/main" val="197815744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139</a:t>
            </a:fld>
            <a:endParaRPr lang="en-US" dirty="0">
              <a:solidFill>
                <a:srgbClr val="000000"/>
              </a:solidFill>
            </a:endParaRPr>
          </a:p>
        </p:txBody>
      </p:sp>
      <p:sp>
        <p:nvSpPr>
          <p:cNvPr id="5" name="Title 1"/>
          <p:cNvSpPr txBox="1">
            <a:spLocks/>
          </p:cNvSpPr>
          <p:nvPr/>
        </p:nvSpPr>
        <p:spPr bwMode="auto">
          <a:xfrm>
            <a:off x="922338" y="66675"/>
            <a:ext cx="7021512"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3600" kern="1200">
                <a:solidFill>
                  <a:schemeClr val="bg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5pPr>
            <a:lvl6pPr marL="4572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9pPr>
          </a:lstStyle>
          <a:p>
            <a:r>
              <a:rPr lang="en-US" dirty="0" smtClean="0">
                <a:solidFill>
                  <a:srgbClr val="FFFF00"/>
                </a:solidFill>
                <a:latin typeface="Calibri"/>
              </a:rPr>
              <a:t>Exploratory ABI Scan Mode (draft) </a:t>
            </a:r>
            <a:endParaRPr lang="en-US" dirty="0">
              <a:solidFill>
                <a:srgbClr val="FFFF00"/>
              </a:solidFill>
              <a:latin typeface="Calibri"/>
            </a:endParaRPr>
          </a:p>
        </p:txBody>
      </p:sp>
      <p:sp>
        <p:nvSpPr>
          <p:cNvPr id="6" name="Rectangle 3"/>
          <p:cNvSpPr txBox="1">
            <a:spLocks noChangeArrowheads="1"/>
          </p:cNvSpPr>
          <p:nvPr/>
        </p:nvSpPr>
        <p:spPr>
          <a:xfrm>
            <a:off x="457200" y="947738"/>
            <a:ext cx="8534400" cy="446246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FontTx/>
              <a:buNone/>
              <a:defRPr/>
            </a:pPr>
            <a:r>
              <a:rPr lang="en-US" sz="2800" dirty="0" smtClean="0">
                <a:solidFill>
                  <a:srgbClr val="FFFFFF"/>
                </a:solidFill>
              </a:rPr>
              <a:t>At some point, other ABI scan modes could be possible. </a:t>
            </a:r>
          </a:p>
          <a:p>
            <a:pPr lvl="1" eaLnBrk="1" hangingPunct="1">
              <a:defRPr/>
            </a:pPr>
            <a:r>
              <a:rPr lang="en-US" sz="2000" dirty="0">
                <a:solidFill>
                  <a:srgbClr val="FFFFFF"/>
                </a:solidFill>
              </a:rPr>
              <a:t>	</a:t>
            </a:r>
            <a:r>
              <a:rPr lang="en-US" sz="2000" dirty="0" smtClean="0">
                <a:solidFill>
                  <a:srgbClr val="FFFFFF"/>
                </a:solidFill>
              </a:rPr>
              <a:t>requires an upgrade to the ground system. </a:t>
            </a:r>
          </a:p>
          <a:p>
            <a:pPr lvl="1" indent="-342900" eaLnBrk="1" hangingPunct="1">
              <a:defRPr/>
            </a:pPr>
            <a:r>
              <a:rPr lang="en-US" sz="2000" dirty="0" smtClean="0">
                <a:solidFill>
                  <a:srgbClr val="FFFFFF"/>
                </a:solidFill>
              </a:rPr>
              <a:t>  ABI </a:t>
            </a:r>
            <a:r>
              <a:rPr lang="en-US" sz="2000" i="1" dirty="0">
                <a:solidFill>
                  <a:srgbClr val="FFFFFF"/>
                </a:solidFill>
              </a:rPr>
              <a:t>instrument</a:t>
            </a:r>
            <a:r>
              <a:rPr lang="en-US" sz="2000" dirty="0">
                <a:solidFill>
                  <a:srgbClr val="FFFFFF"/>
                </a:solidFill>
              </a:rPr>
              <a:t> is capable of supporting other scan modes.</a:t>
            </a:r>
          </a:p>
          <a:p>
            <a:pPr marL="0" indent="0" eaLnBrk="1" hangingPunct="1">
              <a:buFontTx/>
              <a:buNone/>
              <a:defRPr/>
            </a:pPr>
            <a:endParaRPr lang="en-US" sz="1000" dirty="0">
              <a:solidFill>
                <a:srgbClr val="FFFFFF"/>
              </a:solidFill>
            </a:endParaRPr>
          </a:p>
          <a:p>
            <a:pPr marL="0" indent="0" eaLnBrk="1" hangingPunct="1">
              <a:buFontTx/>
              <a:buNone/>
              <a:defRPr/>
            </a:pPr>
            <a:r>
              <a:rPr lang="en-US" sz="2800" dirty="0" smtClean="0">
                <a:solidFill>
                  <a:srgbClr val="FFFFFF"/>
                </a:solidFill>
              </a:rPr>
              <a:t>One </a:t>
            </a:r>
            <a:r>
              <a:rPr lang="en-US" sz="2800" dirty="0">
                <a:solidFill>
                  <a:srgbClr val="FFFFFF"/>
                </a:solidFill>
              </a:rPr>
              <a:t>option is to use the ‘white space’ of when the ABI instrument is not scanning in mode 3 (‘flex’). For example, increase to an ‘extended CONUS’ image</a:t>
            </a:r>
            <a:r>
              <a:rPr lang="en-US" sz="2800" dirty="0" smtClean="0">
                <a:solidFill>
                  <a:srgbClr val="FFFFFF"/>
                </a:solidFill>
              </a:rPr>
              <a:t>.</a:t>
            </a:r>
            <a:br>
              <a:rPr lang="en-US" sz="2800" dirty="0" smtClean="0">
                <a:solidFill>
                  <a:srgbClr val="FFFFFF"/>
                </a:solidFill>
              </a:rPr>
            </a:br>
            <a:endParaRPr lang="en-US" sz="1000" dirty="0" smtClean="0">
              <a:solidFill>
                <a:srgbClr val="FFFFFF"/>
              </a:solidFill>
            </a:endParaRPr>
          </a:p>
          <a:p>
            <a:pPr marL="0" indent="0" eaLnBrk="1" hangingPunct="1">
              <a:buFontTx/>
              <a:buNone/>
              <a:defRPr/>
            </a:pPr>
            <a:r>
              <a:rPr lang="en-US" sz="2800" dirty="0" smtClean="0">
                <a:solidFill>
                  <a:srgbClr val="FFFFFF"/>
                </a:solidFill>
              </a:rPr>
              <a:t>There </a:t>
            </a:r>
            <a:r>
              <a:rPr lang="en-US" sz="2800" dirty="0">
                <a:solidFill>
                  <a:srgbClr val="FFFFFF"/>
                </a:solidFill>
              </a:rPr>
              <a:t>are other optimized scan options as well, such as investigating a FD scan every 10 min </a:t>
            </a:r>
            <a:r>
              <a:rPr lang="en-US" sz="2800" dirty="0" smtClean="0">
                <a:solidFill>
                  <a:srgbClr val="FFFFFF"/>
                </a:solidFill>
              </a:rPr>
              <a:t>to sync </a:t>
            </a:r>
            <a:r>
              <a:rPr lang="en-US" sz="2800" dirty="0">
                <a:solidFill>
                  <a:srgbClr val="FFFFFF"/>
                </a:solidFill>
              </a:rPr>
              <a:t>with global constellation (EUMETSAT, AHI, </a:t>
            </a:r>
            <a:r>
              <a:rPr lang="en-US" sz="2800" dirty="0" smtClean="0">
                <a:solidFill>
                  <a:srgbClr val="FFFFFF"/>
                </a:solidFill>
              </a:rPr>
              <a:t>AGRI, etc.).</a:t>
            </a:r>
          </a:p>
          <a:p>
            <a:pPr marL="0" indent="0" eaLnBrk="1" hangingPunct="1">
              <a:buFontTx/>
              <a:buNone/>
              <a:defRPr/>
            </a:pPr>
            <a:endParaRPr lang="en-US" sz="1000" dirty="0">
              <a:solidFill>
                <a:srgbClr val="FFFFFF"/>
              </a:solidFill>
            </a:endParaRPr>
          </a:p>
        </p:txBody>
      </p:sp>
    </p:spTree>
    <p:extLst>
      <p:ext uri="{BB962C8B-B14F-4D97-AF65-F5344CB8AC3E}">
        <p14:creationId xmlns:p14="http://schemas.microsoft.com/office/powerpoint/2010/main" val="16366614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
            <a:ext cx="8229600" cy="1143000"/>
          </a:xfrm>
        </p:spPr>
        <p:txBody>
          <a:bodyPr/>
          <a:lstStyle/>
          <a:p>
            <a:r>
              <a:rPr lang="en-US" dirty="0" smtClean="0">
                <a:solidFill>
                  <a:srgbClr val="FFFF00"/>
                </a:solidFill>
              </a:rPr>
              <a:t>ATS-3</a:t>
            </a:r>
            <a:br>
              <a:rPr lang="en-US" dirty="0" smtClean="0">
                <a:solidFill>
                  <a:srgbClr val="FFFF00"/>
                </a:solidFill>
              </a:rPr>
            </a:br>
            <a:endParaRPr lang="en-US" dirty="0">
              <a:solidFill>
                <a:srgbClr val="FFFF00"/>
              </a:solidFill>
            </a:endParaRP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181600" y="685800"/>
            <a:ext cx="3810000" cy="3316941"/>
          </a:xfrm>
          <a:ln>
            <a:solidFill>
              <a:schemeClr val="tx1"/>
            </a:solidFill>
          </a:ln>
        </p:spPr>
      </p:pic>
      <p:sp>
        <p:nvSpPr>
          <p:cNvPr id="4" name="Slide Number Placeholder 3"/>
          <p:cNvSpPr>
            <a:spLocks noGrp="1"/>
          </p:cNvSpPr>
          <p:nvPr>
            <p:ph type="sldNum" sz="quarter" idx="12"/>
          </p:nvPr>
        </p:nvSpPr>
        <p:spPr/>
        <p:txBody>
          <a:bodyPr/>
          <a:lstStyle/>
          <a:p>
            <a:pPr>
              <a:defRPr/>
            </a:pPr>
            <a:fld id="{B7CF93C5-8169-4E98-84B8-B5DDDAC30AA3}" type="slidenum">
              <a:rPr lang="en-US" smtClean="0">
                <a:solidFill>
                  <a:srgbClr val="000000"/>
                </a:solidFill>
              </a:rPr>
              <a:pPr>
                <a:defRPr/>
              </a:pPr>
              <a:t>14</a:t>
            </a:fld>
            <a:endParaRPr lang="en-US">
              <a:solidFill>
                <a:srgbClr val="000000"/>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24274" cy="6858000"/>
          </a:xfrm>
          <a:prstGeom prst="rect">
            <a:avLst/>
          </a:prstGeom>
        </p:spPr>
      </p:pic>
      <p:sp>
        <p:nvSpPr>
          <p:cNvPr id="7" name="TextBox 6"/>
          <p:cNvSpPr txBox="1"/>
          <p:nvPr/>
        </p:nvSpPr>
        <p:spPr>
          <a:xfrm>
            <a:off x="4495801" y="4303455"/>
            <a:ext cx="4648200" cy="2554545"/>
          </a:xfrm>
          <a:prstGeom prst="rect">
            <a:avLst/>
          </a:prstGeom>
          <a:solidFill>
            <a:srgbClr val="00B0F0"/>
          </a:solidFill>
        </p:spPr>
        <p:txBody>
          <a:bodyPr wrap="square" rtlCol="0">
            <a:spAutoFit/>
          </a:bodyPr>
          <a:lstStyle/>
          <a:p>
            <a:r>
              <a:rPr lang="en-US" sz="1600" i="1" dirty="0"/>
              <a:t>Cover </a:t>
            </a:r>
            <a:r>
              <a:rPr lang="en-US" sz="1600" i="1" dirty="0" smtClean="0"/>
              <a:t>photograph: </a:t>
            </a:r>
            <a:r>
              <a:rPr lang="en-US" sz="1600" dirty="0"/>
              <a:t>The Earth in full color as </a:t>
            </a:r>
            <a:r>
              <a:rPr lang="en-US" sz="1600" dirty="0" smtClean="0"/>
              <a:t>seen from 35,800 </a:t>
            </a:r>
            <a:r>
              <a:rPr lang="en-US" sz="1600" dirty="0"/>
              <a:t>km altitude. This photograph was taken </a:t>
            </a:r>
            <a:r>
              <a:rPr lang="en-US" sz="1600" dirty="0" smtClean="0"/>
              <a:t>by the </a:t>
            </a:r>
            <a:r>
              <a:rPr lang="en-US" sz="1600" dirty="0"/>
              <a:t>Multicolor Spin-Scan Cloud Camera </a:t>
            </a:r>
            <a:r>
              <a:rPr lang="en-US" sz="1600" dirty="0" smtClean="0"/>
              <a:t>Experiment aboard </a:t>
            </a:r>
            <a:r>
              <a:rPr lang="en-US" sz="1600" dirty="0"/>
              <a:t>the third Applied Technology </a:t>
            </a:r>
            <a:r>
              <a:rPr lang="en-US" sz="1600" dirty="0" smtClean="0"/>
              <a:t>Satellite </a:t>
            </a:r>
            <a:r>
              <a:rPr lang="en-US" sz="1600" dirty="0"/>
              <a:t>(</a:t>
            </a:r>
            <a:r>
              <a:rPr lang="en-US" sz="1600" dirty="0" smtClean="0"/>
              <a:t>ATS-3) on </a:t>
            </a:r>
            <a:r>
              <a:rPr lang="en-US" sz="1600" dirty="0"/>
              <a:t>10 </a:t>
            </a:r>
            <a:r>
              <a:rPr lang="en-US" sz="1600" dirty="0" smtClean="0"/>
              <a:t>November </a:t>
            </a:r>
            <a:r>
              <a:rPr lang="en-US" sz="1600" dirty="0"/>
              <a:t>1967, when the </a:t>
            </a:r>
            <a:r>
              <a:rPr lang="en-US" sz="1600" dirty="0" smtClean="0"/>
              <a:t>satellite </a:t>
            </a:r>
            <a:r>
              <a:rPr lang="en-US" sz="1600" dirty="0"/>
              <a:t>was </a:t>
            </a:r>
            <a:r>
              <a:rPr lang="en-US" sz="1600" dirty="0" smtClean="0"/>
              <a:t>located in </a:t>
            </a:r>
            <a:r>
              <a:rPr lang="en-US" sz="1600" dirty="0"/>
              <a:t>a geosynchronous orbit over the equator north </a:t>
            </a:r>
            <a:r>
              <a:rPr lang="en-US" sz="1600" dirty="0" smtClean="0"/>
              <a:t>of the </a:t>
            </a:r>
            <a:r>
              <a:rPr lang="en-US" sz="1600" dirty="0"/>
              <a:t>Amazonas Delta (see articles by V. E. Suomi </a:t>
            </a:r>
            <a:r>
              <a:rPr lang="en-US" sz="1600" dirty="0" smtClean="0"/>
              <a:t>and R</a:t>
            </a:r>
            <a:r>
              <a:rPr lang="en-US" sz="1600" dirty="0"/>
              <a:t>. J. </a:t>
            </a:r>
            <a:r>
              <a:rPr lang="en-US" sz="1600" dirty="0" smtClean="0"/>
              <a:t>Parent</a:t>
            </a:r>
            <a:r>
              <a:rPr lang="en-US" sz="1600" dirty="0"/>
              <a:t>, and G. </a:t>
            </a:r>
            <a:r>
              <a:rPr lang="en-US" sz="1600" dirty="0" err="1" smtClean="0"/>
              <a:t>Warnecke</a:t>
            </a:r>
            <a:r>
              <a:rPr lang="en-US" sz="1600" dirty="0" smtClean="0"/>
              <a:t> </a:t>
            </a:r>
            <a:r>
              <a:rPr lang="en-US" sz="1600" dirty="0"/>
              <a:t>and </a:t>
            </a:r>
            <a:r>
              <a:rPr lang="en-US" sz="1600" dirty="0" smtClean="0"/>
              <a:t>W. </a:t>
            </a:r>
            <a:r>
              <a:rPr lang="en-US" sz="1600" dirty="0"/>
              <a:t>S. </a:t>
            </a:r>
            <a:r>
              <a:rPr lang="en-US" sz="1600" dirty="0" err="1"/>
              <a:t>Sunderlin</a:t>
            </a:r>
            <a:r>
              <a:rPr lang="en-US" sz="1600" dirty="0"/>
              <a:t> on</a:t>
            </a:r>
          </a:p>
          <a:p>
            <a:r>
              <a:rPr lang="en-US" sz="1600" dirty="0"/>
              <a:t>pages 74 and 75). (NASA Photograph).</a:t>
            </a:r>
          </a:p>
        </p:txBody>
      </p:sp>
    </p:spTree>
    <p:extLst>
      <p:ext uri="{BB962C8B-B14F-4D97-AF65-F5344CB8AC3E}">
        <p14:creationId xmlns:p14="http://schemas.microsoft.com/office/powerpoint/2010/main" val="380864837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p>
            <a:r>
              <a:rPr lang="en-US" i="1" dirty="0" smtClean="0"/>
              <a:t>Draft</a:t>
            </a:r>
            <a:r>
              <a:rPr lang="en-US" dirty="0" smtClean="0"/>
              <a:t> Scan Mode ”6” with </a:t>
            </a:r>
            <a:r>
              <a:rPr lang="en-US" u="sng" dirty="0" smtClean="0"/>
              <a:t>10-min</a:t>
            </a:r>
            <a:r>
              <a:rPr lang="en-US" dirty="0" smtClean="0"/>
              <a:t> FD</a:t>
            </a:r>
            <a:endParaRPr lang="en-US" dirty="0"/>
          </a:p>
        </p:txBody>
      </p:sp>
      <p:sp>
        <p:nvSpPr>
          <p:cNvPr id="3" name="TextBox 2"/>
          <p:cNvSpPr txBox="1"/>
          <p:nvPr/>
        </p:nvSpPr>
        <p:spPr>
          <a:xfrm>
            <a:off x="4150433" y="6503908"/>
            <a:ext cx="878767" cy="369332"/>
          </a:xfrm>
          <a:prstGeom prst="rect">
            <a:avLst/>
          </a:prstGeom>
          <a:noFill/>
        </p:spPr>
        <p:txBody>
          <a:bodyPr wrap="none" rtlCol="0">
            <a:spAutoFit/>
          </a:bodyPr>
          <a:lstStyle/>
          <a:p>
            <a:r>
              <a:rPr lang="en-US" dirty="0">
                <a:solidFill>
                  <a:prstClr val="black"/>
                </a:solidFill>
              </a:rPr>
              <a:t>DRAFT!</a:t>
            </a:r>
          </a:p>
        </p:txBody>
      </p:sp>
      <p:sp>
        <p:nvSpPr>
          <p:cNvPr id="5" name="TextBox 4"/>
          <p:cNvSpPr txBox="1"/>
          <p:nvPr/>
        </p:nvSpPr>
        <p:spPr>
          <a:xfrm>
            <a:off x="304800" y="990600"/>
            <a:ext cx="8763000" cy="5262979"/>
          </a:xfrm>
          <a:prstGeom prst="rect">
            <a:avLst/>
          </a:prstGeom>
          <a:noFill/>
        </p:spPr>
        <p:txBody>
          <a:bodyPr wrap="square" rtlCol="0">
            <a:spAutoFit/>
          </a:bodyPr>
          <a:lstStyle/>
          <a:p>
            <a:pPr marL="285750" indent="-285750">
              <a:buFont typeface="Arial" pitchFamily="34" charset="0"/>
              <a:buChar char="•"/>
            </a:pPr>
            <a:r>
              <a:rPr lang="en-US" sz="2400" dirty="0">
                <a:solidFill>
                  <a:prstClr val="black"/>
                </a:solidFill>
              </a:rPr>
              <a:t>In 10-min: </a:t>
            </a:r>
          </a:p>
          <a:p>
            <a:pPr marL="742950" lvl="1" indent="-285750">
              <a:buFont typeface="Arial" pitchFamily="34" charset="0"/>
              <a:buChar char="•"/>
            </a:pPr>
            <a:r>
              <a:rPr lang="en-US" sz="2400" dirty="0">
                <a:solidFill>
                  <a:prstClr val="black"/>
                </a:solidFill>
              </a:rPr>
              <a:t>1 Full Disk +</a:t>
            </a:r>
          </a:p>
          <a:p>
            <a:pPr marL="742950" lvl="1" indent="-285750">
              <a:buFont typeface="Arial" pitchFamily="34" charset="0"/>
              <a:buChar char="•"/>
            </a:pPr>
            <a:r>
              <a:rPr lang="en-US" sz="2400" dirty="0">
                <a:solidFill>
                  <a:prstClr val="black"/>
                </a:solidFill>
              </a:rPr>
              <a:t>2 CONUS +</a:t>
            </a:r>
          </a:p>
          <a:p>
            <a:pPr marL="742950" lvl="1" indent="-285750">
              <a:buFont typeface="Arial" pitchFamily="34" charset="0"/>
              <a:buChar char="•"/>
            </a:pPr>
            <a:r>
              <a:rPr lang="en-US" sz="2400" dirty="0">
                <a:solidFill>
                  <a:prstClr val="black"/>
                </a:solidFill>
              </a:rPr>
              <a:t>20 </a:t>
            </a:r>
            <a:r>
              <a:rPr lang="en-US" sz="2400" dirty="0" err="1">
                <a:solidFill>
                  <a:prstClr val="black"/>
                </a:solidFill>
              </a:rPr>
              <a:t>Meso</a:t>
            </a:r>
            <a:r>
              <a:rPr lang="en-US" sz="2400" dirty="0">
                <a:solidFill>
                  <a:prstClr val="black"/>
                </a:solidFill>
              </a:rPr>
              <a:t>-scale</a:t>
            </a:r>
            <a:br>
              <a:rPr lang="en-US" sz="2400" dirty="0">
                <a:solidFill>
                  <a:prstClr val="black"/>
                </a:solidFill>
              </a:rPr>
            </a:br>
            <a:endParaRPr lang="en-US" sz="2400" dirty="0">
              <a:solidFill>
                <a:prstClr val="black"/>
              </a:solidFill>
            </a:endParaRPr>
          </a:p>
          <a:p>
            <a:pPr marL="285750" indent="-285750">
              <a:buFont typeface="Arial" pitchFamily="34" charset="0"/>
              <a:buChar char="•"/>
            </a:pPr>
            <a:r>
              <a:rPr lang="en-US" sz="2400" dirty="0">
                <a:solidFill>
                  <a:prstClr val="black"/>
                </a:solidFill>
              </a:rPr>
              <a:t>The 10-min Full Disk would offer synergy with other geos and improved AMVs outside of CONUS, plus still allow for </a:t>
            </a:r>
            <a:r>
              <a:rPr lang="en-US" sz="2400" dirty="0" err="1">
                <a:solidFill>
                  <a:prstClr val="black"/>
                </a:solidFill>
              </a:rPr>
              <a:t>meso</a:t>
            </a:r>
            <a:r>
              <a:rPr lang="en-US" sz="2400" dirty="0">
                <a:solidFill>
                  <a:prstClr val="black"/>
                </a:solidFill>
              </a:rPr>
              <a:t>-scale observations. </a:t>
            </a:r>
          </a:p>
          <a:p>
            <a:pPr marL="285750" indent="-285750">
              <a:buFont typeface="Arial" pitchFamily="34" charset="0"/>
              <a:buChar char="•"/>
            </a:pPr>
            <a:endParaRPr lang="en-US" sz="2400" dirty="0">
              <a:solidFill>
                <a:prstClr val="black"/>
              </a:solidFill>
            </a:endParaRPr>
          </a:p>
          <a:p>
            <a:pPr marL="285750" indent="-285750">
              <a:buFont typeface="Arial" pitchFamily="34" charset="0"/>
              <a:buChar char="•"/>
            </a:pPr>
            <a:r>
              <a:rPr lang="en-US" sz="2400" dirty="0">
                <a:solidFill>
                  <a:prstClr val="black"/>
                </a:solidFill>
              </a:rPr>
              <a:t>This draft mode 6 ideally could be tested during PLPT (Post Launch Products Test).</a:t>
            </a:r>
          </a:p>
          <a:p>
            <a:pPr marL="285750" indent="-285750">
              <a:buFont typeface="Arial" pitchFamily="34" charset="0"/>
              <a:buChar char="•"/>
            </a:pPr>
            <a:endParaRPr lang="en-US" sz="2400" dirty="0">
              <a:solidFill>
                <a:prstClr val="black"/>
              </a:solidFill>
            </a:endParaRPr>
          </a:p>
          <a:p>
            <a:pPr marL="285750" indent="-285750">
              <a:buFont typeface="Arial" pitchFamily="34" charset="0"/>
              <a:buChar char="•"/>
            </a:pPr>
            <a:r>
              <a:rPr lang="en-US" sz="2400" dirty="0">
                <a:solidFill>
                  <a:prstClr val="black"/>
                </a:solidFill>
              </a:rPr>
              <a:t>This mode should be easier to implement at the Ground System, sense the scan sectors are the same size/locations as in mode 3. </a:t>
            </a:r>
          </a:p>
        </p:txBody>
      </p:sp>
      <p:sp>
        <p:nvSpPr>
          <p:cNvPr id="4" name="Slide Number Placeholder 3"/>
          <p:cNvSpPr>
            <a:spLocks noGrp="1"/>
          </p:cNvSpPr>
          <p:nvPr>
            <p:ph type="sldNum" sz="quarter" idx="12"/>
          </p:nvPr>
        </p:nvSpPr>
        <p:spPr/>
        <p:txBody>
          <a:bodyPr/>
          <a:lstStyle/>
          <a:p>
            <a:fld id="{585A1C52-93DC-4A90-ADF1-DF20450C18A0}" type="slidenum">
              <a:rPr lang="en-US" smtClean="0">
                <a:solidFill>
                  <a:prstClr val="black">
                    <a:tint val="75000"/>
                  </a:prstClr>
                </a:solidFill>
              </a:rPr>
              <a:pPr/>
              <a:t>140</a:t>
            </a:fld>
            <a:endParaRPr lang="en-US">
              <a:solidFill>
                <a:prstClr val="black">
                  <a:tint val="75000"/>
                </a:prstClr>
              </a:solidFill>
            </a:endParaRPr>
          </a:p>
        </p:txBody>
      </p:sp>
    </p:spTree>
    <p:extLst>
      <p:ext uri="{BB962C8B-B14F-4D97-AF65-F5344CB8AC3E}">
        <p14:creationId xmlns:p14="http://schemas.microsoft.com/office/powerpoint/2010/main" val="276715958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fontScale="90000"/>
          </a:bodyPr>
          <a:lstStyle/>
          <a:p>
            <a:r>
              <a:rPr lang="en-US" i="1" dirty="0" smtClean="0"/>
              <a:t>Draft </a:t>
            </a:r>
            <a:r>
              <a:rPr lang="en-US" dirty="0"/>
              <a:t> Scan Mode </a:t>
            </a:r>
            <a:r>
              <a:rPr lang="en-US" dirty="0" smtClean="0"/>
              <a:t>”6” with </a:t>
            </a:r>
            <a:r>
              <a:rPr lang="en-US" u="sng" dirty="0" smtClean="0"/>
              <a:t>10-min</a:t>
            </a:r>
            <a:r>
              <a:rPr lang="en-US" dirty="0" smtClean="0"/>
              <a:t> FD</a:t>
            </a:r>
            <a:endParaRPr lang="en-US" dirty="0"/>
          </a:p>
        </p:txBody>
      </p:sp>
      <p:sp>
        <p:nvSpPr>
          <p:cNvPr id="3" name="TextBox 2"/>
          <p:cNvSpPr txBox="1"/>
          <p:nvPr/>
        </p:nvSpPr>
        <p:spPr>
          <a:xfrm>
            <a:off x="3054167" y="6503908"/>
            <a:ext cx="3118033" cy="369332"/>
          </a:xfrm>
          <a:prstGeom prst="rect">
            <a:avLst/>
          </a:prstGeom>
          <a:noFill/>
        </p:spPr>
        <p:txBody>
          <a:bodyPr wrap="none" rtlCol="0">
            <a:spAutoFit/>
          </a:bodyPr>
          <a:lstStyle/>
          <a:p>
            <a:r>
              <a:rPr lang="en-US" dirty="0">
                <a:solidFill>
                  <a:prstClr val="black"/>
                </a:solidFill>
              </a:rPr>
              <a:t>Time-time diagram from </a:t>
            </a:r>
            <a:r>
              <a:rPr lang="en-US" dirty="0" err="1">
                <a:solidFill>
                  <a:prstClr val="black"/>
                </a:solidFill>
              </a:rPr>
              <a:t>Exelis</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585A1C52-93DC-4A90-ADF1-DF20450C18A0}" type="slidenum">
              <a:rPr lang="en-US" smtClean="0">
                <a:solidFill>
                  <a:prstClr val="black">
                    <a:tint val="75000"/>
                  </a:prstClr>
                </a:solidFill>
              </a:rPr>
              <a:pPr/>
              <a:t>141</a:t>
            </a:fld>
            <a:endParaRPr lang="en-US">
              <a:solidFill>
                <a:prstClr val="black">
                  <a:tint val="75000"/>
                </a:prst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8572"/>
            <a:ext cx="9144000" cy="4660855"/>
          </a:xfrm>
          <a:prstGeom prst="rect">
            <a:avLst/>
          </a:prstGeom>
        </p:spPr>
      </p:pic>
      <p:sp>
        <p:nvSpPr>
          <p:cNvPr id="7" name="TextBox 6"/>
          <p:cNvSpPr txBox="1"/>
          <p:nvPr/>
        </p:nvSpPr>
        <p:spPr>
          <a:xfrm>
            <a:off x="381000" y="5955268"/>
            <a:ext cx="5178854" cy="369332"/>
          </a:xfrm>
          <a:prstGeom prst="rect">
            <a:avLst/>
          </a:prstGeom>
          <a:noFill/>
        </p:spPr>
        <p:txBody>
          <a:bodyPr wrap="none" rtlCol="0">
            <a:spAutoFit/>
          </a:bodyPr>
          <a:lstStyle/>
          <a:p>
            <a:r>
              <a:rPr lang="en-US" dirty="0">
                <a:solidFill>
                  <a:prstClr val="black"/>
                </a:solidFill>
              </a:rPr>
              <a:t>Note less ‘white space’ than scan mode 3 (flex mode)</a:t>
            </a:r>
          </a:p>
        </p:txBody>
      </p:sp>
    </p:spTree>
    <p:extLst>
      <p:ext uri="{BB962C8B-B14F-4D97-AF65-F5344CB8AC3E}">
        <p14:creationId xmlns:p14="http://schemas.microsoft.com/office/powerpoint/2010/main" val="144588138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9C67C4-7A52-4DD0-87A4-87F85C8494B5}" type="slidenum">
              <a:rPr lang="en-US" smtClean="0">
                <a:solidFill>
                  <a:srgbClr val="000000"/>
                </a:solidFill>
              </a:rPr>
              <a:pPr eaLnBrk="1" hangingPunct="1"/>
              <a:t>142</a:t>
            </a:fld>
            <a:endParaRPr lang="en-US" smtClean="0">
              <a:solidFill>
                <a:srgbClr val="000000"/>
              </a:solidFill>
            </a:endParaRPr>
          </a:p>
        </p:txBody>
      </p:sp>
      <p:sp>
        <p:nvSpPr>
          <p:cNvPr id="137219" name="Rectangle 2"/>
          <p:cNvSpPr>
            <a:spLocks noGrp="1" noChangeArrowheads="1"/>
          </p:cNvSpPr>
          <p:nvPr>
            <p:ph type="title"/>
          </p:nvPr>
        </p:nvSpPr>
        <p:spPr>
          <a:xfrm>
            <a:off x="0" y="-152400"/>
            <a:ext cx="9144000" cy="914400"/>
          </a:xfrm>
        </p:spPr>
        <p:txBody>
          <a:bodyPr/>
          <a:lstStyle/>
          <a:p>
            <a:r>
              <a:rPr lang="en-US" smtClean="0">
                <a:solidFill>
                  <a:schemeClr val="bg1"/>
                </a:solidFill>
              </a:rPr>
              <a:t>GOES-R main instruments</a:t>
            </a:r>
          </a:p>
        </p:txBody>
      </p:sp>
      <p:grpSp>
        <p:nvGrpSpPr>
          <p:cNvPr id="137220" name="Group 3"/>
          <p:cNvGrpSpPr>
            <a:grpSpLocks/>
          </p:cNvGrpSpPr>
          <p:nvPr/>
        </p:nvGrpSpPr>
        <p:grpSpPr bwMode="auto">
          <a:xfrm>
            <a:off x="5410200" y="685800"/>
            <a:ext cx="8839200" cy="3962400"/>
            <a:chOff x="2720" y="376"/>
            <a:chExt cx="6240" cy="3224"/>
          </a:xfrm>
        </p:grpSpPr>
        <p:sp>
          <p:nvSpPr>
            <p:cNvPr id="137228" name="Text Box 4"/>
            <p:cNvSpPr txBox="1">
              <a:spLocks noChangeArrowheads="1"/>
            </p:cNvSpPr>
            <p:nvPr/>
          </p:nvSpPr>
          <p:spPr bwMode="auto">
            <a:xfrm>
              <a:off x="2864" y="3270"/>
              <a:ext cx="2160" cy="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1000" b="1">
                  <a:solidFill>
                    <a:srgbClr val="C0C0C0"/>
                  </a:solidFill>
                </a:rPr>
                <a:t>Images courtesy of SOHO EIT, a joint NASA/ESA program</a:t>
              </a:r>
              <a:endParaRPr lang="en-US" sz="1000" b="1" i="1">
                <a:solidFill>
                  <a:srgbClr val="C0C0C0"/>
                </a:solidFill>
              </a:endParaRPr>
            </a:p>
          </p:txBody>
        </p:sp>
        <p:pic>
          <p:nvPicPr>
            <p:cNvPr id="137229" name="Picture 5" descr="Sunb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0" y="726"/>
              <a:ext cx="1666" cy="1790"/>
            </a:xfrm>
            <a:prstGeom prst="rect">
              <a:avLst/>
            </a:prstGeom>
            <a:noFill/>
            <a:ln w="9525">
              <a:solidFill>
                <a:schemeClr val="tx1"/>
              </a:solidFill>
              <a:miter lim="800000"/>
              <a:headEnd/>
              <a:tailEnd/>
            </a:ln>
            <a:effectLst>
              <a:outerShdw dist="107763" dir="81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137230" name="Picture 6" descr="Sun35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8" y="1446"/>
              <a:ext cx="1690" cy="1792"/>
            </a:xfrm>
            <a:prstGeom prst="rect">
              <a:avLst/>
            </a:prstGeom>
            <a:noFill/>
            <a:ln w="9525">
              <a:solidFill>
                <a:schemeClr val="tx1"/>
              </a:solidFill>
              <a:miter lim="800000"/>
              <a:headEnd/>
              <a:tailEnd/>
            </a:ln>
            <a:effectLst>
              <a:outerShdw dist="107763" dir="81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137231" name="Rectangle 7"/>
            <p:cNvSpPr>
              <a:spLocks noChangeArrowheads="1"/>
            </p:cNvSpPr>
            <p:nvPr/>
          </p:nvSpPr>
          <p:spPr bwMode="auto">
            <a:xfrm>
              <a:off x="2864" y="376"/>
              <a:ext cx="6096" cy="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95000"/>
                </a:lnSpc>
                <a:spcBef>
                  <a:spcPct val="35000"/>
                </a:spcBef>
                <a:spcAft>
                  <a:spcPct val="0"/>
                </a:spcAft>
                <a:buFont typeface="Wingdings" pitchFamily="2" charset="2"/>
                <a:buNone/>
              </a:pPr>
              <a:r>
                <a:rPr lang="en-US" sz="2400" b="1">
                  <a:solidFill>
                    <a:srgbClr val="FFFF00"/>
                  </a:solidFill>
                </a:rPr>
                <a:t>Space Weather/Solar</a:t>
              </a:r>
            </a:p>
          </p:txBody>
        </p:sp>
      </p:grpSp>
      <p:grpSp>
        <p:nvGrpSpPr>
          <p:cNvPr id="137221" name="Group 8"/>
          <p:cNvGrpSpPr>
            <a:grpSpLocks/>
          </p:cNvGrpSpPr>
          <p:nvPr/>
        </p:nvGrpSpPr>
        <p:grpSpPr bwMode="auto">
          <a:xfrm>
            <a:off x="0" y="425450"/>
            <a:ext cx="8686800" cy="3238500"/>
            <a:chOff x="0" y="460"/>
            <a:chExt cx="5472" cy="2040"/>
          </a:xfrm>
        </p:grpSpPr>
        <p:pic>
          <p:nvPicPr>
            <p:cNvPr id="137225" name="Picture 9" descr="ABI_FD_COVERAGE_RATE_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 y="864"/>
              <a:ext cx="3156" cy="163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7226" name="Text Box 10"/>
            <p:cNvSpPr txBox="1">
              <a:spLocks noChangeArrowheads="1"/>
            </p:cNvSpPr>
            <p:nvPr/>
          </p:nvSpPr>
          <p:spPr bwMode="auto">
            <a:xfrm>
              <a:off x="1620" y="1381"/>
              <a:ext cx="1473" cy="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232275" eaLnBrk="0" hangingPunct="0">
                <a:defRPr>
                  <a:solidFill>
                    <a:schemeClr val="tx1"/>
                  </a:solidFill>
                  <a:latin typeface="Arial" charset="0"/>
                </a:defRPr>
              </a:lvl1pPr>
              <a:lvl2pPr marL="742950" indent="-285750" defTabSz="4232275" eaLnBrk="0" hangingPunct="0">
                <a:defRPr>
                  <a:solidFill>
                    <a:schemeClr val="tx1"/>
                  </a:solidFill>
                  <a:latin typeface="Arial" charset="0"/>
                </a:defRPr>
              </a:lvl2pPr>
              <a:lvl3pPr marL="1143000" indent="-228600" defTabSz="4232275" eaLnBrk="0" hangingPunct="0">
                <a:defRPr>
                  <a:solidFill>
                    <a:schemeClr val="tx1"/>
                  </a:solidFill>
                  <a:latin typeface="Arial" charset="0"/>
                </a:defRPr>
              </a:lvl3pPr>
              <a:lvl4pPr marL="1600200" indent="-228600" defTabSz="4232275" eaLnBrk="0" hangingPunct="0">
                <a:defRPr>
                  <a:solidFill>
                    <a:schemeClr val="tx1"/>
                  </a:solidFill>
                  <a:latin typeface="Arial" charset="0"/>
                </a:defRPr>
              </a:lvl4pPr>
              <a:lvl5pPr marL="2057400" indent="-228600" defTabSz="4232275" eaLnBrk="0" hangingPunct="0">
                <a:defRPr>
                  <a:solidFill>
                    <a:schemeClr val="tx1"/>
                  </a:solidFill>
                  <a:latin typeface="Arial" charset="0"/>
                </a:defRPr>
              </a:lvl5pPr>
              <a:lvl6pPr marL="2514600" indent="-228600" defTabSz="4232275" eaLnBrk="0" fontAlgn="base" hangingPunct="0">
                <a:spcBef>
                  <a:spcPct val="0"/>
                </a:spcBef>
                <a:spcAft>
                  <a:spcPct val="0"/>
                </a:spcAft>
                <a:defRPr>
                  <a:solidFill>
                    <a:schemeClr val="tx1"/>
                  </a:solidFill>
                  <a:latin typeface="Arial" charset="0"/>
                </a:defRPr>
              </a:lvl6pPr>
              <a:lvl7pPr marL="2971800" indent="-228600" defTabSz="4232275" eaLnBrk="0" fontAlgn="base" hangingPunct="0">
                <a:spcBef>
                  <a:spcPct val="0"/>
                </a:spcBef>
                <a:spcAft>
                  <a:spcPct val="0"/>
                </a:spcAft>
                <a:defRPr>
                  <a:solidFill>
                    <a:schemeClr val="tx1"/>
                  </a:solidFill>
                  <a:latin typeface="Arial" charset="0"/>
                </a:defRPr>
              </a:lvl7pPr>
              <a:lvl8pPr marL="3429000" indent="-228600" defTabSz="4232275" eaLnBrk="0" fontAlgn="base" hangingPunct="0">
                <a:spcBef>
                  <a:spcPct val="0"/>
                </a:spcBef>
                <a:spcAft>
                  <a:spcPct val="0"/>
                </a:spcAft>
                <a:defRPr>
                  <a:solidFill>
                    <a:schemeClr val="tx1"/>
                  </a:solidFill>
                  <a:latin typeface="Arial" charset="0"/>
                </a:defRPr>
              </a:lvl8pPr>
              <a:lvl9pPr marL="3886200" indent="-228600" defTabSz="4232275"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dirty="0">
                  <a:solidFill>
                    <a:srgbClr val="FFFFFF"/>
                  </a:solidFill>
                </a:rPr>
                <a:t>ABI covers the earth </a:t>
              </a:r>
              <a:r>
                <a:rPr lang="en-US" dirty="0" smtClean="0">
                  <a:solidFill>
                    <a:srgbClr val="FFFFFF"/>
                  </a:solidFill>
                </a:rPr>
                <a:t>5X </a:t>
              </a:r>
              <a:r>
                <a:rPr lang="en-US" dirty="0">
                  <a:solidFill>
                    <a:srgbClr val="FFFFFF"/>
                  </a:solidFill>
                </a:rPr>
                <a:t>faster than </a:t>
              </a:r>
              <a:r>
                <a:rPr lang="en-US" dirty="0" smtClean="0">
                  <a:solidFill>
                    <a:srgbClr val="FFFFFF"/>
                  </a:solidFill>
                </a:rPr>
                <a:t> </a:t>
              </a:r>
              <a:r>
                <a:rPr lang="en-US" dirty="0">
                  <a:solidFill>
                    <a:srgbClr val="FFFFFF"/>
                  </a:solidFill>
                </a:rPr>
                <a:t>current </a:t>
              </a:r>
              <a:r>
                <a:rPr lang="en-US" dirty="0" smtClean="0">
                  <a:solidFill>
                    <a:srgbClr val="FFFFFF"/>
                  </a:solidFill>
                </a:rPr>
                <a:t>Imager</a:t>
              </a:r>
              <a:endParaRPr lang="en-US" dirty="0">
                <a:solidFill>
                  <a:srgbClr val="FFFFFF"/>
                </a:solidFill>
              </a:endParaRPr>
            </a:p>
          </p:txBody>
        </p:sp>
        <p:sp>
          <p:nvSpPr>
            <p:cNvPr id="137227" name="Text Box 11"/>
            <p:cNvSpPr txBox="1">
              <a:spLocks noChangeArrowheads="1"/>
            </p:cNvSpPr>
            <p:nvPr/>
          </p:nvSpPr>
          <p:spPr bwMode="auto">
            <a:xfrm>
              <a:off x="0" y="460"/>
              <a:ext cx="547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b="1">
                  <a:solidFill>
                    <a:srgbClr val="FFFF00"/>
                  </a:solidFill>
                </a:rPr>
                <a:t>ABI – Advanced Baseline Imager</a:t>
              </a:r>
              <a:r>
                <a:rPr lang="en-US" sz="3600" b="1">
                  <a:solidFill>
                    <a:srgbClr val="FFFF00"/>
                  </a:solidFill>
                </a:rPr>
                <a:t> </a:t>
              </a:r>
              <a:endParaRPr lang="en-US" sz="3600" b="1">
                <a:solidFill>
                  <a:srgbClr val="FFFF00"/>
                </a:solidFill>
                <a:cs typeface="Times New Roman" pitchFamily="18" charset="0"/>
              </a:endParaRPr>
            </a:p>
          </p:txBody>
        </p:sp>
      </p:grpSp>
      <p:grpSp>
        <p:nvGrpSpPr>
          <p:cNvPr id="137222" name="Group 12"/>
          <p:cNvGrpSpPr>
            <a:grpSpLocks/>
          </p:cNvGrpSpPr>
          <p:nvPr/>
        </p:nvGrpSpPr>
        <p:grpSpPr bwMode="auto">
          <a:xfrm>
            <a:off x="76200" y="3581400"/>
            <a:ext cx="9067800" cy="3048000"/>
            <a:chOff x="48" y="2256"/>
            <a:chExt cx="5712" cy="1920"/>
          </a:xfrm>
        </p:grpSpPr>
        <p:sp>
          <p:nvSpPr>
            <p:cNvPr id="137223" name="Text Box 13"/>
            <p:cNvSpPr txBox="1">
              <a:spLocks noChangeArrowheads="1"/>
            </p:cNvSpPr>
            <p:nvPr/>
          </p:nvSpPr>
          <p:spPr bwMode="auto">
            <a:xfrm>
              <a:off x="48" y="2256"/>
              <a:ext cx="5712"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90500" indent="-1905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b="1" dirty="0">
                  <a:solidFill>
                    <a:srgbClr val="FFFF00"/>
                  </a:solidFill>
                </a:rPr>
                <a:t>Geostationary Lightning Mapper</a:t>
              </a:r>
              <a:r>
                <a:rPr lang="en-US" sz="3600" b="1" dirty="0">
                  <a:solidFill>
                    <a:srgbClr val="000000"/>
                  </a:solidFill>
                </a:rPr>
                <a:t> </a:t>
              </a:r>
            </a:p>
            <a:p>
              <a:pPr eaLnBrk="1" fontAlgn="base" hangingPunct="1">
                <a:spcBef>
                  <a:spcPct val="0"/>
                </a:spcBef>
                <a:spcAft>
                  <a:spcPct val="0"/>
                </a:spcAft>
              </a:pPr>
              <a:endParaRPr lang="en-US" sz="1000" b="1" dirty="0">
                <a:solidFill>
                  <a:srgbClr val="000000"/>
                </a:solidFill>
              </a:endParaRPr>
            </a:p>
          </p:txBody>
        </p:sp>
        <p:pic>
          <p:nvPicPr>
            <p:cNvPr id="137224" name="Picture 14" descr="GOES_E_W_c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 y="2632"/>
              <a:ext cx="2470" cy="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6305649" y="4724400"/>
            <a:ext cx="2929007" cy="369332"/>
          </a:xfrm>
          <a:prstGeom prst="rect">
            <a:avLst/>
          </a:prstGeom>
          <a:noFill/>
        </p:spPr>
        <p:txBody>
          <a:bodyPr wrap="none" rtlCol="0">
            <a:spAutoFit/>
          </a:bodyPr>
          <a:lstStyle/>
          <a:p>
            <a:r>
              <a:rPr lang="en-US" b="1" dirty="0">
                <a:solidFill>
                  <a:srgbClr val="FFFF00"/>
                </a:solidFill>
              </a:rPr>
              <a:t>Unique Payload Services</a:t>
            </a:r>
            <a:endParaRPr lang="en-US" sz="2800" b="1" dirty="0">
              <a:solidFill>
                <a:srgbClr val="000000"/>
              </a:solidFill>
            </a:endParaRPr>
          </a:p>
        </p:txBody>
      </p:sp>
      <p:sp>
        <p:nvSpPr>
          <p:cNvPr id="17" name="TextBox 16"/>
          <p:cNvSpPr txBox="1"/>
          <p:nvPr/>
        </p:nvSpPr>
        <p:spPr>
          <a:xfrm>
            <a:off x="4561297" y="5403850"/>
            <a:ext cx="1492716" cy="369332"/>
          </a:xfrm>
          <a:prstGeom prst="rect">
            <a:avLst/>
          </a:prstGeom>
          <a:noFill/>
        </p:spPr>
        <p:txBody>
          <a:bodyPr wrap="none" rtlCol="0">
            <a:spAutoFit/>
          </a:bodyPr>
          <a:lstStyle/>
          <a:p>
            <a:r>
              <a:rPr lang="en-US" b="1" dirty="0">
                <a:solidFill>
                  <a:srgbClr val="FFFF00"/>
                </a:solidFill>
              </a:rPr>
              <a:t>No Sounder</a:t>
            </a:r>
            <a:endParaRPr lang="en-US" sz="2800" b="1" dirty="0">
              <a:solidFill>
                <a:srgbClr val="000000"/>
              </a:solidFill>
            </a:endParaRPr>
          </a:p>
        </p:txBody>
      </p:sp>
      <p:sp>
        <p:nvSpPr>
          <p:cNvPr id="3" name="TextBox 2"/>
          <p:cNvSpPr txBox="1"/>
          <p:nvPr/>
        </p:nvSpPr>
        <p:spPr>
          <a:xfrm>
            <a:off x="7543800" y="1066800"/>
            <a:ext cx="1672253" cy="1200329"/>
          </a:xfrm>
          <a:prstGeom prst="rect">
            <a:avLst/>
          </a:prstGeom>
          <a:noFill/>
        </p:spPr>
        <p:txBody>
          <a:bodyPr wrap="none" rtlCol="0">
            <a:spAutoFit/>
          </a:bodyPr>
          <a:lstStyle/>
          <a:p>
            <a:r>
              <a:rPr lang="en-US" dirty="0">
                <a:solidFill>
                  <a:srgbClr val="FFFFFF"/>
                </a:solidFill>
              </a:rPr>
              <a:t>SEISS</a:t>
            </a:r>
          </a:p>
          <a:p>
            <a:r>
              <a:rPr lang="en-US" dirty="0">
                <a:solidFill>
                  <a:srgbClr val="FFFFFF"/>
                </a:solidFill>
              </a:rPr>
              <a:t>SUVI</a:t>
            </a:r>
          </a:p>
          <a:p>
            <a:r>
              <a:rPr lang="en-US" dirty="0">
                <a:solidFill>
                  <a:srgbClr val="FFFFFF"/>
                </a:solidFill>
              </a:rPr>
              <a:t>EXIS</a:t>
            </a:r>
          </a:p>
          <a:p>
            <a:r>
              <a:rPr lang="en-US" dirty="0">
                <a:solidFill>
                  <a:srgbClr val="FFFFFF"/>
                </a:solidFill>
              </a:rPr>
              <a:t>Magnetometer</a:t>
            </a:r>
            <a:endParaRPr lang="en-US" dirty="0">
              <a:solidFill>
                <a:srgbClr val="000000"/>
              </a:solidFill>
            </a:endParaRPr>
          </a:p>
        </p:txBody>
      </p:sp>
      <p:pic>
        <p:nvPicPr>
          <p:cNvPr id="1536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5251876"/>
            <a:ext cx="1674326" cy="128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226583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533400" y="685800"/>
            <a:ext cx="8807450" cy="5260975"/>
          </a:xfrm>
        </p:spPr>
        <p:txBody>
          <a:bodyPr/>
          <a:lstStyle/>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No dedicated Sounder</a:t>
            </a:r>
            <a:endParaRPr lang="en-US" sz="2800" dirty="0">
              <a:solidFill>
                <a:schemeClr val="bg1"/>
              </a:solidFill>
            </a:endParaRPr>
          </a:p>
          <a:p>
            <a:pPr lvl="1">
              <a:lnSpc>
                <a:spcPct val="80000"/>
              </a:lnSpc>
              <a:buFont typeface="Arial" charset="0"/>
              <a:buNone/>
              <a:defRPr/>
            </a:pPr>
            <a:endParaRPr lang="en-US" sz="1000" dirty="0" smtClean="0">
              <a:solidFill>
                <a:schemeClr val="bg1"/>
              </a:solidFill>
            </a:endParaRPr>
          </a:p>
          <a:p>
            <a:pPr>
              <a:lnSpc>
                <a:spcPct val="80000"/>
              </a:lnSpc>
              <a:defRPr/>
            </a:pPr>
            <a:r>
              <a:rPr lang="en-US" sz="2800" dirty="0">
                <a:solidFill>
                  <a:schemeClr val="bg1"/>
                </a:solidFill>
              </a:rPr>
              <a:t>Advanced Baseline Imager (ABI) </a:t>
            </a:r>
          </a:p>
          <a:p>
            <a:pPr lvl="1">
              <a:lnSpc>
                <a:spcPct val="80000"/>
              </a:lnSpc>
              <a:defRPr/>
            </a:pPr>
            <a:endParaRPr lang="en-US" sz="1000" dirty="0">
              <a:solidFill>
                <a:schemeClr val="bg1"/>
              </a:solidFill>
            </a:endParaRPr>
          </a:p>
          <a:p>
            <a:pPr>
              <a:lnSpc>
                <a:spcPct val="80000"/>
              </a:lnSpc>
              <a:defRPr/>
            </a:pPr>
            <a:r>
              <a:rPr lang="en-US" sz="2800" dirty="0" smtClean="0">
                <a:solidFill>
                  <a:schemeClr val="bg1"/>
                </a:solidFill>
              </a:rPr>
              <a:t>Geostationary </a:t>
            </a:r>
            <a:r>
              <a:rPr lang="en-US" sz="2800" dirty="0">
                <a:solidFill>
                  <a:schemeClr val="bg1"/>
                </a:solidFill>
              </a:rPr>
              <a:t>Lightning Mapper (GLM)</a:t>
            </a:r>
          </a:p>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Space </a:t>
            </a:r>
            <a:r>
              <a:rPr lang="en-US" sz="2800" dirty="0">
                <a:solidFill>
                  <a:schemeClr val="bg1"/>
                </a:solidFill>
              </a:rPr>
              <a:t>Weather</a:t>
            </a:r>
          </a:p>
          <a:p>
            <a:pPr lvl="1">
              <a:lnSpc>
                <a:spcPct val="80000"/>
              </a:lnSpc>
              <a:defRPr/>
            </a:pPr>
            <a:r>
              <a:rPr lang="en-US" sz="1800" dirty="0">
                <a:solidFill>
                  <a:schemeClr val="bg1"/>
                </a:solidFill>
              </a:rPr>
              <a:t>Space Environmental In-Situ Suite (SEISS)</a:t>
            </a:r>
          </a:p>
          <a:p>
            <a:pPr lvl="1">
              <a:lnSpc>
                <a:spcPct val="80000"/>
              </a:lnSpc>
              <a:defRPr/>
            </a:pPr>
            <a:r>
              <a:rPr lang="en-US" sz="1800" dirty="0" smtClean="0">
                <a:solidFill>
                  <a:schemeClr val="bg1"/>
                </a:solidFill>
              </a:rPr>
              <a:t>Solar </a:t>
            </a:r>
            <a:r>
              <a:rPr lang="en-US" sz="1800" dirty="0">
                <a:solidFill>
                  <a:schemeClr val="bg1"/>
                </a:solidFill>
              </a:rPr>
              <a:t>Ultra Violet Imager (SUVI)</a:t>
            </a:r>
          </a:p>
          <a:p>
            <a:pPr lvl="1">
              <a:lnSpc>
                <a:spcPct val="80000"/>
              </a:lnSpc>
              <a:defRPr/>
            </a:pPr>
            <a:r>
              <a:rPr lang="en-US" sz="1800" dirty="0" smtClean="0">
                <a:solidFill>
                  <a:schemeClr val="bg1"/>
                </a:solidFill>
              </a:rPr>
              <a:t>Extreme </a:t>
            </a:r>
            <a:r>
              <a:rPr lang="en-US" sz="1800" dirty="0">
                <a:solidFill>
                  <a:schemeClr val="bg1"/>
                </a:solidFill>
              </a:rPr>
              <a:t>Ultra Violet/X-Ray Irradiance Sensor (EXIS)</a:t>
            </a:r>
          </a:p>
          <a:p>
            <a:pPr lvl="1">
              <a:lnSpc>
                <a:spcPct val="80000"/>
              </a:lnSpc>
              <a:defRPr/>
            </a:pPr>
            <a:r>
              <a:rPr lang="en-US" sz="1800" dirty="0" smtClean="0">
                <a:solidFill>
                  <a:schemeClr val="bg1"/>
                </a:solidFill>
              </a:rPr>
              <a:t>Magnetometer</a:t>
            </a:r>
            <a:endParaRPr lang="en-US" sz="1800" dirty="0">
              <a:solidFill>
                <a:schemeClr val="bg1"/>
              </a:solidFill>
            </a:endParaRPr>
          </a:p>
          <a:p>
            <a:pPr marL="457200" lvl="1" indent="0">
              <a:lnSpc>
                <a:spcPct val="80000"/>
              </a:lnSpc>
              <a:buFontTx/>
              <a:buNone/>
              <a:defRPr/>
            </a:pPr>
            <a:endParaRPr lang="en-US" sz="1000" dirty="0">
              <a:solidFill>
                <a:schemeClr val="bg1"/>
              </a:solidFill>
            </a:endParaRPr>
          </a:p>
          <a:p>
            <a:pPr marL="304800" indent="-304800">
              <a:defRPr/>
            </a:pPr>
            <a:r>
              <a:rPr lang="en-US" sz="2800" dirty="0" smtClean="0">
                <a:solidFill>
                  <a:schemeClr val="bg1"/>
                </a:solidFill>
              </a:rPr>
              <a:t>Communications</a:t>
            </a:r>
          </a:p>
          <a:p>
            <a:pPr marL="569913" lvl="1" indent="-230188">
              <a:defRPr/>
            </a:pPr>
            <a:r>
              <a:rPr lang="en-US" sz="1800" dirty="0" smtClean="0">
                <a:solidFill>
                  <a:schemeClr val="bg1"/>
                </a:solidFill>
              </a:rPr>
              <a:t>GOES Rebroadcast (GRB)</a:t>
            </a:r>
          </a:p>
          <a:p>
            <a:pPr marL="569913" lvl="1" indent="-230188">
              <a:defRPr/>
            </a:pPr>
            <a:r>
              <a:rPr lang="en-US" sz="1800" dirty="0" smtClean="0">
                <a:solidFill>
                  <a:schemeClr val="bg1"/>
                </a:solidFill>
              </a:rPr>
              <a:t>Low Rate Information Transmissions (LRIT)</a:t>
            </a:r>
          </a:p>
          <a:p>
            <a:pPr marL="569913" lvl="1" indent="-230188">
              <a:defRPr/>
            </a:pPr>
            <a:r>
              <a:rPr lang="en-US" sz="1800" dirty="0" smtClean="0">
                <a:solidFill>
                  <a:schemeClr val="bg1"/>
                </a:solidFill>
              </a:rPr>
              <a:t>Emergency Managers Weather Information Network (EMWIN)</a:t>
            </a:r>
          </a:p>
          <a:p>
            <a:pPr marL="569913" lvl="1" indent="-230188">
              <a:defRPr/>
            </a:pPr>
            <a:r>
              <a:rPr lang="en-US" sz="1800" dirty="0" smtClean="0">
                <a:solidFill>
                  <a:schemeClr val="bg1"/>
                </a:solidFill>
              </a:rPr>
              <a:t>Search and Rescue (SAR)</a:t>
            </a:r>
          </a:p>
          <a:p>
            <a:pPr marL="569913" lvl="1" indent="-230188">
              <a:defRPr/>
            </a:pPr>
            <a:r>
              <a:rPr lang="en-US" sz="1800" dirty="0" smtClean="0">
                <a:solidFill>
                  <a:schemeClr val="bg1"/>
                </a:solidFill>
              </a:rPr>
              <a:t>Data Collection System (DCS)</a:t>
            </a:r>
          </a:p>
          <a:p>
            <a:pPr lvl="1">
              <a:lnSpc>
                <a:spcPct val="80000"/>
              </a:lnSpc>
              <a:defRPr/>
            </a:pPr>
            <a:endParaRPr lang="en-US" sz="1600" dirty="0">
              <a:solidFill>
                <a:schemeClr val="bg1"/>
              </a:solidFill>
            </a:endParaRPr>
          </a:p>
          <a:p>
            <a:pPr>
              <a:lnSpc>
                <a:spcPct val="80000"/>
              </a:lnSpc>
              <a:defRPr/>
            </a:pPr>
            <a:endParaRPr lang="en-US" sz="1600" dirty="0">
              <a:solidFill>
                <a:schemeClr val="bg1"/>
              </a:solidFill>
            </a:endParaRPr>
          </a:p>
          <a:p>
            <a:pPr>
              <a:lnSpc>
                <a:spcPct val="80000"/>
              </a:lnSpc>
              <a:defRPr/>
            </a:pPr>
            <a:endParaRPr lang="en-US" sz="1600" dirty="0">
              <a:solidFill>
                <a:schemeClr val="bg1"/>
              </a:solidFill>
            </a:endParaRPr>
          </a:p>
        </p:txBody>
      </p:sp>
      <p:sp>
        <p:nvSpPr>
          <p:cNvPr id="183299" name="Rectangle 6"/>
          <p:cNvSpPr>
            <a:spLocks noGrp="1" noChangeArrowheads="1"/>
          </p:cNvSpPr>
          <p:nvPr>
            <p:ph type="title" sz="quarter"/>
          </p:nvPr>
        </p:nvSpPr>
        <p:spPr>
          <a:xfrm>
            <a:off x="457200" y="-3175"/>
            <a:ext cx="8229600" cy="841375"/>
          </a:xfrm>
          <a:extLs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a:lstStyle/>
          <a:p>
            <a:pPr>
              <a:lnSpc>
                <a:spcPct val="90000"/>
              </a:lnSpc>
            </a:pPr>
            <a:r>
              <a:rPr lang="en-US" altLang="en-US" smtClean="0">
                <a:solidFill>
                  <a:srgbClr val="FFFF00"/>
                </a:solidFill>
              </a:rPr>
              <a:t>GOES-R Series Overview</a:t>
            </a:r>
          </a:p>
        </p:txBody>
      </p:sp>
      <p:sp>
        <p:nvSpPr>
          <p:cNvPr id="18330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64AEA63-A530-48CE-9BD6-77701AE3B924}" type="slidenum">
              <a:rPr lang="en-US" smtClean="0">
                <a:solidFill>
                  <a:srgbClr val="000000"/>
                </a:solidFill>
              </a:rPr>
              <a:pPr eaLnBrk="1" hangingPunct="1"/>
              <a:t>143</a:t>
            </a:fld>
            <a:endParaRPr lang="en-US" smtClean="0">
              <a:solidFill>
                <a:srgbClr val="000000"/>
              </a:solidFill>
            </a:endParaRPr>
          </a:p>
        </p:txBody>
      </p:sp>
    </p:spTree>
    <p:extLst>
      <p:ext uri="{BB962C8B-B14F-4D97-AF65-F5344CB8AC3E}">
        <p14:creationId xmlns:p14="http://schemas.microsoft.com/office/powerpoint/2010/main" val="115050959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solidFill>
                  <a:srgbClr val="FFFF00"/>
                </a:solidFill>
              </a:rPr>
              <a:t>GOES-R</a:t>
            </a:r>
            <a:endParaRPr lang="en-US" dirty="0">
              <a:solidFill>
                <a:srgbClr val="FFFF00"/>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0" y="685800"/>
            <a:ext cx="7696200" cy="6151665"/>
          </a:xfrm>
        </p:spPr>
      </p:pic>
      <p:sp>
        <p:nvSpPr>
          <p:cNvPr id="4" name="Slide Number Placeholder 3"/>
          <p:cNvSpPr>
            <a:spLocks noGrp="1"/>
          </p:cNvSpPr>
          <p:nvPr>
            <p:ph type="sldNum" sz="quarter" idx="12"/>
          </p:nvPr>
        </p:nvSpPr>
        <p:spPr/>
        <p:txBody>
          <a:bodyPr/>
          <a:lstStyle/>
          <a:p>
            <a:pPr>
              <a:defRPr/>
            </a:pPr>
            <a:fld id="{AA943134-0504-46F1-BB45-E89738A11324}" type="slidenum">
              <a:rPr lang="en-US" smtClean="0"/>
              <a:pPr>
                <a:defRPr/>
              </a:pPr>
              <a:t>144</a:t>
            </a:fld>
            <a:endParaRPr lang="en-US" dirty="0"/>
          </a:p>
        </p:txBody>
      </p:sp>
      <p:sp>
        <p:nvSpPr>
          <p:cNvPr id="6" name="TextBox 5"/>
          <p:cNvSpPr txBox="1"/>
          <p:nvPr/>
        </p:nvSpPr>
        <p:spPr>
          <a:xfrm>
            <a:off x="5957402" y="1313765"/>
            <a:ext cx="2203142" cy="646331"/>
          </a:xfrm>
          <a:prstGeom prst="rect">
            <a:avLst/>
          </a:prstGeom>
          <a:noFill/>
        </p:spPr>
        <p:txBody>
          <a:bodyPr wrap="square" rtlCol="0">
            <a:spAutoFit/>
          </a:bodyPr>
          <a:lstStyle/>
          <a:p>
            <a:r>
              <a:rPr lang="en-US" dirty="0">
                <a:solidFill>
                  <a:srgbClr val="FFFF00"/>
                </a:solidFill>
              </a:rPr>
              <a:t>Folks who named the instruments</a:t>
            </a:r>
          </a:p>
        </p:txBody>
      </p:sp>
      <p:sp>
        <p:nvSpPr>
          <p:cNvPr id="7" name="TextBox 6"/>
          <p:cNvSpPr txBox="1"/>
          <p:nvPr/>
        </p:nvSpPr>
        <p:spPr>
          <a:xfrm>
            <a:off x="1981200" y="6368534"/>
            <a:ext cx="2185214" cy="369332"/>
          </a:xfrm>
          <a:prstGeom prst="rect">
            <a:avLst/>
          </a:prstGeom>
          <a:noFill/>
        </p:spPr>
        <p:txBody>
          <a:bodyPr wrap="none" rtlCol="0">
            <a:spAutoFit/>
          </a:bodyPr>
          <a:lstStyle/>
          <a:p>
            <a:r>
              <a:rPr lang="en-US" dirty="0">
                <a:solidFill>
                  <a:srgbClr val="FFFF00"/>
                </a:solidFill>
              </a:rPr>
              <a:t>Gary Cunningham?</a:t>
            </a:r>
          </a:p>
        </p:txBody>
      </p:sp>
      <p:sp>
        <p:nvSpPr>
          <p:cNvPr id="8" name="TextBox 7"/>
          <p:cNvSpPr txBox="1"/>
          <p:nvPr/>
        </p:nvSpPr>
        <p:spPr>
          <a:xfrm>
            <a:off x="1447800" y="5334000"/>
            <a:ext cx="1518364" cy="369332"/>
          </a:xfrm>
          <a:prstGeom prst="rect">
            <a:avLst/>
          </a:prstGeom>
          <a:noFill/>
        </p:spPr>
        <p:txBody>
          <a:bodyPr wrap="none" rtlCol="0">
            <a:spAutoFit/>
          </a:bodyPr>
          <a:lstStyle/>
          <a:p>
            <a:r>
              <a:rPr lang="en-US" dirty="0">
                <a:solidFill>
                  <a:srgbClr val="FFFF00"/>
                </a:solidFill>
              </a:rPr>
              <a:t>J. </a:t>
            </a:r>
            <a:r>
              <a:rPr lang="en-US" dirty="0" err="1">
                <a:solidFill>
                  <a:srgbClr val="FFFF00"/>
                </a:solidFill>
              </a:rPr>
              <a:t>Criscione</a:t>
            </a:r>
            <a:r>
              <a:rPr lang="en-US" dirty="0">
                <a:solidFill>
                  <a:srgbClr val="FFFF00"/>
                </a:solidFill>
              </a:rPr>
              <a:t>?</a:t>
            </a:r>
          </a:p>
        </p:txBody>
      </p:sp>
      <p:sp>
        <p:nvSpPr>
          <p:cNvPr id="9" name="TextBox 8"/>
          <p:cNvSpPr txBox="1"/>
          <p:nvPr/>
        </p:nvSpPr>
        <p:spPr>
          <a:xfrm>
            <a:off x="5985129" y="6096000"/>
            <a:ext cx="1467068" cy="369332"/>
          </a:xfrm>
          <a:prstGeom prst="rect">
            <a:avLst/>
          </a:prstGeom>
          <a:noFill/>
        </p:spPr>
        <p:txBody>
          <a:bodyPr wrap="none" rtlCol="0">
            <a:spAutoFit/>
          </a:bodyPr>
          <a:lstStyle/>
          <a:p>
            <a:r>
              <a:rPr lang="en-US" dirty="0">
                <a:solidFill>
                  <a:srgbClr val="FFFF00"/>
                </a:solidFill>
              </a:rPr>
              <a:t>R. </a:t>
            </a:r>
            <a:r>
              <a:rPr lang="en-US" dirty="0" err="1">
                <a:solidFill>
                  <a:srgbClr val="FFFF00"/>
                </a:solidFill>
              </a:rPr>
              <a:t>Heymann</a:t>
            </a:r>
            <a:endParaRPr lang="en-US" dirty="0">
              <a:solidFill>
                <a:srgbClr val="FFFF00"/>
              </a:solidFill>
            </a:endParaRPr>
          </a:p>
        </p:txBody>
      </p:sp>
      <p:sp>
        <p:nvSpPr>
          <p:cNvPr id="10" name="TextBox 9"/>
          <p:cNvSpPr txBox="1"/>
          <p:nvPr/>
        </p:nvSpPr>
        <p:spPr>
          <a:xfrm>
            <a:off x="6629400" y="5421868"/>
            <a:ext cx="1326004" cy="369332"/>
          </a:xfrm>
          <a:prstGeom prst="rect">
            <a:avLst/>
          </a:prstGeom>
          <a:noFill/>
        </p:spPr>
        <p:txBody>
          <a:bodyPr wrap="none" rtlCol="0">
            <a:spAutoFit/>
          </a:bodyPr>
          <a:lstStyle/>
          <a:p>
            <a:r>
              <a:rPr lang="en-US" dirty="0">
                <a:solidFill>
                  <a:srgbClr val="FFFF00"/>
                </a:solidFill>
              </a:rPr>
              <a:t>M. </a:t>
            </a:r>
            <a:r>
              <a:rPr lang="en-US" dirty="0" err="1">
                <a:solidFill>
                  <a:srgbClr val="FFFF00"/>
                </a:solidFill>
              </a:rPr>
              <a:t>Coakley</a:t>
            </a:r>
            <a:endParaRPr lang="en-US" dirty="0">
              <a:solidFill>
                <a:srgbClr val="FFFF00"/>
              </a:solidFill>
            </a:endParaRPr>
          </a:p>
        </p:txBody>
      </p:sp>
      <p:sp>
        <p:nvSpPr>
          <p:cNvPr id="11" name="TextBox 10"/>
          <p:cNvSpPr txBox="1"/>
          <p:nvPr/>
        </p:nvSpPr>
        <p:spPr>
          <a:xfrm>
            <a:off x="6705600" y="2971800"/>
            <a:ext cx="1360309" cy="646331"/>
          </a:xfrm>
          <a:prstGeom prst="rect">
            <a:avLst/>
          </a:prstGeom>
          <a:noFill/>
        </p:spPr>
        <p:txBody>
          <a:bodyPr wrap="none" rtlCol="0">
            <a:spAutoFit/>
          </a:bodyPr>
          <a:lstStyle/>
          <a:p>
            <a:r>
              <a:rPr lang="en-US" dirty="0">
                <a:solidFill>
                  <a:srgbClr val="FFFF00"/>
                </a:solidFill>
              </a:rPr>
              <a:t>T. Schmit</a:t>
            </a:r>
          </a:p>
          <a:p>
            <a:r>
              <a:rPr lang="en-US" dirty="0">
                <a:solidFill>
                  <a:srgbClr val="FFFF00"/>
                </a:solidFill>
              </a:rPr>
              <a:t>M. </a:t>
            </a:r>
            <a:r>
              <a:rPr lang="en-US" dirty="0" err="1">
                <a:solidFill>
                  <a:srgbClr val="FFFF00"/>
                </a:solidFill>
              </a:rPr>
              <a:t>Weinreb</a:t>
            </a:r>
            <a:endParaRPr lang="en-US" dirty="0">
              <a:solidFill>
                <a:srgbClr val="FFFF00"/>
              </a:solidFill>
            </a:endParaRPr>
          </a:p>
        </p:txBody>
      </p:sp>
    </p:spTree>
    <p:extLst>
      <p:ext uri="{BB962C8B-B14F-4D97-AF65-F5344CB8AC3E}">
        <p14:creationId xmlns:p14="http://schemas.microsoft.com/office/powerpoint/2010/main" val="34929362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VHRR15_2011117_2124Z_BAND5_ABIPROJ_GOESRES"/>
          <p:cNvPicPr>
            <a:picLocks noGrp="1" noChangeAspect="1"/>
          </p:cNvPicPr>
          <p:nvPr isPhoto="1"/>
        </p:nvPicPr>
        <p:blipFill>
          <a:blip r:embed="rId3">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56392025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VHRR15_2011117_2124Z_BAND5_ABIPROJ_ABIRES"/>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91775030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9526" t="14114" r="15333" b="11794"/>
          <a:stretch/>
        </p:blipFill>
        <p:spPr bwMode="auto">
          <a:xfrm>
            <a:off x="0" y="-9358"/>
            <a:ext cx="9156476" cy="6867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181600" y="6258580"/>
            <a:ext cx="3621954" cy="523220"/>
          </a:xfrm>
          <a:prstGeom prst="rect">
            <a:avLst/>
          </a:prstGeom>
          <a:noFill/>
        </p:spPr>
        <p:txBody>
          <a:bodyPr wrap="none" rtlCol="0">
            <a:spAutoFit/>
          </a:bodyPr>
          <a:lstStyle/>
          <a:p>
            <a:r>
              <a:rPr lang="en-US" sz="2800" dirty="0">
                <a:solidFill>
                  <a:srgbClr val="FFFF00"/>
                </a:solidFill>
              </a:rPr>
              <a:t>http://www.goes-r.gov</a:t>
            </a:r>
          </a:p>
        </p:txBody>
      </p:sp>
      <p:sp>
        <p:nvSpPr>
          <p:cNvPr id="4" name="Slide Number Placeholder 3"/>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147</a:t>
            </a:fld>
            <a:endParaRPr lang="en-US">
              <a:solidFill>
                <a:srgbClr val="000000"/>
              </a:solidFill>
            </a:endParaRPr>
          </a:p>
        </p:txBody>
      </p:sp>
    </p:spTree>
    <p:extLst>
      <p:ext uri="{BB962C8B-B14F-4D97-AF65-F5344CB8AC3E}">
        <p14:creationId xmlns:p14="http://schemas.microsoft.com/office/powerpoint/2010/main" val="570674095"/>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212" y="-215153"/>
            <a:ext cx="7086600" cy="1143000"/>
          </a:xfrm>
        </p:spPr>
        <p:txBody>
          <a:bodyPr/>
          <a:lstStyle/>
          <a:p>
            <a:r>
              <a:rPr lang="en-US" b="1" dirty="0" smtClean="0">
                <a:solidFill>
                  <a:schemeClr val="tx1"/>
                </a:solidFill>
                <a:effectLst>
                  <a:outerShdw blurRad="38100" dist="38100" dir="2700000" algn="tl">
                    <a:srgbClr val="000000">
                      <a:alpha val="43137"/>
                    </a:srgbClr>
                  </a:outerShdw>
                </a:effectLst>
              </a:rPr>
              <a:t>GOES-R ABI Products</a:t>
            </a:r>
            <a:endParaRPr lang="en-US" b="1" dirty="0">
              <a:solidFill>
                <a:schemeClr val="tx1"/>
              </a:solidFill>
              <a:effectLst>
                <a:outerShdw blurRad="38100" dist="38100" dir="2700000" algn="tl">
                  <a:srgbClr val="000000">
                    <a:alpha val="43137"/>
                  </a:srgbClr>
                </a:outerShdw>
              </a:effectLs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921787551"/>
              </p:ext>
            </p:extLst>
          </p:nvPr>
        </p:nvGraphicFramePr>
        <p:xfrm>
          <a:off x="1219201" y="1218341"/>
          <a:ext cx="2833066" cy="5034280"/>
        </p:xfrm>
        <a:graphic>
          <a:graphicData uri="http://schemas.openxmlformats.org/drawingml/2006/table">
            <a:tbl>
              <a:tblPr firstRow="1" bandRow="1">
                <a:tableStyleId>{5C22544A-7EE6-4342-B048-85BDC9FD1C3A}</a:tableStyleId>
              </a:tblPr>
              <a:tblGrid>
                <a:gridCol w="2833066"/>
              </a:tblGrid>
              <a:tr h="382417">
                <a:tc>
                  <a:txBody>
                    <a:bodyPr/>
                    <a:lstStyle/>
                    <a:p>
                      <a:r>
                        <a:rPr lang="en-US" sz="1200" b="1" dirty="0" smtClean="0">
                          <a:solidFill>
                            <a:schemeClr val="tx1"/>
                          </a:solidFill>
                        </a:rPr>
                        <a:t>Advanced Baseline</a:t>
                      </a:r>
                      <a:r>
                        <a:rPr lang="en-US" sz="1200" b="1" baseline="0" dirty="0" smtClean="0">
                          <a:solidFill>
                            <a:schemeClr val="tx1"/>
                          </a:solidFill>
                        </a:rPr>
                        <a:t> Imager (ABI)</a:t>
                      </a:r>
                      <a:endParaRPr lang="en-US" sz="1200" b="1" dirty="0">
                        <a:solidFill>
                          <a:schemeClr val="tx1"/>
                        </a:solidFill>
                      </a:endParaRPr>
                    </a:p>
                  </a:txBody>
                  <a:tcPr anchor="ctr">
                    <a:gradFill flip="none" rotWithShape="1">
                      <a:gsLst>
                        <a:gs pos="31000">
                          <a:srgbClr val="374D6B"/>
                        </a:gs>
                        <a:gs pos="2000">
                          <a:schemeClr val="bg2">
                            <a:lumMod val="50000"/>
                          </a:schemeClr>
                        </a:gs>
                      </a:gsLst>
                      <a:lin ang="16200000" scaled="1"/>
                      <a:tileRect/>
                    </a:gradFill>
                  </a:tcPr>
                </a:tc>
              </a:tr>
              <a:tr h="4651863">
                <a:tc>
                  <a:txBody>
                    <a:bodyPr/>
                    <a:lstStyle/>
                    <a:p>
                      <a:pPr>
                        <a:spcAft>
                          <a:spcPts val="200"/>
                        </a:spcAft>
                      </a:pPr>
                      <a:r>
                        <a:rPr lang="en-US" sz="1000" dirty="0" smtClean="0"/>
                        <a:t>Aerosol Detection (Including Smoke</a:t>
                      </a:r>
                      <a:r>
                        <a:rPr lang="en-US" sz="1000" baseline="0" dirty="0" smtClean="0"/>
                        <a:t> and Dust)</a:t>
                      </a:r>
                    </a:p>
                    <a:p>
                      <a:pPr>
                        <a:spcAft>
                          <a:spcPts val="200"/>
                        </a:spcAft>
                      </a:pPr>
                      <a:r>
                        <a:rPr lang="en-US" sz="1000" baseline="0" dirty="0" smtClean="0"/>
                        <a:t>Aerosol Optical Depth (AOD)</a:t>
                      </a:r>
                    </a:p>
                    <a:p>
                      <a:pPr>
                        <a:spcAft>
                          <a:spcPts val="200"/>
                        </a:spcAft>
                      </a:pPr>
                      <a:r>
                        <a:rPr lang="en-US" sz="1000" baseline="0" dirty="0" smtClean="0"/>
                        <a:t>Clear Sky Masks</a:t>
                      </a:r>
                    </a:p>
                    <a:p>
                      <a:pPr>
                        <a:spcAft>
                          <a:spcPts val="200"/>
                        </a:spcAft>
                      </a:pPr>
                      <a:r>
                        <a:rPr lang="en-US" sz="1000" baseline="0" dirty="0" smtClean="0"/>
                        <a:t>Cloud and Moisture Imagery</a:t>
                      </a:r>
                    </a:p>
                    <a:p>
                      <a:pPr>
                        <a:spcAft>
                          <a:spcPts val="200"/>
                        </a:spcAft>
                      </a:pPr>
                      <a:r>
                        <a:rPr lang="en-US" sz="1000" baseline="0" dirty="0" smtClean="0"/>
                        <a:t>Cloud Optical Depth</a:t>
                      </a:r>
                    </a:p>
                    <a:p>
                      <a:pPr>
                        <a:spcAft>
                          <a:spcPts val="200"/>
                        </a:spcAft>
                      </a:pPr>
                      <a:r>
                        <a:rPr lang="en-US" sz="1000" baseline="0" dirty="0" smtClean="0"/>
                        <a:t>Cloud Particle Size Distribution</a:t>
                      </a:r>
                    </a:p>
                    <a:p>
                      <a:pPr>
                        <a:spcAft>
                          <a:spcPts val="200"/>
                        </a:spcAft>
                      </a:pPr>
                      <a:r>
                        <a:rPr lang="en-US" sz="1000" baseline="0" dirty="0" smtClean="0"/>
                        <a:t>Cloud Top Height</a:t>
                      </a:r>
                    </a:p>
                    <a:p>
                      <a:pPr>
                        <a:spcAft>
                          <a:spcPts val="200"/>
                        </a:spcAft>
                      </a:pPr>
                      <a:r>
                        <a:rPr lang="en-US" sz="1000" baseline="0" dirty="0" smtClean="0"/>
                        <a:t>Cloud Top Phase</a:t>
                      </a:r>
                    </a:p>
                    <a:p>
                      <a:pPr>
                        <a:spcAft>
                          <a:spcPts val="200"/>
                        </a:spcAft>
                      </a:pPr>
                      <a:r>
                        <a:rPr lang="en-US" sz="1000" baseline="0" dirty="0" smtClean="0"/>
                        <a:t>Cloud Top Pressure</a:t>
                      </a:r>
                    </a:p>
                    <a:p>
                      <a:pPr>
                        <a:spcAft>
                          <a:spcPts val="200"/>
                        </a:spcAft>
                      </a:pPr>
                      <a:r>
                        <a:rPr lang="en-US" sz="1000" baseline="0" dirty="0" smtClean="0"/>
                        <a:t>Cloud Top Temperature</a:t>
                      </a:r>
                    </a:p>
                    <a:p>
                      <a:pPr>
                        <a:spcAft>
                          <a:spcPts val="200"/>
                        </a:spcAft>
                      </a:pPr>
                      <a:r>
                        <a:rPr lang="en-US" sz="1000" baseline="0" dirty="0" smtClean="0"/>
                        <a:t>Derived Motion Winds</a:t>
                      </a:r>
                    </a:p>
                    <a:p>
                      <a:pPr>
                        <a:spcAft>
                          <a:spcPts val="200"/>
                        </a:spcAft>
                      </a:pPr>
                      <a:r>
                        <a:rPr lang="en-US" sz="1000" dirty="0" smtClean="0"/>
                        <a:t>Derived Stability Indices</a:t>
                      </a:r>
                    </a:p>
                    <a:p>
                      <a:pPr>
                        <a:spcAft>
                          <a:spcPts val="200"/>
                        </a:spcAft>
                      </a:pPr>
                      <a:r>
                        <a:rPr lang="en-US" sz="1000" dirty="0" smtClean="0"/>
                        <a:t>Downward</a:t>
                      </a:r>
                      <a:r>
                        <a:rPr lang="en-US" sz="1000" baseline="0" dirty="0" smtClean="0"/>
                        <a:t> Shortwave Radiation: Surface</a:t>
                      </a:r>
                    </a:p>
                    <a:p>
                      <a:pPr>
                        <a:spcAft>
                          <a:spcPts val="200"/>
                        </a:spcAft>
                      </a:pPr>
                      <a:r>
                        <a:rPr lang="en-US" sz="1000" baseline="0" dirty="0" smtClean="0"/>
                        <a:t>Fire/Hot Spot Characterization</a:t>
                      </a:r>
                    </a:p>
                    <a:p>
                      <a:pPr>
                        <a:spcAft>
                          <a:spcPts val="200"/>
                        </a:spcAft>
                      </a:pPr>
                      <a:r>
                        <a:rPr lang="en-US" sz="1000" baseline="0" dirty="0" smtClean="0"/>
                        <a:t>Hurricane Intensity Estimation</a:t>
                      </a:r>
                    </a:p>
                    <a:p>
                      <a:pPr>
                        <a:spcAft>
                          <a:spcPts val="200"/>
                        </a:spcAft>
                      </a:pPr>
                      <a:r>
                        <a:rPr lang="en-US" sz="1000" baseline="0" dirty="0" smtClean="0"/>
                        <a:t>Land Surface Temperature (Skin)</a:t>
                      </a:r>
                    </a:p>
                    <a:p>
                      <a:pPr>
                        <a:spcAft>
                          <a:spcPts val="200"/>
                        </a:spcAft>
                      </a:pPr>
                      <a:r>
                        <a:rPr lang="en-US" sz="1000" baseline="0" dirty="0" smtClean="0"/>
                        <a:t>Legacy Vertical Moisture Profile</a:t>
                      </a:r>
                    </a:p>
                    <a:p>
                      <a:pPr>
                        <a:spcAft>
                          <a:spcPts val="200"/>
                        </a:spcAft>
                      </a:pPr>
                      <a:r>
                        <a:rPr lang="en-US" sz="1000" baseline="0" dirty="0" smtClean="0"/>
                        <a:t>Legacy Vertical Temperature Profile</a:t>
                      </a:r>
                    </a:p>
                    <a:p>
                      <a:pPr>
                        <a:spcAft>
                          <a:spcPts val="200"/>
                        </a:spcAft>
                      </a:pPr>
                      <a:r>
                        <a:rPr lang="en-US" sz="1000" baseline="0" dirty="0" smtClean="0"/>
                        <a:t>Radiances</a:t>
                      </a:r>
                    </a:p>
                    <a:p>
                      <a:pPr>
                        <a:spcAft>
                          <a:spcPts val="200"/>
                        </a:spcAft>
                      </a:pPr>
                      <a:r>
                        <a:rPr lang="en-US" sz="1000" baseline="0" dirty="0" smtClean="0"/>
                        <a:t>Rainfall Rate/QPE</a:t>
                      </a:r>
                    </a:p>
                    <a:p>
                      <a:pPr>
                        <a:spcAft>
                          <a:spcPts val="200"/>
                        </a:spcAft>
                      </a:pPr>
                      <a:r>
                        <a:rPr lang="en-US" sz="1000" baseline="0" dirty="0" smtClean="0"/>
                        <a:t>Reflected Shortwave Radiation: TOA</a:t>
                      </a:r>
                    </a:p>
                    <a:p>
                      <a:pPr>
                        <a:spcAft>
                          <a:spcPts val="200"/>
                        </a:spcAft>
                      </a:pPr>
                      <a:r>
                        <a:rPr lang="en-US" sz="1000" baseline="0" dirty="0" smtClean="0"/>
                        <a:t>Sea Surface Temperature (Skin)</a:t>
                      </a:r>
                    </a:p>
                    <a:p>
                      <a:pPr>
                        <a:spcAft>
                          <a:spcPts val="200"/>
                        </a:spcAft>
                      </a:pPr>
                      <a:r>
                        <a:rPr lang="en-US" sz="1000" baseline="0" dirty="0" smtClean="0"/>
                        <a:t>Snow Cover</a:t>
                      </a:r>
                    </a:p>
                    <a:p>
                      <a:pPr>
                        <a:spcAft>
                          <a:spcPts val="200"/>
                        </a:spcAft>
                      </a:pPr>
                      <a:r>
                        <a:rPr lang="en-US" sz="1000" baseline="0" dirty="0" smtClean="0"/>
                        <a:t>Total Precipitable Water</a:t>
                      </a:r>
                    </a:p>
                    <a:p>
                      <a:pPr>
                        <a:spcAft>
                          <a:spcPts val="200"/>
                        </a:spcAft>
                      </a:pPr>
                      <a:r>
                        <a:rPr lang="en-US" sz="1000" baseline="0" dirty="0" smtClean="0"/>
                        <a:t>Volcanic Ash: Detection and Height</a:t>
                      </a:r>
                    </a:p>
                  </a:txBody>
                  <a:tcPr>
                    <a:solidFill>
                      <a:schemeClr val="accent1">
                        <a:lumMod val="20000"/>
                        <a:lumOff val="80000"/>
                      </a:schemeClr>
                    </a:solidFill>
                  </a:tcPr>
                </a:tc>
              </a:tr>
            </a:tbl>
          </a:graphicData>
        </a:graphic>
      </p:graphicFrame>
      <p:sp>
        <p:nvSpPr>
          <p:cNvPr id="7" name="TextBox 6"/>
          <p:cNvSpPr txBox="1"/>
          <p:nvPr/>
        </p:nvSpPr>
        <p:spPr>
          <a:xfrm>
            <a:off x="12770" y="730412"/>
            <a:ext cx="5432612" cy="369332"/>
          </a:xfrm>
          <a:prstGeom prst="rect">
            <a:avLst/>
          </a:prstGeom>
          <a:noFill/>
        </p:spPr>
        <p:txBody>
          <a:bodyPr wrap="square" rtlCol="0">
            <a:spAutoFit/>
          </a:bodyPr>
          <a:lstStyle/>
          <a:p>
            <a:pPr algn="ctr" fontAlgn="base">
              <a:spcBef>
                <a:spcPct val="0"/>
              </a:spcBef>
              <a:spcAft>
                <a:spcPct val="0"/>
              </a:spcAft>
            </a:pPr>
            <a:r>
              <a:rPr lang="en-US" b="1" dirty="0">
                <a:solidFill>
                  <a:srgbClr val="FFFF00"/>
                </a:solidFill>
                <a:latin typeface="Arial" charset="0"/>
              </a:rPr>
              <a:t>Baseline Products</a:t>
            </a:r>
          </a:p>
        </p:txBody>
      </p:sp>
      <p:graphicFrame>
        <p:nvGraphicFramePr>
          <p:cNvPr id="8" name="Content Placeholder 4"/>
          <p:cNvGraphicFramePr>
            <a:graphicFrameLocks/>
          </p:cNvGraphicFramePr>
          <p:nvPr>
            <p:extLst>
              <p:ext uri="{D42A27DB-BD31-4B8C-83A1-F6EECF244321}">
                <p14:modId xmlns:p14="http://schemas.microsoft.com/office/powerpoint/2010/main" val="3282697209"/>
              </p:ext>
            </p:extLst>
          </p:nvPr>
        </p:nvGraphicFramePr>
        <p:xfrm>
          <a:off x="5066852" y="1218341"/>
          <a:ext cx="2646381" cy="5186680"/>
        </p:xfrm>
        <a:graphic>
          <a:graphicData uri="http://schemas.openxmlformats.org/drawingml/2006/table">
            <a:tbl>
              <a:tblPr firstRow="1" bandRow="1">
                <a:tableStyleId>{5C22544A-7EE6-4342-B048-85BDC9FD1C3A}</a:tableStyleId>
              </a:tblPr>
              <a:tblGrid>
                <a:gridCol w="2646381"/>
              </a:tblGrid>
              <a:tr h="370840">
                <a:tc>
                  <a:txBody>
                    <a:bodyPr/>
                    <a:lstStyle/>
                    <a:p>
                      <a:r>
                        <a:rPr lang="en-US" sz="1200" b="1" dirty="0" smtClean="0">
                          <a:solidFill>
                            <a:schemeClr val="tx1"/>
                          </a:solidFill>
                        </a:rPr>
                        <a:t>Advanced Baseline</a:t>
                      </a:r>
                      <a:r>
                        <a:rPr lang="en-US" sz="1200" b="1" baseline="0" dirty="0" smtClean="0">
                          <a:solidFill>
                            <a:schemeClr val="tx1"/>
                          </a:solidFill>
                        </a:rPr>
                        <a:t> Imager (ABI)</a:t>
                      </a:r>
                      <a:endParaRPr lang="en-US" sz="1200" b="1" dirty="0">
                        <a:solidFill>
                          <a:schemeClr val="tx1"/>
                        </a:solidFill>
                      </a:endParaRPr>
                    </a:p>
                  </a:txBody>
                  <a:tcPr anchor="ctr">
                    <a:gradFill flip="none" rotWithShape="1">
                      <a:gsLst>
                        <a:gs pos="31000">
                          <a:srgbClr val="374D6B"/>
                        </a:gs>
                        <a:gs pos="2000">
                          <a:schemeClr val="bg2">
                            <a:lumMod val="50000"/>
                          </a:schemeClr>
                        </a:gs>
                      </a:gsLst>
                      <a:lin ang="16200000" scaled="1"/>
                      <a:tileRect/>
                    </a:gradFill>
                  </a:tcPr>
                </a:tc>
              </a:tr>
              <a:tr h="370840">
                <a:tc>
                  <a:txBody>
                    <a:bodyPr/>
                    <a:lstStyle/>
                    <a:p>
                      <a:pPr>
                        <a:spcAft>
                          <a:spcPts val="0"/>
                        </a:spcAft>
                      </a:pPr>
                      <a:r>
                        <a:rPr lang="en-US" sz="1000" dirty="0" smtClean="0"/>
                        <a:t>Absorbed Shortwave Radiation:</a:t>
                      </a:r>
                      <a:r>
                        <a:rPr lang="en-US" sz="1000" baseline="0" dirty="0" smtClean="0"/>
                        <a:t> Surface</a:t>
                      </a:r>
                    </a:p>
                    <a:p>
                      <a:pPr>
                        <a:spcAft>
                          <a:spcPts val="0"/>
                        </a:spcAft>
                      </a:pPr>
                      <a:r>
                        <a:rPr lang="en-US" sz="1000" baseline="0" dirty="0" smtClean="0"/>
                        <a:t>Aerosol Particle Size</a:t>
                      </a:r>
                    </a:p>
                    <a:p>
                      <a:pPr>
                        <a:spcAft>
                          <a:spcPts val="0"/>
                        </a:spcAft>
                      </a:pPr>
                      <a:r>
                        <a:rPr lang="en-US" sz="1000" baseline="0" dirty="0" smtClean="0"/>
                        <a:t>Aircraft Icing Threat</a:t>
                      </a:r>
                    </a:p>
                    <a:p>
                      <a:pPr>
                        <a:spcAft>
                          <a:spcPts val="0"/>
                        </a:spcAft>
                      </a:pPr>
                      <a:r>
                        <a:rPr lang="en-US" sz="1000" baseline="0" dirty="0" smtClean="0"/>
                        <a:t>Cloud Ice Water Path</a:t>
                      </a:r>
                    </a:p>
                    <a:p>
                      <a:pPr>
                        <a:spcAft>
                          <a:spcPts val="0"/>
                        </a:spcAft>
                      </a:pPr>
                      <a:r>
                        <a:rPr lang="en-US" sz="1000" baseline="0" dirty="0" smtClean="0"/>
                        <a:t>Cloud Layers/Heights</a:t>
                      </a:r>
                    </a:p>
                    <a:p>
                      <a:pPr>
                        <a:spcAft>
                          <a:spcPts val="0"/>
                        </a:spcAft>
                      </a:pPr>
                      <a:r>
                        <a:rPr lang="en-US" sz="1000" baseline="0" dirty="0" smtClean="0"/>
                        <a:t>Cloud Liquid Water</a:t>
                      </a:r>
                    </a:p>
                    <a:p>
                      <a:pPr>
                        <a:spcAft>
                          <a:spcPts val="0"/>
                        </a:spcAft>
                      </a:pPr>
                      <a:r>
                        <a:rPr lang="en-US" sz="1000" baseline="0" dirty="0" smtClean="0"/>
                        <a:t>Cloud Type</a:t>
                      </a:r>
                    </a:p>
                    <a:p>
                      <a:pPr>
                        <a:spcAft>
                          <a:spcPts val="0"/>
                        </a:spcAft>
                      </a:pPr>
                      <a:r>
                        <a:rPr lang="en-US" sz="1000" baseline="0" dirty="0" smtClean="0"/>
                        <a:t>Convective Initiation</a:t>
                      </a:r>
                    </a:p>
                    <a:p>
                      <a:pPr>
                        <a:spcAft>
                          <a:spcPts val="0"/>
                        </a:spcAft>
                      </a:pPr>
                      <a:r>
                        <a:rPr lang="en-US" sz="1000" baseline="0" dirty="0" smtClean="0"/>
                        <a:t>Currents</a:t>
                      </a:r>
                    </a:p>
                    <a:p>
                      <a:pPr>
                        <a:spcAft>
                          <a:spcPts val="0"/>
                        </a:spcAft>
                      </a:pPr>
                      <a:r>
                        <a:rPr lang="en-US" sz="1000" baseline="0" dirty="0" smtClean="0"/>
                        <a:t>Currents: Offshore</a:t>
                      </a:r>
                    </a:p>
                    <a:p>
                      <a:pPr>
                        <a:spcAft>
                          <a:spcPts val="0"/>
                        </a:spcAft>
                      </a:pPr>
                      <a:r>
                        <a:rPr lang="en-US" sz="1000" baseline="0" dirty="0" smtClean="0"/>
                        <a:t>Downward Longwave Radiation: Surface</a:t>
                      </a:r>
                    </a:p>
                    <a:p>
                      <a:pPr>
                        <a:spcAft>
                          <a:spcPts val="0"/>
                        </a:spcAft>
                      </a:pPr>
                      <a:r>
                        <a:rPr lang="en-US" sz="1000" baseline="0" dirty="0" smtClean="0"/>
                        <a:t>Enhanced “V”/Overshooting Top Detection</a:t>
                      </a:r>
                    </a:p>
                    <a:p>
                      <a:pPr>
                        <a:spcAft>
                          <a:spcPts val="0"/>
                        </a:spcAft>
                      </a:pPr>
                      <a:r>
                        <a:rPr lang="en-US" sz="1000" baseline="0" dirty="0" smtClean="0"/>
                        <a:t>Flood/Standing Water</a:t>
                      </a:r>
                    </a:p>
                    <a:p>
                      <a:pPr>
                        <a:spcAft>
                          <a:spcPts val="0"/>
                        </a:spcAft>
                      </a:pPr>
                      <a:r>
                        <a:rPr lang="en-US" sz="1000" baseline="0" dirty="0" smtClean="0"/>
                        <a:t>Ice Cover</a:t>
                      </a:r>
                    </a:p>
                    <a:p>
                      <a:pPr>
                        <a:spcAft>
                          <a:spcPts val="0"/>
                        </a:spcAft>
                      </a:pPr>
                      <a:r>
                        <a:rPr lang="en-US" sz="1000" baseline="0" dirty="0" smtClean="0"/>
                        <a:t>Low Cloud and Fog</a:t>
                      </a:r>
                    </a:p>
                    <a:p>
                      <a:pPr>
                        <a:spcAft>
                          <a:spcPts val="0"/>
                        </a:spcAft>
                      </a:pPr>
                      <a:r>
                        <a:rPr lang="en-US" sz="1000" baseline="0" dirty="0" smtClean="0"/>
                        <a:t>Ozone Total</a:t>
                      </a:r>
                    </a:p>
                    <a:p>
                      <a:pPr>
                        <a:spcAft>
                          <a:spcPts val="0"/>
                        </a:spcAft>
                      </a:pPr>
                      <a:r>
                        <a:rPr lang="en-US" sz="1000" baseline="0" dirty="0" smtClean="0"/>
                        <a:t>Probability of Rainfall</a:t>
                      </a:r>
                    </a:p>
                    <a:p>
                      <a:pPr>
                        <a:spcAft>
                          <a:spcPts val="0"/>
                        </a:spcAft>
                      </a:pPr>
                      <a:r>
                        <a:rPr lang="en-US" sz="1000" baseline="0" dirty="0" smtClean="0"/>
                        <a:t>Rainfall Potential</a:t>
                      </a:r>
                    </a:p>
                    <a:p>
                      <a:pPr>
                        <a:spcAft>
                          <a:spcPts val="0"/>
                        </a:spcAft>
                      </a:pPr>
                      <a:r>
                        <a:rPr lang="en-US" sz="1000" baseline="0" dirty="0" smtClean="0"/>
                        <a:t>Sea and Lake Ice: Age</a:t>
                      </a:r>
                    </a:p>
                    <a:p>
                      <a:pPr>
                        <a:spcAft>
                          <a:spcPts val="0"/>
                        </a:spcAft>
                      </a:pPr>
                      <a:r>
                        <a:rPr lang="en-US" sz="1000" baseline="0" dirty="0" smtClean="0"/>
                        <a:t>Sea and Lake Ice: Concentration</a:t>
                      </a:r>
                    </a:p>
                    <a:p>
                      <a:pPr>
                        <a:spcAft>
                          <a:spcPts val="0"/>
                        </a:spcAft>
                      </a:pPr>
                      <a:r>
                        <a:rPr lang="en-US" sz="1000" baseline="0" dirty="0" smtClean="0"/>
                        <a:t>Sea and Lake Ice: Motion</a:t>
                      </a:r>
                    </a:p>
                    <a:p>
                      <a:pPr>
                        <a:spcAft>
                          <a:spcPts val="0"/>
                        </a:spcAft>
                      </a:pPr>
                      <a:r>
                        <a:rPr lang="en-US" sz="1000" baseline="0" dirty="0" smtClean="0"/>
                        <a:t>Snow Depth (Over Plains)</a:t>
                      </a:r>
                    </a:p>
                    <a:p>
                      <a:pPr>
                        <a:spcAft>
                          <a:spcPts val="0"/>
                        </a:spcAft>
                      </a:pPr>
                      <a:r>
                        <a:rPr lang="en-US" sz="1000" baseline="0" dirty="0" smtClean="0"/>
                        <a:t>SO</a:t>
                      </a:r>
                      <a:r>
                        <a:rPr lang="en-US" sz="1000" baseline="-25000" dirty="0" smtClean="0"/>
                        <a:t>2 </a:t>
                      </a:r>
                      <a:r>
                        <a:rPr lang="en-US" sz="1000" baseline="0" dirty="0" smtClean="0"/>
                        <a:t>Detection</a:t>
                      </a:r>
                    </a:p>
                    <a:p>
                      <a:pPr>
                        <a:spcAft>
                          <a:spcPts val="0"/>
                        </a:spcAft>
                      </a:pPr>
                      <a:r>
                        <a:rPr lang="en-US" sz="1000" baseline="0" dirty="0" smtClean="0"/>
                        <a:t>Surface Albedo</a:t>
                      </a:r>
                    </a:p>
                    <a:p>
                      <a:pPr>
                        <a:spcAft>
                          <a:spcPts val="0"/>
                        </a:spcAft>
                      </a:pPr>
                      <a:r>
                        <a:rPr lang="en-US" sz="1000" baseline="0" dirty="0" smtClean="0"/>
                        <a:t>Surface Emissivity</a:t>
                      </a:r>
                    </a:p>
                    <a:p>
                      <a:pPr>
                        <a:spcAft>
                          <a:spcPts val="0"/>
                        </a:spcAft>
                      </a:pPr>
                      <a:r>
                        <a:rPr lang="en-US" sz="1000" baseline="0" dirty="0" smtClean="0"/>
                        <a:t>Tropopause Folding Turbulence Prediction</a:t>
                      </a:r>
                    </a:p>
                    <a:p>
                      <a:pPr>
                        <a:spcAft>
                          <a:spcPts val="0"/>
                        </a:spcAft>
                      </a:pPr>
                      <a:r>
                        <a:rPr lang="en-US" sz="1000" baseline="0" dirty="0" smtClean="0"/>
                        <a:t>Upward Longwave Radiation: Surface</a:t>
                      </a:r>
                    </a:p>
                    <a:p>
                      <a:pPr>
                        <a:spcAft>
                          <a:spcPts val="0"/>
                        </a:spcAft>
                      </a:pPr>
                      <a:r>
                        <a:rPr lang="en-US" sz="1000" baseline="0" dirty="0" smtClean="0"/>
                        <a:t>Upward Longwave Radiation: TOA</a:t>
                      </a:r>
                    </a:p>
                    <a:p>
                      <a:pPr>
                        <a:spcAft>
                          <a:spcPts val="0"/>
                        </a:spcAft>
                      </a:pPr>
                      <a:r>
                        <a:rPr lang="en-US" sz="1000" baseline="0" dirty="0" smtClean="0"/>
                        <a:t>Vegetation Fraction: Green</a:t>
                      </a:r>
                    </a:p>
                    <a:p>
                      <a:pPr>
                        <a:spcAft>
                          <a:spcPts val="0"/>
                        </a:spcAft>
                      </a:pPr>
                      <a:r>
                        <a:rPr lang="en-US" sz="1000" baseline="0" dirty="0" smtClean="0"/>
                        <a:t>Vegetation Index</a:t>
                      </a:r>
                    </a:p>
                    <a:p>
                      <a:pPr>
                        <a:spcAft>
                          <a:spcPts val="0"/>
                        </a:spcAft>
                      </a:pPr>
                      <a:r>
                        <a:rPr lang="en-US" sz="1000" baseline="0" dirty="0" smtClean="0"/>
                        <a:t>Visibility</a:t>
                      </a:r>
                    </a:p>
                  </a:txBody>
                  <a:tcPr>
                    <a:solidFill>
                      <a:schemeClr val="accent1">
                        <a:lumMod val="20000"/>
                        <a:lumOff val="80000"/>
                      </a:schemeClr>
                    </a:solidFill>
                  </a:tcPr>
                </a:tc>
              </a:tr>
            </a:tbl>
          </a:graphicData>
        </a:graphic>
      </p:graphicFrame>
      <p:sp>
        <p:nvSpPr>
          <p:cNvPr id="9" name="TextBox 8"/>
          <p:cNvSpPr txBox="1"/>
          <p:nvPr/>
        </p:nvSpPr>
        <p:spPr>
          <a:xfrm>
            <a:off x="5105400" y="730412"/>
            <a:ext cx="2560320" cy="369332"/>
          </a:xfrm>
          <a:prstGeom prst="rect">
            <a:avLst/>
          </a:prstGeom>
          <a:noFill/>
        </p:spPr>
        <p:txBody>
          <a:bodyPr wrap="square" rtlCol="0">
            <a:spAutoFit/>
          </a:bodyPr>
          <a:lstStyle/>
          <a:p>
            <a:pPr algn="ctr" fontAlgn="base">
              <a:spcBef>
                <a:spcPct val="0"/>
              </a:spcBef>
              <a:spcAft>
                <a:spcPct val="0"/>
              </a:spcAft>
            </a:pPr>
            <a:r>
              <a:rPr lang="en-US" b="1" dirty="0">
                <a:solidFill>
                  <a:srgbClr val="FFFF00"/>
                </a:solidFill>
                <a:latin typeface="Arial" charset="0"/>
              </a:rPr>
              <a:t>Future Capabilities</a:t>
            </a:r>
          </a:p>
        </p:txBody>
      </p:sp>
      <p:cxnSp>
        <p:nvCxnSpPr>
          <p:cNvPr id="11" name="Straight Connector 10"/>
          <p:cNvCxnSpPr/>
          <p:nvPr/>
        </p:nvCxnSpPr>
        <p:spPr>
          <a:xfrm flipH="1">
            <a:off x="4572000" y="1043353"/>
            <a:ext cx="5378" cy="52050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8001000" y="5989904"/>
            <a:ext cx="954941" cy="369332"/>
          </a:xfrm>
          <a:prstGeom prst="rect">
            <a:avLst/>
          </a:prstGeom>
          <a:noFill/>
        </p:spPr>
        <p:txBody>
          <a:bodyPr wrap="none" rtlCol="0">
            <a:spAutoFit/>
          </a:bodyPr>
          <a:lstStyle/>
          <a:p>
            <a:r>
              <a:rPr lang="en-US" dirty="0" smtClean="0"/>
              <a:t>+ others</a:t>
            </a:r>
            <a:endParaRPr lang="en-US" dirty="0"/>
          </a:p>
        </p:txBody>
      </p:sp>
    </p:spTree>
    <p:extLst>
      <p:ext uri="{BB962C8B-B14F-4D97-AF65-F5344CB8AC3E}">
        <p14:creationId xmlns:p14="http://schemas.microsoft.com/office/powerpoint/2010/main" val="103560442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87103"/>
            <a:ext cx="8229600" cy="1143000"/>
          </a:xfrm>
        </p:spPr>
        <p:txBody>
          <a:bodyPr>
            <a:normAutofit fontScale="90000"/>
          </a:bodyPr>
          <a:lstStyle/>
          <a:p>
            <a:r>
              <a:rPr lang="en-US" sz="3600" b="1" dirty="0" smtClean="0">
                <a:solidFill>
                  <a:srgbClr val="3333CC"/>
                </a:solidFill>
              </a:rPr>
              <a:t>Atmospheric Motion Vectors from GOES-R</a:t>
            </a:r>
            <a:br>
              <a:rPr lang="en-US" sz="3600" b="1" dirty="0" smtClean="0">
                <a:solidFill>
                  <a:srgbClr val="3333CC"/>
                </a:solidFill>
              </a:rPr>
            </a:br>
            <a:endParaRPr lang="en-US" sz="3600" b="1" dirty="0" smtClean="0">
              <a:solidFill>
                <a:srgbClr val="3333CC"/>
              </a:solidFill>
            </a:endParaRPr>
          </a:p>
        </p:txBody>
      </p:sp>
      <p:sp>
        <p:nvSpPr>
          <p:cNvPr id="5" name="Content Placeholder 4"/>
          <p:cNvSpPr>
            <a:spLocks noGrp="1"/>
          </p:cNvSpPr>
          <p:nvPr>
            <p:ph idx="1"/>
          </p:nvPr>
        </p:nvSpPr>
        <p:spPr>
          <a:xfrm>
            <a:off x="0" y="594189"/>
            <a:ext cx="9144000" cy="4525963"/>
          </a:xfrm>
        </p:spPr>
        <p:txBody>
          <a:bodyPr/>
          <a:lstStyle/>
          <a:p>
            <a:pPr marL="0" indent="0" algn="ctr">
              <a:buNone/>
            </a:pPr>
            <a:r>
              <a:rPr lang="en-US" sz="2000" b="1" dirty="0" smtClean="0">
                <a:solidFill>
                  <a:srgbClr val="FF0000"/>
                </a:solidFill>
              </a:rPr>
              <a:t>Proxy: AMVs from special GOES-14 super-rapid-scan ops during </a:t>
            </a:r>
            <a:r>
              <a:rPr lang="en-US" sz="2000" b="1" i="1" dirty="0" smtClean="0">
                <a:solidFill>
                  <a:srgbClr val="7030A0"/>
                </a:solidFill>
              </a:rPr>
              <a:t>Hurricane Sandy</a:t>
            </a:r>
          </a:p>
          <a:p>
            <a:pPr marL="0" indent="0">
              <a:spcBef>
                <a:spcPts val="0"/>
              </a:spcBef>
              <a:buNone/>
            </a:pPr>
            <a:endParaRPr lang="en-US" sz="1800" dirty="0"/>
          </a:p>
        </p:txBody>
      </p:sp>
      <p:sp>
        <p:nvSpPr>
          <p:cNvPr id="3" name="TextBox 2"/>
          <p:cNvSpPr txBox="1"/>
          <p:nvPr/>
        </p:nvSpPr>
        <p:spPr>
          <a:xfrm>
            <a:off x="1" y="6208685"/>
            <a:ext cx="9144000" cy="338554"/>
          </a:xfrm>
          <a:prstGeom prst="rect">
            <a:avLst/>
          </a:prstGeom>
          <a:noFill/>
        </p:spPr>
        <p:txBody>
          <a:bodyPr wrap="square" rtlCol="0">
            <a:spAutoFit/>
          </a:bodyPr>
          <a:lstStyle/>
          <a:p>
            <a:r>
              <a:rPr lang="en-US" sz="1600" dirty="0">
                <a:solidFill>
                  <a:prstClr val="black"/>
                </a:solidFill>
              </a:rPr>
              <a:t>AMVs from </a:t>
            </a:r>
            <a:r>
              <a:rPr lang="en-US" sz="1600" b="1" dirty="0">
                <a:solidFill>
                  <a:srgbClr val="C00000"/>
                </a:solidFill>
              </a:rPr>
              <a:t>15-min images </a:t>
            </a:r>
            <a:r>
              <a:rPr lang="en-US" sz="1600" dirty="0">
                <a:solidFill>
                  <a:prstClr val="black"/>
                </a:solidFill>
              </a:rPr>
              <a:t>(routine </a:t>
            </a:r>
            <a:r>
              <a:rPr lang="en-US" sz="1600" b="1" dirty="0">
                <a:solidFill>
                  <a:srgbClr val="0070C0"/>
                </a:solidFill>
              </a:rPr>
              <a:t>GOES</a:t>
            </a:r>
            <a:r>
              <a:rPr lang="en-US" sz="1600" dirty="0">
                <a:solidFill>
                  <a:prstClr val="black"/>
                </a:solidFill>
              </a:rPr>
              <a:t> sampling)        AMVs from </a:t>
            </a:r>
            <a:r>
              <a:rPr lang="en-US" sz="1600" b="1" dirty="0">
                <a:solidFill>
                  <a:srgbClr val="C00000"/>
                </a:solidFill>
              </a:rPr>
              <a:t>1-min images </a:t>
            </a:r>
            <a:r>
              <a:rPr lang="en-US" sz="1600" dirty="0">
                <a:solidFill>
                  <a:prstClr val="black"/>
                </a:solidFill>
              </a:rPr>
              <a:t>(</a:t>
            </a:r>
            <a:r>
              <a:rPr lang="en-US" sz="1600" dirty="0" err="1">
                <a:solidFill>
                  <a:prstClr val="black"/>
                </a:solidFill>
              </a:rPr>
              <a:t>meso</a:t>
            </a:r>
            <a:r>
              <a:rPr lang="en-US" sz="1600" dirty="0">
                <a:solidFill>
                  <a:prstClr val="black"/>
                </a:solidFill>
              </a:rPr>
              <a:t> </a:t>
            </a:r>
            <a:r>
              <a:rPr lang="en-US" sz="1600" b="1" dirty="0">
                <a:solidFill>
                  <a:srgbClr val="0070C0"/>
                </a:solidFill>
              </a:rPr>
              <a:t>GOES-R</a:t>
            </a:r>
            <a:r>
              <a:rPr lang="en-US" sz="1600" dirty="0">
                <a:solidFill>
                  <a:prstClr val="black"/>
                </a:solidFill>
              </a:rPr>
              <a:t> sampling)</a:t>
            </a:r>
          </a:p>
        </p:txBody>
      </p:sp>
      <p:sp>
        <p:nvSpPr>
          <p:cNvPr id="4" name="TextBox 3"/>
          <p:cNvSpPr txBox="1"/>
          <p:nvPr/>
        </p:nvSpPr>
        <p:spPr>
          <a:xfrm>
            <a:off x="7444751" y="6513541"/>
            <a:ext cx="1489895" cy="307777"/>
          </a:xfrm>
          <a:prstGeom prst="rect">
            <a:avLst/>
          </a:prstGeom>
          <a:noFill/>
        </p:spPr>
        <p:txBody>
          <a:bodyPr wrap="none" rtlCol="0">
            <a:spAutoFit/>
          </a:bodyPr>
          <a:lstStyle/>
          <a:p>
            <a:r>
              <a:rPr lang="en-US" sz="1400" b="1" i="1" dirty="0">
                <a:solidFill>
                  <a:srgbClr val="FF0000"/>
                </a:solidFill>
              </a:rPr>
              <a:t>C. </a:t>
            </a:r>
            <a:r>
              <a:rPr lang="en-US" sz="1400" b="1" i="1" dirty="0" err="1">
                <a:solidFill>
                  <a:srgbClr val="FF0000"/>
                </a:solidFill>
              </a:rPr>
              <a:t>Velden</a:t>
            </a:r>
            <a:r>
              <a:rPr lang="en-US" sz="1400" b="1" i="1" dirty="0">
                <a:solidFill>
                  <a:srgbClr val="FF0000"/>
                </a:solidFill>
              </a:rPr>
              <a:t> (CIMSS)</a:t>
            </a:r>
          </a:p>
        </p:txBody>
      </p:sp>
      <p:pic>
        <p:nvPicPr>
          <p:cNvPr id="9" name="Picture 9" descr="NESDIS"/>
          <p:cNvPicPr>
            <a:picLocks noChangeAspect="1" noChangeArrowheads="1"/>
          </p:cNvPicPr>
          <p:nvPr/>
        </p:nvPicPr>
        <p:blipFill>
          <a:blip r:embed="rId3">
            <a:extLst>
              <a:ext uri="{28A0092B-C50C-407E-A947-70E740481C1C}">
                <a14:useLocalDpi xmlns:a14="http://schemas.microsoft.com/office/drawing/2010/main" val="0"/>
              </a:ext>
            </a:extLst>
          </a:blip>
          <a:srcRect r="88075"/>
          <a:stretch>
            <a:fillRect/>
          </a:stretch>
        </p:blipFill>
        <p:spPr bwMode="auto">
          <a:xfrm>
            <a:off x="1" y="0"/>
            <a:ext cx="609599"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0699" y="1"/>
            <a:ext cx="817799" cy="533400"/>
          </a:xfrm>
          <a:prstGeom prst="rect">
            <a:avLst/>
          </a:prstGeom>
        </p:spPr>
      </p:pic>
      <p:sp>
        <p:nvSpPr>
          <p:cNvPr id="11" name="TextBox 10"/>
          <p:cNvSpPr txBox="1"/>
          <p:nvPr/>
        </p:nvSpPr>
        <p:spPr>
          <a:xfrm>
            <a:off x="3355375" y="6513541"/>
            <a:ext cx="2382447" cy="646331"/>
          </a:xfrm>
          <a:prstGeom prst="rect">
            <a:avLst/>
          </a:prstGeom>
          <a:noFill/>
        </p:spPr>
        <p:txBody>
          <a:bodyPr wrap="none" rtlCol="0">
            <a:spAutoFit/>
          </a:bodyPr>
          <a:lstStyle/>
          <a:p>
            <a:r>
              <a:rPr lang="en-US" dirty="0">
                <a:solidFill>
                  <a:prstClr val="black"/>
                </a:solidFill>
              </a:rPr>
              <a:t>1800 UTC  26 Oct, 2012</a:t>
            </a:r>
          </a:p>
          <a:p>
            <a:endParaRPr lang="en-US" dirty="0">
              <a:solidFill>
                <a:prstClr val="black"/>
              </a:solidFill>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96" y="1235669"/>
            <a:ext cx="4353104" cy="4973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1" y="1228820"/>
            <a:ext cx="4495797" cy="497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343102" y="1235670"/>
            <a:ext cx="4152996" cy="369332"/>
          </a:xfrm>
          <a:prstGeom prst="rect">
            <a:avLst/>
          </a:prstGeom>
          <a:solidFill>
            <a:schemeClr val="tx1"/>
          </a:solidFill>
        </p:spPr>
        <p:txBody>
          <a:bodyPr wrap="none" rtlCol="0">
            <a:spAutoFit/>
          </a:bodyPr>
          <a:lstStyle/>
          <a:p>
            <a:r>
              <a:rPr lang="en-US" b="1" dirty="0">
                <a:solidFill>
                  <a:srgbClr val="FFFF00"/>
                </a:solidFill>
              </a:rPr>
              <a:t>Low-Level (700-950 </a:t>
            </a:r>
            <a:r>
              <a:rPr lang="en-US" b="1" dirty="0" err="1">
                <a:solidFill>
                  <a:srgbClr val="FFFF00"/>
                </a:solidFill>
              </a:rPr>
              <a:t>hPa</a:t>
            </a:r>
            <a:r>
              <a:rPr lang="en-US" b="1" dirty="0">
                <a:solidFill>
                  <a:srgbClr val="FFFF00"/>
                </a:solidFill>
              </a:rPr>
              <a:t>) Vectors from VIS</a:t>
            </a:r>
            <a:endParaRPr lang="en-US" dirty="0">
              <a:solidFill>
                <a:srgbClr val="FFFF00"/>
              </a:solidFill>
            </a:endParaRPr>
          </a:p>
        </p:txBody>
      </p:sp>
    </p:spTree>
    <p:extLst>
      <p:ext uri="{BB962C8B-B14F-4D97-AF65-F5344CB8AC3E}">
        <p14:creationId xmlns:p14="http://schemas.microsoft.com/office/powerpoint/2010/main" val="23072856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ATS-III November 18, 1967</a:t>
            </a:r>
          </a:p>
        </p:txBody>
      </p:sp>
      <p:pic>
        <p:nvPicPr>
          <p:cNvPr id="113667" name="Picture 3" descr="ATSIII_18Nov67_150303Z_2_s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914400"/>
            <a:ext cx="47148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Box 4"/>
          <p:cNvSpPr txBox="1">
            <a:spLocks noChangeArrowheads="1"/>
          </p:cNvSpPr>
          <p:nvPr/>
        </p:nvSpPr>
        <p:spPr bwMode="auto">
          <a:xfrm>
            <a:off x="228600" y="5715000"/>
            <a:ext cx="868680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828675" eaLnBrk="0" hangingPunct="0">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9pPr>
          </a:lstStyle>
          <a:p>
            <a:pPr algn="ctr"/>
            <a:r>
              <a:rPr lang="en-GB" sz="2400" dirty="0">
                <a:solidFill>
                  <a:srgbClr val="FFFFFF"/>
                </a:solidFill>
                <a:latin typeface="Times New Roman" pitchFamily="18" charset="0"/>
              </a:rPr>
              <a:t>The spin scan cloud camera provided full disk visible images of the earth and its cloud cover every 20 minutes. </a:t>
            </a:r>
          </a:p>
          <a:p>
            <a:pPr algn="ctr"/>
            <a:r>
              <a:rPr lang="en-GB" sz="2400" dirty="0">
                <a:solidFill>
                  <a:srgbClr val="FFFFFF"/>
                </a:solidFill>
                <a:latin typeface="Times New Roman" pitchFamily="18" charset="0"/>
              </a:rPr>
              <a:t>Note the </a:t>
            </a:r>
            <a:r>
              <a:rPr lang="en-GB" sz="2400" dirty="0" smtClean="0">
                <a:solidFill>
                  <a:srgbClr val="FFFFFF"/>
                </a:solidFill>
                <a:latin typeface="Times New Roman" pitchFamily="18" charset="0"/>
              </a:rPr>
              <a:t>“natural </a:t>
            </a:r>
            <a:r>
              <a:rPr lang="en-GB" sz="2400" dirty="0" err="1" smtClean="0">
                <a:solidFill>
                  <a:srgbClr val="FFFFFF"/>
                </a:solidFill>
                <a:latin typeface="Times New Roman" pitchFamily="18" charset="0"/>
              </a:rPr>
              <a:t>color</a:t>
            </a:r>
            <a:r>
              <a:rPr lang="en-GB" sz="2400" dirty="0" smtClean="0">
                <a:solidFill>
                  <a:srgbClr val="FFFFFF"/>
                </a:solidFill>
                <a:latin typeface="Times New Roman" pitchFamily="18" charset="0"/>
              </a:rPr>
              <a:t>” </a:t>
            </a:r>
            <a:r>
              <a:rPr lang="en-GB" sz="2400" dirty="0">
                <a:solidFill>
                  <a:srgbClr val="FFFFFF"/>
                </a:solidFill>
                <a:latin typeface="Times New Roman" pitchFamily="18" charset="0"/>
              </a:rPr>
              <a:t>image from the 3 visible spectral bands.</a:t>
            </a:r>
            <a:endParaRPr lang="en-GB" sz="2200" dirty="0">
              <a:solidFill>
                <a:srgbClr val="FFFFFF"/>
              </a:solidFill>
              <a:latin typeface="Times New Roman" pitchFamily="18" charset="0"/>
            </a:endParaRPr>
          </a:p>
        </p:txBody>
      </p:sp>
      <p:sp>
        <p:nvSpPr>
          <p:cNvPr id="11366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54488B2-278D-4C3D-BC05-C9094CBE9119}" type="slidenum">
              <a:rPr lang="en-US" smtClean="0">
                <a:solidFill>
                  <a:srgbClr val="000000"/>
                </a:solidFill>
              </a:rPr>
              <a:pPr eaLnBrk="1" hangingPunct="1"/>
              <a:t>15</a:t>
            </a:fld>
            <a:endParaRPr lang="en-US" smtClean="0">
              <a:solidFill>
                <a:srgbClr val="000000"/>
              </a:solidFill>
            </a:endParaRPr>
          </a:p>
        </p:txBody>
      </p:sp>
    </p:spTree>
    <p:extLst>
      <p:ext uri="{BB962C8B-B14F-4D97-AF65-F5344CB8AC3E}">
        <p14:creationId xmlns:p14="http://schemas.microsoft.com/office/powerpoint/2010/main" val="1583949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B8E404E-D1A8-4BB6-BB55-82DAC8A4DB4E}" type="slidenum">
              <a:rPr lang="en-US" smtClean="0">
                <a:solidFill>
                  <a:srgbClr val="000000"/>
                </a:solidFill>
              </a:rPr>
              <a:pPr>
                <a:defRPr/>
              </a:pPr>
              <a:t>150</a:t>
            </a:fld>
            <a:endParaRPr lang="en-US">
              <a:solidFill>
                <a:srgbClr val="000000"/>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33067"/>
          <a:stretch/>
        </p:blipFill>
        <p:spPr>
          <a:xfrm>
            <a:off x="152400" y="609600"/>
            <a:ext cx="6076950" cy="2055744"/>
          </a:xfrm>
          <a:prstGeom prst="rect">
            <a:avLst/>
          </a:prstGeom>
        </p:spPr>
      </p:pic>
      <p:sp>
        <p:nvSpPr>
          <p:cNvPr id="5" name="Rectangle 4"/>
          <p:cNvSpPr>
            <a:spLocks noChangeArrowheads="1"/>
          </p:cNvSpPr>
          <p:nvPr/>
        </p:nvSpPr>
        <p:spPr bwMode="auto">
          <a:xfrm>
            <a:off x="70941" y="-53975"/>
            <a:ext cx="9106917" cy="830997"/>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fontAlgn="base">
              <a:spcBef>
                <a:spcPct val="0"/>
              </a:spcBef>
              <a:spcAft>
                <a:spcPct val="0"/>
              </a:spcAft>
              <a:defRPr/>
            </a:pPr>
            <a:r>
              <a:rPr lang="en-US" sz="2800" b="1" dirty="0" smtClean="0">
                <a:solidFill>
                  <a:srgbClr val="FFFF00"/>
                </a:solidFill>
                <a:latin typeface="Times New Roman" pitchFamily="18" charset="0"/>
              </a:rPr>
              <a:t>GOES AMV (</a:t>
            </a:r>
            <a:r>
              <a:rPr lang="en-US" sz="2800" b="1" dirty="0" err="1" smtClean="0">
                <a:solidFill>
                  <a:srgbClr val="FFFF00"/>
                </a:solidFill>
                <a:latin typeface="Times New Roman" pitchFamily="18" charset="0"/>
              </a:rPr>
              <a:t>Atmosphereic</a:t>
            </a:r>
            <a:r>
              <a:rPr lang="en-US" sz="2800" b="1" dirty="0" smtClean="0">
                <a:solidFill>
                  <a:srgbClr val="FFFF00"/>
                </a:solidFill>
                <a:latin typeface="Times New Roman" pitchFamily="18" charset="0"/>
              </a:rPr>
              <a:t> Motion Vector) Model Impact</a:t>
            </a:r>
            <a:endParaRPr lang="en-US" sz="2800" b="1" dirty="0">
              <a:solidFill>
                <a:srgbClr val="FFFF00"/>
              </a:solidFill>
              <a:latin typeface="Times New Roman" pitchFamily="18" charset="0"/>
            </a:endParaRPr>
          </a:p>
          <a:p>
            <a:pPr algn="ctr" fontAlgn="base">
              <a:spcBef>
                <a:spcPct val="0"/>
              </a:spcBef>
              <a:spcAft>
                <a:spcPct val="0"/>
              </a:spcAft>
              <a:defRPr/>
            </a:pPr>
            <a:endParaRPr lang="en-US" sz="2000" b="1" dirty="0">
              <a:solidFill>
                <a:srgbClr val="000000"/>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682" y="2514600"/>
            <a:ext cx="5334118" cy="4272602"/>
          </a:xfrm>
          <a:prstGeom prst="rect">
            <a:avLst/>
          </a:prstGeom>
        </p:spPr>
      </p:pic>
      <p:sp>
        <p:nvSpPr>
          <p:cNvPr id="7" name="TextBox 6"/>
          <p:cNvSpPr txBox="1"/>
          <p:nvPr/>
        </p:nvSpPr>
        <p:spPr>
          <a:xfrm>
            <a:off x="523875" y="3810000"/>
            <a:ext cx="2667000" cy="2677656"/>
          </a:xfrm>
          <a:prstGeom prst="rect">
            <a:avLst/>
          </a:prstGeom>
          <a:noFill/>
        </p:spPr>
        <p:txBody>
          <a:bodyPr wrap="square" rtlCol="0">
            <a:spAutoFit/>
          </a:bodyPr>
          <a:lstStyle/>
          <a:p>
            <a:r>
              <a:rPr lang="en-US" sz="2400" dirty="0" smtClean="0">
                <a:solidFill>
                  <a:schemeClr val="bg1"/>
                </a:solidFill>
              </a:rPr>
              <a:t>Large positive impact on Eastern Pacific hurricane tracks using GOES “wind” information</a:t>
            </a:r>
          </a:p>
          <a:p>
            <a:r>
              <a:rPr lang="en-US" sz="2400" dirty="0" smtClean="0">
                <a:solidFill>
                  <a:schemeClr val="bg1"/>
                </a:solidFill>
              </a:rPr>
              <a:t>(2008)</a:t>
            </a:r>
            <a:endParaRPr lang="en-US" sz="2400" dirty="0">
              <a:solidFill>
                <a:schemeClr val="bg1"/>
              </a:solidFill>
            </a:endParaRPr>
          </a:p>
        </p:txBody>
      </p:sp>
      <p:sp>
        <p:nvSpPr>
          <p:cNvPr id="8" name="Down Arrow 7"/>
          <p:cNvSpPr/>
          <p:nvPr/>
        </p:nvSpPr>
        <p:spPr>
          <a:xfrm>
            <a:off x="6629400" y="3352800"/>
            <a:ext cx="2286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7536873" y="3318164"/>
            <a:ext cx="2286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5715000" y="3657600"/>
            <a:ext cx="2286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4800600" y="3886200"/>
            <a:ext cx="2286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54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TSAT-2.VisIRImager.2015-01-25_02-32-00.RGB1112or13um_3911um_11um.Kamchatka_1_k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00" y="0"/>
            <a:ext cx="8353228" cy="6858000"/>
          </a:xfrm>
          <a:prstGeom prst="rect">
            <a:avLst/>
          </a:prstGeom>
        </p:spPr>
      </p:pic>
      <p:sp>
        <p:nvSpPr>
          <p:cNvPr id="2" name="TextBox 1"/>
          <p:cNvSpPr txBox="1"/>
          <p:nvPr/>
        </p:nvSpPr>
        <p:spPr>
          <a:xfrm>
            <a:off x="381000" y="6550223"/>
            <a:ext cx="1276503" cy="307777"/>
          </a:xfrm>
          <a:prstGeom prst="rect">
            <a:avLst/>
          </a:prstGeom>
          <a:noFill/>
        </p:spPr>
        <p:txBody>
          <a:bodyPr wrap="none" rtlCol="0">
            <a:spAutoFit/>
          </a:bodyPr>
          <a:lstStyle/>
          <a:p>
            <a:r>
              <a:rPr lang="en-US" sz="1400" dirty="0" smtClean="0">
                <a:solidFill>
                  <a:schemeClr val="bg1"/>
                </a:solidFill>
              </a:rPr>
              <a:t>Mike Pavolonis</a:t>
            </a:r>
            <a:endParaRPr lang="en-US" sz="1400" dirty="0">
              <a:solidFill>
                <a:schemeClr val="bg1"/>
              </a:solidFill>
            </a:endParaRPr>
          </a:p>
        </p:txBody>
      </p:sp>
    </p:spTree>
    <p:extLst>
      <p:ext uri="{BB962C8B-B14F-4D97-AF65-F5344CB8AC3E}">
        <p14:creationId xmlns:p14="http://schemas.microsoft.com/office/powerpoint/2010/main" val="2182618295"/>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MAWARI-8.AHI.2015-01-25.02-30-00.RGB1112or13um_3911um_11um.Kamchatka_1_k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00" y="0"/>
            <a:ext cx="8353228" cy="6858000"/>
          </a:xfrm>
          <a:prstGeom prst="rect">
            <a:avLst/>
          </a:prstGeom>
        </p:spPr>
      </p:pic>
      <p:sp>
        <p:nvSpPr>
          <p:cNvPr id="3" name="Oval 2"/>
          <p:cNvSpPr/>
          <p:nvPr/>
        </p:nvSpPr>
        <p:spPr>
          <a:xfrm rot="20340000">
            <a:off x="3813136" y="2678217"/>
            <a:ext cx="1306285" cy="361230"/>
          </a:xfrm>
          <a:prstGeom prst="ellipse">
            <a:avLst/>
          </a:prstGeom>
          <a:noFill/>
          <a:ln w="317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4" name="TextBox 3"/>
          <p:cNvSpPr txBox="1"/>
          <p:nvPr/>
        </p:nvSpPr>
        <p:spPr>
          <a:xfrm>
            <a:off x="4838095" y="1741714"/>
            <a:ext cx="3001690" cy="830997"/>
          </a:xfrm>
          <a:prstGeom prst="rect">
            <a:avLst/>
          </a:prstGeom>
          <a:noFill/>
        </p:spPr>
        <p:txBody>
          <a:bodyPr wrap="square" rtlCol="0">
            <a:spAutoFit/>
          </a:bodyPr>
          <a:lstStyle/>
          <a:p>
            <a:pPr defTabSz="457200"/>
            <a:r>
              <a:rPr lang="en-US" sz="2400" b="1" dirty="0" err="1">
                <a:solidFill>
                  <a:prstClr val="white"/>
                </a:solidFill>
              </a:rPr>
              <a:t>Klyuchevskoy</a:t>
            </a:r>
            <a:r>
              <a:rPr lang="en-US" sz="2400" b="1" dirty="0">
                <a:solidFill>
                  <a:prstClr val="white"/>
                </a:solidFill>
              </a:rPr>
              <a:t> ash plume</a:t>
            </a:r>
          </a:p>
        </p:txBody>
      </p:sp>
      <p:sp>
        <p:nvSpPr>
          <p:cNvPr id="5" name="TextBox 4"/>
          <p:cNvSpPr txBox="1"/>
          <p:nvPr/>
        </p:nvSpPr>
        <p:spPr>
          <a:xfrm>
            <a:off x="491065" y="587828"/>
            <a:ext cx="7854649" cy="830997"/>
          </a:xfrm>
          <a:prstGeom prst="rect">
            <a:avLst/>
          </a:prstGeom>
          <a:noFill/>
        </p:spPr>
        <p:txBody>
          <a:bodyPr wrap="square" rtlCol="0">
            <a:spAutoFit/>
          </a:bodyPr>
          <a:lstStyle/>
          <a:p>
            <a:pPr defTabSz="457200"/>
            <a:r>
              <a:rPr lang="en-US" sz="2400" b="1" dirty="0">
                <a:solidFill>
                  <a:prstClr val="white"/>
                </a:solidFill>
              </a:rPr>
              <a:t>The ash plume is clearly discernable in the Himawari-8 AHI imagery constructed using similar spectral channels</a:t>
            </a:r>
          </a:p>
        </p:txBody>
      </p:sp>
      <p:sp>
        <p:nvSpPr>
          <p:cNvPr id="6" name="TextBox 5"/>
          <p:cNvSpPr txBox="1"/>
          <p:nvPr/>
        </p:nvSpPr>
        <p:spPr>
          <a:xfrm>
            <a:off x="381000" y="6550223"/>
            <a:ext cx="1276503" cy="307777"/>
          </a:xfrm>
          <a:prstGeom prst="rect">
            <a:avLst/>
          </a:prstGeom>
          <a:noFill/>
        </p:spPr>
        <p:txBody>
          <a:bodyPr wrap="none" rtlCol="0">
            <a:spAutoFit/>
          </a:bodyPr>
          <a:lstStyle/>
          <a:p>
            <a:r>
              <a:rPr lang="en-US" sz="1400" dirty="0" smtClean="0">
                <a:solidFill>
                  <a:schemeClr val="bg1"/>
                </a:solidFill>
              </a:rPr>
              <a:t>Mike Pavolonis</a:t>
            </a:r>
            <a:endParaRPr lang="en-US" sz="1400" dirty="0">
              <a:solidFill>
                <a:schemeClr val="bg1"/>
              </a:solidFill>
            </a:endParaRPr>
          </a:p>
        </p:txBody>
      </p:sp>
    </p:spTree>
    <p:extLst>
      <p:ext uri="{BB962C8B-B14F-4D97-AF65-F5344CB8AC3E}">
        <p14:creationId xmlns:p14="http://schemas.microsoft.com/office/powerpoint/2010/main" val="111077809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TSAT-2.VisIRImager.2015-01-25_02-32-00.RGB1112or13um_3911um_11um.Kamchatka_1_k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00" y="0"/>
            <a:ext cx="8353228" cy="6858000"/>
          </a:xfrm>
          <a:prstGeom prst="rect">
            <a:avLst/>
          </a:prstGeom>
        </p:spPr>
      </p:pic>
      <p:sp>
        <p:nvSpPr>
          <p:cNvPr id="3" name="Oval 2"/>
          <p:cNvSpPr/>
          <p:nvPr/>
        </p:nvSpPr>
        <p:spPr>
          <a:xfrm rot="20340000">
            <a:off x="3813136" y="2678217"/>
            <a:ext cx="1306285" cy="361230"/>
          </a:xfrm>
          <a:prstGeom prst="ellipse">
            <a:avLst/>
          </a:prstGeom>
          <a:noFill/>
          <a:ln w="317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5" name="TextBox 4"/>
          <p:cNvSpPr txBox="1"/>
          <p:nvPr/>
        </p:nvSpPr>
        <p:spPr>
          <a:xfrm>
            <a:off x="4838095" y="1741714"/>
            <a:ext cx="3001690" cy="830997"/>
          </a:xfrm>
          <a:prstGeom prst="rect">
            <a:avLst/>
          </a:prstGeom>
          <a:noFill/>
        </p:spPr>
        <p:txBody>
          <a:bodyPr wrap="square" rtlCol="0">
            <a:spAutoFit/>
          </a:bodyPr>
          <a:lstStyle/>
          <a:p>
            <a:pPr defTabSz="457200"/>
            <a:r>
              <a:rPr lang="en-US" sz="2400" b="1" dirty="0" err="1">
                <a:solidFill>
                  <a:prstClr val="white"/>
                </a:solidFill>
              </a:rPr>
              <a:t>Klyuchevskoy</a:t>
            </a:r>
            <a:r>
              <a:rPr lang="en-US" sz="2400" b="1" dirty="0">
                <a:solidFill>
                  <a:prstClr val="white"/>
                </a:solidFill>
              </a:rPr>
              <a:t> ash plume</a:t>
            </a:r>
          </a:p>
        </p:txBody>
      </p:sp>
      <p:sp>
        <p:nvSpPr>
          <p:cNvPr id="6" name="TextBox 5"/>
          <p:cNvSpPr txBox="1"/>
          <p:nvPr/>
        </p:nvSpPr>
        <p:spPr>
          <a:xfrm>
            <a:off x="491065" y="587828"/>
            <a:ext cx="7854649" cy="830997"/>
          </a:xfrm>
          <a:prstGeom prst="rect">
            <a:avLst/>
          </a:prstGeom>
          <a:noFill/>
        </p:spPr>
        <p:txBody>
          <a:bodyPr wrap="square" rtlCol="0">
            <a:spAutoFit/>
          </a:bodyPr>
          <a:lstStyle/>
          <a:p>
            <a:pPr defTabSz="457200"/>
            <a:r>
              <a:rPr lang="en-US" sz="2400" b="1" dirty="0">
                <a:solidFill>
                  <a:prstClr val="white"/>
                </a:solidFill>
              </a:rPr>
              <a:t>The ash plume is not discernable in MTSAT false color imagery</a:t>
            </a:r>
          </a:p>
        </p:txBody>
      </p:sp>
      <p:sp>
        <p:nvSpPr>
          <p:cNvPr id="7" name="TextBox 6"/>
          <p:cNvSpPr txBox="1"/>
          <p:nvPr/>
        </p:nvSpPr>
        <p:spPr>
          <a:xfrm>
            <a:off x="381000" y="6550223"/>
            <a:ext cx="1276503" cy="307777"/>
          </a:xfrm>
          <a:prstGeom prst="rect">
            <a:avLst/>
          </a:prstGeom>
          <a:noFill/>
        </p:spPr>
        <p:txBody>
          <a:bodyPr wrap="none" rtlCol="0">
            <a:spAutoFit/>
          </a:bodyPr>
          <a:lstStyle/>
          <a:p>
            <a:r>
              <a:rPr lang="en-US" sz="1400" dirty="0" smtClean="0">
                <a:solidFill>
                  <a:schemeClr val="bg1"/>
                </a:solidFill>
              </a:rPr>
              <a:t>Mike Pavolonis</a:t>
            </a:r>
            <a:endParaRPr lang="en-US" sz="1400" dirty="0">
              <a:solidFill>
                <a:schemeClr val="bg1"/>
              </a:solidFill>
            </a:endParaRPr>
          </a:p>
        </p:txBody>
      </p:sp>
    </p:spTree>
    <p:extLst>
      <p:ext uri="{BB962C8B-B14F-4D97-AF65-F5344CB8AC3E}">
        <p14:creationId xmlns:p14="http://schemas.microsoft.com/office/powerpoint/2010/main" val="1761808944"/>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28600" y="2590800"/>
            <a:ext cx="8686800" cy="1676400"/>
          </a:xfrm>
        </p:spPr>
        <p:txBody>
          <a:bodyPr/>
          <a:lstStyle/>
          <a:p>
            <a:r>
              <a:rPr lang="en-US" dirty="0" smtClean="0"/>
              <a:t>Near Real Time Integration of Satellite and Radar Data for Probabilistic </a:t>
            </a:r>
            <a:r>
              <a:rPr lang="en-US" dirty="0" err="1" smtClean="0"/>
              <a:t>Nearcasting</a:t>
            </a:r>
            <a:r>
              <a:rPr lang="en-US" dirty="0" smtClean="0"/>
              <a:t> of Severe Weather</a:t>
            </a:r>
            <a:endParaRPr lang="en-US" dirty="0"/>
          </a:p>
        </p:txBody>
      </p:sp>
      <p:sp>
        <p:nvSpPr>
          <p:cNvPr id="7" name="Subtitle 6"/>
          <p:cNvSpPr>
            <a:spLocks noGrp="1"/>
          </p:cNvSpPr>
          <p:nvPr>
            <p:ph type="subTitle" idx="1"/>
          </p:nvPr>
        </p:nvSpPr>
        <p:spPr>
          <a:xfrm>
            <a:off x="1219200" y="4495800"/>
            <a:ext cx="6781800" cy="1323439"/>
          </a:xfrm>
        </p:spPr>
        <p:txBody>
          <a:bodyPr/>
          <a:lstStyle/>
          <a:p>
            <a:r>
              <a:rPr lang="en-US" sz="2800" dirty="0" smtClean="0"/>
              <a:t>Mike Pavolonis</a:t>
            </a:r>
            <a:r>
              <a:rPr lang="en-US" sz="2800" baseline="30000" dirty="0" smtClean="0"/>
              <a:t>1</a:t>
            </a:r>
            <a:r>
              <a:rPr lang="en-US" sz="2800" dirty="0" smtClean="0"/>
              <a:t>, John Cintineo</a:t>
            </a:r>
            <a:r>
              <a:rPr lang="en-US" sz="2800" baseline="30000" dirty="0"/>
              <a:t>2</a:t>
            </a:r>
            <a:r>
              <a:rPr lang="en-US" sz="2800" dirty="0" smtClean="0"/>
              <a:t>, </a:t>
            </a:r>
            <a:r>
              <a:rPr lang="en-US" sz="2800" dirty="0"/>
              <a:t>Justin </a:t>
            </a:r>
            <a:r>
              <a:rPr lang="en-US" sz="2800" dirty="0" smtClean="0"/>
              <a:t>Sieglaff</a:t>
            </a:r>
            <a:r>
              <a:rPr lang="en-US" sz="2800" baseline="30000" dirty="0" smtClean="0"/>
              <a:t>2</a:t>
            </a:r>
            <a:r>
              <a:rPr lang="en-US" sz="2800" dirty="0" smtClean="0"/>
              <a:t>, Dan Lindsey</a:t>
            </a:r>
            <a:r>
              <a:rPr lang="en-US" sz="2800" baseline="30000" dirty="0" smtClean="0"/>
              <a:t>1</a:t>
            </a:r>
            <a:r>
              <a:rPr lang="en-US" sz="2800" dirty="0" smtClean="0"/>
              <a:t>, and Eric Loken</a:t>
            </a:r>
            <a:r>
              <a:rPr lang="en-US" sz="2800" baseline="30000" dirty="0" smtClean="0"/>
              <a:t>2</a:t>
            </a:r>
            <a:endParaRPr lang="en-US" sz="2800" dirty="0"/>
          </a:p>
          <a:p>
            <a:endParaRPr lang="en-US" dirty="0">
              <a:solidFill>
                <a:srgbClr val="FFFFFF"/>
              </a:solidFill>
            </a:endParaRPr>
          </a:p>
        </p:txBody>
      </p:sp>
      <p:sp>
        <p:nvSpPr>
          <p:cNvPr id="4" name="Slide Number Placeholder 3"/>
          <p:cNvSpPr>
            <a:spLocks noGrp="1"/>
          </p:cNvSpPr>
          <p:nvPr>
            <p:ph type="sldNum" sz="quarter" idx="4294967295"/>
          </p:nvPr>
        </p:nvSpPr>
        <p:spPr>
          <a:xfrm>
            <a:off x="8534400" y="6553200"/>
            <a:ext cx="457200" cy="228600"/>
          </a:xfrm>
        </p:spPr>
        <p:txBody>
          <a:bodyPr/>
          <a:lstStyle/>
          <a:p>
            <a:fld id="{92260C17-B17B-44C7-8493-C8ACBB94F633}" type="slidenum">
              <a:rPr lang="en-US" smtClean="0"/>
              <a:pPr/>
              <a:t>154</a:t>
            </a:fld>
            <a:endParaRPr lang="en-US"/>
          </a:p>
        </p:txBody>
      </p:sp>
      <p:sp>
        <p:nvSpPr>
          <p:cNvPr id="2" name="TextBox 1"/>
          <p:cNvSpPr txBox="1"/>
          <p:nvPr/>
        </p:nvSpPr>
        <p:spPr>
          <a:xfrm>
            <a:off x="609600" y="5410200"/>
            <a:ext cx="7620000" cy="830997"/>
          </a:xfrm>
          <a:prstGeom prst="rect">
            <a:avLst/>
          </a:prstGeom>
          <a:noFill/>
        </p:spPr>
        <p:txBody>
          <a:bodyPr wrap="square" rtlCol="0">
            <a:spAutoFit/>
          </a:bodyPr>
          <a:lstStyle/>
          <a:p>
            <a:pPr algn="ctr" fontAlgn="base">
              <a:spcBef>
                <a:spcPct val="0"/>
              </a:spcBef>
              <a:spcAft>
                <a:spcPct val="0"/>
              </a:spcAft>
            </a:pPr>
            <a:endParaRPr lang="en-US" baseline="30000" dirty="0">
              <a:solidFill>
                <a:srgbClr val="FFFFFF"/>
              </a:solidFill>
              <a:latin typeface="Arial" pitchFamily="34" charset="0"/>
            </a:endParaRPr>
          </a:p>
          <a:p>
            <a:pPr algn="ctr" fontAlgn="base">
              <a:spcBef>
                <a:spcPct val="0"/>
              </a:spcBef>
              <a:spcAft>
                <a:spcPct val="0"/>
              </a:spcAft>
            </a:pPr>
            <a:r>
              <a:rPr lang="en-US" baseline="30000" dirty="0">
                <a:solidFill>
                  <a:srgbClr val="F2C31A"/>
                </a:solidFill>
                <a:effectLst>
                  <a:outerShdw blurRad="50800" dist="38100" dir="2700000" algn="tl" rotWithShape="0">
                    <a:srgbClr val="000000">
                      <a:alpha val="43000"/>
                    </a:srgbClr>
                  </a:outerShdw>
                </a:effectLst>
                <a:latin typeface="Arial" pitchFamily="34" charset="0"/>
              </a:rPr>
              <a:t>1</a:t>
            </a:r>
            <a:r>
              <a:rPr lang="en-US" dirty="0">
                <a:solidFill>
                  <a:srgbClr val="F2C31A"/>
                </a:solidFill>
                <a:effectLst>
                  <a:outerShdw blurRad="50800" dist="38100" dir="2700000" algn="tl" rotWithShape="0">
                    <a:srgbClr val="000000">
                      <a:alpha val="43000"/>
                    </a:srgbClr>
                  </a:outerShdw>
                </a:effectLst>
                <a:latin typeface="Arial" pitchFamily="34" charset="0"/>
              </a:rPr>
              <a:t>NOAA/NESDIS; </a:t>
            </a:r>
            <a:r>
              <a:rPr lang="en-US" baseline="30000" dirty="0">
                <a:solidFill>
                  <a:srgbClr val="F2C31A"/>
                </a:solidFill>
                <a:effectLst>
                  <a:outerShdw blurRad="50800" dist="38100" dir="2700000" algn="tl" rotWithShape="0">
                    <a:srgbClr val="000000">
                      <a:alpha val="43000"/>
                    </a:srgbClr>
                  </a:outerShdw>
                </a:effectLst>
                <a:latin typeface="Arial" pitchFamily="34" charset="0"/>
              </a:rPr>
              <a:t>2</a:t>
            </a:r>
            <a:r>
              <a:rPr lang="en-US" dirty="0">
                <a:solidFill>
                  <a:srgbClr val="F2C31A"/>
                </a:solidFill>
                <a:effectLst>
                  <a:outerShdw blurRad="50800" dist="38100" dir="2700000" algn="tl" rotWithShape="0">
                    <a:srgbClr val="000000">
                      <a:alpha val="43000"/>
                    </a:srgbClr>
                  </a:outerShdw>
                </a:effectLst>
                <a:latin typeface="Arial" pitchFamily="34" charset="0"/>
              </a:rPr>
              <a:t>University of Wisconsin – CIMSS/SSEC</a:t>
            </a:r>
          </a:p>
          <a:p>
            <a:pPr fontAlgn="base">
              <a:spcBef>
                <a:spcPct val="0"/>
              </a:spcBef>
              <a:spcAft>
                <a:spcPct val="0"/>
              </a:spcAft>
            </a:pPr>
            <a:endParaRPr lang="en-US" dirty="0">
              <a:solidFill>
                <a:prstClr val="white"/>
              </a:solidFill>
              <a:latin typeface="Arial" pitchFamily="34" charset="0"/>
            </a:endParaRPr>
          </a:p>
        </p:txBody>
      </p:sp>
      <p:pic>
        <p:nvPicPr>
          <p:cNvPr id="3" name="Picture 2" descr="Supercell_Thunderstor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67100" cy="2367956"/>
          </a:xfrm>
          <a:prstGeom prst="rect">
            <a:avLst/>
          </a:prstGeom>
        </p:spPr>
      </p:pic>
      <p:pic>
        <p:nvPicPr>
          <p:cNvPr id="5" name="Picture 4" descr="800px-F5_tornado_Elie_Manitoba_200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0"/>
            <a:ext cx="3429000" cy="2400300"/>
          </a:xfrm>
          <a:prstGeom prst="rect">
            <a:avLst/>
          </a:prstGeom>
        </p:spPr>
      </p:pic>
    </p:spTree>
    <p:extLst>
      <p:ext uri="{BB962C8B-B14F-4D97-AF65-F5344CB8AC3E}">
        <p14:creationId xmlns:p14="http://schemas.microsoft.com/office/powerpoint/2010/main" val="19019260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155</a:t>
            </a:fld>
            <a:endParaRPr lang="en-US"/>
          </a:p>
        </p:txBody>
      </p:sp>
      <p:grpSp>
        <p:nvGrpSpPr>
          <p:cNvPr id="6" name="Group 5"/>
          <p:cNvGrpSpPr/>
          <p:nvPr/>
        </p:nvGrpSpPr>
        <p:grpSpPr>
          <a:xfrm>
            <a:off x="3186793" y="914400"/>
            <a:ext cx="3061607" cy="2667000"/>
            <a:chOff x="2958193" y="838200"/>
            <a:chExt cx="3061607" cy="2667000"/>
          </a:xfrm>
        </p:grpSpPr>
        <p:pic>
          <p:nvPicPr>
            <p:cNvPr id="7" name="Picture 6"/>
            <p:cNvPicPr>
              <a:picLocks noChangeAspect="1"/>
            </p:cNvPicPr>
            <p:nvPr/>
          </p:nvPicPr>
          <p:blipFill>
            <a:blip r:embed="rId3"/>
            <a:stretch>
              <a:fillRect/>
            </a:stretch>
          </p:blipFill>
          <p:spPr>
            <a:xfrm>
              <a:off x="2958193" y="1219200"/>
              <a:ext cx="3061607" cy="2286000"/>
            </a:xfrm>
            <a:prstGeom prst="rect">
              <a:avLst/>
            </a:prstGeom>
          </p:spPr>
        </p:pic>
        <p:sp>
          <p:nvSpPr>
            <p:cNvPr id="8" name="TextBox 7"/>
            <p:cNvSpPr txBox="1"/>
            <p:nvPr/>
          </p:nvSpPr>
          <p:spPr>
            <a:xfrm>
              <a:off x="3962400" y="838200"/>
              <a:ext cx="1219200" cy="369332"/>
            </a:xfrm>
            <a:prstGeom prst="rect">
              <a:avLst/>
            </a:prstGeom>
            <a:noFill/>
          </p:spPr>
          <p:txBody>
            <a:bodyPr wrap="square" rtlCol="0">
              <a:spAutoFit/>
            </a:bodyPr>
            <a:lstStyle/>
            <a:p>
              <a:pPr fontAlgn="base">
                <a:spcBef>
                  <a:spcPct val="0"/>
                </a:spcBef>
                <a:spcAft>
                  <a:spcPct val="0"/>
                </a:spcAft>
              </a:pPr>
              <a:r>
                <a:rPr lang="en-US" b="1" dirty="0">
                  <a:solidFill>
                    <a:prstClr val="white"/>
                  </a:solidFill>
                  <a:effectLst>
                    <a:outerShdw blurRad="50800" dist="38100" dir="2700000" algn="tl" rotWithShape="0">
                      <a:prstClr val="black">
                        <a:alpha val="40000"/>
                      </a:prstClr>
                    </a:outerShdw>
                  </a:effectLst>
                  <a:latin typeface="Arial" pitchFamily="34" charset="0"/>
                </a:rPr>
                <a:t>Satellite</a:t>
              </a:r>
            </a:p>
          </p:txBody>
        </p:sp>
      </p:grpSp>
      <p:grpSp>
        <p:nvGrpSpPr>
          <p:cNvPr id="9" name="Group 8"/>
          <p:cNvGrpSpPr/>
          <p:nvPr/>
        </p:nvGrpSpPr>
        <p:grpSpPr>
          <a:xfrm>
            <a:off x="6385691" y="990600"/>
            <a:ext cx="2758309" cy="2362200"/>
            <a:chOff x="6233291" y="838200"/>
            <a:chExt cx="2758309" cy="2362200"/>
          </a:xfrm>
        </p:grpSpPr>
        <p:pic>
          <p:nvPicPr>
            <p:cNvPr id="10" name="Picture 9"/>
            <p:cNvPicPr>
              <a:picLocks noChangeAspect="1"/>
            </p:cNvPicPr>
            <p:nvPr/>
          </p:nvPicPr>
          <p:blipFill>
            <a:blip r:embed="rId4"/>
            <a:stretch>
              <a:fillRect/>
            </a:stretch>
          </p:blipFill>
          <p:spPr>
            <a:xfrm>
              <a:off x="6233291" y="1219200"/>
              <a:ext cx="2758309" cy="1981200"/>
            </a:xfrm>
            <a:prstGeom prst="rect">
              <a:avLst/>
            </a:prstGeom>
          </p:spPr>
        </p:pic>
        <p:sp>
          <p:nvSpPr>
            <p:cNvPr id="11" name="TextBox 10"/>
            <p:cNvSpPr txBox="1"/>
            <p:nvPr/>
          </p:nvSpPr>
          <p:spPr>
            <a:xfrm>
              <a:off x="7162800" y="838200"/>
              <a:ext cx="1219200" cy="369332"/>
            </a:xfrm>
            <a:prstGeom prst="rect">
              <a:avLst/>
            </a:prstGeom>
            <a:noFill/>
          </p:spPr>
          <p:txBody>
            <a:bodyPr wrap="square" rtlCol="0">
              <a:spAutoFit/>
            </a:bodyPr>
            <a:lstStyle/>
            <a:p>
              <a:pPr fontAlgn="base">
                <a:spcBef>
                  <a:spcPct val="0"/>
                </a:spcBef>
                <a:spcAft>
                  <a:spcPct val="0"/>
                </a:spcAft>
              </a:pPr>
              <a:r>
                <a:rPr lang="en-US" b="1" dirty="0">
                  <a:solidFill>
                    <a:prstClr val="white"/>
                  </a:solidFill>
                  <a:effectLst>
                    <a:outerShdw blurRad="50800" dist="38100" dir="2700000" algn="tl" rotWithShape="0">
                      <a:prstClr val="black">
                        <a:alpha val="40000"/>
                      </a:prstClr>
                    </a:outerShdw>
                  </a:effectLst>
                  <a:latin typeface="Arial" pitchFamily="34" charset="0"/>
                </a:rPr>
                <a:t>Radar</a:t>
              </a:r>
            </a:p>
          </p:txBody>
        </p:sp>
      </p:grpSp>
      <p:grpSp>
        <p:nvGrpSpPr>
          <p:cNvPr id="15" name="Group 14"/>
          <p:cNvGrpSpPr/>
          <p:nvPr/>
        </p:nvGrpSpPr>
        <p:grpSpPr>
          <a:xfrm>
            <a:off x="38100" y="762000"/>
            <a:ext cx="3162300" cy="2743199"/>
            <a:chOff x="2819400" y="3581400"/>
            <a:chExt cx="3162300" cy="2743199"/>
          </a:xfrm>
        </p:grpSpPr>
        <p:pic>
          <p:nvPicPr>
            <p:cNvPr id="16" name="Picture 15"/>
            <p:cNvPicPr>
              <a:picLocks noChangeAspect="1"/>
            </p:cNvPicPr>
            <p:nvPr/>
          </p:nvPicPr>
          <p:blipFill>
            <a:blip r:embed="rId5"/>
            <a:stretch>
              <a:fillRect/>
            </a:stretch>
          </p:blipFill>
          <p:spPr>
            <a:xfrm>
              <a:off x="2928900" y="3962400"/>
              <a:ext cx="2786100" cy="2362199"/>
            </a:xfrm>
            <a:prstGeom prst="rect">
              <a:avLst/>
            </a:prstGeom>
          </p:spPr>
        </p:pic>
        <p:sp>
          <p:nvSpPr>
            <p:cNvPr id="17" name="TextBox 16"/>
            <p:cNvSpPr txBox="1"/>
            <p:nvPr/>
          </p:nvSpPr>
          <p:spPr>
            <a:xfrm>
              <a:off x="2819400" y="3581400"/>
              <a:ext cx="3162300" cy="369332"/>
            </a:xfrm>
            <a:prstGeom prst="rect">
              <a:avLst/>
            </a:prstGeom>
            <a:noFill/>
          </p:spPr>
          <p:txBody>
            <a:bodyPr wrap="square" rtlCol="0">
              <a:spAutoFit/>
            </a:bodyPr>
            <a:lstStyle/>
            <a:p>
              <a:pPr fontAlgn="base">
                <a:spcBef>
                  <a:spcPct val="0"/>
                </a:spcBef>
                <a:spcAft>
                  <a:spcPct val="0"/>
                </a:spcAft>
              </a:pPr>
              <a:r>
                <a:rPr lang="en-US" b="1" dirty="0">
                  <a:solidFill>
                    <a:prstClr val="white"/>
                  </a:solidFill>
                  <a:effectLst>
                    <a:outerShdw blurRad="50800" dist="38100" dir="2700000" algn="tl" rotWithShape="0">
                      <a:prstClr val="black">
                        <a:alpha val="40000"/>
                      </a:prstClr>
                    </a:outerShdw>
                  </a:effectLst>
                  <a:latin typeface="Arial" pitchFamily="34" charset="0"/>
                </a:rPr>
                <a:t>High-res Numerical Models</a:t>
              </a:r>
            </a:p>
          </p:txBody>
        </p:sp>
      </p:grpSp>
      <p:sp>
        <p:nvSpPr>
          <p:cNvPr id="23" name="Title 1"/>
          <p:cNvSpPr txBox="1">
            <a:spLocks/>
          </p:cNvSpPr>
          <p:nvPr/>
        </p:nvSpPr>
        <p:spPr>
          <a:xfrm>
            <a:off x="0" y="0"/>
            <a:ext cx="9144000" cy="990600"/>
          </a:xfrm>
          <a:prstGeom prst="rect">
            <a:avLst/>
          </a:prstGeom>
        </p:spPr>
        <p:txBody>
          <a:bodyPr/>
          <a:lstStyle>
            <a:lvl1pPr algn="ctr" rtl="0" eaLnBrk="1" fontAlgn="base" hangingPunct="1">
              <a:spcBef>
                <a:spcPct val="0"/>
              </a:spcBef>
              <a:spcAft>
                <a:spcPct val="0"/>
              </a:spcAft>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a:lstStyle>
          <a:p>
            <a:r>
              <a:rPr lang="en-US" sz="3200" dirty="0" smtClean="0"/>
              <a:t>Problem: Converting “Big Data” to Information</a:t>
            </a:r>
            <a:endParaRPr lang="en-US" sz="3200" dirty="0"/>
          </a:p>
        </p:txBody>
      </p:sp>
      <p:sp>
        <p:nvSpPr>
          <p:cNvPr id="24" name="TextBox 23"/>
          <p:cNvSpPr txBox="1"/>
          <p:nvPr/>
        </p:nvSpPr>
        <p:spPr>
          <a:xfrm>
            <a:off x="0" y="3429000"/>
            <a:ext cx="3505200" cy="677108"/>
          </a:xfrm>
          <a:prstGeom prst="rect">
            <a:avLst/>
          </a:prstGeom>
          <a:noFill/>
        </p:spPr>
        <p:txBody>
          <a:bodyPr wrap="square" rtlCol="0">
            <a:spAutoFit/>
          </a:bodyPr>
          <a:lstStyle/>
          <a:p>
            <a:pPr fontAlgn="base">
              <a:spcBef>
                <a:spcPct val="0"/>
              </a:spcBef>
              <a:spcAft>
                <a:spcPct val="0"/>
              </a:spcAft>
            </a:pPr>
            <a:r>
              <a:rPr lang="en-US" sz="2000" b="1" dirty="0">
                <a:solidFill>
                  <a:srgbClr val="FFFFFF"/>
                </a:solidFill>
                <a:effectLst>
                  <a:outerShdw blurRad="50800" dist="38100" dir="2700000" algn="tl" rotWithShape="0">
                    <a:srgbClr val="000000">
                      <a:alpha val="43000"/>
                    </a:srgbClr>
                  </a:outerShdw>
                </a:effectLst>
                <a:latin typeface="Arial" pitchFamily="34" charset="0"/>
              </a:rPr>
              <a:t>1). Storm Environmen</a:t>
            </a:r>
            <a:r>
              <a:rPr lang="en-US" sz="2400" b="1" dirty="0">
                <a:solidFill>
                  <a:srgbClr val="FFFFFF"/>
                </a:solidFill>
                <a:effectLst>
                  <a:outerShdw blurRad="50800" dist="38100" dir="2700000" algn="tl" rotWithShape="0">
                    <a:srgbClr val="000000">
                      <a:alpha val="43000"/>
                    </a:srgbClr>
                  </a:outerShdw>
                </a:effectLst>
                <a:latin typeface="Arial" pitchFamily="34" charset="0"/>
              </a:rPr>
              <a:t>t</a:t>
            </a:r>
          </a:p>
          <a:p>
            <a:pPr algn="ctr" fontAlgn="base">
              <a:spcBef>
                <a:spcPct val="0"/>
              </a:spcBef>
              <a:spcAft>
                <a:spcPct val="0"/>
              </a:spcAft>
            </a:pPr>
            <a:r>
              <a:rPr lang="en-US" sz="1400" b="1" dirty="0">
                <a:solidFill>
                  <a:srgbClr val="FFFFFF"/>
                </a:solidFill>
                <a:effectLst>
                  <a:outerShdw blurRad="50800" dist="38100" dir="2700000" algn="tl" rotWithShape="0">
                    <a:srgbClr val="000000">
                      <a:alpha val="43000"/>
                    </a:srgbClr>
                  </a:outerShdw>
                </a:effectLst>
                <a:latin typeface="Arial" pitchFamily="34" charset="0"/>
              </a:rPr>
              <a:t>(Energetics of atmosphere)</a:t>
            </a:r>
          </a:p>
        </p:txBody>
      </p:sp>
      <p:sp>
        <p:nvSpPr>
          <p:cNvPr id="25" name="TextBox 24"/>
          <p:cNvSpPr txBox="1"/>
          <p:nvPr/>
        </p:nvSpPr>
        <p:spPr>
          <a:xfrm>
            <a:off x="6629400" y="3352800"/>
            <a:ext cx="2514600" cy="400110"/>
          </a:xfrm>
          <a:prstGeom prst="rect">
            <a:avLst/>
          </a:prstGeom>
          <a:noFill/>
        </p:spPr>
        <p:txBody>
          <a:bodyPr wrap="square" rtlCol="0">
            <a:spAutoFit/>
          </a:bodyPr>
          <a:lstStyle/>
          <a:p>
            <a:pPr fontAlgn="base">
              <a:spcBef>
                <a:spcPct val="0"/>
              </a:spcBef>
              <a:spcAft>
                <a:spcPct val="0"/>
              </a:spcAft>
            </a:pPr>
            <a:r>
              <a:rPr lang="en-US" sz="2000" b="1" dirty="0">
                <a:solidFill>
                  <a:srgbClr val="FFFFFF"/>
                </a:solidFill>
                <a:effectLst>
                  <a:outerShdw blurRad="50800" dist="38100" dir="2700000" algn="tl" rotWithShape="0">
                    <a:srgbClr val="000000">
                      <a:alpha val="43000"/>
                    </a:srgbClr>
                  </a:outerShdw>
                </a:effectLst>
                <a:latin typeface="Arial" pitchFamily="34" charset="0"/>
              </a:rPr>
              <a:t>3). Radar Intensity</a:t>
            </a:r>
          </a:p>
        </p:txBody>
      </p:sp>
      <p:sp>
        <p:nvSpPr>
          <p:cNvPr id="26" name="TextBox 25"/>
          <p:cNvSpPr txBox="1"/>
          <p:nvPr/>
        </p:nvSpPr>
        <p:spPr>
          <a:xfrm>
            <a:off x="3048000" y="3505200"/>
            <a:ext cx="3581400" cy="646331"/>
          </a:xfrm>
          <a:prstGeom prst="rect">
            <a:avLst/>
          </a:prstGeom>
          <a:noFill/>
        </p:spPr>
        <p:txBody>
          <a:bodyPr wrap="square" rtlCol="0">
            <a:spAutoFit/>
          </a:bodyPr>
          <a:lstStyle/>
          <a:p>
            <a:pPr fontAlgn="base">
              <a:spcBef>
                <a:spcPct val="0"/>
              </a:spcBef>
              <a:spcAft>
                <a:spcPct val="0"/>
              </a:spcAft>
            </a:pPr>
            <a:r>
              <a:rPr lang="en-US" b="1" dirty="0">
                <a:solidFill>
                  <a:srgbClr val="FFFFFF"/>
                </a:solidFill>
                <a:effectLst>
                  <a:outerShdw blurRad="50800" dist="38100" dir="2700000" algn="tl" rotWithShape="0">
                    <a:srgbClr val="000000">
                      <a:alpha val="43000"/>
                    </a:srgbClr>
                  </a:outerShdw>
                </a:effectLst>
                <a:latin typeface="Arial" pitchFamily="34" charset="0"/>
              </a:rPr>
              <a:t>2). Development of clouds in time captured by GOES</a:t>
            </a:r>
          </a:p>
        </p:txBody>
      </p:sp>
      <p:sp>
        <p:nvSpPr>
          <p:cNvPr id="27" name="Left Brace 26"/>
          <p:cNvSpPr/>
          <p:nvPr/>
        </p:nvSpPr>
        <p:spPr>
          <a:xfrm rot="16200000">
            <a:off x="4191000" y="152400"/>
            <a:ext cx="609600" cy="8382000"/>
          </a:xfrm>
          <a:prstGeom prst="leftBrace">
            <a:avLst/>
          </a:prstGeom>
          <a:ln w="508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a:solidFill>
                <a:prstClr val="white"/>
              </a:solidFill>
            </a:endParaRPr>
          </a:p>
        </p:txBody>
      </p:sp>
      <p:sp>
        <p:nvSpPr>
          <p:cNvPr id="28" name="TextBox 27"/>
          <p:cNvSpPr txBox="1"/>
          <p:nvPr/>
        </p:nvSpPr>
        <p:spPr>
          <a:xfrm>
            <a:off x="533400" y="4800600"/>
            <a:ext cx="8153400" cy="954107"/>
          </a:xfrm>
          <a:prstGeom prst="rect">
            <a:avLst/>
          </a:prstGeom>
          <a:noFill/>
        </p:spPr>
        <p:txBody>
          <a:bodyPr wrap="square" rtlCol="0">
            <a:spAutoFit/>
          </a:bodyPr>
          <a:lstStyle/>
          <a:p>
            <a:pPr fontAlgn="base">
              <a:spcBef>
                <a:spcPct val="0"/>
              </a:spcBef>
              <a:spcAft>
                <a:spcPct val="0"/>
              </a:spcAft>
            </a:pPr>
            <a:r>
              <a:rPr lang="en-US" sz="2800" i="1" dirty="0">
                <a:solidFill>
                  <a:prstClr val="white"/>
                </a:solidFill>
                <a:latin typeface="Arial" pitchFamily="34" charset="0"/>
              </a:rPr>
              <a:t>Probability a developing thunderstorm will produce severe weather in the future (up to 60 minutes)</a:t>
            </a:r>
          </a:p>
        </p:txBody>
      </p:sp>
    </p:spTree>
    <p:extLst>
      <p:ext uri="{BB962C8B-B14F-4D97-AF65-F5344CB8AC3E}">
        <p14:creationId xmlns:p14="http://schemas.microsoft.com/office/powerpoint/2010/main" val="1567984280"/>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156</a:t>
            </a:fld>
            <a:endParaRPr lang="en-US"/>
          </a:p>
        </p:txBody>
      </p:sp>
      <p:pic>
        <p:nvPicPr>
          <p:cNvPr id="5" name="Picture 4" descr="2012226_2032_V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4200"/>
            <a:ext cx="7162800" cy="5969000"/>
          </a:xfrm>
          <a:prstGeom prst="rect">
            <a:avLst/>
          </a:prstGeom>
        </p:spPr>
      </p:pic>
      <p:sp>
        <p:nvSpPr>
          <p:cNvPr id="6" name="TextBox 5"/>
          <p:cNvSpPr txBox="1"/>
          <p:nvPr/>
        </p:nvSpPr>
        <p:spPr>
          <a:xfrm>
            <a:off x="381000" y="24824"/>
            <a:ext cx="8305800" cy="584776"/>
          </a:xfrm>
          <a:prstGeom prst="rect">
            <a:avLst/>
          </a:prstGeom>
          <a:noFill/>
        </p:spPr>
        <p:txBody>
          <a:bodyPr wrap="square" rtlCol="0">
            <a:spAutoFit/>
          </a:bodyPr>
          <a:lstStyle/>
          <a:p>
            <a:pPr fontAlgn="base">
              <a:spcBef>
                <a:spcPct val="0"/>
              </a:spcBef>
              <a:spcAft>
                <a:spcPct val="0"/>
              </a:spcAft>
            </a:pPr>
            <a:r>
              <a:rPr lang="en-US" sz="3200" dirty="0">
                <a:solidFill>
                  <a:prstClr val="white"/>
                </a:solidFill>
                <a:effectLst>
                  <a:outerShdw blurRad="50800" dist="38100" dir="2700000" algn="tl" rotWithShape="0">
                    <a:prstClr val="black">
                      <a:alpha val="40000"/>
                    </a:prstClr>
                  </a:outerShdw>
                </a:effectLst>
                <a:latin typeface="Arial" pitchFamily="34" charset="0"/>
              </a:rPr>
              <a:t>Automated integration of information</a:t>
            </a:r>
          </a:p>
        </p:txBody>
      </p:sp>
      <p:grpSp>
        <p:nvGrpSpPr>
          <p:cNvPr id="18" name="Group 17"/>
          <p:cNvGrpSpPr/>
          <p:nvPr/>
        </p:nvGrpSpPr>
        <p:grpSpPr>
          <a:xfrm>
            <a:off x="2819400" y="1828800"/>
            <a:ext cx="6324600" cy="2209800"/>
            <a:chOff x="2819400" y="1828800"/>
            <a:chExt cx="6324600" cy="2209800"/>
          </a:xfrm>
        </p:grpSpPr>
        <p:sp>
          <p:nvSpPr>
            <p:cNvPr id="3" name="TextBox 2"/>
            <p:cNvSpPr txBox="1"/>
            <p:nvPr/>
          </p:nvSpPr>
          <p:spPr>
            <a:xfrm>
              <a:off x="4419600" y="2438400"/>
              <a:ext cx="4724400" cy="923330"/>
            </a:xfrm>
            <a:prstGeom prst="rect">
              <a:avLst/>
            </a:prstGeom>
            <a:solidFill>
              <a:schemeClr val="bg1">
                <a:lumMod val="75000"/>
                <a:lumOff val="25000"/>
              </a:schemeClr>
            </a:solidFill>
          </p:spPr>
          <p:txBody>
            <a:bodyPr wrap="square" rtlCol="0">
              <a:spAutoFit/>
            </a:bodyPr>
            <a:lstStyle/>
            <a:p>
              <a:pPr fontAlgn="base">
                <a:spcBef>
                  <a:spcPct val="0"/>
                </a:spcBef>
                <a:spcAft>
                  <a:spcPct val="0"/>
                </a:spcAft>
              </a:pPr>
              <a:r>
                <a:rPr lang="en-US" dirty="0">
                  <a:solidFill>
                    <a:prstClr val="white"/>
                  </a:solidFill>
                  <a:latin typeface="Arial" pitchFamily="34" charset="0"/>
                </a:rPr>
                <a:t>A meteorologist sees developing storms and cloud clusters—not satellite pixels or radiances.</a:t>
              </a:r>
            </a:p>
          </p:txBody>
        </p:sp>
        <p:cxnSp>
          <p:nvCxnSpPr>
            <p:cNvPr id="10" name="Straight Arrow Connector 9"/>
            <p:cNvCxnSpPr>
              <a:stCxn id="3" idx="1"/>
            </p:cNvCxnSpPr>
            <p:nvPr/>
          </p:nvCxnSpPr>
          <p:spPr>
            <a:xfrm flipH="1">
              <a:off x="2819400" y="2900065"/>
              <a:ext cx="1600200" cy="1138535"/>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4038600" y="2362200"/>
              <a:ext cx="381000" cy="5334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3" idx="1"/>
            </p:cNvCxnSpPr>
            <p:nvPr/>
          </p:nvCxnSpPr>
          <p:spPr>
            <a:xfrm flipH="1" flipV="1">
              <a:off x="4038600" y="1828800"/>
              <a:ext cx="381000" cy="1071265"/>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2200954" y="1627632"/>
            <a:ext cx="2127181" cy="2834392"/>
            <a:chOff x="2200954" y="1627632"/>
            <a:chExt cx="2127181" cy="2834392"/>
          </a:xfrm>
        </p:grpSpPr>
        <p:sp>
          <p:nvSpPr>
            <p:cNvPr id="21" name="Freeform 20"/>
            <p:cNvSpPr/>
            <p:nvPr/>
          </p:nvSpPr>
          <p:spPr>
            <a:xfrm>
              <a:off x="2200954" y="4046009"/>
              <a:ext cx="638241" cy="416015"/>
            </a:xfrm>
            <a:custGeom>
              <a:avLst/>
              <a:gdLst>
                <a:gd name="connsiteX0" fmla="*/ 415246 w 638241"/>
                <a:gd name="connsiteY0" fmla="*/ 1058 h 416015"/>
                <a:gd name="connsiteX1" fmla="*/ 127379 w 638241"/>
                <a:gd name="connsiteY1" fmla="*/ 85724 h 416015"/>
                <a:gd name="connsiteX2" fmla="*/ 379 w 638241"/>
                <a:gd name="connsiteY2" fmla="*/ 305858 h 416015"/>
                <a:gd name="connsiteX3" fmla="*/ 101979 w 638241"/>
                <a:gd name="connsiteY3" fmla="*/ 415924 h 416015"/>
                <a:gd name="connsiteX4" fmla="*/ 449113 w 638241"/>
                <a:gd name="connsiteY4" fmla="*/ 322791 h 416015"/>
                <a:gd name="connsiteX5" fmla="*/ 609979 w 638241"/>
                <a:gd name="connsiteY5" fmla="*/ 221191 h 416015"/>
                <a:gd name="connsiteX6" fmla="*/ 618446 w 638241"/>
                <a:gd name="connsiteY6" fmla="*/ 51858 h 416015"/>
                <a:gd name="connsiteX7" fmla="*/ 415246 w 638241"/>
                <a:gd name="connsiteY7" fmla="*/ 1058 h 41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241" h="416015">
                  <a:moveTo>
                    <a:pt x="415246" y="1058"/>
                  </a:moveTo>
                  <a:cubicBezTo>
                    <a:pt x="333401" y="6702"/>
                    <a:pt x="196523" y="34924"/>
                    <a:pt x="127379" y="85724"/>
                  </a:cubicBezTo>
                  <a:cubicBezTo>
                    <a:pt x="58235" y="136524"/>
                    <a:pt x="4612" y="250825"/>
                    <a:pt x="379" y="305858"/>
                  </a:cubicBezTo>
                  <a:cubicBezTo>
                    <a:pt x="-3854" y="360891"/>
                    <a:pt x="27190" y="413102"/>
                    <a:pt x="101979" y="415924"/>
                  </a:cubicBezTo>
                  <a:cubicBezTo>
                    <a:pt x="176768" y="418746"/>
                    <a:pt x="364446" y="355247"/>
                    <a:pt x="449113" y="322791"/>
                  </a:cubicBezTo>
                  <a:cubicBezTo>
                    <a:pt x="533780" y="290336"/>
                    <a:pt x="581757" y="266347"/>
                    <a:pt x="609979" y="221191"/>
                  </a:cubicBezTo>
                  <a:cubicBezTo>
                    <a:pt x="638201" y="176036"/>
                    <a:pt x="652313" y="91369"/>
                    <a:pt x="618446" y="51858"/>
                  </a:cubicBezTo>
                  <a:cubicBezTo>
                    <a:pt x="584579" y="12347"/>
                    <a:pt x="497091" y="-4586"/>
                    <a:pt x="415246" y="1058"/>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3" name="Freeform 22"/>
            <p:cNvSpPr/>
            <p:nvPr/>
          </p:nvSpPr>
          <p:spPr>
            <a:xfrm>
              <a:off x="3630168" y="1627632"/>
              <a:ext cx="697967" cy="313682"/>
            </a:xfrm>
            <a:custGeom>
              <a:avLst/>
              <a:gdLst>
                <a:gd name="connsiteX0" fmla="*/ 248324 w 697967"/>
                <a:gd name="connsiteY0" fmla="*/ 227 h 313682"/>
                <a:gd name="connsiteX1" fmla="*/ 45124 w 697967"/>
                <a:gd name="connsiteY1" fmla="*/ 59494 h 313682"/>
                <a:gd name="connsiteX2" fmla="*/ 2790 w 697967"/>
                <a:gd name="connsiteY2" fmla="*/ 161094 h 313682"/>
                <a:gd name="connsiteX3" fmla="*/ 95924 w 697967"/>
                <a:gd name="connsiteY3" fmla="*/ 220361 h 313682"/>
                <a:gd name="connsiteX4" fmla="*/ 248324 w 697967"/>
                <a:gd name="connsiteY4" fmla="*/ 220361 h 313682"/>
                <a:gd name="connsiteX5" fmla="*/ 332990 w 697967"/>
                <a:gd name="connsiteY5" fmla="*/ 220361 h 313682"/>
                <a:gd name="connsiteX6" fmla="*/ 443057 w 697967"/>
                <a:gd name="connsiteY6" fmla="*/ 271161 h 313682"/>
                <a:gd name="connsiteX7" fmla="*/ 595457 w 697967"/>
                <a:gd name="connsiteY7" fmla="*/ 313494 h 313682"/>
                <a:gd name="connsiteX8" fmla="*/ 697057 w 697967"/>
                <a:gd name="connsiteY8" fmla="*/ 254227 h 313682"/>
                <a:gd name="connsiteX9" fmla="*/ 637790 w 697967"/>
                <a:gd name="connsiteY9" fmla="*/ 118761 h 313682"/>
                <a:gd name="connsiteX10" fmla="*/ 510790 w 697967"/>
                <a:gd name="connsiteY10" fmla="*/ 42561 h 313682"/>
                <a:gd name="connsiteX11" fmla="*/ 248324 w 697967"/>
                <a:gd name="connsiteY11" fmla="*/ 227 h 31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7967" h="313682">
                  <a:moveTo>
                    <a:pt x="248324" y="227"/>
                  </a:moveTo>
                  <a:cubicBezTo>
                    <a:pt x="170713" y="3049"/>
                    <a:pt x="86046" y="32683"/>
                    <a:pt x="45124" y="59494"/>
                  </a:cubicBezTo>
                  <a:cubicBezTo>
                    <a:pt x="4202" y="86305"/>
                    <a:pt x="-5677" y="134283"/>
                    <a:pt x="2790" y="161094"/>
                  </a:cubicBezTo>
                  <a:cubicBezTo>
                    <a:pt x="11257" y="187905"/>
                    <a:pt x="55002" y="210483"/>
                    <a:pt x="95924" y="220361"/>
                  </a:cubicBezTo>
                  <a:cubicBezTo>
                    <a:pt x="136846" y="230239"/>
                    <a:pt x="248324" y="220361"/>
                    <a:pt x="248324" y="220361"/>
                  </a:cubicBezTo>
                  <a:cubicBezTo>
                    <a:pt x="287835" y="220361"/>
                    <a:pt x="300535" y="211894"/>
                    <a:pt x="332990" y="220361"/>
                  </a:cubicBezTo>
                  <a:cubicBezTo>
                    <a:pt x="365446" y="228828"/>
                    <a:pt x="399313" y="255639"/>
                    <a:pt x="443057" y="271161"/>
                  </a:cubicBezTo>
                  <a:cubicBezTo>
                    <a:pt x="486801" y="286683"/>
                    <a:pt x="553124" y="316316"/>
                    <a:pt x="595457" y="313494"/>
                  </a:cubicBezTo>
                  <a:cubicBezTo>
                    <a:pt x="637790" y="310672"/>
                    <a:pt x="690002" y="286682"/>
                    <a:pt x="697057" y="254227"/>
                  </a:cubicBezTo>
                  <a:cubicBezTo>
                    <a:pt x="704112" y="221772"/>
                    <a:pt x="668835" y="154039"/>
                    <a:pt x="637790" y="118761"/>
                  </a:cubicBezTo>
                  <a:cubicBezTo>
                    <a:pt x="606746" y="83483"/>
                    <a:pt x="572879" y="63728"/>
                    <a:pt x="510790" y="42561"/>
                  </a:cubicBezTo>
                  <a:cubicBezTo>
                    <a:pt x="448701" y="21394"/>
                    <a:pt x="325935" y="-2595"/>
                    <a:pt x="248324" y="227"/>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6" name="Freeform 25"/>
            <p:cNvSpPr/>
            <p:nvPr/>
          </p:nvSpPr>
          <p:spPr>
            <a:xfrm>
              <a:off x="3652503" y="2052029"/>
              <a:ext cx="549597" cy="312686"/>
            </a:xfrm>
            <a:custGeom>
              <a:avLst/>
              <a:gdLst>
                <a:gd name="connsiteX0" fmla="*/ 276030 w 549597"/>
                <a:gd name="connsiteY0" fmla="*/ 13838 h 312686"/>
                <a:gd name="connsiteX1" fmla="*/ 13564 w 549597"/>
                <a:gd name="connsiteY1" fmla="*/ 13838 h 312686"/>
                <a:gd name="connsiteX2" fmla="*/ 47430 w 549597"/>
                <a:gd name="connsiteY2" fmla="*/ 106971 h 312686"/>
                <a:gd name="connsiteX3" fmla="*/ 132097 w 549597"/>
                <a:gd name="connsiteY3" fmla="*/ 217038 h 312686"/>
                <a:gd name="connsiteX4" fmla="*/ 360697 w 549597"/>
                <a:gd name="connsiteY4" fmla="*/ 293238 h 312686"/>
                <a:gd name="connsiteX5" fmla="*/ 538497 w 549597"/>
                <a:gd name="connsiteY5" fmla="*/ 310171 h 312686"/>
                <a:gd name="connsiteX6" fmla="*/ 521564 w 549597"/>
                <a:gd name="connsiteY6" fmla="*/ 250904 h 312686"/>
                <a:gd name="connsiteX7" fmla="*/ 445364 w 549597"/>
                <a:gd name="connsiteY7" fmla="*/ 140838 h 312686"/>
                <a:gd name="connsiteX8" fmla="*/ 276030 w 549597"/>
                <a:gd name="connsiteY8" fmla="*/ 13838 h 312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597" h="312686">
                  <a:moveTo>
                    <a:pt x="276030" y="13838"/>
                  </a:moveTo>
                  <a:cubicBezTo>
                    <a:pt x="204063" y="-7329"/>
                    <a:pt x="51664" y="-1684"/>
                    <a:pt x="13564" y="13838"/>
                  </a:cubicBezTo>
                  <a:cubicBezTo>
                    <a:pt x="-24536" y="29360"/>
                    <a:pt x="27675" y="73104"/>
                    <a:pt x="47430" y="106971"/>
                  </a:cubicBezTo>
                  <a:cubicBezTo>
                    <a:pt x="67185" y="140838"/>
                    <a:pt x="79886" y="185994"/>
                    <a:pt x="132097" y="217038"/>
                  </a:cubicBezTo>
                  <a:cubicBezTo>
                    <a:pt x="184308" y="248083"/>
                    <a:pt x="292964" y="277716"/>
                    <a:pt x="360697" y="293238"/>
                  </a:cubicBezTo>
                  <a:cubicBezTo>
                    <a:pt x="428430" y="308760"/>
                    <a:pt x="511686" y="317227"/>
                    <a:pt x="538497" y="310171"/>
                  </a:cubicBezTo>
                  <a:cubicBezTo>
                    <a:pt x="565308" y="303115"/>
                    <a:pt x="537086" y="279126"/>
                    <a:pt x="521564" y="250904"/>
                  </a:cubicBezTo>
                  <a:cubicBezTo>
                    <a:pt x="506042" y="222682"/>
                    <a:pt x="482053" y="178938"/>
                    <a:pt x="445364" y="140838"/>
                  </a:cubicBezTo>
                  <a:cubicBezTo>
                    <a:pt x="408675" y="102738"/>
                    <a:pt x="347997" y="35005"/>
                    <a:pt x="276030" y="13838"/>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grpSp>
      <p:pic>
        <p:nvPicPr>
          <p:cNvPr id="47" name="Picture 46" descr="radar_ok.png"/>
          <p:cNvPicPr>
            <a:picLocks noChangeAspect="1"/>
          </p:cNvPicPr>
          <p:nvPr/>
        </p:nvPicPr>
        <p:blipFill rotWithShape="1">
          <a:blip r:embed="rId4">
            <a:extLst>
              <a:ext uri="{28A0092B-C50C-407E-A947-70E740481C1C}">
                <a14:useLocalDpi xmlns:a14="http://schemas.microsoft.com/office/drawing/2010/main" val="0"/>
              </a:ext>
            </a:extLst>
          </a:blip>
          <a:srcRect l="11718" t="16088" r="17183" b="6000"/>
          <a:stretch/>
        </p:blipFill>
        <p:spPr>
          <a:xfrm>
            <a:off x="0" y="1371600"/>
            <a:ext cx="7387839" cy="4343400"/>
          </a:xfrm>
          <a:prstGeom prst="rect">
            <a:avLst/>
          </a:prstGeom>
        </p:spPr>
      </p:pic>
      <p:sp>
        <p:nvSpPr>
          <p:cNvPr id="48" name="TextBox 47"/>
          <p:cNvSpPr txBox="1"/>
          <p:nvPr/>
        </p:nvSpPr>
        <p:spPr>
          <a:xfrm>
            <a:off x="4419600" y="3276600"/>
            <a:ext cx="4724400" cy="1477328"/>
          </a:xfrm>
          <a:prstGeom prst="rect">
            <a:avLst/>
          </a:prstGeom>
          <a:solidFill>
            <a:schemeClr val="bg1">
              <a:lumMod val="75000"/>
              <a:lumOff val="25000"/>
            </a:schemeClr>
          </a:solidFill>
        </p:spPr>
        <p:txBody>
          <a:bodyPr wrap="square" rtlCol="0">
            <a:spAutoFit/>
          </a:bodyPr>
          <a:lstStyle/>
          <a:p>
            <a:pPr fontAlgn="base">
              <a:spcBef>
                <a:spcPct val="0"/>
              </a:spcBef>
              <a:spcAft>
                <a:spcPct val="0"/>
              </a:spcAft>
            </a:pPr>
            <a:r>
              <a:rPr lang="en-US" dirty="0">
                <a:solidFill>
                  <a:prstClr val="white"/>
                </a:solidFill>
                <a:latin typeface="Arial" pitchFamily="34" charset="0"/>
              </a:rPr>
              <a:t>The same concepts apply to radar data.</a:t>
            </a:r>
          </a:p>
          <a:p>
            <a:pPr fontAlgn="base">
              <a:spcBef>
                <a:spcPct val="0"/>
              </a:spcBef>
              <a:spcAft>
                <a:spcPct val="0"/>
              </a:spcAft>
            </a:pPr>
            <a:endParaRPr lang="en-US" dirty="0">
              <a:solidFill>
                <a:prstClr val="white"/>
              </a:solidFill>
              <a:latin typeface="Arial" pitchFamily="34" charset="0"/>
            </a:endParaRPr>
          </a:p>
          <a:p>
            <a:pPr fontAlgn="base">
              <a:spcBef>
                <a:spcPct val="0"/>
              </a:spcBef>
              <a:spcAft>
                <a:spcPct val="0"/>
              </a:spcAft>
            </a:pPr>
            <a:r>
              <a:rPr lang="en-US" dirty="0">
                <a:solidFill>
                  <a:prstClr val="white"/>
                </a:solidFill>
                <a:latin typeface="Arial" pitchFamily="34" charset="0"/>
              </a:rPr>
              <a:t>Meteorologists view cells or storms—so the computer needs to identify and track radar cells and their evolution over time.</a:t>
            </a:r>
          </a:p>
        </p:txBody>
      </p:sp>
      <p:grpSp>
        <p:nvGrpSpPr>
          <p:cNvPr id="61" name="Group 60"/>
          <p:cNvGrpSpPr/>
          <p:nvPr/>
        </p:nvGrpSpPr>
        <p:grpSpPr>
          <a:xfrm>
            <a:off x="2724243" y="2609572"/>
            <a:ext cx="1695357" cy="1539158"/>
            <a:chOff x="2724243" y="2609572"/>
            <a:chExt cx="1695357" cy="1539158"/>
          </a:xfrm>
        </p:grpSpPr>
        <p:cxnSp>
          <p:nvCxnSpPr>
            <p:cNvPr id="51" name="Straight Arrow Connector 50"/>
            <p:cNvCxnSpPr/>
            <p:nvPr/>
          </p:nvCxnSpPr>
          <p:spPr>
            <a:xfrm flipH="1" flipV="1">
              <a:off x="3733800" y="3124200"/>
              <a:ext cx="685800" cy="609600"/>
            </a:xfrm>
            <a:prstGeom prst="straightConnector1">
              <a:avLst/>
            </a:prstGeom>
            <a:ln w="38100">
              <a:solidFill>
                <a:srgbClr val="A015BA"/>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H="1" flipV="1">
              <a:off x="3581400" y="3657600"/>
              <a:ext cx="838200" cy="76200"/>
            </a:xfrm>
            <a:prstGeom prst="straightConnector1">
              <a:avLst/>
            </a:prstGeom>
            <a:ln w="38100">
              <a:solidFill>
                <a:srgbClr val="A015BA"/>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H="1">
              <a:off x="3276600" y="3733800"/>
              <a:ext cx="1143000" cy="304800"/>
            </a:xfrm>
            <a:prstGeom prst="straightConnector1">
              <a:avLst/>
            </a:prstGeom>
            <a:ln w="38100">
              <a:solidFill>
                <a:srgbClr val="A015BA"/>
              </a:solidFill>
              <a:tailEnd type="arrow"/>
            </a:ln>
            <a:effectLst/>
          </p:spPr>
          <p:style>
            <a:lnRef idx="2">
              <a:schemeClr val="accent1"/>
            </a:lnRef>
            <a:fillRef idx="0">
              <a:schemeClr val="accent1"/>
            </a:fillRef>
            <a:effectRef idx="1">
              <a:schemeClr val="accent1"/>
            </a:effectRef>
            <a:fontRef idx="minor">
              <a:schemeClr val="tx1"/>
            </a:fontRef>
          </p:style>
        </p:cxnSp>
        <p:sp>
          <p:nvSpPr>
            <p:cNvPr id="58" name="Freeform 57"/>
            <p:cNvSpPr/>
            <p:nvPr/>
          </p:nvSpPr>
          <p:spPr>
            <a:xfrm>
              <a:off x="3399512" y="2609572"/>
              <a:ext cx="461518" cy="538078"/>
            </a:xfrm>
            <a:custGeom>
              <a:avLst/>
              <a:gdLst>
                <a:gd name="connsiteX0" fmla="*/ 275021 w 461518"/>
                <a:gd name="connsiteY0" fmla="*/ 531561 h 538078"/>
                <a:gd name="connsiteX1" fmla="*/ 325821 w 461518"/>
                <a:gd name="connsiteY1" fmla="*/ 531561 h 538078"/>
                <a:gd name="connsiteX2" fmla="*/ 418955 w 461518"/>
                <a:gd name="connsiteY2" fmla="*/ 463828 h 538078"/>
                <a:gd name="connsiteX3" fmla="*/ 461288 w 461518"/>
                <a:gd name="connsiteY3" fmla="*/ 353761 h 538078"/>
                <a:gd name="connsiteX4" fmla="*/ 435888 w 461518"/>
                <a:gd name="connsiteY4" fmla="*/ 243695 h 538078"/>
                <a:gd name="connsiteX5" fmla="*/ 435888 w 461518"/>
                <a:gd name="connsiteY5" fmla="*/ 167495 h 538078"/>
                <a:gd name="connsiteX6" fmla="*/ 427421 w 461518"/>
                <a:gd name="connsiteY6" fmla="*/ 91295 h 538078"/>
                <a:gd name="connsiteX7" fmla="*/ 325821 w 461518"/>
                <a:gd name="connsiteY7" fmla="*/ 6628 h 538078"/>
                <a:gd name="connsiteX8" fmla="*/ 232688 w 461518"/>
                <a:gd name="connsiteY8" fmla="*/ 15095 h 538078"/>
                <a:gd name="connsiteX9" fmla="*/ 164955 w 461518"/>
                <a:gd name="connsiteY9" fmla="*/ 91295 h 538078"/>
                <a:gd name="connsiteX10" fmla="*/ 71821 w 461518"/>
                <a:gd name="connsiteY10" fmla="*/ 184428 h 538078"/>
                <a:gd name="connsiteX11" fmla="*/ 4088 w 461518"/>
                <a:gd name="connsiteY11" fmla="*/ 319895 h 538078"/>
                <a:gd name="connsiteX12" fmla="*/ 21021 w 461518"/>
                <a:gd name="connsiteY12" fmla="*/ 413028 h 538078"/>
                <a:gd name="connsiteX13" fmla="*/ 131088 w 461518"/>
                <a:gd name="connsiteY13" fmla="*/ 480761 h 538078"/>
                <a:gd name="connsiteX14" fmla="*/ 275021 w 461518"/>
                <a:gd name="connsiteY14" fmla="*/ 531561 h 53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1518" h="538078">
                  <a:moveTo>
                    <a:pt x="275021" y="531561"/>
                  </a:moveTo>
                  <a:cubicBezTo>
                    <a:pt x="288426" y="537205"/>
                    <a:pt x="301832" y="542850"/>
                    <a:pt x="325821" y="531561"/>
                  </a:cubicBezTo>
                  <a:cubicBezTo>
                    <a:pt x="349810" y="520272"/>
                    <a:pt x="396377" y="493461"/>
                    <a:pt x="418955" y="463828"/>
                  </a:cubicBezTo>
                  <a:cubicBezTo>
                    <a:pt x="441533" y="434195"/>
                    <a:pt x="458466" y="390450"/>
                    <a:pt x="461288" y="353761"/>
                  </a:cubicBezTo>
                  <a:cubicBezTo>
                    <a:pt x="464110" y="317072"/>
                    <a:pt x="440121" y="274739"/>
                    <a:pt x="435888" y="243695"/>
                  </a:cubicBezTo>
                  <a:cubicBezTo>
                    <a:pt x="431655" y="212651"/>
                    <a:pt x="437299" y="192895"/>
                    <a:pt x="435888" y="167495"/>
                  </a:cubicBezTo>
                  <a:cubicBezTo>
                    <a:pt x="434477" y="142095"/>
                    <a:pt x="445766" y="118106"/>
                    <a:pt x="427421" y="91295"/>
                  </a:cubicBezTo>
                  <a:cubicBezTo>
                    <a:pt x="409077" y="64484"/>
                    <a:pt x="358277" y="19328"/>
                    <a:pt x="325821" y="6628"/>
                  </a:cubicBezTo>
                  <a:cubicBezTo>
                    <a:pt x="293366" y="-6072"/>
                    <a:pt x="259499" y="984"/>
                    <a:pt x="232688" y="15095"/>
                  </a:cubicBezTo>
                  <a:cubicBezTo>
                    <a:pt x="205877" y="29206"/>
                    <a:pt x="191766" y="63073"/>
                    <a:pt x="164955" y="91295"/>
                  </a:cubicBezTo>
                  <a:cubicBezTo>
                    <a:pt x="138144" y="119517"/>
                    <a:pt x="98632" y="146328"/>
                    <a:pt x="71821" y="184428"/>
                  </a:cubicBezTo>
                  <a:cubicBezTo>
                    <a:pt x="45010" y="222528"/>
                    <a:pt x="12555" y="281795"/>
                    <a:pt x="4088" y="319895"/>
                  </a:cubicBezTo>
                  <a:cubicBezTo>
                    <a:pt x="-4379" y="357995"/>
                    <a:pt x="-146" y="386217"/>
                    <a:pt x="21021" y="413028"/>
                  </a:cubicBezTo>
                  <a:cubicBezTo>
                    <a:pt x="42188" y="439839"/>
                    <a:pt x="131088" y="480761"/>
                    <a:pt x="131088" y="480761"/>
                  </a:cubicBezTo>
                  <a:lnTo>
                    <a:pt x="275021" y="531561"/>
                  </a:lnTo>
                  <a:close/>
                </a:path>
              </a:pathLst>
            </a:custGeom>
            <a:noFill/>
            <a:ln w="63500">
              <a:solidFill>
                <a:srgbClr val="A015B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59" name="Freeform 58"/>
            <p:cNvSpPr/>
            <p:nvPr/>
          </p:nvSpPr>
          <p:spPr>
            <a:xfrm>
              <a:off x="3133778" y="3504730"/>
              <a:ext cx="516642" cy="353751"/>
            </a:xfrm>
            <a:custGeom>
              <a:avLst/>
              <a:gdLst>
                <a:gd name="connsiteX0" fmla="*/ 185155 w 516642"/>
                <a:gd name="connsiteY0" fmla="*/ 59737 h 353751"/>
                <a:gd name="connsiteX1" fmla="*/ 7355 w 516642"/>
                <a:gd name="connsiteY1" fmla="*/ 169803 h 353751"/>
                <a:gd name="connsiteX2" fmla="*/ 41222 w 516642"/>
                <a:gd name="connsiteY2" fmla="*/ 254470 h 353751"/>
                <a:gd name="connsiteX3" fmla="*/ 108955 w 516642"/>
                <a:gd name="connsiteY3" fmla="*/ 330670 h 353751"/>
                <a:gd name="connsiteX4" fmla="*/ 312155 w 516642"/>
                <a:gd name="connsiteY4" fmla="*/ 347603 h 353751"/>
                <a:gd name="connsiteX5" fmla="*/ 396822 w 516642"/>
                <a:gd name="connsiteY5" fmla="*/ 237537 h 353751"/>
                <a:gd name="connsiteX6" fmla="*/ 464555 w 516642"/>
                <a:gd name="connsiteY6" fmla="*/ 152870 h 353751"/>
                <a:gd name="connsiteX7" fmla="*/ 515355 w 516642"/>
                <a:gd name="connsiteY7" fmla="*/ 76670 h 353751"/>
                <a:gd name="connsiteX8" fmla="*/ 489955 w 516642"/>
                <a:gd name="connsiteY8" fmla="*/ 34337 h 353751"/>
                <a:gd name="connsiteX9" fmla="*/ 371422 w 516642"/>
                <a:gd name="connsiteY9" fmla="*/ 470 h 353751"/>
                <a:gd name="connsiteX10" fmla="*/ 252889 w 516642"/>
                <a:gd name="connsiteY10" fmla="*/ 59737 h 353751"/>
                <a:gd name="connsiteX11" fmla="*/ 185155 w 516642"/>
                <a:gd name="connsiteY11" fmla="*/ 59737 h 35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642" h="353751">
                  <a:moveTo>
                    <a:pt x="185155" y="59737"/>
                  </a:moveTo>
                  <a:cubicBezTo>
                    <a:pt x="144233" y="78081"/>
                    <a:pt x="31344" y="137348"/>
                    <a:pt x="7355" y="169803"/>
                  </a:cubicBezTo>
                  <a:cubicBezTo>
                    <a:pt x="-16634" y="202259"/>
                    <a:pt x="24289" y="227659"/>
                    <a:pt x="41222" y="254470"/>
                  </a:cubicBezTo>
                  <a:cubicBezTo>
                    <a:pt x="58155" y="281281"/>
                    <a:pt x="63800" y="315148"/>
                    <a:pt x="108955" y="330670"/>
                  </a:cubicBezTo>
                  <a:cubicBezTo>
                    <a:pt x="154110" y="346192"/>
                    <a:pt x="264177" y="363125"/>
                    <a:pt x="312155" y="347603"/>
                  </a:cubicBezTo>
                  <a:cubicBezTo>
                    <a:pt x="360133" y="332081"/>
                    <a:pt x="371422" y="269993"/>
                    <a:pt x="396822" y="237537"/>
                  </a:cubicBezTo>
                  <a:cubicBezTo>
                    <a:pt x="422222" y="205082"/>
                    <a:pt x="444800" y="179681"/>
                    <a:pt x="464555" y="152870"/>
                  </a:cubicBezTo>
                  <a:cubicBezTo>
                    <a:pt x="484310" y="126059"/>
                    <a:pt x="511122" y="96426"/>
                    <a:pt x="515355" y="76670"/>
                  </a:cubicBezTo>
                  <a:cubicBezTo>
                    <a:pt x="519588" y="56914"/>
                    <a:pt x="513944" y="47037"/>
                    <a:pt x="489955" y="34337"/>
                  </a:cubicBezTo>
                  <a:cubicBezTo>
                    <a:pt x="465966" y="21637"/>
                    <a:pt x="410933" y="-3763"/>
                    <a:pt x="371422" y="470"/>
                  </a:cubicBezTo>
                  <a:cubicBezTo>
                    <a:pt x="331911" y="4703"/>
                    <a:pt x="276878" y="48448"/>
                    <a:pt x="252889" y="59737"/>
                  </a:cubicBezTo>
                  <a:cubicBezTo>
                    <a:pt x="228900" y="71026"/>
                    <a:pt x="226077" y="41393"/>
                    <a:pt x="185155" y="59737"/>
                  </a:cubicBezTo>
                  <a:close/>
                </a:path>
              </a:pathLst>
            </a:custGeom>
            <a:noFill/>
            <a:ln w="63500">
              <a:solidFill>
                <a:srgbClr val="A015B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60" name="Freeform 59"/>
            <p:cNvSpPr/>
            <p:nvPr/>
          </p:nvSpPr>
          <p:spPr>
            <a:xfrm>
              <a:off x="2724243" y="3798712"/>
              <a:ext cx="638852" cy="350018"/>
            </a:xfrm>
            <a:custGeom>
              <a:avLst/>
              <a:gdLst>
                <a:gd name="connsiteX0" fmla="*/ 450757 w 638852"/>
                <a:gd name="connsiteY0" fmla="*/ 2821 h 350018"/>
                <a:gd name="connsiteX1" fmla="*/ 332224 w 638852"/>
                <a:gd name="connsiteY1" fmla="*/ 45155 h 350018"/>
                <a:gd name="connsiteX2" fmla="*/ 315290 w 638852"/>
                <a:gd name="connsiteY2" fmla="*/ 104421 h 350018"/>
                <a:gd name="connsiteX3" fmla="*/ 306824 w 638852"/>
                <a:gd name="connsiteY3" fmla="*/ 138288 h 350018"/>
                <a:gd name="connsiteX4" fmla="*/ 205224 w 638852"/>
                <a:gd name="connsiteY4" fmla="*/ 87488 h 350018"/>
                <a:gd name="connsiteX5" fmla="*/ 103624 w 638852"/>
                <a:gd name="connsiteY5" fmla="*/ 138288 h 350018"/>
                <a:gd name="connsiteX6" fmla="*/ 2024 w 638852"/>
                <a:gd name="connsiteY6" fmla="*/ 248355 h 350018"/>
                <a:gd name="connsiteX7" fmla="*/ 44357 w 638852"/>
                <a:gd name="connsiteY7" fmla="*/ 316088 h 350018"/>
                <a:gd name="connsiteX8" fmla="*/ 145957 w 638852"/>
                <a:gd name="connsiteY8" fmla="*/ 349955 h 350018"/>
                <a:gd name="connsiteX9" fmla="*/ 239090 w 638852"/>
                <a:gd name="connsiteY9" fmla="*/ 324555 h 350018"/>
                <a:gd name="connsiteX10" fmla="*/ 366090 w 638852"/>
                <a:gd name="connsiteY10" fmla="*/ 324555 h 350018"/>
                <a:gd name="connsiteX11" fmla="*/ 450757 w 638852"/>
                <a:gd name="connsiteY11" fmla="*/ 307621 h 350018"/>
                <a:gd name="connsiteX12" fmla="*/ 493090 w 638852"/>
                <a:gd name="connsiteY12" fmla="*/ 256821 h 350018"/>
                <a:gd name="connsiteX13" fmla="*/ 620090 w 638852"/>
                <a:gd name="connsiteY13" fmla="*/ 146755 h 350018"/>
                <a:gd name="connsiteX14" fmla="*/ 628557 w 638852"/>
                <a:gd name="connsiteY14" fmla="*/ 70555 h 350018"/>
                <a:gd name="connsiteX15" fmla="*/ 526957 w 638852"/>
                <a:gd name="connsiteY15" fmla="*/ 11288 h 350018"/>
                <a:gd name="connsiteX16" fmla="*/ 450757 w 638852"/>
                <a:gd name="connsiteY16" fmla="*/ 2821 h 3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8852" h="350018">
                  <a:moveTo>
                    <a:pt x="450757" y="2821"/>
                  </a:moveTo>
                  <a:cubicBezTo>
                    <a:pt x="418302" y="8465"/>
                    <a:pt x="354802" y="28222"/>
                    <a:pt x="332224" y="45155"/>
                  </a:cubicBezTo>
                  <a:cubicBezTo>
                    <a:pt x="309646" y="62088"/>
                    <a:pt x="319523" y="88899"/>
                    <a:pt x="315290" y="104421"/>
                  </a:cubicBezTo>
                  <a:cubicBezTo>
                    <a:pt x="311057" y="119943"/>
                    <a:pt x="325168" y="141110"/>
                    <a:pt x="306824" y="138288"/>
                  </a:cubicBezTo>
                  <a:cubicBezTo>
                    <a:pt x="288480" y="135466"/>
                    <a:pt x="239091" y="87488"/>
                    <a:pt x="205224" y="87488"/>
                  </a:cubicBezTo>
                  <a:cubicBezTo>
                    <a:pt x="171357" y="87488"/>
                    <a:pt x="137491" y="111477"/>
                    <a:pt x="103624" y="138288"/>
                  </a:cubicBezTo>
                  <a:cubicBezTo>
                    <a:pt x="69757" y="165099"/>
                    <a:pt x="11902" y="218722"/>
                    <a:pt x="2024" y="248355"/>
                  </a:cubicBezTo>
                  <a:cubicBezTo>
                    <a:pt x="-7854" y="277988"/>
                    <a:pt x="20368" y="299155"/>
                    <a:pt x="44357" y="316088"/>
                  </a:cubicBezTo>
                  <a:cubicBezTo>
                    <a:pt x="68346" y="333021"/>
                    <a:pt x="113502" y="348544"/>
                    <a:pt x="145957" y="349955"/>
                  </a:cubicBezTo>
                  <a:cubicBezTo>
                    <a:pt x="178412" y="351366"/>
                    <a:pt x="202401" y="328788"/>
                    <a:pt x="239090" y="324555"/>
                  </a:cubicBezTo>
                  <a:cubicBezTo>
                    <a:pt x="275779" y="320322"/>
                    <a:pt x="330812" y="327377"/>
                    <a:pt x="366090" y="324555"/>
                  </a:cubicBezTo>
                  <a:cubicBezTo>
                    <a:pt x="401368" y="321733"/>
                    <a:pt x="429590" y="318910"/>
                    <a:pt x="450757" y="307621"/>
                  </a:cubicBezTo>
                  <a:cubicBezTo>
                    <a:pt x="471924" y="296332"/>
                    <a:pt x="464868" y="283632"/>
                    <a:pt x="493090" y="256821"/>
                  </a:cubicBezTo>
                  <a:cubicBezTo>
                    <a:pt x="521312" y="230010"/>
                    <a:pt x="597512" y="177799"/>
                    <a:pt x="620090" y="146755"/>
                  </a:cubicBezTo>
                  <a:cubicBezTo>
                    <a:pt x="642668" y="115711"/>
                    <a:pt x="644079" y="93133"/>
                    <a:pt x="628557" y="70555"/>
                  </a:cubicBezTo>
                  <a:cubicBezTo>
                    <a:pt x="613035" y="47977"/>
                    <a:pt x="559413" y="22577"/>
                    <a:pt x="526957" y="11288"/>
                  </a:cubicBezTo>
                  <a:cubicBezTo>
                    <a:pt x="494502" y="-1"/>
                    <a:pt x="483212" y="-2823"/>
                    <a:pt x="450757" y="2821"/>
                  </a:cubicBezTo>
                  <a:close/>
                </a:path>
              </a:pathLst>
            </a:custGeom>
            <a:noFill/>
            <a:ln w="63500">
              <a:solidFill>
                <a:srgbClr val="A015B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grpSp>
    </p:spTree>
    <p:extLst>
      <p:ext uri="{BB962C8B-B14F-4D97-AF65-F5344CB8AC3E}">
        <p14:creationId xmlns:p14="http://schemas.microsoft.com/office/powerpoint/2010/main" val="356269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9" presetClass="exit" presetSubtype="0" fill="hold" nodeType="withEffect">
                                  <p:stCondLst>
                                    <p:cond delay="0"/>
                                  </p:stCondLst>
                                  <p:childTnLst>
                                    <p:animEffect transition="out" filter="dissolv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par>
                                <p:cTn id="19" presetID="9" presetClass="exit" presetSubtype="0" fill="hold" nodeType="withEffect">
                                  <p:stCondLst>
                                    <p:cond delay="0"/>
                                  </p:stCondLst>
                                  <p:childTnLst>
                                    <p:animEffect transition="out" filter="dissolve">
                                      <p:cBhvr>
                                        <p:cTn id="20" dur="500"/>
                                        <p:tgtEl>
                                          <p:spTgt spid="18"/>
                                        </p:tgtEl>
                                      </p:cBhvr>
                                    </p:animEffect>
                                    <p:set>
                                      <p:cBhvr>
                                        <p:cTn id="21" dur="1" fill="hold">
                                          <p:stCondLst>
                                            <p:cond delay="499"/>
                                          </p:stCondLst>
                                        </p:cTn>
                                        <p:tgtEl>
                                          <p:spTgt spid="18"/>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4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8"/>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157</a:t>
            </a:fld>
            <a:endParaRPr lang="en-US"/>
          </a:p>
        </p:txBody>
      </p:sp>
      <p:sp>
        <p:nvSpPr>
          <p:cNvPr id="3" name="Title 1"/>
          <p:cNvSpPr>
            <a:spLocks noGrp="1"/>
          </p:cNvSpPr>
          <p:nvPr>
            <p:ph type="title"/>
          </p:nvPr>
        </p:nvSpPr>
        <p:spPr>
          <a:xfrm>
            <a:off x="458262" y="0"/>
            <a:ext cx="8228538" cy="990600"/>
          </a:xfrm>
        </p:spPr>
        <p:txBody>
          <a:bodyPr/>
          <a:lstStyle/>
          <a:p>
            <a:r>
              <a:rPr lang="en-US" sz="3600" dirty="0" smtClean="0"/>
              <a:t>Model Evaluation (2014)</a:t>
            </a:r>
            <a:endParaRPr lang="en-US" sz="3600" dirty="0"/>
          </a:p>
        </p:txBody>
      </p:sp>
      <p:pic>
        <p:nvPicPr>
          <p:cNvPr id="8" name="Picture 7" descr="model-nws_skill_2014_withWithoutSa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914400"/>
            <a:ext cx="7907114" cy="5613902"/>
          </a:xfrm>
          <a:prstGeom prst="rect">
            <a:avLst/>
          </a:prstGeom>
        </p:spPr>
      </p:pic>
      <p:sp>
        <p:nvSpPr>
          <p:cNvPr id="15" name="TextBox 14"/>
          <p:cNvSpPr txBox="1"/>
          <p:nvPr/>
        </p:nvSpPr>
        <p:spPr>
          <a:xfrm>
            <a:off x="4114800" y="3352800"/>
            <a:ext cx="2057400" cy="646331"/>
          </a:xfrm>
          <a:prstGeom prst="rect">
            <a:avLst/>
          </a:prstGeom>
          <a:noFill/>
        </p:spPr>
        <p:txBody>
          <a:bodyPr wrap="square" rtlCol="0">
            <a:spAutoFit/>
          </a:bodyPr>
          <a:lstStyle/>
          <a:p>
            <a:pPr fontAlgn="base">
              <a:spcBef>
                <a:spcPct val="0"/>
              </a:spcBef>
              <a:spcAft>
                <a:spcPct val="0"/>
              </a:spcAft>
            </a:pPr>
            <a:r>
              <a:rPr lang="en-US" b="1" dirty="0">
                <a:solidFill>
                  <a:srgbClr val="000000"/>
                </a:solidFill>
                <a:latin typeface="Arial" pitchFamily="34" charset="0"/>
              </a:rPr>
              <a:t>NWS:</a:t>
            </a:r>
            <a:r>
              <a:rPr lang="en-US" dirty="0">
                <a:solidFill>
                  <a:srgbClr val="000000"/>
                </a:solidFill>
                <a:latin typeface="Arial" pitchFamily="34" charset="0"/>
              </a:rPr>
              <a:t>0.44</a:t>
            </a:r>
          </a:p>
          <a:p>
            <a:pPr fontAlgn="base">
              <a:spcBef>
                <a:spcPct val="0"/>
              </a:spcBef>
              <a:spcAft>
                <a:spcPct val="0"/>
              </a:spcAft>
            </a:pPr>
            <a:r>
              <a:rPr lang="en-US" b="1" dirty="0" err="1">
                <a:solidFill>
                  <a:srgbClr val="000000"/>
                </a:solidFill>
                <a:latin typeface="Arial" pitchFamily="34" charset="0"/>
              </a:rPr>
              <a:t>ProbSevere</a:t>
            </a:r>
            <a:r>
              <a:rPr lang="en-US" b="1" dirty="0">
                <a:solidFill>
                  <a:srgbClr val="000000"/>
                </a:solidFill>
                <a:latin typeface="Arial" pitchFamily="34" charset="0"/>
              </a:rPr>
              <a:t>: </a:t>
            </a:r>
            <a:r>
              <a:rPr lang="en-US" dirty="0">
                <a:solidFill>
                  <a:srgbClr val="000000"/>
                </a:solidFill>
                <a:latin typeface="Arial" pitchFamily="34" charset="0"/>
              </a:rPr>
              <a:t>0.32</a:t>
            </a:r>
          </a:p>
        </p:txBody>
      </p:sp>
      <p:sp>
        <p:nvSpPr>
          <p:cNvPr id="16" name="TextBox 15"/>
          <p:cNvSpPr txBox="1"/>
          <p:nvPr/>
        </p:nvSpPr>
        <p:spPr>
          <a:xfrm>
            <a:off x="3505200" y="1905000"/>
            <a:ext cx="2971800" cy="646331"/>
          </a:xfrm>
          <a:prstGeom prst="rect">
            <a:avLst/>
          </a:prstGeom>
          <a:noFill/>
        </p:spPr>
        <p:txBody>
          <a:bodyPr wrap="square" rtlCol="0">
            <a:spAutoFit/>
          </a:bodyPr>
          <a:lstStyle/>
          <a:p>
            <a:pPr fontAlgn="base">
              <a:spcBef>
                <a:spcPct val="0"/>
              </a:spcBef>
              <a:spcAft>
                <a:spcPct val="0"/>
              </a:spcAft>
            </a:pPr>
            <a:r>
              <a:rPr lang="en-US" b="1" dirty="0">
                <a:solidFill>
                  <a:srgbClr val="000000"/>
                </a:solidFill>
                <a:latin typeface="Arial" pitchFamily="34" charset="0"/>
              </a:rPr>
              <a:t>NWS:</a:t>
            </a:r>
            <a:r>
              <a:rPr lang="en-US" dirty="0">
                <a:solidFill>
                  <a:srgbClr val="000000"/>
                </a:solidFill>
                <a:latin typeface="Arial" pitchFamily="34" charset="0"/>
              </a:rPr>
              <a:t>19 minutes</a:t>
            </a:r>
          </a:p>
          <a:p>
            <a:pPr fontAlgn="base">
              <a:spcBef>
                <a:spcPct val="0"/>
              </a:spcBef>
              <a:spcAft>
                <a:spcPct val="0"/>
              </a:spcAft>
            </a:pPr>
            <a:r>
              <a:rPr lang="en-US" b="1" dirty="0" err="1">
                <a:solidFill>
                  <a:srgbClr val="000000"/>
                </a:solidFill>
                <a:latin typeface="Arial" pitchFamily="34" charset="0"/>
              </a:rPr>
              <a:t>ProbSevere</a:t>
            </a:r>
            <a:r>
              <a:rPr lang="en-US" b="1" dirty="0">
                <a:solidFill>
                  <a:srgbClr val="000000"/>
                </a:solidFill>
                <a:latin typeface="Arial" pitchFamily="34" charset="0"/>
              </a:rPr>
              <a:t>: </a:t>
            </a:r>
            <a:r>
              <a:rPr lang="en-US" dirty="0">
                <a:solidFill>
                  <a:srgbClr val="000000"/>
                </a:solidFill>
                <a:latin typeface="Arial" pitchFamily="34" charset="0"/>
              </a:rPr>
              <a:t>29 minutes</a:t>
            </a:r>
          </a:p>
        </p:txBody>
      </p:sp>
      <p:cxnSp>
        <p:nvCxnSpPr>
          <p:cNvPr id="17" name="Straight Arrow Connector 16"/>
          <p:cNvCxnSpPr/>
          <p:nvPr/>
        </p:nvCxnSpPr>
        <p:spPr>
          <a:xfrm>
            <a:off x="5638800" y="2057400"/>
            <a:ext cx="762000" cy="152400"/>
          </a:xfrm>
          <a:prstGeom prst="straightConnector1">
            <a:avLst/>
          </a:prstGeom>
          <a:ln w="3175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5029200" y="3962400"/>
            <a:ext cx="0" cy="533400"/>
          </a:xfrm>
          <a:prstGeom prst="straightConnector1">
            <a:avLst/>
          </a:prstGeom>
          <a:ln w="3175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533400" y="228600"/>
            <a:ext cx="8229600" cy="1323439"/>
          </a:xfrm>
          <a:prstGeom prst="rect">
            <a:avLst/>
          </a:prstGeom>
          <a:solidFill>
            <a:srgbClr val="FFFF00"/>
          </a:solidFill>
          <a:ln w="31750">
            <a:solidFill>
              <a:schemeClr val="bg1"/>
            </a:solidFill>
          </a:ln>
        </p:spPr>
        <p:txBody>
          <a:bodyPr wrap="square" rtlCol="0">
            <a:spAutoFit/>
          </a:bodyPr>
          <a:lstStyle/>
          <a:p>
            <a:pPr fontAlgn="base">
              <a:spcBef>
                <a:spcPct val="0"/>
              </a:spcBef>
              <a:spcAft>
                <a:spcPct val="0"/>
              </a:spcAft>
            </a:pPr>
            <a:r>
              <a:rPr lang="en-US" sz="2000" b="1" dirty="0">
                <a:solidFill>
                  <a:prstClr val="black"/>
                </a:solidFill>
                <a:latin typeface="Arial" pitchFamily="34" charset="0"/>
              </a:rPr>
              <a:t>We fully expect that the impact of the satellite component will be even greater with GOES-R (more frequent images, factor 4 improvement in spatial resolution, more spectral bands for inferring cloud properties, lightning mapping)</a:t>
            </a:r>
          </a:p>
        </p:txBody>
      </p:sp>
    </p:spTree>
    <p:extLst>
      <p:ext uri="{BB962C8B-B14F-4D97-AF65-F5344CB8AC3E}">
        <p14:creationId xmlns:p14="http://schemas.microsoft.com/office/powerpoint/2010/main" val="403161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158</a:t>
            </a:fld>
            <a:endParaRPr lang="en-US"/>
          </a:p>
        </p:txBody>
      </p:sp>
      <p:sp>
        <p:nvSpPr>
          <p:cNvPr id="8" name="TextBox 7"/>
          <p:cNvSpPr txBox="1"/>
          <p:nvPr/>
        </p:nvSpPr>
        <p:spPr>
          <a:xfrm>
            <a:off x="6172200" y="621268"/>
            <a:ext cx="2971800" cy="369332"/>
          </a:xfrm>
          <a:prstGeom prst="rect">
            <a:avLst/>
          </a:prstGeom>
          <a:solidFill>
            <a:schemeClr val="bg1"/>
          </a:solidFill>
        </p:spPr>
        <p:txBody>
          <a:bodyPr wrap="square" rtlCol="0">
            <a:spAutoFit/>
          </a:bodyPr>
          <a:lstStyle/>
          <a:p>
            <a:pPr fontAlgn="base">
              <a:spcBef>
                <a:spcPct val="0"/>
              </a:spcBef>
              <a:spcAft>
                <a:spcPct val="0"/>
              </a:spcAft>
            </a:pPr>
            <a:r>
              <a:rPr lang="en-US" dirty="0">
                <a:solidFill>
                  <a:srgbClr val="FFFF00"/>
                </a:solidFill>
                <a:latin typeface="Arial" pitchFamily="34" charset="0"/>
              </a:rPr>
              <a:t>2059 UTC Jun-18-2013</a:t>
            </a:r>
          </a:p>
        </p:txBody>
      </p:sp>
      <p:sp>
        <p:nvSpPr>
          <p:cNvPr id="20" name="TextBox 19"/>
          <p:cNvSpPr txBox="1"/>
          <p:nvPr/>
        </p:nvSpPr>
        <p:spPr>
          <a:xfrm>
            <a:off x="1524000" y="0"/>
            <a:ext cx="6172200" cy="461665"/>
          </a:xfrm>
          <a:prstGeom prst="rect">
            <a:avLst/>
          </a:prstGeom>
          <a:noFill/>
        </p:spPr>
        <p:txBody>
          <a:bodyPr wrap="square" rtlCol="0">
            <a:spAutoFit/>
          </a:bodyPr>
          <a:lstStyle/>
          <a:p>
            <a:pPr algn="ctr" fontAlgn="base">
              <a:spcBef>
                <a:spcPct val="0"/>
              </a:spcBef>
              <a:spcAft>
                <a:spcPct val="0"/>
              </a:spcAft>
            </a:pPr>
            <a:r>
              <a:rPr lang="en-US" sz="2400" dirty="0">
                <a:solidFill>
                  <a:prstClr val="white"/>
                </a:solidFill>
                <a:latin typeface="Arial" pitchFamily="34" charset="0"/>
              </a:rPr>
              <a:t>What information does the satellite provide?</a:t>
            </a:r>
          </a:p>
        </p:txBody>
      </p:sp>
      <p:grpSp>
        <p:nvGrpSpPr>
          <p:cNvPr id="5" name="Group 4"/>
          <p:cNvGrpSpPr/>
          <p:nvPr/>
        </p:nvGrpSpPr>
        <p:grpSpPr>
          <a:xfrm>
            <a:off x="1" y="1066800"/>
            <a:ext cx="9143999" cy="3464243"/>
            <a:chOff x="1" y="1295400"/>
            <a:chExt cx="9143999" cy="3464243"/>
          </a:xfrm>
        </p:grpSpPr>
        <p:pic>
          <p:nvPicPr>
            <p:cNvPr id="2" name="Picture 1" descr="ps_20130618_2059.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295400"/>
              <a:ext cx="4575826" cy="2989849"/>
            </a:xfrm>
            <a:prstGeom prst="rect">
              <a:avLst/>
            </a:prstGeom>
          </p:spPr>
        </p:pic>
        <p:sp>
          <p:nvSpPr>
            <p:cNvPr id="9" name="TextBox 8"/>
            <p:cNvSpPr txBox="1"/>
            <p:nvPr/>
          </p:nvSpPr>
          <p:spPr>
            <a:xfrm>
              <a:off x="76200" y="3657600"/>
              <a:ext cx="990600" cy="492443"/>
            </a:xfrm>
            <a:prstGeom prst="rect">
              <a:avLst/>
            </a:prstGeom>
            <a:solidFill>
              <a:schemeClr val="bg1"/>
            </a:solidFill>
          </p:spPr>
          <p:txBody>
            <a:bodyPr wrap="square" rtlCol="0">
              <a:spAutoFit/>
            </a:bodyPr>
            <a:lstStyle/>
            <a:p>
              <a:pPr fontAlgn="base">
                <a:spcBef>
                  <a:spcPct val="0"/>
                </a:spcBef>
                <a:spcAft>
                  <a:spcPct val="0"/>
                </a:spcAft>
              </a:pPr>
              <a:r>
                <a:rPr lang="en-US" sz="2600" dirty="0">
                  <a:solidFill>
                    <a:srgbClr val="FFFF00"/>
                  </a:solidFill>
                  <a:latin typeface="Arial" pitchFamily="34" charset="0"/>
                </a:rPr>
                <a:t>MO</a:t>
              </a:r>
            </a:p>
          </p:txBody>
        </p:sp>
        <p:sp>
          <p:nvSpPr>
            <p:cNvPr id="10" name="TextBox 9"/>
            <p:cNvSpPr txBox="1"/>
            <p:nvPr/>
          </p:nvSpPr>
          <p:spPr>
            <a:xfrm>
              <a:off x="152400" y="1371600"/>
              <a:ext cx="914400" cy="492443"/>
            </a:xfrm>
            <a:prstGeom prst="rect">
              <a:avLst/>
            </a:prstGeom>
            <a:solidFill>
              <a:schemeClr val="bg1"/>
            </a:solidFill>
          </p:spPr>
          <p:txBody>
            <a:bodyPr wrap="square" rtlCol="0">
              <a:spAutoFit/>
            </a:bodyPr>
            <a:lstStyle/>
            <a:p>
              <a:pPr fontAlgn="base">
                <a:spcBef>
                  <a:spcPct val="0"/>
                </a:spcBef>
                <a:spcAft>
                  <a:spcPct val="0"/>
                </a:spcAft>
              </a:pPr>
              <a:r>
                <a:rPr lang="en-US" sz="2600" dirty="0">
                  <a:solidFill>
                    <a:srgbClr val="FFFF00"/>
                  </a:solidFill>
                  <a:latin typeface="Arial" pitchFamily="34" charset="0"/>
                </a:rPr>
                <a:t>IA</a:t>
              </a:r>
            </a:p>
          </p:txBody>
        </p:sp>
        <p:sp>
          <p:nvSpPr>
            <p:cNvPr id="13" name="TextBox 12"/>
            <p:cNvSpPr txBox="1"/>
            <p:nvPr/>
          </p:nvSpPr>
          <p:spPr>
            <a:xfrm>
              <a:off x="3733800" y="3429000"/>
              <a:ext cx="685800" cy="492443"/>
            </a:xfrm>
            <a:prstGeom prst="rect">
              <a:avLst/>
            </a:prstGeom>
            <a:solidFill>
              <a:schemeClr val="bg1"/>
            </a:solidFill>
          </p:spPr>
          <p:txBody>
            <a:bodyPr wrap="square" rtlCol="0">
              <a:spAutoFit/>
            </a:bodyPr>
            <a:lstStyle/>
            <a:p>
              <a:pPr fontAlgn="base">
                <a:spcBef>
                  <a:spcPct val="0"/>
                </a:spcBef>
                <a:spcAft>
                  <a:spcPct val="0"/>
                </a:spcAft>
              </a:pPr>
              <a:r>
                <a:rPr lang="en-US" sz="2600" dirty="0">
                  <a:solidFill>
                    <a:srgbClr val="FFFF00"/>
                  </a:solidFill>
                  <a:latin typeface="Arial" pitchFamily="34" charset="0"/>
                </a:rPr>
                <a:t>IL</a:t>
              </a:r>
            </a:p>
          </p:txBody>
        </p:sp>
        <p:pic>
          <p:nvPicPr>
            <p:cNvPr id="3" name="Picture 2" descr="ps_20130618_2059_nosat.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80636" y="1295400"/>
              <a:ext cx="4563364" cy="2981706"/>
            </a:xfrm>
            <a:prstGeom prst="rect">
              <a:avLst/>
            </a:prstGeom>
          </p:spPr>
        </p:pic>
        <p:sp>
          <p:nvSpPr>
            <p:cNvPr id="21" name="TextBox 20"/>
            <p:cNvSpPr txBox="1"/>
            <p:nvPr/>
          </p:nvSpPr>
          <p:spPr>
            <a:xfrm>
              <a:off x="4648200" y="3657600"/>
              <a:ext cx="990600" cy="492443"/>
            </a:xfrm>
            <a:prstGeom prst="rect">
              <a:avLst/>
            </a:prstGeom>
            <a:solidFill>
              <a:schemeClr val="bg1"/>
            </a:solidFill>
          </p:spPr>
          <p:txBody>
            <a:bodyPr wrap="square" rtlCol="0">
              <a:spAutoFit/>
            </a:bodyPr>
            <a:lstStyle/>
            <a:p>
              <a:pPr fontAlgn="base">
                <a:spcBef>
                  <a:spcPct val="0"/>
                </a:spcBef>
                <a:spcAft>
                  <a:spcPct val="0"/>
                </a:spcAft>
              </a:pPr>
              <a:r>
                <a:rPr lang="en-US" sz="2600" dirty="0">
                  <a:solidFill>
                    <a:srgbClr val="FFFF00"/>
                  </a:solidFill>
                  <a:latin typeface="Arial" pitchFamily="34" charset="0"/>
                </a:rPr>
                <a:t>MO</a:t>
              </a:r>
            </a:p>
          </p:txBody>
        </p:sp>
        <p:sp>
          <p:nvSpPr>
            <p:cNvPr id="22" name="TextBox 21"/>
            <p:cNvSpPr txBox="1"/>
            <p:nvPr/>
          </p:nvSpPr>
          <p:spPr>
            <a:xfrm>
              <a:off x="4724400" y="1371600"/>
              <a:ext cx="914400" cy="492443"/>
            </a:xfrm>
            <a:prstGeom prst="rect">
              <a:avLst/>
            </a:prstGeom>
            <a:solidFill>
              <a:schemeClr val="bg1"/>
            </a:solidFill>
          </p:spPr>
          <p:txBody>
            <a:bodyPr wrap="square" rtlCol="0">
              <a:spAutoFit/>
            </a:bodyPr>
            <a:lstStyle/>
            <a:p>
              <a:pPr fontAlgn="base">
                <a:spcBef>
                  <a:spcPct val="0"/>
                </a:spcBef>
                <a:spcAft>
                  <a:spcPct val="0"/>
                </a:spcAft>
              </a:pPr>
              <a:r>
                <a:rPr lang="en-US" sz="2600" dirty="0">
                  <a:solidFill>
                    <a:srgbClr val="FFFF00"/>
                  </a:solidFill>
                  <a:latin typeface="Arial" pitchFamily="34" charset="0"/>
                </a:rPr>
                <a:t>IA</a:t>
              </a:r>
            </a:p>
          </p:txBody>
        </p:sp>
        <p:sp>
          <p:nvSpPr>
            <p:cNvPr id="23" name="TextBox 22"/>
            <p:cNvSpPr txBox="1"/>
            <p:nvPr/>
          </p:nvSpPr>
          <p:spPr>
            <a:xfrm>
              <a:off x="8305800" y="3429000"/>
              <a:ext cx="685800" cy="492443"/>
            </a:xfrm>
            <a:prstGeom prst="rect">
              <a:avLst/>
            </a:prstGeom>
            <a:solidFill>
              <a:schemeClr val="bg1"/>
            </a:solidFill>
          </p:spPr>
          <p:txBody>
            <a:bodyPr wrap="square" rtlCol="0">
              <a:spAutoFit/>
            </a:bodyPr>
            <a:lstStyle/>
            <a:p>
              <a:pPr fontAlgn="base">
                <a:spcBef>
                  <a:spcPct val="0"/>
                </a:spcBef>
                <a:spcAft>
                  <a:spcPct val="0"/>
                </a:spcAft>
              </a:pPr>
              <a:r>
                <a:rPr lang="en-US" sz="2600" dirty="0">
                  <a:solidFill>
                    <a:srgbClr val="FFFF00"/>
                  </a:solidFill>
                  <a:latin typeface="Arial" pitchFamily="34" charset="0"/>
                </a:rPr>
                <a:t>IL</a:t>
              </a:r>
            </a:p>
          </p:txBody>
        </p:sp>
        <p:sp>
          <p:nvSpPr>
            <p:cNvPr id="24" name="TextBox 23"/>
            <p:cNvSpPr txBox="1"/>
            <p:nvPr/>
          </p:nvSpPr>
          <p:spPr>
            <a:xfrm>
              <a:off x="990600" y="3200400"/>
              <a:ext cx="2362200" cy="492443"/>
            </a:xfrm>
            <a:prstGeom prst="rect">
              <a:avLst/>
            </a:prstGeom>
            <a:solidFill>
              <a:schemeClr val="bg1"/>
            </a:solidFill>
          </p:spPr>
          <p:txBody>
            <a:bodyPr wrap="square" rtlCol="0">
              <a:spAutoFit/>
            </a:bodyPr>
            <a:lstStyle/>
            <a:p>
              <a:pPr fontAlgn="base">
                <a:spcBef>
                  <a:spcPct val="0"/>
                </a:spcBef>
                <a:spcAft>
                  <a:spcPct val="0"/>
                </a:spcAft>
              </a:pPr>
              <a:r>
                <a:rPr lang="en-US" sz="2600" dirty="0">
                  <a:solidFill>
                    <a:srgbClr val="08FFFC"/>
                  </a:solidFill>
                  <a:latin typeface="Arial" pitchFamily="34" charset="0"/>
                </a:rPr>
                <a:t>Prob = 93%</a:t>
              </a:r>
            </a:p>
          </p:txBody>
        </p:sp>
        <p:sp>
          <p:nvSpPr>
            <p:cNvPr id="25" name="TextBox 24"/>
            <p:cNvSpPr txBox="1"/>
            <p:nvPr/>
          </p:nvSpPr>
          <p:spPr>
            <a:xfrm>
              <a:off x="5486400" y="3200400"/>
              <a:ext cx="2362200" cy="492443"/>
            </a:xfrm>
            <a:prstGeom prst="rect">
              <a:avLst/>
            </a:prstGeom>
            <a:solidFill>
              <a:schemeClr val="bg1"/>
            </a:solidFill>
          </p:spPr>
          <p:txBody>
            <a:bodyPr wrap="square" rtlCol="0">
              <a:spAutoFit/>
            </a:bodyPr>
            <a:lstStyle/>
            <a:p>
              <a:pPr fontAlgn="base">
                <a:spcBef>
                  <a:spcPct val="0"/>
                </a:spcBef>
                <a:spcAft>
                  <a:spcPct val="0"/>
                </a:spcAft>
              </a:pPr>
              <a:r>
                <a:rPr lang="en-US" sz="2600" dirty="0">
                  <a:solidFill>
                    <a:srgbClr val="08FFFC"/>
                  </a:solidFill>
                  <a:latin typeface="Arial" pitchFamily="34" charset="0"/>
                </a:rPr>
                <a:t>Prob = 40%</a:t>
              </a:r>
            </a:p>
          </p:txBody>
        </p:sp>
        <p:sp>
          <p:nvSpPr>
            <p:cNvPr id="26" name="TextBox 25"/>
            <p:cNvSpPr txBox="1"/>
            <p:nvPr/>
          </p:nvSpPr>
          <p:spPr>
            <a:xfrm>
              <a:off x="304800" y="4267200"/>
              <a:ext cx="3962400" cy="492443"/>
            </a:xfrm>
            <a:prstGeom prst="rect">
              <a:avLst/>
            </a:prstGeom>
            <a:solidFill>
              <a:schemeClr val="bg1"/>
            </a:solidFill>
          </p:spPr>
          <p:txBody>
            <a:bodyPr wrap="square" rtlCol="0">
              <a:spAutoFit/>
            </a:bodyPr>
            <a:lstStyle/>
            <a:p>
              <a:pPr fontAlgn="base">
                <a:spcBef>
                  <a:spcPct val="0"/>
                </a:spcBef>
                <a:spcAft>
                  <a:spcPct val="0"/>
                </a:spcAft>
              </a:pPr>
              <a:r>
                <a:rPr lang="en-US" sz="2600" dirty="0">
                  <a:solidFill>
                    <a:srgbClr val="FFFF00"/>
                  </a:solidFill>
                  <a:latin typeface="Arial" pitchFamily="34" charset="0"/>
                </a:rPr>
                <a:t>NWP + Satellite + Radar</a:t>
              </a:r>
            </a:p>
          </p:txBody>
        </p:sp>
        <p:sp>
          <p:nvSpPr>
            <p:cNvPr id="27" name="TextBox 26"/>
            <p:cNvSpPr txBox="1"/>
            <p:nvPr/>
          </p:nvSpPr>
          <p:spPr>
            <a:xfrm>
              <a:off x="4953000" y="4267200"/>
              <a:ext cx="3962400" cy="492443"/>
            </a:xfrm>
            <a:prstGeom prst="rect">
              <a:avLst/>
            </a:prstGeom>
            <a:solidFill>
              <a:schemeClr val="bg1"/>
            </a:solidFill>
          </p:spPr>
          <p:txBody>
            <a:bodyPr wrap="square" rtlCol="0">
              <a:spAutoFit/>
            </a:bodyPr>
            <a:lstStyle/>
            <a:p>
              <a:pPr fontAlgn="base">
                <a:spcBef>
                  <a:spcPct val="0"/>
                </a:spcBef>
                <a:spcAft>
                  <a:spcPct val="0"/>
                </a:spcAft>
              </a:pPr>
              <a:r>
                <a:rPr lang="en-US" sz="2600" dirty="0">
                  <a:solidFill>
                    <a:srgbClr val="FFFF00"/>
                  </a:solidFill>
                  <a:latin typeface="Arial" pitchFamily="34" charset="0"/>
                </a:rPr>
                <a:t>NWP + </a:t>
              </a:r>
              <a:r>
                <a:rPr lang="en-US" sz="2600" strike="sngStrike" dirty="0">
                  <a:solidFill>
                    <a:prstClr val="white">
                      <a:lumMod val="65000"/>
                    </a:prstClr>
                  </a:solidFill>
                  <a:latin typeface="Arial" pitchFamily="34" charset="0"/>
                </a:rPr>
                <a:t>Satellite</a:t>
              </a:r>
              <a:r>
                <a:rPr lang="en-US" sz="2600" dirty="0">
                  <a:solidFill>
                    <a:srgbClr val="FFFF00"/>
                  </a:solidFill>
                  <a:latin typeface="Arial" pitchFamily="34" charset="0"/>
                </a:rPr>
                <a:t> + Radar</a:t>
              </a:r>
            </a:p>
          </p:txBody>
        </p:sp>
      </p:grpSp>
      <p:graphicFrame>
        <p:nvGraphicFramePr>
          <p:cNvPr id="6" name="Table 5"/>
          <p:cNvGraphicFramePr>
            <a:graphicFrameLocks noGrp="1"/>
          </p:cNvGraphicFramePr>
          <p:nvPr>
            <p:extLst>
              <p:ext uri="{D42A27DB-BD31-4B8C-83A1-F6EECF244321}">
                <p14:modId xmlns:p14="http://schemas.microsoft.com/office/powerpoint/2010/main" val="3732080974"/>
              </p:ext>
            </p:extLst>
          </p:nvPr>
        </p:nvGraphicFramePr>
        <p:xfrm>
          <a:off x="1190625" y="4542155"/>
          <a:ext cx="4953000" cy="1920240"/>
        </p:xfrm>
        <a:graphic>
          <a:graphicData uri="http://schemas.openxmlformats.org/drawingml/2006/table">
            <a:tbl>
              <a:tblPr firstRow="1" bandRow="1">
                <a:tableStyleId>{073A0DAA-6AF3-43AB-8588-CEC1D06C72B9}</a:tableStyleId>
              </a:tblPr>
              <a:tblGrid>
                <a:gridCol w="1651000"/>
                <a:gridCol w="1651000"/>
                <a:gridCol w="1651000"/>
              </a:tblGrid>
              <a:tr h="232954">
                <a:tc>
                  <a:txBody>
                    <a:bodyPr/>
                    <a:lstStyle/>
                    <a:p>
                      <a:r>
                        <a:rPr lang="en-US" sz="1200" dirty="0" smtClean="0"/>
                        <a:t>Time</a:t>
                      </a:r>
                      <a:r>
                        <a:rPr lang="en-US" sz="1200" baseline="0" dirty="0" smtClean="0"/>
                        <a:t> (UTC)</a:t>
                      </a:r>
                      <a:endParaRPr lang="en-US" sz="1200" dirty="0"/>
                    </a:p>
                  </a:txBody>
                  <a:tcPr/>
                </a:tc>
                <a:tc>
                  <a:txBody>
                    <a:bodyPr/>
                    <a:lstStyle/>
                    <a:p>
                      <a:r>
                        <a:rPr lang="en-US" sz="1200" dirty="0" smtClean="0"/>
                        <a:t>With Satellite</a:t>
                      </a:r>
                      <a:endParaRPr lang="en-US" sz="1200" dirty="0"/>
                    </a:p>
                  </a:txBody>
                  <a:tcPr/>
                </a:tc>
                <a:tc>
                  <a:txBody>
                    <a:bodyPr/>
                    <a:lstStyle/>
                    <a:p>
                      <a:r>
                        <a:rPr lang="en-US" sz="1200" dirty="0" smtClean="0"/>
                        <a:t>Without Satellite</a:t>
                      </a:r>
                      <a:endParaRPr lang="en-US" sz="1200" dirty="0"/>
                    </a:p>
                  </a:txBody>
                  <a:tcPr/>
                </a:tc>
              </a:tr>
              <a:tr h="232954">
                <a:tc>
                  <a:txBody>
                    <a:bodyPr/>
                    <a:lstStyle/>
                    <a:p>
                      <a:r>
                        <a:rPr lang="en-US" sz="1200" dirty="0" smtClean="0"/>
                        <a:t>1954</a:t>
                      </a:r>
                      <a:endParaRPr lang="en-US" sz="1200" dirty="0"/>
                    </a:p>
                  </a:txBody>
                  <a:tcPr/>
                </a:tc>
                <a:tc>
                  <a:txBody>
                    <a:bodyPr/>
                    <a:lstStyle/>
                    <a:p>
                      <a:r>
                        <a:rPr lang="en-US" sz="1200" dirty="0" smtClean="0"/>
                        <a:t>6%</a:t>
                      </a:r>
                      <a:endParaRPr lang="en-US" sz="1200" dirty="0"/>
                    </a:p>
                  </a:txBody>
                  <a:tcPr/>
                </a:tc>
                <a:tc>
                  <a:txBody>
                    <a:bodyPr/>
                    <a:lstStyle/>
                    <a:p>
                      <a:r>
                        <a:rPr lang="en-US" sz="1200" dirty="0" smtClean="0"/>
                        <a:t>3%</a:t>
                      </a:r>
                      <a:endParaRPr lang="en-US" sz="1200" dirty="0"/>
                    </a:p>
                  </a:txBody>
                  <a:tcPr/>
                </a:tc>
              </a:tr>
              <a:tr h="232954">
                <a:tc>
                  <a:txBody>
                    <a:bodyPr/>
                    <a:lstStyle/>
                    <a:p>
                      <a:r>
                        <a:rPr lang="en-US" sz="1200" dirty="0" smtClean="0"/>
                        <a:t>1959</a:t>
                      </a:r>
                      <a:endParaRPr lang="en-US" sz="1200" dirty="0"/>
                    </a:p>
                  </a:txBody>
                  <a:tcPr/>
                </a:tc>
                <a:tc>
                  <a:txBody>
                    <a:bodyPr/>
                    <a:lstStyle/>
                    <a:p>
                      <a:r>
                        <a:rPr lang="en-US" sz="1200" dirty="0" smtClean="0"/>
                        <a:t>18%</a:t>
                      </a:r>
                      <a:endParaRPr lang="en-US" sz="1200" dirty="0"/>
                    </a:p>
                  </a:txBody>
                  <a:tcPr/>
                </a:tc>
                <a:tc>
                  <a:txBody>
                    <a:bodyPr/>
                    <a:lstStyle/>
                    <a:p>
                      <a:r>
                        <a:rPr lang="en-US" sz="1200" dirty="0" smtClean="0"/>
                        <a:t>3%</a:t>
                      </a:r>
                      <a:endParaRPr lang="en-US" sz="1200" dirty="0"/>
                    </a:p>
                  </a:txBody>
                  <a:tcPr/>
                </a:tc>
              </a:tr>
              <a:tr h="232954">
                <a:tc>
                  <a:txBody>
                    <a:bodyPr/>
                    <a:lstStyle/>
                    <a:p>
                      <a:r>
                        <a:rPr lang="en-US" sz="1200" dirty="0" smtClean="0"/>
                        <a:t>2009</a:t>
                      </a:r>
                      <a:endParaRPr lang="en-US" sz="1200" dirty="0"/>
                    </a:p>
                  </a:txBody>
                  <a:tcPr/>
                </a:tc>
                <a:tc>
                  <a:txBody>
                    <a:bodyPr/>
                    <a:lstStyle/>
                    <a:p>
                      <a:r>
                        <a:rPr lang="en-US" sz="1200" dirty="0" smtClean="0"/>
                        <a:t>35%</a:t>
                      </a:r>
                      <a:endParaRPr lang="en-US" sz="1200" dirty="0"/>
                    </a:p>
                  </a:txBody>
                  <a:tcPr/>
                </a:tc>
                <a:tc>
                  <a:txBody>
                    <a:bodyPr/>
                    <a:lstStyle/>
                    <a:p>
                      <a:r>
                        <a:rPr lang="en-US" sz="1200" dirty="0" smtClean="0"/>
                        <a:t>7%</a:t>
                      </a:r>
                      <a:endParaRPr lang="en-US" sz="1200" dirty="0"/>
                    </a:p>
                  </a:txBody>
                  <a:tcPr/>
                </a:tc>
              </a:tr>
              <a:tr h="232954">
                <a:tc>
                  <a:txBody>
                    <a:bodyPr/>
                    <a:lstStyle/>
                    <a:p>
                      <a:r>
                        <a:rPr lang="en-US" sz="1200" b="1" dirty="0" smtClean="0"/>
                        <a:t>2014</a:t>
                      </a:r>
                      <a:endParaRPr lang="en-US" sz="1200" b="1" dirty="0"/>
                    </a:p>
                  </a:txBody>
                  <a:tcPr/>
                </a:tc>
                <a:tc>
                  <a:txBody>
                    <a:bodyPr/>
                    <a:lstStyle/>
                    <a:p>
                      <a:r>
                        <a:rPr lang="en-US" sz="1200" b="1" dirty="0" smtClean="0"/>
                        <a:t>60%</a:t>
                      </a:r>
                      <a:endParaRPr lang="en-US" sz="1200" b="1" dirty="0"/>
                    </a:p>
                  </a:txBody>
                  <a:tcPr/>
                </a:tc>
                <a:tc>
                  <a:txBody>
                    <a:bodyPr/>
                    <a:lstStyle/>
                    <a:p>
                      <a:r>
                        <a:rPr lang="en-US" sz="1200" b="1" dirty="0" smtClean="0"/>
                        <a:t>12%</a:t>
                      </a:r>
                    </a:p>
                  </a:txBody>
                  <a:tcPr/>
                </a:tc>
              </a:tr>
              <a:tr h="232954">
                <a:tc>
                  <a:txBody>
                    <a:bodyPr/>
                    <a:lstStyle/>
                    <a:p>
                      <a:r>
                        <a:rPr lang="en-US" sz="1200" dirty="0" smtClean="0"/>
                        <a:t>2054</a:t>
                      </a:r>
                      <a:endParaRPr lang="en-US" sz="1200" dirty="0"/>
                    </a:p>
                  </a:txBody>
                  <a:tcPr/>
                </a:tc>
                <a:tc>
                  <a:txBody>
                    <a:bodyPr/>
                    <a:lstStyle/>
                    <a:p>
                      <a:r>
                        <a:rPr lang="en-US" sz="1200" dirty="0" smtClean="0"/>
                        <a:t>73%</a:t>
                      </a:r>
                      <a:endParaRPr lang="en-US" sz="1200" dirty="0"/>
                    </a:p>
                  </a:txBody>
                  <a:tcPr/>
                </a:tc>
                <a:tc>
                  <a:txBody>
                    <a:bodyPr/>
                    <a:lstStyle/>
                    <a:p>
                      <a:r>
                        <a:rPr lang="en-US" sz="1200" dirty="0" smtClean="0"/>
                        <a:t>18%</a:t>
                      </a:r>
                      <a:endParaRPr lang="en-US" sz="1200" dirty="0"/>
                    </a:p>
                  </a:txBody>
                  <a:tcPr/>
                </a:tc>
              </a:tr>
              <a:tr h="232954">
                <a:tc>
                  <a:txBody>
                    <a:bodyPr/>
                    <a:lstStyle/>
                    <a:p>
                      <a:r>
                        <a:rPr lang="en-US" sz="1200" dirty="0" smtClean="0"/>
                        <a:t>2059</a:t>
                      </a:r>
                      <a:endParaRPr lang="en-US" sz="1200" dirty="0"/>
                    </a:p>
                  </a:txBody>
                  <a:tcPr/>
                </a:tc>
                <a:tc>
                  <a:txBody>
                    <a:bodyPr/>
                    <a:lstStyle/>
                    <a:p>
                      <a:r>
                        <a:rPr lang="en-US" sz="1200" dirty="0" smtClean="0"/>
                        <a:t>93%</a:t>
                      </a:r>
                      <a:endParaRPr lang="en-US" sz="1200" dirty="0"/>
                    </a:p>
                  </a:txBody>
                  <a:tcPr/>
                </a:tc>
                <a:tc>
                  <a:txBody>
                    <a:bodyPr/>
                    <a:lstStyle/>
                    <a:p>
                      <a:r>
                        <a:rPr lang="en-US" sz="1200" dirty="0" smtClean="0"/>
                        <a:t>40%</a:t>
                      </a:r>
                      <a:endParaRPr lang="en-US" sz="1200" dirty="0"/>
                    </a:p>
                  </a:txBody>
                  <a:tcPr/>
                </a:tc>
              </a:tr>
            </a:tbl>
          </a:graphicData>
        </a:graphic>
      </p:graphicFrame>
      <p:sp>
        <p:nvSpPr>
          <p:cNvPr id="11" name="Left Brace 10"/>
          <p:cNvSpPr/>
          <p:nvPr/>
        </p:nvSpPr>
        <p:spPr>
          <a:xfrm>
            <a:off x="5760523" y="5146093"/>
            <a:ext cx="538550" cy="1203523"/>
          </a:xfrm>
          <a:prstGeom prst="leftBrac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white"/>
              </a:solidFill>
            </a:endParaRPr>
          </a:p>
        </p:txBody>
      </p:sp>
      <p:sp>
        <p:nvSpPr>
          <p:cNvPr id="12" name="TextBox 11"/>
          <p:cNvSpPr txBox="1"/>
          <p:nvPr/>
        </p:nvSpPr>
        <p:spPr>
          <a:xfrm>
            <a:off x="6311578" y="5027600"/>
            <a:ext cx="2769243" cy="1384995"/>
          </a:xfrm>
          <a:prstGeom prst="rect">
            <a:avLst/>
          </a:prstGeom>
          <a:noFill/>
        </p:spPr>
        <p:txBody>
          <a:bodyPr wrap="square" rtlCol="0">
            <a:spAutoFit/>
          </a:bodyPr>
          <a:lstStyle/>
          <a:p>
            <a:pPr defTabSz="457200"/>
            <a:r>
              <a:rPr lang="en-US" sz="1400" dirty="0">
                <a:solidFill>
                  <a:prstClr val="white"/>
                </a:solidFill>
                <a:latin typeface="Arial"/>
                <a:cs typeface="Arial"/>
              </a:rPr>
              <a:t>Probability </a:t>
            </a:r>
            <a:r>
              <a:rPr lang="en-US" sz="1400" u="sng" dirty="0">
                <a:solidFill>
                  <a:prstClr val="white"/>
                </a:solidFill>
                <a:latin typeface="Arial"/>
                <a:cs typeface="Arial"/>
              </a:rPr>
              <a:t>with satellite</a:t>
            </a:r>
            <a:r>
              <a:rPr lang="en-US" sz="1400" dirty="0">
                <a:solidFill>
                  <a:prstClr val="white"/>
                </a:solidFill>
                <a:latin typeface="Arial"/>
                <a:cs typeface="Arial"/>
              </a:rPr>
              <a:t> is 60% @ 2014 UTC (45 min before first severe report (2059 UTC)).</a:t>
            </a:r>
          </a:p>
          <a:p>
            <a:pPr defTabSz="457200"/>
            <a:endParaRPr lang="en-US" sz="1400" dirty="0">
              <a:solidFill>
                <a:prstClr val="white"/>
              </a:solidFill>
              <a:latin typeface="Arial"/>
              <a:cs typeface="Arial"/>
            </a:endParaRPr>
          </a:p>
          <a:p>
            <a:pPr defTabSz="457200"/>
            <a:r>
              <a:rPr lang="en-US" sz="1400" dirty="0">
                <a:solidFill>
                  <a:prstClr val="white"/>
                </a:solidFill>
                <a:latin typeface="Arial"/>
                <a:cs typeface="Arial"/>
              </a:rPr>
              <a:t>Probability </a:t>
            </a:r>
            <a:r>
              <a:rPr lang="en-US" sz="1400" u="sng" dirty="0">
                <a:solidFill>
                  <a:prstClr val="white"/>
                </a:solidFill>
                <a:latin typeface="Arial"/>
                <a:cs typeface="Arial"/>
              </a:rPr>
              <a:t>without</a:t>
            </a:r>
            <a:r>
              <a:rPr lang="en-US" sz="1400" dirty="0">
                <a:solidFill>
                  <a:prstClr val="white"/>
                </a:solidFill>
                <a:latin typeface="Arial"/>
                <a:cs typeface="Arial"/>
              </a:rPr>
              <a:t> satellite is only 12%.</a:t>
            </a:r>
          </a:p>
        </p:txBody>
      </p:sp>
    </p:spTree>
    <p:extLst>
      <p:ext uri="{BB962C8B-B14F-4D97-AF65-F5344CB8AC3E}">
        <p14:creationId xmlns:p14="http://schemas.microsoft.com/office/powerpoint/2010/main" val="909392949"/>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TextBox 18"/>
          <p:cNvSpPr txBox="1"/>
          <p:nvPr/>
        </p:nvSpPr>
        <p:spPr>
          <a:xfrm>
            <a:off x="4800600" y="4886980"/>
            <a:ext cx="4419600" cy="523220"/>
          </a:xfrm>
          <a:prstGeom prst="rect">
            <a:avLst/>
          </a:prstGeom>
          <a:noFill/>
        </p:spPr>
        <p:txBody>
          <a:bodyPr wrap="square" rtlCol="0">
            <a:spAutoFit/>
          </a:bodyPr>
          <a:lstStyle/>
          <a:p>
            <a:pPr algn="ctr" fontAlgn="base">
              <a:spcBef>
                <a:spcPct val="0"/>
              </a:spcBef>
              <a:spcAft>
                <a:spcPct val="0"/>
              </a:spcAft>
            </a:pPr>
            <a:r>
              <a:rPr lang="en-US" sz="2800" dirty="0">
                <a:solidFill>
                  <a:srgbClr val="FFFF00"/>
                </a:solidFill>
                <a:effectLst>
                  <a:outerShdw blurRad="50800" dist="38100" dir="2700000" algn="tl" rotWithShape="0">
                    <a:prstClr val="black">
                      <a:alpha val="40000"/>
                    </a:prstClr>
                  </a:outerShdw>
                </a:effectLst>
                <a:latin typeface="Arial" pitchFamily="34" charset="0"/>
              </a:rPr>
              <a:t>NWP + radar only</a:t>
            </a:r>
          </a:p>
        </p:txBody>
      </p:sp>
      <p:sp>
        <p:nvSpPr>
          <p:cNvPr id="15" name="TextBox 14"/>
          <p:cNvSpPr txBox="1"/>
          <p:nvPr/>
        </p:nvSpPr>
        <p:spPr>
          <a:xfrm>
            <a:off x="76200" y="4886980"/>
            <a:ext cx="4419600" cy="523220"/>
          </a:xfrm>
          <a:prstGeom prst="rect">
            <a:avLst/>
          </a:prstGeom>
          <a:noFill/>
        </p:spPr>
        <p:txBody>
          <a:bodyPr wrap="square" rtlCol="0">
            <a:spAutoFit/>
          </a:bodyPr>
          <a:lstStyle/>
          <a:p>
            <a:pPr algn="ctr" fontAlgn="base">
              <a:spcBef>
                <a:spcPct val="0"/>
              </a:spcBef>
              <a:spcAft>
                <a:spcPct val="0"/>
              </a:spcAft>
            </a:pPr>
            <a:r>
              <a:rPr lang="en-US" sz="2800" dirty="0">
                <a:solidFill>
                  <a:srgbClr val="FFFF00"/>
                </a:solidFill>
                <a:effectLst>
                  <a:outerShdw blurRad="50800" dist="38100" dir="2700000" algn="tl" rotWithShape="0">
                    <a:prstClr val="black">
                      <a:alpha val="40000"/>
                    </a:prstClr>
                  </a:outerShdw>
                </a:effectLst>
                <a:latin typeface="Arial" pitchFamily="34" charset="0"/>
              </a:rPr>
              <a:t>NWP + satellite + radar</a:t>
            </a: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159</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1447800"/>
            <a:ext cx="4633509" cy="3428998"/>
          </a:xfrm>
          <a:prstGeom prst="rect">
            <a:avLst/>
          </a:prstGeom>
        </p:spPr>
      </p:pic>
      <p:sp>
        <p:nvSpPr>
          <p:cNvPr id="16" name="TextBox 15"/>
          <p:cNvSpPr txBox="1"/>
          <p:nvPr/>
        </p:nvSpPr>
        <p:spPr>
          <a:xfrm>
            <a:off x="-12700" y="0"/>
            <a:ext cx="2503714" cy="523220"/>
          </a:xfrm>
          <a:prstGeom prst="rect">
            <a:avLst/>
          </a:prstGeom>
          <a:noFill/>
        </p:spPr>
        <p:txBody>
          <a:bodyPr wrap="square" rtlCol="0">
            <a:spAutoFit/>
          </a:bodyPr>
          <a:lstStyle/>
          <a:p>
            <a:pPr algn="ctr" fontAlgn="base">
              <a:spcBef>
                <a:spcPct val="0"/>
              </a:spcBef>
              <a:spcAft>
                <a:spcPct val="0"/>
              </a:spcAft>
            </a:pPr>
            <a:r>
              <a:rPr lang="en-US" sz="2800" dirty="0">
                <a:solidFill>
                  <a:srgbClr val="FFFF00"/>
                </a:solidFill>
                <a:effectLst>
                  <a:outerShdw blurRad="50800" dist="38100" dir="2700000" algn="tl" rotWithShape="0">
                    <a:prstClr val="black">
                      <a:alpha val="40000"/>
                    </a:prstClr>
                  </a:outerShdw>
                </a:effectLst>
                <a:latin typeface="Arial" pitchFamily="34" charset="0"/>
              </a:rPr>
              <a:t>18 June 2013</a:t>
            </a:r>
          </a:p>
        </p:txBody>
      </p:sp>
      <p:sp>
        <p:nvSpPr>
          <p:cNvPr id="17" name="TextBox 16"/>
          <p:cNvSpPr txBox="1"/>
          <p:nvPr/>
        </p:nvSpPr>
        <p:spPr>
          <a:xfrm>
            <a:off x="125790" y="381000"/>
            <a:ext cx="4293810" cy="646331"/>
          </a:xfrm>
          <a:prstGeom prst="rect">
            <a:avLst/>
          </a:prstGeom>
          <a:noFill/>
        </p:spPr>
        <p:txBody>
          <a:bodyPr wrap="square" rtlCol="0">
            <a:spAutoFit/>
          </a:bodyPr>
          <a:lstStyle/>
          <a:p>
            <a:pPr fontAlgn="base">
              <a:spcBef>
                <a:spcPct val="0"/>
              </a:spcBef>
              <a:spcAft>
                <a:spcPct val="0"/>
              </a:spcAft>
            </a:pPr>
            <a:r>
              <a:rPr lang="en-US" dirty="0">
                <a:solidFill>
                  <a:prstClr val="white"/>
                </a:solidFill>
                <a:effectLst>
                  <a:outerShdw blurRad="50800" dist="38100" dir="2700000" algn="tl" rotWithShape="0">
                    <a:prstClr val="black">
                      <a:alpha val="40000"/>
                    </a:prstClr>
                  </a:outerShdw>
                </a:effectLst>
                <a:latin typeface="Arial" pitchFamily="34" charset="0"/>
              </a:rPr>
              <a:t>VIS valid at 20:45 UTC</a:t>
            </a:r>
          </a:p>
          <a:p>
            <a:pPr fontAlgn="base">
              <a:spcBef>
                <a:spcPct val="0"/>
              </a:spcBef>
              <a:spcAft>
                <a:spcPct val="0"/>
              </a:spcAft>
            </a:pPr>
            <a:r>
              <a:rPr lang="en-US" dirty="0">
                <a:solidFill>
                  <a:prstClr val="white"/>
                </a:solidFill>
                <a:effectLst>
                  <a:outerShdw blurRad="50800" dist="38100" dir="2700000" algn="tl" rotWithShape="0">
                    <a:prstClr val="black">
                      <a:alpha val="40000"/>
                    </a:prstClr>
                  </a:outerShdw>
                </a:effectLst>
                <a:latin typeface="Arial" pitchFamily="34" charset="0"/>
              </a:rPr>
              <a:t>REF valid at 20:59 UTC</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6688" y="1447800"/>
            <a:ext cx="4633509" cy="3428997"/>
          </a:xfrm>
          <a:prstGeom prst="rect">
            <a:avLst/>
          </a:prstGeom>
        </p:spPr>
      </p:pic>
      <p:sp>
        <p:nvSpPr>
          <p:cNvPr id="13" name="TextBox 12"/>
          <p:cNvSpPr txBox="1"/>
          <p:nvPr/>
        </p:nvSpPr>
        <p:spPr>
          <a:xfrm>
            <a:off x="6934200" y="2438400"/>
            <a:ext cx="2209800" cy="461665"/>
          </a:xfrm>
          <a:prstGeom prst="rect">
            <a:avLst/>
          </a:prstGeom>
          <a:noFill/>
        </p:spPr>
        <p:txBody>
          <a:bodyPr wrap="square" rtlCol="0">
            <a:spAutoFit/>
          </a:bodyPr>
          <a:lstStyle/>
          <a:p>
            <a:pPr fontAlgn="base">
              <a:spcBef>
                <a:spcPct val="0"/>
              </a:spcBef>
              <a:spcAft>
                <a:spcPct val="0"/>
              </a:spcAft>
            </a:pPr>
            <a:r>
              <a:rPr lang="en-US" sz="2400" b="1" dirty="0">
                <a:solidFill>
                  <a:srgbClr val="12FF0F"/>
                </a:solidFill>
                <a:effectLst>
                  <a:outerShdw blurRad="50800" dist="38100" dir="2700000" algn="tl" rotWithShape="0">
                    <a:prstClr val="black">
                      <a:alpha val="40000"/>
                    </a:prstClr>
                  </a:outerShdw>
                </a:effectLst>
                <a:latin typeface="Arial" pitchFamily="34" charset="0"/>
              </a:rPr>
              <a:t>P(SVR) = 40%</a:t>
            </a:r>
          </a:p>
        </p:txBody>
      </p:sp>
      <p:cxnSp>
        <p:nvCxnSpPr>
          <p:cNvPr id="14" name="Straight Arrow Connector 13"/>
          <p:cNvCxnSpPr/>
          <p:nvPr/>
        </p:nvCxnSpPr>
        <p:spPr>
          <a:xfrm flipH="1">
            <a:off x="6705600" y="2819400"/>
            <a:ext cx="304800" cy="304800"/>
          </a:xfrm>
          <a:prstGeom prst="straightConnector1">
            <a:avLst/>
          </a:prstGeom>
          <a:ln w="38100" cmpd="sng">
            <a:solidFill>
              <a:srgbClr val="12FF0F"/>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286000" y="2438400"/>
            <a:ext cx="2209800" cy="461665"/>
          </a:xfrm>
          <a:prstGeom prst="rect">
            <a:avLst/>
          </a:prstGeom>
          <a:noFill/>
        </p:spPr>
        <p:txBody>
          <a:bodyPr wrap="square" rtlCol="0">
            <a:spAutoFit/>
          </a:bodyPr>
          <a:lstStyle/>
          <a:p>
            <a:pPr fontAlgn="base">
              <a:spcBef>
                <a:spcPct val="0"/>
              </a:spcBef>
              <a:spcAft>
                <a:spcPct val="0"/>
              </a:spcAft>
            </a:pPr>
            <a:r>
              <a:rPr lang="en-US" sz="2400" b="1" dirty="0">
                <a:solidFill>
                  <a:srgbClr val="FF0EB2"/>
                </a:solidFill>
                <a:effectLst>
                  <a:outerShdw blurRad="50800" dist="38100" dir="2700000" algn="tl" rotWithShape="0">
                    <a:prstClr val="black">
                      <a:alpha val="40000"/>
                    </a:prstClr>
                  </a:outerShdw>
                </a:effectLst>
                <a:latin typeface="Arial" pitchFamily="34" charset="0"/>
              </a:rPr>
              <a:t>P(SVR) = 93%</a:t>
            </a:r>
          </a:p>
        </p:txBody>
      </p:sp>
      <p:cxnSp>
        <p:nvCxnSpPr>
          <p:cNvPr id="22" name="Straight Arrow Connector 21"/>
          <p:cNvCxnSpPr/>
          <p:nvPr/>
        </p:nvCxnSpPr>
        <p:spPr>
          <a:xfrm flipH="1">
            <a:off x="1981200" y="2819400"/>
            <a:ext cx="381000" cy="304800"/>
          </a:xfrm>
          <a:prstGeom prst="straightConnector1">
            <a:avLst/>
          </a:prstGeom>
          <a:ln w="38100" cmpd="sng">
            <a:solidFill>
              <a:srgbClr val="FF0EB2"/>
            </a:solidFill>
            <a:tailEnd type="arrow"/>
          </a:ln>
          <a:effectLst/>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p:nvPicPr>
        <p:blipFill>
          <a:blip r:embed="rId4"/>
          <a:stretch>
            <a:fillRect/>
          </a:stretch>
        </p:blipFill>
        <p:spPr>
          <a:xfrm>
            <a:off x="3352801" y="3099426"/>
            <a:ext cx="3657600" cy="3225174"/>
          </a:xfrm>
          <a:prstGeom prst="rect">
            <a:avLst/>
          </a:prstGeom>
        </p:spPr>
      </p:pic>
      <p:sp>
        <p:nvSpPr>
          <p:cNvPr id="21" name="TextBox 20"/>
          <p:cNvSpPr txBox="1"/>
          <p:nvPr/>
        </p:nvSpPr>
        <p:spPr>
          <a:xfrm>
            <a:off x="3340100" y="420469"/>
            <a:ext cx="3060700" cy="646331"/>
          </a:xfrm>
          <a:prstGeom prst="rect">
            <a:avLst/>
          </a:prstGeom>
          <a:noFill/>
        </p:spPr>
        <p:txBody>
          <a:bodyPr wrap="square" rtlCol="0">
            <a:spAutoFit/>
          </a:bodyPr>
          <a:lstStyle/>
          <a:p>
            <a:pPr fontAlgn="base">
              <a:spcBef>
                <a:spcPct val="0"/>
              </a:spcBef>
              <a:spcAft>
                <a:spcPct val="0"/>
              </a:spcAft>
            </a:pPr>
            <a:r>
              <a:rPr lang="en-US" b="1" dirty="0">
                <a:solidFill>
                  <a:srgbClr val="2BF738"/>
                </a:solidFill>
                <a:effectLst>
                  <a:outerShdw blurRad="50800" dist="38100" dir="2700000" algn="tl" rotWithShape="0">
                    <a:prstClr val="black">
                      <a:alpha val="40000"/>
                    </a:prstClr>
                  </a:outerShdw>
                </a:effectLst>
                <a:latin typeface="Arial" pitchFamily="34" charset="0"/>
              </a:rPr>
              <a:t>Wind and hail reports at 20:59 UTC (45 min later)</a:t>
            </a:r>
          </a:p>
        </p:txBody>
      </p:sp>
      <p:sp>
        <p:nvSpPr>
          <p:cNvPr id="23" name="Rectangle 22"/>
          <p:cNvSpPr/>
          <p:nvPr/>
        </p:nvSpPr>
        <p:spPr>
          <a:xfrm>
            <a:off x="4730750" y="3748690"/>
            <a:ext cx="527050" cy="205619"/>
          </a:xfrm>
          <a:prstGeom prst="rect">
            <a:avLst/>
          </a:prstGeom>
          <a:noFill/>
          <a:ln w="412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ln w="76200" cmpd="sng">
                <a:solidFill>
                  <a:prstClr val="white"/>
                </a:solidFill>
              </a:ln>
              <a:solidFill>
                <a:prstClr val="white"/>
              </a:solidFill>
            </a:endParaRPr>
          </a:p>
        </p:txBody>
      </p:sp>
      <p:cxnSp>
        <p:nvCxnSpPr>
          <p:cNvPr id="24" name="Straight Arrow Connector 23"/>
          <p:cNvCxnSpPr/>
          <p:nvPr/>
        </p:nvCxnSpPr>
        <p:spPr>
          <a:xfrm flipH="1" flipV="1">
            <a:off x="4800600" y="1066800"/>
            <a:ext cx="152400" cy="2667000"/>
          </a:xfrm>
          <a:prstGeom prst="straightConnector1">
            <a:avLst/>
          </a:prstGeom>
          <a:ln w="38100" cmpd="sng">
            <a:solidFill>
              <a:srgbClr val="2BF738"/>
            </a:solidFill>
            <a:tailEnd type="arrow"/>
          </a:ln>
          <a:effectLst>
            <a:outerShdw blurRad="50800" dist="38100" dir="2700000" algn="tl" rotWithShape="0">
              <a:prstClr val="black">
                <a:alpha val="40000"/>
              </a:prstClr>
            </a:outerShdw>
          </a:effectLst>
        </p:spPr>
        <p:style>
          <a:lnRef idx="2">
            <a:schemeClr val="accent6"/>
          </a:lnRef>
          <a:fillRef idx="0">
            <a:schemeClr val="accent6"/>
          </a:fillRef>
          <a:effectRef idx="1">
            <a:schemeClr val="accent6"/>
          </a:effectRef>
          <a:fontRef idx="minor">
            <a:schemeClr val="tx1"/>
          </a:fontRef>
        </p:style>
      </p:cxnSp>
      <p:pic>
        <p:nvPicPr>
          <p:cNvPr id="25" name="Picture 24"/>
          <p:cNvPicPr>
            <a:picLocks noChangeAspect="1"/>
          </p:cNvPicPr>
          <p:nvPr/>
        </p:nvPicPr>
        <p:blipFill>
          <a:blip r:embed="rId5"/>
          <a:stretch>
            <a:fillRect/>
          </a:stretch>
        </p:blipFill>
        <p:spPr>
          <a:xfrm>
            <a:off x="3800529" y="3276600"/>
            <a:ext cx="2754824" cy="2286000"/>
          </a:xfrm>
          <a:prstGeom prst="rect">
            <a:avLst/>
          </a:prstGeom>
        </p:spPr>
      </p:pic>
      <p:sp>
        <p:nvSpPr>
          <p:cNvPr id="26" name="Rectangle 25"/>
          <p:cNvSpPr/>
          <p:nvPr/>
        </p:nvSpPr>
        <p:spPr>
          <a:xfrm>
            <a:off x="5081210" y="3276600"/>
            <a:ext cx="405190" cy="102809"/>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ln w="76200" cmpd="sng">
                <a:solidFill>
                  <a:prstClr val="white"/>
                </a:solidFill>
              </a:ln>
              <a:solidFill>
                <a:prstClr val="white"/>
              </a:solidFill>
            </a:endParaRPr>
          </a:p>
        </p:txBody>
      </p:sp>
      <p:sp>
        <p:nvSpPr>
          <p:cNvPr id="27" name="TextBox 26"/>
          <p:cNvSpPr txBox="1"/>
          <p:nvPr/>
        </p:nvSpPr>
        <p:spPr>
          <a:xfrm>
            <a:off x="3581400" y="457200"/>
            <a:ext cx="2844800" cy="646331"/>
          </a:xfrm>
          <a:prstGeom prst="rect">
            <a:avLst/>
          </a:prstGeom>
          <a:noFill/>
        </p:spPr>
        <p:txBody>
          <a:bodyPr wrap="square" rtlCol="0">
            <a:spAutoFit/>
          </a:bodyPr>
          <a:lstStyle/>
          <a:p>
            <a:pPr fontAlgn="base">
              <a:spcBef>
                <a:spcPct val="0"/>
              </a:spcBef>
              <a:spcAft>
                <a:spcPct val="0"/>
              </a:spcAft>
            </a:pPr>
            <a:r>
              <a:rPr lang="en-US" b="1" dirty="0">
                <a:solidFill>
                  <a:srgbClr val="2BF738"/>
                </a:solidFill>
                <a:effectLst>
                  <a:outerShdw blurRad="50800" dist="38100" dir="2700000" algn="tl" rotWithShape="0">
                    <a:prstClr val="black">
                      <a:alpha val="40000"/>
                    </a:prstClr>
                  </a:outerShdw>
                </a:effectLst>
                <a:latin typeface="Arial" pitchFamily="34" charset="0"/>
              </a:rPr>
              <a:t>First SVR warning at 21:03 UTC (50 min later)</a:t>
            </a:r>
          </a:p>
        </p:txBody>
      </p:sp>
      <p:cxnSp>
        <p:nvCxnSpPr>
          <p:cNvPr id="28" name="Straight Arrow Connector 27"/>
          <p:cNvCxnSpPr>
            <a:endCxn id="27" idx="2"/>
          </p:cNvCxnSpPr>
          <p:nvPr/>
        </p:nvCxnSpPr>
        <p:spPr>
          <a:xfrm flipH="1" flipV="1">
            <a:off x="5003800" y="1103531"/>
            <a:ext cx="330200" cy="2173070"/>
          </a:xfrm>
          <a:prstGeom prst="straightConnector1">
            <a:avLst/>
          </a:prstGeom>
          <a:ln w="38100" cmpd="sng">
            <a:solidFill>
              <a:srgbClr val="2BF738"/>
            </a:solidFill>
            <a:tailEnd type="arrow"/>
          </a:ln>
          <a:effectLst>
            <a:outerShdw blurRad="50800" dist="38100" dir="2700000" algn="tl" rotWithShape="0">
              <a:prstClr val="black">
                <a:alpha val="40000"/>
              </a:prstClr>
            </a:outerShdw>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9339182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dissolve">
                                      <p:cBhvr>
                                        <p:cTn id="13" dur="500"/>
                                        <p:tgtEl>
                                          <p:spTgt spid="23"/>
                                        </p:tgtEl>
                                      </p:cBhvr>
                                    </p:animEffect>
                                  </p:childTnLst>
                                </p:cTn>
                              </p:par>
                              <p:par>
                                <p:cTn id="14" presetID="9"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dissolv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dissolve">
                                      <p:cBhvr>
                                        <p:cTn id="21" dur="500"/>
                                        <p:tgtEl>
                                          <p:spTgt spid="28"/>
                                        </p:tgtEl>
                                      </p:cBhvr>
                                    </p:animEffect>
                                  </p:childTnLst>
                                </p:cTn>
                              </p:par>
                              <p:par>
                                <p:cTn id="22" presetID="9" presetClass="exit" presetSubtype="0" fill="hold" nodeType="withEffect">
                                  <p:stCondLst>
                                    <p:cond delay="0"/>
                                  </p:stCondLst>
                                  <p:childTnLst>
                                    <p:animEffect transition="out" filter="dissolve">
                                      <p:cBhvr>
                                        <p:cTn id="23" dur="500"/>
                                        <p:tgtEl>
                                          <p:spTgt spid="18"/>
                                        </p:tgtEl>
                                      </p:cBhvr>
                                    </p:animEffect>
                                    <p:set>
                                      <p:cBhvr>
                                        <p:cTn id="24" dur="1" fill="hold">
                                          <p:stCondLst>
                                            <p:cond delay="499"/>
                                          </p:stCondLst>
                                        </p:cTn>
                                        <p:tgtEl>
                                          <p:spTgt spid="18"/>
                                        </p:tgtEl>
                                        <p:attrNameLst>
                                          <p:attrName>style.visibility</p:attrName>
                                        </p:attrNameLst>
                                      </p:cBhvr>
                                      <p:to>
                                        <p:strVal val="hidden"/>
                                      </p:to>
                                    </p:set>
                                  </p:childTnLst>
                                </p:cTn>
                              </p:par>
                              <p:par>
                                <p:cTn id="25" presetID="9" presetClass="exit" presetSubtype="0" fill="hold" grpId="1" nodeType="withEffect">
                                  <p:stCondLst>
                                    <p:cond delay="0"/>
                                  </p:stCondLst>
                                  <p:childTnLst>
                                    <p:animEffect transition="out" filter="dissolve">
                                      <p:cBhvr>
                                        <p:cTn id="26" dur="500"/>
                                        <p:tgtEl>
                                          <p:spTgt spid="23"/>
                                        </p:tgtEl>
                                      </p:cBhvr>
                                    </p:animEffect>
                                    <p:set>
                                      <p:cBhvr>
                                        <p:cTn id="27" dur="1" fill="hold">
                                          <p:stCondLst>
                                            <p:cond delay="499"/>
                                          </p:stCondLst>
                                        </p:cTn>
                                        <p:tgtEl>
                                          <p:spTgt spid="23"/>
                                        </p:tgtEl>
                                        <p:attrNameLst>
                                          <p:attrName>style.visibility</p:attrName>
                                        </p:attrNameLst>
                                      </p:cBhvr>
                                      <p:to>
                                        <p:strVal val="hidden"/>
                                      </p:to>
                                    </p:set>
                                  </p:childTnLst>
                                </p:cTn>
                              </p:par>
                              <p:par>
                                <p:cTn id="28" presetID="9" presetClass="exit" presetSubtype="0" fill="hold" nodeType="withEffect">
                                  <p:stCondLst>
                                    <p:cond delay="0"/>
                                  </p:stCondLst>
                                  <p:childTnLst>
                                    <p:animEffect transition="out" filter="dissolve">
                                      <p:cBhvr>
                                        <p:cTn id="29" dur="500"/>
                                        <p:tgtEl>
                                          <p:spTgt spid="24"/>
                                        </p:tgtEl>
                                      </p:cBhvr>
                                    </p:animEffect>
                                    <p:set>
                                      <p:cBhvr>
                                        <p:cTn id="30" dur="1" fill="hold">
                                          <p:stCondLst>
                                            <p:cond delay="499"/>
                                          </p:stCondLst>
                                        </p:cTn>
                                        <p:tgtEl>
                                          <p:spTgt spid="24"/>
                                        </p:tgtEl>
                                        <p:attrNameLst>
                                          <p:attrName>style.visibility</p:attrName>
                                        </p:attrNameLst>
                                      </p:cBhvr>
                                      <p:to>
                                        <p:strVal val="hidden"/>
                                      </p:to>
                                    </p:set>
                                  </p:childTnLst>
                                </p:cTn>
                              </p:par>
                              <p:par>
                                <p:cTn id="31" presetID="9" presetClass="exit" presetSubtype="0" fill="hold" grpId="1" nodeType="withEffect">
                                  <p:stCondLst>
                                    <p:cond delay="0"/>
                                  </p:stCondLst>
                                  <p:childTnLst>
                                    <p:animEffect transition="out" filter="dissolve">
                                      <p:cBhvr>
                                        <p:cTn id="32" dur="500"/>
                                        <p:tgtEl>
                                          <p:spTgt spid="21"/>
                                        </p:tgtEl>
                                      </p:cBhvr>
                                    </p:animEffect>
                                    <p:set>
                                      <p:cBhvr>
                                        <p:cTn id="33" dur="1" fill="hold">
                                          <p:stCondLst>
                                            <p:cond delay="499"/>
                                          </p:stCondLst>
                                        </p:cTn>
                                        <p:tgtEl>
                                          <p:spTgt spid="21"/>
                                        </p:tgtEl>
                                        <p:attrNameLst>
                                          <p:attrName>style.visibility</p:attrName>
                                        </p:attrNameLst>
                                      </p:cBhvr>
                                      <p:to>
                                        <p:strVal val="hidden"/>
                                      </p:to>
                                    </p:set>
                                  </p:childTnLst>
                                </p:cTn>
                              </p:par>
                              <p:par>
                                <p:cTn id="34" presetID="9" presetClass="entr" presetSubtype="0"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dissolve">
                                      <p:cBhvr>
                                        <p:cTn id="36" dur="500"/>
                                        <p:tgtEl>
                                          <p:spTgt spid="27"/>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dissolve">
                                      <p:cBhvr>
                                        <p:cTn id="39" dur="500"/>
                                        <p:tgtEl>
                                          <p:spTgt spid="26"/>
                                        </p:tgtEl>
                                      </p:cBhvr>
                                    </p:animEffect>
                                  </p:childTnLst>
                                </p:cTn>
                              </p:par>
                              <p:par>
                                <p:cTn id="40" presetID="9" presetClass="entr" presetSubtype="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dissolve">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3" grpId="0" animBg="1"/>
      <p:bldP spid="23" grpId="1" animBg="1"/>
      <p:bldP spid="26" grpId="0" animBg="1"/>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a:xfrm>
            <a:off x="457200" y="-76200"/>
            <a:ext cx="8229600" cy="1143000"/>
          </a:xfrm>
        </p:spPr>
        <p:txBody>
          <a:bodyPr/>
          <a:lstStyle/>
          <a:p>
            <a:pPr eaLnBrk="1" hangingPunct="1"/>
            <a:r>
              <a:rPr lang="en-US" altLang="en-US" dirty="0" smtClean="0">
                <a:solidFill>
                  <a:srgbClr val="FFFF00"/>
                </a:solidFill>
              </a:rPr>
              <a:t>ATS-3: Visible  (3 April 1974)</a:t>
            </a:r>
          </a:p>
        </p:txBody>
      </p:sp>
      <p:pic>
        <p:nvPicPr>
          <p:cNvPr id="115715" name="Picture 2" descr="http://www.publicaffairs.noaa.gov/storms/images/sat047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143000"/>
            <a:ext cx="7162800" cy="538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TextBox 3"/>
          <p:cNvSpPr txBox="1">
            <a:spLocks noChangeArrowheads="1"/>
          </p:cNvSpPr>
          <p:nvPr/>
        </p:nvSpPr>
        <p:spPr bwMode="auto">
          <a:xfrm>
            <a:off x="76200" y="6400800"/>
            <a:ext cx="757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dirty="0"/>
              <a:t>ATS -3</a:t>
            </a:r>
          </a:p>
        </p:txBody>
      </p:sp>
      <p:sp>
        <p:nvSpPr>
          <p:cNvPr id="115717" name="Slide Number Placeholder 2"/>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58CAB22-0301-4AD7-873F-BA9A366D2D0C}" type="slidenum">
              <a:rPr lang="en-US" altLang="en-US" smtClean="0"/>
              <a:pPr eaLnBrk="1" hangingPunct="1"/>
              <a:t>16</a:t>
            </a:fld>
            <a:endParaRPr lang="en-US" altLang="en-US" smtClean="0"/>
          </a:p>
        </p:txBody>
      </p:sp>
    </p:spTree>
    <p:extLst>
      <p:ext uri="{BB962C8B-B14F-4D97-AF65-F5344CB8AC3E}">
        <p14:creationId xmlns:p14="http://schemas.microsoft.com/office/powerpoint/2010/main" val="176946685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solidFill>
                  <a:schemeClr val="bg1"/>
                </a:solidFill>
                <a:effectLst/>
              </a:rPr>
              <a:t>Overshooting Tops and Thermal Couplets from GOES</a:t>
            </a:r>
            <a:endParaRPr lang="en-US" dirty="0">
              <a:solidFill>
                <a:schemeClr val="bg1"/>
              </a:solidFill>
              <a:effectLst/>
            </a:endParaRP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b="11036"/>
          <a:stretch/>
        </p:blipFill>
        <p:spPr>
          <a:xfrm>
            <a:off x="152400" y="1447800"/>
            <a:ext cx="7794497" cy="5105399"/>
          </a:xfrm>
        </p:spPr>
      </p:pic>
      <p:sp>
        <p:nvSpPr>
          <p:cNvPr id="4" name="Slide Number Placeholder 3"/>
          <p:cNvSpPr>
            <a:spLocks noGrp="1"/>
          </p:cNvSpPr>
          <p:nvPr>
            <p:ph type="sldNum" sz="quarter" idx="4294967295"/>
          </p:nvPr>
        </p:nvSpPr>
        <p:spPr>
          <a:xfrm>
            <a:off x="6553200" y="6245225"/>
            <a:ext cx="2133600" cy="476250"/>
          </a:xfrm>
          <a:prstGeom prst="rect">
            <a:avLst/>
          </a:prstGeom>
        </p:spPr>
        <p:txBody>
          <a:bodyPr/>
          <a:lstStyle/>
          <a:p>
            <a:pPr>
              <a:defRPr/>
            </a:pPr>
            <a:fld id="{AA943134-0504-46F1-BB45-E89738A11324}" type="slidenum">
              <a:rPr lang="en-US" smtClean="0"/>
              <a:pPr>
                <a:defRPr/>
              </a:pPr>
              <a:t>160</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3505200"/>
            <a:ext cx="4619625" cy="3238500"/>
          </a:xfrm>
          <a:prstGeom prst="rect">
            <a:avLst/>
          </a:prstGeom>
        </p:spPr>
      </p:pic>
    </p:spTree>
    <p:extLst>
      <p:ext uri="{BB962C8B-B14F-4D97-AF65-F5344CB8AC3E}">
        <p14:creationId xmlns:p14="http://schemas.microsoft.com/office/powerpoint/2010/main" val="80370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Pseudo-Natural Color</a:t>
            </a:r>
          </a:p>
        </p:txBody>
      </p:sp>
      <p:sp>
        <p:nvSpPr>
          <p:cNvPr id="9220" name="Slide Number Placeholder 1"/>
          <p:cNvSpPr>
            <a:spLocks noGrp="1"/>
          </p:cNvSpPr>
          <p:nvPr>
            <p:ph type="sldNum" sz="quarter" idx="12"/>
          </p:nvPr>
        </p:nvSpPr>
        <p:spPr>
          <a:xfrm>
            <a:off x="457200" y="6198475"/>
            <a:ext cx="879586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a:spcBef>
                <a:spcPct val="20000"/>
              </a:spcBef>
              <a:buClr>
                <a:srgbClr val="FAFD00"/>
              </a:buClr>
              <a:buSzPct val="100000"/>
            </a:pPr>
            <a:r>
              <a:rPr lang="en-US" dirty="0">
                <a:solidFill>
                  <a:srgbClr val="FFFF00"/>
                </a:solidFill>
                <a:ea typeface="MS PGothic" pitchFamily="34" charset="-128"/>
              </a:rPr>
              <a:t>“True Color” with “synthetic” green band from ABI simulated data (from CIMSS); image from Don </a:t>
            </a:r>
            <a:r>
              <a:rPr lang="en-US" dirty="0" err="1">
                <a:solidFill>
                  <a:srgbClr val="FFFF00"/>
                </a:solidFill>
                <a:ea typeface="MS PGothic" pitchFamily="34" charset="-128"/>
              </a:rPr>
              <a:t>Hillger</a:t>
            </a:r>
            <a:r>
              <a:rPr lang="en-US" dirty="0">
                <a:solidFill>
                  <a:srgbClr val="FFFF00"/>
                </a:solidFill>
                <a:ea typeface="MS PGothic" pitchFamily="34" charset="-128"/>
              </a:rPr>
              <a:t>, RAMMB.</a:t>
            </a:r>
          </a:p>
        </p:txBody>
      </p:sp>
      <p:pic>
        <p:nvPicPr>
          <p:cNvPr id="9" name="Picture 137"/>
          <p:cNvPicPr>
            <a:picLocks noChangeAspect="1"/>
          </p:cNvPicPr>
          <p:nvPr/>
        </p:nvPicPr>
        <p:blipFill>
          <a:blip r:embed="rId2">
            <a:extLst>
              <a:ext uri="{28A0092B-C50C-407E-A947-70E740481C1C}">
                <a14:useLocalDpi xmlns:a14="http://schemas.microsoft.com/office/drawing/2010/main" val="0"/>
              </a:ext>
            </a:extLst>
          </a:blip>
          <a:srcRect l="7014" r="5173"/>
          <a:stretch>
            <a:fillRect/>
          </a:stretch>
        </p:blipFill>
        <p:spPr bwMode="auto">
          <a:xfrm>
            <a:off x="271940" y="1295400"/>
            <a:ext cx="8564878" cy="4876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5564029"/>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GOES-14 SRSOR 1-min</a:t>
            </a:r>
            <a:endParaRPr lang="en-US" dirty="0">
              <a:solidFill>
                <a:srgbClr val="FFFF00"/>
              </a:solidFill>
            </a:endParaRPr>
          </a:p>
        </p:txBody>
      </p:sp>
      <p:sp>
        <p:nvSpPr>
          <p:cNvPr id="3" name="Content Placeholder 2"/>
          <p:cNvSpPr>
            <a:spLocks noGrp="1"/>
          </p:cNvSpPr>
          <p:nvPr>
            <p:ph idx="1"/>
          </p:nvPr>
        </p:nvSpPr>
        <p:spPr>
          <a:xfrm>
            <a:off x="475445" y="1600200"/>
            <a:ext cx="2286000" cy="838200"/>
          </a:xfrm>
        </p:spPr>
        <p:txBody>
          <a:bodyPr/>
          <a:lstStyle/>
          <a:p>
            <a:r>
              <a:rPr lang="en-US" dirty="0" smtClean="0">
                <a:solidFill>
                  <a:schemeClr val="bg1"/>
                </a:solidFill>
                <a:hlinkClick r:id="rId3" action="ppaction://hlinkfile"/>
              </a:rPr>
              <a:t>PycroCu</a:t>
            </a:r>
            <a:r>
              <a:rPr lang="en-US" dirty="0" smtClean="0">
                <a:solidFill>
                  <a:schemeClr val="bg1"/>
                </a:solidFill>
              </a:rPr>
              <a:t>		</a:t>
            </a:r>
            <a:r>
              <a:rPr lang="en-US" dirty="0" smtClean="0"/>
              <a:t>	</a:t>
            </a:r>
            <a:endParaRPr lang="en-US" dirty="0"/>
          </a:p>
        </p:txBody>
      </p:sp>
      <p:sp>
        <p:nvSpPr>
          <p:cNvPr id="4" name="Slide Number Placeholder 3"/>
          <p:cNvSpPr>
            <a:spLocks noGrp="1"/>
          </p:cNvSpPr>
          <p:nvPr>
            <p:ph type="sldNum" sz="quarter" idx="12"/>
          </p:nvPr>
        </p:nvSpPr>
        <p:spPr/>
        <p:txBody>
          <a:bodyPr/>
          <a:lstStyle/>
          <a:p>
            <a:pPr>
              <a:defRPr/>
            </a:pPr>
            <a:fld id="{AA943134-0504-46F1-BB45-E89738A11324}" type="slidenum">
              <a:rPr lang="en-US" smtClean="0"/>
              <a:pPr>
                <a:defRPr/>
              </a:pPr>
              <a:t>162</a:t>
            </a:fld>
            <a:endParaRPr lang="en-US"/>
          </a:p>
        </p:txBody>
      </p:sp>
      <p:sp>
        <p:nvSpPr>
          <p:cNvPr id="5" name="Content Placeholder 2"/>
          <p:cNvSpPr txBox="1">
            <a:spLocks/>
          </p:cNvSpPr>
          <p:nvPr/>
        </p:nvSpPr>
        <p:spPr bwMode="auto">
          <a:xfrm>
            <a:off x="3294845" y="1600200"/>
            <a:ext cx="2286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dirty="0" smtClean="0">
                <a:solidFill>
                  <a:schemeClr val="bg1"/>
                </a:solidFill>
                <a:hlinkClick r:id="rId4" action="ppaction://hlinkfile"/>
              </a:rPr>
              <a:t>Hotspots</a:t>
            </a:r>
            <a:r>
              <a:rPr lang="en-US" kern="0" dirty="0" smtClean="0">
                <a:solidFill>
                  <a:schemeClr val="bg1"/>
                </a:solidFill>
              </a:rPr>
              <a:t>		</a:t>
            </a:r>
            <a:r>
              <a:rPr lang="en-US" kern="0" dirty="0" smtClean="0"/>
              <a:t>	</a:t>
            </a:r>
            <a:endParaRPr lang="en-US" kern="0" dirty="0"/>
          </a:p>
        </p:txBody>
      </p:sp>
      <p:sp>
        <p:nvSpPr>
          <p:cNvPr id="6" name="Content Placeholder 2"/>
          <p:cNvSpPr txBox="1">
            <a:spLocks/>
          </p:cNvSpPr>
          <p:nvPr/>
        </p:nvSpPr>
        <p:spPr bwMode="auto">
          <a:xfrm>
            <a:off x="6172200" y="1600200"/>
            <a:ext cx="2286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dirty="0" smtClean="0">
                <a:solidFill>
                  <a:schemeClr val="bg1"/>
                </a:solidFill>
                <a:hlinkClick r:id="rId5" action="ppaction://hlinkfile"/>
              </a:rPr>
              <a:t>Vis / 4um</a:t>
            </a:r>
            <a:r>
              <a:rPr lang="en-US" kern="0" dirty="0" smtClean="0">
                <a:solidFill>
                  <a:schemeClr val="bg1"/>
                </a:solidFill>
              </a:rPr>
              <a:t>		</a:t>
            </a:r>
            <a:r>
              <a:rPr lang="en-US" kern="0" dirty="0" smtClean="0"/>
              <a:t>	</a:t>
            </a:r>
            <a:endParaRPr lang="en-US" kern="0" dirty="0"/>
          </a:p>
        </p:txBody>
      </p:sp>
      <p:sp>
        <p:nvSpPr>
          <p:cNvPr id="7" name="TextBox 6"/>
          <p:cNvSpPr txBox="1"/>
          <p:nvPr/>
        </p:nvSpPr>
        <p:spPr>
          <a:xfrm>
            <a:off x="3449091" y="1200817"/>
            <a:ext cx="2198038" cy="369332"/>
          </a:xfrm>
          <a:prstGeom prst="rect">
            <a:avLst/>
          </a:prstGeom>
          <a:noFill/>
        </p:spPr>
        <p:txBody>
          <a:bodyPr wrap="none" rtlCol="0">
            <a:spAutoFit/>
          </a:bodyPr>
          <a:lstStyle/>
          <a:p>
            <a:r>
              <a:rPr lang="en-US" dirty="0" smtClean="0"/>
              <a:t>Click for animations</a:t>
            </a:r>
            <a:endParaRPr lang="en-US" dirty="0"/>
          </a:p>
        </p:txBody>
      </p:sp>
      <p:sp>
        <p:nvSpPr>
          <p:cNvPr id="8" name="Content Placeholder 2"/>
          <p:cNvSpPr txBox="1">
            <a:spLocks/>
          </p:cNvSpPr>
          <p:nvPr/>
        </p:nvSpPr>
        <p:spPr bwMode="auto">
          <a:xfrm>
            <a:off x="475445" y="2743200"/>
            <a:ext cx="2286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dirty="0" smtClean="0">
                <a:solidFill>
                  <a:schemeClr val="bg1"/>
                </a:solidFill>
                <a:hlinkClick r:id="rId6" action="ppaction://hlinkfile"/>
              </a:rPr>
              <a:t>Vis/IRW	</a:t>
            </a:r>
            <a:r>
              <a:rPr lang="en-US" kern="0" dirty="0" smtClean="0">
                <a:solidFill>
                  <a:schemeClr val="bg1"/>
                </a:solidFill>
              </a:rPr>
              <a:t>	</a:t>
            </a:r>
            <a:r>
              <a:rPr lang="en-US" kern="0" dirty="0" smtClean="0"/>
              <a:t>	</a:t>
            </a:r>
            <a:endParaRPr lang="en-US" kern="0" dirty="0"/>
          </a:p>
        </p:txBody>
      </p:sp>
      <p:sp>
        <p:nvSpPr>
          <p:cNvPr id="9" name="Content Placeholder 2"/>
          <p:cNvSpPr txBox="1">
            <a:spLocks/>
          </p:cNvSpPr>
          <p:nvPr/>
        </p:nvSpPr>
        <p:spPr bwMode="auto">
          <a:xfrm>
            <a:off x="3294845" y="2743200"/>
            <a:ext cx="285911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dirty="0" smtClean="0">
                <a:solidFill>
                  <a:schemeClr val="bg1"/>
                </a:solidFill>
                <a:hlinkClick r:id="rId7" action="ppaction://hlinkfile"/>
              </a:rPr>
              <a:t>1/5/15 min</a:t>
            </a:r>
            <a:r>
              <a:rPr lang="en-US" kern="0" dirty="0" smtClean="0">
                <a:solidFill>
                  <a:schemeClr val="bg1"/>
                </a:solidFill>
              </a:rPr>
              <a:t>	</a:t>
            </a:r>
            <a:r>
              <a:rPr lang="en-US" kern="0" dirty="0" smtClean="0"/>
              <a:t>	</a:t>
            </a:r>
            <a:endParaRPr lang="en-US" kern="0" dirty="0"/>
          </a:p>
        </p:txBody>
      </p:sp>
      <p:sp>
        <p:nvSpPr>
          <p:cNvPr id="10" name="Content Placeholder 2"/>
          <p:cNvSpPr txBox="1">
            <a:spLocks/>
          </p:cNvSpPr>
          <p:nvPr/>
        </p:nvSpPr>
        <p:spPr bwMode="auto">
          <a:xfrm>
            <a:off x="6172200" y="2743200"/>
            <a:ext cx="2590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dirty="0" smtClean="0">
                <a:solidFill>
                  <a:schemeClr val="bg1"/>
                </a:solidFill>
                <a:hlinkClick r:id="rId8" action="ppaction://hlinkfile"/>
              </a:rPr>
              <a:t>Storm </a:t>
            </a:r>
            <a:r>
              <a:rPr lang="en-US" kern="0" dirty="0" err="1" smtClean="0">
                <a:solidFill>
                  <a:schemeClr val="bg1"/>
                </a:solidFill>
                <a:hlinkClick r:id="rId8" action="ppaction://hlinkfile"/>
              </a:rPr>
              <a:t>Rel</a:t>
            </a:r>
            <a:r>
              <a:rPr lang="en-US" kern="0" dirty="0" smtClean="0">
                <a:solidFill>
                  <a:schemeClr val="bg1"/>
                </a:solidFill>
              </a:rPr>
              <a:t>	</a:t>
            </a:r>
            <a:r>
              <a:rPr lang="en-US" kern="0" dirty="0" smtClean="0"/>
              <a:t>	</a:t>
            </a:r>
            <a:endParaRPr lang="en-US" kern="0" dirty="0"/>
          </a:p>
        </p:txBody>
      </p:sp>
      <p:sp>
        <p:nvSpPr>
          <p:cNvPr id="11" name="Content Placeholder 2"/>
          <p:cNvSpPr txBox="1">
            <a:spLocks/>
          </p:cNvSpPr>
          <p:nvPr/>
        </p:nvSpPr>
        <p:spPr bwMode="auto">
          <a:xfrm>
            <a:off x="475445" y="3962400"/>
            <a:ext cx="2286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dirty="0" smtClean="0">
                <a:solidFill>
                  <a:schemeClr val="bg1"/>
                </a:solidFill>
                <a:hlinkClick r:id="rId9" action="ppaction://hlinkfile"/>
              </a:rPr>
              <a:t>1/15 min</a:t>
            </a:r>
            <a:r>
              <a:rPr lang="en-US" kern="0" dirty="0" smtClean="0">
                <a:solidFill>
                  <a:schemeClr val="bg1"/>
                </a:solidFill>
              </a:rPr>
              <a:t>		</a:t>
            </a:r>
            <a:r>
              <a:rPr lang="en-US" kern="0" dirty="0" smtClean="0"/>
              <a:t>	</a:t>
            </a:r>
            <a:endParaRPr lang="en-US" kern="0" dirty="0"/>
          </a:p>
        </p:txBody>
      </p:sp>
      <p:sp>
        <p:nvSpPr>
          <p:cNvPr id="12" name="Content Placeholder 2"/>
          <p:cNvSpPr txBox="1">
            <a:spLocks/>
          </p:cNvSpPr>
          <p:nvPr/>
        </p:nvSpPr>
        <p:spPr bwMode="auto">
          <a:xfrm>
            <a:off x="3294845" y="3962400"/>
            <a:ext cx="2286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dirty="0" smtClean="0">
                <a:solidFill>
                  <a:schemeClr val="bg1"/>
                </a:solidFill>
                <a:hlinkClick r:id="rId10" action="ppaction://hlinkfile"/>
              </a:rPr>
              <a:t>Derecho</a:t>
            </a:r>
            <a:r>
              <a:rPr lang="en-US" kern="0" dirty="0" smtClean="0">
                <a:solidFill>
                  <a:schemeClr val="bg1"/>
                </a:solidFill>
              </a:rPr>
              <a:t>		</a:t>
            </a:r>
            <a:r>
              <a:rPr lang="en-US" kern="0" dirty="0" smtClean="0"/>
              <a:t>	</a:t>
            </a:r>
            <a:endParaRPr lang="en-US" kern="0" dirty="0"/>
          </a:p>
        </p:txBody>
      </p:sp>
      <p:sp>
        <p:nvSpPr>
          <p:cNvPr id="13" name="Content Placeholder 2"/>
          <p:cNvSpPr txBox="1">
            <a:spLocks/>
          </p:cNvSpPr>
          <p:nvPr/>
        </p:nvSpPr>
        <p:spPr bwMode="auto">
          <a:xfrm>
            <a:off x="6172200" y="3962400"/>
            <a:ext cx="2286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dirty="0" smtClean="0">
                <a:solidFill>
                  <a:schemeClr val="bg1"/>
                </a:solidFill>
                <a:hlinkClick r:id="rId11" action="ppaction://hlinkfile"/>
              </a:rPr>
              <a:t>Fog</a:t>
            </a:r>
            <a:r>
              <a:rPr lang="en-US" kern="0" dirty="0" smtClean="0">
                <a:solidFill>
                  <a:schemeClr val="bg1"/>
                </a:solidFill>
              </a:rPr>
              <a:t>		</a:t>
            </a:r>
            <a:r>
              <a:rPr lang="en-US" kern="0" dirty="0" smtClean="0"/>
              <a:t>	</a:t>
            </a:r>
            <a:endParaRPr lang="en-US" kern="0" dirty="0"/>
          </a:p>
        </p:txBody>
      </p:sp>
      <p:sp>
        <p:nvSpPr>
          <p:cNvPr id="14" name="Content Placeholder 2"/>
          <p:cNvSpPr txBox="1">
            <a:spLocks/>
          </p:cNvSpPr>
          <p:nvPr/>
        </p:nvSpPr>
        <p:spPr bwMode="auto">
          <a:xfrm>
            <a:off x="457200" y="5029200"/>
            <a:ext cx="2286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dirty="0" smtClean="0">
                <a:solidFill>
                  <a:schemeClr val="bg1"/>
                </a:solidFill>
                <a:hlinkClick r:id="rId12" action="ppaction://hlinkfile"/>
              </a:rPr>
              <a:t>Texas</a:t>
            </a:r>
            <a:r>
              <a:rPr lang="en-US" kern="0" dirty="0" smtClean="0">
                <a:solidFill>
                  <a:schemeClr val="bg1"/>
                </a:solidFill>
              </a:rPr>
              <a:t>	</a:t>
            </a:r>
            <a:r>
              <a:rPr lang="en-US" kern="0" dirty="0" smtClean="0"/>
              <a:t>	</a:t>
            </a:r>
            <a:endParaRPr lang="en-US" kern="0" dirty="0"/>
          </a:p>
        </p:txBody>
      </p:sp>
      <p:sp>
        <p:nvSpPr>
          <p:cNvPr id="15" name="Content Placeholder 2"/>
          <p:cNvSpPr txBox="1">
            <a:spLocks/>
          </p:cNvSpPr>
          <p:nvPr/>
        </p:nvSpPr>
        <p:spPr bwMode="auto">
          <a:xfrm>
            <a:off x="3276600" y="5029200"/>
            <a:ext cx="2286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dirty="0" smtClean="0">
                <a:solidFill>
                  <a:schemeClr val="bg1"/>
                </a:solidFill>
                <a:hlinkClick r:id="rId13" action="ppaction://hlinkfile"/>
              </a:rPr>
              <a:t>Marie</a:t>
            </a:r>
            <a:r>
              <a:rPr lang="en-US" kern="0" dirty="0" smtClean="0"/>
              <a:t>	</a:t>
            </a:r>
            <a:endParaRPr lang="en-US" kern="0" dirty="0"/>
          </a:p>
        </p:txBody>
      </p:sp>
      <p:sp>
        <p:nvSpPr>
          <p:cNvPr id="16" name="Content Placeholder 2"/>
          <p:cNvSpPr txBox="1">
            <a:spLocks/>
          </p:cNvSpPr>
          <p:nvPr/>
        </p:nvSpPr>
        <p:spPr bwMode="auto">
          <a:xfrm>
            <a:off x="6153955" y="5029200"/>
            <a:ext cx="2286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dirty="0" smtClean="0">
                <a:solidFill>
                  <a:schemeClr val="bg1"/>
                </a:solidFill>
                <a:hlinkClick r:id="rId14" action="ppaction://hlinkfile"/>
              </a:rPr>
              <a:t>Sandy</a:t>
            </a:r>
            <a:r>
              <a:rPr lang="en-US" kern="0" dirty="0" smtClean="0">
                <a:solidFill>
                  <a:schemeClr val="bg1"/>
                </a:solidFill>
              </a:rPr>
              <a:t>	</a:t>
            </a:r>
            <a:r>
              <a:rPr lang="en-US" kern="0" dirty="0" smtClean="0"/>
              <a:t>	</a:t>
            </a:r>
            <a:endParaRPr lang="en-US" kern="0" dirty="0"/>
          </a:p>
        </p:txBody>
      </p:sp>
      <p:sp>
        <p:nvSpPr>
          <p:cNvPr id="17" name="TextBox 16"/>
          <p:cNvSpPr txBox="1"/>
          <p:nvPr/>
        </p:nvSpPr>
        <p:spPr>
          <a:xfrm>
            <a:off x="1371600" y="5941041"/>
            <a:ext cx="6353021" cy="369332"/>
          </a:xfrm>
          <a:prstGeom prst="rect">
            <a:avLst/>
          </a:prstGeom>
          <a:noFill/>
        </p:spPr>
        <p:txBody>
          <a:bodyPr wrap="none" rtlCol="0">
            <a:spAutoFit/>
          </a:bodyPr>
          <a:lstStyle/>
          <a:p>
            <a:r>
              <a:rPr lang="en-US" dirty="0">
                <a:solidFill>
                  <a:schemeClr val="bg1"/>
                </a:solidFill>
                <a:hlinkClick r:id="rId15"/>
              </a:rPr>
              <a:t>http://cimss.ssec.wisc.edu/goes/srsor/overview_training.html</a:t>
            </a:r>
            <a:endParaRPr lang="en-US" dirty="0">
              <a:solidFill>
                <a:schemeClr val="bg1"/>
              </a:solidFill>
            </a:endParaRPr>
          </a:p>
        </p:txBody>
      </p:sp>
    </p:spTree>
    <p:extLst>
      <p:ext uri="{BB962C8B-B14F-4D97-AF65-F5344CB8AC3E}">
        <p14:creationId xmlns:p14="http://schemas.microsoft.com/office/powerpoint/2010/main" val="341660517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SRSOR in SPC</a:t>
            </a:r>
            <a:endParaRPr lang="en-US" sz="3600" dirty="0"/>
          </a:p>
        </p:txBody>
      </p:sp>
      <p:sp>
        <p:nvSpPr>
          <p:cNvPr id="3" name="Content Placeholder 2"/>
          <p:cNvSpPr>
            <a:spLocks noGrp="1"/>
          </p:cNvSpPr>
          <p:nvPr>
            <p:ph idx="1"/>
          </p:nvPr>
        </p:nvSpPr>
        <p:spPr>
          <a:xfrm>
            <a:off x="0" y="1066800"/>
            <a:ext cx="9144000" cy="5791200"/>
          </a:xfrm>
        </p:spPr>
        <p:txBody>
          <a:bodyPr>
            <a:normAutofit/>
          </a:bodyPr>
          <a:lstStyle/>
          <a:p>
            <a:r>
              <a:rPr lang="en-US" sz="2500" dirty="0" smtClean="0"/>
              <a:t>7 direct references in SPC text forecast products during May and August GOES-14 SRSOR periods</a:t>
            </a:r>
          </a:p>
          <a:p>
            <a:pPr lvl="1"/>
            <a:r>
              <a:rPr lang="en-US" sz="2200" dirty="0" smtClean="0"/>
              <a:t>SPC forecasters consistently viewed the 1-min imagery in Operations, incorporating it into their decision-making</a:t>
            </a:r>
            <a:endParaRPr lang="en-US" sz="2200" dirty="0"/>
          </a:p>
          <a:p>
            <a:pPr lvl="1"/>
            <a:r>
              <a:rPr lang="en-US" sz="2200" dirty="0" smtClean="0"/>
              <a:t>Allowed for easier analysis, identification and tracking of:</a:t>
            </a:r>
          </a:p>
          <a:p>
            <a:pPr lvl="2"/>
            <a:r>
              <a:rPr lang="en-US" sz="2000" dirty="0"/>
              <a:t>deepening and clumping of BL cu, </a:t>
            </a:r>
            <a:r>
              <a:rPr lang="en-US" sz="2000" dirty="0" smtClean="0"/>
              <a:t>vertical growth of cumulus convection, identification and tracking of boundaries, </a:t>
            </a:r>
            <a:r>
              <a:rPr lang="en-US" sz="2000" dirty="0"/>
              <a:t>o</a:t>
            </a:r>
            <a:r>
              <a:rPr lang="en-US" sz="2000" dirty="0" smtClean="0"/>
              <a:t>vershooting and collapsing storm tops, character of storm anvils, convectively generated outflow, gravity wave progression, visual assessment of storm-top divergence and flanking line development, diagnosis of near-storm environment though convective trends and cloud character, </a:t>
            </a:r>
          </a:p>
          <a:p>
            <a:pPr lvl="2"/>
            <a:r>
              <a:rPr lang="en-US" sz="2000" dirty="0" smtClean="0"/>
              <a:t>All on time scales not otherwise available.</a:t>
            </a:r>
          </a:p>
          <a:p>
            <a:pPr lvl="1"/>
            <a:r>
              <a:rPr lang="en-US" sz="2200" dirty="0" smtClean="0"/>
              <a:t>Over time, this imagery will allow forecasters to gain a better understanding of processes related to CI</a:t>
            </a:r>
            <a:endParaRPr lang="en-US" sz="2200" dirty="0"/>
          </a:p>
        </p:txBody>
      </p:sp>
      <p:sp>
        <p:nvSpPr>
          <p:cNvPr id="4" name="TextBox 3"/>
          <p:cNvSpPr txBox="1"/>
          <p:nvPr/>
        </p:nvSpPr>
        <p:spPr>
          <a:xfrm>
            <a:off x="5619498" y="6400800"/>
            <a:ext cx="3295902" cy="369332"/>
          </a:xfrm>
          <a:prstGeom prst="rect">
            <a:avLst/>
          </a:prstGeom>
          <a:noFill/>
        </p:spPr>
        <p:txBody>
          <a:bodyPr wrap="none" rtlCol="0">
            <a:spAutoFit/>
          </a:bodyPr>
          <a:lstStyle/>
          <a:p>
            <a:r>
              <a:rPr lang="en-US" i="1" dirty="0">
                <a:solidFill>
                  <a:prstClr val="black"/>
                </a:solidFill>
              </a:rPr>
              <a:t>William Line, SPC Satellite Liaison</a:t>
            </a:r>
          </a:p>
        </p:txBody>
      </p:sp>
    </p:spTree>
    <p:custDataLst>
      <p:tags r:id="rId1"/>
    </p:custDataLst>
    <p:extLst>
      <p:ext uri="{BB962C8B-B14F-4D97-AF65-F5344CB8AC3E}">
        <p14:creationId xmlns:p14="http://schemas.microsoft.com/office/powerpoint/2010/main" val="3735251952"/>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GOES-14 SRSOR in SPC</a:t>
            </a:r>
            <a:endParaRPr lang="en-US" sz="3600" dirty="0"/>
          </a:p>
        </p:txBody>
      </p:sp>
      <p:sp>
        <p:nvSpPr>
          <p:cNvPr id="3" name="Content Placeholder 2"/>
          <p:cNvSpPr>
            <a:spLocks noGrp="1"/>
          </p:cNvSpPr>
          <p:nvPr>
            <p:ph idx="1"/>
          </p:nvPr>
        </p:nvSpPr>
        <p:spPr>
          <a:xfrm>
            <a:off x="0" y="1066800"/>
            <a:ext cx="9144000" cy="5791200"/>
          </a:xfrm>
        </p:spPr>
        <p:txBody>
          <a:bodyPr>
            <a:noAutofit/>
          </a:bodyPr>
          <a:lstStyle/>
          <a:p>
            <a:r>
              <a:rPr lang="en-US" sz="1600" dirty="0"/>
              <a:t>“The one-minute imagery helped me to anticipate areas of new convective development as well, which was </a:t>
            </a:r>
            <a:r>
              <a:rPr lang="en-US" sz="1600" b="1" dirty="0"/>
              <a:t>useful in developing short-term forecasts and </a:t>
            </a:r>
            <a:r>
              <a:rPr lang="en-US" sz="1600" b="1" dirty="0" err="1"/>
              <a:t>mesoscale</a:t>
            </a:r>
            <a:r>
              <a:rPr lang="en-US" sz="1600" b="1" dirty="0"/>
              <a:t> discussions </a:t>
            </a:r>
            <a:r>
              <a:rPr lang="en-US" sz="1600" dirty="0"/>
              <a:t>for severe weather. ” </a:t>
            </a:r>
          </a:p>
          <a:p>
            <a:pPr marL="0" indent="0">
              <a:buNone/>
            </a:pPr>
            <a:endParaRPr lang="en-US" sz="800" dirty="0" smtClean="0"/>
          </a:p>
          <a:p>
            <a:r>
              <a:rPr lang="en-US" sz="1600" dirty="0" smtClean="0"/>
              <a:t>“… </a:t>
            </a:r>
            <a:r>
              <a:rPr lang="en-US" sz="1600" dirty="0"/>
              <a:t>having the data available routinely would very likely, over time, allow forecasters to gain a </a:t>
            </a:r>
            <a:r>
              <a:rPr lang="en-US" sz="1600" b="1" dirty="0"/>
              <a:t>better understanding of processes related to convective initiation</a:t>
            </a:r>
            <a:r>
              <a:rPr lang="en-US" sz="1600" dirty="0"/>
              <a:t>, as these processes occurring within a cu field would be visually revealed in high temporal -resolution data in a way that 15- or 30-minute imagery cannot as clearly depict.”</a:t>
            </a:r>
          </a:p>
          <a:p>
            <a:pPr marL="0" indent="0">
              <a:buNone/>
            </a:pPr>
            <a:endParaRPr lang="en-US" sz="800" dirty="0" smtClean="0"/>
          </a:p>
          <a:p>
            <a:r>
              <a:rPr lang="en-US" sz="1600" dirty="0" smtClean="0"/>
              <a:t>“</a:t>
            </a:r>
            <a:r>
              <a:rPr lang="en-US" sz="1600" dirty="0"/>
              <a:t>In the pre-storm environment, these data were </a:t>
            </a:r>
            <a:r>
              <a:rPr lang="en-US" sz="1600" b="1" dirty="0"/>
              <a:t>especially helpful </a:t>
            </a:r>
            <a:r>
              <a:rPr lang="en-US" sz="1600" dirty="0"/>
              <a:t>in monitoring the vertical growth of cumulus convection and in the identification of boundaries.”</a:t>
            </a:r>
          </a:p>
          <a:p>
            <a:pPr marL="0" indent="0">
              <a:buNone/>
            </a:pPr>
            <a:endParaRPr lang="en-US" sz="800" dirty="0"/>
          </a:p>
          <a:p>
            <a:r>
              <a:rPr lang="en-US" sz="1600" dirty="0"/>
              <a:t>“I found it to </a:t>
            </a:r>
            <a:r>
              <a:rPr lang="en-US" sz="1600" b="1" dirty="0"/>
              <a:t>be very useful </a:t>
            </a:r>
            <a:r>
              <a:rPr lang="en-US" sz="1600" dirty="0"/>
              <a:t>in… Using cloud character  and trends to diagnose boundary locations and motion, and </a:t>
            </a:r>
            <a:r>
              <a:rPr lang="en-US" sz="1600" dirty="0" err="1"/>
              <a:t>nowcast</a:t>
            </a:r>
            <a:r>
              <a:rPr lang="en-US" sz="1600" dirty="0"/>
              <a:t> their potential for either CI or influences on </a:t>
            </a:r>
            <a:r>
              <a:rPr lang="en-US" sz="1600" dirty="0" err="1"/>
              <a:t>upshear</a:t>
            </a:r>
            <a:r>
              <a:rPr lang="en-US" sz="1600" dirty="0"/>
              <a:t> storms to interact therewith.”</a:t>
            </a:r>
          </a:p>
          <a:p>
            <a:pPr marL="0" indent="0">
              <a:buNone/>
            </a:pPr>
            <a:endParaRPr lang="en-US" sz="800" dirty="0"/>
          </a:p>
          <a:p>
            <a:r>
              <a:rPr lang="en-US" sz="1600" dirty="0"/>
              <a:t>“This has provided </a:t>
            </a:r>
            <a:r>
              <a:rPr lang="en-US" sz="1600" b="1" dirty="0"/>
              <a:t>extra confidence and lead time </a:t>
            </a:r>
            <a:r>
              <a:rPr lang="en-US" sz="1600" dirty="0"/>
              <a:t>for the issuance of two </a:t>
            </a:r>
            <a:r>
              <a:rPr lang="en-US" sz="1600" dirty="0" err="1"/>
              <a:t>mesoscale</a:t>
            </a:r>
            <a:r>
              <a:rPr lang="en-US" sz="1600" dirty="0"/>
              <a:t> discussions compared to the normal satellite update frequency/latency. </a:t>
            </a:r>
            <a:r>
              <a:rPr lang="en-US" sz="1600" dirty="0" smtClean="0"/>
              <a:t>… </a:t>
            </a:r>
            <a:r>
              <a:rPr lang="en-US" sz="1600" dirty="0"/>
              <a:t>quite striking. It’s analogous to the difference between watching high-</a:t>
            </a:r>
            <a:r>
              <a:rPr lang="en-US" sz="1600" dirty="0" err="1"/>
              <a:t>def</a:t>
            </a:r>
            <a:r>
              <a:rPr lang="en-US" sz="1600" dirty="0"/>
              <a:t> TVs vs. standard </a:t>
            </a:r>
            <a:r>
              <a:rPr lang="en-US" sz="1600" dirty="0" err="1"/>
              <a:t>def</a:t>
            </a:r>
            <a:r>
              <a:rPr lang="en-US" sz="1600" dirty="0"/>
              <a:t>, </a:t>
            </a:r>
            <a:r>
              <a:rPr lang="en-US" sz="1600" dirty="0" smtClean="0"/>
              <a:t>... </a:t>
            </a:r>
            <a:r>
              <a:rPr lang="en-US" sz="1600" dirty="0"/>
              <a:t>Satellite imagery at 1-min temporal resolution </a:t>
            </a:r>
            <a:r>
              <a:rPr lang="en-US" sz="1600" b="1" dirty="0"/>
              <a:t>needs to become the new standard for severe weather operations</a:t>
            </a:r>
            <a:r>
              <a:rPr lang="en-US" sz="1600" dirty="0"/>
              <a:t>.”</a:t>
            </a:r>
          </a:p>
          <a:p>
            <a:pPr marL="0" indent="0">
              <a:buNone/>
            </a:pPr>
            <a:endParaRPr lang="en-US" sz="800" dirty="0"/>
          </a:p>
          <a:p>
            <a:r>
              <a:rPr lang="en-US" sz="1600" dirty="0"/>
              <a:t>“Post-storm initiation, the high-resolution data allowed for </a:t>
            </a:r>
            <a:r>
              <a:rPr lang="en-US" sz="1600" b="1" dirty="0"/>
              <a:t>careful analysis of overshooting and collapsing tops, the character of the storm anvils (</a:t>
            </a:r>
            <a:r>
              <a:rPr lang="en-US" sz="1600" b="1" dirty="0" err="1"/>
              <a:t>ie</a:t>
            </a:r>
            <a:r>
              <a:rPr lang="en-US" sz="1600" b="1" dirty="0"/>
              <a:t>. health of the storm) </a:t>
            </a:r>
            <a:r>
              <a:rPr lang="en-US" sz="1600" dirty="0"/>
              <a:t>and the identification of convectively generated outflows.”</a:t>
            </a:r>
          </a:p>
          <a:p>
            <a:pPr marL="0" indent="0">
              <a:buNone/>
            </a:pPr>
            <a:endParaRPr lang="en-US" sz="800" dirty="0"/>
          </a:p>
        </p:txBody>
      </p:sp>
      <p:sp>
        <p:nvSpPr>
          <p:cNvPr id="4" name="TextBox 3"/>
          <p:cNvSpPr txBox="1"/>
          <p:nvPr/>
        </p:nvSpPr>
        <p:spPr>
          <a:xfrm>
            <a:off x="3581400" y="6324600"/>
            <a:ext cx="5425781" cy="369332"/>
          </a:xfrm>
          <a:prstGeom prst="rect">
            <a:avLst/>
          </a:prstGeom>
          <a:noFill/>
        </p:spPr>
        <p:txBody>
          <a:bodyPr wrap="none" rtlCol="0">
            <a:spAutoFit/>
          </a:bodyPr>
          <a:lstStyle/>
          <a:p>
            <a:r>
              <a:rPr lang="en-US" dirty="0">
                <a:solidFill>
                  <a:prstClr val="black"/>
                </a:solidFill>
                <a:hlinkClick r:id="rId4"/>
              </a:rPr>
              <a:t>http://satelliteliaisonblog.wordpress.com/category/spc/</a:t>
            </a:r>
            <a:endParaRPr lang="en-US" i="1" dirty="0">
              <a:solidFill>
                <a:prstClr val="black"/>
              </a:solidFill>
            </a:endParaRPr>
          </a:p>
        </p:txBody>
      </p:sp>
    </p:spTree>
    <p:custDataLst>
      <p:tags r:id="rId1"/>
    </p:custDataLst>
    <p:extLst>
      <p:ext uri="{BB962C8B-B14F-4D97-AF65-F5344CB8AC3E}">
        <p14:creationId xmlns:p14="http://schemas.microsoft.com/office/powerpoint/2010/main" val="1175516072"/>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smtClean="0">
                <a:solidFill>
                  <a:srgbClr val="FFFF00"/>
                </a:solidFill>
              </a:rPr>
              <a:t>Outline</a:t>
            </a:r>
          </a:p>
        </p:txBody>
      </p:sp>
      <p:sp>
        <p:nvSpPr>
          <p:cNvPr id="104451" name="Content Placeholder 3"/>
          <p:cNvSpPr>
            <a:spLocks noGrp="1"/>
          </p:cNvSpPr>
          <p:nvPr>
            <p:ph idx="1"/>
          </p:nvPr>
        </p:nvSpPr>
        <p:spPr>
          <a:xfrm>
            <a:off x="381000" y="1219200"/>
            <a:ext cx="8229600" cy="4525963"/>
          </a:xfrm>
        </p:spPr>
        <p:txBody>
          <a:bodyPr/>
          <a:lstStyle/>
          <a:p>
            <a:pPr eaLnBrk="1" hangingPunct="1"/>
            <a:r>
              <a:rPr lang="en-US" dirty="0" smtClean="0">
                <a:solidFill>
                  <a:schemeClr val="bg1"/>
                </a:solidFill>
              </a:rPr>
              <a:t>Pre-GOES and Early GOES</a:t>
            </a:r>
          </a:p>
          <a:p>
            <a:pPr lvl="1" eaLnBrk="1" hangingPunct="1"/>
            <a:r>
              <a:rPr lang="en-US" dirty="0" smtClean="0">
                <a:solidFill>
                  <a:schemeClr val="bg1"/>
                </a:solidFill>
              </a:rPr>
              <a:t>First 3 Generations</a:t>
            </a:r>
            <a:br>
              <a:rPr lang="en-US" dirty="0" smtClean="0">
                <a:solidFill>
                  <a:schemeClr val="bg1"/>
                </a:solidFill>
              </a:rPr>
            </a:br>
            <a:endParaRPr lang="en-US" dirty="0" smtClean="0">
              <a:solidFill>
                <a:schemeClr val="bg1"/>
              </a:solidFill>
            </a:endParaRPr>
          </a:p>
          <a:p>
            <a:pPr eaLnBrk="1" hangingPunct="1"/>
            <a:r>
              <a:rPr lang="en-US" dirty="0" smtClean="0">
                <a:solidFill>
                  <a:schemeClr val="bg1"/>
                </a:solidFill>
              </a:rPr>
              <a:t>Current GOES (13-15)</a:t>
            </a:r>
          </a:p>
          <a:p>
            <a:pPr lvl="1" eaLnBrk="1" hangingPunct="1"/>
            <a:r>
              <a:rPr lang="en-US" dirty="0" smtClean="0">
                <a:solidFill>
                  <a:schemeClr val="bg1"/>
                </a:solidFill>
              </a:rPr>
              <a:t>Fourth Generation</a:t>
            </a:r>
            <a:br>
              <a:rPr lang="en-US" dirty="0" smtClean="0">
                <a:solidFill>
                  <a:schemeClr val="bg1"/>
                </a:solidFill>
              </a:rPr>
            </a:br>
            <a:endParaRPr lang="en-US" dirty="0" smtClean="0">
              <a:solidFill>
                <a:schemeClr val="bg1"/>
              </a:solidFill>
            </a:endParaRPr>
          </a:p>
          <a:p>
            <a:pPr eaLnBrk="1" hangingPunct="1"/>
            <a:r>
              <a:rPr lang="en-US" dirty="0" smtClean="0">
                <a:solidFill>
                  <a:schemeClr val="bg1"/>
                </a:solidFill>
              </a:rPr>
              <a:t>GOES-R ABI</a:t>
            </a:r>
          </a:p>
          <a:p>
            <a:pPr lvl="1" eaLnBrk="1" hangingPunct="1"/>
            <a:r>
              <a:rPr lang="en-US" dirty="0" smtClean="0">
                <a:solidFill>
                  <a:schemeClr val="bg1"/>
                </a:solidFill>
              </a:rPr>
              <a:t>Fifth Generation</a:t>
            </a:r>
            <a:br>
              <a:rPr lang="en-US" dirty="0" smtClean="0">
                <a:solidFill>
                  <a:schemeClr val="bg1"/>
                </a:solidFill>
              </a:rPr>
            </a:br>
            <a:endParaRPr lang="en-US" dirty="0" smtClean="0">
              <a:solidFill>
                <a:schemeClr val="bg1"/>
              </a:solidFill>
            </a:endParaRPr>
          </a:p>
          <a:p>
            <a:pPr eaLnBrk="1" hangingPunct="1"/>
            <a:r>
              <a:rPr lang="en-US" dirty="0" smtClean="0">
                <a:solidFill>
                  <a:srgbClr val="FFFF00"/>
                </a:solidFill>
              </a:rPr>
              <a:t>Summary/Education</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165</a:t>
            </a:fld>
            <a:endParaRPr lang="en-US" smtClean="0">
              <a:solidFill>
                <a:srgbClr val="000000"/>
              </a:solidFill>
            </a:endParaRPr>
          </a:p>
        </p:txBody>
      </p:sp>
      <p:sp>
        <p:nvSpPr>
          <p:cNvPr id="104453"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Lockheed Martin</a:t>
            </a:r>
          </a:p>
        </p:txBody>
      </p:sp>
      <p:pic>
        <p:nvPicPr>
          <p:cNvPr id="10445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57700" y="4022725"/>
            <a:ext cx="47625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6"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7774" t="10198" r="8263" b="14293"/>
          <a:stretch/>
        </p:blipFill>
        <p:spPr bwMode="auto">
          <a:xfrm>
            <a:off x="4953000" y="2084977"/>
            <a:ext cx="2087563" cy="1877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goesRNextGenerationWHurricane"/>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162800" y="152400"/>
            <a:ext cx="1731418" cy="216158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781908"/>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0" y="-381000"/>
            <a:ext cx="9144000" cy="1143000"/>
          </a:xfrm>
        </p:spPr>
        <p:txBody>
          <a:bodyPr/>
          <a:lstStyle/>
          <a:p>
            <a:pPr eaLnBrk="1" hangingPunct="1"/>
            <a:r>
              <a:rPr lang="en-US" sz="2000" b="1" dirty="0" smtClean="0">
                <a:solidFill>
                  <a:srgbClr val="FFFF00"/>
                </a:solidFill>
              </a:rPr>
              <a:t>Approximate spectral and spatial resolutions of US GOES Imagers</a:t>
            </a:r>
          </a:p>
        </p:txBody>
      </p:sp>
      <p:graphicFrame>
        <p:nvGraphicFramePr>
          <p:cNvPr id="58371" name="Group 3"/>
          <p:cNvGraphicFramePr>
            <a:graphicFrameLocks noGrp="1"/>
          </p:cNvGraphicFramePr>
          <p:nvPr>
            <p:ph type="tbl" idx="1"/>
            <p:extLst>
              <p:ext uri="{D42A27DB-BD31-4B8C-83A1-F6EECF244321}">
                <p14:modId xmlns:p14="http://schemas.microsoft.com/office/powerpoint/2010/main" val="1969227755"/>
              </p:ext>
            </p:extLst>
          </p:nvPr>
        </p:nvGraphicFramePr>
        <p:xfrm>
          <a:off x="292101" y="434241"/>
          <a:ext cx="8686801" cy="6374110"/>
        </p:xfrm>
        <a:graphic>
          <a:graphicData uri="http://schemas.openxmlformats.org/drawingml/2006/table">
            <a:tbl>
              <a:tblPr/>
              <a:tblGrid>
                <a:gridCol w="1079499"/>
                <a:gridCol w="1219200"/>
                <a:gridCol w="1295400"/>
                <a:gridCol w="1295400"/>
                <a:gridCol w="1295400"/>
                <a:gridCol w="1295400"/>
                <a:gridCol w="1206502"/>
              </a:tblGrid>
              <a:tr h="49379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 Band Center (um)</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1975+</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cap="none" normalizeH="0" baseline="0" dirty="0" smtClean="0">
                          <a:ln>
                            <a:noFill/>
                          </a:ln>
                          <a:solidFill>
                            <a:srgbClr val="FFFF00"/>
                          </a:solidFill>
                          <a:effectLst/>
                          <a:latin typeface="Arial" pitchFamily="34" charset="0"/>
                        </a:rPr>
                        <a:t>1981+</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FFFF00"/>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1994+</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2003+</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2010+</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FFFF00"/>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2016+</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FFFF00"/>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0.47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0.64</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pitchFamily="34" charset="0"/>
                        </a:rPr>
                        <a:t>0.86</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pitchFamily="34" charset="0"/>
                        </a:rPr>
                        <a:t>1.6</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pitchFamily="34" charset="0"/>
                        </a:rPr>
                        <a:t>1.38</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dirty="0" smtClean="0">
                          <a:ln>
                            <a:noFill/>
                          </a:ln>
                          <a:solidFill>
                            <a:srgbClr val="FFFF00"/>
                          </a:solidFill>
                          <a:effectLst/>
                          <a:latin typeface="Arial" pitchFamily="34" charset="0"/>
                        </a:rPr>
                        <a:t> 2.2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3.9</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6.2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3677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~6.7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cap="none" normalizeH="0" baseline="0" dirty="0" smtClean="0">
                          <a:ln>
                            <a:noFill/>
                          </a:ln>
                          <a:solidFill>
                            <a:schemeClr val="tx1"/>
                          </a:solidFill>
                          <a:effectLst/>
                          <a:latin typeface="Arial" pitchFamily="34" charset="0"/>
                        </a:rPr>
                        <a:t>14km</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7.3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8.5</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937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 9.7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10.3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11.2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12.3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13.3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r>
            </a:tbl>
          </a:graphicData>
        </a:graphic>
      </p:graphicFrame>
      <p:sp>
        <p:nvSpPr>
          <p:cNvPr id="175235" name="Rectangle 131"/>
          <p:cNvSpPr>
            <a:spLocks noChangeAspect="1" noChangeArrowheads="1"/>
          </p:cNvSpPr>
          <p:nvPr/>
        </p:nvSpPr>
        <p:spPr bwMode="auto">
          <a:xfrm>
            <a:off x="4510088" y="1431925"/>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36" name="Rectangle 132"/>
          <p:cNvSpPr>
            <a:spLocks noChangeArrowheads="1"/>
          </p:cNvSpPr>
          <p:nvPr/>
        </p:nvSpPr>
        <p:spPr bwMode="auto">
          <a:xfrm>
            <a:off x="4373563" y="6065838"/>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37" name="Rectangle 133"/>
          <p:cNvSpPr>
            <a:spLocks noChangeArrowheads="1"/>
          </p:cNvSpPr>
          <p:nvPr/>
        </p:nvSpPr>
        <p:spPr bwMode="auto">
          <a:xfrm>
            <a:off x="4373563" y="57023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38" name="Rectangle 134"/>
          <p:cNvSpPr>
            <a:spLocks noChangeAspect="1" noChangeArrowheads="1"/>
          </p:cNvSpPr>
          <p:nvPr/>
        </p:nvSpPr>
        <p:spPr bwMode="auto">
          <a:xfrm>
            <a:off x="4191000" y="3657600"/>
            <a:ext cx="731838" cy="731838"/>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solidFill>
                  <a:srgbClr val="000000"/>
                </a:solidFill>
                <a:latin typeface="Times New Roman" pitchFamily="18" charset="0"/>
              </a:rPr>
              <a:t>8</a:t>
            </a:r>
          </a:p>
        </p:txBody>
      </p:sp>
      <p:sp>
        <p:nvSpPr>
          <p:cNvPr id="175239" name="Rectangle 135"/>
          <p:cNvSpPr>
            <a:spLocks noChangeArrowheads="1"/>
          </p:cNvSpPr>
          <p:nvPr/>
        </p:nvSpPr>
        <p:spPr bwMode="auto">
          <a:xfrm>
            <a:off x="4373563" y="31242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0" name="Rectangle 136"/>
          <p:cNvSpPr>
            <a:spLocks noChangeArrowheads="1"/>
          </p:cNvSpPr>
          <p:nvPr/>
        </p:nvSpPr>
        <p:spPr bwMode="auto">
          <a:xfrm>
            <a:off x="5622925" y="3840163"/>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solidFill>
                  <a:srgbClr val="000000"/>
                </a:solidFill>
                <a:latin typeface="Times New Roman" pitchFamily="18" charset="0"/>
              </a:rPr>
              <a:t>4</a:t>
            </a:r>
          </a:p>
        </p:txBody>
      </p:sp>
      <p:sp>
        <p:nvSpPr>
          <p:cNvPr id="175241" name="Rectangle 137"/>
          <p:cNvSpPr>
            <a:spLocks noChangeArrowheads="1"/>
          </p:cNvSpPr>
          <p:nvPr/>
        </p:nvSpPr>
        <p:spPr bwMode="auto">
          <a:xfrm>
            <a:off x="5622925" y="31242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2" name="Rectangle 138"/>
          <p:cNvSpPr>
            <a:spLocks noChangeArrowheads="1"/>
          </p:cNvSpPr>
          <p:nvPr/>
        </p:nvSpPr>
        <p:spPr bwMode="auto">
          <a:xfrm>
            <a:off x="6872287" y="3124200"/>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3" name="Rectangle 139"/>
          <p:cNvSpPr>
            <a:spLocks noChangeArrowheads="1"/>
          </p:cNvSpPr>
          <p:nvPr/>
        </p:nvSpPr>
        <p:spPr bwMode="auto">
          <a:xfrm>
            <a:off x="5622925" y="57023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4" name="Rectangle 140"/>
          <p:cNvSpPr>
            <a:spLocks noChangeArrowheads="1"/>
          </p:cNvSpPr>
          <p:nvPr/>
        </p:nvSpPr>
        <p:spPr bwMode="auto">
          <a:xfrm>
            <a:off x="6872287" y="570071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5" name="Rectangle 141"/>
          <p:cNvSpPr>
            <a:spLocks noChangeArrowheads="1"/>
          </p:cNvSpPr>
          <p:nvPr/>
        </p:nvSpPr>
        <p:spPr bwMode="auto">
          <a:xfrm>
            <a:off x="6872287" y="6416675"/>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6" name="Rectangle 142"/>
          <p:cNvSpPr>
            <a:spLocks noChangeArrowheads="1"/>
          </p:cNvSpPr>
          <p:nvPr/>
        </p:nvSpPr>
        <p:spPr bwMode="auto">
          <a:xfrm>
            <a:off x="6873875" y="384016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7" name="Rectangle 143"/>
          <p:cNvSpPr>
            <a:spLocks noChangeAspect="1" noChangeArrowheads="1"/>
          </p:cNvSpPr>
          <p:nvPr/>
        </p:nvSpPr>
        <p:spPr bwMode="auto">
          <a:xfrm>
            <a:off x="5440363" y="6248400"/>
            <a:ext cx="731837" cy="731838"/>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8" name="Rectangle 144"/>
          <p:cNvSpPr>
            <a:spLocks noChangeAspect="1" noChangeArrowheads="1"/>
          </p:cNvSpPr>
          <p:nvPr/>
        </p:nvSpPr>
        <p:spPr bwMode="auto">
          <a:xfrm>
            <a:off x="2895600" y="5486400"/>
            <a:ext cx="731838" cy="731837"/>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9" name="Rectangle 145"/>
          <p:cNvSpPr>
            <a:spLocks noChangeAspect="1" noChangeArrowheads="1"/>
          </p:cNvSpPr>
          <p:nvPr/>
        </p:nvSpPr>
        <p:spPr bwMode="auto">
          <a:xfrm>
            <a:off x="5761038" y="1431925"/>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0" name="Rectangle 146"/>
          <p:cNvSpPr>
            <a:spLocks noChangeAspect="1" noChangeArrowheads="1"/>
          </p:cNvSpPr>
          <p:nvPr/>
        </p:nvSpPr>
        <p:spPr bwMode="auto">
          <a:xfrm>
            <a:off x="3214688" y="1447800"/>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1" name="Rectangle 147"/>
          <p:cNvSpPr>
            <a:spLocks noChangeAspect="1" noChangeArrowheads="1"/>
          </p:cNvSpPr>
          <p:nvPr/>
        </p:nvSpPr>
        <p:spPr bwMode="auto">
          <a:xfrm>
            <a:off x="7010400" y="1447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2" name="Rectangle 148"/>
          <p:cNvSpPr>
            <a:spLocks noChangeAspect="1" noChangeArrowheads="1"/>
          </p:cNvSpPr>
          <p:nvPr/>
        </p:nvSpPr>
        <p:spPr bwMode="auto">
          <a:xfrm>
            <a:off x="8320088" y="1066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3" name="Rectangle 149"/>
          <p:cNvSpPr>
            <a:spLocks noChangeAspect="1" noChangeArrowheads="1"/>
          </p:cNvSpPr>
          <p:nvPr/>
        </p:nvSpPr>
        <p:spPr bwMode="auto">
          <a:xfrm>
            <a:off x="8320088" y="18129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4" name="Rectangle 150"/>
          <p:cNvSpPr>
            <a:spLocks noChangeAspect="1" noChangeArrowheads="1"/>
          </p:cNvSpPr>
          <p:nvPr/>
        </p:nvSpPr>
        <p:spPr bwMode="auto">
          <a:xfrm>
            <a:off x="8320088" y="21336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5" name="Rectangle 151"/>
          <p:cNvSpPr>
            <a:spLocks noChangeAspect="1" noChangeArrowheads="1"/>
          </p:cNvSpPr>
          <p:nvPr/>
        </p:nvSpPr>
        <p:spPr bwMode="auto">
          <a:xfrm>
            <a:off x="8320088" y="28797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6" name="Rectangle 152"/>
          <p:cNvSpPr>
            <a:spLocks noChangeAspect="1" noChangeArrowheads="1"/>
          </p:cNvSpPr>
          <p:nvPr/>
        </p:nvSpPr>
        <p:spPr bwMode="auto">
          <a:xfrm>
            <a:off x="8343900" y="1447800"/>
            <a:ext cx="46038" cy="46038"/>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7" name="Rectangle 153"/>
          <p:cNvSpPr>
            <a:spLocks noChangeAspect="1" noChangeArrowheads="1"/>
          </p:cNvSpPr>
          <p:nvPr/>
        </p:nvSpPr>
        <p:spPr bwMode="auto">
          <a:xfrm>
            <a:off x="8275638" y="3200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8" name="Rectangle 154"/>
          <p:cNvSpPr>
            <a:spLocks noChangeAspect="1" noChangeArrowheads="1"/>
          </p:cNvSpPr>
          <p:nvPr/>
        </p:nvSpPr>
        <p:spPr bwMode="auto">
          <a:xfrm>
            <a:off x="8275638" y="24844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9" name="Rectangle 155"/>
          <p:cNvSpPr>
            <a:spLocks noChangeAspect="1" noChangeArrowheads="1"/>
          </p:cNvSpPr>
          <p:nvPr/>
        </p:nvSpPr>
        <p:spPr bwMode="auto">
          <a:xfrm>
            <a:off x="8275638" y="3581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0" name="Rectangle 156"/>
          <p:cNvSpPr>
            <a:spLocks noChangeAspect="1" noChangeArrowheads="1"/>
          </p:cNvSpPr>
          <p:nvPr/>
        </p:nvSpPr>
        <p:spPr bwMode="auto">
          <a:xfrm>
            <a:off x="8275638" y="3932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solidFill>
                  <a:srgbClr val="000000"/>
                </a:solidFill>
                <a:latin typeface="Times New Roman" pitchFamily="18" charset="0"/>
              </a:rPr>
              <a:t>2</a:t>
            </a:r>
          </a:p>
        </p:txBody>
      </p:sp>
      <p:sp>
        <p:nvSpPr>
          <p:cNvPr id="175261" name="Rectangle 157"/>
          <p:cNvSpPr>
            <a:spLocks noChangeAspect="1" noChangeArrowheads="1"/>
          </p:cNvSpPr>
          <p:nvPr/>
        </p:nvSpPr>
        <p:spPr bwMode="auto">
          <a:xfrm>
            <a:off x="8275638" y="4313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2" name="Rectangle 158"/>
          <p:cNvSpPr>
            <a:spLocks noChangeAspect="1" noChangeArrowheads="1"/>
          </p:cNvSpPr>
          <p:nvPr/>
        </p:nvSpPr>
        <p:spPr bwMode="auto">
          <a:xfrm>
            <a:off x="8275638" y="4648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3" name="Rectangle 159"/>
          <p:cNvSpPr>
            <a:spLocks noChangeAspect="1" noChangeArrowheads="1"/>
          </p:cNvSpPr>
          <p:nvPr/>
        </p:nvSpPr>
        <p:spPr bwMode="auto">
          <a:xfrm>
            <a:off x="8275638" y="5029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4" name="Rectangle 160"/>
          <p:cNvSpPr>
            <a:spLocks noChangeAspect="1" noChangeArrowheads="1"/>
          </p:cNvSpPr>
          <p:nvPr/>
        </p:nvSpPr>
        <p:spPr bwMode="auto">
          <a:xfrm>
            <a:off x="8275638" y="5410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5" name="Rectangle 161"/>
          <p:cNvSpPr>
            <a:spLocks noChangeAspect="1" noChangeArrowheads="1"/>
          </p:cNvSpPr>
          <p:nvPr/>
        </p:nvSpPr>
        <p:spPr bwMode="auto">
          <a:xfrm>
            <a:off x="8275638" y="5791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6" name="Rectangle 162"/>
          <p:cNvSpPr>
            <a:spLocks noChangeAspect="1" noChangeArrowheads="1"/>
          </p:cNvSpPr>
          <p:nvPr/>
        </p:nvSpPr>
        <p:spPr bwMode="auto">
          <a:xfrm>
            <a:off x="8275638" y="6142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7" name="Rectangle 163"/>
          <p:cNvSpPr>
            <a:spLocks noChangeAspect="1" noChangeArrowheads="1"/>
          </p:cNvSpPr>
          <p:nvPr/>
        </p:nvSpPr>
        <p:spPr bwMode="auto">
          <a:xfrm>
            <a:off x="8275638" y="6523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175268" name="Text Box 164"/>
          <p:cNvSpPr txBox="1">
            <a:spLocks noChangeArrowheads="1"/>
          </p:cNvSpPr>
          <p:nvPr/>
        </p:nvSpPr>
        <p:spPr bwMode="auto">
          <a:xfrm rot="-5400000">
            <a:off x="-313531" y="1070768"/>
            <a:ext cx="844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00"/>
                </a:solidFill>
                <a:latin typeface="Times New Roman" pitchFamily="18" charset="0"/>
              </a:rPr>
              <a:t>Visible</a:t>
            </a:r>
          </a:p>
        </p:txBody>
      </p:sp>
      <p:sp>
        <p:nvSpPr>
          <p:cNvPr id="175269" name="Text Box 165"/>
          <p:cNvSpPr txBox="1">
            <a:spLocks noChangeArrowheads="1"/>
          </p:cNvSpPr>
          <p:nvPr/>
        </p:nvSpPr>
        <p:spPr bwMode="auto">
          <a:xfrm rot="-5400000">
            <a:off x="-357981" y="2167731"/>
            <a:ext cx="933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i="1">
                <a:solidFill>
                  <a:srgbClr val="FFFF00"/>
                </a:solidFill>
                <a:latin typeface="Times New Roman" pitchFamily="18" charset="0"/>
              </a:rPr>
              <a:t>Near-IR</a:t>
            </a:r>
          </a:p>
        </p:txBody>
      </p:sp>
      <p:sp>
        <p:nvSpPr>
          <p:cNvPr id="175270" name="Text Box 166"/>
          <p:cNvSpPr txBox="1">
            <a:spLocks noChangeArrowheads="1"/>
          </p:cNvSpPr>
          <p:nvPr/>
        </p:nvSpPr>
        <p:spPr bwMode="auto">
          <a:xfrm rot="-5400000">
            <a:off x="-353218" y="4690268"/>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00"/>
                </a:solidFill>
                <a:latin typeface="Times New Roman" pitchFamily="18" charset="0"/>
              </a:rPr>
              <a:t>Infrared</a:t>
            </a:r>
          </a:p>
        </p:txBody>
      </p:sp>
      <p:sp>
        <p:nvSpPr>
          <p:cNvPr id="175271" name="Rectangle 167"/>
          <p:cNvSpPr>
            <a:spLocks noChangeAspect="1" noChangeArrowheads="1"/>
          </p:cNvSpPr>
          <p:nvPr/>
        </p:nvSpPr>
        <p:spPr bwMode="auto">
          <a:xfrm>
            <a:off x="2605088" y="3395663"/>
            <a:ext cx="1279525" cy="1279525"/>
          </a:xfrm>
          <a:prstGeom prst="rect">
            <a:avLst/>
          </a:prstGeom>
          <a:noFill/>
          <a:ln w="25400">
            <a:solidFill>
              <a:schemeClr val="tx1"/>
            </a:solidFill>
            <a:prstDash val="sysDot"/>
            <a:miter lim="800000"/>
            <a:headEnd/>
            <a:tailEnd/>
          </a:ln>
          <a:effectLst/>
          <a:extLst>
            <a:ext uri="{909E8E84-426E-40DD-AFC4-6F175D3DCCD1}">
              <a14:hiddenFill xmlns:a14="http://schemas.microsoft.com/office/drawing/2010/main">
                <a:gradFill rotWithShape="0">
                  <a:gsLst>
                    <a:gs pos="0">
                      <a:srgbClr val="00CC66"/>
                    </a:gs>
                    <a:gs pos="100000">
                      <a:srgbClr val="66CCFF"/>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72" name="Rectangle 168"/>
          <p:cNvSpPr>
            <a:spLocks noChangeAspect="1" noChangeArrowheads="1"/>
          </p:cNvSpPr>
          <p:nvPr/>
        </p:nvSpPr>
        <p:spPr bwMode="auto">
          <a:xfrm>
            <a:off x="2590800" y="6019800"/>
            <a:ext cx="1279525" cy="1279525"/>
          </a:xfrm>
          <a:prstGeom prst="rect">
            <a:avLst/>
          </a:prstGeom>
          <a:noFill/>
          <a:ln w="25400">
            <a:solidFill>
              <a:schemeClr val="tx1"/>
            </a:solidFill>
            <a:prstDash val="sysDot"/>
            <a:miter lim="800000"/>
            <a:headEnd/>
            <a:tailEnd/>
          </a:ln>
          <a:effectLst/>
          <a:extLst>
            <a:ext uri="{909E8E84-426E-40DD-AFC4-6F175D3DCCD1}">
              <a14:hiddenFill xmlns:a14="http://schemas.microsoft.com/office/drawing/2010/main">
                <a:gradFill rotWithShape="0">
                  <a:gsLst>
                    <a:gs pos="0">
                      <a:srgbClr val="00CC66"/>
                    </a:gs>
                    <a:gs pos="100000">
                      <a:srgbClr val="66CCFF"/>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73" name="Text Box 169"/>
          <p:cNvSpPr txBox="1">
            <a:spLocks noChangeArrowheads="1"/>
          </p:cNvSpPr>
          <p:nvPr/>
        </p:nvSpPr>
        <p:spPr bwMode="auto">
          <a:xfrm>
            <a:off x="2419350" y="2124075"/>
            <a:ext cx="3749360" cy="46166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i="1" dirty="0">
                <a:solidFill>
                  <a:srgbClr val="000000"/>
                </a:solidFill>
                <a:latin typeface="Times New Roman" pitchFamily="18" charset="0"/>
              </a:rPr>
              <a:t>Box size represents </a:t>
            </a:r>
            <a:r>
              <a:rPr lang="en-US" sz="2400" i="1" dirty="0" smtClean="0">
                <a:solidFill>
                  <a:srgbClr val="000000"/>
                </a:solidFill>
                <a:latin typeface="Times New Roman" pitchFamily="18" charset="0"/>
              </a:rPr>
              <a:t>pixel size</a:t>
            </a:r>
            <a:endParaRPr lang="en-US" sz="2400" i="1" dirty="0">
              <a:solidFill>
                <a:srgbClr val="000000"/>
              </a:solidFill>
              <a:latin typeface="Times New Roman" pitchFamily="18" charset="0"/>
            </a:endParaRPr>
          </a:p>
        </p:txBody>
      </p:sp>
      <p:sp>
        <p:nvSpPr>
          <p:cNvPr id="175274" name="Text Box 170"/>
          <p:cNvSpPr txBox="1">
            <a:spLocks noChangeArrowheads="1"/>
          </p:cNvSpPr>
          <p:nvPr/>
        </p:nvSpPr>
        <p:spPr bwMode="auto">
          <a:xfrm>
            <a:off x="3124200" y="4343400"/>
            <a:ext cx="838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000">
                <a:solidFill>
                  <a:srgbClr val="000000"/>
                </a:solidFill>
                <a:latin typeface="Times New Roman" pitchFamily="18" charset="0"/>
              </a:rPr>
              <a:t>“MSI mode”</a:t>
            </a:r>
          </a:p>
        </p:txBody>
      </p:sp>
      <p:sp>
        <p:nvSpPr>
          <p:cNvPr id="44" name="Rectangle 144"/>
          <p:cNvSpPr>
            <a:spLocks noChangeAspect="1" noChangeArrowheads="1"/>
          </p:cNvSpPr>
          <p:nvPr/>
        </p:nvSpPr>
        <p:spPr bwMode="auto">
          <a:xfrm>
            <a:off x="1600200" y="5486400"/>
            <a:ext cx="731838" cy="731837"/>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45" name="Rectangle 146"/>
          <p:cNvSpPr>
            <a:spLocks noChangeAspect="1" noChangeArrowheads="1"/>
          </p:cNvSpPr>
          <p:nvPr/>
        </p:nvSpPr>
        <p:spPr bwMode="auto">
          <a:xfrm>
            <a:off x="1965325" y="1447800"/>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38665912"/>
      </p:ext>
    </p:extLst>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0" y="-381000"/>
            <a:ext cx="9144000" cy="1143000"/>
          </a:xfrm>
        </p:spPr>
        <p:txBody>
          <a:bodyPr/>
          <a:lstStyle/>
          <a:p>
            <a:pPr eaLnBrk="1" hangingPunct="1"/>
            <a:r>
              <a:rPr lang="en-US" sz="2000" b="1" dirty="0" smtClean="0">
                <a:solidFill>
                  <a:srgbClr val="FFFF00"/>
                </a:solidFill>
              </a:rPr>
              <a:t>Approximate spectral and spatial resolutions of US GOES Imagers</a:t>
            </a:r>
          </a:p>
        </p:txBody>
      </p:sp>
      <p:graphicFrame>
        <p:nvGraphicFramePr>
          <p:cNvPr id="58371" name="Group 3"/>
          <p:cNvGraphicFramePr>
            <a:graphicFrameLocks noGrp="1"/>
          </p:cNvGraphicFramePr>
          <p:nvPr>
            <p:ph type="tbl" idx="1"/>
            <p:extLst>
              <p:ext uri="{D42A27DB-BD31-4B8C-83A1-F6EECF244321}">
                <p14:modId xmlns:p14="http://schemas.microsoft.com/office/powerpoint/2010/main" val="1201463800"/>
              </p:ext>
            </p:extLst>
          </p:nvPr>
        </p:nvGraphicFramePr>
        <p:xfrm>
          <a:off x="292101" y="434241"/>
          <a:ext cx="8686801" cy="6374110"/>
        </p:xfrm>
        <a:graphic>
          <a:graphicData uri="http://schemas.openxmlformats.org/drawingml/2006/table">
            <a:tbl>
              <a:tblPr/>
              <a:tblGrid>
                <a:gridCol w="1079499"/>
                <a:gridCol w="1219200"/>
                <a:gridCol w="1295400"/>
                <a:gridCol w="1295400"/>
                <a:gridCol w="1295400"/>
                <a:gridCol w="1295400"/>
                <a:gridCol w="1206502"/>
              </a:tblGrid>
              <a:tr h="49379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 Band Center (um)</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GOES-1/3</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GOES-4/7</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GOES-8/11</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GOES-12/13</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GOES-13/15</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GOES-R+</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0.47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0.64</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pitchFamily="34" charset="0"/>
                        </a:rPr>
                        <a:t>0.86</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dirty="0" smtClean="0">
                          <a:ln>
                            <a:noFill/>
                          </a:ln>
                          <a:solidFill>
                            <a:srgbClr val="FFFF00"/>
                          </a:solidFill>
                          <a:effectLst/>
                          <a:latin typeface="Arial" pitchFamily="34" charset="0"/>
                        </a:rPr>
                        <a:t>1.6</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pitchFamily="34" charset="0"/>
                        </a:rPr>
                        <a:t>1.38</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dirty="0" smtClean="0">
                          <a:ln>
                            <a:noFill/>
                          </a:ln>
                          <a:solidFill>
                            <a:srgbClr val="FFFF00"/>
                          </a:solidFill>
                          <a:effectLst/>
                          <a:latin typeface="Arial" pitchFamily="34" charset="0"/>
                        </a:rPr>
                        <a:t> 2.2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3.9</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6.2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3677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~6.7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cap="none" normalizeH="0" baseline="0" dirty="0" smtClean="0">
                          <a:ln>
                            <a:noFill/>
                          </a:ln>
                          <a:solidFill>
                            <a:schemeClr val="tx1"/>
                          </a:solidFill>
                          <a:effectLst/>
                          <a:latin typeface="Arial" pitchFamily="34" charset="0"/>
                        </a:rPr>
                        <a:t>14km</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7.3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8.5</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937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9.7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10.3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11.2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12.3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13.3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r>
            </a:tbl>
          </a:graphicData>
        </a:graphic>
      </p:graphicFrame>
      <p:sp>
        <p:nvSpPr>
          <p:cNvPr id="175235" name="Rectangle 131"/>
          <p:cNvSpPr>
            <a:spLocks noChangeAspect="1" noChangeArrowheads="1"/>
          </p:cNvSpPr>
          <p:nvPr/>
        </p:nvSpPr>
        <p:spPr bwMode="auto">
          <a:xfrm>
            <a:off x="4510088" y="1431925"/>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36" name="Rectangle 132"/>
          <p:cNvSpPr>
            <a:spLocks noChangeArrowheads="1"/>
          </p:cNvSpPr>
          <p:nvPr/>
        </p:nvSpPr>
        <p:spPr bwMode="auto">
          <a:xfrm>
            <a:off x="4373563" y="6065838"/>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37" name="Rectangle 133"/>
          <p:cNvSpPr>
            <a:spLocks noChangeArrowheads="1"/>
          </p:cNvSpPr>
          <p:nvPr/>
        </p:nvSpPr>
        <p:spPr bwMode="auto">
          <a:xfrm>
            <a:off x="4373563" y="57023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38" name="Rectangle 134"/>
          <p:cNvSpPr>
            <a:spLocks noChangeAspect="1" noChangeArrowheads="1"/>
          </p:cNvSpPr>
          <p:nvPr/>
        </p:nvSpPr>
        <p:spPr bwMode="auto">
          <a:xfrm>
            <a:off x="4191000" y="3657600"/>
            <a:ext cx="731838" cy="731838"/>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solidFill>
                  <a:srgbClr val="000000"/>
                </a:solidFill>
                <a:latin typeface="Times New Roman" pitchFamily="18" charset="0"/>
              </a:rPr>
              <a:t>8</a:t>
            </a:r>
          </a:p>
        </p:txBody>
      </p:sp>
      <p:sp>
        <p:nvSpPr>
          <p:cNvPr id="175239" name="Rectangle 135"/>
          <p:cNvSpPr>
            <a:spLocks noChangeArrowheads="1"/>
          </p:cNvSpPr>
          <p:nvPr/>
        </p:nvSpPr>
        <p:spPr bwMode="auto">
          <a:xfrm>
            <a:off x="4373563" y="31242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0" name="Rectangle 136"/>
          <p:cNvSpPr>
            <a:spLocks noChangeArrowheads="1"/>
          </p:cNvSpPr>
          <p:nvPr/>
        </p:nvSpPr>
        <p:spPr bwMode="auto">
          <a:xfrm>
            <a:off x="5622925" y="3840163"/>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solidFill>
                  <a:srgbClr val="000000"/>
                </a:solidFill>
                <a:latin typeface="Times New Roman" pitchFamily="18" charset="0"/>
              </a:rPr>
              <a:t>4</a:t>
            </a:r>
          </a:p>
        </p:txBody>
      </p:sp>
      <p:sp>
        <p:nvSpPr>
          <p:cNvPr id="175241" name="Rectangle 137"/>
          <p:cNvSpPr>
            <a:spLocks noChangeArrowheads="1"/>
          </p:cNvSpPr>
          <p:nvPr/>
        </p:nvSpPr>
        <p:spPr bwMode="auto">
          <a:xfrm>
            <a:off x="5622925" y="31242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2" name="Rectangle 138"/>
          <p:cNvSpPr>
            <a:spLocks noChangeArrowheads="1"/>
          </p:cNvSpPr>
          <p:nvPr/>
        </p:nvSpPr>
        <p:spPr bwMode="auto">
          <a:xfrm>
            <a:off x="6872287" y="3124200"/>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3" name="Rectangle 139"/>
          <p:cNvSpPr>
            <a:spLocks noChangeArrowheads="1"/>
          </p:cNvSpPr>
          <p:nvPr/>
        </p:nvSpPr>
        <p:spPr bwMode="auto">
          <a:xfrm>
            <a:off x="5622925" y="57023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4" name="Rectangle 140"/>
          <p:cNvSpPr>
            <a:spLocks noChangeArrowheads="1"/>
          </p:cNvSpPr>
          <p:nvPr/>
        </p:nvSpPr>
        <p:spPr bwMode="auto">
          <a:xfrm>
            <a:off x="6872287" y="570071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5" name="Rectangle 141"/>
          <p:cNvSpPr>
            <a:spLocks noChangeArrowheads="1"/>
          </p:cNvSpPr>
          <p:nvPr/>
        </p:nvSpPr>
        <p:spPr bwMode="auto">
          <a:xfrm>
            <a:off x="6872287" y="6416675"/>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6" name="Rectangle 142"/>
          <p:cNvSpPr>
            <a:spLocks noChangeArrowheads="1"/>
          </p:cNvSpPr>
          <p:nvPr/>
        </p:nvSpPr>
        <p:spPr bwMode="auto">
          <a:xfrm>
            <a:off x="6873875" y="384016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7" name="Rectangle 143"/>
          <p:cNvSpPr>
            <a:spLocks noChangeAspect="1" noChangeArrowheads="1"/>
          </p:cNvSpPr>
          <p:nvPr/>
        </p:nvSpPr>
        <p:spPr bwMode="auto">
          <a:xfrm>
            <a:off x="5440363" y="6248400"/>
            <a:ext cx="731837" cy="731838"/>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8" name="Rectangle 144"/>
          <p:cNvSpPr>
            <a:spLocks noChangeAspect="1" noChangeArrowheads="1"/>
          </p:cNvSpPr>
          <p:nvPr/>
        </p:nvSpPr>
        <p:spPr bwMode="auto">
          <a:xfrm>
            <a:off x="2895600" y="5486400"/>
            <a:ext cx="731838" cy="731837"/>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9" name="Rectangle 145"/>
          <p:cNvSpPr>
            <a:spLocks noChangeAspect="1" noChangeArrowheads="1"/>
          </p:cNvSpPr>
          <p:nvPr/>
        </p:nvSpPr>
        <p:spPr bwMode="auto">
          <a:xfrm>
            <a:off x="5761038" y="1431925"/>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0" name="Rectangle 146"/>
          <p:cNvSpPr>
            <a:spLocks noChangeAspect="1" noChangeArrowheads="1"/>
          </p:cNvSpPr>
          <p:nvPr/>
        </p:nvSpPr>
        <p:spPr bwMode="auto">
          <a:xfrm>
            <a:off x="3214688" y="1447800"/>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1" name="Rectangle 147"/>
          <p:cNvSpPr>
            <a:spLocks noChangeAspect="1" noChangeArrowheads="1"/>
          </p:cNvSpPr>
          <p:nvPr/>
        </p:nvSpPr>
        <p:spPr bwMode="auto">
          <a:xfrm>
            <a:off x="7010400" y="1447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2" name="Rectangle 148"/>
          <p:cNvSpPr>
            <a:spLocks noChangeAspect="1" noChangeArrowheads="1"/>
          </p:cNvSpPr>
          <p:nvPr/>
        </p:nvSpPr>
        <p:spPr bwMode="auto">
          <a:xfrm>
            <a:off x="8320088" y="1066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3" name="Rectangle 149"/>
          <p:cNvSpPr>
            <a:spLocks noChangeAspect="1" noChangeArrowheads="1"/>
          </p:cNvSpPr>
          <p:nvPr/>
        </p:nvSpPr>
        <p:spPr bwMode="auto">
          <a:xfrm>
            <a:off x="8320088" y="18129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4" name="Rectangle 150"/>
          <p:cNvSpPr>
            <a:spLocks noChangeAspect="1" noChangeArrowheads="1"/>
          </p:cNvSpPr>
          <p:nvPr/>
        </p:nvSpPr>
        <p:spPr bwMode="auto">
          <a:xfrm>
            <a:off x="8320088" y="21336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5" name="Rectangle 151"/>
          <p:cNvSpPr>
            <a:spLocks noChangeAspect="1" noChangeArrowheads="1"/>
          </p:cNvSpPr>
          <p:nvPr/>
        </p:nvSpPr>
        <p:spPr bwMode="auto">
          <a:xfrm>
            <a:off x="8320088" y="28797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6" name="Rectangle 152"/>
          <p:cNvSpPr>
            <a:spLocks noChangeAspect="1" noChangeArrowheads="1"/>
          </p:cNvSpPr>
          <p:nvPr/>
        </p:nvSpPr>
        <p:spPr bwMode="auto">
          <a:xfrm>
            <a:off x="8343900" y="1447800"/>
            <a:ext cx="46038" cy="46038"/>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7" name="Rectangle 153"/>
          <p:cNvSpPr>
            <a:spLocks noChangeAspect="1" noChangeArrowheads="1"/>
          </p:cNvSpPr>
          <p:nvPr/>
        </p:nvSpPr>
        <p:spPr bwMode="auto">
          <a:xfrm>
            <a:off x="8275638" y="3200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8" name="Rectangle 154"/>
          <p:cNvSpPr>
            <a:spLocks noChangeAspect="1" noChangeArrowheads="1"/>
          </p:cNvSpPr>
          <p:nvPr/>
        </p:nvSpPr>
        <p:spPr bwMode="auto">
          <a:xfrm>
            <a:off x="8275638" y="24844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9" name="Rectangle 155"/>
          <p:cNvSpPr>
            <a:spLocks noChangeAspect="1" noChangeArrowheads="1"/>
          </p:cNvSpPr>
          <p:nvPr/>
        </p:nvSpPr>
        <p:spPr bwMode="auto">
          <a:xfrm>
            <a:off x="8275638" y="3581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0" name="Rectangle 156"/>
          <p:cNvSpPr>
            <a:spLocks noChangeAspect="1" noChangeArrowheads="1"/>
          </p:cNvSpPr>
          <p:nvPr/>
        </p:nvSpPr>
        <p:spPr bwMode="auto">
          <a:xfrm>
            <a:off x="8275638" y="3932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solidFill>
                  <a:srgbClr val="000000"/>
                </a:solidFill>
                <a:latin typeface="Times New Roman" pitchFamily="18" charset="0"/>
              </a:rPr>
              <a:t>2</a:t>
            </a:r>
          </a:p>
        </p:txBody>
      </p:sp>
      <p:sp>
        <p:nvSpPr>
          <p:cNvPr id="175261" name="Rectangle 157"/>
          <p:cNvSpPr>
            <a:spLocks noChangeAspect="1" noChangeArrowheads="1"/>
          </p:cNvSpPr>
          <p:nvPr/>
        </p:nvSpPr>
        <p:spPr bwMode="auto">
          <a:xfrm>
            <a:off x="8275638" y="4313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2" name="Rectangle 158"/>
          <p:cNvSpPr>
            <a:spLocks noChangeAspect="1" noChangeArrowheads="1"/>
          </p:cNvSpPr>
          <p:nvPr/>
        </p:nvSpPr>
        <p:spPr bwMode="auto">
          <a:xfrm>
            <a:off x="8275638" y="4648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3" name="Rectangle 159"/>
          <p:cNvSpPr>
            <a:spLocks noChangeAspect="1" noChangeArrowheads="1"/>
          </p:cNvSpPr>
          <p:nvPr/>
        </p:nvSpPr>
        <p:spPr bwMode="auto">
          <a:xfrm>
            <a:off x="8275638" y="5029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4" name="Rectangle 160"/>
          <p:cNvSpPr>
            <a:spLocks noChangeAspect="1" noChangeArrowheads="1"/>
          </p:cNvSpPr>
          <p:nvPr/>
        </p:nvSpPr>
        <p:spPr bwMode="auto">
          <a:xfrm>
            <a:off x="8275638" y="5410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5" name="Rectangle 161"/>
          <p:cNvSpPr>
            <a:spLocks noChangeAspect="1" noChangeArrowheads="1"/>
          </p:cNvSpPr>
          <p:nvPr/>
        </p:nvSpPr>
        <p:spPr bwMode="auto">
          <a:xfrm>
            <a:off x="8275638" y="5791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6" name="Rectangle 162"/>
          <p:cNvSpPr>
            <a:spLocks noChangeAspect="1" noChangeArrowheads="1"/>
          </p:cNvSpPr>
          <p:nvPr/>
        </p:nvSpPr>
        <p:spPr bwMode="auto">
          <a:xfrm>
            <a:off x="8275638" y="6142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7" name="Rectangle 163"/>
          <p:cNvSpPr>
            <a:spLocks noChangeAspect="1" noChangeArrowheads="1"/>
          </p:cNvSpPr>
          <p:nvPr/>
        </p:nvSpPr>
        <p:spPr bwMode="auto">
          <a:xfrm>
            <a:off x="8275638" y="6523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175268" name="Text Box 164"/>
          <p:cNvSpPr txBox="1">
            <a:spLocks noChangeArrowheads="1"/>
          </p:cNvSpPr>
          <p:nvPr/>
        </p:nvSpPr>
        <p:spPr bwMode="auto">
          <a:xfrm rot="-5400000">
            <a:off x="-313531" y="1070768"/>
            <a:ext cx="844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00"/>
                </a:solidFill>
                <a:latin typeface="Times New Roman" pitchFamily="18" charset="0"/>
              </a:rPr>
              <a:t>Visible</a:t>
            </a:r>
          </a:p>
        </p:txBody>
      </p:sp>
      <p:sp>
        <p:nvSpPr>
          <p:cNvPr id="175269" name="Text Box 165"/>
          <p:cNvSpPr txBox="1">
            <a:spLocks noChangeArrowheads="1"/>
          </p:cNvSpPr>
          <p:nvPr/>
        </p:nvSpPr>
        <p:spPr bwMode="auto">
          <a:xfrm rot="-5400000">
            <a:off x="-357981" y="2167731"/>
            <a:ext cx="933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i="1">
                <a:solidFill>
                  <a:srgbClr val="FFFF00"/>
                </a:solidFill>
                <a:latin typeface="Times New Roman" pitchFamily="18" charset="0"/>
              </a:rPr>
              <a:t>Near-IR</a:t>
            </a:r>
          </a:p>
        </p:txBody>
      </p:sp>
      <p:sp>
        <p:nvSpPr>
          <p:cNvPr id="175270" name="Text Box 166"/>
          <p:cNvSpPr txBox="1">
            <a:spLocks noChangeArrowheads="1"/>
          </p:cNvSpPr>
          <p:nvPr/>
        </p:nvSpPr>
        <p:spPr bwMode="auto">
          <a:xfrm rot="-5400000">
            <a:off x="-353218" y="4690268"/>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00"/>
                </a:solidFill>
                <a:latin typeface="Times New Roman" pitchFamily="18" charset="0"/>
              </a:rPr>
              <a:t>Infrared</a:t>
            </a:r>
          </a:p>
        </p:txBody>
      </p:sp>
      <p:sp>
        <p:nvSpPr>
          <p:cNvPr id="175271" name="Rectangle 167"/>
          <p:cNvSpPr>
            <a:spLocks noChangeAspect="1" noChangeArrowheads="1"/>
          </p:cNvSpPr>
          <p:nvPr/>
        </p:nvSpPr>
        <p:spPr bwMode="auto">
          <a:xfrm>
            <a:off x="2605088" y="3395663"/>
            <a:ext cx="1279525" cy="1279525"/>
          </a:xfrm>
          <a:prstGeom prst="rect">
            <a:avLst/>
          </a:prstGeom>
          <a:noFill/>
          <a:ln w="25400">
            <a:solidFill>
              <a:schemeClr val="tx1"/>
            </a:solidFill>
            <a:prstDash val="sysDot"/>
            <a:miter lim="800000"/>
            <a:headEnd/>
            <a:tailEnd/>
          </a:ln>
          <a:effectLst/>
          <a:extLst>
            <a:ext uri="{909E8E84-426E-40DD-AFC4-6F175D3DCCD1}">
              <a14:hiddenFill xmlns:a14="http://schemas.microsoft.com/office/drawing/2010/main">
                <a:gradFill rotWithShape="0">
                  <a:gsLst>
                    <a:gs pos="0">
                      <a:srgbClr val="00CC66"/>
                    </a:gs>
                    <a:gs pos="100000">
                      <a:srgbClr val="66CCFF"/>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72" name="Rectangle 168"/>
          <p:cNvSpPr>
            <a:spLocks noChangeAspect="1" noChangeArrowheads="1"/>
          </p:cNvSpPr>
          <p:nvPr/>
        </p:nvSpPr>
        <p:spPr bwMode="auto">
          <a:xfrm>
            <a:off x="2590800" y="6019800"/>
            <a:ext cx="1279525" cy="1279525"/>
          </a:xfrm>
          <a:prstGeom prst="rect">
            <a:avLst/>
          </a:prstGeom>
          <a:noFill/>
          <a:ln w="25400">
            <a:solidFill>
              <a:schemeClr val="tx1"/>
            </a:solidFill>
            <a:prstDash val="sysDot"/>
            <a:miter lim="800000"/>
            <a:headEnd/>
            <a:tailEnd/>
          </a:ln>
          <a:effectLst/>
          <a:extLst>
            <a:ext uri="{909E8E84-426E-40DD-AFC4-6F175D3DCCD1}">
              <a14:hiddenFill xmlns:a14="http://schemas.microsoft.com/office/drawing/2010/main">
                <a:gradFill rotWithShape="0">
                  <a:gsLst>
                    <a:gs pos="0">
                      <a:srgbClr val="00CC66"/>
                    </a:gs>
                    <a:gs pos="100000">
                      <a:srgbClr val="66CCFF"/>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73" name="Text Box 169"/>
          <p:cNvSpPr txBox="1">
            <a:spLocks noChangeArrowheads="1"/>
          </p:cNvSpPr>
          <p:nvPr/>
        </p:nvSpPr>
        <p:spPr bwMode="auto">
          <a:xfrm>
            <a:off x="2419350" y="2124075"/>
            <a:ext cx="3749360" cy="46166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i="1" dirty="0">
                <a:solidFill>
                  <a:srgbClr val="000000"/>
                </a:solidFill>
                <a:latin typeface="Times New Roman" pitchFamily="18" charset="0"/>
              </a:rPr>
              <a:t>Box size represents </a:t>
            </a:r>
            <a:r>
              <a:rPr lang="en-US" sz="2400" i="1" dirty="0" smtClean="0">
                <a:solidFill>
                  <a:srgbClr val="000000"/>
                </a:solidFill>
                <a:latin typeface="Times New Roman" pitchFamily="18" charset="0"/>
              </a:rPr>
              <a:t>pixel size</a:t>
            </a:r>
            <a:endParaRPr lang="en-US" sz="2400" i="1" dirty="0">
              <a:solidFill>
                <a:srgbClr val="000000"/>
              </a:solidFill>
              <a:latin typeface="Times New Roman" pitchFamily="18" charset="0"/>
            </a:endParaRPr>
          </a:p>
        </p:txBody>
      </p:sp>
      <p:sp>
        <p:nvSpPr>
          <p:cNvPr id="175274" name="Text Box 170"/>
          <p:cNvSpPr txBox="1">
            <a:spLocks noChangeArrowheads="1"/>
          </p:cNvSpPr>
          <p:nvPr/>
        </p:nvSpPr>
        <p:spPr bwMode="auto">
          <a:xfrm>
            <a:off x="3124200" y="4343400"/>
            <a:ext cx="838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000">
                <a:solidFill>
                  <a:srgbClr val="000000"/>
                </a:solidFill>
                <a:latin typeface="Times New Roman" pitchFamily="18" charset="0"/>
              </a:rPr>
              <a:t>“MSI mode”</a:t>
            </a:r>
          </a:p>
        </p:txBody>
      </p:sp>
      <p:sp>
        <p:nvSpPr>
          <p:cNvPr id="44" name="Rectangle 144"/>
          <p:cNvSpPr>
            <a:spLocks noChangeAspect="1" noChangeArrowheads="1"/>
          </p:cNvSpPr>
          <p:nvPr/>
        </p:nvSpPr>
        <p:spPr bwMode="auto">
          <a:xfrm>
            <a:off x="1600200" y="5486400"/>
            <a:ext cx="731838" cy="731837"/>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45" name="Rectangle 146"/>
          <p:cNvSpPr>
            <a:spLocks noChangeAspect="1" noChangeArrowheads="1"/>
          </p:cNvSpPr>
          <p:nvPr/>
        </p:nvSpPr>
        <p:spPr bwMode="auto">
          <a:xfrm>
            <a:off x="1965325" y="1447800"/>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2708224629"/>
      </p:ext>
    </p:extLst>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fontScale="90000"/>
          </a:bodyPr>
          <a:lstStyle/>
          <a:p>
            <a:r>
              <a:rPr lang="en-US" dirty="0" smtClean="0"/>
              <a:t>Geostationary Imagers: Number of </a:t>
            </a:r>
            <a:r>
              <a:rPr lang="en-US" u="sng" dirty="0" smtClean="0"/>
              <a:t>Spectral</a:t>
            </a:r>
            <a:r>
              <a:rPr lang="en-US" dirty="0" smtClean="0"/>
              <a:t> bands (~ resolution)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06475568"/>
              </p:ext>
            </p:extLst>
          </p:nvPr>
        </p:nvGraphicFramePr>
        <p:xfrm>
          <a:off x="533400" y="1295400"/>
          <a:ext cx="8305800" cy="5013960"/>
        </p:xfrm>
        <a:graphic>
          <a:graphicData uri="http://schemas.openxmlformats.org/drawingml/2006/table">
            <a:tbl>
              <a:tblPr firstRow="1" bandRow="1">
                <a:tableStyleId>{5C22544A-7EE6-4342-B048-85BDC9FD1C3A}</a:tableStyleId>
              </a:tblPr>
              <a:tblGrid>
                <a:gridCol w="1295400"/>
                <a:gridCol w="3886200"/>
                <a:gridCol w="1676400"/>
                <a:gridCol w="1447800"/>
              </a:tblGrid>
              <a:tr h="370840">
                <a:tc>
                  <a:txBody>
                    <a:bodyPr/>
                    <a:lstStyle/>
                    <a:p>
                      <a:r>
                        <a:rPr lang="en-US" sz="2000" dirty="0" smtClean="0">
                          <a:solidFill>
                            <a:schemeClr val="bg1"/>
                          </a:solidFill>
                        </a:rPr>
                        <a:t>Time</a:t>
                      </a:r>
                      <a:endParaRPr lang="en-US" sz="2000" dirty="0">
                        <a:solidFill>
                          <a:schemeClr val="bg1"/>
                        </a:solidFill>
                      </a:endParaRPr>
                    </a:p>
                  </a:txBody>
                  <a:tcPr/>
                </a:tc>
                <a:tc>
                  <a:txBody>
                    <a:bodyPr/>
                    <a:lstStyle/>
                    <a:p>
                      <a:r>
                        <a:rPr lang="en-US" dirty="0" smtClean="0"/>
                        <a:t>Instruments</a:t>
                      </a:r>
                      <a:endParaRPr lang="en-US" dirty="0"/>
                    </a:p>
                  </a:txBody>
                  <a:tcPr/>
                </a:tc>
                <a:tc>
                  <a:txBody>
                    <a:bodyPr/>
                    <a:lstStyle/>
                    <a:p>
                      <a:r>
                        <a:rPr lang="en-US" dirty="0" smtClean="0"/>
                        <a:t>Visible/</a:t>
                      </a:r>
                      <a:r>
                        <a:rPr lang="en-US" dirty="0" err="1" smtClean="0"/>
                        <a:t>NearIR</a:t>
                      </a:r>
                      <a:endParaRPr lang="en-US" dirty="0"/>
                    </a:p>
                  </a:txBody>
                  <a:tcPr/>
                </a:tc>
                <a:tc>
                  <a:txBody>
                    <a:bodyPr/>
                    <a:lstStyle/>
                    <a:p>
                      <a:r>
                        <a:rPr lang="en-US" dirty="0" smtClean="0"/>
                        <a:t>Infrared (IR)</a:t>
                      </a:r>
                      <a:endParaRPr lang="en-US" dirty="0"/>
                    </a:p>
                  </a:txBody>
                  <a:tcPr/>
                </a:tc>
              </a:tr>
              <a:tr h="370840">
                <a:tc>
                  <a:txBody>
                    <a:bodyPr/>
                    <a:lstStyle/>
                    <a:p>
                      <a:r>
                        <a:rPr lang="en-US" dirty="0" smtClean="0"/>
                        <a:t>Late 1950s</a:t>
                      </a:r>
                      <a:endParaRPr lang="en-US" dirty="0"/>
                    </a:p>
                  </a:txBody>
                  <a:tcPr/>
                </a:tc>
                <a:tc>
                  <a:txBody>
                    <a:bodyPr/>
                    <a:lstStyle/>
                    <a:p>
                      <a:r>
                        <a:rPr lang="en-US" dirty="0" smtClean="0"/>
                        <a:t>N/A</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1966+</a:t>
                      </a:r>
                      <a:endParaRPr lang="en-US" dirty="0"/>
                    </a:p>
                  </a:txBody>
                  <a:tcPr/>
                </a:tc>
                <a:tc>
                  <a:txBody>
                    <a:bodyPr/>
                    <a:lstStyle/>
                    <a:p>
                      <a:r>
                        <a:rPr lang="en-US" dirty="0" smtClean="0"/>
                        <a:t>ATS-1/3 (Spin-Scan Cloud Camera)</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(0.1 </a:t>
                      </a:r>
                      <a:r>
                        <a:rPr lang="el-GR" dirty="0" smtClean="0"/>
                        <a:t>μ</a:t>
                      </a:r>
                      <a:r>
                        <a:rPr lang="en-US" dirty="0" smtClean="0"/>
                        <a:t>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1967+</a:t>
                      </a:r>
                      <a:endParaRPr lang="en-US" dirty="0"/>
                    </a:p>
                  </a:txBody>
                  <a:tcPr/>
                </a:tc>
                <a:tc>
                  <a:txBody>
                    <a:bodyPr/>
                    <a:lstStyle/>
                    <a:p>
                      <a:r>
                        <a:rPr lang="en-US" dirty="0" smtClean="0"/>
                        <a:t>ATS-3 </a:t>
                      </a:r>
                      <a:r>
                        <a:rPr lang="en-US" sz="1600" dirty="0" smtClean="0"/>
                        <a:t>(Multicolor Spin-Scan Cloud Camera)</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 (0.1 </a:t>
                      </a:r>
                      <a:r>
                        <a:rPr lang="el-GR" dirty="0" smtClean="0"/>
                        <a:t>μ</a:t>
                      </a:r>
                      <a:r>
                        <a:rPr lang="en-US" dirty="0" smtClean="0"/>
                        <a:t>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1974</a:t>
                      </a:r>
                      <a:endParaRPr lang="en-US" dirty="0"/>
                    </a:p>
                  </a:txBody>
                  <a:tcPr/>
                </a:tc>
                <a:tc>
                  <a:txBody>
                    <a:bodyPr/>
                    <a:lstStyle/>
                    <a:p>
                      <a:r>
                        <a:rPr lang="en-US" dirty="0" smtClean="0"/>
                        <a:t>ATS-6 (Geosynchronous Very High Resolution Radiometer)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(0.2 </a:t>
                      </a:r>
                      <a:r>
                        <a:rPr lang="el-GR" dirty="0" smtClean="0"/>
                        <a:t>μ</a:t>
                      </a:r>
                      <a:r>
                        <a:rPr lang="en-US" dirty="0" smtClean="0"/>
                        <a:t>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(2 </a:t>
                      </a:r>
                      <a:r>
                        <a:rPr lang="el-GR" dirty="0" smtClean="0"/>
                        <a:t>μ</a:t>
                      </a:r>
                      <a:r>
                        <a:rPr lang="en-US" dirty="0" smtClean="0"/>
                        <a:t>m)</a:t>
                      </a:r>
                    </a:p>
                  </a:txBody>
                  <a:tcPr/>
                </a:tc>
              </a:tr>
              <a:tr h="370840">
                <a:tc>
                  <a:txBody>
                    <a:bodyPr/>
                    <a:lstStyle/>
                    <a:p>
                      <a:r>
                        <a:rPr lang="en-US" dirty="0" smtClean="0"/>
                        <a:t>1974/1975</a:t>
                      </a:r>
                      <a:endParaRPr lang="en-US" dirty="0"/>
                    </a:p>
                  </a:txBody>
                  <a:tcPr/>
                </a:tc>
                <a:tc>
                  <a:txBody>
                    <a:bodyPr/>
                    <a:lstStyle/>
                    <a:p>
                      <a:r>
                        <a:rPr lang="en-US" dirty="0" smtClean="0"/>
                        <a:t>SMS-1/2 (Visible Infrared Spin-Scan Radiometer (VISSR))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(0.15 </a:t>
                      </a:r>
                      <a:r>
                        <a:rPr lang="el-GR" dirty="0" smtClean="0"/>
                        <a:t>μ</a:t>
                      </a:r>
                      <a:r>
                        <a:rPr lang="en-US" dirty="0" smtClean="0"/>
                        <a:t>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(2 </a:t>
                      </a:r>
                      <a:r>
                        <a:rPr lang="el-GR" dirty="0" smtClean="0"/>
                        <a:t>μ</a:t>
                      </a:r>
                      <a:r>
                        <a:rPr lang="en-US" dirty="0" smtClean="0"/>
                        <a:t>m)</a:t>
                      </a:r>
                    </a:p>
                  </a:txBody>
                  <a:tcPr/>
                </a:tc>
              </a:tr>
              <a:tr h="370840">
                <a:tc>
                  <a:txBody>
                    <a:bodyPr/>
                    <a:lstStyle/>
                    <a:p>
                      <a:r>
                        <a:rPr lang="en-US" dirty="0" smtClean="0"/>
                        <a:t>1975+</a:t>
                      </a:r>
                      <a:endParaRPr lang="en-US" dirty="0"/>
                    </a:p>
                  </a:txBody>
                  <a:tcPr/>
                </a:tc>
                <a:tc>
                  <a:txBody>
                    <a:bodyPr/>
                    <a:lstStyle/>
                    <a:p>
                      <a:r>
                        <a:rPr lang="en-US" dirty="0" smtClean="0"/>
                        <a:t>GOES-1/3 (VISSR)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(0.2 </a:t>
                      </a:r>
                      <a:r>
                        <a:rPr lang="el-GR" dirty="0" smtClean="0"/>
                        <a:t>μ</a:t>
                      </a:r>
                      <a:r>
                        <a:rPr lang="en-US" dirty="0" smtClean="0"/>
                        <a:t>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1 (1 </a:t>
                      </a:r>
                      <a:r>
                        <a:rPr lang="el-GR" dirty="0" smtClean="0"/>
                        <a:t>μ</a:t>
                      </a:r>
                      <a:r>
                        <a:rPr lang="en-US" dirty="0" smtClean="0"/>
                        <a:t>m)</a:t>
                      </a:r>
                    </a:p>
                  </a:txBody>
                  <a:tcPr/>
                </a:tc>
              </a:tr>
              <a:tr h="370840">
                <a:tc>
                  <a:txBody>
                    <a:bodyPr/>
                    <a:lstStyle/>
                    <a:p>
                      <a:r>
                        <a:rPr lang="en-US" dirty="0" smtClean="0"/>
                        <a:t>1980+</a:t>
                      </a:r>
                      <a:endParaRPr lang="en-US" dirty="0"/>
                    </a:p>
                  </a:txBody>
                  <a:tcPr/>
                </a:tc>
                <a:tc>
                  <a:txBody>
                    <a:bodyPr/>
                    <a:lstStyle/>
                    <a:p>
                      <a:r>
                        <a:rPr lang="en-US" dirty="0" smtClean="0"/>
                        <a:t>GOES-4/7 (VISSR </a:t>
                      </a:r>
                      <a:r>
                        <a:rPr lang="en-US" dirty="0" smtClean="0">
                          <a:solidFill>
                            <a:schemeClr val="bg1">
                              <a:lumMod val="50000"/>
                            </a:schemeClr>
                          </a:solidFill>
                        </a:rPr>
                        <a:t>+</a:t>
                      </a:r>
                      <a:r>
                        <a:rPr lang="en-US" baseline="0" dirty="0" smtClean="0">
                          <a:solidFill>
                            <a:schemeClr val="bg1">
                              <a:lumMod val="50000"/>
                            </a:schemeClr>
                          </a:solidFill>
                        </a:rPr>
                        <a:t> </a:t>
                      </a:r>
                      <a:r>
                        <a:rPr lang="en-US" i="1" baseline="0" dirty="0" smtClean="0">
                          <a:solidFill>
                            <a:schemeClr val="bg1">
                              <a:lumMod val="50000"/>
                            </a:schemeClr>
                          </a:solidFill>
                        </a:rPr>
                        <a:t>VAS</a:t>
                      </a:r>
                      <a:r>
                        <a:rPr lang="en-US" dirty="0" smtClean="0"/>
                        <a: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(0.2 </a:t>
                      </a:r>
                      <a:r>
                        <a:rPr lang="el-GR" dirty="0" smtClean="0"/>
                        <a:t>μ</a:t>
                      </a:r>
                      <a:r>
                        <a:rPr lang="en-US" dirty="0" smtClean="0"/>
                        <a:t>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3 (1 </a:t>
                      </a:r>
                      <a:r>
                        <a:rPr lang="el-GR" dirty="0" smtClean="0"/>
                        <a:t>μ</a:t>
                      </a:r>
                      <a:r>
                        <a:rPr lang="en-US" dirty="0" smtClean="0"/>
                        <a:t>m)</a:t>
                      </a:r>
                    </a:p>
                  </a:txBody>
                  <a:tcPr/>
                </a:tc>
              </a:tr>
              <a:tr h="370840">
                <a:tc>
                  <a:txBody>
                    <a:bodyPr/>
                    <a:lstStyle/>
                    <a:p>
                      <a:r>
                        <a:rPr lang="en-US" baseline="0" dirty="0" smtClean="0"/>
                        <a:t>1994+</a:t>
                      </a:r>
                      <a:endParaRPr lang="en-US" dirty="0"/>
                    </a:p>
                  </a:txBody>
                  <a:tcPr/>
                </a:tc>
                <a:tc>
                  <a:txBody>
                    <a:bodyPr/>
                    <a:lstStyle/>
                    <a:p>
                      <a:r>
                        <a:rPr lang="en-US" dirty="0" smtClean="0"/>
                        <a:t>Imager-8/12 </a:t>
                      </a:r>
                      <a:r>
                        <a:rPr lang="en-US" dirty="0" smtClean="0">
                          <a:solidFill>
                            <a:schemeClr val="bg1">
                              <a:lumMod val="50000"/>
                            </a:schemeClr>
                          </a:solidFill>
                        </a:rPr>
                        <a:t>+ Sounder</a:t>
                      </a:r>
                      <a:endParaRPr lang="en-US" dirty="0">
                        <a:solidFill>
                          <a:schemeClr val="bg1">
                            <a:lumMod val="50000"/>
                          </a:schemeClr>
                        </a:solidFill>
                      </a:endParaRPr>
                    </a:p>
                  </a:txBody>
                  <a:tcPr/>
                </a:tc>
                <a:tc>
                  <a:txBody>
                    <a:bodyPr/>
                    <a:lstStyle/>
                    <a:p>
                      <a:r>
                        <a:rPr lang="en-US" dirty="0" smtClean="0"/>
                        <a:t>1 (0.2 </a:t>
                      </a:r>
                      <a:r>
                        <a:rPr lang="el-GR" dirty="0" smtClean="0"/>
                        <a:t>μ</a:t>
                      </a:r>
                      <a:r>
                        <a:rPr lang="en-US" dirty="0" smtClean="0"/>
                        <a:t>m)</a:t>
                      </a:r>
                      <a:endParaRPr lang="en-US" dirty="0"/>
                    </a:p>
                  </a:txBody>
                  <a:tcPr/>
                </a:tc>
                <a:tc>
                  <a:txBody>
                    <a:bodyPr/>
                    <a:lstStyle/>
                    <a:p>
                      <a:r>
                        <a:rPr lang="en-US" dirty="0" smtClean="0"/>
                        <a:t> 4 (1 </a:t>
                      </a:r>
                      <a:r>
                        <a:rPr lang="el-GR" dirty="0" smtClean="0"/>
                        <a:t>μ</a:t>
                      </a:r>
                      <a:r>
                        <a:rPr lang="en-US" dirty="0" smtClean="0"/>
                        <a:t>m)</a:t>
                      </a:r>
                      <a:endParaRPr lang="en-US" dirty="0"/>
                    </a:p>
                  </a:txBody>
                  <a:tcPr/>
                </a:tc>
              </a:tr>
              <a:tr h="370840">
                <a:tc>
                  <a:txBody>
                    <a:bodyPr/>
                    <a:lstStyle/>
                    <a:p>
                      <a:r>
                        <a:rPr lang="en-US" dirty="0" smtClean="0"/>
                        <a:t>2010+</a:t>
                      </a:r>
                      <a:endParaRPr lang="en-US" dirty="0"/>
                    </a:p>
                  </a:txBody>
                  <a:tcPr/>
                </a:tc>
                <a:tc>
                  <a:txBody>
                    <a:bodyPr/>
                    <a:lstStyle/>
                    <a:p>
                      <a:r>
                        <a:rPr lang="en-US" dirty="0" smtClean="0"/>
                        <a:t>Imager-13/15 </a:t>
                      </a:r>
                      <a:r>
                        <a:rPr lang="en-US" dirty="0" smtClean="0">
                          <a:solidFill>
                            <a:schemeClr val="bg1">
                              <a:lumMod val="50000"/>
                            </a:schemeClr>
                          </a:solidFill>
                        </a:rPr>
                        <a:t>+ Sounder</a:t>
                      </a:r>
                      <a:endParaRPr lang="en-US" dirty="0">
                        <a:solidFill>
                          <a:schemeClr val="bg1">
                            <a:lumMod val="50000"/>
                          </a:schemeClr>
                        </a:solidFill>
                      </a:endParaRPr>
                    </a:p>
                  </a:txBody>
                  <a:tcPr/>
                </a:tc>
                <a:tc>
                  <a:txBody>
                    <a:bodyPr/>
                    <a:lstStyle/>
                    <a:p>
                      <a:r>
                        <a:rPr lang="en-US" dirty="0" smtClean="0"/>
                        <a:t>1 (0.2 </a:t>
                      </a:r>
                      <a:r>
                        <a:rPr lang="el-GR" dirty="0" smtClean="0"/>
                        <a:t>μ</a:t>
                      </a:r>
                      <a:r>
                        <a:rPr lang="en-US" dirty="0" smtClean="0"/>
                        <a:t>m)</a:t>
                      </a:r>
                      <a:endParaRPr lang="en-US" dirty="0"/>
                    </a:p>
                  </a:txBody>
                  <a:tcPr/>
                </a:tc>
                <a:tc>
                  <a:txBody>
                    <a:bodyPr/>
                    <a:lstStyle/>
                    <a:p>
                      <a:r>
                        <a:rPr lang="en-US" dirty="0" smtClean="0"/>
                        <a:t> 4 (1 </a:t>
                      </a:r>
                      <a:r>
                        <a:rPr lang="el-GR" dirty="0" smtClean="0"/>
                        <a:t>μ</a:t>
                      </a:r>
                      <a:r>
                        <a:rPr lang="en-US" dirty="0" smtClean="0"/>
                        <a:t>m)</a:t>
                      </a:r>
                      <a:endParaRPr lang="en-US" dirty="0"/>
                    </a:p>
                  </a:txBody>
                  <a:tcPr/>
                </a:tc>
              </a:tr>
              <a:tr h="370840">
                <a:tc>
                  <a:txBody>
                    <a:bodyPr/>
                    <a:lstStyle/>
                    <a:p>
                      <a:r>
                        <a:rPr lang="en-US" dirty="0" smtClean="0"/>
                        <a:t>2017+</a:t>
                      </a:r>
                      <a:endParaRPr lang="en-US" dirty="0"/>
                    </a:p>
                  </a:txBody>
                  <a:tcPr/>
                </a:tc>
                <a:tc>
                  <a:txBody>
                    <a:bodyPr/>
                    <a:lstStyle/>
                    <a:p>
                      <a:r>
                        <a:rPr lang="en-US" dirty="0" smtClean="0"/>
                        <a:t>ABI</a:t>
                      </a:r>
                      <a:endParaRPr lang="en-US" dirty="0"/>
                    </a:p>
                  </a:txBody>
                  <a:tcPr/>
                </a:tc>
                <a:tc>
                  <a:txBody>
                    <a:bodyPr/>
                    <a:lstStyle/>
                    <a:p>
                      <a:r>
                        <a:rPr lang="en-US" dirty="0" smtClean="0"/>
                        <a:t>6 (0.1 </a:t>
                      </a:r>
                      <a:r>
                        <a:rPr lang="el-GR" dirty="0" smtClean="0"/>
                        <a:t>μ</a:t>
                      </a:r>
                      <a:r>
                        <a:rPr lang="en-US" dirty="0" smtClean="0"/>
                        <a:t>m)</a:t>
                      </a:r>
                      <a:endParaRPr lang="en-US" dirty="0"/>
                    </a:p>
                  </a:txBody>
                  <a:tcPr/>
                </a:tc>
                <a:tc>
                  <a:txBody>
                    <a:bodyPr/>
                    <a:lstStyle/>
                    <a:p>
                      <a:r>
                        <a:rPr lang="en-US" dirty="0" smtClean="0"/>
                        <a:t>10 (1 </a:t>
                      </a:r>
                      <a:r>
                        <a:rPr lang="el-GR" dirty="0" smtClean="0"/>
                        <a:t>μ</a:t>
                      </a:r>
                      <a:r>
                        <a:rPr lang="en-US" dirty="0" smtClean="0"/>
                        <a:t>m)</a:t>
                      </a:r>
                      <a:endParaRPr lang="en-US" dirty="0"/>
                    </a:p>
                  </a:txBody>
                  <a:tcPr/>
                </a:tc>
              </a:tr>
              <a:tr h="370840">
                <a:tc>
                  <a:txBody>
                    <a:bodyPr/>
                    <a:lstStyle/>
                    <a:p>
                      <a:r>
                        <a:rPr lang="en-US" dirty="0" smtClean="0"/>
                        <a:t>2033?</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7" name="Slide Number Placeholder 6"/>
          <p:cNvSpPr>
            <a:spLocks noGrp="1"/>
          </p:cNvSpPr>
          <p:nvPr>
            <p:ph type="sldNum" sz="quarter" idx="12"/>
          </p:nvPr>
        </p:nvSpPr>
        <p:spPr/>
        <p:txBody>
          <a:bodyPr/>
          <a:lstStyle/>
          <a:p>
            <a:fld id="{DCB7186A-6F92-4F8F-B4D4-34B97F42FEF7}" type="slidenum">
              <a:rPr lang="en-US">
                <a:solidFill>
                  <a:prstClr val="black">
                    <a:tint val="75000"/>
                  </a:prstClr>
                </a:solidFill>
              </a:rPr>
              <a:pPr/>
              <a:t>168</a:t>
            </a:fld>
            <a:endParaRPr lang="en-US">
              <a:solidFill>
                <a:prstClr val="black">
                  <a:tint val="75000"/>
                </a:prstClr>
              </a:solidFill>
            </a:endParaRPr>
          </a:p>
        </p:txBody>
      </p:sp>
      <p:sp>
        <p:nvSpPr>
          <p:cNvPr id="8" name="TextBox 7"/>
          <p:cNvSpPr txBox="1"/>
          <p:nvPr/>
        </p:nvSpPr>
        <p:spPr>
          <a:xfrm>
            <a:off x="152400" y="6400800"/>
            <a:ext cx="2813527" cy="369332"/>
          </a:xfrm>
          <a:prstGeom prst="rect">
            <a:avLst/>
          </a:prstGeom>
          <a:noFill/>
        </p:spPr>
        <p:txBody>
          <a:bodyPr wrap="none" rtlCol="0">
            <a:spAutoFit/>
          </a:bodyPr>
          <a:lstStyle/>
          <a:p>
            <a:r>
              <a:rPr lang="en-US" dirty="0">
                <a:solidFill>
                  <a:prstClr val="black"/>
                </a:solidFill>
              </a:rPr>
              <a:t>U.S. Meteorological Imagers</a:t>
            </a:r>
          </a:p>
        </p:txBody>
      </p:sp>
      <p:sp>
        <p:nvSpPr>
          <p:cNvPr id="6" name="TextBox 5"/>
          <p:cNvSpPr txBox="1"/>
          <p:nvPr/>
        </p:nvSpPr>
        <p:spPr>
          <a:xfrm>
            <a:off x="4343400" y="6260068"/>
            <a:ext cx="3429000" cy="369332"/>
          </a:xfrm>
          <a:prstGeom prst="rect">
            <a:avLst/>
          </a:prstGeom>
          <a:solidFill>
            <a:srgbClr val="FFFF00"/>
          </a:solidFill>
        </p:spPr>
        <p:txBody>
          <a:bodyPr wrap="square" rtlCol="0">
            <a:spAutoFit/>
          </a:bodyPr>
          <a:lstStyle/>
          <a:p>
            <a:r>
              <a:rPr lang="en-US" dirty="0" smtClean="0">
                <a:solidFill>
                  <a:srgbClr val="000000"/>
                </a:solidFill>
              </a:rPr>
              <a:t>Large improvements  with the ABI!</a:t>
            </a:r>
            <a:endParaRPr lang="en-US" dirty="0">
              <a:solidFill>
                <a:srgbClr val="000000"/>
              </a:solidFill>
            </a:endParaRPr>
          </a:p>
        </p:txBody>
      </p:sp>
      <p:sp>
        <p:nvSpPr>
          <p:cNvPr id="3" name="Left Arrow 2"/>
          <p:cNvSpPr/>
          <p:nvPr/>
        </p:nvSpPr>
        <p:spPr>
          <a:xfrm>
            <a:off x="8686800" y="5562600"/>
            <a:ext cx="304800"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417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Geostationary Imagers: </a:t>
            </a:r>
            <a:br>
              <a:rPr lang="en-US" dirty="0" smtClean="0"/>
            </a:br>
            <a:r>
              <a:rPr lang="en-US" u="sng" dirty="0" smtClean="0"/>
              <a:t>Spatial</a:t>
            </a:r>
            <a:r>
              <a:rPr lang="en-US" dirty="0" smtClean="0"/>
              <a:t> Resolution (approximate)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39834123"/>
              </p:ext>
            </p:extLst>
          </p:nvPr>
        </p:nvGraphicFramePr>
        <p:xfrm>
          <a:off x="533400" y="1295400"/>
          <a:ext cx="8305800" cy="5013960"/>
        </p:xfrm>
        <a:graphic>
          <a:graphicData uri="http://schemas.openxmlformats.org/drawingml/2006/table">
            <a:tbl>
              <a:tblPr firstRow="1" bandRow="1">
                <a:tableStyleId>{5C22544A-7EE6-4342-B048-85BDC9FD1C3A}</a:tableStyleId>
              </a:tblPr>
              <a:tblGrid>
                <a:gridCol w="1295400"/>
                <a:gridCol w="3886200"/>
                <a:gridCol w="1676400"/>
                <a:gridCol w="1447800"/>
              </a:tblGrid>
              <a:tr h="370840">
                <a:tc>
                  <a:txBody>
                    <a:bodyPr/>
                    <a:lstStyle/>
                    <a:p>
                      <a:r>
                        <a:rPr lang="en-US" sz="2000" dirty="0" smtClean="0">
                          <a:solidFill>
                            <a:schemeClr val="bg1"/>
                          </a:solidFill>
                        </a:rPr>
                        <a:t>Time</a:t>
                      </a:r>
                      <a:endParaRPr lang="en-US" sz="2000" dirty="0">
                        <a:solidFill>
                          <a:schemeClr val="bg1"/>
                        </a:solidFill>
                      </a:endParaRPr>
                    </a:p>
                  </a:txBody>
                  <a:tcPr/>
                </a:tc>
                <a:tc>
                  <a:txBody>
                    <a:bodyPr/>
                    <a:lstStyle/>
                    <a:p>
                      <a:r>
                        <a:rPr lang="en-US" dirty="0" smtClean="0"/>
                        <a:t>Instruments</a:t>
                      </a:r>
                      <a:endParaRPr lang="en-US" dirty="0"/>
                    </a:p>
                  </a:txBody>
                  <a:tcPr/>
                </a:tc>
                <a:tc>
                  <a:txBody>
                    <a:bodyPr/>
                    <a:lstStyle/>
                    <a:p>
                      <a:r>
                        <a:rPr lang="en-US" dirty="0" smtClean="0"/>
                        <a:t>Visible/</a:t>
                      </a:r>
                      <a:r>
                        <a:rPr lang="en-US" dirty="0" err="1" smtClean="0"/>
                        <a:t>NearIR</a:t>
                      </a:r>
                      <a:endParaRPr lang="en-US" dirty="0"/>
                    </a:p>
                  </a:txBody>
                  <a:tcPr/>
                </a:tc>
                <a:tc>
                  <a:txBody>
                    <a:bodyPr/>
                    <a:lstStyle/>
                    <a:p>
                      <a:r>
                        <a:rPr lang="en-US" dirty="0" smtClean="0"/>
                        <a:t>Infrared (IR)</a:t>
                      </a:r>
                      <a:endParaRPr lang="en-US" dirty="0"/>
                    </a:p>
                  </a:txBody>
                  <a:tcPr/>
                </a:tc>
              </a:tr>
              <a:tr h="370840">
                <a:tc>
                  <a:txBody>
                    <a:bodyPr/>
                    <a:lstStyle/>
                    <a:p>
                      <a:r>
                        <a:rPr lang="en-US" dirty="0" smtClean="0"/>
                        <a:t>Late 1950s</a:t>
                      </a:r>
                      <a:endParaRPr lang="en-US" dirty="0"/>
                    </a:p>
                  </a:txBody>
                  <a:tcPr/>
                </a:tc>
                <a:tc>
                  <a:txBody>
                    <a:bodyPr/>
                    <a:lstStyle/>
                    <a:p>
                      <a:r>
                        <a:rPr lang="en-US" dirty="0" smtClean="0"/>
                        <a:t>N/A</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1966+</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ATS-1/3 (Spin-Scan Cloud Camera)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4 km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1967+</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ATS-3 </a:t>
                      </a:r>
                      <a:r>
                        <a:rPr lang="en-US" sz="1600" dirty="0" smtClean="0"/>
                        <a:t>(Multicolor Spin-Scan Cloud Camera)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4 km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1974</a:t>
                      </a:r>
                      <a:endParaRPr lang="en-US" dirty="0"/>
                    </a:p>
                  </a:txBody>
                  <a:tcPr/>
                </a:tc>
                <a:tc>
                  <a:txBody>
                    <a:bodyPr/>
                    <a:lstStyle/>
                    <a:p>
                      <a:r>
                        <a:rPr lang="en-US" dirty="0" smtClean="0"/>
                        <a:t>ATS-6 (Geosynchronous Very High Resolution Radiometer)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6 km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11 km</a:t>
                      </a:r>
                    </a:p>
                  </a:txBody>
                  <a:tcPr/>
                </a:tc>
              </a:tr>
              <a:tr h="370840">
                <a:tc>
                  <a:txBody>
                    <a:bodyPr/>
                    <a:lstStyle/>
                    <a:p>
                      <a:r>
                        <a:rPr lang="en-US" dirty="0" smtClean="0"/>
                        <a:t>1974/1975</a:t>
                      </a:r>
                      <a:endParaRPr lang="en-US" dirty="0"/>
                    </a:p>
                  </a:txBody>
                  <a:tcPr/>
                </a:tc>
                <a:tc>
                  <a:txBody>
                    <a:bodyPr/>
                    <a:lstStyle/>
                    <a:p>
                      <a:r>
                        <a:rPr lang="en-US" dirty="0" smtClean="0"/>
                        <a:t>SMS-1/2 (Visible Infrared Spin-Scan Radiometer (VISSR))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km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8 km</a:t>
                      </a:r>
                    </a:p>
                  </a:txBody>
                  <a:tcPr/>
                </a:tc>
              </a:tr>
              <a:tr h="370840">
                <a:tc>
                  <a:txBody>
                    <a:bodyPr/>
                    <a:lstStyle/>
                    <a:p>
                      <a:r>
                        <a:rPr lang="en-US" dirty="0" smtClean="0"/>
                        <a:t>1975+</a:t>
                      </a:r>
                      <a:endParaRPr lang="en-US" dirty="0"/>
                    </a:p>
                  </a:txBody>
                  <a:tcPr/>
                </a:tc>
                <a:tc>
                  <a:txBody>
                    <a:bodyPr/>
                    <a:lstStyle/>
                    <a:p>
                      <a:r>
                        <a:rPr lang="en-US" dirty="0" smtClean="0"/>
                        <a:t>GOES-1/3 (VISSR)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km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8 km</a:t>
                      </a:r>
                    </a:p>
                  </a:txBody>
                  <a:tcPr/>
                </a:tc>
              </a:tr>
              <a:tr h="370840">
                <a:tc>
                  <a:txBody>
                    <a:bodyPr/>
                    <a:lstStyle/>
                    <a:p>
                      <a:r>
                        <a:rPr lang="en-US" dirty="0" smtClean="0"/>
                        <a:t>1980+</a:t>
                      </a:r>
                      <a:endParaRPr lang="en-US" dirty="0"/>
                    </a:p>
                  </a:txBody>
                  <a:tcPr/>
                </a:tc>
                <a:tc>
                  <a:txBody>
                    <a:bodyPr/>
                    <a:lstStyle/>
                    <a:p>
                      <a:r>
                        <a:rPr lang="en-US" dirty="0" smtClean="0"/>
                        <a:t>GOES-4/7 (VISSR </a:t>
                      </a:r>
                      <a:r>
                        <a:rPr lang="en-US" dirty="0" smtClean="0">
                          <a:solidFill>
                            <a:schemeClr val="bg1">
                              <a:lumMod val="50000"/>
                            </a:schemeClr>
                          </a:solidFill>
                        </a:rPr>
                        <a:t>+</a:t>
                      </a:r>
                      <a:r>
                        <a:rPr lang="en-US" baseline="0" dirty="0" smtClean="0">
                          <a:solidFill>
                            <a:schemeClr val="bg1">
                              <a:lumMod val="50000"/>
                            </a:schemeClr>
                          </a:solidFill>
                        </a:rPr>
                        <a:t> </a:t>
                      </a:r>
                      <a:r>
                        <a:rPr lang="en-US" i="1" baseline="0" dirty="0" smtClean="0">
                          <a:solidFill>
                            <a:schemeClr val="bg1">
                              <a:lumMod val="50000"/>
                            </a:schemeClr>
                          </a:solidFill>
                        </a:rPr>
                        <a:t>VAS</a:t>
                      </a:r>
                      <a:r>
                        <a:rPr lang="en-US" dirty="0" smtClean="0"/>
                        <a: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km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7-14 km</a:t>
                      </a:r>
                    </a:p>
                  </a:txBody>
                  <a:tcPr/>
                </a:tc>
              </a:tr>
              <a:tr h="370840">
                <a:tc>
                  <a:txBody>
                    <a:bodyPr/>
                    <a:lstStyle/>
                    <a:p>
                      <a:r>
                        <a:rPr lang="en-US" baseline="0" dirty="0" smtClean="0"/>
                        <a:t>1994+</a:t>
                      </a:r>
                      <a:endParaRPr lang="en-US" dirty="0"/>
                    </a:p>
                  </a:txBody>
                  <a:tcPr/>
                </a:tc>
                <a:tc>
                  <a:txBody>
                    <a:bodyPr/>
                    <a:lstStyle/>
                    <a:p>
                      <a:r>
                        <a:rPr lang="en-US" dirty="0" smtClean="0"/>
                        <a:t>Imager-8/12 </a:t>
                      </a:r>
                      <a:r>
                        <a:rPr lang="en-US" dirty="0" smtClean="0">
                          <a:solidFill>
                            <a:schemeClr val="bg1">
                              <a:lumMod val="50000"/>
                            </a:schemeClr>
                          </a:solidFill>
                        </a:rPr>
                        <a:t>+ Sounder</a:t>
                      </a:r>
                      <a:endParaRPr lang="en-US" dirty="0">
                        <a:solidFill>
                          <a:schemeClr val="bg1">
                            <a:lumMod val="50000"/>
                          </a:schemeClr>
                        </a:solidFill>
                      </a:endParaRPr>
                    </a:p>
                  </a:txBody>
                  <a:tcPr/>
                </a:tc>
                <a:tc>
                  <a:txBody>
                    <a:bodyPr/>
                    <a:lstStyle/>
                    <a:p>
                      <a:r>
                        <a:rPr lang="en-US" dirty="0" smtClean="0"/>
                        <a:t>1 km </a:t>
                      </a:r>
                      <a:endParaRPr lang="en-US" dirty="0"/>
                    </a:p>
                  </a:txBody>
                  <a:tcPr/>
                </a:tc>
                <a:tc>
                  <a:txBody>
                    <a:bodyPr/>
                    <a:lstStyle/>
                    <a:p>
                      <a:r>
                        <a:rPr lang="en-US" dirty="0" smtClean="0"/>
                        <a:t>4-8 km</a:t>
                      </a:r>
                      <a:endParaRPr lang="en-US" dirty="0"/>
                    </a:p>
                  </a:txBody>
                  <a:tcPr/>
                </a:tc>
              </a:tr>
              <a:tr h="370840">
                <a:tc>
                  <a:txBody>
                    <a:bodyPr/>
                    <a:lstStyle/>
                    <a:p>
                      <a:r>
                        <a:rPr lang="en-US" dirty="0" smtClean="0"/>
                        <a:t>2010+</a:t>
                      </a:r>
                      <a:endParaRPr lang="en-US" dirty="0"/>
                    </a:p>
                  </a:txBody>
                  <a:tcPr/>
                </a:tc>
                <a:tc>
                  <a:txBody>
                    <a:bodyPr/>
                    <a:lstStyle/>
                    <a:p>
                      <a:r>
                        <a:rPr lang="en-US" dirty="0" smtClean="0"/>
                        <a:t>Imager-13/15 </a:t>
                      </a:r>
                      <a:r>
                        <a:rPr lang="en-US" dirty="0" smtClean="0">
                          <a:solidFill>
                            <a:schemeClr val="bg1">
                              <a:lumMod val="50000"/>
                            </a:schemeClr>
                          </a:solidFill>
                        </a:rPr>
                        <a:t>+ Sounder</a:t>
                      </a:r>
                      <a:endParaRPr lang="en-US" dirty="0">
                        <a:solidFill>
                          <a:schemeClr val="bg1">
                            <a:lumMod val="50000"/>
                          </a:schemeClr>
                        </a:solidFill>
                      </a:endParaRPr>
                    </a:p>
                  </a:txBody>
                  <a:tcPr/>
                </a:tc>
                <a:tc>
                  <a:txBody>
                    <a:bodyPr/>
                    <a:lstStyle/>
                    <a:p>
                      <a:r>
                        <a:rPr lang="en-US" dirty="0" smtClean="0"/>
                        <a:t>1 km</a:t>
                      </a:r>
                      <a:endParaRPr lang="en-US" dirty="0"/>
                    </a:p>
                  </a:txBody>
                  <a:tcPr/>
                </a:tc>
                <a:tc>
                  <a:txBody>
                    <a:bodyPr/>
                    <a:lstStyle/>
                    <a:p>
                      <a:r>
                        <a:rPr lang="en-US" dirty="0" smtClean="0"/>
                        <a:t>4 km</a:t>
                      </a:r>
                      <a:endParaRPr lang="en-US" dirty="0"/>
                    </a:p>
                  </a:txBody>
                  <a:tcPr/>
                </a:tc>
              </a:tr>
              <a:tr h="370840">
                <a:tc>
                  <a:txBody>
                    <a:bodyPr/>
                    <a:lstStyle/>
                    <a:p>
                      <a:r>
                        <a:rPr lang="en-US" dirty="0" smtClean="0"/>
                        <a:t>2017+</a:t>
                      </a:r>
                      <a:endParaRPr lang="en-US" dirty="0"/>
                    </a:p>
                  </a:txBody>
                  <a:tcPr/>
                </a:tc>
                <a:tc>
                  <a:txBody>
                    <a:bodyPr/>
                    <a:lstStyle/>
                    <a:p>
                      <a:r>
                        <a:rPr lang="en-US" dirty="0" smtClean="0"/>
                        <a:t>ABI</a:t>
                      </a:r>
                      <a:endParaRPr lang="en-US" dirty="0"/>
                    </a:p>
                  </a:txBody>
                  <a:tcPr/>
                </a:tc>
                <a:tc>
                  <a:txBody>
                    <a:bodyPr/>
                    <a:lstStyle/>
                    <a:p>
                      <a:r>
                        <a:rPr lang="en-US" dirty="0" smtClean="0"/>
                        <a:t>0.5 – 1 km</a:t>
                      </a:r>
                      <a:endParaRPr lang="en-US" dirty="0"/>
                    </a:p>
                  </a:txBody>
                  <a:tcPr/>
                </a:tc>
                <a:tc>
                  <a:txBody>
                    <a:bodyPr/>
                    <a:lstStyle/>
                    <a:p>
                      <a:r>
                        <a:rPr lang="en-US" dirty="0" smtClean="0"/>
                        <a:t>2 km</a:t>
                      </a:r>
                      <a:endParaRPr lang="en-US" dirty="0"/>
                    </a:p>
                  </a:txBody>
                  <a:tcPr/>
                </a:tc>
              </a:tr>
              <a:tr h="370840">
                <a:tc>
                  <a:txBody>
                    <a:bodyPr/>
                    <a:lstStyle/>
                    <a:p>
                      <a:r>
                        <a:rPr lang="en-US" dirty="0" smtClean="0"/>
                        <a:t>2033?</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3" name="Slide Number Placeholder 2"/>
          <p:cNvSpPr>
            <a:spLocks noGrp="1"/>
          </p:cNvSpPr>
          <p:nvPr>
            <p:ph type="sldNum" sz="quarter" idx="12"/>
          </p:nvPr>
        </p:nvSpPr>
        <p:spPr/>
        <p:txBody>
          <a:bodyPr/>
          <a:lstStyle/>
          <a:p>
            <a:fld id="{DCB7186A-6F92-4F8F-B4D4-34B97F42FEF7}" type="slidenum">
              <a:rPr lang="en-US">
                <a:solidFill>
                  <a:prstClr val="black">
                    <a:tint val="75000"/>
                  </a:prstClr>
                </a:solidFill>
              </a:rPr>
              <a:pPr/>
              <a:t>169</a:t>
            </a:fld>
            <a:endParaRPr lang="en-US">
              <a:solidFill>
                <a:prstClr val="black">
                  <a:tint val="75000"/>
                </a:prstClr>
              </a:solidFill>
            </a:endParaRPr>
          </a:p>
        </p:txBody>
      </p:sp>
      <p:sp>
        <p:nvSpPr>
          <p:cNvPr id="7" name="TextBox 6"/>
          <p:cNvSpPr txBox="1"/>
          <p:nvPr/>
        </p:nvSpPr>
        <p:spPr>
          <a:xfrm>
            <a:off x="152400" y="6412468"/>
            <a:ext cx="2813527" cy="369332"/>
          </a:xfrm>
          <a:prstGeom prst="rect">
            <a:avLst/>
          </a:prstGeom>
          <a:noFill/>
        </p:spPr>
        <p:txBody>
          <a:bodyPr wrap="none" rtlCol="0">
            <a:spAutoFit/>
          </a:bodyPr>
          <a:lstStyle/>
          <a:p>
            <a:r>
              <a:rPr lang="en-US" dirty="0">
                <a:solidFill>
                  <a:prstClr val="black"/>
                </a:solidFill>
              </a:rPr>
              <a:t>U.S. Meteorological Imagers</a:t>
            </a:r>
          </a:p>
        </p:txBody>
      </p:sp>
      <p:sp>
        <p:nvSpPr>
          <p:cNvPr id="8" name="TextBox 7"/>
          <p:cNvSpPr txBox="1"/>
          <p:nvPr/>
        </p:nvSpPr>
        <p:spPr>
          <a:xfrm>
            <a:off x="4343400" y="6260068"/>
            <a:ext cx="3429000" cy="369332"/>
          </a:xfrm>
          <a:prstGeom prst="rect">
            <a:avLst/>
          </a:prstGeom>
          <a:solidFill>
            <a:srgbClr val="FFFF00"/>
          </a:solidFill>
        </p:spPr>
        <p:txBody>
          <a:bodyPr wrap="square" rtlCol="0">
            <a:spAutoFit/>
          </a:bodyPr>
          <a:lstStyle/>
          <a:p>
            <a:r>
              <a:rPr lang="en-US" dirty="0" smtClean="0">
                <a:solidFill>
                  <a:srgbClr val="000000"/>
                </a:solidFill>
              </a:rPr>
              <a:t>Large improvements  with the ABI!</a:t>
            </a:r>
            <a:endParaRPr lang="en-US" dirty="0">
              <a:solidFill>
                <a:srgbClr val="000000"/>
              </a:solidFill>
            </a:endParaRPr>
          </a:p>
        </p:txBody>
      </p:sp>
      <p:sp>
        <p:nvSpPr>
          <p:cNvPr id="9" name="Left Arrow 8"/>
          <p:cNvSpPr/>
          <p:nvPr/>
        </p:nvSpPr>
        <p:spPr>
          <a:xfrm>
            <a:off x="8686800" y="5562600"/>
            <a:ext cx="304800"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135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381000" y="-76200"/>
            <a:ext cx="8534400" cy="1143000"/>
          </a:xfrm>
        </p:spPr>
        <p:txBody>
          <a:bodyPr/>
          <a:lstStyle/>
          <a:p>
            <a:pPr eaLnBrk="1" hangingPunct="1"/>
            <a:r>
              <a:rPr lang="en-US" altLang="en-US" smtClean="0">
                <a:solidFill>
                  <a:srgbClr val="FFFF00"/>
                </a:solidFill>
              </a:rPr>
              <a:t>GVHRR</a:t>
            </a:r>
          </a:p>
        </p:txBody>
      </p:sp>
      <p:sp>
        <p:nvSpPr>
          <p:cNvPr id="118787" name="Rectangle 3"/>
          <p:cNvSpPr>
            <a:spLocks noGrp="1" noChangeArrowheads="1"/>
          </p:cNvSpPr>
          <p:nvPr>
            <p:ph type="body" idx="1"/>
          </p:nvPr>
        </p:nvSpPr>
        <p:spPr>
          <a:xfrm>
            <a:off x="457200" y="762000"/>
            <a:ext cx="8534400" cy="4525963"/>
          </a:xfrm>
        </p:spPr>
        <p:txBody>
          <a:bodyPr/>
          <a:lstStyle/>
          <a:p>
            <a:pPr eaLnBrk="1" hangingPunct="1"/>
            <a:r>
              <a:rPr lang="en-US" altLang="en-US" smtClean="0">
                <a:solidFill>
                  <a:schemeClr val="bg1"/>
                </a:solidFill>
              </a:rPr>
              <a:t>NASA's Geosynchronous Very High Resolution Radiometer (GVHRR), launched on ATS-6: 30 May 1974 at 13 UTC.</a:t>
            </a:r>
          </a:p>
          <a:p>
            <a:pPr eaLnBrk="1" hangingPunct="1"/>
            <a:r>
              <a:rPr lang="en-US" altLang="en-US" smtClean="0">
                <a:solidFill>
                  <a:schemeClr val="bg1"/>
                </a:solidFill>
              </a:rPr>
              <a:t>One infrared channel (10.5 to 12.5 um) and one visible channel (0.55 to 0.75 um)</a:t>
            </a:r>
          </a:p>
          <a:p>
            <a:pPr lvl="1" eaLnBrk="1" hangingPunct="1"/>
            <a:r>
              <a:rPr lang="en-US" altLang="en-US" smtClean="0">
                <a:solidFill>
                  <a:schemeClr val="bg1"/>
                </a:solidFill>
              </a:rPr>
              <a:t>Approximately 10.8 and 5.4 km </a:t>
            </a:r>
          </a:p>
        </p:txBody>
      </p:sp>
      <p:sp>
        <p:nvSpPr>
          <p:cNvPr id="118788" name="Slide Number Placeholder 1"/>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288FC34-7DE6-49B7-9AC0-8ADEE1D22160}" type="slidenum">
              <a:rPr lang="en-US" altLang="en-US" smtClean="0"/>
              <a:pPr eaLnBrk="1" hangingPunct="1"/>
              <a:t>17</a:t>
            </a:fld>
            <a:endParaRPr lang="en-US" altLang="en-US" smtClean="0"/>
          </a:p>
        </p:txBody>
      </p:sp>
      <p:pic>
        <p:nvPicPr>
          <p:cNvPr id="11878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886200"/>
            <a:ext cx="6100763"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0" name="TextBox 2"/>
          <p:cNvSpPr txBox="1">
            <a:spLocks noChangeArrowheads="1"/>
          </p:cNvSpPr>
          <p:nvPr/>
        </p:nvSpPr>
        <p:spPr bwMode="auto">
          <a:xfrm>
            <a:off x="7467600" y="4953000"/>
            <a:ext cx="1557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July 14, 1974</a:t>
            </a:r>
          </a:p>
        </p:txBody>
      </p:sp>
    </p:spTree>
    <p:extLst>
      <p:ext uri="{BB962C8B-B14F-4D97-AF65-F5344CB8AC3E}">
        <p14:creationId xmlns:p14="http://schemas.microsoft.com/office/powerpoint/2010/main" val="1209387001"/>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839200" cy="1143000"/>
          </a:xfrm>
        </p:spPr>
        <p:txBody>
          <a:bodyPr>
            <a:normAutofit fontScale="90000"/>
          </a:bodyPr>
          <a:lstStyle/>
          <a:p>
            <a:r>
              <a:rPr lang="en-US" dirty="0" smtClean="0"/>
              <a:t>Geostationary Imagers: </a:t>
            </a:r>
            <a:br>
              <a:rPr lang="en-US" dirty="0" smtClean="0"/>
            </a:br>
            <a:r>
              <a:rPr lang="en-US" u="sng" dirty="0" smtClean="0"/>
              <a:t>Temporal</a:t>
            </a:r>
            <a:r>
              <a:rPr lang="en-US" dirty="0" smtClean="0"/>
              <a:t> Resolution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94811442"/>
              </p:ext>
            </p:extLst>
          </p:nvPr>
        </p:nvGraphicFramePr>
        <p:xfrm>
          <a:off x="533400" y="1295400"/>
          <a:ext cx="8458200" cy="5013960"/>
        </p:xfrm>
        <a:graphic>
          <a:graphicData uri="http://schemas.openxmlformats.org/drawingml/2006/table">
            <a:tbl>
              <a:tblPr firstRow="1" bandRow="1">
                <a:tableStyleId>{5C22544A-7EE6-4342-B048-85BDC9FD1C3A}</a:tableStyleId>
              </a:tblPr>
              <a:tblGrid>
                <a:gridCol w="1295401"/>
                <a:gridCol w="3886200"/>
                <a:gridCol w="1676399"/>
                <a:gridCol w="1600200"/>
              </a:tblGrid>
              <a:tr h="370840">
                <a:tc>
                  <a:txBody>
                    <a:bodyPr/>
                    <a:lstStyle/>
                    <a:p>
                      <a:r>
                        <a:rPr lang="en-US" sz="2000" dirty="0" smtClean="0">
                          <a:solidFill>
                            <a:schemeClr val="bg1"/>
                          </a:solidFill>
                        </a:rPr>
                        <a:t>Time</a:t>
                      </a:r>
                      <a:endParaRPr lang="en-US" sz="2000" dirty="0">
                        <a:solidFill>
                          <a:schemeClr val="bg1"/>
                        </a:solidFill>
                      </a:endParaRPr>
                    </a:p>
                  </a:txBody>
                  <a:tcPr/>
                </a:tc>
                <a:tc>
                  <a:txBody>
                    <a:bodyPr/>
                    <a:lstStyle/>
                    <a:p>
                      <a:r>
                        <a:rPr lang="en-US" dirty="0" smtClean="0"/>
                        <a:t>Instruments</a:t>
                      </a:r>
                      <a:endParaRPr lang="en-US" dirty="0"/>
                    </a:p>
                  </a:txBody>
                  <a:tcPr/>
                </a:tc>
                <a:tc>
                  <a:txBody>
                    <a:bodyPr/>
                    <a:lstStyle/>
                    <a:p>
                      <a:r>
                        <a:rPr lang="en-US" dirty="0" smtClean="0"/>
                        <a:t>Visible/</a:t>
                      </a:r>
                      <a:r>
                        <a:rPr lang="en-US" dirty="0" err="1" smtClean="0"/>
                        <a:t>NearIR</a:t>
                      </a:r>
                      <a:endParaRPr lang="en-US" dirty="0"/>
                    </a:p>
                  </a:txBody>
                  <a:tcPr/>
                </a:tc>
                <a:tc>
                  <a:txBody>
                    <a:bodyPr/>
                    <a:lstStyle/>
                    <a:p>
                      <a:r>
                        <a:rPr lang="en-US" dirty="0" smtClean="0"/>
                        <a:t>Infrared (IR)</a:t>
                      </a:r>
                      <a:endParaRPr lang="en-US" dirty="0"/>
                    </a:p>
                  </a:txBody>
                  <a:tcPr/>
                </a:tc>
              </a:tr>
              <a:tr h="370840">
                <a:tc>
                  <a:txBody>
                    <a:bodyPr/>
                    <a:lstStyle/>
                    <a:p>
                      <a:r>
                        <a:rPr lang="en-US" dirty="0" smtClean="0"/>
                        <a:t>Late 1950s</a:t>
                      </a:r>
                      <a:endParaRPr lang="en-US" dirty="0"/>
                    </a:p>
                  </a:txBody>
                  <a:tcPr/>
                </a:tc>
                <a:tc>
                  <a:txBody>
                    <a:bodyPr/>
                    <a:lstStyle/>
                    <a:p>
                      <a:r>
                        <a:rPr lang="en-US" dirty="0" smtClean="0"/>
                        <a:t>N/A</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1966+</a:t>
                      </a:r>
                      <a:endParaRPr lang="en-US" dirty="0"/>
                    </a:p>
                  </a:txBody>
                  <a:tcPr/>
                </a:tc>
                <a:tc>
                  <a:txBody>
                    <a:bodyPr/>
                    <a:lstStyle/>
                    <a:p>
                      <a:r>
                        <a:rPr lang="en-US" dirty="0" smtClean="0"/>
                        <a:t>ATS-1/3 (Spin-Scan Cloud Camera)</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 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1967+</a:t>
                      </a:r>
                      <a:endParaRPr lang="en-US" dirty="0"/>
                    </a:p>
                  </a:txBody>
                  <a:tcPr/>
                </a:tc>
                <a:tc>
                  <a:txBody>
                    <a:bodyPr/>
                    <a:lstStyle/>
                    <a:p>
                      <a:r>
                        <a:rPr lang="en-US" dirty="0" smtClean="0"/>
                        <a:t>ATS-3 </a:t>
                      </a:r>
                      <a:r>
                        <a:rPr lang="en-US" sz="1600" dirty="0" smtClean="0"/>
                        <a:t>(Multicolor Spin-Scan Cloud Camera)</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1974</a:t>
                      </a:r>
                      <a:endParaRPr lang="en-US" dirty="0"/>
                    </a:p>
                  </a:txBody>
                  <a:tcPr/>
                </a:tc>
                <a:tc>
                  <a:txBody>
                    <a:bodyPr/>
                    <a:lstStyle/>
                    <a:p>
                      <a:r>
                        <a:rPr lang="en-US" dirty="0" smtClean="0"/>
                        <a:t>ATS-6 (Geosynchronous Very High Resolution Radiometer)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25 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25 min</a:t>
                      </a:r>
                    </a:p>
                  </a:txBody>
                  <a:tcPr/>
                </a:tc>
              </a:tr>
              <a:tr h="370840">
                <a:tc>
                  <a:txBody>
                    <a:bodyPr/>
                    <a:lstStyle/>
                    <a:p>
                      <a:r>
                        <a:rPr lang="en-US" dirty="0" smtClean="0"/>
                        <a:t>1974/1975</a:t>
                      </a:r>
                      <a:endParaRPr lang="en-US" dirty="0"/>
                    </a:p>
                  </a:txBody>
                  <a:tcPr/>
                </a:tc>
                <a:tc>
                  <a:txBody>
                    <a:bodyPr/>
                    <a:lstStyle/>
                    <a:p>
                      <a:r>
                        <a:rPr lang="en-US" dirty="0" smtClean="0"/>
                        <a:t>SMS-1/2 (Visible Infrared Spin-Scan Radiometer (VISSR))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 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 min</a:t>
                      </a:r>
                    </a:p>
                  </a:txBody>
                  <a:tcPr/>
                </a:tc>
              </a:tr>
              <a:tr h="370840">
                <a:tc>
                  <a:txBody>
                    <a:bodyPr/>
                    <a:lstStyle/>
                    <a:p>
                      <a:r>
                        <a:rPr lang="en-US" dirty="0" smtClean="0"/>
                        <a:t>1975+</a:t>
                      </a:r>
                      <a:endParaRPr lang="en-US" dirty="0"/>
                    </a:p>
                  </a:txBody>
                  <a:tcPr/>
                </a:tc>
                <a:tc>
                  <a:txBody>
                    <a:bodyPr/>
                    <a:lstStyle/>
                    <a:p>
                      <a:r>
                        <a:rPr lang="en-US" dirty="0" smtClean="0"/>
                        <a:t>GOES-1/3 (VISSR)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30 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30 min</a:t>
                      </a:r>
                    </a:p>
                  </a:txBody>
                  <a:tcPr/>
                </a:tc>
              </a:tr>
              <a:tr h="370840">
                <a:tc>
                  <a:txBody>
                    <a:bodyPr/>
                    <a:lstStyle/>
                    <a:p>
                      <a:r>
                        <a:rPr lang="en-US" dirty="0" smtClean="0"/>
                        <a:t>1980+</a:t>
                      </a:r>
                      <a:endParaRPr lang="en-US" dirty="0"/>
                    </a:p>
                  </a:txBody>
                  <a:tcPr/>
                </a:tc>
                <a:tc>
                  <a:txBody>
                    <a:bodyPr/>
                    <a:lstStyle/>
                    <a:p>
                      <a:r>
                        <a:rPr lang="en-US" dirty="0" smtClean="0"/>
                        <a:t>GOES-4/7 (VISSR </a:t>
                      </a:r>
                      <a:r>
                        <a:rPr lang="en-US" dirty="0" smtClean="0">
                          <a:solidFill>
                            <a:schemeClr val="bg1">
                              <a:lumMod val="50000"/>
                            </a:schemeClr>
                          </a:solidFill>
                        </a:rPr>
                        <a:t>+</a:t>
                      </a:r>
                      <a:r>
                        <a:rPr lang="en-US" baseline="0" dirty="0" smtClean="0">
                          <a:solidFill>
                            <a:schemeClr val="bg1">
                              <a:lumMod val="50000"/>
                            </a:schemeClr>
                          </a:solidFill>
                        </a:rPr>
                        <a:t> </a:t>
                      </a:r>
                      <a:r>
                        <a:rPr lang="en-US" i="1" baseline="0" dirty="0" smtClean="0">
                          <a:solidFill>
                            <a:schemeClr val="bg1">
                              <a:lumMod val="50000"/>
                            </a:schemeClr>
                          </a:solidFill>
                        </a:rPr>
                        <a:t>VAS</a:t>
                      </a:r>
                      <a:r>
                        <a:rPr lang="en-US" dirty="0" smtClean="0"/>
                        <a: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30 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30 min</a:t>
                      </a:r>
                    </a:p>
                  </a:txBody>
                  <a:tcPr/>
                </a:tc>
              </a:tr>
              <a:tr h="370840">
                <a:tc>
                  <a:txBody>
                    <a:bodyPr/>
                    <a:lstStyle/>
                    <a:p>
                      <a:r>
                        <a:rPr lang="en-US" baseline="0" dirty="0" smtClean="0"/>
                        <a:t>1994+</a:t>
                      </a:r>
                      <a:endParaRPr lang="en-US" dirty="0"/>
                    </a:p>
                  </a:txBody>
                  <a:tcPr/>
                </a:tc>
                <a:tc>
                  <a:txBody>
                    <a:bodyPr/>
                    <a:lstStyle/>
                    <a:p>
                      <a:r>
                        <a:rPr lang="en-US" dirty="0" smtClean="0"/>
                        <a:t>Imager-8/12 </a:t>
                      </a:r>
                      <a:r>
                        <a:rPr lang="en-US" dirty="0" smtClean="0">
                          <a:solidFill>
                            <a:schemeClr val="bg1">
                              <a:lumMod val="50000"/>
                            </a:schemeClr>
                          </a:solidFill>
                        </a:rPr>
                        <a:t>+ Sounder</a:t>
                      </a:r>
                      <a:endParaRPr lang="en-US" dirty="0">
                        <a:solidFill>
                          <a:schemeClr val="bg1">
                            <a:lumMod val="50000"/>
                          </a:schemeClr>
                        </a:solidFill>
                      </a:endParaRPr>
                    </a:p>
                  </a:txBody>
                  <a:tcPr/>
                </a:tc>
                <a:tc>
                  <a:txBody>
                    <a:bodyPr/>
                    <a:lstStyle/>
                    <a:p>
                      <a:r>
                        <a:rPr lang="en-US" dirty="0" smtClean="0"/>
                        <a:t>7 – 30 min</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7 – 30 min</a:t>
                      </a:r>
                    </a:p>
                  </a:txBody>
                  <a:tcPr/>
                </a:tc>
              </a:tr>
              <a:tr h="370840">
                <a:tc>
                  <a:txBody>
                    <a:bodyPr/>
                    <a:lstStyle/>
                    <a:p>
                      <a:r>
                        <a:rPr lang="en-US" dirty="0" smtClean="0"/>
                        <a:t>2010+</a:t>
                      </a:r>
                      <a:endParaRPr lang="en-US" dirty="0"/>
                    </a:p>
                  </a:txBody>
                  <a:tcPr/>
                </a:tc>
                <a:tc>
                  <a:txBody>
                    <a:bodyPr/>
                    <a:lstStyle/>
                    <a:p>
                      <a:r>
                        <a:rPr lang="en-US" dirty="0" smtClean="0"/>
                        <a:t>Imager-13/15 </a:t>
                      </a:r>
                      <a:r>
                        <a:rPr lang="en-US" dirty="0" smtClean="0">
                          <a:solidFill>
                            <a:schemeClr val="bg1">
                              <a:lumMod val="50000"/>
                            </a:schemeClr>
                          </a:solidFill>
                        </a:rPr>
                        <a:t>+ Sounder</a:t>
                      </a:r>
                      <a:endParaRPr lang="en-US" dirty="0">
                        <a:solidFill>
                          <a:schemeClr val="bg1">
                            <a:lumMod val="50000"/>
                          </a:schemeClr>
                        </a:solidFill>
                      </a:endParaRPr>
                    </a:p>
                  </a:txBody>
                  <a:tcPr/>
                </a:tc>
                <a:tc>
                  <a:txBody>
                    <a:bodyPr/>
                    <a:lstStyle/>
                    <a:p>
                      <a:r>
                        <a:rPr lang="en-US" dirty="0" smtClean="0"/>
                        <a:t>7 – 30 min</a:t>
                      </a:r>
                      <a:endParaRPr lang="en-US" dirty="0"/>
                    </a:p>
                  </a:txBody>
                  <a:tcPr/>
                </a:tc>
                <a:tc>
                  <a:txBody>
                    <a:bodyPr/>
                    <a:lstStyle/>
                    <a:p>
                      <a:r>
                        <a:rPr lang="en-US" dirty="0" smtClean="0"/>
                        <a:t>7 – 30 min</a:t>
                      </a:r>
                      <a:endParaRPr lang="en-US" dirty="0"/>
                    </a:p>
                  </a:txBody>
                  <a:tcPr/>
                </a:tc>
              </a:tr>
              <a:tr h="370840">
                <a:tc>
                  <a:txBody>
                    <a:bodyPr/>
                    <a:lstStyle/>
                    <a:p>
                      <a:r>
                        <a:rPr lang="en-US" dirty="0" smtClean="0"/>
                        <a:t>2017+</a:t>
                      </a:r>
                      <a:endParaRPr lang="en-US" dirty="0"/>
                    </a:p>
                  </a:txBody>
                  <a:tcPr/>
                </a:tc>
                <a:tc>
                  <a:txBody>
                    <a:bodyPr/>
                    <a:lstStyle/>
                    <a:p>
                      <a:r>
                        <a:rPr lang="en-US" dirty="0" smtClean="0"/>
                        <a:t>ABI</a:t>
                      </a:r>
                      <a:endParaRPr lang="en-US" dirty="0"/>
                    </a:p>
                  </a:txBody>
                  <a:tcPr/>
                </a:tc>
                <a:tc>
                  <a:txBody>
                    <a:bodyPr/>
                    <a:lstStyle/>
                    <a:p>
                      <a:r>
                        <a:rPr lang="en-US" dirty="0" smtClean="0"/>
                        <a:t>0.5 - 5 - 15 min</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0.5 - 5 - 15 min</a:t>
                      </a:r>
                    </a:p>
                  </a:txBody>
                  <a:tcPr/>
                </a:tc>
              </a:tr>
              <a:tr h="370840">
                <a:tc>
                  <a:txBody>
                    <a:bodyPr/>
                    <a:lstStyle/>
                    <a:p>
                      <a:r>
                        <a:rPr lang="en-US" dirty="0" smtClean="0"/>
                        <a:t>2033?</a:t>
                      </a:r>
                      <a:endParaRPr lang="en-US" dirty="0"/>
                    </a:p>
                  </a:txBody>
                  <a:tcPr/>
                </a:tc>
                <a:tc>
                  <a:txBody>
                    <a:bodyPr/>
                    <a:lstStyle/>
                    <a:p>
                      <a:endParaRPr lang="en-US" dirty="0"/>
                    </a:p>
                  </a:txBody>
                  <a:tcPr/>
                </a:tc>
                <a:tc>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txBody>
                  <a:tcPr/>
                </a:tc>
              </a:tr>
            </a:tbl>
          </a:graphicData>
        </a:graphic>
      </p:graphicFrame>
      <p:sp>
        <p:nvSpPr>
          <p:cNvPr id="6" name="Slide Number Placeholder 5"/>
          <p:cNvSpPr>
            <a:spLocks noGrp="1"/>
          </p:cNvSpPr>
          <p:nvPr>
            <p:ph type="sldNum" sz="quarter" idx="12"/>
          </p:nvPr>
        </p:nvSpPr>
        <p:spPr/>
        <p:txBody>
          <a:bodyPr/>
          <a:lstStyle/>
          <a:p>
            <a:fld id="{DCB7186A-6F92-4F8F-B4D4-34B97F42FEF7}" type="slidenum">
              <a:rPr lang="en-US">
                <a:solidFill>
                  <a:prstClr val="black">
                    <a:tint val="75000"/>
                  </a:prstClr>
                </a:solidFill>
              </a:rPr>
              <a:pPr/>
              <a:t>170</a:t>
            </a:fld>
            <a:endParaRPr lang="en-US">
              <a:solidFill>
                <a:prstClr val="black">
                  <a:tint val="75000"/>
                </a:prstClr>
              </a:solidFill>
            </a:endParaRPr>
          </a:p>
        </p:txBody>
      </p:sp>
      <p:sp>
        <p:nvSpPr>
          <p:cNvPr id="7" name="TextBox 6"/>
          <p:cNvSpPr txBox="1"/>
          <p:nvPr/>
        </p:nvSpPr>
        <p:spPr>
          <a:xfrm>
            <a:off x="152400" y="6400800"/>
            <a:ext cx="2813527" cy="369332"/>
          </a:xfrm>
          <a:prstGeom prst="rect">
            <a:avLst/>
          </a:prstGeom>
          <a:noFill/>
        </p:spPr>
        <p:txBody>
          <a:bodyPr wrap="none" rtlCol="0">
            <a:spAutoFit/>
          </a:bodyPr>
          <a:lstStyle/>
          <a:p>
            <a:r>
              <a:rPr lang="en-US" dirty="0">
                <a:solidFill>
                  <a:prstClr val="black"/>
                </a:solidFill>
              </a:rPr>
              <a:t>U.S. Meteorological Imagers</a:t>
            </a:r>
          </a:p>
        </p:txBody>
      </p:sp>
      <p:sp>
        <p:nvSpPr>
          <p:cNvPr id="9" name="TextBox 8"/>
          <p:cNvSpPr txBox="1"/>
          <p:nvPr/>
        </p:nvSpPr>
        <p:spPr>
          <a:xfrm>
            <a:off x="4343400" y="6260068"/>
            <a:ext cx="3429000" cy="369332"/>
          </a:xfrm>
          <a:prstGeom prst="rect">
            <a:avLst/>
          </a:prstGeom>
          <a:solidFill>
            <a:srgbClr val="FFFF00"/>
          </a:solidFill>
        </p:spPr>
        <p:txBody>
          <a:bodyPr wrap="square" rtlCol="0">
            <a:spAutoFit/>
          </a:bodyPr>
          <a:lstStyle/>
          <a:p>
            <a:r>
              <a:rPr lang="en-US" dirty="0" smtClean="0">
                <a:solidFill>
                  <a:srgbClr val="000000"/>
                </a:solidFill>
              </a:rPr>
              <a:t>Large improvements  with the ABI!</a:t>
            </a:r>
            <a:endParaRPr lang="en-US" dirty="0">
              <a:solidFill>
                <a:srgbClr val="000000"/>
              </a:solidFill>
            </a:endParaRPr>
          </a:p>
        </p:txBody>
      </p:sp>
      <p:sp>
        <p:nvSpPr>
          <p:cNvPr id="10" name="Left Arrow 9"/>
          <p:cNvSpPr/>
          <p:nvPr/>
        </p:nvSpPr>
        <p:spPr>
          <a:xfrm>
            <a:off x="8915400" y="5562600"/>
            <a:ext cx="304800"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277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457200" y="-228600"/>
            <a:ext cx="8229600" cy="1143000"/>
          </a:xfrm>
        </p:spPr>
        <p:txBody>
          <a:bodyPr/>
          <a:lstStyle/>
          <a:p>
            <a:pPr eaLnBrk="1" hangingPunct="1"/>
            <a:r>
              <a:rPr lang="en-US" dirty="0" smtClean="0">
                <a:solidFill>
                  <a:srgbClr val="FFFF00"/>
                </a:solidFill>
              </a:rPr>
              <a:t>Summary</a:t>
            </a:r>
          </a:p>
        </p:txBody>
      </p:sp>
      <p:sp>
        <p:nvSpPr>
          <p:cNvPr id="184323" name="Rectangle 3"/>
          <p:cNvSpPr>
            <a:spLocks noGrp="1" noChangeArrowheads="1"/>
          </p:cNvSpPr>
          <p:nvPr>
            <p:ph type="body" idx="1"/>
          </p:nvPr>
        </p:nvSpPr>
        <p:spPr>
          <a:xfrm>
            <a:off x="152400" y="808038"/>
            <a:ext cx="8839200" cy="4525962"/>
          </a:xfrm>
        </p:spPr>
        <p:txBody>
          <a:bodyPr/>
          <a:lstStyle/>
          <a:p>
            <a:pPr eaLnBrk="1" hangingPunct="1"/>
            <a:r>
              <a:rPr lang="en-US" sz="2800" dirty="0" smtClean="0">
                <a:solidFill>
                  <a:schemeClr val="bg1"/>
                </a:solidFill>
              </a:rPr>
              <a:t>The ABI on GOES-R will improve over the current instrument in many aspects: </a:t>
            </a:r>
          </a:p>
          <a:p>
            <a:pPr lvl="1" eaLnBrk="1" hangingPunct="1"/>
            <a:r>
              <a:rPr lang="en-US" sz="2400" dirty="0" smtClean="0">
                <a:solidFill>
                  <a:schemeClr val="bg1"/>
                </a:solidFill>
              </a:rPr>
              <a:t>spatial, temporal, spectral, calibration, etc.</a:t>
            </a:r>
          </a:p>
          <a:p>
            <a:pPr eaLnBrk="1" hangingPunct="1"/>
            <a:endParaRPr lang="en-US" sz="1000" dirty="0" smtClean="0">
              <a:solidFill>
                <a:schemeClr val="bg1"/>
              </a:solidFill>
            </a:endParaRPr>
          </a:p>
          <a:p>
            <a:pPr eaLnBrk="1" hangingPunct="1"/>
            <a:r>
              <a:rPr lang="en-US" sz="2800" dirty="0" smtClean="0">
                <a:solidFill>
                  <a:schemeClr val="bg1"/>
                </a:solidFill>
              </a:rPr>
              <a:t>The great amount of information from the GOES-R will offer a continuation of current products and new products. </a:t>
            </a:r>
          </a:p>
          <a:p>
            <a:pPr eaLnBrk="1" hangingPunct="1"/>
            <a:endParaRPr lang="en-US" sz="1000" dirty="0" smtClean="0">
              <a:solidFill>
                <a:schemeClr val="bg1"/>
              </a:solidFill>
            </a:endParaRPr>
          </a:p>
          <a:p>
            <a:pPr eaLnBrk="1" hangingPunct="1"/>
            <a:r>
              <a:rPr lang="en-US" sz="2800" dirty="0" smtClean="0">
                <a:solidFill>
                  <a:schemeClr val="bg1"/>
                </a:solidFill>
              </a:rPr>
              <a:t>The ABI builds on previous experience/instruments: </a:t>
            </a:r>
          </a:p>
          <a:p>
            <a:pPr lvl="1" eaLnBrk="1" hangingPunct="1"/>
            <a:r>
              <a:rPr lang="en-US" sz="2400" dirty="0" smtClean="0">
                <a:solidFill>
                  <a:schemeClr val="bg1"/>
                </a:solidFill>
              </a:rPr>
              <a:t>The ABI has already had a long history, even before launch. </a:t>
            </a:r>
          </a:p>
          <a:p>
            <a:pPr eaLnBrk="1" hangingPunct="1"/>
            <a:r>
              <a:rPr lang="en-US" sz="2800" dirty="0" smtClean="0">
                <a:solidFill>
                  <a:schemeClr val="bg1"/>
                </a:solidFill>
              </a:rPr>
              <a:t>Similar </a:t>
            </a:r>
            <a:r>
              <a:rPr lang="en-US" sz="2800" dirty="0">
                <a:solidFill>
                  <a:schemeClr val="bg1"/>
                </a:solidFill>
              </a:rPr>
              <a:t>imagers </a:t>
            </a:r>
            <a:r>
              <a:rPr lang="en-US" sz="2800" dirty="0" smtClean="0">
                <a:solidFill>
                  <a:schemeClr val="bg1"/>
                </a:solidFill>
              </a:rPr>
              <a:t>by </a:t>
            </a:r>
            <a:r>
              <a:rPr lang="en-US" sz="2800" dirty="0">
                <a:solidFill>
                  <a:schemeClr val="bg1"/>
                </a:solidFill>
              </a:rPr>
              <a:t>Europe, </a:t>
            </a:r>
            <a:r>
              <a:rPr lang="en-US" sz="2800" dirty="0" smtClean="0">
                <a:solidFill>
                  <a:schemeClr val="bg1"/>
                </a:solidFill>
              </a:rPr>
              <a:t>Japan, Korea, etc.  </a:t>
            </a:r>
            <a:endParaRPr lang="en-US" sz="2800" dirty="0" smtClean="0">
              <a:solidFill>
                <a:schemeClr val="bg1"/>
              </a:solidFill>
            </a:endParaRPr>
          </a:p>
          <a:p>
            <a:pPr lvl="1" eaLnBrk="1" hangingPunct="1"/>
            <a:r>
              <a:rPr lang="en-US" sz="2400" dirty="0" smtClean="0">
                <a:solidFill>
                  <a:schemeClr val="bg1"/>
                </a:solidFill>
              </a:rPr>
              <a:t>ABI-like coverage of most of the globe! </a:t>
            </a:r>
            <a:endParaRPr lang="en-US" sz="600" dirty="0" smtClean="0">
              <a:solidFill>
                <a:schemeClr val="bg1"/>
              </a:solidFill>
            </a:endParaRPr>
          </a:p>
          <a:p>
            <a:pPr eaLnBrk="1" hangingPunct="1"/>
            <a:endParaRPr lang="en-US" sz="1000" dirty="0" smtClean="0">
              <a:solidFill>
                <a:schemeClr val="bg1"/>
              </a:solidFill>
            </a:endParaRPr>
          </a:p>
        </p:txBody>
      </p:sp>
      <p:sp>
        <p:nvSpPr>
          <p:cNvPr id="184324"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4DEF650-A9E6-4215-9E44-7D5E5B661C99}" type="slidenum">
              <a:rPr lang="en-US" smtClean="0">
                <a:solidFill>
                  <a:srgbClr val="000000"/>
                </a:solidFill>
              </a:rPr>
              <a:pPr eaLnBrk="1" hangingPunct="1"/>
              <a:t>171</a:t>
            </a:fld>
            <a:endParaRPr lang="en-US" dirty="0" smtClean="0">
              <a:solidFill>
                <a:srgbClr val="000000"/>
              </a:solidFill>
            </a:endParaRPr>
          </a:p>
        </p:txBody>
      </p:sp>
    </p:spTree>
    <p:extLst>
      <p:ext uri="{BB962C8B-B14F-4D97-AF65-F5344CB8AC3E}">
        <p14:creationId xmlns:p14="http://schemas.microsoft.com/office/powerpoint/2010/main" val="3820579916"/>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Three Groups of Users</a:t>
            </a:r>
          </a:p>
        </p:txBody>
      </p:sp>
      <p:sp>
        <p:nvSpPr>
          <p:cNvPr id="9219" name="Rectangle 3"/>
          <p:cNvSpPr>
            <a:spLocks noGrp="1" noChangeArrowheads="1"/>
          </p:cNvSpPr>
          <p:nvPr>
            <p:ph type="body" idx="1"/>
          </p:nvPr>
        </p:nvSpPr>
        <p:spPr>
          <a:xfrm>
            <a:off x="381000" y="838200"/>
            <a:ext cx="8839200" cy="5105400"/>
          </a:xfrm>
        </p:spPr>
        <p:txBody>
          <a:bodyPr/>
          <a:lstStyle/>
          <a:p>
            <a:pPr eaLnBrk="1" hangingPunct="1">
              <a:lnSpc>
                <a:spcPct val="90000"/>
              </a:lnSpc>
            </a:pPr>
            <a:r>
              <a:rPr lang="en-US" dirty="0" smtClean="0">
                <a:solidFill>
                  <a:schemeClr val="bg1"/>
                </a:solidFill>
              </a:rPr>
              <a:t>Direct use of radiances/imagery</a:t>
            </a:r>
          </a:p>
          <a:p>
            <a:pPr lvl="1" eaLnBrk="1" hangingPunct="1">
              <a:lnSpc>
                <a:spcPct val="90000"/>
              </a:lnSpc>
            </a:pPr>
            <a:r>
              <a:rPr lang="en-US" sz="2400" dirty="0" smtClean="0">
                <a:solidFill>
                  <a:schemeClr val="bg1"/>
                </a:solidFill>
              </a:rPr>
              <a:t>Numerical models</a:t>
            </a:r>
          </a:p>
          <a:p>
            <a:pPr lvl="1" eaLnBrk="1" hangingPunct="1">
              <a:lnSpc>
                <a:spcPct val="90000"/>
              </a:lnSpc>
            </a:pPr>
            <a:r>
              <a:rPr lang="en-US" sz="2400" dirty="0" smtClean="0">
                <a:solidFill>
                  <a:schemeClr val="bg1"/>
                </a:solidFill>
              </a:rPr>
              <a:t>Forecasters</a:t>
            </a:r>
          </a:p>
          <a:p>
            <a:pPr lvl="1" eaLnBrk="1" hangingPunct="1">
              <a:lnSpc>
                <a:spcPct val="90000"/>
              </a:lnSpc>
            </a:pPr>
            <a:r>
              <a:rPr lang="en-US" sz="2400" dirty="0" smtClean="0">
                <a:solidFill>
                  <a:schemeClr val="bg1"/>
                </a:solidFill>
              </a:rPr>
              <a:t>Broadcasters</a:t>
            </a:r>
          </a:p>
          <a:p>
            <a:pPr lvl="1" eaLnBrk="1" hangingPunct="1">
              <a:lnSpc>
                <a:spcPct val="90000"/>
              </a:lnSpc>
            </a:pPr>
            <a:r>
              <a:rPr lang="en-US" sz="2400" dirty="0" smtClean="0">
                <a:solidFill>
                  <a:schemeClr val="bg1"/>
                </a:solidFill>
              </a:rPr>
              <a:t>General public/private sector/Internet</a:t>
            </a:r>
            <a:r>
              <a:rPr lang="en-US" dirty="0" smtClean="0">
                <a:solidFill>
                  <a:schemeClr val="bg1"/>
                </a:solidFill>
              </a:rPr>
              <a:t/>
            </a:r>
            <a:br>
              <a:rPr lang="en-US" dirty="0" smtClean="0">
                <a:solidFill>
                  <a:schemeClr val="bg1"/>
                </a:solidFill>
              </a:rPr>
            </a:br>
            <a:endParaRPr lang="en-US" sz="1000" dirty="0" smtClean="0">
              <a:solidFill>
                <a:schemeClr val="bg1"/>
              </a:solidFill>
            </a:endParaRPr>
          </a:p>
          <a:p>
            <a:pPr eaLnBrk="1" hangingPunct="1">
              <a:lnSpc>
                <a:spcPct val="90000"/>
              </a:lnSpc>
            </a:pPr>
            <a:r>
              <a:rPr lang="en-US" dirty="0" smtClean="0">
                <a:solidFill>
                  <a:schemeClr val="bg1"/>
                </a:solidFill>
              </a:rPr>
              <a:t>Direct use of satellite products</a:t>
            </a:r>
          </a:p>
          <a:p>
            <a:pPr lvl="1" eaLnBrk="1" hangingPunct="1">
              <a:lnSpc>
                <a:spcPct val="90000"/>
              </a:lnSpc>
            </a:pPr>
            <a:r>
              <a:rPr lang="en-US" sz="2400" dirty="0">
                <a:solidFill>
                  <a:schemeClr val="bg1"/>
                </a:solidFill>
              </a:rPr>
              <a:t>Numerical models</a:t>
            </a:r>
          </a:p>
          <a:p>
            <a:pPr lvl="1" eaLnBrk="1" hangingPunct="1">
              <a:lnSpc>
                <a:spcPct val="90000"/>
              </a:lnSpc>
            </a:pPr>
            <a:r>
              <a:rPr lang="en-US" sz="2400" dirty="0" smtClean="0">
                <a:solidFill>
                  <a:schemeClr val="bg1"/>
                </a:solidFill>
              </a:rPr>
              <a:t>Forecasters</a:t>
            </a:r>
          </a:p>
          <a:p>
            <a:pPr lvl="1" eaLnBrk="1" hangingPunct="1">
              <a:lnSpc>
                <a:spcPct val="90000"/>
              </a:lnSpc>
            </a:pPr>
            <a:r>
              <a:rPr lang="en-US" sz="2400" dirty="0" smtClean="0">
                <a:solidFill>
                  <a:schemeClr val="bg1"/>
                </a:solidFill>
              </a:rPr>
              <a:t>Blended products, etc.</a:t>
            </a:r>
          </a:p>
          <a:p>
            <a:pPr lvl="1" eaLnBrk="1" hangingPunct="1">
              <a:lnSpc>
                <a:spcPct val="90000"/>
              </a:lnSpc>
            </a:pPr>
            <a:r>
              <a:rPr lang="en-US" sz="2400" dirty="0">
                <a:solidFill>
                  <a:schemeClr val="bg1"/>
                </a:solidFill>
              </a:rPr>
              <a:t>General public/private sector/Internet</a:t>
            </a:r>
          </a:p>
          <a:p>
            <a:pPr eaLnBrk="1" hangingPunct="1">
              <a:lnSpc>
                <a:spcPct val="90000"/>
              </a:lnSpc>
            </a:pPr>
            <a:endParaRPr lang="en-US" sz="1000" dirty="0" smtClean="0">
              <a:solidFill>
                <a:schemeClr val="bg1"/>
              </a:solidFill>
            </a:endParaRPr>
          </a:p>
          <a:p>
            <a:pPr eaLnBrk="1" hangingPunct="1">
              <a:lnSpc>
                <a:spcPct val="90000"/>
              </a:lnSpc>
            </a:pPr>
            <a:r>
              <a:rPr lang="en-US" dirty="0" smtClean="0">
                <a:solidFill>
                  <a:schemeClr val="bg1"/>
                </a:solidFill>
              </a:rPr>
              <a:t>Use of services which use data/products</a:t>
            </a:r>
          </a:p>
          <a:p>
            <a:pPr lvl="1" eaLnBrk="1" hangingPunct="1">
              <a:lnSpc>
                <a:spcPct val="90000"/>
              </a:lnSpc>
            </a:pPr>
            <a:r>
              <a:rPr lang="en-US" dirty="0" smtClean="0">
                <a:solidFill>
                  <a:srgbClr val="FFFF00"/>
                </a:solidFill>
              </a:rPr>
              <a:t>Basically everyone!</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172</a:t>
            </a:fld>
            <a:endParaRPr lang="en-US" dirty="0" smtClean="0">
              <a:solidFill>
                <a:srgbClr val="000000"/>
              </a:solidFill>
            </a:endParaRPr>
          </a:p>
        </p:txBody>
      </p:sp>
    </p:spTree>
    <p:extLst>
      <p:ext uri="{BB962C8B-B14F-4D97-AF65-F5344CB8AC3E}">
        <p14:creationId xmlns:p14="http://schemas.microsoft.com/office/powerpoint/2010/main" val="118294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2ECD224-1A74-47C7-937F-D2AF1EDE567F}" type="slidenum">
              <a:rPr lang="en-US" smtClean="0"/>
              <a:pPr>
                <a:defRPr/>
              </a:pPr>
              <a:t>173</a:t>
            </a:fld>
            <a:endParaRPr lang="en-US" dirty="0"/>
          </a:p>
        </p:txBody>
      </p:sp>
      <p:sp>
        <p:nvSpPr>
          <p:cNvPr id="5" name="Title 1"/>
          <p:cNvSpPr txBox="1">
            <a:spLocks/>
          </p:cNvSpPr>
          <p:nvPr/>
        </p:nvSpPr>
        <p:spPr bwMode="auto">
          <a:xfrm>
            <a:off x="922338" y="66675"/>
            <a:ext cx="7021512"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3600" kern="1200">
                <a:solidFill>
                  <a:schemeClr val="bg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5pPr>
            <a:lvl6pPr marL="4572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9pPr>
          </a:lstStyle>
          <a:p>
            <a:r>
              <a:rPr lang="en-US" dirty="0" smtClean="0">
                <a:solidFill>
                  <a:srgbClr val="FFFF00"/>
                </a:solidFill>
                <a:latin typeface="Calibri"/>
              </a:rPr>
              <a:t>Conclusions</a:t>
            </a:r>
            <a:endParaRPr lang="en-US" dirty="0">
              <a:solidFill>
                <a:srgbClr val="FFFF00"/>
              </a:solidFill>
              <a:latin typeface="Calibri"/>
            </a:endParaRPr>
          </a:p>
        </p:txBody>
      </p:sp>
      <p:sp>
        <p:nvSpPr>
          <p:cNvPr id="6" name="Rectangle 3"/>
          <p:cNvSpPr txBox="1">
            <a:spLocks noChangeArrowheads="1"/>
          </p:cNvSpPr>
          <p:nvPr/>
        </p:nvSpPr>
        <p:spPr>
          <a:xfrm>
            <a:off x="228600" y="914400"/>
            <a:ext cx="8305800" cy="446246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FontTx/>
              <a:buNone/>
              <a:defRPr/>
            </a:pPr>
            <a:r>
              <a:rPr lang="en-US" sz="2800" dirty="0" smtClean="0">
                <a:solidFill>
                  <a:srgbClr val="FFFFFF"/>
                </a:solidFill>
              </a:rPr>
              <a:t>The ABI on the GOES-R series continues the critical continuity of geostationary imagers and will have huge positive societal impacts, given its improved temporal, spatial, spectral and radiometric attributes. </a:t>
            </a:r>
          </a:p>
          <a:p>
            <a:pPr marL="0" indent="0" eaLnBrk="1" hangingPunct="1">
              <a:buFontTx/>
              <a:buNone/>
              <a:defRPr/>
            </a:pPr>
            <a:endParaRPr lang="en-US" sz="1000" dirty="0">
              <a:solidFill>
                <a:srgbClr val="FFFFFF"/>
              </a:solidFill>
            </a:endParaRPr>
          </a:p>
          <a:p>
            <a:pPr marL="0" indent="0" eaLnBrk="1" hangingPunct="1">
              <a:buFontTx/>
              <a:buNone/>
              <a:defRPr/>
            </a:pPr>
            <a:r>
              <a:rPr lang="en-US" sz="2800" dirty="0" smtClean="0">
                <a:solidFill>
                  <a:srgbClr val="FFFFFF"/>
                </a:solidFill>
              </a:rPr>
              <a:t>Impact areas include, but are not limited to: weather, Numerical Weather Prediction, severe weather, hazards (volcanic ash plumes), aviation, environmental (fires), health (smoke), oceanographic, </a:t>
            </a:r>
            <a:r>
              <a:rPr lang="en-US" sz="2800" dirty="0" err="1" smtClean="0">
                <a:solidFill>
                  <a:srgbClr val="FFFFFF"/>
                </a:solidFill>
              </a:rPr>
              <a:t>cryosphere</a:t>
            </a:r>
            <a:r>
              <a:rPr lang="en-US" sz="2800" dirty="0" smtClean="0">
                <a:solidFill>
                  <a:srgbClr val="FFFFFF"/>
                </a:solidFill>
              </a:rPr>
              <a:t>, land, etc. </a:t>
            </a:r>
          </a:p>
          <a:p>
            <a:pPr marL="0" indent="0" eaLnBrk="1" hangingPunct="1">
              <a:buFontTx/>
              <a:buNone/>
              <a:defRPr/>
            </a:pPr>
            <a:endParaRPr lang="en-US" sz="1000" dirty="0">
              <a:solidFill>
                <a:srgbClr val="FFFFFF"/>
              </a:solidFill>
            </a:endParaRPr>
          </a:p>
        </p:txBody>
      </p:sp>
      <p:sp>
        <p:nvSpPr>
          <p:cNvPr id="8" name="Rectangle 3" descr="cube_imager"/>
          <p:cNvSpPr>
            <a:spLocks noGrp="1" noChangeAspect="1" noChangeArrowheads="1"/>
          </p:cNvSpPr>
          <p:nvPr isPhoto="1"/>
        </p:nvSpPr>
        <p:spPr bwMode="auto">
          <a:xfrm>
            <a:off x="6477000" y="4876800"/>
            <a:ext cx="2743200" cy="1613647"/>
          </a:xfrm>
          <a:prstGeom prst="rect">
            <a:avLst/>
          </a:prstGeom>
          <a:blipFill dpi="0" rotWithShape="1">
            <a:blip r:embed="rId2"/>
            <a:srcRect/>
            <a:stretch>
              <a:fillRect t="-19167" b="-8333"/>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223326450"/>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F62DA36-7CB4-4587-9686-FA7183B00045}" type="slidenum">
              <a:rPr lang="en-US" smtClean="0">
                <a:solidFill>
                  <a:srgbClr val="000000"/>
                </a:solidFill>
              </a:rPr>
              <a:pPr eaLnBrk="1" hangingPunct="1"/>
              <a:t>174</a:t>
            </a:fld>
            <a:endParaRPr lang="en-US" smtClean="0">
              <a:solidFill>
                <a:srgbClr val="000000"/>
              </a:solidFill>
            </a:endParaRPr>
          </a:p>
        </p:txBody>
      </p:sp>
      <p:sp>
        <p:nvSpPr>
          <p:cNvPr id="185347" name="Rectangle 2"/>
          <p:cNvSpPr>
            <a:spLocks noGrp="1" noChangeArrowheads="1"/>
          </p:cNvSpPr>
          <p:nvPr>
            <p:ph type="title"/>
          </p:nvPr>
        </p:nvSpPr>
        <p:spPr>
          <a:xfrm>
            <a:off x="457200" y="228600"/>
            <a:ext cx="8229600" cy="1143000"/>
          </a:xfrm>
        </p:spPr>
        <p:txBody>
          <a:bodyPr/>
          <a:lstStyle/>
          <a:p>
            <a:r>
              <a:rPr lang="en-US" b="1" smtClean="0">
                <a:solidFill>
                  <a:srgbClr val="FFFF00"/>
                </a:solidFill>
              </a:rPr>
              <a:t>Acknowledgements</a:t>
            </a:r>
          </a:p>
        </p:txBody>
      </p:sp>
      <p:sp>
        <p:nvSpPr>
          <p:cNvPr id="185348" name="Rectangle 3"/>
          <p:cNvSpPr>
            <a:spLocks noGrp="1" noChangeArrowheads="1"/>
          </p:cNvSpPr>
          <p:nvPr>
            <p:ph type="body" idx="1"/>
          </p:nvPr>
        </p:nvSpPr>
        <p:spPr>
          <a:xfrm>
            <a:off x="457200" y="914400"/>
            <a:ext cx="8229600" cy="4525963"/>
          </a:xfrm>
        </p:spPr>
        <p:txBody>
          <a:bodyPr/>
          <a:lstStyle/>
          <a:p>
            <a:pPr>
              <a:lnSpc>
                <a:spcPct val="80000"/>
              </a:lnSpc>
            </a:pPr>
            <a:endParaRPr lang="en-US" sz="2400" dirty="0" smtClean="0">
              <a:solidFill>
                <a:schemeClr val="bg1"/>
              </a:solidFill>
            </a:endParaRPr>
          </a:p>
          <a:p>
            <a:pPr>
              <a:lnSpc>
                <a:spcPct val="80000"/>
              </a:lnSpc>
            </a:pPr>
            <a:r>
              <a:rPr lang="en-US" sz="2400" dirty="0" smtClean="0">
                <a:solidFill>
                  <a:schemeClr val="bg1"/>
                </a:solidFill>
              </a:rPr>
              <a:t>The authors would like to thank the entire GOES and GOES-R teams; both within the government, industry and academia.</a:t>
            </a:r>
          </a:p>
          <a:p>
            <a:pPr>
              <a:lnSpc>
                <a:spcPct val="80000"/>
              </a:lnSpc>
            </a:pPr>
            <a:endParaRPr lang="en-US" sz="1000" dirty="0" smtClean="0">
              <a:solidFill>
                <a:schemeClr val="bg1"/>
              </a:solidFill>
            </a:endParaRPr>
          </a:p>
          <a:p>
            <a:pPr>
              <a:lnSpc>
                <a:spcPct val="80000"/>
              </a:lnSpc>
            </a:pPr>
            <a:r>
              <a:rPr lang="en-US" sz="2400" dirty="0" smtClean="0">
                <a:solidFill>
                  <a:schemeClr val="bg1"/>
                </a:solidFill>
              </a:rPr>
              <a:t>The views, opinions, and findings contained in this presentation are those of the authors and should not be construed as an official National Oceanic and Atmospheric Administration or U.S. Government position, policy, or decision. </a:t>
            </a:r>
          </a:p>
        </p:txBody>
      </p:sp>
      <p:pic>
        <p:nvPicPr>
          <p:cNvPr id="185350" name="Picture 6" descr="new_GOESR_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0" y="0"/>
            <a:ext cx="12954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1" name="Picture 7" descr="GOES14_IMAGER_IR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005225"/>
            <a:ext cx="3803700" cy="28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2" name="Picture 8" descr="star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3385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C:\SAT\Users\tims\Documents\gifs_old\ABI_16panel_toarads_abi_soiir_niuvis_2005_0604_1800_75_65p.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7200" y="3986174"/>
            <a:ext cx="4757738" cy="287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728828"/>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457200" y="0"/>
            <a:ext cx="8229600" cy="1143000"/>
          </a:xfrm>
        </p:spPr>
        <p:txBody>
          <a:bodyPr/>
          <a:lstStyle/>
          <a:p>
            <a:pPr eaLnBrk="1" hangingPunct="1"/>
            <a:r>
              <a:rPr lang="en-US" dirty="0" smtClean="0">
                <a:solidFill>
                  <a:srgbClr val="FFFF00"/>
                </a:solidFill>
              </a:rPr>
              <a:t>Back-up slides</a:t>
            </a:r>
          </a:p>
        </p:txBody>
      </p:sp>
      <p:sp>
        <p:nvSpPr>
          <p:cNvPr id="184323" name="Rectangle 3"/>
          <p:cNvSpPr>
            <a:spLocks noGrp="1" noChangeArrowheads="1"/>
          </p:cNvSpPr>
          <p:nvPr>
            <p:ph type="body" idx="1"/>
          </p:nvPr>
        </p:nvSpPr>
        <p:spPr>
          <a:xfrm>
            <a:off x="304800" y="914400"/>
            <a:ext cx="8686800" cy="4525962"/>
          </a:xfrm>
        </p:spPr>
        <p:txBody>
          <a:bodyPr/>
          <a:lstStyle/>
          <a:p>
            <a:pPr lvl="1">
              <a:spcBef>
                <a:spcPct val="0"/>
              </a:spcBef>
            </a:pPr>
            <a:r>
              <a:rPr lang="en-US" sz="2400" dirty="0" smtClean="0">
                <a:solidFill>
                  <a:srgbClr val="FFFFFF"/>
                </a:solidFill>
                <a:latin typeface="Arial Unicode MS" pitchFamily="34" charset="-128"/>
              </a:rPr>
              <a:t>Select Links</a:t>
            </a:r>
            <a:endParaRPr lang="en-US" sz="2400" dirty="0" smtClean="0">
              <a:solidFill>
                <a:srgbClr val="FFFFFF"/>
              </a:solidFill>
              <a:latin typeface="Arial Unicode MS" pitchFamily="34" charset="-128"/>
            </a:endParaRPr>
          </a:p>
          <a:p>
            <a:pPr lvl="1">
              <a:spcBef>
                <a:spcPct val="0"/>
              </a:spcBef>
            </a:pPr>
            <a:r>
              <a:rPr lang="en-US" sz="2400" dirty="0" smtClean="0">
                <a:solidFill>
                  <a:srgbClr val="FFFFFF"/>
                </a:solidFill>
                <a:latin typeface="Arial Unicode MS" pitchFamily="34" charset="-128"/>
              </a:rPr>
              <a:t>GOES Sounder</a:t>
            </a:r>
            <a:endParaRPr lang="en-US" sz="2400" dirty="0">
              <a:solidFill>
                <a:srgbClr val="FFFFFF"/>
              </a:solidFill>
              <a:latin typeface="Arial Unicode MS" pitchFamily="34" charset="-128"/>
            </a:endParaRPr>
          </a:p>
          <a:p>
            <a:pPr lvl="1">
              <a:spcBef>
                <a:spcPct val="0"/>
              </a:spcBef>
            </a:pPr>
            <a:r>
              <a:rPr lang="en-US" sz="2400" dirty="0" smtClean="0">
                <a:solidFill>
                  <a:srgbClr val="FFFFFF"/>
                </a:solidFill>
                <a:latin typeface="Arial Unicode MS" pitchFamily="34" charset="-128"/>
              </a:rPr>
              <a:t>GOES Imager</a:t>
            </a:r>
          </a:p>
          <a:p>
            <a:pPr lvl="1">
              <a:spcBef>
                <a:spcPct val="0"/>
              </a:spcBef>
            </a:pPr>
            <a:r>
              <a:rPr lang="en-US" sz="2400" dirty="0" err="1" smtClean="0">
                <a:solidFill>
                  <a:srgbClr val="FFFFFF"/>
                </a:solidFill>
                <a:latin typeface="Arial Unicode MS" pitchFamily="34" charset="-128"/>
              </a:rPr>
              <a:t>ProbSevere</a:t>
            </a:r>
            <a:endParaRPr lang="en-US" sz="1000" dirty="0" smtClean="0">
              <a:solidFill>
                <a:srgbClr val="FFFFFF"/>
              </a:solidFill>
              <a:latin typeface="Arial Unicode MS" pitchFamily="34" charset="-128"/>
            </a:endParaRPr>
          </a:p>
          <a:p>
            <a:pPr lvl="1">
              <a:spcBef>
                <a:spcPct val="0"/>
              </a:spcBef>
            </a:pPr>
            <a:r>
              <a:rPr lang="en-US" sz="2400" dirty="0" smtClean="0">
                <a:solidFill>
                  <a:srgbClr val="FFFFFF"/>
                </a:solidFill>
                <a:latin typeface="Arial Unicode MS" pitchFamily="34" charset="-128"/>
              </a:rPr>
              <a:t>Proving </a:t>
            </a:r>
            <a:r>
              <a:rPr lang="en-US" sz="2400" dirty="0" smtClean="0">
                <a:solidFill>
                  <a:srgbClr val="FFFFFF"/>
                </a:solidFill>
                <a:latin typeface="Arial Unicode MS" pitchFamily="34" charset="-128"/>
              </a:rPr>
              <a:t>Ground</a:t>
            </a:r>
          </a:p>
          <a:p>
            <a:pPr lvl="1">
              <a:spcBef>
                <a:spcPct val="0"/>
              </a:spcBef>
            </a:pPr>
            <a:r>
              <a:rPr lang="en-US" sz="2400" dirty="0" smtClean="0">
                <a:solidFill>
                  <a:srgbClr val="FFFFFF"/>
                </a:solidFill>
                <a:latin typeface="Arial Unicode MS" pitchFamily="34" charset="-128"/>
              </a:rPr>
              <a:t>Training</a:t>
            </a:r>
          </a:p>
          <a:p>
            <a:pPr lvl="1">
              <a:spcBef>
                <a:spcPct val="0"/>
              </a:spcBef>
            </a:pPr>
            <a:r>
              <a:rPr lang="en-US" sz="2400" dirty="0" err="1" smtClean="0">
                <a:solidFill>
                  <a:srgbClr val="FFFFFF"/>
                </a:solidFill>
                <a:latin typeface="Arial Unicode MS" pitchFamily="34" charset="-128"/>
              </a:rPr>
              <a:t>NEdT</a:t>
            </a:r>
            <a:endParaRPr lang="en-US" sz="2400" dirty="0" smtClean="0">
              <a:solidFill>
                <a:srgbClr val="FFFFFF"/>
              </a:solidFill>
              <a:latin typeface="Arial Unicode MS" pitchFamily="34" charset="-128"/>
            </a:endParaRPr>
          </a:p>
          <a:p>
            <a:pPr lvl="1">
              <a:spcBef>
                <a:spcPct val="0"/>
              </a:spcBef>
            </a:pPr>
            <a:r>
              <a:rPr lang="en-US" sz="2400" dirty="0" smtClean="0">
                <a:solidFill>
                  <a:srgbClr val="FFFFFF"/>
                </a:solidFill>
                <a:latin typeface="Arial Unicode MS" pitchFamily="34" charset="-128"/>
              </a:rPr>
              <a:t>“Green” band</a:t>
            </a:r>
          </a:p>
          <a:p>
            <a:pPr lvl="1">
              <a:spcBef>
                <a:spcPct val="0"/>
              </a:spcBef>
            </a:pPr>
            <a:r>
              <a:rPr lang="en-US" sz="2400" dirty="0" smtClean="0">
                <a:solidFill>
                  <a:srgbClr val="FFFFFF"/>
                </a:solidFill>
                <a:latin typeface="Arial Unicode MS" pitchFamily="34" charset="-128"/>
              </a:rPr>
              <a:t>High temporal/high spectral IR</a:t>
            </a:r>
          </a:p>
          <a:p>
            <a:pPr lvl="1">
              <a:spcBef>
                <a:spcPct val="0"/>
              </a:spcBef>
            </a:pPr>
            <a:r>
              <a:rPr lang="en-US" sz="2400" dirty="0" smtClean="0">
                <a:solidFill>
                  <a:srgbClr val="FFFFFF"/>
                </a:solidFill>
                <a:latin typeface="Arial Unicode MS" pitchFamily="34" charset="-128"/>
              </a:rPr>
              <a:t>SO2</a:t>
            </a:r>
          </a:p>
          <a:p>
            <a:pPr lvl="1">
              <a:spcBef>
                <a:spcPct val="0"/>
              </a:spcBef>
            </a:pPr>
            <a:r>
              <a:rPr lang="en-US" sz="2400" dirty="0" smtClean="0">
                <a:solidFill>
                  <a:srgbClr val="FFFFFF"/>
                </a:solidFill>
                <a:latin typeface="Arial Unicode MS" pitchFamily="34" charset="-128"/>
              </a:rPr>
              <a:t>References</a:t>
            </a:r>
          </a:p>
          <a:p>
            <a:pPr lvl="1">
              <a:spcBef>
                <a:spcPct val="0"/>
              </a:spcBef>
            </a:pPr>
            <a:r>
              <a:rPr lang="en-US" sz="2400" dirty="0" smtClean="0">
                <a:solidFill>
                  <a:srgbClr val="FFFFFF"/>
                </a:solidFill>
                <a:latin typeface="Arial Unicode MS" pitchFamily="34" charset="-128"/>
              </a:rPr>
              <a:t>Pre-GVAR images</a:t>
            </a:r>
          </a:p>
          <a:p>
            <a:pPr lvl="1">
              <a:spcBef>
                <a:spcPct val="0"/>
              </a:spcBef>
            </a:pPr>
            <a:r>
              <a:rPr lang="en-US" sz="2400" dirty="0" smtClean="0">
                <a:solidFill>
                  <a:srgbClr val="FFFFFF"/>
                </a:solidFill>
                <a:latin typeface="Arial Unicode MS" pitchFamily="34" charset="-128"/>
              </a:rPr>
              <a:t>Weighting Function Lab for the ABI IR </a:t>
            </a:r>
            <a:r>
              <a:rPr lang="en-US" sz="2400" dirty="0" smtClean="0">
                <a:solidFill>
                  <a:srgbClr val="FFFFFF"/>
                </a:solidFill>
                <a:latin typeface="Arial Unicode MS" pitchFamily="34" charset="-128"/>
              </a:rPr>
              <a:t>bands</a:t>
            </a:r>
          </a:p>
          <a:p>
            <a:pPr lvl="1">
              <a:spcBef>
                <a:spcPct val="0"/>
              </a:spcBef>
            </a:pPr>
            <a:r>
              <a:rPr lang="en-US" sz="2400" dirty="0">
                <a:solidFill>
                  <a:srgbClr val="FFFFFF"/>
                </a:solidFill>
                <a:latin typeface="Arial Unicode MS" pitchFamily="34" charset="-128"/>
              </a:rPr>
              <a:t>Spacecraft image</a:t>
            </a:r>
          </a:p>
          <a:p>
            <a:pPr lvl="1">
              <a:spcBef>
                <a:spcPct val="0"/>
              </a:spcBef>
            </a:pPr>
            <a:r>
              <a:rPr lang="en-US" sz="2400" dirty="0" smtClean="0">
                <a:solidFill>
                  <a:srgbClr val="FFFFFF"/>
                </a:solidFill>
                <a:latin typeface="Arial Unicode MS" pitchFamily="34" charset="-128"/>
              </a:rPr>
              <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endParaRPr lang="en-US" sz="2400" dirty="0" smtClean="0">
              <a:solidFill>
                <a:srgbClr val="FFFFFF"/>
              </a:solidFill>
              <a:latin typeface="Arial Unicode MS" pitchFamily="34" charset="-128"/>
            </a:endParaRPr>
          </a:p>
          <a:p>
            <a:pPr lvl="1">
              <a:spcBef>
                <a:spcPct val="0"/>
              </a:spcBef>
              <a:buFontTx/>
              <a:buChar char="•"/>
            </a:pPr>
            <a:endParaRPr lang="en-US" sz="2400" dirty="0">
              <a:solidFill>
                <a:srgbClr val="FFFFFF"/>
              </a:solidFill>
              <a:latin typeface="Arial Unicode MS" pitchFamily="34" charset="-128"/>
            </a:endParaRPr>
          </a:p>
        </p:txBody>
      </p:sp>
      <p:sp>
        <p:nvSpPr>
          <p:cNvPr id="184324"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66AAA15-56B8-44CB-AFD1-7A90A4007413}" type="slidenum">
              <a:rPr lang="en-US" smtClean="0">
                <a:solidFill>
                  <a:srgbClr val="000000"/>
                </a:solidFill>
              </a:rPr>
              <a:pPr eaLnBrk="1" hangingPunct="1"/>
              <a:t>175</a:t>
            </a:fld>
            <a:endParaRPr lang="en-US" dirty="0" smtClean="0">
              <a:solidFill>
                <a:srgbClr val="000000"/>
              </a:solidFill>
            </a:endParaRPr>
          </a:p>
        </p:txBody>
      </p:sp>
      <p:sp>
        <p:nvSpPr>
          <p:cNvPr id="3" name="Rectangle 2"/>
          <p:cNvSpPr/>
          <p:nvPr/>
        </p:nvSpPr>
        <p:spPr>
          <a:xfrm>
            <a:off x="1447800" y="6312932"/>
            <a:ext cx="6629400" cy="369332"/>
          </a:xfrm>
          <a:prstGeom prst="rect">
            <a:avLst/>
          </a:prstGeom>
        </p:spPr>
        <p:txBody>
          <a:bodyPr wrap="square">
            <a:spAutoFit/>
          </a:bodyPr>
          <a:lstStyle/>
          <a:p>
            <a:r>
              <a:rPr lang="en-US" dirty="0">
                <a:solidFill>
                  <a:srgbClr val="000000"/>
                </a:solidFill>
              </a:rPr>
              <a:t>Contact information: tim.j.schmit@noaa.gov</a:t>
            </a:r>
          </a:p>
        </p:txBody>
      </p:sp>
    </p:spTree>
    <p:extLst>
      <p:ext uri="{BB962C8B-B14F-4D97-AF65-F5344CB8AC3E}">
        <p14:creationId xmlns:p14="http://schemas.microsoft.com/office/powerpoint/2010/main" val="4285645865"/>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Web page</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176</a:t>
            </a:fld>
            <a:endParaRPr lang="en-US" dirty="0" smtClean="0">
              <a:solidFill>
                <a:srgbClr val="000000"/>
              </a:solidFill>
            </a:endParaRPr>
          </a:p>
        </p:txBody>
      </p:sp>
      <p:sp>
        <p:nvSpPr>
          <p:cNvPr id="2" name="Content Placeholder 1"/>
          <p:cNvSpPr>
            <a:spLocks noGrp="1"/>
          </p:cNvSpPr>
          <p:nvPr>
            <p:ph idx="1"/>
          </p:nvPr>
        </p:nvSpPr>
        <p:spPr>
          <a:xfrm>
            <a:off x="457200" y="762000"/>
            <a:ext cx="8229600" cy="4525963"/>
          </a:xfrm>
        </p:spPr>
        <p:txBody>
          <a:bodyPr/>
          <a:lstStyle/>
          <a:p>
            <a:r>
              <a:rPr lang="en-US" dirty="0" smtClean="0">
                <a:solidFill>
                  <a:schemeClr val="bg1"/>
                </a:solidFill>
              </a:rPr>
              <a:t>www.goes-r.gov</a:t>
            </a:r>
            <a:endParaRPr lang="en-US"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447800"/>
            <a:ext cx="6111763" cy="5268069"/>
          </a:xfrm>
          <a:prstGeom prst="rect">
            <a:avLst/>
          </a:prstGeom>
        </p:spPr>
      </p:pic>
    </p:spTree>
    <p:extLst>
      <p:ext uri="{BB962C8B-B14F-4D97-AF65-F5344CB8AC3E}">
        <p14:creationId xmlns:p14="http://schemas.microsoft.com/office/powerpoint/2010/main" val="3101303327"/>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457200" y="0"/>
            <a:ext cx="8229600" cy="1143000"/>
          </a:xfrm>
        </p:spPr>
        <p:txBody>
          <a:bodyPr/>
          <a:lstStyle/>
          <a:p>
            <a:pPr eaLnBrk="1" hangingPunct="1"/>
            <a:r>
              <a:rPr lang="en-US" dirty="0" smtClean="0">
                <a:solidFill>
                  <a:srgbClr val="FFFF00"/>
                </a:solidFill>
              </a:rPr>
              <a:t>Select Links</a:t>
            </a:r>
            <a:endParaRPr lang="en-US" dirty="0" smtClean="0">
              <a:solidFill>
                <a:srgbClr val="FFFF00"/>
              </a:solidFill>
            </a:endParaRPr>
          </a:p>
        </p:txBody>
      </p:sp>
      <p:sp>
        <p:nvSpPr>
          <p:cNvPr id="184323" name="Rectangle 3"/>
          <p:cNvSpPr>
            <a:spLocks noGrp="1" noChangeArrowheads="1"/>
          </p:cNvSpPr>
          <p:nvPr>
            <p:ph type="body" idx="1"/>
          </p:nvPr>
        </p:nvSpPr>
        <p:spPr>
          <a:xfrm>
            <a:off x="-304800" y="914400"/>
            <a:ext cx="9372600" cy="4525962"/>
          </a:xfrm>
        </p:spPr>
        <p:txBody>
          <a:bodyPr/>
          <a:lstStyle/>
          <a:p>
            <a:pPr lvl="1">
              <a:spcBef>
                <a:spcPct val="0"/>
              </a:spcBef>
              <a:buFontTx/>
              <a:buChar char="•"/>
            </a:pPr>
            <a:r>
              <a:rPr lang="en-US" sz="2400" dirty="0" smtClean="0">
                <a:solidFill>
                  <a:srgbClr val="FFFFFF"/>
                </a:solidFill>
                <a:latin typeface="Arial Unicode MS" pitchFamily="34" charset="-128"/>
              </a:rPr>
              <a:t>http://www.goes-r.gov</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http://cimss.ssec.wisc.edu/goes_r/proving-ground.html</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http://cimss.ssec.wisc.edu/goes_r/proving-ground/nssl_abi/nssl_abi_rt.html</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http://cimss.ssec.wisc.edu/goes/abi/</a:t>
            </a:r>
            <a:r>
              <a:rPr lang="en-US" sz="2400" dirty="0" smtClean="0">
                <a:solidFill>
                  <a:srgbClr val="FFFF00"/>
                </a:solidFill>
                <a:latin typeface="Arial Unicode MS" pitchFamily="34" charset="-128"/>
              </a:rPr>
              <a:t> </a:t>
            </a:r>
            <a:br>
              <a:rPr lang="en-US" sz="2400" dirty="0" smtClean="0">
                <a:solidFill>
                  <a:srgbClr val="FFFF00"/>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http://cimss.ssec.wisc.edu/goes/blog/</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a:solidFill>
                  <a:schemeClr val="bg1"/>
                </a:solidFill>
              </a:rPr>
              <a:t>http://cimss.ssec.wisc.edu/goes_r/proving-ground/wrf_chem_abi/wrf_chem_abi.html</a:t>
            </a:r>
          </a:p>
          <a:p>
            <a:pPr marL="457200" lvl="1" indent="0">
              <a:spcBef>
                <a:spcPct val="0"/>
              </a:spcBef>
              <a:buNone/>
            </a:pP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http://cimss.ssec.wisc.edu/goes/srsor/GOES-14_SRSOR.html</a:t>
            </a:r>
          </a:p>
          <a:p>
            <a:pPr lvl="1">
              <a:spcBef>
                <a:spcPct val="0"/>
              </a:spcBef>
              <a:buFontTx/>
              <a:buChar char="•"/>
            </a:pPr>
            <a:endParaRPr lang="en-US" sz="1000" dirty="0">
              <a:solidFill>
                <a:srgbClr val="FFFFFF"/>
              </a:solidFill>
              <a:latin typeface="Arial Unicode MS" pitchFamily="34" charset="-128"/>
            </a:endParaRPr>
          </a:p>
          <a:p>
            <a:pPr lvl="1">
              <a:spcBef>
                <a:spcPct val="0"/>
              </a:spcBef>
              <a:buFontTx/>
              <a:buChar char="•"/>
            </a:pPr>
            <a:r>
              <a:rPr lang="en-US" sz="2400" dirty="0">
                <a:solidFill>
                  <a:srgbClr val="FFFFFF"/>
                </a:solidFill>
                <a:latin typeface="Arial Unicode MS" pitchFamily="34" charset="-128"/>
              </a:rPr>
              <a:t>http://www.meted.ucar.edu/index.htm</a:t>
            </a:r>
            <a:endParaRPr lang="en-US" sz="2400" dirty="0" smtClean="0">
              <a:solidFill>
                <a:srgbClr val="FFFFFF"/>
              </a:solidFill>
              <a:latin typeface="Arial Unicode MS" pitchFamily="34" charset="-128"/>
            </a:endParaRPr>
          </a:p>
          <a:p>
            <a:pPr lvl="1">
              <a:spcBef>
                <a:spcPct val="0"/>
              </a:spcBef>
              <a:buFontTx/>
              <a:buChar char="•"/>
            </a:pPr>
            <a:endParaRPr lang="en-US" sz="2400" dirty="0" smtClean="0">
              <a:solidFill>
                <a:srgbClr val="FFFFFF"/>
              </a:solidFill>
              <a:latin typeface="Arial Unicode MS" pitchFamily="34" charset="-128"/>
            </a:endParaRPr>
          </a:p>
          <a:p>
            <a:pPr lvl="1">
              <a:spcBef>
                <a:spcPct val="0"/>
              </a:spcBef>
              <a:buFontTx/>
              <a:buChar char="•"/>
            </a:pPr>
            <a:endParaRPr lang="en-US" sz="2400" dirty="0">
              <a:solidFill>
                <a:srgbClr val="FFFFFF"/>
              </a:solidFill>
              <a:latin typeface="Arial Unicode MS" pitchFamily="34" charset="-128"/>
            </a:endParaRPr>
          </a:p>
        </p:txBody>
      </p:sp>
      <p:sp>
        <p:nvSpPr>
          <p:cNvPr id="184324"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66AAA15-56B8-44CB-AFD1-7A90A4007413}" type="slidenum">
              <a:rPr lang="en-US" smtClean="0">
                <a:solidFill>
                  <a:srgbClr val="000000"/>
                </a:solidFill>
              </a:rPr>
              <a:pPr eaLnBrk="1" hangingPunct="1"/>
              <a:t>177</a:t>
            </a:fld>
            <a:endParaRPr lang="en-US" smtClean="0">
              <a:solidFill>
                <a:srgbClr val="000000"/>
              </a:solidFill>
            </a:endParaRPr>
          </a:p>
        </p:txBody>
      </p:sp>
      <p:sp>
        <p:nvSpPr>
          <p:cNvPr id="3" name="Rectangle 2"/>
          <p:cNvSpPr/>
          <p:nvPr/>
        </p:nvSpPr>
        <p:spPr>
          <a:xfrm>
            <a:off x="1447800" y="6312932"/>
            <a:ext cx="6629400" cy="369332"/>
          </a:xfrm>
          <a:prstGeom prst="rect">
            <a:avLst/>
          </a:prstGeom>
        </p:spPr>
        <p:txBody>
          <a:bodyPr wrap="square">
            <a:spAutoFit/>
          </a:bodyPr>
          <a:lstStyle/>
          <a:p>
            <a:r>
              <a:rPr lang="en-US" dirty="0">
                <a:solidFill>
                  <a:srgbClr val="000000"/>
                </a:solidFill>
              </a:rPr>
              <a:t>Contact information: tim.j.schmit@noaa.gov</a:t>
            </a:r>
          </a:p>
        </p:txBody>
      </p:sp>
    </p:spTree>
    <p:extLst>
      <p:ext uri="{BB962C8B-B14F-4D97-AF65-F5344CB8AC3E}">
        <p14:creationId xmlns:p14="http://schemas.microsoft.com/office/powerpoint/2010/main" val="2307695897"/>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descr="2PL_G13_SNDR_B11_SPS_B11"/>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2209800" y="2226154"/>
            <a:ext cx="4724400" cy="3779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Box 2"/>
          <p:cNvSpPr txBox="1">
            <a:spLocks noChangeArrowheads="1"/>
          </p:cNvSpPr>
          <p:nvPr/>
        </p:nvSpPr>
        <p:spPr bwMode="auto">
          <a:xfrm>
            <a:off x="220662" y="76200"/>
            <a:ext cx="8923337"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fontAlgn="base" hangingPunct="1">
              <a:spcBef>
                <a:spcPct val="0"/>
              </a:spcBef>
              <a:spcAft>
                <a:spcPct val="0"/>
              </a:spcAft>
            </a:pPr>
            <a:r>
              <a:rPr lang="en-US" sz="3600" dirty="0">
                <a:solidFill>
                  <a:srgbClr val="FFFF00"/>
                </a:solidFill>
              </a:rPr>
              <a:t>GOES-13 Sounder Dropped Data </a:t>
            </a:r>
          </a:p>
          <a:p>
            <a:pPr eaLnBrk="1" fontAlgn="base" hangingPunct="1">
              <a:spcBef>
                <a:spcPct val="0"/>
              </a:spcBef>
              <a:spcAft>
                <a:spcPct val="0"/>
              </a:spcAft>
            </a:pPr>
            <a:r>
              <a:rPr lang="en-US" dirty="0">
                <a:solidFill>
                  <a:srgbClr val="FFFFFF"/>
                </a:solidFill>
              </a:rPr>
              <a:t>A correction that re-claims </a:t>
            </a:r>
            <a:r>
              <a:rPr lang="en-US" dirty="0" smtClean="0">
                <a:solidFill>
                  <a:srgbClr val="FFFFFF"/>
                </a:solidFill>
              </a:rPr>
              <a:t>previously missing Sounder data was </a:t>
            </a:r>
            <a:r>
              <a:rPr lang="en-US" dirty="0">
                <a:solidFill>
                  <a:srgbClr val="FFFFFF"/>
                </a:solidFill>
              </a:rPr>
              <a:t>developed by the OSPO, working with </a:t>
            </a:r>
            <a:r>
              <a:rPr lang="en-US" dirty="0" err="1">
                <a:solidFill>
                  <a:srgbClr val="FFFFFF"/>
                </a:solidFill>
              </a:rPr>
              <a:t>Exelis</a:t>
            </a:r>
            <a:r>
              <a:rPr lang="en-US" dirty="0">
                <a:solidFill>
                  <a:srgbClr val="FFFFFF"/>
                </a:solidFill>
              </a:rPr>
              <a:t> and others. These re-claimed data were provided, and then qualitatively and quantitatively </a:t>
            </a:r>
            <a:r>
              <a:rPr lang="en-US" dirty="0" smtClean="0">
                <a:solidFill>
                  <a:srgbClr val="FFFFFF"/>
                </a:solidFill>
              </a:rPr>
              <a:t>analyzed at CIMSS. </a:t>
            </a:r>
            <a:r>
              <a:rPr lang="en-US" dirty="0">
                <a:solidFill>
                  <a:srgbClr val="FFFFFF"/>
                </a:solidFill>
              </a:rPr>
              <a:t>This correction is </a:t>
            </a:r>
            <a:r>
              <a:rPr lang="en-US" dirty="0" smtClean="0">
                <a:solidFill>
                  <a:srgbClr val="FFFFFF"/>
                </a:solidFill>
              </a:rPr>
              <a:t>now operational (March 2014).</a:t>
            </a:r>
            <a:endParaRPr lang="en-US" dirty="0">
              <a:solidFill>
                <a:srgbClr val="FFFFFF"/>
              </a:solidFill>
            </a:endParaRPr>
          </a:p>
        </p:txBody>
      </p:sp>
      <p:sp>
        <p:nvSpPr>
          <p:cNvPr id="75780" name="TextBox 3"/>
          <p:cNvSpPr txBox="1">
            <a:spLocks noChangeArrowheads="1"/>
          </p:cNvSpPr>
          <p:nvPr/>
        </p:nvSpPr>
        <p:spPr bwMode="auto">
          <a:xfrm>
            <a:off x="330200" y="6049963"/>
            <a:ext cx="8813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r>
              <a:rPr lang="en-US" sz="1600">
                <a:solidFill>
                  <a:srgbClr val="FFFFFF"/>
                </a:solidFill>
              </a:rPr>
              <a:t>GOES-13 Sounder water vapor band (11) showing the missing data with the current image (left), along with the corrected and re-processed image (right) with a test version of the SPS (Sensor Processing System). While one band is shown, all GOES-13 Sounder bands are affected. </a:t>
            </a:r>
          </a:p>
        </p:txBody>
      </p:sp>
    </p:spTree>
    <p:extLst>
      <p:ext uri="{BB962C8B-B14F-4D97-AF65-F5344CB8AC3E}">
        <p14:creationId xmlns:p14="http://schemas.microsoft.com/office/powerpoint/2010/main" val="1929985460"/>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Title 1"/>
          <p:cNvSpPr txBox="1">
            <a:spLocks/>
          </p:cNvSpPr>
          <p:nvPr/>
        </p:nvSpPr>
        <p:spPr bwMode="auto">
          <a:xfrm>
            <a:off x="0" y="1524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fontAlgn="base">
              <a:spcBef>
                <a:spcPct val="0"/>
              </a:spcBef>
              <a:spcAft>
                <a:spcPct val="0"/>
              </a:spcAft>
            </a:pPr>
            <a:r>
              <a:rPr lang="en-US" sz="3600" dirty="0">
                <a:solidFill>
                  <a:srgbClr val="FFFF00"/>
                </a:solidFill>
                <a:latin typeface="Arial" pitchFamily="34" charset="0"/>
              </a:rPr>
              <a:t>GOES-13 </a:t>
            </a:r>
            <a:r>
              <a:rPr lang="en-US" sz="3600" dirty="0" smtClean="0">
                <a:solidFill>
                  <a:srgbClr val="FFFF00"/>
                </a:solidFill>
                <a:latin typeface="Arial" pitchFamily="34" charset="0"/>
              </a:rPr>
              <a:t>Imager Co-registration</a:t>
            </a:r>
            <a:endParaRPr lang="en-US" sz="3600" dirty="0">
              <a:solidFill>
                <a:srgbClr val="FFFF00"/>
              </a:solidFill>
              <a:latin typeface="Arial" pitchFamily="34" charset="0"/>
            </a:endParaRPr>
          </a:p>
        </p:txBody>
      </p:sp>
      <p:sp>
        <p:nvSpPr>
          <p:cNvPr id="74756" name="TextBox 3"/>
          <p:cNvSpPr txBox="1">
            <a:spLocks noChangeArrowheads="1"/>
          </p:cNvSpPr>
          <p:nvPr/>
        </p:nvSpPr>
        <p:spPr bwMode="auto">
          <a:xfrm>
            <a:off x="152400" y="838200"/>
            <a:ext cx="878681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r>
              <a:rPr lang="en-US" dirty="0" smtClean="0">
                <a:solidFill>
                  <a:srgbClr val="FFFFFF"/>
                </a:solidFill>
              </a:rPr>
              <a:t>Working with NOAA NESDIS OSPO for testing an updated GOES Imager co-registration correction. </a:t>
            </a:r>
            <a:r>
              <a:rPr lang="en-US" dirty="0">
                <a:solidFill>
                  <a:srgbClr val="FFFFFF"/>
                </a:solidFill>
              </a:rPr>
              <a:t>More information is available at </a:t>
            </a:r>
            <a:r>
              <a:rPr lang="en-US" dirty="0" smtClean="0">
                <a:solidFill>
                  <a:srgbClr val="FFFFFF"/>
                </a:solidFill>
                <a:hlinkClick r:id="rId3"/>
              </a:rPr>
              <a:t>http://fusedfog.ssec.wisc.edu/?p=910#Update17November</a:t>
            </a:r>
            <a:r>
              <a:rPr lang="en-US" dirty="0" smtClean="0">
                <a:solidFill>
                  <a:srgbClr val="FFFFFF"/>
                </a:solidFill>
              </a:rPr>
              <a:t> and</a:t>
            </a:r>
          </a:p>
          <a:p>
            <a:pPr eaLnBrk="1" fontAlgn="base" hangingPunct="1">
              <a:spcBef>
                <a:spcPct val="0"/>
              </a:spcBef>
              <a:spcAft>
                <a:spcPct val="0"/>
              </a:spcAft>
            </a:pPr>
            <a:r>
              <a:rPr lang="en-US" dirty="0">
                <a:solidFill>
                  <a:srgbClr val="0606BA"/>
                </a:solidFill>
                <a:hlinkClick r:id="rId4"/>
              </a:rPr>
              <a:t>http://</a:t>
            </a:r>
            <a:r>
              <a:rPr lang="en-US" dirty="0" smtClean="0">
                <a:solidFill>
                  <a:srgbClr val="0606BA"/>
                </a:solidFill>
                <a:hlinkClick r:id="rId4"/>
              </a:rPr>
              <a:t>cimss.ssec.wisc.edu/goes/blog/archives/17705</a:t>
            </a:r>
            <a:endParaRPr lang="en-US" dirty="0" smtClean="0">
              <a:solidFill>
                <a:srgbClr val="0606BA"/>
              </a:solidFill>
            </a:endParaRPr>
          </a:p>
          <a:p>
            <a:pPr eaLnBrk="1" fontAlgn="base" hangingPunct="1">
              <a:spcBef>
                <a:spcPct val="0"/>
              </a:spcBef>
              <a:spcAft>
                <a:spcPct val="0"/>
              </a:spcAft>
            </a:pPr>
            <a:endParaRPr lang="en-US" dirty="0" smtClean="0">
              <a:solidFill>
                <a:srgbClr val="FFFFFF"/>
              </a:solidFill>
            </a:endParaRPr>
          </a:p>
          <a:p>
            <a:pPr eaLnBrk="1" fontAlgn="base" hangingPunct="1">
              <a:spcBef>
                <a:spcPct val="0"/>
              </a:spcBef>
              <a:spcAft>
                <a:spcPct val="0"/>
              </a:spcAft>
            </a:pPr>
            <a:endParaRPr lang="en-US" dirty="0">
              <a:solidFill>
                <a:srgbClr val="FFFFFF"/>
              </a:solidFill>
            </a:endParaRPr>
          </a:p>
        </p:txBody>
      </p:sp>
      <p:sp>
        <p:nvSpPr>
          <p:cNvPr id="74757" name="TextBox 4"/>
          <p:cNvSpPr txBox="1">
            <a:spLocks noChangeArrowheads="1"/>
          </p:cNvSpPr>
          <p:nvPr/>
        </p:nvSpPr>
        <p:spPr bwMode="auto">
          <a:xfrm>
            <a:off x="381000" y="6457890"/>
            <a:ext cx="8382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r>
              <a:rPr lang="en-US" sz="2000" dirty="0" smtClean="0">
                <a:solidFill>
                  <a:srgbClr val="FFFFFF"/>
                </a:solidFill>
              </a:rPr>
              <a:t>Improved product with latest (February 2015) imager co-registration correction</a:t>
            </a:r>
            <a:endParaRPr lang="en-US" sz="2000" dirty="0">
              <a:solidFill>
                <a:srgbClr val="FFFFFF"/>
              </a:solidFill>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14287" t="4994" r="14202" b="11606"/>
          <a:stretch/>
        </p:blipFill>
        <p:spPr>
          <a:xfrm>
            <a:off x="152400" y="2517169"/>
            <a:ext cx="4413379" cy="3860304"/>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15031" t="4994" r="14970" b="11606"/>
          <a:stretch/>
        </p:blipFill>
        <p:spPr>
          <a:xfrm>
            <a:off x="4671527" y="2517169"/>
            <a:ext cx="4320073" cy="3860304"/>
          </a:xfrm>
          <a:prstGeom prst="rect">
            <a:avLst/>
          </a:prstGeom>
        </p:spPr>
      </p:pic>
    </p:spTree>
    <p:extLst>
      <p:ext uri="{BB962C8B-B14F-4D97-AF65-F5344CB8AC3E}">
        <p14:creationId xmlns:p14="http://schemas.microsoft.com/office/powerpoint/2010/main" val="37791624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FFFF00"/>
                </a:solidFill>
              </a:rPr>
              <a:t>GVHRR</a:t>
            </a:r>
            <a:endParaRPr lang="en-US" dirty="0">
              <a:solidFill>
                <a:srgbClr val="FFFF00"/>
              </a:solidFill>
            </a:endParaRPr>
          </a:p>
        </p:txBody>
      </p:sp>
      <p:sp>
        <p:nvSpPr>
          <p:cNvPr id="3" name="Content Placeholder 2"/>
          <p:cNvSpPr>
            <a:spLocks noGrp="1"/>
          </p:cNvSpPr>
          <p:nvPr>
            <p:ph idx="1"/>
          </p:nvPr>
        </p:nvSpPr>
        <p:spPr>
          <a:xfrm>
            <a:off x="457200" y="1020762"/>
            <a:ext cx="8229600" cy="4525963"/>
          </a:xfrm>
        </p:spPr>
        <p:txBody>
          <a:bodyPr/>
          <a:lstStyle/>
          <a:p>
            <a:r>
              <a:rPr lang="en-US" sz="1600" dirty="0">
                <a:solidFill>
                  <a:schemeClr val="bg1"/>
                </a:solidFill>
              </a:rPr>
              <a:t>Geosynchronous Very High Resolution Radiometer</a:t>
            </a:r>
          </a:p>
          <a:p>
            <a:r>
              <a:rPr lang="en-US" sz="1600" dirty="0" smtClean="0">
                <a:solidFill>
                  <a:schemeClr val="bg1"/>
                </a:solidFill>
              </a:rPr>
              <a:t>IEEE </a:t>
            </a:r>
            <a:r>
              <a:rPr lang="en-US" sz="1600" dirty="0">
                <a:solidFill>
                  <a:schemeClr val="bg1"/>
                </a:solidFill>
              </a:rPr>
              <a:t>TRANSACTIONS ON AEROSPACE AND ELECTRONIC SYSTEMS VOL. AES-</a:t>
            </a:r>
            <a:r>
              <a:rPr lang="en-US" sz="1600" dirty="0" err="1">
                <a:solidFill>
                  <a:schemeClr val="bg1"/>
                </a:solidFill>
              </a:rPr>
              <a:t>ll</a:t>
            </a:r>
            <a:r>
              <a:rPr lang="en-US" sz="1600" dirty="0">
                <a:solidFill>
                  <a:schemeClr val="bg1"/>
                </a:solidFill>
              </a:rPr>
              <a:t>, NO. 6 NOVEMBER 1975</a:t>
            </a:r>
          </a:p>
        </p:txBody>
      </p:sp>
      <p:sp>
        <p:nvSpPr>
          <p:cNvPr id="4" name="Slide Number Placeholder 3"/>
          <p:cNvSpPr>
            <a:spLocks noGrp="1"/>
          </p:cNvSpPr>
          <p:nvPr>
            <p:ph type="sldNum" sz="quarter" idx="12"/>
          </p:nvPr>
        </p:nvSpPr>
        <p:spPr/>
        <p:txBody>
          <a:bodyPr/>
          <a:lstStyle/>
          <a:p>
            <a:pPr>
              <a:defRPr/>
            </a:pPr>
            <a:fld id="{B0EEC719-6E03-4381-9D30-9FF2D4EC4F1B}" type="slidenum">
              <a:rPr lang="en-US" smtClean="0">
                <a:solidFill>
                  <a:srgbClr val="000000"/>
                </a:solidFill>
              </a:rPr>
              <a:pPr>
                <a:defRPr/>
              </a:pPr>
              <a:t>18</a:t>
            </a:fld>
            <a:endParaRPr lang="en-US">
              <a:solidFill>
                <a:srgbClr val="000000"/>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50000"/>
          <a:stretch/>
        </p:blipFill>
        <p:spPr>
          <a:xfrm>
            <a:off x="135105" y="2057400"/>
            <a:ext cx="2836695" cy="45130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0400" y="2057400"/>
            <a:ext cx="6017400" cy="4030416"/>
          </a:xfrm>
          <a:prstGeom prst="rect">
            <a:avLst/>
          </a:prstGeom>
        </p:spPr>
      </p:pic>
    </p:spTree>
    <p:extLst>
      <p:ext uri="{BB962C8B-B14F-4D97-AF65-F5344CB8AC3E}">
        <p14:creationId xmlns:p14="http://schemas.microsoft.com/office/powerpoint/2010/main" val="2187491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D:\Gifs\mesoscale_ozone1_CIM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963" y="457200"/>
            <a:ext cx="7589837" cy="5688013"/>
          </a:xfrm>
          <a:prstGeom prst="rect">
            <a:avLst/>
          </a:prstGeom>
          <a:noFill/>
          <a:extLst>
            <a:ext uri="{909E8E84-426E-40DD-AFC4-6F175D3DCCD1}">
              <a14:hiddenFill xmlns:a14="http://schemas.microsoft.com/office/drawing/2010/main">
                <a:solidFill>
                  <a:srgbClr val="FFFFFF"/>
                </a:solidFill>
              </a14:hiddenFill>
            </a:ext>
          </a:extLst>
        </p:spPr>
      </p:pic>
      <p:sp>
        <p:nvSpPr>
          <p:cNvPr id="67587" name="Text Box 3"/>
          <p:cNvSpPr txBox="1">
            <a:spLocks noChangeArrowheads="1"/>
          </p:cNvSpPr>
          <p:nvPr/>
        </p:nvSpPr>
        <p:spPr bwMode="auto">
          <a:xfrm>
            <a:off x="2087563" y="6324600"/>
            <a:ext cx="49228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rPr>
              <a:t>GOES Sounder Ozone and Turbulence</a:t>
            </a:r>
          </a:p>
        </p:txBody>
      </p:sp>
      <p:sp>
        <p:nvSpPr>
          <p:cNvPr id="67588" name="Text Box 4"/>
          <p:cNvSpPr txBox="1">
            <a:spLocks noChangeArrowheads="1"/>
          </p:cNvSpPr>
          <p:nvPr/>
        </p:nvSpPr>
        <p:spPr bwMode="auto">
          <a:xfrm>
            <a:off x="7802563" y="5029200"/>
            <a:ext cx="11890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600">
                <a:solidFill>
                  <a:srgbClr val="000000"/>
                </a:solidFill>
              </a:rPr>
              <a:t>UW/CIMSS</a:t>
            </a:r>
            <a:endParaRPr lang="en-US" altLang="en-US" sz="2400">
              <a:solidFill>
                <a:srgbClr val="000000"/>
              </a:solidFill>
            </a:endParaRPr>
          </a:p>
        </p:txBody>
      </p:sp>
    </p:spTree>
    <p:extLst>
      <p:ext uri="{BB962C8B-B14F-4D97-AF65-F5344CB8AC3E}">
        <p14:creationId xmlns:p14="http://schemas.microsoft.com/office/powerpoint/2010/main" val="991090125"/>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sz="half" idx="2"/>
          </p:nvPr>
        </p:nvSpPr>
        <p:spPr>
          <a:xfrm>
            <a:off x="152400" y="849312"/>
            <a:ext cx="4343400" cy="3951288"/>
          </a:xfrm>
        </p:spPr>
        <p:txBody>
          <a:bodyPr/>
          <a:lstStyle/>
          <a:p>
            <a:r>
              <a:rPr lang="en-US" dirty="0" smtClean="0">
                <a:solidFill>
                  <a:schemeClr val="bg1"/>
                </a:solidFill>
              </a:rPr>
              <a:t>Preparing for the GOES-R series in many ways:</a:t>
            </a:r>
          </a:p>
          <a:p>
            <a:pPr lvl="1"/>
            <a:r>
              <a:rPr lang="en-US" dirty="0">
                <a:solidFill>
                  <a:schemeClr val="bg1"/>
                </a:solidFill>
              </a:rPr>
              <a:t>Mission planning (band selection, </a:t>
            </a:r>
            <a:r>
              <a:rPr lang="en-US" dirty="0" smtClean="0">
                <a:solidFill>
                  <a:schemeClr val="bg1"/>
                </a:solidFill>
              </a:rPr>
              <a:t>CONOPS, etc</a:t>
            </a:r>
            <a:r>
              <a:rPr lang="en-US" dirty="0">
                <a:solidFill>
                  <a:schemeClr val="bg1"/>
                </a:solidFill>
              </a:rPr>
              <a:t>.)</a:t>
            </a:r>
          </a:p>
          <a:p>
            <a:pPr lvl="1"/>
            <a:r>
              <a:rPr lang="en-US" dirty="0" smtClean="0">
                <a:solidFill>
                  <a:schemeClr val="bg1"/>
                </a:solidFill>
              </a:rPr>
              <a:t>GOES-RRR </a:t>
            </a:r>
          </a:p>
          <a:p>
            <a:pPr lvl="1"/>
            <a:r>
              <a:rPr lang="en-US" dirty="0" smtClean="0">
                <a:solidFill>
                  <a:schemeClr val="bg1"/>
                </a:solidFill>
              </a:rPr>
              <a:t>AWG (leading roles by ASPB members on Imagery, Soundings</a:t>
            </a:r>
            <a:r>
              <a:rPr lang="en-US" smtClean="0">
                <a:solidFill>
                  <a:schemeClr val="bg1"/>
                </a:solidFill>
              </a:rPr>
              <a:t>, Cryosphere</a:t>
            </a:r>
            <a:r>
              <a:rPr lang="en-US" dirty="0" smtClean="0">
                <a:solidFill>
                  <a:schemeClr val="bg1"/>
                </a:solidFill>
              </a:rPr>
              <a:t>, Clouds and Aviation)</a:t>
            </a:r>
            <a:endParaRPr lang="en-US" dirty="0">
              <a:solidFill>
                <a:schemeClr val="bg1"/>
              </a:solidFill>
            </a:endParaRPr>
          </a:p>
          <a:p>
            <a:pPr lvl="1"/>
            <a:r>
              <a:rPr lang="en-US" dirty="0" smtClean="0">
                <a:solidFill>
                  <a:schemeClr val="bg1"/>
                </a:solidFill>
              </a:rPr>
              <a:t>Proving Ground with the NWS</a:t>
            </a:r>
            <a:endParaRPr lang="en-US" dirty="0">
              <a:solidFill>
                <a:schemeClr val="bg1"/>
              </a:solidFill>
            </a:endParaRPr>
          </a:p>
          <a:p>
            <a:pPr lvl="1"/>
            <a:r>
              <a:rPr lang="en-US" dirty="0" smtClean="0">
                <a:solidFill>
                  <a:schemeClr val="bg1"/>
                </a:solidFill>
              </a:rPr>
              <a:t>Instrument waiver </a:t>
            </a:r>
            <a:r>
              <a:rPr lang="en-US" dirty="0">
                <a:solidFill>
                  <a:schemeClr val="bg1"/>
                </a:solidFill>
              </a:rPr>
              <a:t>requests</a:t>
            </a:r>
          </a:p>
          <a:p>
            <a:pPr lvl="1"/>
            <a:r>
              <a:rPr lang="en-US" dirty="0" smtClean="0">
                <a:solidFill>
                  <a:schemeClr val="bg1"/>
                </a:solidFill>
              </a:rPr>
              <a:t>Education/Training</a:t>
            </a:r>
          </a:p>
          <a:p>
            <a:pPr lvl="2"/>
            <a:r>
              <a:rPr lang="en-US" dirty="0" smtClean="0">
                <a:solidFill>
                  <a:schemeClr val="bg1"/>
                </a:solidFill>
              </a:rPr>
              <a:t>VISIT/COMET </a:t>
            </a:r>
            <a:endParaRPr lang="en-US" dirty="0">
              <a:solidFill>
                <a:schemeClr val="bg1"/>
              </a:solidFill>
            </a:endParaRPr>
          </a:p>
          <a:p>
            <a:pPr lvl="2"/>
            <a:r>
              <a:rPr lang="en-US" dirty="0" smtClean="0">
                <a:solidFill>
                  <a:schemeClr val="bg1"/>
                </a:solidFill>
              </a:rPr>
              <a:t>Developing educational </a:t>
            </a:r>
            <a:r>
              <a:rPr lang="en-US" dirty="0" err="1" smtClean="0">
                <a:solidFill>
                  <a:schemeClr val="bg1"/>
                </a:solidFill>
              </a:rPr>
              <a:t>webapps</a:t>
            </a:r>
            <a:r>
              <a:rPr lang="en-US" dirty="0" smtClean="0">
                <a:solidFill>
                  <a:schemeClr val="bg1"/>
                </a:solidFill>
              </a:rPr>
              <a:t> </a:t>
            </a:r>
          </a:p>
          <a:p>
            <a:r>
              <a:rPr lang="en-US" dirty="0">
                <a:solidFill>
                  <a:schemeClr val="bg1"/>
                </a:solidFill>
              </a:rPr>
              <a:t>Leveraging JMA’s AHI data</a:t>
            </a:r>
          </a:p>
          <a:p>
            <a:pPr lvl="1"/>
            <a:endParaRPr lang="en-US" dirty="0">
              <a:solidFill>
                <a:schemeClr val="bg1"/>
              </a:solidFill>
            </a:endParaRPr>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181</a:t>
            </a:fld>
            <a:endParaRPr lang="en-US">
              <a:solidFill>
                <a:srgbClr val="000000"/>
              </a:solidFill>
            </a:endParaRPr>
          </a:p>
        </p:txBody>
      </p:sp>
      <p:sp>
        <p:nvSpPr>
          <p:cNvPr id="5" name="Title 1"/>
          <p:cNvSpPr txBox="1">
            <a:spLocks/>
          </p:cNvSpPr>
          <p:nvPr/>
        </p:nvSpPr>
        <p:spPr bwMode="auto">
          <a:xfrm>
            <a:off x="228600" y="-152400"/>
            <a:ext cx="861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dirty="0" smtClean="0">
                <a:solidFill>
                  <a:srgbClr val="FFFF00"/>
                </a:solidFill>
              </a:rPr>
              <a:t>Preparing for the GOES-R Series</a:t>
            </a:r>
            <a:endParaRPr lang="en-US" sz="3200" dirty="0">
              <a:solidFill>
                <a:srgbClr val="FFFF0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6929" r="19183" b="6930"/>
          <a:stretch/>
        </p:blipFill>
        <p:spPr>
          <a:xfrm>
            <a:off x="7086600" y="885932"/>
            <a:ext cx="1932562" cy="5203583"/>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2722" r="21031" b="7402"/>
          <a:stretch/>
        </p:blipFill>
        <p:spPr>
          <a:xfrm>
            <a:off x="4800600" y="885932"/>
            <a:ext cx="2057400" cy="5203583"/>
          </a:xfrm>
          <a:prstGeom prst="rect">
            <a:avLst/>
          </a:prstGeom>
        </p:spPr>
      </p:pic>
      <p:sp>
        <p:nvSpPr>
          <p:cNvPr id="10" name="TextBox 9"/>
          <p:cNvSpPr txBox="1"/>
          <p:nvPr/>
        </p:nvSpPr>
        <p:spPr>
          <a:xfrm>
            <a:off x="4800600" y="5553670"/>
            <a:ext cx="4218562" cy="923330"/>
          </a:xfrm>
          <a:prstGeom prst="rect">
            <a:avLst/>
          </a:prstGeom>
          <a:solidFill>
            <a:srgbClr val="FFFF00"/>
          </a:solidFill>
        </p:spPr>
        <p:txBody>
          <a:bodyPr wrap="square" rtlCol="0">
            <a:spAutoFit/>
          </a:bodyPr>
          <a:lstStyle/>
          <a:p>
            <a:r>
              <a:rPr lang="en-US" dirty="0" smtClean="0">
                <a:solidFill>
                  <a:srgbClr val="000000"/>
                </a:solidFill>
              </a:rPr>
              <a:t>A glimpse into the future: much </a:t>
            </a:r>
            <a:r>
              <a:rPr lang="en-US" dirty="0">
                <a:solidFill>
                  <a:srgbClr val="000000"/>
                </a:solidFill>
              </a:rPr>
              <a:t>improved spatial resolution on Japan’s ABI-like AHI.</a:t>
            </a:r>
          </a:p>
        </p:txBody>
      </p:sp>
      <p:sp>
        <p:nvSpPr>
          <p:cNvPr id="11" name="TextBox 10"/>
          <p:cNvSpPr txBox="1"/>
          <p:nvPr/>
        </p:nvSpPr>
        <p:spPr>
          <a:xfrm>
            <a:off x="8001000" y="6488668"/>
            <a:ext cx="1133708" cy="369332"/>
          </a:xfrm>
          <a:prstGeom prst="rect">
            <a:avLst/>
          </a:prstGeom>
          <a:noFill/>
        </p:spPr>
        <p:txBody>
          <a:bodyPr wrap="none" rtlCol="0">
            <a:spAutoFit/>
          </a:bodyPr>
          <a:lstStyle/>
          <a:p>
            <a:r>
              <a:rPr lang="en-US" dirty="0" smtClean="0"/>
              <a:t>T. Schmit</a:t>
            </a:r>
            <a:endParaRPr lang="en-US" dirty="0"/>
          </a:p>
        </p:txBody>
      </p:sp>
      <p:sp>
        <p:nvSpPr>
          <p:cNvPr id="15" name="TextBox 14"/>
          <p:cNvSpPr txBox="1"/>
          <p:nvPr/>
        </p:nvSpPr>
        <p:spPr>
          <a:xfrm>
            <a:off x="4876800" y="4267200"/>
            <a:ext cx="1881797" cy="369332"/>
          </a:xfrm>
          <a:prstGeom prst="rect">
            <a:avLst/>
          </a:prstGeom>
          <a:noFill/>
        </p:spPr>
        <p:txBody>
          <a:bodyPr wrap="none" rtlCol="0">
            <a:spAutoFit/>
          </a:bodyPr>
          <a:lstStyle/>
          <a:p>
            <a:r>
              <a:rPr lang="en-US" dirty="0" smtClean="0">
                <a:solidFill>
                  <a:schemeClr val="bg1"/>
                </a:solidFill>
              </a:rPr>
              <a:t>MTSAT (current)</a:t>
            </a:r>
            <a:endParaRPr lang="en-US" dirty="0">
              <a:solidFill>
                <a:schemeClr val="bg1"/>
              </a:solidFill>
            </a:endParaRPr>
          </a:p>
        </p:txBody>
      </p:sp>
      <p:sp>
        <p:nvSpPr>
          <p:cNvPr id="16" name="TextBox 15"/>
          <p:cNvSpPr txBox="1"/>
          <p:nvPr/>
        </p:nvSpPr>
        <p:spPr>
          <a:xfrm>
            <a:off x="7385700" y="4267200"/>
            <a:ext cx="1377300" cy="369332"/>
          </a:xfrm>
          <a:prstGeom prst="rect">
            <a:avLst/>
          </a:prstGeom>
          <a:noFill/>
        </p:spPr>
        <p:txBody>
          <a:bodyPr wrap="none" rtlCol="0">
            <a:spAutoFit/>
          </a:bodyPr>
          <a:lstStyle/>
          <a:p>
            <a:r>
              <a:rPr lang="en-US" dirty="0" smtClean="0">
                <a:solidFill>
                  <a:schemeClr val="bg1"/>
                </a:solidFill>
              </a:rPr>
              <a:t>AHI (future)</a:t>
            </a:r>
            <a:endParaRPr lang="en-US" dirty="0">
              <a:solidFill>
                <a:schemeClr val="bg1"/>
              </a:solidFill>
            </a:endParaRPr>
          </a:p>
        </p:txBody>
      </p:sp>
    </p:spTree>
    <p:extLst>
      <p:ext uri="{BB962C8B-B14F-4D97-AF65-F5344CB8AC3E}">
        <p14:creationId xmlns:p14="http://schemas.microsoft.com/office/powerpoint/2010/main" val="3646754843"/>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Information</a:t>
            </a:r>
            <a:endParaRPr lang="en-US" dirty="0"/>
          </a:p>
        </p:txBody>
      </p:sp>
      <p:sp>
        <p:nvSpPr>
          <p:cNvPr id="3" name="Content Placeholder 2"/>
          <p:cNvSpPr>
            <a:spLocks noGrp="1"/>
          </p:cNvSpPr>
          <p:nvPr>
            <p:ph idx="1"/>
          </p:nvPr>
        </p:nvSpPr>
        <p:spPr/>
        <p:txBody>
          <a:bodyPr>
            <a:normAutofit fontScale="92500" lnSpcReduction="10000"/>
          </a:bodyPr>
          <a:lstStyle/>
          <a:p>
            <a:pPr marL="68263" indent="0">
              <a:buNone/>
            </a:pPr>
            <a:endParaRPr lang="en-US" sz="2800" b="1" dirty="0" smtClean="0">
              <a:effectLst/>
            </a:endParaRPr>
          </a:p>
          <a:p>
            <a:r>
              <a:rPr lang="en-US" sz="2800" b="1" dirty="0">
                <a:solidFill>
                  <a:schemeClr val="tx1"/>
                </a:solidFill>
                <a:effectLst/>
              </a:rPr>
              <a:t>http://</a:t>
            </a:r>
            <a:r>
              <a:rPr lang="en-US" sz="2800" b="1" dirty="0" err="1">
                <a:solidFill>
                  <a:schemeClr val="tx1"/>
                </a:solidFill>
                <a:effectLst/>
              </a:rPr>
              <a:t>cimss.ssec.wisc.edu</a:t>
            </a:r>
            <a:r>
              <a:rPr lang="en-US" sz="2800" b="1" dirty="0">
                <a:solidFill>
                  <a:schemeClr val="tx1"/>
                </a:solidFill>
                <a:effectLst/>
              </a:rPr>
              <a:t>/</a:t>
            </a:r>
            <a:r>
              <a:rPr lang="en-US" sz="2800" b="1" dirty="0" err="1">
                <a:solidFill>
                  <a:schemeClr val="tx1"/>
                </a:solidFill>
                <a:effectLst/>
              </a:rPr>
              <a:t>severe_conv</a:t>
            </a:r>
            <a:r>
              <a:rPr lang="en-US" sz="2800" b="1" dirty="0">
                <a:solidFill>
                  <a:schemeClr val="tx1"/>
                </a:solidFill>
                <a:effectLst/>
              </a:rPr>
              <a:t>/</a:t>
            </a:r>
            <a:r>
              <a:rPr lang="en-US" sz="2800" b="1" dirty="0" err="1">
                <a:solidFill>
                  <a:schemeClr val="tx1"/>
                </a:solidFill>
                <a:effectLst/>
              </a:rPr>
              <a:t>probsev.html</a:t>
            </a:r>
            <a:endParaRPr lang="en-US" sz="2800" b="1" dirty="0" smtClean="0">
              <a:solidFill>
                <a:schemeClr val="tx1"/>
              </a:solidFill>
              <a:effectLst/>
            </a:endParaRPr>
          </a:p>
          <a:p>
            <a:endParaRPr lang="en-US" sz="2800" b="1" dirty="0" smtClean="0">
              <a:solidFill>
                <a:schemeClr val="tx1"/>
              </a:solidFill>
              <a:effectLst/>
            </a:endParaRPr>
          </a:p>
          <a:p>
            <a:r>
              <a:rPr lang="en-US" sz="2800" b="1" dirty="0" err="1" smtClean="0">
                <a:effectLst/>
              </a:rPr>
              <a:t>Cintineo</a:t>
            </a:r>
            <a:r>
              <a:rPr lang="en-US" sz="2800" b="1" dirty="0">
                <a:effectLst/>
              </a:rPr>
              <a:t>, J., M. Pavolonis, J. </a:t>
            </a:r>
            <a:r>
              <a:rPr lang="en-US" sz="2800" b="1" dirty="0" err="1">
                <a:effectLst/>
              </a:rPr>
              <a:t>Sieglaff</a:t>
            </a:r>
            <a:r>
              <a:rPr lang="en-US" sz="2800" b="1" dirty="0">
                <a:effectLst/>
              </a:rPr>
              <a:t>, and D. Lindsey, 2014: An Empirical Model for Assessing the Severe Weather Potential of Developing Convection. </a:t>
            </a:r>
            <a:r>
              <a:rPr lang="en-US" sz="2800" b="1" i="1" dirty="0" err="1">
                <a:effectLst/>
              </a:rPr>
              <a:t>Wea</a:t>
            </a:r>
            <a:r>
              <a:rPr lang="en-US" sz="2800" b="1" i="1" dirty="0">
                <a:effectLst/>
              </a:rPr>
              <a:t>. Forecasting</a:t>
            </a:r>
            <a:r>
              <a:rPr lang="en-US" sz="2800" b="1" dirty="0">
                <a:effectLst/>
              </a:rPr>
              <a:t>. doi:10.1175/WAF-D-13-00113.1, in press</a:t>
            </a:r>
            <a:r>
              <a:rPr lang="en-US" sz="2800" b="1" dirty="0" smtClean="0">
                <a:effectLst/>
              </a:rPr>
              <a:t>.</a:t>
            </a:r>
          </a:p>
          <a:p>
            <a:endParaRPr lang="en-US" sz="2800" dirty="0" smtClean="0">
              <a:effectLst/>
            </a:endParaRPr>
          </a:p>
          <a:p>
            <a:r>
              <a:rPr lang="en-US" sz="2800" b="1" dirty="0" err="1"/>
              <a:t>Cintineo</a:t>
            </a:r>
            <a:r>
              <a:rPr lang="en-US" sz="2800" b="1" dirty="0"/>
              <a:t>, John L., Michael J. Pavolonis, Justin M. </a:t>
            </a:r>
            <a:r>
              <a:rPr lang="en-US" sz="2800" b="1" dirty="0" err="1"/>
              <a:t>Sieglaff</a:t>
            </a:r>
            <a:r>
              <a:rPr lang="en-US" sz="2800" b="1" dirty="0"/>
              <a:t>, Andrew K. </a:t>
            </a:r>
            <a:r>
              <a:rPr lang="en-US" sz="2800" b="1" dirty="0" err="1"/>
              <a:t>Heidinger</a:t>
            </a:r>
            <a:r>
              <a:rPr lang="en-US" sz="2800" b="1" dirty="0"/>
              <a:t>, 2013: Evolution of Severe and </a:t>
            </a:r>
            <a:r>
              <a:rPr lang="en-US" sz="2800" b="1" dirty="0" err="1"/>
              <a:t>Nonsevere</a:t>
            </a:r>
            <a:r>
              <a:rPr lang="en-US" sz="2800" b="1" dirty="0"/>
              <a:t> Convection Inferred from GOES-Derived Cloud Properties. </a:t>
            </a:r>
            <a:r>
              <a:rPr lang="en-US" sz="2800" b="1" i="1" dirty="0"/>
              <a:t>J. Appl. Meteor. </a:t>
            </a:r>
            <a:r>
              <a:rPr lang="en-US" sz="2800" b="1" i="1" dirty="0" err="1"/>
              <a:t>Climatol</a:t>
            </a:r>
            <a:r>
              <a:rPr lang="en-US" sz="2800" b="1" i="1" dirty="0"/>
              <a:t>.</a:t>
            </a:r>
            <a:r>
              <a:rPr lang="en-US" sz="2800" b="1" dirty="0"/>
              <a:t>, 52, 2009–2023.</a:t>
            </a: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182</a:t>
            </a:fld>
            <a:endParaRPr lang="en-US"/>
          </a:p>
        </p:txBody>
      </p:sp>
    </p:spTree>
    <p:extLst>
      <p:ext uri="{BB962C8B-B14F-4D97-AF65-F5344CB8AC3E}">
        <p14:creationId xmlns:p14="http://schemas.microsoft.com/office/powerpoint/2010/main" val="873988451"/>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57200" y="-152400"/>
            <a:ext cx="8229600" cy="1143000"/>
          </a:xfrm>
        </p:spPr>
        <p:txBody>
          <a:bodyPr>
            <a:normAutofit fontScale="90000"/>
          </a:bodyPr>
          <a:lstStyle/>
          <a:p>
            <a:r>
              <a:rPr lang="en-US" dirty="0" smtClean="0">
                <a:solidFill>
                  <a:srgbClr val="FFFF00"/>
                </a:solidFill>
              </a:rPr>
              <a:t>Educational </a:t>
            </a:r>
            <a:r>
              <a:rPr lang="en-US" dirty="0" err="1" smtClean="0">
                <a:solidFill>
                  <a:srgbClr val="FFFF00"/>
                </a:solidFill>
              </a:rPr>
              <a:t>Webapps</a:t>
            </a:r>
            <a:r>
              <a:rPr lang="en-US" dirty="0" smtClean="0">
                <a:solidFill>
                  <a:srgbClr val="FFFF00"/>
                </a:solidFill>
              </a:rPr>
              <a:t> Developed</a:t>
            </a:r>
            <a:endParaRPr lang="en-US" dirty="0">
              <a:solidFill>
                <a:srgbClr val="FFFF00"/>
              </a:solidFill>
            </a:endParaRPr>
          </a:p>
        </p:txBody>
      </p:sp>
      <p:sp>
        <p:nvSpPr>
          <p:cNvPr id="13" name="Content Placeholder 12"/>
          <p:cNvSpPr>
            <a:spLocks noGrp="1"/>
          </p:cNvSpPr>
          <p:nvPr>
            <p:ph sz="half" idx="1"/>
          </p:nvPr>
        </p:nvSpPr>
        <p:spPr>
          <a:xfrm>
            <a:off x="10886" y="762000"/>
            <a:ext cx="4332513" cy="5257800"/>
          </a:xfrm>
        </p:spPr>
        <p:txBody>
          <a:bodyPr>
            <a:noAutofit/>
          </a:bodyPr>
          <a:lstStyle/>
          <a:p>
            <a:pPr>
              <a:buClr>
                <a:srgbClr val="000000"/>
              </a:buClr>
              <a:buSzPct val="100000"/>
            </a:pPr>
            <a:r>
              <a:rPr lang="en-US" sz="2000" dirty="0" smtClean="0">
                <a:solidFill>
                  <a:schemeClr val="bg1"/>
                </a:solidFill>
                <a:latin typeface="+mj-lt"/>
                <a:ea typeface="Calibri"/>
                <a:cs typeface="Calibri"/>
                <a:sym typeface="Calibri"/>
                <a:rtl val="0"/>
              </a:rPr>
              <a:t>NOAA </a:t>
            </a:r>
            <a:r>
              <a:rPr lang="en-US" sz="2000" dirty="0">
                <a:solidFill>
                  <a:schemeClr val="bg1"/>
                </a:solidFill>
                <a:latin typeface="+mj-lt"/>
                <a:ea typeface="Calibri"/>
                <a:cs typeface="Calibri"/>
                <a:sym typeface="Calibri"/>
                <a:rtl val="0"/>
              </a:rPr>
              <a:t>NESDIS </a:t>
            </a:r>
            <a:r>
              <a:rPr lang="en-US" sz="2000" dirty="0" smtClean="0">
                <a:solidFill>
                  <a:schemeClr val="bg1"/>
                </a:solidFill>
                <a:latin typeface="+mj-lt"/>
                <a:ea typeface="Calibri"/>
                <a:cs typeface="Calibri"/>
                <a:sym typeface="Calibri"/>
                <a:rtl val="0"/>
              </a:rPr>
              <a:t>ASPB </a:t>
            </a:r>
            <a:r>
              <a:rPr lang="en-US" sz="2000" dirty="0">
                <a:solidFill>
                  <a:schemeClr val="bg1"/>
                </a:solidFill>
                <a:latin typeface="+mj-lt"/>
                <a:ea typeface="Calibri"/>
                <a:cs typeface="Calibri"/>
                <a:sym typeface="Calibri"/>
                <a:rtl val="0"/>
              </a:rPr>
              <a:t>teamed up with CIMSS researchers to develop </a:t>
            </a:r>
            <a:r>
              <a:rPr lang="en-US" sz="2000" dirty="0" smtClean="0">
                <a:solidFill>
                  <a:schemeClr val="bg1"/>
                </a:solidFill>
                <a:latin typeface="+mj-lt"/>
                <a:ea typeface="Calibri"/>
                <a:cs typeface="Calibri"/>
                <a:sym typeface="Calibri"/>
                <a:rtl val="0"/>
              </a:rPr>
              <a:t>three </a:t>
            </a:r>
            <a:r>
              <a:rPr lang="en-US" sz="2000" dirty="0">
                <a:solidFill>
                  <a:schemeClr val="bg1"/>
                </a:solidFill>
                <a:latin typeface="+mj-lt"/>
                <a:ea typeface="Calibri"/>
                <a:cs typeface="Calibri"/>
                <a:sym typeface="Calibri"/>
                <a:rtl val="0"/>
              </a:rPr>
              <a:t>educational WebApps to explore space, time and spectral resolutions of satellite imagery.</a:t>
            </a:r>
            <a:br>
              <a:rPr lang="en-US" sz="2000" dirty="0">
                <a:solidFill>
                  <a:schemeClr val="bg1"/>
                </a:solidFill>
                <a:latin typeface="+mj-lt"/>
                <a:ea typeface="Calibri"/>
                <a:cs typeface="Calibri"/>
                <a:sym typeface="Calibri"/>
                <a:rtl val="0"/>
              </a:rPr>
            </a:br>
            <a:endParaRPr lang="en-US" sz="2000" dirty="0">
              <a:solidFill>
                <a:schemeClr val="bg1"/>
              </a:solidFill>
              <a:latin typeface="+mj-lt"/>
              <a:ea typeface="Calibri"/>
              <a:cs typeface="Calibri"/>
              <a:sym typeface="Calibri"/>
              <a:rtl val="0"/>
            </a:endParaRPr>
          </a:p>
          <a:p>
            <a:pPr>
              <a:spcBef>
                <a:spcPts val="400"/>
              </a:spcBef>
              <a:buClr>
                <a:srgbClr val="000000"/>
              </a:buClr>
              <a:buSzPct val="100000"/>
            </a:pPr>
            <a:r>
              <a:rPr lang="en-US" sz="2000" dirty="0">
                <a:solidFill>
                  <a:schemeClr val="bg1"/>
                </a:solidFill>
                <a:latin typeface="+mj-lt"/>
                <a:ea typeface="Calibri"/>
                <a:cs typeface="Calibri"/>
                <a:sym typeface="Calibri"/>
                <a:rtl val="0"/>
              </a:rPr>
              <a:t>Part of the </a:t>
            </a:r>
            <a:r>
              <a:rPr lang="en-US" sz="2000" b="1" dirty="0">
                <a:solidFill>
                  <a:schemeClr val="bg1"/>
                </a:solidFill>
                <a:latin typeface="+mj-lt"/>
                <a:ea typeface="Calibri"/>
                <a:cs typeface="Calibri"/>
                <a:sym typeface="Calibri"/>
                <a:rtl val="0"/>
              </a:rPr>
              <a:t>GOES-R Educational Proving </a:t>
            </a:r>
            <a:r>
              <a:rPr lang="en-US" sz="2000" b="1" dirty="0" smtClean="0">
                <a:solidFill>
                  <a:schemeClr val="bg1"/>
                </a:solidFill>
                <a:latin typeface="+mj-lt"/>
                <a:ea typeface="Calibri"/>
                <a:cs typeface="Calibri"/>
                <a:sym typeface="Calibri"/>
                <a:rtl val="0"/>
              </a:rPr>
              <a:t>Ground at CIMSS</a:t>
            </a:r>
            <a:r>
              <a:rPr lang="en-US" sz="2000" dirty="0" smtClean="0">
                <a:solidFill>
                  <a:schemeClr val="bg1"/>
                </a:solidFill>
                <a:latin typeface="+mj-lt"/>
                <a:ea typeface="Calibri"/>
                <a:cs typeface="Calibri"/>
                <a:sym typeface="Calibri"/>
                <a:rtl val="0"/>
              </a:rPr>
              <a:t>: </a:t>
            </a:r>
            <a:endParaRPr lang="en-US" sz="2000" dirty="0">
              <a:solidFill>
                <a:schemeClr val="bg1"/>
              </a:solidFill>
              <a:latin typeface="+mj-lt"/>
              <a:ea typeface="Calibri"/>
              <a:cs typeface="Calibri"/>
              <a:sym typeface="Calibri"/>
              <a:rtl val="0"/>
            </a:endParaRPr>
          </a:p>
          <a:p>
            <a:pPr>
              <a:spcBef>
                <a:spcPts val="400"/>
              </a:spcBef>
              <a:buClr>
                <a:srgbClr val="000000"/>
              </a:buClr>
              <a:buSzPct val="100000"/>
            </a:pPr>
            <a:r>
              <a:rPr lang="en-US" sz="2000" i="1" u="sng" dirty="0">
                <a:solidFill>
                  <a:schemeClr val="bg1"/>
                </a:solidFill>
                <a:latin typeface="+mj-lt"/>
                <a:ea typeface="Calibri"/>
                <a:cs typeface="Calibri"/>
                <a:sym typeface="Calibri"/>
                <a:hlinkClick r:id="rId3"/>
                <a:rtl val="0"/>
              </a:rPr>
              <a:t>http://cimss.ssec.wisc.edu/education/goesr</a:t>
            </a:r>
            <a:br>
              <a:rPr lang="en-US" sz="2000" i="1" u="sng" dirty="0">
                <a:solidFill>
                  <a:schemeClr val="bg1"/>
                </a:solidFill>
                <a:latin typeface="+mj-lt"/>
                <a:ea typeface="Calibri"/>
                <a:cs typeface="Calibri"/>
                <a:sym typeface="Calibri"/>
                <a:hlinkClick r:id="rId3"/>
                <a:rtl val="0"/>
              </a:rPr>
            </a:br>
            <a:endParaRPr lang="en-US" sz="2000" i="1" u="sng" dirty="0">
              <a:solidFill>
                <a:schemeClr val="bg1"/>
              </a:solidFill>
              <a:latin typeface="+mj-lt"/>
              <a:ea typeface="Calibri"/>
              <a:cs typeface="Calibri"/>
              <a:sym typeface="Calibri"/>
              <a:hlinkClick r:id="rId3"/>
              <a:rtl val="0"/>
            </a:endParaRPr>
          </a:p>
          <a:p>
            <a:pPr>
              <a:spcBef>
                <a:spcPts val="400"/>
              </a:spcBef>
              <a:buClr>
                <a:srgbClr val="000000"/>
              </a:buClr>
              <a:buSzPct val="100000"/>
              <a:buFont typeface="Calibri"/>
              <a:buChar char="•"/>
            </a:pPr>
            <a:r>
              <a:rPr lang="en-US" sz="2000" dirty="0">
                <a:solidFill>
                  <a:schemeClr val="bg1"/>
                </a:solidFill>
                <a:latin typeface="+mj-lt"/>
              </a:rPr>
              <a:t>Teacher feedback: </a:t>
            </a:r>
            <a:br>
              <a:rPr lang="en-US" sz="2000" dirty="0">
                <a:solidFill>
                  <a:schemeClr val="bg1"/>
                </a:solidFill>
                <a:latin typeface="+mj-lt"/>
              </a:rPr>
            </a:br>
            <a:r>
              <a:rPr lang="en-US" sz="1800" i="1" dirty="0">
                <a:solidFill>
                  <a:schemeClr val="bg1"/>
                </a:solidFill>
                <a:latin typeface="+mj-lt"/>
              </a:rPr>
              <a:t>“…. Wow!!  This is awesome!!</a:t>
            </a:r>
            <a:br>
              <a:rPr lang="en-US" sz="1800" i="1" dirty="0">
                <a:solidFill>
                  <a:schemeClr val="bg1"/>
                </a:solidFill>
                <a:latin typeface="+mj-lt"/>
              </a:rPr>
            </a:br>
            <a:r>
              <a:rPr lang="en-US" sz="1800" i="1" dirty="0">
                <a:solidFill>
                  <a:schemeClr val="bg1"/>
                </a:solidFill>
                <a:latin typeface="+mj-lt"/>
              </a:rPr>
              <a:t>This is impressive. Thank you for sharing.   This is great. Thanks for all your hard work and help!!!!  </a:t>
            </a:r>
            <a:br>
              <a:rPr lang="en-US" sz="1800" i="1" dirty="0">
                <a:solidFill>
                  <a:schemeClr val="bg1"/>
                </a:solidFill>
                <a:latin typeface="+mj-lt"/>
              </a:rPr>
            </a:br>
            <a:r>
              <a:rPr lang="en-US" sz="1800" i="1" dirty="0">
                <a:solidFill>
                  <a:schemeClr val="bg1"/>
                </a:solidFill>
                <a:latin typeface="+mj-lt"/>
              </a:rPr>
              <a:t>We are honored and will use it next week … Earth </a:t>
            </a:r>
            <a:r>
              <a:rPr lang="en-US" sz="1800" i="1" dirty="0" err="1">
                <a:solidFill>
                  <a:schemeClr val="bg1"/>
                </a:solidFill>
                <a:latin typeface="+mj-lt"/>
              </a:rPr>
              <a:t>SySTEM</a:t>
            </a:r>
            <a:r>
              <a:rPr lang="en-US" sz="1800" i="1" dirty="0">
                <a:solidFill>
                  <a:schemeClr val="bg1"/>
                </a:solidFill>
                <a:latin typeface="+mj-lt"/>
              </a:rPr>
              <a:t> Teacher Academy”</a:t>
            </a:r>
            <a:endParaRPr lang="en-US" sz="1800" i="1" u="sng" dirty="0">
              <a:solidFill>
                <a:schemeClr val="bg1"/>
              </a:solidFill>
              <a:latin typeface="+mj-lt"/>
              <a:ea typeface="Calibri"/>
              <a:cs typeface="Calibri"/>
              <a:sym typeface="Calibri"/>
              <a:hlinkClick r:id="rId3"/>
              <a:rtl val="0"/>
            </a:endParaRPr>
          </a:p>
        </p:txBody>
      </p:sp>
      <p:sp>
        <p:nvSpPr>
          <p:cNvPr id="11" name="Slide Number Placeholder 10"/>
          <p:cNvSpPr>
            <a:spLocks noGrp="1"/>
          </p:cNvSpPr>
          <p:nvPr>
            <p:ph type="sldNum" sz="quarter" idx="12"/>
          </p:nvPr>
        </p:nvSpPr>
        <p:spPr/>
        <p:txBody>
          <a:bodyPr/>
          <a:lstStyle/>
          <a:p>
            <a:fld id="{09B8BF32-6F5A-422F-A146-B65F2B98D5BA}" type="slidenum">
              <a:rPr lang="en-US" smtClean="0"/>
              <a:pPr/>
              <a:t>183</a:t>
            </a:fld>
            <a:endParaRPr lang="en-US"/>
          </a:p>
        </p:txBody>
      </p:sp>
      <p:pic>
        <p:nvPicPr>
          <p:cNvPr id="3" name="Content Placeholder 2"/>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12987" t="9387" r="13729"/>
          <a:stretch/>
        </p:blipFill>
        <p:spPr>
          <a:xfrm>
            <a:off x="4349941" y="762000"/>
            <a:ext cx="4717859" cy="4668803"/>
          </a:xfrm>
        </p:spPr>
      </p:pic>
      <p:sp>
        <p:nvSpPr>
          <p:cNvPr id="4" name="TextBox 3"/>
          <p:cNvSpPr txBox="1"/>
          <p:nvPr/>
        </p:nvSpPr>
        <p:spPr>
          <a:xfrm>
            <a:off x="4571999" y="5486400"/>
            <a:ext cx="4495801" cy="1200329"/>
          </a:xfrm>
          <a:prstGeom prst="rect">
            <a:avLst/>
          </a:prstGeom>
          <a:noFill/>
        </p:spPr>
        <p:txBody>
          <a:bodyPr wrap="square" rtlCol="0">
            <a:spAutoFit/>
          </a:bodyPr>
          <a:lstStyle/>
          <a:p>
            <a:r>
              <a:rPr lang="en-US" dirty="0">
                <a:solidFill>
                  <a:srgbClr val="FFFFFF"/>
                </a:solidFill>
              </a:rPr>
              <a:t>Sample interactive “</a:t>
            </a:r>
            <a:r>
              <a:rPr lang="en-US" dirty="0" err="1">
                <a:solidFill>
                  <a:srgbClr val="FFFFFF"/>
                </a:solidFill>
              </a:rPr>
              <a:t>Bandapp</a:t>
            </a:r>
            <a:r>
              <a:rPr lang="en-US" dirty="0">
                <a:solidFill>
                  <a:srgbClr val="FFFFFF"/>
                </a:solidFill>
              </a:rPr>
              <a:t>” educational </a:t>
            </a:r>
            <a:r>
              <a:rPr lang="en-US" dirty="0" err="1">
                <a:solidFill>
                  <a:srgbClr val="FFFFFF"/>
                </a:solidFill>
              </a:rPr>
              <a:t>webapp</a:t>
            </a:r>
            <a:r>
              <a:rPr lang="en-US" dirty="0">
                <a:solidFill>
                  <a:srgbClr val="FFFFFF"/>
                </a:solidFill>
              </a:rPr>
              <a:t> using simulated ABI images:</a:t>
            </a:r>
          </a:p>
          <a:p>
            <a:r>
              <a:rPr lang="en-US" i="1" dirty="0">
                <a:solidFill>
                  <a:srgbClr val="FFFFFF"/>
                </a:solidFill>
                <a:hlinkClick r:id="rId5"/>
              </a:rPr>
              <a:t>http://cimss.ssec.wisc.edu/goes/webapps/bandapp/</a:t>
            </a:r>
            <a:endParaRPr lang="en-US" i="1" dirty="0">
              <a:solidFill>
                <a:srgbClr val="FFFFFF"/>
              </a:solidFill>
            </a:endParaRPr>
          </a:p>
        </p:txBody>
      </p:sp>
      <p:sp>
        <p:nvSpPr>
          <p:cNvPr id="14" name="Shape 318"/>
          <p:cNvSpPr txBox="1"/>
          <p:nvPr/>
        </p:nvSpPr>
        <p:spPr>
          <a:xfrm>
            <a:off x="4343399" y="3429000"/>
            <a:ext cx="4613263" cy="1323439"/>
          </a:xfrm>
          <a:prstGeom prst="rect">
            <a:avLst/>
          </a:prstGeom>
          <a:noFill/>
          <a:ln>
            <a:noFill/>
          </a:ln>
        </p:spPr>
        <p:txBody>
          <a:bodyPr lIns="91425" tIns="45700" rIns="91425" bIns="45700" anchor="t" anchorCtr="0">
            <a:noAutofit/>
          </a:bodyPr>
          <a:lstStyle/>
          <a:p>
            <a:pPr>
              <a:buSzPct val="25000"/>
            </a:pPr>
            <a:endParaRPr lang="en-US" sz="1600" b="1" i="1" kern="0" dirty="0">
              <a:solidFill>
                <a:srgbClr val="FFFF00"/>
              </a:solidFill>
              <a:latin typeface="Calibri"/>
              <a:ea typeface="Calibri"/>
              <a:cs typeface="Calibri"/>
              <a:sym typeface="Calibri"/>
              <a:rtl val="0"/>
            </a:endParaRPr>
          </a:p>
        </p:txBody>
      </p:sp>
      <p:sp>
        <p:nvSpPr>
          <p:cNvPr id="8" name="TextBox 7"/>
          <p:cNvSpPr txBox="1"/>
          <p:nvPr/>
        </p:nvSpPr>
        <p:spPr>
          <a:xfrm>
            <a:off x="8001000" y="6488668"/>
            <a:ext cx="1133708" cy="369332"/>
          </a:xfrm>
          <a:prstGeom prst="rect">
            <a:avLst/>
          </a:prstGeom>
          <a:noFill/>
        </p:spPr>
        <p:txBody>
          <a:bodyPr wrap="none" rtlCol="0">
            <a:spAutoFit/>
          </a:bodyPr>
          <a:lstStyle/>
          <a:p>
            <a:r>
              <a:rPr lang="en-US" dirty="0">
                <a:solidFill>
                  <a:srgbClr val="000000"/>
                </a:solidFill>
              </a:rPr>
              <a:t>T. Schmit</a:t>
            </a:r>
          </a:p>
        </p:txBody>
      </p:sp>
    </p:spTree>
    <p:extLst>
      <p:ext uri="{BB962C8B-B14F-4D97-AF65-F5344CB8AC3E}">
        <p14:creationId xmlns:p14="http://schemas.microsoft.com/office/powerpoint/2010/main" val="3193961659"/>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lstStyle/>
          <a:p>
            <a:r>
              <a:rPr lang="en-US" dirty="0">
                <a:solidFill>
                  <a:srgbClr val="FFFF00"/>
                </a:solidFill>
              </a:rPr>
              <a:t>ABI to Imager Noise Comparison</a:t>
            </a:r>
            <a:br>
              <a:rPr lang="en-US" dirty="0">
                <a:solidFill>
                  <a:srgbClr val="FFFF00"/>
                </a:solidFill>
              </a:rPr>
            </a:br>
            <a:endParaRPr lang="en-US" dirty="0">
              <a:solidFill>
                <a:srgbClr val="FFFF00"/>
              </a:solidFill>
            </a:endParaRPr>
          </a:p>
        </p:txBody>
      </p:sp>
      <p:sp>
        <p:nvSpPr>
          <p:cNvPr id="3" name="Slide Number Placeholder 2"/>
          <p:cNvSpPr>
            <a:spLocks noGrp="1"/>
          </p:cNvSpPr>
          <p:nvPr>
            <p:ph type="sldNum" sz="quarter" idx="12"/>
          </p:nvPr>
        </p:nvSpPr>
        <p:spPr/>
        <p:txBody>
          <a:bodyPr/>
          <a:lstStyle/>
          <a:p>
            <a:pPr>
              <a:defRPr/>
            </a:pPr>
            <a:fld id="{1FFFAA2E-2DCD-4576-B58B-C5DD3B30C939}" type="slidenum">
              <a:rPr lang="en-US" smtClean="0">
                <a:solidFill>
                  <a:srgbClr val="000000"/>
                </a:solidFill>
              </a:rPr>
              <a:pPr>
                <a:defRPr/>
              </a:pPr>
              <a:t>184</a:t>
            </a:fld>
            <a:endParaRPr lang="en-US">
              <a:solidFill>
                <a:srgbClr val="00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093232937"/>
              </p:ext>
            </p:extLst>
          </p:nvPr>
        </p:nvGraphicFramePr>
        <p:xfrm>
          <a:off x="457197" y="1219200"/>
          <a:ext cx="8153403" cy="5024120"/>
        </p:xfrm>
        <a:graphic>
          <a:graphicData uri="http://schemas.openxmlformats.org/drawingml/2006/table">
            <a:tbl>
              <a:tblPr firstRow="1" bandRow="1">
                <a:tableStyleId>{5C22544A-7EE6-4342-B048-85BDC9FD1C3A}</a:tableStyleId>
              </a:tblPr>
              <a:tblGrid>
                <a:gridCol w="672004"/>
                <a:gridCol w="851999"/>
                <a:gridCol w="685800"/>
                <a:gridCol w="1295401"/>
                <a:gridCol w="914399"/>
                <a:gridCol w="685800"/>
                <a:gridCol w="685800"/>
                <a:gridCol w="1143000"/>
                <a:gridCol w="1219200"/>
              </a:tblGrid>
              <a:tr h="370840">
                <a:tc>
                  <a:txBody>
                    <a:bodyPr/>
                    <a:lstStyle/>
                    <a:p>
                      <a:pPr algn="r"/>
                      <a:r>
                        <a:rPr lang="en-US" dirty="0" smtClean="0">
                          <a:solidFill>
                            <a:schemeClr val="tx1"/>
                          </a:solidFill>
                        </a:rPr>
                        <a:t>ABI</a:t>
                      </a:r>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pPr algn="r"/>
                      <a:r>
                        <a:rPr lang="en-US" dirty="0" smtClean="0">
                          <a:solidFill>
                            <a:schemeClr val="tx1"/>
                          </a:solidFill>
                        </a:rPr>
                        <a:t>GOES</a:t>
                      </a:r>
                      <a:endParaRPr lang="en-US" dirty="0">
                        <a:solidFill>
                          <a:schemeClr val="tx1"/>
                        </a:solidFill>
                      </a:endParaRPr>
                    </a:p>
                  </a:txBody>
                  <a:tcPr/>
                </a:tc>
                <a:tc>
                  <a:txBody>
                    <a:bodyPr/>
                    <a:lstStyle/>
                    <a:p>
                      <a:endParaRPr lang="en-US" dirty="0">
                        <a:solidFill>
                          <a:schemeClr val="tx1"/>
                        </a:solidFill>
                      </a:endParaRPr>
                    </a:p>
                  </a:txBody>
                  <a:tcPr/>
                </a:tc>
                <a:tc>
                  <a:txBody>
                    <a:bodyPr/>
                    <a:lstStyle/>
                    <a:p>
                      <a:pPr algn="ctr"/>
                      <a:endParaRPr lang="en-US"/>
                    </a:p>
                  </a:txBody>
                  <a:tcPr/>
                </a:tc>
                <a:tc>
                  <a:txBody>
                    <a:bodyPr/>
                    <a:lstStyle/>
                    <a:p>
                      <a:pPr algn="ctr"/>
                      <a:r>
                        <a:rPr lang="en-US" dirty="0" smtClean="0">
                          <a:solidFill>
                            <a:schemeClr val="tx1"/>
                          </a:solidFill>
                        </a:rPr>
                        <a:t>-12</a:t>
                      </a:r>
                      <a:endParaRPr lang="en-US" dirty="0">
                        <a:solidFill>
                          <a:schemeClr val="tx1"/>
                        </a:solidFill>
                      </a:endParaRPr>
                    </a:p>
                  </a:txBody>
                  <a:tcPr/>
                </a:tc>
                <a:tc>
                  <a:txBody>
                    <a:bodyPr/>
                    <a:lstStyle/>
                    <a:p>
                      <a:pPr algn="ctr"/>
                      <a:r>
                        <a:rPr lang="en-US" dirty="0" smtClean="0">
                          <a:solidFill>
                            <a:schemeClr val="tx1"/>
                          </a:solidFill>
                        </a:rPr>
                        <a:t>-15</a:t>
                      </a:r>
                      <a:endParaRPr lang="en-US" dirty="0">
                        <a:solidFill>
                          <a:schemeClr val="tx1"/>
                        </a:solidFill>
                      </a:endParaRPr>
                    </a:p>
                  </a:txBody>
                  <a:tcPr/>
                </a:tc>
              </a:tr>
              <a:tr h="370840">
                <a:tc>
                  <a:txBody>
                    <a:bodyPr/>
                    <a:lstStyle/>
                    <a:p>
                      <a:pPr algn="r"/>
                      <a:r>
                        <a:rPr lang="en-US" sz="1600" dirty="0" smtClean="0">
                          <a:solidFill>
                            <a:schemeClr val="tx1"/>
                          </a:solidFill>
                        </a:rPr>
                        <a:t>#</a:t>
                      </a:r>
                      <a:endParaRPr lang="en-US" sz="1600" dirty="0">
                        <a:solidFill>
                          <a:schemeClr val="tx1"/>
                        </a:solidFill>
                      </a:endParaRPr>
                    </a:p>
                  </a:txBody>
                  <a:tcPr/>
                </a:tc>
                <a:tc>
                  <a:txBody>
                    <a:bodyPr/>
                    <a:lstStyle/>
                    <a:p>
                      <a:pPr algn="ctr"/>
                      <a:r>
                        <a:rPr lang="en-US" sz="1600" dirty="0" smtClean="0">
                          <a:solidFill>
                            <a:schemeClr val="tx1"/>
                          </a:solidFill>
                        </a:rPr>
                        <a:t>Freq.</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rPr>
                        <a:t>(um)</a:t>
                      </a:r>
                      <a:endParaRPr lang="en-US" sz="1600" dirty="0">
                        <a:solidFill>
                          <a:schemeClr val="tx1"/>
                        </a:solidFill>
                      </a:endParaRPr>
                    </a:p>
                  </a:txBody>
                  <a:tcPr/>
                </a:tc>
                <a:tc>
                  <a:txBody>
                    <a:bodyPr/>
                    <a:lstStyle/>
                    <a:p>
                      <a:pPr algn="ctr"/>
                      <a:r>
                        <a:rPr lang="en-US" sz="1600" dirty="0" smtClean="0">
                          <a:solidFill>
                            <a:schemeClr val="tx1"/>
                          </a:solidFill>
                        </a:rPr>
                        <a:t>Spec</a:t>
                      </a:r>
                      <a:endParaRPr lang="en-US" sz="1600" dirty="0">
                        <a:solidFill>
                          <a:schemeClr val="tx1"/>
                        </a:solidFill>
                      </a:endParaRPr>
                    </a:p>
                  </a:txBody>
                  <a:tcPr/>
                </a:tc>
                <a:tc>
                  <a:txBody>
                    <a:bodyPr/>
                    <a:lstStyle/>
                    <a:p>
                      <a:pPr algn="ctr"/>
                      <a:r>
                        <a:rPr lang="en-US" sz="1600" dirty="0" smtClean="0">
                          <a:solidFill>
                            <a:schemeClr val="tx1"/>
                          </a:solidFill>
                        </a:rPr>
                        <a:t>Worst Case Estimate*</a:t>
                      </a:r>
                      <a:endParaRPr lang="en-US" sz="1600"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pPr algn="r"/>
                      <a:r>
                        <a:rPr lang="en-US" sz="1600" dirty="0" smtClean="0">
                          <a:solidFill>
                            <a:schemeClr val="tx1"/>
                          </a:solidFill>
                        </a:rPr>
                        <a:t>#</a:t>
                      </a:r>
                      <a:endParaRPr lang="en-US" sz="1600" dirty="0">
                        <a:solidFill>
                          <a:schemeClr val="tx1"/>
                        </a:solidFill>
                      </a:endParaRPr>
                    </a:p>
                  </a:txBody>
                  <a:tcPr>
                    <a:lnL w="12700" cap="flat" cmpd="sng" algn="ctr">
                      <a:solidFill>
                        <a:schemeClr val="tx1"/>
                      </a:solidFill>
                      <a:prstDash val="solid"/>
                      <a:round/>
                      <a:headEnd type="none" w="med" len="med"/>
                      <a:tailEnd type="none" w="med" len="med"/>
                    </a:lnL>
                  </a:tcPr>
                </a:tc>
                <a:tc>
                  <a:txBody>
                    <a:bodyPr/>
                    <a:lstStyle/>
                    <a:p>
                      <a:pPr algn="ctr"/>
                      <a:r>
                        <a:rPr lang="en-US" sz="1600" dirty="0" err="1" smtClean="0">
                          <a:solidFill>
                            <a:schemeClr val="tx1"/>
                          </a:solidFill>
                        </a:rPr>
                        <a:t>Freq</a:t>
                      </a:r>
                      <a:endParaRPr lang="en-US" sz="1600" dirty="0"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rPr>
                        <a:t>(um)</a:t>
                      </a:r>
                    </a:p>
                  </a:txBody>
                  <a:tcPr/>
                </a:tc>
                <a:tc>
                  <a:txBody>
                    <a:bodyPr/>
                    <a:lstStyle/>
                    <a:p>
                      <a:pPr algn="ctr"/>
                      <a:r>
                        <a:rPr lang="en-US" sz="1600" dirty="0" smtClean="0"/>
                        <a:t>Spec</a:t>
                      </a:r>
                      <a:endParaRPr lang="en-US" sz="1600" dirty="0"/>
                    </a:p>
                  </a:txBody>
                  <a:tcPr/>
                </a:tc>
                <a:tc>
                  <a:txBody>
                    <a:bodyPr/>
                    <a:lstStyle/>
                    <a:p>
                      <a:pPr algn="ctr"/>
                      <a:r>
                        <a:rPr lang="en-US" sz="1600" dirty="0" smtClean="0">
                          <a:solidFill>
                            <a:schemeClr val="tx1"/>
                          </a:solidFill>
                        </a:rPr>
                        <a:t>Measured</a:t>
                      </a:r>
                    </a:p>
                    <a:p>
                      <a:pPr algn="ctr"/>
                      <a:r>
                        <a:rPr lang="en-US" sz="1600" dirty="0" smtClean="0">
                          <a:solidFill>
                            <a:schemeClr val="tx1"/>
                          </a:solidFill>
                        </a:rPr>
                        <a:t>(PLT)</a:t>
                      </a:r>
                      <a:endParaRPr lang="en-US" sz="1600"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rPr>
                        <a:t>Measured</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rPr>
                        <a:t>(PLT)</a:t>
                      </a:r>
                      <a:endParaRPr lang="en-US" sz="1600" dirty="0">
                        <a:solidFill>
                          <a:schemeClr val="tx1"/>
                        </a:solidFill>
                      </a:endParaRPr>
                    </a:p>
                  </a:txBody>
                  <a:tcPr/>
                </a:tc>
              </a:tr>
              <a:tr h="0">
                <a:tc>
                  <a:txBody>
                    <a:bodyPr/>
                    <a:lstStyle/>
                    <a:p>
                      <a:pPr algn="r"/>
                      <a:endParaRPr lang="en-US" dirty="0">
                        <a:solidFill>
                          <a:schemeClr val="tx1"/>
                        </a:solidFill>
                      </a:endParaRPr>
                    </a:p>
                  </a:txBody>
                  <a:tcPr/>
                </a:tc>
                <a:tc>
                  <a:txBody>
                    <a:bodyPr/>
                    <a:lstStyle/>
                    <a:p>
                      <a:endParaRPr lang="en-US" sz="1600" dirty="0">
                        <a:solidFill>
                          <a:schemeClr val="tx1"/>
                        </a:solidFill>
                      </a:endParaRPr>
                    </a:p>
                  </a:txBody>
                  <a:tcPr/>
                </a:tc>
                <a:tc>
                  <a:txBody>
                    <a:bodyPr/>
                    <a:lstStyle/>
                    <a:p>
                      <a:endParaRPr lang="en-US" sz="1600" dirty="0">
                        <a:solidFill>
                          <a:schemeClr val="tx1"/>
                        </a:solidFill>
                      </a:endParaRPr>
                    </a:p>
                  </a:txBody>
                  <a:tcPr/>
                </a:tc>
                <a:tc>
                  <a:txBody>
                    <a:bodyPr/>
                    <a:lstStyle/>
                    <a:p>
                      <a:endParaRPr lang="en-US" sz="1600"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pPr algn="r"/>
                      <a:endParaRPr lang="en-US" sz="1600" dirty="0">
                        <a:solidFill>
                          <a:schemeClr val="tx1"/>
                        </a:solidFill>
                      </a:endParaRPr>
                    </a:p>
                  </a:txBody>
                  <a:tcPr>
                    <a:lnL w="12700" cap="flat" cmpd="sng" algn="ctr">
                      <a:solidFill>
                        <a:schemeClr val="tx1"/>
                      </a:solidFill>
                      <a:prstDash val="solid"/>
                      <a:round/>
                      <a:headEnd type="none" w="med" len="med"/>
                      <a:tailEnd type="none" w="med" len="med"/>
                    </a:lnL>
                  </a:tcPr>
                </a:tc>
                <a:tc>
                  <a:txBody>
                    <a:bodyPr/>
                    <a:lstStyle/>
                    <a:p>
                      <a:endParaRPr lang="en-US" sz="1600"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r>
              <a:tr h="370840">
                <a:tc>
                  <a:txBody>
                    <a:bodyPr/>
                    <a:lstStyle/>
                    <a:p>
                      <a:pPr algn="r"/>
                      <a:r>
                        <a:rPr lang="en-US" sz="1800" dirty="0" smtClean="0">
                          <a:solidFill>
                            <a:schemeClr val="tx1"/>
                          </a:solidFill>
                          <a:latin typeface="+mj-lt"/>
                        </a:rPr>
                        <a:t>7</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n-lt"/>
                        </a:rPr>
                        <a:t>3.9</a:t>
                      </a:r>
                      <a:endParaRPr lang="en-US" sz="1800" dirty="0">
                        <a:solidFill>
                          <a:schemeClr val="tx1"/>
                        </a:solidFill>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n-lt"/>
                          <a:ea typeface="+mn-ea"/>
                          <a:cs typeface="+mn-cs"/>
                        </a:rPr>
                        <a:t>0.1</a:t>
                      </a:r>
                      <a:endParaRPr lang="en-US" sz="1800" dirty="0">
                        <a:solidFill>
                          <a:schemeClr val="tx1"/>
                        </a:solidFill>
                        <a:latin typeface="+mn-lt"/>
                      </a:endParaRPr>
                    </a:p>
                  </a:txBody>
                  <a:tcPr anchor="ctr"/>
                </a:tc>
                <a:tc>
                  <a:txBody>
                    <a:bodyPr/>
                    <a:lstStyle/>
                    <a:p>
                      <a:pPr algn="ctr"/>
                      <a:r>
                        <a:rPr lang="en-US" sz="1800" dirty="0" smtClean="0">
                          <a:solidFill>
                            <a:schemeClr val="tx1"/>
                          </a:solidFill>
                          <a:latin typeface="+mj-lt"/>
                        </a:rPr>
                        <a:t>0.10</a:t>
                      </a:r>
                      <a:endParaRPr lang="en-US" sz="18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r>
                        <a:rPr lang="en-US" sz="1800" dirty="0" smtClean="0">
                          <a:solidFill>
                            <a:schemeClr val="tx1"/>
                          </a:solidFill>
                          <a:latin typeface="+mj-lt"/>
                        </a:rPr>
                        <a:t>2</a:t>
                      </a:r>
                      <a:endParaRPr lang="en-US" sz="18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r>
                        <a:rPr lang="en-US" sz="1800" dirty="0" smtClean="0">
                          <a:solidFill>
                            <a:schemeClr val="tx1"/>
                          </a:solidFill>
                          <a:latin typeface="+mj-lt"/>
                        </a:rPr>
                        <a:t>3.9</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1.4</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0.130</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0.063</a:t>
                      </a:r>
                      <a:endParaRPr lang="en-US" sz="1800" dirty="0">
                        <a:solidFill>
                          <a:schemeClr val="tx1"/>
                        </a:solidFill>
                        <a:latin typeface="+mj-lt"/>
                      </a:endParaRPr>
                    </a:p>
                  </a:txBody>
                  <a:tcPr anchor="ctr"/>
                </a:tc>
              </a:tr>
              <a:tr h="370840">
                <a:tc>
                  <a:txBody>
                    <a:bodyPr/>
                    <a:lstStyle/>
                    <a:p>
                      <a:pPr algn="r"/>
                      <a:r>
                        <a:rPr lang="en-US" sz="1800" dirty="0" smtClean="0">
                          <a:solidFill>
                            <a:schemeClr val="tx1"/>
                          </a:solidFill>
                          <a:latin typeface="+mj-lt"/>
                        </a:rPr>
                        <a:t>8</a:t>
                      </a:r>
                      <a:endParaRPr lang="en-US" sz="1800" dirty="0">
                        <a:solidFill>
                          <a:schemeClr val="tx1"/>
                        </a:solidFill>
                        <a:latin typeface="+mj-lt"/>
                      </a:endParaRPr>
                    </a:p>
                  </a:txBody>
                  <a:tcPr anchor="ctr"/>
                </a:tc>
                <a:tc>
                  <a:txBody>
                    <a:bodyPr/>
                    <a:lstStyle/>
                    <a:p>
                      <a:pPr algn="ctr" fontAlgn="t"/>
                      <a:r>
                        <a:rPr lang="en-US" sz="1800" b="0" i="0" u="none" strike="noStrike" dirty="0">
                          <a:effectLst/>
                          <a:latin typeface="+mn-lt"/>
                        </a:rPr>
                        <a:t>6.185</a:t>
                      </a:r>
                    </a:p>
                  </a:txBody>
                  <a:tcPr marL="9525" marR="9525" marT="9525" marB="0" anchor="ctr"/>
                </a:tc>
                <a:tc>
                  <a:txBody>
                    <a:bodyPr/>
                    <a:lstStyle/>
                    <a:p>
                      <a:pPr algn="ctr" fontAlgn="b"/>
                      <a:r>
                        <a:rPr lang="en-US" sz="1800" b="0" i="0" u="none" strike="noStrike" dirty="0">
                          <a:effectLst/>
                          <a:latin typeface="+mn-lt"/>
                        </a:rPr>
                        <a:t>0.1</a:t>
                      </a:r>
                    </a:p>
                  </a:txBody>
                  <a:tcPr marL="9525" marR="9525" marT="9525" marB="0" anchor="ctr"/>
                </a:tc>
                <a:tc>
                  <a:txBody>
                    <a:bodyPr/>
                    <a:lstStyle/>
                    <a:p>
                      <a:pPr algn="ctr"/>
                      <a:r>
                        <a:rPr lang="en-US" sz="1800" dirty="0" smtClean="0">
                          <a:solidFill>
                            <a:schemeClr val="tx1"/>
                          </a:solidFill>
                          <a:latin typeface="+mj-lt"/>
                        </a:rPr>
                        <a:t>0.06</a:t>
                      </a:r>
                      <a:endParaRPr lang="en-US" sz="18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endParaRPr lang="en-US" sz="18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endParaRPr lang="en-US" sz="1800" dirty="0">
                        <a:solidFill>
                          <a:schemeClr val="tx1"/>
                        </a:solidFill>
                        <a:latin typeface="+mj-lt"/>
                      </a:endParaRPr>
                    </a:p>
                  </a:txBody>
                  <a:tcPr anchor="ctr"/>
                </a:tc>
                <a:tc>
                  <a:txBody>
                    <a:bodyPr/>
                    <a:lstStyle/>
                    <a:p>
                      <a:pPr algn="ctr"/>
                      <a:endParaRPr lang="en-US" sz="1800" dirty="0">
                        <a:solidFill>
                          <a:schemeClr val="tx1"/>
                        </a:solidFill>
                        <a:latin typeface="+mj-lt"/>
                      </a:endParaRPr>
                    </a:p>
                  </a:txBody>
                  <a:tcPr anchor="ctr"/>
                </a:tc>
                <a:tc>
                  <a:txBody>
                    <a:bodyPr/>
                    <a:lstStyle/>
                    <a:p>
                      <a:pPr algn="ctr"/>
                      <a:endParaRPr lang="en-US" sz="1800" dirty="0">
                        <a:solidFill>
                          <a:schemeClr val="tx1"/>
                        </a:solidFill>
                        <a:latin typeface="+mj-lt"/>
                      </a:endParaRPr>
                    </a:p>
                  </a:txBody>
                  <a:tcPr anchor="ctr"/>
                </a:tc>
                <a:tc>
                  <a:txBody>
                    <a:bodyPr/>
                    <a:lstStyle/>
                    <a:p>
                      <a:pPr algn="ctr"/>
                      <a:endParaRPr lang="en-US" sz="1800" dirty="0">
                        <a:solidFill>
                          <a:schemeClr val="tx1"/>
                        </a:solidFill>
                        <a:latin typeface="+mj-lt"/>
                      </a:endParaRPr>
                    </a:p>
                  </a:txBody>
                  <a:tcPr anchor="ctr"/>
                </a:tc>
              </a:tr>
              <a:tr h="370840">
                <a:tc>
                  <a:txBody>
                    <a:bodyPr/>
                    <a:lstStyle/>
                    <a:p>
                      <a:pPr algn="r"/>
                      <a:r>
                        <a:rPr lang="en-US" sz="1800" dirty="0" smtClean="0">
                          <a:solidFill>
                            <a:schemeClr val="tx1"/>
                          </a:solidFill>
                          <a:latin typeface="+mj-lt"/>
                        </a:rPr>
                        <a:t>9</a:t>
                      </a:r>
                      <a:endParaRPr lang="en-US" sz="1800" dirty="0">
                        <a:solidFill>
                          <a:schemeClr val="tx1"/>
                        </a:solidFill>
                        <a:latin typeface="+mj-lt"/>
                      </a:endParaRPr>
                    </a:p>
                  </a:txBody>
                  <a:tcPr anchor="ctr"/>
                </a:tc>
                <a:tc>
                  <a:txBody>
                    <a:bodyPr/>
                    <a:lstStyle/>
                    <a:p>
                      <a:pPr algn="ctr" fontAlgn="t"/>
                      <a:r>
                        <a:rPr lang="en-US" sz="1800" b="0" i="0" u="none" strike="noStrike" dirty="0">
                          <a:effectLst/>
                          <a:latin typeface="+mn-lt"/>
                        </a:rPr>
                        <a:t>6.95</a:t>
                      </a:r>
                    </a:p>
                  </a:txBody>
                  <a:tcPr marL="9525" marR="9525" marT="9525" marB="0" anchor="ctr"/>
                </a:tc>
                <a:tc>
                  <a:txBody>
                    <a:bodyPr/>
                    <a:lstStyle/>
                    <a:p>
                      <a:pPr algn="ctr" fontAlgn="b"/>
                      <a:r>
                        <a:rPr lang="en-US" sz="1800" b="0" i="0" u="none" strike="noStrike" dirty="0">
                          <a:effectLst/>
                          <a:latin typeface="+mn-lt"/>
                        </a:rPr>
                        <a:t>0.1</a:t>
                      </a:r>
                    </a:p>
                  </a:txBody>
                  <a:tcPr marL="9525" marR="9525" marT="9525" marB="0" anchor="ctr"/>
                </a:tc>
                <a:tc>
                  <a:txBody>
                    <a:bodyPr/>
                    <a:lstStyle/>
                    <a:p>
                      <a:pPr algn="ctr"/>
                      <a:r>
                        <a:rPr lang="en-US" sz="1800" dirty="0" smtClean="0">
                          <a:solidFill>
                            <a:schemeClr val="tx1"/>
                          </a:solidFill>
                          <a:latin typeface="+mj-lt"/>
                        </a:rPr>
                        <a:t>0.09</a:t>
                      </a:r>
                      <a:endParaRPr lang="en-US" sz="18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r>
                        <a:rPr lang="en-US" sz="1800" dirty="0" smtClean="0">
                          <a:solidFill>
                            <a:schemeClr val="tx1"/>
                          </a:solidFill>
                          <a:latin typeface="+mj-lt"/>
                        </a:rPr>
                        <a:t>3</a:t>
                      </a:r>
                      <a:endParaRPr lang="en-US" sz="18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r>
                        <a:rPr lang="en-US" sz="1800" dirty="0" smtClean="0">
                          <a:solidFill>
                            <a:schemeClr val="tx1"/>
                          </a:solidFill>
                          <a:latin typeface="+mj-lt"/>
                        </a:rPr>
                        <a:t>6.x</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1.0</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0.15</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0.17</a:t>
                      </a:r>
                      <a:endParaRPr lang="en-US" sz="1800" dirty="0">
                        <a:solidFill>
                          <a:schemeClr val="tx1"/>
                        </a:solidFill>
                        <a:latin typeface="+mj-lt"/>
                      </a:endParaRPr>
                    </a:p>
                  </a:txBody>
                  <a:tcPr anchor="ctr"/>
                </a:tc>
              </a:tr>
              <a:tr h="370840">
                <a:tc>
                  <a:txBody>
                    <a:bodyPr/>
                    <a:lstStyle/>
                    <a:p>
                      <a:pPr algn="r"/>
                      <a:r>
                        <a:rPr lang="en-US" sz="1800" dirty="0" smtClean="0">
                          <a:solidFill>
                            <a:schemeClr val="tx1"/>
                          </a:solidFill>
                          <a:latin typeface="+mj-lt"/>
                        </a:rPr>
                        <a:t>10</a:t>
                      </a:r>
                      <a:endParaRPr lang="en-US" sz="1800" dirty="0">
                        <a:solidFill>
                          <a:schemeClr val="tx1"/>
                        </a:solidFill>
                        <a:latin typeface="+mj-lt"/>
                      </a:endParaRPr>
                    </a:p>
                  </a:txBody>
                  <a:tcPr anchor="ctr"/>
                </a:tc>
                <a:tc>
                  <a:txBody>
                    <a:bodyPr/>
                    <a:lstStyle/>
                    <a:p>
                      <a:pPr algn="ctr" fontAlgn="t"/>
                      <a:r>
                        <a:rPr lang="en-US" sz="1800" b="0" i="0" u="none" strike="noStrike" dirty="0">
                          <a:effectLst/>
                          <a:latin typeface="+mn-lt"/>
                        </a:rPr>
                        <a:t>7.34</a:t>
                      </a:r>
                    </a:p>
                  </a:txBody>
                  <a:tcPr marL="9525" marR="9525" marT="9525" marB="0" anchor="ctr"/>
                </a:tc>
                <a:tc>
                  <a:txBody>
                    <a:bodyPr/>
                    <a:lstStyle/>
                    <a:p>
                      <a:pPr algn="ctr" fontAlgn="b"/>
                      <a:r>
                        <a:rPr lang="en-US" sz="1800" b="0" i="0" u="none" strike="noStrike" dirty="0">
                          <a:effectLst/>
                          <a:latin typeface="+mn-lt"/>
                        </a:rPr>
                        <a:t>0.1</a:t>
                      </a:r>
                    </a:p>
                  </a:txBody>
                  <a:tcPr marL="9525" marR="9525" marT="9525" marB="0" anchor="ctr"/>
                </a:tc>
                <a:tc>
                  <a:txBody>
                    <a:bodyPr/>
                    <a:lstStyle/>
                    <a:p>
                      <a:pPr algn="ctr"/>
                      <a:r>
                        <a:rPr lang="en-US" sz="1800" dirty="0" smtClean="0">
                          <a:solidFill>
                            <a:schemeClr val="tx1"/>
                          </a:solidFill>
                          <a:latin typeface="+mj-lt"/>
                        </a:rPr>
                        <a:t>0.11</a:t>
                      </a:r>
                      <a:endParaRPr lang="en-US" sz="18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endParaRPr lang="en-US" sz="18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endParaRPr lang="en-US" sz="1800" dirty="0">
                        <a:solidFill>
                          <a:schemeClr val="tx1"/>
                        </a:solidFill>
                        <a:latin typeface="+mj-lt"/>
                      </a:endParaRPr>
                    </a:p>
                  </a:txBody>
                  <a:tcPr anchor="ctr"/>
                </a:tc>
                <a:tc>
                  <a:txBody>
                    <a:bodyPr/>
                    <a:lstStyle/>
                    <a:p>
                      <a:pPr algn="ctr"/>
                      <a:endParaRPr lang="en-US" sz="1800">
                        <a:solidFill>
                          <a:schemeClr val="tx1"/>
                        </a:solidFill>
                        <a:latin typeface="+mj-lt"/>
                      </a:endParaRPr>
                    </a:p>
                  </a:txBody>
                  <a:tcPr anchor="ctr"/>
                </a:tc>
                <a:tc>
                  <a:txBody>
                    <a:bodyPr/>
                    <a:lstStyle/>
                    <a:p>
                      <a:pPr algn="ctr"/>
                      <a:endParaRPr lang="en-US" sz="1800" dirty="0">
                        <a:solidFill>
                          <a:schemeClr val="tx1"/>
                        </a:solidFill>
                        <a:latin typeface="+mj-lt"/>
                      </a:endParaRPr>
                    </a:p>
                  </a:txBody>
                  <a:tcPr anchor="ctr"/>
                </a:tc>
                <a:tc>
                  <a:txBody>
                    <a:bodyPr/>
                    <a:lstStyle/>
                    <a:p>
                      <a:pPr algn="ctr"/>
                      <a:endParaRPr lang="en-US" sz="1800" dirty="0">
                        <a:solidFill>
                          <a:schemeClr val="tx1"/>
                        </a:solidFill>
                        <a:latin typeface="+mj-lt"/>
                      </a:endParaRPr>
                    </a:p>
                  </a:txBody>
                  <a:tcPr anchor="ctr"/>
                </a:tc>
              </a:tr>
              <a:tr h="370840">
                <a:tc>
                  <a:txBody>
                    <a:bodyPr/>
                    <a:lstStyle/>
                    <a:p>
                      <a:pPr algn="r"/>
                      <a:r>
                        <a:rPr lang="en-US" sz="1800" dirty="0" smtClean="0">
                          <a:solidFill>
                            <a:schemeClr val="tx1"/>
                          </a:solidFill>
                          <a:latin typeface="+mj-lt"/>
                        </a:rPr>
                        <a:t>11</a:t>
                      </a:r>
                      <a:endParaRPr lang="en-US" sz="1800" dirty="0">
                        <a:solidFill>
                          <a:schemeClr val="tx1"/>
                        </a:solidFill>
                        <a:latin typeface="+mj-lt"/>
                      </a:endParaRPr>
                    </a:p>
                  </a:txBody>
                  <a:tcPr anchor="ctr"/>
                </a:tc>
                <a:tc>
                  <a:txBody>
                    <a:bodyPr/>
                    <a:lstStyle/>
                    <a:p>
                      <a:pPr algn="ctr" fontAlgn="t"/>
                      <a:r>
                        <a:rPr lang="en-US" sz="1800" b="0" i="0" u="none" strike="noStrike" dirty="0">
                          <a:effectLst/>
                          <a:latin typeface="+mn-lt"/>
                        </a:rPr>
                        <a:t>8.5</a:t>
                      </a:r>
                    </a:p>
                  </a:txBody>
                  <a:tcPr marL="9525" marR="9525" marT="9525" marB="0" anchor="ctr"/>
                </a:tc>
                <a:tc>
                  <a:txBody>
                    <a:bodyPr/>
                    <a:lstStyle/>
                    <a:p>
                      <a:pPr algn="ctr" fontAlgn="b"/>
                      <a:r>
                        <a:rPr lang="en-US" sz="1800" b="0" i="0" u="none" strike="noStrike" dirty="0">
                          <a:effectLst/>
                          <a:latin typeface="+mn-lt"/>
                        </a:rPr>
                        <a:t>0.1</a:t>
                      </a:r>
                    </a:p>
                  </a:txBody>
                  <a:tcPr marL="9525" marR="9525" marT="9525" marB="0" anchor="ctr"/>
                </a:tc>
                <a:tc>
                  <a:txBody>
                    <a:bodyPr/>
                    <a:lstStyle/>
                    <a:p>
                      <a:pPr algn="ctr"/>
                      <a:r>
                        <a:rPr lang="en-US" sz="1800" dirty="0" smtClean="0">
                          <a:solidFill>
                            <a:schemeClr val="tx1"/>
                          </a:solidFill>
                          <a:latin typeface="+mj-lt"/>
                        </a:rPr>
                        <a:t>0.04</a:t>
                      </a:r>
                      <a:endParaRPr lang="en-US" sz="18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endParaRPr lang="en-US" sz="18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endParaRPr lang="en-US" sz="1800" dirty="0">
                        <a:solidFill>
                          <a:schemeClr val="tx1"/>
                        </a:solidFill>
                        <a:latin typeface="+mj-lt"/>
                      </a:endParaRPr>
                    </a:p>
                  </a:txBody>
                  <a:tcPr anchor="ctr"/>
                </a:tc>
                <a:tc>
                  <a:txBody>
                    <a:bodyPr/>
                    <a:lstStyle/>
                    <a:p>
                      <a:pPr algn="ctr"/>
                      <a:endParaRPr lang="en-US" sz="1800">
                        <a:solidFill>
                          <a:schemeClr val="tx1"/>
                        </a:solidFill>
                        <a:latin typeface="+mj-lt"/>
                      </a:endParaRPr>
                    </a:p>
                  </a:txBody>
                  <a:tcPr anchor="ctr"/>
                </a:tc>
                <a:tc>
                  <a:txBody>
                    <a:bodyPr/>
                    <a:lstStyle/>
                    <a:p>
                      <a:pPr algn="ctr"/>
                      <a:endParaRPr lang="en-US" sz="1800">
                        <a:solidFill>
                          <a:schemeClr val="tx1"/>
                        </a:solidFill>
                        <a:latin typeface="+mj-lt"/>
                      </a:endParaRPr>
                    </a:p>
                  </a:txBody>
                  <a:tcPr anchor="ctr"/>
                </a:tc>
                <a:tc>
                  <a:txBody>
                    <a:bodyPr/>
                    <a:lstStyle/>
                    <a:p>
                      <a:pPr algn="ctr"/>
                      <a:endParaRPr lang="en-US" sz="1800" dirty="0">
                        <a:solidFill>
                          <a:schemeClr val="tx1"/>
                        </a:solidFill>
                        <a:latin typeface="+mj-lt"/>
                      </a:endParaRPr>
                    </a:p>
                  </a:txBody>
                  <a:tcPr anchor="ctr"/>
                </a:tc>
              </a:tr>
              <a:tr h="370840">
                <a:tc>
                  <a:txBody>
                    <a:bodyPr/>
                    <a:lstStyle/>
                    <a:p>
                      <a:pPr algn="r"/>
                      <a:r>
                        <a:rPr lang="en-US" sz="1800" dirty="0" smtClean="0">
                          <a:solidFill>
                            <a:schemeClr val="tx1"/>
                          </a:solidFill>
                          <a:latin typeface="+mj-lt"/>
                        </a:rPr>
                        <a:t>12</a:t>
                      </a:r>
                      <a:endParaRPr lang="en-US" sz="1800" dirty="0">
                        <a:solidFill>
                          <a:schemeClr val="tx1"/>
                        </a:solidFill>
                        <a:latin typeface="+mj-lt"/>
                      </a:endParaRPr>
                    </a:p>
                  </a:txBody>
                  <a:tcPr anchor="ctr"/>
                </a:tc>
                <a:tc>
                  <a:txBody>
                    <a:bodyPr/>
                    <a:lstStyle/>
                    <a:p>
                      <a:pPr algn="ctr" fontAlgn="t"/>
                      <a:r>
                        <a:rPr lang="en-US" sz="1800" b="0" i="0" u="none" strike="noStrike" dirty="0">
                          <a:effectLst/>
                          <a:latin typeface="+mn-lt"/>
                        </a:rPr>
                        <a:t>9.61</a:t>
                      </a:r>
                    </a:p>
                  </a:txBody>
                  <a:tcPr marL="9525" marR="9525" marT="9525" marB="0" anchor="ctr"/>
                </a:tc>
                <a:tc>
                  <a:txBody>
                    <a:bodyPr/>
                    <a:lstStyle/>
                    <a:p>
                      <a:pPr algn="ctr" fontAlgn="b"/>
                      <a:r>
                        <a:rPr lang="en-US" sz="1800" b="0" i="0" u="none" strike="noStrike" dirty="0">
                          <a:effectLst/>
                          <a:latin typeface="+mn-lt"/>
                        </a:rPr>
                        <a:t>0.1</a:t>
                      </a:r>
                    </a:p>
                  </a:txBody>
                  <a:tcPr marL="9525" marR="9525" marT="9525" marB="0" anchor="ctr"/>
                </a:tc>
                <a:tc>
                  <a:txBody>
                    <a:bodyPr/>
                    <a:lstStyle/>
                    <a:p>
                      <a:pPr algn="ctr"/>
                      <a:r>
                        <a:rPr lang="en-US" sz="1800" dirty="0" smtClean="0">
                          <a:solidFill>
                            <a:schemeClr val="tx1"/>
                          </a:solidFill>
                          <a:latin typeface="+mj-lt"/>
                        </a:rPr>
                        <a:t>0.04</a:t>
                      </a:r>
                      <a:endParaRPr lang="en-US" sz="18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endParaRPr lang="en-US" sz="18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endParaRPr lang="en-US" sz="1800" dirty="0">
                        <a:solidFill>
                          <a:schemeClr val="tx1"/>
                        </a:solidFill>
                        <a:latin typeface="+mj-lt"/>
                      </a:endParaRPr>
                    </a:p>
                  </a:txBody>
                  <a:tcPr anchor="ctr"/>
                </a:tc>
                <a:tc>
                  <a:txBody>
                    <a:bodyPr/>
                    <a:lstStyle/>
                    <a:p>
                      <a:pPr algn="ctr"/>
                      <a:endParaRPr lang="en-US" sz="1800" dirty="0">
                        <a:solidFill>
                          <a:schemeClr val="tx1"/>
                        </a:solidFill>
                        <a:latin typeface="+mj-lt"/>
                      </a:endParaRPr>
                    </a:p>
                  </a:txBody>
                  <a:tcPr anchor="ctr"/>
                </a:tc>
                <a:tc>
                  <a:txBody>
                    <a:bodyPr/>
                    <a:lstStyle/>
                    <a:p>
                      <a:pPr algn="ctr"/>
                      <a:endParaRPr lang="en-US" sz="1800">
                        <a:solidFill>
                          <a:schemeClr val="tx1"/>
                        </a:solidFill>
                        <a:latin typeface="+mj-lt"/>
                      </a:endParaRPr>
                    </a:p>
                  </a:txBody>
                  <a:tcPr anchor="ctr"/>
                </a:tc>
                <a:tc>
                  <a:txBody>
                    <a:bodyPr/>
                    <a:lstStyle/>
                    <a:p>
                      <a:pPr algn="ctr"/>
                      <a:endParaRPr lang="en-US" sz="1800" dirty="0">
                        <a:solidFill>
                          <a:schemeClr val="tx1"/>
                        </a:solidFill>
                        <a:latin typeface="+mj-lt"/>
                      </a:endParaRPr>
                    </a:p>
                  </a:txBody>
                  <a:tcPr anchor="ctr"/>
                </a:tc>
              </a:tr>
              <a:tr h="370840">
                <a:tc>
                  <a:txBody>
                    <a:bodyPr/>
                    <a:lstStyle/>
                    <a:p>
                      <a:pPr algn="r"/>
                      <a:r>
                        <a:rPr lang="en-US" sz="1800" dirty="0" smtClean="0">
                          <a:solidFill>
                            <a:schemeClr val="tx1"/>
                          </a:solidFill>
                          <a:latin typeface="+mj-lt"/>
                        </a:rPr>
                        <a:t>13</a:t>
                      </a:r>
                      <a:endParaRPr lang="en-US" sz="1800" dirty="0">
                        <a:solidFill>
                          <a:schemeClr val="tx1"/>
                        </a:solidFill>
                        <a:latin typeface="+mj-lt"/>
                      </a:endParaRPr>
                    </a:p>
                  </a:txBody>
                  <a:tcPr anchor="ctr"/>
                </a:tc>
                <a:tc>
                  <a:txBody>
                    <a:bodyPr/>
                    <a:lstStyle/>
                    <a:p>
                      <a:pPr algn="ctr" fontAlgn="t"/>
                      <a:r>
                        <a:rPr lang="en-US" sz="1800" b="0" i="0" u="none" strike="noStrike" dirty="0">
                          <a:effectLst/>
                          <a:latin typeface="+mn-lt"/>
                        </a:rPr>
                        <a:t>10.35</a:t>
                      </a:r>
                    </a:p>
                  </a:txBody>
                  <a:tcPr marL="9525" marR="9525" marT="9525" marB="0" anchor="ctr"/>
                </a:tc>
                <a:tc>
                  <a:txBody>
                    <a:bodyPr/>
                    <a:lstStyle/>
                    <a:p>
                      <a:pPr algn="ctr" fontAlgn="b"/>
                      <a:r>
                        <a:rPr lang="en-US" sz="1800" b="0" i="0" u="none" strike="noStrike" dirty="0">
                          <a:effectLst/>
                          <a:latin typeface="+mn-lt"/>
                        </a:rPr>
                        <a:t>0.1</a:t>
                      </a:r>
                    </a:p>
                  </a:txBody>
                  <a:tcPr marL="9525" marR="9525" marT="9525" marB="0" anchor="ctr"/>
                </a:tc>
                <a:tc>
                  <a:txBody>
                    <a:bodyPr/>
                    <a:lstStyle/>
                    <a:p>
                      <a:pPr algn="ctr"/>
                      <a:r>
                        <a:rPr lang="en-US" sz="1800" dirty="0" smtClean="0">
                          <a:solidFill>
                            <a:schemeClr val="tx1"/>
                          </a:solidFill>
                          <a:latin typeface="+mj-lt"/>
                        </a:rPr>
                        <a:t>0.05</a:t>
                      </a:r>
                      <a:endParaRPr lang="en-US" sz="18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endParaRPr lang="en-US" sz="18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endParaRPr lang="en-US" sz="1800" dirty="0">
                        <a:solidFill>
                          <a:schemeClr val="tx1"/>
                        </a:solidFill>
                        <a:latin typeface="+mj-lt"/>
                      </a:endParaRPr>
                    </a:p>
                  </a:txBody>
                  <a:tcPr anchor="ctr"/>
                </a:tc>
                <a:tc>
                  <a:txBody>
                    <a:bodyPr/>
                    <a:lstStyle/>
                    <a:p>
                      <a:pPr algn="ctr"/>
                      <a:endParaRPr lang="en-US" sz="1800" dirty="0">
                        <a:solidFill>
                          <a:schemeClr val="tx1"/>
                        </a:solidFill>
                        <a:latin typeface="+mj-lt"/>
                      </a:endParaRPr>
                    </a:p>
                  </a:txBody>
                  <a:tcPr anchor="ctr"/>
                </a:tc>
                <a:tc>
                  <a:txBody>
                    <a:bodyPr/>
                    <a:lstStyle/>
                    <a:p>
                      <a:pPr algn="ctr"/>
                      <a:endParaRPr lang="en-US" sz="1800">
                        <a:solidFill>
                          <a:schemeClr val="tx1"/>
                        </a:solidFill>
                        <a:latin typeface="+mj-lt"/>
                      </a:endParaRPr>
                    </a:p>
                  </a:txBody>
                  <a:tcPr anchor="ctr"/>
                </a:tc>
                <a:tc>
                  <a:txBody>
                    <a:bodyPr/>
                    <a:lstStyle/>
                    <a:p>
                      <a:pPr algn="ctr"/>
                      <a:endParaRPr lang="en-US" sz="1800" dirty="0">
                        <a:solidFill>
                          <a:schemeClr val="tx1"/>
                        </a:solidFill>
                        <a:latin typeface="+mj-lt"/>
                      </a:endParaRPr>
                    </a:p>
                  </a:txBody>
                  <a:tcPr anchor="ctr"/>
                </a:tc>
              </a:tr>
              <a:tr h="370840">
                <a:tc>
                  <a:txBody>
                    <a:bodyPr/>
                    <a:lstStyle/>
                    <a:p>
                      <a:pPr algn="r"/>
                      <a:r>
                        <a:rPr lang="en-US" sz="1800" dirty="0" smtClean="0">
                          <a:solidFill>
                            <a:schemeClr val="tx1"/>
                          </a:solidFill>
                          <a:latin typeface="+mj-lt"/>
                        </a:rPr>
                        <a:t>14</a:t>
                      </a:r>
                      <a:endParaRPr lang="en-US" sz="1800" dirty="0">
                        <a:solidFill>
                          <a:schemeClr val="tx1"/>
                        </a:solidFill>
                        <a:latin typeface="+mj-lt"/>
                      </a:endParaRPr>
                    </a:p>
                  </a:txBody>
                  <a:tcPr anchor="ctr"/>
                </a:tc>
                <a:tc>
                  <a:txBody>
                    <a:bodyPr/>
                    <a:lstStyle/>
                    <a:p>
                      <a:pPr algn="ctr" fontAlgn="t"/>
                      <a:r>
                        <a:rPr lang="en-US" sz="1800" b="0" i="0" u="none" strike="noStrike" dirty="0">
                          <a:effectLst/>
                          <a:latin typeface="+mn-lt"/>
                        </a:rPr>
                        <a:t>11.2</a:t>
                      </a:r>
                    </a:p>
                  </a:txBody>
                  <a:tcPr marL="9525" marR="9525" marT="9525" marB="0" anchor="ctr"/>
                </a:tc>
                <a:tc>
                  <a:txBody>
                    <a:bodyPr/>
                    <a:lstStyle/>
                    <a:p>
                      <a:pPr algn="ctr" fontAlgn="b"/>
                      <a:r>
                        <a:rPr lang="en-US" sz="1800" b="0" i="0" u="none" strike="noStrike" dirty="0" smtClean="0">
                          <a:effectLst/>
                          <a:latin typeface="+mn-lt"/>
                        </a:rPr>
                        <a:t>0.1</a:t>
                      </a:r>
                      <a:endParaRPr lang="en-US" sz="1800" b="0" i="0" u="none" strike="noStrike" dirty="0">
                        <a:effectLst/>
                        <a:latin typeface="+mn-lt"/>
                      </a:endParaRPr>
                    </a:p>
                  </a:txBody>
                  <a:tcPr marL="9525" marR="9525" marT="9525" marB="0" anchor="ctr"/>
                </a:tc>
                <a:tc>
                  <a:txBody>
                    <a:bodyPr/>
                    <a:lstStyle/>
                    <a:p>
                      <a:pPr algn="ctr"/>
                      <a:r>
                        <a:rPr lang="en-US" sz="1800" dirty="0" smtClean="0">
                          <a:solidFill>
                            <a:schemeClr val="tx1"/>
                          </a:solidFill>
                          <a:latin typeface="+mj-lt"/>
                        </a:rPr>
                        <a:t>0.04</a:t>
                      </a:r>
                      <a:endParaRPr lang="en-US" sz="18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r>
                        <a:rPr lang="en-US" sz="1800" dirty="0" smtClean="0">
                          <a:solidFill>
                            <a:schemeClr val="tx1"/>
                          </a:solidFill>
                          <a:latin typeface="+mj-lt"/>
                        </a:rPr>
                        <a:t>4</a:t>
                      </a:r>
                      <a:endParaRPr lang="en-US" sz="18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r>
                        <a:rPr lang="en-US" sz="1800" dirty="0" smtClean="0">
                          <a:solidFill>
                            <a:schemeClr val="tx1"/>
                          </a:solidFill>
                          <a:latin typeface="+mj-lt"/>
                        </a:rPr>
                        <a:t>10.7</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0.35</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0.11</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0.06</a:t>
                      </a:r>
                      <a:endParaRPr lang="en-US" sz="1800" dirty="0">
                        <a:solidFill>
                          <a:schemeClr val="tx1"/>
                        </a:solidFill>
                        <a:latin typeface="+mj-lt"/>
                      </a:endParaRPr>
                    </a:p>
                  </a:txBody>
                  <a:tcPr anchor="ctr"/>
                </a:tc>
              </a:tr>
              <a:tr h="370840">
                <a:tc>
                  <a:txBody>
                    <a:bodyPr/>
                    <a:lstStyle/>
                    <a:p>
                      <a:pPr algn="r"/>
                      <a:r>
                        <a:rPr lang="en-US" sz="1800" dirty="0" smtClean="0">
                          <a:solidFill>
                            <a:schemeClr val="tx1"/>
                          </a:solidFill>
                          <a:latin typeface="+mj-lt"/>
                        </a:rPr>
                        <a:t>15</a:t>
                      </a:r>
                      <a:endParaRPr lang="en-US" sz="1800" dirty="0">
                        <a:solidFill>
                          <a:schemeClr val="tx1"/>
                        </a:solidFill>
                        <a:latin typeface="+mj-lt"/>
                      </a:endParaRPr>
                    </a:p>
                  </a:txBody>
                  <a:tcPr anchor="ctr"/>
                </a:tc>
                <a:tc>
                  <a:txBody>
                    <a:bodyPr/>
                    <a:lstStyle/>
                    <a:p>
                      <a:pPr algn="ctr" fontAlgn="t"/>
                      <a:r>
                        <a:rPr lang="en-US" sz="1800" b="0" i="0" u="none" strike="noStrike" dirty="0">
                          <a:effectLst/>
                          <a:latin typeface="+mn-lt"/>
                        </a:rPr>
                        <a:t>12.3</a:t>
                      </a:r>
                    </a:p>
                  </a:txBody>
                  <a:tcPr marL="9525" marR="9525" marT="9525" marB="0" anchor="ctr"/>
                </a:tc>
                <a:tc>
                  <a:txBody>
                    <a:bodyPr/>
                    <a:lstStyle/>
                    <a:p>
                      <a:pPr algn="ctr" fontAlgn="b"/>
                      <a:r>
                        <a:rPr lang="en-US" sz="1800" b="0" i="0" u="none" strike="noStrike" dirty="0">
                          <a:effectLst/>
                          <a:latin typeface="+mn-lt"/>
                        </a:rPr>
                        <a:t>0.1</a:t>
                      </a:r>
                    </a:p>
                  </a:txBody>
                  <a:tcPr marL="9525" marR="9525" marT="9525" marB="0" anchor="ctr"/>
                </a:tc>
                <a:tc>
                  <a:txBody>
                    <a:bodyPr/>
                    <a:lstStyle/>
                    <a:p>
                      <a:pPr algn="ctr"/>
                      <a:r>
                        <a:rPr lang="en-US" sz="1800" dirty="0" smtClean="0">
                          <a:solidFill>
                            <a:schemeClr val="tx1"/>
                          </a:solidFill>
                          <a:latin typeface="+mj-lt"/>
                        </a:rPr>
                        <a:t>0.05</a:t>
                      </a:r>
                      <a:endParaRPr lang="en-US" sz="18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r>
                        <a:rPr lang="en-US" sz="1800" dirty="0" smtClean="0">
                          <a:solidFill>
                            <a:schemeClr val="tx1"/>
                          </a:solidFill>
                          <a:latin typeface="+mj-lt"/>
                        </a:rPr>
                        <a:t>5</a:t>
                      </a:r>
                      <a:endParaRPr lang="en-US" sz="18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r>
                        <a:rPr lang="en-US" sz="1800" dirty="0" smtClean="0">
                          <a:solidFill>
                            <a:schemeClr val="tx1"/>
                          </a:solidFill>
                          <a:latin typeface="+mj-lt"/>
                        </a:rPr>
                        <a:t>12.0</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0.35</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a:t>
                      </a:r>
                      <a:endParaRPr lang="en-US" sz="1800" dirty="0">
                        <a:solidFill>
                          <a:schemeClr val="tx1"/>
                        </a:solidFill>
                        <a:latin typeface="+mj-lt"/>
                      </a:endParaRPr>
                    </a:p>
                  </a:txBody>
                  <a:tcPr anchor="ctr"/>
                </a:tc>
              </a:tr>
              <a:tr h="370840">
                <a:tc>
                  <a:txBody>
                    <a:bodyPr/>
                    <a:lstStyle/>
                    <a:p>
                      <a:pPr algn="r"/>
                      <a:r>
                        <a:rPr lang="en-US" sz="1800" dirty="0" smtClean="0">
                          <a:solidFill>
                            <a:schemeClr val="tx1"/>
                          </a:solidFill>
                          <a:latin typeface="+mj-lt"/>
                        </a:rPr>
                        <a:t>16</a:t>
                      </a:r>
                      <a:endParaRPr lang="en-US" sz="1800" dirty="0">
                        <a:solidFill>
                          <a:schemeClr val="tx1"/>
                        </a:solidFill>
                        <a:latin typeface="+mj-lt"/>
                      </a:endParaRPr>
                    </a:p>
                  </a:txBody>
                  <a:tcPr anchor="ctr"/>
                </a:tc>
                <a:tc>
                  <a:txBody>
                    <a:bodyPr/>
                    <a:lstStyle/>
                    <a:p>
                      <a:pPr algn="ctr" fontAlgn="t"/>
                      <a:r>
                        <a:rPr lang="en-US" sz="1800" b="0" i="0" u="none" strike="noStrike" dirty="0">
                          <a:effectLst/>
                          <a:latin typeface="+mn-lt"/>
                        </a:rPr>
                        <a:t>13.3</a:t>
                      </a:r>
                    </a:p>
                  </a:txBody>
                  <a:tcPr marL="9525" marR="9525" marT="9525" marB="0" anchor="ctr"/>
                </a:tc>
                <a:tc>
                  <a:txBody>
                    <a:bodyPr/>
                    <a:lstStyle/>
                    <a:p>
                      <a:pPr algn="ctr" fontAlgn="b"/>
                      <a:r>
                        <a:rPr lang="en-US" sz="1800" b="0" i="0" u="none" strike="noStrike" dirty="0">
                          <a:effectLst/>
                          <a:latin typeface="+mn-lt"/>
                        </a:rPr>
                        <a:t>0.3</a:t>
                      </a:r>
                    </a:p>
                  </a:txBody>
                  <a:tcPr marL="9525" marR="9525" marT="9525" marB="0" anchor="ctr"/>
                </a:tc>
                <a:tc>
                  <a:txBody>
                    <a:bodyPr/>
                    <a:lstStyle/>
                    <a:p>
                      <a:pPr algn="ctr"/>
                      <a:r>
                        <a:rPr lang="en-US" sz="1800" dirty="0" smtClean="0">
                          <a:solidFill>
                            <a:schemeClr val="tx1"/>
                          </a:solidFill>
                          <a:latin typeface="+mj-lt"/>
                        </a:rPr>
                        <a:t>0.14</a:t>
                      </a:r>
                      <a:endParaRPr lang="en-US" sz="18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r>
                        <a:rPr lang="en-US" sz="1800" dirty="0" smtClean="0">
                          <a:solidFill>
                            <a:schemeClr val="tx1"/>
                          </a:solidFill>
                          <a:latin typeface="+mj-lt"/>
                        </a:rPr>
                        <a:t>6</a:t>
                      </a:r>
                      <a:endParaRPr lang="en-US" sz="18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r>
                        <a:rPr lang="en-US" sz="1800" dirty="0" smtClean="0">
                          <a:solidFill>
                            <a:schemeClr val="tx1"/>
                          </a:solidFill>
                          <a:latin typeface="+mj-lt"/>
                        </a:rPr>
                        <a:t>13.3</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0.32</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0.19</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0.13</a:t>
                      </a:r>
                      <a:endParaRPr lang="en-US" sz="1800" dirty="0">
                        <a:solidFill>
                          <a:schemeClr val="tx1"/>
                        </a:solidFill>
                        <a:latin typeface="+mj-lt"/>
                      </a:endParaRPr>
                    </a:p>
                  </a:txBody>
                  <a:tcPr anchor="ctr"/>
                </a:tc>
              </a:tr>
            </a:tbl>
          </a:graphicData>
        </a:graphic>
      </p:graphicFrame>
      <p:sp>
        <p:nvSpPr>
          <p:cNvPr id="6" name="TextBox 5"/>
          <p:cNvSpPr txBox="1"/>
          <p:nvPr/>
        </p:nvSpPr>
        <p:spPr>
          <a:xfrm>
            <a:off x="2133600" y="914400"/>
            <a:ext cx="2019592" cy="338554"/>
          </a:xfrm>
          <a:prstGeom prst="rect">
            <a:avLst/>
          </a:prstGeom>
          <a:noFill/>
        </p:spPr>
        <p:txBody>
          <a:bodyPr wrap="none" rtlCol="0">
            <a:spAutoFit/>
          </a:bodyPr>
          <a:lstStyle/>
          <a:p>
            <a:r>
              <a:rPr lang="en-US" sz="1600" dirty="0">
                <a:solidFill>
                  <a:srgbClr val="FFFFFF"/>
                </a:solidFill>
              </a:rPr>
              <a:t>* From ITT at GUC7</a:t>
            </a:r>
          </a:p>
        </p:txBody>
      </p:sp>
      <p:sp>
        <p:nvSpPr>
          <p:cNvPr id="7" name="TextBox 6"/>
          <p:cNvSpPr txBox="1"/>
          <p:nvPr/>
        </p:nvSpPr>
        <p:spPr>
          <a:xfrm>
            <a:off x="533400" y="6381690"/>
            <a:ext cx="8175636" cy="400110"/>
          </a:xfrm>
          <a:prstGeom prst="rect">
            <a:avLst/>
          </a:prstGeom>
          <a:noFill/>
        </p:spPr>
        <p:txBody>
          <a:bodyPr wrap="none" rtlCol="0">
            <a:spAutoFit/>
          </a:bodyPr>
          <a:lstStyle/>
          <a:p>
            <a:r>
              <a:rPr lang="en-US" sz="2000" dirty="0">
                <a:solidFill>
                  <a:srgbClr val="FFFFFF"/>
                </a:solidFill>
              </a:rPr>
              <a:t>Similar instrument noise, even with 4-16 times finer spatial resolutions!</a:t>
            </a:r>
          </a:p>
        </p:txBody>
      </p:sp>
    </p:spTree>
    <p:extLst>
      <p:ext uri="{BB962C8B-B14F-4D97-AF65-F5344CB8AC3E}">
        <p14:creationId xmlns:p14="http://schemas.microsoft.com/office/powerpoint/2010/main" val="1569358061"/>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963167" y="-151785"/>
            <a:ext cx="7100929" cy="1158240"/>
          </a:xfrm>
        </p:spPr>
        <p:txBody>
          <a:bodyPr/>
          <a:lstStyle/>
          <a:p>
            <a:pPr eaLnBrk="1" hangingPunct="1">
              <a:defRPr/>
            </a:pPr>
            <a:r>
              <a:rPr lang="en-US" sz="3200" b="1" dirty="0" smtClean="0">
                <a:solidFill>
                  <a:schemeClr val="tx1"/>
                </a:solidFill>
                <a:effectLst>
                  <a:outerShdw blurRad="38100" dist="38100" dir="2700000" algn="tl">
                    <a:srgbClr val="000000">
                      <a:alpha val="43137"/>
                    </a:srgbClr>
                  </a:outerShdw>
                </a:effectLst>
              </a:rPr>
              <a:t>Training and User Education Materials</a:t>
            </a:r>
          </a:p>
        </p:txBody>
      </p:sp>
      <p:sp>
        <p:nvSpPr>
          <p:cNvPr id="12" name="Rectangle 11"/>
          <p:cNvSpPr/>
          <p:nvPr/>
        </p:nvSpPr>
        <p:spPr>
          <a:xfrm>
            <a:off x="2893882" y="685800"/>
            <a:ext cx="3103491" cy="3868751"/>
          </a:xfrm>
          <a:prstGeom prst="rect">
            <a:avLst/>
          </a:prstGeom>
        </p:spPr>
        <p:txBody>
          <a:bodyPr wrap="square">
            <a:spAutoFit/>
          </a:bodyPr>
          <a:lstStyle/>
          <a:p>
            <a:pPr marL="342900" indent="-342900" fontAlgn="base">
              <a:spcBef>
                <a:spcPct val="20000"/>
              </a:spcBef>
              <a:spcAft>
                <a:spcPct val="0"/>
              </a:spcAft>
              <a:defRPr/>
            </a:pPr>
            <a:r>
              <a:rPr lang="en-US" sz="2000" b="1" dirty="0">
                <a:solidFill>
                  <a:srgbClr val="FFC000"/>
                </a:solidFill>
              </a:rPr>
              <a:t>Online Training Modules</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How Satellite Observations Impact NWP</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GOES-R ABI: Next Generation Satellite Imaging (COMET)</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GOES-R: Benefits of Next-Generation Environmental Monitoring (COMET)</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Satellite Hydrology and Meteorology for Forecasters (SHyMet)</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SPoRT product training modules</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VISIT Training Resources</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Commerce Learning </a:t>
            </a:r>
            <a:r>
              <a:rPr lang="en-US" sz="1400" dirty="0" smtClean="0">
                <a:solidFill>
                  <a:prstClr val="white"/>
                </a:solidFill>
              </a:rPr>
              <a:t>Center</a:t>
            </a:r>
          </a:p>
          <a:p>
            <a:pPr marL="171450" indent="-171450" fontAlgn="base">
              <a:spcBef>
                <a:spcPct val="20000"/>
              </a:spcBef>
              <a:spcAft>
                <a:spcPts val="600"/>
              </a:spcAft>
              <a:buFont typeface="Arial" panose="020B0604020202020204" pitchFamily="34" charset="0"/>
              <a:buChar char="•"/>
              <a:defRPr/>
            </a:pPr>
            <a:r>
              <a:rPr lang="en-US" sz="1400" dirty="0" smtClean="0">
                <a:solidFill>
                  <a:prstClr val="white"/>
                </a:solidFill>
              </a:rPr>
              <a:t>ABI Band Fact Sheets</a:t>
            </a:r>
            <a:endParaRPr lang="en-US" sz="1400" dirty="0">
              <a:solidFill>
                <a:prstClr val="white"/>
              </a:solidFill>
            </a:endParaRPr>
          </a:p>
        </p:txBody>
      </p:sp>
      <p:sp>
        <p:nvSpPr>
          <p:cNvPr id="10" name="Rectangle 9"/>
          <p:cNvSpPr/>
          <p:nvPr/>
        </p:nvSpPr>
        <p:spPr>
          <a:xfrm>
            <a:off x="2970018" y="4610397"/>
            <a:ext cx="2951218" cy="2095958"/>
          </a:xfrm>
          <a:prstGeom prst="rect">
            <a:avLst/>
          </a:prstGeom>
        </p:spPr>
        <p:txBody>
          <a:bodyPr wrap="square">
            <a:spAutoFit/>
          </a:bodyPr>
          <a:lstStyle/>
          <a:p>
            <a:pPr marL="342900" indent="-342900" fontAlgn="base">
              <a:spcBef>
                <a:spcPct val="20000"/>
              </a:spcBef>
              <a:spcAft>
                <a:spcPct val="0"/>
              </a:spcAft>
              <a:defRPr/>
            </a:pPr>
            <a:r>
              <a:rPr lang="en-US" sz="2000" b="1" dirty="0">
                <a:solidFill>
                  <a:srgbClr val="FFC000"/>
                </a:solidFill>
              </a:rPr>
              <a:t>Printed Materials</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GOES-R Fact Sheets (18)</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User Readiness Plan</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GRB Downlink Specifications and Product Users Guide</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Proving Ground Demonstration Final Reports and Annual Reports</a:t>
            </a:r>
          </a:p>
        </p:txBody>
      </p:sp>
      <p:sp>
        <p:nvSpPr>
          <p:cNvPr id="11" name="Slide Number Placeholder 65"/>
          <p:cNvSpPr txBox="1">
            <a:spLocks/>
          </p:cNvSpPr>
          <p:nvPr/>
        </p:nvSpPr>
        <p:spPr>
          <a:xfrm>
            <a:off x="6997296" y="6503223"/>
            <a:ext cx="2133600" cy="365125"/>
          </a:xfrm>
          <a:prstGeom prst="rect">
            <a:avLst/>
          </a:prstGeom>
        </p:spPr>
        <p:txBody>
          <a:bodyPr vert="horz" lIns="91440" tIns="45720" rIns="91440" bIns="45720" rtlCol="0" anchor="b"/>
          <a:lstStyle>
            <a:defPPr>
              <a:defRPr lang="en-US"/>
            </a:defPPr>
            <a:lvl1pPr algn="r" rtl="0" fontAlgn="auto">
              <a:spcBef>
                <a:spcPts val="0"/>
              </a:spcBef>
              <a:spcAft>
                <a:spcPts val="0"/>
              </a:spcAft>
              <a:defRPr sz="1200" kern="1200">
                <a:solidFill>
                  <a:schemeClr val="bg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D9AC741-1BF0-41AA-9B51-622F501F52CB}" type="slidenum">
              <a:rPr lang="en-US" smtClean="0">
                <a:solidFill>
                  <a:prstClr val="white"/>
                </a:solidFill>
              </a:rPr>
              <a:pPr>
                <a:defRPr/>
              </a:pPr>
              <a:t>185</a:t>
            </a:fld>
            <a:endParaRPr lang="en-US" dirty="0">
              <a:solidFill>
                <a:prstClr val="white"/>
              </a:solidFill>
            </a:endParaRPr>
          </a:p>
        </p:txBody>
      </p:sp>
      <p:pic>
        <p:nvPicPr>
          <p:cNvPr id="1028" name="Picture 4" descr="GOES-R ABI: Next Generation Satellite Imag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356" y="4279726"/>
            <a:ext cx="2500607" cy="1875455"/>
          </a:xfrm>
          <a:prstGeom prst="rect">
            <a:avLst/>
          </a:prstGeom>
          <a:noFill/>
          <a:ln>
            <a:noFill/>
          </a:ln>
          <a:effectLst>
            <a:outerShdw blurRad="44450" dist="27940" dir="5400000" algn="ctr">
              <a:srgbClr val="000000">
                <a:alpha val="32000"/>
              </a:srgbClr>
            </a:outerShdw>
            <a:reflection blurRad="6350" stA="52000" endA="300" endPos="35000" dir="5400000" sy="-100000" algn="bl" rotWithShape="0"/>
            <a:softEdge rad="31750"/>
          </a:effectLst>
          <a:scene3d>
            <a:camera prst="isometricOffAxis2Lef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91110" y="763366"/>
            <a:ext cx="705852" cy="369332"/>
          </a:xfrm>
          <a:prstGeom prst="rect">
            <a:avLst/>
          </a:prstGeom>
          <a:noFill/>
        </p:spPr>
        <p:txBody>
          <a:bodyPr wrap="square" rtlCol="0">
            <a:spAutoFit/>
          </a:bodyPr>
          <a:lstStyle/>
          <a:p>
            <a:pPr fontAlgn="base">
              <a:spcBef>
                <a:spcPct val="0"/>
              </a:spcBef>
              <a:spcAft>
                <a:spcPct val="0"/>
              </a:spcAft>
            </a:pPr>
            <a:r>
              <a:rPr lang="en-US" b="1" dirty="0">
                <a:solidFill>
                  <a:srgbClr val="FFC000"/>
                </a:solidFill>
              </a:rPr>
              <a:t>New!</a:t>
            </a: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81875" y="4114800"/>
            <a:ext cx="2078627" cy="2687006"/>
          </a:xfrm>
          <a:prstGeom prst="rect">
            <a:avLst/>
          </a:prstGeom>
          <a:effectLst>
            <a:glow rad="101600">
              <a:srgbClr val="FFFF00">
                <a:alpha val="60000"/>
              </a:srgbClr>
            </a:glow>
          </a:effectLst>
        </p:spPr>
      </p:pic>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7356" y="1162800"/>
            <a:ext cx="2579475" cy="1934606"/>
          </a:xfrm>
          <a:prstGeom prst="rect">
            <a:avLst/>
          </a:prstGeom>
          <a:effectLst>
            <a:glow rad="139700">
              <a:srgbClr val="FFFF00">
                <a:alpha val="40000"/>
              </a:srgbClr>
            </a:glow>
          </a:effectLst>
          <a:scene3d>
            <a:camera prst="isometricOffAxis1Right"/>
            <a:lightRig rig="threePt" dir="t"/>
          </a:scene3d>
        </p:spPr>
      </p:pic>
      <p:sp>
        <p:nvSpPr>
          <p:cNvPr id="14" name="TextBox 13"/>
          <p:cNvSpPr txBox="1"/>
          <p:nvPr/>
        </p:nvSpPr>
        <p:spPr>
          <a:xfrm>
            <a:off x="237540" y="3805888"/>
            <a:ext cx="705852" cy="369332"/>
          </a:xfrm>
          <a:prstGeom prst="rect">
            <a:avLst/>
          </a:prstGeom>
          <a:noFill/>
        </p:spPr>
        <p:txBody>
          <a:bodyPr wrap="square" rtlCol="0">
            <a:spAutoFit/>
          </a:bodyPr>
          <a:lstStyle/>
          <a:p>
            <a:pPr fontAlgn="base">
              <a:spcBef>
                <a:spcPct val="0"/>
              </a:spcBef>
              <a:spcAft>
                <a:spcPct val="0"/>
              </a:spcAft>
            </a:pPr>
            <a:r>
              <a:rPr lang="en-US" b="1" dirty="0">
                <a:solidFill>
                  <a:srgbClr val="FFC000"/>
                </a:solidFill>
              </a:rPr>
              <a:t>New!</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5727" y="654273"/>
            <a:ext cx="2510922" cy="3235484"/>
          </a:xfrm>
          <a:prstGeom prst="rect">
            <a:avLst/>
          </a:prstGeom>
          <a:scene3d>
            <a:camera prst="isometricLeftDown">
              <a:rot lat="600000" lon="2700000" rev="0"/>
            </a:camera>
            <a:lightRig rig="threePt" dir="t"/>
          </a:scene3d>
        </p:spPr>
      </p:pic>
    </p:spTree>
    <p:extLst>
      <p:ext uri="{BB962C8B-B14F-4D97-AF65-F5344CB8AC3E}">
        <p14:creationId xmlns:p14="http://schemas.microsoft.com/office/powerpoint/2010/main" val="1534336879"/>
      </p:ext>
    </p:extLst>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solidFill>
                  <a:srgbClr val="FFFF00"/>
                </a:solidFill>
              </a:rPr>
              <a:t>“How to make a </a:t>
            </a:r>
            <a:r>
              <a:rPr lang="en-US" dirty="0" err="1" smtClean="0">
                <a:solidFill>
                  <a:srgbClr val="FFFF00"/>
                </a:solidFill>
              </a:rPr>
              <a:t>wx</a:t>
            </a:r>
            <a:r>
              <a:rPr lang="en-US" dirty="0" smtClean="0">
                <a:solidFill>
                  <a:srgbClr val="FFFF00"/>
                </a:solidFill>
              </a:rPr>
              <a:t> satellite”</a:t>
            </a:r>
            <a:endParaRPr lang="en-US" dirty="0">
              <a:solidFill>
                <a:srgbClr val="FFFF00"/>
              </a:solidFill>
            </a:endParaRPr>
          </a:p>
        </p:txBody>
      </p:sp>
      <p:sp>
        <p:nvSpPr>
          <p:cNvPr id="3" name="Content Placeholder 2"/>
          <p:cNvSpPr>
            <a:spLocks noGrp="1"/>
          </p:cNvSpPr>
          <p:nvPr>
            <p:ph idx="1"/>
          </p:nvPr>
        </p:nvSpPr>
        <p:spPr>
          <a:xfrm>
            <a:off x="457200" y="914400"/>
            <a:ext cx="8229600" cy="4525963"/>
          </a:xfrm>
        </p:spPr>
        <p:txBody>
          <a:bodyPr/>
          <a:lstStyle/>
          <a:p>
            <a:r>
              <a:rPr lang="en-US" dirty="0">
                <a:solidFill>
                  <a:schemeClr val="bg1"/>
                </a:solidFill>
              </a:rPr>
              <a:t>http://scijinks.jpl.nasa.gov/build-satellite/</a:t>
            </a:r>
          </a:p>
        </p:txBody>
      </p:sp>
      <p:sp>
        <p:nvSpPr>
          <p:cNvPr id="4" name="Slide Number Placeholder 3"/>
          <p:cNvSpPr>
            <a:spLocks noGrp="1"/>
          </p:cNvSpPr>
          <p:nvPr>
            <p:ph type="sldNum" sz="quarter" idx="12"/>
          </p:nvPr>
        </p:nvSpPr>
        <p:spPr/>
        <p:txBody>
          <a:bodyPr/>
          <a:lstStyle/>
          <a:p>
            <a:pPr>
              <a:defRPr/>
            </a:pPr>
            <a:fld id="{5D97DC28-83C0-416A-930C-F8B980D5CAC2}" type="slidenum">
              <a:rPr lang="en-US" smtClean="0">
                <a:solidFill>
                  <a:srgbClr val="000000"/>
                </a:solidFill>
              </a:rPr>
              <a:pPr>
                <a:defRPr/>
              </a:pPr>
              <a:t>186</a:t>
            </a:fld>
            <a:endParaRPr lang="en-US">
              <a:solidFill>
                <a:srgbClr val="00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1600200"/>
            <a:ext cx="6250545" cy="6858000"/>
          </a:xfrm>
          <a:prstGeom prst="rect">
            <a:avLst/>
          </a:prstGeom>
        </p:spPr>
      </p:pic>
    </p:spTree>
    <p:extLst>
      <p:ext uri="{BB962C8B-B14F-4D97-AF65-F5344CB8AC3E}">
        <p14:creationId xmlns:p14="http://schemas.microsoft.com/office/powerpoint/2010/main" val="2874425653"/>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C:\gifs\03204.1555.1000m.nc_corr_comp_cim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7696200" cy="6970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918429"/>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32371E3-7E71-48BE-A1B8-5EE9ED8D5475}" type="slidenum">
              <a:rPr lang="en-US" smtClean="0">
                <a:solidFill>
                  <a:srgbClr val="000000"/>
                </a:solidFill>
              </a:rPr>
              <a:pPr eaLnBrk="1" hangingPunct="1"/>
              <a:t>188</a:t>
            </a:fld>
            <a:endParaRPr lang="en-US" smtClean="0">
              <a:solidFill>
                <a:srgbClr val="000000"/>
              </a:solidFill>
            </a:endParaRPr>
          </a:p>
        </p:txBody>
      </p:sp>
      <p:sp>
        <p:nvSpPr>
          <p:cNvPr id="178179" name="Rectangle 2"/>
          <p:cNvSpPr>
            <a:spLocks noGrp="1" noChangeArrowheads="1"/>
          </p:cNvSpPr>
          <p:nvPr>
            <p:ph type="title"/>
          </p:nvPr>
        </p:nvSpPr>
        <p:spPr>
          <a:xfrm>
            <a:off x="228600" y="0"/>
            <a:ext cx="8915400" cy="1143000"/>
          </a:xfrm>
        </p:spPr>
        <p:txBody>
          <a:bodyPr/>
          <a:lstStyle/>
          <a:p>
            <a:r>
              <a:rPr lang="en-US" sz="3200" smtClean="0"/>
              <a:t>Why do we need a high spectral resolution sounder?</a:t>
            </a:r>
          </a:p>
        </p:txBody>
      </p:sp>
      <p:sp>
        <p:nvSpPr>
          <p:cNvPr id="178180" name="Rectangle 3"/>
          <p:cNvSpPr>
            <a:spLocks noChangeArrowheads="1"/>
          </p:cNvSpPr>
          <p:nvPr/>
        </p:nvSpPr>
        <p:spPr bwMode="auto">
          <a:xfrm>
            <a:off x="3733800" y="1905000"/>
            <a:ext cx="20574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nvGrpSpPr>
          <p:cNvPr id="178181" name="Group 4"/>
          <p:cNvGrpSpPr>
            <a:grpSpLocks/>
          </p:cNvGrpSpPr>
          <p:nvPr/>
        </p:nvGrpSpPr>
        <p:grpSpPr bwMode="auto">
          <a:xfrm>
            <a:off x="381000" y="1295400"/>
            <a:ext cx="9144000" cy="6858000"/>
            <a:chOff x="0" y="1200"/>
            <a:chExt cx="5760" cy="4320"/>
          </a:xfrm>
        </p:grpSpPr>
        <p:grpSp>
          <p:nvGrpSpPr>
            <p:cNvPr id="178185" name="Group 5"/>
            <p:cNvGrpSpPr>
              <a:grpSpLocks/>
            </p:cNvGrpSpPr>
            <p:nvPr/>
          </p:nvGrpSpPr>
          <p:grpSpPr bwMode="auto">
            <a:xfrm>
              <a:off x="0" y="1200"/>
              <a:ext cx="5760" cy="4320"/>
              <a:chOff x="0" y="1104"/>
              <a:chExt cx="5760" cy="4320"/>
            </a:xfrm>
          </p:grpSpPr>
          <p:pic>
            <p:nvPicPr>
              <p:cNvPr id="178187" name="Picture 6" descr="multi_700_900_zoom"/>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104"/>
                <a:ext cx="5760" cy="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8188" name="Rectangle 7"/>
              <p:cNvSpPr>
                <a:spLocks noChangeArrowheads="1"/>
              </p:cNvSpPr>
              <p:nvPr/>
            </p:nvSpPr>
            <p:spPr bwMode="auto">
              <a:xfrm>
                <a:off x="2352" y="2112"/>
                <a:ext cx="672"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78189" name="Rectangle 8"/>
              <p:cNvSpPr>
                <a:spLocks noChangeArrowheads="1"/>
              </p:cNvSpPr>
              <p:nvPr/>
            </p:nvSpPr>
            <p:spPr bwMode="auto">
              <a:xfrm>
                <a:off x="3072" y="2112"/>
                <a:ext cx="1200"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78190" name="Rectangle 9"/>
              <p:cNvSpPr>
                <a:spLocks noChangeArrowheads="1"/>
              </p:cNvSpPr>
              <p:nvPr/>
            </p:nvSpPr>
            <p:spPr bwMode="auto">
              <a:xfrm>
                <a:off x="4980" y="2112"/>
                <a:ext cx="240"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78191" name="Rectangle 10"/>
              <p:cNvSpPr>
                <a:spLocks noChangeArrowheads="1"/>
              </p:cNvSpPr>
              <p:nvPr/>
            </p:nvSpPr>
            <p:spPr bwMode="auto">
              <a:xfrm>
                <a:off x="1680" y="2112"/>
                <a:ext cx="240"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78192" name="Rectangle 11"/>
              <p:cNvSpPr>
                <a:spLocks noChangeArrowheads="1"/>
              </p:cNvSpPr>
              <p:nvPr/>
            </p:nvSpPr>
            <p:spPr bwMode="auto">
              <a:xfrm>
                <a:off x="1296" y="2112"/>
                <a:ext cx="336"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78193" name="Rectangle 12"/>
              <p:cNvSpPr>
                <a:spLocks noChangeArrowheads="1"/>
              </p:cNvSpPr>
              <p:nvPr/>
            </p:nvSpPr>
            <p:spPr bwMode="auto">
              <a:xfrm>
                <a:off x="816" y="2112"/>
                <a:ext cx="336"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78194" name="Line 13"/>
              <p:cNvSpPr>
                <a:spLocks noChangeShapeType="1"/>
              </p:cNvSpPr>
              <p:nvPr/>
            </p:nvSpPr>
            <p:spPr bwMode="auto">
              <a:xfrm flipH="1" flipV="1">
                <a:off x="1824" y="2256"/>
                <a:ext cx="288"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78195" name="Oval 14"/>
              <p:cNvSpPr>
                <a:spLocks noChangeArrowheads="1"/>
              </p:cNvSpPr>
              <p:nvPr/>
            </p:nvSpPr>
            <p:spPr bwMode="auto">
              <a:xfrm>
                <a:off x="2496" y="1536"/>
                <a:ext cx="672" cy="528"/>
              </a:xfrm>
              <a:prstGeom prst="ellipse">
                <a:avLst/>
              </a:prstGeom>
              <a:noFill/>
              <a:ln w="571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78196" name="Text Box 15"/>
              <p:cNvSpPr txBox="1">
                <a:spLocks noChangeArrowheads="1"/>
              </p:cNvSpPr>
              <p:nvPr/>
            </p:nvSpPr>
            <p:spPr bwMode="auto">
              <a:xfrm>
                <a:off x="1968" y="2352"/>
                <a:ext cx="2691" cy="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dirty="0">
                    <a:solidFill>
                      <a:srgbClr val="000000"/>
                    </a:solidFill>
                    <a:latin typeface="Times New Roman" pitchFamily="18" charset="0"/>
                  </a:rPr>
                  <a:t>GOES-12 Sounder Bands</a:t>
                </a:r>
              </a:p>
              <a:p>
                <a:pPr eaLnBrk="1" hangingPunct="1"/>
                <a:r>
                  <a:rPr lang="en-US" sz="2000" dirty="0" err="1" smtClean="0">
                    <a:solidFill>
                      <a:srgbClr val="000000"/>
                    </a:solidFill>
                    <a:latin typeface="Times New Roman" pitchFamily="18" charset="0"/>
                  </a:rPr>
                  <a:t>Smooths</a:t>
                </a:r>
                <a:r>
                  <a:rPr lang="en-US" sz="2000" dirty="0" smtClean="0">
                    <a:solidFill>
                      <a:srgbClr val="000000"/>
                    </a:solidFill>
                    <a:latin typeface="Times New Roman" pitchFamily="18" charset="0"/>
                  </a:rPr>
                  <a:t> </a:t>
                </a:r>
                <a:r>
                  <a:rPr lang="en-US" sz="2000" dirty="0">
                    <a:solidFill>
                      <a:srgbClr val="000000"/>
                    </a:solidFill>
                    <a:latin typeface="Times New Roman" pitchFamily="18" charset="0"/>
                  </a:rPr>
                  <a:t>over required absorption lines </a:t>
                </a:r>
              </a:p>
            </p:txBody>
          </p:sp>
          <p:sp>
            <p:nvSpPr>
              <p:cNvPr id="178197" name="Rectangle 16"/>
              <p:cNvSpPr>
                <a:spLocks noChangeArrowheads="1"/>
              </p:cNvSpPr>
              <p:nvPr/>
            </p:nvSpPr>
            <p:spPr bwMode="auto">
              <a:xfrm>
                <a:off x="384" y="3264"/>
                <a:ext cx="4992" cy="20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sp>
          <p:nvSpPr>
            <p:cNvPr id="178186" name="Rectangle 17"/>
            <p:cNvSpPr>
              <a:spLocks noChangeArrowheads="1"/>
            </p:cNvSpPr>
            <p:nvPr/>
          </p:nvSpPr>
          <p:spPr bwMode="auto">
            <a:xfrm>
              <a:off x="2544" y="1344"/>
              <a:ext cx="960" cy="1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sp>
        <p:nvSpPr>
          <p:cNvPr id="178182" name="Rectangle 18"/>
          <p:cNvSpPr>
            <a:spLocks noChangeArrowheads="1"/>
          </p:cNvSpPr>
          <p:nvPr/>
        </p:nvSpPr>
        <p:spPr bwMode="auto">
          <a:xfrm>
            <a:off x="0" y="4632325"/>
            <a:ext cx="9144000" cy="1006475"/>
          </a:xfrm>
          <a:prstGeom prst="rect">
            <a:avLst/>
          </a:prstGeom>
          <a:solidFill>
            <a:schemeClr val="accent6"/>
          </a:solidFill>
          <a:ln>
            <a:noFill/>
          </a:ln>
          <a:effectLst/>
          <a:extLst/>
        </p:spPr>
        <p:txBody>
          <a:bodyPr anchor="ctr">
            <a:spAutoFit/>
          </a:bodyPr>
          <a:lstStyle/>
          <a:p>
            <a:pPr algn="ctr"/>
            <a:r>
              <a:rPr lang="en-US" altLang="ko-KR" sz="2000" dirty="0">
                <a:solidFill>
                  <a:schemeClr val="bg1"/>
                </a:solidFill>
                <a:ea typeface="Batang" pitchFamily="18" charset="-127"/>
                <a:cs typeface="Times New Roman" pitchFamily="18" charset="0"/>
              </a:rPr>
              <a:t>Compared to broadband </a:t>
            </a:r>
            <a:r>
              <a:rPr lang="en-US" altLang="ko-KR" sz="2000" dirty="0" smtClean="0">
                <a:solidFill>
                  <a:schemeClr val="bg1"/>
                </a:solidFill>
                <a:ea typeface="Batang" pitchFamily="18" charset="-127"/>
                <a:cs typeface="Times New Roman" pitchFamily="18" charset="0"/>
              </a:rPr>
              <a:t>imagers and sounders</a:t>
            </a:r>
            <a:r>
              <a:rPr lang="en-US" altLang="ko-KR" sz="2000" dirty="0">
                <a:solidFill>
                  <a:schemeClr val="bg1"/>
                </a:solidFill>
                <a:ea typeface="Batang" pitchFamily="18" charset="-127"/>
                <a:cs typeface="Times New Roman" pitchFamily="18" charset="0"/>
              </a:rPr>
              <a:t>, observing absorption lines is mandatory to meeting requirements for temperature and moisture structure needed to improve </a:t>
            </a:r>
            <a:r>
              <a:rPr lang="en-US" altLang="ko-KR" sz="2000" dirty="0" smtClean="0">
                <a:solidFill>
                  <a:schemeClr val="bg1"/>
                </a:solidFill>
                <a:ea typeface="Batang" pitchFamily="18" charset="-127"/>
                <a:cs typeface="Times New Roman" pitchFamily="18" charset="0"/>
              </a:rPr>
              <a:t>short-term weather </a:t>
            </a:r>
            <a:r>
              <a:rPr lang="en-US" altLang="ko-KR" sz="2000" dirty="0">
                <a:solidFill>
                  <a:schemeClr val="bg1"/>
                </a:solidFill>
                <a:ea typeface="Batang" pitchFamily="18" charset="-127"/>
                <a:cs typeface="Times New Roman" pitchFamily="18" charset="0"/>
              </a:rPr>
              <a:t>forecasting</a:t>
            </a:r>
          </a:p>
        </p:txBody>
      </p:sp>
      <p:sp>
        <p:nvSpPr>
          <p:cNvPr id="178183" name="Text Box 19"/>
          <p:cNvSpPr txBox="1">
            <a:spLocks noChangeArrowheads="1"/>
          </p:cNvSpPr>
          <p:nvPr/>
        </p:nvSpPr>
        <p:spPr bwMode="auto">
          <a:xfrm>
            <a:off x="228600" y="5791200"/>
            <a:ext cx="891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solidFill>
                  <a:srgbClr val="000000"/>
                </a:solidFill>
                <a:latin typeface="Times New Roman" pitchFamily="18" charset="0"/>
              </a:rPr>
              <a:t>Many papers document science value of high spectral resolution sounder that support weather forecast needs. (Sieglaff et al.)</a:t>
            </a:r>
          </a:p>
        </p:txBody>
      </p:sp>
      <p:sp>
        <p:nvSpPr>
          <p:cNvPr id="178184" name="Text Box 20"/>
          <p:cNvSpPr txBox="1">
            <a:spLocks noChangeArrowheads="1"/>
          </p:cNvSpPr>
          <p:nvPr/>
        </p:nvSpPr>
        <p:spPr bwMode="auto">
          <a:xfrm rot="-5400000">
            <a:off x="7380288" y="2425700"/>
            <a:ext cx="3255962" cy="27463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30000"/>
              </a:spcBef>
            </a:pPr>
            <a:r>
              <a:rPr lang="en-US" altLang="ko-KR" sz="1200">
                <a:solidFill>
                  <a:srgbClr val="000000"/>
                </a:solidFill>
                <a:ea typeface="Gulim" pitchFamily="34" charset="-127"/>
              </a:rPr>
              <a:t>Analysis courtesy of Justin Sieglaff, CIMSS.</a:t>
            </a:r>
            <a:endParaRPr lang="en-US">
              <a:solidFill>
                <a:srgbClr val="000000"/>
              </a:solidFill>
            </a:endParaRPr>
          </a:p>
        </p:txBody>
      </p:sp>
    </p:spTree>
    <p:extLst>
      <p:ext uri="{BB962C8B-B14F-4D97-AF65-F5344CB8AC3E}">
        <p14:creationId xmlns:p14="http://schemas.microsoft.com/office/powerpoint/2010/main" val="1388821993"/>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3"/>
          <p:cNvSpPr>
            <a:spLocks noGrp="1"/>
          </p:cNvSpPr>
          <p:nvPr>
            <p:ph type="sldNum" sz="quarter" idx="10"/>
          </p:nvPr>
        </p:nvSpPr>
        <p:spPr/>
        <p:txBody>
          <a:bodyPr/>
          <a:lstStyle/>
          <a:p>
            <a:fld id="{03A2C1E3-9D64-4206-A04D-FDE64C5837E4}" type="slidenum">
              <a:rPr lang="en-US" altLang="en-US">
                <a:solidFill>
                  <a:prstClr val="black">
                    <a:tint val="75000"/>
                  </a:prstClr>
                </a:solidFill>
              </a:rPr>
              <a:pPr/>
              <a:t>189</a:t>
            </a:fld>
            <a:endParaRPr lang="en-US" altLang="en-US">
              <a:solidFill>
                <a:prstClr val="black">
                  <a:tint val="75000"/>
                </a:prstClr>
              </a:solidFill>
            </a:endParaRPr>
          </a:p>
        </p:txBody>
      </p:sp>
      <p:sp>
        <p:nvSpPr>
          <p:cNvPr id="630786" name="Rectangle 2"/>
          <p:cNvSpPr>
            <a:spLocks noGrp="1" noChangeArrowheads="1"/>
          </p:cNvSpPr>
          <p:nvPr>
            <p:ph type="title"/>
          </p:nvPr>
        </p:nvSpPr>
        <p:spPr>
          <a:xfrm>
            <a:off x="1384300" y="228600"/>
            <a:ext cx="6616700" cy="381000"/>
          </a:xfrm>
        </p:spPr>
        <p:txBody>
          <a:bodyPr>
            <a:noAutofit/>
          </a:bodyPr>
          <a:lstStyle/>
          <a:p>
            <a:r>
              <a:rPr lang="en-US" altLang="en-US" sz="2400" dirty="0" err="1"/>
              <a:t>Nearcasting</a:t>
            </a:r>
            <a:r>
              <a:rPr lang="en-US" altLang="en-US" sz="2400" dirty="0"/>
              <a:t> Severe Weather using a </a:t>
            </a:r>
            <a:r>
              <a:rPr lang="en-US" altLang="en-US" sz="2400" dirty="0" smtClean="0"/>
              <a:t>high-time and high-spectral Infrared Observations</a:t>
            </a:r>
            <a:endParaRPr lang="en-US" altLang="en-US" sz="2400" dirty="0"/>
          </a:p>
        </p:txBody>
      </p:sp>
      <p:sp>
        <p:nvSpPr>
          <p:cNvPr id="630787" name="Line 3"/>
          <p:cNvSpPr>
            <a:spLocks noChangeShapeType="1"/>
          </p:cNvSpPr>
          <p:nvPr/>
        </p:nvSpPr>
        <p:spPr bwMode="auto">
          <a:xfrm>
            <a:off x="4648200" y="914400"/>
            <a:ext cx="0" cy="55626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630788" name="Text Box 4"/>
          <p:cNvSpPr txBox="1">
            <a:spLocks noChangeArrowheads="1"/>
          </p:cNvSpPr>
          <p:nvPr/>
        </p:nvSpPr>
        <p:spPr bwMode="auto">
          <a:xfrm>
            <a:off x="2743200" y="1143000"/>
            <a:ext cx="3657600" cy="2305050"/>
          </a:xfrm>
          <a:prstGeom prst="rect">
            <a:avLst/>
          </a:prstGeom>
          <a:solidFill>
            <a:srgbClr val="B2B2B2"/>
          </a:solidFill>
          <a:ln w="222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200" b="1" dirty="0">
                <a:solidFill>
                  <a:prstClr val="black"/>
                </a:solidFill>
                <a:latin typeface="Arial" charset="0"/>
              </a:rPr>
              <a:t>A WRF model simulation of the June 12, 2002 IHOP case was used to generate simulated radiances from an Advanced Baseline Imager (ABI), a geostationary Hyper-spectral Environmental Sounder (HES), and simulated radar reflectivity.</a:t>
            </a:r>
          </a:p>
          <a:p>
            <a:endParaRPr lang="en-US" altLang="en-US" sz="1200" b="1" dirty="0">
              <a:solidFill>
                <a:prstClr val="black"/>
              </a:solidFill>
              <a:latin typeface="Arial" charset="0"/>
            </a:endParaRPr>
          </a:p>
          <a:p>
            <a:r>
              <a:rPr lang="en-US" altLang="en-US" sz="1200" b="1" dirty="0">
                <a:solidFill>
                  <a:prstClr val="black"/>
                </a:solidFill>
                <a:latin typeface="Arial" charset="0"/>
              </a:rPr>
              <a:t>Temperature and moisture profiles were retrieved from the radiance datasets and assimilated by the CIMSS </a:t>
            </a:r>
            <a:r>
              <a:rPr lang="en-US" altLang="en-US" sz="1200" b="1" dirty="0" err="1">
                <a:solidFill>
                  <a:prstClr val="black"/>
                </a:solidFill>
                <a:latin typeface="Arial" charset="0"/>
              </a:rPr>
              <a:t>Nearcasting</a:t>
            </a:r>
            <a:r>
              <a:rPr lang="en-US" altLang="en-US" sz="1200" b="1" dirty="0">
                <a:solidFill>
                  <a:prstClr val="black"/>
                </a:solidFill>
                <a:latin typeface="Arial" charset="0"/>
              </a:rPr>
              <a:t> Model and compared.  Detailed Theta-E gradients were resolved by </a:t>
            </a:r>
            <a:r>
              <a:rPr lang="en-US" altLang="en-US" sz="1200" b="1" dirty="0" smtClean="0">
                <a:solidFill>
                  <a:prstClr val="black"/>
                </a:solidFill>
                <a:latin typeface="Arial" charset="0"/>
              </a:rPr>
              <a:t>high-spectral observations.</a:t>
            </a:r>
            <a:endParaRPr lang="en-US" altLang="en-US" sz="1200" b="1" dirty="0">
              <a:solidFill>
                <a:prstClr val="black"/>
              </a:solidFill>
              <a:latin typeface="Arial" charset="0"/>
            </a:endParaRPr>
          </a:p>
        </p:txBody>
      </p:sp>
      <p:pic>
        <p:nvPicPr>
          <p:cNvPr id="630789" name="Picture 5" descr="nearihop_te9_005m"/>
          <p:cNvPicPr>
            <a:picLocks noChangeAspect="1" noChangeArrowheads="1"/>
          </p:cNvPicPr>
          <p:nvPr/>
        </p:nvPicPr>
        <p:blipFill>
          <a:blip r:embed="rId3" cstate="print">
            <a:extLst>
              <a:ext uri="{28A0092B-C50C-407E-A947-70E740481C1C}">
                <a14:useLocalDpi xmlns:a14="http://schemas.microsoft.com/office/drawing/2010/main" val="0"/>
              </a:ext>
            </a:extLst>
          </a:blip>
          <a:srcRect l="5826" t="6250" r="11650" b="12500"/>
          <a:stretch>
            <a:fillRect/>
          </a:stretch>
        </p:blipFill>
        <p:spPr bwMode="auto">
          <a:xfrm>
            <a:off x="6705600" y="1676400"/>
            <a:ext cx="23495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0790" name="Picture 6" descr="smradray_12jun2002_2100utc_d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4191000"/>
            <a:ext cx="2571750" cy="2205038"/>
          </a:xfrm>
          <a:prstGeom prst="rect">
            <a:avLst/>
          </a:prstGeom>
          <a:noFill/>
          <a:extLst>
            <a:ext uri="{909E8E84-426E-40DD-AFC4-6F175D3DCCD1}">
              <a14:hiddenFill xmlns:a14="http://schemas.microsoft.com/office/drawing/2010/main">
                <a:solidFill>
                  <a:srgbClr val="FFFFFF"/>
                </a:solidFill>
              </a14:hiddenFill>
            </a:ext>
          </a:extLst>
        </p:spPr>
      </p:pic>
      <p:pic>
        <p:nvPicPr>
          <p:cNvPr id="630791" name="Picture 7" descr="nearcast_te9_004m"/>
          <p:cNvPicPr>
            <a:picLocks noChangeAspect="1" noChangeArrowheads="1"/>
          </p:cNvPicPr>
          <p:nvPr/>
        </p:nvPicPr>
        <p:blipFill>
          <a:blip r:embed="rId5">
            <a:extLst>
              <a:ext uri="{28A0092B-C50C-407E-A947-70E740481C1C}">
                <a14:useLocalDpi xmlns:a14="http://schemas.microsoft.com/office/drawing/2010/main" val="0"/>
              </a:ext>
            </a:extLst>
          </a:blip>
          <a:srcRect t="43750" r="94136" b="4124"/>
          <a:stretch>
            <a:fillRect/>
          </a:stretch>
        </p:blipFill>
        <p:spPr bwMode="auto">
          <a:xfrm>
            <a:off x="6562725" y="1841500"/>
            <a:ext cx="219075" cy="1816100"/>
          </a:xfrm>
          <a:prstGeom prst="rect">
            <a:avLst/>
          </a:prstGeom>
          <a:noFill/>
          <a:extLst>
            <a:ext uri="{909E8E84-426E-40DD-AFC4-6F175D3DCCD1}">
              <a14:hiddenFill xmlns:a14="http://schemas.microsoft.com/office/drawing/2010/main">
                <a:solidFill>
                  <a:srgbClr val="FFFFFF"/>
                </a:solidFill>
              </a14:hiddenFill>
            </a:ext>
          </a:extLst>
        </p:spPr>
      </p:pic>
      <p:pic>
        <p:nvPicPr>
          <p:cNvPr id="630792" name="Picture 8" descr="nearihop_ted_005m"/>
          <p:cNvPicPr>
            <a:picLocks noChangeAspect="1" noChangeArrowheads="1"/>
          </p:cNvPicPr>
          <p:nvPr/>
        </p:nvPicPr>
        <p:blipFill>
          <a:blip r:embed="rId6" cstate="print">
            <a:extLst>
              <a:ext uri="{28A0092B-C50C-407E-A947-70E740481C1C}">
                <a14:useLocalDpi xmlns:a14="http://schemas.microsoft.com/office/drawing/2010/main" val="0"/>
              </a:ext>
            </a:extLst>
          </a:blip>
          <a:srcRect l="5826" t="6250" r="11650" b="12500"/>
          <a:stretch>
            <a:fillRect/>
          </a:stretch>
        </p:blipFill>
        <p:spPr bwMode="auto">
          <a:xfrm>
            <a:off x="6708775" y="4086225"/>
            <a:ext cx="2359025"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0793" name="Picture 9" descr="nearcast_ted_004m"/>
          <p:cNvPicPr>
            <a:picLocks noChangeAspect="1" noChangeArrowheads="1"/>
          </p:cNvPicPr>
          <p:nvPr/>
        </p:nvPicPr>
        <p:blipFill>
          <a:blip r:embed="rId7">
            <a:extLst>
              <a:ext uri="{28A0092B-C50C-407E-A947-70E740481C1C}">
                <a14:useLocalDpi xmlns:a14="http://schemas.microsoft.com/office/drawing/2010/main" val="0"/>
              </a:ext>
            </a:extLst>
          </a:blip>
          <a:srcRect t="46875" r="95184" b="4124"/>
          <a:stretch>
            <a:fillRect/>
          </a:stretch>
        </p:blipFill>
        <p:spPr bwMode="auto">
          <a:xfrm>
            <a:off x="6629400" y="4495800"/>
            <a:ext cx="192088" cy="1828800"/>
          </a:xfrm>
          <a:prstGeom prst="rect">
            <a:avLst/>
          </a:prstGeom>
          <a:noFill/>
          <a:extLst>
            <a:ext uri="{909E8E84-426E-40DD-AFC4-6F175D3DCCD1}">
              <a14:hiddenFill xmlns:a14="http://schemas.microsoft.com/office/drawing/2010/main">
                <a:solidFill>
                  <a:srgbClr val="FFFFFF"/>
                </a:solidFill>
              </a14:hiddenFill>
            </a:ext>
          </a:extLst>
        </p:spPr>
      </p:pic>
      <p:sp>
        <p:nvSpPr>
          <p:cNvPr id="630794" name="Text Box 10"/>
          <p:cNvSpPr txBox="1">
            <a:spLocks noChangeArrowheads="1"/>
          </p:cNvSpPr>
          <p:nvPr/>
        </p:nvSpPr>
        <p:spPr bwMode="auto">
          <a:xfrm>
            <a:off x="6629400" y="3581400"/>
            <a:ext cx="2438400" cy="387350"/>
          </a:xfrm>
          <a:prstGeom prst="rect">
            <a:avLst/>
          </a:prstGeom>
          <a:solidFill>
            <a:schemeClr val="accent1"/>
          </a:solidFill>
          <a:ln w="222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900" b="1">
                <a:solidFill>
                  <a:srgbClr val="FF0000"/>
                </a:solidFill>
                <a:latin typeface="Arial" charset="0"/>
              </a:rPr>
              <a:t>5-hour NearCast</a:t>
            </a:r>
            <a:r>
              <a:rPr lang="en-US" altLang="en-US" sz="900" b="1">
                <a:solidFill>
                  <a:prstClr val="black"/>
                </a:solidFill>
                <a:latin typeface="Arial" charset="0"/>
              </a:rPr>
              <a:t> for 2000 UTC</a:t>
            </a:r>
          </a:p>
          <a:p>
            <a:pPr algn="ctr"/>
            <a:r>
              <a:rPr lang="en-US" altLang="en-US" sz="900" b="1">
                <a:solidFill>
                  <a:prstClr val="black"/>
                </a:solidFill>
                <a:latin typeface="Arial" charset="0"/>
              </a:rPr>
              <a:t>Low level Theta-E</a:t>
            </a:r>
          </a:p>
        </p:txBody>
      </p:sp>
      <p:sp>
        <p:nvSpPr>
          <p:cNvPr id="630795" name="Text Box 11"/>
          <p:cNvSpPr txBox="1">
            <a:spLocks noChangeArrowheads="1"/>
          </p:cNvSpPr>
          <p:nvPr/>
        </p:nvSpPr>
        <p:spPr bwMode="auto">
          <a:xfrm>
            <a:off x="6692900" y="6013450"/>
            <a:ext cx="2374900" cy="387350"/>
          </a:xfrm>
          <a:prstGeom prst="rect">
            <a:avLst/>
          </a:prstGeom>
          <a:solidFill>
            <a:schemeClr val="accent1"/>
          </a:solidFill>
          <a:ln w="222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900" b="1">
                <a:solidFill>
                  <a:srgbClr val="FF0000"/>
                </a:solidFill>
                <a:latin typeface="Arial" charset="0"/>
              </a:rPr>
              <a:t>5-hour NearCast</a:t>
            </a:r>
            <a:r>
              <a:rPr lang="en-US" altLang="en-US" sz="900" b="1">
                <a:solidFill>
                  <a:prstClr val="black"/>
                </a:solidFill>
                <a:latin typeface="Arial" charset="0"/>
              </a:rPr>
              <a:t> for 2000 UTC</a:t>
            </a:r>
          </a:p>
          <a:p>
            <a:pPr algn="ctr"/>
            <a:r>
              <a:rPr lang="en-US" altLang="en-US" sz="900" b="1">
                <a:solidFill>
                  <a:prstClr val="black"/>
                </a:solidFill>
                <a:latin typeface="Arial" charset="0"/>
              </a:rPr>
              <a:t>Low to Mid level Theta-E Differences</a:t>
            </a:r>
          </a:p>
        </p:txBody>
      </p:sp>
      <p:sp>
        <p:nvSpPr>
          <p:cNvPr id="630796" name="Text Box 12"/>
          <p:cNvSpPr txBox="1">
            <a:spLocks noChangeArrowheads="1"/>
          </p:cNvSpPr>
          <p:nvPr/>
        </p:nvSpPr>
        <p:spPr bwMode="auto">
          <a:xfrm>
            <a:off x="3124200" y="6019800"/>
            <a:ext cx="3055938" cy="387350"/>
          </a:xfrm>
          <a:prstGeom prst="rect">
            <a:avLst/>
          </a:prstGeom>
          <a:solidFill>
            <a:srgbClr val="FFFF00"/>
          </a:solidFill>
          <a:ln w="222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900" b="1">
                <a:solidFill>
                  <a:prstClr val="black"/>
                </a:solidFill>
                <a:latin typeface="Arial" charset="0"/>
              </a:rPr>
              <a:t>Rapid Development of Convection over Texas and Nebraska between 2000 and 2100 UTC 12 June 2002</a:t>
            </a:r>
          </a:p>
        </p:txBody>
      </p:sp>
      <p:sp>
        <p:nvSpPr>
          <p:cNvPr id="630797" name="Text Box 13"/>
          <p:cNvSpPr txBox="1">
            <a:spLocks noChangeArrowheads="1"/>
          </p:cNvSpPr>
          <p:nvPr/>
        </p:nvSpPr>
        <p:spPr bwMode="auto">
          <a:xfrm>
            <a:off x="6629400" y="1066800"/>
            <a:ext cx="2438400" cy="571500"/>
          </a:xfrm>
          <a:prstGeom prst="rect">
            <a:avLst/>
          </a:prstGeom>
          <a:noFill/>
          <a:ln w="222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b="1">
                <a:solidFill>
                  <a:prstClr val="black"/>
                </a:solidFill>
                <a:latin typeface="Arial" charset="0"/>
              </a:rPr>
              <a:t>Strong low-level Theta-E gradients are indicated by HES which has the ability to detect low-level moisture.</a:t>
            </a:r>
          </a:p>
        </p:txBody>
      </p:sp>
      <p:pic>
        <p:nvPicPr>
          <p:cNvPr id="630798" name="Picture 14" descr="nearihop_ted_005m"/>
          <p:cNvPicPr>
            <a:picLocks noChangeAspect="1" noChangeArrowheads="1"/>
          </p:cNvPicPr>
          <p:nvPr/>
        </p:nvPicPr>
        <p:blipFill>
          <a:blip r:embed="rId8" cstate="print">
            <a:extLst>
              <a:ext uri="{28A0092B-C50C-407E-A947-70E740481C1C}">
                <a14:useLocalDpi xmlns:a14="http://schemas.microsoft.com/office/drawing/2010/main" val="0"/>
              </a:ext>
            </a:extLst>
          </a:blip>
          <a:srcRect l="5826" t="6250" r="11650" b="12500"/>
          <a:stretch>
            <a:fillRect/>
          </a:stretch>
        </p:blipFill>
        <p:spPr bwMode="auto">
          <a:xfrm>
            <a:off x="152400" y="4081463"/>
            <a:ext cx="2362200" cy="2166937"/>
          </a:xfrm>
          <a:prstGeom prst="rect">
            <a:avLst/>
          </a:prstGeom>
          <a:noFill/>
          <a:extLst>
            <a:ext uri="{909E8E84-426E-40DD-AFC4-6F175D3DCCD1}">
              <a14:hiddenFill xmlns:a14="http://schemas.microsoft.com/office/drawing/2010/main">
                <a:solidFill>
                  <a:srgbClr val="FFFFFF"/>
                </a:solidFill>
              </a14:hiddenFill>
            </a:ext>
          </a:extLst>
        </p:spPr>
      </p:pic>
      <p:pic>
        <p:nvPicPr>
          <p:cNvPr id="630799" name="Picture 15" descr="nearihop_te9_005m"/>
          <p:cNvPicPr>
            <a:picLocks noChangeAspect="1" noChangeArrowheads="1"/>
          </p:cNvPicPr>
          <p:nvPr/>
        </p:nvPicPr>
        <p:blipFill>
          <a:blip r:embed="rId9" cstate="print">
            <a:extLst>
              <a:ext uri="{28A0092B-C50C-407E-A947-70E740481C1C}">
                <a14:useLocalDpi xmlns:a14="http://schemas.microsoft.com/office/drawing/2010/main" val="0"/>
              </a:ext>
            </a:extLst>
          </a:blip>
          <a:srcRect l="5826" t="6250" r="11650" b="12500"/>
          <a:stretch>
            <a:fillRect/>
          </a:stretch>
        </p:blipFill>
        <p:spPr bwMode="auto">
          <a:xfrm>
            <a:off x="152400" y="1676400"/>
            <a:ext cx="2362200" cy="2166938"/>
          </a:xfrm>
          <a:prstGeom prst="rect">
            <a:avLst/>
          </a:prstGeom>
          <a:noFill/>
          <a:extLst>
            <a:ext uri="{909E8E84-426E-40DD-AFC4-6F175D3DCCD1}">
              <a14:hiddenFill xmlns:a14="http://schemas.microsoft.com/office/drawing/2010/main">
                <a:solidFill>
                  <a:srgbClr val="FFFFFF"/>
                </a:solidFill>
              </a14:hiddenFill>
            </a:ext>
          </a:extLst>
        </p:spPr>
      </p:pic>
      <p:sp>
        <p:nvSpPr>
          <p:cNvPr id="630800" name="Text Box 16"/>
          <p:cNvSpPr txBox="1">
            <a:spLocks noChangeArrowheads="1"/>
          </p:cNvSpPr>
          <p:nvPr/>
        </p:nvSpPr>
        <p:spPr bwMode="auto">
          <a:xfrm>
            <a:off x="152400" y="6013450"/>
            <a:ext cx="2362200" cy="387350"/>
          </a:xfrm>
          <a:prstGeom prst="rect">
            <a:avLst/>
          </a:prstGeom>
          <a:solidFill>
            <a:schemeClr val="accent1"/>
          </a:solidFill>
          <a:ln w="222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900" b="1">
                <a:solidFill>
                  <a:srgbClr val="FF0000"/>
                </a:solidFill>
                <a:latin typeface="Arial" charset="0"/>
              </a:rPr>
              <a:t>5-hour NearCast</a:t>
            </a:r>
            <a:r>
              <a:rPr lang="en-US" altLang="en-US" sz="900" b="1">
                <a:solidFill>
                  <a:prstClr val="black"/>
                </a:solidFill>
                <a:latin typeface="Arial" charset="0"/>
              </a:rPr>
              <a:t> for 2000 UTC</a:t>
            </a:r>
          </a:p>
          <a:p>
            <a:pPr algn="ctr"/>
            <a:r>
              <a:rPr lang="en-US" altLang="en-US" sz="900" b="1">
                <a:solidFill>
                  <a:prstClr val="black"/>
                </a:solidFill>
                <a:latin typeface="Arial" charset="0"/>
              </a:rPr>
              <a:t>Low to Mid level Theta-E Differences</a:t>
            </a:r>
          </a:p>
        </p:txBody>
      </p:sp>
      <p:sp>
        <p:nvSpPr>
          <p:cNvPr id="630801" name="Text Box 17"/>
          <p:cNvSpPr txBox="1">
            <a:spLocks noChangeArrowheads="1"/>
          </p:cNvSpPr>
          <p:nvPr/>
        </p:nvSpPr>
        <p:spPr bwMode="auto">
          <a:xfrm>
            <a:off x="152400" y="3505200"/>
            <a:ext cx="2362200" cy="387350"/>
          </a:xfrm>
          <a:prstGeom prst="rect">
            <a:avLst/>
          </a:prstGeom>
          <a:solidFill>
            <a:schemeClr val="accent1"/>
          </a:solidFill>
          <a:ln w="222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900" b="1">
                <a:solidFill>
                  <a:srgbClr val="FF0000"/>
                </a:solidFill>
                <a:latin typeface="Arial" charset="0"/>
              </a:rPr>
              <a:t>5-hour NearCast</a:t>
            </a:r>
            <a:r>
              <a:rPr lang="en-US" altLang="en-US" sz="900" b="1">
                <a:solidFill>
                  <a:prstClr val="black"/>
                </a:solidFill>
                <a:latin typeface="Arial" charset="0"/>
              </a:rPr>
              <a:t> for 2000 UTC</a:t>
            </a:r>
          </a:p>
          <a:p>
            <a:pPr algn="ctr"/>
            <a:r>
              <a:rPr lang="en-US" altLang="en-US" sz="900" b="1">
                <a:solidFill>
                  <a:prstClr val="black"/>
                </a:solidFill>
                <a:latin typeface="Arial" charset="0"/>
              </a:rPr>
              <a:t>Low level Theta-E</a:t>
            </a:r>
          </a:p>
        </p:txBody>
      </p:sp>
      <p:sp>
        <p:nvSpPr>
          <p:cNvPr id="630802" name="Text Box 18"/>
          <p:cNvSpPr txBox="1">
            <a:spLocks noChangeArrowheads="1"/>
          </p:cNvSpPr>
          <p:nvPr/>
        </p:nvSpPr>
        <p:spPr bwMode="auto">
          <a:xfrm>
            <a:off x="76200" y="1066800"/>
            <a:ext cx="2438400" cy="571500"/>
          </a:xfrm>
          <a:prstGeom prst="rect">
            <a:avLst/>
          </a:prstGeom>
          <a:noFill/>
          <a:ln w="222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b="1">
                <a:solidFill>
                  <a:prstClr val="black"/>
                </a:solidFill>
                <a:latin typeface="Arial" charset="0"/>
              </a:rPr>
              <a:t>Weak gradients of low-level Theta-E are indicated by ABI which has only two water vapor channels.</a:t>
            </a:r>
          </a:p>
        </p:txBody>
      </p:sp>
      <p:sp>
        <p:nvSpPr>
          <p:cNvPr id="630803" name="Text Box 19"/>
          <p:cNvSpPr txBox="1">
            <a:spLocks noChangeArrowheads="1"/>
          </p:cNvSpPr>
          <p:nvPr/>
        </p:nvSpPr>
        <p:spPr bwMode="auto">
          <a:xfrm>
            <a:off x="3352800" y="3657600"/>
            <a:ext cx="2590800" cy="571500"/>
          </a:xfrm>
          <a:prstGeom prst="rect">
            <a:avLst/>
          </a:prstGeom>
          <a:solidFill>
            <a:schemeClr val="accent1"/>
          </a:solidFill>
          <a:ln w="222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b="1">
                <a:solidFill>
                  <a:prstClr val="black"/>
                </a:solidFill>
                <a:latin typeface="Arial" charset="0"/>
              </a:rPr>
              <a:t>Simulated composite reflectivity from nature run indication the formation of convection. </a:t>
            </a:r>
          </a:p>
        </p:txBody>
      </p:sp>
      <p:sp>
        <p:nvSpPr>
          <p:cNvPr id="630804" name="Text Box 20"/>
          <p:cNvSpPr txBox="1">
            <a:spLocks noChangeArrowheads="1"/>
          </p:cNvSpPr>
          <p:nvPr/>
        </p:nvSpPr>
        <p:spPr bwMode="auto">
          <a:xfrm>
            <a:off x="1296988" y="1630363"/>
            <a:ext cx="12176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r>
              <a:rPr lang="en-US" altLang="en-US" sz="1200" b="1">
                <a:solidFill>
                  <a:srgbClr val="FF0000"/>
                </a:solidFill>
                <a:latin typeface="Arial" charset="0"/>
              </a:rPr>
              <a:t>Simulated ABI</a:t>
            </a:r>
          </a:p>
        </p:txBody>
      </p:sp>
      <p:sp>
        <p:nvSpPr>
          <p:cNvPr id="630805" name="Text Box 21"/>
          <p:cNvSpPr txBox="1">
            <a:spLocks noChangeArrowheads="1"/>
          </p:cNvSpPr>
          <p:nvPr/>
        </p:nvSpPr>
        <p:spPr bwMode="auto">
          <a:xfrm>
            <a:off x="1296988" y="4038600"/>
            <a:ext cx="121761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r>
              <a:rPr lang="en-US" altLang="en-US" sz="1200" b="1">
                <a:solidFill>
                  <a:srgbClr val="FF0000"/>
                </a:solidFill>
                <a:latin typeface="Arial" charset="0"/>
              </a:rPr>
              <a:t>Simulated ABI</a:t>
            </a:r>
          </a:p>
        </p:txBody>
      </p:sp>
      <p:pic>
        <p:nvPicPr>
          <p:cNvPr id="630806" name="Picture 22" descr="nearcast_te9_004m"/>
          <p:cNvPicPr>
            <a:picLocks noChangeAspect="1" noChangeArrowheads="1"/>
          </p:cNvPicPr>
          <p:nvPr/>
        </p:nvPicPr>
        <p:blipFill>
          <a:blip r:embed="rId5">
            <a:extLst>
              <a:ext uri="{28A0092B-C50C-407E-A947-70E740481C1C}">
                <a14:useLocalDpi xmlns:a14="http://schemas.microsoft.com/office/drawing/2010/main" val="0"/>
              </a:ext>
            </a:extLst>
          </a:blip>
          <a:srcRect t="43750" r="94136" b="4124"/>
          <a:stretch>
            <a:fillRect/>
          </a:stretch>
        </p:blipFill>
        <p:spPr bwMode="auto">
          <a:xfrm>
            <a:off x="76200" y="1689100"/>
            <a:ext cx="219075" cy="1816100"/>
          </a:xfrm>
          <a:prstGeom prst="rect">
            <a:avLst/>
          </a:prstGeom>
          <a:noFill/>
          <a:extLst>
            <a:ext uri="{909E8E84-426E-40DD-AFC4-6F175D3DCCD1}">
              <a14:hiddenFill xmlns:a14="http://schemas.microsoft.com/office/drawing/2010/main">
                <a:solidFill>
                  <a:srgbClr val="FFFFFF"/>
                </a:solidFill>
              </a14:hiddenFill>
            </a:ext>
          </a:extLst>
        </p:spPr>
      </p:pic>
      <p:pic>
        <p:nvPicPr>
          <p:cNvPr id="630807" name="Picture 23" descr="nearcast_ted_004m"/>
          <p:cNvPicPr>
            <a:picLocks noChangeAspect="1" noChangeArrowheads="1"/>
          </p:cNvPicPr>
          <p:nvPr/>
        </p:nvPicPr>
        <p:blipFill>
          <a:blip r:embed="rId7">
            <a:extLst>
              <a:ext uri="{28A0092B-C50C-407E-A947-70E740481C1C}">
                <a14:useLocalDpi xmlns:a14="http://schemas.microsoft.com/office/drawing/2010/main" val="0"/>
              </a:ext>
            </a:extLst>
          </a:blip>
          <a:srcRect t="46875" r="95184" b="4124"/>
          <a:stretch>
            <a:fillRect/>
          </a:stretch>
        </p:blipFill>
        <p:spPr bwMode="auto">
          <a:xfrm>
            <a:off x="36513" y="4114800"/>
            <a:ext cx="192087" cy="1828800"/>
          </a:xfrm>
          <a:prstGeom prst="rect">
            <a:avLst/>
          </a:prstGeom>
          <a:noFill/>
          <a:extLst>
            <a:ext uri="{909E8E84-426E-40DD-AFC4-6F175D3DCCD1}">
              <a14:hiddenFill xmlns:a14="http://schemas.microsoft.com/office/drawing/2010/main">
                <a:solidFill>
                  <a:srgbClr val="FFFFFF"/>
                </a:solidFill>
              </a14:hiddenFill>
            </a:ext>
          </a:extLst>
        </p:spPr>
      </p:pic>
      <p:sp>
        <p:nvSpPr>
          <p:cNvPr id="630808" name="Text Box 24"/>
          <p:cNvSpPr txBox="1">
            <a:spLocks noChangeArrowheads="1"/>
          </p:cNvSpPr>
          <p:nvPr/>
        </p:nvSpPr>
        <p:spPr bwMode="auto">
          <a:xfrm>
            <a:off x="7848600" y="1630363"/>
            <a:ext cx="12684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r>
              <a:rPr lang="en-US" altLang="en-US" sz="1200" b="1">
                <a:solidFill>
                  <a:srgbClr val="FF0000"/>
                </a:solidFill>
                <a:latin typeface="Arial" charset="0"/>
              </a:rPr>
              <a:t>Simulated HES</a:t>
            </a:r>
          </a:p>
        </p:txBody>
      </p:sp>
      <p:sp>
        <p:nvSpPr>
          <p:cNvPr id="630809" name="Text Box 25"/>
          <p:cNvSpPr txBox="1">
            <a:spLocks noChangeArrowheads="1"/>
          </p:cNvSpPr>
          <p:nvPr/>
        </p:nvSpPr>
        <p:spPr bwMode="auto">
          <a:xfrm>
            <a:off x="7848600" y="4038600"/>
            <a:ext cx="12684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r>
              <a:rPr lang="en-US" altLang="en-US" sz="1200" b="1">
                <a:solidFill>
                  <a:srgbClr val="FF0000"/>
                </a:solidFill>
                <a:latin typeface="Arial" charset="0"/>
              </a:rPr>
              <a:t>Simulated HES</a:t>
            </a:r>
          </a:p>
        </p:txBody>
      </p:sp>
      <p:sp>
        <p:nvSpPr>
          <p:cNvPr id="27" name="Rectangle 18"/>
          <p:cNvSpPr>
            <a:spLocks noChangeArrowheads="1"/>
          </p:cNvSpPr>
          <p:nvPr/>
        </p:nvSpPr>
        <p:spPr bwMode="auto">
          <a:xfrm>
            <a:off x="0" y="6477000"/>
            <a:ext cx="9144000" cy="400110"/>
          </a:xfrm>
          <a:prstGeom prst="rect">
            <a:avLst/>
          </a:prstGeom>
          <a:solidFill>
            <a:srgbClr val="0070C0"/>
          </a:solidFill>
          <a:ln>
            <a:noFill/>
          </a:ln>
          <a:effectLst/>
          <a:extLst/>
        </p:spPr>
        <p:txBody>
          <a:bodyPr anchor="ctr">
            <a:spAutoFit/>
          </a:bodyPr>
          <a:lstStyle/>
          <a:p>
            <a:pPr algn="ctr"/>
            <a:r>
              <a:rPr lang="en-US" altLang="ko-KR" sz="2000" dirty="0" smtClean="0">
                <a:solidFill>
                  <a:schemeClr val="bg1"/>
                </a:solidFill>
                <a:ea typeface="Batang" pitchFamily="18" charset="-127"/>
                <a:cs typeface="Times New Roman" pitchFamily="18" charset="0"/>
              </a:rPr>
              <a:t>Broadband imagers do not have the needed vertical information</a:t>
            </a:r>
            <a:endParaRPr lang="en-US" altLang="ko-KR" sz="2000" dirty="0">
              <a:solidFill>
                <a:schemeClr val="bg1"/>
              </a:solidFill>
              <a:ea typeface="Batang" pitchFamily="18" charset="-127"/>
              <a:cs typeface="Times New Roman" pitchFamily="18" charset="0"/>
            </a:endParaRPr>
          </a:p>
        </p:txBody>
      </p:sp>
    </p:spTree>
    <p:extLst>
      <p:ext uri="{BB962C8B-B14F-4D97-AF65-F5344CB8AC3E}">
        <p14:creationId xmlns:p14="http://schemas.microsoft.com/office/powerpoint/2010/main" val="20349465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381000" y="76200"/>
            <a:ext cx="8534400" cy="1143000"/>
          </a:xfrm>
        </p:spPr>
        <p:txBody>
          <a:bodyPr/>
          <a:lstStyle/>
          <a:p>
            <a:pPr eaLnBrk="1" hangingPunct="1"/>
            <a:r>
              <a:rPr lang="en-US" altLang="en-US" smtClean="0">
                <a:solidFill>
                  <a:srgbClr val="FFFF00"/>
                </a:solidFill>
              </a:rPr>
              <a:t>SMS (1974)</a:t>
            </a:r>
          </a:p>
        </p:txBody>
      </p:sp>
      <p:sp>
        <p:nvSpPr>
          <p:cNvPr id="117763" name="Rectangle 3"/>
          <p:cNvSpPr>
            <a:spLocks noGrp="1" noChangeArrowheads="1"/>
          </p:cNvSpPr>
          <p:nvPr>
            <p:ph type="body" idx="1"/>
          </p:nvPr>
        </p:nvSpPr>
        <p:spPr>
          <a:xfrm>
            <a:off x="457200" y="914400"/>
            <a:ext cx="8534400" cy="4525963"/>
          </a:xfrm>
        </p:spPr>
        <p:txBody>
          <a:bodyPr/>
          <a:lstStyle/>
          <a:p>
            <a:pPr eaLnBrk="1" hangingPunct="1"/>
            <a:r>
              <a:rPr lang="en-US" altLang="en-US" smtClean="0">
                <a:solidFill>
                  <a:schemeClr val="bg1"/>
                </a:solidFill>
              </a:rPr>
              <a:t>NASA's Synchronous Meteorological Satellite (SMS) with IR camera, launched on 17 May 1974.</a:t>
            </a:r>
          </a:p>
        </p:txBody>
      </p:sp>
      <p:pic>
        <p:nvPicPr>
          <p:cNvPr id="117764" name="Picture 5" descr="SMS1photo_Captions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126325"/>
            <a:ext cx="3505200" cy="473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5" name="Slide Number Placeholder 1"/>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A894399-1841-41B0-97BF-205C15E6DF1A}" type="slidenum">
              <a:rPr lang="en-US" altLang="en-US" smtClean="0"/>
              <a:pPr eaLnBrk="1" hangingPunct="1"/>
              <a:t>19</a:t>
            </a:fld>
            <a:endParaRPr lang="en-US" altLang="en-US" smtClean="0"/>
          </a:p>
        </p:txBody>
      </p:sp>
    </p:spTree>
    <p:extLst>
      <p:ext uri="{BB962C8B-B14F-4D97-AF65-F5344CB8AC3E}">
        <p14:creationId xmlns:p14="http://schemas.microsoft.com/office/powerpoint/2010/main" val="1305424143"/>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C555A5C8-CBE4-4224-9EF4-DEEAF9B569C5}" type="slidenum">
              <a:rPr lang="en-US"/>
              <a:pPr/>
              <a:t>190</a:t>
            </a:fld>
            <a:endParaRPr lang="en-US"/>
          </a:p>
        </p:txBody>
      </p:sp>
      <p:sp>
        <p:nvSpPr>
          <p:cNvPr id="162818" name="Rectangle 2"/>
          <p:cNvSpPr>
            <a:spLocks noGrp="1" noChangeArrowheads="1"/>
          </p:cNvSpPr>
          <p:nvPr>
            <p:ph type="title"/>
          </p:nvPr>
        </p:nvSpPr>
        <p:spPr>
          <a:xfrm>
            <a:off x="533400" y="-152400"/>
            <a:ext cx="8229600" cy="1143000"/>
          </a:xfrm>
        </p:spPr>
        <p:txBody>
          <a:bodyPr/>
          <a:lstStyle/>
          <a:p>
            <a:r>
              <a:rPr lang="en-US" dirty="0" smtClean="0">
                <a:latin typeface="Verdana" pitchFamily="34" charset="0"/>
              </a:rPr>
              <a:t>Select References</a:t>
            </a:r>
            <a:endParaRPr lang="en-US" dirty="0">
              <a:latin typeface="Verdana" pitchFamily="34" charset="0"/>
            </a:endParaRPr>
          </a:p>
        </p:txBody>
      </p:sp>
      <p:sp>
        <p:nvSpPr>
          <p:cNvPr id="162819" name="Rectangle 3"/>
          <p:cNvSpPr>
            <a:spLocks noGrp="1" noChangeArrowheads="1"/>
          </p:cNvSpPr>
          <p:nvPr>
            <p:ph type="body" idx="1"/>
          </p:nvPr>
        </p:nvSpPr>
        <p:spPr>
          <a:xfrm>
            <a:off x="270163" y="914400"/>
            <a:ext cx="6629400" cy="1600200"/>
          </a:xfrm>
        </p:spPr>
        <p:txBody>
          <a:bodyPr/>
          <a:lstStyle/>
          <a:p>
            <a:pPr marL="0" indent="0">
              <a:buNone/>
            </a:pPr>
            <a:r>
              <a:rPr lang="en-US" sz="2000" dirty="0">
                <a:latin typeface="Arial" charset="0"/>
              </a:rPr>
              <a:t>Schmit, T. J., J. Li, S. A. Ackerman, and J. J. </a:t>
            </a:r>
            <a:r>
              <a:rPr lang="en-US" sz="2000" dirty="0" err="1">
                <a:latin typeface="Arial" charset="0"/>
              </a:rPr>
              <a:t>Gurka</a:t>
            </a:r>
            <a:r>
              <a:rPr lang="en-US" sz="2000" dirty="0">
                <a:latin typeface="Arial" charset="0"/>
              </a:rPr>
              <a:t>, 2009: </a:t>
            </a:r>
            <a:r>
              <a:rPr lang="en-US" sz="2000" b="1" dirty="0">
                <a:latin typeface="Arial" charset="0"/>
              </a:rPr>
              <a:t>High spectral and temporal resolution infrared measurements from geostationary orbit</a:t>
            </a:r>
            <a:r>
              <a:rPr lang="en-US" sz="2000" dirty="0">
                <a:latin typeface="Arial" charset="0"/>
              </a:rPr>
              <a:t>, Journal of Atmospheric and Oceanic Technology, 26, 2273 - 2292. </a:t>
            </a:r>
            <a:br>
              <a:rPr lang="en-US" sz="2000" dirty="0">
                <a:latin typeface="Arial" charset="0"/>
              </a:rPr>
            </a:br>
            <a:r>
              <a:rPr lang="en-US" sz="2000" dirty="0">
                <a:latin typeface="Arial" charset="0"/>
              </a:rPr>
              <a:t>	(a.k.a., </a:t>
            </a:r>
            <a:r>
              <a:rPr lang="en-US" sz="2000" i="1" dirty="0">
                <a:latin typeface="Arial" charset="0"/>
              </a:rPr>
              <a:t>why we need an advanced sounder</a:t>
            </a:r>
            <a:r>
              <a:rPr lang="en-US" sz="2000" dirty="0" smtClean="0">
                <a:latin typeface="Arial" charset="0"/>
              </a:rPr>
              <a:t>)</a:t>
            </a:r>
            <a:br>
              <a:rPr lang="en-US" sz="2000" dirty="0" smtClean="0">
                <a:latin typeface="Arial" charset="0"/>
              </a:rPr>
            </a:br>
            <a:endParaRPr lang="en-US" sz="900" dirty="0" smtClean="0">
              <a:latin typeface="Arial" charset="0"/>
            </a:endParaRPr>
          </a:p>
          <a:p>
            <a:endParaRPr lang="en-US" sz="2400" dirty="0">
              <a:latin typeface="Arial" charset="0"/>
            </a:endParaRPr>
          </a:p>
          <a:p>
            <a:endParaRPr lang="en-US" sz="2400" dirty="0">
              <a:latin typeface="Arial" charset="0"/>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0140" b="6111"/>
          <a:stretch/>
        </p:blipFill>
        <p:spPr>
          <a:xfrm>
            <a:off x="7253681" y="849306"/>
            <a:ext cx="1661719" cy="1843094"/>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8852" b="5984"/>
          <a:stretch/>
        </p:blipFill>
        <p:spPr>
          <a:xfrm>
            <a:off x="152400" y="2743200"/>
            <a:ext cx="1748268" cy="204724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12345" b="6751"/>
          <a:stretch/>
        </p:blipFill>
        <p:spPr>
          <a:xfrm>
            <a:off x="7199585" y="4902201"/>
            <a:ext cx="1715815" cy="1879599"/>
          </a:xfrm>
          <a:prstGeom prst="rect">
            <a:avLst/>
          </a:prstGeom>
        </p:spPr>
      </p:pic>
      <p:sp>
        <p:nvSpPr>
          <p:cNvPr id="12" name="Rectangle 3"/>
          <p:cNvSpPr txBox="1">
            <a:spLocks noChangeArrowheads="1"/>
          </p:cNvSpPr>
          <p:nvPr/>
        </p:nvSpPr>
        <p:spPr bwMode="auto">
          <a:xfrm>
            <a:off x="1905000" y="2895600"/>
            <a:ext cx="70104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buFontTx/>
              <a:buNone/>
            </a:pPr>
            <a:r>
              <a:rPr lang="en-US" sz="2000" dirty="0" err="1" smtClean="0">
                <a:latin typeface="Arial" charset="0"/>
              </a:rPr>
              <a:t>Sieglaff</a:t>
            </a:r>
            <a:r>
              <a:rPr lang="en-US" sz="2000" dirty="0" smtClean="0">
                <a:latin typeface="Arial" charset="0"/>
              </a:rPr>
              <a:t>, J., M., T. J. Schmit, W. P. </a:t>
            </a:r>
            <a:r>
              <a:rPr lang="en-US" sz="2000" dirty="0" err="1" smtClean="0">
                <a:latin typeface="Arial" charset="0"/>
              </a:rPr>
              <a:t>Menzel</a:t>
            </a:r>
            <a:r>
              <a:rPr lang="en-US" sz="2000" dirty="0" smtClean="0">
                <a:latin typeface="Arial" charset="0"/>
              </a:rPr>
              <a:t>, S. A. Ackerman, 2009: </a:t>
            </a:r>
            <a:r>
              <a:rPr lang="en-US" sz="2000" b="1" dirty="0" smtClean="0">
                <a:latin typeface="Arial" charset="0"/>
              </a:rPr>
              <a:t>Inferring Convective Weather Characteristics with Geostationary High Spectral Resolution IR Window Measurements: A Look into the Future. </a:t>
            </a:r>
            <a:r>
              <a:rPr lang="en-US" sz="2000" dirty="0" smtClean="0">
                <a:latin typeface="Arial" charset="0"/>
              </a:rPr>
              <a:t>J. Atmos. Oceanic Technol., 26, 1527–1541. </a:t>
            </a:r>
            <a:br>
              <a:rPr lang="en-US" sz="2000" dirty="0" smtClean="0">
                <a:latin typeface="Arial" charset="0"/>
              </a:rPr>
            </a:br>
            <a:r>
              <a:rPr lang="en-US" sz="2000" dirty="0" smtClean="0">
                <a:latin typeface="Arial" charset="0"/>
              </a:rPr>
              <a:t>		(a.k.a., </a:t>
            </a:r>
            <a:r>
              <a:rPr lang="en-US" sz="2000" i="1" dirty="0" smtClean="0">
                <a:latin typeface="Arial" charset="0"/>
              </a:rPr>
              <a:t>potential now-casting applications</a:t>
            </a:r>
            <a:r>
              <a:rPr lang="en-US" sz="2000" dirty="0" smtClean="0">
                <a:latin typeface="Arial" charset="0"/>
              </a:rPr>
              <a:t>)</a:t>
            </a:r>
          </a:p>
          <a:p>
            <a:pPr marL="0" indent="0">
              <a:buNone/>
            </a:pPr>
            <a:r>
              <a:rPr lang="en-US" sz="2000" dirty="0" smtClean="0">
                <a:latin typeface="Arial" charset="0"/>
              </a:rPr>
              <a:t/>
            </a:r>
            <a:br>
              <a:rPr lang="en-US" sz="2000" dirty="0" smtClean="0">
                <a:latin typeface="Arial" charset="0"/>
              </a:rPr>
            </a:br>
            <a:endParaRPr lang="en-US" sz="900" dirty="0" smtClean="0">
              <a:latin typeface="Arial" charset="0"/>
            </a:endParaRPr>
          </a:p>
          <a:p>
            <a:endParaRPr lang="en-US" sz="2400" dirty="0" smtClean="0">
              <a:latin typeface="Arial" charset="0"/>
            </a:endParaRPr>
          </a:p>
          <a:p>
            <a:endParaRPr lang="en-US" sz="2400" dirty="0">
              <a:latin typeface="Arial" charset="0"/>
            </a:endParaRPr>
          </a:p>
        </p:txBody>
      </p:sp>
      <p:sp>
        <p:nvSpPr>
          <p:cNvPr id="13" name="Rectangle 3"/>
          <p:cNvSpPr txBox="1">
            <a:spLocks noChangeArrowheads="1"/>
          </p:cNvSpPr>
          <p:nvPr/>
        </p:nvSpPr>
        <p:spPr bwMode="auto">
          <a:xfrm>
            <a:off x="270163" y="4918832"/>
            <a:ext cx="6929421" cy="2091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endParaRPr lang="en-US" sz="900" dirty="0" smtClean="0">
              <a:latin typeface="Arial" charset="0"/>
            </a:endParaRPr>
          </a:p>
          <a:p>
            <a:pPr marL="0" indent="0">
              <a:buFontTx/>
              <a:buNone/>
            </a:pPr>
            <a:r>
              <a:rPr lang="en-US" sz="2000" dirty="0" smtClean="0">
                <a:latin typeface="Arial" charset="0"/>
              </a:rPr>
              <a:t>Schmit, T. J., J. Li, J. J. </a:t>
            </a:r>
            <a:r>
              <a:rPr lang="en-US" sz="2000" dirty="0" err="1" smtClean="0">
                <a:latin typeface="Arial" charset="0"/>
              </a:rPr>
              <a:t>Gurka</a:t>
            </a:r>
            <a:r>
              <a:rPr lang="en-US" sz="2000" dirty="0" smtClean="0">
                <a:latin typeface="Arial" charset="0"/>
              </a:rPr>
              <a:t>, M. D. Goldberg, K. </a:t>
            </a:r>
            <a:r>
              <a:rPr lang="en-US" sz="2000" dirty="0" err="1" smtClean="0">
                <a:latin typeface="Arial" charset="0"/>
              </a:rPr>
              <a:t>Schrab</a:t>
            </a:r>
            <a:r>
              <a:rPr lang="en-US" sz="2000" dirty="0" smtClean="0">
                <a:latin typeface="Arial" charset="0"/>
              </a:rPr>
              <a:t>, J. Li, W. </a:t>
            </a:r>
            <a:r>
              <a:rPr lang="en-US" sz="2000" dirty="0" err="1" smtClean="0">
                <a:latin typeface="Arial" charset="0"/>
              </a:rPr>
              <a:t>Feltz</a:t>
            </a:r>
            <a:r>
              <a:rPr lang="en-US" sz="2000" dirty="0" smtClean="0">
                <a:latin typeface="Arial" charset="0"/>
              </a:rPr>
              <a:t>, 2008: </a:t>
            </a:r>
            <a:r>
              <a:rPr lang="en-US" sz="2000" b="1" dirty="0" smtClean="0">
                <a:latin typeface="Arial" charset="0"/>
              </a:rPr>
              <a:t>The GOES-R ABI (Advanced Baseline Imager) and the continuation of current sounder products.  </a:t>
            </a:r>
            <a:r>
              <a:rPr lang="en-US" sz="2000" dirty="0" smtClean="0">
                <a:latin typeface="Arial" charset="0"/>
              </a:rPr>
              <a:t>J. of Appl. Meteor., 47, 2696–2711.</a:t>
            </a:r>
            <a:br>
              <a:rPr lang="en-US" sz="2000" dirty="0" smtClean="0">
                <a:latin typeface="Arial" charset="0"/>
              </a:rPr>
            </a:br>
            <a:r>
              <a:rPr lang="en-US" sz="2000" dirty="0" smtClean="0">
                <a:latin typeface="Arial" charset="0"/>
              </a:rPr>
              <a:t>	(a.k.a., </a:t>
            </a:r>
            <a:r>
              <a:rPr lang="en-US" sz="2000" i="1" dirty="0" smtClean="0">
                <a:latin typeface="Arial" charset="0"/>
              </a:rPr>
              <a:t>the ABI isn’t an advanced sounder</a:t>
            </a:r>
            <a:r>
              <a:rPr lang="en-US" sz="2000" dirty="0" smtClean="0">
                <a:latin typeface="Arial" charset="0"/>
              </a:rPr>
              <a:t>)</a:t>
            </a:r>
            <a:br>
              <a:rPr lang="en-US" sz="2000" dirty="0" smtClean="0">
                <a:latin typeface="Arial" charset="0"/>
              </a:rPr>
            </a:br>
            <a:endParaRPr lang="en-US" sz="900" dirty="0" smtClean="0">
              <a:latin typeface="Arial" charset="0"/>
            </a:endParaRPr>
          </a:p>
          <a:p>
            <a:endParaRPr lang="en-US" sz="900" dirty="0" smtClean="0">
              <a:latin typeface="Arial" charset="0"/>
            </a:endParaRPr>
          </a:p>
          <a:p>
            <a:endParaRPr lang="en-US" sz="2400" dirty="0" smtClean="0">
              <a:latin typeface="Arial" charset="0"/>
            </a:endParaRPr>
          </a:p>
          <a:p>
            <a:endParaRPr lang="en-US" sz="2400" dirty="0">
              <a:latin typeface="Arial" charset="0"/>
            </a:endParaRPr>
          </a:p>
        </p:txBody>
      </p:sp>
    </p:spTree>
    <p:extLst>
      <p:ext uri="{BB962C8B-B14F-4D97-AF65-F5344CB8AC3E}">
        <p14:creationId xmlns:p14="http://schemas.microsoft.com/office/powerpoint/2010/main" val="3746437312"/>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1"/>
          <p:cNvSpPr>
            <a:spLocks noGrp="1"/>
          </p:cNvSpPr>
          <p:nvPr>
            <p:ph type="sldNum" sz="quarter" idx="10"/>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86888B0-AD46-4BDA-92B9-3B6E81414860}" type="slidenum">
              <a:rPr lang="en-US" smtClean="0">
                <a:solidFill>
                  <a:srgbClr val="000000"/>
                </a:solidFill>
                <a:latin typeface="Times New Roman" pitchFamily="18" charset="0"/>
              </a:rPr>
              <a:pPr eaLnBrk="1" hangingPunct="1"/>
              <a:t>191</a:t>
            </a:fld>
            <a:endParaRPr lang="en-US" smtClean="0">
              <a:solidFill>
                <a:srgbClr val="000000"/>
              </a:solidFill>
              <a:latin typeface="Times New Roman" pitchFamily="18" charset="0"/>
            </a:endParaRPr>
          </a:p>
        </p:txBody>
      </p:sp>
      <p:graphicFrame>
        <p:nvGraphicFramePr>
          <p:cNvPr id="87043" name="Object 2"/>
          <p:cNvGraphicFramePr>
            <a:graphicFrameLocks noChangeAspect="1"/>
          </p:cNvGraphicFramePr>
          <p:nvPr/>
        </p:nvGraphicFramePr>
        <p:xfrm>
          <a:off x="152400" y="304800"/>
          <a:ext cx="8877300" cy="4267200"/>
        </p:xfrm>
        <a:graphic>
          <a:graphicData uri="http://schemas.openxmlformats.org/presentationml/2006/ole">
            <mc:AlternateContent xmlns:mc="http://schemas.openxmlformats.org/markup-compatibility/2006">
              <mc:Choice xmlns:v="urn:schemas-microsoft-com:vml" Requires="v">
                <p:oleObj spid="_x0000_s3091" name="Chart" r:id="rId4" imgW="8877402" imgH="5819872" progId="Excel.Chart.8">
                  <p:embed/>
                </p:oleObj>
              </mc:Choice>
              <mc:Fallback>
                <p:oleObj name="Chart" r:id="rId4" imgW="8877402" imgH="5819872"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10474" b="16203"/>
                      <a:stretch>
                        <a:fillRect/>
                      </a:stretch>
                    </p:blipFill>
                    <p:spPr bwMode="auto">
                      <a:xfrm>
                        <a:off x="152400" y="304800"/>
                        <a:ext cx="88773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7044" name="Text Box 3"/>
          <p:cNvSpPr txBox="1">
            <a:spLocks noChangeArrowheads="1"/>
          </p:cNvSpPr>
          <p:nvPr/>
        </p:nvSpPr>
        <p:spPr bwMode="auto">
          <a:xfrm>
            <a:off x="228600" y="4632325"/>
            <a:ext cx="87630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000" smtClean="0">
                <a:solidFill>
                  <a:srgbClr val="000000"/>
                </a:solidFill>
              </a:rPr>
              <a:t>The relative vertical number of independent pieces of information is shown. Note that the moisture content is similar between the ABI and the current GOES Sounder. The Sounder does show more temperature information than the ABI. Caveat: Even if two systems have the same number of pieces of information, they may represent different vertical levels. This information content analysis does not account for any spatial or temporal differences.</a:t>
            </a:r>
          </a:p>
        </p:txBody>
      </p:sp>
    </p:spTree>
    <p:extLst>
      <p:ext uri="{BB962C8B-B14F-4D97-AF65-F5344CB8AC3E}">
        <p14:creationId xmlns:p14="http://schemas.microsoft.com/office/powerpoint/2010/main" val="634019456"/>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8130" name="Group 2"/>
          <p:cNvGrpSpPr>
            <a:grpSpLocks/>
          </p:cNvGrpSpPr>
          <p:nvPr/>
        </p:nvGrpSpPr>
        <p:grpSpPr bwMode="auto">
          <a:xfrm>
            <a:off x="4191000" y="4078288"/>
            <a:ext cx="4876800" cy="2735262"/>
            <a:chOff x="2640" y="2569"/>
            <a:chExt cx="3072" cy="1723"/>
          </a:xfrm>
        </p:grpSpPr>
        <p:pic>
          <p:nvPicPr>
            <p:cNvPr id="48131" name="Picture 3" descr="GOES_R_CON_BAND10_5_SO2_IV"/>
            <p:cNvPicPr>
              <a:picLocks noChangeAspect="1" noChangeArrowheads="1"/>
            </p:cNvPicPr>
            <p:nvPr/>
          </p:nvPicPr>
          <p:blipFill>
            <a:blip r:embed="rId3">
              <a:extLst>
                <a:ext uri="{28A0092B-C50C-407E-A947-70E740481C1C}">
                  <a14:useLocalDpi xmlns:a14="http://schemas.microsoft.com/office/drawing/2010/main" val="0"/>
                </a:ext>
              </a:extLst>
            </a:blip>
            <a:srcRect l="1480" t="29166" r="3763"/>
            <a:stretch>
              <a:fillRect/>
            </a:stretch>
          </p:blipFill>
          <p:spPr bwMode="auto">
            <a:xfrm>
              <a:off x="2640" y="2569"/>
              <a:ext cx="3072" cy="1723"/>
            </a:xfrm>
            <a:prstGeom prst="rect">
              <a:avLst/>
            </a:prstGeom>
            <a:noFill/>
            <a:extLst>
              <a:ext uri="{909E8E84-426E-40DD-AFC4-6F175D3DCCD1}">
                <a14:hiddenFill xmlns:a14="http://schemas.microsoft.com/office/drawing/2010/main">
                  <a:solidFill>
                    <a:srgbClr val="FFFFFF"/>
                  </a:solidFill>
                </a14:hiddenFill>
              </a:ext>
            </a:extLst>
          </p:spPr>
        </p:pic>
        <p:sp>
          <p:nvSpPr>
            <p:cNvPr id="48132" name="Oval 4"/>
            <p:cNvSpPr>
              <a:spLocks noChangeArrowheads="1"/>
            </p:cNvSpPr>
            <p:nvPr/>
          </p:nvSpPr>
          <p:spPr bwMode="auto">
            <a:xfrm rot="-2628353">
              <a:off x="3506" y="2703"/>
              <a:ext cx="766" cy="538"/>
            </a:xfrm>
            <a:prstGeom prst="ellipse">
              <a:avLst/>
            </a:prstGeom>
            <a:noFill/>
            <a:ln w="19050">
              <a:solidFill>
                <a:srgbClr val="99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endParaRPr>
            </a:p>
          </p:txBody>
        </p:sp>
      </p:grpSp>
      <p:grpSp>
        <p:nvGrpSpPr>
          <p:cNvPr id="48133" name="Group 5"/>
          <p:cNvGrpSpPr>
            <a:grpSpLocks/>
          </p:cNvGrpSpPr>
          <p:nvPr/>
        </p:nvGrpSpPr>
        <p:grpSpPr bwMode="auto">
          <a:xfrm>
            <a:off x="76200" y="1828800"/>
            <a:ext cx="4800600" cy="4648200"/>
            <a:chOff x="48" y="864"/>
            <a:chExt cx="2256" cy="2533"/>
          </a:xfrm>
        </p:grpSpPr>
        <p:pic>
          <p:nvPicPr>
            <p:cNvPr id="48134" name="Picture 6" descr="SO2_1DU_550DU_ABI_SRF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 y="864"/>
              <a:ext cx="2256" cy="1692"/>
            </a:xfrm>
            <a:prstGeom prst="rect">
              <a:avLst/>
            </a:prstGeom>
            <a:noFill/>
            <a:extLst>
              <a:ext uri="{909E8E84-426E-40DD-AFC4-6F175D3DCCD1}">
                <a14:hiddenFill xmlns:a14="http://schemas.microsoft.com/office/drawing/2010/main">
                  <a:solidFill>
                    <a:srgbClr val="FFFFFF"/>
                  </a:solidFill>
                </a14:hiddenFill>
              </a:ext>
            </a:extLst>
          </p:spPr>
        </p:pic>
        <p:pic>
          <p:nvPicPr>
            <p:cNvPr id="48135" name="Picture 7" descr="SO2_1DU_550DU_SNDR12_SRFs"/>
            <p:cNvPicPr>
              <a:picLocks noChangeAspect="1" noChangeArrowheads="1"/>
            </p:cNvPicPr>
            <p:nvPr/>
          </p:nvPicPr>
          <p:blipFill>
            <a:blip r:embed="rId5">
              <a:extLst>
                <a:ext uri="{28A0092B-C50C-407E-A947-70E740481C1C}">
                  <a14:useLocalDpi xmlns:a14="http://schemas.microsoft.com/office/drawing/2010/main" val="0"/>
                </a:ext>
              </a:extLst>
            </a:blip>
            <a:srcRect t="49594"/>
            <a:stretch>
              <a:fillRect/>
            </a:stretch>
          </p:blipFill>
          <p:spPr bwMode="auto">
            <a:xfrm>
              <a:off x="48" y="2544"/>
              <a:ext cx="2256" cy="853"/>
            </a:xfrm>
            <a:prstGeom prst="rect">
              <a:avLst/>
            </a:prstGeom>
            <a:noFill/>
            <a:extLst>
              <a:ext uri="{909E8E84-426E-40DD-AFC4-6F175D3DCCD1}">
                <a14:hiddenFill xmlns:a14="http://schemas.microsoft.com/office/drawing/2010/main">
                  <a:solidFill>
                    <a:srgbClr val="FFFFFF"/>
                  </a:solidFill>
                </a14:hiddenFill>
              </a:ext>
            </a:extLst>
          </p:spPr>
        </p:pic>
      </p:grpSp>
      <p:sp>
        <p:nvSpPr>
          <p:cNvPr id="48136" name="Text Box 8"/>
          <p:cNvSpPr txBox="1">
            <a:spLocks noChangeArrowheads="1"/>
          </p:cNvSpPr>
          <p:nvPr/>
        </p:nvSpPr>
        <p:spPr bwMode="auto">
          <a:xfrm>
            <a:off x="6597650" y="4724400"/>
            <a:ext cx="946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1"/>
                  </a:outerShdw>
                </a:effectLst>
              </a14:hiddenEffects>
            </a:ext>
          </a:extLst>
        </p:spPr>
        <p:txBody>
          <a:bodyPr wrap="none">
            <a:spAutoFit/>
          </a:bodyPr>
          <a:lstStyle/>
          <a:p>
            <a:pPr fontAlgn="base">
              <a:spcBef>
                <a:spcPct val="0"/>
              </a:spcBef>
              <a:spcAft>
                <a:spcPct val="0"/>
              </a:spcAft>
            </a:pPr>
            <a:r>
              <a:rPr lang="en-US" altLang="en-US" sz="2000" b="1">
                <a:solidFill>
                  <a:srgbClr val="990033"/>
                </a:solidFill>
                <a:latin typeface="Arial" pitchFamily="34" charset="0"/>
              </a:rPr>
              <a:t>Plume</a:t>
            </a:r>
          </a:p>
        </p:txBody>
      </p:sp>
      <p:sp>
        <p:nvSpPr>
          <p:cNvPr id="48137" name="Rectangle 9"/>
          <p:cNvSpPr>
            <a:spLocks noChangeArrowheads="1"/>
          </p:cNvSpPr>
          <p:nvPr/>
        </p:nvSpPr>
        <p:spPr bwMode="auto">
          <a:xfrm>
            <a:off x="76200" y="76200"/>
            <a:ext cx="6172200" cy="12922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17088" dir="4648272" algn="ctr" rotWithShape="0">
                    <a:schemeClr val="bg1"/>
                  </a:outerShdw>
                </a:effectLst>
              </a14:hiddenEffects>
            </a:ext>
          </a:extLst>
        </p:spPr>
        <p:txBody>
          <a:bodyPr>
            <a:spAutoFit/>
          </a:bodyPr>
          <a:lstStyle>
            <a:lvl1pPr>
              <a:tabLst>
                <a:tab pos="455613" algn="l"/>
                <a:tab pos="911225" algn="l"/>
                <a:tab pos="1366838" algn="l"/>
                <a:tab pos="1831975" algn="l"/>
                <a:tab pos="2287588" algn="l"/>
                <a:tab pos="2743200" algn="l"/>
                <a:tab pos="3198813" algn="l"/>
                <a:tab pos="3654425" algn="l"/>
                <a:tab pos="4110038" algn="l"/>
                <a:tab pos="4576763" algn="l"/>
                <a:tab pos="5032375" algn="l"/>
                <a:tab pos="5487988" algn="l"/>
                <a:tab pos="5942013" algn="l"/>
                <a:tab pos="6397625" algn="l"/>
                <a:tab pos="6853238" algn="l"/>
                <a:tab pos="7319963" algn="l"/>
                <a:tab pos="7775575" algn="l"/>
                <a:tab pos="8231188" algn="l"/>
                <a:tab pos="8634413" algn="l"/>
              </a:tabLst>
              <a:defRPr sz="2400">
                <a:solidFill>
                  <a:schemeClr val="tx1"/>
                </a:solidFill>
                <a:latin typeface="Times New Roman" pitchFamily="18" charset="0"/>
              </a:defRPr>
            </a:lvl1pPr>
            <a:lvl2pPr>
              <a:tabLst>
                <a:tab pos="455613" algn="l"/>
                <a:tab pos="911225" algn="l"/>
                <a:tab pos="1366838" algn="l"/>
                <a:tab pos="1831975" algn="l"/>
                <a:tab pos="2287588" algn="l"/>
                <a:tab pos="2743200" algn="l"/>
                <a:tab pos="3198813" algn="l"/>
                <a:tab pos="3654425" algn="l"/>
                <a:tab pos="4110038" algn="l"/>
                <a:tab pos="4576763" algn="l"/>
                <a:tab pos="5032375" algn="l"/>
                <a:tab pos="5487988" algn="l"/>
                <a:tab pos="5942013" algn="l"/>
                <a:tab pos="6397625" algn="l"/>
                <a:tab pos="6853238" algn="l"/>
                <a:tab pos="7319963" algn="l"/>
                <a:tab pos="7775575" algn="l"/>
                <a:tab pos="8231188" algn="l"/>
                <a:tab pos="8634413" algn="l"/>
              </a:tabLst>
              <a:defRPr sz="2400">
                <a:solidFill>
                  <a:schemeClr val="tx1"/>
                </a:solidFill>
                <a:latin typeface="Times New Roman" pitchFamily="18" charset="0"/>
              </a:defRPr>
            </a:lvl2pPr>
            <a:lvl3pPr>
              <a:tabLst>
                <a:tab pos="455613" algn="l"/>
                <a:tab pos="911225" algn="l"/>
                <a:tab pos="1366838" algn="l"/>
                <a:tab pos="1831975" algn="l"/>
                <a:tab pos="2287588" algn="l"/>
                <a:tab pos="2743200" algn="l"/>
                <a:tab pos="3198813" algn="l"/>
                <a:tab pos="3654425" algn="l"/>
                <a:tab pos="4110038" algn="l"/>
                <a:tab pos="4576763" algn="l"/>
                <a:tab pos="5032375" algn="l"/>
                <a:tab pos="5487988" algn="l"/>
                <a:tab pos="5942013" algn="l"/>
                <a:tab pos="6397625" algn="l"/>
                <a:tab pos="6853238" algn="l"/>
                <a:tab pos="7319963" algn="l"/>
                <a:tab pos="7775575" algn="l"/>
                <a:tab pos="8231188" algn="l"/>
                <a:tab pos="8634413" algn="l"/>
              </a:tabLst>
              <a:defRPr sz="2400">
                <a:solidFill>
                  <a:schemeClr val="tx1"/>
                </a:solidFill>
                <a:latin typeface="Times New Roman" pitchFamily="18" charset="0"/>
              </a:defRPr>
            </a:lvl3pPr>
            <a:lvl4pPr>
              <a:tabLst>
                <a:tab pos="455613" algn="l"/>
                <a:tab pos="911225" algn="l"/>
                <a:tab pos="1366838" algn="l"/>
                <a:tab pos="1831975" algn="l"/>
                <a:tab pos="2287588" algn="l"/>
                <a:tab pos="2743200" algn="l"/>
                <a:tab pos="3198813" algn="l"/>
                <a:tab pos="3654425" algn="l"/>
                <a:tab pos="4110038" algn="l"/>
                <a:tab pos="4576763" algn="l"/>
                <a:tab pos="5032375" algn="l"/>
                <a:tab pos="5487988" algn="l"/>
                <a:tab pos="5942013" algn="l"/>
                <a:tab pos="6397625" algn="l"/>
                <a:tab pos="6853238" algn="l"/>
                <a:tab pos="7319963" algn="l"/>
                <a:tab pos="7775575" algn="l"/>
                <a:tab pos="8231188" algn="l"/>
                <a:tab pos="8634413" algn="l"/>
              </a:tabLst>
              <a:defRPr sz="2400">
                <a:solidFill>
                  <a:schemeClr val="tx1"/>
                </a:solidFill>
                <a:latin typeface="Times New Roman" pitchFamily="18" charset="0"/>
              </a:defRPr>
            </a:lvl4pPr>
            <a:lvl5pPr>
              <a:tabLst>
                <a:tab pos="455613" algn="l"/>
                <a:tab pos="911225" algn="l"/>
                <a:tab pos="1366838" algn="l"/>
                <a:tab pos="1831975" algn="l"/>
                <a:tab pos="2287588" algn="l"/>
                <a:tab pos="2743200" algn="l"/>
                <a:tab pos="3198813" algn="l"/>
                <a:tab pos="3654425" algn="l"/>
                <a:tab pos="4110038" algn="l"/>
                <a:tab pos="4576763" algn="l"/>
                <a:tab pos="5032375" algn="l"/>
                <a:tab pos="5487988" algn="l"/>
                <a:tab pos="5942013" algn="l"/>
                <a:tab pos="6397625" algn="l"/>
                <a:tab pos="6853238" algn="l"/>
                <a:tab pos="7319963" algn="l"/>
                <a:tab pos="7775575" algn="l"/>
                <a:tab pos="8231188" algn="l"/>
                <a:tab pos="8634413" algn="l"/>
              </a:tabLst>
              <a:defRPr sz="2400">
                <a:solidFill>
                  <a:schemeClr val="tx1"/>
                </a:solidFill>
                <a:latin typeface="Times New Roman" pitchFamily="18" charset="0"/>
              </a:defRPr>
            </a:lvl5pPr>
            <a:lvl6pPr fontAlgn="base">
              <a:spcBef>
                <a:spcPct val="0"/>
              </a:spcBef>
              <a:spcAft>
                <a:spcPct val="0"/>
              </a:spcAft>
              <a:tabLst>
                <a:tab pos="455613" algn="l"/>
                <a:tab pos="911225" algn="l"/>
                <a:tab pos="1366838" algn="l"/>
                <a:tab pos="1831975" algn="l"/>
                <a:tab pos="2287588" algn="l"/>
                <a:tab pos="2743200" algn="l"/>
                <a:tab pos="3198813" algn="l"/>
                <a:tab pos="3654425" algn="l"/>
                <a:tab pos="4110038" algn="l"/>
                <a:tab pos="4576763" algn="l"/>
                <a:tab pos="5032375" algn="l"/>
                <a:tab pos="5487988" algn="l"/>
                <a:tab pos="5942013" algn="l"/>
                <a:tab pos="6397625" algn="l"/>
                <a:tab pos="6853238" algn="l"/>
                <a:tab pos="7319963" algn="l"/>
                <a:tab pos="7775575" algn="l"/>
                <a:tab pos="8231188" algn="l"/>
                <a:tab pos="8634413" algn="l"/>
              </a:tabLst>
              <a:defRPr sz="2400">
                <a:solidFill>
                  <a:schemeClr val="tx1"/>
                </a:solidFill>
                <a:latin typeface="Times New Roman" pitchFamily="18" charset="0"/>
              </a:defRPr>
            </a:lvl6pPr>
            <a:lvl7pPr fontAlgn="base">
              <a:spcBef>
                <a:spcPct val="0"/>
              </a:spcBef>
              <a:spcAft>
                <a:spcPct val="0"/>
              </a:spcAft>
              <a:tabLst>
                <a:tab pos="455613" algn="l"/>
                <a:tab pos="911225" algn="l"/>
                <a:tab pos="1366838" algn="l"/>
                <a:tab pos="1831975" algn="l"/>
                <a:tab pos="2287588" algn="l"/>
                <a:tab pos="2743200" algn="l"/>
                <a:tab pos="3198813" algn="l"/>
                <a:tab pos="3654425" algn="l"/>
                <a:tab pos="4110038" algn="l"/>
                <a:tab pos="4576763" algn="l"/>
                <a:tab pos="5032375" algn="l"/>
                <a:tab pos="5487988" algn="l"/>
                <a:tab pos="5942013" algn="l"/>
                <a:tab pos="6397625" algn="l"/>
                <a:tab pos="6853238" algn="l"/>
                <a:tab pos="7319963" algn="l"/>
                <a:tab pos="7775575" algn="l"/>
                <a:tab pos="8231188" algn="l"/>
                <a:tab pos="8634413" algn="l"/>
              </a:tabLst>
              <a:defRPr sz="2400">
                <a:solidFill>
                  <a:schemeClr val="tx1"/>
                </a:solidFill>
                <a:latin typeface="Times New Roman" pitchFamily="18" charset="0"/>
              </a:defRPr>
            </a:lvl7pPr>
            <a:lvl8pPr fontAlgn="base">
              <a:spcBef>
                <a:spcPct val="0"/>
              </a:spcBef>
              <a:spcAft>
                <a:spcPct val="0"/>
              </a:spcAft>
              <a:tabLst>
                <a:tab pos="455613" algn="l"/>
                <a:tab pos="911225" algn="l"/>
                <a:tab pos="1366838" algn="l"/>
                <a:tab pos="1831975" algn="l"/>
                <a:tab pos="2287588" algn="l"/>
                <a:tab pos="2743200" algn="l"/>
                <a:tab pos="3198813" algn="l"/>
                <a:tab pos="3654425" algn="l"/>
                <a:tab pos="4110038" algn="l"/>
                <a:tab pos="4576763" algn="l"/>
                <a:tab pos="5032375" algn="l"/>
                <a:tab pos="5487988" algn="l"/>
                <a:tab pos="5942013" algn="l"/>
                <a:tab pos="6397625" algn="l"/>
                <a:tab pos="6853238" algn="l"/>
                <a:tab pos="7319963" algn="l"/>
                <a:tab pos="7775575" algn="l"/>
                <a:tab pos="8231188" algn="l"/>
                <a:tab pos="8634413" algn="l"/>
              </a:tabLst>
              <a:defRPr sz="2400">
                <a:solidFill>
                  <a:schemeClr val="tx1"/>
                </a:solidFill>
                <a:latin typeface="Times New Roman" pitchFamily="18" charset="0"/>
              </a:defRPr>
            </a:lvl8pPr>
            <a:lvl9pPr fontAlgn="base">
              <a:spcBef>
                <a:spcPct val="0"/>
              </a:spcBef>
              <a:spcAft>
                <a:spcPct val="0"/>
              </a:spcAft>
              <a:tabLst>
                <a:tab pos="455613" algn="l"/>
                <a:tab pos="911225" algn="l"/>
                <a:tab pos="1366838" algn="l"/>
                <a:tab pos="1831975" algn="l"/>
                <a:tab pos="2287588" algn="l"/>
                <a:tab pos="2743200" algn="l"/>
                <a:tab pos="3198813" algn="l"/>
                <a:tab pos="3654425" algn="l"/>
                <a:tab pos="4110038" algn="l"/>
                <a:tab pos="4576763" algn="l"/>
                <a:tab pos="5032375" algn="l"/>
                <a:tab pos="5487988" algn="l"/>
                <a:tab pos="5942013" algn="l"/>
                <a:tab pos="6397625" algn="l"/>
                <a:tab pos="6853238" algn="l"/>
                <a:tab pos="7319963" algn="l"/>
                <a:tab pos="7775575" algn="l"/>
                <a:tab pos="8231188" algn="l"/>
                <a:tab pos="8634413" algn="l"/>
              </a:tabLst>
              <a:defRPr sz="2400">
                <a:solidFill>
                  <a:schemeClr val="tx1"/>
                </a:solidFill>
                <a:latin typeface="Times New Roman" pitchFamily="18" charset="0"/>
              </a:defRPr>
            </a:lvl9pPr>
          </a:lstStyle>
          <a:p>
            <a:pPr algn="ctr" fontAlgn="base">
              <a:spcBef>
                <a:spcPct val="25000"/>
              </a:spcBef>
              <a:spcAft>
                <a:spcPct val="0"/>
              </a:spcAft>
            </a:pPr>
            <a:r>
              <a:rPr lang="en-US" altLang="en-US" b="1">
                <a:solidFill>
                  <a:srgbClr val="CC0000"/>
                </a:solidFill>
                <a:effectLst>
                  <a:outerShdw blurRad="38100" dist="38100" dir="2700000" algn="tl">
                    <a:srgbClr val="C0C0C0"/>
                  </a:outerShdw>
                </a:effectLst>
                <a:latin typeface="Arial" pitchFamily="34" charset="0"/>
              </a:rPr>
              <a:t>USING GOES-R TO HELP MONITOR UPPER LEVEL SO</a:t>
            </a:r>
            <a:r>
              <a:rPr lang="en-US" altLang="en-US" b="1" baseline="-25000">
                <a:solidFill>
                  <a:srgbClr val="CC0000"/>
                </a:solidFill>
                <a:effectLst>
                  <a:outerShdw blurRad="38100" dist="38100" dir="2700000" algn="tl">
                    <a:srgbClr val="C0C0C0"/>
                  </a:outerShdw>
                </a:effectLst>
                <a:latin typeface="Arial" pitchFamily="34" charset="0"/>
              </a:rPr>
              <a:t>2</a:t>
            </a:r>
          </a:p>
          <a:p>
            <a:pPr algn="ctr" fontAlgn="base">
              <a:spcBef>
                <a:spcPct val="25000"/>
              </a:spcBef>
              <a:spcAft>
                <a:spcPct val="0"/>
              </a:spcAft>
            </a:pPr>
            <a:r>
              <a:rPr lang="en-US" altLang="en-US" sz="1200" b="1">
                <a:solidFill>
                  <a:srgbClr val="000099"/>
                </a:solidFill>
                <a:effectLst>
                  <a:outerShdw blurRad="38100" dist="38100" dir="2700000" algn="tl">
                    <a:srgbClr val="C0C0C0"/>
                  </a:outerShdw>
                </a:effectLst>
                <a:latin typeface="Arial" pitchFamily="34" charset="0"/>
              </a:rPr>
              <a:t>Anthony J. Schreiner*, Timothy J. Schmit</a:t>
            </a:r>
            <a:r>
              <a:rPr lang="en-US" altLang="en-US" sz="1200" b="1" baseline="30000">
                <a:solidFill>
                  <a:srgbClr val="000099"/>
                </a:solidFill>
                <a:effectLst>
                  <a:outerShdw blurRad="38100" dist="38100" dir="2700000" algn="tl">
                    <a:srgbClr val="C0C0C0"/>
                  </a:outerShdw>
                </a:effectLst>
                <a:latin typeface="Arial" pitchFamily="34" charset="0"/>
              </a:rPr>
              <a:t>#</a:t>
            </a:r>
            <a:r>
              <a:rPr lang="en-US" altLang="en-US" sz="1200" b="1">
                <a:solidFill>
                  <a:srgbClr val="000099"/>
                </a:solidFill>
                <a:effectLst>
                  <a:outerShdw blurRad="38100" dist="38100" dir="2700000" algn="tl">
                    <a:srgbClr val="C0C0C0"/>
                  </a:outerShdw>
                </a:effectLst>
                <a:latin typeface="Arial" pitchFamily="34" charset="0"/>
              </a:rPr>
              <a:t>, Jun Li*, Gary P. Ellrod</a:t>
            </a:r>
            <a:r>
              <a:rPr lang="en-US" altLang="en-US" sz="1200" b="1" baseline="30000">
                <a:solidFill>
                  <a:srgbClr val="000099"/>
                </a:solidFill>
                <a:effectLst>
                  <a:outerShdw blurRad="38100" dist="38100" dir="2700000" algn="tl">
                    <a:srgbClr val="C0C0C0"/>
                  </a:outerShdw>
                </a:effectLst>
                <a:latin typeface="Arial" pitchFamily="34" charset="0"/>
              </a:rPr>
              <a:t>#</a:t>
            </a:r>
            <a:r>
              <a:rPr lang="en-US" altLang="en-US" sz="1200" b="1">
                <a:solidFill>
                  <a:srgbClr val="000099"/>
                </a:solidFill>
                <a:effectLst>
                  <a:outerShdw blurRad="38100" dist="38100" dir="2700000" algn="tl">
                    <a:srgbClr val="C0C0C0"/>
                  </a:outerShdw>
                </a:effectLst>
                <a:latin typeface="Arial" pitchFamily="34" charset="0"/>
              </a:rPr>
              <a:t>, Mat Gunshor*</a:t>
            </a:r>
          </a:p>
          <a:p>
            <a:pPr algn="ctr" fontAlgn="base">
              <a:spcBef>
                <a:spcPct val="25000"/>
              </a:spcBef>
              <a:spcAft>
                <a:spcPct val="0"/>
              </a:spcAft>
            </a:pPr>
            <a:r>
              <a:rPr lang="en-US" altLang="en-US" sz="1200" b="1">
                <a:solidFill>
                  <a:srgbClr val="000099"/>
                </a:solidFill>
                <a:effectLst>
                  <a:outerShdw blurRad="38100" dist="38100" dir="2700000" algn="tl">
                    <a:srgbClr val="C0C0C0"/>
                  </a:outerShdw>
                </a:effectLst>
                <a:latin typeface="Arial" pitchFamily="34" charset="0"/>
              </a:rPr>
              <a:t>	*CIMSS						</a:t>
            </a:r>
            <a:r>
              <a:rPr lang="en-US" altLang="en-US" sz="1200" b="1" baseline="30000">
                <a:solidFill>
                  <a:srgbClr val="000099"/>
                </a:solidFill>
                <a:effectLst>
                  <a:outerShdw blurRad="38100" dist="38100" dir="2700000" algn="tl">
                    <a:srgbClr val="C0C0C0"/>
                  </a:outerShdw>
                </a:effectLst>
                <a:latin typeface="Arial" pitchFamily="34" charset="0"/>
              </a:rPr>
              <a:t>#</a:t>
            </a:r>
            <a:r>
              <a:rPr lang="en-US" altLang="en-US" sz="1200" b="1">
                <a:solidFill>
                  <a:srgbClr val="000099"/>
                </a:solidFill>
                <a:effectLst>
                  <a:outerShdw blurRad="38100" dist="38100" dir="2700000" algn="tl">
                    <a:srgbClr val="C0C0C0"/>
                  </a:outerShdw>
                </a:effectLst>
                <a:latin typeface="Arial" pitchFamily="34" charset="0"/>
              </a:rPr>
              <a:t>NOAA/NESDIS</a:t>
            </a:r>
          </a:p>
        </p:txBody>
      </p:sp>
      <p:sp>
        <p:nvSpPr>
          <p:cNvPr id="48138" name="Text Box 10"/>
          <p:cNvSpPr txBox="1">
            <a:spLocks noChangeArrowheads="1"/>
          </p:cNvSpPr>
          <p:nvPr/>
        </p:nvSpPr>
        <p:spPr bwMode="auto">
          <a:xfrm>
            <a:off x="6248400" y="5562600"/>
            <a:ext cx="2362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1"/>
                  </a:outerShdw>
                </a:effectLst>
              </a14:hiddenEffects>
            </a:ext>
          </a:extLst>
        </p:spPr>
        <p:txBody>
          <a:bodyPr>
            <a:spAutoFit/>
          </a:bodyPr>
          <a:lstStyle/>
          <a:p>
            <a:pPr fontAlgn="base">
              <a:spcBef>
                <a:spcPct val="0"/>
              </a:spcBef>
              <a:spcAft>
                <a:spcPct val="0"/>
              </a:spcAft>
            </a:pPr>
            <a:r>
              <a:rPr lang="en-US" altLang="en-US" sz="2000" b="1">
                <a:solidFill>
                  <a:srgbClr val="FFFFFF"/>
                </a:solidFill>
                <a:latin typeface="Arial" pitchFamily="34" charset="0"/>
              </a:rPr>
              <a:t>GOES Sounder Image Difference</a:t>
            </a:r>
          </a:p>
        </p:txBody>
      </p:sp>
      <p:grpSp>
        <p:nvGrpSpPr>
          <p:cNvPr id="48139" name="Group 11"/>
          <p:cNvGrpSpPr>
            <a:grpSpLocks/>
          </p:cNvGrpSpPr>
          <p:nvPr/>
        </p:nvGrpSpPr>
        <p:grpSpPr bwMode="auto">
          <a:xfrm>
            <a:off x="6437313" y="76200"/>
            <a:ext cx="2630487" cy="3946525"/>
            <a:chOff x="4055" y="48"/>
            <a:chExt cx="1657" cy="2486"/>
          </a:xfrm>
        </p:grpSpPr>
        <p:grpSp>
          <p:nvGrpSpPr>
            <p:cNvPr id="48140" name="Group 12"/>
            <p:cNvGrpSpPr>
              <a:grpSpLocks/>
            </p:cNvGrpSpPr>
            <p:nvPr/>
          </p:nvGrpSpPr>
          <p:grpSpPr bwMode="auto">
            <a:xfrm>
              <a:off x="4055" y="48"/>
              <a:ext cx="1657" cy="2486"/>
              <a:chOff x="4055" y="48"/>
              <a:chExt cx="1657" cy="2486"/>
            </a:xfrm>
          </p:grpSpPr>
          <p:pic>
            <p:nvPicPr>
              <p:cNvPr id="48141" name="Picture 13" descr="diff_7-13_neg_stamped_smoothed_bo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5" y="48"/>
                <a:ext cx="1657" cy="2486"/>
              </a:xfrm>
              <a:prstGeom prst="rect">
                <a:avLst/>
              </a:prstGeom>
              <a:noFill/>
              <a:extLst>
                <a:ext uri="{909E8E84-426E-40DD-AFC4-6F175D3DCCD1}">
                  <a14:hiddenFill xmlns:a14="http://schemas.microsoft.com/office/drawing/2010/main">
                    <a:solidFill>
                      <a:srgbClr val="FFFFFF"/>
                    </a:solidFill>
                  </a14:hiddenFill>
                </a:ext>
              </a:extLst>
            </p:spPr>
          </p:pic>
          <p:sp>
            <p:nvSpPr>
              <p:cNvPr id="48142" name="Text Box 14"/>
              <p:cNvSpPr txBox="1">
                <a:spLocks noChangeArrowheads="1"/>
              </p:cNvSpPr>
              <p:nvPr/>
            </p:nvSpPr>
            <p:spPr bwMode="auto">
              <a:xfrm>
                <a:off x="4320" y="1238"/>
                <a:ext cx="1344" cy="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1"/>
                      </a:outerShdw>
                    </a:effectLst>
                  </a14:hiddenEffects>
                </a:ext>
              </a:extLst>
            </p:spPr>
            <p:txBody>
              <a:bodyPr>
                <a:spAutoFit/>
              </a:bodyPr>
              <a:lstStyle/>
              <a:p>
                <a:pPr algn="ctr" fontAlgn="base">
                  <a:spcBef>
                    <a:spcPct val="0"/>
                  </a:spcBef>
                  <a:spcAft>
                    <a:spcPct val="0"/>
                  </a:spcAft>
                </a:pPr>
                <a:r>
                  <a:rPr lang="en-US" altLang="en-US" sz="2000" b="1">
                    <a:solidFill>
                      <a:srgbClr val="FFFFFF"/>
                    </a:solidFill>
                    <a:latin typeface="Arial" pitchFamily="34" charset="0"/>
                  </a:rPr>
                  <a:t>Simulated GOES-R ABI</a:t>
                </a:r>
              </a:p>
              <a:p>
                <a:pPr algn="ctr" fontAlgn="base">
                  <a:spcBef>
                    <a:spcPct val="0"/>
                  </a:spcBef>
                  <a:spcAft>
                    <a:spcPct val="0"/>
                  </a:spcAft>
                </a:pPr>
                <a:r>
                  <a:rPr lang="en-US" altLang="en-US" sz="2000" b="1">
                    <a:solidFill>
                      <a:srgbClr val="FFFFFF"/>
                    </a:solidFill>
                    <a:latin typeface="Arial" pitchFamily="34" charset="0"/>
                  </a:rPr>
                  <a:t>Image Difference</a:t>
                </a:r>
              </a:p>
            </p:txBody>
          </p:sp>
        </p:grpSp>
        <p:sp>
          <p:nvSpPr>
            <p:cNvPr id="48143" name="Oval 15"/>
            <p:cNvSpPr>
              <a:spLocks noChangeArrowheads="1"/>
            </p:cNvSpPr>
            <p:nvPr/>
          </p:nvSpPr>
          <p:spPr bwMode="auto">
            <a:xfrm rot="-2628353">
              <a:off x="4149" y="576"/>
              <a:ext cx="766" cy="538"/>
            </a:xfrm>
            <a:prstGeom prst="ellipse">
              <a:avLst/>
            </a:prstGeom>
            <a:noFill/>
            <a:ln w="19050">
              <a:solidFill>
                <a:srgbClr val="99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endParaRPr>
            </a:p>
          </p:txBody>
        </p:sp>
      </p:grpSp>
      <p:sp>
        <p:nvSpPr>
          <p:cNvPr id="48144" name="Text Box 16"/>
          <p:cNvSpPr txBox="1">
            <a:spLocks noChangeArrowheads="1"/>
          </p:cNvSpPr>
          <p:nvPr/>
        </p:nvSpPr>
        <p:spPr bwMode="auto">
          <a:xfrm>
            <a:off x="7543800" y="1447800"/>
            <a:ext cx="946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1"/>
                  </a:outerShdw>
                </a:effectLst>
              </a14:hiddenEffects>
            </a:ext>
          </a:extLst>
        </p:spPr>
        <p:txBody>
          <a:bodyPr wrap="none">
            <a:spAutoFit/>
          </a:bodyPr>
          <a:lstStyle/>
          <a:p>
            <a:pPr fontAlgn="base">
              <a:spcBef>
                <a:spcPct val="0"/>
              </a:spcBef>
              <a:spcAft>
                <a:spcPct val="0"/>
              </a:spcAft>
            </a:pPr>
            <a:r>
              <a:rPr lang="en-US" altLang="en-US" sz="2000" b="1">
                <a:solidFill>
                  <a:srgbClr val="990033"/>
                </a:solidFill>
                <a:latin typeface="Arial" pitchFamily="34" charset="0"/>
              </a:rPr>
              <a:t>Plume</a:t>
            </a:r>
          </a:p>
        </p:txBody>
      </p:sp>
      <p:sp>
        <p:nvSpPr>
          <p:cNvPr id="48145" name="Text Box 17"/>
          <p:cNvSpPr txBox="1">
            <a:spLocks noChangeArrowheads="1"/>
          </p:cNvSpPr>
          <p:nvPr/>
        </p:nvSpPr>
        <p:spPr bwMode="auto">
          <a:xfrm>
            <a:off x="76200" y="1447800"/>
            <a:ext cx="4800600" cy="5175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400">
                <a:solidFill>
                  <a:srgbClr val="000000"/>
                </a:solidFill>
                <a:latin typeface="Arial" pitchFamily="34" charset="0"/>
              </a:rPr>
              <a:t>Simulated IR spectrums for  </a:t>
            </a:r>
            <a:r>
              <a:rPr lang="en-US" altLang="en-US" sz="1400">
                <a:solidFill>
                  <a:srgbClr val="CC00FF"/>
                </a:solidFill>
                <a:latin typeface="Arial" pitchFamily="34" charset="0"/>
              </a:rPr>
              <a:t>“normal” </a:t>
            </a:r>
            <a:r>
              <a:rPr lang="en-US" altLang="en-US" sz="1400">
                <a:solidFill>
                  <a:srgbClr val="000000"/>
                </a:solidFill>
                <a:latin typeface="Arial" pitchFamily="34" charset="0"/>
              </a:rPr>
              <a:t>and “</a:t>
            </a:r>
            <a:r>
              <a:rPr lang="en-US" altLang="en-US" sz="1400">
                <a:solidFill>
                  <a:srgbClr val="3333CC"/>
                </a:solidFill>
                <a:latin typeface="Arial" pitchFamily="34" charset="0"/>
              </a:rPr>
              <a:t>SO</a:t>
            </a:r>
            <a:r>
              <a:rPr lang="en-US" altLang="en-US" sz="1400" baseline="-25000">
                <a:solidFill>
                  <a:srgbClr val="3333CC"/>
                </a:solidFill>
                <a:latin typeface="Arial" pitchFamily="34" charset="0"/>
              </a:rPr>
              <a:t>2</a:t>
            </a:r>
            <a:r>
              <a:rPr lang="en-US" altLang="en-US" sz="1400">
                <a:solidFill>
                  <a:srgbClr val="3333CC"/>
                </a:solidFill>
                <a:latin typeface="Arial" pitchFamily="34" charset="0"/>
              </a:rPr>
              <a:t> enriched” </a:t>
            </a:r>
            <a:r>
              <a:rPr lang="en-US" altLang="en-US" sz="1400">
                <a:solidFill>
                  <a:srgbClr val="000000"/>
                </a:solidFill>
                <a:latin typeface="Arial" pitchFamily="34" charset="0"/>
              </a:rPr>
              <a:t>atmosphere and </a:t>
            </a:r>
            <a:r>
              <a:rPr lang="en-US" altLang="en-US" sz="1400">
                <a:solidFill>
                  <a:srgbClr val="FF0000"/>
                </a:solidFill>
                <a:latin typeface="Arial" pitchFamily="34" charset="0"/>
              </a:rPr>
              <a:t>spectral response functions</a:t>
            </a:r>
            <a:endParaRPr lang="en-US" altLang="en-US" sz="1400">
              <a:solidFill>
                <a:srgbClr val="000000"/>
              </a:solidFill>
              <a:latin typeface="Arial" pitchFamily="34" charset="0"/>
              <a:sym typeface="Symbol" pitchFamily="18" charset="2"/>
            </a:endParaRPr>
          </a:p>
        </p:txBody>
      </p:sp>
      <p:pic>
        <p:nvPicPr>
          <p:cNvPr id="48146" name="Picture 18" descr="goes_im_tra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53400" y="4419600"/>
            <a:ext cx="790575" cy="1047750"/>
          </a:xfrm>
          <a:prstGeom prst="rect">
            <a:avLst/>
          </a:prstGeom>
          <a:noFill/>
          <a:extLst>
            <a:ext uri="{909E8E84-426E-40DD-AFC4-6F175D3DCCD1}">
              <a14:hiddenFill xmlns:a14="http://schemas.microsoft.com/office/drawing/2010/main">
                <a:solidFill>
                  <a:srgbClr val="FFFFFF"/>
                </a:solidFill>
              </a14:hiddenFill>
            </a:ext>
          </a:extLst>
        </p:spPr>
      </p:pic>
      <p:pic>
        <p:nvPicPr>
          <p:cNvPr id="48147" name="Picture 19" descr="goesr_large_tran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77200" y="45720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48148" name="Text Box 20"/>
          <p:cNvSpPr txBox="1">
            <a:spLocks noChangeArrowheads="1"/>
          </p:cNvSpPr>
          <p:nvPr/>
        </p:nvSpPr>
        <p:spPr bwMode="auto">
          <a:xfrm>
            <a:off x="1143000" y="4006850"/>
            <a:ext cx="2971800"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400" b="1">
                <a:solidFill>
                  <a:srgbClr val="339933"/>
                </a:solidFill>
                <a:latin typeface="Arial" pitchFamily="34" charset="0"/>
                <a:sym typeface="Symbol" pitchFamily="18" charset="2"/>
              </a:rPr>
              <a:t>Difference</a:t>
            </a:r>
            <a:r>
              <a:rPr lang="en-US" altLang="en-US" sz="1400" b="1">
                <a:solidFill>
                  <a:srgbClr val="000000"/>
                </a:solidFill>
                <a:latin typeface="Arial" pitchFamily="34" charset="0"/>
                <a:sym typeface="Symbol" pitchFamily="18" charset="2"/>
              </a:rPr>
              <a:t> </a:t>
            </a:r>
            <a:r>
              <a:rPr lang="en-US" altLang="en-US" sz="1400" b="1">
                <a:solidFill>
                  <a:srgbClr val="000000"/>
                </a:solidFill>
                <a:latin typeface="Arial" pitchFamily="34" charset="0"/>
              </a:rPr>
              <a:t>and GOES-R ABI </a:t>
            </a:r>
            <a:r>
              <a:rPr lang="en-US" altLang="en-US" sz="1400" b="1">
                <a:solidFill>
                  <a:srgbClr val="FF0000"/>
                </a:solidFill>
                <a:latin typeface="Arial" pitchFamily="34" charset="0"/>
              </a:rPr>
              <a:t>SRF</a:t>
            </a:r>
          </a:p>
        </p:txBody>
      </p:sp>
      <p:sp>
        <p:nvSpPr>
          <p:cNvPr id="48149" name="Text Box 21"/>
          <p:cNvSpPr txBox="1">
            <a:spLocks noChangeArrowheads="1"/>
          </p:cNvSpPr>
          <p:nvPr/>
        </p:nvSpPr>
        <p:spPr bwMode="auto">
          <a:xfrm>
            <a:off x="838200" y="5607050"/>
            <a:ext cx="3581400"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400" b="1">
                <a:solidFill>
                  <a:srgbClr val="339933"/>
                </a:solidFill>
                <a:latin typeface="Arial" pitchFamily="34" charset="0"/>
                <a:sym typeface="Symbol" pitchFamily="18" charset="2"/>
              </a:rPr>
              <a:t>Difference</a:t>
            </a:r>
            <a:r>
              <a:rPr lang="en-US" altLang="en-US" sz="1400" b="1">
                <a:solidFill>
                  <a:srgbClr val="000000"/>
                </a:solidFill>
                <a:latin typeface="Arial" pitchFamily="34" charset="0"/>
                <a:sym typeface="Symbol" pitchFamily="18" charset="2"/>
              </a:rPr>
              <a:t> </a:t>
            </a:r>
            <a:r>
              <a:rPr lang="en-US" altLang="en-US" sz="1400" b="1">
                <a:solidFill>
                  <a:srgbClr val="000000"/>
                </a:solidFill>
                <a:latin typeface="Arial" pitchFamily="34" charset="0"/>
              </a:rPr>
              <a:t>and the GOES Sounder </a:t>
            </a:r>
            <a:r>
              <a:rPr lang="en-US" altLang="en-US" sz="1400" b="1">
                <a:solidFill>
                  <a:srgbClr val="FF0000"/>
                </a:solidFill>
                <a:latin typeface="Arial" pitchFamily="34" charset="0"/>
              </a:rPr>
              <a:t>SRF</a:t>
            </a:r>
          </a:p>
        </p:txBody>
      </p:sp>
      <p:grpSp>
        <p:nvGrpSpPr>
          <p:cNvPr id="48150" name="Group 22"/>
          <p:cNvGrpSpPr>
            <a:grpSpLocks/>
          </p:cNvGrpSpPr>
          <p:nvPr/>
        </p:nvGrpSpPr>
        <p:grpSpPr bwMode="auto">
          <a:xfrm>
            <a:off x="5029200" y="2241550"/>
            <a:ext cx="1828800" cy="1382713"/>
            <a:chOff x="3168" y="1412"/>
            <a:chExt cx="1152" cy="871"/>
          </a:xfrm>
        </p:grpSpPr>
        <p:grpSp>
          <p:nvGrpSpPr>
            <p:cNvPr id="48151" name="Group 23"/>
            <p:cNvGrpSpPr>
              <a:grpSpLocks/>
            </p:cNvGrpSpPr>
            <p:nvPr/>
          </p:nvGrpSpPr>
          <p:grpSpPr bwMode="auto">
            <a:xfrm>
              <a:off x="3168" y="1412"/>
              <a:ext cx="1152" cy="850"/>
              <a:chOff x="3264" y="1502"/>
              <a:chExt cx="1152" cy="850"/>
            </a:xfrm>
          </p:grpSpPr>
          <p:pic>
            <p:nvPicPr>
              <p:cNvPr id="48152" name="Picture 24" descr="souf_SO2_Jul13_03_smal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64" y="1502"/>
                <a:ext cx="1152" cy="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8153" name="Text Box 25"/>
              <p:cNvSpPr txBox="1">
                <a:spLocks noChangeArrowheads="1"/>
              </p:cNvSpPr>
              <p:nvPr/>
            </p:nvSpPr>
            <p:spPr bwMode="auto">
              <a:xfrm>
                <a:off x="3264" y="1511"/>
                <a:ext cx="57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000">
                    <a:solidFill>
                      <a:srgbClr val="000000"/>
                    </a:solidFill>
                    <a:latin typeface="Arial" pitchFamily="34" charset="0"/>
                  </a:rPr>
                  <a:t>TOMS</a:t>
                </a:r>
              </a:p>
            </p:txBody>
          </p:sp>
        </p:grpSp>
        <p:sp>
          <p:nvSpPr>
            <p:cNvPr id="48154" name="Text Box 26"/>
            <p:cNvSpPr txBox="1">
              <a:spLocks noChangeArrowheads="1"/>
            </p:cNvSpPr>
            <p:nvPr/>
          </p:nvSpPr>
          <p:spPr bwMode="auto">
            <a:xfrm>
              <a:off x="3696" y="2110"/>
              <a:ext cx="33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b="1">
                  <a:solidFill>
                    <a:srgbClr val="000000"/>
                  </a:solidFill>
                  <a:latin typeface="Arial" pitchFamily="34" charset="0"/>
                </a:rPr>
                <a:t>Carn</a:t>
              </a:r>
            </a:p>
          </p:txBody>
        </p:sp>
      </p:grpSp>
    </p:spTree>
    <p:extLst>
      <p:ext uri="{BB962C8B-B14F-4D97-AF65-F5344CB8AC3E}">
        <p14:creationId xmlns:p14="http://schemas.microsoft.com/office/powerpoint/2010/main" val="3685911621"/>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2"/>
          <p:cNvSpPr txBox="1">
            <a:spLocks noChangeArrowheads="1"/>
          </p:cNvSpPr>
          <p:nvPr/>
        </p:nvSpPr>
        <p:spPr bwMode="auto">
          <a:xfrm>
            <a:off x="228600" y="0"/>
            <a:ext cx="8534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gn="ctr" fontAlgn="base">
              <a:spcBef>
                <a:spcPct val="0"/>
              </a:spcBef>
              <a:spcAft>
                <a:spcPct val="0"/>
              </a:spcAft>
              <a:buClr>
                <a:srgbClr val="000000"/>
              </a:buClr>
              <a:buSzPct val="100000"/>
              <a:buFont typeface="Times New Roman" pitchFamily="18" charset="0"/>
              <a:buNone/>
            </a:pPr>
            <a:r>
              <a:rPr lang="en-GB" sz="2400" b="1">
                <a:solidFill>
                  <a:srgbClr val="000000"/>
                </a:solidFill>
                <a:latin typeface="Times New Roman" pitchFamily="18" charset="0"/>
              </a:rPr>
              <a:t>GOES-R ABI detects some SO2 plumes</a:t>
            </a:r>
          </a:p>
          <a:p>
            <a:pPr algn="ctr" fontAlgn="base">
              <a:spcBef>
                <a:spcPct val="0"/>
              </a:spcBef>
              <a:spcAft>
                <a:spcPct val="0"/>
              </a:spcAft>
              <a:buClr>
                <a:srgbClr val="000000"/>
              </a:buClr>
              <a:buSzPct val="100000"/>
              <a:buFont typeface="Times New Roman" pitchFamily="18" charset="0"/>
              <a:buNone/>
            </a:pPr>
            <a:r>
              <a:rPr lang="en-GB" sz="2000">
                <a:solidFill>
                  <a:srgbClr val="000000"/>
                </a:solidFill>
                <a:latin typeface="Times New Roman" pitchFamily="18" charset="0"/>
              </a:rPr>
              <a:t>Water Vapor Band Difference </a:t>
            </a:r>
            <a:r>
              <a:rPr lang="en-US" sz="2000">
                <a:solidFill>
                  <a:srgbClr val="000000"/>
                </a:solidFill>
                <a:latin typeface="Times New Roman" pitchFamily="18" charset="0"/>
              </a:rPr>
              <a:t>convolved from AIRS data</a:t>
            </a:r>
          </a:p>
          <a:p>
            <a:pPr algn="ctr" fontAlgn="base">
              <a:spcBef>
                <a:spcPct val="0"/>
              </a:spcBef>
              <a:spcAft>
                <a:spcPct val="0"/>
              </a:spcAft>
              <a:buClr>
                <a:srgbClr val="000000"/>
              </a:buClr>
              <a:buSzPct val="100000"/>
              <a:buFont typeface="Times New Roman" pitchFamily="18" charset="0"/>
              <a:buNone/>
            </a:pPr>
            <a:r>
              <a:rPr lang="en-US" sz="2000">
                <a:solidFill>
                  <a:srgbClr val="000000"/>
                </a:solidFill>
                <a:latin typeface="Times New Roman" pitchFamily="18" charset="0"/>
              </a:rPr>
              <a:t>sees SO</a:t>
            </a:r>
            <a:r>
              <a:rPr lang="en-US" sz="2000" baseline="-25000">
                <a:solidFill>
                  <a:srgbClr val="000000"/>
                </a:solidFill>
                <a:latin typeface="Times New Roman" pitchFamily="18" charset="0"/>
              </a:rPr>
              <a:t>2</a:t>
            </a:r>
            <a:r>
              <a:rPr lang="en-US" sz="2000">
                <a:solidFill>
                  <a:srgbClr val="000000"/>
                </a:solidFill>
                <a:latin typeface="Times New Roman" pitchFamily="18" charset="0"/>
              </a:rPr>
              <a:t> plume from Montserrat Island, West Indies. High-spectral AIRS sees a larger brightness temperature difference.</a:t>
            </a:r>
            <a:endParaRPr lang="en-GB" sz="2000">
              <a:solidFill>
                <a:srgbClr val="000000"/>
              </a:solidFill>
              <a:latin typeface="Times New Roman" pitchFamily="18" charset="0"/>
            </a:endParaRPr>
          </a:p>
        </p:txBody>
      </p:sp>
      <p:sp>
        <p:nvSpPr>
          <p:cNvPr id="147459" name="Text Box 3"/>
          <p:cNvSpPr txBox="1">
            <a:spLocks noChangeArrowheads="1"/>
          </p:cNvSpPr>
          <p:nvPr/>
        </p:nvSpPr>
        <p:spPr bwMode="auto">
          <a:xfrm>
            <a:off x="381000" y="6248400"/>
            <a:ext cx="3055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gn="ctr" fontAlgn="base">
              <a:spcBef>
                <a:spcPct val="0"/>
              </a:spcBef>
              <a:spcAft>
                <a:spcPct val="0"/>
              </a:spcAft>
              <a:buClr>
                <a:srgbClr val="000000"/>
              </a:buClr>
              <a:buSzPct val="100000"/>
              <a:buFont typeface="Times New Roman" pitchFamily="18" charset="0"/>
              <a:buNone/>
            </a:pPr>
            <a:r>
              <a:rPr lang="en-GB" sz="2400">
                <a:solidFill>
                  <a:srgbClr val="000000"/>
                </a:solidFill>
                <a:latin typeface="Times New Roman" pitchFamily="18" charset="0"/>
              </a:rPr>
              <a:t>ABI 7.34 </a:t>
            </a:r>
            <a:r>
              <a:rPr lang="en-US" sz="2400">
                <a:solidFill>
                  <a:srgbClr val="000000"/>
                </a:solidFill>
                <a:latin typeface="Times New Roman" pitchFamily="18" charset="0"/>
                <a:cs typeface="Times New Roman" pitchFamily="18" charset="0"/>
              </a:rPr>
              <a:t>μ</a:t>
            </a:r>
            <a:r>
              <a:rPr lang="en-GB" sz="2400">
                <a:solidFill>
                  <a:srgbClr val="000000"/>
                </a:solidFill>
                <a:latin typeface="Times New Roman" pitchFamily="18" charset="0"/>
              </a:rPr>
              <a:t>m - 6.95 </a:t>
            </a:r>
            <a:r>
              <a:rPr lang="en-US" sz="2400">
                <a:solidFill>
                  <a:srgbClr val="000000"/>
                </a:solidFill>
                <a:latin typeface="Times New Roman" pitchFamily="18" charset="0"/>
                <a:cs typeface="Times New Roman" pitchFamily="18" charset="0"/>
              </a:rPr>
              <a:t>μ</a:t>
            </a:r>
            <a:r>
              <a:rPr lang="en-GB" sz="2400">
                <a:solidFill>
                  <a:srgbClr val="000000"/>
                </a:solidFill>
                <a:latin typeface="Times New Roman" pitchFamily="18" charset="0"/>
              </a:rPr>
              <a:t>m</a:t>
            </a:r>
          </a:p>
        </p:txBody>
      </p:sp>
      <p:grpSp>
        <p:nvGrpSpPr>
          <p:cNvPr id="147460" name="Group 4"/>
          <p:cNvGrpSpPr>
            <a:grpSpLocks/>
          </p:cNvGrpSpPr>
          <p:nvPr/>
        </p:nvGrpSpPr>
        <p:grpSpPr bwMode="auto">
          <a:xfrm>
            <a:off x="304800" y="1371600"/>
            <a:ext cx="3259138" cy="4889500"/>
            <a:chOff x="3363" y="904"/>
            <a:chExt cx="2053" cy="3080"/>
          </a:xfrm>
        </p:grpSpPr>
        <p:grpSp>
          <p:nvGrpSpPr>
            <p:cNvPr id="147464" name="Group 5"/>
            <p:cNvGrpSpPr>
              <a:grpSpLocks/>
            </p:cNvGrpSpPr>
            <p:nvPr/>
          </p:nvGrpSpPr>
          <p:grpSpPr bwMode="auto">
            <a:xfrm>
              <a:off x="3363" y="904"/>
              <a:ext cx="2053" cy="3080"/>
              <a:chOff x="3363" y="623"/>
              <a:chExt cx="2053" cy="3080"/>
            </a:xfrm>
          </p:grpSpPr>
          <p:pic>
            <p:nvPicPr>
              <p:cNvPr id="14746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3" y="623"/>
                <a:ext cx="2053" cy="3080"/>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
            <p:nvSpPr>
              <p:cNvPr id="147467" name="Oval 7"/>
              <p:cNvSpPr>
                <a:spLocks noChangeArrowheads="1"/>
              </p:cNvSpPr>
              <p:nvPr/>
            </p:nvSpPr>
            <p:spPr bwMode="auto">
              <a:xfrm rot="2097913">
                <a:off x="3648" y="1152"/>
                <a:ext cx="624" cy="90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grpSp>
        <p:sp>
          <p:nvSpPr>
            <p:cNvPr id="147465" name="Text Box 8"/>
            <p:cNvSpPr txBox="1">
              <a:spLocks noChangeArrowheads="1"/>
            </p:cNvSpPr>
            <p:nvPr/>
          </p:nvSpPr>
          <p:spPr bwMode="auto">
            <a:xfrm>
              <a:off x="3984" y="1190"/>
              <a:ext cx="82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a:solidFill>
                    <a:srgbClr val="000000"/>
                  </a:solidFill>
                  <a:latin typeface="Times New Roman" pitchFamily="18" charset="0"/>
                </a:rPr>
                <a:t>SO</a:t>
              </a:r>
              <a:r>
                <a:rPr lang="en-US" sz="2000" baseline="-25000">
                  <a:solidFill>
                    <a:srgbClr val="000000"/>
                  </a:solidFill>
                  <a:latin typeface="Times New Roman" pitchFamily="18" charset="0"/>
                </a:rPr>
                <a:t>2</a:t>
              </a:r>
              <a:r>
                <a:rPr lang="en-US" sz="2000">
                  <a:solidFill>
                    <a:srgbClr val="000000"/>
                  </a:solidFill>
                  <a:latin typeface="Times New Roman" pitchFamily="18" charset="0"/>
                </a:rPr>
                <a:t> Plume</a:t>
              </a:r>
            </a:p>
          </p:txBody>
        </p:sp>
      </p:grpSp>
      <p:pic>
        <p:nvPicPr>
          <p:cNvPr id="147461" name="Picture 9" descr="13July03_so2_airs_vs_tom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1835150"/>
            <a:ext cx="5562600" cy="4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2" name="Text Box 10"/>
          <p:cNvSpPr txBox="1">
            <a:spLocks noChangeArrowheads="1"/>
          </p:cNvSpPr>
          <p:nvPr/>
        </p:nvSpPr>
        <p:spPr bwMode="auto">
          <a:xfrm>
            <a:off x="4538663" y="6248400"/>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gn="ctr" fontAlgn="base">
              <a:spcBef>
                <a:spcPct val="0"/>
              </a:spcBef>
              <a:spcAft>
                <a:spcPct val="0"/>
              </a:spcAft>
              <a:buClr>
                <a:srgbClr val="000000"/>
              </a:buClr>
              <a:buSzPct val="100000"/>
              <a:buFont typeface="Times New Roman" pitchFamily="18" charset="0"/>
              <a:buNone/>
            </a:pPr>
            <a:r>
              <a:rPr lang="en-GB" sz="2400">
                <a:solidFill>
                  <a:srgbClr val="000000"/>
                </a:solidFill>
                <a:latin typeface="Times New Roman" pitchFamily="18" charset="0"/>
              </a:rPr>
              <a:t>AIRS 7.8 </a:t>
            </a:r>
            <a:r>
              <a:rPr lang="en-US" sz="2400">
                <a:solidFill>
                  <a:srgbClr val="000000"/>
                </a:solidFill>
                <a:latin typeface="Times New Roman" pitchFamily="18" charset="0"/>
                <a:cs typeface="Times New Roman" pitchFamily="18" charset="0"/>
              </a:rPr>
              <a:t>μ</a:t>
            </a:r>
            <a:r>
              <a:rPr lang="en-GB" sz="2400">
                <a:solidFill>
                  <a:srgbClr val="000000"/>
                </a:solidFill>
                <a:latin typeface="Times New Roman" pitchFamily="18" charset="0"/>
              </a:rPr>
              <a:t>m – 7.43 </a:t>
            </a:r>
            <a:r>
              <a:rPr lang="en-US" sz="2400">
                <a:solidFill>
                  <a:srgbClr val="000000"/>
                </a:solidFill>
                <a:latin typeface="Times New Roman" pitchFamily="18" charset="0"/>
                <a:cs typeface="Times New Roman" pitchFamily="18" charset="0"/>
              </a:rPr>
              <a:t>μ</a:t>
            </a:r>
            <a:r>
              <a:rPr lang="en-GB" sz="2400">
                <a:solidFill>
                  <a:srgbClr val="000000"/>
                </a:solidFill>
                <a:latin typeface="Times New Roman" pitchFamily="18" charset="0"/>
              </a:rPr>
              <a:t>m</a:t>
            </a:r>
          </a:p>
        </p:txBody>
      </p:sp>
      <p:sp>
        <p:nvSpPr>
          <p:cNvPr id="147463" name="Text Box 11"/>
          <p:cNvSpPr txBox="1">
            <a:spLocks noChangeArrowheads="1"/>
          </p:cNvSpPr>
          <p:nvPr/>
        </p:nvSpPr>
        <p:spPr bwMode="auto">
          <a:xfrm>
            <a:off x="457200" y="4403725"/>
            <a:ext cx="5105400" cy="10064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a:solidFill>
                  <a:srgbClr val="000000"/>
                </a:solidFill>
                <a:latin typeface="Times New Roman" pitchFamily="18" charset="0"/>
              </a:rPr>
              <a:t>High-spectral sounder data gives a much greater brightness temperature difference (by almost a factor of 2) than broad-band instruments.</a:t>
            </a:r>
            <a:endParaRPr lang="en-US" sz="2000" baseline="-25000">
              <a:solidFill>
                <a:srgbClr val="000000"/>
              </a:solidFill>
              <a:latin typeface="Times New Roman" pitchFamily="18" charset="0"/>
            </a:endParaRPr>
          </a:p>
        </p:txBody>
      </p:sp>
    </p:spTree>
    <p:extLst>
      <p:ext uri="{BB962C8B-B14F-4D97-AF65-F5344CB8AC3E}">
        <p14:creationId xmlns:p14="http://schemas.microsoft.com/office/powerpoint/2010/main" val="4240507776"/>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SRSOR Links</a:t>
            </a:r>
          </a:p>
        </p:txBody>
      </p:sp>
      <p:sp>
        <p:nvSpPr>
          <p:cNvPr id="54275" name="Rectangle 3"/>
          <p:cNvSpPr>
            <a:spLocks noGrp="1" noChangeArrowheads="1"/>
          </p:cNvSpPr>
          <p:nvPr>
            <p:ph type="body" idx="1"/>
          </p:nvPr>
        </p:nvSpPr>
        <p:spPr>
          <a:xfrm>
            <a:off x="304800" y="914400"/>
            <a:ext cx="8610600" cy="4462462"/>
          </a:xfrm>
        </p:spPr>
        <p:txBody>
          <a:bodyPr/>
          <a:lstStyle/>
          <a:p>
            <a:pPr marL="0" indent="0" eaLnBrk="1" hangingPunct="1">
              <a:buNone/>
              <a:defRPr/>
            </a:pPr>
            <a:r>
              <a:rPr lang="en-US" sz="2000" dirty="0">
                <a:solidFill>
                  <a:schemeClr val="bg1"/>
                </a:solidFill>
                <a:hlinkClick r:id="rId2"/>
              </a:rPr>
              <a:t>http://</a:t>
            </a:r>
            <a:r>
              <a:rPr lang="en-US" sz="2000" dirty="0" smtClean="0">
                <a:solidFill>
                  <a:schemeClr val="bg1"/>
                </a:solidFill>
                <a:hlinkClick r:id="rId2"/>
              </a:rPr>
              <a:t>cimss.ssec.wisc.edu/goes/srsor/GOES-14_SRSOR.html</a:t>
            </a:r>
            <a:endParaRPr lang="en-US" sz="2000" dirty="0" smtClean="0">
              <a:solidFill>
                <a:schemeClr val="bg1"/>
              </a:solidFill>
            </a:endParaRPr>
          </a:p>
          <a:p>
            <a:pPr marL="0" indent="0" eaLnBrk="1" hangingPunct="1">
              <a:buNone/>
              <a:defRPr/>
            </a:pPr>
            <a:endParaRPr lang="en-US" sz="2000" dirty="0">
              <a:solidFill>
                <a:schemeClr val="bg1"/>
              </a:solidFill>
            </a:endParaRPr>
          </a:p>
          <a:p>
            <a:pPr marL="0" indent="0" eaLnBrk="1" hangingPunct="1">
              <a:buNone/>
              <a:defRPr/>
            </a:pPr>
            <a:r>
              <a:rPr lang="en-US" sz="2000" dirty="0">
                <a:solidFill>
                  <a:schemeClr val="bg1"/>
                </a:solidFill>
                <a:hlinkClick r:id="rId3"/>
              </a:rPr>
              <a:t>http://</a:t>
            </a:r>
            <a:r>
              <a:rPr lang="en-US" sz="2000" dirty="0" smtClean="0">
                <a:solidFill>
                  <a:schemeClr val="bg1"/>
                </a:solidFill>
                <a:hlinkClick r:id="rId3"/>
              </a:rPr>
              <a:t>cimss.ssec.wisc.edu/goes/srsor2013/GOES-14_SRSOR.html</a:t>
            </a:r>
            <a:endParaRPr lang="en-US" sz="2000" dirty="0" smtClean="0">
              <a:solidFill>
                <a:schemeClr val="bg1"/>
              </a:solidFill>
            </a:endParaRPr>
          </a:p>
          <a:p>
            <a:pPr marL="0" indent="0" eaLnBrk="1" hangingPunct="1">
              <a:buNone/>
              <a:defRPr/>
            </a:pPr>
            <a:endParaRPr lang="en-US" sz="2000" dirty="0">
              <a:solidFill>
                <a:schemeClr val="bg1"/>
              </a:solidFill>
            </a:endParaRPr>
          </a:p>
          <a:p>
            <a:pPr marL="0" indent="0" eaLnBrk="1" hangingPunct="1">
              <a:buNone/>
              <a:defRPr/>
            </a:pPr>
            <a:r>
              <a:rPr lang="en-US" sz="2000" dirty="0">
                <a:solidFill>
                  <a:schemeClr val="bg1"/>
                </a:solidFill>
                <a:hlinkClick r:id="rId4"/>
              </a:rPr>
              <a:t>http://</a:t>
            </a:r>
            <a:r>
              <a:rPr lang="en-US" sz="2000" dirty="0" smtClean="0">
                <a:solidFill>
                  <a:schemeClr val="bg1"/>
                </a:solidFill>
                <a:hlinkClick r:id="rId4"/>
              </a:rPr>
              <a:t>cimss.ssec.wisc.edu/goes/srsor2014/GOES-14_SRSOR.html</a:t>
            </a:r>
            <a:endParaRPr lang="en-US" sz="2000" dirty="0" smtClean="0">
              <a:solidFill>
                <a:schemeClr val="bg1"/>
              </a:solidFill>
            </a:endParaRPr>
          </a:p>
          <a:p>
            <a:pPr marL="0" indent="0" eaLnBrk="1" hangingPunct="1">
              <a:buNone/>
              <a:defRPr/>
            </a:pPr>
            <a:endParaRPr lang="en-US" sz="2000" dirty="0">
              <a:solidFill>
                <a:schemeClr val="bg1"/>
              </a:solidFill>
            </a:endParaRPr>
          </a:p>
          <a:p>
            <a:pPr marL="0" indent="0" eaLnBrk="1" hangingPunct="1">
              <a:buNone/>
              <a:defRPr/>
            </a:pPr>
            <a:r>
              <a:rPr lang="en-US" sz="2000" dirty="0">
                <a:solidFill>
                  <a:schemeClr val="bg1"/>
                </a:solidFill>
                <a:hlinkClick r:id="rId5"/>
              </a:rPr>
              <a:t>http://www.nesdis.noaa.gov/fourbox/09-23-13</a:t>
            </a:r>
            <a:r>
              <a:rPr lang="en-US" sz="2000" dirty="0" smtClean="0">
                <a:solidFill>
                  <a:schemeClr val="bg1"/>
                </a:solidFill>
                <a:hlinkClick r:id="rId5"/>
              </a:rPr>
              <a:t>/</a:t>
            </a:r>
            <a:endParaRPr lang="en-US" sz="2000" dirty="0" smtClean="0">
              <a:solidFill>
                <a:schemeClr val="bg1"/>
              </a:solidFill>
            </a:endParaRPr>
          </a:p>
          <a:p>
            <a:pPr marL="0" indent="0" eaLnBrk="1" hangingPunct="1">
              <a:buNone/>
              <a:defRPr/>
            </a:pPr>
            <a:endParaRPr lang="en-US" sz="2000" dirty="0">
              <a:solidFill>
                <a:schemeClr val="bg1"/>
              </a:solidFill>
            </a:endParaRPr>
          </a:p>
        </p:txBody>
      </p:sp>
      <p:sp>
        <p:nvSpPr>
          <p:cNvPr id="819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DB4AF0-9137-4E66-BBEB-EA2B82F149F3}" type="slidenum">
              <a:rPr lang="en-US" smtClean="0">
                <a:solidFill>
                  <a:srgbClr val="000000"/>
                </a:solidFill>
              </a:rPr>
              <a:pPr eaLnBrk="1" hangingPunct="1"/>
              <a:t>194</a:t>
            </a:fld>
            <a:endParaRPr lang="en-US" smtClean="0">
              <a:solidFill>
                <a:srgbClr val="000000"/>
              </a:solidFill>
            </a:endParaRPr>
          </a:p>
        </p:txBody>
      </p:sp>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15276" y="6012599"/>
            <a:ext cx="1152524" cy="769201"/>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6400" y="3633217"/>
            <a:ext cx="5791199" cy="3072383"/>
          </a:xfrm>
          <a:prstGeom prst="rect">
            <a:avLst/>
          </a:prstGeom>
        </p:spPr>
      </p:pic>
    </p:spTree>
    <p:extLst>
      <p:ext uri="{BB962C8B-B14F-4D97-AF65-F5344CB8AC3E}">
        <p14:creationId xmlns:p14="http://schemas.microsoft.com/office/powerpoint/2010/main" val="3975054668"/>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76200" y="-152400"/>
            <a:ext cx="9067800" cy="1143000"/>
          </a:xfrm>
        </p:spPr>
        <p:txBody>
          <a:bodyPr/>
          <a:lstStyle/>
          <a:p>
            <a:r>
              <a:rPr lang="en-US" sz="4000" dirty="0" smtClean="0">
                <a:latin typeface="Verdana" pitchFamily="34" charset="0"/>
              </a:rPr>
              <a:t>References</a:t>
            </a:r>
            <a:endParaRPr lang="en-US" sz="4000" dirty="0">
              <a:latin typeface="Verdana" pitchFamily="34" charset="0"/>
            </a:endParaRPr>
          </a:p>
        </p:txBody>
      </p:sp>
      <p:sp>
        <p:nvSpPr>
          <p:cNvPr id="162819" name="Rectangle 3"/>
          <p:cNvSpPr>
            <a:spLocks noGrp="1" noChangeArrowheads="1"/>
          </p:cNvSpPr>
          <p:nvPr>
            <p:ph type="body" idx="1"/>
          </p:nvPr>
        </p:nvSpPr>
        <p:spPr>
          <a:xfrm>
            <a:off x="304800" y="1676400"/>
            <a:ext cx="8035638" cy="1600200"/>
          </a:xfrm>
        </p:spPr>
        <p:txBody>
          <a:bodyPr>
            <a:noAutofit/>
          </a:bodyPr>
          <a:lstStyle/>
          <a:p>
            <a:pPr marL="0" indent="0">
              <a:buNone/>
            </a:pPr>
            <a:endParaRPr lang="en-US" sz="1400" dirty="0" smtClean="0">
              <a:solidFill>
                <a:srgbClr val="000000"/>
              </a:solidFill>
              <a:latin typeface="Arial" charset="0"/>
            </a:endParaRPr>
          </a:p>
          <a:p>
            <a:pPr marL="0" indent="0">
              <a:buNone/>
            </a:pPr>
            <a:r>
              <a:rPr lang="en-US" sz="1800" dirty="0"/>
              <a:t>Schmit T.J., Goodman S.J., Lindsey D.T., R. M. Rabin, K. M. </a:t>
            </a:r>
            <a:r>
              <a:rPr lang="en-US" sz="1800" dirty="0" err="1"/>
              <a:t>Bedka</a:t>
            </a:r>
            <a:r>
              <a:rPr lang="en-US" sz="1800" dirty="0"/>
              <a:t>, M. M. Gunshor, J. L. </a:t>
            </a:r>
            <a:r>
              <a:rPr lang="en-US" sz="1800" dirty="0" err="1"/>
              <a:t>Cintineo</a:t>
            </a:r>
            <a:r>
              <a:rPr lang="en-US" sz="1800" dirty="0"/>
              <a:t>, C. S. Velden, A. S. Bachmeier, S. S. Lindstrom, and C. C. </a:t>
            </a:r>
            <a:r>
              <a:rPr lang="en-US" sz="1800" dirty="0" smtClean="0"/>
              <a:t>Schmidt, 2013: </a:t>
            </a:r>
            <a:r>
              <a:rPr lang="en-US" sz="1800" b="1" dirty="0"/>
              <a:t>Geostationary operational environmental satellite (GOES)-14 super rapid scan operations to prepare for GOES-R</a:t>
            </a:r>
            <a:r>
              <a:rPr lang="en-US" sz="1800" dirty="0"/>
              <a:t>. </a:t>
            </a:r>
            <a:r>
              <a:rPr lang="en-US" sz="1800" i="1" dirty="0"/>
              <a:t>J. Appl. Remote Sens. </a:t>
            </a:r>
            <a:r>
              <a:rPr lang="en-US" sz="1800" dirty="0"/>
              <a:t>0001;7(1):073462.  doi:10.1117/1.JRS.7.073462. </a:t>
            </a:r>
          </a:p>
          <a:p>
            <a:pPr marL="0" indent="0">
              <a:buNone/>
            </a:pPr>
            <a:endParaRPr lang="en-US" sz="1400" dirty="0" smtClean="0">
              <a:latin typeface="Arial" charset="0"/>
            </a:endParaRPr>
          </a:p>
          <a:p>
            <a:pPr marL="0" indent="0">
              <a:buNone/>
            </a:pPr>
            <a:r>
              <a:rPr lang="en-US" sz="1400" dirty="0">
                <a:latin typeface="Arial" charset="0"/>
                <a:hlinkClick r:id="rId2"/>
              </a:rPr>
              <a:t>http://</a:t>
            </a:r>
            <a:r>
              <a:rPr lang="en-US" sz="1400" dirty="0" smtClean="0">
                <a:latin typeface="Arial" charset="0"/>
                <a:hlinkClick r:id="rId2"/>
              </a:rPr>
              <a:t>remotesensing.spiedigitallibrary.org/article.aspx?articleid=1790703</a:t>
            </a:r>
            <a:endParaRPr lang="en-US" sz="1400" dirty="0" smtClean="0">
              <a:latin typeface="Arial" charset="0"/>
            </a:endParaRPr>
          </a:p>
          <a:p>
            <a:pPr marL="0" indent="0">
              <a:buNone/>
            </a:pPr>
            <a:endParaRPr lang="en-US" sz="1400" dirty="0" smtClean="0">
              <a:latin typeface="Arial" charset="0"/>
            </a:endParaRPr>
          </a:p>
          <a:p>
            <a:pPr marL="0" indent="0">
              <a:buNone/>
            </a:pPr>
            <a:r>
              <a:rPr lang="en-US" sz="1800" dirty="0"/>
              <a:t>Schmit, Timothy J.; Gunshor, Mathew M.; </a:t>
            </a:r>
            <a:r>
              <a:rPr lang="en-US" sz="1800" dirty="0" err="1"/>
              <a:t>Menzel</a:t>
            </a:r>
            <a:r>
              <a:rPr lang="en-US" sz="1800" dirty="0"/>
              <a:t>, W. Paul; </a:t>
            </a:r>
            <a:r>
              <a:rPr lang="en-US" sz="1800" dirty="0" err="1"/>
              <a:t>Gurka</a:t>
            </a:r>
            <a:r>
              <a:rPr lang="en-US" sz="1800" dirty="0"/>
              <a:t>, James J.; Li, Jun and Bachmeier, A. Scott. </a:t>
            </a:r>
            <a:r>
              <a:rPr lang="en-US" sz="1800" b="1" dirty="0"/>
              <a:t>Introducing the next-generation Advanced Baseline Imager on GOES-R. </a:t>
            </a:r>
            <a:r>
              <a:rPr lang="en-US" sz="1800" dirty="0"/>
              <a:t>Bulletin of the American Meteorological Society, Volume 86, Issue 8, 2005, pp.1079-1096. </a:t>
            </a:r>
            <a:endParaRPr lang="en-US" sz="1800" dirty="0" smtClean="0"/>
          </a:p>
          <a:p>
            <a:pPr marL="0" indent="0">
              <a:buNone/>
            </a:pPr>
            <a:endParaRPr lang="en-US" sz="1400" dirty="0">
              <a:latin typeface="Arial" charset="0"/>
            </a:endParaRPr>
          </a:p>
          <a:p>
            <a:pPr marL="0" indent="0">
              <a:buNone/>
            </a:pPr>
            <a:r>
              <a:rPr lang="en-US" sz="1400" dirty="0">
                <a:latin typeface="Arial" charset="0"/>
                <a:hlinkClick r:id="rId3"/>
              </a:rPr>
              <a:t>http://</a:t>
            </a:r>
            <a:r>
              <a:rPr lang="en-US" sz="1400" dirty="0" smtClean="0">
                <a:latin typeface="Arial" charset="0"/>
                <a:hlinkClick r:id="rId3"/>
              </a:rPr>
              <a:t>journals.ametsoc.org.ezproxy.library.wisc.edu/doi/pdf/10.1175/BAMS-86-8-1079</a:t>
            </a:r>
            <a:endParaRPr lang="en-US" sz="1400" dirty="0" smtClean="0">
              <a:latin typeface="Arial" charset="0"/>
            </a:endParaRPr>
          </a:p>
          <a:p>
            <a:pPr marL="0" indent="0">
              <a:buNone/>
            </a:pPr>
            <a:endParaRPr lang="en-US" sz="1400" dirty="0">
              <a:latin typeface="Arial" charset="0"/>
            </a:endParaRPr>
          </a:p>
          <a:p>
            <a:pPr marL="0" indent="0">
              <a:buNone/>
            </a:pPr>
            <a:r>
              <a:rPr lang="en-US" sz="1400" dirty="0" smtClean="0">
                <a:latin typeface="Arial" charset="0"/>
              </a:rPr>
              <a:t/>
            </a:r>
            <a:br>
              <a:rPr lang="en-US" sz="1400" dirty="0" smtClean="0">
                <a:latin typeface="Arial" charset="0"/>
              </a:rPr>
            </a:br>
            <a:r>
              <a:rPr lang="en-US" sz="1400" dirty="0" smtClean="0">
                <a:latin typeface="Arial" charset="0"/>
              </a:rPr>
              <a:t>	</a:t>
            </a:r>
          </a:p>
          <a:p>
            <a:endParaRPr lang="en-US" sz="1400" dirty="0">
              <a:latin typeface="Arial" charset="0"/>
            </a:endParaRPr>
          </a:p>
          <a:p>
            <a:endParaRPr lang="en-US" sz="1400" dirty="0">
              <a:latin typeface="Arial" charset="0"/>
            </a:endParaRPr>
          </a:p>
        </p:txBody>
      </p:sp>
      <p:sp>
        <p:nvSpPr>
          <p:cNvPr id="3" name="Slide Number Placeholder 2"/>
          <p:cNvSpPr>
            <a:spLocks noGrp="1"/>
          </p:cNvSpPr>
          <p:nvPr>
            <p:ph type="sldNum" sz="quarter" idx="12"/>
          </p:nvPr>
        </p:nvSpPr>
        <p:spPr/>
        <p:txBody>
          <a:bodyPr/>
          <a:lstStyle/>
          <a:p>
            <a:fld id="{75CE691E-EB41-48F8-BEE9-389CD7BFC50A}" type="slidenum">
              <a:rPr lang="en-US" smtClean="0"/>
              <a:pPr/>
              <a:t>195</a:t>
            </a:fld>
            <a:endParaRPr lang="en-US"/>
          </a:p>
        </p:txBody>
      </p:sp>
      <p:sp>
        <p:nvSpPr>
          <p:cNvPr id="4" name="TextBox 3"/>
          <p:cNvSpPr txBox="1"/>
          <p:nvPr/>
        </p:nvSpPr>
        <p:spPr>
          <a:xfrm>
            <a:off x="381000" y="4495800"/>
            <a:ext cx="8229600" cy="369332"/>
          </a:xfrm>
          <a:prstGeom prst="rect">
            <a:avLst/>
          </a:prstGeom>
          <a:noFill/>
        </p:spPr>
        <p:txBody>
          <a:bodyPr wrap="square" rtlCol="0">
            <a:spAutoFit/>
          </a:bodyPr>
          <a:lstStyle/>
          <a:p>
            <a:pPr fontAlgn="base">
              <a:spcBef>
                <a:spcPct val="0"/>
              </a:spcBef>
              <a:spcAft>
                <a:spcPct val="0"/>
              </a:spcAft>
            </a:pPr>
            <a:r>
              <a:rPr lang="en-US" dirty="0">
                <a:solidFill>
                  <a:srgbClr val="FFFFFF"/>
                </a:solidFill>
              </a:rPr>
              <a:t> </a:t>
            </a:r>
          </a:p>
        </p:txBody>
      </p:sp>
    </p:spTree>
    <p:extLst>
      <p:ext uri="{BB962C8B-B14F-4D97-AF65-F5344CB8AC3E}">
        <p14:creationId xmlns:p14="http://schemas.microsoft.com/office/powerpoint/2010/main" val="999201256"/>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p:cNvSpPr>
          <p:nvPr>
            <p:ph type="title"/>
          </p:nvPr>
        </p:nvSpPr>
        <p:spPr>
          <a:xfrm>
            <a:off x="457200" y="0"/>
            <a:ext cx="8229600" cy="1143001"/>
          </a:xfrm>
          <a:prstGeom prst="rect">
            <a:avLst/>
          </a:prstGeom>
        </p:spPr>
        <p:txBody>
          <a:bodyPr>
            <a:normAutofit/>
          </a:bodyPr>
          <a:lstStyle>
            <a:lvl1pPr>
              <a:defRPr sz="4000">
                <a:solidFill>
                  <a:srgbClr val="000000"/>
                </a:solidFill>
              </a:defRPr>
            </a:lvl1pPr>
          </a:lstStyle>
          <a:p>
            <a:pPr lvl="0" algn="ctr">
              <a:defRPr sz="1800">
                <a:effectLst/>
              </a:defRPr>
            </a:pPr>
            <a:r>
              <a:rPr lang="en-US" sz="4000" dirty="0" smtClean="0">
                <a:effectLst>
                  <a:outerShdw blurRad="38100" dist="25500" dir="5400000" rotWithShape="0">
                    <a:srgbClr val="000000">
                      <a:alpha val="75000"/>
                    </a:srgbClr>
                  </a:outerShdw>
                </a:effectLst>
              </a:rPr>
              <a:t>Pre-GVAR Images</a:t>
            </a:r>
            <a:br>
              <a:rPr lang="en-US" sz="4000" dirty="0" smtClean="0">
                <a:effectLst>
                  <a:outerShdw blurRad="38100" dist="25500" dir="5400000" rotWithShape="0">
                    <a:srgbClr val="000000">
                      <a:alpha val="75000"/>
                    </a:srgbClr>
                  </a:outerShdw>
                </a:effectLst>
              </a:rPr>
            </a:br>
            <a:r>
              <a:rPr lang="en-US" dirty="0" smtClean="0"/>
              <a:t>S. </a:t>
            </a:r>
            <a:r>
              <a:rPr lang="en-US" dirty="0" err="1" smtClean="0"/>
              <a:t>Wanzong</a:t>
            </a:r>
            <a:r>
              <a:rPr lang="en-US" dirty="0" smtClean="0"/>
              <a:t>, UW-SSEC</a:t>
            </a:r>
            <a:endParaRPr sz="4000" dirty="0">
              <a:effectLst>
                <a:outerShdw blurRad="38100" dist="25500" dir="5400000" rotWithShape="0">
                  <a:srgbClr val="000000">
                    <a:alpha val="75000"/>
                  </a:srgbClr>
                </a:outerShdw>
              </a:effectLst>
            </a:endParaRPr>
          </a:p>
        </p:txBody>
      </p:sp>
      <p:sp>
        <p:nvSpPr>
          <p:cNvPr id="157" name="Shape 157"/>
          <p:cNvSpPr>
            <a:spLocks noGrp="1"/>
          </p:cNvSpPr>
          <p:nvPr>
            <p:ph type="sldNum" sz="quarter" idx="2"/>
          </p:nvPr>
        </p:nvSpPr>
        <p:spPr>
          <a:xfrm>
            <a:off x="8638951" y="6348198"/>
            <a:ext cx="464289" cy="332741"/>
          </a:xfrm>
          <a:prstGeom prst="rect">
            <a:avLst/>
          </a:prstGeom>
          <a:extLst>
            <a:ext uri="{C572A759-6A51-4108-AA02-DFA0A04FC94B}">
              <ma14:wrappingTextBoxFlag xmlns="" xmlns:ma14="http://schemas.microsoft.com/office/mac/drawingml/2011/main" val="1"/>
            </a:ext>
          </a:extLst>
        </p:spPr>
        <p:txBody>
          <a:bodyPr lIns="0" tIns="0" rIns="0" bIns="0">
            <a:normAutofit/>
          </a:bodyPr>
          <a:lstStyle/>
          <a:p>
            <a:pPr>
              <a:defRPr sz="1800"/>
            </a:pPr>
            <a:fld id="{86CB4B4D-7CA3-9044-876B-883B54F8677D}" type="slidenum">
              <a:rPr/>
              <a:pPr>
                <a:defRPr sz="1800"/>
              </a:pPr>
              <a:t>196</a:t>
            </a:fld>
            <a:endParaRPr/>
          </a:p>
        </p:txBody>
      </p:sp>
      <p:pic>
        <p:nvPicPr>
          <p:cNvPr id="7" name="Picture 6" descr="FD_GOES-2_VIS_MED_BIG_NOMAP_04-Sep-1978_1730_UTC_4by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2005" y="1547419"/>
            <a:ext cx="1828800" cy="1828800"/>
          </a:xfrm>
          <a:prstGeom prst="rect">
            <a:avLst/>
          </a:prstGeom>
        </p:spPr>
      </p:pic>
      <p:sp>
        <p:nvSpPr>
          <p:cNvPr id="3" name="TextBox 2"/>
          <p:cNvSpPr txBox="1"/>
          <p:nvPr/>
        </p:nvSpPr>
        <p:spPr>
          <a:xfrm>
            <a:off x="2971800" y="3472935"/>
            <a:ext cx="936087"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latinLnBrk="1" hangingPunct="0"/>
            <a:r>
              <a:rPr lang="en-US" kern="0" dirty="0">
                <a:solidFill>
                  <a:srgbClr val="000000"/>
                </a:solidFill>
                <a:latin typeface="Rockwell"/>
                <a:ea typeface="Rockwell"/>
                <a:cs typeface="Rockwell"/>
                <a:sym typeface="Rockwell"/>
              </a:rPr>
              <a:t>GOES-2</a:t>
            </a:r>
          </a:p>
        </p:txBody>
      </p:sp>
      <p:sp>
        <p:nvSpPr>
          <p:cNvPr id="19" name="TextBox 18"/>
          <p:cNvSpPr txBox="1"/>
          <p:nvPr/>
        </p:nvSpPr>
        <p:spPr>
          <a:xfrm>
            <a:off x="816513" y="3472935"/>
            <a:ext cx="936087"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latinLnBrk="1" hangingPunct="0"/>
            <a:r>
              <a:rPr lang="en-US" kern="0" dirty="0">
                <a:solidFill>
                  <a:srgbClr val="000000"/>
                </a:solidFill>
                <a:latin typeface="Rockwell"/>
                <a:ea typeface="Rockwell"/>
                <a:cs typeface="Rockwell"/>
                <a:sym typeface="Rockwell"/>
              </a:rPr>
              <a:t>GOES-1</a:t>
            </a:r>
          </a:p>
        </p:txBody>
      </p:sp>
      <p:sp>
        <p:nvSpPr>
          <p:cNvPr id="20" name="TextBox 19"/>
          <p:cNvSpPr txBox="1"/>
          <p:nvPr/>
        </p:nvSpPr>
        <p:spPr>
          <a:xfrm>
            <a:off x="5181600" y="3480512"/>
            <a:ext cx="936087"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latinLnBrk="1" hangingPunct="0"/>
            <a:r>
              <a:rPr lang="en-US" kern="0" dirty="0">
                <a:solidFill>
                  <a:srgbClr val="000000"/>
                </a:solidFill>
                <a:latin typeface="Rockwell"/>
                <a:ea typeface="Rockwell"/>
                <a:cs typeface="Rockwell"/>
                <a:sym typeface="Rockwell"/>
              </a:rPr>
              <a:t>GOES-3</a:t>
            </a:r>
          </a:p>
        </p:txBody>
      </p:sp>
      <p:sp>
        <p:nvSpPr>
          <p:cNvPr id="21" name="TextBox 20"/>
          <p:cNvSpPr txBox="1"/>
          <p:nvPr/>
        </p:nvSpPr>
        <p:spPr>
          <a:xfrm>
            <a:off x="7391400" y="3488089"/>
            <a:ext cx="936087"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latinLnBrk="1" hangingPunct="0"/>
            <a:r>
              <a:rPr lang="en-US" kern="0" dirty="0">
                <a:solidFill>
                  <a:srgbClr val="000000"/>
                </a:solidFill>
                <a:latin typeface="Rockwell"/>
                <a:ea typeface="Rockwell"/>
                <a:cs typeface="Rockwell"/>
                <a:sym typeface="Rockwell"/>
              </a:rPr>
              <a:t>GOES-4</a:t>
            </a:r>
          </a:p>
        </p:txBody>
      </p:sp>
      <p:sp>
        <p:nvSpPr>
          <p:cNvPr id="25" name="TextBox 24"/>
          <p:cNvSpPr txBox="1"/>
          <p:nvPr/>
        </p:nvSpPr>
        <p:spPr>
          <a:xfrm>
            <a:off x="838200" y="6096000"/>
            <a:ext cx="936087"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latinLnBrk="1" hangingPunct="0"/>
            <a:r>
              <a:rPr lang="en-US" kern="0" dirty="0">
                <a:solidFill>
                  <a:srgbClr val="000000"/>
                </a:solidFill>
                <a:latin typeface="Rockwell"/>
                <a:ea typeface="Rockwell"/>
                <a:cs typeface="Rockwell"/>
                <a:sym typeface="Rockwell"/>
              </a:rPr>
              <a:t>GOES-5</a:t>
            </a:r>
          </a:p>
        </p:txBody>
      </p:sp>
      <p:sp>
        <p:nvSpPr>
          <p:cNvPr id="26" name="TextBox 25"/>
          <p:cNvSpPr txBox="1"/>
          <p:nvPr/>
        </p:nvSpPr>
        <p:spPr>
          <a:xfrm>
            <a:off x="2948231" y="6112545"/>
            <a:ext cx="936087"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latinLnBrk="1" hangingPunct="0"/>
            <a:r>
              <a:rPr lang="en-US" kern="0" dirty="0">
                <a:solidFill>
                  <a:srgbClr val="000000"/>
                </a:solidFill>
                <a:latin typeface="Rockwell"/>
                <a:ea typeface="Rockwell"/>
                <a:cs typeface="Rockwell"/>
                <a:sym typeface="Rockwell"/>
              </a:rPr>
              <a:t>GOES-6</a:t>
            </a:r>
          </a:p>
        </p:txBody>
      </p:sp>
      <p:sp>
        <p:nvSpPr>
          <p:cNvPr id="27" name="TextBox 26"/>
          <p:cNvSpPr txBox="1"/>
          <p:nvPr/>
        </p:nvSpPr>
        <p:spPr>
          <a:xfrm>
            <a:off x="5159913" y="6112545"/>
            <a:ext cx="936087"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latinLnBrk="1" hangingPunct="0"/>
            <a:r>
              <a:rPr lang="en-US" kern="0" dirty="0">
                <a:solidFill>
                  <a:srgbClr val="000000"/>
                </a:solidFill>
                <a:latin typeface="Rockwell"/>
                <a:ea typeface="Rockwell"/>
                <a:cs typeface="Rockwell"/>
                <a:sym typeface="Rockwell"/>
              </a:rPr>
              <a:t>GOES-7</a:t>
            </a:r>
          </a:p>
        </p:txBody>
      </p:sp>
      <p:sp>
        <p:nvSpPr>
          <p:cNvPr id="28" name="TextBox 27"/>
          <p:cNvSpPr txBox="1"/>
          <p:nvPr/>
        </p:nvSpPr>
        <p:spPr>
          <a:xfrm>
            <a:off x="7315200" y="6113112"/>
            <a:ext cx="94837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latinLnBrk="1" hangingPunct="0"/>
            <a:r>
              <a:rPr lang="en-US" kern="0" dirty="0">
                <a:solidFill>
                  <a:srgbClr val="000000"/>
                </a:solidFill>
                <a:latin typeface="Rockwell"/>
                <a:ea typeface="Rockwell"/>
                <a:cs typeface="Rockwell"/>
                <a:sym typeface="Rockwell"/>
              </a:rPr>
              <a:t>SMS </a:t>
            </a:r>
            <a:r>
              <a:rPr lang="en-US" kern="0" dirty="0">
                <a:solidFill>
                  <a:srgbClr val="000000"/>
                </a:solidFill>
                <a:latin typeface="Rockwell"/>
                <a:sym typeface="Rockwell"/>
              </a:rPr>
              <a:t>1/</a:t>
            </a:r>
            <a:r>
              <a:rPr lang="en-US" kern="0" dirty="0">
                <a:solidFill>
                  <a:srgbClr val="000000"/>
                </a:solidFill>
                <a:latin typeface="Rockwell"/>
                <a:ea typeface="Rockwell"/>
                <a:cs typeface="Rockwell"/>
                <a:sym typeface="Rockwell"/>
              </a:rPr>
              <a:t>2</a:t>
            </a:r>
          </a:p>
        </p:txBody>
      </p:sp>
      <p:pic>
        <p:nvPicPr>
          <p:cNvPr id="6" name="Picture 5" descr="FD_GOES-6_VIS_MED_BIG_NOMAP_11-Sep-1984_2100_UTC_4b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0320" y="4041648"/>
            <a:ext cx="1828800" cy="1828800"/>
          </a:xfrm>
          <a:prstGeom prst="rect">
            <a:avLst/>
          </a:prstGeom>
        </p:spPr>
      </p:pic>
      <p:pic>
        <p:nvPicPr>
          <p:cNvPr id="10" name="Picture 9" descr="FD_GOES-7_VIS_MED_BIG_NOMAP_22-Apr-1989_1801_UTC_4by4.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4880" y="4041648"/>
            <a:ext cx="1828800" cy="1828800"/>
          </a:xfrm>
          <a:prstGeom prst="rect">
            <a:avLst/>
          </a:prstGeom>
        </p:spPr>
      </p:pic>
      <p:pic>
        <p:nvPicPr>
          <p:cNvPr id="15" name="Picture 14" descr="FD_SMS-II_VIS_MED_BIG_NOMAP_26-Feb-1981_1730_UTC_4by4.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49440" y="4041648"/>
            <a:ext cx="1828800" cy="1828800"/>
          </a:xfrm>
          <a:prstGeom prst="rect">
            <a:avLst/>
          </a:prstGeom>
        </p:spPr>
      </p:pic>
      <p:pic>
        <p:nvPicPr>
          <p:cNvPr id="11" name="Picture 10" descr="FD_GOES-1_VIS_MED_BIG_NOMAP_10-Apr-1979_0700_UTC_4by4.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760" y="1554480"/>
            <a:ext cx="1828800" cy="1828800"/>
          </a:xfrm>
          <a:prstGeom prst="rect">
            <a:avLst/>
          </a:prstGeom>
        </p:spPr>
      </p:pic>
      <p:pic>
        <p:nvPicPr>
          <p:cNvPr id="12" name="Picture 11" descr="FD_GOES-3_VIS_MED_BIG_NOMAP_07-Aug-1980_1745_UTC_4by4.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54880" y="1554480"/>
            <a:ext cx="1828800" cy="1828800"/>
          </a:xfrm>
          <a:prstGeom prst="rect">
            <a:avLst/>
          </a:prstGeom>
        </p:spPr>
      </p:pic>
      <p:pic>
        <p:nvPicPr>
          <p:cNvPr id="13" name="Picture 12" descr="FD_GOES-4_VIS_MED_BIG_NOMAP_21-Sep-1982_1845_UTC_4by4.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49440" y="1554480"/>
            <a:ext cx="1828800" cy="1828800"/>
          </a:xfrm>
          <a:prstGeom prst="rect">
            <a:avLst/>
          </a:prstGeom>
        </p:spPr>
      </p:pic>
      <p:pic>
        <p:nvPicPr>
          <p:cNvPr id="14" name="Picture 13" descr="FD_GOES-5_VIS_MED_BIG_NOMAP_18-Aug-1983_1801_UTC_4by4.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5760" y="4041648"/>
            <a:ext cx="1828800" cy="1828800"/>
          </a:xfrm>
          <a:prstGeom prst="rect">
            <a:avLst/>
          </a:prstGeom>
        </p:spPr>
      </p:pic>
    </p:spTree>
    <p:extLst>
      <p:ext uri="{BB962C8B-B14F-4D97-AF65-F5344CB8AC3E}">
        <p14:creationId xmlns:p14="http://schemas.microsoft.com/office/powerpoint/2010/main" val="4287937003"/>
      </p:ext>
    </p:extLst>
  </p:cSld>
  <p:clrMapOvr>
    <a:masterClrMapping/>
  </p:clrMapOvr>
  <p:transition spd="med"/>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73F8F2EE-86F7-4E4D-AAA1-96027CD0FF17}" type="slidenum">
              <a:rPr lang="en-US" altLang="en-US">
                <a:solidFill>
                  <a:srgbClr val="000000"/>
                </a:solidFill>
              </a:rPr>
              <a:pPr/>
              <a:t>197</a:t>
            </a:fld>
            <a:endParaRPr lang="en-US" altLang="en-US">
              <a:solidFill>
                <a:srgbClr val="000000"/>
              </a:solidFill>
            </a:endParaRPr>
          </a:p>
        </p:txBody>
      </p:sp>
      <p:sp>
        <p:nvSpPr>
          <p:cNvPr id="23554" name="Rectangle 2"/>
          <p:cNvSpPr>
            <a:spLocks noGrp="1" noChangeArrowheads="1"/>
          </p:cNvSpPr>
          <p:nvPr>
            <p:ph type="title"/>
          </p:nvPr>
        </p:nvSpPr>
        <p:spPr>
          <a:xfrm>
            <a:off x="457200" y="-152400"/>
            <a:ext cx="8229600" cy="1143000"/>
          </a:xfrm>
        </p:spPr>
        <p:txBody>
          <a:bodyPr/>
          <a:lstStyle/>
          <a:p>
            <a:r>
              <a:rPr lang="en-US" altLang="en-US" sz="2400">
                <a:solidFill>
                  <a:schemeClr val="tx1"/>
                </a:solidFill>
              </a:rPr>
              <a:t>ABI Clear-sky Weighting Functions</a:t>
            </a:r>
          </a:p>
        </p:txBody>
      </p:sp>
      <p:pic>
        <p:nvPicPr>
          <p:cNvPr id="23555" name="Picture 3" descr="wf_web_abi_int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44550"/>
            <a:ext cx="7953375" cy="5937250"/>
          </a:xfrm>
          <a:prstGeom prst="rect">
            <a:avLst/>
          </a:prstGeom>
          <a:noFill/>
          <a:extLst>
            <a:ext uri="{909E8E84-426E-40DD-AFC4-6F175D3DCCD1}">
              <a14:hiddenFill xmlns:a14="http://schemas.microsoft.com/office/drawing/2010/main">
                <a:solidFill>
                  <a:srgbClr val="FFFFFF"/>
                </a:solidFill>
              </a14:hiddenFill>
            </a:ext>
          </a:extLst>
        </p:spPr>
      </p:pic>
      <p:sp>
        <p:nvSpPr>
          <p:cNvPr id="23556" name="Oval 4"/>
          <p:cNvSpPr>
            <a:spLocks noChangeArrowheads="1"/>
          </p:cNvSpPr>
          <p:nvPr/>
        </p:nvSpPr>
        <p:spPr bwMode="auto">
          <a:xfrm>
            <a:off x="762000" y="4191000"/>
            <a:ext cx="1752600" cy="457200"/>
          </a:xfrm>
          <a:prstGeom prst="ellipse">
            <a:avLst/>
          </a:prstGeom>
          <a:noFill/>
          <a:ln w="3492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3557" name="Oval 5"/>
          <p:cNvSpPr>
            <a:spLocks noChangeArrowheads="1"/>
          </p:cNvSpPr>
          <p:nvPr/>
        </p:nvSpPr>
        <p:spPr bwMode="auto">
          <a:xfrm>
            <a:off x="2438400" y="2590800"/>
            <a:ext cx="1752600" cy="457200"/>
          </a:xfrm>
          <a:prstGeom prst="ellipse">
            <a:avLst/>
          </a:prstGeom>
          <a:noFill/>
          <a:ln w="3492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3558" name="Oval 6"/>
          <p:cNvSpPr>
            <a:spLocks noChangeArrowheads="1"/>
          </p:cNvSpPr>
          <p:nvPr/>
        </p:nvSpPr>
        <p:spPr bwMode="auto">
          <a:xfrm>
            <a:off x="3429000" y="3429000"/>
            <a:ext cx="1752600" cy="457200"/>
          </a:xfrm>
          <a:prstGeom prst="ellipse">
            <a:avLst/>
          </a:prstGeom>
          <a:noFill/>
          <a:ln w="3492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3559" name="Oval 7"/>
          <p:cNvSpPr>
            <a:spLocks noChangeArrowheads="1"/>
          </p:cNvSpPr>
          <p:nvPr/>
        </p:nvSpPr>
        <p:spPr bwMode="auto">
          <a:xfrm>
            <a:off x="3429000" y="4572000"/>
            <a:ext cx="1752600" cy="457200"/>
          </a:xfrm>
          <a:prstGeom prst="ellipse">
            <a:avLst/>
          </a:prstGeom>
          <a:noFill/>
          <a:ln w="3492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4525016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additive="base">
                                        <p:cTn id="7" dur="500" fill="hold"/>
                                        <p:tgtEl>
                                          <p:spTgt spid="23556"/>
                                        </p:tgtEl>
                                        <p:attrNameLst>
                                          <p:attrName>ppt_x</p:attrName>
                                        </p:attrNameLst>
                                      </p:cBhvr>
                                      <p:tavLst>
                                        <p:tav tm="0">
                                          <p:val>
                                            <p:strVal val="#ppt_x"/>
                                          </p:val>
                                        </p:tav>
                                        <p:tav tm="100000">
                                          <p:val>
                                            <p:strVal val="#ppt_x"/>
                                          </p:val>
                                        </p:tav>
                                      </p:tavLst>
                                    </p:anim>
                                    <p:anim calcmode="lin" valueType="num">
                                      <p:cBhvr additive="base">
                                        <p:cTn id="8" dur="500" fill="hold"/>
                                        <p:tgtEl>
                                          <p:spTgt spid="2355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557"/>
                                        </p:tgtEl>
                                        <p:attrNameLst>
                                          <p:attrName>style.visibility</p:attrName>
                                        </p:attrNameLst>
                                      </p:cBhvr>
                                      <p:to>
                                        <p:strVal val="visible"/>
                                      </p:to>
                                    </p:set>
                                    <p:anim calcmode="lin" valueType="num">
                                      <p:cBhvr additive="base">
                                        <p:cTn id="11" dur="500" fill="hold"/>
                                        <p:tgtEl>
                                          <p:spTgt spid="23557"/>
                                        </p:tgtEl>
                                        <p:attrNameLst>
                                          <p:attrName>ppt_x</p:attrName>
                                        </p:attrNameLst>
                                      </p:cBhvr>
                                      <p:tavLst>
                                        <p:tav tm="0">
                                          <p:val>
                                            <p:strVal val="#ppt_x"/>
                                          </p:val>
                                        </p:tav>
                                        <p:tav tm="100000">
                                          <p:val>
                                            <p:strVal val="#ppt_x"/>
                                          </p:val>
                                        </p:tav>
                                      </p:tavLst>
                                    </p:anim>
                                    <p:anim calcmode="lin" valueType="num">
                                      <p:cBhvr additive="base">
                                        <p:cTn id="12" dur="500" fill="hold"/>
                                        <p:tgtEl>
                                          <p:spTgt spid="2355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558"/>
                                        </p:tgtEl>
                                        <p:attrNameLst>
                                          <p:attrName>style.visibility</p:attrName>
                                        </p:attrNameLst>
                                      </p:cBhvr>
                                      <p:to>
                                        <p:strVal val="visible"/>
                                      </p:to>
                                    </p:set>
                                    <p:anim calcmode="lin" valueType="num">
                                      <p:cBhvr additive="base">
                                        <p:cTn id="15" dur="500" fill="hold"/>
                                        <p:tgtEl>
                                          <p:spTgt spid="23558"/>
                                        </p:tgtEl>
                                        <p:attrNameLst>
                                          <p:attrName>ppt_x</p:attrName>
                                        </p:attrNameLst>
                                      </p:cBhvr>
                                      <p:tavLst>
                                        <p:tav tm="0">
                                          <p:val>
                                            <p:strVal val="#ppt_x"/>
                                          </p:val>
                                        </p:tav>
                                        <p:tav tm="100000">
                                          <p:val>
                                            <p:strVal val="#ppt_x"/>
                                          </p:val>
                                        </p:tav>
                                      </p:tavLst>
                                    </p:anim>
                                    <p:anim calcmode="lin" valueType="num">
                                      <p:cBhvr additive="base">
                                        <p:cTn id="16" dur="500" fill="hold"/>
                                        <p:tgtEl>
                                          <p:spTgt spid="2355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3559"/>
                                        </p:tgtEl>
                                        <p:attrNameLst>
                                          <p:attrName>style.visibility</p:attrName>
                                        </p:attrNameLst>
                                      </p:cBhvr>
                                      <p:to>
                                        <p:strVal val="visible"/>
                                      </p:to>
                                    </p:set>
                                    <p:anim calcmode="lin" valueType="num">
                                      <p:cBhvr additive="base">
                                        <p:cTn id="19" dur="500" fill="hold"/>
                                        <p:tgtEl>
                                          <p:spTgt spid="23559"/>
                                        </p:tgtEl>
                                        <p:attrNameLst>
                                          <p:attrName>ppt_x</p:attrName>
                                        </p:attrNameLst>
                                      </p:cBhvr>
                                      <p:tavLst>
                                        <p:tav tm="0">
                                          <p:val>
                                            <p:strVal val="#ppt_x"/>
                                          </p:val>
                                        </p:tav>
                                        <p:tav tm="100000">
                                          <p:val>
                                            <p:strVal val="#ppt_x"/>
                                          </p:val>
                                        </p:tav>
                                      </p:tavLst>
                                    </p:anim>
                                    <p:anim calcmode="lin" valueType="num">
                                      <p:cBhvr additive="base">
                                        <p:cTn id="20" dur="500" fill="hold"/>
                                        <p:tgtEl>
                                          <p:spTgt spid="235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p:bldP spid="23557" grpId="0" animBg="1"/>
      <p:bldP spid="23558" grpId="0" animBg="1"/>
      <p:bldP spid="23559"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B93850D-2B79-475A-A25D-3CD044053900}" type="slidenum">
              <a:rPr lang="en-US" altLang="en-US">
                <a:solidFill>
                  <a:srgbClr val="000000"/>
                </a:solidFill>
              </a:rPr>
              <a:pPr/>
              <a:t>198</a:t>
            </a:fld>
            <a:endParaRPr lang="en-US" altLang="en-US">
              <a:solidFill>
                <a:srgbClr val="000000"/>
              </a:solidFill>
            </a:endParaRPr>
          </a:p>
        </p:txBody>
      </p:sp>
      <p:pic>
        <p:nvPicPr>
          <p:cNvPr id="24582" name="Picture 6" descr="2pl_abi_wf_red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8" y="954088"/>
            <a:ext cx="8539162" cy="5903912"/>
          </a:xfrm>
          <a:prstGeom prst="rect">
            <a:avLst/>
          </a:prstGeom>
          <a:noFill/>
          <a:extLst>
            <a:ext uri="{909E8E84-426E-40DD-AFC4-6F175D3DCCD1}">
              <a14:hiddenFill xmlns:a14="http://schemas.microsoft.com/office/drawing/2010/main">
                <a:solidFill>
                  <a:srgbClr val="FFFFFF"/>
                </a:solidFill>
              </a14:hiddenFill>
            </a:ext>
          </a:extLst>
        </p:spPr>
      </p:pic>
      <p:sp>
        <p:nvSpPr>
          <p:cNvPr id="24578" name="Rectangle 2"/>
          <p:cNvSpPr>
            <a:spLocks noGrp="1" noChangeArrowheads="1"/>
          </p:cNvSpPr>
          <p:nvPr>
            <p:ph type="title"/>
          </p:nvPr>
        </p:nvSpPr>
        <p:spPr>
          <a:xfrm>
            <a:off x="457200" y="0"/>
            <a:ext cx="8229600" cy="1143000"/>
          </a:xfrm>
        </p:spPr>
        <p:txBody>
          <a:bodyPr/>
          <a:lstStyle/>
          <a:p>
            <a:r>
              <a:rPr lang="en-US" altLang="en-US" sz="2400">
                <a:solidFill>
                  <a:schemeClr val="tx1"/>
                </a:solidFill>
              </a:rPr>
              <a:t>http://cimss.ssec.wisc.edu/goes/wf/ABI/</a:t>
            </a:r>
          </a:p>
        </p:txBody>
      </p:sp>
      <p:sp>
        <p:nvSpPr>
          <p:cNvPr id="24580" name="Oval 4"/>
          <p:cNvSpPr>
            <a:spLocks noChangeArrowheads="1"/>
          </p:cNvSpPr>
          <p:nvPr/>
        </p:nvSpPr>
        <p:spPr bwMode="auto">
          <a:xfrm>
            <a:off x="1295400" y="3048000"/>
            <a:ext cx="990600" cy="457200"/>
          </a:xfrm>
          <a:prstGeom prst="ellipse">
            <a:avLst/>
          </a:prstGeom>
          <a:noFill/>
          <a:ln w="3492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4581" name="Oval 5"/>
          <p:cNvSpPr>
            <a:spLocks noChangeArrowheads="1"/>
          </p:cNvSpPr>
          <p:nvPr/>
        </p:nvSpPr>
        <p:spPr bwMode="auto">
          <a:xfrm>
            <a:off x="5181600" y="3048000"/>
            <a:ext cx="990600" cy="457200"/>
          </a:xfrm>
          <a:prstGeom prst="ellipse">
            <a:avLst/>
          </a:prstGeom>
          <a:noFill/>
          <a:ln w="3492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6006314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80"/>
                                        </p:tgtEl>
                                        <p:attrNameLst>
                                          <p:attrName>style.visibility</p:attrName>
                                        </p:attrNameLst>
                                      </p:cBhvr>
                                      <p:to>
                                        <p:strVal val="visible"/>
                                      </p:to>
                                    </p:set>
                                    <p:anim calcmode="lin" valueType="num">
                                      <p:cBhvr additive="base">
                                        <p:cTn id="7" dur="500" fill="hold"/>
                                        <p:tgtEl>
                                          <p:spTgt spid="24580"/>
                                        </p:tgtEl>
                                        <p:attrNameLst>
                                          <p:attrName>ppt_x</p:attrName>
                                        </p:attrNameLst>
                                      </p:cBhvr>
                                      <p:tavLst>
                                        <p:tav tm="0">
                                          <p:val>
                                            <p:strVal val="#ppt_x"/>
                                          </p:val>
                                        </p:tav>
                                        <p:tav tm="100000">
                                          <p:val>
                                            <p:strVal val="#ppt_x"/>
                                          </p:val>
                                        </p:tav>
                                      </p:tavLst>
                                    </p:anim>
                                    <p:anim calcmode="lin" valueType="num">
                                      <p:cBhvr additive="base">
                                        <p:cTn id="8" dur="500" fill="hold"/>
                                        <p:tgtEl>
                                          <p:spTgt spid="2458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581"/>
                                        </p:tgtEl>
                                        <p:attrNameLst>
                                          <p:attrName>style.visibility</p:attrName>
                                        </p:attrNameLst>
                                      </p:cBhvr>
                                      <p:to>
                                        <p:strVal val="visible"/>
                                      </p:to>
                                    </p:set>
                                    <p:anim calcmode="lin" valueType="num">
                                      <p:cBhvr additive="base">
                                        <p:cTn id="11" dur="500" fill="hold"/>
                                        <p:tgtEl>
                                          <p:spTgt spid="24581"/>
                                        </p:tgtEl>
                                        <p:attrNameLst>
                                          <p:attrName>ppt_x</p:attrName>
                                        </p:attrNameLst>
                                      </p:cBhvr>
                                      <p:tavLst>
                                        <p:tav tm="0">
                                          <p:val>
                                            <p:strVal val="#ppt_x"/>
                                          </p:val>
                                        </p:tav>
                                        <p:tav tm="100000">
                                          <p:val>
                                            <p:strVal val="#ppt_x"/>
                                          </p:val>
                                        </p:tav>
                                      </p:tavLst>
                                    </p:anim>
                                    <p:anim calcmode="lin" valueType="num">
                                      <p:cBhvr additive="base">
                                        <p:cTn id="12" dur="500" fill="hold"/>
                                        <p:tgtEl>
                                          <p:spTgt spid="245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animBg="1"/>
      <p:bldP spid="24581"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24952048-0674-4760-90B2-E4F7FDF19905}" type="slidenum">
              <a:rPr lang="en-US" altLang="en-US">
                <a:solidFill>
                  <a:srgbClr val="000000"/>
                </a:solidFill>
              </a:rPr>
              <a:pPr/>
              <a:t>199</a:t>
            </a:fld>
            <a:endParaRPr lang="en-US" altLang="en-US">
              <a:solidFill>
                <a:srgbClr val="000000"/>
              </a:solidFill>
            </a:endParaRPr>
          </a:p>
        </p:txBody>
      </p:sp>
      <p:sp>
        <p:nvSpPr>
          <p:cNvPr id="11267" name="Rectangle 3"/>
          <p:cNvSpPr>
            <a:spLocks noGrp="1" noChangeArrowheads="1"/>
          </p:cNvSpPr>
          <p:nvPr>
            <p:ph type="title"/>
          </p:nvPr>
        </p:nvSpPr>
        <p:spPr/>
        <p:txBody>
          <a:bodyPr/>
          <a:lstStyle/>
          <a:p>
            <a:r>
              <a:rPr lang="en-US" altLang="en-US"/>
              <a:t>ABI Weighting Functions</a:t>
            </a:r>
          </a:p>
        </p:txBody>
      </p:sp>
      <p:sp>
        <p:nvSpPr>
          <p:cNvPr id="11268" name="Rectangle 4"/>
          <p:cNvSpPr>
            <a:spLocks noGrp="1" noChangeArrowheads="1"/>
          </p:cNvSpPr>
          <p:nvPr>
            <p:ph type="body" idx="1"/>
          </p:nvPr>
        </p:nvSpPr>
        <p:spPr>
          <a:xfrm>
            <a:off x="152400" y="1417638"/>
            <a:ext cx="8229600" cy="4525962"/>
          </a:xfrm>
        </p:spPr>
        <p:txBody>
          <a:bodyPr/>
          <a:lstStyle/>
          <a:p>
            <a:r>
              <a:rPr lang="en-US" altLang="en-US"/>
              <a:t>As a function of….</a:t>
            </a:r>
          </a:p>
          <a:p>
            <a:pPr lvl="1"/>
            <a:r>
              <a:rPr lang="en-US" altLang="en-US"/>
              <a:t>View angle</a:t>
            </a:r>
          </a:p>
        </p:txBody>
      </p:sp>
      <p:pic>
        <p:nvPicPr>
          <p:cNvPr id="11270" name="Picture 6" descr="ABI_LZAvsT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133600"/>
            <a:ext cx="6248400" cy="468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1208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1143000"/>
          </a:xfrm>
        </p:spPr>
        <p:txBody>
          <a:bodyPr/>
          <a:lstStyle/>
          <a:p>
            <a:pPr eaLnBrk="1" hangingPunct="1"/>
            <a:r>
              <a:rPr lang="en-US" dirty="0" smtClean="0">
                <a:solidFill>
                  <a:srgbClr val="FFFF00"/>
                </a:solidFill>
              </a:rPr>
              <a:t>Thanks to…</a:t>
            </a:r>
          </a:p>
        </p:txBody>
      </p:sp>
      <p:sp>
        <p:nvSpPr>
          <p:cNvPr id="8195" name="Rectangle 3"/>
          <p:cNvSpPr>
            <a:spLocks noGrp="1" noChangeArrowheads="1"/>
          </p:cNvSpPr>
          <p:nvPr>
            <p:ph type="body" idx="1"/>
          </p:nvPr>
        </p:nvSpPr>
        <p:spPr>
          <a:xfrm>
            <a:off x="228600" y="990600"/>
            <a:ext cx="8772525" cy="4525963"/>
          </a:xfrm>
        </p:spPr>
        <p:txBody>
          <a:bodyPr/>
          <a:lstStyle/>
          <a:p>
            <a:pPr eaLnBrk="1" hangingPunct="1"/>
            <a:r>
              <a:rPr lang="en-US" sz="2000" dirty="0">
                <a:solidFill>
                  <a:srgbClr val="FFFFFF"/>
                </a:solidFill>
                <a:latin typeface="Arial Unicode MS" pitchFamily="34" charset="-128"/>
              </a:rPr>
              <a:t>Paul </a:t>
            </a:r>
            <a:r>
              <a:rPr lang="en-US" sz="2000" dirty="0" err="1">
                <a:solidFill>
                  <a:srgbClr val="FFFFFF"/>
                </a:solidFill>
                <a:latin typeface="Arial Unicode MS" pitchFamily="34" charset="-128"/>
              </a:rPr>
              <a:t>Menzel</a:t>
            </a:r>
            <a:r>
              <a:rPr lang="en-US" sz="2000" dirty="0">
                <a:solidFill>
                  <a:srgbClr val="FFFFFF"/>
                </a:solidFill>
                <a:latin typeface="Arial Unicode MS" pitchFamily="34" charset="-128"/>
              </a:rPr>
              <a:t>, Steven J. Goodman, Daniel T. Lindsey,  Robert M. Rabin,  Kristopher M. </a:t>
            </a:r>
            <a:r>
              <a:rPr lang="en-US" sz="2000" dirty="0" err="1">
                <a:solidFill>
                  <a:srgbClr val="FFFFFF"/>
                </a:solidFill>
                <a:latin typeface="Arial Unicode MS" pitchFamily="34" charset="-128"/>
              </a:rPr>
              <a:t>Bedka</a:t>
            </a:r>
            <a:r>
              <a:rPr lang="en-US" sz="2000" dirty="0">
                <a:solidFill>
                  <a:srgbClr val="FFFFFF"/>
                </a:solidFill>
                <a:latin typeface="Arial Unicode MS" pitchFamily="34" charset="-128"/>
              </a:rPr>
              <a:t>, John L. </a:t>
            </a:r>
            <a:r>
              <a:rPr lang="en-US" sz="2000" dirty="0" err="1">
                <a:solidFill>
                  <a:srgbClr val="FFFFFF"/>
                </a:solidFill>
                <a:latin typeface="Arial Unicode MS" pitchFamily="34" charset="-128"/>
              </a:rPr>
              <a:t>Cintineo</a:t>
            </a:r>
            <a:r>
              <a:rPr lang="en-US" sz="2000" dirty="0">
                <a:solidFill>
                  <a:srgbClr val="FFFFFF"/>
                </a:solidFill>
                <a:latin typeface="Arial Unicode MS" pitchFamily="34" charset="-128"/>
              </a:rPr>
              <a:t>, Christopher S. Velden, A. Scott Bachmeier,  Scott S. Lindstrom, </a:t>
            </a:r>
            <a:r>
              <a:rPr lang="en-US" sz="2000" dirty="0" smtClean="0">
                <a:solidFill>
                  <a:srgbClr val="FFFFFF"/>
                </a:solidFill>
                <a:latin typeface="Arial Unicode MS" pitchFamily="34" charset="-128"/>
              </a:rPr>
              <a:t>Mat </a:t>
            </a:r>
            <a:r>
              <a:rPr lang="en-US" sz="2000" dirty="0">
                <a:solidFill>
                  <a:srgbClr val="FFFFFF"/>
                </a:solidFill>
                <a:latin typeface="Arial Unicode MS" pitchFamily="34" charset="-128"/>
              </a:rPr>
              <a:t>Gunshor, </a:t>
            </a:r>
            <a:r>
              <a:rPr lang="en-US" sz="2000" dirty="0" smtClean="0">
                <a:solidFill>
                  <a:srgbClr val="FFFFFF"/>
                </a:solidFill>
                <a:latin typeface="Arial Unicode MS" pitchFamily="34" charset="-128"/>
              </a:rPr>
              <a:t>Chris Schmidt</a:t>
            </a:r>
          </a:p>
          <a:p>
            <a:pPr eaLnBrk="1" hangingPunct="1"/>
            <a:endParaRPr lang="en-US" sz="2000" dirty="0" smtClean="0">
              <a:solidFill>
                <a:srgbClr val="FFFFFF"/>
              </a:solidFill>
              <a:latin typeface="Arial Unicode MS" pitchFamily="34" charset="-128"/>
            </a:endParaRPr>
          </a:p>
          <a:p>
            <a:pPr eaLnBrk="1" hangingPunct="1"/>
            <a:r>
              <a:rPr lang="en-US" sz="2000" dirty="0" err="1" smtClean="0">
                <a:solidFill>
                  <a:srgbClr val="FFFFFF"/>
                </a:solidFill>
                <a:latin typeface="Arial Unicode MS" pitchFamily="34" charset="-128"/>
              </a:rPr>
              <a:t>Kaba</a:t>
            </a:r>
            <a:r>
              <a:rPr lang="en-US" sz="2000" dirty="0" smtClean="0">
                <a:solidFill>
                  <a:srgbClr val="FFFFFF"/>
                </a:solidFill>
                <a:latin typeface="Arial Unicode MS" pitchFamily="34" charset="-128"/>
              </a:rPr>
              <a:t> Bah, </a:t>
            </a:r>
            <a:r>
              <a:rPr lang="en-US" sz="2000" dirty="0" err="1" smtClean="0">
                <a:solidFill>
                  <a:srgbClr val="FFFFFF"/>
                </a:solidFill>
                <a:latin typeface="Arial Unicode MS" pitchFamily="34" charset="-128"/>
              </a:rPr>
              <a:t>Joleen</a:t>
            </a:r>
            <a:r>
              <a:rPr lang="en-US" sz="2000" dirty="0" smtClean="0">
                <a:solidFill>
                  <a:srgbClr val="FFFFFF"/>
                </a:solidFill>
                <a:latin typeface="Arial Unicode MS" pitchFamily="34" charset="-128"/>
              </a:rPr>
              <a:t> Feltz, Tom Whittaker, Jordan </a:t>
            </a:r>
            <a:r>
              <a:rPr lang="en-US" sz="2000" dirty="0" err="1" smtClean="0">
                <a:solidFill>
                  <a:srgbClr val="FFFFFF"/>
                </a:solidFill>
                <a:latin typeface="Arial Unicode MS" pitchFamily="34" charset="-128"/>
              </a:rPr>
              <a:t>Gerth,Margaret</a:t>
            </a:r>
            <a:r>
              <a:rPr lang="en-US" sz="2000" dirty="0" smtClean="0">
                <a:solidFill>
                  <a:srgbClr val="FFFFFF"/>
                </a:solidFill>
                <a:latin typeface="Arial Unicode MS" pitchFamily="34" charset="-128"/>
              </a:rPr>
              <a:t> Mooney, Andy Heidinger, William </a:t>
            </a:r>
            <a:r>
              <a:rPr lang="en-US" sz="2000" dirty="0" err="1">
                <a:solidFill>
                  <a:srgbClr val="FFFFFF"/>
                </a:solidFill>
                <a:latin typeface="Arial Unicode MS" pitchFamily="34" charset="-128"/>
              </a:rPr>
              <a:t>Straka</a:t>
            </a:r>
            <a:r>
              <a:rPr lang="en-US" sz="2000" dirty="0">
                <a:solidFill>
                  <a:srgbClr val="FFFFFF"/>
                </a:solidFill>
                <a:latin typeface="Arial Unicode MS" pitchFamily="34" charset="-128"/>
              </a:rPr>
              <a:t>, Jun Li, </a:t>
            </a:r>
            <a:r>
              <a:rPr lang="en-US" sz="2000" dirty="0" smtClean="0">
                <a:solidFill>
                  <a:srgbClr val="FFFFFF"/>
                </a:solidFill>
                <a:latin typeface="Arial Unicode MS" pitchFamily="34" charset="-128"/>
              </a:rPr>
              <a:t>Steve Ackerman, Bob </a:t>
            </a:r>
            <a:r>
              <a:rPr lang="en-US" sz="2000" dirty="0" err="1" smtClean="0">
                <a:solidFill>
                  <a:srgbClr val="FFFFFF"/>
                </a:solidFill>
                <a:latin typeface="Arial Unicode MS" pitchFamily="34" charset="-128"/>
              </a:rPr>
              <a:t>Aune</a:t>
            </a:r>
            <a:r>
              <a:rPr lang="en-US" sz="2000" dirty="0" smtClean="0">
                <a:solidFill>
                  <a:srgbClr val="FFFFFF"/>
                </a:solidFill>
                <a:latin typeface="Arial Unicode MS" pitchFamily="34" charset="-128"/>
              </a:rPr>
              <a:t>, Don </a:t>
            </a:r>
            <a:r>
              <a:rPr lang="en-US" sz="2000" dirty="0" err="1" smtClean="0">
                <a:solidFill>
                  <a:srgbClr val="FFFFFF"/>
                </a:solidFill>
                <a:latin typeface="Arial Unicode MS" pitchFamily="34" charset="-128"/>
              </a:rPr>
              <a:t>Hillger</a:t>
            </a:r>
            <a:r>
              <a:rPr lang="en-US" sz="2000" dirty="0" smtClean="0">
                <a:solidFill>
                  <a:srgbClr val="FFFFFF"/>
                </a:solidFill>
                <a:latin typeface="Arial Unicode MS" pitchFamily="34" charset="-128"/>
              </a:rPr>
              <a:t>, Tony Schreiner</a:t>
            </a:r>
            <a:r>
              <a:rPr lang="en-US" sz="2000" dirty="0">
                <a:solidFill>
                  <a:srgbClr val="FFFFFF"/>
                </a:solidFill>
                <a:latin typeface="Arial Unicode MS" pitchFamily="34" charset="-128"/>
              </a:rPr>
              <a:t>, </a:t>
            </a:r>
            <a:r>
              <a:rPr lang="en-US" sz="2000" dirty="0" smtClean="0">
                <a:solidFill>
                  <a:srgbClr val="FFFFFF"/>
                </a:solidFill>
                <a:latin typeface="Arial Unicode MS" pitchFamily="34" charset="-128"/>
              </a:rPr>
              <a:t>Justin Sieglaff, Jim Jung, Elaine </a:t>
            </a:r>
            <a:r>
              <a:rPr lang="en-US" sz="2000" dirty="0" err="1" smtClean="0">
                <a:solidFill>
                  <a:srgbClr val="FFFFFF"/>
                </a:solidFill>
                <a:latin typeface="Arial Unicode MS" pitchFamily="34" charset="-128"/>
              </a:rPr>
              <a:t>Prins</a:t>
            </a:r>
            <a:r>
              <a:rPr lang="en-US" sz="2000" dirty="0" smtClean="0">
                <a:solidFill>
                  <a:srgbClr val="FFFFFF"/>
                </a:solidFill>
                <a:latin typeface="Arial Unicode MS" pitchFamily="34" charset="-128"/>
              </a:rPr>
              <a:t>, Brad </a:t>
            </a:r>
            <a:r>
              <a:rPr lang="en-US" sz="2000" dirty="0">
                <a:solidFill>
                  <a:srgbClr val="FFFFFF"/>
                </a:solidFill>
                <a:latin typeface="Arial Unicode MS" pitchFamily="34" charset="-128"/>
              </a:rPr>
              <a:t>Pierce</a:t>
            </a:r>
            <a:r>
              <a:rPr lang="en-US" sz="2000" dirty="0" smtClean="0">
                <a:solidFill>
                  <a:srgbClr val="FFFFFF"/>
                </a:solidFill>
                <a:latin typeface="Arial Unicode MS" pitchFamily="34" charset="-128"/>
              </a:rPr>
              <a:t>, Wayne Feltz, Jean Phillips, Linda Hedges, Jean Phillips, Gary Wade, Don </a:t>
            </a:r>
            <a:r>
              <a:rPr lang="en-US" sz="2000" dirty="0" err="1" smtClean="0">
                <a:solidFill>
                  <a:srgbClr val="FFFFFF"/>
                </a:solidFill>
                <a:latin typeface="Arial Unicode MS" pitchFamily="34" charset="-128"/>
              </a:rPr>
              <a:t>Hillger</a:t>
            </a:r>
            <a:r>
              <a:rPr lang="en-US" sz="2000" dirty="0">
                <a:solidFill>
                  <a:srgbClr val="FFFFFF"/>
                </a:solidFill>
                <a:latin typeface="Arial Unicode MS" pitchFamily="34" charset="-128"/>
              </a:rPr>
              <a:t>, </a:t>
            </a:r>
            <a:r>
              <a:rPr lang="en-US" sz="2000" dirty="0" err="1">
                <a:solidFill>
                  <a:srgbClr val="FFFFFF"/>
                </a:solidFill>
                <a:latin typeface="Arial Unicode MS" pitchFamily="34" charset="-128"/>
              </a:rPr>
              <a:t>Jinlong</a:t>
            </a:r>
            <a:r>
              <a:rPr lang="en-US" sz="2000" dirty="0">
                <a:solidFill>
                  <a:srgbClr val="FFFFFF"/>
                </a:solidFill>
                <a:latin typeface="Arial Unicode MS" pitchFamily="34" charset="-128"/>
              </a:rPr>
              <a:t> </a:t>
            </a:r>
            <a:r>
              <a:rPr lang="en-US" sz="2000" dirty="0" smtClean="0">
                <a:solidFill>
                  <a:srgbClr val="FFFFFF"/>
                </a:solidFill>
                <a:latin typeface="Arial Unicode MS" pitchFamily="34" charset="-128"/>
              </a:rPr>
              <a:t>Li, Jing Zheng, Allen Huang, Bob Rabin, the SSEC data center, Mike Pavolonis, Jaime Daniels, ASPB, STAR, NESDIS, NSSL, MUG, Kevin Ludlum, GOES operators, GOES shift supervisors, Mark </a:t>
            </a:r>
            <a:r>
              <a:rPr lang="en-US" sz="2000" dirty="0" err="1" smtClean="0">
                <a:solidFill>
                  <a:srgbClr val="FFFFFF"/>
                </a:solidFill>
                <a:latin typeface="Arial Unicode MS" pitchFamily="34" charset="-128"/>
              </a:rPr>
              <a:t>DeMaria</a:t>
            </a:r>
            <a:r>
              <a:rPr lang="en-US" sz="2000" dirty="0" smtClean="0">
                <a:solidFill>
                  <a:srgbClr val="FFFFFF"/>
                </a:solidFill>
                <a:latin typeface="Arial Unicode MS" pitchFamily="34" charset="-128"/>
              </a:rPr>
              <a:t>, Dave Martin, Joe Schmit and many others!</a:t>
            </a:r>
            <a:endParaRPr lang="en-US" sz="2000" dirty="0">
              <a:solidFill>
                <a:srgbClr val="FFFFFF"/>
              </a:solidFill>
              <a:latin typeface="Arial Unicode MS" pitchFamily="34" charset="-128"/>
            </a:endParaRPr>
          </a:p>
          <a:p>
            <a:pPr eaLnBrk="1" hangingPunct="1"/>
            <a:endParaRPr lang="en-US" sz="2000" dirty="0" smtClean="0">
              <a:solidFill>
                <a:srgbClr val="FFFF00"/>
              </a:solidFill>
            </a:endParaRPr>
          </a:p>
          <a:p>
            <a:pPr eaLnBrk="1" hangingPunct="1"/>
            <a:r>
              <a:rPr lang="en-US" sz="2000" dirty="0">
                <a:solidFill>
                  <a:schemeClr val="bg1"/>
                </a:solidFill>
              </a:rPr>
              <a:t>GOES-R Program Office, Greg </a:t>
            </a:r>
            <a:r>
              <a:rPr lang="en-US" sz="2000" dirty="0" err="1">
                <a:solidFill>
                  <a:schemeClr val="bg1"/>
                </a:solidFill>
              </a:rPr>
              <a:t>Mandt</a:t>
            </a:r>
            <a:r>
              <a:rPr lang="en-US" sz="2000" dirty="0">
                <a:solidFill>
                  <a:schemeClr val="bg1"/>
                </a:solidFill>
              </a:rPr>
              <a:t>, NASA, </a:t>
            </a:r>
            <a:r>
              <a:rPr lang="en-US" sz="2000" dirty="0" err="1">
                <a:solidFill>
                  <a:schemeClr val="bg1"/>
                </a:solidFill>
              </a:rPr>
              <a:t>Exelis</a:t>
            </a:r>
            <a:r>
              <a:rPr lang="en-US" sz="2000" dirty="0">
                <a:solidFill>
                  <a:schemeClr val="bg1"/>
                </a:solidFill>
              </a:rPr>
              <a:t> Industries, Lockheed </a:t>
            </a:r>
            <a:r>
              <a:rPr lang="en-US" sz="2000" dirty="0" smtClean="0">
                <a:solidFill>
                  <a:schemeClr val="bg1"/>
                </a:solidFill>
              </a:rPr>
              <a:t>Martin, and other industry partners, etc.</a:t>
            </a:r>
          </a:p>
          <a:p>
            <a:pPr eaLnBrk="1" hangingPunct="1"/>
            <a:endParaRPr lang="en-US" sz="2000" dirty="0">
              <a:solidFill>
                <a:schemeClr val="bg1"/>
              </a:solidFill>
            </a:endParaRPr>
          </a:p>
          <a:p>
            <a:pPr eaLnBrk="1" hangingPunct="1"/>
            <a:r>
              <a:rPr lang="en-US" sz="2000" dirty="0" smtClean="0">
                <a:solidFill>
                  <a:schemeClr val="bg1"/>
                </a:solidFill>
              </a:rPr>
              <a:t>You.</a:t>
            </a:r>
          </a:p>
          <a:p>
            <a:pPr eaLnBrk="1" hangingPunct="1"/>
            <a:endParaRPr lang="en-US" sz="2000" dirty="0" smtClean="0">
              <a:solidFill>
                <a:srgbClr val="FFFF00"/>
              </a:solidFill>
            </a:endParaRPr>
          </a:p>
        </p:txBody>
      </p:sp>
      <p:sp>
        <p:nvSpPr>
          <p:cNvPr id="81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1FDAAA-BCDB-4B69-B549-BA5722D2A043}" type="slidenum">
              <a:rPr lang="en-US" smtClean="0">
                <a:solidFill>
                  <a:srgbClr val="000000"/>
                </a:solidFill>
              </a:rPr>
              <a:pPr eaLnBrk="1" hangingPunct="1"/>
              <a:t>2</a:t>
            </a:fld>
            <a:endParaRPr lang="en-US" smtClean="0">
              <a:solidFill>
                <a:srgbClr val="000000"/>
              </a:solidFill>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01000" y="6045818"/>
            <a:ext cx="1000125" cy="667489"/>
          </a:xfrm>
          <a:prstGeom prst="rect">
            <a:avLst/>
          </a:prstGeom>
        </p:spPr>
      </p:pic>
    </p:spTree>
    <p:extLst>
      <p:ext uri="{BB962C8B-B14F-4D97-AF65-F5344CB8AC3E}">
        <p14:creationId xmlns:p14="http://schemas.microsoft.com/office/powerpoint/2010/main" val="42650986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152400"/>
            <a:ext cx="7391400" cy="7391400"/>
          </a:xfrm>
          <a:prstGeom prst="rect">
            <a:avLst/>
          </a:prstGeom>
        </p:spPr>
      </p:pic>
      <p:sp>
        <p:nvSpPr>
          <p:cNvPr id="2" name="Title 1"/>
          <p:cNvSpPr>
            <a:spLocks noGrp="1"/>
          </p:cNvSpPr>
          <p:nvPr>
            <p:ph type="title"/>
          </p:nvPr>
        </p:nvSpPr>
        <p:spPr>
          <a:xfrm>
            <a:off x="457200" y="-76200"/>
            <a:ext cx="8229600" cy="1143000"/>
          </a:xfrm>
        </p:spPr>
        <p:txBody>
          <a:bodyPr/>
          <a:lstStyle/>
          <a:p>
            <a:r>
              <a:rPr lang="en-US" dirty="0" smtClean="0">
                <a:solidFill>
                  <a:srgbClr val="FFFF00"/>
                </a:solidFill>
              </a:rPr>
              <a:t>SMS</a:t>
            </a:r>
            <a:endParaRPr lang="en-US" dirty="0">
              <a:solidFill>
                <a:srgbClr val="FFFF00"/>
              </a:solidFill>
            </a:endParaRPr>
          </a:p>
        </p:txBody>
      </p:sp>
      <p:sp>
        <p:nvSpPr>
          <p:cNvPr id="3" name="Content Placeholder 2"/>
          <p:cNvSpPr>
            <a:spLocks noGrp="1"/>
          </p:cNvSpPr>
          <p:nvPr>
            <p:ph idx="1"/>
          </p:nvPr>
        </p:nvSpPr>
        <p:spPr>
          <a:xfrm>
            <a:off x="6096000" y="6553200"/>
            <a:ext cx="3276600" cy="381000"/>
          </a:xfrm>
        </p:spPr>
        <p:txBody>
          <a:bodyPr/>
          <a:lstStyle/>
          <a:p>
            <a:r>
              <a:rPr lang="en-US" sz="1600" dirty="0" smtClean="0">
                <a:solidFill>
                  <a:schemeClr val="bg1"/>
                </a:solidFill>
              </a:rPr>
              <a:t>22-August-1979!</a:t>
            </a:r>
            <a:endParaRPr lang="en-US" sz="1600" dirty="0">
              <a:solidFill>
                <a:schemeClr val="bg1"/>
              </a:solidFill>
            </a:endParaRPr>
          </a:p>
        </p:txBody>
      </p:sp>
      <p:sp>
        <p:nvSpPr>
          <p:cNvPr id="4" name="Slide Number Placeholder 3"/>
          <p:cNvSpPr>
            <a:spLocks noGrp="1"/>
          </p:cNvSpPr>
          <p:nvPr>
            <p:ph type="sldNum" sz="quarter" idx="12"/>
          </p:nvPr>
        </p:nvSpPr>
        <p:spPr/>
        <p:txBody>
          <a:bodyPr/>
          <a:lstStyle/>
          <a:p>
            <a:pPr>
              <a:defRPr/>
            </a:pPr>
            <a:fld id="{B0EEC719-6E03-4381-9D30-9FF2D4EC4F1B}" type="slidenum">
              <a:rPr lang="en-US" smtClean="0">
                <a:solidFill>
                  <a:srgbClr val="000000"/>
                </a:solidFill>
              </a:rPr>
              <a:pPr>
                <a:defRPr/>
              </a:pPr>
              <a:t>20</a:t>
            </a:fld>
            <a:endParaRPr lang="en-US">
              <a:solidFill>
                <a:srgbClr val="000000"/>
              </a:solidFill>
            </a:endParaRPr>
          </a:p>
        </p:txBody>
      </p:sp>
      <p:sp>
        <p:nvSpPr>
          <p:cNvPr id="6" name="TextBox 5"/>
          <p:cNvSpPr txBox="1"/>
          <p:nvPr/>
        </p:nvSpPr>
        <p:spPr>
          <a:xfrm>
            <a:off x="914400" y="2590800"/>
            <a:ext cx="1697901" cy="369332"/>
          </a:xfrm>
          <a:prstGeom prst="rect">
            <a:avLst/>
          </a:prstGeom>
          <a:noFill/>
        </p:spPr>
        <p:txBody>
          <a:bodyPr wrap="none" rtlCol="0">
            <a:spAutoFit/>
          </a:bodyPr>
          <a:lstStyle/>
          <a:p>
            <a:r>
              <a:rPr lang="en-US" dirty="0" smtClean="0">
                <a:solidFill>
                  <a:srgbClr val="FFFF00"/>
                </a:solidFill>
              </a:rPr>
              <a:t>Enrique   </a:t>
            </a:r>
            <a:r>
              <a:rPr lang="en-US" dirty="0" err="1" smtClean="0">
                <a:solidFill>
                  <a:srgbClr val="FFFF00"/>
                </a:solidFill>
              </a:rPr>
              <a:t>Fefa</a:t>
            </a:r>
            <a:endParaRPr lang="en-US" b="1" dirty="0" smtClean="0">
              <a:solidFill>
                <a:srgbClr val="FFFF00"/>
              </a:solidFill>
            </a:endParaRPr>
          </a:p>
        </p:txBody>
      </p:sp>
    </p:spTree>
    <p:extLst>
      <p:ext uri="{BB962C8B-B14F-4D97-AF65-F5344CB8AC3E}">
        <p14:creationId xmlns:p14="http://schemas.microsoft.com/office/powerpoint/2010/main" val="343371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9861" y="0"/>
            <a:ext cx="7086600" cy="857250"/>
          </a:xfrm>
        </p:spPr>
        <p:txBody>
          <a:bodyPr/>
          <a:lstStyle/>
          <a:p>
            <a:r>
              <a:rPr lang="en-US" sz="3600" b="1" dirty="0">
                <a:solidFill>
                  <a:schemeClr val="tx1"/>
                </a:solidFill>
                <a:effectLst>
                  <a:outerShdw blurRad="38100" dist="38100" dir="2700000" algn="tl">
                    <a:srgbClr val="000000">
                      <a:alpha val="43137"/>
                    </a:srgbClr>
                  </a:outerShdw>
                </a:effectLst>
              </a:rPr>
              <a:t>Assembled GOES-R Spacecraft</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613" y="1021431"/>
            <a:ext cx="8219767" cy="5201572"/>
          </a:xfrm>
          <a:prstGeom prst="rect">
            <a:avLst/>
          </a:prstGeom>
        </p:spPr>
      </p:pic>
      <p:sp>
        <p:nvSpPr>
          <p:cNvPr id="6" name="Slide Number Placeholder 5"/>
          <p:cNvSpPr>
            <a:spLocks noGrp="1"/>
          </p:cNvSpPr>
          <p:nvPr>
            <p:ph type="sldNum" sz="quarter" idx="12"/>
          </p:nvPr>
        </p:nvSpPr>
        <p:spPr>
          <a:xfrm>
            <a:off x="7010400" y="6584156"/>
            <a:ext cx="2133600" cy="273844"/>
          </a:xfrm>
        </p:spPr>
        <p:txBody>
          <a:bodyPr/>
          <a:lstStyle/>
          <a:p>
            <a:pPr>
              <a:defRPr/>
            </a:pPr>
            <a:fld id="{6ECF5EF8-31B4-4F78-B46E-860652303D3D}" type="slidenum">
              <a:rPr lang="en-US" smtClean="0">
                <a:solidFill>
                  <a:prstClr val="white"/>
                </a:solidFill>
              </a:rPr>
              <a:pPr>
                <a:defRPr/>
              </a:pPr>
              <a:t>200</a:t>
            </a:fld>
            <a:endParaRPr lang="en-US" dirty="0">
              <a:solidFill>
                <a:prstClr val="white"/>
              </a:solidFill>
            </a:endParaRPr>
          </a:p>
        </p:txBody>
      </p:sp>
    </p:spTree>
    <p:extLst>
      <p:ext uri="{BB962C8B-B14F-4D97-AF65-F5344CB8AC3E}">
        <p14:creationId xmlns:p14="http://schemas.microsoft.com/office/powerpoint/2010/main" val="16027729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a:xfrm>
            <a:off x="457200" y="-152400"/>
            <a:ext cx="8229600" cy="1143000"/>
          </a:xfrm>
        </p:spPr>
        <p:txBody>
          <a:bodyPr/>
          <a:lstStyle/>
          <a:p>
            <a:pPr eaLnBrk="1" hangingPunct="1"/>
            <a:r>
              <a:rPr lang="en-US" sz="3600" smtClean="0">
                <a:solidFill>
                  <a:srgbClr val="FFFF00"/>
                </a:solidFill>
              </a:rPr>
              <a:t>GOES History</a:t>
            </a:r>
          </a:p>
        </p:txBody>
      </p:sp>
      <p:sp>
        <p:nvSpPr>
          <p:cNvPr id="116739"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18596F6-67D8-4A22-B710-159C8D90B860}" type="slidenum">
              <a:rPr lang="en-US" smtClean="0">
                <a:solidFill>
                  <a:srgbClr val="000000"/>
                </a:solidFill>
              </a:rPr>
              <a:pPr eaLnBrk="1" hangingPunct="1"/>
              <a:t>21</a:t>
            </a:fld>
            <a:endParaRPr lang="en-US" smtClean="0">
              <a:solidFill>
                <a:srgbClr val="000000"/>
              </a:solidFill>
            </a:endParaRPr>
          </a:p>
        </p:txBody>
      </p:sp>
      <p:sp>
        <p:nvSpPr>
          <p:cNvPr id="116740" name="AutoShape 8802"/>
          <p:cNvSpPr>
            <a:spLocks noChangeArrowheads="1"/>
          </p:cNvSpPr>
          <p:nvPr/>
        </p:nvSpPr>
        <p:spPr bwMode="auto">
          <a:xfrm>
            <a:off x="76200" y="762000"/>
            <a:ext cx="8991600" cy="6019800"/>
          </a:xfrm>
          <a:prstGeom prst="flowChartAlternateProcess">
            <a:avLst/>
          </a:prstGeom>
          <a:gradFill rotWithShape="0">
            <a:gsLst>
              <a:gs pos="0">
                <a:srgbClr val="CCECFF"/>
              </a:gs>
              <a:gs pos="50000">
                <a:srgbClr val="FFFFFF"/>
              </a:gs>
              <a:gs pos="100000">
                <a:srgbClr val="CCE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400">
              <a:solidFill>
                <a:srgbClr val="000000"/>
              </a:solidFill>
            </a:endParaRPr>
          </a:p>
        </p:txBody>
      </p:sp>
      <p:sp>
        <p:nvSpPr>
          <p:cNvPr id="116741" name="Text Box 220"/>
          <p:cNvSpPr txBox="1">
            <a:spLocks noChangeArrowheads="1"/>
          </p:cNvSpPr>
          <p:nvPr/>
        </p:nvSpPr>
        <p:spPr bwMode="auto">
          <a:xfrm>
            <a:off x="5051425" y="838200"/>
            <a:ext cx="2149475"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a:solidFill>
                  <a:srgbClr val="333399"/>
                </a:solidFill>
              </a:rPr>
              <a:t>GOES-13/14/15</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Launched</a:t>
            </a:r>
          </a:p>
          <a:p>
            <a:pPr eaLnBrk="1" fontAlgn="base" hangingPunct="1">
              <a:spcBef>
                <a:spcPct val="0"/>
              </a:spcBef>
              <a:spcAft>
                <a:spcPct val="0"/>
              </a:spcAft>
            </a:pPr>
            <a:r>
              <a:rPr lang="en-US" sz="1400" b="1">
                <a:solidFill>
                  <a:srgbClr val="333399"/>
                </a:solidFill>
              </a:rPr>
              <a:t>2005</a:t>
            </a:r>
          </a:p>
          <a:p>
            <a:pPr eaLnBrk="1" fontAlgn="base" hangingPunct="1">
              <a:spcBef>
                <a:spcPct val="0"/>
              </a:spcBef>
              <a:spcAft>
                <a:spcPct val="0"/>
              </a:spcAft>
            </a:pPr>
            <a:r>
              <a:rPr lang="en-US" sz="1400" b="1">
                <a:solidFill>
                  <a:srgbClr val="333399"/>
                </a:solidFill>
              </a:rPr>
              <a:t>2009</a:t>
            </a:r>
          </a:p>
          <a:p>
            <a:pPr eaLnBrk="1" fontAlgn="base" hangingPunct="1">
              <a:spcBef>
                <a:spcPct val="0"/>
              </a:spcBef>
              <a:spcAft>
                <a:spcPct val="0"/>
              </a:spcAft>
            </a:pPr>
            <a:r>
              <a:rPr lang="en-US" sz="1400" b="1">
                <a:solidFill>
                  <a:srgbClr val="333399"/>
                </a:solidFill>
              </a:rPr>
              <a:t>2010</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Better navigation and calibration.</a:t>
            </a:r>
          </a:p>
          <a:p>
            <a:pPr eaLnBrk="1" fontAlgn="base" hangingPunct="1">
              <a:spcBef>
                <a:spcPct val="0"/>
              </a:spcBef>
              <a:spcAft>
                <a:spcPct val="0"/>
              </a:spcAft>
            </a:pPr>
            <a:r>
              <a:rPr lang="en-US" sz="1400" b="1">
                <a:solidFill>
                  <a:srgbClr val="333399"/>
                </a:solidFill>
              </a:rPr>
              <a:t>No eclipse outages.</a:t>
            </a:r>
          </a:p>
          <a:p>
            <a:pPr eaLnBrk="1" fontAlgn="base" hangingPunct="1">
              <a:spcBef>
                <a:spcPct val="0"/>
              </a:spcBef>
              <a:spcAft>
                <a:spcPct val="0"/>
              </a:spcAft>
            </a:pPr>
            <a:r>
              <a:rPr lang="en-US" sz="1400" b="1">
                <a:solidFill>
                  <a:srgbClr val="333399"/>
                </a:solidFill>
                <a:cs typeface="Times New Roman" pitchFamily="18" charset="0"/>
              </a:rPr>
              <a:t>Better spatial resolutions for the 6.5 um on GOES-12+ and the 13.3 um band on GOES-14/15.</a:t>
            </a:r>
            <a:r>
              <a:rPr lang="en-US" sz="1400" b="1">
                <a:solidFill>
                  <a:srgbClr val="333399"/>
                </a:solidFill>
              </a:rPr>
              <a:t> </a:t>
            </a:r>
          </a:p>
          <a:p>
            <a:pPr eaLnBrk="1" fontAlgn="base" hangingPunct="1">
              <a:spcBef>
                <a:spcPct val="0"/>
              </a:spcBef>
              <a:spcAft>
                <a:spcPct val="0"/>
              </a:spcAft>
            </a:pPr>
            <a:r>
              <a:rPr lang="en-US" sz="1400" b="1">
                <a:solidFill>
                  <a:srgbClr val="333399"/>
                </a:solidFill>
              </a:rPr>
              <a:t>Operational  Sounder</a:t>
            </a:r>
          </a:p>
        </p:txBody>
      </p:sp>
      <p:pic>
        <p:nvPicPr>
          <p:cNvPr id="116742" name="Picture 20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375150"/>
            <a:ext cx="1141413" cy="133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3" name="Text Box 221"/>
          <p:cNvSpPr txBox="1">
            <a:spLocks noChangeArrowheads="1"/>
          </p:cNvSpPr>
          <p:nvPr/>
        </p:nvSpPr>
        <p:spPr bwMode="auto">
          <a:xfrm>
            <a:off x="3276600" y="838200"/>
            <a:ext cx="1622425" cy="338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dirty="0">
                <a:solidFill>
                  <a:srgbClr val="333399"/>
                </a:solidFill>
              </a:rPr>
              <a:t>GOES-8/12</a:t>
            </a:r>
          </a:p>
          <a:p>
            <a:pPr eaLnBrk="1" fontAlgn="base" hangingPunct="1">
              <a:spcBef>
                <a:spcPct val="0"/>
              </a:spcBef>
              <a:spcAft>
                <a:spcPct val="0"/>
              </a:spcAft>
            </a:pPr>
            <a:endParaRPr lang="en-US" sz="1400" b="1" dirty="0">
              <a:solidFill>
                <a:srgbClr val="333399"/>
              </a:solidFill>
            </a:endParaRPr>
          </a:p>
          <a:p>
            <a:pPr eaLnBrk="1" fontAlgn="base" hangingPunct="1">
              <a:spcBef>
                <a:spcPct val="0"/>
              </a:spcBef>
              <a:spcAft>
                <a:spcPct val="0"/>
              </a:spcAft>
            </a:pPr>
            <a:r>
              <a:rPr lang="en-US" sz="1400" b="1" dirty="0">
                <a:solidFill>
                  <a:srgbClr val="333399"/>
                </a:solidFill>
              </a:rPr>
              <a:t>Launched</a:t>
            </a:r>
          </a:p>
          <a:p>
            <a:pPr eaLnBrk="1" fontAlgn="base" hangingPunct="1">
              <a:spcBef>
                <a:spcPct val="0"/>
              </a:spcBef>
              <a:spcAft>
                <a:spcPct val="0"/>
              </a:spcAft>
            </a:pPr>
            <a:r>
              <a:rPr lang="en-US" sz="1400" b="1" dirty="0">
                <a:solidFill>
                  <a:srgbClr val="333399"/>
                </a:solidFill>
              </a:rPr>
              <a:t>1994</a:t>
            </a:r>
          </a:p>
          <a:p>
            <a:pPr eaLnBrk="1" fontAlgn="base" hangingPunct="1">
              <a:spcBef>
                <a:spcPct val="0"/>
              </a:spcBef>
              <a:spcAft>
                <a:spcPct val="0"/>
              </a:spcAft>
            </a:pPr>
            <a:r>
              <a:rPr lang="en-US" sz="1400" b="1" dirty="0">
                <a:solidFill>
                  <a:srgbClr val="333399"/>
                </a:solidFill>
              </a:rPr>
              <a:t>1995</a:t>
            </a:r>
          </a:p>
          <a:p>
            <a:pPr eaLnBrk="1" fontAlgn="base" hangingPunct="1">
              <a:spcBef>
                <a:spcPct val="0"/>
              </a:spcBef>
              <a:spcAft>
                <a:spcPct val="0"/>
              </a:spcAft>
            </a:pPr>
            <a:r>
              <a:rPr lang="en-US" sz="1400" b="1" dirty="0">
                <a:solidFill>
                  <a:srgbClr val="333399"/>
                </a:solidFill>
              </a:rPr>
              <a:t>1997</a:t>
            </a:r>
          </a:p>
          <a:p>
            <a:pPr eaLnBrk="1" fontAlgn="base" hangingPunct="1">
              <a:spcBef>
                <a:spcPct val="0"/>
              </a:spcBef>
              <a:spcAft>
                <a:spcPct val="0"/>
              </a:spcAft>
            </a:pPr>
            <a:r>
              <a:rPr lang="en-US" sz="1400" b="1" dirty="0">
                <a:solidFill>
                  <a:srgbClr val="333399"/>
                </a:solidFill>
              </a:rPr>
              <a:t>2000</a:t>
            </a:r>
          </a:p>
          <a:p>
            <a:pPr eaLnBrk="1" fontAlgn="base" hangingPunct="1">
              <a:spcBef>
                <a:spcPct val="0"/>
              </a:spcBef>
              <a:spcAft>
                <a:spcPct val="0"/>
              </a:spcAft>
            </a:pPr>
            <a:r>
              <a:rPr lang="en-US" sz="1400" b="1" dirty="0">
                <a:solidFill>
                  <a:srgbClr val="333399"/>
                </a:solidFill>
              </a:rPr>
              <a:t>2001</a:t>
            </a:r>
          </a:p>
          <a:p>
            <a:pPr eaLnBrk="1" fontAlgn="base" hangingPunct="1">
              <a:spcBef>
                <a:spcPct val="0"/>
              </a:spcBef>
              <a:spcAft>
                <a:spcPct val="0"/>
              </a:spcAft>
            </a:pPr>
            <a:endParaRPr lang="en-US" sz="1400" b="1" dirty="0">
              <a:solidFill>
                <a:srgbClr val="333399"/>
              </a:solidFill>
            </a:endParaRPr>
          </a:p>
          <a:p>
            <a:pPr eaLnBrk="1" fontAlgn="base" hangingPunct="1">
              <a:spcBef>
                <a:spcPct val="0"/>
              </a:spcBef>
              <a:spcAft>
                <a:spcPct val="0"/>
              </a:spcAft>
            </a:pPr>
            <a:r>
              <a:rPr lang="en-US" sz="1400" b="1" dirty="0">
                <a:solidFill>
                  <a:srgbClr val="333399"/>
                </a:solidFill>
              </a:rPr>
              <a:t>3-axis stabilized.</a:t>
            </a:r>
          </a:p>
          <a:p>
            <a:pPr eaLnBrk="1" fontAlgn="base" hangingPunct="1">
              <a:spcBef>
                <a:spcPct val="0"/>
              </a:spcBef>
              <a:spcAft>
                <a:spcPct val="0"/>
              </a:spcAft>
            </a:pPr>
            <a:r>
              <a:rPr lang="en-US" sz="1400" b="1" dirty="0">
                <a:solidFill>
                  <a:srgbClr val="333399"/>
                </a:solidFill>
              </a:rPr>
              <a:t>Imager Bands: 4 IR; 1 visible.</a:t>
            </a:r>
          </a:p>
          <a:p>
            <a:pPr eaLnBrk="1" fontAlgn="base" hangingPunct="1">
              <a:spcBef>
                <a:spcPct val="0"/>
              </a:spcBef>
              <a:spcAft>
                <a:spcPct val="0"/>
              </a:spcAft>
            </a:pPr>
            <a:r>
              <a:rPr lang="en-US" sz="1400" b="1" dirty="0">
                <a:solidFill>
                  <a:srgbClr val="333399"/>
                </a:solidFill>
              </a:rPr>
              <a:t>Operational  Sounder	 </a:t>
            </a:r>
          </a:p>
          <a:p>
            <a:pPr eaLnBrk="1" fontAlgn="base" hangingPunct="1">
              <a:spcBef>
                <a:spcPct val="0"/>
              </a:spcBef>
              <a:spcAft>
                <a:spcPct val="0"/>
              </a:spcAft>
            </a:pPr>
            <a:r>
              <a:rPr lang="en-US" sz="1400" b="1" dirty="0">
                <a:solidFill>
                  <a:srgbClr val="333399"/>
                </a:solidFill>
              </a:rPr>
              <a:t>(18 IR bands)</a:t>
            </a:r>
          </a:p>
        </p:txBody>
      </p:sp>
      <p:sp>
        <p:nvSpPr>
          <p:cNvPr id="116744" name="Rectangle 195"/>
          <p:cNvSpPr>
            <a:spLocks noChangeArrowheads="1"/>
          </p:cNvSpPr>
          <p:nvPr/>
        </p:nvSpPr>
        <p:spPr bwMode="auto">
          <a:xfrm>
            <a:off x="13093700" y="13358813"/>
            <a:ext cx="19050" cy="365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400">
              <a:solidFill>
                <a:srgbClr val="000000"/>
              </a:solidFill>
            </a:endParaRPr>
          </a:p>
        </p:txBody>
      </p:sp>
      <p:sp>
        <p:nvSpPr>
          <p:cNvPr id="116745" name="Text Box 219"/>
          <p:cNvSpPr txBox="1">
            <a:spLocks noChangeArrowheads="1"/>
          </p:cNvSpPr>
          <p:nvPr/>
        </p:nvSpPr>
        <p:spPr bwMode="auto">
          <a:xfrm>
            <a:off x="7191375" y="838200"/>
            <a:ext cx="1724025" cy="295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dirty="0">
                <a:solidFill>
                  <a:srgbClr val="333399"/>
                </a:solidFill>
              </a:rPr>
              <a:t>GOES-R/S+</a:t>
            </a:r>
          </a:p>
          <a:p>
            <a:pPr eaLnBrk="1" fontAlgn="base" hangingPunct="1">
              <a:spcBef>
                <a:spcPct val="0"/>
              </a:spcBef>
              <a:spcAft>
                <a:spcPct val="0"/>
              </a:spcAft>
            </a:pPr>
            <a:endParaRPr lang="en-US" sz="1400" b="1" dirty="0">
              <a:solidFill>
                <a:srgbClr val="333399"/>
              </a:solidFill>
            </a:endParaRPr>
          </a:p>
          <a:p>
            <a:pPr eaLnBrk="1" fontAlgn="base" hangingPunct="1">
              <a:spcBef>
                <a:spcPct val="0"/>
              </a:spcBef>
              <a:spcAft>
                <a:spcPct val="0"/>
              </a:spcAft>
            </a:pPr>
            <a:r>
              <a:rPr lang="en-US" sz="1400" b="1" dirty="0">
                <a:solidFill>
                  <a:srgbClr val="333399"/>
                </a:solidFill>
              </a:rPr>
              <a:t>Planned Launch</a:t>
            </a:r>
          </a:p>
          <a:p>
            <a:pPr eaLnBrk="1" fontAlgn="base" hangingPunct="1">
              <a:spcBef>
                <a:spcPct val="0"/>
              </a:spcBef>
              <a:spcAft>
                <a:spcPct val="0"/>
              </a:spcAft>
            </a:pPr>
            <a:r>
              <a:rPr lang="en-US" sz="1400" b="1" i="1" dirty="0" smtClean="0">
                <a:solidFill>
                  <a:srgbClr val="333399"/>
                </a:solidFill>
              </a:rPr>
              <a:t>2016</a:t>
            </a:r>
            <a:endParaRPr lang="en-US" sz="1400" b="1" i="1" dirty="0">
              <a:solidFill>
                <a:srgbClr val="333399"/>
              </a:solidFill>
            </a:endParaRPr>
          </a:p>
          <a:p>
            <a:pPr eaLnBrk="1" fontAlgn="base" hangingPunct="1">
              <a:spcBef>
                <a:spcPct val="0"/>
              </a:spcBef>
              <a:spcAft>
                <a:spcPct val="0"/>
              </a:spcAft>
            </a:pPr>
            <a:r>
              <a:rPr lang="en-US" sz="1400" b="1" i="1" dirty="0">
                <a:solidFill>
                  <a:srgbClr val="333399"/>
                </a:solidFill>
              </a:rPr>
              <a:t>2017</a:t>
            </a:r>
          </a:p>
          <a:p>
            <a:pPr eaLnBrk="1" fontAlgn="base" hangingPunct="1">
              <a:spcBef>
                <a:spcPct val="0"/>
              </a:spcBef>
              <a:spcAft>
                <a:spcPct val="0"/>
              </a:spcAft>
            </a:pPr>
            <a:r>
              <a:rPr lang="en-US" sz="1400" b="1" i="1" dirty="0">
                <a:solidFill>
                  <a:srgbClr val="333399"/>
                </a:solidFill>
              </a:rPr>
              <a:t>2020</a:t>
            </a:r>
          </a:p>
          <a:p>
            <a:pPr eaLnBrk="1" fontAlgn="base" hangingPunct="1">
              <a:spcBef>
                <a:spcPct val="0"/>
              </a:spcBef>
              <a:spcAft>
                <a:spcPct val="0"/>
              </a:spcAft>
            </a:pPr>
            <a:r>
              <a:rPr lang="en-US" sz="1400" b="1" i="1" dirty="0">
                <a:solidFill>
                  <a:srgbClr val="333399"/>
                </a:solidFill>
              </a:rPr>
              <a:t>2025</a:t>
            </a:r>
          </a:p>
          <a:p>
            <a:pPr eaLnBrk="1" fontAlgn="base" hangingPunct="1">
              <a:spcBef>
                <a:spcPct val="0"/>
              </a:spcBef>
              <a:spcAft>
                <a:spcPct val="0"/>
              </a:spcAft>
            </a:pPr>
            <a:endParaRPr lang="en-US" sz="1400" b="1" i="1" dirty="0">
              <a:solidFill>
                <a:srgbClr val="333399"/>
              </a:solidFill>
            </a:endParaRPr>
          </a:p>
          <a:p>
            <a:pPr eaLnBrk="1" fontAlgn="base" hangingPunct="1">
              <a:spcBef>
                <a:spcPct val="0"/>
              </a:spcBef>
              <a:spcAft>
                <a:spcPct val="0"/>
              </a:spcAft>
            </a:pPr>
            <a:r>
              <a:rPr lang="en-US" sz="1400" b="1" dirty="0">
                <a:solidFill>
                  <a:srgbClr val="333399"/>
                </a:solidFill>
              </a:rPr>
              <a:t>Faster coverage.</a:t>
            </a:r>
          </a:p>
          <a:p>
            <a:pPr eaLnBrk="1" fontAlgn="base" hangingPunct="1">
              <a:spcBef>
                <a:spcPct val="0"/>
              </a:spcBef>
              <a:spcAft>
                <a:spcPct val="0"/>
              </a:spcAft>
            </a:pPr>
            <a:r>
              <a:rPr lang="en-US" sz="1400" b="1" dirty="0">
                <a:solidFill>
                  <a:srgbClr val="333399"/>
                </a:solidFill>
              </a:rPr>
              <a:t>16 Imager Bands.</a:t>
            </a:r>
          </a:p>
          <a:p>
            <a:pPr eaLnBrk="1" fontAlgn="base" hangingPunct="1">
              <a:spcBef>
                <a:spcPct val="0"/>
              </a:spcBef>
              <a:spcAft>
                <a:spcPct val="0"/>
              </a:spcAft>
            </a:pPr>
            <a:r>
              <a:rPr lang="en-US" sz="1400" b="1" dirty="0">
                <a:solidFill>
                  <a:srgbClr val="333399"/>
                </a:solidFill>
              </a:rPr>
              <a:t>Improved spatial.</a:t>
            </a:r>
          </a:p>
          <a:p>
            <a:pPr eaLnBrk="1" fontAlgn="base" hangingPunct="1">
              <a:spcBef>
                <a:spcPct val="0"/>
              </a:spcBef>
              <a:spcAft>
                <a:spcPct val="0"/>
              </a:spcAft>
            </a:pPr>
            <a:r>
              <a:rPr lang="en-US" sz="1400" b="1" dirty="0">
                <a:solidFill>
                  <a:srgbClr val="333399"/>
                </a:solidFill>
              </a:rPr>
              <a:t>No sounder.</a:t>
            </a:r>
          </a:p>
          <a:p>
            <a:pPr eaLnBrk="1" fontAlgn="base" hangingPunct="1">
              <a:spcBef>
                <a:spcPct val="0"/>
              </a:spcBef>
              <a:spcAft>
                <a:spcPct val="0"/>
              </a:spcAft>
            </a:pPr>
            <a:r>
              <a:rPr lang="en-US" sz="1400" b="1" dirty="0">
                <a:solidFill>
                  <a:srgbClr val="333399"/>
                </a:solidFill>
              </a:rPr>
              <a:t>GLM</a:t>
            </a:r>
          </a:p>
        </p:txBody>
      </p:sp>
      <p:sp>
        <p:nvSpPr>
          <p:cNvPr id="116746" name="Text Box 222"/>
          <p:cNvSpPr txBox="1">
            <a:spLocks noChangeArrowheads="1"/>
          </p:cNvSpPr>
          <p:nvPr/>
        </p:nvSpPr>
        <p:spPr bwMode="auto">
          <a:xfrm>
            <a:off x="1905000" y="838200"/>
            <a:ext cx="1400175" cy="317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a:solidFill>
                  <a:srgbClr val="333399"/>
                </a:solidFill>
              </a:rPr>
              <a:t>GOES-4/7</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Launched</a:t>
            </a:r>
          </a:p>
          <a:p>
            <a:pPr eaLnBrk="1" fontAlgn="base" hangingPunct="1">
              <a:spcBef>
                <a:spcPct val="0"/>
              </a:spcBef>
              <a:spcAft>
                <a:spcPct val="0"/>
              </a:spcAft>
            </a:pPr>
            <a:r>
              <a:rPr lang="en-US" sz="1400" b="1">
                <a:solidFill>
                  <a:srgbClr val="333399"/>
                </a:solidFill>
              </a:rPr>
              <a:t>1980</a:t>
            </a:r>
          </a:p>
          <a:p>
            <a:pPr eaLnBrk="1" fontAlgn="base" hangingPunct="1">
              <a:spcBef>
                <a:spcPct val="0"/>
              </a:spcBef>
              <a:spcAft>
                <a:spcPct val="0"/>
              </a:spcAft>
            </a:pPr>
            <a:r>
              <a:rPr lang="en-US" sz="1400" b="1">
                <a:solidFill>
                  <a:srgbClr val="333399"/>
                </a:solidFill>
              </a:rPr>
              <a:t>1981</a:t>
            </a:r>
          </a:p>
          <a:p>
            <a:pPr eaLnBrk="1" fontAlgn="base" hangingPunct="1">
              <a:spcBef>
                <a:spcPct val="0"/>
              </a:spcBef>
              <a:spcAft>
                <a:spcPct val="0"/>
              </a:spcAft>
            </a:pPr>
            <a:r>
              <a:rPr lang="en-US" sz="1400" b="1">
                <a:solidFill>
                  <a:srgbClr val="333399"/>
                </a:solidFill>
              </a:rPr>
              <a:t>1983</a:t>
            </a:r>
          </a:p>
          <a:p>
            <a:pPr eaLnBrk="1" fontAlgn="base" hangingPunct="1">
              <a:spcBef>
                <a:spcPct val="0"/>
              </a:spcBef>
              <a:spcAft>
                <a:spcPct val="0"/>
              </a:spcAft>
            </a:pPr>
            <a:r>
              <a:rPr lang="en-US" sz="1400" b="1">
                <a:solidFill>
                  <a:srgbClr val="333399"/>
                </a:solidFill>
              </a:rPr>
              <a:t>1987</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VISSR–VAS visible, 12 IR. MSI (visible, IRW, and 2 additional IR channels)</a:t>
            </a:r>
          </a:p>
        </p:txBody>
      </p:sp>
      <p:sp>
        <p:nvSpPr>
          <p:cNvPr id="116747" name="Text Box 223"/>
          <p:cNvSpPr txBox="1">
            <a:spLocks noChangeArrowheads="1"/>
          </p:cNvSpPr>
          <p:nvPr/>
        </p:nvSpPr>
        <p:spPr bwMode="auto">
          <a:xfrm>
            <a:off x="379413" y="838200"/>
            <a:ext cx="1449387" cy="273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a:solidFill>
                  <a:srgbClr val="333399"/>
                </a:solidFill>
              </a:rPr>
              <a:t>GOES-1/3</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Launched </a:t>
            </a:r>
          </a:p>
          <a:p>
            <a:pPr eaLnBrk="1" fontAlgn="base" hangingPunct="1">
              <a:spcBef>
                <a:spcPct val="0"/>
              </a:spcBef>
              <a:spcAft>
                <a:spcPct val="0"/>
              </a:spcAft>
            </a:pPr>
            <a:r>
              <a:rPr lang="en-US" sz="1400" b="1">
                <a:solidFill>
                  <a:srgbClr val="333399"/>
                </a:solidFill>
              </a:rPr>
              <a:t>1975</a:t>
            </a:r>
          </a:p>
          <a:p>
            <a:pPr eaLnBrk="1" fontAlgn="base" hangingPunct="1">
              <a:spcBef>
                <a:spcPct val="0"/>
              </a:spcBef>
              <a:spcAft>
                <a:spcPct val="0"/>
              </a:spcAft>
            </a:pPr>
            <a:r>
              <a:rPr lang="en-US" sz="1400" b="1">
                <a:solidFill>
                  <a:srgbClr val="333399"/>
                </a:solidFill>
              </a:rPr>
              <a:t>1977</a:t>
            </a:r>
            <a:br>
              <a:rPr lang="en-US" sz="1400" b="1">
                <a:solidFill>
                  <a:srgbClr val="333399"/>
                </a:solidFill>
              </a:rPr>
            </a:br>
            <a:r>
              <a:rPr lang="en-US" sz="1400" b="1">
                <a:solidFill>
                  <a:srgbClr val="333399"/>
                </a:solidFill>
              </a:rPr>
              <a:t>1978 </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One visible and one infrared .</a:t>
            </a:r>
          </a:p>
          <a:p>
            <a:pPr eaLnBrk="1" fontAlgn="base" hangingPunct="1">
              <a:spcBef>
                <a:spcPct val="0"/>
              </a:spcBef>
              <a:spcAft>
                <a:spcPct val="0"/>
              </a:spcAft>
            </a:pPr>
            <a:r>
              <a:rPr lang="en-US" sz="1400" b="1">
                <a:solidFill>
                  <a:srgbClr val="333399"/>
                </a:solidFill>
              </a:rPr>
              <a:t>Operational.</a:t>
            </a:r>
          </a:p>
          <a:p>
            <a:pPr eaLnBrk="1" fontAlgn="base" hangingPunct="1">
              <a:spcBef>
                <a:spcPct val="0"/>
              </a:spcBef>
              <a:spcAft>
                <a:spcPct val="0"/>
              </a:spcAft>
            </a:pPr>
            <a:endParaRPr lang="en-US" sz="1400" b="1">
              <a:solidFill>
                <a:srgbClr val="333399"/>
              </a:solidFill>
            </a:endParaRPr>
          </a:p>
        </p:txBody>
      </p:sp>
      <p:pic>
        <p:nvPicPr>
          <p:cNvPr id="116748" name="Picture 231" descr="goes_3_6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667250"/>
            <a:ext cx="1595438"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9" name="Picture 233" descr="spac02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5350" y="4375150"/>
            <a:ext cx="87947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50" name="Picture 8898" descr="goesr_spacecraft"/>
          <p:cNvPicPr>
            <a:picLocks noChangeAspect="1" noChangeArrowheads="1"/>
          </p:cNvPicPr>
          <p:nvPr/>
        </p:nvPicPr>
        <p:blipFill>
          <a:blip r:embed="rId6">
            <a:extLst>
              <a:ext uri="{28A0092B-C50C-407E-A947-70E740481C1C}">
                <a14:useLocalDpi xmlns:a14="http://schemas.microsoft.com/office/drawing/2010/main" val="0"/>
              </a:ext>
            </a:extLst>
          </a:blip>
          <a:srcRect l="13936" r="17604"/>
          <a:stretch>
            <a:fillRect/>
          </a:stretch>
        </p:blipFill>
        <p:spPr bwMode="auto">
          <a:xfrm>
            <a:off x="7391400" y="3733800"/>
            <a:ext cx="1354138"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43"/>
          <p:cNvSpPr/>
          <p:nvPr/>
        </p:nvSpPr>
        <p:spPr>
          <a:xfrm>
            <a:off x="2547938" y="6324600"/>
            <a:ext cx="271462" cy="2476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5" name="Oval 44"/>
          <p:cNvSpPr/>
          <p:nvPr/>
        </p:nvSpPr>
        <p:spPr>
          <a:xfrm>
            <a:off x="3962400" y="6200775"/>
            <a:ext cx="533400" cy="5143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6" name="Oval 45"/>
          <p:cNvSpPr/>
          <p:nvPr/>
        </p:nvSpPr>
        <p:spPr>
          <a:xfrm>
            <a:off x="5715000" y="6115050"/>
            <a:ext cx="685800" cy="6667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7" name="Oval 46"/>
          <p:cNvSpPr/>
          <p:nvPr/>
        </p:nvSpPr>
        <p:spPr>
          <a:xfrm>
            <a:off x="7191375" y="5181600"/>
            <a:ext cx="1647825" cy="1447800"/>
          </a:xfrm>
          <a:prstGeom prst="ellipse">
            <a:avLst/>
          </a:prstGeom>
          <a:solidFill>
            <a:schemeClr val="accent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pic>
        <p:nvPicPr>
          <p:cNvPr id="116755" name="Content Placeholder 16"/>
          <p:cNvPicPr>
            <a:picLocks noGrp="1" noChangeAspect="1"/>
          </p:cNvPicPr>
          <p:nvPr>
            <p:ph idx="1"/>
          </p:nvPr>
        </p:nvPicPr>
        <p:blipFill>
          <a:blip r:embed="rId7">
            <a:extLst>
              <a:ext uri="{28A0092B-C50C-407E-A947-70E740481C1C}">
                <a14:useLocalDpi xmlns:a14="http://schemas.microsoft.com/office/drawing/2010/main" val="0"/>
              </a:ext>
            </a:extLst>
          </a:blip>
          <a:srcRect t="28571" b="30344"/>
          <a:stretch>
            <a:fillRect/>
          </a:stretch>
        </p:blipFill>
        <p:spPr>
          <a:xfrm>
            <a:off x="4984750" y="4591050"/>
            <a:ext cx="2120900" cy="1123950"/>
          </a:xfrm>
        </p:spPr>
      </p:pic>
    </p:spTree>
    <p:extLst>
      <p:ext uri="{BB962C8B-B14F-4D97-AF65-F5344CB8AC3E}">
        <p14:creationId xmlns:p14="http://schemas.microsoft.com/office/powerpoint/2010/main" val="30237647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1"/>
          <p:cNvPicPr>
            <a:picLocks noChangeAspect="1"/>
          </p:cNvPicPr>
          <p:nvPr/>
        </p:nvPicPr>
        <p:blipFill>
          <a:blip r:embed="rId3">
            <a:extLst>
              <a:ext uri="{28A0092B-C50C-407E-A947-70E740481C1C}">
                <a14:useLocalDpi xmlns:a14="http://schemas.microsoft.com/office/drawing/2010/main" val="0"/>
              </a:ext>
            </a:extLst>
          </a:blip>
          <a:srcRect l="53134" b="4703"/>
          <a:stretch>
            <a:fillRect/>
          </a:stretch>
        </p:blipFill>
        <p:spPr bwMode="auto">
          <a:xfrm>
            <a:off x="2286000" y="2506663"/>
            <a:ext cx="4038600" cy="410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Rectangle 2"/>
          <p:cNvSpPr>
            <a:spLocks noGrp="1" noChangeArrowheads="1"/>
          </p:cNvSpPr>
          <p:nvPr>
            <p:ph type="title"/>
          </p:nvPr>
        </p:nvSpPr>
        <p:spPr>
          <a:xfrm>
            <a:off x="381000" y="76200"/>
            <a:ext cx="8534400" cy="1143000"/>
          </a:xfrm>
        </p:spPr>
        <p:txBody>
          <a:bodyPr/>
          <a:lstStyle/>
          <a:p>
            <a:pPr eaLnBrk="1" hangingPunct="1"/>
            <a:r>
              <a:rPr lang="en-US" altLang="en-US" smtClean="0">
                <a:solidFill>
                  <a:srgbClr val="FFFF00"/>
                </a:solidFill>
              </a:rPr>
              <a:t>GOES-1 (1975)</a:t>
            </a:r>
          </a:p>
        </p:txBody>
      </p:sp>
      <p:sp>
        <p:nvSpPr>
          <p:cNvPr id="119812" name="Rectangle 3"/>
          <p:cNvSpPr>
            <a:spLocks noGrp="1" noChangeArrowheads="1"/>
          </p:cNvSpPr>
          <p:nvPr>
            <p:ph type="body" idx="1"/>
          </p:nvPr>
        </p:nvSpPr>
        <p:spPr>
          <a:xfrm>
            <a:off x="457200" y="914400"/>
            <a:ext cx="8534400" cy="4525963"/>
          </a:xfrm>
        </p:spPr>
        <p:txBody>
          <a:bodyPr/>
          <a:lstStyle/>
          <a:p>
            <a:pPr eaLnBrk="1" hangingPunct="1"/>
            <a:r>
              <a:rPr lang="en-US" altLang="en-US" smtClean="0">
                <a:solidFill>
                  <a:schemeClr val="bg1"/>
                </a:solidFill>
              </a:rPr>
              <a:t>GOES-1 launched on 16 October 1975</a:t>
            </a:r>
          </a:p>
          <a:p>
            <a:pPr lvl="1" eaLnBrk="1" hangingPunct="1"/>
            <a:r>
              <a:rPr lang="en-US" altLang="en-US" smtClean="0">
                <a:solidFill>
                  <a:schemeClr val="bg1"/>
                </a:solidFill>
              </a:rPr>
              <a:t>One visible and One IR band</a:t>
            </a:r>
          </a:p>
        </p:txBody>
      </p:sp>
      <p:pic>
        <p:nvPicPr>
          <p:cNvPr id="119813" name="Picture 4" descr="GOES1launch_Caption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352800"/>
            <a:ext cx="18954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9814" name="Group 6"/>
          <p:cNvGrpSpPr>
            <a:grpSpLocks/>
          </p:cNvGrpSpPr>
          <p:nvPr/>
        </p:nvGrpSpPr>
        <p:grpSpPr bwMode="auto">
          <a:xfrm>
            <a:off x="6477000" y="3733800"/>
            <a:ext cx="2617788" cy="2667000"/>
            <a:chOff x="576" y="12576"/>
            <a:chExt cx="4608" cy="3456"/>
          </a:xfrm>
        </p:grpSpPr>
        <p:pic>
          <p:nvPicPr>
            <p:cNvPr id="119817" name="Picture 7" descr="GOES3_CLEAN_NA_V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 y="12576"/>
              <a:ext cx="4608" cy="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8" name="Text Box 8"/>
            <p:cNvSpPr txBox="1">
              <a:spLocks noChangeArrowheads="1"/>
            </p:cNvSpPr>
            <p:nvPr/>
          </p:nvSpPr>
          <p:spPr bwMode="auto">
            <a:xfrm>
              <a:off x="3207" y="12650"/>
              <a:ext cx="1851" cy="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2400">
                  <a:solidFill>
                    <a:srgbClr val="FFFF00"/>
                  </a:solidFill>
                  <a:latin typeface="Times New Roman" pitchFamily="18" charset="0"/>
                </a:rPr>
                <a:t>GOES-3</a:t>
              </a:r>
            </a:p>
          </p:txBody>
        </p:sp>
      </p:grpSp>
      <p:sp>
        <p:nvSpPr>
          <p:cNvPr id="119815" name="Slide Number Placeholder 1"/>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492D70B-C16C-4280-BB0B-2277B522549F}" type="slidenum">
              <a:rPr lang="en-US" altLang="en-US" smtClean="0"/>
              <a:pPr eaLnBrk="1" hangingPunct="1"/>
              <a:t>22</a:t>
            </a:fld>
            <a:endParaRPr lang="en-US" altLang="en-US" smtClean="0"/>
          </a:p>
        </p:txBody>
      </p:sp>
      <p:sp>
        <p:nvSpPr>
          <p:cNvPr id="119816" name="Text Box 8"/>
          <p:cNvSpPr txBox="1">
            <a:spLocks noChangeArrowheads="1"/>
          </p:cNvSpPr>
          <p:nvPr/>
        </p:nvSpPr>
        <p:spPr bwMode="auto">
          <a:xfrm>
            <a:off x="2557463" y="2643188"/>
            <a:ext cx="12461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2400">
                <a:solidFill>
                  <a:srgbClr val="FFFF00"/>
                </a:solidFill>
                <a:latin typeface="Times New Roman" pitchFamily="18" charset="0"/>
              </a:rPr>
              <a:t>GOES-1</a:t>
            </a:r>
          </a:p>
        </p:txBody>
      </p:sp>
    </p:spTree>
    <p:extLst>
      <p:ext uri="{BB962C8B-B14F-4D97-AF65-F5344CB8AC3E}">
        <p14:creationId xmlns:p14="http://schemas.microsoft.com/office/powerpoint/2010/main" val="28659269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eaLnBrk="1" hangingPunct="1"/>
            <a:r>
              <a:rPr lang="en-US" altLang="en-US" smtClean="0">
                <a:solidFill>
                  <a:srgbClr val="FFFF00"/>
                </a:solidFill>
              </a:rPr>
              <a:t>1980: GOES-4 (2</a:t>
            </a:r>
            <a:r>
              <a:rPr lang="en-US" altLang="en-US" baseline="30000" smtClean="0">
                <a:solidFill>
                  <a:srgbClr val="FFFF00"/>
                </a:solidFill>
              </a:rPr>
              <a:t>nd</a:t>
            </a:r>
            <a:r>
              <a:rPr lang="en-US" altLang="en-US" smtClean="0">
                <a:solidFill>
                  <a:srgbClr val="FFFF00"/>
                </a:solidFill>
              </a:rPr>
              <a:t> Generation)</a:t>
            </a:r>
          </a:p>
        </p:txBody>
      </p:sp>
      <p:sp>
        <p:nvSpPr>
          <p:cNvPr id="121859" name="Rectangle 3"/>
          <p:cNvSpPr>
            <a:spLocks noGrp="1" noChangeArrowheads="1"/>
          </p:cNvSpPr>
          <p:nvPr>
            <p:ph type="body" idx="1"/>
          </p:nvPr>
        </p:nvSpPr>
        <p:spPr>
          <a:xfrm>
            <a:off x="4038600" y="1524000"/>
            <a:ext cx="8153400" cy="4525963"/>
          </a:xfrm>
        </p:spPr>
        <p:txBody>
          <a:bodyPr/>
          <a:lstStyle/>
          <a:p>
            <a:pPr eaLnBrk="1" hangingPunct="1"/>
            <a:r>
              <a:rPr lang="en-US" altLang="en-US" b="1" smtClean="0">
                <a:solidFill>
                  <a:schemeClr val="bg1"/>
                </a:solidFill>
              </a:rPr>
              <a:t>Multi-spectral imaging</a:t>
            </a:r>
          </a:p>
          <a:p>
            <a:pPr eaLnBrk="1" hangingPunct="1"/>
            <a:endParaRPr lang="en-US" altLang="en-US" b="1" smtClean="0">
              <a:solidFill>
                <a:schemeClr val="accent2"/>
              </a:solidFill>
            </a:endParaRPr>
          </a:p>
        </p:txBody>
      </p:sp>
      <p:pic>
        <p:nvPicPr>
          <p:cNvPr id="121860" name="Picture 8" descr="OLDV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26670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1" name="Rectangle 9"/>
          <p:cNvSpPr>
            <a:spLocks noChangeArrowheads="1"/>
          </p:cNvSpPr>
          <p:nvPr/>
        </p:nvSpPr>
        <p:spPr bwMode="auto">
          <a:xfrm>
            <a:off x="76200" y="1524000"/>
            <a:ext cx="441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buFontTx/>
              <a:buChar char="•"/>
            </a:pPr>
            <a:r>
              <a:rPr lang="en-US" altLang="en-US" sz="3200" b="1">
                <a:solidFill>
                  <a:schemeClr val="bg1"/>
                </a:solidFill>
              </a:rPr>
              <a:t>VISSR (Visible Infrared Spin Scan Radiometer) Up to 3 bands</a:t>
            </a:r>
          </a:p>
          <a:p>
            <a:pPr eaLnBrk="1" hangingPunct="1">
              <a:spcBef>
                <a:spcPct val="20000"/>
              </a:spcBef>
              <a:buFontTx/>
              <a:buChar char="•"/>
            </a:pPr>
            <a:endParaRPr lang="en-US" altLang="en-US" sz="3200" b="1">
              <a:solidFill>
                <a:schemeClr val="bg1"/>
              </a:solidFill>
            </a:endParaRPr>
          </a:p>
          <a:p>
            <a:pPr eaLnBrk="1" hangingPunct="1">
              <a:spcBef>
                <a:spcPct val="20000"/>
              </a:spcBef>
              <a:buFontTx/>
              <a:buChar char="•"/>
            </a:pPr>
            <a:r>
              <a:rPr lang="en-US" altLang="en-US" sz="3200" b="1">
                <a:solidFill>
                  <a:schemeClr val="bg1"/>
                </a:solidFill>
              </a:rPr>
              <a:t>Experimental Sounder – VAS</a:t>
            </a:r>
          </a:p>
          <a:p>
            <a:pPr lvl="1" eaLnBrk="1" hangingPunct="1">
              <a:spcBef>
                <a:spcPct val="20000"/>
              </a:spcBef>
              <a:buFontTx/>
              <a:buChar char="–"/>
            </a:pPr>
            <a:r>
              <a:rPr lang="en-US" altLang="en-US" sz="2800" b="1">
                <a:solidFill>
                  <a:schemeClr val="bg1"/>
                </a:solidFill>
              </a:rPr>
              <a:t> VISSR Atmospheric Sounder</a:t>
            </a:r>
          </a:p>
          <a:p>
            <a:pPr lvl="1" eaLnBrk="1" hangingPunct="1">
              <a:spcBef>
                <a:spcPct val="20000"/>
              </a:spcBef>
              <a:buFontTx/>
              <a:buChar char="–"/>
            </a:pPr>
            <a:r>
              <a:rPr lang="en-US" altLang="en-US" sz="2800" b="1">
                <a:solidFill>
                  <a:schemeClr val="bg1"/>
                </a:solidFill>
              </a:rPr>
              <a:t>12 bands</a:t>
            </a:r>
          </a:p>
        </p:txBody>
      </p:sp>
      <p:sp>
        <p:nvSpPr>
          <p:cNvPr id="121862" name="Slide Number Placeholder 1"/>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FE56D21-E979-4BC5-A243-9453696E7D2F}" type="slidenum">
              <a:rPr lang="en-US" altLang="en-US" smtClean="0"/>
              <a:pPr eaLnBrk="1" hangingPunct="1"/>
              <a:t>23</a:t>
            </a:fld>
            <a:endParaRPr lang="en-US" altLang="en-US" smtClean="0"/>
          </a:p>
        </p:txBody>
      </p:sp>
    </p:spTree>
    <p:extLst>
      <p:ext uri="{BB962C8B-B14F-4D97-AF65-F5344CB8AC3E}">
        <p14:creationId xmlns:p14="http://schemas.microsoft.com/office/powerpoint/2010/main" val="3457472147"/>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US" altLang="en-US" smtClean="0">
                <a:solidFill>
                  <a:srgbClr val="FFFF00"/>
                </a:solidFill>
              </a:rPr>
              <a:t>1994: GOES-8 (3</a:t>
            </a:r>
            <a:r>
              <a:rPr lang="en-US" altLang="en-US" baseline="30000" smtClean="0">
                <a:solidFill>
                  <a:srgbClr val="FFFF00"/>
                </a:solidFill>
              </a:rPr>
              <a:t>rd</a:t>
            </a:r>
            <a:r>
              <a:rPr lang="en-US" altLang="en-US" smtClean="0">
                <a:solidFill>
                  <a:srgbClr val="FFFF00"/>
                </a:solidFill>
              </a:rPr>
              <a:t> Generation)</a:t>
            </a:r>
          </a:p>
        </p:txBody>
      </p:sp>
      <p:sp>
        <p:nvSpPr>
          <p:cNvPr id="126979" name="Rectangle 3"/>
          <p:cNvSpPr>
            <a:spLocks noGrp="1" noChangeArrowheads="1"/>
          </p:cNvSpPr>
          <p:nvPr>
            <p:ph type="body" idx="1"/>
          </p:nvPr>
        </p:nvSpPr>
        <p:spPr/>
        <p:txBody>
          <a:bodyPr/>
          <a:lstStyle/>
          <a:p>
            <a:pPr eaLnBrk="1" hangingPunct="1"/>
            <a:r>
              <a:rPr lang="en-US" altLang="en-US" b="1" smtClean="0">
                <a:solidFill>
                  <a:schemeClr val="bg1"/>
                </a:solidFill>
              </a:rPr>
              <a:t>3-axis stabilized</a:t>
            </a:r>
          </a:p>
          <a:p>
            <a:pPr eaLnBrk="1" hangingPunct="1"/>
            <a:endParaRPr lang="en-US" altLang="en-US" b="1" smtClean="0">
              <a:solidFill>
                <a:schemeClr val="bg1"/>
              </a:solidFill>
            </a:endParaRPr>
          </a:p>
          <a:p>
            <a:pPr eaLnBrk="1" hangingPunct="1"/>
            <a:r>
              <a:rPr lang="en-US" altLang="en-US" b="1" smtClean="0">
                <a:solidFill>
                  <a:schemeClr val="bg1"/>
                </a:solidFill>
              </a:rPr>
              <a:t>Imager Bands: </a:t>
            </a:r>
          </a:p>
          <a:p>
            <a:pPr lvl="1" eaLnBrk="1" hangingPunct="1"/>
            <a:r>
              <a:rPr lang="en-US" altLang="en-US" b="1" smtClean="0">
                <a:solidFill>
                  <a:schemeClr val="bg1"/>
                </a:solidFill>
              </a:rPr>
              <a:t>4 IR; 1 visible</a:t>
            </a:r>
          </a:p>
          <a:p>
            <a:pPr lvl="1" eaLnBrk="1" hangingPunct="1"/>
            <a:r>
              <a:rPr lang="en-US" altLang="en-US" b="1" smtClean="0">
                <a:solidFill>
                  <a:schemeClr val="bg1"/>
                </a:solidFill>
              </a:rPr>
              <a:t>4-8 km IR IGFOV</a:t>
            </a:r>
          </a:p>
          <a:p>
            <a:pPr eaLnBrk="1" hangingPunct="1"/>
            <a:endParaRPr lang="en-US" altLang="en-US" b="1" smtClean="0">
              <a:solidFill>
                <a:schemeClr val="bg1"/>
              </a:solidFill>
            </a:endParaRPr>
          </a:p>
          <a:p>
            <a:pPr eaLnBrk="1" hangingPunct="1"/>
            <a:r>
              <a:rPr lang="en-US" altLang="en-US" b="1" smtClean="0">
                <a:solidFill>
                  <a:schemeClr val="bg1"/>
                </a:solidFill>
              </a:rPr>
              <a:t>Operational Sounder</a:t>
            </a:r>
          </a:p>
          <a:p>
            <a:pPr lvl="1" eaLnBrk="1" hangingPunct="1"/>
            <a:r>
              <a:rPr lang="en-US" altLang="en-US" b="1" smtClean="0">
                <a:solidFill>
                  <a:schemeClr val="bg1"/>
                </a:solidFill>
              </a:rPr>
              <a:t>18 IR bands	</a:t>
            </a:r>
          </a:p>
        </p:txBody>
      </p:sp>
      <p:pic>
        <p:nvPicPr>
          <p:cNvPr id="126980" name="Picture 5" descr="sndrf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774825"/>
            <a:ext cx="4648200"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1" name="Slide Number Placeholder 1"/>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0E6C6D5-2DB7-4D1A-B2C1-A98BE88785AA}" type="slidenum">
              <a:rPr lang="en-US" altLang="en-US" smtClean="0"/>
              <a:pPr eaLnBrk="1" hangingPunct="1"/>
              <a:t>24</a:t>
            </a:fld>
            <a:endParaRPr lang="en-US" altLang="en-US" smtClean="0"/>
          </a:p>
        </p:txBody>
      </p:sp>
    </p:spTree>
    <p:extLst>
      <p:ext uri="{BB962C8B-B14F-4D97-AF65-F5344CB8AC3E}">
        <p14:creationId xmlns:p14="http://schemas.microsoft.com/office/powerpoint/2010/main" val="377274700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685800" y="0"/>
            <a:ext cx="7772400" cy="762000"/>
          </a:xfrm>
        </p:spPr>
        <p:txBody>
          <a:bodyPr/>
          <a:lstStyle/>
          <a:p>
            <a:pPr eaLnBrk="1" hangingPunct="1"/>
            <a:r>
              <a:rPr lang="en-US" altLang="en-US" dirty="0" smtClean="0">
                <a:solidFill>
                  <a:srgbClr val="FFFF00"/>
                </a:solidFill>
              </a:rPr>
              <a:t>GOES-8/M Sounder</a:t>
            </a:r>
          </a:p>
        </p:txBody>
      </p:sp>
      <p:graphicFrame>
        <p:nvGraphicFramePr>
          <p:cNvPr id="128003" name="Object 3"/>
          <p:cNvGraphicFramePr>
            <a:graphicFrameLocks noChangeAspect="1"/>
          </p:cNvGraphicFramePr>
          <p:nvPr/>
        </p:nvGraphicFramePr>
        <p:xfrm>
          <a:off x="1447800" y="1524000"/>
          <a:ext cx="6248400" cy="4679950"/>
        </p:xfrm>
        <a:graphic>
          <a:graphicData uri="http://schemas.openxmlformats.org/presentationml/2006/ole">
            <mc:AlternateContent xmlns:mc="http://schemas.openxmlformats.org/markup-compatibility/2006">
              <mc:Choice xmlns:v="urn:schemas-microsoft-com:vml" Requires="v">
                <p:oleObj spid="_x0000_s5139" name="Paint Shop Pro Image" r:id="rId3" imgW="4936585" imgH="3697561" progId="PaintShopPro">
                  <p:embed/>
                </p:oleObj>
              </mc:Choice>
              <mc:Fallback>
                <p:oleObj name="Paint Shop Pro Image" r:id="rId3" imgW="4936585" imgH="3697561" progId="PaintShopPro">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524000"/>
                        <a:ext cx="6248400" cy="467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8004" name="Text Box 4"/>
          <p:cNvSpPr txBox="1">
            <a:spLocks noChangeArrowheads="1"/>
          </p:cNvSpPr>
          <p:nvPr/>
        </p:nvSpPr>
        <p:spPr bwMode="auto">
          <a:xfrm>
            <a:off x="1981200" y="685800"/>
            <a:ext cx="52339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2400">
                <a:solidFill>
                  <a:srgbClr val="000000"/>
                </a:solidFill>
                <a:latin typeface="Times New Roman" pitchFamily="18" charset="0"/>
              </a:rPr>
              <a:t>18 Infrared Channels (1 Visible Channel)</a:t>
            </a:r>
          </a:p>
          <a:p>
            <a:r>
              <a:rPr lang="en-US" altLang="en-US" sz="2400">
                <a:solidFill>
                  <a:srgbClr val="000000"/>
                </a:solidFill>
                <a:latin typeface="Times New Roman" pitchFamily="18" charset="0"/>
              </a:rPr>
              <a:t>Filter Wheel Radiometer</a:t>
            </a:r>
          </a:p>
        </p:txBody>
      </p:sp>
      <p:sp>
        <p:nvSpPr>
          <p:cNvPr id="128005" name="Text Box 5"/>
          <p:cNvSpPr txBox="1">
            <a:spLocks noChangeArrowheads="1"/>
          </p:cNvSpPr>
          <p:nvPr/>
        </p:nvSpPr>
        <p:spPr bwMode="auto">
          <a:xfrm>
            <a:off x="1644650" y="6248400"/>
            <a:ext cx="2927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buFontTx/>
              <a:buChar char="•"/>
            </a:pPr>
            <a:r>
              <a:rPr lang="en-US" altLang="en-US" sz="2400">
                <a:solidFill>
                  <a:srgbClr val="000000"/>
                </a:solidFill>
                <a:latin typeface="Times New Roman" pitchFamily="18" charset="0"/>
              </a:rPr>
              <a:t> Operational		</a:t>
            </a:r>
          </a:p>
        </p:txBody>
      </p:sp>
      <p:sp>
        <p:nvSpPr>
          <p:cNvPr id="128006" name="Text Box 6"/>
          <p:cNvSpPr txBox="1">
            <a:spLocks noChangeArrowheads="1"/>
          </p:cNvSpPr>
          <p:nvPr/>
        </p:nvSpPr>
        <p:spPr bwMode="auto">
          <a:xfrm>
            <a:off x="4724400" y="6248400"/>
            <a:ext cx="32178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buFontTx/>
              <a:buChar char="•"/>
            </a:pPr>
            <a:r>
              <a:rPr lang="en-US" altLang="en-US" sz="2400">
                <a:solidFill>
                  <a:srgbClr val="000000"/>
                </a:solidFill>
                <a:latin typeface="Times New Roman" pitchFamily="18" charset="0"/>
              </a:rPr>
              <a:t> Higher Signal-to-Noise</a:t>
            </a:r>
          </a:p>
        </p:txBody>
      </p:sp>
    </p:spTree>
    <p:extLst>
      <p:ext uri="{BB962C8B-B14F-4D97-AF65-F5344CB8AC3E}">
        <p14:creationId xmlns:p14="http://schemas.microsoft.com/office/powerpoint/2010/main" val="665016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cwvcomp_g7_g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1336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0"/>
            <a:ext cx="23622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9028" name="Picture 4" descr="spac027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76200"/>
            <a:ext cx="175101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12411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G7g8v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95400"/>
            <a:ext cx="7315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Text Box 3"/>
          <p:cNvSpPr txBox="1">
            <a:spLocks noChangeArrowheads="1"/>
          </p:cNvSpPr>
          <p:nvPr/>
        </p:nvSpPr>
        <p:spPr bwMode="auto">
          <a:xfrm>
            <a:off x="822325" y="417513"/>
            <a:ext cx="7331075" cy="396875"/>
          </a:xfrm>
          <a:prstGeom prst="rect">
            <a:avLst/>
          </a:prstGeom>
          <a:solidFill>
            <a:srgbClr val="F5FE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000" dirty="0">
                <a:solidFill>
                  <a:srgbClr val="000000"/>
                </a:solidFill>
              </a:rPr>
              <a:t>Note additional cloud-top structure is seen in the GOES-8 data.</a:t>
            </a:r>
          </a:p>
        </p:txBody>
      </p:sp>
    </p:spTree>
    <p:extLst>
      <p:ext uri="{BB962C8B-B14F-4D97-AF65-F5344CB8AC3E}">
        <p14:creationId xmlns:p14="http://schemas.microsoft.com/office/powerpoint/2010/main" val="18730758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1CDDE79-9E7B-4267-A366-E34D598EAC60}" type="slidenum">
              <a:rPr lang="en-US" smtClean="0">
                <a:solidFill>
                  <a:srgbClr val="000000"/>
                </a:solidFill>
              </a:rPr>
              <a:pPr>
                <a:defRPr/>
              </a:pPr>
              <a:t>28</a:t>
            </a:fld>
            <a:endParaRPr lang="en-US">
              <a:solidFill>
                <a:srgbClr val="000000"/>
              </a:solidFill>
            </a:endParaRPr>
          </a:p>
        </p:txBody>
      </p:sp>
      <p:grpSp>
        <p:nvGrpSpPr>
          <p:cNvPr id="3" name="Group 8775"/>
          <p:cNvGrpSpPr>
            <a:grpSpLocks/>
          </p:cNvGrpSpPr>
          <p:nvPr/>
        </p:nvGrpSpPr>
        <p:grpSpPr bwMode="auto">
          <a:xfrm>
            <a:off x="381000" y="1600200"/>
            <a:ext cx="8229600" cy="5105400"/>
            <a:chOff x="14352" y="9613"/>
            <a:chExt cx="4736" cy="2619"/>
          </a:xfrm>
        </p:grpSpPr>
        <p:pic>
          <p:nvPicPr>
            <p:cNvPr id="4" name="Picture 8772" descr="goes78vis1hires"/>
            <p:cNvPicPr>
              <a:picLocks noChangeAspect="1" noChangeArrowheads="1"/>
            </p:cNvPicPr>
            <p:nvPr/>
          </p:nvPicPr>
          <p:blipFill>
            <a:blip r:embed="rId2">
              <a:extLst>
                <a:ext uri="{28A0092B-C50C-407E-A947-70E740481C1C}">
                  <a14:useLocalDpi xmlns:a14="http://schemas.microsoft.com/office/drawing/2010/main" val="0"/>
                </a:ext>
              </a:extLst>
            </a:blip>
            <a:srcRect r="49872"/>
            <a:stretch>
              <a:fillRect/>
            </a:stretch>
          </p:blipFill>
          <p:spPr bwMode="auto">
            <a:xfrm>
              <a:off x="16712" y="9615"/>
              <a:ext cx="2376" cy="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773" descr="goes78vis1hires"/>
            <p:cNvPicPr>
              <a:picLocks noChangeAspect="1" noChangeArrowheads="1"/>
            </p:cNvPicPr>
            <p:nvPr/>
          </p:nvPicPr>
          <p:blipFill>
            <a:blip r:embed="rId2">
              <a:extLst>
                <a:ext uri="{28A0092B-C50C-407E-A947-70E740481C1C}">
                  <a14:useLocalDpi xmlns:a14="http://schemas.microsoft.com/office/drawing/2010/main" val="0"/>
                </a:ext>
              </a:extLst>
            </a:blip>
            <a:srcRect l="49870"/>
            <a:stretch>
              <a:fillRect/>
            </a:stretch>
          </p:blipFill>
          <p:spPr bwMode="auto">
            <a:xfrm>
              <a:off x="14352" y="9613"/>
              <a:ext cx="2376" cy="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 Box 3"/>
          <p:cNvSpPr txBox="1">
            <a:spLocks noChangeArrowheads="1"/>
          </p:cNvSpPr>
          <p:nvPr/>
        </p:nvSpPr>
        <p:spPr bwMode="auto">
          <a:xfrm>
            <a:off x="822325" y="417513"/>
            <a:ext cx="7331075" cy="707886"/>
          </a:xfrm>
          <a:prstGeom prst="rect">
            <a:avLst/>
          </a:prstGeom>
          <a:solidFill>
            <a:srgbClr val="F5FE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000" dirty="0">
                <a:solidFill>
                  <a:srgbClr val="000000"/>
                </a:solidFill>
              </a:rPr>
              <a:t>Note </a:t>
            </a:r>
            <a:r>
              <a:rPr lang="en-US" altLang="en-US" sz="2000" dirty="0" smtClean="0">
                <a:solidFill>
                  <a:srgbClr val="000000"/>
                </a:solidFill>
              </a:rPr>
              <a:t>the improved data, even with a very similar “spatial resolution” seen </a:t>
            </a:r>
            <a:r>
              <a:rPr lang="en-US" altLang="en-US" sz="2000" dirty="0">
                <a:solidFill>
                  <a:srgbClr val="000000"/>
                </a:solidFill>
              </a:rPr>
              <a:t>in the GOES-8 data.</a:t>
            </a:r>
          </a:p>
        </p:txBody>
      </p:sp>
    </p:spTree>
    <p:extLst>
      <p:ext uri="{BB962C8B-B14F-4D97-AF65-F5344CB8AC3E}">
        <p14:creationId xmlns:p14="http://schemas.microsoft.com/office/powerpoint/2010/main" val="30095401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smtClean="0">
                <a:solidFill>
                  <a:srgbClr val="FFFF00"/>
                </a:solidFill>
              </a:rPr>
              <a:t>Outline</a:t>
            </a:r>
          </a:p>
        </p:txBody>
      </p:sp>
      <p:sp>
        <p:nvSpPr>
          <p:cNvPr id="104451" name="Content Placeholder 3"/>
          <p:cNvSpPr>
            <a:spLocks noGrp="1"/>
          </p:cNvSpPr>
          <p:nvPr>
            <p:ph idx="1"/>
          </p:nvPr>
        </p:nvSpPr>
        <p:spPr>
          <a:xfrm>
            <a:off x="381000" y="1219200"/>
            <a:ext cx="8229600" cy="4525963"/>
          </a:xfrm>
        </p:spPr>
        <p:txBody>
          <a:bodyPr/>
          <a:lstStyle/>
          <a:p>
            <a:pPr eaLnBrk="1" hangingPunct="1"/>
            <a:r>
              <a:rPr lang="en-US" dirty="0" smtClean="0">
                <a:solidFill>
                  <a:schemeClr val="bg1"/>
                </a:solidFill>
              </a:rPr>
              <a:t>Pre-GOES and Early GOES</a:t>
            </a:r>
          </a:p>
          <a:p>
            <a:pPr lvl="1" eaLnBrk="1" hangingPunct="1"/>
            <a:r>
              <a:rPr lang="en-US" dirty="0" smtClean="0">
                <a:solidFill>
                  <a:schemeClr val="bg1"/>
                </a:solidFill>
              </a:rPr>
              <a:t>First 3 Generations</a:t>
            </a:r>
            <a:br>
              <a:rPr lang="en-US" dirty="0" smtClean="0">
                <a:solidFill>
                  <a:schemeClr val="bg1"/>
                </a:solidFill>
              </a:rPr>
            </a:br>
            <a:endParaRPr lang="en-US" dirty="0" smtClean="0">
              <a:solidFill>
                <a:schemeClr val="bg1"/>
              </a:solidFill>
            </a:endParaRPr>
          </a:p>
          <a:p>
            <a:pPr eaLnBrk="1" hangingPunct="1"/>
            <a:r>
              <a:rPr lang="en-US" dirty="0" smtClean="0">
                <a:solidFill>
                  <a:srgbClr val="FFFF00"/>
                </a:solidFill>
              </a:rPr>
              <a:t>Current GOES (13-15)</a:t>
            </a:r>
          </a:p>
          <a:p>
            <a:pPr lvl="1" eaLnBrk="1" hangingPunct="1"/>
            <a:r>
              <a:rPr lang="en-US" dirty="0" smtClean="0">
                <a:solidFill>
                  <a:schemeClr val="bg1"/>
                </a:solidFill>
              </a:rPr>
              <a:t>Fourth Generation</a:t>
            </a:r>
            <a:br>
              <a:rPr lang="en-US" dirty="0" smtClean="0">
                <a:solidFill>
                  <a:schemeClr val="bg1"/>
                </a:solidFill>
              </a:rPr>
            </a:br>
            <a:endParaRPr lang="en-US" dirty="0" smtClean="0">
              <a:solidFill>
                <a:schemeClr val="bg1"/>
              </a:solidFill>
            </a:endParaRPr>
          </a:p>
          <a:p>
            <a:pPr eaLnBrk="1" hangingPunct="1"/>
            <a:r>
              <a:rPr lang="en-US" dirty="0" smtClean="0">
                <a:solidFill>
                  <a:schemeClr val="bg1"/>
                </a:solidFill>
              </a:rPr>
              <a:t>GOES-R ABI</a:t>
            </a:r>
          </a:p>
          <a:p>
            <a:pPr lvl="1" eaLnBrk="1" hangingPunct="1"/>
            <a:r>
              <a:rPr lang="en-US" dirty="0" smtClean="0">
                <a:solidFill>
                  <a:schemeClr val="bg1"/>
                </a:solidFill>
              </a:rPr>
              <a:t>Fifth Generation</a:t>
            </a:r>
            <a:br>
              <a:rPr lang="en-US" dirty="0" smtClean="0">
                <a:solidFill>
                  <a:schemeClr val="bg1"/>
                </a:solidFill>
              </a:rPr>
            </a:br>
            <a:endParaRPr lang="en-US" dirty="0" smtClean="0">
              <a:solidFill>
                <a:schemeClr val="bg1"/>
              </a:solidFill>
            </a:endParaRPr>
          </a:p>
          <a:p>
            <a:pPr eaLnBrk="1" hangingPunct="1"/>
            <a:r>
              <a:rPr lang="en-US" dirty="0" smtClean="0">
                <a:solidFill>
                  <a:schemeClr val="bg1"/>
                </a:solidFill>
              </a:rPr>
              <a:t>Summary/Education</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29</a:t>
            </a:fld>
            <a:endParaRPr lang="en-US" smtClean="0">
              <a:solidFill>
                <a:srgbClr val="000000"/>
              </a:solidFill>
            </a:endParaRPr>
          </a:p>
        </p:txBody>
      </p:sp>
      <p:sp>
        <p:nvSpPr>
          <p:cNvPr id="104453"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Lockheed Martin</a:t>
            </a:r>
          </a:p>
        </p:txBody>
      </p:sp>
      <p:pic>
        <p:nvPicPr>
          <p:cNvPr id="10445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57700" y="4022725"/>
            <a:ext cx="47625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6"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7774" t="10198" r="8263" b="14293"/>
          <a:stretch/>
        </p:blipFill>
        <p:spPr bwMode="auto">
          <a:xfrm>
            <a:off x="4953000" y="2084977"/>
            <a:ext cx="2087563" cy="1877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76199"/>
            <a:ext cx="1694688" cy="2104515"/>
          </a:xfrm>
          <a:prstGeom prst="rect">
            <a:avLst/>
          </a:prstGeom>
        </p:spPr>
      </p:pic>
    </p:spTree>
    <p:extLst>
      <p:ext uri="{BB962C8B-B14F-4D97-AF65-F5344CB8AC3E}">
        <p14:creationId xmlns:p14="http://schemas.microsoft.com/office/powerpoint/2010/main" val="32724133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3</a:t>
            </a:fld>
            <a:endParaRPr lang="en-US" dirty="0">
              <a:solidFill>
                <a:srgbClr val="000000"/>
              </a:solidFill>
            </a:endParaRPr>
          </a:p>
        </p:txBody>
      </p:sp>
      <p:sp>
        <p:nvSpPr>
          <p:cNvPr id="5" name="Title 1"/>
          <p:cNvSpPr txBox="1">
            <a:spLocks/>
          </p:cNvSpPr>
          <p:nvPr/>
        </p:nvSpPr>
        <p:spPr bwMode="auto">
          <a:xfrm>
            <a:off x="922338" y="66675"/>
            <a:ext cx="7021512"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3600" kern="1200">
                <a:solidFill>
                  <a:schemeClr val="bg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5pPr>
            <a:lvl6pPr marL="4572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9pPr>
          </a:lstStyle>
          <a:p>
            <a:r>
              <a:rPr lang="en-US" dirty="0" smtClean="0">
                <a:solidFill>
                  <a:srgbClr val="FFFF00"/>
                </a:solidFill>
                <a:latin typeface="Calibri"/>
              </a:rPr>
              <a:t>Conclusions</a:t>
            </a:r>
            <a:endParaRPr lang="en-US" dirty="0">
              <a:solidFill>
                <a:srgbClr val="FFFF00"/>
              </a:solidFill>
              <a:latin typeface="Calibri"/>
            </a:endParaRPr>
          </a:p>
        </p:txBody>
      </p:sp>
      <p:sp>
        <p:nvSpPr>
          <p:cNvPr id="6" name="Rectangle 3"/>
          <p:cNvSpPr txBox="1">
            <a:spLocks noChangeArrowheads="1"/>
          </p:cNvSpPr>
          <p:nvPr/>
        </p:nvSpPr>
        <p:spPr>
          <a:xfrm>
            <a:off x="457200" y="947738"/>
            <a:ext cx="8305800" cy="446246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FontTx/>
              <a:buNone/>
              <a:defRPr/>
            </a:pPr>
            <a:r>
              <a:rPr lang="en-US" sz="2800" dirty="0" smtClean="0">
                <a:solidFill>
                  <a:srgbClr val="FFFFFF"/>
                </a:solidFill>
              </a:rPr>
              <a:t>The ABI on the GOES-R series continues the critical continuity of geostationary imagers and will have huge positive societal impacts, given its improved temporal, spatial, spectral and radiometric attributes. </a:t>
            </a:r>
          </a:p>
          <a:p>
            <a:pPr marL="0" indent="0" eaLnBrk="1" hangingPunct="1">
              <a:buFontTx/>
              <a:buNone/>
              <a:defRPr/>
            </a:pPr>
            <a:endParaRPr lang="en-US" sz="1000" dirty="0">
              <a:solidFill>
                <a:srgbClr val="FFFFFF"/>
              </a:solidFill>
            </a:endParaRPr>
          </a:p>
          <a:p>
            <a:pPr marL="0" indent="0" eaLnBrk="1" hangingPunct="1">
              <a:buFontTx/>
              <a:buNone/>
              <a:defRPr/>
            </a:pPr>
            <a:r>
              <a:rPr lang="en-US" sz="2800" dirty="0" smtClean="0">
                <a:solidFill>
                  <a:srgbClr val="FFFFFF"/>
                </a:solidFill>
              </a:rPr>
              <a:t>Impact areas include, but are not limited to: weather, Numerical Weather Prediction, severe weather, hazards (volcanic ash plumes), aviation, environmental (fires), health (smoke), oceanographic, </a:t>
            </a:r>
            <a:r>
              <a:rPr lang="en-US" sz="2800" dirty="0" err="1" smtClean="0">
                <a:solidFill>
                  <a:srgbClr val="FFFFFF"/>
                </a:solidFill>
              </a:rPr>
              <a:t>cryosphere</a:t>
            </a:r>
            <a:r>
              <a:rPr lang="en-US" sz="2800" dirty="0" smtClean="0">
                <a:solidFill>
                  <a:srgbClr val="FFFFFF"/>
                </a:solidFill>
              </a:rPr>
              <a:t>, land, etc. </a:t>
            </a:r>
          </a:p>
          <a:p>
            <a:pPr marL="0" indent="0" eaLnBrk="1" hangingPunct="1">
              <a:buFontTx/>
              <a:buNone/>
              <a:defRPr/>
            </a:pPr>
            <a:endParaRPr lang="en-US" sz="1000" dirty="0">
              <a:solidFill>
                <a:srgbClr val="FFFFFF"/>
              </a:solidFill>
            </a:endParaRPr>
          </a:p>
        </p:txBody>
      </p:sp>
    </p:spTree>
    <p:extLst>
      <p:ext uri="{BB962C8B-B14F-4D97-AF65-F5344CB8AC3E}">
        <p14:creationId xmlns:p14="http://schemas.microsoft.com/office/powerpoint/2010/main" val="32443437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p:txBody>
          <a:bodyPr/>
          <a:lstStyle/>
          <a:p>
            <a:r>
              <a:rPr lang="en-US" altLang="en-US" smtClean="0">
                <a:solidFill>
                  <a:srgbClr val="FFFF00"/>
                </a:solidFill>
              </a:rPr>
              <a:t>GOES-11 vs GOES-14 (WV)</a:t>
            </a:r>
          </a:p>
        </p:txBody>
      </p:sp>
      <p:pic>
        <p:nvPicPr>
          <p:cNvPr id="134147"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619250"/>
            <a:ext cx="8229600" cy="4487863"/>
          </a:xfrm>
        </p:spPr>
      </p:pic>
      <p:sp>
        <p:nvSpPr>
          <p:cNvPr id="13414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324C9C5-D5D1-41F6-809B-9DDEEB6BFC33}" type="slidenum">
              <a:rPr lang="en-US" altLang="en-US" smtClean="0">
                <a:solidFill>
                  <a:srgbClr val="000000"/>
                </a:solidFill>
              </a:rPr>
              <a:pPr eaLnBrk="1" hangingPunct="1"/>
              <a:t>30</a:t>
            </a:fld>
            <a:endParaRPr lang="en-US" altLang="en-US" smtClean="0">
              <a:solidFill>
                <a:srgbClr val="000000"/>
              </a:solidFill>
            </a:endParaRPr>
          </a:p>
        </p:txBody>
      </p:sp>
      <p:sp>
        <p:nvSpPr>
          <p:cNvPr id="134149" name="Text Box 4"/>
          <p:cNvSpPr txBox="1">
            <a:spLocks noChangeArrowheads="1"/>
          </p:cNvSpPr>
          <p:nvPr/>
        </p:nvSpPr>
        <p:spPr bwMode="auto">
          <a:xfrm>
            <a:off x="2193925" y="6186488"/>
            <a:ext cx="3070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000000"/>
                </a:solidFill>
              </a:rPr>
              <a:t>Remapped into a projection</a:t>
            </a:r>
          </a:p>
        </p:txBody>
      </p:sp>
    </p:spTree>
    <p:extLst>
      <p:ext uri="{BB962C8B-B14F-4D97-AF65-F5344CB8AC3E}">
        <p14:creationId xmlns:p14="http://schemas.microsoft.com/office/powerpoint/2010/main" val="17043356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C9F6403-E109-4791-B40F-0D4C4549DAAB}" type="slidenum">
              <a:rPr lang="en-US" altLang="en-US" smtClean="0">
                <a:solidFill>
                  <a:srgbClr val="000000"/>
                </a:solidFill>
              </a:rPr>
              <a:pPr eaLnBrk="1" hangingPunct="1"/>
              <a:t>31</a:t>
            </a:fld>
            <a:endParaRPr lang="en-US" altLang="en-US" smtClean="0">
              <a:solidFill>
                <a:srgbClr val="000000"/>
              </a:solidFill>
            </a:endParaRPr>
          </a:p>
        </p:txBody>
      </p:sp>
      <p:sp>
        <p:nvSpPr>
          <p:cNvPr id="135171" name="Rectangle 2"/>
          <p:cNvSpPr>
            <a:spLocks noChangeArrowheads="1"/>
          </p:cNvSpPr>
          <p:nvPr/>
        </p:nvSpPr>
        <p:spPr bwMode="auto">
          <a:xfrm>
            <a:off x="152400" y="76200"/>
            <a:ext cx="8915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a:solidFill>
                  <a:srgbClr val="FFFF00"/>
                </a:solidFill>
              </a:rPr>
              <a:t>Improved spatial resolution of GOES-15 Imager band 6</a:t>
            </a:r>
          </a:p>
        </p:txBody>
      </p:sp>
      <p:sp>
        <p:nvSpPr>
          <p:cNvPr id="135172" name="Text Box 8"/>
          <p:cNvSpPr txBox="1">
            <a:spLocks noChangeArrowheads="1"/>
          </p:cNvSpPr>
          <p:nvPr/>
        </p:nvSpPr>
        <p:spPr bwMode="auto">
          <a:xfrm>
            <a:off x="152400" y="6019800"/>
            <a:ext cx="84582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1600" i="1">
                <a:solidFill>
                  <a:srgbClr val="FFFFFF"/>
                </a:solidFill>
              </a:rPr>
              <a:t>The 13.3 um band 6 of the GOES-13 top panel) has an 8 km IGFOV (Instantaneous Geometric Field of View); while the same band on the GOES-15 (lower panel) has a 4 km IGFOV. Note the finer resolution of the cloud edges and the ‘cleaner’ image.</a:t>
            </a:r>
          </a:p>
        </p:txBody>
      </p:sp>
      <p:pic>
        <p:nvPicPr>
          <p:cNvPr id="135173" name="Picture 14" descr="G13_G15_B6_2PAN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85800"/>
            <a:ext cx="7620000" cy="533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2894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457200" y="0"/>
            <a:ext cx="8229600" cy="1143000"/>
          </a:xfrm>
        </p:spPr>
        <p:txBody>
          <a:bodyPr/>
          <a:lstStyle/>
          <a:p>
            <a:pPr eaLnBrk="1" hangingPunct="1"/>
            <a:r>
              <a:rPr lang="en-US" altLang="en-US" sz="4000" b="1" smtClean="0">
                <a:solidFill>
                  <a:srgbClr val="FFFF00"/>
                </a:solidFill>
              </a:rPr>
              <a:t>GOES-15 Science Test</a:t>
            </a:r>
            <a:endParaRPr lang="en-US" altLang="en-US" sz="4000" smtClean="0">
              <a:solidFill>
                <a:srgbClr val="FFFF00"/>
              </a:solidFill>
            </a:endParaRPr>
          </a:p>
        </p:txBody>
      </p:sp>
      <p:sp>
        <p:nvSpPr>
          <p:cNvPr id="136195" name="Text Box 3"/>
          <p:cNvSpPr txBox="1">
            <a:spLocks noChangeArrowheads="1"/>
          </p:cNvSpPr>
          <p:nvPr/>
        </p:nvSpPr>
        <p:spPr bwMode="auto">
          <a:xfrm>
            <a:off x="1998663" y="6324600"/>
            <a:ext cx="62436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600">
                <a:solidFill>
                  <a:srgbClr val="FFFFFF"/>
                </a:solidFill>
              </a:rPr>
              <a:t>Unique GOES-15 Imager Visible data from the NOAA Science Test</a:t>
            </a:r>
          </a:p>
        </p:txBody>
      </p:sp>
      <p:grpSp>
        <p:nvGrpSpPr>
          <p:cNvPr id="136196" name="Group 2"/>
          <p:cNvGrpSpPr>
            <a:grpSpLocks/>
          </p:cNvGrpSpPr>
          <p:nvPr/>
        </p:nvGrpSpPr>
        <p:grpSpPr bwMode="auto">
          <a:xfrm>
            <a:off x="2741613" y="990600"/>
            <a:ext cx="6326187" cy="5200650"/>
            <a:chOff x="1219200" y="838200"/>
            <a:chExt cx="6553200" cy="5570538"/>
          </a:xfrm>
        </p:grpSpPr>
        <p:pic>
          <p:nvPicPr>
            <p:cNvPr id="136199" name="Picture 8" descr="Igor_zoom_goes_15_13_80pc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838200"/>
              <a:ext cx="655320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00" name="Text Box 5"/>
            <p:cNvSpPr txBox="1">
              <a:spLocks noChangeArrowheads="1"/>
            </p:cNvSpPr>
            <p:nvPr/>
          </p:nvSpPr>
          <p:spPr bwMode="auto">
            <a:xfrm>
              <a:off x="5029200" y="5867400"/>
              <a:ext cx="88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FFFF00"/>
                  </a:solidFill>
                </a:rPr>
                <a:t>30-min</a:t>
              </a:r>
            </a:p>
          </p:txBody>
        </p:sp>
        <p:sp>
          <p:nvSpPr>
            <p:cNvPr id="136201" name="Text Box 6"/>
            <p:cNvSpPr txBox="1">
              <a:spLocks noChangeArrowheads="1"/>
            </p:cNvSpPr>
            <p:nvPr/>
          </p:nvSpPr>
          <p:spPr bwMode="auto">
            <a:xfrm>
              <a:off x="1295400" y="5867400"/>
              <a:ext cx="75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FFFF00"/>
                  </a:solidFill>
                </a:rPr>
                <a:t>1-min</a:t>
              </a:r>
            </a:p>
          </p:txBody>
        </p:sp>
      </p:grpSp>
      <p:sp>
        <p:nvSpPr>
          <p:cNvPr id="136197"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68F300F-D802-444B-8BF9-52A6A30DC6CE}" type="slidenum">
              <a:rPr lang="en-US" altLang="en-US" smtClean="0">
                <a:solidFill>
                  <a:srgbClr val="000000"/>
                </a:solidFill>
              </a:rPr>
              <a:pPr eaLnBrk="1" hangingPunct="1"/>
              <a:t>32</a:t>
            </a:fld>
            <a:endParaRPr lang="en-US" altLang="en-US" smtClean="0">
              <a:solidFill>
                <a:srgbClr val="000000"/>
              </a:solidFill>
            </a:endParaRPr>
          </a:p>
        </p:txBody>
      </p:sp>
      <p:sp>
        <p:nvSpPr>
          <p:cNvPr id="136198" name="Rectangle 3"/>
          <p:cNvSpPr txBox="1">
            <a:spLocks noChangeArrowheads="1"/>
          </p:cNvSpPr>
          <p:nvPr/>
        </p:nvSpPr>
        <p:spPr bwMode="auto">
          <a:xfrm>
            <a:off x="0" y="609600"/>
            <a:ext cx="2743200" cy="503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20000"/>
              </a:spcBef>
              <a:buFontTx/>
              <a:buChar char="•"/>
            </a:pPr>
            <a:endParaRPr lang="en-US" altLang="en-US" sz="1600">
              <a:solidFill>
                <a:srgbClr val="000000"/>
              </a:solidFill>
            </a:endParaRPr>
          </a:p>
          <a:p>
            <a:pPr eaLnBrk="1" hangingPunct="1">
              <a:lnSpc>
                <a:spcPct val="90000"/>
              </a:lnSpc>
              <a:spcBef>
                <a:spcPct val="20000"/>
              </a:spcBef>
              <a:buFontTx/>
              <a:buChar char="•"/>
            </a:pPr>
            <a:r>
              <a:rPr lang="en-US" altLang="en-US" sz="1600">
                <a:solidFill>
                  <a:srgbClr val="FFFFFF"/>
                </a:solidFill>
              </a:rPr>
              <a:t>The </a:t>
            </a:r>
            <a:r>
              <a:rPr lang="en-US" altLang="en-US" sz="1600" b="1">
                <a:solidFill>
                  <a:srgbClr val="FFFFFF"/>
                </a:solidFill>
              </a:rPr>
              <a:t>Science Test </a:t>
            </a:r>
            <a:r>
              <a:rPr lang="en-US" altLang="en-US" sz="1600">
                <a:solidFill>
                  <a:srgbClr val="FFFFFF"/>
                </a:solidFill>
              </a:rPr>
              <a:t>part of Post Launch Testing for GOES-15 occurred in the summer of 2010.</a:t>
            </a:r>
          </a:p>
          <a:p>
            <a:pPr eaLnBrk="1" hangingPunct="1">
              <a:lnSpc>
                <a:spcPct val="90000"/>
              </a:lnSpc>
              <a:spcBef>
                <a:spcPct val="20000"/>
              </a:spcBef>
              <a:buFontTx/>
              <a:buChar char="•"/>
            </a:pPr>
            <a:endParaRPr lang="en-US" altLang="en-US" sz="800">
              <a:solidFill>
                <a:srgbClr val="FFFFFF"/>
              </a:solidFill>
            </a:endParaRPr>
          </a:p>
          <a:p>
            <a:pPr eaLnBrk="1" hangingPunct="1">
              <a:lnSpc>
                <a:spcPct val="90000"/>
              </a:lnSpc>
              <a:spcBef>
                <a:spcPct val="20000"/>
              </a:spcBef>
              <a:buFontTx/>
              <a:buChar char="•"/>
            </a:pPr>
            <a:r>
              <a:rPr lang="en-US" altLang="en-US" sz="1600">
                <a:solidFill>
                  <a:srgbClr val="FFFFFF"/>
                </a:solidFill>
              </a:rPr>
              <a:t>Co-led by Hillger and Schmit.</a:t>
            </a:r>
          </a:p>
          <a:p>
            <a:pPr eaLnBrk="1" hangingPunct="1">
              <a:lnSpc>
                <a:spcPct val="90000"/>
              </a:lnSpc>
              <a:spcBef>
                <a:spcPct val="20000"/>
              </a:spcBef>
              <a:buFontTx/>
              <a:buChar char="•"/>
            </a:pPr>
            <a:endParaRPr lang="en-US" altLang="en-US" sz="800">
              <a:solidFill>
                <a:srgbClr val="FFFFFF"/>
              </a:solidFill>
            </a:endParaRPr>
          </a:p>
          <a:p>
            <a:pPr eaLnBrk="1" hangingPunct="1">
              <a:lnSpc>
                <a:spcPct val="90000"/>
              </a:lnSpc>
              <a:spcBef>
                <a:spcPct val="20000"/>
              </a:spcBef>
              <a:buFontTx/>
              <a:buChar char="•"/>
            </a:pPr>
            <a:r>
              <a:rPr lang="en-US" altLang="en-US" sz="1600">
                <a:solidFill>
                  <a:srgbClr val="FFFFFF"/>
                </a:solidFill>
              </a:rPr>
              <a:t>Unique 1-minute rapid scan imagery acquired</a:t>
            </a:r>
          </a:p>
          <a:p>
            <a:pPr eaLnBrk="1" hangingPunct="1">
              <a:lnSpc>
                <a:spcPct val="90000"/>
              </a:lnSpc>
              <a:spcBef>
                <a:spcPct val="20000"/>
              </a:spcBef>
              <a:buFontTx/>
              <a:buChar char="•"/>
            </a:pPr>
            <a:endParaRPr lang="en-US" altLang="en-US" sz="800">
              <a:solidFill>
                <a:srgbClr val="FFFFFF"/>
              </a:solidFill>
            </a:endParaRPr>
          </a:p>
          <a:p>
            <a:pPr eaLnBrk="1" hangingPunct="1">
              <a:lnSpc>
                <a:spcPct val="90000"/>
              </a:lnSpc>
              <a:spcBef>
                <a:spcPct val="20000"/>
              </a:spcBef>
              <a:buFontTx/>
              <a:buChar char="•"/>
            </a:pPr>
            <a:r>
              <a:rPr lang="en-US" altLang="en-US" sz="1600">
                <a:solidFill>
                  <a:srgbClr val="FFFFFF"/>
                </a:solidFill>
              </a:rPr>
              <a:t>GOES-15 data analysis will continue. All the GVAR data archived.</a:t>
            </a:r>
          </a:p>
          <a:p>
            <a:pPr eaLnBrk="1" hangingPunct="1">
              <a:lnSpc>
                <a:spcPct val="90000"/>
              </a:lnSpc>
              <a:spcBef>
                <a:spcPct val="20000"/>
              </a:spcBef>
              <a:buFontTx/>
              <a:buChar char="•"/>
            </a:pPr>
            <a:endParaRPr lang="en-US" altLang="en-US" sz="800">
              <a:solidFill>
                <a:srgbClr val="FFFFFF"/>
              </a:solidFill>
            </a:endParaRPr>
          </a:p>
          <a:p>
            <a:pPr eaLnBrk="1" hangingPunct="1">
              <a:lnSpc>
                <a:spcPct val="90000"/>
              </a:lnSpc>
              <a:spcBef>
                <a:spcPct val="20000"/>
              </a:spcBef>
              <a:buFontTx/>
              <a:buChar char="•"/>
            </a:pPr>
            <a:r>
              <a:rPr lang="en-US" altLang="en-US" sz="1600">
                <a:solidFill>
                  <a:srgbClr val="FFFFFF"/>
                </a:solidFill>
              </a:rPr>
              <a:t>Many products generated in near real-time.</a:t>
            </a:r>
          </a:p>
          <a:p>
            <a:pPr eaLnBrk="1" hangingPunct="1">
              <a:lnSpc>
                <a:spcPct val="90000"/>
              </a:lnSpc>
              <a:spcBef>
                <a:spcPct val="20000"/>
              </a:spcBef>
              <a:buFontTx/>
              <a:buChar char="•"/>
            </a:pPr>
            <a:endParaRPr lang="en-US" altLang="en-US" sz="800">
              <a:solidFill>
                <a:srgbClr val="FFFFFF"/>
              </a:solidFill>
            </a:endParaRPr>
          </a:p>
          <a:p>
            <a:pPr eaLnBrk="1" hangingPunct="1">
              <a:lnSpc>
                <a:spcPct val="90000"/>
              </a:lnSpc>
              <a:spcBef>
                <a:spcPct val="20000"/>
              </a:spcBef>
              <a:buFontTx/>
              <a:buChar char="•"/>
            </a:pPr>
            <a:r>
              <a:rPr lang="en-US" altLang="en-US" sz="1600">
                <a:solidFill>
                  <a:srgbClr val="FFFFFF"/>
                </a:solidFill>
              </a:rPr>
              <a:t>A </a:t>
            </a:r>
            <a:r>
              <a:rPr lang="en-US" altLang="en-US" sz="1600" i="1">
                <a:solidFill>
                  <a:srgbClr val="FFFFFF"/>
                </a:solidFill>
              </a:rPr>
              <a:t>NOAA Technical Report</a:t>
            </a:r>
            <a:r>
              <a:rPr lang="en-US" altLang="en-US" sz="1600">
                <a:solidFill>
                  <a:srgbClr val="FFFFFF"/>
                </a:solidFill>
              </a:rPr>
              <a:t>  was generated.</a:t>
            </a:r>
          </a:p>
        </p:txBody>
      </p:sp>
    </p:spTree>
    <p:extLst>
      <p:ext uri="{BB962C8B-B14F-4D97-AF65-F5344CB8AC3E}">
        <p14:creationId xmlns:p14="http://schemas.microsoft.com/office/powerpoint/2010/main" val="14939342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228600" y="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rgbClr val="FFFF00"/>
                </a:solidFill>
              </a:rPr>
              <a:t>  NOAA GOES Constellation </a:t>
            </a:r>
            <a:endParaRPr lang="en-US" sz="4000" b="1" dirty="0">
              <a:solidFill>
                <a:srgbClr val="FFFF00"/>
              </a:solidFill>
            </a:endParaRPr>
          </a:p>
        </p:txBody>
      </p:sp>
      <p:sp>
        <p:nvSpPr>
          <p:cNvPr id="9" name="Text Box 7"/>
          <p:cNvSpPr txBox="1">
            <a:spLocks noChangeArrowheads="1"/>
          </p:cNvSpPr>
          <p:nvPr/>
        </p:nvSpPr>
        <p:spPr bwMode="auto">
          <a:xfrm>
            <a:off x="1066800" y="1073340"/>
            <a:ext cx="126329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dirty="0">
                <a:solidFill>
                  <a:prstClr val="white"/>
                </a:solidFill>
              </a:rPr>
              <a:t>GOES-West</a:t>
            </a:r>
          </a:p>
          <a:p>
            <a:pPr fontAlgn="base">
              <a:spcBef>
                <a:spcPct val="0"/>
              </a:spcBef>
              <a:spcAft>
                <a:spcPct val="0"/>
              </a:spcAft>
            </a:pPr>
            <a:r>
              <a:rPr lang="en-US" b="1" dirty="0">
                <a:solidFill>
                  <a:prstClr val="white"/>
                </a:solidFill>
              </a:rPr>
              <a:t>GOES-15</a:t>
            </a:r>
          </a:p>
          <a:p>
            <a:pPr fontAlgn="base">
              <a:spcBef>
                <a:spcPct val="0"/>
              </a:spcBef>
              <a:spcAft>
                <a:spcPct val="0"/>
              </a:spcAft>
            </a:pPr>
            <a:r>
              <a:rPr lang="en-US" b="1" dirty="0">
                <a:solidFill>
                  <a:prstClr val="white"/>
                </a:solidFill>
              </a:rPr>
              <a:t>(135W)</a:t>
            </a:r>
          </a:p>
        </p:txBody>
      </p:sp>
      <p:sp>
        <p:nvSpPr>
          <p:cNvPr id="10" name="Text Box 8"/>
          <p:cNvSpPr txBox="1">
            <a:spLocks noChangeArrowheads="1"/>
          </p:cNvSpPr>
          <p:nvPr/>
        </p:nvSpPr>
        <p:spPr bwMode="auto">
          <a:xfrm>
            <a:off x="6450897" y="1066800"/>
            <a:ext cx="116910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dirty="0">
                <a:solidFill>
                  <a:prstClr val="white"/>
                </a:solidFill>
              </a:rPr>
              <a:t>GOES-East</a:t>
            </a:r>
          </a:p>
          <a:p>
            <a:pPr fontAlgn="base">
              <a:spcBef>
                <a:spcPct val="0"/>
              </a:spcBef>
              <a:spcAft>
                <a:spcPct val="0"/>
              </a:spcAft>
            </a:pPr>
            <a:r>
              <a:rPr lang="en-US" b="1" dirty="0">
                <a:solidFill>
                  <a:prstClr val="white"/>
                </a:solidFill>
              </a:rPr>
              <a:t>GOES-13</a:t>
            </a:r>
          </a:p>
          <a:p>
            <a:pPr fontAlgn="base">
              <a:spcBef>
                <a:spcPct val="0"/>
              </a:spcBef>
              <a:spcAft>
                <a:spcPct val="0"/>
              </a:spcAft>
            </a:pPr>
            <a:r>
              <a:rPr lang="en-US" b="1" dirty="0">
                <a:solidFill>
                  <a:prstClr val="white"/>
                </a:solidFill>
              </a:rPr>
              <a:t>(75W)</a:t>
            </a:r>
          </a:p>
        </p:txBody>
      </p:sp>
      <p:pic>
        <p:nvPicPr>
          <p:cNvPr id="13" name="Picture 11" descr="latest_westvishem"/>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2217" b="3240"/>
          <a:stretch/>
        </p:blipFill>
        <p:spPr bwMode="auto">
          <a:xfrm>
            <a:off x="76200" y="2133600"/>
            <a:ext cx="4343400" cy="41063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latest_eastvishem"/>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003" b="2725"/>
          <a:stretch/>
        </p:blipFill>
        <p:spPr bwMode="auto">
          <a:xfrm>
            <a:off x="4572000" y="2133601"/>
            <a:ext cx="4343400" cy="413808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5" descr="n-q_spacecraf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0" y="3276600"/>
            <a:ext cx="1745822" cy="12954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9"/>
          <p:cNvSpPr txBox="1">
            <a:spLocks noChangeArrowheads="1"/>
          </p:cNvSpPr>
          <p:nvPr/>
        </p:nvSpPr>
        <p:spPr bwMode="auto">
          <a:xfrm>
            <a:off x="3120622" y="6440269"/>
            <a:ext cx="259795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dirty="0">
                <a:solidFill>
                  <a:prstClr val="white"/>
                </a:solidFill>
              </a:rPr>
              <a:t>GOES-14 (105W) Storage </a:t>
            </a:r>
          </a:p>
          <a:p>
            <a:pPr fontAlgn="base">
              <a:spcBef>
                <a:spcPct val="0"/>
              </a:spcBef>
              <a:spcAft>
                <a:spcPct val="0"/>
              </a:spcAft>
            </a:pPr>
            <a:endParaRPr lang="en-US" b="1" dirty="0">
              <a:solidFill>
                <a:prstClr val="black"/>
              </a:solidFill>
            </a:endParaRPr>
          </a:p>
        </p:txBody>
      </p:sp>
      <p:pic>
        <p:nvPicPr>
          <p:cNvPr id="7" name="Picture 5" descr="n-q_spacecraf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7800" y="3429000"/>
            <a:ext cx="1848517"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3024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lide Number Placeholder 6"/>
          <p:cNvSpPr>
            <a:spLocks noGrp="1"/>
          </p:cNvSpPr>
          <p:nvPr>
            <p:ph type="sldNum" sz="quarter" idx="12"/>
          </p:nvPr>
        </p:nvSpPr>
        <p:spPr>
          <a:noFill/>
        </p:spPr>
        <p:txBody>
          <a:bodyPr/>
          <a:lstStyle/>
          <a:p>
            <a:fld id="{5700BD2A-7927-4FA0-BFC0-C74E97E1392F}" type="slidenum">
              <a:rPr lang="en-US" smtClean="0">
                <a:solidFill>
                  <a:srgbClr val="000000"/>
                </a:solidFill>
              </a:rPr>
              <a:pPr/>
              <a:t>34</a:t>
            </a:fld>
            <a:endParaRPr lang="en-US" smtClean="0">
              <a:solidFill>
                <a:srgbClr val="000000"/>
              </a:solidFill>
            </a:endParaRPr>
          </a:p>
        </p:txBody>
      </p:sp>
      <p:sp>
        <p:nvSpPr>
          <p:cNvPr id="2051" name="Text Box 4"/>
          <p:cNvSpPr txBox="1">
            <a:spLocks noChangeArrowheads="1"/>
          </p:cNvSpPr>
          <p:nvPr/>
        </p:nvSpPr>
        <p:spPr bwMode="auto">
          <a:xfrm>
            <a:off x="304800" y="6019800"/>
            <a:ext cx="6137274" cy="738664"/>
          </a:xfrm>
          <a:prstGeom prst="rect">
            <a:avLst/>
          </a:prstGeom>
          <a:solidFill>
            <a:srgbClr val="99CCFF"/>
          </a:solidFill>
          <a:ln w="9525">
            <a:noFill/>
            <a:miter lim="800000"/>
            <a:headEnd/>
            <a:tailEnd/>
          </a:ln>
        </p:spPr>
        <p:txBody>
          <a:bodyPr wrap="square">
            <a:spAutoFit/>
          </a:bodyPr>
          <a:lstStyle/>
          <a:p>
            <a:pPr algn="ctr" defTabSz="457200"/>
            <a:r>
              <a:rPr lang="en-US" sz="1400" b="1" dirty="0">
                <a:solidFill>
                  <a:srgbClr val="000000"/>
                </a:solidFill>
              </a:rPr>
              <a:t>STAR, along with its Cooperative Institutes, has led and contributed to successful NOAA Science tests that have occurred as part of past GOES Post Launch Tests (PLT).  </a:t>
            </a:r>
          </a:p>
        </p:txBody>
      </p:sp>
      <p:sp>
        <p:nvSpPr>
          <p:cNvPr id="2052" name="Rectangle 2"/>
          <p:cNvSpPr>
            <a:spLocks noGrp="1" noChangeArrowheads="1"/>
          </p:cNvSpPr>
          <p:nvPr>
            <p:ph type="title"/>
          </p:nvPr>
        </p:nvSpPr>
        <p:spPr>
          <a:xfrm>
            <a:off x="418700" y="246363"/>
            <a:ext cx="8229600" cy="336550"/>
          </a:xfrm>
        </p:spPr>
        <p:txBody>
          <a:bodyPr/>
          <a:lstStyle/>
          <a:p>
            <a:pPr eaLnBrk="1" hangingPunct="1"/>
            <a:r>
              <a:rPr lang="en-US" sz="2400" b="1" dirty="0" smtClean="0">
                <a:solidFill>
                  <a:srgbClr val="0033CC"/>
                </a:solidFill>
                <a:effectLst>
                  <a:outerShdw blurRad="38100" dist="38100" dir="2700000" algn="tl">
                    <a:srgbClr val="000000">
                      <a:alpha val="43137"/>
                    </a:srgbClr>
                  </a:outerShdw>
                </a:effectLst>
              </a:rPr>
              <a:t>STAR’s Role in Post-Launch Tests for</a:t>
            </a:r>
            <a:br>
              <a:rPr lang="en-US" sz="2400" b="1" dirty="0" smtClean="0">
                <a:solidFill>
                  <a:srgbClr val="0033CC"/>
                </a:solidFill>
                <a:effectLst>
                  <a:outerShdw blurRad="38100" dist="38100" dir="2700000" algn="tl">
                    <a:srgbClr val="000000">
                      <a:alpha val="43137"/>
                    </a:srgbClr>
                  </a:outerShdw>
                </a:effectLst>
              </a:rPr>
            </a:br>
            <a:r>
              <a:rPr lang="en-US" sz="2400" b="1" dirty="0" smtClean="0">
                <a:solidFill>
                  <a:srgbClr val="0033CC"/>
                </a:solidFill>
                <a:effectLst>
                  <a:outerShdw blurRad="38100" dist="38100" dir="2700000" algn="tl">
                    <a:srgbClr val="000000">
                      <a:alpha val="43137"/>
                    </a:srgbClr>
                  </a:outerShdw>
                </a:effectLst>
              </a:rPr>
              <a:t> the Current GOES Series</a:t>
            </a:r>
          </a:p>
        </p:txBody>
      </p:sp>
      <p:sp>
        <p:nvSpPr>
          <p:cNvPr id="2053" name="Rectangle 3"/>
          <p:cNvSpPr>
            <a:spLocks noGrp="1" noChangeArrowheads="1"/>
          </p:cNvSpPr>
          <p:nvPr>
            <p:ph type="body" sz="half" idx="1"/>
          </p:nvPr>
        </p:nvSpPr>
        <p:spPr>
          <a:xfrm>
            <a:off x="208673" y="970634"/>
            <a:ext cx="4975804" cy="4987404"/>
          </a:xfrm>
          <a:ln>
            <a:solidFill>
              <a:schemeClr val="tx1"/>
            </a:solidFill>
          </a:ln>
        </p:spPr>
        <p:txBody>
          <a:bodyPr/>
          <a:lstStyle/>
          <a:p>
            <a:pPr eaLnBrk="1" hangingPunct="1">
              <a:lnSpc>
                <a:spcPct val="90000"/>
              </a:lnSpc>
            </a:pPr>
            <a:r>
              <a:rPr lang="en-US" sz="1400" dirty="0" smtClean="0"/>
              <a:t>STAR, along with several Cooperative Institutes, have had active roles in the </a:t>
            </a:r>
            <a:r>
              <a:rPr lang="en-US" sz="1400" b="1" dirty="0" smtClean="0"/>
              <a:t>Science Test </a:t>
            </a:r>
            <a:r>
              <a:rPr lang="en-US" sz="1400" dirty="0" smtClean="0"/>
              <a:t>part of Post Launch Testing for the current GOES series, including: GOES-8/9/10/11/12/13/14 and /15.</a:t>
            </a:r>
          </a:p>
          <a:p>
            <a:pPr eaLnBrk="1" hangingPunct="1">
              <a:lnSpc>
                <a:spcPct val="90000"/>
              </a:lnSpc>
            </a:pPr>
            <a:endParaRPr lang="en-US" sz="800" dirty="0" smtClean="0"/>
          </a:p>
          <a:p>
            <a:pPr eaLnBrk="1" hangingPunct="1">
              <a:lnSpc>
                <a:spcPct val="90000"/>
              </a:lnSpc>
            </a:pPr>
            <a:r>
              <a:rPr lang="en-US" sz="1400" dirty="0" smtClean="0"/>
              <a:t>Science Test coordination involved CIMSS, CIRA, NASA/MSFC, SAB, and OSPO (and others).</a:t>
            </a:r>
          </a:p>
          <a:p>
            <a:pPr eaLnBrk="1" hangingPunct="1">
              <a:lnSpc>
                <a:spcPct val="90000"/>
              </a:lnSpc>
            </a:pPr>
            <a:endParaRPr lang="en-US" sz="800" dirty="0" smtClean="0"/>
          </a:p>
          <a:p>
            <a:pPr eaLnBrk="1" hangingPunct="1">
              <a:lnSpc>
                <a:spcPct val="90000"/>
              </a:lnSpc>
            </a:pPr>
            <a:r>
              <a:rPr lang="en-US" sz="1400" dirty="0" smtClean="0"/>
              <a:t>GOES-15 Science Test web page </a:t>
            </a:r>
            <a:r>
              <a:rPr lang="en-US" sz="1400" i="1" dirty="0" smtClean="0">
                <a:hlinkClick r:id="rId3"/>
              </a:rPr>
              <a:t>http://rammb.cira.colostate.edu/projects/goes-p/</a:t>
            </a:r>
            <a:r>
              <a:rPr lang="en-US" sz="1400" i="1" dirty="0" smtClean="0"/>
              <a:t> p</a:t>
            </a:r>
            <a:r>
              <a:rPr lang="en-US" sz="1400" dirty="0" smtClean="0"/>
              <a:t>rovides test schedules, daily implementation of those schedules, and initial results of the tests.</a:t>
            </a:r>
          </a:p>
          <a:p>
            <a:pPr eaLnBrk="1" hangingPunct="1">
              <a:lnSpc>
                <a:spcPct val="90000"/>
              </a:lnSpc>
            </a:pPr>
            <a:endParaRPr lang="en-US" sz="800" dirty="0" smtClean="0"/>
          </a:p>
          <a:p>
            <a:pPr eaLnBrk="1" hangingPunct="1">
              <a:lnSpc>
                <a:spcPct val="90000"/>
              </a:lnSpc>
            </a:pPr>
            <a:r>
              <a:rPr lang="en-US" sz="1400" dirty="0" smtClean="0"/>
              <a:t>Several issues were addressed:</a:t>
            </a:r>
          </a:p>
          <a:p>
            <a:pPr lvl="1" eaLnBrk="1" hangingPunct="1">
              <a:lnSpc>
                <a:spcPct val="90000"/>
              </a:lnSpc>
            </a:pPr>
            <a:r>
              <a:rPr lang="en-US" sz="1400" dirty="0" smtClean="0"/>
              <a:t>Calibration</a:t>
            </a:r>
          </a:p>
          <a:p>
            <a:pPr lvl="1" eaLnBrk="1" hangingPunct="1">
              <a:lnSpc>
                <a:spcPct val="90000"/>
              </a:lnSpc>
            </a:pPr>
            <a:r>
              <a:rPr lang="en-US" sz="1400" dirty="0" smtClean="0"/>
              <a:t>Imagery</a:t>
            </a:r>
          </a:p>
          <a:p>
            <a:pPr lvl="1" eaLnBrk="1" hangingPunct="1">
              <a:lnSpc>
                <a:spcPct val="90000"/>
              </a:lnSpc>
            </a:pPr>
            <a:r>
              <a:rPr lang="en-US" sz="1400" dirty="0" smtClean="0"/>
              <a:t>Level 2 products (production and validations)</a:t>
            </a:r>
          </a:p>
          <a:p>
            <a:pPr eaLnBrk="1" hangingPunct="1">
              <a:lnSpc>
                <a:spcPct val="90000"/>
              </a:lnSpc>
            </a:pPr>
            <a:r>
              <a:rPr lang="en-US" sz="1400" dirty="0" smtClean="0"/>
              <a:t>Data flow was tested to user sites (AWIPS/NWS level)</a:t>
            </a:r>
          </a:p>
          <a:p>
            <a:pPr eaLnBrk="1" hangingPunct="1">
              <a:lnSpc>
                <a:spcPct val="90000"/>
              </a:lnSpc>
            </a:pPr>
            <a:endParaRPr lang="en-US" sz="800" dirty="0" smtClean="0"/>
          </a:p>
          <a:p>
            <a:pPr eaLnBrk="1" hangingPunct="1">
              <a:lnSpc>
                <a:spcPct val="90000"/>
              </a:lnSpc>
            </a:pPr>
            <a:r>
              <a:rPr lang="en-US" sz="1400" dirty="0" smtClean="0"/>
              <a:t>Unique scan scenarios: continuous full disk, 1-min rapid scan imagery, etc. </a:t>
            </a:r>
          </a:p>
          <a:p>
            <a:pPr eaLnBrk="1" hangingPunct="1">
              <a:lnSpc>
                <a:spcPct val="90000"/>
              </a:lnSpc>
            </a:pPr>
            <a:endParaRPr lang="en-US" sz="800" i="1" dirty="0" smtClean="0"/>
          </a:p>
          <a:p>
            <a:pPr eaLnBrk="1" hangingPunct="1">
              <a:lnSpc>
                <a:spcPct val="90000"/>
              </a:lnSpc>
            </a:pPr>
            <a:r>
              <a:rPr lang="en-US" sz="1400" i="1" dirty="0" smtClean="0"/>
              <a:t>NOAA Technical Report</a:t>
            </a:r>
            <a:r>
              <a:rPr lang="en-US" sz="1400" dirty="0" smtClean="0"/>
              <a:t>s have been published. </a:t>
            </a:r>
          </a:p>
        </p:txBody>
      </p:sp>
      <p:sp>
        <p:nvSpPr>
          <p:cNvPr id="2055" name="Text Box 13"/>
          <p:cNvSpPr txBox="1">
            <a:spLocks noChangeArrowheads="1"/>
          </p:cNvSpPr>
          <p:nvPr/>
        </p:nvSpPr>
        <p:spPr bwMode="auto">
          <a:xfrm>
            <a:off x="5291137" y="1600200"/>
            <a:ext cx="3090863" cy="553998"/>
          </a:xfrm>
          <a:prstGeom prst="rect">
            <a:avLst/>
          </a:prstGeom>
          <a:noFill/>
          <a:ln w="9525" algn="ctr">
            <a:noFill/>
            <a:miter lim="800000"/>
            <a:headEnd/>
            <a:tailEnd/>
          </a:ln>
        </p:spPr>
        <p:txBody>
          <a:bodyPr>
            <a:spAutoFit/>
          </a:bodyPr>
          <a:lstStyle/>
          <a:p>
            <a:pPr defTabSz="457200">
              <a:spcBef>
                <a:spcPct val="0"/>
              </a:spcBef>
            </a:pPr>
            <a:r>
              <a:rPr lang="en-US" sz="1000" dirty="0">
                <a:solidFill>
                  <a:srgbClr val="000000"/>
                </a:solidFill>
              </a:rPr>
              <a:t>First GOES-15 </a:t>
            </a:r>
          </a:p>
          <a:p>
            <a:pPr defTabSz="457200">
              <a:spcBef>
                <a:spcPct val="0"/>
              </a:spcBef>
            </a:pPr>
            <a:r>
              <a:rPr lang="en-US" sz="1000" dirty="0">
                <a:solidFill>
                  <a:srgbClr val="000000"/>
                </a:solidFill>
              </a:rPr>
              <a:t>Imager </a:t>
            </a:r>
          </a:p>
          <a:p>
            <a:pPr defTabSz="457200">
              <a:spcBef>
                <a:spcPct val="0"/>
              </a:spcBef>
            </a:pPr>
            <a:r>
              <a:rPr lang="en-US" sz="1000" dirty="0">
                <a:solidFill>
                  <a:srgbClr val="000000"/>
                </a:solidFill>
              </a:rPr>
              <a:t>(all bands).</a:t>
            </a:r>
          </a:p>
        </p:txBody>
      </p:sp>
      <p:pic>
        <p:nvPicPr>
          <p:cNvPr id="2056" name="Picture 12" descr="D:\GOES-15\first-images\GOES-15_Imager_first-images.jpg"/>
          <p:cNvPicPr>
            <a:picLocks noChangeAspect="1" noChangeArrowheads="1"/>
          </p:cNvPicPr>
          <p:nvPr/>
        </p:nvPicPr>
        <p:blipFill>
          <a:blip r:embed="rId4" cstate="print"/>
          <a:srcRect/>
          <a:stretch>
            <a:fillRect/>
          </a:stretch>
        </p:blipFill>
        <p:spPr bwMode="auto">
          <a:xfrm>
            <a:off x="6705600" y="817888"/>
            <a:ext cx="2337762" cy="1752633"/>
          </a:xfrm>
          <a:prstGeom prst="rect">
            <a:avLst/>
          </a:prstGeom>
          <a:noFill/>
          <a:ln w="9525">
            <a:noFill/>
            <a:miter lim="800000"/>
            <a:headEnd/>
            <a:tailEnd/>
          </a:ln>
        </p:spPr>
      </p:pic>
      <p:sp>
        <p:nvSpPr>
          <p:cNvPr id="2057" name="Text Box 13"/>
          <p:cNvSpPr txBox="1">
            <a:spLocks noChangeArrowheads="1"/>
          </p:cNvSpPr>
          <p:nvPr/>
        </p:nvSpPr>
        <p:spPr bwMode="auto">
          <a:xfrm>
            <a:off x="7673392" y="3144808"/>
            <a:ext cx="3090863" cy="400110"/>
          </a:xfrm>
          <a:prstGeom prst="rect">
            <a:avLst/>
          </a:prstGeom>
          <a:noFill/>
          <a:ln w="9525" algn="ctr">
            <a:noFill/>
            <a:miter lim="800000"/>
            <a:headEnd/>
            <a:tailEnd/>
          </a:ln>
        </p:spPr>
        <p:txBody>
          <a:bodyPr>
            <a:spAutoFit/>
          </a:bodyPr>
          <a:lstStyle/>
          <a:p>
            <a:pPr defTabSz="457200">
              <a:spcBef>
                <a:spcPct val="0"/>
              </a:spcBef>
            </a:pPr>
            <a:r>
              <a:rPr lang="en-US" sz="1000" dirty="0">
                <a:solidFill>
                  <a:srgbClr val="000000"/>
                </a:solidFill>
              </a:rPr>
              <a:t>GOES-15 Sounder </a:t>
            </a:r>
          </a:p>
          <a:p>
            <a:pPr defTabSz="457200">
              <a:spcBef>
                <a:spcPct val="0"/>
              </a:spcBef>
            </a:pPr>
            <a:r>
              <a:rPr lang="en-US" sz="1000" dirty="0">
                <a:solidFill>
                  <a:srgbClr val="000000"/>
                </a:solidFill>
              </a:rPr>
              <a:t>(all bands).</a:t>
            </a:r>
          </a:p>
        </p:txBody>
      </p:sp>
      <p:pic>
        <p:nvPicPr>
          <p:cNvPr id="2058" name="Picture 1"/>
          <p:cNvPicPr>
            <a:picLocks noChangeAspect="1"/>
          </p:cNvPicPr>
          <p:nvPr/>
        </p:nvPicPr>
        <p:blipFill>
          <a:blip r:embed="rId5" cstate="print"/>
          <a:srcRect/>
          <a:stretch>
            <a:fillRect/>
          </a:stretch>
        </p:blipFill>
        <p:spPr bwMode="auto">
          <a:xfrm>
            <a:off x="5029200" y="2647949"/>
            <a:ext cx="2616200" cy="1831975"/>
          </a:xfrm>
          <a:prstGeom prst="rect">
            <a:avLst/>
          </a:prstGeom>
          <a:noFill/>
          <a:ln w="9525">
            <a:noFill/>
            <a:miter lim="800000"/>
            <a:headEnd/>
            <a:tailEnd/>
          </a:ln>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8795" y="4166900"/>
            <a:ext cx="2193519" cy="2527805"/>
          </a:xfrm>
          <a:prstGeom prst="rect">
            <a:avLst/>
          </a:prstGeom>
        </p:spPr>
      </p:pic>
      <p:sp>
        <p:nvSpPr>
          <p:cNvPr id="11" name="Text Box 13"/>
          <p:cNvSpPr txBox="1">
            <a:spLocks noChangeArrowheads="1"/>
          </p:cNvSpPr>
          <p:nvPr/>
        </p:nvSpPr>
        <p:spPr bwMode="auto">
          <a:xfrm>
            <a:off x="5519737" y="5105400"/>
            <a:ext cx="3090863" cy="400110"/>
          </a:xfrm>
          <a:prstGeom prst="rect">
            <a:avLst/>
          </a:prstGeom>
          <a:noFill/>
          <a:ln w="9525" algn="ctr">
            <a:noFill/>
            <a:miter lim="800000"/>
            <a:headEnd/>
            <a:tailEnd/>
          </a:ln>
        </p:spPr>
        <p:txBody>
          <a:bodyPr>
            <a:spAutoFit/>
          </a:bodyPr>
          <a:lstStyle/>
          <a:p>
            <a:pPr defTabSz="457200">
              <a:spcBef>
                <a:spcPct val="0"/>
              </a:spcBef>
            </a:pPr>
            <a:r>
              <a:rPr lang="en-US" sz="1000" dirty="0">
                <a:solidFill>
                  <a:srgbClr val="000000"/>
                </a:solidFill>
              </a:rPr>
              <a:t>NOAA Tech Report</a:t>
            </a:r>
          </a:p>
          <a:p>
            <a:pPr defTabSz="457200">
              <a:spcBef>
                <a:spcPct val="0"/>
              </a:spcBef>
            </a:pPr>
            <a:r>
              <a:rPr lang="en-US" sz="1000" dirty="0">
                <a:solidFill>
                  <a:srgbClr val="000000"/>
                </a:solidFill>
              </a:rPr>
              <a:t>Cover</a:t>
            </a:r>
          </a:p>
        </p:txBody>
      </p:sp>
    </p:spTree>
    <p:extLst>
      <p:ext uri="{BB962C8B-B14F-4D97-AF65-F5344CB8AC3E}">
        <p14:creationId xmlns:p14="http://schemas.microsoft.com/office/powerpoint/2010/main" val="37231885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descr="GOES13_OPT_1716UTC_04MAR2014_IRW_UPDATE"/>
          <p:cNvPicPr>
            <a:picLocks noGrp="1" noChangeAspect="1"/>
          </p:cNvPicPr>
          <p:nvPr isPhoto="1"/>
        </p:nvPicPr>
        <p:blipFill>
          <a:blip r:embed="rId3">
            <a:extLst>
              <a:ext uri="{28A0092B-C50C-407E-A947-70E740481C1C}">
                <a14:useLocalDpi xmlns:a14="http://schemas.microsoft.com/office/drawing/2010/main" val="0"/>
              </a:ext>
            </a:extLst>
          </a:blip>
          <a:srcRect t="8443"/>
          <a:stretch>
            <a:fillRect/>
          </a:stretch>
        </p:blipFill>
        <p:spPr bwMode="auto">
          <a:xfrm>
            <a:off x="1268864" y="2700992"/>
            <a:ext cx="6330499" cy="3477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itle 1"/>
          <p:cNvSpPr txBox="1">
            <a:spLocks/>
          </p:cNvSpPr>
          <p:nvPr/>
        </p:nvSpPr>
        <p:spPr bwMode="auto">
          <a:xfrm>
            <a:off x="0" y="1524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fontAlgn="base">
              <a:spcBef>
                <a:spcPct val="0"/>
              </a:spcBef>
              <a:spcAft>
                <a:spcPct val="0"/>
              </a:spcAft>
            </a:pPr>
            <a:r>
              <a:rPr lang="en-US" sz="3600" dirty="0">
                <a:solidFill>
                  <a:srgbClr val="FFFF00"/>
                </a:solidFill>
                <a:latin typeface="Arial" pitchFamily="34" charset="0"/>
              </a:rPr>
              <a:t>GOES-13 Optimized </a:t>
            </a:r>
            <a:r>
              <a:rPr lang="en-US" sz="3600" dirty="0" smtClean="0">
                <a:solidFill>
                  <a:srgbClr val="FFFF00"/>
                </a:solidFill>
                <a:latin typeface="Arial" pitchFamily="34" charset="0"/>
              </a:rPr>
              <a:t>Schedule</a:t>
            </a:r>
            <a:endParaRPr lang="en-US" sz="3600" dirty="0">
              <a:solidFill>
                <a:srgbClr val="FFFF00"/>
              </a:solidFill>
              <a:latin typeface="Arial" pitchFamily="34" charset="0"/>
            </a:endParaRPr>
          </a:p>
        </p:txBody>
      </p:sp>
      <p:sp>
        <p:nvSpPr>
          <p:cNvPr id="74756" name="TextBox 3"/>
          <p:cNvSpPr txBox="1">
            <a:spLocks noChangeArrowheads="1"/>
          </p:cNvSpPr>
          <p:nvPr/>
        </p:nvSpPr>
        <p:spPr bwMode="auto">
          <a:xfrm>
            <a:off x="152400" y="762000"/>
            <a:ext cx="8763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r>
              <a:rPr lang="en-US" dirty="0" smtClean="0">
                <a:solidFill>
                  <a:srgbClr val="FFFFFF"/>
                </a:solidFill>
              </a:rPr>
              <a:t>Increased the coverage from the GOES-13 imager (May 2014). </a:t>
            </a:r>
            <a:r>
              <a:rPr lang="en-US" dirty="0">
                <a:solidFill>
                  <a:srgbClr val="FFFFFF"/>
                </a:solidFill>
              </a:rPr>
              <a:t>The size and/or start time of certain sectors </a:t>
            </a:r>
            <a:r>
              <a:rPr lang="en-US" dirty="0" smtClean="0">
                <a:solidFill>
                  <a:srgbClr val="FFFFFF"/>
                </a:solidFill>
              </a:rPr>
              <a:t>was changed</a:t>
            </a:r>
            <a:r>
              <a:rPr lang="en-US" dirty="0">
                <a:solidFill>
                  <a:srgbClr val="FFFFFF"/>
                </a:solidFill>
              </a:rPr>
              <a:t>. </a:t>
            </a:r>
            <a:r>
              <a:rPr lang="en-US" dirty="0" smtClean="0">
                <a:solidFill>
                  <a:srgbClr val="FFFFFF"/>
                </a:solidFill>
              </a:rPr>
              <a:t>The routine and Rapid </a:t>
            </a:r>
            <a:r>
              <a:rPr lang="en-US" dirty="0">
                <a:solidFill>
                  <a:srgbClr val="FFFFFF"/>
                </a:solidFill>
              </a:rPr>
              <a:t>Scan </a:t>
            </a:r>
            <a:r>
              <a:rPr lang="en-US" dirty="0" smtClean="0">
                <a:solidFill>
                  <a:srgbClr val="FFFFFF"/>
                </a:solidFill>
              </a:rPr>
              <a:t>schedules were tested and implemented. </a:t>
            </a:r>
            <a:r>
              <a:rPr lang="en-US" dirty="0">
                <a:solidFill>
                  <a:srgbClr val="FFFFFF"/>
                </a:solidFill>
              </a:rPr>
              <a:t>More information is available at </a:t>
            </a:r>
            <a:r>
              <a:rPr lang="en-US" dirty="0">
                <a:solidFill>
                  <a:srgbClr val="FFFFFF"/>
                </a:solidFill>
                <a:hlinkClick r:id="rId4"/>
              </a:rPr>
              <a:t>http://</a:t>
            </a:r>
            <a:r>
              <a:rPr lang="en-US" dirty="0" smtClean="0">
                <a:solidFill>
                  <a:srgbClr val="FFFFFF"/>
                </a:solidFill>
                <a:hlinkClick r:id="rId4"/>
              </a:rPr>
              <a:t>cimss.ssec.wisc.edu/goes/blog/archives/15068</a:t>
            </a:r>
            <a:endParaRPr lang="en-US" dirty="0">
              <a:solidFill>
                <a:srgbClr val="FFFFFF"/>
              </a:solidFill>
            </a:endParaRPr>
          </a:p>
        </p:txBody>
      </p:sp>
      <p:sp>
        <p:nvSpPr>
          <p:cNvPr id="74757" name="TextBox 4"/>
          <p:cNvSpPr txBox="1">
            <a:spLocks noChangeArrowheads="1"/>
          </p:cNvSpPr>
          <p:nvPr/>
        </p:nvSpPr>
        <p:spPr bwMode="auto">
          <a:xfrm>
            <a:off x="990600" y="6178550"/>
            <a:ext cx="7162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r>
              <a:rPr lang="en-US" sz="2000" dirty="0">
                <a:solidFill>
                  <a:srgbClr val="FFFFFF"/>
                </a:solidFill>
              </a:rPr>
              <a:t>Comparison of the size of the Continental U.S. </a:t>
            </a:r>
            <a:r>
              <a:rPr lang="en-US" sz="2000" dirty="0" smtClean="0">
                <a:solidFill>
                  <a:srgbClr val="FFFFFF"/>
                </a:solidFill>
              </a:rPr>
              <a:t>sector (before, left) </a:t>
            </a:r>
            <a:r>
              <a:rPr lang="en-US" sz="2000" dirty="0">
                <a:solidFill>
                  <a:srgbClr val="FFFFFF"/>
                </a:solidFill>
              </a:rPr>
              <a:t>and the </a:t>
            </a:r>
            <a:r>
              <a:rPr lang="en-US" sz="2000" dirty="0" smtClean="0">
                <a:solidFill>
                  <a:srgbClr val="FFFFFF"/>
                </a:solidFill>
              </a:rPr>
              <a:t>extended coverage (after, right). </a:t>
            </a:r>
            <a:r>
              <a:rPr lang="en-US" sz="2000" dirty="0">
                <a:solidFill>
                  <a:srgbClr val="FFFFFF"/>
                </a:solidFill>
              </a:rPr>
              <a:t/>
            </a:r>
            <a:br>
              <a:rPr lang="en-US" sz="2000" dirty="0">
                <a:solidFill>
                  <a:srgbClr val="FFFFFF"/>
                </a:solidFill>
              </a:rPr>
            </a:br>
            <a:endParaRPr lang="en-US" sz="2000" dirty="0">
              <a:solidFill>
                <a:srgbClr val="FFFFFF"/>
              </a:solidFill>
            </a:endParaRPr>
          </a:p>
        </p:txBody>
      </p:sp>
      <p:sp>
        <p:nvSpPr>
          <p:cNvPr id="6" name="TextBox 4"/>
          <p:cNvSpPr txBox="1">
            <a:spLocks noChangeArrowheads="1"/>
          </p:cNvSpPr>
          <p:nvPr/>
        </p:nvSpPr>
        <p:spPr bwMode="auto">
          <a:xfrm>
            <a:off x="7741202" y="3124200"/>
            <a:ext cx="139594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r>
              <a:rPr lang="en-US" sz="2000" u="sng" dirty="0" smtClean="0">
                <a:solidFill>
                  <a:srgbClr val="FFFFFF"/>
                </a:solidFill>
              </a:rPr>
              <a:t>Optimized</a:t>
            </a:r>
            <a:r>
              <a:rPr lang="en-US" sz="2000" dirty="0" smtClean="0">
                <a:solidFill>
                  <a:srgbClr val="FFFFFF"/>
                </a:solidFill>
              </a:rPr>
              <a:t> CONUS sector (after) </a:t>
            </a:r>
            <a:endParaRPr lang="en-US" sz="2000" dirty="0">
              <a:solidFill>
                <a:srgbClr val="FFFFFF"/>
              </a:solidFill>
            </a:endParaRPr>
          </a:p>
        </p:txBody>
      </p:sp>
      <p:sp>
        <p:nvSpPr>
          <p:cNvPr id="7" name="TextBox 4"/>
          <p:cNvSpPr txBox="1">
            <a:spLocks noChangeArrowheads="1"/>
          </p:cNvSpPr>
          <p:nvPr/>
        </p:nvSpPr>
        <p:spPr bwMode="auto">
          <a:xfrm>
            <a:off x="228600" y="3124200"/>
            <a:ext cx="145709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r>
              <a:rPr lang="en-US" sz="2000" dirty="0" smtClean="0">
                <a:solidFill>
                  <a:srgbClr val="FFFFFF"/>
                </a:solidFill>
              </a:rPr>
              <a:t>CONUS sector (before) </a:t>
            </a:r>
            <a:endParaRPr lang="en-US" sz="2000" dirty="0">
              <a:solidFill>
                <a:srgbClr val="FFFFFF"/>
              </a:solidFill>
            </a:endParaRPr>
          </a:p>
        </p:txBody>
      </p:sp>
      <p:sp>
        <p:nvSpPr>
          <p:cNvPr id="8" name="TextBox 7"/>
          <p:cNvSpPr txBox="1"/>
          <p:nvPr/>
        </p:nvSpPr>
        <p:spPr>
          <a:xfrm>
            <a:off x="152400" y="5155049"/>
            <a:ext cx="1223412" cy="369332"/>
          </a:xfrm>
          <a:prstGeom prst="rect">
            <a:avLst/>
          </a:prstGeom>
          <a:noFill/>
        </p:spPr>
        <p:txBody>
          <a:bodyPr wrap="none" rtlCol="0">
            <a:spAutoFit/>
          </a:bodyPr>
          <a:lstStyle/>
          <a:p>
            <a:r>
              <a:rPr lang="en-US" dirty="0">
                <a:solidFill>
                  <a:srgbClr val="FFFF00"/>
                </a:solidFill>
              </a:rPr>
              <a:t>More data</a:t>
            </a:r>
          </a:p>
        </p:txBody>
      </p:sp>
      <p:cxnSp>
        <p:nvCxnSpPr>
          <p:cNvPr id="9" name="Straight Arrow Connector 8"/>
          <p:cNvCxnSpPr>
            <a:stCxn id="8" idx="2"/>
          </p:cNvCxnSpPr>
          <p:nvPr/>
        </p:nvCxnSpPr>
        <p:spPr>
          <a:xfrm>
            <a:off x="764106" y="5524381"/>
            <a:ext cx="1750494" cy="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8" idx="0"/>
          </p:cNvCxnSpPr>
          <p:nvPr/>
        </p:nvCxnSpPr>
        <p:spPr>
          <a:xfrm flipV="1">
            <a:off x="764106" y="4343400"/>
            <a:ext cx="3198294" cy="811649"/>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27461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GOES-West RSO Restored</a:t>
            </a:r>
            <a:endParaRPr lang="en-US" dirty="0"/>
          </a:p>
        </p:txBody>
      </p:sp>
      <p:sp>
        <p:nvSpPr>
          <p:cNvPr id="3" name="Content Placeholder 2"/>
          <p:cNvSpPr>
            <a:spLocks noGrp="1"/>
          </p:cNvSpPr>
          <p:nvPr>
            <p:ph idx="1"/>
          </p:nvPr>
        </p:nvSpPr>
        <p:spPr>
          <a:xfrm>
            <a:off x="76200" y="1371600"/>
            <a:ext cx="8763000" cy="4525963"/>
          </a:xfrm>
        </p:spPr>
        <p:txBody>
          <a:bodyPr/>
          <a:lstStyle/>
          <a:p>
            <a:r>
              <a:rPr lang="en-US" dirty="0" smtClean="0">
                <a:solidFill>
                  <a:srgbClr val="FFFF00"/>
                </a:solidFill>
              </a:rPr>
              <a:t>As a result of recent testing, at NESDIS, the NWS and CIMSS, GOES-15 (West) is once again able to call Rapid Scan Operations (RSO) over Hawaii</a:t>
            </a:r>
          </a:p>
          <a:p>
            <a:endParaRPr lang="en-US" sz="1000" dirty="0" smtClean="0">
              <a:solidFill>
                <a:srgbClr val="FFFF00"/>
              </a:solidFill>
            </a:endParaRPr>
          </a:p>
          <a:p>
            <a:r>
              <a:rPr lang="en-US" dirty="0" smtClean="0">
                <a:solidFill>
                  <a:srgbClr val="FFFF00"/>
                </a:solidFill>
              </a:rPr>
              <a:t>RSO was then called for almost 6 days to monitor Tropical Cyclone Ana</a:t>
            </a:r>
            <a:endParaRPr lang="en-US" dirty="0">
              <a:solidFill>
                <a:srgbClr val="FFFF00"/>
              </a:solidFill>
            </a:endParaRPr>
          </a:p>
          <a:p>
            <a:endParaRPr lang="en-US" sz="1000" dirty="0"/>
          </a:p>
          <a:p>
            <a:r>
              <a:rPr lang="en-US" sz="1600" dirty="0">
                <a:hlinkClick r:id="rId2"/>
              </a:rPr>
              <a:t>http://www.ospo.noaa.gov/Operations/GOES/schedules.html</a:t>
            </a:r>
            <a:endParaRPr lang="en-US" sz="1600" dirty="0" smtClean="0">
              <a:hlinkClick r:id="rId2"/>
            </a:endParaRPr>
          </a:p>
          <a:p>
            <a:endParaRPr lang="en-US" sz="1600" dirty="0">
              <a:hlinkClick r:id="rId2"/>
            </a:endParaRPr>
          </a:p>
          <a:p>
            <a:r>
              <a:rPr lang="en-US" sz="1600" dirty="0" smtClean="0">
                <a:hlinkClick r:id="rId2"/>
              </a:rPr>
              <a:t>http</a:t>
            </a:r>
            <a:r>
              <a:rPr lang="en-US" sz="1600" dirty="0">
                <a:hlinkClick r:id="rId2"/>
              </a:rPr>
              <a:t>://</a:t>
            </a:r>
            <a:r>
              <a:rPr lang="en-US" sz="1600" dirty="0" smtClean="0">
                <a:hlinkClick r:id="rId2"/>
              </a:rPr>
              <a:t>cimss.ssec.wisc.edu/goes/blog/archives/16856</a:t>
            </a:r>
            <a:endParaRPr lang="en-US" sz="1600" dirty="0" smtClean="0"/>
          </a:p>
          <a:p>
            <a:r>
              <a:rPr lang="en-US" sz="1600" dirty="0" smtClean="0">
                <a:hlinkClick r:id="rId3"/>
              </a:rPr>
              <a:t>http</a:t>
            </a:r>
            <a:r>
              <a:rPr lang="en-US" sz="1600" dirty="0">
                <a:hlinkClick r:id="rId3"/>
              </a:rPr>
              <a:t>://</a:t>
            </a:r>
            <a:r>
              <a:rPr lang="en-US" sz="1600" dirty="0" smtClean="0">
                <a:hlinkClick r:id="rId3"/>
              </a:rPr>
              <a:t>cimss.ssec.wisc.edu/goes/blog/archives/17027</a:t>
            </a:r>
            <a:endParaRPr lang="en-US" sz="1600" dirty="0" smtClean="0"/>
          </a:p>
          <a:p>
            <a:endParaRPr lang="en-US" sz="1600" dirty="0"/>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pPr>
                <a:defRPr/>
              </a:pPr>
              <a:t>36</a:t>
            </a:fld>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800" y="4514850"/>
            <a:ext cx="3022600" cy="2266950"/>
          </a:xfrm>
          <a:prstGeom prst="rect">
            <a:avLst/>
          </a:prstGeom>
        </p:spPr>
      </p:pic>
    </p:spTree>
    <p:extLst>
      <p:ext uri="{BB962C8B-B14F-4D97-AF65-F5344CB8AC3E}">
        <p14:creationId xmlns:p14="http://schemas.microsoft.com/office/powerpoint/2010/main" val="2115615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57200" y="-76200"/>
            <a:ext cx="8229600" cy="1143000"/>
          </a:xfrm>
        </p:spPr>
        <p:txBody>
          <a:bodyPr>
            <a:normAutofit/>
          </a:bodyPr>
          <a:lstStyle/>
          <a:p>
            <a:r>
              <a:rPr lang="en-US" sz="2700" b="1" dirty="0" smtClean="0">
                <a:solidFill>
                  <a:srgbClr val="FFFF00"/>
                </a:solidFill>
              </a:rPr>
              <a:t>GOES-14 </a:t>
            </a:r>
            <a:r>
              <a:rPr lang="en-US" sz="2700" b="1" dirty="0">
                <a:solidFill>
                  <a:srgbClr val="FFFF00"/>
                </a:solidFill>
              </a:rPr>
              <a:t>Super Rapid Scan Operations to Prepare for </a:t>
            </a:r>
            <a:r>
              <a:rPr lang="en-US" sz="2700" b="1" dirty="0" smtClean="0">
                <a:solidFill>
                  <a:srgbClr val="FFFF00"/>
                </a:solidFill>
              </a:rPr>
              <a:t>GOES-R (SRSOR)</a:t>
            </a:r>
            <a:endParaRPr lang="en-US" sz="1800" b="1" dirty="0">
              <a:solidFill>
                <a:srgbClr val="FFFF00"/>
              </a:solidFill>
            </a:endParaRPr>
          </a:p>
        </p:txBody>
      </p:sp>
      <p:sp>
        <p:nvSpPr>
          <p:cNvPr id="13" name="Content Placeholder 12"/>
          <p:cNvSpPr>
            <a:spLocks noGrp="1"/>
          </p:cNvSpPr>
          <p:nvPr>
            <p:ph sz="half" idx="1"/>
          </p:nvPr>
        </p:nvSpPr>
        <p:spPr>
          <a:xfrm>
            <a:off x="152400" y="990600"/>
            <a:ext cx="4495800" cy="5112385"/>
          </a:xfrm>
        </p:spPr>
        <p:txBody>
          <a:bodyPr>
            <a:noAutofit/>
          </a:bodyPr>
          <a:lstStyle/>
          <a:p>
            <a:pPr marL="0" indent="0">
              <a:buNone/>
              <a:defRPr/>
            </a:pPr>
            <a:r>
              <a:rPr lang="en-US" sz="2000" dirty="0" smtClean="0">
                <a:solidFill>
                  <a:schemeClr val="bg1"/>
                </a:solidFill>
              </a:rPr>
              <a:t>SRSOR plans for 2015 </a:t>
            </a:r>
            <a:r>
              <a:rPr lang="en-US" sz="2000" dirty="0">
                <a:solidFill>
                  <a:schemeClr val="bg1"/>
                </a:solidFill>
              </a:rPr>
              <a:t>include May </a:t>
            </a:r>
            <a:r>
              <a:rPr lang="en-US" sz="2000" dirty="0" smtClean="0">
                <a:solidFill>
                  <a:schemeClr val="bg1"/>
                </a:solidFill>
              </a:rPr>
              <a:t>18-June </a:t>
            </a:r>
            <a:r>
              <a:rPr lang="en-US" sz="2000" dirty="0">
                <a:solidFill>
                  <a:schemeClr val="bg1"/>
                </a:solidFill>
              </a:rPr>
              <a:t>12, and August </a:t>
            </a:r>
            <a:r>
              <a:rPr lang="en-US" sz="2000" dirty="0" smtClean="0">
                <a:solidFill>
                  <a:schemeClr val="bg1"/>
                </a:solidFill>
              </a:rPr>
              <a:t>10-22: </a:t>
            </a:r>
          </a:p>
          <a:p>
            <a:pPr marL="457200" lvl="1" indent="0">
              <a:buNone/>
              <a:defRPr/>
            </a:pPr>
            <a:r>
              <a:rPr lang="en-US" sz="1400" dirty="0">
                <a:solidFill>
                  <a:schemeClr val="bg1"/>
                </a:solidFill>
                <a:hlinkClick r:id="rId3"/>
              </a:rPr>
              <a:t>http://</a:t>
            </a:r>
            <a:r>
              <a:rPr lang="en-US" sz="1400" dirty="0" smtClean="0">
                <a:solidFill>
                  <a:schemeClr val="bg1"/>
                </a:solidFill>
                <a:hlinkClick r:id="rId3"/>
              </a:rPr>
              <a:t>cimss.ssec.wisc.edu/goes/srsor2015/GOES-14_SRSOR.html</a:t>
            </a:r>
            <a:endParaRPr lang="en-US" sz="1400" dirty="0" smtClean="0">
              <a:solidFill>
                <a:schemeClr val="bg1"/>
              </a:solidFill>
            </a:endParaRPr>
          </a:p>
          <a:p>
            <a:pPr marL="457200" lvl="1" indent="0">
              <a:buNone/>
              <a:defRPr/>
            </a:pPr>
            <a:endParaRPr lang="en-US" sz="1000" dirty="0">
              <a:solidFill>
                <a:schemeClr val="bg1"/>
              </a:solidFill>
            </a:endParaRPr>
          </a:p>
          <a:p>
            <a:pPr marL="0" lvl="1" indent="0">
              <a:buNone/>
              <a:defRPr/>
            </a:pPr>
            <a:r>
              <a:rPr lang="en-US" sz="2000" dirty="0" smtClean="0">
                <a:solidFill>
                  <a:schemeClr val="bg1"/>
                </a:solidFill>
              </a:rPr>
              <a:t>Data during parts of 2012 (Hurricane Sandy, convection), 2013 (CA Rim Fire, convection) and 2014 (Hurricane Marie, convection): </a:t>
            </a:r>
            <a:endParaRPr lang="en-US" sz="2000" dirty="0">
              <a:solidFill>
                <a:schemeClr val="bg1"/>
              </a:solidFill>
            </a:endParaRPr>
          </a:p>
          <a:p>
            <a:pPr marL="457200" lvl="1" indent="0">
              <a:lnSpc>
                <a:spcPct val="95000"/>
              </a:lnSpc>
              <a:buNone/>
              <a:defRPr/>
            </a:pPr>
            <a:r>
              <a:rPr lang="en-US" sz="1400" i="1" dirty="0" smtClean="0">
                <a:solidFill>
                  <a:schemeClr val="bg1"/>
                </a:solidFill>
                <a:hlinkClick r:id="rId4"/>
              </a:rPr>
              <a:t>http://cimss.ssec.wisc.edu/goes/srsor/GOES-14_SRSOR.html</a:t>
            </a:r>
            <a:r>
              <a:rPr lang="en-US" sz="1400" i="1" dirty="0" smtClean="0">
                <a:solidFill>
                  <a:schemeClr val="bg1"/>
                </a:solidFill>
              </a:rPr>
              <a:t> </a:t>
            </a:r>
          </a:p>
          <a:p>
            <a:pPr marL="457200" lvl="1" indent="0">
              <a:lnSpc>
                <a:spcPct val="95000"/>
              </a:lnSpc>
              <a:buNone/>
              <a:defRPr/>
            </a:pPr>
            <a:r>
              <a:rPr lang="en-US" sz="1400" i="1" dirty="0" smtClean="0">
                <a:solidFill>
                  <a:schemeClr val="bg1"/>
                </a:solidFill>
                <a:hlinkClick r:id="rId5"/>
              </a:rPr>
              <a:t>http</a:t>
            </a:r>
            <a:r>
              <a:rPr lang="en-US" sz="1400" i="1" dirty="0">
                <a:solidFill>
                  <a:schemeClr val="bg1"/>
                </a:solidFill>
                <a:hlinkClick r:id="rId5"/>
              </a:rPr>
              <a:t>://</a:t>
            </a:r>
            <a:r>
              <a:rPr lang="en-US" sz="1400" i="1" dirty="0" smtClean="0">
                <a:solidFill>
                  <a:schemeClr val="bg1"/>
                </a:solidFill>
                <a:hlinkClick r:id="rId5"/>
              </a:rPr>
              <a:t>cimss.ssec.wisc.edu/goes/srsor2013/GOES-14_SRSOR.html</a:t>
            </a:r>
            <a:endParaRPr lang="en-US" sz="1400" i="1" dirty="0" smtClean="0">
              <a:solidFill>
                <a:schemeClr val="bg1"/>
              </a:solidFill>
            </a:endParaRPr>
          </a:p>
          <a:p>
            <a:pPr marL="457200" lvl="1" indent="0">
              <a:lnSpc>
                <a:spcPct val="95000"/>
              </a:lnSpc>
              <a:buNone/>
              <a:defRPr/>
            </a:pPr>
            <a:r>
              <a:rPr lang="en-US" sz="1400" i="1" dirty="0">
                <a:solidFill>
                  <a:schemeClr val="bg1"/>
                </a:solidFill>
                <a:hlinkClick r:id="rId6"/>
              </a:rPr>
              <a:t>http://</a:t>
            </a:r>
            <a:r>
              <a:rPr lang="en-US" sz="1400" i="1" dirty="0" smtClean="0">
                <a:solidFill>
                  <a:schemeClr val="bg1"/>
                </a:solidFill>
                <a:hlinkClick r:id="rId6"/>
              </a:rPr>
              <a:t>cimss.ssec.wisc.edu/goes/srsor2014/GOES-14_SRSOR.html</a:t>
            </a:r>
            <a:r>
              <a:rPr lang="en-US" sz="2000" i="1" dirty="0" smtClean="0">
                <a:solidFill>
                  <a:schemeClr val="bg1"/>
                </a:solidFill>
              </a:rPr>
              <a:t/>
            </a:r>
            <a:br>
              <a:rPr lang="en-US" sz="2000" i="1" dirty="0" smtClean="0">
                <a:solidFill>
                  <a:schemeClr val="bg1"/>
                </a:solidFill>
              </a:rPr>
            </a:br>
            <a:endParaRPr lang="en-US" sz="1000" i="1" dirty="0">
              <a:solidFill>
                <a:schemeClr val="bg1"/>
              </a:solidFill>
            </a:endParaRPr>
          </a:p>
          <a:p>
            <a:pPr marL="0" indent="0">
              <a:lnSpc>
                <a:spcPct val="95000"/>
              </a:lnSpc>
              <a:buNone/>
              <a:defRPr/>
            </a:pPr>
            <a:r>
              <a:rPr lang="en-US" sz="2000" dirty="0">
                <a:solidFill>
                  <a:schemeClr val="bg1"/>
                </a:solidFill>
              </a:rPr>
              <a:t>GOES-14 provided very unique data and offered a glimpse into the possibilities that will be provided by the ABI on GOES-R in one minute </a:t>
            </a:r>
            <a:r>
              <a:rPr lang="en-US" sz="2000" dirty="0" err="1">
                <a:solidFill>
                  <a:schemeClr val="bg1"/>
                </a:solidFill>
              </a:rPr>
              <a:t>mesoscale</a:t>
            </a:r>
            <a:r>
              <a:rPr lang="en-US" sz="2000" dirty="0">
                <a:solidFill>
                  <a:schemeClr val="bg1"/>
                </a:solidFill>
              </a:rPr>
              <a:t> </a:t>
            </a:r>
            <a:r>
              <a:rPr lang="en-US" sz="2000" dirty="0" smtClean="0">
                <a:solidFill>
                  <a:schemeClr val="bg1"/>
                </a:solidFill>
              </a:rPr>
              <a:t>imagery</a:t>
            </a:r>
            <a:br>
              <a:rPr lang="en-US" sz="2000" dirty="0" smtClean="0">
                <a:solidFill>
                  <a:schemeClr val="bg1"/>
                </a:solidFill>
              </a:rPr>
            </a:br>
            <a:endParaRPr lang="en-US" sz="2000" dirty="0">
              <a:solidFill>
                <a:schemeClr val="bg1"/>
              </a:solidFill>
            </a:endParaRPr>
          </a:p>
        </p:txBody>
      </p:sp>
      <p:sp>
        <p:nvSpPr>
          <p:cNvPr id="11" name="Slide Number Placeholder 10"/>
          <p:cNvSpPr>
            <a:spLocks noGrp="1"/>
          </p:cNvSpPr>
          <p:nvPr>
            <p:ph type="sldNum" sz="quarter" idx="12"/>
          </p:nvPr>
        </p:nvSpPr>
        <p:spPr/>
        <p:txBody>
          <a:bodyPr/>
          <a:lstStyle/>
          <a:p>
            <a:fld id="{09B8BF32-6F5A-422F-A146-B65F2B98D5BA}" type="slidenum">
              <a:rPr lang="en-US" smtClean="0"/>
              <a:pPr/>
              <a:t>37</a:t>
            </a:fld>
            <a:endParaRPr lang="en-US" dirty="0"/>
          </a:p>
        </p:txBody>
      </p:sp>
      <p:sp>
        <p:nvSpPr>
          <p:cNvPr id="2" name="TextBox 1"/>
          <p:cNvSpPr txBox="1"/>
          <p:nvPr/>
        </p:nvSpPr>
        <p:spPr>
          <a:xfrm>
            <a:off x="4724400" y="5943600"/>
            <a:ext cx="4876800" cy="307777"/>
          </a:xfrm>
          <a:prstGeom prst="rect">
            <a:avLst/>
          </a:prstGeom>
          <a:noFill/>
        </p:spPr>
        <p:txBody>
          <a:bodyPr wrap="square" rtlCol="0">
            <a:spAutoFit/>
          </a:bodyPr>
          <a:lstStyle/>
          <a:p>
            <a:r>
              <a:rPr lang="en-US" sz="1400" dirty="0">
                <a:solidFill>
                  <a:srgbClr val="FFFFFF"/>
                </a:solidFill>
              </a:rPr>
              <a:t>GOES-14 visible image showing rapid convective development</a:t>
            </a:r>
          </a:p>
        </p:txBody>
      </p:sp>
      <p:pic>
        <p:nvPicPr>
          <p:cNvPr id="6" name="Content Placeholder 5"/>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4724400" y="1600200"/>
            <a:ext cx="4343400" cy="4343400"/>
          </a:xfrm>
        </p:spPr>
      </p:pic>
    </p:spTree>
    <p:extLst>
      <p:ext uri="{BB962C8B-B14F-4D97-AF65-F5344CB8AC3E}">
        <p14:creationId xmlns:p14="http://schemas.microsoft.com/office/powerpoint/2010/main" val="395017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smtClean="0">
                <a:solidFill>
                  <a:srgbClr val="FFFF00"/>
                </a:solidFill>
              </a:rPr>
              <a:t>Outline</a:t>
            </a:r>
          </a:p>
        </p:txBody>
      </p:sp>
      <p:sp>
        <p:nvSpPr>
          <p:cNvPr id="104451" name="Content Placeholder 3"/>
          <p:cNvSpPr>
            <a:spLocks noGrp="1"/>
          </p:cNvSpPr>
          <p:nvPr>
            <p:ph idx="1"/>
          </p:nvPr>
        </p:nvSpPr>
        <p:spPr>
          <a:xfrm>
            <a:off x="381000" y="1219200"/>
            <a:ext cx="8229600" cy="4525963"/>
          </a:xfrm>
        </p:spPr>
        <p:txBody>
          <a:bodyPr/>
          <a:lstStyle/>
          <a:p>
            <a:pPr eaLnBrk="1" hangingPunct="1"/>
            <a:r>
              <a:rPr lang="en-US" dirty="0" smtClean="0">
                <a:solidFill>
                  <a:schemeClr val="bg1"/>
                </a:solidFill>
              </a:rPr>
              <a:t>Pre-GOES and Early GOES</a:t>
            </a:r>
          </a:p>
          <a:p>
            <a:pPr lvl="1" eaLnBrk="1" hangingPunct="1"/>
            <a:r>
              <a:rPr lang="en-US" dirty="0" smtClean="0">
                <a:solidFill>
                  <a:schemeClr val="bg1"/>
                </a:solidFill>
              </a:rPr>
              <a:t>First 3 Generations</a:t>
            </a:r>
            <a:br>
              <a:rPr lang="en-US" dirty="0" smtClean="0">
                <a:solidFill>
                  <a:schemeClr val="bg1"/>
                </a:solidFill>
              </a:rPr>
            </a:br>
            <a:endParaRPr lang="en-US" dirty="0" smtClean="0">
              <a:solidFill>
                <a:schemeClr val="bg1"/>
              </a:solidFill>
            </a:endParaRPr>
          </a:p>
          <a:p>
            <a:pPr eaLnBrk="1" hangingPunct="1"/>
            <a:r>
              <a:rPr lang="en-US" dirty="0" smtClean="0">
                <a:solidFill>
                  <a:schemeClr val="bg1"/>
                </a:solidFill>
              </a:rPr>
              <a:t>Current GOES (13-15)</a:t>
            </a:r>
          </a:p>
          <a:p>
            <a:pPr lvl="1" eaLnBrk="1" hangingPunct="1"/>
            <a:r>
              <a:rPr lang="en-US" dirty="0" smtClean="0">
                <a:solidFill>
                  <a:schemeClr val="bg1"/>
                </a:solidFill>
              </a:rPr>
              <a:t>Fourth Generation</a:t>
            </a:r>
            <a:br>
              <a:rPr lang="en-US" dirty="0" smtClean="0">
                <a:solidFill>
                  <a:schemeClr val="bg1"/>
                </a:solidFill>
              </a:rPr>
            </a:br>
            <a:endParaRPr lang="en-US" dirty="0" smtClean="0">
              <a:solidFill>
                <a:schemeClr val="bg1"/>
              </a:solidFill>
            </a:endParaRPr>
          </a:p>
          <a:p>
            <a:pPr eaLnBrk="1" hangingPunct="1"/>
            <a:r>
              <a:rPr lang="en-US" dirty="0" smtClean="0">
                <a:solidFill>
                  <a:srgbClr val="FFFF00"/>
                </a:solidFill>
              </a:rPr>
              <a:t>GOES-R ABI</a:t>
            </a:r>
          </a:p>
          <a:p>
            <a:pPr lvl="1" eaLnBrk="1" hangingPunct="1"/>
            <a:r>
              <a:rPr lang="en-US" dirty="0" smtClean="0">
                <a:solidFill>
                  <a:schemeClr val="bg1"/>
                </a:solidFill>
              </a:rPr>
              <a:t>Fifth Generation</a:t>
            </a:r>
            <a:br>
              <a:rPr lang="en-US" dirty="0" smtClean="0">
                <a:solidFill>
                  <a:schemeClr val="bg1"/>
                </a:solidFill>
              </a:rPr>
            </a:br>
            <a:endParaRPr lang="en-US" dirty="0" smtClean="0">
              <a:solidFill>
                <a:schemeClr val="bg1"/>
              </a:solidFill>
            </a:endParaRPr>
          </a:p>
          <a:p>
            <a:pPr eaLnBrk="1" hangingPunct="1"/>
            <a:r>
              <a:rPr lang="en-US" dirty="0" smtClean="0">
                <a:solidFill>
                  <a:schemeClr val="bg1"/>
                </a:solidFill>
              </a:rPr>
              <a:t>Summary/Education</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38</a:t>
            </a:fld>
            <a:endParaRPr lang="en-US" smtClean="0">
              <a:solidFill>
                <a:srgbClr val="000000"/>
              </a:solidFill>
            </a:endParaRPr>
          </a:p>
        </p:txBody>
      </p:sp>
      <p:sp>
        <p:nvSpPr>
          <p:cNvPr id="104453"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Lockheed Martin</a:t>
            </a:r>
          </a:p>
        </p:txBody>
      </p:sp>
      <p:pic>
        <p:nvPicPr>
          <p:cNvPr id="10445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57700" y="4022725"/>
            <a:ext cx="47625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86625" y="76200"/>
            <a:ext cx="1704975" cy="2430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4456"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7774" t="10198" r="8263" b="14293"/>
          <a:stretch/>
        </p:blipFill>
        <p:spPr bwMode="auto">
          <a:xfrm>
            <a:off x="4953000" y="2084977"/>
            <a:ext cx="2087563" cy="1877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57775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B131A6F-4076-4987-8858-34DB54C7E08D}" type="slidenum">
              <a:rPr lang="en-US" smtClean="0">
                <a:solidFill>
                  <a:srgbClr val="FFFFFF"/>
                </a:solidFill>
              </a:rPr>
              <a:pPr eaLnBrk="1" hangingPunct="1"/>
              <a:t>39</a:t>
            </a:fld>
            <a:endParaRPr lang="en-US" smtClean="0">
              <a:solidFill>
                <a:srgbClr val="FFFFFF"/>
              </a:solidFill>
            </a:endParaRPr>
          </a:p>
        </p:txBody>
      </p:sp>
      <p:sp>
        <p:nvSpPr>
          <p:cNvPr id="138243" name="Rectangle 2"/>
          <p:cNvSpPr>
            <a:spLocks noGrp="1" noChangeArrowheads="1"/>
          </p:cNvSpPr>
          <p:nvPr>
            <p:ph type="title"/>
          </p:nvPr>
        </p:nvSpPr>
        <p:spPr/>
        <p:txBody>
          <a:bodyPr/>
          <a:lstStyle/>
          <a:p>
            <a:pPr eaLnBrk="1" hangingPunct="1"/>
            <a:r>
              <a:rPr lang="en-US" smtClean="0">
                <a:solidFill>
                  <a:srgbClr val="FFFF00"/>
                </a:solidFill>
              </a:rPr>
              <a:t>Mission Planning</a:t>
            </a:r>
          </a:p>
        </p:txBody>
      </p:sp>
      <p:sp>
        <p:nvSpPr>
          <p:cNvPr id="138244" name="Rectangle 3"/>
          <p:cNvSpPr>
            <a:spLocks noGrp="1" noChangeArrowheads="1"/>
          </p:cNvSpPr>
          <p:nvPr>
            <p:ph type="body" idx="1"/>
          </p:nvPr>
        </p:nvSpPr>
        <p:spPr>
          <a:xfrm>
            <a:off x="609600" y="762000"/>
            <a:ext cx="8077200" cy="1524000"/>
          </a:xfrm>
        </p:spPr>
        <p:txBody>
          <a:bodyPr/>
          <a:lstStyle/>
          <a:p>
            <a:pPr eaLnBrk="1" hangingPunct="1"/>
            <a:r>
              <a:rPr lang="en-US" sz="2400" dirty="0" smtClean="0"/>
              <a:t>STAR very involved during the early GOES-R series development. This includes: formulation studies for both ABI and Advanced Baseline Sounder (ABS), ABI band selection and modification, etc.</a:t>
            </a:r>
          </a:p>
          <a:p>
            <a:pPr eaLnBrk="1" hangingPunct="1"/>
            <a:endParaRPr lang="en-US" sz="2800" dirty="0" smtClean="0"/>
          </a:p>
        </p:txBody>
      </p:sp>
      <p:pic>
        <p:nvPicPr>
          <p:cNvPr id="138245" name="Picture 4" descr="Slide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2890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6" name="Picture 5" descr="abi_trd_cover_1999"/>
          <p:cNvPicPr>
            <a:picLocks noChangeAspect="1" noChangeArrowheads="1"/>
          </p:cNvPicPr>
          <p:nvPr/>
        </p:nvPicPr>
        <p:blipFill>
          <a:blip r:embed="rId4">
            <a:extLst>
              <a:ext uri="{28A0092B-C50C-407E-A947-70E740481C1C}">
                <a14:useLocalDpi xmlns:a14="http://schemas.microsoft.com/office/drawing/2010/main" val="0"/>
              </a:ext>
            </a:extLst>
          </a:blip>
          <a:srcRect b="44579"/>
          <a:stretch>
            <a:fillRect/>
          </a:stretch>
        </p:blipFill>
        <p:spPr bwMode="auto">
          <a:xfrm>
            <a:off x="5562600" y="2640013"/>
            <a:ext cx="2743200"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7" name="Text Box 6"/>
          <p:cNvSpPr txBox="1">
            <a:spLocks noChangeArrowheads="1"/>
          </p:cNvSpPr>
          <p:nvPr/>
        </p:nvSpPr>
        <p:spPr bwMode="auto">
          <a:xfrm>
            <a:off x="152400" y="5865813"/>
            <a:ext cx="6400800" cy="581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600" dirty="0">
                <a:solidFill>
                  <a:srgbClr val="000000"/>
                </a:solidFill>
              </a:rPr>
              <a:t>Originally ABI was only 8 spectral bands, now it is 16. All ABI bands were modified with input from STAR and </a:t>
            </a:r>
            <a:r>
              <a:rPr lang="en-US" sz="1600" dirty="0" smtClean="0">
                <a:solidFill>
                  <a:srgbClr val="000000"/>
                </a:solidFill>
              </a:rPr>
              <a:t>its </a:t>
            </a:r>
            <a:r>
              <a:rPr lang="en-US" sz="1600" dirty="0">
                <a:solidFill>
                  <a:srgbClr val="000000"/>
                </a:solidFill>
              </a:rPr>
              <a:t>Cooperative Institutes.</a:t>
            </a:r>
          </a:p>
        </p:txBody>
      </p:sp>
      <p:sp>
        <p:nvSpPr>
          <p:cNvPr id="138248" name="Text Box 8"/>
          <p:cNvSpPr txBox="1">
            <a:spLocks noChangeArrowheads="1"/>
          </p:cNvSpPr>
          <p:nvPr/>
        </p:nvSpPr>
        <p:spPr bwMode="auto">
          <a:xfrm>
            <a:off x="6902450" y="5562600"/>
            <a:ext cx="2165350" cy="9159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ABI/ABS Requirements.</a:t>
            </a:r>
          </a:p>
          <a:p>
            <a:pPr eaLnBrk="1" fontAlgn="base" hangingPunct="1">
              <a:spcBef>
                <a:spcPct val="0"/>
              </a:spcBef>
              <a:spcAft>
                <a:spcPct val="0"/>
              </a:spcAft>
            </a:pPr>
            <a:r>
              <a:rPr lang="en-US">
                <a:solidFill>
                  <a:srgbClr val="000000"/>
                </a:solidFill>
              </a:rPr>
              <a:t>circa 1999/2000</a:t>
            </a:r>
          </a:p>
        </p:txBody>
      </p:sp>
      <p:pic>
        <p:nvPicPr>
          <p:cNvPr id="138249" name="Picture 9" descr="abs_cover"/>
          <p:cNvPicPr>
            <a:picLocks noChangeAspect="1" noChangeArrowheads="1"/>
          </p:cNvPicPr>
          <p:nvPr/>
        </p:nvPicPr>
        <p:blipFill>
          <a:blip r:embed="rId5">
            <a:extLst>
              <a:ext uri="{28A0092B-C50C-407E-A947-70E740481C1C}">
                <a14:useLocalDpi xmlns:a14="http://schemas.microsoft.com/office/drawing/2010/main" val="0"/>
              </a:ext>
            </a:extLst>
          </a:blip>
          <a:srcRect l="12503" t="12402" r="16107"/>
          <a:stretch>
            <a:fillRect/>
          </a:stretch>
        </p:blipFill>
        <p:spPr bwMode="auto">
          <a:xfrm>
            <a:off x="4648200" y="4572000"/>
            <a:ext cx="44958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13865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smtClean="0">
                <a:solidFill>
                  <a:srgbClr val="FFFF00"/>
                </a:solidFill>
              </a:rPr>
              <a:t>Outline</a:t>
            </a:r>
          </a:p>
        </p:txBody>
      </p:sp>
      <p:sp>
        <p:nvSpPr>
          <p:cNvPr id="104451" name="Content Placeholder 3"/>
          <p:cNvSpPr>
            <a:spLocks noGrp="1"/>
          </p:cNvSpPr>
          <p:nvPr>
            <p:ph idx="1"/>
          </p:nvPr>
        </p:nvSpPr>
        <p:spPr>
          <a:xfrm>
            <a:off x="381000" y="1219200"/>
            <a:ext cx="8229600" cy="4525963"/>
          </a:xfrm>
        </p:spPr>
        <p:txBody>
          <a:bodyPr/>
          <a:lstStyle/>
          <a:p>
            <a:pPr eaLnBrk="1" hangingPunct="1"/>
            <a:r>
              <a:rPr lang="en-US" dirty="0" smtClean="0">
                <a:solidFill>
                  <a:srgbClr val="FFFF00"/>
                </a:solidFill>
              </a:rPr>
              <a:t>Pre-GOES</a:t>
            </a:r>
            <a:r>
              <a:rPr lang="en-US" dirty="0" smtClean="0">
                <a:solidFill>
                  <a:schemeClr val="bg1"/>
                </a:solidFill>
              </a:rPr>
              <a:t> </a:t>
            </a:r>
            <a:r>
              <a:rPr lang="en-US" dirty="0" smtClean="0">
                <a:solidFill>
                  <a:srgbClr val="FFFF00"/>
                </a:solidFill>
              </a:rPr>
              <a:t>and Early GOES</a:t>
            </a:r>
          </a:p>
          <a:p>
            <a:pPr lvl="1" eaLnBrk="1" hangingPunct="1"/>
            <a:r>
              <a:rPr lang="en-US" dirty="0" smtClean="0">
                <a:solidFill>
                  <a:schemeClr val="bg1"/>
                </a:solidFill>
              </a:rPr>
              <a:t>First 3 Generations</a:t>
            </a:r>
            <a:br>
              <a:rPr lang="en-US" dirty="0" smtClean="0">
                <a:solidFill>
                  <a:schemeClr val="bg1"/>
                </a:solidFill>
              </a:rPr>
            </a:br>
            <a:endParaRPr lang="en-US" dirty="0" smtClean="0">
              <a:solidFill>
                <a:schemeClr val="bg1"/>
              </a:solidFill>
            </a:endParaRPr>
          </a:p>
          <a:p>
            <a:pPr eaLnBrk="1" hangingPunct="1"/>
            <a:r>
              <a:rPr lang="en-US" dirty="0" smtClean="0">
                <a:solidFill>
                  <a:schemeClr val="bg1"/>
                </a:solidFill>
              </a:rPr>
              <a:t>Current GOES (13-15)</a:t>
            </a:r>
          </a:p>
          <a:p>
            <a:pPr lvl="1" eaLnBrk="1" hangingPunct="1"/>
            <a:r>
              <a:rPr lang="en-US" dirty="0" smtClean="0">
                <a:solidFill>
                  <a:schemeClr val="bg1"/>
                </a:solidFill>
              </a:rPr>
              <a:t>Fourth Generation</a:t>
            </a:r>
            <a:br>
              <a:rPr lang="en-US" dirty="0" smtClean="0">
                <a:solidFill>
                  <a:schemeClr val="bg1"/>
                </a:solidFill>
              </a:rPr>
            </a:br>
            <a:endParaRPr lang="en-US" dirty="0" smtClean="0">
              <a:solidFill>
                <a:schemeClr val="bg1"/>
              </a:solidFill>
            </a:endParaRPr>
          </a:p>
          <a:p>
            <a:pPr eaLnBrk="1" hangingPunct="1"/>
            <a:r>
              <a:rPr lang="en-US" dirty="0" smtClean="0">
                <a:solidFill>
                  <a:schemeClr val="bg1"/>
                </a:solidFill>
              </a:rPr>
              <a:t>GOES-R ABI</a:t>
            </a:r>
          </a:p>
          <a:p>
            <a:pPr lvl="1" eaLnBrk="1" hangingPunct="1"/>
            <a:r>
              <a:rPr lang="en-US" dirty="0" smtClean="0">
                <a:solidFill>
                  <a:schemeClr val="bg1"/>
                </a:solidFill>
              </a:rPr>
              <a:t>Fifth Generation</a:t>
            </a:r>
            <a:br>
              <a:rPr lang="en-US" dirty="0" smtClean="0">
                <a:solidFill>
                  <a:schemeClr val="bg1"/>
                </a:solidFill>
              </a:rPr>
            </a:br>
            <a:endParaRPr lang="en-US" dirty="0" smtClean="0">
              <a:solidFill>
                <a:schemeClr val="bg1"/>
              </a:solidFill>
            </a:endParaRPr>
          </a:p>
          <a:p>
            <a:pPr eaLnBrk="1" hangingPunct="1"/>
            <a:r>
              <a:rPr lang="en-US" dirty="0" smtClean="0">
                <a:solidFill>
                  <a:schemeClr val="bg1"/>
                </a:solidFill>
              </a:rPr>
              <a:t>Summary/Education</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4</a:t>
            </a:fld>
            <a:endParaRPr lang="en-US" smtClean="0">
              <a:solidFill>
                <a:srgbClr val="000000"/>
              </a:solidFill>
            </a:endParaRPr>
          </a:p>
        </p:txBody>
      </p:sp>
      <p:sp>
        <p:nvSpPr>
          <p:cNvPr id="104453"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Lockheed Martin</a:t>
            </a:r>
          </a:p>
        </p:txBody>
      </p:sp>
      <p:pic>
        <p:nvPicPr>
          <p:cNvPr id="10445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57700" y="4022725"/>
            <a:ext cx="47625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86625" y="76200"/>
            <a:ext cx="1704975" cy="2430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4456"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7774" t="10198" r="8263" b="14293"/>
          <a:stretch/>
        </p:blipFill>
        <p:spPr bwMode="auto">
          <a:xfrm>
            <a:off x="4953000" y="2084977"/>
            <a:ext cx="2087563" cy="1877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7125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381000" y="1295400"/>
            <a:ext cx="8763000" cy="4648200"/>
          </a:xfrm>
        </p:spPr>
        <p:txBody>
          <a:bodyPr/>
          <a:lstStyle/>
          <a:p>
            <a:pPr algn="l" eaLnBrk="1" hangingPunct="1"/>
            <a:r>
              <a:rPr lang="en-US" sz="1400" smtClean="0">
                <a:solidFill>
                  <a:schemeClr val="bg1"/>
                </a:solidFill>
              </a:rPr>
              <a:t>1   0.52 – 0.72	</a:t>
            </a:r>
            <a:r>
              <a:rPr lang="en-US" sz="1400" b="1" smtClean="0">
                <a:solidFill>
                  <a:schemeClr val="bg1"/>
                </a:solidFill>
              </a:rPr>
              <a:t>0.62</a:t>
            </a:r>
            <a:r>
              <a:rPr lang="en-US" sz="1400" smtClean="0">
                <a:solidFill>
                  <a:schemeClr val="bg1"/>
                </a:solidFill>
              </a:rPr>
              <a:t>	Visible		Daytime clouds, fog 	</a:t>
            </a:r>
            <a:br>
              <a:rPr lang="en-US" sz="1400" smtClean="0">
                <a:solidFill>
                  <a:schemeClr val="bg1"/>
                </a:solidFill>
              </a:rPr>
            </a:br>
            <a:r>
              <a:rPr lang="en-US" sz="1400" smtClean="0">
                <a:solidFill>
                  <a:schemeClr val="bg1"/>
                </a:solidFill>
              </a:rPr>
              <a:t>	</a:t>
            </a:r>
            <a:br>
              <a:rPr lang="en-US" sz="1400" smtClean="0">
                <a:solidFill>
                  <a:schemeClr val="bg1"/>
                </a:solidFill>
              </a:rPr>
            </a:br>
            <a:r>
              <a:rPr lang="en-US" sz="1400" smtClean="0">
                <a:solidFill>
                  <a:schemeClr val="bg1"/>
                </a:solidFill>
              </a:rPr>
              <a:t>8   1.3 – 1.9	</a:t>
            </a:r>
            <a:r>
              <a:rPr lang="en-US" sz="1400" b="1" smtClean="0">
                <a:solidFill>
                  <a:schemeClr val="bg1"/>
                </a:solidFill>
              </a:rPr>
              <a:t>1.6</a:t>
            </a:r>
            <a:r>
              <a:rPr lang="en-US" sz="1400" smtClean="0">
                <a:solidFill>
                  <a:schemeClr val="bg1"/>
                </a:solidFill>
              </a:rPr>
              <a:t>	Near IR		Daytime clouds/snow, water/ice clouds</a:t>
            </a:r>
            <a:br>
              <a:rPr lang="en-US" sz="1400" smtClean="0">
                <a:solidFill>
                  <a:schemeClr val="bg1"/>
                </a:solidFill>
              </a:rPr>
            </a:br>
            <a:r>
              <a:rPr lang="en-US" sz="1400" smtClean="0">
                <a:solidFill>
                  <a:schemeClr val="bg1"/>
                </a:solidFill>
              </a:rPr>
              <a:t/>
            </a:r>
            <a:br>
              <a:rPr lang="en-US" sz="1400" smtClean="0">
                <a:solidFill>
                  <a:schemeClr val="bg1"/>
                </a:solidFill>
              </a:rPr>
            </a:br>
            <a:r>
              <a:rPr lang="en-US" sz="1400" smtClean="0">
                <a:solidFill>
                  <a:schemeClr val="bg1"/>
                </a:solidFill>
              </a:rPr>
              <a:t>2   3.8  –  4.0 	</a:t>
            </a:r>
            <a:r>
              <a:rPr lang="en-US" sz="1400" b="1" smtClean="0">
                <a:solidFill>
                  <a:schemeClr val="bg1"/>
                </a:solidFill>
              </a:rPr>
              <a:t>3.9</a:t>
            </a:r>
            <a:r>
              <a:rPr lang="en-US" sz="1400" smtClean="0">
                <a:solidFill>
                  <a:schemeClr val="bg1"/>
                </a:solidFill>
              </a:rPr>
              <a:t>	Shortwave IR	Nighttime low clouds, fog, fire detection</a:t>
            </a:r>
            <a:br>
              <a:rPr lang="en-US" sz="1400" smtClean="0">
                <a:solidFill>
                  <a:schemeClr val="bg1"/>
                </a:solidFill>
              </a:rPr>
            </a:br>
            <a:r>
              <a:rPr lang="en-US" sz="1400" smtClean="0">
                <a:solidFill>
                  <a:schemeClr val="bg1"/>
                </a:solidFill>
              </a:rPr>
              <a:t/>
            </a:r>
            <a:br>
              <a:rPr lang="en-US" sz="1400" smtClean="0">
                <a:solidFill>
                  <a:schemeClr val="bg1"/>
                </a:solidFill>
              </a:rPr>
            </a:br>
            <a:r>
              <a:rPr lang="en-US" sz="1400" smtClean="0">
                <a:solidFill>
                  <a:schemeClr val="bg1"/>
                </a:solidFill>
              </a:rPr>
              <a:t>3   6.5  –  7.0	</a:t>
            </a:r>
            <a:r>
              <a:rPr lang="en-US" sz="1400" b="1" smtClean="0">
                <a:solidFill>
                  <a:schemeClr val="bg1"/>
                </a:solidFill>
              </a:rPr>
              <a:t>6.75</a:t>
            </a:r>
            <a:r>
              <a:rPr lang="en-US" sz="1400" smtClean="0">
                <a:solidFill>
                  <a:schemeClr val="bg1"/>
                </a:solidFill>
              </a:rPr>
              <a:t>	Water Vapor 1	Upper tropospheric flow, winds </a:t>
            </a:r>
            <a:br>
              <a:rPr lang="en-US" sz="1400" smtClean="0">
                <a:solidFill>
                  <a:schemeClr val="bg1"/>
                </a:solidFill>
              </a:rPr>
            </a:br>
            <a:r>
              <a:rPr lang="en-US" sz="1400" smtClean="0">
                <a:solidFill>
                  <a:schemeClr val="bg1"/>
                </a:solidFill>
              </a:rPr>
              <a:t/>
            </a:r>
            <a:br>
              <a:rPr lang="en-US" sz="1400" smtClean="0">
                <a:solidFill>
                  <a:schemeClr val="bg1"/>
                </a:solidFill>
              </a:rPr>
            </a:br>
            <a:r>
              <a:rPr lang="en-US" sz="1400" smtClean="0">
                <a:solidFill>
                  <a:schemeClr val="bg1"/>
                </a:solidFill>
              </a:rPr>
              <a:t>6   7.0  –  7.5	</a:t>
            </a:r>
            <a:r>
              <a:rPr lang="en-US" sz="1400" b="1" smtClean="0">
                <a:solidFill>
                  <a:schemeClr val="bg1"/>
                </a:solidFill>
              </a:rPr>
              <a:t>7.25</a:t>
            </a:r>
            <a:r>
              <a:rPr lang="en-US" sz="1400" smtClean="0">
                <a:solidFill>
                  <a:schemeClr val="bg1"/>
                </a:solidFill>
              </a:rPr>
              <a:t>	Water Vapor 2	Mid tropospheric flow, winds</a:t>
            </a:r>
            <a:br>
              <a:rPr lang="en-US" sz="1400" smtClean="0">
                <a:solidFill>
                  <a:schemeClr val="bg1"/>
                </a:solidFill>
              </a:rPr>
            </a:br>
            <a:r>
              <a:rPr lang="en-US" sz="1400" smtClean="0">
                <a:solidFill>
                  <a:schemeClr val="bg1"/>
                </a:solidFill>
              </a:rPr>
              <a:t>						</a:t>
            </a:r>
            <a:br>
              <a:rPr lang="en-US" sz="1400" smtClean="0">
                <a:solidFill>
                  <a:schemeClr val="bg1"/>
                </a:solidFill>
              </a:rPr>
            </a:br>
            <a:r>
              <a:rPr lang="en-US" sz="1400" smtClean="0">
                <a:solidFill>
                  <a:schemeClr val="bg1"/>
                </a:solidFill>
              </a:rPr>
              <a:t>4  10.2 – 11.2	</a:t>
            </a:r>
            <a:r>
              <a:rPr lang="en-US" sz="1400" b="1" smtClean="0">
                <a:solidFill>
                  <a:schemeClr val="bg1"/>
                </a:solidFill>
              </a:rPr>
              <a:t>10.7</a:t>
            </a:r>
            <a:r>
              <a:rPr lang="en-US" sz="1400" smtClean="0">
                <a:solidFill>
                  <a:schemeClr val="bg1"/>
                </a:solidFill>
              </a:rPr>
              <a:t>	IR Window 3	Clouds, low-level water vapor, fog, winds</a:t>
            </a:r>
            <a:br>
              <a:rPr lang="en-US" sz="1400" smtClean="0">
                <a:solidFill>
                  <a:schemeClr val="bg1"/>
                </a:solidFill>
              </a:rPr>
            </a:br>
            <a:r>
              <a:rPr lang="en-US" sz="1400" smtClean="0">
                <a:solidFill>
                  <a:schemeClr val="bg1"/>
                </a:solidFill>
              </a:rPr>
              <a:t/>
            </a:r>
            <a:br>
              <a:rPr lang="en-US" sz="1400" smtClean="0">
                <a:solidFill>
                  <a:schemeClr val="bg1"/>
                </a:solidFill>
              </a:rPr>
            </a:br>
            <a:r>
              <a:rPr lang="en-US" sz="1400" smtClean="0">
                <a:solidFill>
                  <a:schemeClr val="bg1"/>
                </a:solidFill>
              </a:rPr>
              <a:t>5   11.5 – 12.5 	</a:t>
            </a:r>
            <a:r>
              <a:rPr lang="en-US" sz="1400" b="1" smtClean="0">
                <a:solidFill>
                  <a:schemeClr val="bg1"/>
                </a:solidFill>
              </a:rPr>
              <a:t>12.0</a:t>
            </a:r>
            <a:r>
              <a:rPr lang="en-US" sz="1400" smtClean="0">
                <a:solidFill>
                  <a:schemeClr val="bg1"/>
                </a:solidFill>
              </a:rPr>
              <a:t>	IR Window 4	Low-level water vapor, volcanic ash			</a:t>
            </a:r>
            <a:br>
              <a:rPr lang="en-US" sz="1400" smtClean="0">
                <a:solidFill>
                  <a:schemeClr val="bg1"/>
                </a:solidFill>
              </a:rPr>
            </a:br>
            <a:r>
              <a:rPr lang="en-US" sz="1400" smtClean="0">
                <a:solidFill>
                  <a:schemeClr val="bg1"/>
                </a:solidFill>
              </a:rPr>
              <a:t>7   13.2 – 13.8	</a:t>
            </a:r>
            <a:r>
              <a:rPr lang="en-US" sz="1400" b="1" smtClean="0">
                <a:solidFill>
                  <a:schemeClr val="bg1"/>
                </a:solidFill>
              </a:rPr>
              <a:t>13.5</a:t>
            </a:r>
            <a:r>
              <a:rPr lang="en-US" sz="1400" smtClean="0">
                <a:solidFill>
                  <a:schemeClr val="bg1"/>
                </a:solidFill>
              </a:rPr>
              <a:t>	Carbon Dioxide	Cloud-top parameters, heights for winds</a:t>
            </a:r>
            <a:r>
              <a:rPr lang="en-US" sz="1400" smtClean="0">
                <a:solidFill>
                  <a:schemeClr val="tx1"/>
                </a:solidFill>
              </a:rPr>
              <a:t>		</a:t>
            </a:r>
            <a:endParaRPr lang="en-US" sz="1800" smtClean="0">
              <a:solidFill>
                <a:schemeClr val="tx1"/>
              </a:solidFill>
            </a:endParaRPr>
          </a:p>
        </p:txBody>
      </p:sp>
      <p:sp>
        <p:nvSpPr>
          <p:cNvPr id="140291" name="Text Box 3"/>
          <p:cNvSpPr txBox="1">
            <a:spLocks noChangeArrowheads="1"/>
          </p:cNvSpPr>
          <p:nvPr/>
        </p:nvSpPr>
        <p:spPr bwMode="auto">
          <a:xfrm>
            <a:off x="3886200" y="0"/>
            <a:ext cx="13604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800">
                <a:solidFill>
                  <a:srgbClr val="FFFF00"/>
                </a:solidFill>
                <a:latin typeface="Times New Roman" pitchFamily="18" charset="0"/>
              </a:rPr>
              <a:t>ABI - 8 </a:t>
            </a:r>
            <a:endParaRPr lang="en-US" sz="2400">
              <a:solidFill>
                <a:srgbClr val="FFFF00"/>
              </a:solidFill>
              <a:latin typeface="Times New Roman" pitchFamily="18" charset="0"/>
            </a:endParaRPr>
          </a:p>
        </p:txBody>
      </p:sp>
      <p:sp>
        <p:nvSpPr>
          <p:cNvPr id="140292" name="Text Box 4"/>
          <p:cNvSpPr txBox="1">
            <a:spLocks noChangeArrowheads="1"/>
          </p:cNvSpPr>
          <p:nvPr/>
        </p:nvSpPr>
        <p:spPr bwMode="auto">
          <a:xfrm>
            <a:off x="381000" y="574675"/>
            <a:ext cx="8763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u="sng">
                <a:solidFill>
                  <a:srgbClr val="FFFFFF"/>
                </a:solidFill>
                <a:latin typeface="Times New Roman" pitchFamily="18" charset="0"/>
              </a:rPr>
              <a:t>#</a:t>
            </a:r>
            <a:r>
              <a:rPr lang="en-US">
                <a:solidFill>
                  <a:srgbClr val="FFFFFF"/>
                </a:solidFill>
                <a:latin typeface="Times New Roman" pitchFamily="18" charset="0"/>
              </a:rPr>
              <a:t>        </a:t>
            </a:r>
            <a:r>
              <a:rPr lang="en-US" u="sng">
                <a:solidFill>
                  <a:srgbClr val="FFFFFF"/>
                </a:solidFill>
                <a:latin typeface="Times New Roman" pitchFamily="18" charset="0"/>
              </a:rPr>
              <a:t>Wavelengths		Description</a:t>
            </a:r>
            <a:r>
              <a:rPr lang="en-US">
                <a:solidFill>
                  <a:srgbClr val="FFFFFF"/>
                </a:solidFill>
                <a:latin typeface="Times New Roman" pitchFamily="18" charset="0"/>
              </a:rPr>
              <a:t>	</a:t>
            </a:r>
            <a:r>
              <a:rPr lang="en-US" u="sng">
                <a:solidFill>
                  <a:srgbClr val="FFFFFF"/>
                </a:solidFill>
                <a:latin typeface="Times New Roman" pitchFamily="18" charset="0"/>
              </a:rPr>
              <a:t>Primary Use</a:t>
            </a:r>
            <a:r>
              <a:rPr lang="en-US" sz="2400">
                <a:solidFill>
                  <a:srgbClr val="FFFFFF"/>
                </a:solidFill>
                <a:latin typeface="Times New Roman" pitchFamily="18" charset="0"/>
              </a:rPr>
              <a:t>  </a:t>
            </a:r>
          </a:p>
          <a:p>
            <a:pPr fontAlgn="base">
              <a:spcBef>
                <a:spcPct val="0"/>
              </a:spcBef>
              <a:spcAft>
                <a:spcPct val="0"/>
              </a:spcAft>
            </a:pPr>
            <a:r>
              <a:rPr lang="en-US" sz="2400">
                <a:solidFill>
                  <a:srgbClr val="FFFFFF"/>
                </a:solidFill>
                <a:latin typeface="Times New Roman" pitchFamily="18" charset="0"/>
              </a:rPr>
              <a:t>   </a:t>
            </a:r>
            <a:r>
              <a:rPr lang="en-US" sz="1600">
                <a:solidFill>
                  <a:srgbClr val="FFFFFF"/>
                </a:solidFill>
                <a:latin typeface="Times New Roman" pitchFamily="18" charset="0"/>
              </a:rPr>
              <a:t>Range  (</a:t>
            </a:r>
            <a:r>
              <a:rPr lang="en-US" sz="1600">
                <a:solidFill>
                  <a:srgbClr val="FFFFFF"/>
                </a:solidFill>
                <a:latin typeface="Times New Roman" pitchFamily="18" charset="0"/>
                <a:sym typeface="Symbol" pitchFamily="18" charset="2"/>
              </a:rPr>
              <a:t></a:t>
            </a:r>
            <a:r>
              <a:rPr lang="en-US" sz="1600">
                <a:solidFill>
                  <a:srgbClr val="FFFFFF"/>
                </a:solidFill>
                <a:latin typeface="Times New Roman" pitchFamily="18" charset="0"/>
              </a:rPr>
              <a:t>m)        Center</a:t>
            </a:r>
            <a:r>
              <a:rPr lang="en-US" sz="2400">
                <a:solidFill>
                  <a:srgbClr val="000000"/>
                </a:solidFill>
                <a:latin typeface="Times New Roman" pitchFamily="18" charset="0"/>
              </a:rPr>
              <a:t>   </a:t>
            </a:r>
          </a:p>
        </p:txBody>
      </p:sp>
      <p:sp>
        <p:nvSpPr>
          <p:cNvPr id="140293" name="Text Box 5"/>
          <p:cNvSpPr txBox="1">
            <a:spLocks noChangeArrowheads="1"/>
          </p:cNvSpPr>
          <p:nvPr/>
        </p:nvSpPr>
        <p:spPr bwMode="auto">
          <a:xfrm>
            <a:off x="838200" y="5334000"/>
            <a:ext cx="74739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3600">
                <a:solidFill>
                  <a:srgbClr val="FFFF00"/>
                </a:solidFill>
              </a:rPr>
              <a:t>ABI – circa 1999</a:t>
            </a:r>
          </a:p>
          <a:p>
            <a:pPr eaLnBrk="1" fontAlgn="base" hangingPunct="1">
              <a:spcBef>
                <a:spcPct val="0"/>
              </a:spcBef>
              <a:spcAft>
                <a:spcPct val="0"/>
              </a:spcAft>
            </a:pPr>
            <a:r>
              <a:rPr lang="en-US" sz="3600">
                <a:solidFill>
                  <a:srgbClr val="FFFF00"/>
                </a:solidFill>
              </a:rPr>
              <a:t>(8 total bands, most spectrally wide)</a:t>
            </a:r>
          </a:p>
        </p:txBody>
      </p:sp>
      <p:sp>
        <p:nvSpPr>
          <p:cNvPr id="140294"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C3EED7D-1667-4518-B8C4-DE0B2BDB6C08}" type="slidenum">
              <a:rPr lang="en-US" smtClean="0">
                <a:solidFill>
                  <a:srgbClr val="000000"/>
                </a:solidFill>
              </a:rPr>
              <a:pPr eaLnBrk="1" hangingPunct="1"/>
              <a:t>40</a:t>
            </a:fld>
            <a:endParaRPr lang="en-US" smtClean="0">
              <a:solidFill>
                <a:srgbClr val="000000"/>
              </a:solidFill>
            </a:endParaRPr>
          </a:p>
        </p:txBody>
      </p:sp>
      <p:sp>
        <p:nvSpPr>
          <p:cNvPr id="7" name="Text Box 6"/>
          <p:cNvSpPr txBox="1">
            <a:spLocks noChangeArrowheads="1"/>
          </p:cNvSpPr>
          <p:nvPr/>
        </p:nvSpPr>
        <p:spPr bwMode="auto">
          <a:xfrm>
            <a:off x="6653349" y="735020"/>
            <a:ext cx="2225675" cy="646331"/>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dirty="0" smtClean="0">
                <a:solidFill>
                  <a:srgbClr val="000000"/>
                </a:solidFill>
              </a:rPr>
              <a:t>Launch was planned for 2008!  </a:t>
            </a:r>
            <a:endParaRPr lang="en-US" dirty="0">
              <a:solidFill>
                <a:srgbClr val="000000"/>
              </a:solidFill>
            </a:endParaRPr>
          </a:p>
        </p:txBody>
      </p:sp>
    </p:spTree>
    <p:extLst>
      <p:ext uri="{BB962C8B-B14F-4D97-AF65-F5344CB8AC3E}">
        <p14:creationId xmlns:p14="http://schemas.microsoft.com/office/powerpoint/2010/main" val="29747823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solidFill>
                  <a:srgbClr val="FFFF00"/>
                </a:solidFill>
              </a:rPr>
              <a:t>From 1996</a:t>
            </a:r>
            <a:endParaRPr lang="en-US" dirty="0">
              <a:solidFill>
                <a:srgbClr val="FFFF00"/>
              </a:solidFill>
            </a:endParaRPr>
          </a:p>
        </p:txBody>
      </p:sp>
      <p:sp>
        <p:nvSpPr>
          <p:cNvPr id="3" name="Slide Number Placeholder 2"/>
          <p:cNvSpPr>
            <a:spLocks noGrp="1"/>
          </p:cNvSpPr>
          <p:nvPr>
            <p:ph type="sldNum" sz="quarter" idx="12"/>
          </p:nvPr>
        </p:nvSpPr>
        <p:spPr/>
        <p:txBody>
          <a:bodyPr/>
          <a:lstStyle/>
          <a:p>
            <a:pPr>
              <a:defRPr/>
            </a:pPr>
            <a:fld id="{F7ACEED0-1977-4BB3-91B9-09FD0B2051CB}" type="slidenum">
              <a:rPr lang="en-US" smtClean="0">
                <a:solidFill>
                  <a:srgbClr val="000000"/>
                </a:solidFill>
              </a:rPr>
              <a:pPr>
                <a:defRPr/>
              </a:pPr>
              <a:t>41</a:t>
            </a:fld>
            <a:endParaRPr lang="en-US">
              <a:solidFill>
                <a:srgbClr val="00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721784"/>
            <a:ext cx="4953000" cy="3164416"/>
          </a:xfrm>
          <a:prstGeom prst="rect">
            <a:avLst/>
          </a:prstGeom>
        </p:spPr>
      </p:pic>
      <p:sp>
        <p:nvSpPr>
          <p:cNvPr id="5" name="TextBox 4"/>
          <p:cNvSpPr txBox="1"/>
          <p:nvPr/>
        </p:nvSpPr>
        <p:spPr>
          <a:xfrm>
            <a:off x="5591177" y="2795807"/>
            <a:ext cx="3352800" cy="1477328"/>
          </a:xfrm>
          <a:prstGeom prst="rect">
            <a:avLst/>
          </a:prstGeom>
          <a:noFill/>
        </p:spPr>
        <p:txBody>
          <a:bodyPr wrap="square" rtlCol="0">
            <a:spAutoFit/>
          </a:bodyPr>
          <a:lstStyle/>
          <a:p>
            <a:r>
              <a:rPr lang="en-US" dirty="0" smtClean="0"/>
              <a:t/>
            </a:r>
            <a:br>
              <a:rPr lang="en-US" dirty="0" smtClean="0"/>
            </a:br>
            <a:r>
              <a:rPr lang="en-US" dirty="0" smtClean="0"/>
              <a:t>"Full disk imaging in I0 minutes is sought and so is 1 minute rapid scan modes over limited areas of say 1000 x 1000 km."</a:t>
            </a:r>
            <a:endParaRPr lang="en-US" dirty="0"/>
          </a:p>
        </p:txBody>
      </p:sp>
      <p:sp>
        <p:nvSpPr>
          <p:cNvPr id="6" name="TextBox 5"/>
          <p:cNvSpPr txBox="1"/>
          <p:nvPr/>
        </p:nvSpPr>
        <p:spPr>
          <a:xfrm>
            <a:off x="137302" y="3886200"/>
            <a:ext cx="5139548" cy="369332"/>
          </a:xfrm>
          <a:prstGeom prst="rect">
            <a:avLst/>
          </a:prstGeom>
          <a:noFill/>
        </p:spPr>
        <p:txBody>
          <a:bodyPr wrap="none" rtlCol="0">
            <a:spAutoFit/>
          </a:bodyPr>
          <a:lstStyle/>
          <a:p>
            <a:r>
              <a:rPr lang="en-US" i="1" dirty="0" smtClean="0"/>
              <a:t>“These </a:t>
            </a:r>
            <a:r>
              <a:rPr lang="en-US" i="1" dirty="0"/>
              <a:t>satellites could be first </a:t>
            </a:r>
            <a:r>
              <a:rPr lang="en-US" dirty="0"/>
              <a:t>launched </a:t>
            </a:r>
            <a:r>
              <a:rPr lang="en-US" i="1" dirty="0"/>
              <a:t>in </a:t>
            </a:r>
            <a:r>
              <a:rPr lang="en-US" i="1" dirty="0" smtClean="0"/>
              <a:t>2008”</a:t>
            </a:r>
            <a:endParaRPr lang="en-US" dirty="0"/>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17663"/>
          <a:stretch/>
        </p:blipFill>
        <p:spPr>
          <a:xfrm>
            <a:off x="5334002" y="1655618"/>
            <a:ext cx="3867150" cy="140383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666" y="4654486"/>
            <a:ext cx="7021734" cy="2127314"/>
          </a:xfrm>
          <a:prstGeom prst="rect">
            <a:avLst/>
          </a:prstGeom>
        </p:spPr>
      </p:pic>
      <p:sp>
        <p:nvSpPr>
          <p:cNvPr id="9" name="Left Arrow 8"/>
          <p:cNvSpPr/>
          <p:nvPr/>
        </p:nvSpPr>
        <p:spPr>
          <a:xfrm>
            <a:off x="7627684" y="5814252"/>
            <a:ext cx="4572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295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CCFF"/>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304800" y="1447800"/>
            <a:ext cx="8763000" cy="4648200"/>
          </a:xfrm>
        </p:spPr>
        <p:txBody>
          <a:bodyPr/>
          <a:lstStyle/>
          <a:p>
            <a:pPr algn="l" eaLnBrk="1" hangingPunct="1"/>
            <a:r>
              <a:rPr lang="en-US" sz="1400" smtClean="0">
                <a:solidFill>
                  <a:schemeClr val="tx1"/>
                </a:solidFill>
              </a:rPr>
              <a:t>    0.59 – 0.69	</a:t>
            </a:r>
            <a:r>
              <a:rPr lang="en-US" sz="1400" b="1" smtClean="0">
                <a:solidFill>
                  <a:schemeClr val="tx1"/>
                </a:solidFill>
              </a:rPr>
              <a:t>0.64</a:t>
            </a:r>
            <a:r>
              <a:rPr lang="en-US" sz="1400" smtClean="0">
                <a:solidFill>
                  <a:schemeClr val="tx1"/>
                </a:solidFill>
              </a:rPr>
              <a:t>	Visible		Daytime cloud, smoke, fog</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chemeClr val="tx1"/>
                </a:solidFill>
              </a:rPr>
              <a:t>     0.81 ­ 0.91  	</a:t>
            </a:r>
            <a:r>
              <a:rPr lang="en-US" sz="1400" b="1" smtClean="0">
                <a:solidFill>
                  <a:schemeClr val="tx1"/>
                </a:solidFill>
              </a:rPr>
              <a:t>0.86</a:t>
            </a:r>
            <a:r>
              <a:rPr lang="en-US" sz="1800" b="1" baseline="30000" smtClean="0">
                <a:solidFill>
                  <a:schemeClr val="accent2"/>
                </a:solidFill>
              </a:rPr>
              <a:t>*</a:t>
            </a:r>
            <a:r>
              <a:rPr lang="en-US" sz="1400" smtClean="0">
                <a:solidFill>
                  <a:schemeClr val="tx1"/>
                </a:solidFill>
              </a:rPr>
              <a:t> 	Solar window	Daytime cloud, NDVI, fog, aerosol, ocean studies</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chemeClr val="tx1"/>
                </a:solidFill>
              </a:rPr>
              <a:t>     </a:t>
            </a:r>
            <a:r>
              <a:rPr lang="en-US" sz="1400" smtClean="0">
                <a:solidFill>
                  <a:srgbClr val="000000"/>
                </a:solidFill>
              </a:rPr>
              <a:t>1.36 - 1.39	</a:t>
            </a:r>
            <a:r>
              <a:rPr lang="en-US" sz="1400" b="1" smtClean="0">
                <a:solidFill>
                  <a:srgbClr val="000000"/>
                </a:solidFill>
              </a:rPr>
              <a:t>1.375</a:t>
            </a:r>
            <a:r>
              <a:rPr lang="en-US" sz="1800" b="1" baseline="30000" smtClean="0">
                <a:solidFill>
                  <a:schemeClr val="accent2"/>
                </a:solidFill>
              </a:rPr>
              <a:t>*</a:t>
            </a:r>
            <a:r>
              <a:rPr lang="en-US" sz="1400" b="1" smtClean="0">
                <a:solidFill>
                  <a:srgbClr val="000000"/>
                </a:solidFill>
              </a:rPr>
              <a:t> </a:t>
            </a:r>
            <a:r>
              <a:rPr lang="en-US" sz="1400" smtClean="0">
                <a:solidFill>
                  <a:srgbClr val="000000"/>
                </a:solidFill>
              </a:rPr>
              <a:t>	Near IR		Daytime thin cirrus detection</a:t>
            </a:r>
            <a:r>
              <a:rPr lang="en-US" sz="1400" smtClean="0">
                <a:solidFill>
                  <a:schemeClr val="tx1"/>
                </a:solidFill>
              </a:rPr>
              <a:t> 	</a:t>
            </a:r>
            <a:br>
              <a:rPr lang="en-US" sz="1400" smtClean="0">
                <a:solidFill>
                  <a:schemeClr val="tx1"/>
                </a:solidFill>
              </a:rPr>
            </a:br>
            <a:r>
              <a:rPr lang="en-US" sz="1400" smtClean="0">
                <a:solidFill>
                  <a:schemeClr val="tx1"/>
                </a:solidFill>
              </a:rPr>
              <a:t>	</a:t>
            </a:r>
            <a:br>
              <a:rPr lang="en-US" sz="1400" smtClean="0">
                <a:solidFill>
                  <a:schemeClr val="tx1"/>
                </a:solidFill>
              </a:rPr>
            </a:br>
            <a:r>
              <a:rPr lang="en-US" sz="1400" smtClean="0">
                <a:solidFill>
                  <a:schemeClr val="tx1"/>
                </a:solidFill>
              </a:rPr>
              <a:t>    1.58 – 1.64	</a:t>
            </a:r>
            <a:r>
              <a:rPr lang="en-US" sz="1400" b="1" smtClean="0">
                <a:solidFill>
                  <a:schemeClr val="tx1"/>
                </a:solidFill>
              </a:rPr>
              <a:t>1.61</a:t>
            </a:r>
            <a:r>
              <a:rPr lang="en-US" sz="1400" smtClean="0">
                <a:solidFill>
                  <a:schemeClr val="tx1"/>
                </a:solidFill>
              </a:rPr>
              <a:t>	Near IR		Daytime clouds/snow, water/ice clouds</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chemeClr val="tx1"/>
                </a:solidFill>
              </a:rPr>
              <a:t>    3.8  –  4.0 	</a:t>
            </a:r>
            <a:r>
              <a:rPr lang="en-US" sz="1400" b="1" smtClean="0">
                <a:solidFill>
                  <a:schemeClr val="tx1"/>
                </a:solidFill>
              </a:rPr>
              <a:t>3.9</a:t>
            </a:r>
            <a:r>
              <a:rPr lang="en-US" sz="1400" smtClean="0">
                <a:solidFill>
                  <a:schemeClr val="tx1"/>
                </a:solidFill>
              </a:rPr>
              <a:t>	Shortwave IR	Nighttime low clouds, fog, fire detection</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chemeClr val="tx1"/>
                </a:solidFill>
              </a:rPr>
              <a:t>    5.7  –  6.6	</a:t>
            </a:r>
            <a:r>
              <a:rPr lang="en-US" sz="1400" b="1" smtClean="0">
                <a:solidFill>
                  <a:schemeClr val="tx1"/>
                </a:solidFill>
              </a:rPr>
              <a:t>6.15</a:t>
            </a:r>
            <a:r>
              <a:rPr lang="en-US" sz="1400" smtClean="0">
                <a:solidFill>
                  <a:schemeClr val="tx1"/>
                </a:solidFill>
              </a:rPr>
              <a:t>	Water Vapor 1	Upper tropospheric flow, winds </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chemeClr val="tx1"/>
                </a:solidFill>
              </a:rPr>
              <a:t>    6.8  –  7.2	</a:t>
            </a:r>
            <a:r>
              <a:rPr lang="en-US" sz="1400" b="1" smtClean="0">
                <a:solidFill>
                  <a:schemeClr val="tx1"/>
                </a:solidFill>
              </a:rPr>
              <a:t>7.0</a:t>
            </a:r>
            <a:r>
              <a:rPr lang="en-US" sz="1400" smtClean="0">
                <a:solidFill>
                  <a:schemeClr val="tx1"/>
                </a:solidFill>
              </a:rPr>
              <a:t>	Water Vapor 2	Mid tropospheric flow, winds</a:t>
            </a:r>
            <a:br>
              <a:rPr lang="en-US" sz="1400" smtClean="0">
                <a:solidFill>
                  <a:schemeClr val="tx1"/>
                </a:solidFill>
              </a:rPr>
            </a:br>
            <a:r>
              <a:rPr lang="en-US" sz="1400" smtClean="0">
                <a:solidFill>
                  <a:schemeClr val="tx1"/>
                </a:solidFill>
              </a:rPr>
              <a:t> </a:t>
            </a:r>
            <a:br>
              <a:rPr lang="en-US" sz="1400" smtClean="0">
                <a:solidFill>
                  <a:schemeClr val="tx1"/>
                </a:solidFill>
              </a:rPr>
            </a:br>
            <a:r>
              <a:rPr lang="en-US" sz="1400" smtClean="0">
                <a:solidFill>
                  <a:schemeClr val="tx1"/>
                </a:solidFill>
              </a:rPr>
              <a:t>    8.3  –  8.7	</a:t>
            </a:r>
            <a:r>
              <a:rPr lang="en-US" sz="1400" b="1" smtClean="0">
                <a:solidFill>
                  <a:schemeClr val="tx1"/>
                </a:solidFill>
              </a:rPr>
              <a:t>8.5</a:t>
            </a:r>
            <a:r>
              <a:rPr lang="en-US" sz="1800" b="1" baseline="30000" smtClean="0">
                <a:solidFill>
                  <a:schemeClr val="accent2"/>
                </a:solidFill>
              </a:rPr>
              <a:t>*</a:t>
            </a:r>
            <a:r>
              <a:rPr lang="en-US" sz="1400" b="1" smtClean="0">
                <a:solidFill>
                  <a:schemeClr val="tx1"/>
                </a:solidFill>
              </a:rPr>
              <a:t> </a:t>
            </a:r>
            <a:r>
              <a:rPr lang="en-US" sz="1400" smtClean="0">
                <a:solidFill>
                  <a:schemeClr val="tx1"/>
                </a:solidFill>
              </a:rPr>
              <a:t>	IR Window 1	Sulfuric acid aerosols, cloud phase</a:t>
            </a:r>
            <a:br>
              <a:rPr lang="en-US" sz="1400" smtClean="0">
                <a:solidFill>
                  <a:schemeClr val="tx1"/>
                </a:solidFill>
              </a:rPr>
            </a:br>
            <a:r>
              <a:rPr lang="en-US" sz="1400" smtClean="0">
                <a:solidFill>
                  <a:schemeClr val="tx1"/>
                </a:solidFill>
              </a:rPr>
              <a:t> </a:t>
            </a:r>
            <a:br>
              <a:rPr lang="en-US" sz="1400" smtClean="0">
                <a:solidFill>
                  <a:schemeClr val="tx1"/>
                </a:solidFill>
              </a:rPr>
            </a:br>
            <a:r>
              <a:rPr lang="en-US" sz="1400" smtClean="0">
                <a:solidFill>
                  <a:schemeClr val="tx1"/>
                </a:solidFill>
              </a:rPr>
              <a:t>   10.1 – 10.6	</a:t>
            </a:r>
            <a:r>
              <a:rPr lang="en-US" sz="1400" b="1" smtClean="0">
                <a:solidFill>
                  <a:schemeClr val="tx1"/>
                </a:solidFill>
              </a:rPr>
              <a:t>10.35</a:t>
            </a:r>
            <a:r>
              <a:rPr lang="en-US" sz="1800" b="1" baseline="30000" smtClean="0">
                <a:solidFill>
                  <a:schemeClr val="accent2"/>
                </a:solidFill>
              </a:rPr>
              <a:t>*</a:t>
            </a:r>
            <a:r>
              <a:rPr lang="en-US" sz="1800" b="1" smtClean="0">
                <a:solidFill>
                  <a:schemeClr val="tx1"/>
                </a:solidFill>
              </a:rPr>
              <a:t> </a:t>
            </a:r>
            <a:r>
              <a:rPr lang="en-US" sz="1400" smtClean="0">
                <a:solidFill>
                  <a:schemeClr val="tx1"/>
                </a:solidFill>
              </a:rPr>
              <a:t>	IR Window 2	Cloud particle size, sfc properties			</a:t>
            </a:r>
            <a:br>
              <a:rPr lang="en-US" sz="1400" smtClean="0">
                <a:solidFill>
                  <a:schemeClr val="tx1"/>
                </a:solidFill>
              </a:rPr>
            </a:br>
            <a:r>
              <a:rPr lang="en-US" sz="1400" smtClean="0">
                <a:solidFill>
                  <a:schemeClr val="tx1"/>
                </a:solidFill>
              </a:rPr>
              <a:t>   10.8 – 11.6	</a:t>
            </a:r>
            <a:r>
              <a:rPr lang="en-US" sz="1400" b="1" smtClean="0">
                <a:solidFill>
                  <a:schemeClr val="tx1"/>
                </a:solidFill>
              </a:rPr>
              <a:t>11.2</a:t>
            </a:r>
            <a:r>
              <a:rPr lang="en-US" sz="1400" smtClean="0">
                <a:solidFill>
                  <a:schemeClr val="tx1"/>
                </a:solidFill>
              </a:rPr>
              <a:t>	IR Window 3	Clouds, low-level water vapor, fog, winds, SST</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chemeClr val="tx1"/>
                </a:solidFill>
              </a:rPr>
              <a:t>   11.8 – 12.8 	</a:t>
            </a:r>
            <a:r>
              <a:rPr lang="en-US" sz="1400" b="1" smtClean="0">
                <a:solidFill>
                  <a:schemeClr val="tx1"/>
                </a:solidFill>
              </a:rPr>
              <a:t>12.3</a:t>
            </a:r>
            <a:r>
              <a:rPr lang="en-US" sz="1400" smtClean="0">
                <a:solidFill>
                  <a:schemeClr val="tx1"/>
                </a:solidFill>
              </a:rPr>
              <a:t>	IR Window 4	Low-level water vapor, volcanic ash, SST			</a:t>
            </a:r>
            <a:br>
              <a:rPr lang="en-US" sz="1400" smtClean="0">
                <a:solidFill>
                  <a:schemeClr val="tx1"/>
                </a:solidFill>
              </a:rPr>
            </a:br>
            <a:r>
              <a:rPr lang="en-US" sz="1400" smtClean="0">
                <a:solidFill>
                  <a:schemeClr val="tx1"/>
                </a:solidFill>
              </a:rPr>
              <a:t>   13.0 – 13.6	</a:t>
            </a:r>
            <a:r>
              <a:rPr lang="en-US" sz="1400" b="1" smtClean="0">
                <a:solidFill>
                  <a:schemeClr val="tx1"/>
                </a:solidFill>
              </a:rPr>
              <a:t>13.3</a:t>
            </a:r>
            <a:r>
              <a:rPr lang="en-US" sz="1400" smtClean="0">
                <a:solidFill>
                  <a:schemeClr val="tx1"/>
                </a:solidFill>
              </a:rPr>
              <a:t>	Carbon Dioxide	Cloud-top parameters, heights for winds		</a:t>
            </a:r>
          </a:p>
        </p:txBody>
      </p:sp>
      <p:sp>
        <p:nvSpPr>
          <p:cNvPr id="141315" name="Text Box 3"/>
          <p:cNvSpPr txBox="1">
            <a:spLocks noChangeArrowheads="1"/>
          </p:cNvSpPr>
          <p:nvPr/>
        </p:nvSpPr>
        <p:spPr bwMode="auto">
          <a:xfrm>
            <a:off x="1981200" y="0"/>
            <a:ext cx="51133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800" b="1">
                <a:solidFill>
                  <a:srgbClr val="FFFF00"/>
                </a:solidFill>
                <a:latin typeface="Times New Roman" pitchFamily="18" charset="0"/>
              </a:rPr>
              <a:t>Proposed ABI (8 or 12) channels</a:t>
            </a:r>
            <a:endParaRPr lang="en-US" sz="2400" b="1">
              <a:solidFill>
                <a:srgbClr val="FFFF00"/>
              </a:solidFill>
              <a:latin typeface="Times New Roman" pitchFamily="18" charset="0"/>
            </a:endParaRPr>
          </a:p>
        </p:txBody>
      </p:sp>
      <p:sp>
        <p:nvSpPr>
          <p:cNvPr id="141316" name="Text Box 4"/>
          <p:cNvSpPr txBox="1">
            <a:spLocks noChangeArrowheads="1"/>
          </p:cNvSpPr>
          <p:nvPr/>
        </p:nvSpPr>
        <p:spPr bwMode="auto">
          <a:xfrm>
            <a:off x="152400" y="487363"/>
            <a:ext cx="8763000"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a:solidFill>
                  <a:srgbClr val="000000"/>
                </a:solidFill>
                <a:latin typeface="Times New Roman" pitchFamily="18" charset="0"/>
              </a:rPr>
              <a:t>            </a:t>
            </a:r>
            <a:r>
              <a:rPr lang="en-US" u="sng">
                <a:solidFill>
                  <a:srgbClr val="000000"/>
                </a:solidFill>
                <a:latin typeface="Times New Roman" pitchFamily="18" charset="0"/>
              </a:rPr>
              <a:t>Wavelengths	Description</a:t>
            </a:r>
            <a:r>
              <a:rPr lang="en-US">
                <a:solidFill>
                  <a:srgbClr val="000000"/>
                </a:solidFill>
                <a:latin typeface="Times New Roman" pitchFamily="18" charset="0"/>
              </a:rPr>
              <a:t>	   </a:t>
            </a:r>
            <a:r>
              <a:rPr lang="en-US" u="sng">
                <a:solidFill>
                  <a:srgbClr val="000000"/>
                </a:solidFill>
                <a:latin typeface="Times New Roman" pitchFamily="18" charset="0"/>
              </a:rPr>
              <a:t>Primary Use</a:t>
            </a:r>
            <a:r>
              <a:rPr lang="en-US" sz="2400">
                <a:solidFill>
                  <a:srgbClr val="000000"/>
                </a:solidFill>
                <a:latin typeface="Times New Roman" pitchFamily="18" charset="0"/>
              </a:rPr>
              <a:t>  </a:t>
            </a:r>
          </a:p>
          <a:p>
            <a:pPr fontAlgn="base">
              <a:spcBef>
                <a:spcPct val="0"/>
              </a:spcBef>
              <a:spcAft>
                <a:spcPct val="0"/>
              </a:spcAft>
            </a:pPr>
            <a:r>
              <a:rPr lang="en-US" sz="2400">
                <a:solidFill>
                  <a:srgbClr val="000000"/>
                </a:solidFill>
                <a:latin typeface="Times New Roman" pitchFamily="18" charset="0"/>
              </a:rPr>
              <a:t>     </a:t>
            </a:r>
            <a:r>
              <a:rPr lang="en-US" sz="1600">
                <a:solidFill>
                  <a:srgbClr val="000000"/>
                </a:solidFill>
                <a:latin typeface="Times New Roman" pitchFamily="18" charset="0"/>
              </a:rPr>
              <a:t>Range   (</a:t>
            </a:r>
            <a:r>
              <a:rPr lang="en-US" sz="1600">
                <a:solidFill>
                  <a:srgbClr val="000000"/>
                </a:solidFill>
                <a:latin typeface="Times New Roman" pitchFamily="18" charset="0"/>
                <a:sym typeface="Symbol" pitchFamily="18" charset="2"/>
              </a:rPr>
              <a:t></a:t>
            </a:r>
            <a:r>
              <a:rPr lang="en-US" sz="1600">
                <a:solidFill>
                  <a:srgbClr val="000000"/>
                </a:solidFill>
                <a:latin typeface="Times New Roman" pitchFamily="18" charset="0"/>
              </a:rPr>
              <a:t>m)        Center</a:t>
            </a:r>
            <a:r>
              <a:rPr lang="en-US" sz="2400">
                <a:solidFill>
                  <a:srgbClr val="000000"/>
                </a:solidFill>
                <a:latin typeface="Times New Roman" pitchFamily="18" charset="0"/>
              </a:rPr>
              <a:t>   </a:t>
            </a:r>
          </a:p>
        </p:txBody>
      </p:sp>
      <p:sp>
        <p:nvSpPr>
          <p:cNvPr id="141317" name="Text Box 5"/>
          <p:cNvSpPr txBox="1">
            <a:spLocks noChangeArrowheads="1"/>
          </p:cNvSpPr>
          <p:nvPr/>
        </p:nvSpPr>
        <p:spPr bwMode="auto">
          <a:xfrm>
            <a:off x="823913" y="6248400"/>
            <a:ext cx="7481887" cy="476250"/>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333399"/>
                </a:solidFill>
                <a:latin typeface="Times New Roman" pitchFamily="18" charset="0"/>
              </a:rPr>
              <a:t>*</a:t>
            </a:r>
            <a:r>
              <a:rPr lang="en-US" sz="2400">
                <a:solidFill>
                  <a:srgbClr val="000000"/>
                </a:solidFill>
                <a:latin typeface="Times New Roman" pitchFamily="18" charset="0"/>
              </a:rPr>
              <a:t> proposed additional channel to baseline of eight channels.</a:t>
            </a:r>
          </a:p>
        </p:txBody>
      </p:sp>
      <p:sp>
        <p:nvSpPr>
          <p:cNvPr id="141318" name="Line 6"/>
          <p:cNvSpPr>
            <a:spLocks noChangeShapeType="1"/>
          </p:cNvSpPr>
          <p:nvPr/>
        </p:nvSpPr>
        <p:spPr bwMode="auto">
          <a:xfrm>
            <a:off x="395288" y="1931988"/>
            <a:ext cx="8410575" cy="1587"/>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41319" name="Line 7"/>
          <p:cNvSpPr>
            <a:spLocks noChangeShapeType="1"/>
          </p:cNvSpPr>
          <p:nvPr/>
        </p:nvSpPr>
        <p:spPr bwMode="auto">
          <a:xfrm>
            <a:off x="381000" y="2749550"/>
            <a:ext cx="8416925" cy="1588"/>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41320" name="Line 8"/>
          <p:cNvSpPr>
            <a:spLocks noChangeShapeType="1"/>
          </p:cNvSpPr>
          <p:nvPr/>
        </p:nvSpPr>
        <p:spPr bwMode="auto">
          <a:xfrm>
            <a:off x="381000" y="3206750"/>
            <a:ext cx="8402638"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41321" name="Line 9"/>
          <p:cNvSpPr>
            <a:spLocks noChangeShapeType="1"/>
          </p:cNvSpPr>
          <p:nvPr/>
        </p:nvSpPr>
        <p:spPr bwMode="auto">
          <a:xfrm>
            <a:off x="457200" y="4038600"/>
            <a:ext cx="8402638" cy="1588"/>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41322" name="Line 10"/>
          <p:cNvSpPr>
            <a:spLocks noChangeShapeType="1"/>
          </p:cNvSpPr>
          <p:nvPr/>
        </p:nvSpPr>
        <p:spPr bwMode="auto">
          <a:xfrm flipV="1">
            <a:off x="381000" y="5861050"/>
            <a:ext cx="8402638" cy="635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41323"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BD8438D-2C24-4FCA-97DD-C7639F61E044}" type="slidenum">
              <a:rPr lang="en-US" smtClean="0">
                <a:solidFill>
                  <a:srgbClr val="000000"/>
                </a:solidFill>
              </a:rPr>
              <a:pPr eaLnBrk="1" hangingPunct="1"/>
              <a:t>42</a:t>
            </a:fld>
            <a:endParaRPr lang="en-US" smtClean="0">
              <a:solidFill>
                <a:srgbClr val="000000"/>
              </a:solidFill>
            </a:endParaRPr>
          </a:p>
        </p:txBody>
      </p:sp>
    </p:spTree>
    <p:extLst>
      <p:ext uri="{BB962C8B-B14F-4D97-AF65-F5344CB8AC3E}">
        <p14:creationId xmlns:p14="http://schemas.microsoft.com/office/powerpoint/2010/main" val="3675389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p:cNvSpPr txBox="1">
            <a:spLocks noChangeArrowheads="1"/>
          </p:cNvSpPr>
          <p:nvPr/>
        </p:nvSpPr>
        <p:spPr bwMode="auto">
          <a:xfrm>
            <a:off x="1503363" y="49213"/>
            <a:ext cx="61166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b="1" i="1">
                <a:solidFill>
                  <a:srgbClr val="000000"/>
                </a:solidFill>
                <a:latin typeface="Times New Roman" pitchFamily="18" charset="0"/>
              </a:rPr>
              <a:t>IR channels on the current </a:t>
            </a:r>
            <a:r>
              <a:rPr lang="en-US" sz="2000" b="1" i="1">
                <a:solidFill>
                  <a:srgbClr val="FF3300"/>
                </a:solidFill>
                <a:latin typeface="Times New Roman" pitchFamily="18" charset="0"/>
              </a:rPr>
              <a:t>GOES</a:t>
            </a:r>
            <a:r>
              <a:rPr lang="en-US" sz="2000" b="1" i="1">
                <a:solidFill>
                  <a:srgbClr val="000000"/>
                </a:solidFill>
                <a:latin typeface="Times New Roman" pitchFamily="18" charset="0"/>
              </a:rPr>
              <a:t> and the proposed </a:t>
            </a:r>
            <a:r>
              <a:rPr lang="en-US" sz="2000" b="1" i="1">
                <a:solidFill>
                  <a:srgbClr val="339933"/>
                </a:solidFill>
                <a:latin typeface="Times New Roman" pitchFamily="18" charset="0"/>
              </a:rPr>
              <a:t>ABI</a:t>
            </a:r>
            <a:endParaRPr lang="en-US" sz="2000">
              <a:solidFill>
                <a:srgbClr val="000000"/>
              </a:solidFill>
              <a:latin typeface="Times New Roman" pitchFamily="18" charset="0"/>
            </a:endParaRPr>
          </a:p>
        </p:txBody>
      </p:sp>
      <p:pic>
        <p:nvPicPr>
          <p:cNvPr id="139267" name="Picture 3" descr="ABI_GOES8I_ba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90538"/>
            <a:ext cx="8458200" cy="644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 Box 4"/>
          <p:cNvSpPr txBox="1">
            <a:spLocks noChangeArrowheads="1"/>
          </p:cNvSpPr>
          <p:nvPr/>
        </p:nvSpPr>
        <p:spPr bwMode="auto">
          <a:xfrm>
            <a:off x="7845425" y="6613525"/>
            <a:ext cx="12985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000">
                <a:solidFill>
                  <a:srgbClr val="000000"/>
                </a:solidFill>
                <a:latin typeface="Times New Roman" pitchFamily="18" charset="0"/>
              </a:rPr>
              <a:t>UW-Madison/CIMSS</a:t>
            </a:r>
            <a:endParaRPr lang="en-US" sz="800">
              <a:solidFill>
                <a:srgbClr val="000000"/>
              </a:solidFill>
              <a:latin typeface="Times New Roman" pitchFamily="18" charset="0"/>
            </a:endParaRPr>
          </a:p>
        </p:txBody>
      </p:sp>
      <p:sp>
        <p:nvSpPr>
          <p:cNvPr id="139269" name="Text Box 6"/>
          <p:cNvSpPr txBox="1">
            <a:spLocks noChangeArrowheads="1"/>
          </p:cNvSpPr>
          <p:nvPr/>
        </p:nvSpPr>
        <p:spPr bwMode="auto">
          <a:xfrm>
            <a:off x="6781800" y="4343400"/>
            <a:ext cx="2225675" cy="92333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dirty="0" smtClean="0">
                <a:solidFill>
                  <a:srgbClr val="000000"/>
                </a:solidFill>
              </a:rPr>
              <a:t>The IR bands when ABI had 12 total bands</a:t>
            </a:r>
            <a:endParaRPr lang="en-US" dirty="0">
              <a:solidFill>
                <a:srgbClr val="000000"/>
              </a:solidFill>
            </a:endParaRPr>
          </a:p>
        </p:txBody>
      </p:sp>
      <p:sp>
        <p:nvSpPr>
          <p:cNvPr id="139270"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F8A6E9A-F151-4A15-9786-2ED1540A57D2}" type="slidenum">
              <a:rPr lang="en-US" smtClean="0">
                <a:solidFill>
                  <a:srgbClr val="000000"/>
                </a:solidFill>
              </a:rPr>
              <a:pPr eaLnBrk="1" hangingPunct="1"/>
              <a:t>43</a:t>
            </a:fld>
            <a:endParaRPr lang="en-US" smtClean="0">
              <a:solidFill>
                <a:srgbClr val="000000"/>
              </a:solidFill>
            </a:endParaRPr>
          </a:p>
        </p:txBody>
      </p:sp>
    </p:spTree>
    <p:extLst>
      <p:ext uri="{BB962C8B-B14F-4D97-AF65-F5344CB8AC3E}">
        <p14:creationId xmlns:p14="http://schemas.microsoft.com/office/powerpoint/2010/main" val="1744565959"/>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2338" name="Object 2"/>
          <p:cNvGraphicFramePr>
            <a:graphicFrameLocks noChangeAspect="1"/>
          </p:cNvGraphicFramePr>
          <p:nvPr/>
        </p:nvGraphicFramePr>
        <p:xfrm>
          <a:off x="233363" y="836613"/>
          <a:ext cx="9805987" cy="5213350"/>
        </p:xfrm>
        <a:graphic>
          <a:graphicData uri="http://schemas.openxmlformats.org/presentationml/2006/ole">
            <mc:AlternateContent xmlns:mc="http://schemas.openxmlformats.org/markup-compatibility/2006">
              <mc:Choice xmlns:v="urn:schemas-microsoft-com:vml" Requires="v">
                <p:oleObj spid="_x0000_s1057" name="Document" r:id="rId4" imgW="5660425" imgH="3006741" progId="Word.Document.8">
                  <p:embed/>
                </p:oleObj>
              </mc:Choice>
              <mc:Fallback>
                <p:oleObj name="Document" r:id="rId4" imgW="5660425" imgH="3006741"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363" y="836613"/>
                        <a:ext cx="9805987" cy="521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2339" name="Text Box 3"/>
          <p:cNvSpPr txBox="1">
            <a:spLocks noChangeArrowheads="1"/>
          </p:cNvSpPr>
          <p:nvPr/>
        </p:nvSpPr>
        <p:spPr bwMode="auto">
          <a:xfrm>
            <a:off x="457200" y="6019800"/>
            <a:ext cx="2667000" cy="415925"/>
          </a:xfrm>
          <a:prstGeom prst="rect">
            <a:avLst/>
          </a:prstGeom>
          <a:solidFill>
            <a:srgbClr val="FFFF00"/>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Current GOES Imagers</a:t>
            </a:r>
          </a:p>
        </p:txBody>
      </p:sp>
      <p:sp>
        <p:nvSpPr>
          <p:cNvPr id="142340" name="Text Box 4"/>
          <p:cNvSpPr txBox="1">
            <a:spLocks noChangeArrowheads="1"/>
          </p:cNvSpPr>
          <p:nvPr/>
        </p:nvSpPr>
        <p:spPr bwMode="auto">
          <a:xfrm>
            <a:off x="3657600" y="6019800"/>
            <a:ext cx="1905000" cy="415925"/>
          </a:xfrm>
          <a:prstGeom prst="rect">
            <a:avLst/>
          </a:prstGeom>
          <a:solidFill>
            <a:srgbClr val="00CC00"/>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MSG/Sounder</a:t>
            </a:r>
          </a:p>
        </p:txBody>
      </p:sp>
      <p:sp>
        <p:nvSpPr>
          <p:cNvPr id="142341" name="Text Box 5"/>
          <p:cNvSpPr txBox="1">
            <a:spLocks noChangeArrowheads="1"/>
          </p:cNvSpPr>
          <p:nvPr/>
        </p:nvSpPr>
        <p:spPr bwMode="auto">
          <a:xfrm>
            <a:off x="6096000" y="6019800"/>
            <a:ext cx="2209800" cy="415925"/>
          </a:xfrm>
          <a:prstGeom prst="rect">
            <a:avLst/>
          </a:prstGeom>
          <a:solidFill>
            <a:srgbClr val="FF00FF"/>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MODIS/MTG/etc</a:t>
            </a:r>
          </a:p>
        </p:txBody>
      </p:sp>
      <p:sp>
        <p:nvSpPr>
          <p:cNvPr id="142342" name="Text Box 6"/>
          <p:cNvSpPr txBox="1">
            <a:spLocks noChangeArrowheads="1"/>
          </p:cNvSpPr>
          <p:nvPr/>
        </p:nvSpPr>
        <p:spPr bwMode="auto">
          <a:xfrm>
            <a:off x="2205038" y="106363"/>
            <a:ext cx="457676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3200" b="1">
                <a:solidFill>
                  <a:srgbClr val="FFFFFF"/>
                </a:solidFill>
                <a:latin typeface="Times New Roman" pitchFamily="18" charset="0"/>
              </a:rPr>
              <a:t>ABI Bands (proposed 18)</a:t>
            </a:r>
            <a:endParaRPr lang="en-US" sz="2400">
              <a:solidFill>
                <a:srgbClr val="FFFFFF"/>
              </a:solidFill>
              <a:latin typeface="Times New Roman" pitchFamily="18" charset="0"/>
            </a:endParaRPr>
          </a:p>
        </p:txBody>
      </p:sp>
      <p:sp>
        <p:nvSpPr>
          <p:cNvPr id="142343"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81818DE-190C-4A94-82C1-9C3D95098E06}" type="slidenum">
              <a:rPr lang="en-US" smtClean="0">
                <a:solidFill>
                  <a:srgbClr val="000000"/>
                </a:solidFill>
              </a:rPr>
              <a:pPr eaLnBrk="1" hangingPunct="1"/>
              <a:t>44</a:t>
            </a:fld>
            <a:endParaRPr lang="en-US" smtClean="0">
              <a:solidFill>
                <a:srgbClr val="000000"/>
              </a:solidFill>
            </a:endParaRPr>
          </a:p>
        </p:txBody>
      </p:sp>
      <p:sp>
        <p:nvSpPr>
          <p:cNvPr id="2" name="Right Arrow 1"/>
          <p:cNvSpPr/>
          <p:nvPr/>
        </p:nvSpPr>
        <p:spPr>
          <a:xfrm>
            <a:off x="0" y="1600200"/>
            <a:ext cx="228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0" y="3048000"/>
            <a:ext cx="228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34945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pPr eaLnBrk="1" hangingPunct="1"/>
            <a:r>
              <a:rPr lang="en-US" smtClean="0">
                <a:solidFill>
                  <a:srgbClr val="FFFF00"/>
                </a:solidFill>
              </a:rPr>
              <a:t>Other considerations</a:t>
            </a:r>
          </a:p>
        </p:txBody>
      </p:sp>
      <p:sp>
        <p:nvSpPr>
          <p:cNvPr id="148483" name="Rectangle 3"/>
          <p:cNvSpPr>
            <a:spLocks noGrp="1" noChangeArrowheads="1"/>
          </p:cNvSpPr>
          <p:nvPr>
            <p:ph type="body" idx="1"/>
          </p:nvPr>
        </p:nvSpPr>
        <p:spPr/>
        <p:txBody>
          <a:bodyPr/>
          <a:lstStyle/>
          <a:p>
            <a:pPr eaLnBrk="1" hangingPunct="1"/>
            <a:r>
              <a:rPr lang="en-US" smtClean="0">
                <a:solidFill>
                  <a:schemeClr val="bg1"/>
                </a:solidFill>
              </a:rPr>
              <a:t>Other bands considered on the ABI: </a:t>
            </a:r>
          </a:p>
          <a:p>
            <a:pPr lvl="1" eaLnBrk="1" hangingPunct="1"/>
            <a:r>
              <a:rPr lang="en-US" smtClean="0">
                <a:solidFill>
                  <a:schemeClr val="bg1"/>
                </a:solidFill>
              </a:rPr>
              <a:t>a 0.55 um band, similar to MODIS for the generation of ‘natural color’ images.  </a:t>
            </a:r>
          </a:p>
          <a:p>
            <a:pPr lvl="1" eaLnBrk="1" hangingPunct="1"/>
            <a:r>
              <a:rPr lang="en-US" smtClean="0">
                <a:solidFill>
                  <a:schemeClr val="bg1"/>
                </a:solidFill>
              </a:rPr>
              <a:t>a 3.7 um band for better night-time cloud detection</a:t>
            </a:r>
          </a:p>
          <a:p>
            <a:pPr eaLnBrk="1" hangingPunct="1"/>
            <a:r>
              <a:rPr lang="en-US" smtClean="0">
                <a:solidFill>
                  <a:schemeClr val="bg1"/>
                </a:solidFill>
              </a:rPr>
              <a:t>It also should be noted that the ABI was designed to have a companion high-spectral infrared sounder. This is why the ABI only has one CO</a:t>
            </a:r>
            <a:r>
              <a:rPr lang="en-US" baseline="-25000" smtClean="0">
                <a:solidFill>
                  <a:schemeClr val="bg1"/>
                </a:solidFill>
              </a:rPr>
              <a:t>2</a:t>
            </a:r>
            <a:r>
              <a:rPr lang="en-US" smtClean="0">
                <a:solidFill>
                  <a:schemeClr val="bg1"/>
                </a:solidFill>
              </a:rPr>
              <a:t> band.  </a:t>
            </a:r>
          </a:p>
        </p:txBody>
      </p:sp>
      <p:sp>
        <p:nvSpPr>
          <p:cNvPr id="148484"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EACD390-1EB5-4D33-9E34-0F4633274D5E}" type="slidenum">
              <a:rPr lang="en-US" smtClean="0">
                <a:solidFill>
                  <a:srgbClr val="000000"/>
                </a:solidFill>
              </a:rPr>
              <a:pPr eaLnBrk="1" hangingPunct="1"/>
              <a:t>45</a:t>
            </a:fld>
            <a:endParaRPr lang="en-US" smtClean="0">
              <a:solidFill>
                <a:srgbClr val="000000"/>
              </a:solidFill>
            </a:endParaRPr>
          </a:p>
        </p:txBody>
      </p:sp>
    </p:spTree>
    <p:extLst>
      <p:ext uri="{BB962C8B-B14F-4D97-AF65-F5344CB8AC3E}">
        <p14:creationId xmlns:p14="http://schemas.microsoft.com/office/powerpoint/2010/main" val="29639577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62" name="Text Box 2"/>
          <p:cNvSpPr txBox="1">
            <a:spLocks noChangeArrowheads="1"/>
          </p:cNvSpPr>
          <p:nvPr/>
        </p:nvSpPr>
        <p:spPr bwMode="auto">
          <a:xfrm>
            <a:off x="174625" y="1176338"/>
            <a:ext cx="8720138" cy="545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800">
                <a:solidFill>
                  <a:srgbClr val="000000"/>
                </a:solidFill>
              </a:rPr>
              <a:t>Options 3b.	</a:t>
            </a:r>
            <a:r>
              <a:rPr lang="en-US" sz="2800" b="1">
                <a:solidFill>
                  <a:srgbClr val="000000"/>
                </a:solidFill>
              </a:rPr>
              <a:t>2.6.6  VIIRS Compatibility Study</a:t>
            </a:r>
            <a:endParaRPr lang="en-US" sz="2800">
              <a:solidFill>
                <a:srgbClr val="000000"/>
              </a:solidFill>
            </a:endParaRPr>
          </a:p>
          <a:p>
            <a:pPr eaLnBrk="1" fontAlgn="base" hangingPunct="1">
              <a:spcBef>
                <a:spcPct val="0"/>
              </a:spcBef>
              <a:spcAft>
                <a:spcPct val="0"/>
              </a:spcAft>
            </a:pPr>
            <a:endParaRPr lang="en-US" sz="2800">
              <a:solidFill>
                <a:srgbClr val="000000"/>
              </a:solidFill>
            </a:endParaRPr>
          </a:p>
          <a:p>
            <a:pPr eaLnBrk="1" fontAlgn="base" hangingPunct="1">
              <a:spcBef>
                <a:spcPct val="0"/>
              </a:spcBef>
              <a:spcAft>
                <a:spcPct val="0"/>
              </a:spcAft>
            </a:pPr>
            <a:r>
              <a:rPr lang="en-US" sz="2000">
                <a:solidFill>
                  <a:srgbClr val="000000"/>
                </a:solidFill>
              </a:rPr>
              <a:t>The Contractor </a:t>
            </a:r>
            <a:r>
              <a:rPr lang="en-US" sz="2000" b="1">
                <a:solidFill>
                  <a:srgbClr val="000000"/>
                </a:solidFill>
              </a:rPr>
              <a:t>shall </a:t>
            </a:r>
            <a:r>
              <a:rPr lang="en-US" sz="2000">
                <a:solidFill>
                  <a:srgbClr val="000000"/>
                </a:solidFill>
              </a:rPr>
              <a:t>assess the impact of modifying the Spectral Response Envelope of the reflective channels to be consistent with the current VIIRS design.  The required changes are:</a:t>
            </a:r>
          </a:p>
          <a:p>
            <a:pPr eaLnBrk="1" fontAlgn="base" hangingPunct="1">
              <a:spcBef>
                <a:spcPct val="0"/>
              </a:spcBef>
              <a:spcAft>
                <a:spcPct val="0"/>
              </a:spcAft>
            </a:pPr>
            <a:endParaRPr lang="en-US" sz="2000">
              <a:solidFill>
                <a:srgbClr val="000000"/>
              </a:solidFill>
            </a:endParaRPr>
          </a:p>
          <a:p>
            <a:pPr eaLnBrk="1" fontAlgn="base" hangingPunct="1">
              <a:spcBef>
                <a:spcPct val="0"/>
              </a:spcBef>
              <a:spcAft>
                <a:spcPct val="0"/>
              </a:spcAft>
            </a:pPr>
            <a:r>
              <a:rPr lang="en-US" sz="2400">
                <a:solidFill>
                  <a:srgbClr val="000000"/>
                </a:solidFill>
              </a:rPr>
              <a:t>a) Move the 0.47 um channel to 0.488 um with a nominal bandwidth of 0.02 um,</a:t>
            </a:r>
          </a:p>
          <a:p>
            <a:pPr eaLnBrk="1" fontAlgn="base" hangingPunct="1">
              <a:spcBef>
                <a:spcPct val="0"/>
              </a:spcBef>
              <a:spcAft>
                <a:spcPct val="0"/>
              </a:spcAft>
            </a:pPr>
            <a:r>
              <a:rPr lang="en-US" sz="2400">
                <a:solidFill>
                  <a:srgbClr val="000000"/>
                </a:solidFill>
              </a:rPr>
              <a:t>b) Change the 0.64 um channel nominal bandwidth to 0.08 um,</a:t>
            </a:r>
          </a:p>
          <a:p>
            <a:pPr eaLnBrk="1" fontAlgn="base" hangingPunct="1">
              <a:spcBef>
                <a:spcPct val="0"/>
              </a:spcBef>
              <a:spcAft>
                <a:spcPct val="0"/>
              </a:spcAft>
            </a:pPr>
            <a:r>
              <a:rPr lang="en-US" sz="2400">
                <a:solidFill>
                  <a:srgbClr val="000000"/>
                </a:solidFill>
              </a:rPr>
              <a:t>c) Move the 0.86 um channel to 0.865 um with a nominal bandwidth of 0.039 um,</a:t>
            </a:r>
          </a:p>
          <a:p>
            <a:pPr eaLnBrk="1" fontAlgn="base" hangingPunct="1">
              <a:spcBef>
                <a:spcPct val="0"/>
              </a:spcBef>
              <a:spcAft>
                <a:spcPct val="0"/>
              </a:spcAft>
            </a:pPr>
            <a:r>
              <a:rPr lang="en-US" sz="2400">
                <a:solidFill>
                  <a:srgbClr val="000000"/>
                </a:solidFill>
              </a:rPr>
              <a:t>d) Move the 1.38 um channel to 1.378 um with a nominal bandwidth of 0.015 um,</a:t>
            </a:r>
          </a:p>
          <a:p>
            <a:pPr eaLnBrk="1" fontAlgn="base" hangingPunct="1">
              <a:spcBef>
                <a:spcPct val="0"/>
              </a:spcBef>
              <a:spcAft>
                <a:spcPct val="0"/>
              </a:spcAft>
            </a:pPr>
            <a:r>
              <a:rPr lang="en-US" sz="2400">
                <a:solidFill>
                  <a:srgbClr val="000000"/>
                </a:solidFill>
              </a:rPr>
              <a:t>e) Move the 2.26 um channel to 2.25 um with a nominal bandwidth of 0.050 um.</a:t>
            </a:r>
          </a:p>
        </p:txBody>
      </p:sp>
    </p:spTree>
    <p:extLst>
      <p:ext uri="{BB962C8B-B14F-4D97-AF65-F5344CB8AC3E}">
        <p14:creationId xmlns:p14="http://schemas.microsoft.com/office/powerpoint/2010/main" val="260518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5410" name="Text Box 2"/>
          <p:cNvSpPr txBox="1">
            <a:spLocks noChangeArrowheads="1"/>
          </p:cNvSpPr>
          <p:nvPr/>
        </p:nvSpPr>
        <p:spPr bwMode="auto">
          <a:xfrm>
            <a:off x="1371600" y="152400"/>
            <a:ext cx="612298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3000">
                <a:solidFill>
                  <a:srgbClr val="000000"/>
                </a:solidFill>
                <a:latin typeface="Times New Roman" pitchFamily="18" charset="0"/>
              </a:rPr>
              <a:t>ABI 6.2 um, 7.0 um, and 7.4 um bands</a:t>
            </a:r>
          </a:p>
        </p:txBody>
      </p:sp>
      <p:sp>
        <p:nvSpPr>
          <p:cNvPr id="145411" name="Text Box 3"/>
          <p:cNvSpPr txBox="1">
            <a:spLocks noChangeArrowheads="1"/>
          </p:cNvSpPr>
          <p:nvPr/>
        </p:nvSpPr>
        <p:spPr bwMode="auto">
          <a:xfrm>
            <a:off x="2057400" y="762000"/>
            <a:ext cx="42973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Effects of changing central wavenumber</a:t>
            </a:r>
          </a:p>
        </p:txBody>
      </p:sp>
      <p:sp>
        <p:nvSpPr>
          <p:cNvPr id="145412" name="Text Box 4"/>
          <p:cNvSpPr txBox="1">
            <a:spLocks noChangeArrowheads="1"/>
          </p:cNvSpPr>
          <p:nvPr/>
        </p:nvSpPr>
        <p:spPr bwMode="auto">
          <a:xfrm>
            <a:off x="152400" y="1828800"/>
            <a:ext cx="3128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u="sng">
                <a:solidFill>
                  <a:srgbClr val="000000"/>
                </a:solidFill>
                <a:latin typeface="Times New Roman" pitchFamily="18" charset="0"/>
              </a:rPr>
              <a:t>Current ABI Bandwidth</a:t>
            </a:r>
          </a:p>
        </p:txBody>
      </p:sp>
      <p:sp>
        <p:nvSpPr>
          <p:cNvPr id="145413" name="Text Box 5"/>
          <p:cNvSpPr txBox="1">
            <a:spLocks noChangeArrowheads="1"/>
          </p:cNvSpPr>
          <p:nvPr/>
        </p:nvSpPr>
        <p:spPr bwMode="auto">
          <a:xfrm>
            <a:off x="4724400" y="1828800"/>
            <a:ext cx="4119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u="sng">
                <a:solidFill>
                  <a:srgbClr val="000000"/>
                </a:solidFill>
                <a:latin typeface="Times New Roman" pitchFamily="18" charset="0"/>
              </a:rPr>
              <a:t>Possible ABI shifted Bandwidth</a:t>
            </a:r>
          </a:p>
        </p:txBody>
      </p:sp>
      <p:sp>
        <p:nvSpPr>
          <p:cNvPr id="145414" name="Text Box 6"/>
          <p:cNvSpPr txBox="1">
            <a:spLocks noChangeArrowheads="1"/>
          </p:cNvSpPr>
          <p:nvPr/>
        </p:nvSpPr>
        <p:spPr bwMode="auto">
          <a:xfrm>
            <a:off x="517525" y="3494088"/>
            <a:ext cx="21097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200" i="1">
                <a:solidFill>
                  <a:srgbClr val="000000"/>
                </a:solidFill>
                <a:latin typeface="Times New Roman" pitchFamily="18" charset="0"/>
              </a:rPr>
              <a:t>7.0 um band</a:t>
            </a:r>
            <a:endParaRPr lang="en-US" sz="2200">
              <a:solidFill>
                <a:srgbClr val="000000"/>
              </a:solidFill>
              <a:latin typeface="Times New Roman" pitchFamily="18" charset="0"/>
            </a:endParaRPr>
          </a:p>
          <a:p>
            <a:pPr fontAlgn="base">
              <a:spcBef>
                <a:spcPct val="0"/>
              </a:spcBef>
              <a:spcAft>
                <a:spcPct val="0"/>
              </a:spcAft>
            </a:pPr>
            <a:r>
              <a:rPr lang="en-US" sz="2200">
                <a:solidFill>
                  <a:srgbClr val="000000"/>
                </a:solidFill>
                <a:latin typeface="Times New Roman" pitchFamily="18" charset="0"/>
              </a:rPr>
              <a:t>  6.8 um - 7.2 um</a:t>
            </a:r>
          </a:p>
        </p:txBody>
      </p:sp>
      <p:sp>
        <p:nvSpPr>
          <p:cNvPr id="145415" name="Text Box 7"/>
          <p:cNvSpPr txBox="1">
            <a:spLocks noChangeArrowheads="1"/>
          </p:cNvSpPr>
          <p:nvPr/>
        </p:nvSpPr>
        <p:spPr bwMode="auto">
          <a:xfrm>
            <a:off x="533400" y="4724400"/>
            <a:ext cx="21097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200" i="1">
                <a:solidFill>
                  <a:srgbClr val="000000"/>
                </a:solidFill>
                <a:latin typeface="Times New Roman" pitchFamily="18" charset="0"/>
              </a:rPr>
              <a:t>7.4 um band</a:t>
            </a:r>
            <a:endParaRPr lang="en-US" sz="2200">
              <a:solidFill>
                <a:srgbClr val="000000"/>
              </a:solidFill>
              <a:latin typeface="Times New Roman" pitchFamily="18" charset="0"/>
            </a:endParaRPr>
          </a:p>
          <a:p>
            <a:pPr fontAlgn="base">
              <a:spcBef>
                <a:spcPct val="0"/>
              </a:spcBef>
              <a:spcAft>
                <a:spcPct val="0"/>
              </a:spcAft>
            </a:pPr>
            <a:r>
              <a:rPr lang="en-US" sz="2200">
                <a:solidFill>
                  <a:srgbClr val="000000"/>
                </a:solidFill>
                <a:latin typeface="Times New Roman" pitchFamily="18" charset="0"/>
              </a:rPr>
              <a:t>  7.3 um - 7.5 um</a:t>
            </a:r>
          </a:p>
        </p:txBody>
      </p:sp>
      <p:sp>
        <p:nvSpPr>
          <p:cNvPr id="145416" name="Text Box 8"/>
          <p:cNvSpPr txBox="1">
            <a:spLocks noChangeArrowheads="1"/>
          </p:cNvSpPr>
          <p:nvPr/>
        </p:nvSpPr>
        <p:spPr bwMode="auto">
          <a:xfrm>
            <a:off x="5867400" y="4876800"/>
            <a:ext cx="23891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200" i="1">
                <a:solidFill>
                  <a:srgbClr val="000000"/>
                </a:solidFill>
                <a:latin typeface="Times New Roman" pitchFamily="18" charset="0"/>
              </a:rPr>
              <a:t>7.34 um band</a:t>
            </a:r>
            <a:endParaRPr lang="en-US" sz="2200">
              <a:solidFill>
                <a:srgbClr val="000000"/>
              </a:solidFill>
              <a:latin typeface="Times New Roman" pitchFamily="18" charset="0"/>
            </a:endParaRPr>
          </a:p>
          <a:p>
            <a:pPr fontAlgn="base">
              <a:spcBef>
                <a:spcPct val="0"/>
              </a:spcBef>
              <a:spcAft>
                <a:spcPct val="0"/>
              </a:spcAft>
            </a:pPr>
            <a:r>
              <a:rPr lang="en-US" sz="2200">
                <a:solidFill>
                  <a:srgbClr val="000000"/>
                </a:solidFill>
                <a:latin typeface="Times New Roman" pitchFamily="18" charset="0"/>
              </a:rPr>
              <a:t>  7.24 um - 7.44 um</a:t>
            </a:r>
          </a:p>
        </p:txBody>
      </p:sp>
      <p:sp>
        <p:nvSpPr>
          <p:cNvPr id="145417" name="Text Box 9"/>
          <p:cNvSpPr txBox="1">
            <a:spLocks noChangeArrowheads="1"/>
          </p:cNvSpPr>
          <p:nvPr/>
        </p:nvSpPr>
        <p:spPr bwMode="auto">
          <a:xfrm>
            <a:off x="5867400" y="3505200"/>
            <a:ext cx="23891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200" i="1">
                <a:solidFill>
                  <a:srgbClr val="000000"/>
                </a:solidFill>
                <a:latin typeface="Times New Roman" pitchFamily="18" charset="0"/>
              </a:rPr>
              <a:t>6.95 um band</a:t>
            </a:r>
            <a:endParaRPr lang="en-US" sz="2200">
              <a:solidFill>
                <a:srgbClr val="000000"/>
              </a:solidFill>
              <a:latin typeface="Times New Roman" pitchFamily="18" charset="0"/>
            </a:endParaRPr>
          </a:p>
          <a:p>
            <a:pPr fontAlgn="base">
              <a:spcBef>
                <a:spcPct val="0"/>
              </a:spcBef>
              <a:spcAft>
                <a:spcPct val="0"/>
              </a:spcAft>
            </a:pPr>
            <a:r>
              <a:rPr lang="en-US" sz="2200">
                <a:solidFill>
                  <a:srgbClr val="000000"/>
                </a:solidFill>
                <a:latin typeface="Times New Roman" pitchFamily="18" charset="0"/>
              </a:rPr>
              <a:t>  6.75 um - 7.15 um</a:t>
            </a:r>
          </a:p>
        </p:txBody>
      </p:sp>
      <p:sp>
        <p:nvSpPr>
          <p:cNvPr id="145418" name="Line 10"/>
          <p:cNvSpPr>
            <a:spLocks noChangeShapeType="1"/>
          </p:cNvSpPr>
          <p:nvPr/>
        </p:nvSpPr>
        <p:spPr bwMode="auto">
          <a:xfrm>
            <a:off x="2971800" y="3962400"/>
            <a:ext cx="24384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145419" name="Line 12"/>
          <p:cNvSpPr>
            <a:spLocks noChangeShapeType="1"/>
          </p:cNvSpPr>
          <p:nvPr/>
        </p:nvSpPr>
        <p:spPr bwMode="auto">
          <a:xfrm>
            <a:off x="2971800" y="5029200"/>
            <a:ext cx="24384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145420" name="Text Box 13"/>
          <p:cNvSpPr txBox="1">
            <a:spLocks noChangeArrowheads="1"/>
          </p:cNvSpPr>
          <p:nvPr/>
        </p:nvSpPr>
        <p:spPr bwMode="auto">
          <a:xfrm>
            <a:off x="517525" y="2503488"/>
            <a:ext cx="21097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200" i="1">
                <a:solidFill>
                  <a:srgbClr val="000000"/>
                </a:solidFill>
                <a:latin typeface="Times New Roman" pitchFamily="18" charset="0"/>
              </a:rPr>
              <a:t>6.2 um band</a:t>
            </a:r>
            <a:endParaRPr lang="en-US" sz="2200">
              <a:solidFill>
                <a:srgbClr val="000000"/>
              </a:solidFill>
              <a:latin typeface="Times New Roman" pitchFamily="18" charset="0"/>
            </a:endParaRPr>
          </a:p>
          <a:p>
            <a:pPr fontAlgn="base">
              <a:spcBef>
                <a:spcPct val="0"/>
              </a:spcBef>
              <a:spcAft>
                <a:spcPct val="0"/>
              </a:spcAft>
            </a:pPr>
            <a:r>
              <a:rPr lang="en-US" sz="2200">
                <a:solidFill>
                  <a:srgbClr val="000000"/>
                </a:solidFill>
                <a:latin typeface="Times New Roman" pitchFamily="18" charset="0"/>
              </a:rPr>
              <a:t>  5.7 um - 6.6 um</a:t>
            </a:r>
          </a:p>
        </p:txBody>
      </p:sp>
      <p:sp>
        <p:nvSpPr>
          <p:cNvPr id="145421" name="Text Box 14"/>
          <p:cNvSpPr txBox="1">
            <a:spLocks noChangeArrowheads="1"/>
          </p:cNvSpPr>
          <p:nvPr/>
        </p:nvSpPr>
        <p:spPr bwMode="auto">
          <a:xfrm>
            <a:off x="5867400" y="2514600"/>
            <a:ext cx="25892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200" i="1">
                <a:solidFill>
                  <a:srgbClr val="000000"/>
                </a:solidFill>
                <a:latin typeface="Times New Roman" pitchFamily="18" charset="0"/>
              </a:rPr>
              <a:t>6.2 um band adjusted</a:t>
            </a:r>
            <a:endParaRPr lang="en-US" sz="2200">
              <a:solidFill>
                <a:srgbClr val="000000"/>
              </a:solidFill>
              <a:latin typeface="Times New Roman" pitchFamily="18" charset="0"/>
            </a:endParaRPr>
          </a:p>
          <a:p>
            <a:pPr fontAlgn="base">
              <a:spcBef>
                <a:spcPct val="0"/>
              </a:spcBef>
              <a:spcAft>
                <a:spcPct val="0"/>
              </a:spcAft>
            </a:pPr>
            <a:r>
              <a:rPr lang="en-US" sz="2200">
                <a:solidFill>
                  <a:srgbClr val="000000"/>
                </a:solidFill>
                <a:latin typeface="Times New Roman" pitchFamily="18" charset="0"/>
              </a:rPr>
              <a:t>  5.77 um - 6.6 um</a:t>
            </a:r>
          </a:p>
        </p:txBody>
      </p:sp>
      <p:sp>
        <p:nvSpPr>
          <p:cNvPr id="145422" name="Line 15"/>
          <p:cNvSpPr>
            <a:spLocks noChangeShapeType="1"/>
          </p:cNvSpPr>
          <p:nvPr/>
        </p:nvSpPr>
        <p:spPr bwMode="auto">
          <a:xfrm>
            <a:off x="2971800" y="2971800"/>
            <a:ext cx="24384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Tree>
    <p:extLst>
      <p:ext uri="{BB962C8B-B14F-4D97-AF65-F5344CB8AC3E}">
        <p14:creationId xmlns:p14="http://schemas.microsoft.com/office/powerpoint/2010/main" val="943516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6434" name="Text Box 2"/>
          <p:cNvSpPr txBox="1">
            <a:spLocks noChangeArrowheads="1"/>
          </p:cNvSpPr>
          <p:nvPr/>
        </p:nvSpPr>
        <p:spPr bwMode="auto">
          <a:xfrm>
            <a:off x="3276600" y="152400"/>
            <a:ext cx="2351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ABI 7.4 um Band</a:t>
            </a:r>
          </a:p>
        </p:txBody>
      </p:sp>
      <p:pic>
        <p:nvPicPr>
          <p:cNvPr id="146435" name="Picture 3" descr="D:\Justin\uwis\abi_7.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14400"/>
            <a:ext cx="3429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6" name="Picture 4" descr="D:\Justin\uwis\abi_7.4adj.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914400"/>
            <a:ext cx="3429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7" name="Text Box 5"/>
          <p:cNvSpPr txBox="1">
            <a:spLocks noChangeArrowheads="1"/>
          </p:cNvSpPr>
          <p:nvPr/>
        </p:nvSpPr>
        <p:spPr bwMode="auto">
          <a:xfrm>
            <a:off x="1371600" y="6172200"/>
            <a:ext cx="163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ABI 7.4 um</a:t>
            </a:r>
          </a:p>
        </p:txBody>
      </p:sp>
      <p:sp>
        <p:nvSpPr>
          <p:cNvPr id="146438" name="Text Box 6"/>
          <p:cNvSpPr txBox="1">
            <a:spLocks noChangeArrowheads="1"/>
          </p:cNvSpPr>
          <p:nvPr/>
        </p:nvSpPr>
        <p:spPr bwMode="auto">
          <a:xfrm>
            <a:off x="6096000" y="6172200"/>
            <a:ext cx="2054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“ABI 7.34 um”</a:t>
            </a:r>
          </a:p>
        </p:txBody>
      </p:sp>
    </p:spTree>
    <p:extLst>
      <p:ext uri="{BB962C8B-B14F-4D97-AF65-F5344CB8AC3E}">
        <p14:creationId xmlns:p14="http://schemas.microsoft.com/office/powerpoint/2010/main" val="1703996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pPr eaLnBrk="1" hangingPunct="1"/>
            <a:r>
              <a:rPr lang="en-US" smtClean="0">
                <a:solidFill>
                  <a:srgbClr val="FFFF00"/>
                </a:solidFill>
              </a:rPr>
              <a:t>ABI bands 1-6</a:t>
            </a:r>
          </a:p>
        </p:txBody>
      </p:sp>
      <p:sp>
        <p:nvSpPr>
          <p:cNvPr id="149507" name="Rectangle 3"/>
          <p:cNvSpPr>
            <a:spLocks noGrp="1" noChangeArrowheads="1"/>
          </p:cNvSpPr>
          <p:nvPr>
            <p:ph type="body" idx="1"/>
          </p:nvPr>
        </p:nvSpPr>
        <p:spPr/>
        <p:txBody>
          <a:bodyPr/>
          <a:lstStyle/>
          <a:p>
            <a:pPr eaLnBrk="1" hangingPunct="1"/>
            <a:endParaRPr lang="en-US" smtClean="0"/>
          </a:p>
        </p:txBody>
      </p:sp>
      <p:pic>
        <p:nvPicPr>
          <p:cNvPr id="149508" name="Picture 4" descr="abi_bams_table_1_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63" y="1433513"/>
            <a:ext cx="8497887"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C28EBCB-889B-463F-896E-E77783223DB6}" type="slidenum">
              <a:rPr lang="en-US" smtClean="0">
                <a:solidFill>
                  <a:srgbClr val="000000"/>
                </a:solidFill>
              </a:rPr>
              <a:pPr eaLnBrk="1" hangingPunct="1"/>
              <a:t>49</a:t>
            </a:fld>
            <a:endParaRPr lang="en-US" smtClean="0">
              <a:solidFill>
                <a:srgbClr val="000000"/>
              </a:solidFill>
            </a:endParaRPr>
          </a:p>
        </p:txBody>
      </p:sp>
    </p:spTree>
    <p:extLst>
      <p:ext uri="{BB962C8B-B14F-4D97-AF65-F5344CB8AC3E}">
        <p14:creationId xmlns:p14="http://schemas.microsoft.com/office/powerpoint/2010/main" val="13310468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6"/>
          <p:cNvSpPr txBox="1">
            <a:spLocks noChangeArrowheads="1"/>
          </p:cNvSpPr>
          <p:nvPr/>
        </p:nvSpPr>
        <p:spPr bwMode="auto">
          <a:xfrm>
            <a:off x="2486025" y="6348413"/>
            <a:ext cx="6657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a:solidFill>
                  <a:srgbClr val="000000"/>
                </a:solidFill>
              </a:rPr>
              <a:t>Storm Warning: The Origins of the Weather Forecast by Pauline Halford</a:t>
            </a:r>
          </a:p>
        </p:txBody>
      </p:sp>
      <p:pic>
        <p:nvPicPr>
          <p:cNvPr id="105475" name="Picture 7" descr="Storm_warning_51GFCGJ1EQ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0480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Text Box 8"/>
          <p:cNvSpPr txBox="1">
            <a:spLocks noChangeArrowheads="1"/>
          </p:cNvSpPr>
          <p:nvPr/>
        </p:nvSpPr>
        <p:spPr bwMode="auto">
          <a:xfrm>
            <a:off x="304800" y="1371600"/>
            <a:ext cx="79248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chemeClr val="bg1"/>
                </a:solidFill>
              </a:rPr>
              <a:t>‘…as if an eye in space looked down on the </a:t>
            </a:r>
            <a:r>
              <a:rPr lang="en-US" b="1" i="1" dirty="0">
                <a:solidFill>
                  <a:schemeClr val="bg1"/>
                </a:solidFill>
              </a:rPr>
              <a:t>whole</a:t>
            </a:r>
            <a:r>
              <a:rPr lang="en-US" b="1" dirty="0">
                <a:solidFill>
                  <a:schemeClr val="bg1"/>
                </a:solidFill>
              </a:rPr>
              <a:t> [North] Atlantic </a:t>
            </a:r>
            <a:r>
              <a:rPr lang="en-US" b="1" i="1" dirty="0">
                <a:solidFill>
                  <a:schemeClr val="bg1"/>
                </a:solidFill>
              </a:rPr>
              <a:t>at one time </a:t>
            </a:r>
            <a:r>
              <a:rPr lang="en-US" b="1" dirty="0">
                <a:solidFill>
                  <a:schemeClr val="bg1"/>
                </a:solidFill>
              </a:rPr>
              <a:t>and afterwards took similar views…at regular intervals….to obtain sequences….”</a:t>
            </a:r>
          </a:p>
          <a:p>
            <a:pPr eaLnBrk="1" hangingPunct="1"/>
            <a:endParaRPr lang="en-US" b="1" dirty="0">
              <a:solidFill>
                <a:srgbClr val="000000"/>
              </a:solidFill>
            </a:endParaRPr>
          </a:p>
          <a:p>
            <a:pPr eaLnBrk="1" hangingPunct="1"/>
            <a:r>
              <a:rPr lang="en-US" dirty="0">
                <a:solidFill>
                  <a:srgbClr val="000000"/>
                </a:solidFill>
              </a:rPr>
              <a:t>Vice-Admiral Robert </a:t>
            </a:r>
            <a:r>
              <a:rPr lang="en-US" dirty="0" err="1">
                <a:solidFill>
                  <a:srgbClr val="000000"/>
                </a:solidFill>
              </a:rPr>
              <a:t>FitzRoy</a:t>
            </a:r>
            <a:endParaRPr lang="en-US" dirty="0">
              <a:solidFill>
                <a:srgbClr val="000000"/>
              </a:solidFill>
            </a:endParaRPr>
          </a:p>
          <a:p>
            <a:pPr eaLnBrk="1" hangingPunct="1"/>
            <a:r>
              <a:rPr lang="en-US" dirty="0">
                <a:solidFill>
                  <a:srgbClr val="000000"/>
                </a:solidFill>
              </a:rPr>
              <a:t>The weather book: a manual of practical meteorology</a:t>
            </a:r>
          </a:p>
          <a:p>
            <a:pPr eaLnBrk="1" hangingPunct="1"/>
            <a:r>
              <a:rPr lang="en-US" dirty="0">
                <a:solidFill>
                  <a:srgbClr val="000000"/>
                </a:solidFill>
              </a:rPr>
              <a:t>P. 103. 1854 -1863</a:t>
            </a:r>
          </a:p>
        </p:txBody>
      </p:sp>
      <p:sp>
        <p:nvSpPr>
          <p:cNvPr id="2057" name="Rectangle 9"/>
          <p:cNvSpPr>
            <a:spLocks noGrp="1" noChangeArrowheads="1"/>
          </p:cNvSpPr>
          <p:nvPr>
            <p:ph type="title"/>
          </p:nvPr>
        </p:nvSpPr>
        <p:spPr/>
        <p:txBody>
          <a:bodyPr/>
          <a:lstStyle/>
          <a:p>
            <a:pPr eaLnBrk="1" hangingPunct="1"/>
            <a:r>
              <a:rPr lang="en-US" dirty="0" smtClean="0">
                <a:solidFill>
                  <a:srgbClr val="FFFF00"/>
                </a:solidFill>
              </a:rPr>
              <a:t>1863: Vice Admiral R. </a:t>
            </a:r>
            <a:r>
              <a:rPr lang="en-US" dirty="0" err="1" smtClean="0">
                <a:solidFill>
                  <a:srgbClr val="FFFF00"/>
                </a:solidFill>
              </a:rPr>
              <a:t>FitzRoy</a:t>
            </a:r>
            <a:endParaRPr lang="en-US" dirty="0" smtClean="0">
              <a:solidFill>
                <a:srgbClr val="FFFF00"/>
              </a:solidFill>
            </a:endParaRPr>
          </a:p>
        </p:txBody>
      </p:sp>
      <p:pic>
        <p:nvPicPr>
          <p:cNvPr id="105478" name="Picture 10" descr="birds_ey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429000"/>
            <a:ext cx="5181600"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9" name="Picture 11" descr="wxbook_fitzroy_page1"/>
          <p:cNvPicPr>
            <a:picLocks noChangeAspect="1" noChangeArrowheads="1"/>
          </p:cNvPicPr>
          <p:nvPr/>
        </p:nvPicPr>
        <p:blipFill>
          <a:blip r:embed="rId4">
            <a:extLst>
              <a:ext uri="{28A0092B-C50C-407E-A947-70E740481C1C}">
                <a14:useLocalDpi xmlns:a14="http://schemas.microsoft.com/office/drawing/2010/main" val="0"/>
              </a:ext>
            </a:extLst>
          </a:blip>
          <a:srcRect b="81693"/>
          <a:stretch>
            <a:fillRect/>
          </a:stretch>
        </p:blipFill>
        <p:spPr bwMode="auto">
          <a:xfrm>
            <a:off x="6019800" y="2133600"/>
            <a:ext cx="3886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0"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742C51-024F-427F-B450-23969D0F3960}" type="slidenum">
              <a:rPr lang="en-US" smtClean="0">
                <a:solidFill>
                  <a:srgbClr val="000000"/>
                </a:solidFill>
              </a:rPr>
              <a:pPr eaLnBrk="1" hangingPunct="1"/>
              <a:t>5</a:t>
            </a:fld>
            <a:endParaRPr lang="en-US" smtClean="0">
              <a:solidFill>
                <a:srgbClr val="000000"/>
              </a:solidFill>
            </a:endParaRPr>
          </a:p>
        </p:txBody>
      </p:sp>
    </p:spTree>
    <p:extLst>
      <p:ext uri="{BB962C8B-B14F-4D97-AF65-F5344CB8AC3E}">
        <p14:creationId xmlns:p14="http://schemas.microsoft.com/office/powerpoint/2010/main" val="2294840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56">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5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5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snowgr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95300"/>
            <a:ext cx="8305800" cy="581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Text Box 3"/>
          <p:cNvSpPr txBox="1">
            <a:spLocks noChangeArrowheads="1"/>
          </p:cNvSpPr>
          <p:nvPr/>
        </p:nvSpPr>
        <p:spPr bwMode="auto">
          <a:xfrm>
            <a:off x="1066800" y="6292850"/>
            <a:ext cx="7218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a:solidFill>
                  <a:srgbClr val="FFFF00"/>
                </a:solidFill>
                <a:latin typeface="Arial Unicode MS" pitchFamily="34" charset="-128"/>
                <a:cs typeface="Times New Roman" pitchFamily="18" charset="0"/>
              </a:rPr>
              <a:t>The ABI visible and near-IR bands have many uses</a:t>
            </a:r>
            <a:r>
              <a:rPr lang="en-US" sz="2400" i="1">
                <a:solidFill>
                  <a:srgbClr val="FFFF00"/>
                </a:solidFill>
                <a:latin typeface="Arial Unicode MS" pitchFamily="34" charset="-128"/>
              </a:rPr>
              <a:t>.</a:t>
            </a:r>
          </a:p>
        </p:txBody>
      </p:sp>
      <p:sp>
        <p:nvSpPr>
          <p:cNvPr id="150532" name="Text Box 4"/>
          <p:cNvSpPr txBox="1">
            <a:spLocks noChangeArrowheads="1"/>
          </p:cNvSpPr>
          <p:nvPr/>
        </p:nvSpPr>
        <p:spPr bwMode="auto">
          <a:xfrm>
            <a:off x="1844675" y="90488"/>
            <a:ext cx="5470525" cy="457200"/>
          </a:xfrm>
          <a:prstGeom prst="rect">
            <a:avLst/>
          </a:prstGeom>
          <a:solidFill>
            <a:schemeClr val="bg1"/>
          </a:solidFill>
          <a:ln>
            <a:noFill/>
          </a:ln>
          <a:effectLst/>
          <a:extLst>
            <a:ext uri="{91240B29-F687-4F45-9708-019B960494DF}">
              <a14:hiddenLine xmlns:a14="http://schemas.microsoft.com/office/drawing/2010/main" w="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333399"/>
                </a:solidFill>
                <a:latin typeface="Times New Roman" pitchFamily="18" charset="0"/>
              </a:rPr>
              <a:t>Visible and near-IR channels on the ABI</a:t>
            </a:r>
            <a:endParaRPr lang="en-US" sz="2400">
              <a:solidFill>
                <a:srgbClr val="000000"/>
              </a:solidFill>
              <a:latin typeface="Times New Roman" pitchFamily="18" charset="0"/>
            </a:endParaRPr>
          </a:p>
        </p:txBody>
      </p:sp>
      <p:sp>
        <p:nvSpPr>
          <p:cNvPr id="150533" name="Text Box 5"/>
          <p:cNvSpPr txBox="1">
            <a:spLocks noChangeArrowheads="1"/>
          </p:cNvSpPr>
          <p:nvPr/>
        </p:nvSpPr>
        <p:spPr bwMode="auto">
          <a:xfrm rot="-2700000">
            <a:off x="992188" y="4376738"/>
            <a:ext cx="819150" cy="46672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333399"/>
                </a:solidFill>
                <a:latin typeface="Times New Roman" pitchFamily="18" charset="0"/>
              </a:rPr>
              <a:t>Haze</a:t>
            </a:r>
            <a:endParaRPr lang="en-US" sz="2400">
              <a:solidFill>
                <a:srgbClr val="000000"/>
              </a:solidFill>
              <a:latin typeface="Times New Roman" pitchFamily="18" charset="0"/>
            </a:endParaRPr>
          </a:p>
        </p:txBody>
      </p:sp>
      <p:sp>
        <p:nvSpPr>
          <p:cNvPr id="150534" name="Text Box 6"/>
          <p:cNvSpPr txBox="1">
            <a:spLocks noChangeArrowheads="1"/>
          </p:cNvSpPr>
          <p:nvPr/>
        </p:nvSpPr>
        <p:spPr bwMode="auto">
          <a:xfrm rot="-2700000">
            <a:off x="1423988" y="4381500"/>
            <a:ext cx="1047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3300"/>
                </a:solidFill>
                <a:latin typeface="Times New Roman" pitchFamily="18" charset="0"/>
              </a:rPr>
              <a:t>Clouds</a:t>
            </a:r>
            <a:endParaRPr lang="en-US" sz="2400">
              <a:solidFill>
                <a:srgbClr val="000000"/>
              </a:solidFill>
              <a:latin typeface="Times New Roman" pitchFamily="18" charset="0"/>
            </a:endParaRPr>
          </a:p>
        </p:txBody>
      </p:sp>
      <p:sp>
        <p:nvSpPr>
          <p:cNvPr id="150535" name="Text Box 7"/>
          <p:cNvSpPr txBox="1">
            <a:spLocks noChangeArrowheads="1"/>
          </p:cNvSpPr>
          <p:nvPr/>
        </p:nvSpPr>
        <p:spPr bwMode="auto">
          <a:xfrm rot="-2706086">
            <a:off x="2349500" y="4346575"/>
            <a:ext cx="768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6600"/>
                </a:solidFill>
                <a:latin typeface="Times New Roman" pitchFamily="18" charset="0"/>
              </a:rPr>
              <a:t>Veg.</a:t>
            </a:r>
          </a:p>
        </p:txBody>
      </p:sp>
      <p:sp>
        <p:nvSpPr>
          <p:cNvPr id="150536" name="Text Box 8"/>
          <p:cNvSpPr txBox="1">
            <a:spLocks noChangeArrowheads="1"/>
          </p:cNvSpPr>
          <p:nvPr/>
        </p:nvSpPr>
        <p:spPr bwMode="auto">
          <a:xfrm rot="-2700000">
            <a:off x="4232275" y="2717800"/>
            <a:ext cx="946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Cirrus</a:t>
            </a:r>
          </a:p>
        </p:txBody>
      </p:sp>
      <p:sp>
        <p:nvSpPr>
          <p:cNvPr id="150537" name="Text Box 9"/>
          <p:cNvSpPr txBox="1">
            <a:spLocks noChangeArrowheads="1"/>
          </p:cNvSpPr>
          <p:nvPr/>
        </p:nvSpPr>
        <p:spPr bwMode="auto">
          <a:xfrm rot="-2700000">
            <a:off x="6969125" y="2541588"/>
            <a:ext cx="1300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Part. size</a:t>
            </a:r>
          </a:p>
        </p:txBody>
      </p:sp>
      <p:sp>
        <p:nvSpPr>
          <p:cNvPr id="150538" name="Text Box 10"/>
          <p:cNvSpPr txBox="1">
            <a:spLocks noChangeArrowheads="1"/>
          </p:cNvSpPr>
          <p:nvPr/>
        </p:nvSpPr>
        <p:spPr bwMode="auto">
          <a:xfrm rot="-2700000">
            <a:off x="4872038" y="2411413"/>
            <a:ext cx="1743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Snow, Phase</a:t>
            </a:r>
          </a:p>
        </p:txBody>
      </p:sp>
      <p:sp>
        <p:nvSpPr>
          <p:cNvPr id="15053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BF413FB-BFB7-472F-A6B7-D6865666D277}" type="slidenum">
              <a:rPr lang="en-US" smtClean="0">
                <a:solidFill>
                  <a:srgbClr val="000000"/>
                </a:solidFill>
              </a:rPr>
              <a:pPr eaLnBrk="1" hangingPunct="1"/>
              <a:t>50</a:t>
            </a:fld>
            <a:endParaRPr lang="en-US" smtClean="0">
              <a:solidFill>
                <a:srgbClr val="000000"/>
              </a:solidFill>
            </a:endParaRPr>
          </a:p>
        </p:txBody>
      </p:sp>
    </p:spTree>
    <p:extLst>
      <p:ext uri="{BB962C8B-B14F-4D97-AF65-F5344CB8AC3E}">
        <p14:creationId xmlns:p14="http://schemas.microsoft.com/office/powerpoint/2010/main" val="3008566595"/>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ext Box 2"/>
          <p:cNvSpPr txBox="1">
            <a:spLocks noChangeArrowheads="1"/>
          </p:cNvSpPr>
          <p:nvPr/>
        </p:nvSpPr>
        <p:spPr bwMode="auto">
          <a:xfrm>
            <a:off x="288925" y="193675"/>
            <a:ext cx="7959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00"/>
                </a:solidFill>
                <a:latin typeface="Times New Roman" pitchFamily="18" charset="0"/>
              </a:rPr>
              <a:t>AVIRIS: Linden_haze_0.439_0.498um (simulated ABI band 1)</a:t>
            </a:r>
          </a:p>
        </p:txBody>
      </p:sp>
      <p:sp>
        <p:nvSpPr>
          <p:cNvPr id="151555" name="Text Box 3"/>
          <p:cNvSpPr txBox="1">
            <a:spLocks noChangeArrowheads="1"/>
          </p:cNvSpPr>
          <p:nvPr/>
        </p:nvSpPr>
        <p:spPr bwMode="auto">
          <a:xfrm>
            <a:off x="381000" y="5562600"/>
            <a:ext cx="1030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Smoke</a:t>
            </a:r>
          </a:p>
        </p:txBody>
      </p:sp>
      <p:pic>
        <p:nvPicPr>
          <p:cNvPr id="151556" name="Picture 4" descr="linden_haze_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762000"/>
            <a:ext cx="7248525" cy="604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7" name="Picture 5" descr="linden_smoke_pl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3879850"/>
            <a:ext cx="259080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8" name="Line 6"/>
          <p:cNvSpPr>
            <a:spLocks noChangeShapeType="1"/>
          </p:cNvSpPr>
          <p:nvPr/>
        </p:nvSpPr>
        <p:spPr bwMode="auto">
          <a:xfrm flipV="1">
            <a:off x="5410200" y="4800600"/>
            <a:ext cx="1676400" cy="167640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1559" name="Line 7"/>
          <p:cNvSpPr>
            <a:spLocks noChangeShapeType="1"/>
          </p:cNvSpPr>
          <p:nvPr/>
        </p:nvSpPr>
        <p:spPr bwMode="auto">
          <a:xfrm flipV="1">
            <a:off x="5638800" y="4495800"/>
            <a:ext cx="1447800" cy="1371600"/>
          </a:xfrm>
          <a:prstGeom prst="line">
            <a:avLst/>
          </a:prstGeom>
          <a:noFill/>
          <a:ln w="9525">
            <a:solidFill>
              <a:srgbClr val="CC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1560" name="Text Box 8"/>
          <p:cNvSpPr txBox="1">
            <a:spLocks noChangeArrowheads="1"/>
          </p:cNvSpPr>
          <p:nvPr/>
        </p:nvSpPr>
        <p:spPr bwMode="auto">
          <a:xfrm>
            <a:off x="5486400" y="1066800"/>
            <a:ext cx="3444875" cy="91598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The 0.47 um band was added, in part, due to a request from Fred Mosher, then of the AWC</a:t>
            </a:r>
          </a:p>
        </p:txBody>
      </p:sp>
      <p:sp>
        <p:nvSpPr>
          <p:cNvPr id="151561"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B3F2A76-3220-4969-A675-B1A814BCB635}" type="slidenum">
              <a:rPr lang="en-US" smtClean="0">
                <a:solidFill>
                  <a:srgbClr val="000000"/>
                </a:solidFill>
              </a:rPr>
              <a:pPr eaLnBrk="1" hangingPunct="1"/>
              <a:t>51</a:t>
            </a:fld>
            <a:endParaRPr lang="en-US" smtClean="0">
              <a:solidFill>
                <a:srgbClr val="000000"/>
              </a:solidFill>
            </a:endParaRPr>
          </a:p>
        </p:txBody>
      </p:sp>
    </p:spTree>
    <p:extLst>
      <p:ext uri="{BB962C8B-B14F-4D97-AF65-F5344CB8AC3E}">
        <p14:creationId xmlns:p14="http://schemas.microsoft.com/office/powerpoint/2010/main" val="3541284345"/>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23ADBFD-D52F-4C6D-8C61-87803B135E8F}" type="slidenum">
              <a:rPr lang="en-US" smtClean="0">
                <a:solidFill>
                  <a:srgbClr val="000000"/>
                </a:solidFill>
              </a:rPr>
              <a:pPr eaLnBrk="1" hangingPunct="1"/>
              <a:t>52</a:t>
            </a:fld>
            <a:endParaRPr lang="en-US" smtClean="0">
              <a:solidFill>
                <a:srgbClr val="000000"/>
              </a:solidFill>
            </a:endParaRPr>
          </a:p>
        </p:txBody>
      </p:sp>
      <p:pic>
        <p:nvPicPr>
          <p:cNvPr id="152579" name="Picture 2" descr="linden_smoke_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762000"/>
            <a:ext cx="7248525" cy="604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0" name="Text Box 3"/>
          <p:cNvSpPr txBox="1">
            <a:spLocks noChangeArrowheads="1"/>
          </p:cNvSpPr>
          <p:nvPr/>
        </p:nvSpPr>
        <p:spPr bwMode="auto">
          <a:xfrm>
            <a:off x="441325" y="193675"/>
            <a:ext cx="6224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00"/>
                </a:solidFill>
                <a:latin typeface="Times New Roman" pitchFamily="18" charset="0"/>
              </a:rPr>
              <a:t>Linden_0.577_0.696_um (simulated ABI band 2)</a:t>
            </a:r>
          </a:p>
        </p:txBody>
      </p:sp>
    </p:spTree>
    <p:extLst>
      <p:ext uri="{BB962C8B-B14F-4D97-AF65-F5344CB8AC3E}">
        <p14:creationId xmlns:p14="http://schemas.microsoft.com/office/powerpoint/2010/main" val="1807207458"/>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F10344C-7EC1-48B7-A274-E0A86ECCE3A9}" type="slidenum">
              <a:rPr lang="en-US" smtClean="0">
                <a:solidFill>
                  <a:srgbClr val="000000"/>
                </a:solidFill>
              </a:rPr>
              <a:pPr eaLnBrk="1" hangingPunct="1"/>
              <a:t>53</a:t>
            </a:fld>
            <a:endParaRPr lang="en-US" smtClean="0">
              <a:solidFill>
                <a:srgbClr val="000000"/>
              </a:solidFill>
            </a:endParaRPr>
          </a:p>
        </p:txBody>
      </p:sp>
      <p:sp>
        <p:nvSpPr>
          <p:cNvPr id="153603" name="Text Box 2"/>
          <p:cNvSpPr txBox="1">
            <a:spLocks noChangeArrowheads="1"/>
          </p:cNvSpPr>
          <p:nvPr/>
        </p:nvSpPr>
        <p:spPr bwMode="auto">
          <a:xfrm>
            <a:off x="152400" y="609600"/>
            <a:ext cx="4287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01 September 2000--</a:t>
            </a:r>
            <a:r>
              <a:rPr lang="en-US" sz="2400">
                <a:solidFill>
                  <a:srgbClr val="000000"/>
                </a:solidFill>
                <a:latin typeface="Times New Roman" pitchFamily="18" charset="0"/>
              </a:rPr>
              <a:t> </a:t>
            </a:r>
            <a:r>
              <a:rPr lang="en-US" sz="2400">
                <a:solidFill>
                  <a:srgbClr val="FFFF00"/>
                </a:solidFill>
                <a:latin typeface="Times New Roman" pitchFamily="18" charset="0"/>
              </a:rPr>
              <a:t>Pre</a:t>
            </a:r>
            <a:r>
              <a:rPr lang="en-US" sz="2400">
                <a:solidFill>
                  <a:srgbClr val="FFFFFF"/>
                </a:solidFill>
                <a:latin typeface="Times New Roman" pitchFamily="18" charset="0"/>
              </a:rPr>
              <a:t>-burning</a:t>
            </a:r>
          </a:p>
        </p:txBody>
      </p:sp>
      <p:sp>
        <p:nvSpPr>
          <p:cNvPr id="153604" name="Text Box 3"/>
          <p:cNvSpPr txBox="1">
            <a:spLocks noChangeArrowheads="1"/>
          </p:cNvSpPr>
          <p:nvPr/>
        </p:nvSpPr>
        <p:spPr bwMode="auto">
          <a:xfrm>
            <a:off x="990600" y="76200"/>
            <a:ext cx="72421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3200" b="1">
                <a:solidFill>
                  <a:srgbClr val="FFFF00"/>
                </a:solidFill>
                <a:latin typeface="Times New Roman" pitchFamily="18" charset="0"/>
              </a:rPr>
              <a:t>MODIS Detects Burn Scars in Louisiana</a:t>
            </a:r>
            <a:endParaRPr lang="en-US" sz="3600">
              <a:solidFill>
                <a:srgbClr val="FFFF00"/>
              </a:solidFill>
              <a:latin typeface="Times New Roman" pitchFamily="18" charset="0"/>
            </a:endParaRPr>
          </a:p>
        </p:txBody>
      </p:sp>
      <p:sp>
        <p:nvSpPr>
          <p:cNvPr id="153605" name="Text Box 4"/>
          <p:cNvSpPr txBox="1">
            <a:spLocks noChangeArrowheads="1"/>
          </p:cNvSpPr>
          <p:nvPr/>
        </p:nvSpPr>
        <p:spPr bwMode="auto">
          <a:xfrm>
            <a:off x="-55563" y="6653213"/>
            <a:ext cx="8397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lnSpc>
                <a:spcPct val="90000"/>
              </a:lnSpc>
              <a:spcBef>
                <a:spcPct val="0"/>
              </a:spcBef>
              <a:spcAft>
                <a:spcPct val="0"/>
              </a:spcAft>
            </a:pPr>
            <a:r>
              <a:rPr lang="en-US" sz="1000">
                <a:solidFill>
                  <a:srgbClr val="000000"/>
                </a:solidFill>
                <a:latin typeface="Times New Roman" pitchFamily="18" charset="0"/>
              </a:rPr>
              <a:t>CIMSS, UW</a:t>
            </a:r>
            <a:endParaRPr lang="en-US" sz="1200">
              <a:solidFill>
                <a:srgbClr val="000000"/>
              </a:solidFill>
              <a:latin typeface="Times New Roman" pitchFamily="18" charset="0"/>
            </a:endParaRPr>
          </a:p>
        </p:txBody>
      </p:sp>
      <p:grpSp>
        <p:nvGrpSpPr>
          <p:cNvPr id="153606" name="Group 5"/>
          <p:cNvGrpSpPr>
            <a:grpSpLocks/>
          </p:cNvGrpSpPr>
          <p:nvPr/>
        </p:nvGrpSpPr>
        <p:grpSpPr bwMode="auto">
          <a:xfrm>
            <a:off x="0" y="1068388"/>
            <a:ext cx="9067800" cy="5789612"/>
            <a:chOff x="48" y="673"/>
            <a:chExt cx="5712" cy="3647"/>
          </a:xfrm>
        </p:grpSpPr>
        <p:pic>
          <p:nvPicPr>
            <p:cNvPr id="153609" name="Picture 6" descr="LA_SCARS_00245_17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 y="673"/>
              <a:ext cx="2591" cy="287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53610" name="Group 7"/>
            <p:cNvGrpSpPr>
              <a:grpSpLocks/>
            </p:cNvGrpSpPr>
            <p:nvPr/>
          </p:nvGrpSpPr>
          <p:grpSpPr bwMode="auto">
            <a:xfrm>
              <a:off x="3024" y="673"/>
              <a:ext cx="2591" cy="2879"/>
              <a:chOff x="3024" y="673"/>
              <a:chExt cx="2591" cy="2879"/>
            </a:xfrm>
          </p:grpSpPr>
          <p:pic>
            <p:nvPicPr>
              <p:cNvPr id="153613" name="Picture 8" descr="LA_SCARS_00261_17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4" y="673"/>
                <a:ext cx="2591" cy="287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3614" name="Text Box 9"/>
              <p:cNvSpPr txBox="1">
                <a:spLocks noChangeArrowheads="1"/>
              </p:cNvSpPr>
              <p:nvPr/>
            </p:nvSpPr>
            <p:spPr bwMode="auto">
              <a:xfrm>
                <a:off x="3408" y="2067"/>
                <a:ext cx="1030" cy="237"/>
              </a:xfrm>
              <a:prstGeom prst="rect">
                <a:avLst/>
              </a:prstGeom>
              <a:solidFill>
                <a:srgbClr val="CCFFCC">
                  <a:alpha val="50195"/>
                </a:srgbClr>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lnSpc>
                    <a:spcPct val="70000"/>
                  </a:lnSpc>
                  <a:spcBef>
                    <a:spcPct val="0"/>
                  </a:spcBef>
                  <a:spcAft>
                    <a:spcPct val="0"/>
                  </a:spcAft>
                </a:pPr>
                <a:r>
                  <a:rPr lang="en-US" sz="2400">
                    <a:solidFill>
                      <a:srgbClr val="FF0000"/>
                    </a:solidFill>
                    <a:latin typeface="Times New Roman" pitchFamily="18" charset="0"/>
                  </a:rPr>
                  <a:t>Burn  Scars</a:t>
                </a:r>
              </a:p>
            </p:txBody>
          </p:sp>
          <p:sp>
            <p:nvSpPr>
              <p:cNvPr id="153615" name="Line 10"/>
              <p:cNvSpPr>
                <a:spLocks noChangeShapeType="1"/>
              </p:cNvSpPr>
              <p:nvPr/>
            </p:nvSpPr>
            <p:spPr bwMode="auto">
              <a:xfrm flipV="1">
                <a:off x="3888" y="1728"/>
                <a:ext cx="336"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3616" name="Line 11"/>
              <p:cNvSpPr>
                <a:spLocks noChangeShapeType="1"/>
              </p:cNvSpPr>
              <p:nvPr/>
            </p:nvSpPr>
            <p:spPr bwMode="auto">
              <a:xfrm flipH="1" flipV="1">
                <a:off x="3264" y="1776"/>
                <a:ext cx="624"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3617" name="Line 12"/>
              <p:cNvSpPr>
                <a:spLocks noChangeShapeType="1"/>
              </p:cNvSpPr>
              <p:nvPr/>
            </p:nvSpPr>
            <p:spPr bwMode="auto">
              <a:xfrm flipV="1">
                <a:off x="3888" y="1248"/>
                <a:ext cx="96" cy="81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3618" name="Line 13"/>
              <p:cNvSpPr>
                <a:spLocks noChangeShapeType="1"/>
              </p:cNvSpPr>
              <p:nvPr/>
            </p:nvSpPr>
            <p:spPr bwMode="auto">
              <a:xfrm>
                <a:off x="4368" y="2304"/>
                <a:ext cx="480" cy="76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153611" name="Text Box 14"/>
            <p:cNvSpPr txBox="1">
              <a:spLocks noChangeArrowheads="1"/>
            </p:cNvSpPr>
            <p:nvPr/>
          </p:nvSpPr>
          <p:spPr bwMode="auto">
            <a:xfrm>
              <a:off x="48" y="3600"/>
              <a:ext cx="5691"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Scars (dark regions) caused by biomass burning in early September are</a:t>
              </a:r>
            </a:p>
            <a:p>
              <a:pPr fontAlgn="base">
                <a:spcBef>
                  <a:spcPct val="0"/>
                </a:spcBef>
                <a:spcAft>
                  <a:spcPct val="0"/>
                </a:spcAft>
              </a:pPr>
              <a:r>
                <a:rPr lang="en-US" sz="2400">
                  <a:solidFill>
                    <a:srgbClr val="FFFFFF"/>
                  </a:solidFill>
                  <a:latin typeface="Times New Roman" pitchFamily="18" charset="0"/>
                </a:rPr>
                <a:t>evident in MODIS 250 m NIR channel 2  (0.85 μm) imagery on the 17</a:t>
              </a:r>
              <a:r>
                <a:rPr lang="en-US" sz="2400" baseline="30000">
                  <a:solidFill>
                    <a:srgbClr val="FFFFFF"/>
                  </a:solidFill>
                  <a:latin typeface="Times New Roman" pitchFamily="18" charset="0"/>
                </a:rPr>
                <a:t>th</a:t>
              </a:r>
              <a:r>
                <a:rPr lang="en-US" sz="2400">
                  <a:solidFill>
                    <a:srgbClr val="FFFFFF"/>
                  </a:solidFill>
                  <a:latin typeface="Times New Roman" pitchFamily="18" charset="0"/>
                </a:rPr>
                <a:t>.</a:t>
              </a:r>
            </a:p>
          </p:txBody>
        </p:sp>
        <p:sp>
          <p:nvSpPr>
            <p:cNvPr id="153612" name="Text Box 15"/>
            <p:cNvSpPr txBox="1">
              <a:spLocks noChangeArrowheads="1"/>
            </p:cNvSpPr>
            <p:nvPr/>
          </p:nvSpPr>
          <p:spPr bwMode="auto">
            <a:xfrm>
              <a:off x="4572" y="4166"/>
              <a:ext cx="118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000">
                  <a:solidFill>
                    <a:srgbClr val="000000"/>
                  </a:solidFill>
                  <a:latin typeface="Times New Roman" pitchFamily="18" charset="0"/>
                </a:rPr>
                <a:t>MODIS Data from GSFC DAAC</a:t>
              </a:r>
              <a:endParaRPr lang="en-US" sz="2400">
                <a:solidFill>
                  <a:srgbClr val="000000"/>
                </a:solidFill>
                <a:latin typeface="Times New Roman" pitchFamily="18" charset="0"/>
              </a:endParaRPr>
            </a:p>
          </p:txBody>
        </p:sp>
      </p:grpSp>
      <p:sp>
        <p:nvSpPr>
          <p:cNvPr id="153607" name="Text Box 16"/>
          <p:cNvSpPr txBox="1">
            <a:spLocks noChangeArrowheads="1"/>
          </p:cNvSpPr>
          <p:nvPr/>
        </p:nvSpPr>
        <p:spPr bwMode="auto">
          <a:xfrm>
            <a:off x="4648200" y="609600"/>
            <a:ext cx="4406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17 September 2000--</a:t>
            </a:r>
            <a:r>
              <a:rPr lang="en-US" sz="2400">
                <a:solidFill>
                  <a:srgbClr val="000000"/>
                </a:solidFill>
                <a:latin typeface="Times New Roman" pitchFamily="18" charset="0"/>
              </a:rPr>
              <a:t> </a:t>
            </a:r>
            <a:r>
              <a:rPr lang="en-US" sz="2400">
                <a:solidFill>
                  <a:srgbClr val="FFFF00"/>
                </a:solidFill>
                <a:latin typeface="Times New Roman" pitchFamily="18" charset="0"/>
              </a:rPr>
              <a:t>Post</a:t>
            </a:r>
            <a:r>
              <a:rPr lang="en-US" sz="2400">
                <a:solidFill>
                  <a:srgbClr val="FFFFFF"/>
                </a:solidFill>
                <a:latin typeface="Times New Roman" pitchFamily="18" charset="0"/>
              </a:rPr>
              <a:t>-burning</a:t>
            </a:r>
          </a:p>
        </p:txBody>
      </p:sp>
      <p:sp>
        <p:nvSpPr>
          <p:cNvPr id="153608" name="Text Box 17"/>
          <p:cNvSpPr txBox="1">
            <a:spLocks noChangeArrowheads="1"/>
          </p:cNvSpPr>
          <p:nvPr/>
        </p:nvSpPr>
        <p:spPr bwMode="auto">
          <a:xfrm>
            <a:off x="228600" y="3886200"/>
            <a:ext cx="6629400" cy="841375"/>
          </a:xfrm>
          <a:prstGeom prst="rect">
            <a:avLst/>
          </a:prstGeom>
          <a:solidFill>
            <a:schemeClr val="bg1"/>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ABI will allow for diurnal characterizations of burn areas, this has implications for re-growth patterns.</a:t>
            </a:r>
            <a:endParaRPr lang="en-US" sz="2000">
              <a:solidFill>
                <a:srgbClr val="009999"/>
              </a:solidFill>
            </a:endParaRPr>
          </a:p>
        </p:txBody>
      </p:sp>
    </p:spTree>
    <p:extLst>
      <p:ext uri="{BB962C8B-B14F-4D97-AF65-F5344CB8AC3E}">
        <p14:creationId xmlns:p14="http://schemas.microsoft.com/office/powerpoint/2010/main" val="3483369123"/>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152400" y="609600"/>
            <a:ext cx="4287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rPr>
              <a:t>01 September 2000-- </a:t>
            </a:r>
            <a:r>
              <a:rPr lang="en-US" altLang="en-US" sz="2400">
                <a:solidFill>
                  <a:srgbClr val="3333CC"/>
                </a:solidFill>
              </a:rPr>
              <a:t>Pre-</a:t>
            </a:r>
            <a:r>
              <a:rPr lang="en-US" altLang="en-US" sz="2400">
                <a:solidFill>
                  <a:srgbClr val="000000"/>
                </a:solidFill>
              </a:rPr>
              <a:t>burning</a:t>
            </a:r>
          </a:p>
        </p:txBody>
      </p:sp>
      <p:sp>
        <p:nvSpPr>
          <p:cNvPr id="80899" name="Text Box 3"/>
          <p:cNvSpPr txBox="1">
            <a:spLocks noChangeArrowheads="1"/>
          </p:cNvSpPr>
          <p:nvPr/>
        </p:nvSpPr>
        <p:spPr bwMode="auto">
          <a:xfrm>
            <a:off x="1027113" y="76200"/>
            <a:ext cx="726281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b="1">
                <a:solidFill>
                  <a:srgbClr val="3333CC"/>
                </a:solidFill>
              </a:rPr>
              <a:t>GOES Visible Cannot Detect Burn Scars</a:t>
            </a:r>
            <a:endParaRPr lang="en-US" altLang="en-US" sz="3600">
              <a:solidFill>
                <a:srgbClr val="000000"/>
              </a:solidFill>
            </a:endParaRPr>
          </a:p>
        </p:txBody>
      </p:sp>
      <p:sp>
        <p:nvSpPr>
          <p:cNvPr id="80900" name="Text Box 4"/>
          <p:cNvSpPr txBox="1">
            <a:spLocks noChangeArrowheads="1"/>
          </p:cNvSpPr>
          <p:nvPr/>
        </p:nvSpPr>
        <p:spPr bwMode="auto">
          <a:xfrm>
            <a:off x="4648200" y="609600"/>
            <a:ext cx="4406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rPr>
              <a:t>17 September 2000-- </a:t>
            </a:r>
            <a:r>
              <a:rPr lang="en-US" altLang="en-US" sz="2400">
                <a:solidFill>
                  <a:srgbClr val="3333CC"/>
                </a:solidFill>
              </a:rPr>
              <a:t>Post-</a:t>
            </a:r>
            <a:r>
              <a:rPr lang="en-US" altLang="en-US" sz="2400">
                <a:solidFill>
                  <a:srgbClr val="000000"/>
                </a:solidFill>
              </a:rPr>
              <a:t>burning</a:t>
            </a:r>
          </a:p>
        </p:txBody>
      </p:sp>
      <p:sp>
        <p:nvSpPr>
          <p:cNvPr id="80901" name="Text Box 5"/>
          <p:cNvSpPr txBox="1">
            <a:spLocks noChangeArrowheads="1"/>
          </p:cNvSpPr>
          <p:nvPr/>
        </p:nvSpPr>
        <p:spPr bwMode="auto">
          <a:xfrm>
            <a:off x="58738" y="5257800"/>
            <a:ext cx="8856662"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en-US" sz="2400">
                <a:solidFill>
                  <a:srgbClr val="000000"/>
                </a:solidFill>
              </a:rPr>
              <a:t>The GOES visible channel (0.52 - 0.72 μm) does not delineate the burn scars. However, the 0.85 μm channel on MODIS was able to detect the burn scars. This is another reason to include a second visible channel (0.81 - 0.91 μm) on the Advanced Baseline Imager (ABI).</a:t>
            </a:r>
          </a:p>
        </p:txBody>
      </p:sp>
      <p:pic>
        <p:nvPicPr>
          <p:cNvPr id="80902" name="Picture 6" descr="D:\SCARBURN_GOES_BEFORE.GIF"/>
          <p:cNvPicPr>
            <a:picLocks noChangeAspect="1" noChangeArrowheads="1"/>
          </p:cNvPicPr>
          <p:nvPr/>
        </p:nvPicPr>
        <p:blipFill>
          <a:blip r:embed="rId2">
            <a:extLst>
              <a:ext uri="{28A0092B-C50C-407E-A947-70E740481C1C}">
                <a14:useLocalDpi xmlns:a14="http://schemas.microsoft.com/office/drawing/2010/main" val="0"/>
              </a:ext>
            </a:extLst>
          </a:blip>
          <a:srcRect r="20625"/>
          <a:stretch>
            <a:fillRect/>
          </a:stretch>
        </p:blipFill>
        <p:spPr bwMode="auto">
          <a:xfrm>
            <a:off x="304800" y="1106488"/>
            <a:ext cx="4268788" cy="4033837"/>
          </a:xfrm>
          <a:prstGeom prst="rect">
            <a:avLst/>
          </a:prstGeom>
          <a:noFill/>
          <a:extLst>
            <a:ext uri="{909E8E84-426E-40DD-AFC4-6F175D3DCCD1}">
              <a14:hiddenFill xmlns:a14="http://schemas.microsoft.com/office/drawing/2010/main">
                <a:solidFill>
                  <a:srgbClr val="FFFFFF"/>
                </a:solidFill>
              </a14:hiddenFill>
            </a:ext>
          </a:extLst>
        </p:spPr>
      </p:pic>
      <p:pic>
        <p:nvPicPr>
          <p:cNvPr id="80903" name="Picture 7" descr="D:\SCARBURN_GOES_AFTER.GIF"/>
          <p:cNvPicPr>
            <a:picLocks noChangeAspect="1" noChangeArrowheads="1"/>
          </p:cNvPicPr>
          <p:nvPr/>
        </p:nvPicPr>
        <p:blipFill>
          <a:blip r:embed="rId3">
            <a:extLst>
              <a:ext uri="{28A0092B-C50C-407E-A947-70E740481C1C}">
                <a14:useLocalDpi xmlns:a14="http://schemas.microsoft.com/office/drawing/2010/main" val="0"/>
              </a:ext>
            </a:extLst>
          </a:blip>
          <a:srcRect r="19125"/>
          <a:stretch>
            <a:fillRect/>
          </a:stretch>
        </p:blipFill>
        <p:spPr bwMode="auto">
          <a:xfrm>
            <a:off x="4640263" y="1071563"/>
            <a:ext cx="4351337" cy="4033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413966"/>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81DB8"/>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ECD94A3-70B5-4073-BF2F-75129C8B436A}" type="slidenum">
              <a:rPr lang="en-US" smtClean="0">
                <a:solidFill>
                  <a:srgbClr val="000000"/>
                </a:solidFill>
              </a:rPr>
              <a:pPr>
                <a:defRPr/>
              </a:pPr>
              <a:t>55</a:t>
            </a:fld>
            <a:endParaRPr lang="en-US">
              <a:solidFill>
                <a:srgbClr val="000000"/>
              </a:solidFill>
            </a:endParaRPr>
          </a:p>
        </p:txBody>
      </p:sp>
      <p:sp>
        <p:nvSpPr>
          <p:cNvPr id="5" name="Text Box 2"/>
          <p:cNvSpPr txBox="1">
            <a:spLocks noChangeArrowheads="1"/>
          </p:cNvSpPr>
          <p:nvPr/>
        </p:nvSpPr>
        <p:spPr bwMode="auto">
          <a:xfrm>
            <a:off x="1143000" y="0"/>
            <a:ext cx="6992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dirty="0">
                <a:solidFill>
                  <a:srgbClr val="FFFF00"/>
                </a:solidFill>
                <a:latin typeface="Times New Roman" pitchFamily="18" charset="0"/>
              </a:rPr>
              <a:t>1.88 </a:t>
            </a:r>
            <a:r>
              <a:rPr lang="en-US" sz="2400" b="1" dirty="0">
                <a:solidFill>
                  <a:srgbClr val="FFFF00"/>
                </a:solidFill>
                <a:latin typeface="Times New Roman" pitchFamily="18" charset="0"/>
                <a:sym typeface="Symbol" pitchFamily="18" charset="2"/>
              </a:rPr>
              <a:t></a:t>
            </a:r>
            <a:r>
              <a:rPr lang="en-US" sz="2400" b="1" dirty="0">
                <a:solidFill>
                  <a:srgbClr val="FFFF00"/>
                </a:solidFill>
                <a:latin typeface="Times New Roman" pitchFamily="18" charset="0"/>
              </a:rPr>
              <a:t>m (or 1.38 </a:t>
            </a:r>
            <a:r>
              <a:rPr lang="en-US" sz="2400" b="1" dirty="0">
                <a:solidFill>
                  <a:srgbClr val="FFFF00"/>
                </a:solidFill>
                <a:latin typeface="Times New Roman" pitchFamily="18" charset="0"/>
                <a:sym typeface="Symbol" pitchFamily="18" charset="2"/>
              </a:rPr>
              <a:t></a:t>
            </a:r>
            <a:r>
              <a:rPr lang="en-US" sz="2400" b="1" dirty="0">
                <a:solidFill>
                  <a:srgbClr val="FFFF00"/>
                </a:solidFill>
                <a:latin typeface="Times New Roman" pitchFamily="18" charset="0"/>
              </a:rPr>
              <a:t>m) is helpful for contrail detection</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200"/>
            <a:ext cx="3777099" cy="3777099"/>
          </a:xfrm>
          <a:prstGeom prst="rect">
            <a:avLst/>
          </a:prstGeom>
          <a:ln>
            <a:solidFill>
              <a:schemeClr val="tx1"/>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2133600"/>
            <a:ext cx="3777099" cy="3777099"/>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6901" y="3080901"/>
            <a:ext cx="3777099" cy="3777099"/>
          </a:xfrm>
          <a:prstGeom prst="rect">
            <a:avLst/>
          </a:prstGeom>
          <a:ln>
            <a:solidFill>
              <a:schemeClr val="tx1"/>
            </a:solidFill>
          </a:ln>
        </p:spPr>
      </p:pic>
      <p:sp>
        <p:nvSpPr>
          <p:cNvPr id="9" name="TextBox 8"/>
          <p:cNvSpPr txBox="1"/>
          <p:nvPr/>
        </p:nvSpPr>
        <p:spPr>
          <a:xfrm>
            <a:off x="3962400" y="914400"/>
            <a:ext cx="864339" cy="369332"/>
          </a:xfrm>
          <a:prstGeom prst="rect">
            <a:avLst/>
          </a:prstGeom>
          <a:noFill/>
        </p:spPr>
        <p:txBody>
          <a:bodyPr wrap="none" rtlCol="0">
            <a:spAutoFit/>
          </a:bodyPr>
          <a:lstStyle/>
          <a:p>
            <a:r>
              <a:rPr lang="en-US" dirty="0" smtClean="0">
                <a:solidFill>
                  <a:schemeClr val="bg1"/>
                </a:solidFill>
              </a:rPr>
              <a:t>Clear?</a:t>
            </a:r>
            <a:endParaRPr lang="en-US" dirty="0">
              <a:solidFill>
                <a:schemeClr val="bg1"/>
              </a:solidFill>
            </a:endParaRPr>
          </a:p>
        </p:txBody>
      </p:sp>
    </p:spTree>
    <p:extLst>
      <p:ext uri="{BB962C8B-B14F-4D97-AF65-F5344CB8AC3E}">
        <p14:creationId xmlns:p14="http://schemas.microsoft.com/office/powerpoint/2010/main" val="12368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Gifs\all_abi_redu_rgb_16ban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388" y="520700"/>
            <a:ext cx="7008812" cy="6192838"/>
          </a:xfrm>
          <a:prstGeom prst="rect">
            <a:avLst/>
          </a:prstGeom>
          <a:noFill/>
          <a:extLst>
            <a:ext uri="{909E8E84-426E-40DD-AFC4-6F175D3DCCD1}">
              <a14:hiddenFill xmlns:a14="http://schemas.microsoft.com/office/drawing/2010/main">
                <a:solidFill>
                  <a:srgbClr val="FFFFFF"/>
                </a:solidFill>
              </a14:hiddenFill>
            </a:ext>
          </a:extLst>
        </p:spPr>
      </p:pic>
      <p:sp>
        <p:nvSpPr>
          <p:cNvPr id="10243" name="Text Box 3"/>
          <p:cNvSpPr txBox="1">
            <a:spLocks noChangeArrowheads="1"/>
          </p:cNvSpPr>
          <p:nvPr/>
        </p:nvSpPr>
        <p:spPr bwMode="auto">
          <a:xfrm>
            <a:off x="1844675" y="90488"/>
            <a:ext cx="5470525" cy="457200"/>
          </a:xfrm>
          <a:prstGeom prst="rect">
            <a:avLst/>
          </a:prstGeom>
          <a:solidFill>
            <a:schemeClr val="bg1"/>
          </a:solidFill>
          <a:ln>
            <a:noFill/>
          </a:ln>
          <a:effectLst/>
          <a:extLst>
            <a:ext uri="{91240B29-F687-4F45-9708-019B960494DF}">
              <a14:hiddenLine xmlns:a14="http://schemas.microsoft.com/office/drawing/2010/main" w="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3333CC"/>
                </a:solidFill>
              </a:rPr>
              <a:t>Visible and near-IR channels on the ABI</a:t>
            </a:r>
            <a:endParaRPr lang="en-US" altLang="en-US" sz="2400">
              <a:solidFill>
                <a:srgbClr val="000000"/>
              </a:solidFill>
            </a:endParaRPr>
          </a:p>
        </p:txBody>
      </p:sp>
      <p:sp>
        <p:nvSpPr>
          <p:cNvPr id="10244" name="Text Box 4"/>
          <p:cNvSpPr txBox="1">
            <a:spLocks noChangeArrowheads="1"/>
          </p:cNvSpPr>
          <p:nvPr/>
        </p:nvSpPr>
        <p:spPr bwMode="auto">
          <a:xfrm rot="-2760158">
            <a:off x="1524000" y="6096001"/>
            <a:ext cx="809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3333CC"/>
                </a:solidFill>
              </a:rPr>
              <a:t>Haze</a:t>
            </a:r>
            <a:endParaRPr lang="en-US" altLang="en-US" sz="2400">
              <a:solidFill>
                <a:srgbClr val="000000"/>
              </a:solidFill>
            </a:endParaRPr>
          </a:p>
        </p:txBody>
      </p:sp>
      <p:sp>
        <p:nvSpPr>
          <p:cNvPr id="10245" name="Text Box 5"/>
          <p:cNvSpPr txBox="1">
            <a:spLocks noChangeArrowheads="1"/>
          </p:cNvSpPr>
          <p:nvPr/>
        </p:nvSpPr>
        <p:spPr bwMode="auto">
          <a:xfrm rot="-2742912">
            <a:off x="1990725" y="6096000"/>
            <a:ext cx="1047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FF3300"/>
                </a:solidFill>
              </a:rPr>
              <a:t>Clouds</a:t>
            </a:r>
            <a:endParaRPr lang="en-US" altLang="en-US" sz="2400">
              <a:solidFill>
                <a:srgbClr val="000000"/>
              </a:solidFill>
            </a:endParaRPr>
          </a:p>
        </p:txBody>
      </p:sp>
      <p:sp>
        <p:nvSpPr>
          <p:cNvPr id="10246" name="Text Box 6"/>
          <p:cNvSpPr txBox="1">
            <a:spLocks noChangeArrowheads="1"/>
          </p:cNvSpPr>
          <p:nvPr/>
        </p:nvSpPr>
        <p:spPr bwMode="auto">
          <a:xfrm rot="-3160190">
            <a:off x="2740025" y="6096000"/>
            <a:ext cx="768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rPr>
              <a:t>Veg.</a:t>
            </a:r>
          </a:p>
        </p:txBody>
      </p:sp>
      <p:sp>
        <p:nvSpPr>
          <p:cNvPr id="10247" name="Text Box 7"/>
          <p:cNvSpPr txBox="1">
            <a:spLocks noChangeArrowheads="1"/>
          </p:cNvSpPr>
          <p:nvPr/>
        </p:nvSpPr>
        <p:spPr bwMode="auto">
          <a:xfrm rot="-3017422">
            <a:off x="4175125" y="3292475"/>
            <a:ext cx="946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rPr>
              <a:t>Cirrus</a:t>
            </a:r>
          </a:p>
        </p:txBody>
      </p:sp>
      <p:sp>
        <p:nvSpPr>
          <p:cNvPr id="10248" name="Text Box 8"/>
          <p:cNvSpPr txBox="1">
            <a:spLocks noChangeArrowheads="1"/>
          </p:cNvSpPr>
          <p:nvPr/>
        </p:nvSpPr>
        <p:spPr bwMode="auto">
          <a:xfrm rot="-3218979">
            <a:off x="5598319" y="6055519"/>
            <a:ext cx="13001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rPr>
              <a:t>Part. size</a:t>
            </a:r>
          </a:p>
        </p:txBody>
      </p:sp>
      <p:sp>
        <p:nvSpPr>
          <p:cNvPr id="10249" name="Text Box 9"/>
          <p:cNvSpPr txBox="1">
            <a:spLocks noChangeArrowheads="1"/>
          </p:cNvSpPr>
          <p:nvPr/>
        </p:nvSpPr>
        <p:spPr bwMode="auto">
          <a:xfrm rot="-3017422">
            <a:off x="4970462" y="3335338"/>
            <a:ext cx="879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rPr>
              <a:t>Snow</a:t>
            </a:r>
          </a:p>
        </p:txBody>
      </p:sp>
    </p:spTree>
    <p:extLst>
      <p:ext uri="{BB962C8B-B14F-4D97-AF65-F5344CB8AC3E}">
        <p14:creationId xmlns:p14="http://schemas.microsoft.com/office/powerpoint/2010/main" val="219700574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828800"/>
            <a:ext cx="7010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1" name="Text Box 3"/>
          <p:cNvSpPr txBox="1">
            <a:spLocks noChangeArrowheads="1"/>
          </p:cNvSpPr>
          <p:nvPr/>
        </p:nvSpPr>
        <p:spPr bwMode="auto">
          <a:xfrm>
            <a:off x="1600200" y="0"/>
            <a:ext cx="59055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r>
              <a:rPr lang="en-US" sz="3600" dirty="0">
                <a:solidFill>
                  <a:srgbClr val="000000"/>
                </a:solidFill>
              </a:rPr>
              <a:t>ABI </a:t>
            </a:r>
            <a:r>
              <a:rPr lang="en-US" sz="3600" dirty="0" smtClean="0">
                <a:solidFill>
                  <a:srgbClr val="000000"/>
                </a:solidFill>
              </a:rPr>
              <a:t>(</a:t>
            </a:r>
            <a:r>
              <a:rPr lang="en-US" sz="3600" dirty="0">
                <a:solidFill>
                  <a:srgbClr val="000000"/>
                </a:solidFill>
              </a:rPr>
              <a:t>1.61 um)</a:t>
            </a:r>
            <a:br>
              <a:rPr lang="en-US" sz="3600" dirty="0">
                <a:solidFill>
                  <a:srgbClr val="000000"/>
                </a:solidFill>
              </a:rPr>
            </a:br>
            <a:r>
              <a:rPr lang="en-US" dirty="0">
                <a:solidFill>
                  <a:srgbClr val="000000"/>
                </a:solidFill>
              </a:rPr>
              <a:t>Example of MAS 0.66 and 1.61 um</a:t>
            </a:r>
          </a:p>
        </p:txBody>
      </p:sp>
      <p:sp>
        <p:nvSpPr>
          <p:cNvPr id="12292" name="Text Box 5"/>
          <p:cNvSpPr txBox="1">
            <a:spLocks noChangeArrowheads="1"/>
          </p:cNvSpPr>
          <p:nvPr/>
        </p:nvSpPr>
        <p:spPr bwMode="auto">
          <a:xfrm>
            <a:off x="0" y="914400"/>
            <a:ext cx="91916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r>
              <a:rPr lang="en-US">
                <a:solidFill>
                  <a:srgbClr val="000000"/>
                </a:solidFill>
              </a:rPr>
              <a:t>convective cumulonimbus surrounded by lower-level water clouds</a:t>
            </a:r>
          </a:p>
          <a:p>
            <a:pPr algn="ctr"/>
            <a:r>
              <a:rPr lang="en-US">
                <a:solidFill>
                  <a:srgbClr val="000000"/>
                </a:solidFill>
              </a:rPr>
              <a:t>(King et al., JAOT, August 1996)</a:t>
            </a:r>
          </a:p>
        </p:txBody>
      </p:sp>
    </p:spTree>
    <p:extLst>
      <p:ext uri="{BB962C8B-B14F-4D97-AF65-F5344CB8AC3E}">
        <p14:creationId xmlns:p14="http://schemas.microsoft.com/office/powerpoint/2010/main" val="15693459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0F6CC43-6B9F-49CF-BA2B-35E82654480F}" type="slidenum">
              <a:rPr lang="en-US" smtClean="0">
                <a:solidFill>
                  <a:srgbClr val="000000"/>
                </a:solidFill>
              </a:rPr>
              <a:pPr eaLnBrk="1" hangingPunct="1"/>
              <a:t>58</a:t>
            </a:fld>
            <a:endParaRPr lang="en-US" smtClean="0">
              <a:solidFill>
                <a:srgbClr val="000000"/>
              </a:solidFill>
            </a:endParaRPr>
          </a:p>
        </p:txBody>
      </p:sp>
      <p:grpSp>
        <p:nvGrpSpPr>
          <p:cNvPr id="156675" name="Group 2"/>
          <p:cNvGrpSpPr>
            <a:grpSpLocks/>
          </p:cNvGrpSpPr>
          <p:nvPr/>
        </p:nvGrpSpPr>
        <p:grpSpPr bwMode="auto">
          <a:xfrm>
            <a:off x="1279525" y="228600"/>
            <a:ext cx="6535738" cy="6535738"/>
            <a:chOff x="806" y="144"/>
            <a:chExt cx="4117" cy="4117"/>
          </a:xfrm>
        </p:grpSpPr>
        <p:pic>
          <p:nvPicPr>
            <p:cNvPr id="156678" name="Picture 3" descr="ch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 y="144"/>
              <a:ext cx="4117" cy="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9" name="Oval 4"/>
            <p:cNvSpPr>
              <a:spLocks noChangeArrowheads="1"/>
            </p:cNvSpPr>
            <p:nvPr/>
          </p:nvSpPr>
          <p:spPr bwMode="auto">
            <a:xfrm>
              <a:off x="3120" y="1920"/>
              <a:ext cx="816" cy="528"/>
            </a:xfrm>
            <a:prstGeom prst="ellipse">
              <a:avLst/>
            </a:prstGeom>
            <a:noFill/>
            <a:ln w="190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156676" name="Text Box 5"/>
          <p:cNvSpPr txBox="1">
            <a:spLocks noChangeArrowheads="1"/>
          </p:cNvSpPr>
          <p:nvPr/>
        </p:nvSpPr>
        <p:spPr bwMode="auto">
          <a:xfrm>
            <a:off x="5165725" y="3394075"/>
            <a:ext cx="879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Snow</a:t>
            </a:r>
            <a:endParaRPr lang="en-US" sz="2400">
              <a:solidFill>
                <a:srgbClr val="000000"/>
              </a:solidFill>
              <a:latin typeface="Times New Roman" pitchFamily="18" charset="0"/>
            </a:endParaRPr>
          </a:p>
        </p:txBody>
      </p:sp>
      <p:sp>
        <p:nvSpPr>
          <p:cNvPr id="156677" name="Text Box 6"/>
          <p:cNvSpPr txBox="1">
            <a:spLocks noChangeArrowheads="1"/>
          </p:cNvSpPr>
          <p:nvPr/>
        </p:nvSpPr>
        <p:spPr bwMode="auto">
          <a:xfrm>
            <a:off x="212725" y="76200"/>
            <a:ext cx="6888163"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MODIS 0.65 µm  -- Snow is bright (but so are clouds).</a:t>
            </a:r>
          </a:p>
        </p:txBody>
      </p:sp>
    </p:spTree>
    <p:extLst>
      <p:ext uri="{BB962C8B-B14F-4D97-AF65-F5344CB8AC3E}">
        <p14:creationId xmlns:p14="http://schemas.microsoft.com/office/powerpoint/2010/main" val="3009983888"/>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0" name="Group 2"/>
          <p:cNvGrpSpPr>
            <a:grpSpLocks/>
          </p:cNvGrpSpPr>
          <p:nvPr/>
        </p:nvGrpSpPr>
        <p:grpSpPr bwMode="auto">
          <a:xfrm>
            <a:off x="1279525" y="227013"/>
            <a:ext cx="6535738" cy="6535737"/>
            <a:chOff x="806" y="143"/>
            <a:chExt cx="4117" cy="4117"/>
          </a:xfrm>
        </p:grpSpPr>
        <p:pic>
          <p:nvPicPr>
            <p:cNvPr id="155653" name="Picture 3" descr="ch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 y="143"/>
              <a:ext cx="4117" cy="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4" name="Text Box 4"/>
            <p:cNvSpPr txBox="1">
              <a:spLocks noChangeArrowheads="1"/>
            </p:cNvSpPr>
            <p:nvPr/>
          </p:nvSpPr>
          <p:spPr bwMode="auto">
            <a:xfrm>
              <a:off x="3254" y="2138"/>
              <a:ext cx="55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Snow</a:t>
              </a:r>
              <a:endParaRPr lang="en-US" sz="2400">
                <a:solidFill>
                  <a:srgbClr val="000000"/>
                </a:solidFill>
                <a:latin typeface="Times New Roman" pitchFamily="18" charset="0"/>
              </a:endParaRPr>
            </a:p>
          </p:txBody>
        </p:sp>
        <p:sp>
          <p:nvSpPr>
            <p:cNvPr id="155655" name="Oval 5"/>
            <p:cNvSpPr>
              <a:spLocks noChangeArrowheads="1"/>
            </p:cNvSpPr>
            <p:nvPr/>
          </p:nvSpPr>
          <p:spPr bwMode="auto">
            <a:xfrm>
              <a:off x="3120" y="1920"/>
              <a:ext cx="816" cy="528"/>
            </a:xfrm>
            <a:prstGeom prst="ellipse">
              <a:avLst/>
            </a:prstGeom>
            <a:noFill/>
            <a:ln w="190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155651" name="Text Box 6"/>
          <p:cNvSpPr txBox="1">
            <a:spLocks noChangeArrowheads="1"/>
          </p:cNvSpPr>
          <p:nvPr/>
        </p:nvSpPr>
        <p:spPr bwMode="auto">
          <a:xfrm>
            <a:off x="212725" y="76200"/>
            <a:ext cx="437515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MODIS 1.6 µm -- Snow is darker.</a:t>
            </a:r>
          </a:p>
        </p:txBody>
      </p:sp>
      <p:sp>
        <p:nvSpPr>
          <p:cNvPr id="155652"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AE25A29-02F9-43E2-AF15-7911883B3EEF}" type="slidenum">
              <a:rPr lang="en-US" smtClean="0">
                <a:solidFill>
                  <a:srgbClr val="000000"/>
                </a:solidFill>
              </a:rPr>
              <a:pPr eaLnBrk="1" hangingPunct="1"/>
              <a:t>59</a:t>
            </a:fld>
            <a:endParaRPr lang="en-US" smtClean="0">
              <a:solidFill>
                <a:srgbClr val="000000"/>
              </a:solidFill>
            </a:endParaRPr>
          </a:p>
        </p:txBody>
      </p:sp>
    </p:spTree>
    <p:extLst>
      <p:ext uri="{BB962C8B-B14F-4D97-AF65-F5344CB8AC3E}">
        <p14:creationId xmlns:p14="http://schemas.microsoft.com/office/powerpoint/2010/main" val="133061348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dirty="0" smtClean="0">
                <a:solidFill>
                  <a:srgbClr val="FFFF00"/>
                </a:solidFill>
              </a:rPr>
              <a:t>1945: Arthur C. Clarke</a:t>
            </a:r>
          </a:p>
        </p:txBody>
      </p:sp>
      <p:sp>
        <p:nvSpPr>
          <p:cNvPr id="107523" name="Rectangle 3"/>
          <p:cNvSpPr>
            <a:spLocks noGrp="1" noChangeArrowheads="1"/>
          </p:cNvSpPr>
          <p:nvPr>
            <p:ph type="body" idx="1"/>
          </p:nvPr>
        </p:nvSpPr>
        <p:spPr>
          <a:xfrm>
            <a:off x="1295400" y="1752600"/>
            <a:ext cx="7010400" cy="4525963"/>
          </a:xfrm>
        </p:spPr>
        <p:txBody>
          <a:bodyPr/>
          <a:lstStyle/>
          <a:p>
            <a:pPr eaLnBrk="1" hangingPunct="1"/>
            <a:r>
              <a:rPr lang="en-US" dirty="0" smtClean="0"/>
              <a:t>Extra-Terrestrial Relays — Can Rocket Stations Give Worldwide Radio Coverage? </a:t>
            </a:r>
          </a:p>
        </p:txBody>
      </p:sp>
      <p:pic>
        <p:nvPicPr>
          <p:cNvPr id="107524" name="Picture 4" descr="clarke_1945_figur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038600"/>
            <a:ext cx="5248275"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9CA1136-0673-42A3-8DD4-C915CFA7D877}" type="slidenum">
              <a:rPr lang="en-US" smtClean="0">
                <a:solidFill>
                  <a:srgbClr val="000000"/>
                </a:solidFill>
              </a:rPr>
              <a:pPr eaLnBrk="1" hangingPunct="1"/>
              <a:t>6</a:t>
            </a:fld>
            <a:endParaRPr lang="en-US" smtClean="0">
              <a:solidFill>
                <a:srgbClr val="000000"/>
              </a:solidFill>
            </a:endParaRPr>
          </a:p>
        </p:txBody>
      </p:sp>
    </p:spTree>
    <p:extLst>
      <p:ext uri="{BB962C8B-B14F-4D97-AF65-F5344CB8AC3E}">
        <p14:creationId xmlns:p14="http://schemas.microsoft.com/office/powerpoint/2010/main" val="107173308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304800"/>
            <a:ext cx="9144000" cy="1143000"/>
          </a:xfrm>
        </p:spPr>
        <p:txBody>
          <a:bodyPr/>
          <a:lstStyle/>
          <a:p>
            <a:pPr>
              <a:lnSpc>
                <a:spcPct val="85000"/>
              </a:lnSpc>
            </a:pPr>
            <a:r>
              <a:rPr lang="en-US" sz="3600" dirty="0" smtClean="0"/>
              <a:t>ABI (</a:t>
            </a:r>
            <a:r>
              <a:rPr lang="en-US" sz="3600" dirty="0" smtClean="0">
                <a:solidFill>
                  <a:schemeClr val="tx1"/>
                </a:solidFill>
              </a:rPr>
              <a:t>10.35 </a:t>
            </a:r>
            <a:r>
              <a:rPr lang="en-US" sz="3600" dirty="0" smtClean="0">
                <a:solidFill>
                  <a:schemeClr val="tx1"/>
                </a:solidFill>
                <a:sym typeface="Symbol" pitchFamily="18" charset="2"/>
              </a:rPr>
              <a:t></a:t>
            </a:r>
            <a:r>
              <a:rPr lang="en-US" sz="3600" dirty="0" smtClean="0">
                <a:solidFill>
                  <a:schemeClr val="tx1"/>
                </a:solidFill>
              </a:rPr>
              <a:t>m</a:t>
            </a:r>
            <a:r>
              <a:rPr lang="en-US" sz="3600" dirty="0" smtClean="0"/>
              <a:t>)</a:t>
            </a:r>
            <a:br>
              <a:rPr lang="en-US" sz="3600" dirty="0" smtClean="0"/>
            </a:br>
            <a:r>
              <a:rPr lang="en-US" sz="2400" dirty="0" smtClean="0">
                <a:solidFill>
                  <a:schemeClr val="tx1"/>
                </a:solidFill>
              </a:rPr>
              <a:t>Examples of MAS 0.66, 10.5-11.0, and 8.6-10.5 um</a:t>
            </a:r>
            <a:br>
              <a:rPr lang="en-US" sz="2400" dirty="0" smtClean="0">
                <a:solidFill>
                  <a:schemeClr val="tx1"/>
                </a:solidFill>
              </a:rPr>
            </a:br>
            <a:r>
              <a:rPr lang="en-US" sz="2400" dirty="0" smtClean="0">
                <a:solidFill>
                  <a:schemeClr val="tx1"/>
                </a:solidFill>
              </a:rPr>
              <a:t>reveal utility of new IR window for seeing through clouds to ice floes </a:t>
            </a:r>
            <a:endParaRPr lang="en-US" sz="3600" dirty="0" smtClean="0">
              <a:solidFill>
                <a:schemeClr val="tx1"/>
              </a:solidFill>
            </a:endParaRPr>
          </a:p>
        </p:txBody>
      </p:sp>
      <p:pic>
        <p:nvPicPr>
          <p:cNvPr id="31747" name="Picture 3" descr="C:\WINNT\Profiles\tims\Gifs\970202_1836_1840_02_44-45_42-4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905000"/>
            <a:ext cx="6858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1106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457200" y="-76200"/>
            <a:ext cx="8229600" cy="1143000"/>
          </a:xfrm>
        </p:spPr>
        <p:txBody>
          <a:bodyPr/>
          <a:lstStyle/>
          <a:p>
            <a:pPr eaLnBrk="1" hangingPunct="1"/>
            <a:r>
              <a:rPr lang="en-US" smtClean="0">
                <a:solidFill>
                  <a:srgbClr val="FFFF00"/>
                </a:solidFill>
              </a:rPr>
              <a:t>ABI bands 7-16</a:t>
            </a:r>
          </a:p>
        </p:txBody>
      </p:sp>
      <p:sp>
        <p:nvSpPr>
          <p:cNvPr id="157699" name="Rectangle 3"/>
          <p:cNvSpPr>
            <a:spLocks noGrp="1" noChangeArrowheads="1"/>
          </p:cNvSpPr>
          <p:nvPr>
            <p:ph type="body" idx="1"/>
          </p:nvPr>
        </p:nvSpPr>
        <p:spPr/>
        <p:txBody>
          <a:bodyPr/>
          <a:lstStyle/>
          <a:p>
            <a:pPr eaLnBrk="1" hangingPunct="1"/>
            <a:endParaRPr lang="en-US" smtClean="0"/>
          </a:p>
        </p:txBody>
      </p:sp>
      <p:grpSp>
        <p:nvGrpSpPr>
          <p:cNvPr id="157700" name="Group 4"/>
          <p:cNvGrpSpPr>
            <a:grpSpLocks/>
          </p:cNvGrpSpPr>
          <p:nvPr/>
        </p:nvGrpSpPr>
        <p:grpSpPr bwMode="auto">
          <a:xfrm>
            <a:off x="314325" y="971550"/>
            <a:ext cx="8505825" cy="5648325"/>
            <a:chOff x="198" y="612"/>
            <a:chExt cx="5358" cy="3558"/>
          </a:xfrm>
        </p:grpSpPr>
        <p:pic>
          <p:nvPicPr>
            <p:cNvPr id="157702" name="Picture 5" descr="abi_bams_table_7_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 y="612"/>
              <a:ext cx="5353" cy="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3" name="Picture 6" descr="abi_bams_table_1_6"/>
            <p:cNvPicPr>
              <a:picLocks noChangeAspect="1" noChangeArrowheads="1"/>
            </p:cNvPicPr>
            <p:nvPr/>
          </p:nvPicPr>
          <p:blipFill>
            <a:blip r:embed="rId4">
              <a:extLst>
                <a:ext uri="{28A0092B-C50C-407E-A947-70E740481C1C}">
                  <a14:useLocalDpi xmlns:a14="http://schemas.microsoft.com/office/drawing/2010/main" val="0"/>
                </a:ext>
              </a:extLst>
            </a:blip>
            <a:srcRect b="80908"/>
            <a:stretch>
              <a:fillRect/>
            </a:stretch>
          </p:blipFill>
          <p:spPr bwMode="auto">
            <a:xfrm>
              <a:off x="198" y="3690"/>
              <a:ext cx="5353"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7701"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E99CAF7-4641-4713-8BBE-B68DDA858D14}" type="slidenum">
              <a:rPr lang="en-US" smtClean="0">
                <a:solidFill>
                  <a:srgbClr val="000000"/>
                </a:solidFill>
              </a:rPr>
              <a:pPr eaLnBrk="1" hangingPunct="1"/>
              <a:t>61</a:t>
            </a:fld>
            <a:endParaRPr lang="en-US" smtClean="0">
              <a:solidFill>
                <a:srgbClr val="000000"/>
              </a:solidFill>
            </a:endParaRPr>
          </a:p>
        </p:txBody>
      </p:sp>
    </p:spTree>
    <p:extLst>
      <p:ext uri="{BB962C8B-B14F-4D97-AF65-F5344CB8AC3E}">
        <p14:creationId xmlns:p14="http://schemas.microsoft.com/office/powerpoint/2010/main" val="286421542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ADD1D8B-2E7A-44A2-BDAD-DE044D6F7FC9}" type="slidenum">
              <a:rPr lang="en-US">
                <a:solidFill>
                  <a:srgbClr val="000000"/>
                </a:solidFill>
              </a:rPr>
              <a:pPr eaLnBrk="1" hangingPunct="1"/>
              <a:t>62</a:t>
            </a:fld>
            <a:endParaRPr lang="en-US">
              <a:solidFill>
                <a:srgbClr val="000000"/>
              </a:solidFill>
            </a:endParaRPr>
          </a:p>
        </p:txBody>
      </p:sp>
      <p:sp>
        <p:nvSpPr>
          <p:cNvPr id="158723" name="Text Box 2"/>
          <p:cNvSpPr txBox="1">
            <a:spLocks noChangeArrowheads="1"/>
          </p:cNvSpPr>
          <p:nvPr/>
        </p:nvSpPr>
        <p:spPr bwMode="auto">
          <a:xfrm>
            <a:off x="1295400" y="228600"/>
            <a:ext cx="6489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FFFF00"/>
                </a:solidFill>
                <a:latin typeface="Times New Roman" pitchFamily="18" charset="0"/>
              </a:rPr>
              <a:t>Nocturnal Fog/Stratus Over the Northern Plains</a:t>
            </a:r>
            <a:endParaRPr lang="en-US" sz="2400">
              <a:solidFill>
                <a:srgbClr val="FFFF00"/>
              </a:solidFill>
              <a:latin typeface="Times New Roman" pitchFamily="18" charset="0"/>
            </a:endParaRPr>
          </a:p>
        </p:txBody>
      </p:sp>
      <p:sp>
        <p:nvSpPr>
          <p:cNvPr id="158724" name="Text Box 3"/>
          <p:cNvSpPr txBox="1">
            <a:spLocks noChangeArrowheads="1"/>
          </p:cNvSpPr>
          <p:nvPr/>
        </p:nvSpPr>
        <p:spPr bwMode="auto">
          <a:xfrm>
            <a:off x="381000" y="62484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00"/>
                </a:solidFill>
                <a:latin typeface="Times New Roman" pitchFamily="18" charset="0"/>
              </a:rPr>
              <a:t>ABI image (from MODIS) shows greater detail in structure of fog. </a:t>
            </a:r>
          </a:p>
        </p:txBody>
      </p:sp>
      <p:sp>
        <p:nvSpPr>
          <p:cNvPr id="158725" name="Text Box 4"/>
          <p:cNvSpPr txBox="1">
            <a:spLocks noChangeArrowheads="1"/>
          </p:cNvSpPr>
          <p:nvPr/>
        </p:nvSpPr>
        <p:spPr bwMode="auto">
          <a:xfrm>
            <a:off x="2767013" y="6003925"/>
            <a:ext cx="37099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FFFF00"/>
                </a:solidFill>
                <a:latin typeface="Times New Roman" pitchFamily="18" charset="0"/>
              </a:rPr>
              <a:t>“ABI”   4 minus 11 μm Difference</a:t>
            </a:r>
            <a:endParaRPr lang="en-US" sz="2400">
              <a:solidFill>
                <a:srgbClr val="FFFF00"/>
              </a:solidFill>
              <a:latin typeface="Times New Roman" pitchFamily="18" charset="0"/>
            </a:endParaRPr>
          </a:p>
        </p:txBody>
      </p:sp>
      <p:pic>
        <p:nvPicPr>
          <p:cNvPr id="158726" name="Picture 5" descr="bams-1941f10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55663"/>
            <a:ext cx="6819900" cy="511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3171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BEFCC85-6E87-4A09-98FD-C2A6E7808A60}" type="slidenum">
              <a:rPr lang="en-US">
                <a:solidFill>
                  <a:srgbClr val="000000"/>
                </a:solidFill>
              </a:rPr>
              <a:pPr eaLnBrk="1" hangingPunct="1"/>
              <a:t>63</a:t>
            </a:fld>
            <a:endParaRPr lang="en-US">
              <a:solidFill>
                <a:srgbClr val="000000"/>
              </a:solidFill>
            </a:endParaRPr>
          </a:p>
        </p:txBody>
      </p:sp>
      <p:sp>
        <p:nvSpPr>
          <p:cNvPr id="159747" name="Text Box 2"/>
          <p:cNvSpPr txBox="1">
            <a:spLocks noChangeArrowheads="1"/>
          </p:cNvSpPr>
          <p:nvPr/>
        </p:nvSpPr>
        <p:spPr bwMode="auto">
          <a:xfrm>
            <a:off x="381000" y="62484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00"/>
                </a:solidFill>
                <a:latin typeface="Times New Roman" pitchFamily="18" charset="0"/>
              </a:rPr>
              <a:t>ABI image (from MODIS) shows greater detail in structure of fog. </a:t>
            </a:r>
          </a:p>
        </p:txBody>
      </p:sp>
      <p:sp>
        <p:nvSpPr>
          <p:cNvPr id="159748" name="Text Box 3"/>
          <p:cNvSpPr txBox="1">
            <a:spLocks noChangeArrowheads="1"/>
          </p:cNvSpPr>
          <p:nvPr/>
        </p:nvSpPr>
        <p:spPr bwMode="auto">
          <a:xfrm>
            <a:off x="2566988" y="6003925"/>
            <a:ext cx="3986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FFFF00"/>
                </a:solidFill>
                <a:latin typeface="Times New Roman" pitchFamily="18" charset="0"/>
              </a:rPr>
              <a:t>GOES-10  4 minus 11 μm Difference</a:t>
            </a:r>
            <a:endParaRPr lang="en-US" sz="2400">
              <a:solidFill>
                <a:srgbClr val="FFFF00"/>
              </a:solidFill>
              <a:latin typeface="Times New Roman" pitchFamily="18" charset="0"/>
            </a:endParaRPr>
          </a:p>
        </p:txBody>
      </p:sp>
      <p:pic>
        <p:nvPicPr>
          <p:cNvPr id="159749" name="Picture 4" descr="bams-1941f10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52488"/>
            <a:ext cx="6827838" cy="512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0" name="Text Box 5"/>
          <p:cNvSpPr txBox="1">
            <a:spLocks noChangeArrowheads="1"/>
          </p:cNvSpPr>
          <p:nvPr/>
        </p:nvSpPr>
        <p:spPr bwMode="auto">
          <a:xfrm>
            <a:off x="1295400" y="228600"/>
            <a:ext cx="6489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dirty="0">
                <a:solidFill>
                  <a:srgbClr val="FFFF00"/>
                </a:solidFill>
                <a:latin typeface="Times New Roman" pitchFamily="18" charset="0"/>
              </a:rPr>
              <a:t>Nocturnal Fog/Stratus Over the Northern Plains</a:t>
            </a:r>
            <a:endParaRPr lang="en-US" sz="2400" dirty="0">
              <a:solidFill>
                <a:srgbClr val="FFFF00"/>
              </a:solidFill>
              <a:latin typeface="Times New Roman" pitchFamily="18" charset="0"/>
            </a:endParaRPr>
          </a:p>
        </p:txBody>
      </p:sp>
    </p:spTree>
    <p:extLst>
      <p:ext uri="{BB962C8B-B14F-4D97-AF65-F5344CB8AC3E}">
        <p14:creationId xmlns:p14="http://schemas.microsoft.com/office/powerpoint/2010/main" val="2612039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9379FCB-8E34-48E1-A464-6061771716B1}" type="slidenum">
              <a:rPr lang="en-US" smtClean="0"/>
              <a:pPr>
                <a:defRPr/>
              </a:pPr>
              <a:t>64</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96" y="1712254"/>
            <a:ext cx="8080704" cy="5057503"/>
          </a:xfrm>
          <a:prstGeom prst="rect">
            <a:avLst/>
          </a:prstGeom>
        </p:spPr>
      </p:pic>
      <p:sp>
        <p:nvSpPr>
          <p:cNvPr id="4" name="Text Box 5"/>
          <p:cNvSpPr txBox="1">
            <a:spLocks noChangeArrowheads="1"/>
          </p:cNvSpPr>
          <p:nvPr/>
        </p:nvSpPr>
        <p:spPr bwMode="auto">
          <a:xfrm>
            <a:off x="228600" y="228600"/>
            <a:ext cx="8763000"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dirty="0" smtClean="0">
                <a:solidFill>
                  <a:srgbClr val="FFFF00"/>
                </a:solidFill>
              </a:rPr>
              <a:t>Recent </a:t>
            </a:r>
            <a:r>
              <a:rPr lang="en-US" sz="2000" dirty="0">
                <a:solidFill>
                  <a:srgbClr val="FFFF00"/>
                </a:solidFill>
              </a:rPr>
              <a:t>poster by Michael </a:t>
            </a:r>
            <a:r>
              <a:rPr lang="en-US" sz="2000" dirty="0" smtClean="0">
                <a:solidFill>
                  <a:srgbClr val="FFFF00"/>
                </a:solidFill>
              </a:rPr>
              <a:t>Eckert (FAA) </a:t>
            </a:r>
            <a:r>
              <a:rPr lang="en-US" sz="2000" dirty="0">
                <a:solidFill>
                  <a:srgbClr val="FFFF00"/>
                </a:solidFill>
              </a:rPr>
              <a:t>noted that there was over $800K of aircraft savings in just two cases when the GOES-R fog and low stratus algorithm was applied to current GOES information. </a:t>
            </a:r>
            <a:r>
              <a:rPr lang="en-US" sz="2000" dirty="0" smtClean="0">
                <a:solidFill>
                  <a:srgbClr val="FFFF00"/>
                </a:solidFill>
              </a:rPr>
              <a:t>Of </a:t>
            </a:r>
            <a:r>
              <a:rPr lang="en-US" sz="2000" dirty="0">
                <a:solidFill>
                  <a:srgbClr val="FFFF00"/>
                </a:solidFill>
              </a:rPr>
              <a:t>course the product will be much improved with ABI data!</a:t>
            </a:r>
          </a:p>
          <a:p>
            <a:pPr fontAlgn="base">
              <a:spcBef>
                <a:spcPct val="0"/>
              </a:spcBef>
              <a:spcAft>
                <a:spcPct val="0"/>
              </a:spcAft>
            </a:pPr>
            <a:endParaRPr lang="en-US" sz="2400" dirty="0">
              <a:solidFill>
                <a:srgbClr val="FFFF00"/>
              </a:solidFill>
              <a:latin typeface="Times New Roman" pitchFamily="18" charset="0"/>
            </a:endParaRPr>
          </a:p>
        </p:txBody>
      </p:sp>
    </p:spTree>
    <p:extLst>
      <p:ext uri="{BB962C8B-B14F-4D97-AF65-F5344CB8AC3E}">
        <p14:creationId xmlns:p14="http://schemas.microsoft.com/office/powerpoint/2010/main" val="390048169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0"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450975"/>
            <a:ext cx="7270750"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451" name="Picture 41" descr="irrigated_electic_plan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0452" name="Rectangle 34"/>
          <p:cNvSpPr>
            <a:spLocks noGrp="1" noChangeArrowheads="1"/>
          </p:cNvSpPr>
          <p:nvPr>
            <p:ph type="title" idx="4294967295"/>
          </p:nvPr>
        </p:nvSpPr>
        <p:spPr>
          <a:xfrm>
            <a:off x="685800" y="228600"/>
            <a:ext cx="6908800" cy="1143000"/>
          </a:xfrm>
        </p:spPr>
        <p:txBody>
          <a:bodyPr/>
          <a:lstStyle/>
          <a:p>
            <a:r>
              <a:rPr lang="en-US" altLang="en-US" sz="3200"/>
              <a:t>Updated Cost-Benefit Analysis</a:t>
            </a:r>
            <a:br>
              <a:rPr lang="en-US" altLang="en-US" sz="3200"/>
            </a:br>
            <a:r>
              <a:rPr lang="en-US" altLang="en-US" sz="3200"/>
              <a:t>(</a:t>
            </a:r>
            <a:r>
              <a:rPr lang="en-US" altLang="en-US" sz="2800"/>
              <a:t>S. Bard et al, Centrec Consulting Group)</a:t>
            </a:r>
            <a:endParaRPr lang="en-US" altLang="en-US" sz="3200"/>
          </a:p>
        </p:txBody>
      </p:sp>
      <p:sp>
        <p:nvSpPr>
          <p:cNvPr id="360453" name="Text Box 33"/>
          <p:cNvSpPr txBox="1">
            <a:spLocks noChangeArrowheads="1"/>
          </p:cNvSpPr>
          <p:nvPr/>
        </p:nvSpPr>
        <p:spPr bwMode="auto">
          <a:xfrm>
            <a:off x="2819400" y="2057400"/>
            <a:ext cx="12843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altLang="en-US" sz="1000" baseline="30000" dirty="0">
                <a:solidFill>
                  <a:srgbClr val="000000"/>
                </a:solidFill>
                <a:latin typeface="Tahoma" pitchFamily="34" charset="0"/>
              </a:rPr>
              <a:t>1</a:t>
            </a:r>
            <a:r>
              <a:rPr lang="en-US" altLang="en-US" sz="1000" dirty="0">
                <a:solidFill>
                  <a:srgbClr val="000000"/>
                </a:solidFill>
                <a:latin typeface="Tahoma" pitchFamily="34" charset="0"/>
              </a:rPr>
              <a:t> Discounted at 7%</a:t>
            </a:r>
            <a:endParaRPr lang="en-US" altLang="en-US" sz="1000" baseline="30000" dirty="0">
              <a:solidFill>
                <a:srgbClr val="000000"/>
              </a:solidFill>
              <a:latin typeface="Tahoma" pitchFamily="34" charset="0"/>
            </a:endParaRPr>
          </a:p>
        </p:txBody>
      </p:sp>
      <p:sp>
        <p:nvSpPr>
          <p:cNvPr id="360454" name="Text Box 38"/>
          <p:cNvSpPr txBox="1">
            <a:spLocks noChangeArrowheads="1"/>
          </p:cNvSpPr>
          <p:nvPr/>
        </p:nvSpPr>
        <p:spPr bwMode="auto">
          <a:xfrm>
            <a:off x="304800" y="1676400"/>
            <a:ext cx="2795588"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altLang="en-US">
                <a:solidFill>
                  <a:srgbClr val="000000"/>
                </a:solidFill>
                <a:latin typeface="Tahoma" pitchFamily="34" charset="0"/>
              </a:rPr>
              <a:t>Net Present Value</a:t>
            </a:r>
            <a:r>
              <a:rPr lang="en-US" altLang="en-US" baseline="30000">
                <a:solidFill>
                  <a:srgbClr val="000000"/>
                </a:solidFill>
                <a:latin typeface="Tahoma" pitchFamily="34" charset="0"/>
              </a:rPr>
              <a:t>1</a:t>
            </a:r>
            <a:r>
              <a:rPr lang="en-US" altLang="en-US">
                <a:solidFill>
                  <a:srgbClr val="000000"/>
                </a:solidFill>
                <a:latin typeface="Tahoma" pitchFamily="34" charset="0"/>
              </a:rPr>
              <a:t> </a:t>
            </a:r>
            <a:br>
              <a:rPr lang="en-US" altLang="en-US">
                <a:solidFill>
                  <a:srgbClr val="000000"/>
                </a:solidFill>
                <a:latin typeface="Tahoma" pitchFamily="34" charset="0"/>
              </a:rPr>
            </a:br>
            <a:r>
              <a:rPr lang="en-US" altLang="en-US">
                <a:solidFill>
                  <a:srgbClr val="000000"/>
                </a:solidFill>
                <a:latin typeface="Tahoma" pitchFamily="34" charset="0"/>
              </a:rPr>
              <a:t>of Benefits </a:t>
            </a:r>
            <a:br>
              <a:rPr lang="en-US" altLang="en-US">
                <a:solidFill>
                  <a:srgbClr val="000000"/>
                </a:solidFill>
                <a:latin typeface="Tahoma" pitchFamily="34" charset="0"/>
              </a:rPr>
            </a:br>
            <a:r>
              <a:rPr lang="en-US" altLang="en-US">
                <a:solidFill>
                  <a:srgbClr val="000000"/>
                </a:solidFill>
                <a:latin typeface="Tahoma" pitchFamily="34" charset="0"/>
              </a:rPr>
              <a:t>from 2015-2027</a:t>
            </a:r>
          </a:p>
          <a:p>
            <a:pPr fontAlgn="base">
              <a:spcBef>
                <a:spcPct val="0"/>
              </a:spcBef>
              <a:spcAft>
                <a:spcPct val="0"/>
              </a:spcAft>
            </a:pPr>
            <a:r>
              <a:rPr lang="en-US" altLang="en-US">
                <a:solidFill>
                  <a:srgbClr val="000000"/>
                </a:solidFill>
                <a:latin typeface="Tahoma" pitchFamily="34" charset="0"/>
              </a:rPr>
              <a:t>($ Mil) </a:t>
            </a:r>
          </a:p>
        </p:txBody>
      </p:sp>
      <p:sp>
        <p:nvSpPr>
          <p:cNvPr id="360455" name="Text Box 38"/>
          <p:cNvSpPr txBox="1">
            <a:spLocks noChangeArrowheads="1"/>
          </p:cNvSpPr>
          <p:nvPr/>
        </p:nvSpPr>
        <p:spPr bwMode="auto">
          <a:xfrm>
            <a:off x="304800" y="3933825"/>
            <a:ext cx="360836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altLang="en-US" dirty="0">
                <a:solidFill>
                  <a:srgbClr val="000000"/>
                </a:solidFill>
                <a:latin typeface="Tahoma" pitchFamily="34" charset="0"/>
              </a:rPr>
              <a:t>Total </a:t>
            </a:r>
            <a:endParaRPr lang="en-US" altLang="en-US" dirty="0" smtClean="0">
              <a:solidFill>
                <a:srgbClr val="000000"/>
              </a:solidFill>
              <a:latin typeface="Tahoma" pitchFamily="34" charset="0"/>
            </a:endParaRPr>
          </a:p>
          <a:p>
            <a:pPr fontAlgn="base">
              <a:spcBef>
                <a:spcPct val="0"/>
              </a:spcBef>
              <a:spcAft>
                <a:spcPct val="0"/>
              </a:spcAft>
            </a:pPr>
            <a:r>
              <a:rPr lang="en-US" altLang="en-US" dirty="0" smtClean="0">
                <a:latin typeface="Tahoma" pitchFamily="34" charset="0"/>
              </a:rPr>
              <a:t>[Additional over current] </a:t>
            </a:r>
            <a:endParaRPr lang="en-US" altLang="en-US" dirty="0" smtClean="0">
              <a:solidFill>
                <a:srgbClr val="000000"/>
              </a:solidFill>
              <a:latin typeface="Tahoma" pitchFamily="34" charset="0"/>
            </a:endParaRPr>
          </a:p>
          <a:p>
            <a:pPr fontAlgn="base">
              <a:spcBef>
                <a:spcPct val="0"/>
              </a:spcBef>
              <a:spcAft>
                <a:spcPct val="0"/>
              </a:spcAft>
            </a:pPr>
            <a:r>
              <a:rPr lang="en-US" altLang="en-US" dirty="0" smtClean="0">
                <a:solidFill>
                  <a:srgbClr val="000000"/>
                </a:solidFill>
                <a:latin typeface="Tahoma" pitchFamily="34" charset="0"/>
              </a:rPr>
              <a:t>Benefits </a:t>
            </a:r>
            <a:r>
              <a:rPr lang="en-US" altLang="en-US" dirty="0">
                <a:solidFill>
                  <a:srgbClr val="000000"/>
                </a:solidFill>
                <a:latin typeface="Tahoma" pitchFamily="34" charset="0"/>
              </a:rPr>
              <a:t>-</a:t>
            </a:r>
          </a:p>
          <a:p>
            <a:pPr fontAlgn="base">
              <a:spcBef>
                <a:spcPct val="0"/>
              </a:spcBef>
              <a:spcAft>
                <a:spcPct val="0"/>
              </a:spcAft>
            </a:pPr>
            <a:r>
              <a:rPr lang="en-US" altLang="en-US" dirty="0">
                <a:solidFill>
                  <a:srgbClr val="000000"/>
                </a:solidFill>
                <a:latin typeface="Tahoma" pitchFamily="34" charset="0"/>
              </a:rPr>
              <a:t>$4,563 Mil</a:t>
            </a:r>
          </a:p>
        </p:txBody>
      </p:sp>
      <p:sp>
        <p:nvSpPr>
          <p:cNvPr id="2" name="TextBox 1"/>
          <p:cNvSpPr txBox="1"/>
          <p:nvPr/>
        </p:nvSpPr>
        <p:spPr>
          <a:xfrm>
            <a:off x="76200" y="6096000"/>
            <a:ext cx="8153400" cy="830997"/>
          </a:xfrm>
          <a:prstGeom prst="rect">
            <a:avLst/>
          </a:prstGeom>
          <a:noFill/>
        </p:spPr>
        <p:txBody>
          <a:bodyPr wrap="square" rtlCol="0">
            <a:spAutoFit/>
          </a:bodyPr>
          <a:lstStyle/>
          <a:p>
            <a:r>
              <a:rPr lang="en-US" sz="1600" b="1" dirty="0" smtClean="0"/>
              <a:t>“</a:t>
            </a:r>
            <a:r>
              <a:rPr lang="en-US" altLang="en-US" sz="1600" b="1" dirty="0" smtClean="0"/>
              <a:t>…most likely underestimate the potential total benefits of the GOES-R …. beyond the current system, due to </a:t>
            </a:r>
            <a:r>
              <a:rPr lang="en-US" sz="1600" b="1" dirty="0" smtClean="0"/>
              <a:t>conservative </a:t>
            </a:r>
            <a:r>
              <a:rPr lang="en-US" sz="1600" b="1" dirty="0"/>
              <a:t>assumptions relative to the effect of improved </a:t>
            </a:r>
            <a:r>
              <a:rPr lang="en-US" sz="1600" b="1" dirty="0" smtClean="0"/>
              <a:t>geostationary </a:t>
            </a:r>
            <a:r>
              <a:rPr lang="en-US" sz="1600" b="1" dirty="0"/>
              <a:t>data on potential </a:t>
            </a:r>
            <a:r>
              <a:rPr lang="en-US" sz="1600" b="1" dirty="0" smtClean="0"/>
              <a:t>benefits </a:t>
            </a:r>
            <a:r>
              <a:rPr lang="en-US" sz="1600" b="1" dirty="0"/>
              <a:t>are consistently employed throughout the </a:t>
            </a:r>
            <a:r>
              <a:rPr lang="en-US" sz="1600" b="1" dirty="0" smtClean="0"/>
              <a:t>analysis”</a:t>
            </a:r>
            <a:endParaRPr lang="en-US" sz="1600" b="1" dirty="0"/>
          </a:p>
        </p:txBody>
      </p:sp>
    </p:spTree>
    <p:extLst>
      <p:ext uri="{BB962C8B-B14F-4D97-AF65-F5344CB8AC3E}">
        <p14:creationId xmlns:p14="http://schemas.microsoft.com/office/powerpoint/2010/main" val="11504720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3"/>
          <p:cNvSpPr>
            <a:spLocks noGrp="1" noChangeArrowheads="1"/>
          </p:cNvSpPr>
          <p:nvPr>
            <p:ph idx="4294967295"/>
          </p:nvPr>
        </p:nvSpPr>
        <p:spPr>
          <a:xfrm>
            <a:off x="304800" y="1143000"/>
            <a:ext cx="8915400" cy="4525963"/>
          </a:xfrm>
        </p:spPr>
        <p:txBody>
          <a:bodyPr/>
          <a:lstStyle/>
          <a:p>
            <a:pPr marL="365125" indent="-255588">
              <a:lnSpc>
                <a:spcPct val="90000"/>
              </a:lnSpc>
            </a:pPr>
            <a:r>
              <a:rPr lang="en-US" altLang="en-US" dirty="0"/>
              <a:t>Tropical cyclone forecast analysis</a:t>
            </a:r>
          </a:p>
          <a:p>
            <a:pPr marL="620713" lvl="1" indent="-228600">
              <a:lnSpc>
                <a:spcPct val="90000"/>
              </a:lnSpc>
            </a:pPr>
            <a:r>
              <a:rPr lang="en-US" altLang="en-US" sz="2700" dirty="0"/>
              <a:t>Disruptions of economic operations</a:t>
            </a:r>
          </a:p>
          <a:p>
            <a:pPr marL="620713" lvl="1" indent="-228600">
              <a:lnSpc>
                <a:spcPct val="90000"/>
              </a:lnSpc>
            </a:pPr>
            <a:r>
              <a:rPr lang="en-US" altLang="en-US" sz="2700" dirty="0"/>
              <a:t>Inland damages due to rain and wind effects</a:t>
            </a:r>
          </a:p>
          <a:p>
            <a:pPr marL="365125" indent="-255588">
              <a:lnSpc>
                <a:spcPct val="90000"/>
              </a:lnSpc>
            </a:pPr>
            <a:r>
              <a:rPr lang="en-US" altLang="en-US" dirty="0"/>
              <a:t>Instruments – </a:t>
            </a:r>
            <a:r>
              <a:rPr lang="en-US" altLang="en-US" sz="2400" dirty="0"/>
              <a:t>Geostationary Lightning Mapper (GLM); Solar UV Imager (SUVI); Extreme UV/X-Ray Irradiance Sensor (EXIS);  Space Environmental In-Situ Suite (SEISS); Magnetometer (MAG) and Unique Payload Services</a:t>
            </a:r>
          </a:p>
          <a:p>
            <a:pPr marL="365125" indent="-255588">
              <a:lnSpc>
                <a:spcPct val="80000"/>
              </a:lnSpc>
            </a:pPr>
            <a:r>
              <a:rPr lang="en-US" altLang="en-US" dirty="0"/>
              <a:t>Users – international; retrospective; </a:t>
            </a:r>
            <a:r>
              <a:rPr lang="en-US" altLang="en-US" dirty="0" err="1"/>
              <a:t>DoD</a:t>
            </a:r>
            <a:r>
              <a:rPr lang="en-US" altLang="en-US" dirty="0"/>
              <a:t>; data collection services</a:t>
            </a:r>
          </a:p>
          <a:p>
            <a:pPr marL="365125" indent="-255588">
              <a:lnSpc>
                <a:spcPct val="80000"/>
              </a:lnSpc>
            </a:pPr>
            <a:r>
              <a:rPr lang="en-US" altLang="en-US" dirty="0"/>
              <a:t>Economic sectors including commercial transportation, tourism, television</a:t>
            </a:r>
          </a:p>
          <a:p>
            <a:pPr marL="365125" indent="-255588">
              <a:lnSpc>
                <a:spcPct val="80000"/>
              </a:lnSpc>
            </a:pPr>
            <a:r>
              <a:rPr lang="en-US" altLang="en-US" dirty="0"/>
              <a:t>Societal benefit areas such as human health, climate, ecological, </a:t>
            </a:r>
            <a:r>
              <a:rPr lang="en-US" altLang="en-US" dirty="0" smtClean="0"/>
              <a:t>ocean…</a:t>
            </a:r>
            <a:endParaRPr lang="en-US" altLang="en-US" dirty="0"/>
          </a:p>
        </p:txBody>
      </p:sp>
      <p:sp>
        <p:nvSpPr>
          <p:cNvPr id="362499" name="Rectangle 2"/>
          <p:cNvSpPr>
            <a:spLocks noGrp="1" noChangeArrowheads="1"/>
          </p:cNvSpPr>
          <p:nvPr>
            <p:ph type="title" idx="4294967295"/>
          </p:nvPr>
        </p:nvSpPr>
        <p:spPr>
          <a:xfrm>
            <a:off x="762000" y="0"/>
            <a:ext cx="6908800" cy="1143000"/>
          </a:xfrm>
        </p:spPr>
        <p:txBody>
          <a:bodyPr/>
          <a:lstStyle/>
          <a:p>
            <a:r>
              <a:rPr lang="en-US" altLang="en-US" sz="3600"/>
              <a:t>Areas Not Included in Analysis</a:t>
            </a:r>
          </a:p>
        </p:txBody>
      </p:sp>
    </p:spTree>
    <p:extLst>
      <p:ext uri="{BB962C8B-B14F-4D97-AF65-F5344CB8AC3E}">
        <p14:creationId xmlns:p14="http://schemas.microsoft.com/office/powerpoint/2010/main" val="363990461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ABIS_standard_satellite_latl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75" y="838200"/>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0771" name="Picture 3" descr="GOES12_standard_satellite_latl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838200"/>
            <a:ext cx="3336925" cy="29479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1380" name="Rectangle 4"/>
          <p:cNvSpPr>
            <a:spLocks noChangeArrowheads="1"/>
          </p:cNvSpPr>
          <p:nvPr/>
        </p:nvSpPr>
        <p:spPr bwMode="auto">
          <a:xfrm>
            <a:off x="654050" y="-53975"/>
            <a:ext cx="7940675" cy="1250950"/>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fontAlgn="base">
              <a:spcBef>
                <a:spcPct val="0"/>
              </a:spcBef>
              <a:spcAft>
                <a:spcPct val="0"/>
              </a:spcAft>
              <a:defRPr/>
            </a:pPr>
            <a:r>
              <a:rPr lang="en-US" sz="2800" b="1">
                <a:solidFill>
                  <a:srgbClr val="FFFF00"/>
                </a:solidFill>
                <a:effectLst>
                  <a:outerShdw blurRad="38100" dist="38100" dir="2700000" algn="tl">
                    <a:srgbClr val="000000"/>
                  </a:outerShdw>
                </a:effectLst>
                <a:latin typeface="Times New Roman" pitchFamily="18" charset="0"/>
              </a:rPr>
              <a:t>GOES-12 and GOES-R ABI</a:t>
            </a:r>
          </a:p>
          <a:p>
            <a:pPr algn="ctr" fontAlgn="base">
              <a:spcBef>
                <a:spcPct val="0"/>
              </a:spcBef>
              <a:spcAft>
                <a:spcPct val="0"/>
              </a:spcAft>
              <a:defRPr/>
            </a:pPr>
            <a:r>
              <a:rPr lang="en-US" sz="2800" b="1">
                <a:solidFill>
                  <a:srgbClr val="FFFF00"/>
                </a:solidFill>
                <a:effectLst>
                  <a:outerShdw blurRad="38100" dist="38100" dir="2700000" algn="tl">
                    <a:srgbClr val="000000"/>
                  </a:outerShdw>
                </a:effectLst>
                <a:latin typeface="Times New Roman" pitchFamily="18" charset="0"/>
              </a:rPr>
              <a:t>Simulation of Grand Prix Fire/Southern California</a:t>
            </a:r>
          </a:p>
          <a:p>
            <a:pPr algn="ctr" fontAlgn="base">
              <a:spcBef>
                <a:spcPct val="0"/>
              </a:spcBef>
              <a:spcAft>
                <a:spcPct val="0"/>
              </a:spcAft>
              <a:defRPr/>
            </a:pPr>
            <a:endParaRPr lang="en-US" sz="2000" b="1">
              <a:solidFill>
                <a:srgbClr val="000000"/>
              </a:solidFill>
            </a:endParaRPr>
          </a:p>
        </p:txBody>
      </p:sp>
      <p:pic>
        <p:nvPicPr>
          <p:cNvPr id="160773" name="Picture 5" descr="GOES12_GrandPrix_colorfilledcontou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876675"/>
            <a:ext cx="3335338" cy="29432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0774" name="Picture 6" descr="ABI_GrandPrix_colorfilledcontou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8875" y="3876675"/>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0775" name="Text Box 7"/>
          <p:cNvSpPr txBox="1">
            <a:spLocks noChangeArrowheads="1"/>
          </p:cNvSpPr>
          <p:nvPr/>
        </p:nvSpPr>
        <p:spPr bwMode="auto">
          <a:xfrm>
            <a:off x="2863850" y="11430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GOES-12</a:t>
            </a:r>
          </a:p>
        </p:txBody>
      </p:sp>
      <p:sp>
        <p:nvSpPr>
          <p:cNvPr id="160776" name="Text Box 8"/>
          <p:cNvSpPr txBox="1">
            <a:spLocks noChangeArrowheads="1"/>
          </p:cNvSpPr>
          <p:nvPr/>
        </p:nvSpPr>
        <p:spPr bwMode="auto">
          <a:xfrm>
            <a:off x="2863850" y="41148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GOES-12</a:t>
            </a:r>
          </a:p>
        </p:txBody>
      </p:sp>
      <p:sp>
        <p:nvSpPr>
          <p:cNvPr id="160777" name="Text Box 9"/>
          <p:cNvSpPr txBox="1">
            <a:spLocks noChangeArrowheads="1"/>
          </p:cNvSpPr>
          <p:nvPr/>
        </p:nvSpPr>
        <p:spPr bwMode="auto">
          <a:xfrm>
            <a:off x="6750050" y="11430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GOES-R ABI</a:t>
            </a:r>
          </a:p>
        </p:txBody>
      </p:sp>
      <p:sp>
        <p:nvSpPr>
          <p:cNvPr id="160778" name="Text Box 10"/>
          <p:cNvSpPr txBox="1">
            <a:spLocks noChangeArrowheads="1"/>
          </p:cNvSpPr>
          <p:nvPr/>
        </p:nvSpPr>
        <p:spPr bwMode="auto">
          <a:xfrm>
            <a:off x="6750050" y="41148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GOES-R ABI</a:t>
            </a:r>
          </a:p>
        </p:txBody>
      </p:sp>
      <p:sp>
        <p:nvSpPr>
          <p:cNvPr id="16077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2E6F9D-91DA-4B80-BF5B-6BC71ECBE38B}" type="slidenum">
              <a:rPr lang="en-US" smtClean="0">
                <a:solidFill>
                  <a:srgbClr val="000000"/>
                </a:solidFill>
              </a:rPr>
              <a:pPr eaLnBrk="1" hangingPunct="1"/>
              <a:t>67</a:t>
            </a:fld>
            <a:endParaRPr lang="en-US" smtClean="0">
              <a:solidFill>
                <a:srgbClr val="000000"/>
              </a:solidFill>
            </a:endParaRPr>
          </a:p>
        </p:txBody>
      </p:sp>
    </p:spTree>
    <p:extLst>
      <p:ext uri="{BB962C8B-B14F-4D97-AF65-F5344CB8AC3E}">
        <p14:creationId xmlns:p14="http://schemas.microsoft.com/office/powerpoint/2010/main" val="99399164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73730" name="Picture 2" descr="D:\gifs\pacificnw_aug17_2200.gif"/>
          <p:cNvPicPr>
            <a:picLocks noChangeAspect="1" noChangeArrowheads="1"/>
          </p:cNvPicPr>
          <p:nvPr/>
        </p:nvPicPr>
        <p:blipFill>
          <a:blip r:embed="rId3">
            <a:extLst>
              <a:ext uri="{28A0092B-C50C-407E-A947-70E740481C1C}">
                <a14:useLocalDpi xmlns:a14="http://schemas.microsoft.com/office/drawing/2010/main" val="0"/>
              </a:ext>
            </a:extLst>
          </a:blip>
          <a:srcRect l="6960" t="7343" r="39960" b="27045"/>
          <a:stretch>
            <a:fillRect/>
          </a:stretch>
        </p:blipFill>
        <p:spPr bwMode="auto">
          <a:xfrm>
            <a:off x="450850" y="838200"/>
            <a:ext cx="4044950" cy="33496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3731" name="Picture 3" descr="D:\gifs\NAAPS_Aug-18-200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895600"/>
            <a:ext cx="4733925" cy="3733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3732" name="Text Box 4"/>
          <p:cNvSpPr txBox="1">
            <a:spLocks noChangeArrowheads="1"/>
          </p:cNvSpPr>
          <p:nvPr/>
        </p:nvSpPr>
        <p:spPr bwMode="auto">
          <a:xfrm>
            <a:off x="5241925" y="1230313"/>
            <a:ext cx="3227388" cy="968375"/>
          </a:xfrm>
          <a:prstGeom prst="rect">
            <a:avLst/>
          </a:prstGeom>
          <a:noFill/>
          <a:ln w="254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1400" b="1">
                <a:solidFill>
                  <a:srgbClr val="000000"/>
                </a:solidFill>
                <a:latin typeface="Arial" pitchFamily="34" charset="0"/>
              </a:rPr>
              <a:t>GOES-8 Wildfire ABBA fire product </a:t>
            </a:r>
          </a:p>
          <a:p>
            <a:pPr algn="ctr" eaLnBrk="0" fontAlgn="base" hangingPunct="0">
              <a:spcBef>
                <a:spcPct val="0"/>
              </a:spcBef>
              <a:spcAft>
                <a:spcPct val="0"/>
              </a:spcAft>
            </a:pPr>
            <a:r>
              <a:rPr lang="en-US" altLang="en-US" sz="1400" b="1">
                <a:solidFill>
                  <a:srgbClr val="000000"/>
                </a:solidFill>
                <a:latin typeface="Arial" pitchFamily="34" charset="0"/>
              </a:rPr>
              <a:t>for the Pacific Northwest</a:t>
            </a:r>
          </a:p>
          <a:p>
            <a:pPr algn="ctr" eaLnBrk="0" fontAlgn="base" hangingPunct="0">
              <a:spcBef>
                <a:spcPct val="0"/>
              </a:spcBef>
              <a:spcAft>
                <a:spcPct val="0"/>
              </a:spcAft>
            </a:pPr>
            <a:r>
              <a:rPr lang="en-US" altLang="en-US" sz="1400" b="1">
                <a:solidFill>
                  <a:srgbClr val="000000"/>
                </a:solidFill>
                <a:latin typeface="Arial" pitchFamily="34" charset="0"/>
              </a:rPr>
              <a:t>Date:  August 17, 2001</a:t>
            </a:r>
          </a:p>
          <a:p>
            <a:pPr algn="ctr" eaLnBrk="0" fontAlgn="base" hangingPunct="0">
              <a:spcBef>
                <a:spcPct val="0"/>
              </a:spcBef>
              <a:spcAft>
                <a:spcPct val="0"/>
              </a:spcAft>
            </a:pPr>
            <a:r>
              <a:rPr lang="en-US" altLang="en-US" sz="1400" b="1">
                <a:solidFill>
                  <a:srgbClr val="000000"/>
                </a:solidFill>
                <a:latin typeface="Arial" pitchFamily="34" charset="0"/>
              </a:rPr>
              <a:t>Time:  2200 UTC</a:t>
            </a:r>
            <a:endParaRPr lang="en-US" altLang="en-US" sz="2400" b="1">
              <a:solidFill>
                <a:srgbClr val="000000"/>
              </a:solidFill>
            </a:endParaRPr>
          </a:p>
        </p:txBody>
      </p:sp>
      <p:sp>
        <p:nvSpPr>
          <p:cNvPr id="73733" name="Text Box 5"/>
          <p:cNvSpPr txBox="1">
            <a:spLocks noChangeArrowheads="1"/>
          </p:cNvSpPr>
          <p:nvPr/>
        </p:nvSpPr>
        <p:spPr bwMode="auto">
          <a:xfrm>
            <a:off x="623888" y="5029200"/>
            <a:ext cx="2881312" cy="968375"/>
          </a:xfrm>
          <a:prstGeom prst="rect">
            <a:avLst/>
          </a:prstGeom>
          <a:noFill/>
          <a:ln w="254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1400" b="1">
                <a:solidFill>
                  <a:srgbClr val="000000"/>
                </a:solidFill>
                <a:latin typeface="Arial" pitchFamily="34" charset="0"/>
              </a:rPr>
              <a:t>NAAPS Model Aerosol Analysis</a:t>
            </a:r>
          </a:p>
          <a:p>
            <a:pPr algn="ctr" eaLnBrk="0" fontAlgn="base" hangingPunct="0">
              <a:spcBef>
                <a:spcPct val="0"/>
              </a:spcBef>
              <a:spcAft>
                <a:spcPct val="0"/>
              </a:spcAft>
            </a:pPr>
            <a:r>
              <a:rPr lang="en-US" altLang="en-US" sz="1400" b="1">
                <a:solidFill>
                  <a:srgbClr val="000000"/>
                </a:solidFill>
                <a:latin typeface="Arial" pitchFamily="34" charset="0"/>
              </a:rPr>
              <a:t>for the continental U.S.</a:t>
            </a:r>
          </a:p>
          <a:p>
            <a:pPr algn="ctr" eaLnBrk="0" fontAlgn="base" hangingPunct="0">
              <a:spcBef>
                <a:spcPct val="0"/>
              </a:spcBef>
              <a:spcAft>
                <a:spcPct val="0"/>
              </a:spcAft>
            </a:pPr>
            <a:r>
              <a:rPr lang="en-US" altLang="en-US" sz="1400" b="1">
                <a:solidFill>
                  <a:srgbClr val="000000"/>
                </a:solidFill>
                <a:latin typeface="Arial" pitchFamily="34" charset="0"/>
              </a:rPr>
              <a:t>Date:  August 18, 2001</a:t>
            </a:r>
          </a:p>
          <a:p>
            <a:pPr algn="ctr" eaLnBrk="0" fontAlgn="base" hangingPunct="0">
              <a:spcBef>
                <a:spcPct val="0"/>
              </a:spcBef>
              <a:spcAft>
                <a:spcPct val="0"/>
              </a:spcAft>
            </a:pPr>
            <a:r>
              <a:rPr lang="en-US" altLang="en-US" sz="1400" b="1">
                <a:solidFill>
                  <a:srgbClr val="000000"/>
                </a:solidFill>
                <a:latin typeface="Arial" pitchFamily="34" charset="0"/>
              </a:rPr>
              <a:t>Time:  1200 UTC</a:t>
            </a:r>
            <a:endParaRPr lang="en-US" altLang="en-US" sz="2400" b="1">
              <a:solidFill>
                <a:srgbClr val="000000"/>
              </a:solidFill>
            </a:endParaRPr>
          </a:p>
        </p:txBody>
      </p:sp>
      <p:sp>
        <p:nvSpPr>
          <p:cNvPr id="73734" name="Line 6"/>
          <p:cNvSpPr>
            <a:spLocks noChangeShapeType="1"/>
          </p:cNvSpPr>
          <p:nvPr/>
        </p:nvSpPr>
        <p:spPr bwMode="auto">
          <a:xfrm flipH="1">
            <a:off x="4495800" y="1676400"/>
            <a:ext cx="762000"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73735" name="Line 7"/>
          <p:cNvSpPr>
            <a:spLocks noChangeShapeType="1"/>
          </p:cNvSpPr>
          <p:nvPr/>
        </p:nvSpPr>
        <p:spPr bwMode="auto">
          <a:xfrm flipH="1">
            <a:off x="3505200" y="5486400"/>
            <a:ext cx="685800"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73736" name="Text Box 8"/>
          <p:cNvSpPr txBox="1">
            <a:spLocks noChangeArrowheads="1"/>
          </p:cNvSpPr>
          <p:nvPr/>
        </p:nvSpPr>
        <p:spPr bwMode="auto">
          <a:xfrm>
            <a:off x="566738" y="184150"/>
            <a:ext cx="819626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1600" b="1">
                <a:solidFill>
                  <a:srgbClr val="3333CC"/>
                </a:solidFill>
                <a:latin typeface="Arial" pitchFamily="34" charset="0"/>
              </a:rPr>
              <a:t>Real-Time Aerosol Transport Model Assimilation of the Wildfire ABBA Fire Product</a:t>
            </a:r>
          </a:p>
          <a:p>
            <a:pPr algn="ctr" eaLnBrk="0" fontAlgn="base" hangingPunct="0">
              <a:spcBef>
                <a:spcPct val="0"/>
              </a:spcBef>
              <a:spcAft>
                <a:spcPct val="0"/>
              </a:spcAft>
            </a:pPr>
            <a:r>
              <a:rPr lang="en-US" altLang="en-US" sz="1600" b="1">
                <a:solidFill>
                  <a:srgbClr val="3333CC"/>
                </a:solidFill>
                <a:latin typeface="Arial" pitchFamily="34" charset="0"/>
              </a:rPr>
              <a:t>Using the Navy Aerosol Analysis and Prediction System (NAAPS)</a:t>
            </a:r>
            <a:endParaRPr lang="en-US" altLang="en-US" sz="1600">
              <a:solidFill>
                <a:srgbClr val="3333CC"/>
              </a:solidFill>
            </a:endParaRPr>
          </a:p>
        </p:txBody>
      </p:sp>
      <p:sp>
        <p:nvSpPr>
          <p:cNvPr id="73737" name="Line 9"/>
          <p:cNvSpPr>
            <a:spLocks noChangeShapeType="1"/>
          </p:cNvSpPr>
          <p:nvPr/>
        </p:nvSpPr>
        <p:spPr bwMode="auto">
          <a:xfrm flipH="1">
            <a:off x="1981200" y="1676400"/>
            <a:ext cx="1143000" cy="609600"/>
          </a:xfrm>
          <a:prstGeom prst="line">
            <a:avLst/>
          </a:prstGeom>
          <a:noFill/>
          <a:ln w="127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73738" name="Text Box 10"/>
          <p:cNvSpPr txBox="1">
            <a:spLocks noChangeArrowheads="1"/>
          </p:cNvSpPr>
          <p:nvPr/>
        </p:nvSpPr>
        <p:spPr bwMode="auto">
          <a:xfrm>
            <a:off x="3124200" y="1492250"/>
            <a:ext cx="7810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600" b="1">
                <a:solidFill>
                  <a:srgbClr val="FFFF00"/>
                </a:solidFill>
                <a:latin typeface="Arial" pitchFamily="34" charset="0"/>
              </a:rPr>
              <a:t>FIRES</a:t>
            </a:r>
            <a:endParaRPr lang="en-US" altLang="en-US" sz="2400">
              <a:solidFill>
                <a:srgbClr val="FFFF00"/>
              </a:solidFill>
            </a:endParaRPr>
          </a:p>
        </p:txBody>
      </p:sp>
      <p:sp>
        <p:nvSpPr>
          <p:cNvPr id="73739" name="Oval 11"/>
          <p:cNvSpPr>
            <a:spLocks noChangeArrowheads="1"/>
          </p:cNvSpPr>
          <p:nvPr/>
        </p:nvSpPr>
        <p:spPr bwMode="auto">
          <a:xfrm>
            <a:off x="4800600" y="3429000"/>
            <a:ext cx="1371600" cy="13716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73740" name="Text Box 12"/>
          <p:cNvSpPr txBox="1">
            <a:spLocks noChangeArrowheads="1"/>
          </p:cNvSpPr>
          <p:nvPr/>
        </p:nvSpPr>
        <p:spPr bwMode="auto">
          <a:xfrm>
            <a:off x="4572000" y="4572000"/>
            <a:ext cx="1030288"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FF0000"/>
                </a:solidFill>
              </a:rPr>
              <a:t>Smoke</a:t>
            </a:r>
            <a:endParaRPr lang="en-US" altLang="en-US" sz="2400">
              <a:solidFill>
                <a:srgbClr val="000000"/>
              </a:solidFill>
            </a:endParaRPr>
          </a:p>
        </p:txBody>
      </p:sp>
    </p:spTree>
    <p:extLst>
      <p:ext uri="{BB962C8B-B14F-4D97-AF65-F5344CB8AC3E}">
        <p14:creationId xmlns:p14="http://schemas.microsoft.com/office/powerpoint/2010/main" val="28726780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7E9163A-E4D9-4F1C-9266-B416873572A5}" type="slidenum">
              <a:rPr lang="en-US">
                <a:solidFill>
                  <a:srgbClr val="000000"/>
                </a:solidFill>
              </a:rPr>
              <a:pPr eaLnBrk="1" hangingPunct="1"/>
              <a:t>69</a:t>
            </a:fld>
            <a:endParaRPr lang="en-US">
              <a:solidFill>
                <a:srgbClr val="000000"/>
              </a:solidFill>
            </a:endParaRPr>
          </a:p>
        </p:txBody>
      </p:sp>
      <p:pic>
        <p:nvPicPr>
          <p:cNvPr id="161795" name="Picture 2" descr="diff_7-13_neg_stamped_smoothed_box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524000"/>
            <a:ext cx="3189288"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6" name="Text Box 3"/>
          <p:cNvSpPr txBox="1">
            <a:spLocks noChangeArrowheads="1"/>
          </p:cNvSpPr>
          <p:nvPr/>
        </p:nvSpPr>
        <p:spPr bwMode="auto">
          <a:xfrm>
            <a:off x="1547813" y="152400"/>
            <a:ext cx="60515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gn="ctr" fontAlgn="base">
              <a:spcBef>
                <a:spcPct val="0"/>
              </a:spcBef>
              <a:spcAft>
                <a:spcPct val="0"/>
              </a:spcAft>
              <a:buClr>
                <a:srgbClr val="000000"/>
              </a:buClr>
              <a:buSzPct val="100000"/>
              <a:buFont typeface="Times New Roman" pitchFamily="18" charset="0"/>
              <a:buNone/>
            </a:pPr>
            <a:r>
              <a:rPr lang="en-GB" sz="2400" b="1">
                <a:solidFill>
                  <a:srgbClr val="FFFF00"/>
                </a:solidFill>
                <a:latin typeface="Times New Roman" pitchFamily="18" charset="0"/>
              </a:rPr>
              <a:t>GOES-R ABI will detect SO2 plumes</a:t>
            </a:r>
          </a:p>
          <a:p>
            <a:pPr algn="ctr" fontAlgn="base">
              <a:spcBef>
                <a:spcPct val="0"/>
              </a:spcBef>
              <a:spcAft>
                <a:spcPct val="0"/>
              </a:spcAft>
              <a:buClr>
                <a:srgbClr val="000000"/>
              </a:buClr>
              <a:buSzPct val="100000"/>
              <a:buFont typeface="Times New Roman" pitchFamily="18" charset="0"/>
              <a:buNone/>
            </a:pPr>
            <a:r>
              <a:rPr lang="en-GB" sz="2000">
                <a:solidFill>
                  <a:srgbClr val="FFFF00"/>
                </a:solidFill>
                <a:latin typeface="Times New Roman" pitchFamily="18" charset="0"/>
              </a:rPr>
              <a:t>Water Vapor Band Difference </a:t>
            </a:r>
            <a:r>
              <a:rPr lang="en-US" sz="2000">
                <a:solidFill>
                  <a:srgbClr val="FFFF00"/>
                </a:solidFill>
                <a:latin typeface="Times New Roman" pitchFamily="18" charset="0"/>
              </a:rPr>
              <a:t>convolved from AIRS data</a:t>
            </a:r>
          </a:p>
          <a:p>
            <a:pPr algn="ctr" fontAlgn="base">
              <a:spcBef>
                <a:spcPct val="0"/>
              </a:spcBef>
              <a:spcAft>
                <a:spcPct val="0"/>
              </a:spcAft>
              <a:buClr>
                <a:srgbClr val="000000"/>
              </a:buClr>
              <a:buSzPct val="100000"/>
              <a:buFont typeface="Times New Roman" pitchFamily="18" charset="0"/>
              <a:buNone/>
            </a:pPr>
            <a:r>
              <a:rPr lang="en-US" sz="2000">
                <a:solidFill>
                  <a:srgbClr val="FFFF00"/>
                </a:solidFill>
                <a:latin typeface="Times New Roman" pitchFamily="18" charset="0"/>
              </a:rPr>
              <a:t>sees SO</a:t>
            </a:r>
            <a:r>
              <a:rPr lang="en-US" sz="2000" baseline="-25000">
                <a:solidFill>
                  <a:srgbClr val="FFFF00"/>
                </a:solidFill>
                <a:latin typeface="Times New Roman" pitchFamily="18" charset="0"/>
              </a:rPr>
              <a:t>2</a:t>
            </a:r>
            <a:r>
              <a:rPr lang="en-US" sz="2000">
                <a:solidFill>
                  <a:srgbClr val="FFFF00"/>
                </a:solidFill>
                <a:latin typeface="Times New Roman" pitchFamily="18" charset="0"/>
              </a:rPr>
              <a:t> plume from Montserrat Island, West Indies</a:t>
            </a:r>
            <a:endParaRPr lang="en-GB" sz="2000">
              <a:solidFill>
                <a:srgbClr val="FFFF00"/>
              </a:solidFill>
              <a:latin typeface="Times New Roman" pitchFamily="18" charset="0"/>
            </a:endParaRPr>
          </a:p>
        </p:txBody>
      </p:sp>
      <p:sp>
        <p:nvSpPr>
          <p:cNvPr id="161797" name="Rectangle 4"/>
          <p:cNvSpPr>
            <a:spLocks noChangeArrowheads="1"/>
          </p:cNvSpPr>
          <p:nvPr/>
        </p:nvSpPr>
        <p:spPr bwMode="auto">
          <a:xfrm>
            <a:off x="381000" y="2667000"/>
            <a:ext cx="3962400" cy="3352800"/>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1798" name="Text Box 5"/>
          <p:cNvSpPr txBox="1">
            <a:spLocks noChangeArrowheads="1"/>
          </p:cNvSpPr>
          <p:nvPr/>
        </p:nvSpPr>
        <p:spPr bwMode="auto">
          <a:xfrm>
            <a:off x="377825" y="6019800"/>
            <a:ext cx="39655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a:solidFill>
                  <a:srgbClr val="FFFF00"/>
                </a:solidFill>
                <a:latin typeface="Times New Roman" pitchFamily="18" charset="0"/>
              </a:rPr>
              <a:t>Current GOES Imager can not </a:t>
            </a:r>
          </a:p>
          <a:p>
            <a:pPr eaLnBrk="1" fontAlgn="base" hangingPunct="1">
              <a:spcBef>
                <a:spcPct val="0"/>
              </a:spcBef>
              <a:spcAft>
                <a:spcPct val="0"/>
              </a:spcAft>
            </a:pPr>
            <a:r>
              <a:rPr lang="en-US" sz="2400">
                <a:solidFill>
                  <a:srgbClr val="FFFF00"/>
                </a:solidFill>
                <a:latin typeface="Times New Roman" pitchFamily="18" charset="0"/>
              </a:rPr>
              <a:t>detect SO</a:t>
            </a:r>
            <a:r>
              <a:rPr lang="en-US" sz="2400" baseline="-25000">
                <a:solidFill>
                  <a:srgbClr val="FFFF00"/>
                </a:solidFill>
                <a:latin typeface="Times New Roman" pitchFamily="18" charset="0"/>
              </a:rPr>
              <a:t>2</a:t>
            </a:r>
          </a:p>
        </p:txBody>
      </p:sp>
      <p:sp>
        <p:nvSpPr>
          <p:cNvPr id="161799" name="Text Box 6"/>
          <p:cNvSpPr txBox="1">
            <a:spLocks noChangeArrowheads="1"/>
          </p:cNvSpPr>
          <p:nvPr/>
        </p:nvSpPr>
        <p:spPr bwMode="auto">
          <a:xfrm rot="-1944080">
            <a:off x="374650" y="3487738"/>
            <a:ext cx="4349750" cy="192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3600" i="1">
                <a:solidFill>
                  <a:srgbClr val="FFFF00"/>
                </a:solidFill>
                <a:latin typeface="Times New Roman" pitchFamily="18" charset="0"/>
              </a:rPr>
              <a:t>Current GOES Imager</a:t>
            </a:r>
          </a:p>
          <a:p>
            <a:pPr eaLnBrk="1" fontAlgn="base" hangingPunct="1">
              <a:spcBef>
                <a:spcPct val="0"/>
              </a:spcBef>
              <a:spcAft>
                <a:spcPct val="0"/>
              </a:spcAft>
            </a:pPr>
            <a:endParaRPr lang="en-US" sz="1200" i="1">
              <a:solidFill>
                <a:srgbClr val="FFFF00"/>
              </a:solidFill>
              <a:latin typeface="Times New Roman" pitchFamily="18" charset="0"/>
            </a:endParaRPr>
          </a:p>
          <a:p>
            <a:pPr eaLnBrk="1" fontAlgn="base" hangingPunct="1">
              <a:spcBef>
                <a:spcPct val="0"/>
              </a:spcBef>
              <a:spcAft>
                <a:spcPct val="0"/>
              </a:spcAft>
            </a:pPr>
            <a:r>
              <a:rPr lang="en-US" sz="3600" i="1">
                <a:solidFill>
                  <a:srgbClr val="FFFF00"/>
                </a:solidFill>
                <a:latin typeface="Times New Roman" pitchFamily="18" charset="0"/>
              </a:rPr>
              <a:t>No skill in monitoring</a:t>
            </a:r>
          </a:p>
          <a:p>
            <a:pPr eaLnBrk="1" fontAlgn="base" hangingPunct="1">
              <a:spcBef>
                <a:spcPct val="0"/>
              </a:spcBef>
              <a:spcAft>
                <a:spcPct val="0"/>
              </a:spcAft>
            </a:pPr>
            <a:endParaRPr lang="en-US" sz="3600" i="1">
              <a:solidFill>
                <a:srgbClr val="FFFF00"/>
              </a:solidFill>
              <a:latin typeface="Times New Roman" pitchFamily="18" charset="0"/>
            </a:endParaRPr>
          </a:p>
        </p:txBody>
      </p:sp>
      <p:sp>
        <p:nvSpPr>
          <p:cNvPr id="161800" name="Text Box 7"/>
          <p:cNvSpPr txBox="1">
            <a:spLocks noChangeArrowheads="1"/>
          </p:cNvSpPr>
          <p:nvPr/>
        </p:nvSpPr>
        <p:spPr bwMode="auto">
          <a:xfrm>
            <a:off x="5451475" y="6324600"/>
            <a:ext cx="3106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gn="ctr" fontAlgn="base">
              <a:spcBef>
                <a:spcPct val="0"/>
              </a:spcBef>
              <a:spcAft>
                <a:spcPct val="0"/>
              </a:spcAft>
              <a:buClr>
                <a:srgbClr val="000000"/>
              </a:buClr>
              <a:buSzPct val="100000"/>
              <a:buFont typeface="Times New Roman" pitchFamily="18" charset="0"/>
              <a:buNone/>
            </a:pPr>
            <a:r>
              <a:rPr lang="en-GB" sz="2400">
                <a:solidFill>
                  <a:srgbClr val="FFFF00"/>
                </a:solidFill>
                <a:latin typeface="Times New Roman" pitchFamily="18" charset="0"/>
              </a:rPr>
              <a:t>ABI 7.34 </a:t>
            </a:r>
            <a:r>
              <a:rPr lang="en-US" sz="2400">
                <a:solidFill>
                  <a:srgbClr val="FFFF00"/>
                </a:solidFill>
                <a:latin typeface="Times New Roman" pitchFamily="18" charset="0"/>
                <a:cs typeface="Times New Roman" pitchFamily="18" charset="0"/>
              </a:rPr>
              <a:t>μ</a:t>
            </a:r>
            <a:r>
              <a:rPr lang="en-GB" sz="2400">
                <a:solidFill>
                  <a:srgbClr val="FFFF00"/>
                </a:solidFill>
                <a:latin typeface="Times New Roman" pitchFamily="18" charset="0"/>
              </a:rPr>
              <a:t>m – 13.3 </a:t>
            </a:r>
            <a:r>
              <a:rPr lang="en-US" sz="2400">
                <a:solidFill>
                  <a:srgbClr val="FFFF00"/>
                </a:solidFill>
                <a:latin typeface="Times New Roman" pitchFamily="18" charset="0"/>
                <a:cs typeface="Times New Roman" pitchFamily="18" charset="0"/>
              </a:rPr>
              <a:t>μ</a:t>
            </a:r>
            <a:r>
              <a:rPr lang="en-GB" sz="2400">
                <a:solidFill>
                  <a:srgbClr val="FFFF00"/>
                </a:solidFill>
                <a:latin typeface="Times New Roman" pitchFamily="18" charset="0"/>
              </a:rPr>
              <a:t>m</a:t>
            </a:r>
          </a:p>
        </p:txBody>
      </p:sp>
      <p:sp>
        <p:nvSpPr>
          <p:cNvPr id="161801" name="Oval 8"/>
          <p:cNvSpPr>
            <a:spLocks noChangeArrowheads="1"/>
          </p:cNvSpPr>
          <p:nvPr/>
        </p:nvSpPr>
        <p:spPr bwMode="auto">
          <a:xfrm rot="2097913">
            <a:off x="5791200" y="2274888"/>
            <a:ext cx="990600" cy="1436687"/>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1802" name="Text Box 9"/>
          <p:cNvSpPr txBox="1">
            <a:spLocks noChangeArrowheads="1"/>
          </p:cNvSpPr>
          <p:nvPr/>
        </p:nvSpPr>
        <p:spPr bwMode="auto">
          <a:xfrm>
            <a:off x="6324600" y="1889125"/>
            <a:ext cx="13033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a:solidFill>
                  <a:srgbClr val="FFFF00"/>
                </a:solidFill>
                <a:latin typeface="Times New Roman" pitchFamily="18" charset="0"/>
              </a:rPr>
              <a:t>SO</a:t>
            </a:r>
            <a:r>
              <a:rPr lang="en-US" sz="2000" baseline="-25000">
                <a:solidFill>
                  <a:srgbClr val="FFFF00"/>
                </a:solidFill>
                <a:latin typeface="Times New Roman" pitchFamily="18" charset="0"/>
              </a:rPr>
              <a:t>2</a:t>
            </a:r>
            <a:r>
              <a:rPr lang="en-US" sz="2000">
                <a:solidFill>
                  <a:srgbClr val="FFFF00"/>
                </a:solidFill>
                <a:latin typeface="Times New Roman" pitchFamily="18" charset="0"/>
              </a:rPr>
              <a:t> Plume</a:t>
            </a:r>
          </a:p>
        </p:txBody>
      </p:sp>
      <p:sp>
        <p:nvSpPr>
          <p:cNvPr id="161803" name="Text Box 10"/>
          <p:cNvSpPr txBox="1">
            <a:spLocks noChangeArrowheads="1"/>
          </p:cNvSpPr>
          <p:nvPr/>
        </p:nvSpPr>
        <p:spPr bwMode="auto">
          <a:xfrm rot="-5400000">
            <a:off x="7058819" y="4080669"/>
            <a:ext cx="3803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FF"/>
                </a:solidFill>
              </a:rPr>
              <a:t>Figure courtesy of Kris Karnauskas</a:t>
            </a:r>
            <a:r>
              <a:rPr lang="en-US">
                <a:solidFill>
                  <a:srgbClr val="000000"/>
                </a:solidFill>
              </a:rPr>
              <a:t> </a:t>
            </a:r>
          </a:p>
        </p:txBody>
      </p:sp>
    </p:spTree>
    <p:extLst>
      <p:ext uri="{BB962C8B-B14F-4D97-AF65-F5344CB8AC3E}">
        <p14:creationId xmlns:p14="http://schemas.microsoft.com/office/powerpoint/2010/main" val="27793367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dirty="0" smtClean="0">
                <a:solidFill>
                  <a:srgbClr val="FFFF00"/>
                </a:solidFill>
              </a:rPr>
              <a:t>1928: Herman </a:t>
            </a:r>
            <a:r>
              <a:rPr lang="en-US" dirty="0" err="1" smtClean="0">
                <a:solidFill>
                  <a:srgbClr val="FFFF00"/>
                </a:solidFill>
              </a:rPr>
              <a:t>Potocnik</a:t>
            </a:r>
            <a:endParaRPr lang="en-US" dirty="0" smtClean="0">
              <a:solidFill>
                <a:srgbClr val="FFFF00"/>
              </a:solidFill>
            </a:endParaRPr>
          </a:p>
        </p:txBody>
      </p:sp>
      <p:sp>
        <p:nvSpPr>
          <p:cNvPr id="106499" name="Rectangle 3"/>
          <p:cNvSpPr>
            <a:spLocks noGrp="1" noChangeArrowheads="1"/>
          </p:cNvSpPr>
          <p:nvPr>
            <p:ph type="body" idx="1"/>
          </p:nvPr>
        </p:nvSpPr>
        <p:spPr>
          <a:xfrm>
            <a:off x="381000" y="1371600"/>
            <a:ext cx="8229600" cy="4525963"/>
          </a:xfrm>
        </p:spPr>
        <p:txBody>
          <a:bodyPr/>
          <a:lstStyle/>
          <a:p>
            <a:pPr eaLnBrk="1" hangingPunct="1"/>
            <a:r>
              <a:rPr lang="en-US" smtClean="0"/>
              <a:t>The Problem of Space Travel - The Rocket Motor -- using geostationary orbit for communications. </a:t>
            </a:r>
          </a:p>
        </p:txBody>
      </p:sp>
      <p:pic>
        <p:nvPicPr>
          <p:cNvPr id="106500" name="Picture 4" descr="free_orb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917825"/>
            <a:ext cx="6621463"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1"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64EC644-A497-4B98-ADB3-9B58C3C64202}" type="slidenum">
              <a:rPr lang="en-US" smtClean="0">
                <a:solidFill>
                  <a:srgbClr val="000000"/>
                </a:solidFill>
              </a:rPr>
              <a:pPr eaLnBrk="1" hangingPunct="1"/>
              <a:t>7</a:t>
            </a:fld>
            <a:endParaRPr lang="en-US" smtClean="0">
              <a:solidFill>
                <a:srgbClr val="000000"/>
              </a:solidFill>
            </a:endParaRPr>
          </a:p>
        </p:txBody>
      </p:sp>
    </p:spTree>
    <p:extLst>
      <p:ext uri="{BB962C8B-B14F-4D97-AF65-F5344CB8AC3E}">
        <p14:creationId xmlns:p14="http://schemas.microsoft.com/office/powerpoint/2010/main" val="11781664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E549FAA-AC22-462C-8DD9-4D802B20D615}" type="slidenum">
              <a:rPr lang="en-US">
                <a:solidFill>
                  <a:srgbClr val="000000"/>
                </a:solidFill>
              </a:rPr>
              <a:pPr eaLnBrk="1" hangingPunct="1"/>
              <a:t>70</a:t>
            </a:fld>
            <a:endParaRPr lang="en-US">
              <a:solidFill>
                <a:srgbClr val="000000"/>
              </a:solidFill>
            </a:endParaRPr>
          </a:p>
        </p:txBody>
      </p:sp>
      <p:sp>
        <p:nvSpPr>
          <p:cNvPr id="163843" name="Text Box 2"/>
          <p:cNvSpPr txBox="1">
            <a:spLocks noChangeArrowheads="1"/>
          </p:cNvSpPr>
          <p:nvPr/>
        </p:nvSpPr>
        <p:spPr bwMode="auto">
          <a:xfrm>
            <a:off x="1203325" y="40798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endParaRPr lang="en-US" sz="2400">
              <a:solidFill>
                <a:srgbClr val="000000"/>
              </a:solidFill>
              <a:latin typeface="Times New Roman" pitchFamily="18" charset="0"/>
            </a:endParaRPr>
          </a:p>
        </p:txBody>
      </p:sp>
      <p:graphicFrame>
        <p:nvGraphicFramePr>
          <p:cNvPr id="163844" name="Object 3"/>
          <p:cNvGraphicFramePr>
            <a:graphicFrameLocks noChangeAspect="1"/>
          </p:cNvGraphicFramePr>
          <p:nvPr/>
        </p:nvGraphicFramePr>
        <p:xfrm>
          <a:off x="87313" y="2492375"/>
          <a:ext cx="4484687" cy="4124325"/>
        </p:xfrm>
        <a:graphic>
          <a:graphicData uri="http://schemas.openxmlformats.org/presentationml/2006/ole">
            <mc:AlternateContent xmlns:mc="http://schemas.openxmlformats.org/markup-compatibility/2006">
              <mc:Choice xmlns:v="urn:schemas-microsoft-com:vml" Requires="v">
                <p:oleObj spid="_x0000_s2110" name="Paint Shop Pro Image" r:id="rId4" imgW="3912195" imgH="2653659" progId="PaintShopPro">
                  <p:embed/>
                </p:oleObj>
              </mc:Choice>
              <mc:Fallback>
                <p:oleObj name="Paint Shop Pro Image" r:id="rId4" imgW="3912195" imgH="2653659" progId="PaintShopPro">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2077" r="27760"/>
                      <a:stretch>
                        <a:fillRect/>
                      </a:stretch>
                    </p:blipFill>
                    <p:spPr bwMode="auto">
                      <a:xfrm>
                        <a:off x="87313" y="2492375"/>
                        <a:ext cx="4484687" cy="412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45" name="Text Box 4"/>
          <p:cNvSpPr txBox="1">
            <a:spLocks noChangeArrowheads="1"/>
          </p:cNvSpPr>
          <p:nvPr/>
        </p:nvSpPr>
        <p:spPr bwMode="auto">
          <a:xfrm>
            <a:off x="304800" y="5213350"/>
            <a:ext cx="1574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Simulated </a:t>
            </a:r>
          </a:p>
          <a:p>
            <a:pPr fontAlgn="base">
              <a:spcBef>
                <a:spcPct val="0"/>
              </a:spcBef>
              <a:spcAft>
                <a:spcPct val="0"/>
              </a:spcAft>
            </a:pPr>
            <a:r>
              <a:rPr lang="en-US" sz="2400">
                <a:solidFill>
                  <a:srgbClr val="FFFFFF"/>
                </a:solidFill>
                <a:latin typeface="Times New Roman" pitchFamily="18" charset="0"/>
              </a:rPr>
              <a:t>ABI </a:t>
            </a:r>
          </a:p>
          <a:p>
            <a:pPr fontAlgn="base">
              <a:spcBef>
                <a:spcPct val="0"/>
              </a:spcBef>
              <a:spcAft>
                <a:spcPct val="0"/>
              </a:spcAft>
            </a:pPr>
            <a:r>
              <a:rPr lang="en-US" sz="2400">
                <a:solidFill>
                  <a:srgbClr val="FFFFFF"/>
                </a:solidFill>
                <a:latin typeface="Times New Roman" pitchFamily="18" charset="0"/>
              </a:rPr>
              <a:t>(11-12 μm)</a:t>
            </a:r>
          </a:p>
        </p:txBody>
      </p:sp>
      <p:sp>
        <p:nvSpPr>
          <p:cNvPr id="163846" name="Text Box 5"/>
          <p:cNvSpPr txBox="1">
            <a:spLocks noChangeArrowheads="1"/>
          </p:cNvSpPr>
          <p:nvPr/>
        </p:nvSpPr>
        <p:spPr bwMode="auto">
          <a:xfrm>
            <a:off x="3657600" y="1158875"/>
            <a:ext cx="5257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2400">
                <a:solidFill>
                  <a:srgbClr val="FFFF00"/>
                </a:solidFill>
                <a:latin typeface="Times New Roman" pitchFamily="18" charset="0"/>
              </a:rPr>
              <a:t>One day after the Mt. Cleveland eruption</a:t>
            </a:r>
          </a:p>
          <a:p>
            <a:pPr algn="ctr" fontAlgn="base">
              <a:spcBef>
                <a:spcPct val="0"/>
              </a:spcBef>
              <a:spcAft>
                <a:spcPct val="0"/>
              </a:spcAft>
            </a:pPr>
            <a:r>
              <a:rPr lang="en-US" sz="2400">
                <a:solidFill>
                  <a:srgbClr val="FFFF00"/>
                </a:solidFill>
                <a:latin typeface="Times New Roman" pitchFamily="18" charset="0"/>
              </a:rPr>
              <a:t>20 February 2001, 8:45 UTC </a:t>
            </a:r>
          </a:p>
        </p:txBody>
      </p:sp>
      <p:pic>
        <p:nvPicPr>
          <p:cNvPr id="163847" name="Picture 6" descr="clevelandPi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609600"/>
            <a:ext cx="26670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8" name="Text Box 7"/>
          <p:cNvSpPr txBox="1">
            <a:spLocks noChangeArrowheads="1"/>
          </p:cNvSpPr>
          <p:nvPr/>
        </p:nvSpPr>
        <p:spPr bwMode="auto">
          <a:xfrm>
            <a:off x="1219200" y="0"/>
            <a:ext cx="6757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FFFF00"/>
                </a:solidFill>
                <a:latin typeface="Times New Roman" pitchFamily="18" charset="0"/>
              </a:rPr>
              <a:t>Volcanic Ash Plume:  11-12 and 8.5-11 μm images</a:t>
            </a:r>
            <a:r>
              <a:rPr lang="en-US" sz="2400">
                <a:solidFill>
                  <a:srgbClr val="FFFF00"/>
                </a:solidFill>
                <a:latin typeface="Times New Roman" pitchFamily="18" charset="0"/>
              </a:rPr>
              <a:t> </a:t>
            </a:r>
          </a:p>
        </p:txBody>
      </p:sp>
      <p:grpSp>
        <p:nvGrpSpPr>
          <p:cNvPr id="163849" name="Group 8"/>
          <p:cNvGrpSpPr>
            <a:grpSpLocks/>
          </p:cNvGrpSpPr>
          <p:nvPr/>
        </p:nvGrpSpPr>
        <p:grpSpPr bwMode="auto">
          <a:xfrm>
            <a:off x="4724400" y="2492375"/>
            <a:ext cx="4492625" cy="4365625"/>
            <a:chOff x="2976" y="1588"/>
            <a:chExt cx="2830" cy="2782"/>
          </a:xfrm>
        </p:grpSpPr>
        <p:graphicFrame>
          <p:nvGraphicFramePr>
            <p:cNvPr id="163851" name="Object 9"/>
            <p:cNvGraphicFramePr>
              <a:graphicFrameLocks noChangeAspect="1"/>
            </p:cNvGraphicFramePr>
            <p:nvPr/>
          </p:nvGraphicFramePr>
          <p:xfrm>
            <a:off x="2976" y="1588"/>
            <a:ext cx="2693" cy="2670"/>
          </p:xfrm>
          <a:graphic>
            <a:graphicData uri="http://schemas.openxmlformats.org/presentationml/2006/ole">
              <mc:AlternateContent xmlns:mc="http://schemas.openxmlformats.org/markup-compatibility/2006">
                <mc:Choice xmlns:v="urn:schemas-microsoft-com:vml" Requires="v">
                  <p:oleObj spid="_x0000_s2111" name="Paint Shop Pro Image" r:id="rId7" imgW="3902439" imgH="2663415" progId="PaintShopPro">
                    <p:embed/>
                  </p:oleObj>
                </mc:Choice>
                <mc:Fallback>
                  <p:oleObj name="Paint Shop Pro Image" r:id="rId7" imgW="3902439" imgH="2663415" progId="PaintShopPro">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r="28572"/>
                        <a:stretch>
                          <a:fillRect/>
                        </a:stretch>
                      </p:blipFill>
                      <p:spPr bwMode="auto">
                        <a:xfrm>
                          <a:off x="2976" y="1588"/>
                          <a:ext cx="2693" cy="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52" name="Text Box 10"/>
            <p:cNvSpPr txBox="1">
              <a:spLocks noChangeArrowheads="1"/>
            </p:cNvSpPr>
            <p:nvPr/>
          </p:nvSpPr>
          <p:spPr bwMode="auto">
            <a:xfrm>
              <a:off x="5136" y="4176"/>
              <a:ext cx="670"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400">
                  <a:solidFill>
                    <a:srgbClr val="000000"/>
                  </a:solidFill>
                  <a:latin typeface="Times New Roman" pitchFamily="18" charset="0"/>
                </a:rPr>
                <a:t>UW/CIMSS</a:t>
              </a:r>
              <a:endParaRPr lang="en-US" sz="2400">
                <a:solidFill>
                  <a:srgbClr val="000000"/>
                </a:solidFill>
                <a:latin typeface="Times New Roman" pitchFamily="18" charset="0"/>
              </a:endParaRPr>
            </a:p>
          </p:txBody>
        </p:sp>
      </p:grpSp>
      <p:sp>
        <p:nvSpPr>
          <p:cNvPr id="163850" name="Text Box 11"/>
          <p:cNvSpPr txBox="1">
            <a:spLocks noChangeArrowheads="1"/>
          </p:cNvSpPr>
          <p:nvPr/>
        </p:nvSpPr>
        <p:spPr bwMode="auto">
          <a:xfrm>
            <a:off x="5207000" y="5289550"/>
            <a:ext cx="1651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Simulated </a:t>
            </a:r>
          </a:p>
          <a:p>
            <a:pPr fontAlgn="base">
              <a:spcBef>
                <a:spcPct val="0"/>
              </a:spcBef>
              <a:spcAft>
                <a:spcPct val="0"/>
              </a:spcAft>
            </a:pPr>
            <a:r>
              <a:rPr lang="en-US" sz="2400">
                <a:solidFill>
                  <a:srgbClr val="FFFFFF"/>
                </a:solidFill>
                <a:latin typeface="Times New Roman" pitchFamily="18" charset="0"/>
              </a:rPr>
              <a:t>ABI </a:t>
            </a:r>
          </a:p>
          <a:p>
            <a:pPr fontAlgn="base">
              <a:spcBef>
                <a:spcPct val="0"/>
              </a:spcBef>
              <a:spcAft>
                <a:spcPct val="0"/>
              </a:spcAft>
            </a:pPr>
            <a:r>
              <a:rPr lang="en-US" sz="2400">
                <a:solidFill>
                  <a:srgbClr val="FFFFFF"/>
                </a:solidFill>
                <a:latin typeface="Times New Roman" pitchFamily="18" charset="0"/>
              </a:rPr>
              <a:t>(8.5-11 μm)</a:t>
            </a:r>
            <a:endParaRPr lang="en-US" sz="2400">
              <a:solidFill>
                <a:srgbClr val="FFFF00"/>
              </a:solidFill>
              <a:latin typeface="Times New Roman" pitchFamily="18" charset="0"/>
            </a:endParaRPr>
          </a:p>
        </p:txBody>
      </p:sp>
    </p:spTree>
    <p:extLst>
      <p:ext uri="{BB962C8B-B14F-4D97-AF65-F5344CB8AC3E}">
        <p14:creationId xmlns:p14="http://schemas.microsoft.com/office/powerpoint/2010/main" val="166470234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oup 2"/>
          <p:cNvGrpSpPr>
            <a:grpSpLocks/>
          </p:cNvGrpSpPr>
          <p:nvPr/>
        </p:nvGrpSpPr>
        <p:grpSpPr bwMode="auto">
          <a:xfrm>
            <a:off x="771525" y="3429000"/>
            <a:ext cx="784225" cy="201613"/>
            <a:chOff x="726" y="1808"/>
            <a:chExt cx="494" cy="127"/>
          </a:xfrm>
        </p:grpSpPr>
        <p:sp>
          <p:nvSpPr>
            <p:cNvPr id="3075" name="Oval 32"/>
            <p:cNvSpPr>
              <a:spLocks noChangeAspect="1" noChangeArrowheads="1"/>
            </p:cNvSpPr>
            <p:nvPr/>
          </p:nvSpPr>
          <p:spPr bwMode="auto">
            <a:xfrm rot="-160691">
              <a:off x="726" y="1816"/>
              <a:ext cx="64" cy="119"/>
            </a:xfrm>
            <a:prstGeom prst="ellipse">
              <a:avLst/>
            </a:prstGeom>
            <a:noFill/>
            <a:ln w="952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1000" b="1" i="1">
                <a:solidFill>
                  <a:srgbClr val="000000"/>
                </a:solidFill>
                <a:latin typeface="Times New Roman" pitchFamily="18" charset="0"/>
                <a:ea typeface="MS PGothic" pitchFamily="34" charset="-128"/>
              </a:endParaRPr>
            </a:p>
          </p:txBody>
        </p:sp>
        <p:sp>
          <p:nvSpPr>
            <p:cNvPr id="3076" name="Oval 32"/>
            <p:cNvSpPr>
              <a:spLocks noChangeAspect="1" noChangeArrowheads="1"/>
            </p:cNvSpPr>
            <p:nvPr/>
          </p:nvSpPr>
          <p:spPr bwMode="auto">
            <a:xfrm rot="-160691">
              <a:off x="880" y="1814"/>
              <a:ext cx="64" cy="119"/>
            </a:xfrm>
            <a:prstGeom prst="ellipse">
              <a:avLst/>
            </a:prstGeom>
            <a:noFill/>
            <a:ln w="952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1000" b="1" i="1">
                <a:solidFill>
                  <a:srgbClr val="000000"/>
                </a:solidFill>
                <a:latin typeface="Times New Roman" pitchFamily="18" charset="0"/>
                <a:ea typeface="MS PGothic" pitchFamily="34" charset="-128"/>
              </a:endParaRPr>
            </a:p>
          </p:txBody>
        </p:sp>
        <p:sp>
          <p:nvSpPr>
            <p:cNvPr id="3077" name="Oval 32"/>
            <p:cNvSpPr>
              <a:spLocks noChangeAspect="1" noChangeArrowheads="1"/>
            </p:cNvSpPr>
            <p:nvPr/>
          </p:nvSpPr>
          <p:spPr bwMode="auto">
            <a:xfrm rot="-160691">
              <a:off x="1018" y="1811"/>
              <a:ext cx="64" cy="119"/>
            </a:xfrm>
            <a:prstGeom prst="ellipse">
              <a:avLst/>
            </a:prstGeom>
            <a:noFill/>
            <a:ln w="952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1000" b="1" i="1">
                <a:solidFill>
                  <a:srgbClr val="000000"/>
                </a:solidFill>
                <a:latin typeface="Times New Roman" pitchFamily="18" charset="0"/>
                <a:ea typeface="MS PGothic" pitchFamily="34" charset="-128"/>
              </a:endParaRPr>
            </a:p>
          </p:txBody>
        </p:sp>
        <p:sp>
          <p:nvSpPr>
            <p:cNvPr id="3078" name="Line 6"/>
            <p:cNvSpPr>
              <a:spLocks noChangeShapeType="1"/>
            </p:cNvSpPr>
            <p:nvPr/>
          </p:nvSpPr>
          <p:spPr bwMode="auto">
            <a:xfrm flipH="1">
              <a:off x="754" y="1808"/>
              <a:ext cx="420" cy="3"/>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en-US">
                <a:solidFill>
                  <a:srgbClr val="000000"/>
                </a:solidFill>
              </a:endParaRPr>
            </a:p>
          </p:txBody>
        </p:sp>
        <p:sp>
          <p:nvSpPr>
            <p:cNvPr id="3079" name="Line 7"/>
            <p:cNvSpPr>
              <a:spLocks noChangeShapeType="1"/>
            </p:cNvSpPr>
            <p:nvPr/>
          </p:nvSpPr>
          <p:spPr bwMode="auto">
            <a:xfrm flipH="1">
              <a:off x="761" y="1929"/>
              <a:ext cx="450" cy="6"/>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en-US">
                <a:solidFill>
                  <a:srgbClr val="000000"/>
                </a:solidFill>
              </a:endParaRPr>
            </a:p>
          </p:txBody>
        </p:sp>
        <p:sp>
          <p:nvSpPr>
            <p:cNvPr id="3080" name="Line 8"/>
            <p:cNvSpPr>
              <a:spLocks noChangeShapeType="1"/>
            </p:cNvSpPr>
            <p:nvPr/>
          </p:nvSpPr>
          <p:spPr bwMode="auto">
            <a:xfrm flipH="1">
              <a:off x="774" y="1828"/>
              <a:ext cx="432" cy="3"/>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en-US">
                <a:solidFill>
                  <a:srgbClr val="000000"/>
                </a:solidFill>
              </a:endParaRPr>
            </a:p>
          </p:txBody>
        </p:sp>
        <p:sp>
          <p:nvSpPr>
            <p:cNvPr id="3081" name="Line 9"/>
            <p:cNvSpPr>
              <a:spLocks noChangeShapeType="1"/>
            </p:cNvSpPr>
            <p:nvPr/>
          </p:nvSpPr>
          <p:spPr bwMode="auto">
            <a:xfrm flipH="1">
              <a:off x="788" y="1887"/>
              <a:ext cx="432" cy="3"/>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en-US">
                <a:solidFill>
                  <a:srgbClr val="000000"/>
                </a:solidFill>
              </a:endParaRPr>
            </a:p>
          </p:txBody>
        </p:sp>
      </p:grpSp>
      <p:grpSp>
        <p:nvGrpSpPr>
          <p:cNvPr id="3083" name="Group 11"/>
          <p:cNvGrpSpPr>
            <a:grpSpLocks/>
          </p:cNvGrpSpPr>
          <p:nvPr/>
        </p:nvGrpSpPr>
        <p:grpSpPr bwMode="auto">
          <a:xfrm>
            <a:off x="738188" y="2265363"/>
            <a:ext cx="7546975" cy="2098675"/>
            <a:chOff x="465" y="1427"/>
            <a:chExt cx="4754" cy="1322"/>
          </a:xfrm>
        </p:grpSpPr>
        <p:grpSp>
          <p:nvGrpSpPr>
            <p:cNvPr id="3084" name="Group 12"/>
            <p:cNvGrpSpPr>
              <a:grpSpLocks/>
            </p:cNvGrpSpPr>
            <p:nvPr/>
          </p:nvGrpSpPr>
          <p:grpSpPr bwMode="auto">
            <a:xfrm>
              <a:off x="465" y="1427"/>
              <a:ext cx="4754" cy="1322"/>
              <a:chOff x="465" y="1427"/>
              <a:chExt cx="4754" cy="1322"/>
            </a:xfrm>
          </p:grpSpPr>
          <p:grpSp>
            <p:nvGrpSpPr>
              <p:cNvPr id="3085" name="Group 13"/>
              <p:cNvGrpSpPr>
                <a:grpSpLocks/>
              </p:cNvGrpSpPr>
              <p:nvPr/>
            </p:nvGrpSpPr>
            <p:grpSpPr bwMode="auto">
              <a:xfrm>
                <a:off x="465" y="1427"/>
                <a:ext cx="4754" cy="1322"/>
                <a:chOff x="465" y="1427"/>
                <a:chExt cx="4754" cy="1322"/>
              </a:xfrm>
            </p:grpSpPr>
            <p:grpSp>
              <p:nvGrpSpPr>
                <p:cNvPr id="3086" name="Group 14"/>
                <p:cNvGrpSpPr>
                  <a:grpSpLocks/>
                </p:cNvGrpSpPr>
                <p:nvPr/>
              </p:nvGrpSpPr>
              <p:grpSpPr bwMode="auto">
                <a:xfrm>
                  <a:off x="465" y="1427"/>
                  <a:ext cx="4754" cy="1322"/>
                  <a:chOff x="465" y="1427"/>
                  <a:chExt cx="4754" cy="1322"/>
                </a:xfrm>
              </p:grpSpPr>
              <p:grpSp>
                <p:nvGrpSpPr>
                  <p:cNvPr id="3087" name="Group 15"/>
                  <p:cNvGrpSpPr>
                    <a:grpSpLocks/>
                  </p:cNvGrpSpPr>
                  <p:nvPr/>
                </p:nvGrpSpPr>
                <p:grpSpPr bwMode="auto">
                  <a:xfrm>
                    <a:off x="465" y="1427"/>
                    <a:ext cx="4754" cy="1322"/>
                    <a:chOff x="465" y="1427"/>
                    <a:chExt cx="4754" cy="1322"/>
                  </a:xfrm>
                </p:grpSpPr>
                <p:grpSp>
                  <p:nvGrpSpPr>
                    <p:cNvPr id="3088" name="Group 16"/>
                    <p:cNvGrpSpPr>
                      <a:grpSpLocks/>
                    </p:cNvGrpSpPr>
                    <p:nvPr/>
                  </p:nvGrpSpPr>
                  <p:grpSpPr bwMode="auto">
                    <a:xfrm>
                      <a:off x="465" y="1427"/>
                      <a:ext cx="4754" cy="1322"/>
                      <a:chOff x="465" y="1427"/>
                      <a:chExt cx="4754" cy="1322"/>
                    </a:xfrm>
                  </p:grpSpPr>
                  <p:grpSp>
                    <p:nvGrpSpPr>
                      <p:cNvPr id="3089" name="Group 17"/>
                      <p:cNvGrpSpPr>
                        <a:grpSpLocks/>
                      </p:cNvGrpSpPr>
                      <p:nvPr/>
                    </p:nvGrpSpPr>
                    <p:grpSpPr bwMode="auto">
                      <a:xfrm>
                        <a:off x="465" y="1432"/>
                        <a:ext cx="4754" cy="1317"/>
                        <a:chOff x="465" y="1432"/>
                        <a:chExt cx="4754" cy="1317"/>
                      </a:xfrm>
                    </p:grpSpPr>
                    <p:grpSp>
                      <p:nvGrpSpPr>
                        <p:cNvPr id="3090" name="Group 18"/>
                        <p:cNvGrpSpPr>
                          <a:grpSpLocks/>
                        </p:cNvGrpSpPr>
                        <p:nvPr/>
                      </p:nvGrpSpPr>
                      <p:grpSpPr bwMode="auto">
                        <a:xfrm>
                          <a:off x="465" y="1432"/>
                          <a:ext cx="4754" cy="1317"/>
                          <a:chOff x="465" y="1432"/>
                          <a:chExt cx="4754" cy="1317"/>
                        </a:xfrm>
                      </p:grpSpPr>
                      <p:grpSp>
                        <p:nvGrpSpPr>
                          <p:cNvPr id="3091" name="Group 19"/>
                          <p:cNvGrpSpPr>
                            <a:grpSpLocks/>
                          </p:cNvGrpSpPr>
                          <p:nvPr/>
                        </p:nvGrpSpPr>
                        <p:grpSpPr bwMode="auto">
                          <a:xfrm>
                            <a:off x="465" y="1432"/>
                            <a:ext cx="4754" cy="1317"/>
                            <a:chOff x="465" y="1432"/>
                            <a:chExt cx="4754" cy="1317"/>
                          </a:xfrm>
                        </p:grpSpPr>
                        <p:grpSp>
                          <p:nvGrpSpPr>
                            <p:cNvPr id="3092" name="Group 20"/>
                            <p:cNvGrpSpPr>
                              <a:grpSpLocks/>
                            </p:cNvGrpSpPr>
                            <p:nvPr/>
                          </p:nvGrpSpPr>
                          <p:grpSpPr bwMode="auto">
                            <a:xfrm>
                              <a:off x="465" y="1432"/>
                              <a:ext cx="4754" cy="1317"/>
                              <a:chOff x="465" y="1432"/>
                              <a:chExt cx="4754" cy="1317"/>
                            </a:xfrm>
                          </p:grpSpPr>
                          <p:grpSp>
                            <p:nvGrpSpPr>
                              <p:cNvPr id="3093" name="Group 21"/>
                              <p:cNvGrpSpPr>
                                <a:grpSpLocks/>
                              </p:cNvGrpSpPr>
                              <p:nvPr/>
                            </p:nvGrpSpPr>
                            <p:grpSpPr bwMode="auto">
                              <a:xfrm>
                                <a:off x="465" y="1432"/>
                                <a:ext cx="4754" cy="1317"/>
                                <a:chOff x="465" y="1432"/>
                                <a:chExt cx="4754" cy="1317"/>
                              </a:xfrm>
                            </p:grpSpPr>
                            <p:grpSp>
                              <p:nvGrpSpPr>
                                <p:cNvPr id="3094" name="Group 22"/>
                                <p:cNvGrpSpPr>
                                  <a:grpSpLocks/>
                                </p:cNvGrpSpPr>
                                <p:nvPr/>
                              </p:nvGrpSpPr>
                              <p:grpSpPr bwMode="auto">
                                <a:xfrm>
                                  <a:off x="465" y="1432"/>
                                  <a:ext cx="4754" cy="1317"/>
                                  <a:chOff x="465" y="1432"/>
                                  <a:chExt cx="4754" cy="1317"/>
                                </a:xfrm>
                              </p:grpSpPr>
                              <p:grpSp>
                                <p:nvGrpSpPr>
                                  <p:cNvPr id="3095" name="Group 23"/>
                                  <p:cNvGrpSpPr>
                                    <a:grpSpLocks/>
                                  </p:cNvGrpSpPr>
                                  <p:nvPr/>
                                </p:nvGrpSpPr>
                                <p:grpSpPr bwMode="auto">
                                  <a:xfrm>
                                    <a:off x="465" y="1432"/>
                                    <a:ext cx="4754" cy="1317"/>
                                    <a:chOff x="465" y="1340"/>
                                    <a:chExt cx="4754" cy="1317"/>
                                  </a:xfrm>
                                </p:grpSpPr>
                                <p:grpSp>
                                  <p:nvGrpSpPr>
                                    <p:cNvPr id="3096" name="Group 24"/>
                                    <p:cNvGrpSpPr>
                                      <a:grpSpLocks/>
                                    </p:cNvGrpSpPr>
                                    <p:nvPr/>
                                  </p:nvGrpSpPr>
                                  <p:grpSpPr bwMode="auto">
                                    <a:xfrm>
                                      <a:off x="465" y="1340"/>
                                      <a:ext cx="4754" cy="1317"/>
                                      <a:chOff x="465" y="1340"/>
                                      <a:chExt cx="4754" cy="1317"/>
                                    </a:xfrm>
                                  </p:grpSpPr>
                                  <p:grpSp>
                                    <p:nvGrpSpPr>
                                      <p:cNvPr id="3097" name="Group 25"/>
                                      <p:cNvGrpSpPr>
                                        <a:grpSpLocks/>
                                      </p:cNvGrpSpPr>
                                      <p:nvPr/>
                                    </p:nvGrpSpPr>
                                    <p:grpSpPr bwMode="auto">
                                      <a:xfrm>
                                        <a:off x="465" y="1340"/>
                                        <a:ext cx="4754" cy="1317"/>
                                        <a:chOff x="465" y="1340"/>
                                        <a:chExt cx="4754" cy="1317"/>
                                      </a:xfrm>
                                    </p:grpSpPr>
                                    <p:pic>
                                      <p:nvPicPr>
                                        <p:cNvPr id="3098" name="Picture 3" descr="Gate2gat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 y="1340"/>
                                          <a:ext cx="4754" cy="1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9" name="Rectangle 27"/>
                                        <p:cNvSpPr>
                                          <a:spLocks noChangeArrowheads="1"/>
                                        </p:cNvSpPr>
                                        <p:nvPr/>
                                      </p:nvSpPr>
                                      <p:spPr bwMode="auto">
                                        <a:xfrm>
                                          <a:off x="2804" y="1500"/>
                                          <a:ext cx="118"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00" name="Rectangle 28"/>
                                        <p:cNvSpPr>
                                          <a:spLocks noChangeArrowheads="1"/>
                                        </p:cNvSpPr>
                                        <p:nvPr/>
                                      </p:nvSpPr>
                                      <p:spPr bwMode="auto">
                                        <a:xfrm>
                                          <a:off x="2863" y="1507"/>
                                          <a:ext cx="172"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sp>
                                    <p:nvSpPr>
                                      <p:cNvPr id="3101" name="Rectangle 29"/>
                                      <p:cNvSpPr>
                                        <a:spLocks noChangeArrowheads="1"/>
                                      </p:cNvSpPr>
                                      <p:nvPr/>
                                    </p:nvSpPr>
                                    <p:spPr bwMode="auto">
                                      <a:xfrm>
                                        <a:off x="612" y="1924"/>
                                        <a:ext cx="507" cy="256"/>
                                      </a:xfrm>
                                      <a:prstGeom prst="rect">
                                        <a:avLst/>
                                      </a:prstGeom>
                                      <a:solidFill>
                                        <a:srgbClr val="969696"/>
                                      </a:solidFill>
                                      <a:ln w="9525">
                                        <a:solidFill>
                                          <a:srgbClr val="969696"/>
                                        </a:solidFill>
                                        <a:miter lim="800000"/>
                                        <a:headEnd/>
                                        <a:tailEnd/>
                                      </a:ln>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sp>
                                  <p:nvSpPr>
                                    <p:cNvPr id="3102" name="Rectangle 30"/>
                                    <p:cNvSpPr>
                                      <a:spLocks noChangeArrowheads="1"/>
                                    </p:cNvSpPr>
                                    <p:nvPr/>
                                  </p:nvSpPr>
                                  <p:spPr bwMode="auto">
                                    <a:xfrm>
                                      <a:off x="4500" y="1941"/>
                                      <a:ext cx="172" cy="250"/>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grpSp>
                                <p:nvGrpSpPr>
                                  <p:cNvPr id="3103" name="Group 31"/>
                                  <p:cNvGrpSpPr>
                                    <a:grpSpLocks/>
                                  </p:cNvGrpSpPr>
                                  <p:nvPr/>
                                </p:nvGrpSpPr>
                                <p:grpSpPr bwMode="auto">
                                  <a:xfrm>
                                    <a:off x="3993" y="2080"/>
                                    <a:ext cx="229" cy="287"/>
                                    <a:chOff x="3993" y="2078"/>
                                    <a:chExt cx="229" cy="287"/>
                                  </a:xfrm>
                                </p:grpSpPr>
                                <p:sp>
                                  <p:nvSpPr>
                                    <p:cNvPr id="3104" name="Rectangle 32"/>
                                    <p:cNvSpPr>
                                      <a:spLocks noChangeArrowheads="1"/>
                                    </p:cNvSpPr>
                                    <p:nvPr/>
                                  </p:nvSpPr>
                                  <p:spPr bwMode="auto">
                                    <a:xfrm>
                                      <a:off x="4036" y="2113"/>
                                      <a:ext cx="186" cy="250"/>
                                    </a:xfrm>
                                    <a:prstGeom prst="rect">
                                      <a:avLst/>
                                    </a:prstGeom>
                                    <a:solidFill>
                                      <a:srgbClr val="FF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05" name="Rectangle 33"/>
                                    <p:cNvSpPr>
                                      <a:spLocks noChangeArrowheads="1"/>
                                    </p:cNvSpPr>
                                    <p:nvPr/>
                                  </p:nvSpPr>
                                  <p:spPr bwMode="auto">
                                    <a:xfrm>
                                      <a:off x="4002" y="2078"/>
                                      <a:ext cx="116" cy="250"/>
                                    </a:xfrm>
                                    <a:prstGeom prst="rect">
                                      <a:avLst/>
                                    </a:prstGeom>
                                    <a:solidFill>
                                      <a:srgbClr val="FF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06" name="Rectangle 34"/>
                                    <p:cNvSpPr>
                                      <a:spLocks noChangeArrowheads="1"/>
                                    </p:cNvSpPr>
                                    <p:nvPr/>
                                  </p:nvSpPr>
                                  <p:spPr bwMode="auto">
                                    <a:xfrm>
                                      <a:off x="3993" y="2115"/>
                                      <a:ext cx="116" cy="250"/>
                                    </a:xfrm>
                                    <a:prstGeom prst="rect">
                                      <a:avLst/>
                                    </a:prstGeom>
                                    <a:solidFill>
                                      <a:srgbClr val="FF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sp>
                                <p:nvSpPr>
                                  <p:cNvPr id="3107" name="Freeform 35"/>
                                  <p:cNvSpPr>
                                    <a:spLocks/>
                                  </p:cNvSpPr>
                                  <p:nvPr/>
                                </p:nvSpPr>
                                <p:spPr bwMode="auto">
                                  <a:xfrm>
                                    <a:off x="4036" y="2245"/>
                                    <a:ext cx="426" cy="250"/>
                                  </a:xfrm>
                                  <a:custGeom>
                                    <a:avLst/>
                                    <a:gdLst>
                                      <a:gd name="T0" fmla="*/ 0 w 426"/>
                                      <a:gd name="T1" fmla="*/ 36 h 36"/>
                                      <a:gd name="T2" fmla="*/ 32 w 426"/>
                                      <a:gd name="T3" fmla="*/ 2 h 36"/>
                                      <a:gd name="T4" fmla="*/ 426 w 426"/>
                                      <a:gd name="T5" fmla="*/ 0 h 36"/>
                                      <a:gd name="T6" fmla="*/ 345 w 426"/>
                                      <a:gd name="T7" fmla="*/ 27 h 36"/>
                                      <a:gd name="T8" fmla="*/ 0 w 426"/>
                                      <a:gd name="T9" fmla="*/ 36 h 36"/>
                                      <a:gd name="T10" fmla="*/ 0 60000 65536"/>
                                      <a:gd name="T11" fmla="*/ 0 60000 65536"/>
                                      <a:gd name="T12" fmla="*/ 0 60000 65536"/>
                                      <a:gd name="T13" fmla="*/ 0 60000 65536"/>
                                      <a:gd name="T14" fmla="*/ 0 60000 65536"/>
                                      <a:gd name="T15" fmla="*/ 0 w 426"/>
                                      <a:gd name="T16" fmla="*/ 0 h 36"/>
                                      <a:gd name="T17" fmla="*/ 426 w 426"/>
                                      <a:gd name="T18" fmla="*/ 36 h 36"/>
                                    </a:gdLst>
                                    <a:ahLst/>
                                    <a:cxnLst>
                                      <a:cxn ang="T10">
                                        <a:pos x="T0" y="T1"/>
                                      </a:cxn>
                                      <a:cxn ang="T11">
                                        <a:pos x="T2" y="T3"/>
                                      </a:cxn>
                                      <a:cxn ang="T12">
                                        <a:pos x="T4" y="T5"/>
                                      </a:cxn>
                                      <a:cxn ang="T13">
                                        <a:pos x="T6" y="T7"/>
                                      </a:cxn>
                                      <a:cxn ang="T14">
                                        <a:pos x="T8" y="T9"/>
                                      </a:cxn>
                                    </a:cxnLst>
                                    <a:rect l="T15" t="T16" r="T17" b="T18"/>
                                    <a:pathLst>
                                      <a:path w="426" h="36">
                                        <a:moveTo>
                                          <a:pt x="0" y="36"/>
                                        </a:moveTo>
                                        <a:lnTo>
                                          <a:pt x="32" y="2"/>
                                        </a:lnTo>
                                        <a:lnTo>
                                          <a:pt x="426" y="0"/>
                                        </a:lnTo>
                                        <a:lnTo>
                                          <a:pt x="345" y="27"/>
                                        </a:lnTo>
                                        <a:lnTo>
                                          <a:pt x="0" y="36"/>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grpSp>
                              <p:nvGrpSpPr>
                                <p:cNvPr id="3108" name="Group 36"/>
                                <p:cNvGrpSpPr>
                                  <a:grpSpLocks/>
                                </p:cNvGrpSpPr>
                                <p:nvPr/>
                              </p:nvGrpSpPr>
                              <p:grpSpPr bwMode="auto">
                                <a:xfrm>
                                  <a:off x="3726" y="1798"/>
                                  <a:ext cx="172" cy="271"/>
                                  <a:chOff x="3726" y="1798"/>
                                  <a:chExt cx="172" cy="271"/>
                                </a:xfrm>
                              </p:grpSpPr>
                              <p:sp>
                                <p:nvSpPr>
                                  <p:cNvPr id="3109" name="Rectangle 37"/>
                                  <p:cNvSpPr>
                                    <a:spLocks noChangeArrowheads="1"/>
                                  </p:cNvSpPr>
                                  <p:nvPr/>
                                </p:nvSpPr>
                                <p:spPr bwMode="auto">
                                  <a:xfrm>
                                    <a:off x="3726" y="1798"/>
                                    <a:ext cx="172"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10" name="Rectangle 38"/>
                                  <p:cNvSpPr>
                                    <a:spLocks noChangeArrowheads="1"/>
                                  </p:cNvSpPr>
                                  <p:nvPr/>
                                </p:nvSpPr>
                                <p:spPr bwMode="auto">
                                  <a:xfrm>
                                    <a:off x="3750" y="1819"/>
                                    <a:ext cx="130"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grpSp>
                          <p:sp>
                            <p:nvSpPr>
                              <p:cNvPr id="3111" name="Rectangle 39"/>
                              <p:cNvSpPr>
                                <a:spLocks noChangeArrowheads="1"/>
                              </p:cNvSpPr>
                              <p:nvPr/>
                            </p:nvSpPr>
                            <p:spPr bwMode="auto">
                              <a:xfrm>
                                <a:off x="3679" y="1776"/>
                                <a:ext cx="172"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sp>
                          <p:nvSpPr>
                            <p:cNvPr id="3112" name="Line 40"/>
                            <p:cNvSpPr>
                              <a:spLocks noChangeShapeType="1"/>
                            </p:cNvSpPr>
                            <p:nvPr/>
                          </p:nvSpPr>
                          <p:spPr bwMode="auto">
                            <a:xfrm>
                              <a:off x="2964" y="1714"/>
                              <a:ext cx="0" cy="3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en-US">
                                <a:solidFill>
                                  <a:srgbClr val="000000"/>
                                </a:solidFill>
                              </a:endParaRPr>
                            </a:p>
                          </p:txBody>
                        </p:sp>
                      </p:grpSp>
                      <p:sp>
                        <p:nvSpPr>
                          <p:cNvPr id="3113" name="Rectangle 41"/>
                          <p:cNvSpPr>
                            <a:spLocks noChangeArrowheads="1"/>
                          </p:cNvSpPr>
                          <p:nvPr/>
                        </p:nvSpPr>
                        <p:spPr bwMode="auto">
                          <a:xfrm>
                            <a:off x="3272" y="1585"/>
                            <a:ext cx="172"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14" name="Line 42"/>
                          <p:cNvSpPr>
                            <a:spLocks noChangeShapeType="1"/>
                          </p:cNvSpPr>
                          <p:nvPr/>
                        </p:nvSpPr>
                        <p:spPr bwMode="auto">
                          <a:xfrm>
                            <a:off x="3358" y="1730"/>
                            <a:ext cx="32" cy="24"/>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en-US">
                              <a:solidFill>
                                <a:srgbClr val="000000"/>
                              </a:solidFill>
                            </a:endParaRPr>
                          </a:p>
                        </p:txBody>
                      </p:sp>
                    </p:grpSp>
                    <p:sp>
                      <p:nvSpPr>
                        <p:cNvPr id="3115" name="Rectangle 43"/>
                        <p:cNvSpPr>
                          <a:spLocks noChangeArrowheads="1"/>
                        </p:cNvSpPr>
                        <p:nvPr/>
                      </p:nvSpPr>
                      <p:spPr bwMode="auto">
                        <a:xfrm>
                          <a:off x="2890" y="1477"/>
                          <a:ext cx="178" cy="256"/>
                        </a:xfrm>
                        <a:prstGeom prst="rect">
                          <a:avLst/>
                        </a:prstGeom>
                        <a:solidFill>
                          <a:schemeClr val="bg1"/>
                        </a:solidFill>
                        <a:ln w="9525">
                          <a:solidFill>
                            <a:schemeClr val="bg1"/>
                          </a:solidFill>
                          <a:miter lim="800000"/>
                          <a:headEnd/>
                          <a:tailEnd/>
                        </a:ln>
                      </p:spPr>
                      <p:txBody>
                        <a:bodyPr wrap="none"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16" name="Rectangle 44"/>
                        <p:cNvSpPr>
                          <a:spLocks noChangeArrowheads="1"/>
                        </p:cNvSpPr>
                        <p:nvPr/>
                      </p:nvSpPr>
                      <p:spPr bwMode="auto">
                        <a:xfrm>
                          <a:off x="2932" y="1507"/>
                          <a:ext cx="172"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sp>
                    <p:nvSpPr>
                      <p:cNvPr id="3117" name="Rectangle 45"/>
                      <p:cNvSpPr>
                        <a:spLocks noChangeArrowheads="1"/>
                      </p:cNvSpPr>
                      <p:nvPr/>
                    </p:nvSpPr>
                    <p:spPr bwMode="auto">
                      <a:xfrm>
                        <a:off x="2364" y="1427"/>
                        <a:ext cx="178" cy="256"/>
                      </a:xfrm>
                      <a:prstGeom prst="rect">
                        <a:avLst/>
                      </a:prstGeom>
                      <a:solidFill>
                        <a:schemeClr val="bg1"/>
                      </a:solidFill>
                      <a:ln w="9525">
                        <a:solidFill>
                          <a:schemeClr val="bg1"/>
                        </a:solidFill>
                        <a:miter lim="800000"/>
                        <a:headEnd/>
                        <a:tailEnd/>
                      </a:ln>
                    </p:spPr>
                    <p:txBody>
                      <a:bodyPr wrap="none"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sp>
                  <p:nvSpPr>
                    <p:cNvPr id="3118" name="Rectangle 46"/>
                    <p:cNvSpPr>
                      <a:spLocks noChangeArrowheads="1"/>
                    </p:cNvSpPr>
                    <p:nvPr/>
                  </p:nvSpPr>
                  <p:spPr bwMode="auto">
                    <a:xfrm>
                      <a:off x="2044" y="1590"/>
                      <a:ext cx="178" cy="256"/>
                    </a:xfrm>
                    <a:prstGeom prst="rect">
                      <a:avLst/>
                    </a:prstGeom>
                    <a:solidFill>
                      <a:schemeClr val="bg1"/>
                    </a:solidFill>
                    <a:ln w="9525">
                      <a:solidFill>
                        <a:schemeClr val="bg1"/>
                      </a:solidFill>
                      <a:miter lim="800000"/>
                      <a:headEnd/>
                      <a:tailEnd/>
                    </a:ln>
                  </p:spPr>
                  <p:txBody>
                    <a:bodyPr wrap="none"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19" name="Line 47"/>
                    <p:cNvSpPr>
                      <a:spLocks noChangeShapeType="1"/>
                    </p:cNvSpPr>
                    <p:nvPr/>
                  </p:nvSpPr>
                  <p:spPr bwMode="auto">
                    <a:xfrm flipV="1">
                      <a:off x="2082" y="1760"/>
                      <a:ext cx="88"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en-US">
                        <a:solidFill>
                          <a:srgbClr val="000000"/>
                        </a:solidFill>
                      </a:endParaRPr>
                    </a:p>
                  </p:txBody>
                </p:sp>
              </p:grpSp>
              <p:sp>
                <p:nvSpPr>
                  <p:cNvPr id="3120" name="Rectangle 48"/>
                  <p:cNvSpPr>
                    <a:spLocks noChangeArrowheads="1"/>
                  </p:cNvSpPr>
                  <p:nvPr/>
                </p:nvSpPr>
                <p:spPr bwMode="auto">
                  <a:xfrm>
                    <a:off x="1692" y="1836"/>
                    <a:ext cx="172"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21" name="Rectangle 49"/>
                  <p:cNvSpPr>
                    <a:spLocks noChangeArrowheads="1"/>
                  </p:cNvSpPr>
                  <p:nvPr/>
                </p:nvSpPr>
                <p:spPr bwMode="auto">
                  <a:xfrm>
                    <a:off x="1782" y="1843"/>
                    <a:ext cx="172"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sp>
              <p:nvSpPr>
                <p:cNvPr id="3122" name="Rectangle 50"/>
                <p:cNvSpPr>
                  <a:spLocks noChangeArrowheads="1"/>
                </p:cNvSpPr>
                <p:nvPr/>
              </p:nvSpPr>
              <p:spPr bwMode="auto">
                <a:xfrm>
                  <a:off x="2799" y="1534"/>
                  <a:ext cx="138"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sp>
            <p:nvSpPr>
              <p:cNvPr id="3123" name="Rectangle 51"/>
              <p:cNvSpPr>
                <a:spLocks noChangeArrowheads="1"/>
              </p:cNvSpPr>
              <p:nvPr/>
            </p:nvSpPr>
            <p:spPr bwMode="auto">
              <a:xfrm rot="2803008">
                <a:off x="1776" y="1888"/>
                <a:ext cx="308" cy="5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sp>
          <p:nvSpPr>
            <p:cNvPr id="3124" name="Rectangle 52"/>
            <p:cNvSpPr>
              <a:spLocks noChangeArrowheads="1"/>
            </p:cNvSpPr>
            <p:nvPr/>
          </p:nvSpPr>
          <p:spPr bwMode="auto">
            <a:xfrm>
              <a:off x="2390" y="1480"/>
              <a:ext cx="128" cy="256"/>
            </a:xfrm>
            <a:prstGeom prst="rect">
              <a:avLst/>
            </a:prstGeom>
            <a:solidFill>
              <a:schemeClr val="bg1"/>
            </a:solidFill>
            <a:ln w="9525">
              <a:solidFill>
                <a:schemeClr val="bg1"/>
              </a:solidFill>
              <a:miter lim="800000"/>
              <a:headEnd/>
              <a:tailEnd/>
            </a:ln>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25" name="Rectangle 53"/>
            <p:cNvSpPr>
              <a:spLocks noChangeArrowheads="1"/>
            </p:cNvSpPr>
            <p:nvPr/>
          </p:nvSpPr>
          <p:spPr bwMode="auto">
            <a:xfrm>
              <a:off x="2448" y="1489"/>
              <a:ext cx="116"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sp>
        <p:nvSpPr>
          <p:cNvPr id="3126" name="Rectangle 54"/>
          <p:cNvSpPr>
            <a:spLocks noChangeArrowheads="1"/>
          </p:cNvSpPr>
          <p:nvPr/>
        </p:nvSpPr>
        <p:spPr bwMode="auto">
          <a:xfrm>
            <a:off x="6346825" y="3336925"/>
            <a:ext cx="184150" cy="396875"/>
          </a:xfrm>
          <a:prstGeom prst="rect">
            <a:avLst/>
          </a:prstGeom>
          <a:solidFill>
            <a:srgbClr val="FF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27" name="Rectangle 55"/>
          <p:cNvSpPr>
            <a:spLocks noChangeArrowheads="1"/>
          </p:cNvSpPr>
          <p:nvPr/>
        </p:nvSpPr>
        <p:spPr bwMode="auto">
          <a:xfrm>
            <a:off x="5700713" y="2293938"/>
            <a:ext cx="88900" cy="88900"/>
          </a:xfrm>
          <a:prstGeom prst="rect">
            <a:avLst/>
          </a:prstGeom>
          <a:solidFill>
            <a:schemeClr val="bg1"/>
          </a:solidFill>
          <a:ln w="9525">
            <a:solidFill>
              <a:schemeClr val="bg1"/>
            </a:solidFill>
            <a:miter lim="800000"/>
            <a:headEnd/>
            <a:tailEnd/>
          </a:ln>
        </p:spPr>
        <p:txBody>
          <a:bodyPr wrap="none"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pic>
        <p:nvPicPr>
          <p:cNvPr id="3128" name="Picture 56"/>
          <p:cNvPicPr>
            <a:picLocks noChangeAspect="1" noChangeArrowheads="1"/>
          </p:cNvPicPr>
          <p:nvPr/>
        </p:nvPicPr>
        <p:blipFill>
          <a:blip r:embed="rId4" cstate="print">
            <a:extLst>
              <a:ext uri="{28A0092B-C50C-407E-A947-70E740481C1C}">
                <a14:useLocalDpi xmlns:a14="http://schemas.microsoft.com/office/drawing/2010/main" val="0"/>
              </a:ext>
            </a:extLst>
          </a:blip>
          <a:srcRect b="17188"/>
          <a:stretch>
            <a:fillRect/>
          </a:stretch>
        </p:blipFill>
        <p:spPr bwMode="auto">
          <a:xfrm rot="1163970">
            <a:off x="5734050" y="3013075"/>
            <a:ext cx="266700"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9" name="Rectangle 2"/>
          <p:cNvSpPr>
            <a:spLocks noGrp="1" noChangeArrowheads="1"/>
          </p:cNvSpPr>
          <p:nvPr>
            <p:ph type="title" idx="4294967295"/>
          </p:nvPr>
        </p:nvSpPr>
        <p:spPr>
          <a:xfrm>
            <a:off x="90488" y="533400"/>
            <a:ext cx="8901112" cy="609600"/>
          </a:xfrm>
          <a:noFill/>
        </p:spPr>
        <p:txBody>
          <a:bodyPr/>
          <a:lstStyle/>
          <a:p>
            <a:r>
              <a:rPr lang="en-US" altLang="en-US" sz="2400" dirty="0" smtClean="0"/>
              <a:t>GOES-R ABI: </a:t>
            </a:r>
            <a:r>
              <a:rPr lang="en-US" altLang="en-US" sz="2400" dirty="0"/>
              <a:t>Helps provide advanced weather Information to enable collaborative planning and efficient utilization of airspace routes through entire trajectory </a:t>
            </a:r>
          </a:p>
        </p:txBody>
      </p:sp>
      <p:sp>
        <p:nvSpPr>
          <p:cNvPr id="3130" name="Rectangle 17"/>
          <p:cNvSpPr>
            <a:spLocks noChangeArrowheads="1"/>
          </p:cNvSpPr>
          <p:nvPr/>
        </p:nvSpPr>
        <p:spPr bwMode="auto">
          <a:xfrm>
            <a:off x="1789113" y="2119313"/>
            <a:ext cx="228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1000" b="1" i="1">
              <a:solidFill>
                <a:srgbClr val="000000"/>
              </a:solidFill>
              <a:latin typeface="Times New Roman" pitchFamily="18" charset="0"/>
              <a:ea typeface="MS PGothic" pitchFamily="34" charset="-128"/>
            </a:endParaRPr>
          </a:p>
        </p:txBody>
      </p:sp>
      <p:sp>
        <p:nvSpPr>
          <p:cNvPr id="3131" name="TextBox 138"/>
          <p:cNvSpPr txBox="1">
            <a:spLocks noChangeArrowheads="1"/>
          </p:cNvSpPr>
          <p:nvPr/>
        </p:nvSpPr>
        <p:spPr bwMode="auto">
          <a:xfrm>
            <a:off x="7312025" y="4135438"/>
            <a:ext cx="16367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altLang="en-US" sz="1000">
                <a:solidFill>
                  <a:srgbClr val="000000"/>
                </a:solidFill>
                <a:ea typeface="MS PGothic" pitchFamily="34" charset="-128"/>
              </a:rPr>
              <a:t> </a:t>
            </a:r>
          </a:p>
        </p:txBody>
      </p:sp>
      <p:grpSp>
        <p:nvGrpSpPr>
          <p:cNvPr id="3132" name="Group 60"/>
          <p:cNvGrpSpPr>
            <a:grpSpLocks/>
          </p:cNvGrpSpPr>
          <p:nvPr/>
        </p:nvGrpSpPr>
        <p:grpSpPr bwMode="auto">
          <a:xfrm>
            <a:off x="3736975" y="2603500"/>
            <a:ext cx="225425" cy="295275"/>
            <a:chOff x="2354" y="1634"/>
            <a:chExt cx="142" cy="186"/>
          </a:xfrm>
        </p:grpSpPr>
        <p:grpSp>
          <p:nvGrpSpPr>
            <p:cNvPr id="3133" name="Group 61"/>
            <p:cNvGrpSpPr>
              <a:grpSpLocks/>
            </p:cNvGrpSpPr>
            <p:nvPr/>
          </p:nvGrpSpPr>
          <p:grpSpPr bwMode="auto">
            <a:xfrm>
              <a:off x="2354" y="1634"/>
              <a:ext cx="142" cy="126"/>
              <a:chOff x="2354" y="1634"/>
              <a:chExt cx="142" cy="126"/>
            </a:xfrm>
          </p:grpSpPr>
          <p:sp>
            <p:nvSpPr>
              <p:cNvPr id="3134" name="Rectangle 62"/>
              <p:cNvSpPr>
                <a:spLocks noChangeArrowheads="1"/>
              </p:cNvSpPr>
              <p:nvPr/>
            </p:nvSpPr>
            <p:spPr bwMode="auto">
              <a:xfrm>
                <a:off x="2354" y="1666"/>
                <a:ext cx="142" cy="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35" name="Rectangle 63"/>
              <p:cNvSpPr>
                <a:spLocks noChangeArrowheads="1"/>
              </p:cNvSpPr>
              <p:nvPr/>
            </p:nvSpPr>
            <p:spPr bwMode="auto">
              <a:xfrm>
                <a:off x="2390" y="1634"/>
                <a:ext cx="100" cy="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sp>
          <p:nvSpPr>
            <p:cNvPr id="3136" name="Line 64"/>
            <p:cNvSpPr>
              <a:spLocks noChangeShapeType="1"/>
            </p:cNvSpPr>
            <p:nvPr/>
          </p:nvSpPr>
          <p:spPr bwMode="auto">
            <a:xfrm>
              <a:off x="2454" y="1736"/>
              <a:ext cx="14" cy="6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en-US">
                <a:solidFill>
                  <a:srgbClr val="000000"/>
                </a:solidFill>
              </a:endParaRPr>
            </a:p>
          </p:txBody>
        </p:sp>
        <p:sp>
          <p:nvSpPr>
            <p:cNvPr id="3137" name="Line 65"/>
            <p:cNvSpPr>
              <a:spLocks noChangeShapeType="1"/>
            </p:cNvSpPr>
            <p:nvPr/>
          </p:nvSpPr>
          <p:spPr bwMode="auto">
            <a:xfrm flipH="1">
              <a:off x="2378" y="1736"/>
              <a:ext cx="2" cy="84"/>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en-US">
                <a:solidFill>
                  <a:srgbClr val="000000"/>
                </a:solidFill>
              </a:endParaRPr>
            </a:p>
          </p:txBody>
        </p:sp>
      </p:grpSp>
      <p:grpSp>
        <p:nvGrpSpPr>
          <p:cNvPr id="3138" name="Group 66"/>
          <p:cNvGrpSpPr>
            <a:grpSpLocks/>
          </p:cNvGrpSpPr>
          <p:nvPr/>
        </p:nvGrpSpPr>
        <p:grpSpPr bwMode="auto">
          <a:xfrm>
            <a:off x="7004050" y="2579688"/>
            <a:ext cx="847725" cy="196850"/>
            <a:chOff x="4394" y="1787"/>
            <a:chExt cx="534" cy="124"/>
          </a:xfrm>
        </p:grpSpPr>
        <p:sp>
          <p:nvSpPr>
            <p:cNvPr id="3139" name="Oval 32"/>
            <p:cNvSpPr>
              <a:spLocks noChangeAspect="1" noChangeArrowheads="1"/>
            </p:cNvSpPr>
            <p:nvPr/>
          </p:nvSpPr>
          <p:spPr bwMode="auto">
            <a:xfrm rot="10639309">
              <a:off x="4864" y="1787"/>
              <a:ext cx="64" cy="119"/>
            </a:xfrm>
            <a:prstGeom prst="ellipse">
              <a:avLst/>
            </a:prstGeom>
            <a:noFill/>
            <a:ln w="952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rot="10800000" anchor="ct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1000" b="1" i="1">
                <a:solidFill>
                  <a:srgbClr val="000000"/>
                </a:solidFill>
                <a:latin typeface="Times New Roman" pitchFamily="18" charset="0"/>
                <a:ea typeface="MS PGothic" pitchFamily="34" charset="-128"/>
              </a:endParaRPr>
            </a:p>
          </p:txBody>
        </p:sp>
        <p:sp>
          <p:nvSpPr>
            <p:cNvPr id="3140" name="Oval 32"/>
            <p:cNvSpPr>
              <a:spLocks noChangeAspect="1" noChangeArrowheads="1"/>
            </p:cNvSpPr>
            <p:nvPr/>
          </p:nvSpPr>
          <p:spPr bwMode="auto">
            <a:xfrm rot="10639309">
              <a:off x="4710" y="1789"/>
              <a:ext cx="64" cy="119"/>
            </a:xfrm>
            <a:prstGeom prst="ellipse">
              <a:avLst/>
            </a:prstGeom>
            <a:noFill/>
            <a:ln w="952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rot="10800000" anchor="ct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1000" b="1" i="1">
                <a:solidFill>
                  <a:srgbClr val="000000"/>
                </a:solidFill>
                <a:latin typeface="Times New Roman" pitchFamily="18" charset="0"/>
                <a:ea typeface="MS PGothic" pitchFamily="34" charset="-128"/>
              </a:endParaRPr>
            </a:p>
          </p:txBody>
        </p:sp>
        <p:sp>
          <p:nvSpPr>
            <p:cNvPr id="3141" name="Oval 32"/>
            <p:cNvSpPr>
              <a:spLocks noChangeAspect="1" noChangeArrowheads="1"/>
            </p:cNvSpPr>
            <p:nvPr/>
          </p:nvSpPr>
          <p:spPr bwMode="auto">
            <a:xfrm rot="10639309">
              <a:off x="4572" y="1792"/>
              <a:ext cx="64" cy="119"/>
            </a:xfrm>
            <a:prstGeom prst="ellipse">
              <a:avLst/>
            </a:prstGeom>
            <a:noFill/>
            <a:ln w="952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rot="10800000" anchor="ct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1000" b="1" i="1">
                <a:solidFill>
                  <a:srgbClr val="000000"/>
                </a:solidFill>
                <a:latin typeface="Times New Roman" pitchFamily="18" charset="0"/>
                <a:ea typeface="MS PGothic" pitchFamily="34" charset="-128"/>
              </a:endParaRPr>
            </a:p>
          </p:txBody>
        </p:sp>
        <p:sp>
          <p:nvSpPr>
            <p:cNvPr id="3142" name="Line 70"/>
            <p:cNvSpPr>
              <a:spLocks noChangeShapeType="1"/>
            </p:cNvSpPr>
            <p:nvPr/>
          </p:nvSpPr>
          <p:spPr bwMode="auto">
            <a:xfrm rot="10800000" flipH="1">
              <a:off x="4480" y="1907"/>
              <a:ext cx="420" cy="3"/>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en-US">
                <a:solidFill>
                  <a:srgbClr val="000000"/>
                </a:solidFill>
              </a:endParaRPr>
            </a:p>
          </p:txBody>
        </p:sp>
        <p:sp>
          <p:nvSpPr>
            <p:cNvPr id="3143" name="Line 71"/>
            <p:cNvSpPr>
              <a:spLocks noChangeShapeType="1"/>
            </p:cNvSpPr>
            <p:nvPr/>
          </p:nvSpPr>
          <p:spPr bwMode="auto">
            <a:xfrm rot="10800000" flipH="1">
              <a:off x="4443" y="1788"/>
              <a:ext cx="450" cy="6"/>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en-US">
                <a:solidFill>
                  <a:srgbClr val="000000"/>
                </a:solidFill>
              </a:endParaRPr>
            </a:p>
          </p:txBody>
        </p:sp>
        <p:sp>
          <p:nvSpPr>
            <p:cNvPr id="3144" name="Line 72"/>
            <p:cNvSpPr>
              <a:spLocks noChangeShapeType="1"/>
            </p:cNvSpPr>
            <p:nvPr/>
          </p:nvSpPr>
          <p:spPr bwMode="auto">
            <a:xfrm rot="10800000" flipH="1">
              <a:off x="4394" y="1863"/>
              <a:ext cx="470" cy="5"/>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en-US">
                <a:solidFill>
                  <a:srgbClr val="000000"/>
                </a:solidFill>
              </a:endParaRPr>
            </a:p>
          </p:txBody>
        </p:sp>
        <p:sp>
          <p:nvSpPr>
            <p:cNvPr id="3145" name="Line 73"/>
            <p:cNvSpPr>
              <a:spLocks noChangeShapeType="1"/>
            </p:cNvSpPr>
            <p:nvPr/>
          </p:nvSpPr>
          <p:spPr bwMode="auto">
            <a:xfrm flipH="1">
              <a:off x="4415" y="1809"/>
              <a:ext cx="458" cy="3"/>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en-US">
                <a:solidFill>
                  <a:srgbClr val="000000"/>
                </a:solidFill>
              </a:endParaRPr>
            </a:p>
          </p:txBody>
        </p:sp>
      </p:grpSp>
      <p:sp>
        <p:nvSpPr>
          <p:cNvPr id="3146" name="Rectangle 74"/>
          <p:cNvSpPr>
            <a:spLocks noChangeArrowheads="1"/>
          </p:cNvSpPr>
          <p:nvPr/>
        </p:nvSpPr>
        <p:spPr bwMode="auto">
          <a:xfrm>
            <a:off x="7254875" y="3765550"/>
            <a:ext cx="812800" cy="141288"/>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 tIns="9144" rIns="9144" bIns="9144"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altLang="en-US" sz="800" b="1">
                <a:solidFill>
                  <a:srgbClr val="000000"/>
                </a:solidFill>
                <a:latin typeface="Times New Roman" pitchFamily="18" charset="0"/>
                <a:ea typeface="MS PGothic" pitchFamily="34" charset="-128"/>
              </a:rPr>
              <a:t>Post-flight</a:t>
            </a:r>
          </a:p>
        </p:txBody>
      </p:sp>
      <p:sp>
        <p:nvSpPr>
          <p:cNvPr id="3147" name="Rectangle 75"/>
          <p:cNvSpPr>
            <a:spLocks noChangeArrowheads="1"/>
          </p:cNvSpPr>
          <p:nvPr/>
        </p:nvSpPr>
        <p:spPr bwMode="auto">
          <a:xfrm>
            <a:off x="941388" y="3756025"/>
            <a:ext cx="746125" cy="160338"/>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288" tIns="18288" rIns="18288" bIns="18288"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altLang="en-US" sz="800" b="1">
                <a:solidFill>
                  <a:srgbClr val="000000"/>
                </a:solidFill>
                <a:latin typeface="Times New Roman" pitchFamily="18" charset="0"/>
                <a:ea typeface="MS PGothic" pitchFamily="34" charset="-128"/>
              </a:rPr>
              <a:t>Pre-flight</a:t>
            </a:r>
          </a:p>
        </p:txBody>
      </p:sp>
      <p:grpSp>
        <p:nvGrpSpPr>
          <p:cNvPr id="3149" name="Group 77"/>
          <p:cNvGrpSpPr>
            <a:grpSpLocks/>
          </p:cNvGrpSpPr>
          <p:nvPr/>
        </p:nvGrpSpPr>
        <p:grpSpPr bwMode="auto">
          <a:xfrm>
            <a:off x="3073400" y="2498725"/>
            <a:ext cx="1847850" cy="460375"/>
            <a:chOff x="1936" y="1574"/>
            <a:chExt cx="1164" cy="290"/>
          </a:xfrm>
        </p:grpSpPr>
        <p:grpSp>
          <p:nvGrpSpPr>
            <p:cNvPr id="3150" name="Group 78"/>
            <p:cNvGrpSpPr>
              <a:grpSpLocks/>
            </p:cNvGrpSpPr>
            <p:nvPr/>
          </p:nvGrpSpPr>
          <p:grpSpPr bwMode="auto">
            <a:xfrm>
              <a:off x="1936" y="1574"/>
              <a:ext cx="418" cy="290"/>
              <a:chOff x="1936" y="1574"/>
              <a:chExt cx="418" cy="290"/>
            </a:xfrm>
          </p:grpSpPr>
          <p:grpSp>
            <p:nvGrpSpPr>
              <p:cNvPr id="3151" name="Group 79"/>
              <p:cNvGrpSpPr>
                <a:grpSpLocks/>
              </p:cNvGrpSpPr>
              <p:nvPr/>
            </p:nvGrpSpPr>
            <p:grpSpPr bwMode="auto">
              <a:xfrm>
                <a:off x="1936" y="1720"/>
                <a:ext cx="364" cy="144"/>
                <a:chOff x="1936" y="1720"/>
                <a:chExt cx="364" cy="144"/>
              </a:xfrm>
            </p:grpSpPr>
            <p:sp>
              <p:nvSpPr>
                <p:cNvPr id="3152" name="Rectangle 80"/>
                <p:cNvSpPr>
                  <a:spLocks noChangeArrowheads="1"/>
                </p:cNvSpPr>
                <p:nvPr/>
              </p:nvSpPr>
              <p:spPr bwMode="auto">
                <a:xfrm rot="-1844129">
                  <a:off x="1936" y="1780"/>
                  <a:ext cx="200" cy="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53" name="Rectangle 81"/>
                <p:cNvSpPr>
                  <a:spLocks noChangeArrowheads="1"/>
                </p:cNvSpPr>
                <p:nvPr/>
              </p:nvSpPr>
              <p:spPr bwMode="auto">
                <a:xfrm>
                  <a:off x="2108" y="1720"/>
                  <a:ext cx="192" cy="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sp>
            <p:nvSpPr>
              <p:cNvPr id="3154" name="Rectangle 82"/>
              <p:cNvSpPr>
                <a:spLocks noChangeArrowheads="1"/>
              </p:cNvSpPr>
              <p:nvPr/>
            </p:nvSpPr>
            <p:spPr bwMode="auto">
              <a:xfrm rot="-2771116">
                <a:off x="2232" y="1640"/>
                <a:ext cx="188" cy="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sp>
          <p:nvSpPr>
            <p:cNvPr id="3155" name="Rectangle 83"/>
            <p:cNvSpPr>
              <a:spLocks noChangeArrowheads="1"/>
            </p:cNvSpPr>
            <p:nvPr/>
          </p:nvSpPr>
          <p:spPr bwMode="auto">
            <a:xfrm>
              <a:off x="2684" y="1612"/>
              <a:ext cx="416" cy="140"/>
            </a:xfrm>
            <a:prstGeom prst="rect">
              <a:avLst/>
            </a:prstGeom>
            <a:solidFill>
              <a:schemeClr val="bg1"/>
            </a:solidFill>
            <a:ln w="9525">
              <a:solidFill>
                <a:schemeClr val="bg1"/>
              </a:solidFill>
              <a:miter lim="800000"/>
              <a:headEnd/>
              <a:tailEnd/>
            </a:ln>
          </p:spPr>
          <p:txBody>
            <a:bodyPr wrap="none"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sp>
        <p:nvSpPr>
          <p:cNvPr id="3156" name="Freeform 84"/>
          <p:cNvSpPr>
            <a:spLocks/>
          </p:cNvSpPr>
          <p:nvPr/>
        </p:nvSpPr>
        <p:spPr bwMode="auto">
          <a:xfrm>
            <a:off x="3149600" y="2546350"/>
            <a:ext cx="571500" cy="355600"/>
          </a:xfrm>
          <a:custGeom>
            <a:avLst/>
            <a:gdLst>
              <a:gd name="T0" fmla="*/ 0 w 360"/>
              <a:gd name="T1" fmla="*/ 224 h 224"/>
              <a:gd name="T2" fmla="*/ 168 w 360"/>
              <a:gd name="T3" fmla="*/ 52 h 224"/>
              <a:gd name="T4" fmla="*/ 360 w 360"/>
              <a:gd name="T5" fmla="*/ 0 h 224"/>
              <a:gd name="T6" fmla="*/ 0 60000 65536"/>
              <a:gd name="T7" fmla="*/ 0 60000 65536"/>
              <a:gd name="T8" fmla="*/ 0 60000 65536"/>
              <a:gd name="T9" fmla="*/ 0 w 360"/>
              <a:gd name="T10" fmla="*/ 0 h 224"/>
              <a:gd name="T11" fmla="*/ 360 w 360"/>
              <a:gd name="T12" fmla="*/ 224 h 224"/>
            </a:gdLst>
            <a:ahLst/>
            <a:cxnLst>
              <a:cxn ang="T6">
                <a:pos x="T0" y="T1"/>
              </a:cxn>
              <a:cxn ang="T7">
                <a:pos x="T2" y="T3"/>
              </a:cxn>
              <a:cxn ang="T8">
                <a:pos x="T4" y="T5"/>
              </a:cxn>
            </a:cxnLst>
            <a:rect l="T9" t="T10" r="T11" b="T12"/>
            <a:pathLst>
              <a:path w="360" h="224">
                <a:moveTo>
                  <a:pt x="0" y="224"/>
                </a:moveTo>
                <a:cubicBezTo>
                  <a:pt x="28" y="195"/>
                  <a:pt x="108" y="89"/>
                  <a:pt x="168" y="52"/>
                </a:cubicBezTo>
                <a:cubicBezTo>
                  <a:pt x="228" y="15"/>
                  <a:pt x="320" y="11"/>
                  <a:pt x="360" y="0"/>
                </a:cubicBezTo>
              </a:path>
            </a:pathLst>
          </a:custGeom>
          <a:noFill/>
          <a:ln w="1905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57" name="Rectangle 85"/>
          <p:cNvSpPr>
            <a:spLocks noChangeArrowheads="1"/>
          </p:cNvSpPr>
          <p:nvPr/>
        </p:nvSpPr>
        <p:spPr bwMode="auto">
          <a:xfrm>
            <a:off x="3648075" y="2781300"/>
            <a:ext cx="476250" cy="428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58" name="Rectangle 86"/>
          <p:cNvSpPr>
            <a:spLocks noChangeArrowheads="1"/>
          </p:cNvSpPr>
          <p:nvPr/>
        </p:nvSpPr>
        <p:spPr bwMode="auto">
          <a:xfrm rot="3174294">
            <a:off x="3949700" y="2668588"/>
            <a:ext cx="223838" cy="49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59" name="Rectangle 87"/>
          <p:cNvSpPr>
            <a:spLocks noChangeArrowheads="1"/>
          </p:cNvSpPr>
          <p:nvPr/>
        </p:nvSpPr>
        <p:spPr bwMode="auto">
          <a:xfrm>
            <a:off x="4095750" y="2743200"/>
            <a:ext cx="1390650" cy="114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60" name="Rectangle 88"/>
          <p:cNvSpPr>
            <a:spLocks noChangeArrowheads="1"/>
          </p:cNvSpPr>
          <p:nvPr/>
        </p:nvSpPr>
        <p:spPr bwMode="auto">
          <a:xfrm rot="1707918">
            <a:off x="5476875" y="2857500"/>
            <a:ext cx="357188" cy="88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nvGrpSpPr>
          <p:cNvPr id="3161" name="Group 89"/>
          <p:cNvGrpSpPr>
            <a:grpSpLocks/>
          </p:cNvGrpSpPr>
          <p:nvPr/>
        </p:nvGrpSpPr>
        <p:grpSpPr bwMode="auto">
          <a:xfrm>
            <a:off x="1008063" y="2376488"/>
            <a:ext cx="6967537" cy="1352550"/>
            <a:chOff x="651" y="1105"/>
            <a:chExt cx="4389" cy="852"/>
          </a:xfrm>
        </p:grpSpPr>
        <p:pic>
          <p:nvPicPr>
            <p:cNvPr id="3162" name="Picture 90"/>
            <p:cNvPicPr>
              <a:picLocks noChangeAspect="1" noChangeArrowheads="1"/>
            </p:cNvPicPr>
            <p:nvPr/>
          </p:nvPicPr>
          <p:blipFill>
            <a:blip r:embed="rId4" cstate="print">
              <a:extLst>
                <a:ext uri="{28A0092B-C50C-407E-A947-70E740481C1C}">
                  <a14:useLocalDpi xmlns:a14="http://schemas.microsoft.com/office/drawing/2010/main" val="0"/>
                </a:ext>
              </a:extLst>
            </a:blip>
            <a:srcRect b="17188"/>
            <a:stretch>
              <a:fillRect/>
            </a:stretch>
          </p:blipFill>
          <p:spPr bwMode="auto">
            <a:xfrm rot="507677">
              <a:off x="2353" y="1155"/>
              <a:ext cx="168"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3" name="Picture 91"/>
            <p:cNvPicPr>
              <a:picLocks noChangeAspect="1" noChangeArrowheads="1"/>
            </p:cNvPicPr>
            <p:nvPr/>
          </p:nvPicPr>
          <p:blipFill>
            <a:blip r:embed="rId4" cstate="print">
              <a:extLst>
                <a:ext uri="{28A0092B-C50C-407E-A947-70E740481C1C}">
                  <a14:useLocalDpi xmlns:a14="http://schemas.microsoft.com/office/drawing/2010/main" val="0"/>
                </a:ext>
              </a:extLst>
            </a:blip>
            <a:srcRect b="17188"/>
            <a:stretch>
              <a:fillRect/>
            </a:stretch>
          </p:blipFill>
          <p:spPr bwMode="auto">
            <a:xfrm rot="-364390">
              <a:off x="3228" y="1320"/>
              <a:ext cx="168"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4" name="Picture 92"/>
            <p:cNvPicPr>
              <a:picLocks noChangeAspect="1" noChangeArrowheads="1"/>
            </p:cNvPicPr>
            <p:nvPr/>
          </p:nvPicPr>
          <p:blipFill>
            <a:blip r:embed="rId5" cstate="print">
              <a:extLst>
                <a:ext uri="{28A0092B-C50C-407E-A947-70E740481C1C}">
                  <a14:useLocalDpi xmlns:a14="http://schemas.microsoft.com/office/drawing/2010/main" val="0"/>
                </a:ext>
              </a:extLst>
            </a:blip>
            <a:srcRect b="17188"/>
            <a:stretch>
              <a:fillRect/>
            </a:stretch>
          </p:blipFill>
          <p:spPr bwMode="auto">
            <a:xfrm rot="-1811638">
              <a:off x="1868" y="1480"/>
              <a:ext cx="168"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65" name="Group 93"/>
            <p:cNvGrpSpPr>
              <a:grpSpLocks/>
            </p:cNvGrpSpPr>
            <p:nvPr/>
          </p:nvGrpSpPr>
          <p:grpSpPr bwMode="auto">
            <a:xfrm>
              <a:off x="651" y="1105"/>
              <a:ext cx="4389" cy="852"/>
              <a:chOff x="651" y="1105"/>
              <a:chExt cx="4389" cy="852"/>
            </a:xfrm>
          </p:grpSpPr>
          <p:sp>
            <p:nvSpPr>
              <p:cNvPr id="3166" name="Oval 94"/>
              <p:cNvSpPr>
                <a:spLocks noChangeArrowheads="1"/>
              </p:cNvSpPr>
              <p:nvPr/>
            </p:nvSpPr>
            <p:spPr bwMode="auto">
              <a:xfrm rot="-959290">
                <a:off x="1598" y="1799"/>
                <a:ext cx="55" cy="1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nvGrpSpPr>
              <p:cNvPr id="3167" name="Group 95"/>
              <p:cNvGrpSpPr>
                <a:grpSpLocks/>
              </p:cNvGrpSpPr>
              <p:nvPr/>
            </p:nvGrpSpPr>
            <p:grpSpPr bwMode="auto">
              <a:xfrm>
                <a:off x="651" y="1105"/>
                <a:ext cx="4389" cy="852"/>
                <a:chOff x="651" y="1105"/>
                <a:chExt cx="4389" cy="852"/>
              </a:xfrm>
            </p:grpSpPr>
            <p:pic>
              <p:nvPicPr>
                <p:cNvPr id="3168" name="Picture 9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 y="1811"/>
                  <a:ext cx="43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69" name="Group 97"/>
                <p:cNvGrpSpPr>
                  <a:grpSpLocks/>
                </p:cNvGrpSpPr>
                <p:nvPr/>
              </p:nvGrpSpPr>
              <p:grpSpPr bwMode="auto">
                <a:xfrm>
                  <a:off x="1154" y="1105"/>
                  <a:ext cx="3886" cy="852"/>
                  <a:chOff x="1154" y="1105"/>
                  <a:chExt cx="3886" cy="852"/>
                </a:xfrm>
              </p:grpSpPr>
              <p:pic>
                <p:nvPicPr>
                  <p:cNvPr id="3170" name="Picture 9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2" y="1789"/>
                    <a:ext cx="498"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1" name="Group 99"/>
                  <p:cNvGrpSpPr>
                    <a:grpSpLocks/>
                  </p:cNvGrpSpPr>
                  <p:nvPr/>
                </p:nvGrpSpPr>
                <p:grpSpPr bwMode="auto">
                  <a:xfrm>
                    <a:off x="1154" y="1105"/>
                    <a:ext cx="3346" cy="826"/>
                    <a:chOff x="1154" y="1105"/>
                    <a:chExt cx="3346" cy="826"/>
                  </a:xfrm>
                </p:grpSpPr>
                <p:sp>
                  <p:nvSpPr>
                    <p:cNvPr id="3172" name="Freeform 100"/>
                    <p:cNvSpPr>
                      <a:spLocks/>
                    </p:cNvSpPr>
                    <p:nvPr/>
                  </p:nvSpPr>
                  <p:spPr bwMode="auto">
                    <a:xfrm>
                      <a:off x="2920" y="1284"/>
                      <a:ext cx="686" cy="53"/>
                    </a:xfrm>
                    <a:custGeom>
                      <a:avLst/>
                      <a:gdLst>
                        <a:gd name="T0" fmla="*/ 0 w 686"/>
                        <a:gd name="T1" fmla="*/ 0 h 53"/>
                        <a:gd name="T2" fmla="*/ 136 w 686"/>
                        <a:gd name="T3" fmla="*/ 40 h 53"/>
                        <a:gd name="T4" fmla="*/ 282 w 686"/>
                        <a:gd name="T5" fmla="*/ 53 h 53"/>
                        <a:gd name="T6" fmla="*/ 449 w 686"/>
                        <a:gd name="T7" fmla="*/ 21 h 53"/>
                        <a:gd name="T8" fmla="*/ 575 w 686"/>
                        <a:gd name="T9" fmla="*/ 3 h 53"/>
                        <a:gd name="T10" fmla="*/ 686 w 686"/>
                        <a:gd name="T11" fmla="*/ 30 h 53"/>
                        <a:gd name="T12" fmla="*/ 0 60000 65536"/>
                        <a:gd name="T13" fmla="*/ 0 60000 65536"/>
                        <a:gd name="T14" fmla="*/ 0 60000 65536"/>
                        <a:gd name="T15" fmla="*/ 0 60000 65536"/>
                        <a:gd name="T16" fmla="*/ 0 60000 65536"/>
                        <a:gd name="T17" fmla="*/ 0 60000 65536"/>
                        <a:gd name="T18" fmla="*/ 0 w 686"/>
                        <a:gd name="T19" fmla="*/ 0 h 53"/>
                        <a:gd name="T20" fmla="*/ 686 w 686"/>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686" h="53">
                          <a:moveTo>
                            <a:pt x="0" y="0"/>
                          </a:moveTo>
                          <a:lnTo>
                            <a:pt x="136" y="40"/>
                          </a:lnTo>
                          <a:lnTo>
                            <a:pt x="282" y="53"/>
                          </a:lnTo>
                          <a:lnTo>
                            <a:pt x="449" y="21"/>
                          </a:lnTo>
                          <a:lnTo>
                            <a:pt x="575" y="3"/>
                          </a:lnTo>
                          <a:lnTo>
                            <a:pt x="686" y="3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nvGrpSpPr>
                    <p:cNvPr id="3173" name="Group 101"/>
                    <p:cNvGrpSpPr>
                      <a:grpSpLocks/>
                    </p:cNvGrpSpPr>
                    <p:nvPr/>
                  </p:nvGrpSpPr>
                  <p:grpSpPr bwMode="auto">
                    <a:xfrm>
                      <a:off x="1154" y="1105"/>
                      <a:ext cx="3346" cy="826"/>
                      <a:chOff x="1154" y="1105"/>
                      <a:chExt cx="3346" cy="826"/>
                    </a:xfrm>
                  </p:grpSpPr>
                  <p:sp>
                    <p:nvSpPr>
                      <p:cNvPr id="3174" name="Freeform 102"/>
                      <p:cNvSpPr>
                        <a:spLocks/>
                      </p:cNvSpPr>
                      <p:nvPr/>
                    </p:nvSpPr>
                    <p:spPr bwMode="auto">
                      <a:xfrm>
                        <a:off x="3044" y="1254"/>
                        <a:ext cx="877" cy="469"/>
                      </a:xfrm>
                      <a:custGeom>
                        <a:avLst/>
                        <a:gdLst>
                          <a:gd name="T0" fmla="*/ 0 w 877"/>
                          <a:gd name="T1" fmla="*/ 38 h 469"/>
                          <a:gd name="T2" fmla="*/ 130 w 877"/>
                          <a:gd name="T3" fmla="*/ 52 h 469"/>
                          <a:gd name="T4" fmla="*/ 301 w 877"/>
                          <a:gd name="T5" fmla="*/ 21 h 469"/>
                          <a:gd name="T6" fmla="*/ 427 w 877"/>
                          <a:gd name="T7" fmla="*/ 0 h 469"/>
                          <a:gd name="T8" fmla="*/ 595 w 877"/>
                          <a:gd name="T9" fmla="*/ 36 h 469"/>
                          <a:gd name="T10" fmla="*/ 685 w 877"/>
                          <a:gd name="T11" fmla="*/ 214 h 469"/>
                          <a:gd name="T12" fmla="*/ 814 w 877"/>
                          <a:gd name="T13" fmla="*/ 373 h 469"/>
                          <a:gd name="T14" fmla="*/ 877 w 877"/>
                          <a:gd name="T15" fmla="*/ 469 h 469"/>
                          <a:gd name="T16" fmla="*/ 0 60000 65536"/>
                          <a:gd name="T17" fmla="*/ 0 60000 65536"/>
                          <a:gd name="T18" fmla="*/ 0 60000 65536"/>
                          <a:gd name="T19" fmla="*/ 0 60000 65536"/>
                          <a:gd name="T20" fmla="*/ 0 60000 65536"/>
                          <a:gd name="T21" fmla="*/ 0 60000 65536"/>
                          <a:gd name="T22" fmla="*/ 0 60000 65536"/>
                          <a:gd name="T23" fmla="*/ 0 60000 65536"/>
                          <a:gd name="T24" fmla="*/ 0 w 877"/>
                          <a:gd name="T25" fmla="*/ 0 h 469"/>
                          <a:gd name="T26" fmla="*/ 877 w 877"/>
                          <a:gd name="T27" fmla="*/ 469 h 46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7" h="469">
                            <a:moveTo>
                              <a:pt x="0" y="38"/>
                            </a:moveTo>
                            <a:lnTo>
                              <a:pt x="130" y="52"/>
                            </a:lnTo>
                            <a:lnTo>
                              <a:pt x="301" y="21"/>
                            </a:lnTo>
                            <a:lnTo>
                              <a:pt x="427" y="0"/>
                            </a:lnTo>
                            <a:lnTo>
                              <a:pt x="595" y="36"/>
                            </a:lnTo>
                            <a:lnTo>
                              <a:pt x="685" y="214"/>
                            </a:lnTo>
                            <a:lnTo>
                              <a:pt x="814" y="373"/>
                            </a:lnTo>
                            <a:lnTo>
                              <a:pt x="877" y="469"/>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nvGrpSpPr>
                      <p:cNvPr id="3175" name="Group 103"/>
                      <p:cNvGrpSpPr>
                        <a:grpSpLocks/>
                      </p:cNvGrpSpPr>
                      <p:nvPr/>
                    </p:nvGrpSpPr>
                    <p:grpSpPr bwMode="auto">
                      <a:xfrm>
                        <a:off x="1154" y="1105"/>
                        <a:ext cx="3346" cy="826"/>
                        <a:chOff x="1154" y="1105"/>
                        <a:chExt cx="3346" cy="826"/>
                      </a:xfrm>
                    </p:grpSpPr>
                    <p:sp>
                      <p:nvSpPr>
                        <p:cNvPr id="3176" name="Oval 104"/>
                        <p:cNvSpPr>
                          <a:spLocks noChangeArrowheads="1"/>
                        </p:cNvSpPr>
                        <p:nvPr/>
                      </p:nvSpPr>
                      <p:spPr bwMode="auto">
                        <a:xfrm rot="-2187040">
                          <a:off x="1926" y="1441"/>
                          <a:ext cx="56" cy="11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nvGrpSpPr>
                        <p:cNvPr id="3177" name="Group 105"/>
                        <p:cNvGrpSpPr>
                          <a:grpSpLocks/>
                        </p:cNvGrpSpPr>
                        <p:nvPr/>
                      </p:nvGrpSpPr>
                      <p:grpSpPr bwMode="auto">
                        <a:xfrm>
                          <a:off x="1154" y="1105"/>
                          <a:ext cx="3346" cy="826"/>
                          <a:chOff x="1154" y="1105"/>
                          <a:chExt cx="3346" cy="826"/>
                        </a:xfrm>
                      </p:grpSpPr>
                      <p:sp>
                        <p:nvSpPr>
                          <p:cNvPr id="3178" name="Freeform 106"/>
                          <p:cNvSpPr>
                            <a:spLocks/>
                          </p:cNvSpPr>
                          <p:nvPr/>
                        </p:nvSpPr>
                        <p:spPr bwMode="auto">
                          <a:xfrm>
                            <a:off x="3612" y="1316"/>
                            <a:ext cx="374" cy="498"/>
                          </a:xfrm>
                          <a:custGeom>
                            <a:avLst/>
                            <a:gdLst>
                              <a:gd name="T0" fmla="*/ 0 w 374"/>
                              <a:gd name="T1" fmla="*/ 0 h 498"/>
                              <a:gd name="T2" fmla="*/ 88 w 374"/>
                              <a:gd name="T3" fmla="*/ 156 h 498"/>
                              <a:gd name="T4" fmla="*/ 206 w 374"/>
                              <a:gd name="T5" fmla="*/ 304 h 498"/>
                              <a:gd name="T6" fmla="*/ 280 w 374"/>
                              <a:gd name="T7" fmla="*/ 418 h 498"/>
                              <a:gd name="T8" fmla="*/ 374 w 374"/>
                              <a:gd name="T9" fmla="*/ 498 h 498"/>
                              <a:gd name="T10" fmla="*/ 0 60000 65536"/>
                              <a:gd name="T11" fmla="*/ 0 60000 65536"/>
                              <a:gd name="T12" fmla="*/ 0 60000 65536"/>
                              <a:gd name="T13" fmla="*/ 0 60000 65536"/>
                              <a:gd name="T14" fmla="*/ 0 60000 65536"/>
                              <a:gd name="T15" fmla="*/ 0 w 374"/>
                              <a:gd name="T16" fmla="*/ 0 h 498"/>
                              <a:gd name="T17" fmla="*/ 374 w 374"/>
                              <a:gd name="T18" fmla="*/ 498 h 498"/>
                            </a:gdLst>
                            <a:ahLst/>
                            <a:cxnLst>
                              <a:cxn ang="T10">
                                <a:pos x="T0" y="T1"/>
                              </a:cxn>
                              <a:cxn ang="T11">
                                <a:pos x="T2" y="T3"/>
                              </a:cxn>
                              <a:cxn ang="T12">
                                <a:pos x="T4" y="T5"/>
                              </a:cxn>
                              <a:cxn ang="T13">
                                <a:pos x="T6" y="T7"/>
                              </a:cxn>
                              <a:cxn ang="T14">
                                <a:pos x="T8" y="T9"/>
                              </a:cxn>
                            </a:cxnLst>
                            <a:rect l="T15" t="T16" r="T17" b="T18"/>
                            <a:pathLst>
                              <a:path w="374" h="498">
                                <a:moveTo>
                                  <a:pt x="0" y="0"/>
                                </a:moveTo>
                                <a:lnTo>
                                  <a:pt x="88" y="156"/>
                                </a:lnTo>
                                <a:lnTo>
                                  <a:pt x="206" y="304"/>
                                </a:lnTo>
                                <a:lnTo>
                                  <a:pt x="280" y="418"/>
                                </a:lnTo>
                                <a:lnTo>
                                  <a:pt x="374" y="498"/>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nvGrpSpPr>
                          <p:cNvPr id="3179" name="Group 107"/>
                          <p:cNvGrpSpPr>
                            <a:grpSpLocks/>
                          </p:cNvGrpSpPr>
                          <p:nvPr/>
                        </p:nvGrpSpPr>
                        <p:grpSpPr bwMode="auto">
                          <a:xfrm>
                            <a:off x="1154" y="1105"/>
                            <a:ext cx="3346" cy="826"/>
                            <a:chOff x="1154" y="1105"/>
                            <a:chExt cx="3346" cy="826"/>
                          </a:xfrm>
                        </p:grpSpPr>
                        <p:grpSp>
                          <p:nvGrpSpPr>
                            <p:cNvPr id="3180" name="Group 108"/>
                            <p:cNvGrpSpPr>
                              <a:grpSpLocks/>
                            </p:cNvGrpSpPr>
                            <p:nvPr/>
                          </p:nvGrpSpPr>
                          <p:grpSpPr bwMode="auto">
                            <a:xfrm>
                              <a:off x="3052" y="1350"/>
                              <a:ext cx="1448" cy="565"/>
                              <a:chOff x="3052" y="1350"/>
                              <a:chExt cx="1448" cy="565"/>
                            </a:xfrm>
                          </p:grpSpPr>
                          <p:sp>
                            <p:nvSpPr>
                              <p:cNvPr id="3181" name="Freeform 109"/>
                              <p:cNvSpPr>
                                <a:spLocks/>
                              </p:cNvSpPr>
                              <p:nvPr/>
                            </p:nvSpPr>
                            <p:spPr bwMode="auto">
                              <a:xfrm>
                                <a:off x="3924" y="1728"/>
                                <a:ext cx="93" cy="74"/>
                              </a:xfrm>
                              <a:custGeom>
                                <a:avLst/>
                                <a:gdLst>
                                  <a:gd name="T0" fmla="*/ 0 w 93"/>
                                  <a:gd name="T1" fmla="*/ 0 h 74"/>
                                  <a:gd name="T2" fmla="*/ 93 w 93"/>
                                  <a:gd name="T3" fmla="*/ 74 h 74"/>
                                  <a:gd name="T4" fmla="*/ 0 60000 65536"/>
                                  <a:gd name="T5" fmla="*/ 0 60000 65536"/>
                                  <a:gd name="T6" fmla="*/ 0 w 93"/>
                                  <a:gd name="T7" fmla="*/ 0 h 74"/>
                                  <a:gd name="T8" fmla="*/ 93 w 93"/>
                                  <a:gd name="T9" fmla="*/ 74 h 74"/>
                                </a:gdLst>
                                <a:ahLst/>
                                <a:cxnLst>
                                  <a:cxn ang="T4">
                                    <a:pos x="T0" y="T1"/>
                                  </a:cxn>
                                  <a:cxn ang="T5">
                                    <a:pos x="T2" y="T3"/>
                                  </a:cxn>
                                </a:cxnLst>
                                <a:rect l="T6" t="T7" r="T8" b="T9"/>
                                <a:pathLst>
                                  <a:path w="93" h="74">
                                    <a:moveTo>
                                      <a:pt x="0" y="0"/>
                                    </a:moveTo>
                                    <a:lnTo>
                                      <a:pt x="93" y="74"/>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82" name="Freeform 110"/>
                              <p:cNvSpPr>
                                <a:spLocks/>
                              </p:cNvSpPr>
                              <p:nvPr/>
                            </p:nvSpPr>
                            <p:spPr bwMode="auto">
                              <a:xfrm>
                                <a:off x="3052" y="1350"/>
                                <a:ext cx="914" cy="523"/>
                              </a:xfrm>
                              <a:custGeom>
                                <a:avLst/>
                                <a:gdLst>
                                  <a:gd name="T0" fmla="*/ 0 w 914"/>
                                  <a:gd name="T1" fmla="*/ 28 h 523"/>
                                  <a:gd name="T2" fmla="*/ 148 w 914"/>
                                  <a:gd name="T3" fmla="*/ 48 h 523"/>
                                  <a:gd name="T4" fmla="*/ 316 w 914"/>
                                  <a:gd name="T5" fmla="*/ 20 h 523"/>
                                  <a:gd name="T6" fmla="*/ 440 w 914"/>
                                  <a:gd name="T7" fmla="*/ 0 h 523"/>
                                  <a:gd name="T8" fmla="*/ 528 w 914"/>
                                  <a:gd name="T9" fmla="*/ 18 h 523"/>
                                  <a:gd name="T10" fmla="*/ 600 w 914"/>
                                  <a:gd name="T11" fmla="*/ 180 h 523"/>
                                  <a:gd name="T12" fmla="*/ 715 w 914"/>
                                  <a:gd name="T13" fmla="*/ 328 h 523"/>
                                  <a:gd name="T14" fmla="*/ 802 w 914"/>
                                  <a:gd name="T15" fmla="*/ 439 h 523"/>
                                  <a:gd name="T16" fmla="*/ 914 w 914"/>
                                  <a:gd name="T17" fmla="*/ 523 h 5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4"/>
                                  <a:gd name="T28" fmla="*/ 0 h 523"/>
                                  <a:gd name="T29" fmla="*/ 914 w 914"/>
                                  <a:gd name="T30" fmla="*/ 523 h 5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4" h="523">
                                    <a:moveTo>
                                      <a:pt x="0" y="28"/>
                                    </a:moveTo>
                                    <a:lnTo>
                                      <a:pt x="148" y="48"/>
                                    </a:lnTo>
                                    <a:lnTo>
                                      <a:pt x="316" y="20"/>
                                    </a:lnTo>
                                    <a:lnTo>
                                      <a:pt x="440" y="0"/>
                                    </a:lnTo>
                                    <a:lnTo>
                                      <a:pt x="528" y="18"/>
                                    </a:lnTo>
                                    <a:lnTo>
                                      <a:pt x="600" y="180"/>
                                    </a:lnTo>
                                    <a:lnTo>
                                      <a:pt x="715" y="328"/>
                                    </a:lnTo>
                                    <a:lnTo>
                                      <a:pt x="802" y="439"/>
                                    </a:lnTo>
                                    <a:lnTo>
                                      <a:pt x="914" y="523"/>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83" name="Oval 32"/>
                              <p:cNvSpPr>
                                <a:spLocks noChangeAspect="1" noChangeArrowheads="1"/>
                              </p:cNvSpPr>
                              <p:nvPr/>
                            </p:nvSpPr>
                            <p:spPr bwMode="auto">
                              <a:xfrm rot="10639309">
                                <a:off x="4436" y="1791"/>
                                <a:ext cx="64" cy="119"/>
                              </a:xfrm>
                              <a:prstGeom prst="ellipse">
                                <a:avLst/>
                              </a:prstGeom>
                              <a:noFill/>
                              <a:ln w="952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rot="10800000" anchor="ct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1000" b="1" i="1">
                                  <a:solidFill>
                                    <a:srgbClr val="000000"/>
                                  </a:solidFill>
                                  <a:latin typeface="Times New Roman" pitchFamily="18" charset="0"/>
                                  <a:ea typeface="MS PGothic" pitchFamily="34" charset="-128"/>
                                </a:endParaRPr>
                              </a:p>
                            </p:txBody>
                          </p:sp>
                          <p:sp>
                            <p:nvSpPr>
                              <p:cNvPr id="3184" name="Oval 32"/>
                              <p:cNvSpPr>
                                <a:spLocks noChangeAspect="1" noChangeArrowheads="1"/>
                              </p:cNvSpPr>
                              <p:nvPr/>
                            </p:nvSpPr>
                            <p:spPr bwMode="auto">
                              <a:xfrm rot="10639309">
                                <a:off x="4282" y="1793"/>
                                <a:ext cx="64" cy="119"/>
                              </a:xfrm>
                              <a:prstGeom prst="ellipse">
                                <a:avLst/>
                              </a:prstGeom>
                              <a:noFill/>
                              <a:ln w="952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rot="10800000" anchor="ct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1000" b="1" i="1">
                                  <a:solidFill>
                                    <a:srgbClr val="000000"/>
                                  </a:solidFill>
                                  <a:latin typeface="Times New Roman" pitchFamily="18" charset="0"/>
                                  <a:ea typeface="MS PGothic" pitchFamily="34" charset="-128"/>
                                </a:endParaRPr>
                              </a:p>
                            </p:txBody>
                          </p:sp>
                          <p:sp>
                            <p:nvSpPr>
                              <p:cNvPr id="3185" name="Oval 32"/>
                              <p:cNvSpPr>
                                <a:spLocks noChangeAspect="1" noChangeArrowheads="1"/>
                              </p:cNvSpPr>
                              <p:nvPr/>
                            </p:nvSpPr>
                            <p:spPr bwMode="auto">
                              <a:xfrm rot="10639309">
                                <a:off x="4144" y="1796"/>
                                <a:ext cx="64" cy="119"/>
                              </a:xfrm>
                              <a:prstGeom prst="ellipse">
                                <a:avLst/>
                              </a:prstGeom>
                              <a:noFill/>
                              <a:ln w="952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rot="10800000" anchor="ct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1000" b="1" i="1">
                                  <a:solidFill>
                                    <a:srgbClr val="000000"/>
                                  </a:solidFill>
                                  <a:latin typeface="Times New Roman" pitchFamily="18" charset="0"/>
                                  <a:ea typeface="MS PGothic" pitchFamily="34" charset="-128"/>
                                </a:endParaRPr>
                              </a:p>
                            </p:txBody>
                          </p:sp>
                          <p:sp>
                            <p:nvSpPr>
                              <p:cNvPr id="3186" name="Line 114"/>
                              <p:cNvSpPr>
                                <a:spLocks noChangeShapeType="1"/>
                              </p:cNvSpPr>
                              <p:nvPr/>
                            </p:nvSpPr>
                            <p:spPr bwMode="auto">
                              <a:xfrm rot="10800000" flipH="1">
                                <a:off x="3986" y="1911"/>
                                <a:ext cx="486" cy="3"/>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en-US">
                                  <a:solidFill>
                                    <a:srgbClr val="000000"/>
                                  </a:solidFill>
                                </a:endParaRPr>
                              </a:p>
                            </p:txBody>
                          </p:sp>
                          <p:sp>
                            <p:nvSpPr>
                              <p:cNvPr id="3187" name="Line 115"/>
                              <p:cNvSpPr>
                                <a:spLocks noChangeShapeType="1"/>
                              </p:cNvSpPr>
                              <p:nvPr/>
                            </p:nvSpPr>
                            <p:spPr bwMode="auto">
                              <a:xfrm rot="10800000" flipH="1">
                                <a:off x="4015" y="1792"/>
                                <a:ext cx="450" cy="6"/>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en-US">
                                  <a:solidFill>
                                    <a:srgbClr val="000000"/>
                                  </a:solidFill>
                                </a:endParaRPr>
                              </a:p>
                            </p:txBody>
                          </p:sp>
                          <p:sp>
                            <p:nvSpPr>
                              <p:cNvPr id="3188" name="Freeform 116"/>
                              <p:cNvSpPr>
                                <a:spLocks/>
                              </p:cNvSpPr>
                              <p:nvPr/>
                            </p:nvSpPr>
                            <p:spPr bwMode="auto">
                              <a:xfrm>
                                <a:off x="3988" y="1812"/>
                                <a:ext cx="461" cy="4"/>
                              </a:xfrm>
                              <a:custGeom>
                                <a:avLst/>
                                <a:gdLst>
                                  <a:gd name="T0" fmla="*/ 0 w 461"/>
                                  <a:gd name="T1" fmla="*/ 4 h 4"/>
                                  <a:gd name="T2" fmla="*/ 461 w 461"/>
                                  <a:gd name="T3" fmla="*/ 0 h 4"/>
                                  <a:gd name="T4" fmla="*/ 0 60000 65536"/>
                                  <a:gd name="T5" fmla="*/ 0 60000 65536"/>
                                  <a:gd name="T6" fmla="*/ 0 w 461"/>
                                  <a:gd name="T7" fmla="*/ 0 h 4"/>
                                  <a:gd name="T8" fmla="*/ 461 w 461"/>
                                  <a:gd name="T9" fmla="*/ 4 h 4"/>
                                </a:gdLst>
                                <a:ahLst/>
                                <a:cxnLst>
                                  <a:cxn ang="T4">
                                    <a:pos x="T0" y="T1"/>
                                  </a:cxn>
                                  <a:cxn ang="T5">
                                    <a:pos x="T2" y="T3"/>
                                  </a:cxn>
                                </a:cxnLst>
                                <a:rect l="T6" t="T7" r="T8" b="T9"/>
                                <a:pathLst>
                                  <a:path w="461" h="4">
                                    <a:moveTo>
                                      <a:pt x="0" y="4"/>
                                    </a:moveTo>
                                    <a:lnTo>
                                      <a:pt x="461" y="0"/>
                                    </a:lnTo>
                                  </a:path>
                                </a:pathLst>
                              </a:custGeom>
                              <a:noFill/>
                              <a:ln w="952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89" name="Freeform 117"/>
                              <p:cNvSpPr>
                                <a:spLocks/>
                              </p:cNvSpPr>
                              <p:nvPr/>
                            </p:nvSpPr>
                            <p:spPr bwMode="auto">
                              <a:xfrm>
                                <a:off x="3965" y="1869"/>
                                <a:ext cx="472" cy="4"/>
                              </a:xfrm>
                              <a:custGeom>
                                <a:avLst/>
                                <a:gdLst>
                                  <a:gd name="T0" fmla="*/ 0 w 472"/>
                                  <a:gd name="T1" fmla="*/ 4 h 4"/>
                                  <a:gd name="T2" fmla="*/ 472 w 472"/>
                                  <a:gd name="T3" fmla="*/ 0 h 4"/>
                                  <a:gd name="T4" fmla="*/ 0 60000 65536"/>
                                  <a:gd name="T5" fmla="*/ 0 60000 65536"/>
                                  <a:gd name="T6" fmla="*/ 0 w 472"/>
                                  <a:gd name="T7" fmla="*/ 0 h 4"/>
                                  <a:gd name="T8" fmla="*/ 472 w 472"/>
                                  <a:gd name="T9" fmla="*/ 4 h 4"/>
                                </a:gdLst>
                                <a:ahLst/>
                                <a:cxnLst>
                                  <a:cxn ang="T4">
                                    <a:pos x="T0" y="T1"/>
                                  </a:cxn>
                                  <a:cxn ang="T5">
                                    <a:pos x="T2" y="T3"/>
                                  </a:cxn>
                                </a:cxnLst>
                                <a:rect l="T6" t="T7" r="T8" b="T9"/>
                                <a:pathLst>
                                  <a:path w="472" h="4">
                                    <a:moveTo>
                                      <a:pt x="0" y="4"/>
                                    </a:moveTo>
                                    <a:lnTo>
                                      <a:pt x="472" y="0"/>
                                    </a:lnTo>
                                  </a:path>
                                </a:pathLst>
                              </a:custGeom>
                              <a:noFill/>
                              <a:ln w="952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grpSp>
                          <p:nvGrpSpPr>
                            <p:cNvPr id="3190" name="Group 118"/>
                            <p:cNvGrpSpPr>
                              <a:grpSpLocks/>
                            </p:cNvGrpSpPr>
                            <p:nvPr/>
                          </p:nvGrpSpPr>
                          <p:grpSpPr bwMode="auto">
                            <a:xfrm>
                              <a:off x="1154" y="1105"/>
                              <a:ext cx="2873" cy="826"/>
                              <a:chOff x="1154" y="1105"/>
                              <a:chExt cx="2873" cy="826"/>
                            </a:xfrm>
                          </p:grpSpPr>
                          <p:sp>
                            <p:nvSpPr>
                              <p:cNvPr id="3191" name="Freeform 119"/>
                              <p:cNvSpPr>
                                <a:spLocks/>
                              </p:cNvSpPr>
                              <p:nvPr/>
                            </p:nvSpPr>
                            <p:spPr bwMode="auto">
                              <a:xfrm>
                                <a:off x="2734" y="1316"/>
                                <a:ext cx="1241" cy="596"/>
                              </a:xfrm>
                              <a:custGeom>
                                <a:avLst/>
                                <a:gdLst>
                                  <a:gd name="T0" fmla="*/ 0 w 1241"/>
                                  <a:gd name="T1" fmla="*/ 0 h 596"/>
                                  <a:gd name="T2" fmla="*/ 154 w 1241"/>
                                  <a:gd name="T3" fmla="*/ 42 h 596"/>
                                  <a:gd name="T4" fmla="*/ 288 w 1241"/>
                                  <a:gd name="T5" fmla="*/ 84 h 596"/>
                                  <a:gd name="T6" fmla="*/ 440 w 1241"/>
                                  <a:gd name="T7" fmla="*/ 112 h 596"/>
                                  <a:gd name="T8" fmla="*/ 620 w 1241"/>
                                  <a:gd name="T9" fmla="*/ 82 h 596"/>
                                  <a:gd name="T10" fmla="*/ 734 w 1241"/>
                                  <a:gd name="T11" fmla="*/ 67 h 596"/>
                                  <a:gd name="T12" fmla="*/ 845 w 1241"/>
                                  <a:gd name="T13" fmla="*/ 88 h 596"/>
                                  <a:gd name="T14" fmla="*/ 916 w 1241"/>
                                  <a:gd name="T15" fmla="*/ 251 h 596"/>
                                  <a:gd name="T16" fmla="*/ 1028 w 1241"/>
                                  <a:gd name="T17" fmla="*/ 398 h 596"/>
                                  <a:gd name="T18" fmla="*/ 1121 w 1241"/>
                                  <a:gd name="T19" fmla="*/ 511 h 596"/>
                                  <a:gd name="T20" fmla="*/ 1241 w 1241"/>
                                  <a:gd name="T21" fmla="*/ 596 h 5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41"/>
                                  <a:gd name="T34" fmla="*/ 0 h 596"/>
                                  <a:gd name="T35" fmla="*/ 1241 w 1241"/>
                                  <a:gd name="T36" fmla="*/ 596 h 59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41" h="596">
                                    <a:moveTo>
                                      <a:pt x="0" y="0"/>
                                    </a:moveTo>
                                    <a:lnTo>
                                      <a:pt x="154" y="42"/>
                                    </a:lnTo>
                                    <a:lnTo>
                                      <a:pt x="288" y="84"/>
                                    </a:lnTo>
                                    <a:lnTo>
                                      <a:pt x="440" y="112"/>
                                    </a:lnTo>
                                    <a:lnTo>
                                      <a:pt x="620" y="82"/>
                                    </a:lnTo>
                                    <a:lnTo>
                                      <a:pt x="734" y="67"/>
                                    </a:lnTo>
                                    <a:lnTo>
                                      <a:pt x="845" y="88"/>
                                    </a:lnTo>
                                    <a:lnTo>
                                      <a:pt x="916" y="251"/>
                                    </a:lnTo>
                                    <a:lnTo>
                                      <a:pt x="1028" y="398"/>
                                    </a:lnTo>
                                    <a:lnTo>
                                      <a:pt x="1121" y="511"/>
                                    </a:lnTo>
                                    <a:lnTo>
                                      <a:pt x="1241" y="596"/>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nvGrpSpPr>
                              <p:cNvPr id="3192" name="Group 120"/>
                              <p:cNvGrpSpPr>
                                <a:grpSpLocks/>
                              </p:cNvGrpSpPr>
                              <p:nvPr/>
                            </p:nvGrpSpPr>
                            <p:grpSpPr bwMode="auto">
                              <a:xfrm>
                                <a:off x="1154" y="1105"/>
                                <a:ext cx="2873" cy="826"/>
                                <a:chOff x="1154" y="1105"/>
                                <a:chExt cx="2873" cy="826"/>
                              </a:xfrm>
                            </p:grpSpPr>
                            <p:sp>
                              <p:nvSpPr>
                                <p:cNvPr id="3193" name="Freeform 121"/>
                                <p:cNvSpPr>
                                  <a:spLocks/>
                                </p:cNvSpPr>
                                <p:nvPr/>
                              </p:nvSpPr>
                              <p:spPr bwMode="auto">
                                <a:xfrm>
                                  <a:off x="2456" y="1191"/>
                                  <a:ext cx="594" cy="183"/>
                                </a:xfrm>
                                <a:custGeom>
                                  <a:avLst/>
                                  <a:gdLst>
                                    <a:gd name="T0" fmla="*/ 0 w 594"/>
                                    <a:gd name="T1" fmla="*/ 0 h 183"/>
                                    <a:gd name="T2" fmla="*/ 164 w 594"/>
                                    <a:gd name="T3" fmla="*/ 57 h 183"/>
                                    <a:gd name="T4" fmla="*/ 308 w 594"/>
                                    <a:gd name="T5" fmla="*/ 99 h 183"/>
                                    <a:gd name="T6" fmla="*/ 456 w 594"/>
                                    <a:gd name="T7" fmla="*/ 139 h 183"/>
                                    <a:gd name="T8" fmla="*/ 594 w 594"/>
                                    <a:gd name="T9" fmla="*/ 183 h 183"/>
                                    <a:gd name="T10" fmla="*/ 0 60000 65536"/>
                                    <a:gd name="T11" fmla="*/ 0 60000 65536"/>
                                    <a:gd name="T12" fmla="*/ 0 60000 65536"/>
                                    <a:gd name="T13" fmla="*/ 0 60000 65536"/>
                                    <a:gd name="T14" fmla="*/ 0 60000 65536"/>
                                    <a:gd name="T15" fmla="*/ 0 w 594"/>
                                    <a:gd name="T16" fmla="*/ 0 h 183"/>
                                    <a:gd name="T17" fmla="*/ 594 w 594"/>
                                    <a:gd name="T18" fmla="*/ 183 h 183"/>
                                  </a:gdLst>
                                  <a:ahLst/>
                                  <a:cxnLst>
                                    <a:cxn ang="T10">
                                      <a:pos x="T0" y="T1"/>
                                    </a:cxn>
                                    <a:cxn ang="T11">
                                      <a:pos x="T2" y="T3"/>
                                    </a:cxn>
                                    <a:cxn ang="T12">
                                      <a:pos x="T4" y="T5"/>
                                    </a:cxn>
                                    <a:cxn ang="T13">
                                      <a:pos x="T6" y="T7"/>
                                    </a:cxn>
                                    <a:cxn ang="T14">
                                      <a:pos x="T8" y="T9"/>
                                    </a:cxn>
                                  </a:cxnLst>
                                  <a:rect l="T15" t="T16" r="T17" b="T18"/>
                                  <a:pathLst>
                                    <a:path w="594" h="183">
                                      <a:moveTo>
                                        <a:pt x="0" y="0"/>
                                      </a:moveTo>
                                      <a:lnTo>
                                        <a:pt x="164" y="57"/>
                                      </a:lnTo>
                                      <a:lnTo>
                                        <a:pt x="308" y="99"/>
                                      </a:lnTo>
                                      <a:lnTo>
                                        <a:pt x="456" y="139"/>
                                      </a:lnTo>
                                      <a:lnTo>
                                        <a:pt x="594" y="183"/>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94" name="Freeform 122"/>
                                <p:cNvSpPr>
                                  <a:spLocks/>
                                </p:cNvSpPr>
                                <p:nvPr/>
                              </p:nvSpPr>
                              <p:spPr bwMode="auto">
                                <a:xfrm>
                                  <a:off x="2452" y="1143"/>
                                  <a:ext cx="468" cy="139"/>
                                </a:xfrm>
                                <a:custGeom>
                                  <a:avLst/>
                                  <a:gdLst>
                                    <a:gd name="T0" fmla="*/ 0 w 468"/>
                                    <a:gd name="T1" fmla="*/ 0 h 139"/>
                                    <a:gd name="T2" fmla="*/ 174 w 468"/>
                                    <a:gd name="T3" fmla="*/ 53 h 139"/>
                                    <a:gd name="T4" fmla="*/ 312 w 468"/>
                                    <a:gd name="T5" fmla="*/ 95 h 139"/>
                                    <a:gd name="T6" fmla="*/ 468 w 468"/>
                                    <a:gd name="T7" fmla="*/ 139 h 139"/>
                                    <a:gd name="T8" fmla="*/ 0 60000 65536"/>
                                    <a:gd name="T9" fmla="*/ 0 60000 65536"/>
                                    <a:gd name="T10" fmla="*/ 0 60000 65536"/>
                                    <a:gd name="T11" fmla="*/ 0 60000 65536"/>
                                    <a:gd name="T12" fmla="*/ 0 w 468"/>
                                    <a:gd name="T13" fmla="*/ 0 h 139"/>
                                    <a:gd name="T14" fmla="*/ 468 w 468"/>
                                    <a:gd name="T15" fmla="*/ 139 h 139"/>
                                  </a:gdLst>
                                  <a:ahLst/>
                                  <a:cxnLst>
                                    <a:cxn ang="T8">
                                      <a:pos x="T0" y="T1"/>
                                    </a:cxn>
                                    <a:cxn ang="T9">
                                      <a:pos x="T2" y="T3"/>
                                    </a:cxn>
                                    <a:cxn ang="T10">
                                      <a:pos x="T4" y="T5"/>
                                    </a:cxn>
                                    <a:cxn ang="T11">
                                      <a:pos x="T6" y="T7"/>
                                    </a:cxn>
                                  </a:cxnLst>
                                  <a:rect l="T12" t="T13" r="T14" b="T15"/>
                                  <a:pathLst>
                                    <a:path w="468" h="139">
                                      <a:moveTo>
                                        <a:pt x="0" y="0"/>
                                      </a:moveTo>
                                      <a:lnTo>
                                        <a:pt x="174" y="53"/>
                                      </a:lnTo>
                                      <a:lnTo>
                                        <a:pt x="312" y="95"/>
                                      </a:lnTo>
                                      <a:lnTo>
                                        <a:pt x="468" y="139"/>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95" name="Oval 123"/>
                                <p:cNvSpPr>
                                  <a:spLocks noChangeArrowheads="1"/>
                                </p:cNvSpPr>
                                <p:nvPr/>
                              </p:nvSpPr>
                              <p:spPr bwMode="auto">
                                <a:xfrm rot="-177656">
                                  <a:off x="2410" y="1109"/>
                                  <a:ext cx="47" cy="11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96" name="Oval 124"/>
                                <p:cNvSpPr>
                                  <a:spLocks noChangeArrowheads="1"/>
                                </p:cNvSpPr>
                                <p:nvPr/>
                              </p:nvSpPr>
                              <p:spPr bwMode="auto">
                                <a:xfrm>
                                  <a:off x="3149" y="1304"/>
                                  <a:ext cx="57" cy="124"/>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97" name="Oval 125"/>
                                <p:cNvSpPr>
                                  <a:spLocks noChangeArrowheads="1"/>
                                </p:cNvSpPr>
                                <p:nvPr/>
                              </p:nvSpPr>
                              <p:spPr bwMode="auto">
                                <a:xfrm>
                                  <a:off x="3316" y="1275"/>
                                  <a:ext cx="57" cy="124"/>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98" name="Oval 126"/>
                                <p:cNvSpPr>
                                  <a:spLocks noChangeArrowheads="1"/>
                                </p:cNvSpPr>
                                <p:nvPr/>
                              </p:nvSpPr>
                              <p:spPr bwMode="auto">
                                <a:xfrm rot="219170">
                                  <a:off x="3439" y="1258"/>
                                  <a:ext cx="57" cy="124"/>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99" name="Oval 127"/>
                                <p:cNvSpPr>
                                  <a:spLocks noChangeArrowheads="1"/>
                                </p:cNvSpPr>
                                <p:nvPr/>
                              </p:nvSpPr>
                              <p:spPr bwMode="auto">
                                <a:xfrm rot="2180250">
                                  <a:off x="3663" y="1458"/>
                                  <a:ext cx="57" cy="124"/>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200" name="Oval 128"/>
                                <p:cNvSpPr>
                                  <a:spLocks noChangeArrowheads="1"/>
                                </p:cNvSpPr>
                                <p:nvPr/>
                              </p:nvSpPr>
                              <p:spPr bwMode="auto">
                                <a:xfrm rot="2559722">
                                  <a:off x="3777" y="1603"/>
                                  <a:ext cx="57" cy="1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201" name="Oval 129"/>
                                <p:cNvSpPr>
                                  <a:spLocks noChangeArrowheads="1"/>
                                </p:cNvSpPr>
                                <p:nvPr/>
                              </p:nvSpPr>
                              <p:spPr bwMode="auto">
                                <a:xfrm rot="1905434">
                                  <a:off x="3861" y="1718"/>
                                  <a:ext cx="57" cy="124"/>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nvGrpSpPr>
                                <p:cNvPr id="3202" name="Group 130"/>
                                <p:cNvGrpSpPr>
                                  <a:grpSpLocks/>
                                </p:cNvGrpSpPr>
                                <p:nvPr/>
                              </p:nvGrpSpPr>
                              <p:grpSpPr bwMode="auto">
                                <a:xfrm>
                                  <a:off x="1154" y="1105"/>
                                  <a:ext cx="1886" cy="826"/>
                                  <a:chOff x="1154" y="1105"/>
                                  <a:chExt cx="1886" cy="826"/>
                                </a:xfrm>
                              </p:grpSpPr>
                              <p:sp>
                                <p:nvSpPr>
                                  <p:cNvPr id="3203" name="Freeform 131"/>
                                  <p:cNvSpPr>
                                    <a:spLocks/>
                                  </p:cNvSpPr>
                                  <p:nvPr/>
                                </p:nvSpPr>
                                <p:spPr bwMode="auto">
                                  <a:xfrm>
                                    <a:off x="1650" y="1224"/>
                                    <a:ext cx="1082" cy="697"/>
                                  </a:xfrm>
                                  <a:custGeom>
                                    <a:avLst/>
                                    <a:gdLst>
                                      <a:gd name="T0" fmla="*/ 0 w 1082"/>
                                      <a:gd name="T1" fmla="*/ 697 h 697"/>
                                      <a:gd name="T2" fmla="*/ 177 w 1082"/>
                                      <a:gd name="T3" fmla="*/ 550 h 697"/>
                                      <a:gd name="T4" fmla="*/ 261 w 1082"/>
                                      <a:gd name="T5" fmla="*/ 421 h 697"/>
                                      <a:gd name="T6" fmla="*/ 339 w 1082"/>
                                      <a:gd name="T7" fmla="*/ 328 h 697"/>
                                      <a:gd name="T8" fmla="*/ 429 w 1082"/>
                                      <a:gd name="T9" fmla="*/ 231 h 697"/>
                                      <a:gd name="T10" fmla="*/ 525 w 1082"/>
                                      <a:gd name="T11" fmla="*/ 141 h 697"/>
                                      <a:gd name="T12" fmla="*/ 657 w 1082"/>
                                      <a:gd name="T13" fmla="*/ 63 h 697"/>
                                      <a:gd name="T14" fmla="*/ 796 w 1082"/>
                                      <a:gd name="T15" fmla="*/ 0 h 697"/>
                                      <a:gd name="T16" fmla="*/ 944 w 1082"/>
                                      <a:gd name="T17" fmla="*/ 48 h 697"/>
                                      <a:gd name="T18" fmla="*/ 1082 w 1082"/>
                                      <a:gd name="T19" fmla="*/ 90 h 6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82"/>
                                      <a:gd name="T31" fmla="*/ 0 h 697"/>
                                      <a:gd name="T32" fmla="*/ 1082 w 1082"/>
                                      <a:gd name="T33" fmla="*/ 697 h 6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82" h="697">
                                        <a:moveTo>
                                          <a:pt x="0" y="697"/>
                                        </a:moveTo>
                                        <a:lnTo>
                                          <a:pt x="177" y="550"/>
                                        </a:lnTo>
                                        <a:lnTo>
                                          <a:pt x="261" y="421"/>
                                        </a:lnTo>
                                        <a:lnTo>
                                          <a:pt x="339" y="328"/>
                                        </a:lnTo>
                                        <a:lnTo>
                                          <a:pt x="429" y="231"/>
                                        </a:lnTo>
                                        <a:lnTo>
                                          <a:pt x="525" y="141"/>
                                        </a:lnTo>
                                        <a:lnTo>
                                          <a:pt x="657" y="63"/>
                                        </a:lnTo>
                                        <a:lnTo>
                                          <a:pt x="796" y="0"/>
                                        </a:lnTo>
                                        <a:lnTo>
                                          <a:pt x="944" y="48"/>
                                        </a:lnTo>
                                        <a:lnTo>
                                          <a:pt x="1082" y="9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204" name="Freeform 132"/>
                                  <p:cNvSpPr>
                                    <a:spLocks/>
                                  </p:cNvSpPr>
                                  <p:nvPr/>
                                </p:nvSpPr>
                                <p:spPr bwMode="auto">
                                  <a:xfrm>
                                    <a:off x="1655" y="1187"/>
                                    <a:ext cx="799" cy="696"/>
                                  </a:xfrm>
                                  <a:custGeom>
                                    <a:avLst/>
                                    <a:gdLst>
                                      <a:gd name="T0" fmla="*/ 0 w 799"/>
                                      <a:gd name="T1" fmla="*/ 696 h 696"/>
                                      <a:gd name="T2" fmla="*/ 168 w 799"/>
                                      <a:gd name="T3" fmla="*/ 549 h 696"/>
                                      <a:gd name="T4" fmla="*/ 256 w 799"/>
                                      <a:gd name="T5" fmla="*/ 418 h 696"/>
                                      <a:gd name="T6" fmla="*/ 336 w 799"/>
                                      <a:gd name="T7" fmla="*/ 319 h 696"/>
                                      <a:gd name="T8" fmla="*/ 415 w 799"/>
                                      <a:gd name="T9" fmla="*/ 214 h 696"/>
                                      <a:gd name="T10" fmla="*/ 523 w 799"/>
                                      <a:gd name="T11" fmla="*/ 127 h 696"/>
                                      <a:gd name="T12" fmla="*/ 694 w 799"/>
                                      <a:gd name="T13" fmla="*/ 47 h 696"/>
                                      <a:gd name="T14" fmla="*/ 799 w 799"/>
                                      <a:gd name="T15" fmla="*/ 0 h 696"/>
                                      <a:gd name="T16" fmla="*/ 0 60000 65536"/>
                                      <a:gd name="T17" fmla="*/ 0 60000 65536"/>
                                      <a:gd name="T18" fmla="*/ 0 60000 65536"/>
                                      <a:gd name="T19" fmla="*/ 0 60000 65536"/>
                                      <a:gd name="T20" fmla="*/ 0 60000 65536"/>
                                      <a:gd name="T21" fmla="*/ 0 60000 65536"/>
                                      <a:gd name="T22" fmla="*/ 0 60000 65536"/>
                                      <a:gd name="T23" fmla="*/ 0 60000 65536"/>
                                      <a:gd name="T24" fmla="*/ 0 w 799"/>
                                      <a:gd name="T25" fmla="*/ 0 h 696"/>
                                      <a:gd name="T26" fmla="*/ 799 w 799"/>
                                      <a:gd name="T27" fmla="*/ 696 h 6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99" h="696">
                                        <a:moveTo>
                                          <a:pt x="0" y="696"/>
                                        </a:moveTo>
                                        <a:lnTo>
                                          <a:pt x="168" y="549"/>
                                        </a:lnTo>
                                        <a:lnTo>
                                          <a:pt x="256" y="418"/>
                                        </a:lnTo>
                                        <a:lnTo>
                                          <a:pt x="336" y="319"/>
                                        </a:lnTo>
                                        <a:lnTo>
                                          <a:pt x="415" y="214"/>
                                        </a:lnTo>
                                        <a:lnTo>
                                          <a:pt x="523" y="127"/>
                                        </a:lnTo>
                                        <a:lnTo>
                                          <a:pt x="694" y="47"/>
                                        </a:lnTo>
                                        <a:lnTo>
                                          <a:pt x="799"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205" name="Freeform 133"/>
                                  <p:cNvSpPr>
                                    <a:spLocks/>
                                  </p:cNvSpPr>
                                  <p:nvPr/>
                                </p:nvSpPr>
                                <p:spPr bwMode="auto">
                                  <a:xfrm>
                                    <a:off x="1606" y="1105"/>
                                    <a:ext cx="1434" cy="696"/>
                                  </a:xfrm>
                                  <a:custGeom>
                                    <a:avLst/>
                                    <a:gdLst>
                                      <a:gd name="T0" fmla="*/ 0 w 1434"/>
                                      <a:gd name="T1" fmla="*/ 696 h 696"/>
                                      <a:gd name="T2" fmla="*/ 129 w 1434"/>
                                      <a:gd name="T3" fmla="*/ 573 h 696"/>
                                      <a:gd name="T4" fmla="*/ 219 w 1434"/>
                                      <a:gd name="T5" fmla="*/ 444 h 696"/>
                                      <a:gd name="T6" fmla="*/ 309 w 1434"/>
                                      <a:gd name="T7" fmla="*/ 345 h 696"/>
                                      <a:gd name="T8" fmla="*/ 401 w 1434"/>
                                      <a:gd name="T9" fmla="*/ 245 h 696"/>
                                      <a:gd name="T10" fmla="*/ 536 w 1434"/>
                                      <a:gd name="T11" fmla="*/ 143 h 696"/>
                                      <a:gd name="T12" fmla="*/ 668 w 1434"/>
                                      <a:gd name="T13" fmla="*/ 71 h 696"/>
                                      <a:gd name="T14" fmla="*/ 828 w 1434"/>
                                      <a:gd name="T15" fmla="*/ 0 h 696"/>
                                      <a:gd name="T16" fmla="*/ 1006 w 1434"/>
                                      <a:gd name="T17" fmla="*/ 63 h 696"/>
                                      <a:gd name="T18" fmla="*/ 1146 w 1434"/>
                                      <a:gd name="T19" fmla="*/ 105 h 696"/>
                                      <a:gd name="T20" fmla="*/ 1434 w 1434"/>
                                      <a:gd name="T21" fmla="*/ 185 h 6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4"/>
                                      <a:gd name="T34" fmla="*/ 0 h 696"/>
                                      <a:gd name="T35" fmla="*/ 1434 w 1434"/>
                                      <a:gd name="T36" fmla="*/ 696 h 69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4" h="696">
                                        <a:moveTo>
                                          <a:pt x="0" y="696"/>
                                        </a:moveTo>
                                        <a:lnTo>
                                          <a:pt x="129" y="573"/>
                                        </a:lnTo>
                                        <a:lnTo>
                                          <a:pt x="219" y="444"/>
                                        </a:lnTo>
                                        <a:lnTo>
                                          <a:pt x="309" y="345"/>
                                        </a:lnTo>
                                        <a:lnTo>
                                          <a:pt x="401" y="245"/>
                                        </a:lnTo>
                                        <a:lnTo>
                                          <a:pt x="536" y="143"/>
                                        </a:lnTo>
                                        <a:lnTo>
                                          <a:pt x="668" y="71"/>
                                        </a:lnTo>
                                        <a:lnTo>
                                          <a:pt x="828" y="0"/>
                                        </a:lnTo>
                                        <a:lnTo>
                                          <a:pt x="1006" y="63"/>
                                        </a:lnTo>
                                        <a:lnTo>
                                          <a:pt x="1146" y="105"/>
                                        </a:lnTo>
                                        <a:lnTo>
                                          <a:pt x="1434" y="185"/>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206" name="Freeform 134"/>
                                  <p:cNvSpPr>
                                    <a:spLocks/>
                                  </p:cNvSpPr>
                                  <p:nvPr/>
                                </p:nvSpPr>
                                <p:spPr bwMode="auto">
                                  <a:xfrm>
                                    <a:off x="1638" y="1139"/>
                                    <a:ext cx="810" cy="683"/>
                                  </a:xfrm>
                                  <a:custGeom>
                                    <a:avLst/>
                                    <a:gdLst>
                                      <a:gd name="T0" fmla="*/ 0 w 810"/>
                                      <a:gd name="T1" fmla="*/ 683 h 683"/>
                                      <a:gd name="T2" fmla="*/ 143 w 810"/>
                                      <a:gd name="T3" fmla="*/ 555 h 683"/>
                                      <a:gd name="T4" fmla="*/ 231 w 810"/>
                                      <a:gd name="T5" fmla="*/ 420 h 683"/>
                                      <a:gd name="T6" fmla="*/ 321 w 810"/>
                                      <a:gd name="T7" fmla="*/ 326 h 683"/>
                                      <a:gd name="T8" fmla="*/ 396 w 810"/>
                                      <a:gd name="T9" fmla="*/ 229 h 683"/>
                                      <a:gd name="T10" fmla="*/ 513 w 810"/>
                                      <a:gd name="T11" fmla="*/ 139 h 683"/>
                                      <a:gd name="T12" fmla="*/ 654 w 810"/>
                                      <a:gd name="T13" fmla="*/ 61 h 683"/>
                                      <a:gd name="T14" fmla="*/ 810 w 810"/>
                                      <a:gd name="T15" fmla="*/ 0 h 683"/>
                                      <a:gd name="T16" fmla="*/ 0 60000 65536"/>
                                      <a:gd name="T17" fmla="*/ 0 60000 65536"/>
                                      <a:gd name="T18" fmla="*/ 0 60000 65536"/>
                                      <a:gd name="T19" fmla="*/ 0 60000 65536"/>
                                      <a:gd name="T20" fmla="*/ 0 60000 65536"/>
                                      <a:gd name="T21" fmla="*/ 0 60000 65536"/>
                                      <a:gd name="T22" fmla="*/ 0 60000 65536"/>
                                      <a:gd name="T23" fmla="*/ 0 60000 65536"/>
                                      <a:gd name="T24" fmla="*/ 0 w 810"/>
                                      <a:gd name="T25" fmla="*/ 0 h 683"/>
                                      <a:gd name="T26" fmla="*/ 810 w 810"/>
                                      <a:gd name="T27" fmla="*/ 683 h 6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10" h="683">
                                        <a:moveTo>
                                          <a:pt x="0" y="683"/>
                                        </a:moveTo>
                                        <a:lnTo>
                                          <a:pt x="143" y="555"/>
                                        </a:lnTo>
                                        <a:lnTo>
                                          <a:pt x="231" y="420"/>
                                        </a:lnTo>
                                        <a:lnTo>
                                          <a:pt x="321" y="326"/>
                                        </a:lnTo>
                                        <a:lnTo>
                                          <a:pt x="396" y="229"/>
                                        </a:lnTo>
                                        <a:lnTo>
                                          <a:pt x="513" y="139"/>
                                        </a:lnTo>
                                        <a:lnTo>
                                          <a:pt x="654" y="61"/>
                                        </a:lnTo>
                                        <a:lnTo>
                                          <a:pt x="810"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nvGrpSpPr>
                                  <p:cNvPr id="3207" name="Group 135"/>
                                  <p:cNvGrpSpPr>
                                    <a:grpSpLocks/>
                                  </p:cNvGrpSpPr>
                                  <p:nvPr/>
                                </p:nvGrpSpPr>
                                <p:grpSpPr bwMode="auto">
                                  <a:xfrm>
                                    <a:off x="1154" y="1804"/>
                                    <a:ext cx="500" cy="127"/>
                                    <a:chOff x="1154" y="1804"/>
                                    <a:chExt cx="500" cy="127"/>
                                  </a:xfrm>
                                </p:grpSpPr>
                                <p:sp>
                                  <p:nvSpPr>
                                    <p:cNvPr id="3208" name="Line 136"/>
                                    <p:cNvSpPr>
                                      <a:spLocks noChangeShapeType="1"/>
                                    </p:cNvSpPr>
                                    <p:nvPr/>
                                  </p:nvSpPr>
                                  <p:spPr bwMode="auto">
                                    <a:xfrm flipH="1">
                                      <a:off x="1182" y="1804"/>
                                      <a:ext cx="420" cy="3"/>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en-US">
                                        <a:solidFill>
                                          <a:srgbClr val="000000"/>
                                        </a:solidFill>
                                      </a:endParaRPr>
                                    </a:p>
                                  </p:txBody>
                                </p:sp>
                                <p:sp>
                                  <p:nvSpPr>
                                    <p:cNvPr id="3209" name="Line 137"/>
                                    <p:cNvSpPr>
                                      <a:spLocks noChangeShapeType="1"/>
                                    </p:cNvSpPr>
                                    <p:nvPr/>
                                  </p:nvSpPr>
                                  <p:spPr bwMode="auto">
                                    <a:xfrm flipH="1">
                                      <a:off x="1189" y="1925"/>
                                      <a:ext cx="450" cy="6"/>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en-US">
                                        <a:solidFill>
                                          <a:srgbClr val="000000"/>
                                        </a:solidFill>
                                      </a:endParaRPr>
                                    </a:p>
                                  </p:txBody>
                                </p:sp>
                                <p:sp>
                                  <p:nvSpPr>
                                    <p:cNvPr id="3210" name="Line 138"/>
                                    <p:cNvSpPr>
                                      <a:spLocks noChangeShapeType="1"/>
                                    </p:cNvSpPr>
                                    <p:nvPr/>
                                  </p:nvSpPr>
                                  <p:spPr bwMode="auto">
                                    <a:xfrm flipH="1">
                                      <a:off x="1222" y="1883"/>
                                      <a:ext cx="432" cy="3"/>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en-US">
                                        <a:solidFill>
                                          <a:srgbClr val="000000"/>
                                        </a:solidFill>
                                      </a:endParaRPr>
                                    </a:p>
                                  </p:txBody>
                                </p:sp>
                                <p:sp>
                                  <p:nvSpPr>
                                    <p:cNvPr id="3211" name="Line 139"/>
                                    <p:cNvSpPr>
                                      <a:spLocks noChangeShapeType="1"/>
                                    </p:cNvSpPr>
                                    <p:nvPr/>
                                  </p:nvSpPr>
                                  <p:spPr bwMode="auto">
                                    <a:xfrm flipH="1">
                                      <a:off x="1202" y="1824"/>
                                      <a:ext cx="432" cy="3"/>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en-US">
                                        <a:solidFill>
                                          <a:srgbClr val="000000"/>
                                        </a:solidFill>
                                      </a:endParaRPr>
                                    </a:p>
                                  </p:txBody>
                                </p:sp>
                                <p:sp>
                                  <p:nvSpPr>
                                    <p:cNvPr id="3212" name="Oval 32"/>
                                    <p:cNvSpPr>
                                      <a:spLocks noChangeAspect="1" noChangeArrowheads="1"/>
                                    </p:cNvSpPr>
                                    <p:nvPr/>
                                  </p:nvSpPr>
                                  <p:spPr bwMode="auto">
                                    <a:xfrm rot="-160691">
                                      <a:off x="1154" y="1812"/>
                                      <a:ext cx="64" cy="119"/>
                                    </a:xfrm>
                                    <a:prstGeom prst="ellipse">
                                      <a:avLst/>
                                    </a:prstGeom>
                                    <a:noFill/>
                                    <a:ln w="952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1000" b="1" i="1">
                                        <a:solidFill>
                                          <a:srgbClr val="000000"/>
                                        </a:solidFill>
                                        <a:latin typeface="Times New Roman" pitchFamily="18" charset="0"/>
                                        <a:ea typeface="MS PGothic" pitchFamily="34" charset="-128"/>
                                      </a:endParaRPr>
                                    </a:p>
                                  </p:txBody>
                                </p:sp>
                                <p:sp>
                                  <p:nvSpPr>
                                    <p:cNvPr id="3213" name="Oval 32"/>
                                    <p:cNvSpPr>
                                      <a:spLocks noChangeAspect="1" noChangeArrowheads="1"/>
                                    </p:cNvSpPr>
                                    <p:nvPr/>
                                  </p:nvSpPr>
                                  <p:spPr bwMode="auto">
                                    <a:xfrm rot="-160691">
                                      <a:off x="1308" y="1810"/>
                                      <a:ext cx="64" cy="119"/>
                                    </a:xfrm>
                                    <a:prstGeom prst="ellipse">
                                      <a:avLst/>
                                    </a:prstGeom>
                                    <a:noFill/>
                                    <a:ln w="952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1000" b="1" i="1">
                                        <a:solidFill>
                                          <a:srgbClr val="000000"/>
                                        </a:solidFill>
                                        <a:latin typeface="Times New Roman" pitchFamily="18" charset="0"/>
                                        <a:ea typeface="MS PGothic" pitchFamily="34" charset="-128"/>
                                      </a:endParaRPr>
                                    </a:p>
                                  </p:txBody>
                                </p:sp>
                                <p:sp>
                                  <p:nvSpPr>
                                    <p:cNvPr id="3214" name="Oval 32"/>
                                    <p:cNvSpPr>
                                      <a:spLocks noChangeAspect="1" noChangeArrowheads="1"/>
                                    </p:cNvSpPr>
                                    <p:nvPr/>
                                  </p:nvSpPr>
                                  <p:spPr bwMode="auto">
                                    <a:xfrm rot="-160691">
                                      <a:off x="1446" y="1807"/>
                                      <a:ext cx="64" cy="119"/>
                                    </a:xfrm>
                                    <a:prstGeom prst="ellipse">
                                      <a:avLst/>
                                    </a:prstGeom>
                                    <a:noFill/>
                                    <a:ln w="952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1000" b="1" i="1">
                                        <a:solidFill>
                                          <a:srgbClr val="000000"/>
                                        </a:solidFill>
                                        <a:latin typeface="Times New Roman" pitchFamily="18" charset="0"/>
                                        <a:ea typeface="MS PGothic" pitchFamily="34" charset="-128"/>
                                      </a:endParaRPr>
                                    </a:p>
                                  </p:txBody>
                                </p:sp>
                              </p:grpSp>
                              <p:sp>
                                <p:nvSpPr>
                                  <p:cNvPr id="3215" name="Oval 143"/>
                                  <p:cNvSpPr>
                                    <a:spLocks noChangeArrowheads="1"/>
                                  </p:cNvSpPr>
                                  <p:nvPr/>
                                </p:nvSpPr>
                                <p:spPr bwMode="auto">
                                  <a:xfrm rot="-2031187">
                                    <a:off x="2120" y="1259"/>
                                    <a:ext cx="56" cy="11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216" name="Oval 144"/>
                                  <p:cNvSpPr>
                                    <a:spLocks noChangeArrowheads="1"/>
                                  </p:cNvSpPr>
                                  <p:nvPr/>
                                </p:nvSpPr>
                                <p:spPr bwMode="auto">
                                  <a:xfrm rot="-2121684">
                                    <a:off x="2006" y="1345"/>
                                    <a:ext cx="60" cy="12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217" name="Oval 145"/>
                                  <p:cNvSpPr>
                                    <a:spLocks noChangeArrowheads="1"/>
                                  </p:cNvSpPr>
                                  <p:nvPr/>
                                </p:nvSpPr>
                                <p:spPr bwMode="auto">
                                  <a:xfrm rot="-2543105">
                                    <a:off x="1756" y="1657"/>
                                    <a:ext cx="55" cy="12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218" name="Oval 146"/>
                                  <p:cNvSpPr>
                                    <a:spLocks noChangeArrowheads="1"/>
                                  </p:cNvSpPr>
                                  <p:nvPr/>
                                </p:nvSpPr>
                                <p:spPr bwMode="auto">
                                  <a:xfrm rot="-2928177">
                                    <a:off x="1838" y="1531"/>
                                    <a:ext cx="59" cy="129"/>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219" name="Oval 147"/>
                                  <p:cNvSpPr>
                                    <a:spLocks noChangeArrowheads="1"/>
                                  </p:cNvSpPr>
                                  <p:nvPr/>
                                </p:nvSpPr>
                                <p:spPr bwMode="auto">
                                  <a:xfrm rot="-1552343">
                                    <a:off x="2253" y="1176"/>
                                    <a:ext cx="56" cy="11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sp>
                              <p:nvSpPr>
                                <p:cNvPr id="3220" name="Oval 148"/>
                                <p:cNvSpPr>
                                  <a:spLocks noChangeArrowheads="1"/>
                                </p:cNvSpPr>
                                <p:nvPr/>
                              </p:nvSpPr>
                              <p:spPr bwMode="auto">
                                <a:xfrm rot="373264">
                                  <a:off x="2577" y="1164"/>
                                  <a:ext cx="48" cy="10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221" name="Oval 149"/>
                                <p:cNvSpPr>
                                  <a:spLocks noChangeArrowheads="1"/>
                                </p:cNvSpPr>
                                <p:nvPr/>
                              </p:nvSpPr>
                              <p:spPr bwMode="auto">
                                <a:xfrm rot="919693">
                                  <a:off x="3970" y="1794"/>
                                  <a:ext cx="57" cy="124"/>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222" name="Oval 150"/>
                                <p:cNvSpPr>
                                  <a:spLocks noChangeArrowheads="1"/>
                                </p:cNvSpPr>
                                <p:nvPr/>
                              </p:nvSpPr>
                              <p:spPr bwMode="auto">
                                <a:xfrm rot="1696718">
                                  <a:off x="3591" y="1286"/>
                                  <a:ext cx="38" cy="124"/>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223" name="Oval 151"/>
                                <p:cNvSpPr>
                                  <a:spLocks noChangeArrowheads="1"/>
                                </p:cNvSpPr>
                                <p:nvPr/>
                              </p:nvSpPr>
                              <p:spPr bwMode="auto">
                                <a:xfrm rot="373264">
                                  <a:off x="2717" y="1208"/>
                                  <a:ext cx="48" cy="10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224" name="Oval 152"/>
                                <p:cNvSpPr>
                                  <a:spLocks noChangeArrowheads="1"/>
                                </p:cNvSpPr>
                                <p:nvPr/>
                              </p:nvSpPr>
                              <p:spPr bwMode="auto">
                                <a:xfrm rot="373264">
                                  <a:off x="2871" y="1250"/>
                                  <a:ext cx="48" cy="10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225" name="Oval 153"/>
                                <p:cNvSpPr>
                                  <a:spLocks noChangeArrowheads="1"/>
                                </p:cNvSpPr>
                                <p:nvPr/>
                              </p:nvSpPr>
                              <p:spPr bwMode="auto">
                                <a:xfrm rot="373264">
                                  <a:off x="3009" y="1290"/>
                                  <a:ext cx="48" cy="10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grpSp>
                      </p:grpSp>
                    </p:grpSp>
                  </p:grpSp>
                </p:grpSp>
              </p:grpSp>
            </p:grpSp>
          </p:grpSp>
        </p:grpSp>
      </p:grpSp>
      <p:sp>
        <p:nvSpPr>
          <p:cNvPr id="3226" name="Line 154"/>
          <p:cNvSpPr>
            <a:spLocks noChangeShapeType="1"/>
          </p:cNvSpPr>
          <p:nvPr/>
        </p:nvSpPr>
        <p:spPr bwMode="auto">
          <a:xfrm>
            <a:off x="3976688" y="2528888"/>
            <a:ext cx="885825" cy="252412"/>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en-US">
              <a:solidFill>
                <a:srgbClr val="000000"/>
              </a:solidFill>
            </a:endParaRPr>
          </a:p>
        </p:txBody>
      </p:sp>
      <p:sp>
        <p:nvSpPr>
          <p:cNvPr id="3227" name="Freeform 155"/>
          <p:cNvSpPr>
            <a:spLocks/>
          </p:cNvSpPr>
          <p:nvPr/>
        </p:nvSpPr>
        <p:spPr bwMode="auto">
          <a:xfrm>
            <a:off x="4857750" y="2776538"/>
            <a:ext cx="242888" cy="33337"/>
          </a:xfrm>
          <a:custGeom>
            <a:avLst/>
            <a:gdLst>
              <a:gd name="T0" fmla="*/ 0 w 153"/>
              <a:gd name="T1" fmla="*/ 0 h 21"/>
              <a:gd name="T2" fmla="*/ 96 w 153"/>
              <a:gd name="T3" fmla="*/ 18 h 21"/>
              <a:gd name="T4" fmla="*/ 153 w 153"/>
              <a:gd name="T5" fmla="*/ 18 h 21"/>
              <a:gd name="T6" fmla="*/ 0 60000 65536"/>
              <a:gd name="T7" fmla="*/ 0 60000 65536"/>
              <a:gd name="T8" fmla="*/ 0 60000 65536"/>
              <a:gd name="T9" fmla="*/ 0 w 153"/>
              <a:gd name="T10" fmla="*/ 0 h 21"/>
              <a:gd name="T11" fmla="*/ 153 w 153"/>
              <a:gd name="T12" fmla="*/ 21 h 21"/>
            </a:gdLst>
            <a:ahLst/>
            <a:cxnLst>
              <a:cxn ang="T6">
                <a:pos x="T0" y="T1"/>
              </a:cxn>
              <a:cxn ang="T7">
                <a:pos x="T2" y="T3"/>
              </a:cxn>
              <a:cxn ang="T8">
                <a:pos x="T4" y="T5"/>
              </a:cxn>
            </a:cxnLst>
            <a:rect l="T9" t="T10" r="T11" b="T12"/>
            <a:pathLst>
              <a:path w="153" h="21">
                <a:moveTo>
                  <a:pt x="0" y="0"/>
                </a:moveTo>
                <a:cubicBezTo>
                  <a:pt x="16" y="3"/>
                  <a:pt x="71" y="15"/>
                  <a:pt x="96" y="18"/>
                </a:cubicBezTo>
                <a:cubicBezTo>
                  <a:pt x="121" y="21"/>
                  <a:pt x="137" y="19"/>
                  <a:pt x="153" y="18"/>
                </a:cubicBezTo>
              </a:path>
            </a:pathLst>
          </a:custGeom>
          <a:noFill/>
          <a:ln w="1905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228" name="Freeform 156"/>
          <p:cNvSpPr>
            <a:spLocks/>
          </p:cNvSpPr>
          <p:nvPr/>
        </p:nvSpPr>
        <p:spPr bwMode="auto">
          <a:xfrm>
            <a:off x="5391150" y="2708275"/>
            <a:ext cx="423863" cy="263525"/>
          </a:xfrm>
          <a:custGeom>
            <a:avLst/>
            <a:gdLst>
              <a:gd name="T0" fmla="*/ 0 w 267"/>
              <a:gd name="T1" fmla="*/ 22 h 166"/>
              <a:gd name="T2" fmla="*/ 120 w 267"/>
              <a:gd name="T3" fmla="*/ 7 h 166"/>
              <a:gd name="T4" fmla="*/ 210 w 267"/>
              <a:gd name="T5" fmla="*/ 64 h 166"/>
              <a:gd name="T6" fmla="*/ 267 w 267"/>
              <a:gd name="T7" fmla="*/ 166 h 166"/>
              <a:gd name="T8" fmla="*/ 0 60000 65536"/>
              <a:gd name="T9" fmla="*/ 0 60000 65536"/>
              <a:gd name="T10" fmla="*/ 0 60000 65536"/>
              <a:gd name="T11" fmla="*/ 0 60000 65536"/>
              <a:gd name="T12" fmla="*/ 0 w 267"/>
              <a:gd name="T13" fmla="*/ 0 h 166"/>
              <a:gd name="T14" fmla="*/ 267 w 267"/>
              <a:gd name="T15" fmla="*/ 166 h 166"/>
            </a:gdLst>
            <a:ahLst/>
            <a:cxnLst>
              <a:cxn ang="T8">
                <a:pos x="T0" y="T1"/>
              </a:cxn>
              <a:cxn ang="T9">
                <a:pos x="T2" y="T3"/>
              </a:cxn>
              <a:cxn ang="T10">
                <a:pos x="T4" y="T5"/>
              </a:cxn>
              <a:cxn ang="T11">
                <a:pos x="T6" y="T7"/>
              </a:cxn>
            </a:cxnLst>
            <a:rect l="T12" t="T13" r="T14" b="T15"/>
            <a:pathLst>
              <a:path w="267" h="166">
                <a:moveTo>
                  <a:pt x="0" y="22"/>
                </a:moveTo>
                <a:cubicBezTo>
                  <a:pt x="20" y="20"/>
                  <a:pt x="85" y="0"/>
                  <a:pt x="120" y="7"/>
                </a:cubicBezTo>
                <a:cubicBezTo>
                  <a:pt x="155" y="14"/>
                  <a:pt x="185" y="37"/>
                  <a:pt x="210" y="64"/>
                </a:cubicBezTo>
                <a:cubicBezTo>
                  <a:pt x="235" y="91"/>
                  <a:pt x="255" y="145"/>
                  <a:pt x="267" y="166"/>
                </a:cubicBezTo>
              </a:path>
            </a:pathLst>
          </a:custGeom>
          <a:noFill/>
          <a:ln w="1905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229" name="Rectangle 157"/>
          <p:cNvSpPr>
            <a:spLocks noChangeArrowheads="1"/>
          </p:cNvSpPr>
          <p:nvPr/>
        </p:nvSpPr>
        <p:spPr bwMode="auto">
          <a:xfrm>
            <a:off x="582613" y="2027238"/>
            <a:ext cx="8420100" cy="2266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pic>
        <p:nvPicPr>
          <p:cNvPr id="3230" name="Picture 15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5813" y="4514850"/>
            <a:ext cx="761047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31" name="Picture 159" descr="j0283487"/>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80050" y="4572000"/>
            <a:ext cx="2825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32" name="Picture 160" descr="j031111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64300" y="4865688"/>
            <a:ext cx="595313"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0544" name="Group 161"/>
          <p:cNvGrpSpPr>
            <a:grpSpLocks/>
          </p:cNvGrpSpPr>
          <p:nvPr/>
        </p:nvGrpSpPr>
        <p:grpSpPr bwMode="auto">
          <a:xfrm>
            <a:off x="6773863" y="4738688"/>
            <a:ext cx="474662" cy="409575"/>
            <a:chOff x="4381" y="2854"/>
            <a:chExt cx="299" cy="258"/>
          </a:xfrm>
        </p:grpSpPr>
        <p:sp>
          <p:nvSpPr>
            <p:cNvPr id="3234" name="Freeform 162"/>
            <p:cNvSpPr>
              <a:spLocks/>
            </p:cNvSpPr>
            <p:nvPr/>
          </p:nvSpPr>
          <p:spPr bwMode="auto">
            <a:xfrm>
              <a:off x="4455" y="2856"/>
              <a:ext cx="225" cy="256"/>
            </a:xfrm>
            <a:custGeom>
              <a:avLst/>
              <a:gdLst>
                <a:gd name="T0" fmla="*/ 27 w 225"/>
                <a:gd name="T1" fmla="*/ 0 h 390"/>
                <a:gd name="T2" fmla="*/ 33 w 225"/>
                <a:gd name="T3" fmla="*/ 318 h 390"/>
                <a:gd name="T4" fmla="*/ 225 w 225"/>
                <a:gd name="T5" fmla="*/ 390 h 390"/>
                <a:gd name="T6" fmla="*/ 0 60000 65536"/>
                <a:gd name="T7" fmla="*/ 0 60000 65536"/>
                <a:gd name="T8" fmla="*/ 0 60000 65536"/>
                <a:gd name="T9" fmla="*/ 0 w 225"/>
                <a:gd name="T10" fmla="*/ 0 h 390"/>
                <a:gd name="T11" fmla="*/ 225 w 225"/>
                <a:gd name="T12" fmla="*/ 390 h 390"/>
              </a:gdLst>
              <a:ahLst/>
              <a:cxnLst>
                <a:cxn ang="T6">
                  <a:pos x="T0" y="T1"/>
                </a:cxn>
                <a:cxn ang="T7">
                  <a:pos x="T2" y="T3"/>
                </a:cxn>
                <a:cxn ang="T8">
                  <a:pos x="T4" y="T5"/>
                </a:cxn>
              </a:cxnLst>
              <a:rect l="T9" t="T10" r="T11" b="T12"/>
              <a:pathLst>
                <a:path w="225" h="390">
                  <a:moveTo>
                    <a:pt x="27" y="0"/>
                  </a:moveTo>
                  <a:cubicBezTo>
                    <a:pt x="13" y="126"/>
                    <a:pt x="0" y="253"/>
                    <a:pt x="33" y="318"/>
                  </a:cubicBezTo>
                  <a:cubicBezTo>
                    <a:pt x="66" y="383"/>
                    <a:pt x="145" y="386"/>
                    <a:pt x="225" y="390"/>
                  </a:cubicBezTo>
                </a:path>
              </a:pathLst>
            </a:custGeom>
            <a:noFill/>
            <a:ln w="9525">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235" name="Freeform 163"/>
            <p:cNvSpPr>
              <a:spLocks/>
            </p:cNvSpPr>
            <p:nvPr/>
          </p:nvSpPr>
          <p:spPr bwMode="auto">
            <a:xfrm>
              <a:off x="4381" y="2854"/>
              <a:ext cx="240" cy="256"/>
            </a:xfrm>
            <a:custGeom>
              <a:avLst/>
              <a:gdLst>
                <a:gd name="T0" fmla="*/ 27 w 225"/>
                <a:gd name="T1" fmla="*/ 0 h 390"/>
                <a:gd name="T2" fmla="*/ 33 w 225"/>
                <a:gd name="T3" fmla="*/ 318 h 390"/>
                <a:gd name="T4" fmla="*/ 225 w 225"/>
                <a:gd name="T5" fmla="*/ 390 h 390"/>
                <a:gd name="T6" fmla="*/ 0 60000 65536"/>
                <a:gd name="T7" fmla="*/ 0 60000 65536"/>
                <a:gd name="T8" fmla="*/ 0 60000 65536"/>
                <a:gd name="T9" fmla="*/ 0 w 225"/>
                <a:gd name="T10" fmla="*/ 0 h 390"/>
                <a:gd name="T11" fmla="*/ 225 w 225"/>
                <a:gd name="T12" fmla="*/ 390 h 390"/>
              </a:gdLst>
              <a:ahLst/>
              <a:cxnLst>
                <a:cxn ang="T6">
                  <a:pos x="T0" y="T1"/>
                </a:cxn>
                <a:cxn ang="T7">
                  <a:pos x="T2" y="T3"/>
                </a:cxn>
                <a:cxn ang="T8">
                  <a:pos x="T4" y="T5"/>
                </a:cxn>
              </a:cxnLst>
              <a:rect l="T9" t="T10" r="T11" b="T12"/>
              <a:pathLst>
                <a:path w="225" h="390">
                  <a:moveTo>
                    <a:pt x="27" y="0"/>
                  </a:moveTo>
                  <a:cubicBezTo>
                    <a:pt x="13" y="126"/>
                    <a:pt x="0" y="253"/>
                    <a:pt x="33" y="318"/>
                  </a:cubicBezTo>
                  <a:cubicBezTo>
                    <a:pt x="66" y="383"/>
                    <a:pt x="145" y="386"/>
                    <a:pt x="225" y="390"/>
                  </a:cubicBezTo>
                </a:path>
              </a:pathLst>
            </a:custGeom>
            <a:noFill/>
            <a:ln w="9525">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grpSp>
        <p:nvGrpSpPr>
          <p:cNvPr id="150545" name="Group 164"/>
          <p:cNvGrpSpPr>
            <a:grpSpLocks/>
          </p:cNvGrpSpPr>
          <p:nvPr/>
        </p:nvGrpSpPr>
        <p:grpSpPr bwMode="auto">
          <a:xfrm>
            <a:off x="6299200" y="4768850"/>
            <a:ext cx="438150" cy="412750"/>
            <a:chOff x="4082" y="2854"/>
            <a:chExt cx="276" cy="260"/>
          </a:xfrm>
        </p:grpSpPr>
        <p:sp>
          <p:nvSpPr>
            <p:cNvPr id="3237" name="Freeform 165"/>
            <p:cNvSpPr>
              <a:spLocks/>
            </p:cNvSpPr>
            <p:nvPr/>
          </p:nvSpPr>
          <p:spPr bwMode="auto">
            <a:xfrm flipH="1">
              <a:off x="4082" y="2854"/>
              <a:ext cx="225" cy="256"/>
            </a:xfrm>
            <a:custGeom>
              <a:avLst/>
              <a:gdLst>
                <a:gd name="T0" fmla="*/ 27 w 225"/>
                <a:gd name="T1" fmla="*/ 0 h 390"/>
                <a:gd name="T2" fmla="*/ 33 w 225"/>
                <a:gd name="T3" fmla="*/ 318 h 390"/>
                <a:gd name="T4" fmla="*/ 225 w 225"/>
                <a:gd name="T5" fmla="*/ 390 h 390"/>
                <a:gd name="T6" fmla="*/ 0 60000 65536"/>
                <a:gd name="T7" fmla="*/ 0 60000 65536"/>
                <a:gd name="T8" fmla="*/ 0 60000 65536"/>
                <a:gd name="T9" fmla="*/ 0 w 225"/>
                <a:gd name="T10" fmla="*/ 0 h 390"/>
                <a:gd name="T11" fmla="*/ 225 w 225"/>
                <a:gd name="T12" fmla="*/ 390 h 390"/>
              </a:gdLst>
              <a:ahLst/>
              <a:cxnLst>
                <a:cxn ang="T6">
                  <a:pos x="T0" y="T1"/>
                </a:cxn>
                <a:cxn ang="T7">
                  <a:pos x="T2" y="T3"/>
                </a:cxn>
                <a:cxn ang="T8">
                  <a:pos x="T4" y="T5"/>
                </a:cxn>
              </a:cxnLst>
              <a:rect l="T9" t="T10" r="T11" b="T12"/>
              <a:pathLst>
                <a:path w="225" h="390">
                  <a:moveTo>
                    <a:pt x="27" y="0"/>
                  </a:moveTo>
                  <a:cubicBezTo>
                    <a:pt x="13" y="126"/>
                    <a:pt x="0" y="253"/>
                    <a:pt x="33" y="318"/>
                  </a:cubicBezTo>
                  <a:cubicBezTo>
                    <a:pt x="66" y="383"/>
                    <a:pt x="145" y="386"/>
                    <a:pt x="225" y="390"/>
                  </a:cubicBezTo>
                </a:path>
              </a:pathLst>
            </a:custGeom>
            <a:noFill/>
            <a:ln w="9525">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238" name="Freeform 166"/>
            <p:cNvSpPr>
              <a:spLocks/>
            </p:cNvSpPr>
            <p:nvPr/>
          </p:nvSpPr>
          <p:spPr bwMode="auto">
            <a:xfrm flipH="1">
              <a:off x="4154" y="2858"/>
              <a:ext cx="204" cy="256"/>
            </a:xfrm>
            <a:custGeom>
              <a:avLst/>
              <a:gdLst>
                <a:gd name="T0" fmla="*/ 27 w 225"/>
                <a:gd name="T1" fmla="*/ 0 h 390"/>
                <a:gd name="T2" fmla="*/ 33 w 225"/>
                <a:gd name="T3" fmla="*/ 318 h 390"/>
                <a:gd name="T4" fmla="*/ 225 w 225"/>
                <a:gd name="T5" fmla="*/ 390 h 390"/>
                <a:gd name="T6" fmla="*/ 0 60000 65536"/>
                <a:gd name="T7" fmla="*/ 0 60000 65536"/>
                <a:gd name="T8" fmla="*/ 0 60000 65536"/>
                <a:gd name="T9" fmla="*/ 0 w 225"/>
                <a:gd name="T10" fmla="*/ 0 h 390"/>
                <a:gd name="T11" fmla="*/ 225 w 225"/>
                <a:gd name="T12" fmla="*/ 390 h 390"/>
              </a:gdLst>
              <a:ahLst/>
              <a:cxnLst>
                <a:cxn ang="T6">
                  <a:pos x="T0" y="T1"/>
                </a:cxn>
                <a:cxn ang="T7">
                  <a:pos x="T2" y="T3"/>
                </a:cxn>
                <a:cxn ang="T8">
                  <a:pos x="T4" y="T5"/>
                </a:cxn>
              </a:cxnLst>
              <a:rect l="T9" t="T10" r="T11" b="T12"/>
              <a:pathLst>
                <a:path w="225" h="390">
                  <a:moveTo>
                    <a:pt x="27" y="0"/>
                  </a:moveTo>
                  <a:cubicBezTo>
                    <a:pt x="13" y="126"/>
                    <a:pt x="0" y="253"/>
                    <a:pt x="33" y="318"/>
                  </a:cubicBezTo>
                  <a:cubicBezTo>
                    <a:pt x="66" y="383"/>
                    <a:pt x="145" y="386"/>
                    <a:pt x="225" y="390"/>
                  </a:cubicBezTo>
                </a:path>
              </a:pathLst>
            </a:custGeom>
            <a:noFill/>
            <a:ln w="9525">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pic>
        <p:nvPicPr>
          <p:cNvPr id="3239" name="Picture 167" descr="j0172539"/>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16338" y="4564063"/>
            <a:ext cx="481012"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40" name="Picture 168" descr="j0199249"/>
          <p:cNvPicPr>
            <a:picLocks noChangeAspect="1" noChangeArrowheads="1"/>
          </p:cNvPicPr>
          <p:nvPr/>
        </p:nvPicPr>
        <p:blipFill>
          <a:blip r:embed="rId11" cstate="print">
            <a:extLst>
              <a:ext uri="{28A0092B-C50C-407E-A947-70E740481C1C}">
                <a14:useLocalDpi xmlns:a14="http://schemas.microsoft.com/office/drawing/2010/main" val="0"/>
              </a:ext>
            </a:extLst>
          </a:blip>
          <a:srcRect b="24762"/>
          <a:stretch>
            <a:fillRect/>
          </a:stretch>
        </p:blipFill>
        <p:spPr bwMode="auto">
          <a:xfrm>
            <a:off x="3733800" y="4343400"/>
            <a:ext cx="557213"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41" name="Picture 169" descr="j0336789"/>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2038350" y="4752975"/>
            <a:ext cx="5334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42" name="Rectangle 170"/>
          <p:cNvSpPr>
            <a:spLocks noChangeArrowheads="1"/>
          </p:cNvSpPr>
          <p:nvPr/>
        </p:nvSpPr>
        <p:spPr bwMode="auto">
          <a:xfrm>
            <a:off x="3841750" y="6156325"/>
            <a:ext cx="27305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244" name="TextBox 138"/>
          <p:cNvSpPr txBox="1">
            <a:spLocks noChangeArrowheads="1"/>
          </p:cNvSpPr>
          <p:nvPr/>
        </p:nvSpPr>
        <p:spPr bwMode="auto">
          <a:xfrm>
            <a:off x="1665288" y="1676400"/>
            <a:ext cx="1687512"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altLang="en-US" sz="1400" dirty="0">
                <a:solidFill>
                  <a:srgbClr val="000000"/>
                </a:solidFill>
                <a:ea typeface="MS PGothic" pitchFamily="34" charset="-128"/>
              </a:rPr>
              <a:t>Cloud Classification</a:t>
            </a:r>
          </a:p>
          <a:p>
            <a:pPr algn="ctr" fontAlgn="base">
              <a:spcBef>
                <a:spcPct val="0"/>
              </a:spcBef>
              <a:spcAft>
                <a:spcPct val="0"/>
              </a:spcAft>
            </a:pPr>
            <a:r>
              <a:rPr lang="en-US" altLang="en-US" sz="1400" dirty="0" smtClean="0">
                <a:solidFill>
                  <a:srgbClr val="000000"/>
                </a:solidFill>
                <a:ea typeface="MS PGothic" pitchFamily="34" charset="-128"/>
              </a:rPr>
              <a:t>Convective </a:t>
            </a:r>
            <a:r>
              <a:rPr lang="en-US" altLang="en-US" sz="1400" dirty="0">
                <a:solidFill>
                  <a:srgbClr val="000000"/>
                </a:solidFill>
                <a:ea typeface="MS PGothic" pitchFamily="34" charset="-128"/>
              </a:rPr>
              <a:t>Initiation</a:t>
            </a:r>
          </a:p>
          <a:p>
            <a:pPr algn="ctr" fontAlgn="base">
              <a:spcBef>
                <a:spcPct val="0"/>
              </a:spcBef>
              <a:spcAft>
                <a:spcPct val="0"/>
              </a:spcAft>
            </a:pPr>
            <a:r>
              <a:rPr lang="en-US" altLang="en-US" sz="1400" dirty="0">
                <a:solidFill>
                  <a:srgbClr val="000000"/>
                </a:solidFill>
                <a:ea typeface="MS PGothic" pitchFamily="34" charset="-128"/>
              </a:rPr>
              <a:t>Cloud &amp; Moisture Imagery</a:t>
            </a:r>
          </a:p>
          <a:p>
            <a:pPr algn="ctr" fontAlgn="base">
              <a:spcBef>
                <a:spcPct val="0"/>
              </a:spcBef>
              <a:spcAft>
                <a:spcPct val="0"/>
              </a:spcAft>
            </a:pPr>
            <a:r>
              <a:rPr lang="en-US" altLang="en-US" sz="1400" dirty="0">
                <a:solidFill>
                  <a:srgbClr val="000000"/>
                </a:solidFill>
                <a:ea typeface="MS PGothic" pitchFamily="34" charset="-128"/>
              </a:rPr>
              <a:t>Low Ceiling &amp; Visibility</a:t>
            </a:r>
          </a:p>
          <a:p>
            <a:pPr algn="ctr" fontAlgn="base">
              <a:spcBef>
                <a:spcPct val="0"/>
              </a:spcBef>
              <a:spcAft>
                <a:spcPct val="0"/>
              </a:spcAft>
            </a:pPr>
            <a:r>
              <a:rPr lang="en-US" altLang="en-US" sz="1400" dirty="0">
                <a:solidFill>
                  <a:srgbClr val="000000"/>
                </a:solidFill>
                <a:ea typeface="MS PGothic" pitchFamily="34" charset="-128"/>
              </a:rPr>
              <a:t>(Aerosols, clouds, dust) </a:t>
            </a:r>
          </a:p>
          <a:p>
            <a:pPr algn="ctr" fontAlgn="base">
              <a:spcBef>
                <a:spcPct val="0"/>
              </a:spcBef>
              <a:spcAft>
                <a:spcPct val="0"/>
              </a:spcAft>
            </a:pPr>
            <a:r>
              <a:rPr lang="en-US" altLang="en-US" sz="1400" dirty="0">
                <a:solidFill>
                  <a:srgbClr val="000000"/>
                </a:solidFill>
                <a:ea typeface="MS PGothic" pitchFamily="34" charset="-128"/>
              </a:rPr>
              <a:t>Overshooting Top</a:t>
            </a:r>
          </a:p>
          <a:p>
            <a:pPr algn="ctr" fontAlgn="base">
              <a:spcBef>
                <a:spcPct val="0"/>
              </a:spcBef>
              <a:spcAft>
                <a:spcPct val="0"/>
              </a:spcAft>
            </a:pPr>
            <a:r>
              <a:rPr lang="en-US" altLang="en-US" sz="1400" dirty="0">
                <a:solidFill>
                  <a:srgbClr val="000000"/>
                </a:solidFill>
                <a:ea typeface="MS PGothic" pitchFamily="34" charset="-128"/>
              </a:rPr>
              <a:t>Precipitation</a:t>
            </a:r>
          </a:p>
          <a:p>
            <a:pPr algn="ctr" fontAlgn="base">
              <a:spcBef>
                <a:spcPct val="0"/>
              </a:spcBef>
              <a:spcAft>
                <a:spcPct val="0"/>
              </a:spcAft>
            </a:pPr>
            <a:r>
              <a:rPr lang="en-US" altLang="en-US" sz="1400" dirty="0">
                <a:solidFill>
                  <a:srgbClr val="000000"/>
                </a:solidFill>
                <a:ea typeface="MS PGothic" pitchFamily="34" charset="-128"/>
              </a:rPr>
              <a:t>Snow</a:t>
            </a:r>
          </a:p>
        </p:txBody>
      </p:sp>
      <p:sp>
        <p:nvSpPr>
          <p:cNvPr id="3245" name="TextBox 138"/>
          <p:cNvSpPr txBox="1">
            <a:spLocks noChangeArrowheads="1"/>
          </p:cNvSpPr>
          <p:nvPr/>
        </p:nvSpPr>
        <p:spPr bwMode="auto">
          <a:xfrm>
            <a:off x="3505200" y="1676400"/>
            <a:ext cx="2030413"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altLang="en-US" sz="1400">
                <a:solidFill>
                  <a:srgbClr val="000000"/>
                </a:solidFill>
                <a:ea typeface="MS PGothic" pitchFamily="34" charset="-128"/>
              </a:rPr>
              <a:t>Cloud Classification, Jet Stream, </a:t>
            </a:r>
          </a:p>
          <a:p>
            <a:pPr algn="ctr" fontAlgn="base">
              <a:spcBef>
                <a:spcPct val="0"/>
              </a:spcBef>
              <a:spcAft>
                <a:spcPct val="0"/>
              </a:spcAft>
            </a:pPr>
            <a:r>
              <a:rPr lang="en-US" altLang="en-US" sz="1400">
                <a:solidFill>
                  <a:srgbClr val="000000"/>
                </a:solidFill>
                <a:ea typeface="MS PGothic" pitchFamily="34" charset="-128"/>
              </a:rPr>
              <a:t>Volcanic Ash, Turbulence, </a:t>
            </a:r>
          </a:p>
          <a:p>
            <a:pPr algn="ctr" fontAlgn="base">
              <a:spcBef>
                <a:spcPct val="0"/>
              </a:spcBef>
              <a:spcAft>
                <a:spcPct val="0"/>
              </a:spcAft>
            </a:pPr>
            <a:r>
              <a:rPr lang="en-US" altLang="en-US" sz="1400">
                <a:solidFill>
                  <a:srgbClr val="000000"/>
                </a:solidFill>
                <a:ea typeface="MS PGothic" pitchFamily="34" charset="-128"/>
              </a:rPr>
              <a:t>Icing, Winds, </a:t>
            </a:r>
          </a:p>
          <a:p>
            <a:pPr algn="ctr" fontAlgn="base">
              <a:spcBef>
                <a:spcPct val="0"/>
              </a:spcBef>
              <a:spcAft>
                <a:spcPct val="0"/>
              </a:spcAft>
            </a:pPr>
            <a:r>
              <a:rPr lang="en-US" altLang="en-US" sz="1400">
                <a:solidFill>
                  <a:srgbClr val="000000"/>
                </a:solidFill>
                <a:ea typeface="MS PGothic" pitchFamily="34" charset="-128"/>
              </a:rPr>
              <a:t>Convective Initiation</a:t>
            </a:r>
          </a:p>
          <a:p>
            <a:pPr algn="ctr" fontAlgn="base">
              <a:spcBef>
                <a:spcPct val="0"/>
              </a:spcBef>
              <a:spcAft>
                <a:spcPct val="0"/>
              </a:spcAft>
            </a:pPr>
            <a:r>
              <a:rPr lang="en-US" altLang="en-US" sz="1400">
                <a:solidFill>
                  <a:srgbClr val="000000"/>
                </a:solidFill>
                <a:ea typeface="MS PGothic" pitchFamily="34" charset="-128"/>
              </a:rPr>
              <a:t>Mountain Waves</a:t>
            </a:r>
          </a:p>
          <a:p>
            <a:pPr algn="ctr" fontAlgn="base">
              <a:spcBef>
                <a:spcPct val="0"/>
              </a:spcBef>
              <a:spcAft>
                <a:spcPct val="0"/>
              </a:spcAft>
            </a:pPr>
            <a:r>
              <a:rPr lang="en-US" altLang="en-US" sz="1400">
                <a:solidFill>
                  <a:srgbClr val="000000"/>
                </a:solidFill>
                <a:ea typeface="MS PGothic" pitchFamily="34" charset="-128"/>
              </a:rPr>
              <a:t>Cloud &amp; Moisture Imagery</a:t>
            </a:r>
          </a:p>
          <a:p>
            <a:pPr algn="ctr" fontAlgn="base">
              <a:spcBef>
                <a:spcPct val="0"/>
              </a:spcBef>
              <a:spcAft>
                <a:spcPct val="0"/>
              </a:spcAft>
            </a:pPr>
            <a:r>
              <a:rPr lang="en-US" altLang="en-US" sz="1400">
                <a:solidFill>
                  <a:srgbClr val="000000"/>
                </a:solidFill>
                <a:ea typeface="MS PGothic" pitchFamily="34" charset="-128"/>
              </a:rPr>
              <a:t>Cloud Top Information</a:t>
            </a:r>
          </a:p>
          <a:p>
            <a:pPr algn="ctr" fontAlgn="base">
              <a:spcBef>
                <a:spcPct val="0"/>
              </a:spcBef>
              <a:spcAft>
                <a:spcPct val="0"/>
              </a:spcAft>
            </a:pPr>
            <a:r>
              <a:rPr lang="en-US" altLang="en-US" sz="1400">
                <a:solidFill>
                  <a:srgbClr val="000000"/>
                </a:solidFill>
                <a:ea typeface="MS PGothic" pitchFamily="34" charset="-128"/>
              </a:rPr>
              <a:t>SO2 Detection</a:t>
            </a:r>
          </a:p>
          <a:p>
            <a:pPr algn="ctr" fontAlgn="base">
              <a:spcBef>
                <a:spcPct val="0"/>
              </a:spcBef>
              <a:spcAft>
                <a:spcPct val="0"/>
              </a:spcAft>
            </a:pPr>
            <a:r>
              <a:rPr lang="en-US" altLang="en-US" sz="1400">
                <a:solidFill>
                  <a:srgbClr val="000000"/>
                </a:solidFill>
                <a:ea typeface="MS PGothic" pitchFamily="34" charset="-128"/>
              </a:rPr>
              <a:t>Radiances</a:t>
            </a:r>
          </a:p>
        </p:txBody>
      </p:sp>
      <p:sp>
        <p:nvSpPr>
          <p:cNvPr id="3246" name="TextBox 138"/>
          <p:cNvSpPr txBox="1">
            <a:spLocks noChangeArrowheads="1"/>
          </p:cNvSpPr>
          <p:nvPr/>
        </p:nvSpPr>
        <p:spPr bwMode="auto">
          <a:xfrm>
            <a:off x="5791200" y="1981200"/>
            <a:ext cx="1646238"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altLang="en-US" sz="1400">
                <a:solidFill>
                  <a:srgbClr val="000000"/>
                </a:solidFill>
                <a:ea typeface="MS PGothic" pitchFamily="34" charset="-128"/>
              </a:rPr>
              <a:t>Cloud Classification</a:t>
            </a:r>
          </a:p>
          <a:p>
            <a:pPr algn="ctr" fontAlgn="base">
              <a:spcBef>
                <a:spcPct val="0"/>
              </a:spcBef>
              <a:spcAft>
                <a:spcPct val="0"/>
              </a:spcAft>
            </a:pPr>
            <a:r>
              <a:rPr lang="en-US" altLang="en-US" sz="1400">
                <a:solidFill>
                  <a:srgbClr val="000000"/>
                </a:solidFill>
                <a:ea typeface="MS PGothic" pitchFamily="34" charset="-128"/>
              </a:rPr>
              <a:t>Lightning</a:t>
            </a:r>
          </a:p>
          <a:p>
            <a:pPr algn="ctr" fontAlgn="base">
              <a:spcBef>
                <a:spcPct val="0"/>
              </a:spcBef>
              <a:spcAft>
                <a:spcPct val="0"/>
              </a:spcAft>
            </a:pPr>
            <a:r>
              <a:rPr lang="en-US" altLang="en-US" sz="1400">
                <a:solidFill>
                  <a:srgbClr val="000000"/>
                </a:solidFill>
                <a:ea typeface="MS PGothic" pitchFamily="34" charset="-128"/>
              </a:rPr>
              <a:t>Convective Initiation</a:t>
            </a:r>
          </a:p>
          <a:p>
            <a:pPr algn="ctr" fontAlgn="base">
              <a:spcBef>
                <a:spcPct val="0"/>
              </a:spcBef>
              <a:spcAft>
                <a:spcPct val="0"/>
              </a:spcAft>
            </a:pPr>
            <a:r>
              <a:rPr lang="en-US" altLang="en-US" sz="1400">
                <a:solidFill>
                  <a:srgbClr val="000000"/>
                </a:solidFill>
                <a:ea typeface="MS PGothic" pitchFamily="34" charset="-128"/>
              </a:rPr>
              <a:t>Low Ceiling &amp; Visibility</a:t>
            </a:r>
          </a:p>
          <a:p>
            <a:pPr algn="ctr" fontAlgn="base">
              <a:spcBef>
                <a:spcPct val="0"/>
              </a:spcBef>
              <a:spcAft>
                <a:spcPct val="0"/>
              </a:spcAft>
            </a:pPr>
            <a:r>
              <a:rPr lang="en-US" altLang="en-US" sz="1400">
                <a:solidFill>
                  <a:srgbClr val="000000"/>
                </a:solidFill>
                <a:ea typeface="MS PGothic" pitchFamily="34" charset="-128"/>
              </a:rPr>
              <a:t>Overshooting Top </a:t>
            </a:r>
          </a:p>
          <a:p>
            <a:pPr algn="ctr" fontAlgn="base">
              <a:spcBef>
                <a:spcPct val="0"/>
              </a:spcBef>
              <a:spcAft>
                <a:spcPct val="0"/>
              </a:spcAft>
            </a:pPr>
            <a:r>
              <a:rPr lang="en-US" altLang="en-US" sz="1400">
                <a:solidFill>
                  <a:srgbClr val="000000"/>
                </a:solidFill>
                <a:ea typeface="MS PGothic" pitchFamily="34" charset="-128"/>
              </a:rPr>
              <a:t>Icing</a:t>
            </a:r>
          </a:p>
          <a:p>
            <a:pPr algn="ctr" fontAlgn="base">
              <a:spcBef>
                <a:spcPct val="0"/>
              </a:spcBef>
              <a:spcAft>
                <a:spcPct val="0"/>
              </a:spcAft>
            </a:pPr>
            <a:r>
              <a:rPr lang="en-US" altLang="en-US" sz="1400">
                <a:solidFill>
                  <a:srgbClr val="000000"/>
                </a:solidFill>
                <a:ea typeface="MS PGothic" pitchFamily="34" charset="-128"/>
              </a:rPr>
              <a:t>Precipitation</a:t>
            </a:r>
          </a:p>
          <a:p>
            <a:pPr algn="ctr" fontAlgn="base">
              <a:spcBef>
                <a:spcPct val="0"/>
              </a:spcBef>
              <a:spcAft>
                <a:spcPct val="0"/>
              </a:spcAft>
            </a:pPr>
            <a:r>
              <a:rPr lang="en-US" altLang="en-US" sz="1400">
                <a:solidFill>
                  <a:srgbClr val="000000"/>
                </a:solidFill>
                <a:ea typeface="MS PGothic" pitchFamily="34" charset="-128"/>
              </a:rPr>
              <a:t>Snow</a:t>
            </a:r>
          </a:p>
        </p:txBody>
      </p:sp>
      <p:sp>
        <p:nvSpPr>
          <p:cNvPr id="3247" name="TextBox 138"/>
          <p:cNvSpPr txBox="1">
            <a:spLocks noChangeArrowheads="1"/>
          </p:cNvSpPr>
          <p:nvPr/>
        </p:nvSpPr>
        <p:spPr bwMode="auto">
          <a:xfrm>
            <a:off x="6934200" y="4298950"/>
            <a:ext cx="203041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altLang="en-US" sz="1400">
                <a:solidFill>
                  <a:srgbClr val="000000"/>
                </a:solidFill>
                <a:ea typeface="MS PGothic" pitchFamily="34" charset="-128"/>
              </a:rPr>
              <a:t> Post-flight observed weather product archives</a:t>
            </a:r>
          </a:p>
        </p:txBody>
      </p:sp>
      <p:sp>
        <p:nvSpPr>
          <p:cNvPr id="3248" name="TextBox 138"/>
          <p:cNvSpPr txBox="1">
            <a:spLocks noChangeArrowheads="1"/>
          </p:cNvSpPr>
          <p:nvPr/>
        </p:nvSpPr>
        <p:spPr bwMode="auto">
          <a:xfrm>
            <a:off x="0" y="2819400"/>
            <a:ext cx="1692275"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altLang="en-US" sz="1400" dirty="0" smtClean="0">
                <a:solidFill>
                  <a:srgbClr val="000000"/>
                </a:solidFill>
                <a:ea typeface="MS PGothic" pitchFamily="34" charset="-128"/>
              </a:rPr>
              <a:t>Fog and Low Stratus</a:t>
            </a:r>
          </a:p>
          <a:p>
            <a:pPr algn="ctr" fontAlgn="base">
              <a:spcBef>
                <a:spcPct val="0"/>
              </a:spcBef>
              <a:spcAft>
                <a:spcPct val="0"/>
              </a:spcAft>
            </a:pPr>
            <a:r>
              <a:rPr lang="en-US" altLang="en-US" sz="1400" dirty="0" err="1" smtClean="0">
                <a:solidFill>
                  <a:srgbClr val="000000"/>
                </a:solidFill>
                <a:ea typeface="MS PGothic" pitchFamily="34" charset="-128"/>
              </a:rPr>
              <a:t>Nowcasting</a:t>
            </a:r>
            <a:endParaRPr lang="en-US" altLang="en-US" sz="1400" dirty="0">
              <a:solidFill>
                <a:srgbClr val="000000"/>
              </a:solidFill>
              <a:ea typeface="MS PGothic" pitchFamily="34" charset="-128"/>
            </a:endParaRPr>
          </a:p>
          <a:p>
            <a:pPr algn="ctr" fontAlgn="base">
              <a:spcBef>
                <a:spcPct val="0"/>
              </a:spcBef>
              <a:spcAft>
                <a:spcPct val="0"/>
              </a:spcAft>
            </a:pPr>
            <a:r>
              <a:rPr lang="en-US" altLang="en-US" sz="1400" dirty="0">
                <a:solidFill>
                  <a:srgbClr val="000000"/>
                </a:solidFill>
                <a:ea typeface="MS PGothic" pitchFamily="34" charset="-128"/>
              </a:rPr>
              <a:t>Convective </a:t>
            </a:r>
            <a:r>
              <a:rPr lang="en-US" altLang="en-US" sz="1400" dirty="0" smtClean="0">
                <a:solidFill>
                  <a:srgbClr val="000000"/>
                </a:solidFill>
                <a:ea typeface="MS PGothic" pitchFamily="34" charset="-128"/>
              </a:rPr>
              <a:t>Initiation</a:t>
            </a:r>
          </a:p>
          <a:p>
            <a:pPr algn="ctr" fontAlgn="base">
              <a:spcBef>
                <a:spcPct val="0"/>
              </a:spcBef>
              <a:spcAft>
                <a:spcPct val="0"/>
              </a:spcAft>
            </a:pPr>
            <a:r>
              <a:rPr lang="en-US" altLang="en-US" sz="1400" dirty="0" smtClean="0">
                <a:solidFill>
                  <a:srgbClr val="000000"/>
                </a:solidFill>
                <a:ea typeface="MS PGothic" pitchFamily="34" charset="-128"/>
              </a:rPr>
              <a:t>Cloud-Top Cooling</a:t>
            </a:r>
            <a:endParaRPr lang="en-US" altLang="en-US" sz="1400" dirty="0">
              <a:solidFill>
                <a:srgbClr val="000000"/>
              </a:solidFill>
              <a:ea typeface="MS PGothic" pitchFamily="34" charset="-128"/>
            </a:endParaRPr>
          </a:p>
          <a:p>
            <a:pPr algn="ctr" fontAlgn="base">
              <a:spcBef>
                <a:spcPct val="0"/>
              </a:spcBef>
              <a:spcAft>
                <a:spcPct val="0"/>
              </a:spcAft>
            </a:pPr>
            <a:r>
              <a:rPr lang="en-US" altLang="en-US" sz="1400" dirty="0">
                <a:solidFill>
                  <a:srgbClr val="000000"/>
                </a:solidFill>
                <a:ea typeface="MS PGothic" pitchFamily="34" charset="-128"/>
              </a:rPr>
              <a:t>NWP Forecasts </a:t>
            </a:r>
          </a:p>
          <a:p>
            <a:pPr algn="ctr" fontAlgn="base">
              <a:spcBef>
                <a:spcPct val="0"/>
              </a:spcBef>
              <a:spcAft>
                <a:spcPct val="0"/>
              </a:spcAft>
            </a:pPr>
            <a:r>
              <a:rPr lang="en-US" altLang="en-US" sz="1400" dirty="0">
                <a:solidFill>
                  <a:srgbClr val="000000"/>
                </a:solidFill>
                <a:ea typeface="MS PGothic" pitchFamily="34" charset="-128"/>
              </a:rPr>
              <a:t>(radiances, winds, fires, profiles, clouds, etc.) </a:t>
            </a:r>
          </a:p>
          <a:p>
            <a:pPr algn="ctr" fontAlgn="base">
              <a:spcBef>
                <a:spcPct val="0"/>
              </a:spcBef>
              <a:spcAft>
                <a:spcPct val="0"/>
              </a:spcAft>
            </a:pPr>
            <a:endParaRPr lang="en-US" altLang="en-US" sz="1400" dirty="0">
              <a:solidFill>
                <a:srgbClr val="000000"/>
              </a:solidFill>
              <a:ea typeface="MS PGothic" pitchFamily="34" charset="-128"/>
            </a:endParaRPr>
          </a:p>
        </p:txBody>
      </p:sp>
      <p:sp>
        <p:nvSpPr>
          <p:cNvPr id="3249" name="Line 177"/>
          <p:cNvSpPr>
            <a:spLocks noChangeShapeType="1"/>
          </p:cNvSpPr>
          <p:nvPr/>
        </p:nvSpPr>
        <p:spPr bwMode="auto">
          <a:xfrm>
            <a:off x="5340350" y="4818063"/>
            <a:ext cx="571500" cy="184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en-US">
              <a:solidFill>
                <a:srgbClr val="000000"/>
              </a:solidFill>
            </a:endParaRPr>
          </a:p>
        </p:txBody>
      </p:sp>
      <p:sp>
        <p:nvSpPr>
          <p:cNvPr id="3250" name="Text Box 178"/>
          <p:cNvSpPr txBox="1">
            <a:spLocks noChangeArrowheads="1"/>
          </p:cNvSpPr>
          <p:nvPr/>
        </p:nvSpPr>
        <p:spPr bwMode="auto">
          <a:xfrm>
            <a:off x="6400800" y="6415088"/>
            <a:ext cx="2686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a:solidFill>
                  <a:srgbClr val="000000"/>
                </a:solidFill>
              </a:rPr>
              <a:t>Initial Slide from T. Carty</a:t>
            </a:r>
          </a:p>
        </p:txBody>
      </p:sp>
    </p:spTree>
    <p:extLst>
      <p:ext uri="{BB962C8B-B14F-4D97-AF65-F5344CB8AC3E}">
        <p14:creationId xmlns:p14="http://schemas.microsoft.com/office/powerpoint/2010/main" val="13980516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50544"/>
                                        </p:tgtEl>
                                        <p:attrNameLst>
                                          <p:attrName>style.visibility</p:attrName>
                                        </p:attrNameLst>
                                      </p:cBhvr>
                                      <p:to>
                                        <p:strVal val="visible"/>
                                      </p:to>
                                    </p:set>
                                    <p:animEffect transition="in" filter="wipe(up)">
                                      <p:cBhvr>
                                        <p:cTn id="7" dur="1000"/>
                                        <p:tgtEl>
                                          <p:spTgt spid="150544"/>
                                        </p:tgtEl>
                                      </p:cBhvr>
                                    </p:animEffect>
                                  </p:childTnLst>
                                </p:cTn>
                              </p:par>
                              <p:par>
                                <p:cTn id="8" presetID="22" presetClass="entr" presetSubtype="1" fill="hold" nodeType="withEffect">
                                  <p:stCondLst>
                                    <p:cond delay="0"/>
                                  </p:stCondLst>
                                  <p:childTnLst>
                                    <p:set>
                                      <p:cBhvr>
                                        <p:cTn id="9" dur="1" fill="hold">
                                          <p:stCondLst>
                                            <p:cond delay="0"/>
                                          </p:stCondLst>
                                        </p:cTn>
                                        <p:tgtEl>
                                          <p:spTgt spid="150545"/>
                                        </p:tgtEl>
                                        <p:attrNameLst>
                                          <p:attrName>style.visibility</p:attrName>
                                        </p:attrNameLst>
                                      </p:cBhvr>
                                      <p:to>
                                        <p:strVal val="visible"/>
                                      </p:to>
                                    </p:set>
                                    <p:animEffect transition="in" filter="wipe(up)">
                                      <p:cBhvr>
                                        <p:cTn id="10" dur="1000"/>
                                        <p:tgtEl>
                                          <p:spTgt spid="150545"/>
                                        </p:tgtEl>
                                      </p:cBhvr>
                                    </p:animEffect>
                                  </p:childTnLst>
                                </p:cTn>
                              </p:par>
                            </p:childTnLst>
                          </p:cTn>
                        </p:par>
                        <p:par>
                          <p:cTn id="11" fill="hold" nodeType="afterGroup">
                            <p:stCondLst>
                              <p:cond delay="1000"/>
                            </p:stCondLst>
                            <p:childTnLst>
                              <p:par>
                                <p:cTn id="12" presetID="22" presetClass="entr" presetSubtype="1" fill="hold" nodeType="afterEffect">
                                  <p:stCondLst>
                                    <p:cond delay="500"/>
                                  </p:stCondLst>
                                  <p:childTnLst>
                                    <p:set>
                                      <p:cBhvr>
                                        <p:cTn id="13" dur="1" fill="hold">
                                          <p:stCondLst>
                                            <p:cond delay="0"/>
                                          </p:stCondLst>
                                        </p:cTn>
                                        <p:tgtEl>
                                          <p:spTgt spid="150544"/>
                                        </p:tgtEl>
                                        <p:attrNameLst>
                                          <p:attrName>style.visibility</p:attrName>
                                        </p:attrNameLst>
                                      </p:cBhvr>
                                      <p:to>
                                        <p:strVal val="visible"/>
                                      </p:to>
                                    </p:set>
                                    <p:animEffect transition="in" filter="wipe(up)">
                                      <p:cBhvr>
                                        <p:cTn id="14" dur="1000"/>
                                        <p:tgtEl>
                                          <p:spTgt spid="150544"/>
                                        </p:tgtEl>
                                      </p:cBhvr>
                                    </p:animEffect>
                                  </p:childTnLst>
                                </p:cTn>
                              </p:par>
                              <p:par>
                                <p:cTn id="15" presetID="22" presetClass="entr" presetSubtype="1" fill="hold" nodeType="withEffect">
                                  <p:stCondLst>
                                    <p:cond delay="500"/>
                                  </p:stCondLst>
                                  <p:childTnLst>
                                    <p:set>
                                      <p:cBhvr>
                                        <p:cTn id="16" dur="1" fill="hold">
                                          <p:stCondLst>
                                            <p:cond delay="0"/>
                                          </p:stCondLst>
                                        </p:cTn>
                                        <p:tgtEl>
                                          <p:spTgt spid="150545"/>
                                        </p:tgtEl>
                                        <p:attrNameLst>
                                          <p:attrName>style.visibility</p:attrName>
                                        </p:attrNameLst>
                                      </p:cBhvr>
                                      <p:to>
                                        <p:strVal val="visible"/>
                                      </p:to>
                                    </p:set>
                                    <p:animEffect transition="in" filter="wipe(up)">
                                      <p:cBhvr>
                                        <p:cTn id="17" dur="1000"/>
                                        <p:tgtEl>
                                          <p:spTgt spid="150545"/>
                                        </p:tgtEl>
                                      </p:cBhvr>
                                    </p:animEffect>
                                  </p:childTnLst>
                                </p:cTn>
                              </p:par>
                            </p:childTnLst>
                          </p:cTn>
                        </p:par>
                        <p:par>
                          <p:cTn id="18" fill="hold" nodeType="afterGroup">
                            <p:stCondLst>
                              <p:cond delay="2500"/>
                            </p:stCondLst>
                            <p:childTnLst>
                              <p:par>
                                <p:cTn id="19" presetID="22" presetClass="entr" presetSubtype="1" fill="hold" nodeType="afterEffect">
                                  <p:stCondLst>
                                    <p:cond delay="500"/>
                                  </p:stCondLst>
                                  <p:childTnLst>
                                    <p:set>
                                      <p:cBhvr>
                                        <p:cTn id="20" dur="1" fill="hold">
                                          <p:stCondLst>
                                            <p:cond delay="0"/>
                                          </p:stCondLst>
                                        </p:cTn>
                                        <p:tgtEl>
                                          <p:spTgt spid="150544"/>
                                        </p:tgtEl>
                                        <p:attrNameLst>
                                          <p:attrName>style.visibility</p:attrName>
                                        </p:attrNameLst>
                                      </p:cBhvr>
                                      <p:to>
                                        <p:strVal val="visible"/>
                                      </p:to>
                                    </p:set>
                                    <p:animEffect transition="in" filter="wipe(up)">
                                      <p:cBhvr>
                                        <p:cTn id="21" dur="1000"/>
                                        <p:tgtEl>
                                          <p:spTgt spid="150544"/>
                                        </p:tgtEl>
                                      </p:cBhvr>
                                    </p:animEffect>
                                  </p:childTnLst>
                                </p:cTn>
                              </p:par>
                              <p:par>
                                <p:cTn id="22" presetID="22" presetClass="entr" presetSubtype="1" fill="hold" nodeType="withEffect">
                                  <p:stCondLst>
                                    <p:cond delay="500"/>
                                  </p:stCondLst>
                                  <p:childTnLst>
                                    <p:set>
                                      <p:cBhvr>
                                        <p:cTn id="23" dur="1" fill="hold">
                                          <p:stCondLst>
                                            <p:cond delay="0"/>
                                          </p:stCondLst>
                                        </p:cTn>
                                        <p:tgtEl>
                                          <p:spTgt spid="150545"/>
                                        </p:tgtEl>
                                        <p:attrNameLst>
                                          <p:attrName>style.visibility</p:attrName>
                                        </p:attrNameLst>
                                      </p:cBhvr>
                                      <p:to>
                                        <p:strVal val="visible"/>
                                      </p:to>
                                    </p:set>
                                    <p:animEffect transition="in" filter="wipe(up)">
                                      <p:cBhvr>
                                        <p:cTn id="24" dur="1000"/>
                                        <p:tgtEl>
                                          <p:spTgt spid="150545"/>
                                        </p:tgtEl>
                                      </p:cBhvr>
                                    </p:animEffect>
                                  </p:childTnLst>
                                </p:cTn>
                              </p:par>
                            </p:childTnLst>
                          </p:cTn>
                        </p:par>
                        <p:par>
                          <p:cTn id="25" fill="hold" nodeType="afterGroup">
                            <p:stCondLst>
                              <p:cond delay="4000"/>
                            </p:stCondLst>
                            <p:childTnLst>
                              <p:par>
                                <p:cTn id="26" presetID="22" presetClass="entr" presetSubtype="1" fill="hold" nodeType="afterEffect">
                                  <p:stCondLst>
                                    <p:cond delay="500"/>
                                  </p:stCondLst>
                                  <p:childTnLst>
                                    <p:set>
                                      <p:cBhvr>
                                        <p:cTn id="27" dur="1" fill="hold">
                                          <p:stCondLst>
                                            <p:cond delay="0"/>
                                          </p:stCondLst>
                                        </p:cTn>
                                        <p:tgtEl>
                                          <p:spTgt spid="150545"/>
                                        </p:tgtEl>
                                        <p:attrNameLst>
                                          <p:attrName>style.visibility</p:attrName>
                                        </p:attrNameLst>
                                      </p:cBhvr>
                                      <p:to>
                                        <p:strVal val="visible"/>
                                      </p:to>
                                    </p:set>
                                    <p:animEffect transition="in" filter="wipe(up)">
                                      <p:cBhvr>
                                        <p:cTn id="28" dur="1000"/>
                                        <p:tgtEl>
                                          <p:spTgt spid="150545"/>
                                        </p:tgtEl>
                                      </p:cBhvr>
                                    </p:animEffect>
                                  </p:childTnLst>
                                </p:cTn>
                              </p:par>
                              <p:par>
                                <p:cTn id="29" presetID="22" presetClass="entr" presetSubtype="1" fill="hold" nodeType="withEffect">
                                  <p:stCondLst>
                                    <p:cond delay="500"/>
                                  </p:stCondLst>
                                  <p:childTnLst>
                                    <p:set>
                                      <p:cBhvr>
                                        <p:cTn id="30" dur="1" fill="hold">
                                          <p:stCondLst>
                                            <p:cond delay="0"/>
                                          </p:stCondLst>
                                        </p:cTn>
                                        <p:tgtEl>
                                          <p:spTgt spid="150544"/>
                                        </p:tgtEl>
                                        <p:attrNameLst>
                                          <p:attrName>style.visibility</p:attrName>
                                        </p:attrNameLst>
                                      </p:cBhvr>
                                      <p:to>
                                        <p:strVal val="visible"/>
                                      </p:to>
                                    </p:set>
                                    <p:animEffect transition="in" filter="wipe(up)">
                                      <p:cBhvr>
                                        <p:cTn id="31" dur="1000"/>
                                        <p:tgtEl>
                                          <p:spTgt spid="150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1257300" y="990600"/>
            <a:ext cx="2019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rPr>
              <a:t>Simulated ABI</a:t>
            </a:r>
          </a:p>
        </p:txBody>
      </p:sp>
      <p:sp>
        <p:nvSpPr>
          <p:cNvPr id="107523" name="Text Box 3"/>
          <p:cNvSpPr txBox="1">
            <a:spLocks noChangeArrowheads="1"/>
          </p:cNvSpPr>
          <p:nvPr/>
        </p:nvSpPr>
        <p:spPr bwMode="auto">
          <a:xfrm>
            <a:off x="1608138" y="152400"/>
            <a:ext cx="598328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2400" b="1">
                <a:solidFill>
                  <a:srgbClr val="3333CC"/>
                </a:solidFill>
              </a:rPr>
              <a:t>Mountain Waves in WV channel (6.7 µm)</a:t>
            </a:r>
            <a:r>
              <a:rPr lang="en-US" altLang="en-US" sz="2400" b="1">
                <a:solidFill>
                  <a:srgbClr val="000000"/>
                </a:solidFill>
              </a:rPr>
              <a:t>     </a:t>
            </a:r>
          </a:p>
          <a:p>
            <a:pPr algn="ctr" eaLnBrk="0" fontAlgn="base" hangingPunct="0">
              <a:spcBef>
                <a:spcPct val="0"/>
              </a:spcBef>
              <a:spcAft>
                <a:spcPct val="0"/>
              </a:spcAft>
            </a:pPr>
            <a:r>
              <a:rPr lang="en-US" altLang="en-US" sz="2400" b="1">
                <a:solidFill>
                  <a:srgbClr val="000000"/>
                </a:solidFill>
              </a:rPr>
              <a:t>7 April 2000, 1815 UTC</a:t>
            </a:r>
            <a:r>
              <a:rPr lang="en-US" altLang="en-US" sz="2400">
                <a:solidFill>
                  <a:srgbClr val="000000"/>
                </a:solidFill>
              </a:rPr>
              <a:t> </a:t>
            </a:r>
          </a:p>
        </p:txBody>
      </p:sp>
      <p:sp>
        <p:nvSpPr>
          <p:cNvPr id="107524" name="Text Box 4"/>
          <p:cNvSpPr txBox="1">
            <a:spLocks noChangeArrowheads="1"/>
          </p:cNvSpPr>
          <p:nvPr/>
        </p:nvSpPr>
        <p:spPr bwMode="auto">
          <a:xfrm>
            <a:off x="5878513" y="990600"/>
            <a:ext cx="21224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rPr>
              <a:t>Actual GOES-8</a:t>
            </a:r>
          </a:p>
        </p:txBody>
      </p:sp>
      <p:sp>
        <p:nvSpPr>
          <p:cNvPr id="107525" name="Text Box 5"/>
          <p:cNvSpPr txBox="1">
            <a:spLocks noChangeArrowheads="1"/>
          </p:cNvSpPr>
          <p:nvPr/>
        </p:nvSpPr>
        <p:spPr bwMode="auto">
          <a:xfrm>
            <a:off x="152400" y="4724400"/>
            <a:ext cx="87630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altLang="en-US" sz="2000">
                <a:solidFill>
                  <a:srgbClr val="000000"/>
                </a:solidFill>
              </a:rPr>
              <a:t>Mountain waves over Colorado and New Mexico were induced by strong northwesterly flow associated with a pair of upper-tropospheric jet streaks moving across the elevated terrain of the southern and central Rocky Mountains. The mountain waves appear more well-defined over Colorado; in fact, several aircraft reported moderate to severe turbulence over that region.</a:t>
            </a:r>
            <a:r>
              <a:rPr lang="en-US" altLang="en-US" sz="2400">
                <a:solidFill>
                  <a:srgbClr val="000000"/>
                </a:solidFill>
              </a:rPr>
              <a:t> </a:t>
            </a:r>
          </a:p>
        </p:txBody>
      </p:sp>
      <p:sp>
        <p:nvSpPr>
          <p:cNvPr id="107526" name="Text Box 6"/>
          <p:cNvSpPr txBox="1">
            <a:spLocks noChangeArrowheads="1"/>
          </p:cNvSpPr>
          <p:nvPr/>
        </p:nvSpPr>
        <p:spPr bwMode="auto">
          <a:xfrm>
            <a:off x="8004175" y="6540500"/>
            <a:ext cx="10636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rPr>
              <a:t>UW/CIMSS</a:t>
            </a:r>
            <a:endParaRPr lang="en-US" altLang="en-US">
              <a:solidFill>
                <a:srgbClr val="000000"/>
              </a:solidFill>
            </a:endParaRPr>
          </a:p>
        </p:txBody>
      </p:sp>
      <p:sp>
        <p:nvSpPr>
          <p:cNvPr id="107527" name="Text Box 7"/>
          <p:cNvSpPr txBox="1">
            <a:spLocks noChangeArrowheads="1"/>
          </p:cNvSpPr>
          <p:nvPr/>
        </p:nvSpPr>
        <p:spPr bwMode="auto">
          <a:xfrm>
            <a:off x="2286000" y="6400800"/>
            <a:ext cx="4702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000">
                <a:solidFill>
                  <a:srgbClr val="000000"/>
                </a:solidFill>
              </a:rPr>
              <a:t>Both images are shown in GOES projection.</a:t>
            </a:r>
          </a:p>
        </p:txBody>
      </p:sp>
      <p:pic>
        <p:nvPicPr>
          <p:cNvPr id="107528" name="Picture 8" descr="C:\Program Files\Qualcomm\Eudora Mail\Attach\GRAV_WAVE_7APR00_ABI_REMA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447800"/>
            <a:ext cx="4405313" cy="3303588"/>
          </a:xfrm>
          <a:prstGeom prst="rect">
            <a:avLst/>
          </a:prstGeom>
          <a:noFill/>
          <a:extLst>
            <a:ext uri="{909E8E84-426E-40DD-AFC4-6F175D3DCCD1}">
              <a14:hiddenFill xmlns:a14="http://schemas.microsoft.com/office/drawing/2010/main">
                <a:solidFill>
                  <a:srgbClr val="FFFFFF"/>
                </a:solidFill>
              </a14:hiddenFill>
            </a:ext>
          </a:extLst>
        </p:spPr>
      </p:pic>
      <p:pic>
        <p:nvPicPr>
          <p:cNvPr id="107529" name="Picture 9" descr="C:\Program Files\Qualcomm\Eudora Mail\Attach\GRAV_WAVE_7APR00_G8I_REMA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447800"/>
            <a:ext cx="4405313" cy="3303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2246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4866" name="Picture 2" descr="reficewa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43000"/>
            <a:ext cx="85344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7" name="Rectangle 3"/>
          <p:cNvSpPr>
            <a:spLocks noGrp="1" noChangeArrowheads="1"/>
          </p:cNvSpPr>
          <p:nvPr>
            <p:ph type="title"/>
          </p:nvPr>
        </p:nvSpPr>
        <p:spPr>
          <a:xfrm>
            <a:off x="0" y="228600"/>
            <a:ext cx="9144000" cy="1143000"/>
          </a:xfrm>
        </p:spPr>
        <p:txBody>
          <a:bodyPr/>
          <a:lstStyle/>
          <a:p>
            <a:pPr eaLnBrk="1" hangingPunct="1">
              <a:lnSpc>
                <a:spcPct val="80000"/>
              </a:lnSpc>
            </a:pPr>
            <a:r>
              <a:rPr lang="en-US" sz="3600" smtClean="0">
                <a:solidFill>
                  <a:srgbClr val="FFFF00"/>
                </a:solidFill>
              </a:rPr>
              <a:t>ABI -- 8.5 </a:t>
            </a:r>
            <a:r>
              <a:rPr lang="en-US" sz="3600" smtClean="0">
                <a:solidFill>
                  <a:srgbClr val="FFFF00"/>
                </a:solidFill>
                <a:sym typeface="Symbol" pitchFamily="18" charset="2"/>
              </a:rPr>
              <a:t></a:t>
            </a:r>
            <a:r>
              <a:rPr lang="en-US" sz="3600" smtClean="0">
                <a:solidFill>
                  <a:srgbClr val="FFFF00"/>
                </a:solidFill>
              </a:rPr>
              <a:t>m</a:t>
            </a:r>
            <a:r>
              <a:rPr lang="en-US" smtClean="0">
                <a:solidFill>
                  <a:srgbClr val="FFFF00"/>
                </a:solidFill>
              </a:rPr>
              <a:t/>
            </a:r>
            <a:br>
              <a:rPr lang="en-US" smtClean="0">
                <a:solidFill>
                  <a:srgbClr val="FFFF00"/>
                </a:solidFill>
              </a:rPr>
            </a:br>
            <a:r>
              <a:rPr lang="en-US" sz="2400" smtClean="0">
                <a:solidFill>
                  <a:schemeClr val="bg1"/>
                </a:solidFill>
              </a:rPr>
              <a:t>Based on MODIS</a:t>
            </a:r>
            <a:br>
              <a:rPr lang="en-US" sz="2400" smtClean="0">
                <a:solidFill>
                  <a:schemeClr val="bg1"/>
                </a:solidFill>
              </a:rPr>
            </a:br>
            <a:r>
              <a:rPr lang="en-US" sz="2400" smtClean="0">
                <a:solidFill>
                  <a:schemeClr val="bg1"/>
                </a:solidFill>
              </a:rPr>
              <a:t>used with ABI window channels to separate water from ice clouds</a:t>
            </a:r>
            <a:endParaRPr lang="en-US" sz="3600" smtClean="0">
              <a:solidFill>
                <a:schemeClr val="bg1"/>
              </a:solidFill>
            </a:endParaRPr>
          </a:p>
        </p:txBody>
      </p:sp>
      <p:sp>
        <p:nvSpPr>
          <p:cNvPr id="164868" name="Text Box 4"/>
          <p:cNvSpPr txBox="1">
            <a:spLocks noChangeArrowheads="1"/>
          </p:cNvSpPr>
          <p:nvPr/>
        </p:nvSpPr>
        <p:spPr bwMode="auto">
          <a:xfrm>
            <a:off x="7239000" y="2819400"/>
            <a:ext cx="1905000" cy="22891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The 8.5 um band was added, in part, due to a request in the late 1980s from Steve Ackerman, CIMSS.</a:t>
            </a:r>
          </a:p>
        </p:txBody>
      </p:sp>
      <p:sp>
        <p:nvSpPr>
          <p:cNvPr id="16486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6B0DE91-C10C-483D-A50D-C3BF19507ECB}" type="slidenum">
              <a:rPr lang="en-US" smtClean="0">
                <a:solidFill>
                  <a:srgbClr val="000000"/>
                </a:solidFill>
              </a:rPr>
              <a:pPr eaLnBrk="1" hangingPunct="1"/>
              <a:t>73</a:t>
            </a:fld>
            <a:endParaRPr lang="en-US" smtClean="0">
              <a:solidFill>
                <a:srgbClr val="000000"/>
              </a:solidFill>
            </a:endParaRPr>
          </a:p>
        </p:txBody>
      </p:sp>
    </p:spTree>
    <p:extLst>
      <p:ext uri="{BB962C8B-B14F-4D97-AF65-F5344CB8AC3E}">
        <p14:creationId xmlns:p14="http://schemas.microsoft.com/office/powerpoint/2010/main" val="3843860600"/>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AC1838C-7052-4736-8DA7-0D86A2960CA2}" type="slidenum">
              <a:rPr lang="en-US">
                <a:solidFill>
                  <a:srgbClr val="000000"/>
                </a:solidFill>
              </a:rPr>
              <a:pPr eaLnBrk="1" hangingPunct="1"/>
              <a:t>74</a:t>
            </a:fld>
            <a:endParaRPr lang="en-US">
              <a:solidFill>
                <a:srgbClr val="000000"/>
              </a:solidFill>
            </a:endParaRPr>
          </a:p>
        </p:txBody>
      </p:sp>
      <p:sp>
        <p:nvSpPr>
          <p:cNvPr id="165891" name="Text Box 2"/>
          <p:cNvSpPr txBox="1">
            <a:spLocks noChangeArrowheads="1"/>
          </p:cNvSpPr>
          <p:nvPr/>
        </p:nvSpPr>
        <p:spPr bwMode="auto">
          <a:xfrm>
            <a:off x="447675" y="255588"/>
            <a:ext cx="6486525" cy="83185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zh-CN" sz="2400" b="1">
                <a:solidFill>
                  <a:srgbClr val="FFFF00"/>
                </a:solidFill>
                <a:ea typeface="SimSun" pitchFamily="2" charset="-122"/>
              </a:rPr>
              <a:t>Aerosol/Dust Optical Thickness Retrieval</a:t>
            </a:r>
          </a:p>
          <a:p>
            <a:pPr eaLnBrk="1" fontAlgn="base" hangingPunct="1">
              <a:spcBef>
                <a:spcPct val="0"/>
              </a:spcBef>
              <a:spcAft>
                <a:spcPct val="0"/>
              </a:spcAft>
            </a:pPr>
            <a:r>
              <a:rPr lang="en-US" altLang="zh-CN" sz="2400" b="1">
                <a:solidFill>
                  <a:srgbClr val="FFFFFF"/>
                </a:solidFill>
                <a:ea typeface="SimSun" pitchFamily="2" charset="-122"/>
              </a:rPr>
              <a:t>Results from SEVIRI@EUMETSAT</a:t>
            </a:r>
          </a:p>
        </p:txBody>
      </p:sp>
      <p:pic>
        <p:nvPicPr>
          <p:cNvPr id="1658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5867400"/>
            <a:ext cx="990600"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5893" name="Text Box 4"/>
          <p:cNvSpPr txBox="1">
            <a:spLocks noChangeArrowheads="1"/>
          </p:cNvSpPr>
          <p:nvPr/>
        </p:nvSpPr>
        <p:spPr bwMode="auto">
          <a:xfrm>
            <a:off x="76200" y="6477000"/>
            <a:ext cx="399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FF"/>
                </a:solidFill>
              </a:rPr>
              <a:t>Figure courtesy of J. Li and P. Zhang</a:t>
            </a:r>
            <a:r>
              <a:rPr lang="en-US">
                <a:solidFill>
                  <a:srgbClr val="000000"/>
                </a:solidFill>
              </a:rPr>
              <a:t> </a:t>
            </a:r>
          </a:p>
        </p:txBody>
      </p:sp>
      <p:pic>
        <p:nvPicPr>
          <p:cNvPr id="165894" name="Picture 5" descr="SEVIRI_Dust_cimss_smal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13360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5" name="Picture 6" descr="dust_msg_color_small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21336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6" name="Text Box 7"/>
          <p:cNvSpPr txBox="1">
            <a:spLocks noChangeArrowheads="1"/>
          </p:cNvSpPr>
          <p:nvPr/>
        </p:nvSpPr>
        <p:spPr bwMode="auto">
          <a:xfrm>
            <a:off x="152400" y="5486400"/>
            <a:ext cx="42068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FF"/>
                </a:solidFill>
              </a:rPr>
              <a:t>In general, GOES-R products will be more quantitative that current GOES. </a:t>
            </a:r>
          </a:p>
        </p:txBody>
      </p:sp>
    </p:spTree>
    <p:extLst>
      <p:ext uri="{BB962C8B-B14F-4D97-AF65-F5344CB8AC3E}">
        <p14:creationId xmlns:p14="http://schemas.microsoft.com/office/powerpoint/2010/main" val="129107546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KatrinaABIband1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descr="KatrinaABIband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descr="KatrinaABIband1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384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descr="KatrinaABIband1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4196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6" descr="KatrinaABIband09"/>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72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7" descr="KatrinaABIband1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384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8" descr="KatrinaABIband1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4196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9" descr="KatrinaABIband12"/>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4008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Picture 10" descr="KatrinaABIband05"/>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572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3" name="Picture 11" descr="KatrinaABIband06"/>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4384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4" name="Picture 12" descr="KatrinaABIband07"/>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4196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5" name="Picture 13" descr="KatrinaABIband08"/>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4008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6" name="Picture 14" descr="KatrinaABIband01"/>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572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7" name="Picture 15" descr="KatrinaABIband02"/>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4384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8" name="Picture 16" descr="KatrinaABIband03"/>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44196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9" name="Picture 17" descr="KatrinaABIband04"/>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64008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10" name="Text Box 18"/>
          <p:cNvSpPr txBox="1">
            <a:spLocks noChangeArrowheads="1"/>
          </p:cNvSpPr>
          <p:nvPr/>
        </p:nvSpPr>
        <p:spPr bwMode="auto">
          <a:xfrm>
            <a:off x="24384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0.64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11" name="Text Box 19"/>
          <p:cNvSpPr txBox="1">
            <a:spLocks noChangeArrowheads="1"/>
          </p:cNvSpPr>
          <p:nvPr/>
        </p:nvSpPr>
        <p:spPr bwMode="auto">
          <a:xfrm>
            <a:off x="44196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0.86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12" name="Text Box 20"/>
          <p:cNvSpPr txBox="1">
            <a:spLocks noChangeArrowheads="1"/>
          </p:cNvSpPr>
          <p:nvPr/>
        </p:nvSpPr>
        <p:spPr bwMode="auto">
          <a:xfrm>
            <a:off x="63246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1.38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13" name="Text Box 21"/>
          <p:cNvSpPr txBox="1">
            <a:spLocks noChangeArrowheads="1"/>
          </p:cNvSpPr>
          <p:nvPr/>
        </p:nvSpPr>
        <p:spPr bwMode="auto">
          <a:xfrm>
            <a:off x="6858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1.61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14" name="Text Box 22"/>
          <p:cNvSpPr txBox="1">
            <a:spLocks noChangeArrowheads="1"/>
          </p:cNvSpPr>
          <p:nvPr/>
        </p:nvSpPr>
        <p:spPr bwMode="auto">
          <a:xfrm>
            <a:off x="25146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2.26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15" name="Text Box 23"/>
          <p:cNvSpPr txBox="1">
            <a:spLocks noChangeArrowheads="1"/>
          </p:cNvSpPr>
          <p:nvPr/>
        </p:nvSpPr>
        <p:spPr bwMode="auto">
          <a:xfrm>
            <a:off x="44958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3.9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16" name="Text Box 24"/>
          <p:cNvSpPr txBox="1">
            <a:spLocks noChangeArrowheads="1"/>
          </p:cNvSpPr>
          <p:nvPr/>
        </p:nvSpPr>
        <p:spPr bwMode="auto">
          <a:xfrm>
            <a:off x="64008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6.19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17" name="Text Box 25"/>
          <p:cNvSpPr txBox="1">
            <a:spLocks noChangeArrowheads="1"/>
          </p:cNvSpPr>
          <p:nvPr/>
        </p:nvSpPr>
        <p:spPr bwMode="auto">
          <a:xfrm>
            <a:off x="6096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6.95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18" name="Text Box 26"/>
          <p:cNvSpPr txBox="1">
            <a:spLocks noChangeArrowheads="1"/>
          </p:cNvSpPr>
          <p:nvPr/>
        </p:nvSpPr>
        <p:spPr bwMode="auto">
          <a:xfrm>
            <a:off x="24384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7.34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19" name="Text Box 27"/>
          <p:cNvSpPr txBox="1">
            <a:spLocks noChangeArrowheads="1"/>
          </p:cNvSpPr>
          <p:nvPr/>
        </p:nvSpPr>
        <p:spPr bwMode="auto">
          <a:xfrm>
            <a:off x="6096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0.47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20" name="Text Box 28"/>
          <p:cNvSpPr txBox="1">
            <a:spLocks noChangeArrowheads="1"/>
          </p:cNvSpPr>
          <p:nvPr/>
        </p:nvSpPr>
        <p:spPr bwMode="auto">
          <a:xfrm>
            <a:off x="44196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8.5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21" name="Text Box 29"/>
          <p:cNvSpPr txBox="1">
            <a:spLocks noChangeArrowheads="1"/>
          </p:cNvSpPr>
          <p:nvPr/>
        </p:nvSpPr>
        <p:spPr bwMode="auto">
          <a:xfrm>
            <a:off x="64008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9.61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22" name="Text Box 30"/>
          <p:cNvSpPr txBox="1">
            <a:spLocks noChangeArrowheads="1"/>
          </p:cNvSpPr>
          <p:nvPr/>
        </p:nvSpPr>
        <p:spPr bwMode="auto">
          <a:xfrm>
            <a:off x="381000" y="5137150"/>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10.35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23" name="Text Box 31"/>
          <p:cNvSpPr txBox="1">
            <a:spLocks noChangeArrowheads="1"/>
          </p:cNvSpPr>
          <p:nvPr/>
        </p:nvSpPr>
        <p:spPr bwMode="auto">
          <a:xfrm>
            <a:off x="2438400" y="5137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11.2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24" name="Text Box 32"/>
          <p:cNvSpPr txBox="1">
            <a:spLocks noChangeArrowheads="1"/>
          </p:cNvSpPr>
          <p:nvPr/>
        </p:nvSpPr>
        <p:spPr bwMode="auto">
          <a:xfrm>
            <a:off x="4419600" y="5137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12.3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25" name="Text Box 33"/>
          <p:cNvSpPr txBox="1">
            <a:spLocks noChangeArrowheads="1"/>
          </p:cNvSpPr>
          <p:nvPr/>
        </p:nvSpPr>
        <p:spPr bwMode="auto">
          <a:xfrm>
            <a:off x="6324600" y="5137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13.3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44066" name="Text Box 34"/>
          <p:cNvSpPr txBox="1">
            <a:spLocks noChangeArrowheads="1"/>
          </p:cNvSpPr>
          <p:nvPr/>
        </p:nvSpPr>
        <p:spPr bwMode="auto">
          <a:xfrm rot="10800000">
            <a:off x="7938" y="809625"/>
            <a:ext cx="458787"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rPr>
              <a:t>AWG Proxy ABI Simulations of Hurricane Katrina</a:t>
            </a:r>
          </a:p>
        </p:txBody>
      </p:sp>
      <p:sp>
        <p:nvSpPr>
          <p:cNvPr id="44067" name="Text Box 35"/>
          <p:cNvSpPr txBox="1">
            <a:spLocks noChangeArrowheads="1"/>
          </p:cNvSpPr>
          <p:nvPr/>
        </p:nvSpPr>
        <p:spPr bwMode="auto">
          <a:xfrm rot="10800000">
            <a:off x="8691563" y="3117850"/>
            <a:ext cx="366712"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solidFill>
                  <a:srgbClr val="000000"/>
                </a:solidFill>
              </a:rPr>
              <a:t>NOAA/NESDIS  STAR and GOES-R Imagery Team</a:t>
            </a:r>
          </a:p>
        </p:txBody>
      </p:sp>
      <p:sp>
        <p:nvSpPr>
          <p:cNvPr id="4406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57AD8A7-3CD6-4400-8EC4-02DE9DB4974C}" type="slidenum">
              <a:rPr lang="en-US" smtClean="0">
                <a:solidFill>
                  <a:srgbClr val="000000"/>
                </a:solidFill>
              </a:rPr>
              <a:pPr eaLnBrk="1" hangingPunct="1"/>
              <a:t>75</a:t>
            </a:fld>
            <a:endParaRPr lang="en-US" smtClean="0">
              <a:solidFill>
                <a:srgbClr val="000000"/>
              </a:solidFill>
            </a:endParaRPr>
          </a:p>
        </p:txBody>
      </p:sp>
    </p:spTree>
    <p:extLst>
      <p:ext uri="{BB962C8B-B14F-4D97-AF65-F5344CB8AC3E}">
        <p14:creationId xmlns:p14="http://schemas.microsoft.com/office/powerpoint/2010/main" val="3848387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4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4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94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4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94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4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4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4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4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4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94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94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94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94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94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9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10" grpId="0"/>
      <p:bldP spid="59411" grpId="0"/>
      <p:bldP spid="59412" grpId="0"/>
      <p:bldP spid="59413" grpId="0"/>
      <p:bldP spid="59414" grpId="0"/>
      <p:bldP spid="59415" grpId="0"/>
      <p:bldP spid="59416" grpId="0"/>
      <p:bldP spid="59417" grpId="0"/>
      <p:bldP spid="59418" grpId="0"/>
      <p:bldP spid="59419" grpId="0"/>
      <p:bldP spid="59420" grpId="0"/>
      <p:bldP spid="59421" grpId="0"/>
      <p:bldP spid="59422" grpId="0"/>
      <p:bldP spid="59423" grpId="0"/>
      <p:bldP spid="59424" grpId="0"/>
      <p:bldP spid="5942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KatrinaABIband1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8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3" descr="KatrinaABIband1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84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descr="KatrinaABIband0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196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KatrinaABIband0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008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descr="KatrinaABIband0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4384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Text Box 7"/>
          <p:cNvSpPr txBox="1">
            <a:spLocks noChangeArrowheads="1"/>
          </p:cNvSpPr>
          <p:nvPr/>
        </p:nvSpPr>
        <p:spPr bwMode="auto">
          <a:xfrm rot="10800000">
            <a:off x="7938" y="403225"/>
            <a:ext cx="458787" cy="592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rPr>
              <a:t>Corresponding current Imager bands of Hurricane Katrina</a:t>
            </a:r>
          </a:p>
        </p:txBody>
      </p:sp>
      <p:sp>
        <p:nvSpPr>
          <p:cNvPr id="45064" name="Text Box 8"/>
          <p:cNvSpPr txBox="1">
            <a:spLocks noChangeArrowheads="1"/>
          </p:cNvSpPr>
          <p:nvPr/>
        </p:nvSpPr>
        <p:spPr bwMode="auto">
          <a:xfrm rot="10800000">
            <a:off x="8691563" y="5081588"/>
            <a:ext cx="366712"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solidFill>
                  <a:srgbClr val="000000"/>
                </a:solidFill>
              </a:rPr>
              <a:t>NOAA/NESDIS  STAR</a:t>
            </a:r>
          </a:p>
        </p:txBody>
      </p:sp>
      <p:sp>
        <p:nvSpPr>
          <p:cNvPr id="4506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1143D8A-64D1-4A76-A16B-B1729C867EF6}" type="slidenum">
              <a:rPr lang="en-US" smtClean="0">
                <a:solidFill>
                  <a:srgbClr val="000000"/>
                </a:solidFill>
              </a:rPr>
              <a:pPr eaLnBrk="1" hangingPunct="1"/>
              <a:t>76</a:t>
            </a:fld>
            <a:endParaRPr lang="en-US" smtClean="0">
              <a:solidFill>
                <a:srgbClr val="000000"/>
              </a:solidFill>
            </a:endParaRPr>
          </a:p>
        </p:txBody>
      </p:sp>
    </p:spTree>
    <p:extLst>
      <p:ext uri="{BB962C8B-B14F-4D97-AF65-F5344CB8AC3E}">
        <p14:creationId xmlns:p14="http://schemas.microsoft.com/office/powerpoint/2010/main" val="204481572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143000"/>
          </a:xfrm>
        </p:spPr>
        <p:txBody>
          <a:bodyPr/>
          <a:lstStyle/>
          <a:p>
            <a:r>
              <a:rPr lang="en-US" sz="4000" dirty="0" smtClean="0">
                <a:solidFill>
                  <a:srgbClr val="FFFF00"/>
                </a:solidFill>
              </a:rPr>
              <a:t>Near </a:t>
            </a:r>
            <a:r>
              <a:rPr lang="en-US" sz="4000" dirty="0" err="1" smtClean="0">
                <a:solidFill>
                  <a:srgbClr val="FFFF00"/>
                </a:solidFill>
              </a:rPr>
              <a:t>Realtime</a:t>
            </a:r>
            <a:r>
              <a:rPr lang="en-US" sz="4000" dirty="0" smtClean="0">
                <a:solidFill>
                  <a:srgbClr val="FFFF00"/>
                </a:solidFill>
              </a:rPr>
              <a:t> WRF </a:t>
            </a:r>
            <a:r>
              <a:rPr lang="en-US" sz="4000" dirty="0" err="1" smtClean="0">
                <a:solidFill>
                  <a:srgbClr val="FFFF00"/>
                </a:solidFill>
              </a:rPr>
              <a:t>Chem</a:t>
            </a:r>
            <a:r>
              <a:rPr lang="en-US" sz="4000" dirty="0" smtClean="0">
                <a:solidFill>
                  <a:srgbClr val="FFFF00"/>
                </a:solidFill>
              </a:rPr>
              <a:t> ABI runs</a:t>
            </a:r>
            <a:endParaRPr lang="en-US" sz="4000" dirty="0">
              <a:solidFill>
                <a:srgbClr val="FFFF00"/>
              </a:solidFill>
            </a:endParaRPr>
          </a:p>
        </p:txBody>
      </p:sp>
      <p:sp>
        <p:nvSpPr>
          <p:cNvPr id="3" name="Content Placeholder 2"/>
          <p:cNvSpPr>
            <a:spLocks noGrp="1"/>
          </p:cNvSpPr>
          <p:nvPr>
            <p:ph idx="1"/>
          </p:nvPr>
        </p:nvSpPr>
        <p:spPr>
          <a:xfrm>
            <a:off x="0" y="762000"/>
            <a:ext cx="10515600" cy="4525963"/>
          </a:xfrm>
        </p:spPr>
        <p:txBody>
          <a:bodyPr/>
          <a:lstStyle/>
          <a:p>
            <a:r>
              <a:rPr lang="en-US" sz="1800" dirty="0">
                <a:solidFill>
                  <a:schemeClr val="bg1"/>
                </a:solidFill>
              </a:rPr>
              <a:t>http://cimss.ssec.wisc.edu/goes_r/proving-ground/wrf_chem_abi/wrf_chem_abi.html</a:t>
            </a:r>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77</a:t>
            </a:fld>
            <a:endParaRPr lang="en-US">
              <a:solidFill>
                <a:srgbClr val="00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7800"/>
            <a:ext cx="5068656" cy="465892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471" y="1143000"/>
            <a:ext cx="7528329" cy="5562600"/>
          </a:xfrm>
          <a:prstGeom prst="rect">
            <a:avLst/>
          </a:prstGeom>
        </p:spPr>
      </p:pic>
    </p:spTree>
    <p:extLst>
      <p:ext uri="{BB962C8B-B14F-4D97-AF65-F5344CB8AC3E}">
        <p14:creationId xmlns:p14="http://schemas.microsoft.com/office/powerpoint/2010/main" val="278268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33400" y="0"/>
            <a:ext cx="8229600" cy="1143000"/>
          </a:xfrm>
        </p:spPr>
        <p:txBody>
          <a:bodyPr/>
          <a:lstStyle/>
          <a:p>
            <a:r>
              <a:rPr lang="en-US" altLang="en-US">
                <a:solidFill>
                  <a:schemeClr val="bg1"/>
                </a:solidFill>
              </a:rPr>
              <a:t>Real GOES, Simulated ABI</a:t>
            </a:r>
          </a:p>
        </p:txBody>
      </p:sp>
      <p:pic>
        <p:nvPicPr>
          <p:cNvPr id="19459" name="Picture 3" descr="REALORSIMULATED_22Z_IRW_NOLABEL"/>
          <p:cNvPicPr>
            <a:picLocks noChangeAspect="1" noChangeArrowheads="1"/>
          </p:cNvPicPr>
          <p:nvPr/>
        </p:nvPicPr>
        <p:blipFill>
          <a:blip r:embed="rId3">
            <a:extLst>
              <a:ext uri="{28A0092B-C50C-407E-A947-70E740481C1C}">
                <a14:useLocalDpi xmlns:a14="http://schemas.microsoft.com/office/drawing/2010/main" val="0"/>
              </a:ext>
            </a:extLst>
          </a:blip>
          <a:srcRect r="11458"/>
          <a:stretch>
            <a:fillRect/>
          </a:stretch>
        </p:blipFill>
        <p:spPr bwMode="auto">
          <a:xfrm>
            <a:off x="1371600" y="1143000"/>
            <a:ext cx="6477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90834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533400" y="0"/>
            <a:ext cx="8229600" cy="1143000"/>
          </a:xfrm>
        </p:spPr>
        <p:txBody>
          <a:bodyPr/>
          <a:lstStyle/>
          <a:p>
            <a:r>
              <a:rPr lang="en-US" altLang="en-US">
                <a:solidFill>
                  <a:schemeClr val="bg1"/>
                </a:solidFill>
              </a:rPr>
              <a:t>Real GOES, Simulated ABI</a:t>
            </a:r>
          </a:p>
        </p:txBody>
      </p:sp>
      <p:pic>
        <p:nvPicPr>
          <p:cNvPr id="21507" name="Picture 3" descr="REALORSIMULATED_22Z_VIS_NOLABEL"/>
          <p:cNvPicPr>
            <a:picLocks noChangeAspect="1" noChangeArrowheads="1"/>
          </p:cNvPicPr>
          <p:nvPr/>
        </p:nvPicPr>
        <p:blipFill>
          <a:blip r:embed="rId3">
            <a:extLst>
              <a:ext uri="{28A0092B-C50C-407E-A947-70E740481C1C}">
                <a14:useLocalDpi xmlns:a14="http://schemas.microsoft.com/office/drawing/2010/main" val="0"/>
              </a:ext>
            </a:extLst>
          </a:blip>
          <a:srcRect r="11458"/>
          <a:stretch>
            <a:fillRect/>
          </a:stretch>
        </p:blipFill>
        <p:spPr bwMode="auto">
          <a:xfrm>
            <a:off x="1371600" y="1143000"/>
            <a:ext cx="6477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3605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en-US" dirty="0" smtClean="0">
                <a:solidFill>
                  <a:srgbClr val="FFFF00"/>
                </a:solidFill>
              </a:rPr>
              <a:t>1957 Sputnik </a:t>
            </a:r>
          </a:p>
        </p:txBody>
      </p:sp>
      <p:sp>
        <p:nvSpPr>
          <p:cNvPr id="108547" name="Rectangle 3"/>
          <p:cNvSpPr>
            <a:spLocks noGrp="1" noChangeArrowheads="1"/>
          </p:cNvSpPr>
          <p:nvPr>
            <p:ph type="body" idx="1"/>
          </p:nvPr>
        </p:nvSpPr>
        <p:spPr/>
        <p:txBody>
          <a:bodyPr/>
          <a:lstStyle/>
          <a:p>
            <a:pPr eaLnBrk="1" hangingPunct="1"/>
            <a:r>
              <a:rPr lang="en-US" dirty="0" smtClean="0"/>
              <a:t>The first artificial satellite</a:t>
            </a:r>
          </a:p>
        </p:txBody>
      </p:sp>
      <p:pic>
        <p:nvPicPr>
          <p:cNvPr id="108548" name="Picture 4" descr="732px-Sputnik_a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362200"/>
            <a:ext cx="4772025" cy="391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5331E78-A7C9-40B2-AB4F-2D534AD7BC23}" type="slidenum">
              <a:rPr lang="en-US" smtClean="0">
                <a:solidFill>
                  <a:srgbClr val="000000"/>
                </a:solidFill>
              </a:rPr>
              <a:pPr eaLnBrk="1" hangingPunct="1"/>
              <a:t>8</a:t>
            </a:fld>
            <a:endParaRPr lang="en-US" dirty="0" smtClean="0">
              <a:solidFill>
                <a:srgbClr val="000000"/>
              </a:solidFill>
            </a:endParaRPr>
          </a:p>
        </p:txBody>
      </p:sp>
      <p:sp>
        <p:nvSpPr>
          <p:cNvPr id="2" name="TextBox 1"/>
          <p:cNvSpPr txBox="1"/>
          <p:nvPr/>
        </p:nvSpPr>
        <p:spPr>
          <a:xfrm>
            <a:off x="6400800" y="5105400"/>
            <a:ext cx="2667000" cy="923330"/>
          </a:xfrm>
          <a:prstGeom prst="rect">
            <a:avLst/>
          </a:prstGeom>
          <a:noFill/>
        </p:spPr>
        <p:txBody>
          <a:bodyPr wrap="square" rtlCol="0">
            <a:spAutoFit/>
          </a:bodyPr>
          <a:lstStyle/>
          <a:p>
            <a:r>
              <a:rPr lang="en-US" dirty="0" smtClean="0">
                <a:solidFill>
                  <a:schemeClr val="bg1"/>
                </a:solidFill>
              </a:rPr>
              <a:t>Followed by Explorer 7, in 1959 with the thermal radiation experiment</a:t>
            </a:r>
            <a:endParaRPr lang="en-US" dirty="0">
              <a:solidFill>
                <a:schemeClr val="bg1"/>
              </a:solidFill>
            </a:endParaRPr>
          </a:p>
        </p:txBody>
      </p:sp>
    </p:spTree>
    <p:extLst>
      <p:ext uri="{BB962C8B-B14F-4D97-AF65-F5344CB8AC3E}">
        <p14:creationId xmlns:p14="http://schemas.microsoft.com/office/powerpoint/2010/main" val="301417616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1"/>
          <p:cNvPicPr>
            <a:picLocks noChangeAspect="1"/>
          </p:cNvPicPr>
          <p:nvPr/>
        </p:nvPicPr>
        <p:blipFill>
          <a:blip r:embed="rId3">
            <a:extLst>
              <a:ext uri="{28A0092B-C50C-407E-A947-70E740481C1C}">
                <a14:useLocalDpi xmlns:a14="http://schemas.microsoft.com/office/drawing/2010/main" val="0"/>
              </a:ext>
            </a:extLst>
          </a:blip>
          <a:srcRect l="-221" t="3244" r="221" b="3316"/>
          <a:stretch>
            <a:fillRect/>
          </a:stretch>
        </p:blipFill>
        <p:spPr bwMode="auto">
          <a:xfrm>
            <a:off x="609600" y="754063"/>
            <a:ext cx="7631113"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Text Box 3"/>
          <p:cNvSpPr txBox="1">
            <a:spLocks noChangeArrowheads="1"/>
          </p:cNvSpPr>
          <p:nvPr/>
        </p:nvSpPr>
        <p:spPr bwMode="auto">
          <a:xfrm>
            <a:off x="762000" y="6400800"/>
            <a:ext cx="7218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a:solidFill>
                  <a:srgbClr val="FFFFFF"/>
                </a:solidFill>
                <a:latin typeface="Arial Unicode MS" pitchFamily="34" charset="-128"/>
                <a:cs typeface="Times New Roman" pitchFamily="18" charset="0"/>
              </a:rPr>
              <a:t>The ABI visible and near-IR bands have many uses</a:t>
            </a:r>
            <a:r>
              <a:rPr lang="en-US" sz="2400" i="1">
                <a:solidFill>
                  <a:srgbClr val="FFFFFF"/>
                </a:solidFill>
                <a:latin typeface="Arial Unicode MS" pitchFamily="34" charset="-128"/>
              </a:rPr>
              <a:t>.</a:t>
            </a:r>
          </a:p>
        </p:txBody>
      </p:sp>
      <p:grpSp>
        <p:nvGrpSpPr>
          <p:cNvPr id="3" name="Group 2"/>
          <p:cNvGrpSpPr>
            <a:grpSpLocks/>
          </p:cNvGrpSpPr>
          <p:nvPr/>
        </p:nvGrpSpPr>
        <p:grpSpPr bwMode="auto">
          <a:xfrm>
            <a:off x="693738" y="1789113"/>
            <a:ext cx="7386637" cy="2260600"/>
            <a:chOff x="693326" y="1788806"/>
            <a:chExt cx="7387741" cy="2261004"/>
          </a:xfrm>
        </p:grpSpPr>
        <p:sp>
          <p:nvSpPr>
            <p:cNvPr id="167944" name="Text Box 5"/>
            <p:cNvSpPr txBox="1">
              <a:spLocks noChangeArrowheads="1"/>
            </p:cNvSpPr>
            <p:nvPr/>
          </p:nvSpPr>
          <p:spPr bwMode="auto">
            <a:xfrm rot="-2700000">
              <a:off x="693326" y="2392064"/>
              <a:ext cx="2246128"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333399"/>
                  </a:solidFill>
                  <a:latin typeface="Times New Roman" pitchFamily="18" charset="0"/>
                </a:rPr>
                <a:t>Aerosols, Insolation</a:t>
              </a:r>
              <a:endParaRPr lang="en-US" sz="2000">
                <a:solidFill>
                  <a:srgbClr val="000000"/>
                </a:solidFill>
                <a:latin typeface="Times New Roman" pitchFamily="18" charset="0"/>
              </a:endParaRPr>
            </a:p>
          </p:txBody>
        </p:sp>
        <p:sp>
          <p:nvSpPr>
            <p:cNvPr id="167945" name="Text Box 6"/>
            <p:cNvSpPr txBox="1">
              <a:spLocks noChangeArrowheads="1"/>
            </p:cNvSpPr>
            <p:nvPr/>
          </p:nvSpPr>
          <p:spPr bwMode="auto">
            <a:xfrm rot="-2700000">
              <a:off x="1550405" y="2392064"/>
              <a:ext cx="1624163"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FF3300"/>
                  </a:solidFill>
                  <a:latin typeface="Times New Roman" pitchFamily="18" charset="0"/>
                </a:rPr>
                <a:t>Clouds, Snow</a:t>
              </a:r>
              <a:endParaRPr lang="en-US" sz="2000">
                <a:solidFill>
                  <a:srgbClr val="000000"/>
                </a:solidFill>
                <a:latin typeface="Times New Roman" pitchFamily="18" charset="0"/>
              </a:endParaRPr>
            </a:p>
          </p:txBody>
        </p:sp>
        <p:sp>
          <p:nvSpPr>
            <p:cNvPr id="167946" name="Text Box 7"/>
            <p:cNvSpPr txBox="1">
              <a:spLocks noChangeArrowheads="1"/>
            </p:cNvSpPr>
            <p:nvPr/>
          </p:nvSpPr>
          <p:spPr bwMode="auto">
            <a:xfrm rot="-2706086">
              <a:off x="1893403" y="2719253"/>
              <a:ext cx="2261004"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6600"/>
                  </a:solidFill>
                  <a:latin typeface="Times New Roman" pitchFamily="18" charset="0"/>
                </a:rPr>
                <a:t>Vegetation, Imagery</a:t>
              </a:r>
            </a:p>
          </p:txBody>
        </p:sp>
        <p:sp>
          <p:nvSpPr>
            <p:cNvPr id="167947" name="Text Box 8"/>
            <p:cNvSpPr txBox="1">
              <a:spLocks noChangeArrowheads="1"/>
            </p:cNvSpPr>
            <p:nvPr/>
          </p:nvSpPr>
          <p:spPr bwMode="auto">
            <a:xfrm rot="-2700000">
              <a:off x="2849044" y="2822545"/>
              <a:ext cx="3371436"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Cloud mask, Suspended matter</a:t>
              </a:r>
            </a:p>
          </p:txBody>
        </p:sp>
        <p:sp>
          <p:nvSpPr>
            <p:cNvPr id="167948" name="Text Box 9"/>
            <p:cNvSpPr txBox="1">
              <a:spLocks noChangeArrowheads="1"/>
            </p:cNvSpPr>
            <p:nvPr/>
          </p:nvSpPr>
          <p:spPr bwMode="auto">
            <a:xfrm rot="-2700000">
              <a:off x="5963180" y="2988623"/>
              <a:ext cx="211788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Cloud Particle size</a:t>
              </a:r>
            </a:p>
          </p:txBody>
        </p:sp>
        <p:sp>
          <p:nvSpPr>
            <p:cNvPr id="167949" name="Text Box 10"/>
            <p:cNvSpPr txBox="1">
              <a:spLocks noChangeArrowheads="1"/>
            </p:cNvSpPr>
            <p:nvPr/>
          </p:nvSpPr>
          <p:spPr bwMode="auto">
            <a:xfrm rot="-2700000">
              <a:off x="4610290" y="2984430"/>
              <a:ext cx="147925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Snow, Phase</a:t>
              </a:r>
            </a:p>
          </p:txBody>
        </p:sp>
      </p:grpSp>
      <p:sp>
        <p:nvSpPr>
          <p:cNvPr id="16794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F694A30-74C8-4338-87C7-AFA33498A86E}" type="slidenum">
              <a:rPr lang="en-US" smtClean="0">
                <a:solidFill>
                  <a:srgbClr val="000000"/>
                </a:solidFill>
              </a:rPr>
              <a:pPr eaLnBrk="1" hangingPunct="1"/>
              <a:t>80</a:t>
            </a:fld>
            <a:endParaRPr lang="en-US" smtClean="0">
              <a:solidFill>
                <a:srgbClr val="000000"/>
              </a:solidFill>
            </a:endParaRPr>
          </a:p>
        </p:txBody>
      </p:sp>
      <p:sp>
        <p:nvSpPr>
          <p:cNvPr id="167942" name="Text Box 4"/>
          <p:cNvSpPr txBox="1">
            <a:spLocks noChangeArrowheads="1"/>
          </p:cNvSpPr>
          <p:nvPr/>
        </p:nvSpPr>
        <p:spPr bwMode="auto">
          <a:xfrm>
            <a:off x="984250" y="0"/>
            <a:ext cx="7245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3200" b="1">
                <a:solidFill>
                  <a:srgbClr val="FFFF00"/>
                </a:solidFill>
                <a:latin typeface="Times New Roman" pitchFamily="18" charset="0"/>
              </a:rPr>
              <a:t>Visible and near-IR channels on the ABI</a:t>
            </a:r>
            <a:endParaRPr lang="en-US" sz="3200">
              <a:solidFill>
                <a:srgbClr val="FFFF00"/>
              </a:solidFill>
              <a:latin typeface="Times New Roman" pitchFamily="18" charset="0"/>
            </a:endParaRPr>
          </a:p>
        </p:txBody>
      </p:sp>
      <p:sp>
        <p:nvSpPr>
          <p:cNvPr id="4" name="TextBox 3"/>
          <p:cNvSpPr txBox="1">
            <a:spLocks noChangeArrowheads="1"/>
          </p:cNvSpPr>
          <p:nvPr/>
        </p:nvSpPr>
        <p:spPr bwMode="auto">
          <a:xfrm>
            <a:off x="3024188" y="4756150"/>
            <a:ext cx="3706812"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 use only, many other uses</a:t>
            </a:r>
          </a:p>
        </p:txBody>
      </p:sp>
    </p:spTree>
    <p:extLst>
      <p:ext uri="{BB962C8B-B14F-4D97-AF65-F5344CB8AC3E}">
        <p14:creationId xmlns:p14="http://schemas.microsoft.com/office/powerpoint/2010/main" val="25747725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ext Box 3"/>
          <p:cNvSpPr txBox="1">
            <a:spLocks noChangeArrowheads="1"/>
          </p:cNvSpPr>
          <p:nvPr/>
        </p:nvSpPr>
        <p:spPr bwMode="auto">
          <a:xfrm>
            <a:off x="533400" y="6457950"/>
            <a:ext cx="8915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a:solidFill>
                  <a:srgbClr val="FFFFFF"/>
                </a:solidFill>
                <a:latin typeface="Arial Unicode MS" pitchFamily="34" charset="-128"/>
              </a:rPr>
              <a:t>ABI has many more bands than the current operational GOES imagers.</a:t>
            </a:r>
            <a:r>
              <a:rPr lang="en-US">
                <a:solidFill>
                  <a:srgbClr val="FFFFFF"/>
                </a:solidFill>
                <a:latin typeface="Arial Unicode MS" pitchFamily="34" charset="-128"/>
              </a:rPr>
              <a:t> </a:t>
            </a:r>
          </a:p>
        </p:txBody>
      </p:sp>
      <p:sp>
        <p:nvSpPr>
          <p:cNvPr id="168963"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3B8F288-70F7-46A1-96F9-ECC7E87B5D4C}" type="slidenum">
              <a:rPr lang="en-US" smtClean="0">
                <a:solidFill>
                  <a:srgbClr val="000000"/>
                </a:solidFill>
              </a:rPr>
              <a:pPr eaLnBrk="1" hangingPunct="1"/>
              <a:t>81</a:t>
            </a:fld>
            <a:endParaRPr lang="en-US" smtClean="0">
              <a:solidFill>
                <a:srgbClr val="000000"/>
              </a:solidFill>
            </a:endParaRPr>
          </a:p>
        </p:txBody>
      </p:sp>
      <p:sp>
        <p:nvSpPr>
          <p:cNvPr id="168964" name="Text Box 4"/>
          <p:cNvSpPr txBox="1">
            <a:spLocks noChangeArrowheads="1"/>
          </p:cNvSpPr>
          <p:nvPr/>
        </p:nvSpPr>
        <p:spPr bwMode="auto">
          <a:xfrm>
            <a:off x="1981200" y="0"/>
            <a:ext cx="5054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3200" b="1">
                <a:solidFill>
                  <a:srgbClr val="FFFF00"/>
                </a:solidFill>
                <a:latin typeface="Times New Roman" pitchFamily="18" charset="0"/>
              </a:rPr>
              <a:t>The IR channels on the ABI</a:t>
            </a:r>
            <a:endParaRPr lang="en-US" sz="3200">
              <a:solidFill>
                <a:srgbClr val="FFFF00"/>
              </a:solidFill>
              <a:latin typeface="Times New Roman" pitchFamily="18" charset="0"/>
            </a:endParaRPr>
          </a:p>
        </p:txBody>
      </p:sp>
      <p:pic>
        <p:nvPicPr>
          <p:cNvPr id="168965" name="Picture 1"/>
          <p:cNvPicPr>
            <a:picLocks noChangeAspect="1"/>
          </p:cNvPicPr>
          <p:nvPr/>
        </p:nvPicPr>
        <p:blipFill>
          <a:blip r:embed="rId3">
            <a:extLst>
              <a:ext uri="{28A0092B-C50C-407E-A947-70E740481C1C}">
                <a14:useLocalDpi xmlns:a14="http://schemas.microsoft.com/office/drawing/2010/main" val="0"/>
              </a:ext>
            </a:extLst>
          </a:blip>
          <a:srcRect b="3320"/>
          <a:stretch>
            <a:fillRect/>
          </a:stretch>
        </p:blipFill>
        <p:spPr bwMode="auto">
          <a:xfrm>
            <a:off x="685800" y="517525"/>
            <a:ext cx="7924800"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rot="-2700000">
            <a:off x="1227138" y="2216150"/>
            <a:ext cx="27717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Clouds, Stability Indices </a:t>
            </a:r>
          </a:p>
        </p:txBody>
      </p:sp>
      <p:sp>
        <p:nvSpPr>
          <p:cNvPr id="9" name="Text Box 6"/>
          <p:cNvSpPr txBox="1">
            <a:spLocks noChangeArrowheads="1"/>
          </p:cNvSpPr>
          <p:nvPr/>
        </p:nvSpPr>
        <p:spPr bwMode="auto">
          <a:xfrm rot="-2700000">
            <a:off x="2274888" y="2465388"/>
            <a:ext cx="19335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Rainfall, Aerosol</a:t>
            </a:r>
          </a:p>
        </p:txBody>
      </p:sp>
      <p:sp>
        <p:nvSpPr>
          <p:cNvPr id="10" name="Text Box 7"/>
          <p:cNvSpPr txBox="1">
            <a:spLocks noChangeArrowheads="1"/>
          </p:cNvSpPr>
          <p:nvPr/>
        </p:nvSpPr>
        <p:spPr bwMode="auto">
          <a:xfrm rot="-2706086">
            <a:off x="3044825" y="2249488"/>
            <a:ext cx="24288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SST, Fires, Radiances</a:t>
            </a:r>
          </a:p>
        </p:txBody>
      </p:sp>
      <p:sp>
        <p:nvSpPr>
          <p:cNvPr id="11" name="Text Box 8"/>
          <p:cNvSpPr txBox="1">
            <a:spLocks noChangeArrowheads="1"/>
          </p:cNvSpPr>
          <p:nvPr/>
        </p:nvSpPr>
        <p:spPr bwMode="auto">
          <a:xfrm rot="-2700000">
            <a:off x="3679825" y="2503488"/>
            <a:ext cx="21891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Hurricane, Imagery</a:t>
            </a:r>
          </a:p>
        </p:txBody>
      </p:sp>
      <p:sp>
        <p:nvSpPr>
          <p:cNvPr id="12" name="Text Box 9"/>
          <p:cNvSpPr txBox="1">
            <a:spLocks noChangeArrowheads="1"/>
          </p:cNvSpPr>
          <p:nvPr/>
        </p:nvSpPr>
        <p:spPr bwMode="auto">
          <a:xfrm rot="-2981402">
            <a:off x="5945188" y="2478088"/>
            <a:ext cx="21082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 Cloud Phase, SST</a:t>
            </a:r>
          </a:p>
        </p:txBody>
      </p:sp>
      <p:sp>
        <p:nvSpPr>
          <p:cNvPr id="13" name="Text Box 10"/>
          <p:cNvSpPr txBox="1">
            <a:spLocks noChangeArrowheads="1"/>
          </p:cNvSpPr>
          <p:nvPr/>
        </p:nvSpPr>
        <p:spPr bwMode="auto">
          <a:xfrm rot="-2700000">
            <a:off x="4151313" y="2286000"/>
            <a:ext cx="318452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Ozone, Downward Radiation</a:t>
            </a:r>
          </a:p>
        </p:txBody>
      </p:sp>
      <p:sp>
        <p:nvSpPr>
          <p:cNvPr id="14" name="Text Box 5"/>
          <p:cNvSpPr txBox="1">
            <a:spLocks noChangeArrowheads="1"/>
          </p:cNvSpPr>
          <p:nvPr/>
        </p:nvSpPr>
        <p:spPr bwMode="auto">
          <a:xfrm rot="-2700000">
            <a:off x="1223963" y="4673600"/>
            <a:ext cx="1824037"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SO2, Radiances</a:t>
            </a:r>
          </a:p>
        </p:txBody>
      </p:sp>
      <p:sp>
        <p:nvSpPr>
          <p:cNvPr id="15" name="Text Box 6"/>
          <p:cNvSpPr txBox="1">
            <a:spLocks noChangeArrowheads="1"/>
          </p:cNvSpPr>
          <p:nvPr/>
        </p:nvSpPr>
        <p:spPr bwMode="auto">
          <a:xfrm rot="-2700000">
            <a:off x="1493838" y="4879975"/>
            <a:ext cx="23495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Winds, WV profiling</a:t>
            </a:r>
          </a:p>
        </p:txBody>
      </p:sp>
      <p:sp>
        <p:nvSpPr>
          <p:cNvPr id="16" name="Text Box 7"/>
          <p:cNvSpPr txBox="1">
            <a:spLocks noChangeArrowheads="1"/>
          </p:cNvSpPr>
          <p:nvPr/>
        </p:nvSpPr>
        <p:spPr bwMode="auto">
          <a:xfrm rot="-2706086">
            <a:off x="2401888" y="4906963"/>
            <a:ext cx="21018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TPW, Rainfall rate</a:t>
            </a:r>
          </a:p>
        </p:txBody>
      </p:sp>
      <p:sp>
        <p:nvSpPr>
          <p:cNvPr id="17" name="Text Box 9"/>
          <p:cNvSpPr txBox="1">
            <a:spLocks noChangeArrowheads="1"/>
          </p:cNvSpPr>
          <p:nvPr/>
        </p:nvSpPr>
        <p:spPr bwMode="auto">
          <a:xfrm rot="-3077489">
            <a:off x="6180931" y="5076032"/>
            <a:ext cx="12239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Fires, Fog</a:t>
            </a:r>
          </a:p>
        </p:txBody>
      </p:sp>
      <p:sp>
        <p:nvSpPr>
          <p:cNvPr id="18" name="TextBox 17"/>
          <p:cNvSpPr txBox="1">
            <a:spLocks noChangeArrowheads="1"/>
          </p:cNvSpPr>
          <p:nvPr/>
        </p:nvSpPr>
        <p:spPr bwMode="auto">
          <a:xfrm>
            <a:off x="2995613" y="3592513"/>
            <a:ext cx="3706812"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 use only, many other uses</a:t>
            </a:r>
          </a:p>
        </p:txBody>
      </p:sp>
    </p:spTree>
    <p:extLst>
      <p:ext uri="{BB962C8B-B14F-4D97-AF65-F5344CB8AC3E}">
        <p14:creationId xmlns:p14="http://schemas.microsoft.com/office/powerpoint/2010/main" val="40416530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2133600" y="0"/>
            <a:ext cx="8229600" cy="1143000"/>
          </a:xfrm>
        </p:spPr>
        <p:txBody>
          <a:bodyPr/>
          <a:lstStyle/>
          <a:p>
            <a:pPr eaLnBrk="1" hangingPunct="1"/>
            <a:r>
              <a:rPr lang="en-US" sz="4000" dirty="0" smtClean="0">
                <a:solidFill>
                  <a:schemeClr val="bg1"/>
                </a:solidFill>
              </a:rPr>
              <a:t>ABI Band “Champions”</a:t>
            </a:r>
          </a:p>
        </p:txBody>
      </p:sp>
      <p:sp>
        <p:nvSpPr>
          <p:cNvPr id="171011" name="Slide Number Placeholder 2"/>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BCCADFA-8B11-4C6D-AF89-CA1FD71A0715}" type="slidenum">
              <a:rPr lang="en-US" smtClean="0">
                <a:solidFill>
                  <a:srgbClr val="000000"/>
                </a:solidFill>
              </a:rPr>
              <a:pPr eaLnBrk="1" hangingPunct="1"/>
              <a:t>82</a:t>
            </a:fld>
            <a:endParaRPr lang="en-US" smtClean="0">
              <a:solidFill>
                <a:srgbClr val="000000"/>
              </a:solidFill>
            </a:endParaRPr>
          </a:p>
        </p:txBody>
      </p:sp>
      <p:pic>
        <p:nvPicPr>
          <p:cNvPr id="171012"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2425" y="1295400"/>
            <a:ext cx="464026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7"/>
          <p:cNvGraphicFramePr>
            <a:graphicFrameLocks noGrp="1"/>
          </p:cNvGraphicFramePr>
          <p:nvPr/>
        </p:nvGraphicFramePr>
        <p:xfrm>
          <a:off x="228600" y="228600"/>
          <a:ext cx="3276600" cy="6303957"/>
        </p:xfrm>
        <a:graphic>
          <a:graphicData uri="http://schemas.openxmlformats.org/drawingml/2006/table">
            <a:tbl>
              <a:tblPr firstRow="1" bandRow="1">
                <a:tableStyleId>{5C22544A-7EE6-4342-B048-85BDC9FD1C3A}</a:tableStyleId>
              </a:tblPr>
              <a:tblGrid>
                <a:gridCol w="838200"/>
                <a:gridCol w="990600"/>
                <a:gridCol w="1447800"/>
              </a:tblGrid>
              <a:tr h="370821">
                <a:tc>
                  <a:txBody>
                    <a:bodyPr/>
                    <a:lstStyle/>
                    <a:p>
                      <a:pPr algn="ctr" fontAlgn="b"/>
                      <a:r>
                        <a:rPr lang="en-US" sz="1600" b="1" i="0" u="none" strike="noStrike" dirty="0">
                          <a:solidFill>
                            <a:srgbClr val="000000"/>
                          </a:solidFill>
                          <a:effectLst/>
                          <a:latin typeface="Calibri"/>
                        </a:rPr>
                        <a:t>CWL</a:t>
                      </a:r>
                    </a:p>
                  </a:txBody>
                  <a:tcPr marL="0" marR="0" marT="0" marB="0" anchor="ctr"/>
                </a:tc>
                <a:tc>
                  <a:txBody>
                    <a:bodyPr/>
                    <a:lstStyle/>
                    <a:p>
                      <a:pPr algn="ctr" fontAlgn="b"/>
                      <a:r>
                        <a:rPr lang="en-US" sz="1600" b="1" i="0" u="none" strike="noStrike" dirty="0">
                          <a:solidFill>
                            <a:srgbClr val="000000"/>
                          </a:solidFill>
                          <a:effectLst/>
                          <a:latin typeface="Calibri"/>
                        </a:rPr>
                        <a:t>Band #</a:t>
                      </a:r>
                    </a:p>
                  </a:txBody>
                  <a:tcPr marL="0" marR="0" marT="0" marB="0" anchor="ctr"/>
                </a:tc>
                <a:tc>
                  <a:txBody>
                    <a:bodyPr/>
                    <a:lstStyle/>
                    <a:p>
                      <a:pPr algn="ctr" fontAlgn="b"/>
                      <a:r>
                        <a:rPr lang="en-US" sz="1600" b="1" i="0" u="none" strike="noStrike" dirty="0">
                          <a:solidFill>
                            <a:srgbClr val="000000"/>
                          </a:solidFill>
                          <a:effectLst/>
                          <a:latin typeface="Calibri"/>
                        </a:rPr>
                        <a:t>Champion</a:t>
                      </a:r>
                    </a:p>
                  </a:txBody>
                  <a:tcPr marL="0" marR="0" marT="0" marB="0" anchor="ctr"/>
                </a:tc>
              </a:tr>
              <a:tr h="370821">
                <a:tc>
                  <a:txBody>
                    <a:bodyPr/>
                    <a:lstStyle/>
                    <a:p>
                      <a:pPr algn="ctr" fontAlgn="b"/>
                      <a:r>
                        <a:rPr lang="en-US" sz="1400" b="0" i="0" u="none" strike="noStrike" dirty="0">
                          <a:solidFill>
                            <a:srgbClr val="000000"/>
                          </a:solidFill>
                          <a:effectLst/>
                          <a:latin typeface="Calibri"/>
                        </a:rPr>
                        <a:t>0.47</a:t>
                      </a:r>
                    </a:p>
                  </a:txBody>
                  <a:tcPr marL="0" marR="0" marT="0" marB="0" anchor="ctr"/>
                </a:tc>
                <a:tc>
                  <a:txBody>
                    <a:bodyPr/>
                    <a:lstStyle/>
                    <a:p>
                      <a:pPr algn="ctr" fontAlgn="b"/>
                      <a:r>
                        <a:rPr lang="en-US" sz="1400" b="0" i="0" u="none" strike="noStrike">
                          <a:solidFill>
                            <a:srgbClr val="000000"/>
                          </a:solidFill>
                          <a:effectLst/>
                          <a:latin typeface="Calibri"/>
                        </a:rPr>
                        <a:t>1</a:t>
                      </a:r>
                    </a:p>
                  </a:txBody>
                  <a:tcPr marL="0" marR="0" marT="0" marB="0" anchor="ctr"/>
                </a:tc>
                <a:tc>
                  <a:txBody>
                    <a:bodyPr/>
                    <a:lstStyle/>
                    <a:p>
                      <a:pPr algn="ctr" fontAlgn="b"/>
                      <a:r>
                        <a:rPr lang="en-US" sz="1400" b="0" i="0" u="none" strike="noStrike">
                          <a:solidFill>
                            <a:srgbClr val="000000"/>
                          </a:solidFill>
                          <a:effectLst/>
                          <a:latin typeface="Calibri"/>
                        </a:rPr>
                        <a:t>Fred Mosher</a:t>
                      </a:r>
                    </a:p>
                  </a:txBody>
                  <a:tcPr marL="0" marR="0" marT="0" marB="0" anchor="ctr"/>
                </a:tc>
              </a:tr>
              <a:tr h="370821">
                <a:tc>
                  <a:txBody>
                    <a:bodyPr/>
                    <a:lstStyle/>
                    <a:p>
                      <a:pPr algn="ctr" fontAlgn="b"/>
                      <a:r>
                        <a:rPr lang="en-US" sz="1400" b="0" i="0" u="none" strike="noStrike" dirty="0">
                          <a:solidFill>
                            <a:srgbClr val="000000"/>
                          </a:solidFill>
                          <a:effectLst/>
                          <a:latin typeface="Calibri"/>
                        </a:rPr>
                        <a:t>0.64</a:t>
                      </a:r>
                    </a:p>
                  </a:txBody>
                  <a:tcPr marL="0" marR="0" marT="0" marB="0" anchor="ctr"/>
                </a:tc>
                <a:tc>
                  <a:txBody>
                    <a:bodyPr/>
                    <a:lstStyle/>
                    <a:p>
                      <a:pPr algn="ctr" fontAlgn="b"/>
                      <a:r>
                        <a:rPr lang="en-US" sz="1400" b="0" i="0" u="none" strike="noStrike" dirty="0">
                          <a:solidFill>
                            <a:srgbClr val="000000"/>
                          </a:solidFill>
                          <a:effectLst/>
                          <a:latin typeface="Calibri"/>
                        </a:rPr>
                        <a:t>2</a:t>
                      </a:r>
                    </a:p>
                  </a:txBody>
                  <a:tcPr marL="0" marR="0" marT="0" marB="0" anchor="ctr"/>
                </a:tc>
                <a:tc>
                  <a:txBody>
                    <a:bodyPr/>
                    <a:lstStyle/>
                    <a:p>
                      <a:pPr algn="ctr" fontAlgn="b"/>
                      <a:r>
                        <a:rPr lang="en-US" sz="1400" b="0" i="0" u="none" strike="noStrike">
                          <a:solidFill>
                            <a:srgbClr val="000000"/>
                          </a:solidFill>
                          <a:effectLst/>
                          <a:latin typeface="Calibri"/>
                        </a:rPr>
                        <a:t>Vern Suomi</a:t>
                      </a:r>
                    </a:p>
                  </a:txBody>
                  <a:tcPr marL="0" marR="0" marT="0" marB="0" anchor="ctr"/>
                </a:tc>
              </a:tr>
              <a:tr h="370821">
                <a:tc>
                  <a:txBody>
                    <a:bodyPr/>
                    <a:lstStyle/>
                    <a:p>
                      <a:pPr algn="ctr" fontAlgn="b"/>
                      <a:r>
                        <a:rPr lang="en-US" sz="1400" b="0" i="0" u="none" strike="noStrike">
                          <a:solidFill>
                            <a:srgbClr val="000000"/>
                          </a:solidFill>
                          <a:effectLst/>
                          <a:latin typeface="Calibri"/>
                        </a:rPr>
                        <a:t>0.86</a:t>
                      </a:r>
                    </a:p>
                  </a:txBody>
                  <a:tcPr marL="0" marR="0" marT="0" marB="0" anchor="ctr"/>
                </a:tc>
                <a:tc>
                  <a:txBody>
                    <a:bodyPr/>
                    <a:lstStyle/>
                    <a:p>
                      <a:pPr algn="ctr" fontAlgn="b"/>
                      <a:r>
                        <a:rPr lang="en-US" sz="1400" b="0" i="0" u="none" strike="noStrike" dirty="0">
                          <a:solidFill>
                            <a:srgbClr val="000000"/>
                          </a:solidFill>
                          <a:effectLst/>
                          <a:latin typeface="Calibri"/>
                        </a:rPr>
                        <a:t>3</a:t>
                      </a:r>
                    </a:p>
                  </a:txBody>
                  <a:tcPr marL="0" marR="0" marT="0" marB="0" anchor="ctr"/>
                </a:tc>
                <a:tc>
                  <a:txBody>
                    <a:bodyPr/>
                    <a:lstStyle/>
                    <a:p>
                      <a:pPr algn="ctr" fontAlgn="b"/>
                      <a:r>
                        <a:rPr lang="en-US" sz="1400" b="0" i="0" u="none" strike="noStrike">
                          <a:solidFill>
                            <a:srgbClr val="000000"/>
                          </a:solidFill>
                          <a:effectLst/>
                          <a:latin typeface="Calibri"/>
                        </a:rPr>
                        <a:t>Nagaraja Rao</a:t>
                      </a:r>
                    </a:p>
                  </a:txBody>
                  <a:tcPr marL="0" marR="0" marT="0" marB="0" anchor="ctr"/>
                </a:tc>
              </a:tr>
              <a:tr h="370821">
                <a:tc>
                  <a:txBody>
                    <a:bodyPr/>
                    <a:lstStyle/>
                    <a:p>
                      <a:pPr algn="ctr" fontAlgn="b"/>
                      <a:r>
                        <a:rPr lang="en-US" sz="1400" b="0" i="0" u="none" strike="noStrike">
                          <a:solidFill>
                            <a:srgbClr val="000000"/>
                          </a:solidFill>
                          <a:effectLst/>
                          <a:latin typeface="Calibri"/>
                        </a:rPr>
                        <a:t>1.38</a:t>
                      </a:r>
                    </a:p>
                  </a:txBody>
                  <a:tcPr marL="0" marR="0" marT="0" marB="0" anchor="ctr"/>
                </a:tc>
                <a:tc>
                  <a:txBody>
                    <a:bodyPr/>
                    <a:lstStyle/>
                    <a:p>
                      <a:pPr algn="ctr" fontAlgn="b"/>
                      <a:r>
                        <a:rPr lang="en-US" sz="1400" b="0" i="0" u="none" strike="noStrike" dirty="0">
                          <a:solidFill>
                            <a:srgbClr val="000000"/>
                          </a:solidFill>
                          <a:effectLst/>
                          <a:latin typeface="Calibri"/>
                        </a:rPr>
                        <a:t>4</a:t>
                      </a:r>
                    </a:p>
                  </a:txBody>
                  <a:tcPr marL="0" marR="0" marT="0" marB="0" anchor="ctr"/>
                </a:tc>
                <a:tc>
                  <a:txBody>
                    <a:bodyPr/>
                    <a:lstStyle/>
                    <a:p>
                      <a:pPr algn="ctr" fontAlgn="b"/>
                      <a:r>
                        <a:rPr lang="en-US" sz="1400" b="0" i="0" u="none" strike="noStrike" dirty="0">
                          <a:solidFill>
                            <a:srgbClr val="000000"/>
                          </a:solidFill>
                          <a:effectLst/>
                          <a:latin typeface="Calibri"/>
                        </a:rPr>
                        <a:t>Bo-</a:t>
                      </a:r>
                      <a:r>
                        <a:rPr lang="en-US" sz="1400" b="0" i="0" u="none" strike="noStrike" dirty="0" err="1">
                          <a:solidFill>
                            <a:srgbClr val="000000"/>
                          </a:solidFill>
                          <a:effectLst/>
                          <a:latin typeface="Calibri"/>
                        </a:rPr>
                        <a:t>Cai</a:t>
                      </a:r>
                      <a:r>
                        <a:rPr lang="en-US" sz="1400" b="0" i="0" u="none" strike="noStrike" dirty="0">
                          <a:solidFill>
                            <a:srgbClr val="000000"/>
                          </a:solidFill>
                          <a:effectLst/>
                          <a:latin typeface="Calibri"/>
                        </a:rPr>
                        <a:t> </a:t>
                      </a:r>
                      <a:r>
                        <a:rPr lang="en-US" sz="1400" b="0" i="0" u="none" strike="noStrike" dirty="0" err="1">
                          <a:solidFill>
                            <a:srgbClr val="000000"/>
                          </a:solidFill>
                          <a:effectLst/>
                          <a:latin typeface="Calibri"/>
                        </a:rPr>
                        <a:t>Gao</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1.61</a:t>
                      </a:r>
                    </a:p>
                  </a:txBody>
                  <a:tcPr marL="0" marR="0" marT="0" marB="0" anchor="ctr"/>
                </a:tc>
                <a:tc>
                  <a:txBody>
                    <a:bodyPr/>
                    <a:lstStyle/>
                    <a:p>
                      <a:pPr algn="ctr" fontAlgn="b"/>
                      <a:r>
                        <a:rPr lang="en-US" sz="1400" b="0" i="0" u="none" strike="noStrike">
                          <a:solidFill>
                            <a:srgbClr val="000000"/>
                          </a:solidFill>
                          <a:effectLst/>
                          <a:latin typeface="Calibri"/>
                        </a:rPr>
                        <a:t>5</a:t>
                      </a:r>
                    </a:p>
                  </a:txBody>
                  <a:tcPr marL="0" marR="0" marT="0" marB="0" anchor="ctr"/>
                </a:tc>
                <a:tc>
                  <a:txBody>
                    <a:bodyPr/>
                    <a:lstStyle/>
                    <a:p>
                      <a:pPr algn="ctr" fontAlgn="b"/>
                      <a:r>
                        <a:rPr lang="en-US" sz="1400" b="0" i="0" u="none" strike="noStrike" dirty="0">
                          <a:solidFill>
                            <a:srgbClr val="000000"/>
                          </a:solidFill>
                          <a:effectLst/>
                          <a:latin typeface="Calibri"/>
                        </a:rPr>
                        <a:t>L. Stowe</a:t>
                      </a:r>
                    </a:p>
                  </a:txBody>
                  <a:tcPr marL="0" marR="0" marT="0" marB="0" anchor="ctr"/>
                </a:tc>
              </a:tr>
              <a:tr h="370821">
                <a:tc>
                  <a:txBody>
                    <a:bodyPr/>
                    <a:lstStyle/>
                    <a:p>
                      <a:pPr algn="ctr" fontAlgn="b"/>
                      <a:r>
                        <a:rPr lang="en-US" sz="1400" b="0" i="0" u="none" strike="noStrike">
                          <a:solidFill>
                            <a:srgbClr val="000000"/>
                          </a:solidFill>
                          <a:effectLst/>
                          <a:latin typeface="Calibri"/>
                        </a:rPr>
                        <a:t>2.25</a:t>
                      </a:r>
                    </a:p>
                  </a:txBody>
                  <a:tcPr marL="0" marR="0" marT="0" marB="0" anchor="ctr"/>
                </a:tc>
                <a:tc>
                  <a:txBody>
                    <a:bodyPr/>
                    <a:lstStyle/>
                    <a:p>
                      <a:pPr algn="ctr" fontAlgn="b"/>
                      <a:r>
                        <a:rPr lang="en-US" sz="1400" b="0" i="0" u="none" strike="noStrike">
                          <a:solidFill>
                            <a:srgbClr val="000000"/>
                          </a:solidFill>
                          <a:effectLst/>
                          <a:latin typeface="Calibri"/>
                        </a:rPr>
                        <a:t>6</a:t>
                      </a:r>
                    </a:p>
                  </a:txBody>
                  <a:tcPr marL="0" marR="0" marT="0" marB="0" anchor="ctr"/>
                </a:tc>
                <a:tc>
                  <a:txBody>
                    <a:bodyPr/>
                    <a:lstStyle/>
                    <a:p>
                      <a:pPr algn="ctr" fontAlgn="b"/>
                      <a:r>
                        <a:rPr lang="en-US" sz="1400" b="0" i="0" u="none" strike="noStrike" dirty="0">
                          <a:solidFill>
                            <a:srgbClr val="000000"/>
                          </a:solidFill>
                          <a:effectLst/>
                          <a:latin typeface="Calibri"/>
                        </a:rPr>
                        <a:t>M. King</a:t>
                      </a:r>
                    </a:p>
                  </a:txBody>
                  <a:tcPr marL="0" marR="0" marT="0" marB="0" anchor="ctr"/>
                </a:tc>
              </a:tr>
              <a:tr h="370821">
                <a:tc>
                  <a:txBody>
                    <a:bodyPr/>
                    <a:lstStyle/>
                    <a:p>
                      <a:pPr algn="ctr" fontAlgn="b"/>
                      <a:r>
                        <a:rPr lang="en-US" sz="1400" b="0" i="0" u="none" strike="noStrike">
                          <a:solidFill>
                            <a:srgbClr val="000000"/>
                          </a:solidFill>
                          <a:effectLst/>
                          <a:latin typeface="Calibri"/>
                        </a:rPr>
                        <a:t>3.9</a:t>
                      </a:r>
                    </a:p>
                  </a:txBody>
                  <a:tcPr marL="0" marR="0" marT="0" marB="0" anchor="ctr"/>
                </a:tc>
                <a:tc>
                  <a:txBody>
                    <a:bodyPr/>
                    <a:lstStyle/>
                    <a:p>
                      <a:pPr algn="ctr" fontAlgn="b"/>
                      <a:r>
                        <a:rPr lang="en-US" sz="1400" b="0" i="0" u="none" strike="noStrike">
                          <a:solidFill>
                            <a:srgbClr val="000000"/>
                          </a:solidFill>
                          <a:effectLst/>
                          <a:latin typeface="Calibri"/>
                        </a:rPr>
                        <a:t>7</a:t>
                      </a:r>
                    </a:p>
                  </a:txBody>
                  <a:tcPr marL="0" marR="0" marT="0" marB="0" anchor="ctr"/>
                </a:tc>
                <a:tc>
                  <a:txBody>
                    <a:bodyPr/>
                    <a:lstStyle/>
                    <a:p>
                      <a:pPr algn="ctr" fontAlgn="b"/>
                      <a:r>
                        <a:rPr lang="en-US" sz="1400" b="0" i="0" u="none" strike="noStrike" dirty="0">
                          <a:solidFill>
                            <a:srgbClr val="000000"/>
                          </a:solidFill>
                          <a:effectLst/>
                          <a:latin typeface="Calibri"/>
                        </a:rPr>
                        <a:t>Vern </a:t>
                      </a:r>
                      <a:r>
                        <a:rPr lang="en-US" sz="1400" b="0" i="0" u="none" strike="noStrike" dirty="0" err="1">
                          <a:solidFill>
                            <a:srgbClr val="000000"/>
                          </a:solidFill>
                          <a:effectLst/>
                          <a:latin typeface="Calibri"/>
                        </a:rPr>
                        <a:t>Suomi</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6.16</a:t>
                      </a:r>
                    </a:p>
                  </a:txBody>
                  <a:tcPr marL="0" marR="0" marT="0" marB="0" anchor="ctr"/>
                </a:tc>
                <a:tc>
                  <a:txBody>
                    <a:bodyPr/>
                    <a:lstStyle/>
                    <a:p>
                      <a:pPr algn="ctr" fontAlgn="b"/>
                      <a:r>
                        <a:rPr lang="en-US" sz="1400" b="0" i="0" u="none" strike="noStrike">
                          <a:solidFill>
                            <a:srgbClr val="000000"/>
                          </a:solidFill>
                          <a:effectLst/>
                          <a:latin typeface="Calibri"/>
                        </a:rPr>
                        <a:t>8</a:t>
                      </a:r>
                    </a:p>
                  </a:txBody>
                  <a:tcPr marL="0" marR="0" marT="0" marB="0" anchor="ctr"/>
                </a:tc>
                <a:tc>
                  <a:txBody>
                    <a:bodyPr/>
                    <a:lstStyle/>
                    <a:p>
                      <a:pPr algn="ctr" fontAlgn="b"/>
                      <a:r>
                        <a:rPr lang="en-US" sz="1400" b="0" i="0" u="none" strike="noStrike" dirty="0">
                          <a:solidFill>
                            <a:srgbClr val="000000"/>
                          </a:solidFill>
                          <a:effectLst/>
                          <a:latin typeface="Calibri"/>
                        </a:rPr>
                        <a:t>Pierre Morel</a:t>
                      </a:r>
                    </a:p>
                  </a:txBody>
                  <a:tcPr marL="0" marR="0" marT="0" marB="0" anchor="ctr"/>
                </a:tc>
              </a:tr>
              <a:tr h="370821">
                <a:tc>
                  <a:txBody>
                    <a:bodyPr/>
                    <a:lstStyle/>
                    <a:p>
                      <a:pPr algn="ctr" fontAlgn="b"/>
                      <a:r>
                        <a:rPr lang="en-US" sz="1400" b="0" i="0" u="none" strike="noStrike">
                          <a:solidFill>
                            <a:srgbClr val="000000"/>
                          </a:solidFill>
                          <a:effectLst/>
                          <a:latin typeface="Calibri"/>
                        </a:rPr>
                        <a:t>6.93</a:t>
                      </a:r>
                    </a:p>
                  </a:txBody>
                  <a:tcPr marL="0" marR="0" marT="0" marB="0" anchor="ctr"/>
                </a:tc>
                <a:tc>
                  <a:txBody>
                    <a:bodyPr/>
                    <a:lstStyle/>
                    <a:p>
                      <a:pPr algn="ctr" fontAlgn="b"/>
                      <a:r>
                        <a:rPr lang="en-US" sz="1400" b="0" i="0" u="none" strike="noStrike">
                          <a:solidFill>
                            <a:srgbClr val="000000"/>
                          </a:solidFill>
                          <a:effectLst/>
                          <a:latin typeface="Calibri"/>
                        </a:rPr>
                        <a:t>9</a:t>
                      </a:r>
                    </a:p>
                  </a:txBody>
                  <a:tcPr marL="0" marR="0" marT="0" marB="0" anchor="ctr"/>
                </a:tc>
                <a:tc>
                  <a:txBody>
                    <a:bodyPr/>
                    <a:lstStyle/>
                    <a:p>
                      <a:pPr algn="ctr" fontAlgn="b"/>
                      <a:r>
                        <a:rPr lang="en-US" sz="1400" b="0" i="0" u="none" strike="noStrike" dirty="0">
                          <a:solidFill>
                            <a:srgbClr val="000000"/>
                          </a:solidFill>
                          <a:effectLst/>
                          <a:latin typeface="Calibri"/>
                        </a:rPr>
                        <a:t>W. L. Smith</a:t>
                      </a:r>
                    </a:p>
                  </a:txBody>
                  <a:tcPr marL="0" marR="0" marT="0" marB="0" anchor="ctr"/>
                </a:tc>
              </a:tr>
              <a:tr h="370821">
                <a:tc>
                  <a:txBody>
                    <a:bodyPr/>
                    <a:lstStyle/>
                    <a:p>
                      <a:pPr algn="ctr" fontAlgn="b"/>
                      <a:r>
                        <a:rPr lang="en-US" sz="1400" b="0" i="0" u="none" strike="noStrike">
                          <a:solidFill>
                            <a:srgbClr val="000000"/>
                          </a:solidFill>
                          <a:effectLst/>
                          <a:latin typeface="Calibri"/>
                        </a:rPr>
                        <a:t>7.34</a:t>
                      </a:r>
                    </a:p>
                  </a:txBody>
                  <a:tcPr marL="0" marR="0" marT="0" marB="0" anchor="ctr"/>
                </a:tc>
                <a:tc>
                  <a:txBody>
                    <a:bodyPr/>
                    <a:lstStyle/>
                    <a:p>
                      <a:pPr algn="ctr" fontAlgn="b"/>
                      <a:r>
                        <a:rPr lang="en-US" sz="1400" b="0" i="0" u="none" strike="noStrike">
                          <a:solidFill>
                            <a:srgbClr val="000000"/>
                          </a:solidFill>
                          <a:effectLst/>
                          <a:latin typeface="Calibri"/>
                        </a:rPr>
                        <a:t>10</a:t>
                      </a:r>
                    </a:p>
                  </a:txBody>
                  <a:tcPr marL="0" marR="0" marT="0" marB="0" anchor="ctr"/>
                </a:tc>
                <a:tc>
                  <a:txBody>
                    <a:bodyPr/>
                    <a:lstStyle/>
                    <a:p>
                      <a:pPr algn="ctr" fontAlgn="b"/>
                      <a:r>
                        <a:rPr lang="en-US" sz="1400" b="0" i="0" u="none" strike="noStrike" dirty="0">
                          <a:solidFill>
                            <a:srgbClr val="000000"/>
                          </a:solidFill>
                          <a:effectLst/>
                          <a:latin typeface="Calibri"/>
                        </a:rPr>
                        <a:t>Gary </a:t>
                      </a:r>
                      <a:r>
                        <a:rPr lang="en-US" sz="1400" b="0" i="0" u="none" strike="noStrike" dirty="0" err="1">
                          <a:solidFill>
                            <a:srgbClr val="000000"/>
                          </a:solidFill>
                          <a:effectLst/>
                          <a:latin typeface="Calibri"/>
                        </a:rPr>
                        <a:t>Ellrod</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8.5</a:t>
                      </a:r>
                    </a:p>
                  </a:txBody>
                  <a:tcPr marL="0" marR="0" marT="0" marB="0" anchor="ctr"/>
                </a:tc>
                <a:tc>
                  <a:txBody>
                    <a:bodyPr/>
                    <a:lstStyle/>
                    <a:p>
                      <a:pPr algn="ctr" fontAlgn="b"/>
                      <a:r>
                        <a:rPr lang="en-US" sz="1400" b="0" i="0" u="none" strike="noStrike">
                          <a:solidFill>
                            <a:srgbClr val="000000"/>
                          </a:solidFill>
                          <a:effectLst/>
                          <a:latin typeface="Calibri"/>
                        </a:rPr>
                        <a:t>11</a:t>
                      </a:r>
                    </a:p>
                  </a:txBody>
                  <a:tcPr marL="0" marR="0" marT="0" marB="0" anchor="ctr"/>
                </a:tc>
                <a:tc>
                  <a:txBody>
                    <a:bodyPr/>
                    <a:lstStyle/>
                    <a:p>
                      <a:pPr algn="ctr" fontAlgn="b"/>
                      <a:r>
                        <a:rPr lang="en-US" sz="1400" b="0" i="0" u="none" strike="noStrike" dirty="0">
                          <a:solidFill>
                            <a:srgbClr val="000000"/>
                          </a:solidFill>
                          <a:effectLst/>
                          <a:latin typeface="Calibri"/>
                        </a:rPr>
                        <a:t>S. Ackerman</a:t>
                      </a:r>
                    </a:p>
                  </a:txBody>
                  <a:tcPr marL="0" marR="0" marT="0" marB="0" anchor="ctr"/>
                </a:tc>
              </a:tr>
              <a:tr h="370821">
                <a:tc>
                  <a:txBody>
                    <a:bodyPr/>
                    <a:lstStyle/>
                    <a:p>
                      <a:pPr algn="ctr" fontAlgn="b"/>
                      <a:r>
                        <a:rPr lang="en-US" sz="1400" b="0" i="0" u="none" strike="noStrike">
                          <a:solidFill>
                            <a:srgbClr val="000000"/>
                          </a:solidFill>
                          <a:effectLst/>
                          <a:latin typeface="Calibri"/>
                        </a:rPr>
                        <a:t>9.61</a:t>
                      </a:r>
                    </a:p>
                  </a:txBody>
                  <a:tcPr marL="0" marR="0" marT="0" marB="0" anchor="ctr"/>
                </a:tc>
                <a:tc>
                  <a:txBody>
                    <a:bodyPr/>
                    <a:lstStyle/>
                    <a:p>
                      <a:pPr algn="ctr" fontAlgn="b"/>
                      <a:r>
                        <a:rPr lang="en-US" sz="1400" b="0" i="0" u="none" strike="noStrike">
                          <a:solidFill>
                            <a:srgbClr val="000000"/>
                          </a:solidFill>
                          <a:effectLst/>
                          <a:latin typeface="Calibri"/>
                        </a:rPr>
                        <a:t>12</a:t>
                      </a:r>
                    </a:p>
                  </a:txBody>
                  <a:tcPr marL="0" marR="0" marT="0" marB="0" anchor="ctr"/>
                </a:tc>
                <a:tc>
                  <a:txBody>
                    <a:bodyPr/>
                    <a:lstStyle/>
                    <a:p>
                      <a:pPr algn="ctr" fontAlgn="b"/>
                      <a:r>
                        <a:rPr lang="en-US" sz="1400" b="0" i="0" u="none" strike="noStrike" dirty="0">
                          <a:solidFill>
                            <a:srgbClr val="000000"/>
                          </a:solidFill>
                          <a:effectLst/>
                          <a:latin typeface="Calibri"/>
                        </a:rPr>
                        <a:t>Art </a:t>
                      </a:r>
                      <a:r>
                        <a:rPr lang="en-US" sz="1400" b="0" i="0" u="none" strike="noStrike" dirty="0" err="1">
                          <a:solidFill>
                            <a:srgbClr val="000000"/>
                          </a:solidFill>
                          <a:effectLst/>
                          <a:latin typeface="Calibri"/>
                        </a:rPr>
                        <a:t>Neuendorffer</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10.33</a:t>
                      </a:r>
                    </a:p>
                  </a:txBody>
                  <a:tcPr marL="0" marR="0" marT="0" marB="0" anchor="ctr"/>
                </a:tc>
                <a:tc>
                  <a:txBody>
                    <a:bodyPr/>
                    <a:lstStyle/>
                    <a:p>
                      <a:pPr algn="ctr" fontAlgn="b"/>
                      <a:r>
                        <a:rPr lang="en-US" sz="1400" b="0" i="0" u="none" strike="noStrike">
                          <a:solidFill>
                            <a:srgbClr val="000000"/>
                          </a:solidFill>
                          <a:effectLst/>
                          <a:latin typeface="Calibri"/>
                        </a:rPr>
                        <a:t>13</a:t>
                      </a:r>
                    </a:p>
                  </a:txBody>
                  <a:tcPr marL="0" marR="0" marT="0" marB="0" anchor="ctr"/>
                </a:tc>
                <a:tc>
                  <a:txBody>
                    <a:bodyPr/>
                    <a:lstStyle/>
                    <a:p>
                      <a:pPr algn="ctr" fontAlgn="b"/>
                      <a:r>
                        <a:rPr lang="en-US" sz="1400" b="0" i="0" u="none" strike="noStrike" dirty="0">
                          <a:solidFill>
                            <a:srgbClr val="000000"/>
                          </a:solidFill>
                          <a:effectLst/>
                          <a:latin typeface="Calibri"/>
                        </a:rPr>
                        <a:t>W. P. </a:t>
                      </a:r>
                      <a:r>
                        <a:rPr lang="en-US" sz="1400" b="0" i="0" u="none" strike="noStrike" dirty="0" err="1">
                          <a:solidFill>
                            <a:srgbClr val="000000"/>
                          </a:solidFill>
                          <a:effectLst/>
                          <a:latin typeface="Calibri"/>
                        </a:rPr>
                        <a:t>Menzel</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11.2</a:t>
                      </a:r>
                    </a:p>
                  </a:txBody>
                  <a:tcPr marL="0" marR="0" marT="0" marB="0" anchor="ctr"/>
                </a:tc>
                <a:tc>
                  <a:txBody>
                    <a:bodyPr/>
                    <a:lstStyle/>
                    <a:p>
                      <a:pPr algn="ctr" fontAlgn="b"/>
                      <a:r>
                        <a:rPr lang="en-US" sz="1400" b="0" i="0" u="none" strike="noStrike">
                          <a:solidFill>
                            <a:srgbClr val="000000"/>
                          </a:solidFill>
                          <a:effectLst/>
                          <a:latin typeface="Calibri"/>
                        </a:rPr>
                        <a:t>14</a:t>
                      </a:r>
                    </a:p>
                  </a:txBody>
                  <a:tcPr marL="0" marR="0" marT="0" marB="0" anchor="ctr"/>
                </a:tc>
                <a:tc>
                  <a:txBody>
                    <a:bodyPr/>
                    <a:lstStyle/>
                    <a:p>
                      <a:pPr algn="ctr" fontAlgn="b"/>
                      <a:r>
                        <a:rPr lang="en-US" sz="1400" b="0" i="0" u="none" strike="noStrike" dirty="0">
                          <a:solidFill>
                            <a:srgbClr val="000000"/>
                          </a:solidFill>
                          <a:effectLst/>
                          <a:latin typeface="Calibri"/>
                        </a:rPr>
                        <a:t>Vern </a:t>
                      </a:r>
                      <a:r>
                        <a:rPr lang="en-US" sz="1400" b="0" i="0" u="none" strike="noStrike" dirty="0" err="1">
                          <a:solidFill>
                            <a:srgbClr val="000000"/>
                          </a:solidFill>
                          <a:effectLst/>
                          <a:latin typeface="Calibri"/>
                        </a:rPr>
                        <a:t>Suomi</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12.3</a:t>
                      </a:r>
                    </a:p>
                  </a:txBody>
                  <a:tcPr marL="0" marR="0" marT="0" marB="0" anchor="ctr"/>
                </a:tc>
                <a:tc>
                  <a:txBody>
                    <a:bodyPr/>
                    <a:lstStyle/>
                    <a:p>
                      <a:pPr algn="ctr" fontAlgn="b"/>
                      <a:r>
                        <a:rPr lang="en-US" sz="1400" b="0" i="0" u="none" strike="noStrike">
                          <a:solidFill>
                            <a:srgbClr val="000000"/>
                          </a:solidFill>
                          <a:effectLst/>
                          <a:latin typeface="Calibri"/>
                        </a:rPr>
                        <a:t>15</a:t>
                      </a:r>
                    </a:p>
                  </a:txBody>
                  <a:tcPr marL="0" marR="0" marT="0" marB="0" anchor="ctr"/>
                </a:tc>
                <a:tc>
                  <a:txBody>
                    <a:bodyPr/>
                    <a:lstStyle/>
                    <a:p>
                      <a:pPr algn="ctr" fontAlgn="b"/>
                      <a:r>
                        <a:rPr lang="en-US" sz="1400" b="0" i="0" u="none" strike="noStrike" dirty="0">
                          <a:solidFill>
                            <a:srgbClr val="000000"/>
                          </a:solidFill>
                          <a:effectLst/>
                          <a:latin typeface="Calibri"/>
                        </a:rPr>
                        <a:t>Vern </a:t>
                      </a:r>
                      <a:r>
                        <a:rPr lang="en-US" sz="1400" b="0" i="0" u="none" strike="noStrike" dirty="0" err="1">
                          <a:solidFill>
                            <a:srgbClr val="000000"/>
                          </a:solidFill>
                          <a:effectLst/>
                          <a:latin typeface="Calibri"/>
                        </a:rPr>
                        <a:t>Suomi</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13.3</a:t>
                      </a:r>
                    </a:p>
                  </a:txBody>
                  <a:tcPr marL="0" marR="0" marT="0" marB="0" anchor="ctr"/>
                </a:tc>
                <a:tc>
                  <a:txBody>
                    <a:bodyPr/>
                    <a:lstStyle/>
                    <a:p>
                      <a:pPr algn="ctr" fontAlgn="b"/>
                      <a:r>
                        <a:rPr lang="en-US" sz="1400" b="0" i="0" u="none" strike="noStrike">
                          <a:solidFill>
                            <a:srgbClr val="000000"/>
                          </a:solidFill>
                          <a:effectLst/>
                          <a:latin typeface="Calibri"/>
                        </a:rPr>
                        <a:t>16</a:t>
                      </a:r>
                    </a:p>
                  </a:txBody>
                  <a:tcPr marL="0" marR="0" marT="0" marB="0" anchor="ctr"/>
                </a:tc>
                <a:tc>
                  <a:txBody>
                    <a:bodyPr/>
                    <a:lstStyle/>
                    <a:p>
                      <a:pPr algn="ctr" fontAlgn="b"/>
                      <a:r>
                        <a:rPr lang="en-US" sz="1400" b="0" i="0" u="none" strike="noStrike" dirty="0">
                          <a:solidFill>
                            <a:srgbClr val="000000"/>
                          </a:solidFill>
                          <a:effectLst/>
                          <a:latin typeface="Calibri"/>
                        </a:rPr>
                        <a:t>W. L. Smith</a:t>
                      </a:r>
                    </a:p>
                  </a:txBody>
                  <a:tcPr marL="0" marR="0" marT="0" marB="0" anchor="ctr"/>
                </a:tc>
              </a:tr>
            </a:tbl>
          </a:graphicData>
        </a:graphic>
      </p:graphicFrame>
    </p:spTree>
    <p:extLst>
      <p:ext uri="{BB962C8B-B14F-4D97-AF65-F5344CB8AC3E}">
        <p14:creationId xmlns:p14="http://schemas.microsoft.com/office/powerpoint/2010/main" val="5351230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p:cNvSpPr>
            <a:spLocks noGrp="1"/>
          </p:cNvSpPr>
          <p:nvPr>
            <p:ph type="title"/>
          </p:nvPr>
        </p:nvSpPr>
        <p:spPr>
          <a:xfrm>
            <a:off x="457200" y="-152400"/>
            <a:ext cx="8229600" cy="1143000"/>
          </a:xfrm>
        </p:spPr>
        <p:txBody>
          <a:bodyPr/>
          <a:lstStyle/>
          <a:p>
            <a:pPr eaLnBrk="1" hangingPunct="1"/>
            <a:r>
              <a:rPr lang="en-US" smtClean="0">
                <a:solidFill>
                  <a:srgbClr val="FFFF00"/>
                </a:solidFill>
              </a:rPr>
              <a:t>Ackerman memo (1989)</a:t>
            </a:r>
          </a:p>
        </p:txBody>
      </p:sp>
      <p:sp>
        <p:nvSpPr>
          <p:cNvPr id="172035" name="Slide Number Placeholder 2"/>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7CB08F8-47CD-4F08-98C9-54447DBBF63E}" type="slidenum">
              <a:rPr lang="en-US" smtClean="0">
                <a:solidFill>
                  <a:srgbClr val="000000"/>
                </a:solidFill>
              </a:rPr>
              <a:pPr eaLnBrk="1" hangingPunct="1"/>
              <a:t>83</a:t>
            </a:fld>
            <a:endParaRPr lang="en-US" smtClean="0">
              <a:solidFill>
                <a:srgbClr val="000000"/>
              </a:solidFill>
            </a:endParaRPr>
          </a:p>
        </p:txBody>
      </p:sp>
      <p:pic>
        <p:nvPicPr>
          <p:cNvPr id="17203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730250"/>
            <a:ext cx="4800600" cy="607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4741863" y="1981200"/>
            <a:ext cx="3563937" cy="923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dirty="0" smtClean="0">
                <a:solidFill>
                  <a:srgbClr val="000000"/>
                </a:solidFill>
              </a:rPr>
              <a:t>8 micrometer…very </a:t>
            </a:r>
            <a:r>
              <a:rPr lang="en-US" dirty="0">
                <a:solidFill>
                  <a:srgbClr val="000000"/>
                </a:solidFill>
              </a:rPr>
              <a:t>useful in detecting …</a:t>
            </a:r>
            <a:r>
              <a:rPr lang="en-US" dirty="0" smtClean="0">
                <a:solidFill>
                  <a:srgbClr val="000000"/>
                </a:solidFill>
              </a:rPr>
              <a:t>cirrus information </a:t>
            </a:r>
            <a:r>
              <a:rPr lang="en-US" dirty="0">
                <a:solidFill>
                  <a:srgbClr val="000000"/>
                </a:solidFill>
              </a:rPr>
              <a:t>… microphysical properties</a:t>
            </a:r>
          </a:p>
        </p:txBody>
      </p:sp>
    </p:spTree>
    <p:extLst>
      <p:ext uri="{BB962C8B-B14F-4D97-AF65-F5344CB8AC3E}">
        <p14:creationId xmlns:p14="http://schemas.microsoft.com/office/powerpoint/2010/main" val="8033134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Slide Number Placeholder 3"/>
          <p:cNvSpPr>
            <a:spLocks noGrp="1"/>
          </p:cNvSpPr>
          <p:nvPr>
            <p:ph type="sldNum" sz="quarter" idx="10"/>
          </p:nvPr>
        </p:nvSpPr>
        <p:spPr/>
        <p:txBody>
          <a:bodyPr/>
          <a:lstStyle/>
          <a:p>
            <a:fld id="{0AC63150-D0B9-43F8-9EAA-095F08611763}" type="slidenum">
              <a:rPr lang="en-US" altLang="en-US">
                <a:solidFill>
                  <a:srgbClr val="000000"/>
                </a:solidFill>
              </a:rPr>
              <a:pPr/>
              <a:t>84</a:t>
            </a:fld>
            <a:endParaRPr lang="en-US" altLang="en-US">
              <a:solidFill>
                <a:srgbClr val="000000"/>
              </a:solidFill>
            </a:endParaRPr>
          </a:p>
        </p:txBody>
      </p:sp>
      <p:sp>
        <p:nvSpPr>
          <p:cNvPr id="83" name="Date Placeholder 4"/>
          <p:cNvSpPr>
            <a:spLocks noGrp="1"/>
          </p:cNvSpPr>
          <p:nvPr>
            <p:ph type="dt" sz="half" idx="11"/>
          </p:nvPr>
        </p:nvSpPr>
        <p:spPr/>
        <p:txBody>
          <a:bodyPr/>
          <a:lstStyle/>
          <a:p>
            <a:r>
              <a:rPr lang="en-US" altLang="en-US" dirty="0">
                <a:solidFill>
                  <a:srgbClr val="000000"/>
                </a:solidFill>
              </a:rPr>
              <a:t>December 22, 2004</a:t>
            </a:r>
            <a:r>
              <a:rPr lang="en-US" dirty="0">
                <a:solidFill>
                  <a:srgbClr val="000000"/>
                </a:solidFill>
              </a:rPr>
              <a:t> </a:t>
            </a:r>
            <a:r>
              <a:rPr lang="en-US" b="1" dirty="0">
                <a:solidFill>
                  <a:srgbClr val="000000"/>
                </a:solidFill>
              </a:rPr>
              <a:t>Draft</a:t>
            </a:r>
            <a:endParaRPr lang="en-US" altLang="en-US" b="1" dirty="0">
              <a:solidFill>
                <a:srgbClr val="000000"/>
              </a:solidFill>
            </a:endParaRPr>
          </a:p>
        </p:txBody>
      </p:sp>
      <p:sp>
        <p:nvSpPr>
          <p:cNvPr id="2211842" name="Rectangle 2"/>
          <p:cNvSpPr>
            <a:spLocks noChangeArrowheads="1"/>
          </p:cNvSpPr>
          <p:nvPr/>
        </p:nvSpPr>
        <p:spPr bwMode="auto">
          <a:xfrm>
            <a:off x="5410200" y="1371600"/>
            <a:ext cx="3352800" cy="4724400"/>
          </a:xfrm>
          <a:prstGeom prst="rect">
            <a:avLst/>
          </a:prstGeom>
          <a:solidFill>
            <a:srgbClr val="CCFFFF">
              <a:alpha val="80000"/>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285750" indent="-285750" algn="ctr" fontAlgn="base">
              <a:spcBef>
                <a:spcPct val="10000"/>
              </a:spcBef>
              <a:spcAft>
                <a:spcPct val="0"/>
              </a:spcAft>
            </a:pPr>
            <a:endParaRPr lang="en-US" sz="2000" i="1">
              <a:solidFill>
                <a:srgbClr val="000000"/>
              </a:solidFill>
            </a:endParaRPr>
          </a:p>
        </p:txBody>
      </p:sp>
      <p:sp>
        <p:nvSpPr>
          <p:cNvPr id="2211843" name="Rectangle 3"/>
          <p:cNvSpPr>
            <a:spLocks noChangeArrowheads="1"/>
          </p:cNvSpPr>
          <p:nvPr/>
        </p:nvSpPr>
        <p:spPr bwMode="auto">
          <a:xfrm>
            <a:off x="4572000" y="1371600"/>
            <a:ext cx="823913" cy="4724400"/>
          </a:xfrm>
          <a:prstGeom prst="rect">
            <a:avLst/>
          </a:prstGeom>
          <a:solidFill>
            <a:srgbClr val="66FF33">
              <a:alpha val="52000"/>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742950" indent="-285750" algn="ctr" fontAlgn="base">
              <a:spcBef>
                <a:spcPct val="10000"/>
              </a:spcBef>
              <a:spcAft>
                <a:spcPct val="0"/>
              </a:spcAft>
            </a:pPr>
            <a:endParaRPr lang="en-US" sz="2000" i="1">
              <a:solidFill>
                <a:srgbClr val="000000"/>
              </a:solidFill>
            </a:endParaRPr>
          </a:p>
        </p:txBody>
      </p:sp>
      <p:sp>
        <p:nvSpPr>
          <p:cNvPr id="2211844" name="Rectangle 4"/>
          <p:cNvSpPr>
            <a:spLocks noGrp="1" noChangeArrowheads="1"/>
          </p:cNvSpPr>
          <p:nvPr>
            <p:ph type="title"/>
          </p:nvPr>
        </p:nvSpPr>
        <p:spPr>
          <a:xfrm>
            <a:off x="989013" y="300038"/>
            <a:ext cx="7262812" cy="5080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a:lstStyle/>
          <a:p>
            <a:r>
              <a:rPr lang="en-US" b="1" dirty="0"/>
              <a:t>GOES-R </a:t>
            </a:r>
            <a:r>
              <a:rPr lang="en-US" b="1" dirty="0" smtClean="0"/>
              <a:t>Schedule (2004)</a:t>
            </a:r>
            <a:endParaRPr lang="en-US" b="1" dirty="0"/>
          </a:p>
        </p:txBody>
      </p:sp>
      <p:sp>
        <p:nvSpPr>
          <p:cNvPr id="2211845" name="Rectangle 5"/>
          <p:cNvSpPr>
            <a:spLocks noChangeArrowheads="1"/>
          </p:cNvSpPr>
          <p:nvPr/>
        </p:nvSpPr>
        <p:spPr bwMode="auto">
          <a:xfrm>
            <a:off x="295275" y="3349625"/>
            <a:ext cx="8229600" cy="27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fontAlgn="base">
              <a:spcBef>
                <a:spcPct val="50000"/>
              </a:spcBef>
              <a:spcAft>
                <a:spcPct val="0"/>
              </a:spcAft>
              <a:buFont typeface="Symbol" pitchFamily="18" charset="2"/>
              <a:buNone/>
            </a:pPr>
            <a:endParaRPr lang="en-US" sz="2000" b="1">
              <a:solidFill>
                <a:srgbClr val="FFFF00"/>
              </a:solidFill>
              <a:effectLst>
                <a:outerShdw blurRad="38100" dist="38100" dir="2700000" algn="tl">
                  <a:srgbClr val="C0C0C0"/>
                </a:outerShdw>
              </a:effectLst>
            </a:endParaRPr>
          </a:p>
        </p:txBody>
      </p:sp>
      <p:sp>
        <p:nvSpPr>
          <p:cNvPr id="2211846" name="Rectangle 6"/>
          <p:cNvSpPr>
            <a:spLocks noChangeAspect="1" noChangeArrowheads="1"/>
          </p:cNvSpPr>
          <p:nvPr/>
        </p:nvSpPr>
        <p:spPr bwMode="auto">
          <a:xfrm>
            <a:off x="279400" y="1273175"/>
            <a:ext cx="847090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47" name="Rectangle 7"/>
          <p:cNvSpPr>
            <a:spLocks noChangeAspect="1" noChangeArrowheads="1"/>
          </p:cNvSpPr>
          <p:nvPr/>
        </p:nvSpPr>
        <p:spPr bwMode="auto">
          <a:xfrm>
            <a:off x="228600" y="1371600"/>
            <a:ext cx="8559800" cy="47244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48" name="Rectangle 8"/>
          <p:cNvSpPr>
            <a:spLocks noChangeAspect="1" noChangeArrowheads="1"/>
          </p:cNvSpPr>
          <p:nvPr/>
        </p:nvSpPr>
        <p:spPr bwMode="auto">
          <a:xfrm>
            <a:off x="3005138"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a:solidFill>
                  <a:srgbClr val="000000"/>
                </a:solidFill>
              </a:rPr>
              <a:t>2002</a:t>
            </a:r>
            <a:endParaRPr lang="en-US" sz="2000" b="1">
              <a:solidFill>
                <a:srgbClr val="000000"/>
              </a:solidFill>
              <a:latin typeface="Times New Roman" charset="0"/>
            </a:endParaRPr>
          </a:p>
        </p:txBody>
      </p:sp>
      <p:sp>
        <p:nvSpPr>
          <p:cNvPr id="2211849" name="Rectangle 9"/>
          <p:cNvSpPr>
            <a:spLocks noChangeAspect="1" noChangeArrowheads="1"/>
          </p:cNvSpPr>
          <p:nvPr/>
        </p:nvSpPr>
        <p:spPr bwMode="auto">
          <a:xfrm>
            <a:off x="3451225"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a:solidFill>
                  <a:srgbClr val="000000"/>
                </a:solidFill>
              </a:rPr>
              <a:t>2003</a:t>
            </a:r>
            <a:endParaRPr lang="en-US" sz="2000" b="1">
              <a:solidFill>
                <a:srgbClr val="000000"/>
              </a:solidFill>
              <a:latin typeface="Times New Roman" charset="0"/>
            </a:endParaRPr>
          </a:p>
        </p:txBody>
      </p:sp>
      <p:sp>
        <p:nvSpPr>
          <p:cNvPr id="2211850" name="Line 10"/>
          <p:cNvSpPr>
            <a:spLocks noChangeAspect="1" noChangeShapeType="1"/>
          </p:cNvSpPr>
          <p:nvPr/>
        </p:nvSpPr>
        <p:spPr bwMode="auto">
          <a:xfrm>
            <a:off x="3360738" y="1457325"/>
            <a:ext cx="1587"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51" name="Rectangle 11"/>
          <p:cNvSpPr>
            <a:spLocks noChangeAspect="1" noChangeArrowheads="1"/>
          </p:cNvSpPr>
          <p:nvPr/>
        </p:nvSpPr>
        <p:spPr bwMode="auto">
          <a:xfrm>
            <a:off x="3902075"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a:solidFill>
                  <a:srgbClr val="000000"/>
                </a:solidFill>
              </a:rPr>
              <a:t>2004</a:t>
            </a:r>
            <a:endParaRPr lang="en-US" sz="2000" b="1">
              <a:solidFill>
                <a:srgbClr val="000000"/>
              </a:solidFill>
              <a:latin typeface="Times New Roman" charset="0"/>
            </a:endParaRPr>
          </a:p>
        </p:txBody>
      </p:sp>
      <p:sp>
        <p:nvSpPr>
          <p:cNvPr id="2211852" name="Line 12"/>
          <p:cNvSpPr>
            <a:spLocks noChangeAspect="1" noChangeShapeType="1"/>
          </p:cNvSpPr>
          <p:nvPr/>
        </p:nvSpPr>
        <p:spPr bwMode="auto">
          <a:xfrm>
            <a:off x="3811588" y="1457325"/>
            <a:ext cx="1587"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53" name="Rectangle 13"/>
          <p:cNvSpPr>
            <a:spLocks noChangeAspect="1" noChangeArrowheads="1"/>
          </p:cNvSpPr>
          <p:nvPr/>
        </p:nvSpPr>
        <p:spPr bwMode="auto">
          <a:xfrm>
            <a:off x="4349750"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a:solidFill>
                  <a:srgbClr val="000000"/>
                </a:solidFill>
              </a:rPr>
              <a:t>2005</a:t>
            </a:r>
            <a:endParaRPr lang="en-US" sz="2000" b="1">
              <a:solidFill>
                <a:srgbClr val="000000"/>
              </a:solidFill>
              <a:latin typeface="Times New Roman" charset="0"/>
            </a:endParaRPr>
          </a:p>
        </p:txBody>
      </p:sp>
      <p:sp>
        <p:nvSpPr>
          <p:cNvPr id="2211854" name="Line 14"/>
          <p:cNvSpPr>
            <a:spLocks noChangeAspect="1" noChangeShapeType="1"/>
          </p:cNvSpPr>
          <p:nvPr/>
        </p:nvSpPr>
        <p:spPr bwMode="auto">
          <a:xfrm flipV="1">
            <a:off x="4256088" y="1452563"/>
            <a:ext cx="0" cy="15875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55" name="Rectangle 15"/>
          <p:cNvSpPr>
            <a:spLocks noChangeAspect="1" noChangeArrowheads="1"/>
          </p:cNvSpPr>
          <p:nvPr/>
        </p:nvSpPr>
        <p:spPr bwMode="auto">
          <a:xfrm>
            <a:off x="4799013"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a:solidFill>
                  <a:srgbClr val="000000"/>
                </a:solidFill>
              </a:rPr>
              <a:t>2006</a:t>
            </a:r>
            <a:endParaRPr lang="en-US" sz="2000" b="1">
              <a:solidFill>
                <a:srgbClr val="000000"/>
              </a:solidFill>
              <a:latin typeface="Times New Roman" charset="0"/>
            </a:endParaRPr>
          </a:p>
        </p:txBody>
      </p:sp>
      <p:sp>
        <p:nvSpPr>
          <p:cNvPr id="2211856" name="Line 16"/>
          <p:cNvSpPr>
            <a:spLocks noChangeAspect="1" noChangeShapeType="1"/>
          </p:cNvSpPr>
          <p:nvPr/>
        </p:nvSpPr>
        <p:spPr bwMode="auto">
          <a:xfrm>
            <a:off x="4706938" y="1457325"/>
            <a:ext cx="1587"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57" name="Rectangle 17"/>
          <p:cNvSpPr>
            <a:spLocks noChangeAspect="1" noChangeArrowheads="1"/>
          </p:cNvSpPr>
          <p:nvPr/>
        </p:nvSpPr>
        <p:spPr bwMode="auto">
          <a:xfrm>
            <a:off x="5248275"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a:solidFill>
                  <a:srgbClr val="000000"/>
                </a:solidFill>
              </a:rPr>
              <a:t>2007</a:t>
            </a:r>
            <a:endParaRPr lang="en-US" sz="2000" b="1">
              <a:solidFill>
                <a:srgbClr val="000000"/>
              </a:solidFill>
              <a:latin typeface="Times New Roman" charset="0"/>
            </a:endParaRPr>
          </a:p>
        </p:txBody>
      </p:sp>
      <p:sp>
        <p:nvSpPr>
          <p:cNvPr id="2211858" name="Line 18"/>
          <p:cNvSpPr>
            <a:spLocks noChangeAspect="1" noChangeShapeType="1"/>
          </p:cNvSpPr>
          <p:nvPr/>
        </p:nvSpPr>
        <p:spPr bwMode="auto">
          <a:xfrm>
            <a:off x="5156200" y="1457325"/>
            <a:ext cx="1588"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59" name="Rectangle 19"/>
          <p:cNvSpPr>
            <a:spLocks noChangeAspect="1" noChangeArrowheads="1"/>
          </p:cNvSpPr>
          <p:nvPr/>
        </p:nvSpPr>
        <p:spPr bwMode="auto">
          <a:xfrm>
            <a:off x="5697538"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dirty="0">
                <a:solidFill>
                  <a:srgbClr val="000000"/>
                </a:solidFill>
              </a:rPr>
              <a:t>2008</a:t>
            </a:r>
            <a:endParaRPr lang="en-US" sz="2000" b="1" dirty="0">
              <a:solidFill>
                <a:srgbClr val="000000"/>
              </a:solidFill>
              <a:latin typeface="Times New Roman" charset="0"/>
            </a:endParaRPr>
          </a:p>
        </p:txBody>
      </p:sp>
      <p:sp>
        <p:nvSpPr>
          <p:cNvPr id="2211860" name="Line 20"/>
          <p:cNvSpPr>
            <a:spLocks noChangeAspect="1" noChangeShapeType="1"/>
          </p:cNvSpPr>
          <p:nvPr/>
        </p:nvSpPr>
        <p:spPr bwMode="auto">
          <a:xfrm>
            <a:off x="5605463" y="1457325"/>
            <a:ext cx="1587"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61" name="Rectangle 21"/>
          <p:cNvSpPr>
            <a:spLocks noChangeAspect="1" noChangeArrowheads="1"/>
          </p:cNvSpPr>
          <p:nvPr/>
        </p:nvSpPr>
        <p:spPr bwMode="auto">
          <a:xfrm>
            <a:off x="6145213"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a:solidFill>
                  <a:srgbClr val="000000"/>
                </a:solidFill>
              </a:rPr>
              <a:t>2009</a:t>
            </a:r>
            <a:endParaRPr lang="en-US" sz="2000" b="1">
              <a:solidFill>
                <a:srgbClr val="000000"/>
              </a:solidFill>
              <a:latin typeface="Times New Roman" charset="0"/>
            </a:endParaRPr>
          </a:p>
        </p:txBody>
      </p:sp>
      <p:sp>
        <p:nvSpPr>
          <p:cNvPr id="2211862" name="Line 22"/>
          <p:cNvSpPr>
            <a:spLocks noChangeAspect="1" noChangeShapeType="1"/>
          </p:cNvSpPr>
          <p:nvPr/>
        </p:nvSpPr>
        <p:spPr bwMode="auto">
          <a:xfrm>
            <a:off x="6054725" y="1457325"/>
            <a:ext cx="1588"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63" name="Rectangle 23"/>
          <p:cNvSpPr>
            <a:spLocks noChangeAspect="1" noChangeArrowheads="1"/>
          </p:cNvSpPr>
          <p:nvPr/>
        </p:nvSpPr>
        <p:spPr bwMode="auto">
          <a:xfrm>
            <a:off x="6594475"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a:solidFill>
                  <a:srgbClr val="000000"/>
                </a:solidFill>
              </a:rPr>
              <a:t>2010</a:t>
            </a:r>
            <a:endParaRPr lang="en-US" sz="2000" b="1">
              <a:solidFill>
                <a:srgbClr val="000000"/>
              </a:solidFill>
              <a:latin typeface="Times New Roman" charset="0"/>
            </a:endParaRPr>
          </a:p>
        </p:txBody>
      </p:sp>
      <p:sp>
        <p:nvSpPr>
          <p:cNvPr id="2211864" name="Line 24"/>
          <p:cNvSpPr>
            <a:spLocks noChangeAspect="1" noChangeShapeType="1"/>
          </p:cNvSpPr>
          <p:nvPr/>
        </p:nvSpPr>
        <p:spPr bwMode="auto">
          <a:xfrm>
            <a:off x="6503988" y="1457325"/>
            <a:ext cx="1587"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65" name="Rectangle 25"/>
          <p:cNvSpPr>
            <a:spLocks noChangeAspect="1" noChangeArrowheads="1"/>
          </p:cNvSpPr>
          <p:nvPr/>
        </p:nvSpPr>
        <p:spPr bwMode="auto">
          <a:xfrm>
            <a:off x="7043738"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a:solidFill>
                  <a:srgbClr val="000000"/>
                </a:solidFill>
              </a:rPr>
              <a:t>2011</a:t>
            </a:r>
            <a:endParaRPr lang="en-US" sz="2000" b="1">
              <a:solidFill>
                <a:srgbClr val="000000"/>
              </a:solidFill>
              <a:latin typeface="Times New Roman" charset="0"/>
            </a:endParaRPr>
          </a:p>
        </p:txBody>
      </p:sp>
      <p:sp>
        <p:nvSpPr>
          <p:cNvPr id="2211866" name="Line 26"/>
          <p:cNvSpPr>
            <a:spLocks noChangeAspect="1" noChangeShapeType="1"/>
          </p:cNvSpPr>
          <p:nvPr/>
        </p:nvSpPr>
        <p:spPr bwMode="auto">
          <a:xfrm>
            <a:off x="6953250" y="1457325"/>
            <a:ext cx="1588"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67" name="Rectangle 27"/>
          <p:cNvSpPr>
            <a:spLocks noChangeAspect="1" noChangeArrowheads="1"/>
          </p:cNvSpPr>
          <p:nvPr/>
        </p:nvSpPr>
        <p:spPr bwMode="auto">
          <a:xfrm>
            <a:off x="7493000"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a:solidFill>
                  <a:srgbClr val="000000"/>
                </a:solidFill>
              </a:rPr>
              <a:t>2012</a:t>
            </a:r>
            <a:endParaRPr lang="en-US" sz="2000" b="1">
              <a:solidFill>
                <a:srgbClr val="000000"/>
              </a:solidFill>
              <a:latin typeface="Times New Roman" charset="0"/>
            </a:endParaRPr>
          </a:p>
        </p:txBody>
      </p:sp>
      <p:sp>
        <p:nvSpPr>
          <p:cNvPr id="2211868" name="Line 28"/>
          <p:cNvSpPr>
            <a:spLocks noChangeAspect="1" noChangeShapeType="1"/>
          </p:cNvSpPr>
          <p:nvPr/>
        </p:nvSpPr>
        <p:spPr bwMode="auto">
          <a:xfrm>
            <a:off x="7400925" y="1457325"/>
            <a:ext cx="3175"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69" name="Rectangle 29"/>
          <p:cNvSpPr>
            <a:spLocks noChangeAspect="1" noChangeArrowheads="1"/>
          </p:cNvSpPr>
          <p:nvPr/>
        </p:nvSpPr>
        <p:spPr bwMode="auto">
          <a:xfrm>
            <a:off x="7942263"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a:solidFill>
                  <a:srgbClr val="000000"/>
                </a:solidFill>
              </a:rPr>
              <a:t>2013</a:t>
            </a:r>
            <a:endParaRPr lang="en-US" sz="2000" b="1">
              <a:solidFill>
                <a:srgbClr val="000000"/>
              </a:solidFill>
              <a:latin typeface="Times New Roman" charset="0"/>
            </a:endParaRPr>
          </a:p>
        </p:txBody>
      </p:sp>
      <p:sp>
        <p:nvSpPr>
          <p:cNvPr id="2211870" name="Line 30"/>
          <p:cNvSpPr>
            <a:spLocks noChangeAspect="1" noChangeShapeType="1"/>
          </p:cNvSpPr>
          <p:nvPr/>
        </p:nvSpPr>
        <p:spPr bwMode="auto">
          <a:xfrm>
            <a:off x="7850188" y="1457325"/>
            <a:ext cx="3175"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71" name="Rectangle 31"/>
          <p:cNvSpPr>
            <a:spLocks noChangeAspect="1" noChangeArrowheads="1"/>
          </p:cNvSpPr>
          <p:nvPr/>
        </p:nvSpPr>
        <p:spPr bwMode="auto">
          <a:xfrm>
            <a:off x="8391525" y="1493838"/>
            <a:ext cx="2857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a:solidFill>
                  <a:srgbClr val="000000"/>
                </a:solidFill>
              </a:rPr>
              <a:t>2014…</a:t>
            </a:r>
            <a:endParaRPr lang="en-US" sz="2000" b="1">
              <a:solidFill>
                <a:srgbClr val="000000"/>
              </a:solidFill>
              <a:latin typeface="Times New Roman" charset="0"/>
            </a:endParaRPr>
          </a:p>
        </p:txBody>
      </p:sp>
      <p:sp>
        <p:nvSpPr>
          <p:cNvPr id="2211872" name="Line 32"/>
          <p:cNvSpPr>
            <a:spLocks noChangeAspect="1" noChangeShapeType="1"/>
          </p:cNvSpPr>
          <p:nvPr/>
        </p:nvSpPr>
        <p:spPr bwMode="auto">
          <a:xfrm>
            <a:off x="8299450" y="1457325"/>
            <a:ext cx="3175"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73" name="Line 33"/>
          <p:cNvSpPr>
            <a:spLocks noChangeAspect="1" noChangeShapeType="1"/>
          </p:cNvSpPr>
          <p:nvPr/>
        </p:nvSpPr>
        <p:spPr bwMode="auto">
          <a:xfrm>
            <a:off x="3360738" y="1393825"/>
            <a:ext cx="1587" cy="46704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74" name="Line 34"/>
          <p:cNvSpPr>
            <a:spLocks noChangeAspect="1" noChangeShapeType="1"/>
          </p:cNvSpPr>
          <p:nvPr/>
        </p:nvSpPr>
        <p:spPr bwMode="auto">
          <a:xfrm>
            <a:off x="3811588" y="1412875"/>
            <a:ext cx="1587" cy="4651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75" name="Line 35"/>
          <p:cNvSpPr>
            <a:spLocks noChangeAspect="1" noChangeShapeType="1"/>
          </p:cNvSpPr>
          <p:nvPr/>
        </p:nvSpPr>
        <p:spPr bwMode="auto">
          <a:xfrm>
            <a:off x="4260850" y="1403350"/>
            <a:ext cx="1588" cy="46609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76" name="Line 36"/>
          <p:cNvSpPr>
            <a:spLocks noChangeAspect="1" noChangeShapeType="1"/>
          </p:cNvSpPr>
          <p:nvPr/>
        </p:nvSpPr>
        <p:spPr bwMode="auto">
          <a:xfrm>
            <a:off x="4706938" y="1400175"/>
            <a:ext cx="1587" cy="46640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77" name="Line 37"/>
          <p:cNvSpPr>
            <a:spLocks noChangeAspect="1" noChangeShapeType="1"/>
          </p:cNvSpPr>
          <p:nvPr/>
        </p:nvSpPr>
        <p:spPr bwMode="auto">
          <a:xfrm>
            <a:off x="5156200" y="1408113"/>
            <a:ext cx="1588" cy="46561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78" name="Line 38"/>
          <p:cNvSpPr>
            <a:spLocks noChangeAspect="1" noChangeShapeType="1"/>
          </p:cNvSpPr>
          <p:nvPr/>
        </p:nvSpPr>
        <p:spPr bwMode="auto">
          <a:xfrm>
            <a:off x="5605463" y="1406525"/>
            <a:ext cx="1587" cy="46577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79" name="Line 39"/>
          <p:cNvSpPr>
            <a:spLocks noChangeAspect="1" noChangeShapeType="1"/>
          </p:cNvSpPr>
          <p:nvPr/>
        </p:nvSpPr>
        <p:spPr bwMode="auto">
          <a:xfrm>
            <a:off x="6054725" y="1400175"/>
            <a:ext cx="1588" cy="46640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80" name="Line 40"/>
          <p:cNvSpPr>
            <a:spLocks noChangeAspect="1" noChangeShapeType="1"/>
          </p:cNvSpPr>
          <p:nvPr/>
        </p:nvSpPr>
        <p:spPr bwMode="auto">
          <a:xfrm>
            <a:off x="6503988" y="1408113"/>
            <a:ext cx="1587" cy="46116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81" name="Line 41"/>
          <p:cNvSpPr>
            <a:spLocks noChangeAspect="1" noChangeShapeType="1"/>
          </p:cNvSpPr>
          <p:nvPr/>
        </p:nvSpPr>
        <p:spPr bwMode="auto">
          <a:xfrm>
            <a:off x="6953250" y="1392238"/>
            <a:ext cx="1588" cy="46720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82" name="Line 42"/>
          <p:cNvSpPr>
            <a:spLocks noChangeAspect="1" noChangeShapeType="1"/>
          </p:cNvSpPr>
          <p:nvPr/>
        </p:nvSpPr>
        <p:spPr bwMode="auto">
          <a:xfrm>
            <a:off x="7400925" y="1400175"/>
            <a:ext cx="3175" cy="46640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83" name="Line 43"/>
          <p:cNvSpPr>
            <a:spLocks noChangeAspect="1" noChangeShapeType="1"/>
          </p:cNvSpPr>
          <p:nvPr/>
        </p:nvSpPr>
        <p:spPr bwMode="auto">
          <a:xfrm>
            <a:off x="7850188" y="1392238"/>
            <a:ext cx="3175" cy="46720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84" name="Line 44"/>
          <p:cNvSpPr>
            <a:spLocks noChangeAspect="1" noChangeShapeType="1"/>
          </p:cNvSpPr>
          <p:nvPr/>
        </p:nvSpPr>
        <p:spPr bwMode="auto">
          <a:xfrm>
            <a:off x="8299450" y="1384300"/>
            <a:ext cx="3175" cy="46799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85" name="Rectangle 45"/>
          <p:cNvSpPr>
            <a:spLocks noChangeAspect="1" noChangeArrowheads="1"/>
          </p:cNvSpPr>
          <p:nvPr/>
        </p:nvSpPr>
        <p:spPr bwMode="auto">
          <a:xfrm>
            <a:off x="2227263" y="1479550"/>
            <a:ext cx="596900" cy="106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fontAlgn="base">
              <a:spcBef>
                <a:spcPct val="0"/>
              </a:spcBef>
              <a:spcAft>
                <a:spcPct val="0"/>
              </a:spcAft>
            </a:pPr>
            <a:r>
              <a:rPr lang="en-US" sz="700" b="1">
                <a:solidFill>
                  <a:srgbClr val="000000"/>
                </a:solidFill>
              </a:rPr>
              <a:t>Calendar Year</a:t>
            </a:r>
          </a:p>
        </p:txBody>
      </p:sp>
      <p:sp>
        <p:nvSpPr>
          <p:cNvPr id="2211886" name="Rectangle 46"/>
          <p:cNvSpPr>
            <a:spLocks noChangeAspect="1" noChangeArrowheads="1"/>
          </p:cNvSpPr>
          <p:nvPr/>
        </p:nvSpPr>
        <p:spPr bwMode="auto">
          <a:xfrm>
            <a:off x="298450" y="2362200"/>
            <a:ext cx="22288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400" u="sng">
                <a:solidFill>
                  <a:srgbClr val="000000"/>
                </a:solidFill>
              </a:rPr>
              <a:t>System Architecture Studies</a:t>
            </a:r>
          </a:p>
          <a:p>
            <a:pPr fontAlgn="base">
              <a:spcBef>
                <a:spcPct val="0"/>
              </a:spcBef>
              <a:spcAft>
                <a:spcPct val="0"/>
              </a:spcAft>
            </a:pPr>
            <a:r>
              <a:rPr lang="en-US" sz="1400">
                <a:solidFill>
                  <a:srgbClr val="000000"/>
                </a:solidFill>
              </a:rPr>
              <a:t>(12 x industry contracts)</a:t>
            </a:r>
            <a:endParaRPr lang="en-US" sz="3600">
              <a:solidFill>
                <a:srgbClr val="000000"/>
              </a:solidFill>
              <a:latin typeface="Times New Roman" charset="0"/>
            </a:endParaRPr>
          </a:p>
        </p:txBody>
      </p:sp>
      <p:sp>
        <p:nvSpPr>
          <p:cNvPr id="2211887" name="Rectangle 47"/>
          <p:cNvSpPr>
            <a:spLocks noChangeArrowheads="1"/>
          </p:cNvSpPr>
          <p:nvPr/>
        </p:nvSpPr>
        <p:spPr bwMode="auto">
          <a:xfrm>
            <a:off x="3763963" y="2476500"/>
            <a:ext cx="463550" cy="255588"/>
          </a:xfrm>
          <a:prstGeom prst="rect">
            <a:avLst/>
          </a:prstGeom>
          <a:solidFill>
            <a:srgbClr val="FF9900"/>
          </a:solidFill>
          <a:ln w="0">
            <a:solidFill>
              <a:srgbClr val="000000"/>
            </a:solidFill>
            <a:miter lim="800000"/>
            <a:headEnd/>
            <a:tailEnd/>
          </a:ln>
        </p:spPr>
        <p:txBody>
          <a:bodyPr/>
          <a:lstStyle/>
          <a:p>
            <a:pPr fontAlgn="base">
              <a:spcBef>
                <a:spcPct val="0"/>
              </a:spcBef>
              <a:spcAft>
                <a:spcPct val="0"/>
              </a:spcAft>
            </a:pPr>
            <a:endParaRPr lang="en-US" sz="1200">
              <a:solidFill>
                <a:srgbClr val="000000"/>
              </a:solidFill>
            </a:endParaRPr>
          </a:p>
        </p:txBody>
      </p:sp>
      <p:sp>
        <p:nvSpPr>
          <p:cNvPr id="2211888" name="Line 48"/>
          <p:cNvSpPr>
            <a:spLocks noChangeShapeType="1"/>
          </p:cNvSpPr>
          <p:nvPr/>
        </p:nvSpPr>
        <p:spPr bwMode="auto">
          <a:xfrm flipH="1">
            <a:off x="304800" y="1600200"/>
            <a:ext cx="84439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89" name="Line 49"/>
          <p:cNvSpPr>
            <a:spLocks noChangeShapeType="1"/>
          </p:cNvSpPr>
          <p:nvPr/>
        </p:nvSpPr>
        <p:spPr bwMode="auto">
          <a:xfrm>
            <a:off x="2898775" y="1371600"/>
            <a:ext cx="0" cy="46212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90" name="Rectangle 50"/>
          <p:cNvSpPr>
            <a:spLocks noChangeAspect="1" noChangeArrowheads="1"/>
          </p:cNvSpPr>
          <p:nvPr/>
        </p:nvSpPr>
        <p:spPr bwMode="auto">
          <a:xfrm>
            <a:off x="300038" y="1708150"/>
            <a:ext cx="1914525"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fontAlgn="base">
              <a:spcBef>
                <a:spcPct val="0"/>
              </a:spcBef>
              <a:spcAft>
                <a:spcPct val="0"/>
              </a:spcAft>
            </a:pPr>
            <a:r>
              <a:rPr lang="en-US" sz="1400" u="sng">
                <a:solidFill>
                  <a:srgbClr val="000000"/>
                </a:solidFill>
              </a:rPr>
              <a:t>Instrument Contracts</a:t>
            </a:r>
          </a:p>
          <a:p>
            <a:pPr fontAlgn="base">
              <a:spcBef>
                <a:spcPct val="0"/>
              </a:spcBef>
              <a:spcAft>
                <a:spcPct val="0"/>
              </a:spcAft>
            </a:pPr>
            <a:r>
              <a:rPr lang="en-US" sz="1400" u="sng">
                <a:solidFill>
                  <a:srgbClr val="000000"/>
                </a:solidFill>
              </a:rPr>
              <a:t>(</a:t>
            </a:r>
            <a:r>
              <a:rPr lang="en-US" sz="1400">
                <a:solidFill>
                  <a:srgbClr val="000000"/>
                </a:solidFill>
              </a:rPr>
              <a:t>NASA/GSFC contracts)</a:t>
            </a:r>
            <a:endParaRPr lang="en-US" sz="3600">
              <a:solidFill>
                <a:srgbClr val="000000"/>
              </a:solidFill>
              <a:latin typeface="Times New Roman" charset="0"/>
            </a:endParaRPr>
          </a:p>
        </p:txBody>
      </p:sp>
      <p:sp>
        <p:nvSpPr>
          <p:cNvPr id="2211891" name="Rectangle 51"/>
          <p:cNvSpPr>
            <a:spLocks noChangeArrowheads="1"/>
          </p:cNvSpPr>
          <p:nvPr/>
        </p:nvSpPr>
        <p:spPr bwMode="auto">
          <a:xfrm>
            <a:off x="2762250" y="1784350"/>
            <a:ext cx="2647950" cy="349250"/>
          </a:xfrm>
          <a:prstGeom prst="rect">
            <a:avLst/>
          </a:prstGeom>
          <a:solidFill>
            <a:schemeClr val="bg2"/>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p>
            <a:pPr algn="ctr" fontAlgn="base">
              <a:spcBef>
                <a:spcPct val="0"/>
              </a:spcBef>
              <a:spcAft>
                <a:spcPct val="0"/>
              </a:spcAft>
            </a:pPr>
            <a:r>
              <a:rPr lang="en-US" sz="1400" dirty="0">
                <a:solidFill>
                  <a:srgbClr val="FFFFFF"/>
                </a:solidFill>
              </a:rPr>
              <a:t>ABI, HES, SIS, SEISS, GLM</a:t>
            </a:r>
          </a:p>
        </p:txBody>
      </p:sp>
      <p:sp>
        <p:nvSpPr>
          <p:cNvPr id="2211892" name="Rectangle 52"/>
          <p:cNvSpPr>
            <a:spLocks noChangeArrowheads="1"/>
          </p:cNvSpPr>
          <p:nvPr/>
        </p:nvSpPr>
        <p:spPr bwMode="auto">
          <a:xfrm>
            <a:off x="6626225" y="2252663"/>
            <a:ext cx="15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endParaRPr lang="en-US">
              <a:solidFill>
                <a:srgbClr val="000000"/>
              </a:solidFill>
              <a:latin typeface="Times New Roman" charset="0"/>
            </a:endParaRPr>
          </a:p>
        </p:txBody>
      </p:sp>
      <p:sp>
        <p:nvSpPr>
          <p:cNvPr id="2211893" name="Rectangle 53"/>
          <p:cNvSpPr>
            <a:spLocks noChangeArrowheads="1"/>
          </p:cNvSpPr>
          <p:nvPr/>
        </p:nvSpPr>
        <p:spPr bwMode="auto">
          <a:xfrm>
            <a:off x="3622675" y="2032000"/>
            <a:ext cx="531813"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94" name="Rectangle 54"/>
          <p:cNvSpPr>
            <a:spLocks noChangeArrowheads="1"/>
          </p:cNvSpPr>
          <p:nvPr/>
        </p:nvSpPr>
        <p:spPr bwMode="auto">
          <a:xfrm>
            <a:off x="7500938" y="1819275"/>
            <a:ext cx="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endParaRPr lang="en-US" sz="2000">
              <a:solidFill>
                <a:srgbClr val="000000"/>
              </a:solidFill>
              <a:latin typeface="Times New Roman" charset="0"/>
            </a:endParaRPr>
          </a:p>
        </p:txBody>
      </p:sp>
      <p:sp>
        <p:nvSpPr>
          <p:cNvPr id="2211895" name="AutoShape 55"/>
          <p:cNvSpPr>
            <a:spLocks noChangeArrowheads="1"/>
          </p:cNvSpPr>
          <p:nvPr/>
        </p:nvSpPr>
        <p:spPr bwMode="auto">
          <a:xfrm>
            <a:off x="5316538" y="1784350"/>
            <a:ext cx="306387" cy="3781425"/>
          </a:xfrm>
          <a:prstGeom prst="downArrow">
            <a:avLst>
              <a:gd name="adj1" fmla="val 46500"/>
              <a:gd name="adj2" fmla="val 237812"/>
            </a:avLst>
          </a:prstGeom>
          <a:solidFill>
            <a:schemeClr val="bg2"/>
          </a:soli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96" name="Rectangle 56"/>
          <p:cNvSpPr>
            <a:spLocks noChangeArrowheads="1"/>
          </p:cNvSpPr>
          <p:nvPr/>
        </p:nvSpPr>
        <p:spPr bwMode="auto">
          <a:xfrm>
            <a:off x="4856163" y="4500563"/>
            <a:ext cx="336550" cy="173037"/>
          </a:xfrm>
          <a:prstGeom prst="rect">
            <a:avLst/>
          </a:prstGeom>
          <a:solidFill>
            <a:schemeClr val="bg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500" b="1">
              <a:solidFill>
                <a:srgbClr val="FFFFFF"/>
              </a:solidFill>
              <a:latin typeface="Arial Black" pitchFamily="34" charset="0"/>
            </a:endParaRPr>
          </a:p>
        </p:txBody>
      </p:sp>
      <p:sp>
        <p:nvSpPr>
          <p:cNvPr id="2211897" name="Rectangle 57"/>
          <p:cNvSpPr>
            <a:spLocks noChangeAspect="1" noChangeArrowheads="1"/>
          </p:cNvSpPr>
          <p:nvPr/>
        </p:nvSpPr>
        <p:spPr bwMode="auto">
          <a:xfrm>
            <a:off x="327025" y="4495800"/>
            <a:ext cx="289083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400" u="sng">
                <a:solidFill>
                  <a:srgbClr val="000000"/>
                </a:solidFill>
              </a:rPr>
              <a:t>System Acquisition RFP Preparation</a:t>
            </a:r>
          </a:p>
          <a:p>
            <a:pPr fontAlgn="base">
              <a:spcBef>
                <a:spcPct val="0"/>
              </a:spcBef>
              <a:spcAft>
                <a:spcPct val="0"/>
              </a:spcAft>
            </a:pPr>
            <a:endParaRPr lang="en-US" sz="1400" u="sng">
              <a:solidFill>
                <a:srgbClr val="000000"/>
              </a:solidFill>
            </a:endParaRPr>
          </a:p>
          <a:p>
            <a:pPr fontAlgn="base">
              <a:spcBef>
                <a:spcPct val="0"/>
              </a:spcBef>
              <a:spcAft>
                <a:spcPct val="0"/>
              </a:spcAft>
            </a:pPr>
            <a:r>
              <a:rPr lang="en-US" sz="1400" u="sng">
                <a:solidFill>
                  <a:srgbClr val="000000"/>
                </a:solidFill>
              </a:rPr>
              <a:t>System Acquisition Source Selection</a:t>
            </a:r>
            <a:endParaRPr lang="en-US" sz="3200">
              <a:solidFill>
                <a:srgbClr val="000000"/>
              </a:solidFill>
              <a:latin typeface="Times New Roman" charset="0"/>
            </a:endParaRPr>
          </a:p>
        </p:txBody>
      </p:sp>
      <p:sp>
        <p:nvSpPr>
          <p:cNvPr id="2211898" name="Rectangle 58"/>
          <p:cNvSpPr>
            <a:spLocks noChangeArrowheads="1"/>
          </p:cNvSpPr>
          <p:nvPr/>
        </p:nvSpPr>
        <p:spPr bwMode="auto">
          <a:xfrm>
            <a:off x="5194300" y="4935538"/>
            <a:ext cx="220663" cy="173037"/>
          </a:xfrm>
          <a:prstGeom prst="rect">
            <a:avLst/>
          </a:prstGeom>
          <a:solidFill>
            <a:srgbClr val="00FF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500" b="1">
              <a:solidFill>
                <a:srgbClr val="FFFFFF"/>
              </a:solidFill>
              <a:latin typeface="Arial Black" pitchFamily="34" charset="0"/>
            </a:endParaRPr>
          </a:p>
        </p:txBody>
      </p:sp>
      <p:sp>
        <p:nvSpPr>
          <p:cNvPr id="2211899" name="Rectangle 59"/>
          <p:cNvSpPr>
            <a:spLocks noChangeAspect="1" noChangeArrowheads="1"/>
          </p:cNvSpPr>
          <p:nvPr/>
        </p:nvSpPr>
        <p:spPr bwMode="auto">
          <a:xfrm>
            <a:off x="319088" y="3870325"/>
            <a:ext cx="2544762"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fontAlgn="base">
              <a:spcBef>
                <a:spcPct val="0"/>
              </a:spcBef>
              <a:spcAft>
                <a:spcPct val="0"/>
              </a:spcAft>
            </a:pPr>
            <a:r>
              <a:rPr lang="en-US" sz="1400" u="sng">
                <a:solidFill>
                  <a:srgbClr val="000000"/>
                </a:solidFill>
              </a:rPr>
              <a:t>Program Definition and Risk Reduction (PDRR)</a:t>
            </a:r>
            <a:endParaRPr lang="en-US" sz="3600">
              <a:solidFill>
                <a:srgbClr val="000000"/>
              </a:solidFill>
              <a:latin typeface="Times New Roman" charset="0"/>
            </a:endParaRPr>
          </a:p>
        </p:txBody>
      </p:sp>
      <p:grpSp>
        <p:nvGrpSpPr>
          <p:cNvPr id="2211900" name="Group 60"/>
          <p:cNvGrpSpPr>
            <a:grpSpLocks/>
          </p:cNvGrpSpPr>
          <p:nvPr/>
        </p:nvGrpSpPr>
        <p:grpSpPr bwMode="auto">
          <a:xfrm>
            <a:off x="4587875" y="3916363"/>
            <a:ext cx="754063" cy="331787"/>
            <a:chOff x="2857" y="2676"/>
            <a:chExt cx="325" cy="209"/>
          </a:xfrm>
        </p:grpSpPr>
        <p:sp>
          <p:nvSpPr>
            <p:cNvPr id="2211901" name="Rectangle 61"/>
            <p:cNvSpPr>
              <a:spLocks noChangeAspect="1" noChangeArrowheads="1"/>
            </p:cNvSpPr>
            <p:nvPr/>
          </p:nvSpPr>
          <p:spPr bwMode="auto">
            <a:xfrm>
              <a:off x="2857" y="2676"/>
              <a:ext cx="325" cy="209"/>
            </a:xfrm>
            <a:prstGeom prst="rect">
              <a:avLst/>
            </a:prstGeom>
            <a:solidFill>
              <a:srgbClr val="008080"/>
            </a:solidFill>
            <a:ln w="0">
              <a:solidFill>
                <a:srgbClr val="000000"/>
              </a:solidFill>
              <a:miter lim="800000"/>
              <a:headEnd/>
              <a:tailEnd/>
            </a:ln>
          </p:spPr>
          <p:txBody>
            <a:bodyPr/>
            <a:lstStyle/>
            <a:p>
              <a:pPr fontAlgn="base">
                <a:spcBef>
                  <a:spcPct val="0"/>
                </a:spcBef>
                <a:spcAft>
                  <a:spcPct val="0"/>
                </a:spcAft>
              </a:pPr>
              <a:endParaRPr lang="en-US" sz="1200">
                <a:solidFill>
                  <a:srgbClr val="FFFFFF"/>
                </a:solidFill>
              </a:endParaRPr>
            </a:p>
          </p:txBody>
        </p:sp>
        <p:sp>
          <p:nvSpPr>
            <p:cNvPr id="2211902" name="Text Box 62"/>
            <p:cNvSpPr txBox="1">
              <a:spLocks noChangeArrowheads="1"/>
            </p:cNvSpPr>
            <p:nvPr/>
          </p:nvSpPr>
          <p:spPr bwMode="auto">
            <a:xfrm>
              <a:off x="2890" y="2695"/>
              <a:ext cx="265" cy="173"/>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1200" b="1">
                  <a:solidFill>
                    <a:srgbClr val="FFFFFF"/>
                  </a:solidFill>
                </a:rPr>
                <a:t>PDRR</a:t>
              </a:r>
            </a:p>
          </p:txBody>
        </p:sp>
      </p:grpSp>
      <p:sp>
        <p:nvSpPr>
          <p:cNvPr id="2211903" name="Rectangle 63"/>
          <p:cNvSpPr>
            <a:spLocks noChangeAspect="1" noChangeArrowheads="1"/>
          </p:cNvSpPr>
          <p:nvPr/>
        </p:nvSpPr>
        <p:spPr bwMode="auto">
          <a:xfrm>
            <a:off x="325438" y="5362575"/>
            <a:ext cx="25844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400" u="sng">
                <a:solidFill>
                  <a:srgbClr val="000000"/>
                </a:solidFill>
              </a:rPr>
              <a:t>System Acquisition &amp; Operations</a:t>
            </a:r>
            <a:endParaRPr lang="en-US" sz="1200">
              <a:solidFill>
                <a:srgbClr val="000000"/>
              </a:solidFill>
            </a:endParaRPr>
          </a:p>
        </p:txBody>
      </p:sp>
      <p:grpSp>
        <p:nvGrpSpPr>
          <p:cNvPr id="2211904" name="Group 64"/>
          <p:cNvGrpSpPr>
            <a:grpSpLocks/>
          </p:cNvGrpSpPr>
          <p:nvPr/>
        </p:nvGrpSpPr>
        <p:grpSpPr bwMode="auto">
          <a:xfrm>
            <a:off x="5434013" y="5232400"/>
            <a:ext cx="3328987" cy="369888"/>
            <a:chOff x="3343" y="3694"/>
            <a:chExt cx="2172" cy="255"/>
          </a:xfrm>
        </p:grpSpPr>
        <p:sp>
          <p:nvSpPr>
            <p:cNvPr id="2211905" name="Rectangle 65"/>
            <p:cNvSpPr>
              <a:spLocks noChangeArrowheads="1"/>
            </p:cNvSpPr>
            <p:nvPr/>
          </p:nvSpPr>
          <p:spPr bwMode="auto">
            <a:xfrm>
              <a:off x="3343" y="3694"/>
              <a:ext cx="2172" cy="255"/>
            </a:xfrm>
            <a:prstGeom prst="rect">
              <a:avLst/>
            </a:prstGeom>
            <a:solidFill>
              <a:srgbClr val="33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n-US">
                <a:solidFill>
                  <a:srgbClr val="FFFFFF"/>
                </a:solidFill>
              </a:endParaRPr>
            </a:p>
          </p:txBody>
        </p:sp>
        <p:sp>
          <p:nvSpPr>
            <p:cNvPr id="2211906" name="Text Box 66"/>
            <p:cNvSpPr txBox="1">
              <a:spLocks noChangeArrowheads="1"/>
            </p:cNvSpPr>
            <p:nvPr/>
          </p:nvSpPr>
          <p:spPr bwMode="auto">
            <a:xfrm>
              <a:off x="3529" y="3712"/>
              <a:ext cx="1696" cy="189"/>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1200" b="1">
                  <a:solidFill>
                    <a:srgbClr val="FFFFFF"/>
                  </a:solidFill>
                </a:rPr>
                <a:t>System Acquisition &amp; Operations</a:t>
              </a:r>
            </a:p>
          </p:txBody>
        </p:sp>
      </p:grpSp>
      <p:sp>
        <p:nvSpPr>
          <p:cNvPr id="2211907" name="Rectangle 67"/>
          <p:cNvSpPr>
            <a:spLocks noChangeArrowheads="1"/>
          </p:cNvSpPr>
          <p:nvPr/>
        </p:nvSpPr>
        <p:spPr bwMode="auto">
          <a:xfrm>
            <a:off x="3979863" y="2971800"/>
            <a:ext cx="331787" cy="184150"/>
          </a:xfrm>
          <a:prstGeom prst="rect">
            <a:avLst/>
          </a:prstGeom>
          <a:solidFill>
            <a:schemeClr val="bg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500" b="1">
              <a:solidFill>
                <a:srgbClr val="FFFFFF"/>
              </a:solidFill>
              <a:latin typeface="Arial Black" pitchFamily="34" charset="0"/>
            </a:endParaRPr>
          </a:p>
        </p:txBody>
      </p:sp>
      <p:sp>
        <p:nvSpPr>
          <p:cNvPr id="2211908" name="Rectangle 68"/>
          <p:cNvSpPr>
            <a:spLocks noChangeArrowheads="1"/>
          </p:cNvSpPr>
          <p:nvPr/>
        </p:nvSpPr>
        <p:spPr bwMode="auto">
          <a:xfrm>
            <a:off x="4375150" y="3413125"/>
            <a:ext cx="188913" cy="196850"/>
          </a:xfrm>
          <a:prstGeom prst="rect">
            <a:avLst/>
          </a:prstGeom>
          <a:solidFill>
            <a:srgbClr val="00FF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500" b="1">
              <a:solidFill>
                <a:srgbClr val="FFFFFF"/>
              </a:solidFill>
              <a:latin typeface="Arial Black" pitchFamily="34" charset="0"/>
            </a:endParaRPr>
          </a:p>
        </p:txBody>
      </p:sp>
      <p:sp>
        <p:nvSpPr>
          <p:cNvPr id="2211909" name="AutoShape 69"/>
          <p:cNvSpPr>
            <a:spLocks noChangeArrowheads="1"/>
          </p:cNvSpPr>
          <p:nvPr/>
        </p:nvSpPr>
        <p:spPr bwMode="auto">
          <a:xfrm>
            <a:off x="4165600" y="3228975"/>
            <a:ext cx="136525" cy="201613"/>
          </a:xfrm>
          <a:prstGeom prst="flowChartDecision">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500" b="1">
              <a:solidFill>
                <a:srgbClr val="FFFFFF"/>
              </a:solidFill>
              <a:latin typeface="Arial Black" pitchFamily="34" charset="0"/>
            </a:endParaRPr>
          </a:p>
        </p:txBody>
      </p:sp>
      <p:sp>
        <p:nvSpPr>
          <p:cNvPr id="2211910" name="Text Box 70"/>
          <p:cNvSpPr txBox="1">
            <a:spLocks noChangeArrowheads="1"/>
          </p:cNvSpPr>
          <p:nvPr/>
        </p:nvSpPr>
        <p:spPr bwMode="auto">
          <a:xfrm>
            <a:off x="2530475" y="3197225"/>
            <a:ext cx="1657350" cy="26035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100" i="1">
                <a:solidFill>
                  <a:srgbClr val="FF0000"/>
                </a:solidFill>
              </a:rPr>
              <a:t>Industry Announcement</a:t>
            </a:r>
          </a:p>
        </p:txBody>
      </p:sp>
      <p:sp>
        <p:nvSpPr>
          <p:cNvPr id="2211911" name="Rectangle 71"/>
          <p:cNvSpPr>
            <a:spLocks noChangeAspect="1" noChangeArrowheads="1"/>
          </p:cNvSpPr>
          <p:nvPr/>
        </p:nvSpPr>
        <p:spPr bwMode="auto">
          <a:xfrm>
            <a:off x="290513" y="2971800"/>
            <a:ext cx="18954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400" u="sng">
                <a:solidFill>
                  <a:srgbClr val="000000"/>
                </a:solidFill>
              </a:rPr>
              <a:t>PDRR RFP Preparation</a:t>
            </a:r>
          </a:p>
          <a:p>
            <a:pPr fontAlgn="base">
              <a:spcBef>
                <a:spcPct val="0"/>
              </a:spcBef>
              <a:spcAft>
                <a:spcPct val="0"/>
              </a:spcAft>
            </a:pPr>
            <a:endParaRPr lang="en-US" sz="1400" u="sng">
              <a:solidFill>
                <a:srgbClr val="000000"/>
              </a:solidFill>
            </a:endParaRPr>
          </a:p>
          <a:p>
            <a:pPr fontAlgn="base">
              <a:spcBef>
                <a:spcPct val="0"/>
              </a:spcBef>
              <a:spcAft>
                <a:spcPct val="0"/>
              </a:spcAft>
            </a:pPr>
            <a:r>
              <a:rPr lang="en-US" sz="1400" u="sng">
                <a:solidFill>
                  <a:srgbClr val="000000"/>
                </a:solidFill>
              </a:rPr>
              <a:t>PDRR Source Selection</a:t>
            </a:r>
            <a:endParaRPr lang="en-US" sz="3200">
              <a:solidFill>
                <a:srgbClr val="000000"/>
              </a:solidFill>
              <a:latin typeface="Times New Roman" charset="0"/>
            </a:endParaRPr>
          </a:p>
        </p:txBody>
      </p:sp>
      <p:sp>
        <p:nvSpPr>
          <p:cNvPr id="2211912" name="Text Box 72"/>
          <p:cNvSpPr txBox="1">
            <a:spLocks noChangeArrowheads="1"/>
          </p:cNvSpPr>
          <p:nvPr/>
        </p:nvSpPr>
        <p:spPr bwMode="auto">
          <a:xfrm>
            <a:off x="5562600" y="1752600"/>
            <a:ext cx="2943225" cy="320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fontAlgn="base">
              <a:spcBef>
                <a:spcPct val="0"/>
              </a:spcBef>
              <a:spcAft>
                <a:spcPct val="0"/>
              </a:spcAft>
            </a:pPr>
            <a:r>
              <a:rPr lang="en-US" sz="1500" b="1">
                <a:solidFill>
                  <a:srgbClr val="000000"/>
                </a:solidFill>
              </a:rPr>
              <a:t>Instrument contracts on-going</a:t>
            </a:r>
          </a:p>
        </p:txBody>
      </p:sp>
      <p:sp>
        <p:nvSpPr>
          <p:cNvPr id="2211913" name="Text Box 73"/>
          <p:cNvSpPr txBox="1">
            <a:spLocks noChangeArrowheads="1"/>
          </p:cNvSpPr>
          <p:nvPr/>
        </p:nvSpPr>
        <p:spPr bwMode="auto">
          <a:xfrm>
            <a:off x="5562600" y="2327275"/>
            <a:ext cx="2968625" cy="320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fontAlgn="base">
              <a:spcBef>
                <a:spcPct val="0"/>
              </a:spcBef>
              <a:spcAft>
                <a:spcPct val="0"/>
              </a:spcAft>
            </a:pPr>
            <a:r>
              <a:rPr lang="en-US" sz="1500" b="1">
                <a:solidFill>
                  <a:srgbClr val="000000"/>
                </a:solidFill>
              </a:rPr>
              <a:t>Architecture Studies Complete</a:t>
            </a:r>
          </a:p>
        </p:txBody>
      </p:sp>
      <p:sp>
        <p:nvSpPr>
          <p:cNvPr id="2211914" name="Line 74"/>
          <p:cNvSpPr>
            <a:spLocks noChangeShapeType="1"/>
          </p:cNvSpPr>
          <p:nvPr/>
        </p:nvSpPr>
        <p:spPr bwMode="auto">
          <a:xfrm>
            <a:off x="4203700" y="1617663"/>
            <a:ext cx="7938" cy="4464050"/>
          </a:xfrm>
          <a:prstGeom prst="line">
            <a:avLst/>
          </a:prstGeom>
          <a:noFill/>
          <a:ln w="38100"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915" name="Text Box 75"/>
          <p:cNvSpPr txBox="1">
            <a:spLocks noChangeArrowheads="1"/>
          </p:cNvSpPr>
          <p:nvPr/>
        </p:nvSpPr>
        <p:spPr bwMode="auto">
          <a:xfrm>
            <a:off x="5562600" y="2927350"/>
            <a:ext cx="2873375" cy="320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fontAlgn="base">
              <a:spcBef>
                <a:spcPct val="0"/>
              </a:spcBef>
              <a:spcAft>
                <a:spcPct val="0"/>
              </a:spcAft>
            </a:pPr>
            <a:r>
              <a:rPr lang="en-US" sz="1500" b="1">
                <a:solidFill>
                  <a:srgbClr val="000000"/>
                </a:solidFill>
              </a:rPr>
              <a:t>PDRR preparations underway</a:t>
            </a:r>
          </a:p>
        </p:txBody>
      </p:sp>
      <p:sp>
        <p:nvSpPr>
          <p:cNvPr id="2211916" name="Freeform 76"/>
          <p:cNvSpPr>
            <a:spLocks noChangeAspect="1"/>
          </p:cNvSpPr>
          <p:nvPr/>
        </p:nvSpPr>
        <p:spPr bwMode="auto">
          <a:xfrm>
            <a:off x="7593013" y="5791200"/>
            <a:ext cx="174625" cy="168275"/>
          </a:xfrm>
          <a:custGeom>
            <a:avLst/>
            <a:gdLst>
              <a:gd name="T0" fmla="*/ 67 w 133"/>
              <a:gd name="T1" fmla="*/ 0 h 133"/>
              <a:gd name="T2" fmla="*/ 0 w 133"/>
              <a:gd name="T3" fmla="*/ 133 h 133"/>
              <a:gd name="T4" fmla="*/ 133 w 133"/>
              <a:gd name="T5" fmla="*/ 133 h 133"/>
              <a:gd name="T6" fmla="*/ 67 w 133"/>
              <a:gd name="T7" fmla="*/ 0 h 133"/>
            </a:gdLst>
            <a:ahLst/>
            <a:cxnLst>
              <a:cxn ang="0">
                <a:pos x="T0" y="T1"/>
              </a:cxn>
              <a:cxn ang="0">
                <a:pos x="T2" y="T3"/>
              </a:cxn>
              <a:cxn ang="0">
                <a:pos x="T4" y="T5"/>
              </a:cxn>
              <a:cxn ang="0">
                <a:pos x="T6" y="T7"/>
              </a:cxn>
            </a:cxnLst>
            <a:rect l="0" t="0" r="r" b="b"/>
            <a:pathLst>
              <a:path w="133" h="133">
                <a:moveTo>
                  <a:pt x="67" y="0"/>
                </a:moveTo>
                <a:lnTo>
                  <a:pt x="0" y="133"/>
                </a:lnTo>
                <a:lnTo>
                  <a:pt x="133" y="133"/>
                </a:lnTo>
                <a:lnTo>
                  <a:pt x="67" y="0"/>
                </a:lnTo>
                <a:close/>
              </a:path>
            </a:pathLst>
          </a:custGeom>
          <a:solidFill>
            <a:srgbClr val="0000FF"/>
          </a:solidFill>
          <a:ln w="0">
            <a:solidFill>
              <a:srgbClr val="000000"/>
            </a:solidFill>
            <a:prstDash val="solid"/>
            <a:round/>
            <a:headEnd/>
            <a:tailEnd/>
          </a:ln>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917" name="Rectangle 77"/>
          <p:cNvSpPr>
            <a:spLocks noChangeAspect="1" noChangeArrowheads="1"/>
          </p:cNvSpPr>
          <p:nvPr/>
        </p:nvSpPr>
        <p:spPr bwMode="auto">
          <a:xfrm>
            <a:off x="333375" y="5730875"/>
            <a:ext cx="5810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400" u="sng">
                <a:solidFill>
                  <a:srgbClr val="000000"/>
                </a:solidFill>
              </a:rPr>
              <a:t>Launch</a:t>
            </a:r>
            <a:endParaRPr lang="en-US" sz="1200">
              <a:solidFill>
                <a:srgbClr val="000000"/>
              </a:solidFill>
            </a:endParaRPr>
          </a:p>
        </p:txBody>
      </p:sp>
      <p:sp>
        <p:nvSpPr>
          <p:cNvPr id="2211918" name="AutoShape 78"/>
          <p:cNvSpPr>
            <a:spLocks/>
          </p:cNvSpPr>
          <p:nvPr/>
        </p:nvSpPr>
        <p:spPr bwMode="auto">
          <a:xfrm>
            <a:off x="5524500" y="3695700"/>
            <a:ext cx="333375" cy="1485900"/>
          </a:xfrm>
          <a:prstGeom prst="rightBrace">
            <a:avLst>
              <a:gd name="adj1" fmla="val 37143"/>
              <a:gd name="adj2" fmla="val 50000"/>
            </a:avLst>
          </a:prstGeom>
          <a:noFill/>
          <a:ln w="9525">
            <a:solidFill>
              <a:schemeClr val="tx1"/>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500" b="1">
              <a:solidFill>
                <a:srgbClr val="FFFFFF"/>
              </a:solidFill>
              <a:latin typeface="Arial Black" pitchFamily="34" charset="0"/>
            </a:endParaRPr>
          </a:p>
        </p:txBody>
      </p:sp>
      <p:sp>
        <p:nvSpPr>
          <p:cNvPr id="2211919" name="Text Box 79"/>
          <p:cNvSpPr txBox="1">
            <a:spLocks noChangeArrowheads="1"/>
          </p:cNvSpPr>
          <p:nvPr/>
        </p:nvSpPr>
        <p:spPr bwMode="auto">
          <a:xfrm>
            <a:off x="5865813" y="4022725"/>
            <a:ext cx="2779712" cy="777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1500" b="1">
                <a:solidFill>
                  <a:srgbClr val="000000"/>
                </a:solidFill>
              </a:rPr>
              <a:t>Instrument development responsibility transitioned to prime contractor</a:t>
            </a:r>
          </a:p>
        </p:txBody>
      </p:sp>
      <p:pic>
        <p:nvPicPr>
          <p:cNvPr id="2211920" name="Picture 80" descr="DO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8" y="0"/>
            <a:ext cx="914400" cy="909638"/>
          </a:xfrm>
          <a:prstGeom prst="rect">
            <a:avLst/>
          </a:prstGeom>
          <a:noFill/>
          <a:extLst>
            <a:ext uri="{909E8E84-426E-40DD-AFC4-6F175D3DCCD1}">
              <a14:hiddenFill xmlns:a14="http://schemas.microsoft.com/office/drawing/2010/main">
                <a:solidFill>
                  <a:srgbClr val="FFFFFF"/>
                </a:solidFill>
              </a14:hiddenFill>
            </a:ext>
          </a:extLst>
        </p:spPr>
      </p:pic>
      <p:pic>
        <p:nvPicPr>
          <p:cNvPr id="2211921" name="Picture 81" descr="NO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8650" y="0"/>
            <a:ext cx="8953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TextBox 83"/>
          <p:cNvSpPr txBox="1"/>
          <p:nvPr/>
        </p:nvSpPr>
        <p:spPr>
          <a:xfrm>
            <a:off x="6808619" y="6172200"/>
            <a:ext cx="1954381" cy="369332"/>
          </a:xfrm>
          <a:prstGeom prst="rect">
            <a:avLst/>
          </a:prstGeom>
          <a:solidFill>
            <a:srgbClr val="FFFF00"/>
          </a:solidFill>
        </p:spPr>
        <p:txBody>
          <a:bodyPr wrap="none" rtlCol="0">
            <a:spAutoFit/>
          </a:bodyPr>
          <a:lstStyle/>
          <a:p>
            <a:r>
              <a:rPr lang="en-US" dirty="0">
                <a:solidFill>
                  <a:srgbClr val="000000"/>
                </a:solidFill>
              </a:rPr>
              <a:t>2012 launch date</a:t>
            </a:r>
          </a:p>
        </p:txBody>
      </p:sp>
    </p:spTree>
    <p:extLst>
      <p:ext uri="{BB962C8B-B14F-4D97-AF65-F5344CB8AC3E}">
        <p14:creationId xmlns:p14="http://schemas.microsoft.com/office/powerpoint/2010/main" val="18165393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276225" y="954088"/>
            <a:ext cx="8553450" cy="5105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147" name="Rectangle 3"/>
          <p:cNvSpPr>
            <a:spLocks noChangeArrowheads="1"/>
          </p:cNvSpPr>
          <p:nvPr/>
        </p:nvSpPr>
        <p:spPr bwMode="auto">
          <a:xfrm>
            <a:off x="261938" y="1020763"/>
            <a:ext cx="8577262" cy="5026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148" name="Rectangle 4"/>
          <p:cNvSpPr>
            <a:spLocks noChangeArrowheads="1"/>
          </p:cNvSpPr>
          <p:nvPr/>
        </p:nvSpPr>
        <p:spPr bwMode="auto">
          <a:xfrm>
            <a:off x="6692900" y="6173788"/>
            <a:ext cx="2276475"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900" b="1">
                <a:solidFill>
                  <a:srgbClr val="000000"/>
                </a:solidFill>
                <a:latin typeface="Helvetica" pitchFamily="34" charset="0"/>
              </a:rPr>
              <a:t> Satellite is operational beyond design life</a:t>
            </a:r>
            <a:endParaRPr lang="en-US" altLang="en-US" sz="1600" b="1">
              <a:solidFill>
                <a:srgbClr val="000000"/>
              </a:solidFill>
            </a:endParaRPr>
          </a:p>
        </p:txBody>
      </p:sp>
      <p:sp>
        <p:nvSpPr>
          <p:cNvPr id="6149" name="Freeform 5"/>
          <p:cNvSpPr>
            <a:spLocks/>
          </p:cNvSpPr>
          <p:nvPr/>
        </p:nvSpPr>
        <p:spPr bwMode="auto">
          <a:xfrm>
            <a:off x="5649913" y="6237288"/>
            <a:ext cx="993775" cy="6350"/>
          </a:xfrm>
          <a:custGeom>
            <a:avLst/>
            <a:gdLst>
              <a:gd name="T0" fmla="*/ 0 w 626"/>
              <a:gd name="T1" fmla="*/ 0 h 4"/>
              <a:gd name="T2" fmla="*/ 626 w 626"/>
              <a:gd name="T3" fmla="*/ 4 h 4"/>
            </a:gdLst>
            <a:ahLst/>
            <a:cxnLst>
              <a:cxn ang="0">
                <a:pos x="T0" y="T1"/>
              </a:cxn>
              <a:cxn ang="0">
                <a:pos x="T2" y="T3"/>
              </a:cxn>
            </a:cxnLst>
            <a:rect l="0" t="0" r="r" b="b"/>
            <a:pathLst>
              <a:path w="626" h="4">
                <a:moveTo>
                  <a:pt x="0" y="0"/>
                </a:moveTo>
                <a:lnTo>
                  <a:pt x="626" y="4"/>
                </a:lnTo>
              </a:path>
            </a:pathLst>
          </a:custGeom>
          <a:noFill/>
          <a:ln w="57150">
            <a:solidFill>
              <a:srgbClr val="FF0000"/>
            </a:solidFill>
            <a:prstDash val="sysDot"/>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150" name="Rectangle 6" descr="Light upward diagonal"/>
          <p:cNvSpPr>
            <a:spLocks noChangeArrowheads="1"/>
          </p:cNvSpPr>
          <p:nvPr/>
        </p:nvSpPr>
        <p:spPr bwMode="auto">
          <a:xfrm>
            <a:off x="5651500" y="6415088"/>
            <a:ext cx="992188" cy="119062"/>
          </a:xfrm>
          <a:prstGeom prst="rect">
            <a:avLst/>
          </a:prstGeom>
          <a:pattFill prst="ltUpDiag">
            <a:fgClr>
              <a:srgbClr val="FF0000"/>
            </a:fgClr>
            <a:bgClr>
              <a:srgbClr val="FFFFFF"/>
            </a:bgClr>
          </a:patt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a:solidFill>
                <a:srgbClr val="000000"/>
              </a:solidFill>
            </a:endParaRPr>
          </a:p>
        </p:txBody>
      </p:sp>
      <p:sp>
        <p:nvSpPr>
          <p:cNvPr id="6151" name="Rectangle 7"/>
          <p:cNvSpPr>
            <a:spLocks noChangeArrowheads="1"/>
          </p:cNvSpPr>
          <p:nvPr/>
        </p:nvSpPr>
        <p:spPr bwMode="auto">
          <a:xfrm>
            <a:off x="6692900" y="6383338"/>
            <a:ext cx="1289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900" b="1">
                <a:solidFill>
                  <a:srgbClr val="000000"/>
                </a:solidFill>
                <a:latin typeface="Helvetica" pitchFamily="34" charset="0"/>
              </a:rPr>
              <a:t> On-orbit GOES storage</a:t>
            </a:r>
            <a:endParaRPr lang="en-US" altLang="en-US" sz="1600" b="1">
              <a:solidFill>
                <a:srgbClr val="000000"/>
              </a:solidFill>
            </a:endParaRPr>
          </a:p>
        </p:txBody>
      </p:sp>
      <p:sp>
        <p:nvSpPr>
          <p:cNvPr id="6152" name="Rectangle 8"/>
          <p:cNvSpPr>
            <a:spLocks noChangeArrowheads="1"/>
          </p:cNvSpPr>
          <p:nvPr/>
        </p:nvSpPr>
        <p:spPr bwMode="auto">
          <a:xfrm>
            <a:off x="685800" y="0"/>
            <a:ext cx="7772400" cy="9572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nchor="ctr"/>
          <a:lstStyle/>
          <a:p>
            <a:pPr algn="ctr" fontAlgn="base">
              <a:spcBef>
                <a:spcPct val="0"/>
              </a:spcBef>
              <a:spcAft>
                <a:spcPct val="0"/>
              </a:spcAft>
            </a:pPr>
            <a:endParaRPr lang="en-US" sz="2000">
              <a:solidFill>
                <a:srgbClr val="000000"/>
              </a:solidFill>
            </a:endParaRPr>
          </a:p>
        </p:txBody>
      </p:sp>
      <p:sp>
        <p:nvSpPr>
          <p:cNvPr id="6153" name="Text Box 9"/>
          <p:cNvSpPr txBox="1">
            <a:spLocks noChangeArrowheads="1"/>
          </p:cNvSpPr>
          <p:nvPr/>
        </p:nvSpPr>
        <p:spPr bwMode="auto">
          <a:xfrm>
            <a:off x="327025" y="273050"/>
            <a:ext cx="84867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sz="2200" b="1">
                <a:solidFill>
                  <a:srgbClr val="000000"/>
                </a:solidFill>
                <a:latin typeface="Arial Black" pitchFamily="34" charset="0"/>
              </a:rPr>
              <a:t>Continuity of GOES Operational Satellite Program</a:t>
            </a:r>
          </a:p>
          <a:p>
            <a:pPr algn="ctr" fontAlgn="base">
              <a:spcBef>
                <a:spcPct val="0"/>
              </a:spcBef>
              <a:spcAft>
                <a:spcPct val="0"/>
              </a:spcAft>
            </a:pPr>
            <a:endParaRPr lang="en-US" sz="2200">
              <a:solidFill>
                <a:srgbClr val="000000"/>
              </a:solidFill>
              <a:latin typeface="Arial Black" pitchFamily="34" charset="0"/>
            </a:endParaRPr>
          </a:p>
        </p:txBody>
      </p:sp>
      <p:sp>
        <p:nvSpPr>
          <p:cNvPr id="6154" name="Line 10"/>
          <p:cNvSpPr>
            <a:spLocks noChangeShapeType="1"/>
          </p:cNvSpPr>
          <p:nvPr/>
        </p:nvSpPr>
        <p:spPr bwMode="auto">
          <a:xfrm>
            <a:off x="265113" y="966788"/>
            <a:ext cx="1587" cy="511016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6155" name="Line 11"/>
          <p:cNvSpPr>
            <a:spLocks noChangeShapeType="1"/>
          </p:cNvSpPr>
          <p:nvPr/>
        </p:nvSpPr>
        <p:spPr bwMode="auto">
          <a:xfrm flipV="1">
            <a:off x="8847138" y="963613"/>
            <a:ext cx="1587" cy="51085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nvGrpSpPr>
          <p:cNvPr id="6156" name="Group 12"/>
          <p:cNvGrpSpPr>
            <a:grpSpLocks/>
          </p:cNvGrpSpPr>
          <p:nvPr/>
        </p:nvGrpSpPr>
        <p:grpSpPr bwMode="auto">
          <a:xfrm>
            <a:off x="249238" y="976313"/>
            <a:ext cx="8605837" cy="222250"/>
            <a:chOff x="157" y="615"/>
            <a:chExt cx="5421" cy="140"/>
          </a:xfrm>
        </p:grpSpPr>
        <p:sp>
          <p:nvSpPr>
            <p:cNvPr id="6157" name="Line 13"/>
            <p:cNvSpPr>
              <a:spLocks noChangeShapeType="1"/>
            </p:cNvSpPr>
            <p:nvPr/>
          </p:nvSpPr>
          <p:spPr bwMode="auto">
            <a:xfrm flipV="1">
              <a:off x="178" y="752"/>
              <a:ext cx="5400" cy="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6158" name="Line 14"/>
            <p:cNvSpPr>
              <a:spLocks noChangeShapeType="1"/>
            </p:cNvSpPr>
            <p:nvPr/>
          </p:nvSpPr>
          <p:spPr bwMode="auto">
            <a:xfrm flipV="1">
              <a:off x="157" y="615"/>
              <a:ext cx="5420" cy="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6159" name="Rectangle 15"/>
            <p:cNvSpPr>
              <a:spLocks noChangeArrowheads="1"/>
            </p:cNvSpPr>
            <p:nvPr/>
          </p:nvSpPr>
          <p:spPr bwMode="auto">
            <a:xfrm>
              <a:off x="1798"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a:solidFill>
                    <a:srgbClr val="000000"/>
                  </a:solidFill>
                </a:rPr>
                <a:t>2009</a:t>
              </a:r>
              <a:endParaRPr lang="en-US" altLang="en-US" sz="1600" b="1">
                <a:solidFill>
                  <a:srgbClr val="000000"/>
                </a:solidFill>
              </a:endParaRPr>
            </a:p>
          </p:txBody>
        </p:sp>
        <p:sp>
          <p:nvSpPr>
            <p:cNvPr id="6160" name="Rectangle 16"/>
            <p:cNvSpPr>
              <a:spLocks noChangeArrowheads="1"/>
            </p:cNvSpPr>
            <p:nvPr/>
          </p:nvSpPr>
          <p:spPr bwMode="auto">
            <a:xfrm>
              <a:off x="2130"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a:solidFill>
                    <a:srgbClr val="000000"/>
                  </a:solidFill>
                </a:rPr>
                <a:t>2010</a:t>
              </a:r>
              <a:endParaRPr lang="en-US" altLang="en-US" sz="1600" b="1">
                <a:solidFill>
                  <a:srgbClr val="000000"/>
                </a:solidFill>
              </a:endParaRPr>
            </a:p>
          </p:txBody>
        </p:sp>
        <p:sp>
          <p:nvSpPr>
            <p:cNvPr id="6161" name="Rectangle 17"/>
            <p:cNvSpPr>
              <a:spLocks noChangeArrowheads="1"/>
            </p:cNvSpPr>
            <p:nvPr/>
          </p:nvSpPr>
          <p:spPr bwMode="auto">
            <a:xfrm>
              <a:off x="214"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a:solidFill>
                    <a:srgbClr val="000000"/>
                  </a:solidFill>
                </a:rPr>
                <a:t>2004</a:t>
              </a:r>
              <a:endParaRPr lang="en-US" altLang="en-US" sz="1600" b="1">
                <a:solidFill>
                  <a:srgbClr val="000000"/>
                </a:solidFill>
              </a:endParaRPr>
            </a:p>
          </p:txBody>
        </p:sp>
        <p:sp>
          <p:nvSpPr>
            <p:cNvPr id="6162" name="Rectangle 18"/>
            <p:cNvSpPr>
              <a:spLocks noChangeArrowheads="1"/>
            </p:cNvSpPr>
            <p:nvPr/>
          </p:nvSpPr>
          <p:spPr bwMode="auto">
            <a:xfrm>
              <a:off x="510"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a:solidFill>
                    <a:srgbClr val="000000"/>
                  </a:solidFill>
                </a:rPr>
                <a:t>2005</a:t>
              </a:r>
              <a:endParaRPr lang="en-US" altLang="en-US" sz="1600" b="1">
                <a:solidFill>
                  <a:srgbClr val="000000"/>
                </a:solidFill>
              </a:endParaRPr>
            </a:p>
          </p:txBody>
        </p:sp>
        <p:sp>
          <p:nvSpPr>
            <p:cNvPr id="6163" name="Rectangle 19"/>
            <p:cNvSpPr>
              <a:spLocks noChangeArrowheads="1"/>
            </p:cNvSpPr>
            <p:nvPr/>
          </p:nvSpPr>
          <p:spPr bwMode="auto">
            <a:xfrm>
              <a:off x="818"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a:solidFill>
                    <a:srgbClr val="000000"/>
                  </a:solidFill>
                </a:rPr>
                <a:t>2006</a:t>
              </a:r>
              <a:endParaRPr lang="en-US" altLang="en-US" sz="1600" b="1">
                <a:solidFill>
                  <a:srgbClr val="000000"/>
                </a:solidFill>
              </a:endParaRPr>
            </a:p>
          </p:txBody>
        </p:sp>
        <p:sp>
          <p:nvSpPr>
            <p:cNvPr id="6164" name="Rectangle 20"/>
            <p:cNvSpPr>
              <a:spLocks noChangeArrowheads="1"/>
            </p:cNvSpPr>
            <p:nvPr/>
          </p:nvSpPr>
          <p:spPr bwMode="auto">
            <a:xfrm>
              <a:off x="1136"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a:solidFill>
                    <a:srgbClr val="000000"/>
                  </a:solidFill>
                </a:rPr>
                <a:t>2007</a:t>
              </a:r>
              <a:endParaRPr lang="en-US" altLang="en-US" sz="1600" b="1">
                <a:solidFill>
                  <a:srgbClr val="000000"/>
                </a:solidFill>
              </a:endParaRPr>
            </a:p>
          </p:txBody>
        </p:sp>
        <p:sp>
          <p:nvSpPr>
            <p:cNvPr id="6165" name="Rectangle 21"/>
            <p:cNvSpPr>
              <a:spLocks noChangeArrowheads="1"/>
            </p:cNvSpPr>
            <p:nvPr/>
          </p:nvSpPr>
          <p:spPr bwMode="auto">
            <a:xfrm>
              <a:off x="1466"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dirty="0">
                  <a:solidFill>
                    <a:srgbClr val="000000"/>
                  </a:solidFill>
                </a:rPr>
                <a:t>2008</a:t>
              </a:r>
              <a:endParaRPr lang="en-US" altLang="en-US" sz="1600" b="1" dirty="0">
                <a:solidFill>
                  <a:srgbClr val="000000"/>
                </a:solidFill>
              </a:endParaRPr>
            </a:p>
          </p:txBody>
        </p:sp>
        <p:sp>
          <p:nvSpPr>
            <p:cNvPr id="6166" name="Rectangle 22"/>
            <p:cNvSpPr>
              <a:spLocks noChangeArrowheads="1"/>
            </p:cNvSpPr>
            <p:nvPr/>
          </p:nvSpPr>
          <p:spPr bwMode="auto">
            <a:xfrm>
              <a:off x="2461"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a:solidFill>
                    <a:srgbClr val="000000"/>
                  </a:solidFill>
                </a:rPr>
                <a:t>2011</a:t>
              </a:r>
              <a:endParaRPr lang="en-US" altLang="en-US" sz="1600" b="1">
                <a:solidFill>
                  <a:srgbClr val="000000"/>
                </a:solidFill>
              </a:endParaRPr>
            </a:p>
          </p:txBody>
        </p:sp>
        <p:sp>
          <p:nvSpPr>
            <p:cNvPr id="6167" name="Rectangle 23"/>
            <p:cNvSpPr>
              <a:spLocks noChangeArrowheads="1"/>
            </p:cNvSpPr>
            <p:nvPr/>
          </p:nvSpPr>
          <p:spPr bwMode="auto">
            <a:xfrm>
              <a:off x="2779"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a:solidFill>
                    <a:srgbClr val="000000"/>
                  </a:solidFill>
                </a:rPr>
                <a:t>2012</a:t>
              </a:r>
              <a:endParaRPr lang="en-US" altLang="en-US" sz="1600" b="1">
                <a:solidFill>
                  <a:srgbClr val="000000"/>
                </a:solidFill>
              </a:endParaRPr>
            </a:p>
          </p:txBody>
        </p:sp>
        <p:sp>
          <p:nvSpPr>
            <p:cNvPr id="6168" name="Rectangle 24"/>
            <p:cNvSpPr>
              <a:spLocks noChangeArrowheads="1"/>
            </p:cNvSpPr>
            <p:nvPr/>
          </p:nvSpPr>
          <p:spPr bwMode="auto">
            <a:xfrm>
              <a:off x="3123"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a:solidFill>
                    <a:srgbClr val="000000"/>
                  </a:solidFill>
                </a:rPr>
                <a:t>2013</a:t>
              </a:r>
              <a:endParaRPr lang="en-US" altLang="en-US" sz="1600" b="1">
                <a:solidFill>
                  <a:srgbClr val="000000"/>
                </a:solidFill>
              </a:endParaRPr>
            </a:p>
          </p:txBody>
        </p:sp>
        <p:sp>
          <p:nvSpPr>
            <p:cNvPr id="6169" name="Rectangle 25"/>
            <p:cNvSpPr>
              <a:spLocks noChangeArrowheads="1"/>
            </p:cNvSpPr>
            <p:nvPr/>
          </p:nvSpPr>
          <p:spPr bwMode="auto">
            <a:xfrm>
              <a:off x="3438"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a:solidFill>
                    <a:srgbClr val="000000"/>
                  </a:solidFill>
                </a:rPr>
                <a:t>2014</a:t>
              </a:r>
              <a:endParaRPr lang="en-US" altLang="en-US" sz="1600" b="1">
                <a:solidFill>
                  <a:srgbClr val="000000"/>
                </a:solidFill>
              </a:endParaRPr>
            </a:p>
          </p:txBody>
        </p:sp>
        <p:sp>
          <p:nvSpPr>
            <p:cNvPr id="6170" name="Rectangle 26"/>
            <p:cNvSpPr>
              <a:spLocks noChangeArrowheads="1"/>
            </p:cNvSpPr>
            <p:nvPr/>
          </p:nvSpPr>
          <p:spPr bwMode="auto">
            <a:xfrm>
              <a:off x="3745"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a:solidFill>
                    <a:srgbClr val="000000"/>
                  </a:solidFill>
                </a:rPr>
                <a:t>2015</a:t>
              </a:r>
              <a:endParaRPr lang="en-US" altLang="en-US" sz="1600" b="1">
                <a:solidFill>
                  <a:srgbClr val="000000"/>
                </a:solidFill>
              </a:endParaRPr>
            </a:p>
          </p:txBody>
        </p:sp>
        <p:sp>
          <p:nvSpPr>
            <p:cNvPr id="6171" name="Rectangle 27"/>
            <p:cNvSpPr>
              <a:spLocks noChangeArrowheads="1"/>
            </p:cNvSpPr>
            <p:nvPr/>
          </p:nvSpPr>
          <p:spPr bwMode="auto">
            <a:xfrm>
              <a:off x="4053"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a:solidFill>
                    <a:srgbClr val="000000"/>
                  </a:solidFill>
                </a:rPr>
                <a:t>2016</a:t>
              </a:r>
              <a:endParaRPr lang="en-US" altLang="en-US" sz="1600" b="1">
                <a:solidFill>
                  <a:srgbClr val="000000"/>
                </a:solidFill>
              </a:endParaRPr>
            </a:p>
          </p:txBody>
        </p:sp>
        <p:sp>
          <p:nvSpPr>
            <p:cNvPr id="6172" name="Rectangle 28"/>
            <p:cNvSpPr>
              <a:spLocks noChangeArrowheads="1"/>
            </p:cNvSpPr>
            <p:nvPr/>
          </p:nvSpPr>
          <p:spPr bwMode="auto">
            <a:xfrm>
              <a:off x="4366"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a:solidFill>
                    <a:srgbClr val="000000"/>
                  </a:solidFill>
                </a:rPr>
                <a:t>2017</a:t>
              </a:r>
              <a:endParaRPr lang="en-US" altLang="en-US" sz="1600" b="1">
                <a:solidFill>
                  <a:srgbClr val="000000"/>
                </a:solidFill>
              </a:endParaRPr>
            </a:p>
          </p:txBody>
        </p:sp>
        <p:sp>
          <p:nvSpPr>
            <p:cNvPr id="6173" name="Rectangle 29"/>
            <p:cNvSpPr>
              <a:spLocks noChangeArrowheads="1"/>
            </p:cNvSpPr>
            <p:nvPr/>
          </p:nvSpPr>
          <p:spPr bwMode="auto">
            <a:xfrm>
              <a:off x="4678"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a:solidFill>
                    <a:srgbClr val="000000"/>
                  </a:solidFill>
                </a:rPr>
                <a:t>2018</a:t>
              </a:r>
              <a:endParaRPr lang="en-US" altLang="en-US" sz="1600" b="1">
                <a:solidFill>
                  <a:srgbClr val="000000"/>
                </a:solidFill>
              </a:endParaRPr>
            </a:p>
          </p:txBody>
        </p:sp>
        <p:sp>
          <p:nvSpPr>
            <p:cNvPr id="6174" name="Rectangle 30"/>
            <p:cNvSpPr>
              <a:spLocks noChangeArrowheads="1"/>
            </p:cNvSpPr>
            <p:nvPr/>
          </p:nvSpPr>
          <p:spPr bwMode="auto">
            <a:xfrm>
              <a:off x="5022"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a:solidFill>
                    <a:srgbClr val="000000"/>
                  </a:solidFill>
                </a:rPr>
                <a:t>2019</a:t>
              </a:r>
              <a:endParaRPr lang="en-US" altLang="en-US" sz="1600" b="1">
                <a:solidFill>
                  <a:srgbClr val="000000"/>
                </a:solidFill>
              </a:endParaRPr>
            </a:p>
          </p:txBody>
        </p:sp>
        <p:sp>
          <p:nvSpPr>
            <p:cNvPr id="6175" name="Rectangle 31"/>
            <p:cNvSpPr>
              <a:spLocks noChangeArrowheads="1"/>
            </p:cNvSpPr>
            <p:nvPr/>
          </p:nvSpPr>
          <p:spPr bwMode="auto">
            <a:xfrm>
              <a:off x="5342"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a:solidFill>
                    <a:srgbClr val="000000"/>
                  </a:solidFill>
                </a:rPr>
                <a:t>2020</a:t>
              </a:r>
              <a:endParaRPr lang="en-US" altLang="en-US" sz="1600" b="1">
                <a:solidFill>
                  <a:srgbClr val="000000"/>
                </a:solidFill>
              </a:endParaRPr>
            </a:p>
          </p:txBody>
        </p:sp>
      </p:grpSp>
      <p:grpSp>
        <p:nvGrpSpPr>
          <p:cNvPr id="6176" name="Group 32"/>
          <p:cNvGrpSpPr>
            <a:grpSpLocks/>
          </p:cNvGrpSpPr>
          <p:nvPr/>
        </p:nvGrpSpPr>
        <p:grpSpPr bwMode="auto">
          <a:xfrm>
            <a:off x="257175" y="969963"/>
            <a:ext cx="8591550" cy="5094287"/>
            <a:chOff x="162" y="611"/>
            <a:chExt cx="5412" cy="3209"/>
          </a:xfrm>
        </p:grpSpPr>
        <p:sp>
          <p:nvSpPr>
            <p:cNvPr id="6177" name="Line 33"/>
            <p:cNvSpPr>
              <a:spLocks noChangeShapeType="1"/>
            </p:cNvSpPr>
            <p:nvPr/>
          </p:nvSpPr>
          <p:spPr bwMode="auto">
            <a:xfrm flipH="1" flipV="1">
              <a:off x="4940" y="626"/>
              <a:ext cx="34" cy="319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6178" name="Line 34"/>
            <p:cNvSpPr>
              <a:spLocks noChangeShapeType="1"/>
            </p:cNvSpPr>
            <p:nvPr/>
          </p:nvSpPr>
          <p:spPr bwMode="auto">
            <a:xfrm flipV="1">
              <a:off x="5276" y="621"/>
              <a:ext cx="1" cy="319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6179" name="Line 35"/>
            <p:cNvSpPr>
              <a:spLocks noChangeShapeType="1"/>
            </p:cNvSpPr>
            <p:nvPr/>
          </p:nvSpPr>
          <p:spPr bwMode="auto">
            <a:xfrm flipV="1">
              <a:off x="4321" y="613"/>
              <a:ext cx="1" cy="32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6180" name="Line 36"/>
            <p:cNvSpPr>
              <a:spLocks noChangeShapeType="1"/>
            </p:cNvSpPr>
            <p:nvPr/>
          </p:nvSpPr>
          <p:spPr bwMode="auto">
            <a:xfrm flipV="1">
              <a:off x="4648" y="616"/>
              <a:ext cx="1" cy="320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nvGrpSpPr>
            <p:cNvPr id="6181" name="Group 37"/>
            <p:cNvGrpSpPr>
              <a:grpSpLocks/>
            </p:cNvGrpSpPr>
            <p:nvPr/>
          </p:nvGrpSpPr>
          <p:grpSpPr bwMode="auto">
            <a:xfrm>
              <a:off x="162" y="611"/>
              <a:ext cx="5412" cy="3205"/>
              <a:chOff x="162" y="611"/>
              <a:chExt cx="5412" cy="3205"/>
            </a:xfrm>
          </p:grpSpPr>
          <p:sp>
            <p:nvSpPr>
              <p:cNvPr id="6182" name="Line 38"/>
              <p:cNvSpPr>
                <a:spLocks noChangeShapeType="1"/>
              </p:cNvSpPr>
              <p:nvPr/>
            </p:nvSpPr>
            <p:spPr bwMode="auto">
              <a:xfrm>
                <a:off x="3394" y="611"/>
                <a:ext cx="2" cy="319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6183" name="Line 39"/>
              <p:cNvSpPr>
                <a:spLocks noChangeShapeType="1"/>
              </p:cNvSpPr>
              <p:nvPr/>
            </p:nvSpPr>
            <p:spPr bwMode="auto">
              <a:xfrm flipV="1">
                <a:off x="2400" y="613"/>
                <a:ext cx="2" cy="319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6184" name="Line 40"/>
              <p:cNvSpPr>
                <a:spLocks noChangeShapeType="1"/>
              </p:cNvSpPr>
              <p:nvPr/>
            </p:nvSpPr>
            <p:spPr bwMode="auto">
              <a:xfrm flipV="1">
                <a:off x="2723" y="613"/>
                <a:ext cx="3" cy="32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6185" name="Line 41"/>
              <p:cNvSpPr>
                <a:spLocks noChangeShapeType="1"/>
              </p:cNvSpPr>
              <p:nvPr/>
            </p:nvSpPr>
            <p:spPr bwMode="auto">
              <a:xfrm flipV="1">
                <a:off x="3045" y="613"/>
                <a:ext cx="6" cy="319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6186" name="Line 42"/>
              <p:cNvSpPr>
                <a:spLocks noChangeShapeType="1"/>
              </p:cNvSpPr>
              <p:nvPr/>
            </p:nvSpPr>
            <p:spPr bwMode="auto">
              <a:xfrm flipV="1">
                <a:off x="3711" y="613"/>
                <a:ext cx="2" cy="320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6187" name="Line 43"/>
              <p:cNvSpPr>
                <a:spLocks noChangeShapeType="1"/>
              </p:cNvSpPr>
              <p:nvPr/>
            </p:nvSpPr>
            <p:spPr bwMode="auto">
              <a:xfrm flipV="1">
                <a:off x="4008" y="613"/>
                <a:ext cx="1" cy="319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nvGrpSpPr>
              <p:cNvPr id="6188" name="Group 44"/>
              <p:cNvGrpSpPr>
                <a:grpSpLocks/>
              </p:cNvGrpSpPr>
              <p:nvPr/>
            </p:nvGrpSpPr>
            <p:grpSpPr bwMode="auto">
              <a:xfrm>
                <a:off x="162" y="612"/>
                <a:ext cx="5412" cy="3204"/>
                <a:chOff x="162" y="612"/>
                <a:chExt cx="5412" cy="3204"/>
              </a:xfrm>
            </p:grpSpPr>
            <p:sp>
              <p:nvSpPr>
                <p:cNvPr id="6189" name="Line 45"/>
                <p:cNvSpPr>
                  <a:spLocks noChangeShapeType="1"/>
                </p:cNvSpPr>
                <p:nvPr/>
              </p:nvSpPr>
              <p:spPr bwMode="auto">
                <a:xfrm>
                  <a:off x="2063" y="613"/>
                  <a:ext cx="1" cy="319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6190" name="Line 46"/>
                <p:cNvSpPr>
                  <a:spLocks noChangeShapeType="1"/>
                </p:cNvSpPr>
                <p:nvPr/>
              </p:nvSpPr>
              <p:spPr bwMode="auto">
                <a:xfrm>
                  <a:off x="1413" y="618"/>
                  <a:ext cx="1" cy="31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6191" name="Line 47"/>
                <p:cNvSpPr>
                  <a:spLocks noChangeShapeType="1"/>
                </p:cNvSpPr>
                <p:nvPr/>
              </p:nvSpPr>
              <p:spPr bwMode="auto">
                <a:xfrm>
                  <a:off x="456" y="613"/>
                  <a:ext cx="1" cy="319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6192" name="Line 48"/>
                <p:cNvSpPr>
                  <a:spLocks noChangeShapeType="1"/>
                </p:cNvSpPr>
                <p:nvPr/>
              </p:nvSpPr>
              <p:spPr bwMode="auto">
                <a:xfrm>
                  <a:off x="769" y="613"/>
                  <a:ext cx="1" cy="319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6193" name="Line 49"/>
                <p:cNvSpPr>
                  <a:spLocks noChangeShapeType="1"/>
                </p:cNvSpPr>
                <p:nvPr/>
              </p:nvSpPr>
              <p:spPr bwMode="auto">
                <a:xfrm flipV="1">
                  <a:off x="1076" y="613"/>
                  <a:ext cx="6" cy="31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6194" name="Line 50"/>
                <p:cNvSpPr>
                  <a:spLocks noChangeShapeType="1"/>
                </p:cNvSpPr>
                <p:nvPr/>
              </p:nvSpPr>
              <p:spPr bwMode="auto">
                <a:xfrm>
                  <a:off x="1732" y="613"/>
                  <a:ext cx="1" cy="319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6195" name="Rectangle 51"/>
                <p:cNvSpPr>
                  <a:spLocks noChangeArrowheads="1"/>
                </p:cNvSpPr>
                <p:nvPr/>
              </p:nvSpPr>
              <p:spPr bwMode="auto">
                <a:xfrm>
                  <a:off x="162" y="612"/>
                  <a:ext cx="5412" cy="3204"/>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grpSp>
      <p:grpSp>
        <p:nvGrpSpPr>
          <p:cNvPr id="6196" name="Group 52"/>
          <p:cNvGrpSpPr>
            <a:grpSpLocks/>
          </p:cNvGrpSpPr>
          <p:nvPr/>
        </p:nvGrpSpPr>
        <p:grpSpPr bwMode="auto">
          <a:xfrm>
            <a:off x="249238" y="1530350"/>
            <a:ext cx="2454275" cy="168275"/>
            <a:chOff x="157" y="964"/>
            <a:chExt cx="1546" cy="106"/>
          </a:xfrm>
        </p:grpSpPr>
        <p:sp>
          <p:nvSpPr>
            <p:cNvPr id="6197" name="Rectangle 53"/>
            <p:cNvSpPr>
              <a:spLocks noChangeArrowheads="1"/>
            </p:cNvSpPr>
            <p:nvPr/>
          </p:nvSpPr>
          <p:spPr bwMode="auto">
            <a:xfrm>
              <a:off x="928" y="964"/>
              <a:ext cx="424" cy="1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a:solidFill>
                    <a:srgbClr val="000000"/>
                  </a:solidFill>
                </a:rPr>
                <a:t> GOES 10 </a:t>
              </a:r>
              <a:endParaRPr lang="en-US" altLang="en-US" sz="1600" b="1">
                <a:solidFill>
                  <a:srgbClr val="000000"/>
                </a:solidFill>
              </a:endParaRPr>
            </a:p>
          </p:txBody>
        </p:sp>
        <p:sp>
          <p:nvSpPr>
            <p:cNvPr id="6198" name="Line 54"/>
            <p:cNvSpPr>
              <a:spLocks noChangeShapeType="1"/>
            </p:cNvSpPr>
            <p:nvPr/>
          </p:nvSpPr>
          <p:spPr bwMode="auto">
            <a:xfrm>
              <a:off x="157" y="1017"/>
              <a:ext cx="777" cy="0"/>
            </a:xfrm>
            <a:prstGeom prst="line">
              <a:avLst/>
            </a:prstGeom>
            <a:noFill/>
            <a:ln w="5715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199" name="Rectangle 55"/>
            <p:cNvSpPr>
              <a:spLocks noChangeArrowheads="1"/>
            </p:cNvSpPr>
            <p:nvPr/>
          </p:nvSpPr>
          <p:spPr bwMode="auto">
            <a:xfrm>
              <a:off x="1360" y="964"/>
              <a:ext cx="343" cy="1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i="1">
                  <a:solidFill>
                    <a:srgbClr val="333399"/>
                  </a:solidFill>
                </a:rPr>
                <a:t> Backup</a:t>
              </a:r>
              <a:endParaRPr lang="en-US" altLang="en-US" sz="1600" b="1" i="1">
                <a:solidFill>
                  <a:srgbClr val="333399"/>
                </a:solidFill>
              </a:endParaRPr>
            </a:p>
          </p:txBody>
        </p:sp>
      </p:grpSp>
      <p:sp>
        <p:nvSpPr>
          <p:cNvPr id="6200" name="Rectangle 56"/>
          <p:cNvSpPr>
            <a:spLocks noChangeArrowheads="1"/>
          </p:cNvSpPr>
          <p:nvPr/>
        </p:nvSpPr>
        <p:spPr bwMode="auto">
          <a:xfrm>
            <a:off x="4448175" y="2224088"/>
            <a:ext cx="763588" cy="168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fontAlgn="base" hangingPunct="0">
              <a:spcBef>
                <a:spcPct val="0"/>
              </a:spcBef>
              <a:spcAft>
                <a:spcPct val="0"/>
              </a:spcAft>
            </a:pPr>
            <a:r>
              <a:rPr lang="en-US" altLang="en-US" sz="1100" b="1">
                <a:solidFill>
                  <a:srgbClr val="000000"/>
                </a:solidFill>
              </a:rPr>
              <a:t>GOES 11 </a:t>
            </a:r>
            <a:endParaRPr lang="en-US" altLang="en-US" sz="1600" b="1">
              <a:solidFill>
                <a:srgbClr val="000000"/>
              </a:solidFill>
            </a:endParaRPr>
          </a:p>
        </p:txBody>
      </p:sp>
      <p:grpSp>
        <p:nvGrpSpPr>
          <p:cNvPr id="6201" name="Group 57"/>
          <p:cNvGrpSpPr>
            <a:grpSpLocks/>
          </p:cNvGrpSpPr>
          <p:nvPr/>
        </p:nvGrpSpPr>
        <p:grpSpPr bwMode="auto">
          <a:xfrm>
            <a:off x="292100" y="2192338"/>
            <a:ext cx="4033838" cy="238125"/>
            <a:chOff x="184" y="1381"/>
            <a:chExt cx="2541" cy="150"/>
          </a:xfrm>
        </p:grpSpPr>
        <p:sp>
          <p:nvSpPr>
            <p:cNvPr id="6202" name="Rectangle 58" descr="Light upward diagonal"/>
            <p:cNvSpPr>
              <a:spLocks noChangeArrowheads="1"/>
            </p:cNvSpPr>
            <p:nvPr/>
          </p:nvSpPr>
          <p:spPr bwMode="auto">
            <a:xfrm>
              <a:off x="184" y="1381"/>
              <a:ext cx="755" cy="150"/>
            </a:xfrm>
            <a:prstGeom prst="rect">
              <a:avLst/>
            </a:prstGeom>
            <a:pattFill prst="ltUpDiag">
              <a:fgClr>
                <a:srgbClr val="FF0000"/>
              </a:fgClr>
              <a:bgClr>
                <a:srgbClr val="FFFFFF"/>
              </a:bgClr>
            </a:patt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a:solidFill>
                  <a:srgbClr val="000000"/>
                </a:solidFill>
              </a:endParaRPr>
            </a:p>
          </p:txBody>
        </p:sp>
        <p:sp>
          <p:nvSpPr>
            <p:cNvPr id="6203" name="Rectangle 59"/>
            <p:cNvSpPr>
              <a:spLocks noChangeArrowheads="1"/>
            </p:cNvSpPr>
            <p:nvPr/>
          </p:nvSpPr>
          <p:spPr bwMode="auto">
            <a:xfrm>
              <a:off x="925" y="1381"/>
              <a:ext cx="1800" cy="150"/>
            </a:xfrm>
            <a:prstGeom prst="rect">
              <a:avLst/>
            </a:prstGeom>
            <a:solidFill>
              <a:srgbClr val="FF0000"/>
            </a:solid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a:solidFill>
                  <a:srgbClr val="000000"/>
                </a:solidFill>
              </a:endParaRPr>
            </a:p>
          </p:txBody>
        </p:sp>
      </p:grpSp>
      <p:grpSp>
        <p:nvGrpSpPr>
          <p:cNvPr id="6204" name="Group 60"/>
          <p:cNvGrpSpPr>
            <a:grpSpLocks/>
          </p:cNvGrpSpPr>
          <p:nvPr/>
        </p:nvGrpSpPr>
        <p:grpSpPr bwMode="auto">
          <a:xfrm>
            <a:off x="1446213" y="3521075"/>
            <a:ext cx="4283075" cy="238125"/>
            <a:chOff x="911" y="2218"/>
            <a:chExt cx="2698" cy="150"/>
          </a:xfrm>
        </p:grpSpPr>
        <p:sp>
          <p:nvSpPr>
            <p:cNvPr id="6205" name="Rectangle 61" descr="Light upward diagonal"/>
            <p:cNvSpPr>
              <a:spLocks noChangeArrowheads="1"/>
            </p:cNvSpPr>
            <p:nvPr/>
          </p:nvSpPr>
          <p:spPr bwMode="auto">
            <a:xfrm>
              <a:off x="911" y="2218"/>
              <a:ext cx="1085" cy="150"/>
            </a:xfrm>
            <a:prstGeom prst="rect">
              <a:avLst/>
            </a:prstGeom>
            <a:pattFill prst="ltUpDiag">
              <a:fgClr>
                <a:srgbClr val="FF0000"/>
              </a:fgClr>
              <a:bgClr>
                <a:srgbClr val="FFFFFF"/>
              </a:bgClr>
            </a:patt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a:solidFill>
                  <a:srgbClr val="000000"/>
                </a:solidFill>
              </a:endParaRPr>
            </a:p>
          </p:txBody>
        </p:sp>
        <p:sp>
          <p:nvSpPr>
            <p:cNvPr id="6206" name="Rectangle 62"/>
            <p:cNvSpPr>
              <a:spLocks noChangeArrowheads="1"/>
            </p:cNvSpPr>
            <p:nvPr/>
          </p:nvSpPr>
          <p:spPr bwMode="auto">
            <a:xfrm>
              <a:off x="1961" y="2218"/>
              <a:ext cx="1648" cy="150"/>
            </a:xfrm>
            <a:prstGeom prst="rect">
              <a:avLst/>
            </a:prstGeom>
            <a:solidFill>
              <a:srgbClr val="FF0000"/>
            </a:solid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a:solidFill>
                  <a:srgbClr val="000000"/>
                </a:solidFill>
              </a:endParaRPr>
            </a:p>
          </p:txBody>
        </p:sp>
      </p:grpSp>
      <p:pic>
        <p:nvPicPr>
          <p:cNvPr id="6207" name="Picture 63"/>
          <p:cNvPicPr>
            <a:picLocks noChangeAspect="1" noChangeArrowheads="1"/>
          </p:cNvPicPr>
          <p:nvPr/>
        </p:nvPicPr>
        <p:blipFill>
          <a:blip r:embed="rId3">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277813" y="4232275"/>
            <a:ext cx="2112962"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08" name="Rectangle 64"/>
          <p:cNvSpPr>
            <a:spLocks noChangeArrowheads="1"/>
          </p:cNvSpPr>
          <p:nvPr/>
        </p:nvSpPr>
        <p:spPr bwMode="auto">
          <a:xfrm>
            <a:off x="261938" y="2817813"/>
            <a:ext cx="2851150" cy="238125"/>
          </a:xfrm>
          <a:prstGeom prst="rect">
            <a:avLst/>
          </a:prstGeom>
          <a:solidFill>
            <a:srgbClr val="FF0000"/>
          </a:solid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a:solidFill>
                <a:srgbClr val="000000"/>
              </a:solidFill>
            </a:endParaRPr>
          </a:p>
        </p:txBody>
      </p:sp>
      <p:sp>
        <p:nvSpPr>
          <p:cNvPr id="6209" name="Rectangle 65"/>
          <p:cNvSpPr>
            <a:spLocks noChangeArrowheads="1"/>
          </p:cNvSpPr>
          <p:nvPr/>
        </p:nvSpPr>
        <p:spPr bwMode="auto">
          <a:xfrm>
            <a:off x="3784600" y="2827338"/>
            <a:ext cx="812800" cy="168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i="1">
                <a:solidFill>
                  <a:srgbClr val="333399"/>
                </a:solidFill>
              </a:rPr>
              <a:t> GOES  East</a:t>
            </a:r>
            <a:endParaRPr lang="en-US" altLang="en-US" sz="1600" b="1" i="1">
              <a:solidFill>
                <a:srgbClr val="333399"/>
              </a:solidFill>
            </a:endParaRPr>
          </a:p>
        </p:txBody>
      </p:sp>
      <p:sp>
        <p:nvSpPr>
          <p:cNvPr id="6210" name="Rectangle 66"/>
          <p:cNvSpPr>
            <a:spLocks noChangeArrowheads="1"/>
          </p:cNvSpPr>
          <p:nvPr/>
        </p:nvSpPr>
        <p:spPr bwMode="auto">
          <a:xfrm>
            <a:off x="3135313" y="2876550"/>
            <a:ext cx="635000" cy="136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0" fontAlgn="base" hangingPunct="0">
              <a:lnSpc>
                <a:spcPct val="80000"/>
              </a:lnSpc>
              <a:spcBef>
                <a:spcPct val="0"/>
              </a:spcBef>
              <a:spcAft>
                <a:spcPct val="0"/>
              </a:spcAft>
            </a:pPr>
            <a:r>
              <a:rPr lang="en-US" altLang="en-US" sz="1100" b="1">
                <a:solidFill>
                  <a:srgbClr val="000000"/>
                </a:solidFill>
              </a:rPr>
              <a:t> GOES 12</a:t>
            </a:r>
            <a:endParaRPr lang="en-US" altLang="en-US" sz="1600" b="1">
              <a:solidFill>
                <a:srgbClr val="000000"/>
              </a:solidFill>
            </a:endParaRPr>
          </a:p>
        </p:txBody>
      </p:sp>
      <p:grpSp>
        <p:nvGrpSpPr>
          <p:cNvPr id="6211" name="Group 67"/>
          <p:cNvGrpSpPr>
            <a:grpSpLocks/>
          </p:cNvGrpSpPr>
          <p:nvPr/>
        </p:nvGrpSpPr>
        <p:grpSpPr bwMode="auto">
          <a:xfrm>
            <a:off x="2370138" y="4184650"/>
            <a:ext cx="4497387" cy="238125"/>
            <a:chOff x="1493" y="2640"/>
            <a:chExt cx="2833" cy="150"/>
          </a:xfrm>
        </p:grpSpPr>
        <p:sp>
          <p:nvSpPr>
            <p:cNvPr id="6212" name="Rectangle 68" descr="Light upward diagonal"/>
            <p:cNvSpPr>
              <a:spLocks noChangeArrowheads="1"/>
            </p:cNvSpPr>
            <p:nvPr/>
          </p:nvSpPr>
          <p:spPr bwMode="auto">
            <a:xfrm>
              <a:off x="1493" y="2640"/>
              <a:ext cx="1332" cy="150"/>
            </a:xfrm>
            <a:prstGeom prst="rect">
              <a:avLst/>
            </a:prstGeom>
            <a:pattFill prst="ltUpDiag">
              <a:fgClr>
                <a:srgbClr val="FF0000"/>
              </a:fgClr>
              <a:bgClr>
                <a:srgbClr val="FFFFFF"/>
              </a:bgClr>
            </a:patt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a:solidFill>
                  <a:srgbClr val="000000"/>
                </a:solidFill>
              </a:endParaRPr>
            </a:p>
          </p:txBody>
        </p:sp>
        <p:sp>
          <p:nvSpPr>
            <p:cNvPr id="6213" name="Rectangle 69"/>
            <p:cNvSpPr>
              <a:spLocks noChangeArrowheads="1"/>
            </p:cNvSpPr>
            <p:nvPr/>
          </p:nvSpPr>
          <p:spPr bwMode="auto">
            <a:xfrm>
              <a:off x="2725" y="2640"/>
              <a:ext cx="1601" cy="150"/>
            </a:xfrm>
            <a:prstGeom prst="rect">
              <a:avLst/>
            </a:prstGeom>
            <a:solidFill>
              <a:srgbClr val="FF0000"/>
            </a:solid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a:solidFill>
                  <a:srgbClr val="000000"/>
                </a:solidFill>
              </a:endParaRPr>
            </a:p>
          </p:txBody>
        </p:sp>
      </p:grpSp>
      <p:sp>
        <p:nvSpPr>
          <p:cNvPr id="6214" name="Rectangle 70"/>
          <p:cNvSpPr>
            <a:spLocks noChangeArrowheads="1"/>
          </p:cNvSpPr>
          <p:nvPr/>
        </p:nvSpPr>
        <p:spPr bwMode="auto">
          <a:xfrm>
            <a:off x="6938963" y="4219575"/>
            <a:ext cx="625475" cy="168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a:solidFill>
                  <a:srgbClr val="000000"/>
                </a:solidFill>
              </a:rPr>
              <a:t> GOES  O</a:t>
            </a:r>
            <a:endParaRPr lang="en-US" altLang="en-US" sz="1600" b="1">
              <a:solidFill>
                <a:srgbClr val="000000"/>
              </a:solidFill>
            </a:endParaRPr>
          </a:p>
        </p:txBody>
      </p:sp>
      <p:sp>
        <p:nvSpPr>
          <p:cNvPr id="6215" name="Rectangle 71"/>
          <p:cNvSpPr>
            <a:spLocks noChangeArrowheads="1"/>
          </p:cNvSpPr>
          <p:nvPr/>
        </p:nvSpPr>
        <p:spPr bwMode="auto">
          <a:xfrm>
            <a:off x="5651500" y="6615113"/>
            <a:ext cx="992188" cy="119062"/>
          </a:xfrm>
          <a:prstGeom prst="rect">
            <a:avLst/>
          </a:prstGeom>
          <a:solidFill>
            <a:srgbClr val="FF3300"/>
          </a:solid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a:solidFill>
                <a:srgbClr val="000000"/>
              </a:solidFill>
            </a:endParaRPr>
          </a:p>
        </p:txBody>
      </p:sp>
      <p:sp>
        <p:nvSpPr>
          <p:cNvPr id="6216" name="Rectangle 72"/>
          <p:cNvSpPr>
            <a:spLocks noChangeArrowheads="1"/>
          </p:cNvSpPr>
          <p:nvPr/>
        </p:nvSpPr>
        <p:spPr bwMode="auto">
          <a:xfrm>
            <a:off x="6692900" y="6591300"/>
            <a:ext cx="666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900" b="1">
                <a:solidFill>
                  <a:srgbClr val="000000"/>
                </a:solidFill>
                <a:latin typeface="Helvetica" pitchFamily="34" charset="0"/>
              </a:rPr>
              <a:t> Operational</a:t>
            </a:r>
            <a:endParaRPr lang="en-US" altLang="en-US" sz="1600" b="1">
              <a:solidFill>
                <a:srgbClr val="000000"/>
              </a:solidFill>
            </a:endParaRPr>
          </a:p>
        </p:txBody>
      </p:sp>
      <p:grpSp>
        <p:nvGrpSpPr>
          <p:cNvPr id="6217" name="Group 73"/>
          <p:cNvGrpSpPr>
            <a:grpSpLocks/>
          </p:cNvGrpSpPr>
          <p:nvPr/>
        </p:nvGrpSpPr>
        <p:grpSpPr bwMode="auto">
          <a:xfrm>
            <a:off x="5851525" y="5356225"/>
            <a:ext cx="2997200" cy="238125"/>
            <a:chOff x="3686" y="3374"/>
            <a:chExt cx="1888" cy="150"/>
          </a:xfrm>
        </p:grpSpPr>
        <p:sp>
          <p:nvSpPr>
            <p:cNvPr id="6218" name="Rectangle 74" descr="Light upward diagonal"/>
            <p:cNvSpPr>
              <a:spLocks noChangeArrowheads="1"/>
            </p:cNvSpPr>
            <p:nvPr/>
          </p:nvSpPr>
          <p:spPr bwMode="auto">
            <a:xfrm>
              <a:off x="3686" y="3374"/>
              <a:ext cx="1088" cy="150"/>
            </a:xfrm>
            <a:prstGeom prst="rect">
              <a:avLst/>
            </a:prstGeom>
            <a:pattFill prst="ltUpDiag">
              <a:fgClr>
                <a:srgbClr val="FF0000"/>
              </a:fgClr>
              <a:bgClr>
                <a:srgbClr val="FFFFFF"/>
              </a:bgClr>
            </a:patt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a:solidFill>
                  <a:srgbClr val="000000"/>
                </a:solidFill>
              </a:endParaRPr>
            </a:p>
          </p:txBody>
        </p:sp>
        <p:sp>
          <p:nvSpPr>
            <p:cNvPr id="6219" name="Rectangle 75"/>
            <p:cNvSpPr>
              <a:spLocks noChangeArrowheads="1"/>
            </p:cNvSpPr>
            <p:nvPr/>
          </p:nvSpPr>
          <p:spPr bwMode="auto">
            <a:xfrm>
              <a:off x="4320" y="3374"/>
              <a:ext cx="1254" cy="150"/>
            </a:xfrm>
            <a:prstGeom prst="rect">
              <a:avLst/>
            </a:prstGeom>
            <a:solidFill>
              <a:srgbClr val="FF0000"/>
            </a:solid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a:solidFill>
                  <a:srgbClr val="000000"/>
                </a:solidFill>
              </a:endParaRPr>
            </a:p>
          </p:txBody>
        </p:sp>
      </p:grpSp>
      <p:sp>
        <p:nvSpPr>
          <p:cNvPr id="6220" name="Rectangle 76"/>
          <p:cNvSpPr>
            <a:spLocks noChangeArrowheads="1"/>
          </p:cNvSpPr>
          <p:nvPr/>
        </p:nvSpPr>
        <p:spPr bwMode="auto">
          <a:xfrm>
            <a:off x="5070475" y="5391150"/>
            <a:ext cx="619125" cy="1666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a:solidFill>
                  <a:srgbClr val="000000"/>
                </a:solidFill>
              </a:rPr>
              <a:t> GOES  R</a:t>
            </a:r>
            <a:endParaRPr lang="en-US" altLang="en-US" sz="1600" b="1">
              <a:solidFill>
                <a:srgbClr val="000000"/>
              </a:solidFill>
            </a:endParaRPr>
          </a:p>
        </p:txBody>
      </p:sp>
      <p:sp>
        <p:nvSpPr>
          <p:cNvPr id="6221" name="Rectangle 77"/>
          <p:cNvSpPr>
            <a:spLocks noChangeArrowheads="1"/>
          </p:cNvSpPr>
          <p:nvPr/>
        </p:nvSpPr>
        <p:spPr bwMode="auto">
          <a:xfrm>
            <a:off x="5076825" y="2217738"/>
            <a:ext cx="1069975" cy="168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fontAlgn="base" hangingPunct="0">
              <a:spcBef>
                <a:spcPct val="0"/>
              </a:spcBef>
              <a:spcAft>
                <a:spcPct val="0"/>
              </a:spcAft>
            </a:pPr>
            <a:r>
              <a:rPr lang="en-US" altLang="en-US" sz="1100" b="1" i="1">
                <a:solidFill>
                  <a:srgbClr val="333399"/>
                </a:solidFill>
              </a:rPr>
              <a:t> GOES  West</a:t>
            </a:r>
            <a:endParaRPr lang="en-US" altLang="en-US" sz="1600" b="1" i="1">
              <a:solidFill>
                <a:srgbClr val="333399"/>
              </a:solidFill>
            </a:endParaRPr>
          </a:p>
        </p:txBody>
      </p:sp>
      <p:grpSp>
        <p:nvGrpSpPr>
          <p:cNvPr id="6222" name="Group 78"/>
          <p:cNvGrpSpPr>
            <a:grpSpLocks/>
          </p:cNvGrpSpPr>
          <p:nvPr/>
        </p:nvGrpSpPr>
        <p:grpSpPr bwMode="auto">
          <a:xfrm>
            <a:off x="5827713" y="3543300"/>
            <a:ext cx="1790700" cy="168275"/>
            <a:chOff x="3671" y="2208"/>
            <a:chExt cx="1128" cy="106"/>
          </a:xfrm>
        </p:grpSpPr>
        <p:sp>
          <p:nvSpPr>
            <p:cNvPr id="6223" name="Rectangle 79"/>
            <p:cNvSpPr>
              <a:spLocks noChangeArrowheads="1"/>
            </p:cNvSpPr>
            <p:nvPr/>
          </p:nvSpPr>
          <p:spPr bwMode="auto">
            <a:xfrm>
              <a:off x="3671" y="2208"/>
              <a:ext cx="424" cy="1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a:solidFill>
                    <a:srgbClr val="000000"/>
                  </a:solidFill>
                </a:rPr>
                <a:t> GOES  13</a:t>
              </a:r>
              <a:endParaRPr lang="en-US" altLang="en-US" sz="1600" b="1">
                <a:solidFill>
                  <a:srgbClr val="000000"/>
                </a:solidFill>
              </a:endParaRPr>
            </a:p>
          </p:txBody>
        </p:sp>
        <p:sp>
          <p:nvSpPr>
            <p:cNvPr id="6224" name="Rectangle 80"/>
            <p:cNvSpPr>
              <a:spLocks noChangeArrowheads="1"/>
            </p:cNvSpPr>
            <p:nvPr/>
          </p:nvSpPr>
          <p:spPr bwMode="auto">
            <a:xfrm>
              <a:off x="4125" y="2208"/>
              <a:ext cx="674" cy="1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fontAlgn="base" hangingPunct="0">
                <a:spcBef>
                  <a:spcPct val="0"/>
                </a:spcBef>
                <a:spcAft>
                  <a:spcPct val="0"/>
                </a:spcAft>
              </a:pPr>
              <a:r>
                <a:rPr lang="en-US" altLang="en-US" sz="1100" b="1" i="1">
                  <a:solidFill>
                    <a:srgbClr val="333399"/>
                  </a:solidFill>
                </a:rPr>
                <a:t>On-orbit Spare</a:t>
              </a:r>
              <a:endParaRPr lang="en-US" altLang="en-US" sz="1600" b="1" i="1">
                <a:solidFill>
                  <a:srgbClr val="333399"/>
                </a:solidFill>
              </a:endParaRPr>
            </a:p>
          </p:txBody>
        </p:sp>
      </p:grpSp>
      <p:grpSp>
        <p:nvGrpSpPr>
          <p:cNvPr id="6225" name="Group 81"/>
          <p:cNvGrpSpPr>
            <a:grpSpLocks/>
          </p:cNvGrpSpPr>
          <p:nvPr/>
        </p:nvGrpSpPr>
        <p:grpSpPr bwMode="auto">
          <a:xfrm>
            <a:off x="6494463" y="5699125"/>
            <a:ext cx="2354262" cy="238125"/>
            <a:chOff x="4091" y="3590"/>
            <a:chExt cx="1483" cy="150"/>
          </a:xfrm>
        </p:grpSpPr>
        <p:sp>
          <p:nvSpPr>
            <p:cNvPr id="6226" name="Rectangle 82" descr="Light upward diagonal"/>
            <p:cNvSpPr>
              <a:spLocks noChangeArrowheads="1"/>
            </p:cNvSpPr>
            <p:nvPr/>
          </p:nvSpPr>
          <p:spPr bwMode="auto">
            <a:xfrm>
              <a:off x="4091" y="3590"/>
              <a:ext cx="1088" cy="150"/>
            </a:xfrm>
            <a:prstGeom prst="rect">
              <a:avLst/>
            </a:prstGeom>
            <a:pattFill prst="ltUpDiag">
              <a:fgClr>
                <a:srgbClr val="FF0000"/>
              </a:fgClr>
              <a:bgClr>
                <a:srgbClr val="FFFFFF"/>
              </a:bgClr>
            </a:patt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a:solidFill>
                  <a:srgbClr val="000000"/>
                </a:solidFill>
              </a:endParaRPr>
            </a:p>
          </p:txBody>
        </p:sp>
        <p:sp>
          <p:nvSpPr>
            <p:cNvPr id="6227" name="Rectangle 83"/>
            <p:cNvSpPr>
              <a:spLocks noChangeArrowheads="1"/>
            </p:cNvSpPr>
            <p:nvPr/>
          </p:nvSpPr>
          <p:spPr bwMode="auto">
            <a:xfrm>
              <a:off x="5083" y="3590"/>
              <a:ext cx="491" cy="150"/>
            </a:xfrm>
            <a:prstGeom prst="rect">
              <a:avLst/>
            </a:prstGeom>
            <a:solidFill>
              <a:srgbClr val="FF0000"/>
            </a:solid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a:solidFill>
                  <a:srgbClr val="000000"/>
                </a:solidFill>
              </a:endParaRPr>
            </a:p>
          </p:txBody>
        </p:sp>
      </p:grpSp>
      <p:sp>
        <p:nvSpPr>
          <p:cNvPr id="6228" name="Rectangle 84"/>
          <p:cNvSpPr>
            <a:spLocks noChangeArrowheads="1"/>
          </p:cNvSpPr>
          <p:nvPr/>
        </p:nvSpPr>
        <p:spPr bwMode="auto">
          <a:xfrm>
            <a:off x="5768975" y="5734050"/>
            <a:ext cx="611188" cy="168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a:solidFill>
                  <a:srgbClr val="000000"/>
                </a:solidFill>
              </a:rPr>
              <a:t> GOES  S</a:t>
            </a:r>
            <a:endParaRPr lang="en-US" altLang="en-US" sz="1600" b="1">
              <a:solidFill>
                <a:srgbClr val="000000"/>
              </a:solidFill>
            </a:endParaRPr>
          </a:p>
        </p:txBody>
      </p:sp>
      <p:grpSp>
        <p:nvGrpSpPr>
          <p:cNvPr id="6229" name="Group 85"/>
          <p:cNvGrpSpPr>
            <a:grpSpLocks/>
          </p:cNvGrpSpPr>
          <p:nvPr/>
        </p:nvGrpSpPr>
        <p:grpSpPr bwMode="auto">
          <a:xfrm>
            <a:off x="2909888" y="4814888"/>
            <a:ext cx="5800725" cy="241300"/>
            <a:chOff x="1833" y="3033"/>
            <a:chExt cx="3654" cy="152"/>
          </a:xfrm>
        </p:grpSpPr>
        <p:sp>
          <p:nvSpPr>
            <p:cNvPr id="6230" name="Rectangle 86"/>
            <p:cNvSpPr>
              <a:spLocks noChangeArrowheads="1"/>
            </p:cNvSpPr>
            <p:nvPr/>
          </p:nvSpPr>
          <p:spPr bwMode="auto">
            <a:xfrm>
              <a:off x="3493" y="3033"/>
              <a:ext cx="1591" cy="151"/>
            </a:xfrm>
            <a:prstGeom prst="rect">
              <a:avLst/>
            </a:prstGeom>
            <a:solidFill>
              <a:srgbClr val="FF0000"/>
            </a:solid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a:solidFill>
                  <a:srgbClr val="000000"/>
                </a:solidFill>
              </a:endParaRPr>
            </a:p>
          </p:txBody>
        </p:sp>
        <p:sp>
          <p:nvSpPr>
            <p:cNvPr id="6231" name="Rectangle 87"/>
            <p:cNvSpPr>
              <a:spLocks noChangeArrowheads="1"/>
            </p:cNvSpPr>
            <p:nvPr/>
          </p:nvSpPr>
          <p:spPr bwMode="auto">
            <a:xfrm>
              <a:off x="5102" y="3060"/>
              <a:ext cx="385" cy="1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a:solidFill>
                    <a:srgbClr val="000000"/>
                  </a:solidFill>
                </a:rPr>
                <a:t> GOES  P</a:t>
              </a:r>
              <a:endParaRPr lang="en-US" altLang="en-US" sz="1600" b="1">
                <a:solidFill>
                  <a:srgbClr val="000000"/>
                </a:solidFill>
              </a:endParaRPr>
            </a:p>
          </p:txBody>
        </p:sp>
        <p:sp>
          <p:nvSpPr>
            <p:cNvPr id="6232" name="Rectangle 88" descr="Light upward diagonal"/>
            <p:cNvSpPr>
              <a:spLocks noChangeArrowheads="1"/>
            </p:cNvSpPr>
            <p:nvPr/>
          </p:nvSpPr>
          <p:spPr bwMode="auto">
            <a:xfrm>
              <a:off x="1833" y="3035"/>
              <a:ext cx="1777" cy="150"/>
            </a:xfrm>
            <a:prstGeom prst="rect">
              <a:avLst/>
            </a:prstGeom>
            <a:pattFill prst="ltUpDiag">
              <a:fgClr>
                <a:srgbClr val="FF0000"/>
              </a:fgClr>
              <a:bgClr>
                <a:srgbClr val="FFFFFF"/>
              </a:bgClr>
            </a:patt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a:solidFill>
                  <a:srgbClr val="000000"/>
                </a:solidFill>
              </a:endParaRPr>
            </a:p>
          </p:txBody>
        </p:sp>
      </p:grpSp>
      <p:pic>
        <p:nvPicPr>
          <p:cNvPr id="6233" name="Picture 89"/>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84963" y="1639888"/>
            <a:ext cx="6953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34" name="Picture 90" descr="n-q_spacecraf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0" y="3276600"/>
            <a:ext cx="1014413"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TextBox 90"/>
          <p:cNvSpPr txBox="1"/>
          <p:nvPr/>
        </p:nvSpPr>
        <p:spPr>
          <a:xfrm>
            <a:off x="921066" y="6216633"/>
            <a:ext cx="4160113" cy="369332"/>
          </a:xfrm>
          <a:prstGeom prst="rect">
            <a:avLst/>
          </a:prstGeom>
          <a:solidFill>
            <a:srgbClr val="FFFF00"/>
          </a:solidFill>
        </p:spPr>
        <p:txBody>
          <a:bodyPr wrap="none" rtlCol="0">
            <a:spAutoFit/>
          </a:bodyPr>
          <a:lstStyle/>
          <a:p>
            <a:r>
              <a:rPr lang="en-US" dirty="0">
                <a:solidFill>
                  <a:srgbClr val="000000"/>
                </a:solidFill>
              </a:rPr>
              <a:t>In 2007: 2014 launch date for GOES-R</a:t>
            </a:r>
          </a:p>
        </p:txBody>
      </p:sp>
    </p:spTree>
    <p:extLst>
      <p:ext uri="{BB962C8B-B14F-4D97-AF65-F5344CB8AC3E}">
        <p14:creationId xmlns:p14="http://schemas.microsoft.com/office/powerpoint/2010/main" val="314655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81000" y="451450"/>
            <a:ext cx="8458199" cy="6503222"/>
          </a:xfrm>
        </p:spPr>
      </p:pic>
      <p:sp>
        <p:nvSpPr>
          <p:cNvPr id="173059" name="Title 1"/>
          <p:cNvSpPr>
            <a:spLocks noGrp="1"/>
          </p:cNvSpPr>
          <p:nvPr>
            <p:ph type="title"/>
          </p:nvPr>
        </p:nvSpPr>
        <p:spPr>
          <a:xfrm>
            <a:off x="457200" y="0"/>
            <a:ext cx="8229600" cy="1143000"/>
          </a:xfrm>
        </p:spPr>
        <p:txBody>
          <a:bodyPr/>
          <a:lstStyle/>
          <a:p>
            <a:pPr eaLnBrk="1" hangingPunct="1"/>
            <a:r>
              <a:rPr lang="en-US" smtClean="0"/>
              <a:t>GOES Fly-out Schedule</a:t>
            </a:r>
          </a:p>
        </p:txBody>
      </p:sp>
      <p:sp>
        <p:nvSpPr>
          <p:cNvPr id="173060" name="TextBox 2"/>
          <p:cNvSpPr txBox="1">
            <a:spLocks noChangeArrowheads="1"/>
          </p:cNvSpPr>
          <p:nvPr/>
        </p:nvSpPr>
        <p:spPr bwMode="auto">
          <a:xfrm>
            <a:off x="3386138" y="6248400"/>
            <a:ext cx="2405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latin typeface="Calibri" pitchFamily="34" charset="0"/>
              </a:rPr>
              <a:t>http://www.goes-r.gov/</a:t>
            </a:r>
          </a:p>
        </p:txBody>
      </p:sp>
      <p:sp>
        <p:nvSpPr>
          <p:cNvPr id="17306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A086B7A-4259-41D8-A6CC-3E116A66832B}" type="slidenum">
              <a:rPr lang="en-US" smtClean="0">
                <a:solidFill>
                  <a:srgbClr val="898989"/>
                </a:solidFill>
              </a:rPr>
              <a:pPr eaLnBrk="1" hangingPunct="1"/>
              <a:t>86</a:t>
            </a:fld>
            <a:endParaRPr lang="en-US" smtClean="0">
              <a:solidFill>
                <a:srgbClr val="898989"/>
              </a:solidFill>
            </a:endParaRPr>
          </a:p>
        </p:txBody>
      </p:sp>
      <p:sp>
        <p:nvSpPr>
          <p:cNvPr id="6" name="TextBox 5"/>
          <p:cNvSpPr txBox="1"/>
          <p:nvPr/>
        </p:nvSpPr>
        <p:spPr>
          <a:xfrm>
            <a:off x="5782426" y="3657600"/>
            <a:ext cx="3132974" cy="369332"/>
          </a:xfrm>
          <a:prstGeom prst="rect">
            <a:avLst/>
          </a:prstGeom>
          <a:solidFill>
            <a:srgbClr val="FFFF00"/>
          </a:solidFill>
        </p:spPr>
        <p:txBody>
          <a:bodyPr wrap="none" rtlCol="0">
            <a:spAutoFit/>
          </a:bodyPr>
          <a:lstStyle/>
          <a:p>
            <a:r>
              <a:rPr lang="en-US" dirty="0">
                <a:solidFill>
                  <a:prstClr val="black"/>
                </a:solidFill>
              </a:rPr>
              <a:t>Oct 2015 launch readiness date</a:t>
            </a:r>
          </a:p>
        </p:txBody>
      </p:sp>
    </p:spTree>
    <p:extLst>
      <p:ext uri="{BB962C8B-B14F-4D97-AF65-F5344CB8AC3E}">
        <p14:creationId xmlns:p14="http://schemas.microsoft.com/office/powerpoint/2010/main" val="48460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325" y="457200"/>
            <a:ext cx="7839075" cy="6124931"/>
          </a:xfrm>
          <a:prstGeom prst="rect">
            <a:avLst/>
          </a:prstGeom>
        </p:spPr>
      </p:pic>
      <p:sp>
        <p:nvSpPr>
          <p:cNvPr id="173059" name="Title 1"/>
          <p:cNvSpPr>
            <a:spLocks noGrp="1"/>
          </p:cNvSpPr>
          <p:nvPr>
            <p:ph type="title"/>
          </p:nvPr>
        </p:nvSpPr>
        <p:spPr>
          <a:xfrm>
            <a:off x="457200" y="0"/>
            <a:ext cx="8229600" cy="1143000"/>
          </a:xfrm>
        </p:spPr>
        <p:txBody>
          <a:bodyPr/>
          <a:lstStyle/>
          <a:p>
            <a:pPr eaLnBrk="1" hangingPunct="1"/>
            <a:r>
              <a:rPr lang="en-US" smtClean="0"/>
              <a:t>GOES Fly-out Schedule</a:t>
            </a:r>
          </a:p>
        </p:txBody>
      </p:sp>
      <p:sp>
        <p:nvSpPr>
          <p:cNvPr id="173060" name="TextBox 2"/>
          <p:cNvSpPr txBox="1">
            <a:spLocks noChangeArrowheads="1"/>
          </p:cNvSpPr>
          <p:nvPr/>
        </p:nvSpPr>
        <p:spPr bwMode="auto">
          <a:xfrm>
            <a:off x="3386138" y="6248400"/>
            <a:ext cx="2405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latin typeface="Calibri" pitchFamily="34" charset="0"/>
              </a:rPr>
              <a:t>http://www.goes-r.gov/</a:t>
            </a:r>
          </a:p>
        </p:txBody>
      </p:sp>
      <p:sp>
        <p:nvSpPr>
          <p:cNvPr id="17306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A086B7A-4259-41D8-A6CC-3E116A66832B}" type="slidenum">
              <a:rPr lang="en-US" smtClean="0">
                <a:solidFill>
                  <a:srgbClr val="898989"/>
                </a:solidFill>
              </a:rPr>
              <a:pPr eaLnBrk="1" hangingPunct="1"/>
              <a:t>87</a:t>
            </a:fld>
            <a:endParaRPr lang="en-US" smtClean="0">
              <a:solidFill>
                <a:srgbClr val="898989"/>
              </a:solidFill>
            </a:endParaRPr>
          </a:p>
        </p:txBody>
      </p:sp>
      <p:sp>
        <p:nvSpPr>
          <p:cNvPr id="6" name="TextBox 5"/>
          <p:cNvSpPr txBox="1"/>
          <p:nvPr/>
        </p:nvSpPr>
        <p:spPr>
          <a:xfrm>
            <a:off x="5562600" y="2819400"/>
            <a:ext cx="3527119" cy="369332"/>
          </a:xfrm>
          <a:prstGeom prst="rect">
            <a:avLst/>
          </a:prstGeom>
          <a:solidFill>
            <a:srgbClr val="FFFF00"/>
          </a:solidFill>
        </p:spPr>
        <p:txBody>
          <a:bodyPr wrap="none" rtlCol="0">
            <a:spAutoFit/>
          </a:bodyPr>
          <a:lstStyle/>
          <a:p>
            <a:r>
              <a:rPr lang="en-US" dirty="0" smtClean="0">
                <a:solidFill>
                  <a:prstClr val="black"/>
                </a:solidFill>
              </a:rPr>
              <a:t>March 2016 </a:t>
            </a:r>
            <a:r>
              <a:rPr lang="en-US" dirty="0">
                <a:solidFill>
                  <a:prstClr val="black"/>
                </a:solidFill>
              </a:rPr>
              <a:t>launch readiness date</a:t>
            </a:r>
          </a:p>
        </p:txBody>
      </p:sp>
    </p:spTree>
    <p:extLst>
      <p:ext uri="{BB962C8B-B14F-4D97-AF65-F5344CB8AC3E}">
        <p14:creationId xmlns:p14="http://schemas.microsoft.com/office/powerpoint/2010/main" val="243968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24232" y="7938"/>
            <a:ext cx="7462684" cy="1143000"/>
          </a:xfrm>
        </p:spPr>
        <p:txBody>
          <a:bodyPr/>
          <a:lstStyle/>
          <a:p>
            <a:pPr lvl="0">
              <a:defRPr/>
            </a:pPr>
            <a:r>
              <a:rPr lang="en-US" sz="2400" b="1" dirty="0">
                <a:solidFill>
                  <a:schemeClr val="tx1"/>
                </a:solidFill>
                <a:effectLst>
                  <a:outerShdw blurRad="38100" dist="38100" dir="2700000" algn="tl">
                    <a:srgbClr val="000000">
                      <a:alpha val="43137"/>
                    </a:srgbClr>
                  </a:outerShdw>
                </a:effectLst>
                <a:ea typeface="ＭＳ Ｐゴシック" pitchFamily="34" charset="-128"/>
              </a:rPr>
              <a:t>Continuity of GOES Operational Satellite Program</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974" y="1085031"/>
            <a:ext cx="8340051" cy="5291787"/>
          </a:xfrm>
          <a:prstGeom prst="rect">
            <a:avLst/>
          </a:prstGeom>
        </p:spPr>
      </p:pic>
      <p:sp>
        <p:nvSpPr>
          <p:cNvPr id="6" name="Slide Number Placeholder 5"/>
          <p:cNvSpPr>
            <a:spLocks noGrp="1"/>
          </p:cNvSpPr>
          <p:nvPr>
            <p:ph type="sldNum" sz="quarter" idx="12"/>
          </p:nvPr>
        </p:nvSpPr>
        <p:spPr>
          <a:xfrm>
            <a:off x="7010400" y="6492875"/>
            <a:ext cx="2133600" cy="365125"/>
          </a:xfrm>
        </p:spPr>
        <p:txBody>
          <a:bodyPr/>
          <a:lstStyle/>
          <a:p>
            <a:pPr>
              <a:defRPr/>
            </a:pPr>
            <a:fld id="{6ECF5EF8-31B4-4F78-B46E-860652303D3D}" type="slidenum">
              <a:rPr lang="en-US" smtClean="0">
                <a:solidFill>
                  <a:prstClr val="white"/>
                </a:solidFill>
              </a:rPr>
              <a:pPr>
                <a:defRPr/>
              </a:pPr>
              <a:t>88</a:t>
            </a:fld>
            <a:endParaRPr lang="en-US" dirty="0">
              <a:solidFill>
                <a:prstClr val="white"/>
              </a:solidFill>
            </a:endParaRPr>
          </a:p>
        </p:txBody>
      </p:sp>
      <p:sp>
        <p:nvSpPr>
          <p:cNvPr id="7" name="TextBox 6"/>
          <p:cNvSpPr txBox="1"/>
          <p:nvPr/>
        </p:nvSpPr>
        <p:spPr>
          <a:xfrm>
            <a:off x="304800" y="4724400"/>
            <a:ext cx="3809999" cy="1200329"/>
          </a:xfrm>
          <a:prstGeom prst="rect">
            <a:avLst/>
          </a:prstGeom>
          <a:solidFill>
            <a:srgbClr val="FFFF00"/>
          </a:solidFill>
        </p:spPr>
        <p:txBody>
          <a:bodyPr wrap="square" rtlCol="0">
            <a:spAutoFit/>
          </a:bodyPr>
          <a:lstStyle/>
          <a:p>
            <a:r>
              <a:rPr lang="en-US" dirty="0" smtClean="0">
                <a:solidFill>
                  <a:prstClr val="black"/>
                </a:solidFill>
              </a:rPr>
              <a:t>Importance of GOES-R is highlighted that GOES-R will not go into storage, but into operations after </a:t>
            </a:r>
            <a:r>
              <a:rPr lang="en-US" dirty="0" smtClean="0">
                <a:solidFill>
                  <a:prstClr val="black"/>
                </a:solidFill>
              </a:rPr>
              <a:t>the on-orbit PLT and extended validation.</a:t>
            </a:r>
            <a:endParaRPr lang="en-US" dirty="0">
              <a:solidFill>
                <a:prstClr val="black"/>
              </a:solidFill>
            </a:endParaRPr>
          </a:p>
        </p:txBody>
      </p:sp>
    </p:spTree>
    <p:extLst>
      <p:ext uri="{BB962C8B-B14F-4D97-AF65-F5344CB8AC3E}">
        <p14:creationId xmlns:p14="http://schemas.microsoft.com/office/powerpoint/2010/main" val="227440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C644F42-9A19-4DCA-A401-5D0161071F50}" type="slidenum">
              <a:rPr lang="en-US">
                <a:solidFill>
                  <a:srgbClr val="000000"/>
                </a:solidFill>
              </a:rPr>
              <a:pPr eaLnBrk="1" hangingPunct="1"/>
              <a:t>89</a:t>
            </a:fld>
            <a:endParaRPr lang="en-US">
              <a:solidFill>
                <a:srgbClr val="000000"/>
              </a:solidFill>
            </a:endParaRPr>
          </a:p>
        </p:txBody>
      </p:sp>
      <p:sp>
        <p:nvSpPr>
          <p:cNvPr id="174083" name="Rectangle 2"/>
          <p:cNvSpPr>
            <a:spLocks noGrp="1" noChangeArrowheads="1"/>
          </p:cNvSpPr>
          <p:nvPr>
            <p:ph type="ctrTitle"/>
          </p:nvPr>
        </p:nvSpPr>
        <p:spPr>
          <a:xfrm>
            <a:off x="228600" y="-228600"/>
            <a:ext cx="8915400" cy="1371600"/>
          </a:xfrm>
        </p:spPr>
        <p:txBody>
          <a:bodyPr/>
          <a:lstStyle/>
          <a:p>
            <a:pPr eaLnBrk="1" hangingPunct="1"/>
            <a:r>
              <a:rPr lang="en-US" sz="4000" b="1" smtClean="0">
                <a:solidFill>
                  <a:srgbClr val="FFFF00"/>
                </a:solidFill>
              </a:rPr>
              <a:t>The Advanced Baseline Imager:</a:t>
            </a:r>
          </a:p>
        </p:txBody>
      </p:sp>
      <p:sp>
        <p:nvSpPr>
          <p:cNvPr id="174084" name="Text Box 3"/>
          <p:cNvSpPr txBox="1">
            <a:spLocks noChangeArrowheads="1"/>
          </p:cNvSpPr>
          <p:nvPr/>
        </p:nvSpPr>
        <p:spPr bwMode="auto">
          <a:xfrm>
            <a:off x="76200" y="838200"/>
            <a:ext cx="9144000" cy="556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568325" eaLnBrk="0" hangingPunct="0">
              <a:defRPr>
                <a:solidFill>
                  <a:schemeClr val="tx1"/>
                </a:solidFill>
                <a:latin typeface="Arial" charset="0"/>
              </a:defRPr>
            </a:lvl1pPr>
            <a:lvl2pPr marL="742950" indent="-285750" defTabSz="568325" eaLnBrk="0" hangingPunct="0">
              <a:defRPr>
                <a:solidFill>
                  <a:schemeClr val="tx1"/>
                </a:solidFill>
                <a:latin typeface="Arial" charset="0"/>
              </a:defRPr>
            </a:lvl2pPr>
            <a:lvl3pPr marL="1143000" indent="-228600" defTabSz="568325" eaLnBrk="0" hangingPunct="0">
              <a:defRPr>
                <a:solidFill>
                  <a:schemeClr val="tx1"/>
                </a:solidFill>
                <a:latin typeface="Arial" charset="0"/>
              </a:defRPr>
            </a:lvl3pPr>
            <a:lvl4pPr marL="1600200" indent="-228600" defTabSz="568325" eaLnBrk="0" hangingPunct="0">
              <a:defRPr>
                <a:solidFill>
                  <a:schemeClr val="tx1"/>
                </a:solidFill>
                <a:latin typeface="Arial" charset="0"/>
              </a:defRPr>
            </a:lvl4pPr>
            <a:lvl5pPr marL="2057400" indent="-228600" defTabSz="568325" eaLnBrk="0" hangingPunct="0">
              <a:defRPr>
                <a:solidFill>
                  <a:schemeClr val="tx1"/>
                </a:solidFill>
                <a:latin typeface="Arial" charset="0"/>
              </a:defRPr>
            </a:lvl5pPr>
            <a:lvl6pPr marL="2514600" indent="-228600" defTabSz="568325" eaLnBrk="0" fontAlgn="base" hangingPunct="0">
              <a:spcBef>
                <a:spcPct val="0"/>
              </a:spcBef>
              <a:spcAft>
                <a:spcPct val="0"/>
              </a:spcAft>
              <a:defRPr>
                <a:solidFill>
                  <a:schemeClr val="tx1"/>
                </a:solidFill>
                <a:latin typeface="Arial" charset="0"/>
              </a:defRPr>
            </a:lvl6pPr>
            <a:lvl7pPr marL="2971800" indent="-228600" defTabSz="568325" eaLnBrk="0" fontAlgn="base" hangingPunct="0">
              <a:spcBef>
                <a:spcPct val="0"/>
              </a:spcBef>
              <a:spcAft>
                <a:spcPct val="0"/>
              </a:spcAft>
              <a:defRPr>
                <a:solidFill>
                  <a:schemeClr val="tx1"/>
                </a:solidFill>
                <a:latin typeface="Arial" charset="0"/>
              </a:defRPr>
            </a:lvl7pPr>
            <a:lvl8pPr marL="3429000" indent="-228600" defTabSz="568325" eaLnBrk="0" fontAlgn="base" hangingPunct="0">
              <a:spcBef>
                <a:spcPct val="0"/>
              </a:spcBef>
              <a:spcAft>
                <a:spcPct val="0"/>
              </a:spcAft>
              <a:defRPr>
                <a:solidFill>
                  <a:schemeClr val="tx1"/>
                </a:solidFill>
                <a:latin typeface="Arial" charset="0"/>
              </a:defRPr>
            </a:lvl8pPr>
            <a:lvl9pPr marL="3886200" indent="-228600" defTabSz="568325"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FFFF00"/>
                </a:solidFill>
              </a:rPr>
              <a:t>				  			ABI				</a:t>
            </a:r>
            <a:r>
              <a:rPr lang="en-US" sz="2400" b="1">
                <a:solidFill>
                  <a:srgbClr val="FFFFFF"/>
                </a:solidFill>
              </a:rPr>
              <a:t>Current</a:t>
            </a:r>
          </a:p>
          <a:p>
            <a:pPr fontAlgn="base">
              <a:spcBef>
                <a:spcPct val="0"/>
              </a:spcBef>
              <a:spcAft>
                <a:spcPct val="0"/>
              </a:spcAft>
            </a:pPr>
            <a:endParaRPr lang="en-US" sz="1200" b="1">
              <a:solidFill>
                <a:srgbClr val="FFFFFF"/>
              </a:solidFill>
            </a:endParaRPr>
          </a:p>
          <a:p>
            <a:pPr fontAlgn="base">
              <a:spcBef>
                <a:spcPct val="0"/>
              </a:spcBef>
              <a:spcAft>
                <a:spcPct val="0"/>
              </a:spcAft>
            </a:pPr>
            <a:r>
              <a:rPr lang="en-US" sz="2400" b="1">
                <a:solidFill>
                  <a:srgbClr val="FFFF00"/>
                </a:solidFill>
              </a:rPr>
              <a:t>Spectral Coverage</a:t>
            </a:r>
            <a:r>
              <a:rPr lang="en-US" sz="2400">
                <a:solidFill>
                  <a:srgbClr val="FFFF00"/>
                </a:solidFill>
              </a:rPr>
              <a:t>				</a:t>
            </a:r>
          </a:p>
          <a:p>
            <a:pPr fontAlgn="base">
              <a:spcBef>
                <a:spcPct val="0"/>
              </a:spcBef>
              <a:spcAft>
                <a:spcPct val="0"/>
              </a:spcAft>
            </a:pPr>
            <a:r>
              <a:rPr lang="en-US" sz="2400">
                <a:solidFill>
                  <a:srgbClr val="FFFF00"/>
                </a:solidFill>
              </a:rPr>
              <a:t>							16 bands		</a:t>
            </a:r>
            <a:r>
              <a:rPr lang="en-US" sz="2400">
                <a:solidFill>
                  <a:srgbClr val="FFFFFF"/>
                </a:solidFill>
              </a:rPr>
              <a:t>5 bands</a:t>
            </a:r>
          </a:p>
          <a:p>
            <a:pPr fontAlgn="base">
              <a:spcBef>
                <a:spcPct val="0"/>
              </a:spcBef>
              <a:spcAft>
                <a:spcPct val="0"/>
              </a:spcAft>
            </a:pPr>
            <a:endParaRPr lang="en-US" sz="1200" b="1">
              <a:solidFill>
                <a:srgbClr val="FFFF00"/>
              </a:solidFill>
            </a:endParaRPr>
          </a:p>
          <a:p>
            <a:pPr fontAlgn="base">
              <a:spcBef>
                <a:spcPct val="0"/>
              </a:spcBef>
              <a:spcAft>
                <a:spcPct val="0"/>
              </a:spcAft>
            </a:pPr>
            <a:r>
              <a:rPr lang="en-US" sz="2400" b="1">
                <a:solidFill>
                  <a:srgbClr val="FFFF00"/>
                </a:solidFill>
              </a:rPr>
              <a:t>Spatial resolution </a:t>
            </a:r>
            <a:r>
              <a:rPr lang="en-US" sz="2400">
                <a:solidFill>
                  <a:srgbClr val="FFFF00"/>
                </a:solidFill>
              </a:rPr>
              <a:t>	</a:t>
            </a:r>
          </a:p>
          <a:p>
            <a:pPr fontAlgn="base">
              <a:spcBef>
                <a:spcPct val="0"/>
              </a:spcBef>
              <a:spcAft>
                <a:spcPct val="0"/>
              </a:spcAft>
            </a:pPr>
            <a:r>
              <a:rPr lang="en-US" sz="2400">
                <a:solidFill>
                  <a:srgbClr val="FFFF00"/>
                </a:solidFill>
              </a:rPr>
              <a:t>	0.64 </a:t>
            </a:r>
            <a:r>
              <a:rPr lang="en-US" sz="2400">
                <a:solidFill>
                  <a:srgbClr val="FFFF00"/>
                </a:solidFill>
                <a:latin typeface="Symbol" pitchFamily="18" charset="2"/>
              </a:rPr>
              <a:t>m</a:t>
            </a:r>
            <a:r>
              <a:rPr lang="en-US" sz="2400">
                <a:solidFill>
                  <a:srgbClr val="FFFF00"/>
                </a:solidFill>
              </a:rPr>
              <a:t>m Visible 			0.5 km 			</a:t>
            </a:r>
            <a:r>
              <a:rPr lang="en-US" sz="2400">
                <a:solidFill>
                  <a:srgbClr val="FFFFFF"/>
                </a:solidFill>
              </a:rPr>
              <a:t>Approx. 1 km</a:t>
            </a:r>
          </a:p>
          <a:p>
            <a:pPr fontAlgn="base">
              <a:spcBef>
                <a:spcPct val="0"/>
              </a:spcBef>
              <a:spcAft>
                <a:spcPct val="0"/>
              </a:spcAft>
            </a:pPr>
            <a:r>
              <a:rPr lang="en-US" sz="2400">
                <a:solidFill>
                  <a:srgbClr val="FFFF00"/>
                </a:solidFill>
              </a:rPr>
              <a:t>	Other Visible/near-IR	1.0 km			</a:t>
            </a:r>
            <a:r>
              <a:rPr lang="en-US" sz="2400">
                <a:solidFill>
                  <a:srgbClr val="FFFFFF"/>
                </a:solidFill>
              </a:rPr>
              <a:t>n/a</a:t>
            </a:r>
          </a:p>
          <a:p>
            <a:pPr fontAlgn="base">
              <a:spcBef>
                <a:spcPct val="0"/>
              </a:spcBef>
              <a:spcAft>
                <a:spcPct val="0"/>
              </a:spcAft>
            </a:pPr>
            <a:r>
              <a:rPr lang="en-US" sz="2400">
                <a:solidFill>
                  <a:srgbClr val="FFFF00"/>
                </a:solidFill>
              </a:rPr>
              <a:t>	Bands (&gt;2 </a:t>
            </a:r>
            <a:r>
              <a:rPr lang="en-US" sz="2400">
                <a:solidFill>
                  <a:srgbClr val="FFFF00"/>
                </a:solidFill>
                <a:latin typeface="Symbol" pitchFamily="18" charset="2"/>
              </a:rPr>
              <a:t>m</a:t>
            </a:r>
            <a:r>
              <a:rPr lang="en-US" sz="2400">
                <a:solidFill>
                  <a:srgbClr val="FFFF00"/>
                </a:solidFill>
              </a:rPr>
              <a:t>m)			2 km			</a:t>
            </a:r>
            <a:r>
              <a:rPr lang="en-US" sz="2400">
                <a:solidFill>
                  <a:srgbClr val="FFFFFF"/>
                </a:solidFill>
              </a:rPr>
              <a:t>Approx. 4 km</a:t>
            </a:r>
          </a:p>
          <a:p>
            <a:pPr fontAlgn="base">
              <a:spcBef>
                <a:spcPct val="0"/>
              </a:spcBef>
              <a:spcAft>
                <a:spcPct val="0"/>
              </a:spcAft>
            </a:pPr>
            <a:endParaRPr lang="en-US" sz="1200">
              <a:solidFill>
                <a:srgbClr val="FFFFFF"/>
              </a:solidFill>
            </a:endParaRPr>
          </a:p>
          <a:p>
            <a:pPr fontAlgn="base">
              <a:spcBef>
                <a:spcPct val="0"/>
              </a:spcBef>
              <a:spcAft>
                <a:spcPct val="0"/>
              </a:spcAft>
            </a:pPr>
            <a:r>
              <a:rPr lang="en-US" sz="2400" b="1">
                <a:solidFill>
                  <a:srgbClr val="FFFF00"/>
                </a:solidFill>
              </a:rPr>
              <a:t>Spatial coverage	</a:t>
            </a:r>
          </a:p>
          <a:p>
            <a:pPr fontAlgn="base">
              <a:spcBef>
                <a:spcPct val="0"/>
              </a:spcBef>
              <a:spcAft>
                <a:spcPct val="0"/>
              </a:spcAft>
            </a:pPr>
            <a:r>
              <a:rPr lang="en-US" sz="2400" b="1">
                <a:solidFill>
                  <a:srgbClr val="FFFF00"/>
                </a:solidFill>
              </a:rPr>
              <a:t>	</a:t>
            </a:r>
            <a:r>
              <a:rPr lang="en-US" sz="2400">
                <a:solidFill>
                  <a:srgbClr val="FFFF00"/>
                </a:solidFill>
              </a:rPr>
              <a:t>Full disk					4 per hour		</a:t>
            </a:r>
            <a:r>
              <a:rPr lang="en-US" sz="2400">
                <a:solidFill>
                  <a:srgbClr val="FFFFFF"/>
                </a:solidFill>
              </a:rPr>
              <a:t>Scheduled (3 hrly)</a:t>
            </a:r>
            <a:endParaRPr lang="en-US">
              <a:solidFill>
                <a:srgbClr val="FFFFFF"/>
              </a:solidFill>
            </a:endParaRPr>
          </a:p>
          <a:p>
            <a:pPr fontAlgn="base">
              <a:spcBef>
                <a:spcPct val="0"/>
              </a:spcBef>
              <a:spcAft>
                <a:spcPct val="0"/>
              </a:spcAft>
            </a:pPr>
            <a:r>
              <a:rPr lang="en-US" sz="2400">
                <a:solidFill>
                  <a:srgbClr val="FFFF00"/>
                </a:solidFill>
              </a:rPr>
              <a:t>	CONUS        			12 per hour		</a:t>
            </a:r>
            <a:r>
              <a:rPr lang="en-US" sz="2400">
                <a:solidFill>
                  <a:srgbClr val="FFFFFF"/>
                </a:solidFill>
              </a:rPr>
              <a:t>~4 per hour</a:t>
            </a:r>
          </a:p>
          <a:p>
            <a:pPr fontAlgn="base">
              <a:spcBef>
                <a:spcPct val="0"/>
              </a:spcBef>
              <a:spcAft>
                <a:spcPct val="0"/>
              </a:spcAft>
            </a:pPr>
            <a:r>
              <a:rPr lang="en-US" sz="2400">
                <a:solidFill>
                  <a:srgbClr val="FFFF00"/>
                </a:solidFill>
              </a:rPr>
              <a:t>	Mesoscale				Every 30 sec	</a:t>
            </a:r>
            <a:r>
              <a:rPr lang="en-US" sz="2400">
                <a:solidFill>
                  <a:srgbClr val="FFFFFF"/>
                </a:solidFill>
              </a:rPr>
              <a:t>n/a</a:t>
            </a:r>
          </a:p>
          <a:p>
            <a:pPr fontAlgn="base">
              <a:spcBef>
                <a:spcPct val="0"/>
              </a:spcBef>
              <a:spcAft>
                <a:spcPct val="0"/>
              </a:spcAft>
            </a:pPr>
            <a:endParaRPr lang="en-US" sz="1200">
              <a:solidFill>
                <a:srgbClr val="FFFFFF"/>
              </a:solidFill>
            </a:endParaRPr>
          </a:p>
          <a:p>
            <a:pPr fontAlgn="base">
              <a:spcBef>
                <a:spcPct val="0"/>
              </a:spcBef>
              <a:spcAft>
                <a:spcPct val="0"/>
              </a:spcAft>
            </a:pPr>
            <a:r>
              <a:rPr lang="en-US" sz="2400" b="1">
                <a:solidFill>
                  <a:srgbClr val="FFFF00"/>
                </a:solidFill>
              </a:rPr>
              <a:t>Visible (reflective bands) 	</a:t>
            </a:r>
          </a:p>
          <a:p>
            <a:pPr fontAlgn="base">
              <a:spcBef>
                <a:spcPct val="0"/>
              </a:spcBef>
              <a:spcAft>
                <a:spcPct val="0"/>
              </a:spcAft>
            </a:pPr>
            <a:r>
              <a:rPr lang="en-US" sz="2400" b="1">
                <a:solidFill>
                  <a:srgbClr val="FFFF00"/>
                </a:solidFill>
              </a:rPr>
              <a:t>	</a:t>
            </a:r>
            <a:r>
              <a:rPr lang="en-US" sz="2400">
                <a:solidFill>
                  <a:srgbClr val="FFFF00"/>
                </a:solidFill>
              </a:rPr>
              <a:t>On-orbit calibration</a:t>
            </a:r>
            <a:r>
              <a:rPr lang="en-US" sz="2400" b="1">
                <a:solidFill>
                  <a:srgbClr val="FFFF00"/>
                </a:solidFill>
              </a:rPr>
              <a:t>		</a:t>
            </a:r>
            <a:r>
              <a:rPr lang="en-US" sz="2400">
                <a:solidFill>
                  <a:srgbClr val="FFFF00"/>
                </a:solidFill>
              </a:rPr>
              <a:t>Yes				</a:t>
            </a:r>
            <a:r>
              <a:rPr lang="en-US" sz="2400">
                <a:solidFill>
                  <a:srgbClr val="FFFFFF"/>
                </a:solidFill>
              </a:rPr>
              <a:t>No</a:t>
            </a:r>
            <a:r>
              <a:rPr lang="en-US" sz="2400">
                <a:solidFill>
                  <a:srgbClr val="FFFF00"/>
                </a:solidFill>
              </a:rPr>
              <a:t>	</a:t>
            </a:r>
            <a:endParaRPr lang="en-US" sz="1200">
              <a:solidFill>
                <a:srgbClr val="FFFF00"/>
              </a:solidFill>
            </a:endParaRPr>
          </a:p>
        </p:txBody>
      </p:sp>
    </p:spTree>
    <p:extLst>
      <p:ext uri="{BB962C8B-B14F-4D97-AF65-F5344CB8AC3E}">
        <p14:creationId xmlns:p14="http://schemas.microsoft.com/office/powerpoint/2010/main" val="541125582"/>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hidden="1"/>
          <p:cNvSpPr>
            <a:spLocks noGrp="1" noChangeArrowheads="1"/>
          </p:cNvSpPr>
          <p:nvPr>
            <p:ph type="title"/>
          </p:nvPr>
        </p:nvSpPr>
        <p:spPr/>
        <p:txBody>
          <a:bodyPr/>
          <a:lstStyle/>
          <a:p>
            <a:pPr eaLnBrk="1" hangingPunct="1"/>
            <a:endParaRPr lang="en-US" smtClean="0"/>
          </a:p>
        </p:txBody>
      </p:sp>
      <p:sp>
        <p:nvSpPr>
          <p:cNvPr id="109571" name="Rectangle 3" descr="D_Goetze_09MAY1966_page_01"/>
          <p:cNvSpPr>
            <a:spLocks noGrp="1" noChangeAspect="1" noChangeArrowheads="1"/>
          </p:cNvSpPr>
          <p:nvPr isPhoto="1"/>
        </p:nvSpPr>
        <p:spPr bwMode="auto">
          <a:xfrm>
            <a:off x="1962150" y="0"/>
            <a:ext cx="5218113"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09573"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F4AE791-AA7C-436B-967C-DF5AADF0B0DA}" type="slidenum">
              <a:rPr lang="en-US" smtClean="0">
                <a:solidFill>
                  <a:srgbClr val="000000"/>
                </a:solidFill>
              </a:rPr>
              <a:pPr eaLnBrk="1" hangingPunct="1"/>
              <a:t>9</a:t>
            </a:fld>
            <a:endParaRPr lang="en-US" smtClean="0">
              <a:solidFill>
                <a:srgbClr val="000000"/>
              </a:solidFill>
            </a:endParaRPr>
          </a:p>
        </p:txBody>
      </p:sp>
      <p:sp>
        <p:nvSpPr>
          <p:cNvPr id="109572" name="Text Box 4"/>
          <p:cNvSpPr txBox="1">
            <a:spLocks noChangeArrowheads="1"/>
          </p:cNvSpPr>
          <p:nvPr/>
        </p:nvSpPr>
        <p:spPr bwMode="auto">
          <a:xfrm>
            <a:off x="152400" y="5943600"/>
            <a:ext cx="8763000" cy="91598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rPr>
              <a:t>Honeywell memo (May 6, 1966 meeting). Note the idea of “…extending the spectral capability of [the] Spin Scan Camera (to be flown on the ATS) from the visible into the IR region”.  </a:t>
            </a:r>
          </a:p>
        </p:txBody>
      </p:sp>
    </p:spTree>
    <p:extLst>
      <p:ext uri="{BB962C8B-B14F-4D97-AF65-F5344CB8AC3E}">
        <p14:creationId xmlns:p14="http://schemas.microsoft.com/office/powerpoint/2010/main" val="388862957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cube_imag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381" b="6458"/>
          <a:stretch/>
        </p:blipFill>
        <p:spPr bwMode="auto">
          <a:xfrm>
            <a:off x="304800" y="838200"/>
            <a:ext cx="5565915" cy="338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Advanced Baseline Imager</a:t>
            </a:r>
            <a:endParaRPr lang="en-US" dirty="0"/>
          </a:p>
        </p:txBody>
      </p:sp>
      <p:sp>
        <p:nvSpPr>
          <p:cNvPr id="4" name="Slide Number Placeholder 3"/>
          <p:cNvSpPr>
            <a:spLocks noGrp="1"/>
          </p:cNvSpPr>
          <p:nvPr>
            <p:ph type="sldNum" sz="quarter" idx="12"/>
          </p:nvPr>
        </p:nvSpPr>
        <p:spPr/>
        <p:txBody>
          <a:bodyPr/>
          <a:lstStyle/>
          <a:p>
            <a:pPr>
              <a:defRPr/>
            </a:pPr>
            <a:fld id="{E2F257B4-DC8B-6A48-AE5D-4E9055F48DED}" type="slidenum">
              <a:rPr lang="en-US" smtClean="0">
                <a:solidFill>
                  <a:prstClr val="black">
                    <a:tint val="75000"/>
                  </a:prstClr>
                </a:solidFill>
              </a:rPr>
              <a:pPr>
                <a:defRPr/>
              </a:pPr>
              <a:t>90</a:t>
            </a:fld>
            <a:endParaRPr lang="en-US">
              <a:solidFill>
                <a:prstClr val="black">
                  <a:tint val="75000"/>
                </a:prstClr>
              </a:solidFill>
            </a:endParaRPr>
          </a:p>
        </p:txBody>
      </p:sp>
      <p:pic>
        <p:nvPicPr>
          <p:cNvPr id="5" name="Picture 4"/>
          <p:cNvPicPr>
            <a:picLocks noChangeAspect="1"/>
          </p:cNvPicPr>
          <p:nvPr/>
        </p:nvPicPr>
        <p:blipFill>
          <a:blip r:embed="rId4"/>
          <a:stretch>
            <a:fillRect/>
          </a:stretch>
        </p:blipFill>
        <p:spPr>
          <a:xfrm>
            <a:off x="5782333" y="1175753"/>
            <a:ext cx="3209267" cy="2177047"/>
          </a:xfrm>
          <a:prstGeom prst="rect">
            <a:avLst/>
          </a:prstGeom>
        </p:spPr>
      </p:pic>
      <p:sp>
        <p:nvSpPr>
          <p:cNvPr id="6" name="TextBox 5"/>
          <p:cNvSpPr txBox="1"/>
          <p:nvPr/>
        </p:nvSpPr>
        <p:spPr>
          <a:xfrm>
            <a:off x="76200" y="3657600"/>
            <a:ext cx="1081621" cy="2215991"/>
          </a:xfrm>
          <a:prstGeom prst="rect">
            <a:avLst/>
          </a:prstGeom>
          <a:noFill/>
        </p:spPr>
        <p:txBody>
          <a:bodyPr wrap="none" rtlCol="0">
            <a:spAutoFit/>
          </a:bodyPr>
          <a:lstStyle/>
          <a:p>
            <a:r>
              <a:rPr lang="en-US" sz="13800" b="1" dirty="0">
                <a:solidFill>
                  <a:prstClr val="black"/>
                </a:solidFill>
              </a:rPr>
              <a:t>5</a:t>
            </a:r>
          </a:p>
        </p:txBody>
      </p:sp>
      <p:sp>
        <p:nvSpPr>
          <p:cNvPr id="7" name="TextBox 6"/>
          <p:cNvSpPr txBox="1"/>
          <p:nvPr/>
        </p:nvSpPr>
        <p:spPr>
          <a:xfrm>
            <a:off x="3048000" y="3657600"/>
            <a:ext cx="1081621" cy="2215991"/>
          </a:xfrm>
          <a:prstGeom prst="rect">
            <a:avLst/>
          </a:prstGeom>
          <a:noFill/>
        </p:spPr>
        <p:txBody>
          <a:bodyPr wrap="none" rtlCol="0">
            <a:spAutoFit/>
          </a:bodyPr>
          <a:lstStyle/>
          <a:p>
            <a:r>
              <a:rPr lang="en-US" sz="13800" b="1" dirty="0">
                <a:solidFill>
                  <a:prstClr val="black"/>
                </a:solidFill>
              </a:rPr>
              <a:t>4</a:t>
            </a:r>
          </a:p>
        </p:txBody>
      </p:sp>
      <p:sp>
        <p:nvSpPr>
          <p:cNvPr id="8" name="TextBox 7"/>
          <p:cNvSpPr txBox="1"/>
          <p:nvPr/>
        </p:nvSpPr>
        <p:spPr>
          <a:xfrm>
            <a:off x="6019800" y="3657600"/>
            <a:ext cx="1081621" cy="2215991"/>
          </a:xfrm>
          <a:prstGeom prst="rect">
            <a:avLst/>
          </a:prstGeom>
          <a:noFill/>
        </p:spPr>
        <p:txBody>
          <a:bodyPr wrap="none" rtlCol="0">
            <a:spAutoFit/>
          </a:bodyPr>
          <a:lstStyle/>
          <a:p>
            <a:r>
              <a:rPr lang="en-US" sz="13800" b="1" dirty="0">
                <a:solidFill>
                  <a:prstClr val="black"/>
                </a:solidFill>
              </a:rPr>
              <a:t>3</a:t>
            </a:r>
          </a:p>
        </p:txBody>
      </p:sp>
      <p:sp>
        <p:nvSpPr>
          <p:cNvPr id="9" name="TextBox 8"/>
          <p:cNvSpPr txBox="1"/>
          <p:nvPr/>
        </p:nvSpPr>
        <p:spPr>
          <a:xfrm>
            <a:off x="990600" y="4114800"/>
            <a:ext cx="2133600" cy="1661993"/>
          </a:xfrm>
          <a:prstGeom prst="rect">
            <a:avLst/>
          </a:prstGeom>
          <a:noFill/>
        </p:spPr>
        <p:txBody>
          <a:bodyPr wrap="square" rtlCol="0">
            <a:spAutoFit/>
          </a:bodyPr>
          <a:lstStyle/>
          <a:p>
            <a:r>
              <a:rPr lang="en-US" sz="4800" b="1" dirty="0">
                <a:solidFill>
                  <a:prstClr val="black"/>
                </a:solidFill>
              </a:rPr>
              <a:t>X</a:t>
            </a:r>
          </a:p>
          <a:p>
            <a:r>
              <a:rPr lang="en-US" dirty="0">
                <a:solidFill>
                  <a:prstClr val="black"/>
                </a:solidFill>
              </a:rPr>
              <a:t>Faster </a:t>
            </a:r>
            <a:r>
              <a:rPr lang="en-US" dirty="0" smtClean="0">
                <a:solidFill>
                  <a:prstClr val="black"/>
                </a:solidFill>
              </a:rPr>
              <a:t>coverage</a:t>
            </a:r>
            <a:r>
              <a:rPr lang="en-US" dirty="0">
                <a:solidFill>
                  <a:prstClr val="black"/>
                </a:solidFill>
              </a:rPr>
              <a:t/>
            </a:r>
            <a:br>
              <a:rPr lang="en-US" dirty="0">
                <a:solidFill>
                  <a:prstClr val="black"/>
                </a:solidFill>
              </a:rPr>
            </a:br>
            <a:r>
              <a:rPr lang="en-US" dirty="0">
                <a:solidFill>
                  <a:prstClr val="black"/>
                </a:solidFill>
              </a:rPr>
              <a:t>(5-minute full disk vs. 25-minute)</a:t>
            </a:r>
          </a:p>
        </p:txBody>
      </p:sp>
      <p:sp>
        <p:nvSpPr>
          <p:cNvPr id="10" name="Rectangle 9"/>
          <p:cNvSpPr/>
          <p:nvPr/>
        </p:nvSpPr>
        <p:spPr>
          <a:xfrm>
            <a:off x="4038600" y="4114800"/>
            <a:ext cx="2133600" cy="1661993"/>
          </a:xfrm>
          <a:prstGeom prst="rect">
            <a:avLst/>
          </a:prstGeom>
        </p:spPr>
        <p:txBody>
          <a:bodyPr wrap="square">
            <a:spAutoFit/>
          </a:bodyPr>
          <a:lstStyle/>
          <a:p>
            <a:r>
              <a:rPr lang="en-US" sz="4800" b="1" dirty="0">
                <a:solidFill>
                  <a:prstClr val="black"/>
                </a:solidFill>
              </a:rPr>
              <a:t>X</a:t>
            </a:r>
          </a:p>
          <a:p>
            <a:r>
              <a:rPr lang="en-US" dirty="0">
                <a:solidFill>
                  <a:prstClr val="black"/>
                </a:solidFill>
              </a:rPr>
              <a:t>Improved spatial</a:t>
            </a:r>
            <a:br>
              <a:rPr lang="en-US" dirty="0">
                <a:solidFill>
                  <a:prstClr val="black"/>
                </a:solidFill>
              </a:rPr>
            </a:br>
            <a:r>
              <a:rPr lang="en-US" dirty="0">
                <a:solidFill>
                  <a:prstClr val="black"/>
                </a:solidFill>
              </a:rPr>
              <a:t>resolution </a:t>
            </a:r>
            <a:endParaRPr lang="en-US" dirty="0" smtClean="0">
              <a:solidFill>
                <a:prstClr val="black"/>
              </a:solidFill>
            </a:endParaRPr>
          </a:p>
          <a:p>
            <a:r>
              <a:rPr lang="en-US" dirty="0" smtClean="0">
                <a:solidFill>
                  <a:prstClr val="black"/>
                </a:solidFill>
              </a:rPr>
              <a:t>(</a:t>
            </a:r>
            <a:r>
              <a:rPr lang="en-US" dirty="0">
                <a:solidFill>
                  <a:prstClr val="black"/>
                </a:solidFill>
              </a:rPr>
              <a:t>2 km IR vs. 4 km)</a:t>
            </a:r>
          </a:p>
        </p:txBody>
      </p:sp>
      <p:sp>
        <p:nvSpPr>
          <p:cNvPr id="11" name="Rectangle 10"/>
          <p:cNvSpPr/>
          <p:nvPr/>
        </p:nvSpPr>
        <p:spPr>
          <a:xfrm>
            <a:off x="6934200" y="4114800"/>
            <a:ext cx="2133600" cy="1384995"/>
          </a:xfrm>
          <a:prstGeom prst="rect">
            <a:avLst/>
          </a:prstGeom>
        </p:spPr>
        <p:txBody>
          <a:bodyPr wrap="square">
            <a:spAutoFit/>
          </a:bodyPr>
          <a:lstStyle/>
          <a:p>
            <a:r>
              <a:rPr lang="en-US" sz="4800" b="1" dirty="0">
                <a:solidFill>
                  <a:prstClr val="black"/>
                </a:solidFill>
              </a:rPr>
              <a:t>X</a:t>
            </a:r>
          </a:p>
          <a:p>
            <a:r>
              <a:rPr lang="en-US" dirty="0">
                <a:solidFill>
                  <a:prstClr val="black"/>
                </a:solidFill>
              </a:rPr>
              <a:t>More spectral bands (16 on ABI vs. 5)</a:t>
            </a:r>
          </a:p>
        </p:txBody>
      </p:sp>
    </p:spTree>
    <p:extLst>
      <p:ext uri="{BB962C8B-B14F-4D97-AF65-F5344CB8AC3E}">
        <p14:creationId xmlns:p14="http://schemas.microsoft.com/office/powerpoint/2010/main" val="197895864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vs. Current Spectral Bands</a:t>
            </a:r>
            <a:endParaRPr lang="en-US" dirty="0"/>
          </a:p>
        </p:txBody>
      </p:sp>
      <p:sp>
        <p:nvSpPr>
          <p:cNvPr id="3" name="Rectangle 2"/>
          <p:cNvSpPr/>
          <p:nvPr/>
        </p:nvSpPr>
        <p:spPr>
          <a:xfrm>
            <a:off x="838200" y="5181600"/>
            <a:ext cx="7531710" cy="830997"/>
          </a:xfrm>
          <a:prstGeom prst="rect">
            <a:avLst/>
          </a:prstGeom>
          <a:solidFill>
            <a:srgbClr val="EEECE1"/>
          </a:solidFill>
        </p:spPr>
        <p:txBody>
          <a:bodyPr wrap="square">
            <a:spAutoFit/>
          </a:bodyPr>
          <a:lstStyle/>
          <a:p>
            <a:pPr algn="ctr"/>
            <a:r>
              <a:rPr lang="en-US" sz="2400" dirty="0">
                <a:solidFill>
                  <a:prstClr val="black"/>
                </a:solidFill>
              </a:rPr>
              <a:t>The current GOES (right) has 5 spectral bands, while the GOES-R series ABI (left) will have 16 spectral bands. </a:t>
            </a:r>
          </a:p>
        </p:txBody>
      </p:sp>
      <p:pic>
        <p:nvPicPr>
          <p:cNvPr id="9" name="Picture 8" descr="goes_abi_conus_89.5_animimation.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4279605"/>
          </a:xfrm>
          <a:prstGeom prst="rect">
            <a:avLst/>
          </a:prstGeom>
        </p:spPr>
      </p:pic>
    </p:spTree>
    <p:extLst>
      <p:ext uri="{BB962C8B-B14F-4D97-AF65-F5344CB8AC3E}">
        <p14:creationId xmlns:p14="http://schemas.microsoft.com/office/powerpoint/2010/main" val="21305172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97DAC24-2CA7-46DC-9E52-B2FE06B75CB6}" type="slidenum">
              <a:rPr lang="en-US">
                <a:solidFill>
                  <a:srgbClr val="000000"/>
                </a:solidFill>
              </a:rPr>
              <a:pPr eaLnBrk="1" hangingPunct="1"/>
              <a:t>92</a:t>
            </a:fld>
            <a:endParaRPr lang="en-US">
              <a:solidFill>
                <a:srgbClr val="000000"/>
              </a:solidFill>
            </a:endParaRPr>
          </a:p>
        </p:txBody>
      </p:sp>
      <p:sp>
        <p:nvSpPr>
          <p:cNvPr id="181251" name="Rectangle 2"/>
          <p:cNvSpPr>
            <a:spLocks noGrp="1" noChangeArrowheads="1"/>
          </p:cNvSpPr>
          <p:nvPr>
            <p:ph type="title"/>
          </p:nvPr>
        </p:nvSpPr>
        <p:spPr>
          <a:xfrm>
            <a:off x="304800" y="152400"/>
            <a:ext cx="8458200" cy="1143000"/>
          </a:xfrm>
        </p:spPr>
        <p:txBody>
          <a:bodyPr/>
          <a:lstStyle/>
          <a:p>
            <a:pPr eaLnBrk="1" hangingPunct="1"/>
            <a:r>
              <a:rPr lang="en-US" smtClean="0">
                <a:solidFill>
                  <a:srgbClr val="FFFF00"/>
                </a:solidFill>
              </a:rPr>
              <a:t>Imager Coverage in ~30 minutes</a:t>
            </a:r>
            <a:r>
              <a:rPr lang="en-US" smtClean="0"/>
              <a:t> </a:t>
            </a:r>
          </a:p>
        </p:txBody>
      </p:sp>
      <p:graphicFrame>
        <p:nvGraphicFramePr>
          <p:cNvPr id="156675" name="Group 3"/>
          <p:cNvGraphicFramePr>
            <a:graphicFrameLocks noGrp="1"/>
          </p:cNvGraphicFramePr>
          <p:nvPr>
            <p:ph idx="1"/>
          </p:nvPr>
        </p:nvGraphicFramePr>
        <p:xfrm>
          <a:off x="762000" y="1600200"/>
          <a:ext cx="7772400" cy="2743726"/>
        </p:xfrm>
        <a:graphic>
          <a:graphicData uri="http://schemas.openxmlformats.org/drawingml/2006/table">
            <a:tbl>
              <a:tblPr/>
              <a:tblGrid>
                <a:gridCol w="2362200"/>
                <a:gridCol w="2819400"/>
                <a:gridCol w="2590800"/>
              </a:tblGrid>
              <a:tr h="895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rgbClr val="FFFF00"/>
                        </a:solidFill>
                        <a:effectLst/>
                        <a:latin typeface="Arial" pitchFamily="34" charset="0"/>
                      </a:endParaRP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FF00"/>
                          </a:solidFill>
                          <a:effectLst/>
                          <a:latin typeface="Arial" pitchFamily="34" charset="0"/>
                        </a:rPr>
                        <a:t>Current Imager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(Rapid Scan mode)</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FF00"/>
                          </a:solidFill>
                          <a:effectLst/>
                          <a:latin typeface="Arial" pitchFamily="34" charset="0"/>
                        </a:rPr>
                        <a:t>Future Imager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(“Flex” mode)</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0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FF00"/>
                          </a:solidFill>
                          <a:effectLst/>
                          <a:latin typeface="Arial" pitchFamily="34" charset="0"/>
                        </a:rPr>
                        <a:t>Full Disk</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2</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0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FF00"/>
                          </a:solidFill>
                          <a:effectLst/>
                          <a:latin typeface="Arial" pitchFamily="34" charset="0"/>
                        </a:rPr>
                        <a:t>Northern Hemi</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611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FF00"/>
                          </a:solidFill>
                          <a:effectLst/>
                          <a:latin typeface="Arial" pitchFamily="34" charset="0"/>
                        </a:rPr>
                        <a:t>CONUS</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6</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0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FF00"/>
                          </a:solidFill>
                          <a:effectLst/>
                          <a:latin typeface="Arial" pitchFamily="34" charset="0"/>
                        </a:rPr>
                        <a:t>Mesoscale</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60</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81278" name="Picture 29" descr="SAMPLE_ABI_F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48006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9" name="Picture 30" descr="SAMPLE_ABI_CON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48006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31" descr="SAMPLE_ABI_M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48006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81" name="Text Box 32"/>
          <p:cNvSpPr txBox="1">
            <a:spLocks noChangeArrowheads="1"/>
          </p:cNvSpPr>
          <p:nvPr/>
        </p:nvSpPr>
        <p:spPr bwMode="auto">
          <a:xfrm>
            <a:off x="501650" y="6172200"/>
            <a:ext cx="1327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2400">
                <a:solidFill>
                  <a:srgbClr val="BBE0E3"/>
                </a:solidFill>
                <a:latin typeface="Times New Roman" pitchFamily="18" charset="0"/>
              </a:rPr>
              <a:t>Full Disk</a:t>
            </a:r>
          </a:p>
        </p:txBody>
      </p:sp>
      <p:sp>
        <p:nvSpPr>
          <p:cNvPr id="181282" name="Text Box 33"/>
          <p:cNvSpPr txBox="1">
            <a:spLocks noChangeArrowheads="1"/>
          </p:cNvSpPr>
          <p:nvPr/>
        </p:nvSpPr>
        <p:spPr bwMode="auto">
          <a:xfrm>
            <a:off x="2505075" y="6172200"/>
            <a:ext cx="202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2400">
                <a:solidFill>
                  <a:srgbClr val="BBE0E3"/>
                </a:solidFill>
                <a:latin typeface="Times New Roman" pitchFamily="18" charset="0"/>
              </a:rPr>
              <a:t>N. Hemisphere</a:t>
            </a:r>
          </a:p>
        </p:txBody>
      </p:sp>
      <p:sp>
        <p:nvSpPr>
          <p:cNvPr id="181283" name="Text Box 34"/>
          <p:cNvSpPr txBox="1">
            <a:spLocks noChangeArrowheads="1"/>
          </p:cNvSpPr>
          <p:nvPr/>
        </p:nvSpPr>
        <p:spPr bwMode="auto">
          <a:xfrm>
            <a:off x="5016500" y="6172200"/>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2400">
                <a:solidFill>
                  <a:srgbClr val="BBE0E3"/>
                </a:solidFill>
                <a:latin typeface="Times New Roman" pitchFamily="18" charset="0"/>
              </a:rPr>
              <a:t>CONUS</a:t>
            </a:r>
          </a:p>
        </p:txBody>
      </p:sp>
      <p:sp>
        <p:nvSpPr>
          <p:cNvPr id="181284" name="Text Box 35"/>
          <p:cNvSpPr txBox="1">
            <a:spLocks noChangeArrowheads="1"/>
          </p:cNvSpPr>
          <p:nvPr/>
        </p:nvSpPr>
        <p:spPr bwMode="auto">
          <a:xfrm>
            <a:off x="7246938" y="6172200"/>
            <a:ext cx="1470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2400">
                <a:solidFill>
                  <a:srgbClr val="BBE0E3"/>
                </a:solidFill>
                <a:latin typeface="Times New Roman" pitchFamily="18" charset="0"/>
              </a:rPr>
              <a:t>Mesoscale</a:t>
            </a:r>
          </a:p>
        </p:txBody>
      </p:sp>
      <p:grpSp>
        <p:nvGrpSpPr>
          <p:cNvPr id="181285" name="Group 36"/>
          <p:cNvGrpSpPr>
            <a:grpSpLocks/>
          </p:cNvGrpSpPr>
          <p:nvPr/>
        </p:nvGrpSpPr>
        <p:grpSpPr bwMode="auto">
          <a:xfrm>
            <a:off x="2590800" y="4800600"/>
            <a:ext cx="1828800" cy="1371600"/>
            <a:chOff x="1632" y="3024"/>
            <a:chExt cx="1152" cy="864"/>
          </a:xfrm>
        </p:grpSpPr>
        <p:grpSp>
          <p:nvGrpSpPr>
            <p:cNvPr id="181286" name="Group 37"/>
            <p:cNvGrpSpPr>
              <a:grpSpLocks/>
            </p:cNvGrpSpPr>
            <p:nvPr/>
          </p:nvGrpSpPr>
          <p:grpSpPr bwMode="auto">
            <a:xfrm>
              <a:off x="1632" y="3024"/>
              <a:ext cx="1152" cy="864"/>
              <a:chOff x="1632" y="3024"/>
              <a:chExt cx="1152" cy="864"/>
            </a:xfrm>
          </p:grpSpPr>
          <p:pic>
            <p:nvPicPr>
              <p:cNvPr id="181289" name="Picture 38" descr="SAMPLE_ABI_F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2" y="302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90" name="Rectangle 39"/>
              <p:cNvSpPr>
                <a:spLocks noChangeArrowheads="1"/>
              </p:cNvSpPr>
              <p:nvPr/>
            </p:nvSpPr>
            <p:spPr bwMode="auto">
              <a:xfrm>
                <a:off x="1632" y="3072"/>
                <a:ext cx="240" cy="432"/>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81291" name="Rectangle 40"/>
              <p:cNvSpPr>
                <a:spLocks noChangeArrowheads="1"/>
              </p:cNvSpPr>
              <p:nvPr/>
            </p:nvSpPr>
            <p:spPr bwMode="auto">
              <a:xfrm>
                <a:off x="1632" y="3456"/>
                <a:ext cx="1152" cy="432"/>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81292" name="Rectangle 41"/>
              <p:cNvSpPr>
                <a:spLocks noChangeArrowheads="1"/>
              </p:cNvSpPr>
              <p:nvPr/>
            </p:nvSpPr>
            <p:spPr bwMode="auto">
              <a:xfrm>
                <a:off x="2592" y="3072"/>
                <a:ext cx="192" cy="432"/>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pic>
          <p:nvPicPr>
            <p:cNvPr id="181287" name="Picture 42" descr="SAMPLE_ABI_CONUS"/>
            <p:cNvPicPr>
              <a:picLocks noChangeAspect="1" noChangeArrowheads="1"/>
            </p:cNvPicPr>
            <p:nvPr/>
          </p:nvPicPr>
          <p:blipFill>
            <a:blip r:embed="rId3" cstate="print">
              <a:extLst>
                <a:ext uri="{28A0092B-C50C-407E-A947-70E740481C1C}">
                  <a14:useLocalDpi xmlns:a14="http://schemas.microsoft.com/office/drawing/2010/main" val="0"/>
                </a:ext>
              </a:extLst>
            </a:blip>
            <a:srcRect t="50000"/>
            <a:stretch>
              <a:fillRect/>
            </a:stretch>
          </p:blipFill>
          <p:spPr bwMode="auto">
            <a:xfrm>
              <a:off x="1632" y="3456"/>
              <a:ext cx="115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8" name="Picture 43" descr="SAMPLE_ABI_CONUS"/>
            <p:cNvPicPr>
              <a:picLocks noChangeAspect="1" noChangeArrowheads="1"/>
            </p:cNvPicPr>
            <p:nvPr/>
          </p:nvPicPr>
          <p:blipFill>
            <a:blip r:embed="rId3" cstate="print">
              <a:extLst>
                <a:ext uri="{28A0092B-C50C-407E-A947-70E740481C1C}">
                  <a14:useLocalDpi xmlns:a14="http://schemas.microsoft.com/office/drawing/2010/main" val="0"/>
                </a:ext>
              </a:extLst>
            </a:blip>
            <a:srcRect l="66667"/>
            <a:stretch>
              <a:fillRect/>
            </a:stretch>
          </p:blipFill>
          <p:spPr bwMode="auto">
            <a:xfrm>
              <a:off x="2400" y="3024"/>
              <a:ext cx="38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33061451"/>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2ECD224-1A74-47C7-937F-D2AF1EDE567F}" type="slidenum">
              <a:rPr lang="en-US" smtClean="0"/>
              <a:pPr>
                <a:defRPr/>
              </a:pPr>
              <a:t>93</a:t>
            </a:fld>
            <a:endParaRPr lang="en-US"/>
          </a:p>
        </p:txBody>
      </p:sp>
      <p:pic>
        <p:nvPicPr>
          <p:cNvPr id="5" name="800x900_GOES_B1_RSRSO_MO_animated_2012229_170000_182_2012229_183000_182_X.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4375" y="0"/>
            <a:ext cx="7715250" cy="6858000"/>
          </a:xfrm>
          <a:prstGeom prst="rect">
            <a:avLst/>
          </a:prstGeom>
        </p:spPr>
      </p:pic>
      <p:sp>
        <p:nvSpPr>
          <p:cNvPr id="6" name="TextBox 5"/>
          <p:cNvSpPr txBox="1"/>
          <p:nvPr/>
        </p:nvSpPr>
        <p:spPr>
          <a:xfrm>
            <a:off x="977105" y="228600"/>
            <a:ext cx="1098378" cy="400110"/>
          </a:xfrm>
          <a:prstGeom prst="rect">
            <a:avLst/>
          </a:prstGeom>
          <a:solidFill>
            <a:schemeClr val="bg1"/>
          </a:solidFill>
        </p:spPr>
        <p:txBody>
          <a:bodyPr wrap="none" rtlCol="0">
            <a:spAutoFit/>
          </a:bodyPr>
          <a:lstStyle/>
          <a:p>
            <a:pPr marL="0" lvl="1"/>
            <a:r>
              <a:rPr lang="en-US" sz="2000" dirty="0">
                <a:solidFill>
                  <a:srgbClr val="000000"/>
                </a:solidFill>
                <a:latin typeface="Arial Unicode MS" pitchFamily="34" charset="-128"/>
              </a:rPr>
              <a:t>SRSOR</a:t>
            </a:r>
          </a:p>
        </p:txBody>
      </p:sp>
    </p:spTree>
    <p:extLst>
      <p:ext uri="{BB962C8B-B14F-4D97-AF65-F5344CB8AC3E}">
        <p14:creationId xmlns:p14="http://schemas.microsoft.com/office/powerpoint/2010/main" val="412402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2ECD224-1A74-47C7-937F-D2AF1EDE567F}" type="slidenum">
              <a:rPr lang="en-US" smtClean="0"/>
              <a:pPr>
                <a:defRPr/>
              </a:pPr>
              <a:t>94</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777" y="1143000"/>
            <a:ext cx="3600773" cy="4532007"/>
          </a:xfrm>
          <a:prstGeom prst="rect">
            <a:avLst/>
          </a:prstGeom>
        </p:spPr>
      </p:pic>
      <p:sp>
        <p:nvSpPr>
          <p:cNvPr id="4" name="TextBox 3"/>
          <p:cNvSpPr txBox="1"/>
          <p:nvPr/>
        </p:nvSpPr>
        <p:spPr>
          <a:xfrm>
            <a:off x="381000" y="228600"/>
            <a:ext cx="8382000" cy="461665"/>
          </a:xfrm>
          <a:prstGeom prst="rect">
            <a:avLst/>
          </a:prstGeom>
          <a:noFill/>
        </p:spPr>
        <p:txBody>
          <a:bodyPr wrap="square" rtlCol="0">
            <a:spAutoFit/>
          </a:bodyPr>
          <a:lstStyle/>
          <a:p>
            <a:r>
              <a:rPr lang="en-US" sz="2400" dirty="0">
                <a:solidFill>
                  <a:srgbClr val="FFFF00"/>
                </a:solidFill>
              </a:rPr>
              <a:t>Rate of temporal cooling in the </a:t>
            </a:r>
            <a:r>
              <a:rPr lang="en-US" sz="2400" dirty="0" err="1">
                <a:solidFill>
                  <a:srgbClr val="FFFF00"/>
                </a:solidFill>
              </a:rPr>
              <a:t>longwave</a:t>
            </a:r>
            <a:r>
              <a:rPr lang="en-US" sz="2400" dirty="0">
                <a:solidFill>
                  <a:srgbClr val="FFFF00"/>
                </a:solidFill>
              </a:rPr>
              <a:t> infrared band</a:t>
            </a:r>
          </a:p>
        </p:txBody>
      </p:sp>
      <p:sp>
        <p:nvSpPr>
          <p:cNvPr id="5" name="TextBox 4"/>
          <p:cNvSpPr txBox="1"/>
          <p:nvPr/>
        </p:nvSpPr>
        <p:spPr>
          <a:xfrm>
            <a:off x="383066" y="5966936"/>
            <a:ext cx="3185487" cy="369332"/>
          </a:xfrm>
          <a:prstGeom prst="rect">
            <a:avLst/>
          </a:prstGeom>
          <a:noFill/>
        </p:spPr>
        <p:txBody>
          <a:bodyPr wrap="none" rtlCol="0">
            <a:spAutoFit/>
          </a:bodyPr>
          <a:lstStyle/>
          <a:p>
            <a:r>
              <a:rPr lang="en-US" dirty="0" err="1">
                <a:solidFill>
                  <a:srgbClr val="FFFFFF"/>
                </a:solidFill>
              </a:rPr>
              <a:t>Cintineo</a:t>
            </a:r>
            <a:r>
              <a:rPr lang="en-US" dirty="0">
                <a:solidFill>
                  <a:srgbClr val="FFFFFF"/>
                </a:solidFill>
              </a:rPr>
              <a:t> et al., 2013 (CIMSS)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1371600"/>
            <a:ext cx="5051552" cy="3788664"/>
          </a:xfrm>
          <a:prstGeom prst="rect">
            <a:avLst/>
          </a:prstGeom>
        </p:spPr>
      </p:pic>
    </p:spTree>
    <p:extLst>
      <p:ext uri="{BB962C8B-B14F-4D97-AF65-F5344CB8AC3E}">
        <p14:creationId xmlns:p14="http://schemas.microsoft.com/office/powerpoint/2010/main" val="104984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03158 - storm A enhanced 1280x7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114300" y="87465"/>
            <a:ext cx="8890000" cy="7694413"/>
          </a:xfrm>
          <a:prstGeom prst="rect">
            <a:avLst/>
          </a:prstGeom>
          <a:no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algn="ctr" defTabSz="457200"/>
            <a:r>
              <a:rPr lang="en-US" sz="3200" b="1" dirty="0">
                <a:ln w="3175">
                  <a:noFill/>
                </a:ln>
                <a:solidFill>
                  <a:srgbClr val="FF0000"/>
                </a:solidFill>
                <a:effectLst>
                  <a:outerShdw blurRad="50800" dist="38100" dir="2700000" algn="tl" rotWithShape="0">
                    <a:srgbClr val="000000">
                      <a:alpha val="43000"/>
                    </a:srgbClr>
                  </a:outerShdw>
                </a:effectLst>
                <a:latin typeface="Arial"/>
                <a:cs typeface="Arial"/>
              </a:rPr>
              <a:t>Monitoring The Co-Evolution Of </a:t>
            </a:r>
          </a:p>
          <a:p>
            <a:pPr algn="ctr" defTabSz="457200"/>
            <a:r>
              <a:rPr lang="en-US" sz="3200" b="1" dirty="0">
                <a:ln w="3175">
                  <a:noFill/>
                </a:ln>
                <a:solidFill>
                  <a:srgbClr val="FF0000"/>
                </a:solidFill>
                <a:effectLst>
                  <a:outerShdw blurRad="50800" dist="38100" dir="2700000" algn="tl" rotWithShape="0">
                    <a:srgbClr val="000000">
                      <a:alpha val="43000"/>
                    </a:srgbClr>
                  </a:outerShdw>
                </a:effectLst>
                <a:latin typeface="Arial"/>
                <a:cs typeface="Arial"/>
              </a:rPr>
              <a:t>Total Lightning, Radar, and </a:t>
            </a:r>
          </a:p>
          <a:p>
            <a:pPr algn="ctr" defTabSz="457200"/>
            <a:r>
              <a:rPr lang="en-US" sz="3200" b="1" dirty="0">
                <a:ln w="3175">
                  <a:noFill/>
                </a:ln>
                <a:solidFill>
                  <a:srgbClr val="FF0000"/>
                </a:solidFill>
                <a:effectLst>
                  <a:outerShdw blurRad="50800" dist="38100" dir="2700000" algn="tl" rotWithShape="0">
                    <a:srgbClr val="000000">
                      <a:alpha val="43000"/>
                    </a:srgbClr>
                  </a:outerShdw>
                </a:effectLst>
                <a:latin typeface="Arial"/>
                <a:cs typeface="Arial"/>
              </a:rPr>
              <a:t>GOES-14 Super Rapid Scan Observations </a:t>
            </a:r>
          </a:p>
          <a:p>
            <a:pPr algn="ctr" defTabSz="457200"/>
            <a:r>
              <a:rPr lang="en-US" sz="3200" b="1" dirty="0">
                <a:ln w="3175">
                  <a:noFill/>
                </a:ln>
                <a:solidFill>
                  <a:srgbClr val="FF0000"/>
                </a:solidFill>
                <a:effectLst>
                  <a:outerShdw blurRad="50800" dist="38100" dir="2700000" algn="tl" rotWithShape="0">
                    <a:srgbClr val="000000">
                      <a:alpha val="43000"/>
                    </a:srgbClr>
                  </a:outerShdw>
                </a:effectLst>
                <a:latin typeface="Arial"/>
                <a:cs typeface="Arial"/>
              </a:rPr>
              <a:t>Of Deep Convective Clouds</a:t>
            </a:r>
          </a:p>
          <a:p>
            <a:pPr algn="ctr" defTabSz="457200"/>
            <a:endParaRPr lang="en-US" sz="3600" b="1" dirty="0">
              <a:ln w="3175">
                <a:solidFill>
                  <a:prstClr val="white"/>
                </a:solidFill>
              </a:ln>
              <a:solidFill>
                <a:srgbClr val="000090"/>
              </a:solidFill>
              <a:latin typeface="Arial"/>
              <a:cs typeface="Arial"/>
            </a:endParaRPr>
          </a:p>
          <a:p>
            <a:pPr algn="ctr" defTabSz="457200"/>
            <a:r>
              <a:rPr lang="en-US" sz="2400" b="1" dirty="0">
                <a:ln w="3175">
                  <a:noFill/>
                </a:ln>
                <a:solidFill>
                  <a:srgbClr val="000090"/>
                </a:solidFill>
                <a:latin typeface="Arial"/>
                <a:cs typeface="Arial"/>
              </a:rPr>
              <a:t>Kristopher M. Bedka, Cecilia Wang, Patrick Minnis</a:t>
            </a:r>
          </a:p>
          <a:p>
            <a:pPr algn="ctr" defTabSz="457200"/>
            <a:r>
              <a:rPr lang="en-US" b="1" dirty="0">
                <a:ln w="3175">
                  <a:noFill/>
                </a:ln>
                <a:solidFill>
                  <a:srgbClr val="000090"/>
                </a:solidFill>
                <a:latin typeface="Arial"/>
                <a:cs typeface="Arial"/>
              </a:rPr>
              <a:t>NASA Langley Research Center</a:t>
            </a:r>
          </a:p>
          <a:p>
            <a:pPr algn="ctr" defTabSz="457200"/>
            <a:endParaRPr lang="en-US" sz="2400" b="1" dirty="0">
              <a:ln w="3175">
                <a:noFill/>
              </a:ln>
              <a:solidFill>
                <a:srgbClr val="000090"/>
              </a:solidFill>
              <a:latin typeface="Arial"/>
              <a:cs typeface="Arial"/>
            </a:endParaRPr>
          </a:p>
          <a:p>
            <a:pPr algn="ctr" defTabSz="457200"/>
            <a:r>
              <a:rPr lang="en-US" sz="2400" b="1" dirty="0">
                <a:ln w="3175">
                  <a:noFill/>
                </a:ln>
                <a:solidFill>
                  <a:srgbClr val="000090"/>
                </a:solidFill>
                <a:latin typeface="Arial"/>
                <a:cs typeface="Arial"/>
              </a:rPr>
              <a:t>Ryan Rogers, Lawrence D. Carey</a:t>
            </a:r>
          </a:p>
          <a:p>
            <a:pPr algn="ctr" defTabSz="457200"/>
            <a:r>
              <a:rPr lang="en-US" b="1" dirty="0">
                <a:ln w="3175">
                  <a:noFill/>
                </a:ln>
                <a:solidFill>
                  <a:srgbClr val="000090"/>
                </a:solidFill>
                <a:latin typeface="Arial"/>
                <a:cs typeface="Arial"/>
              </a:rPr>
              <a:t>University of Alabama in Huntsville</a:t>
            </a:r>
          </a:p>
          <a:p>
            <a:pPr algn="ctr" defTabSz="457200"/>
            <a:endParaRPr lang="en-US" sz="2400" b="1" dirty="0">
              <a:ln w="3175">
                <a:noFill/>
              </a:ln>
              <a:solidFill>
                <a:srgbClr val="000090"/>
              </a:solidFill>
              <a:latin typeface="Arial"/>
              <a:cs typeface="Arial"/>
            </a:endParaRPr>
          </a:p>
          <a:p>
            <a:pPr algn="ctr" defTabSz="457200"/>
            <a:r>
              <a:rPr lang="en-US" sz="2400" b="1" dirty="0">
                <a:ln w="3175">
                  <a:noFill/>
                </a:ln>
                <a:solidFill>
                  <a:srgbClr val="000090"/>
                </a:solidFill>
                <a:latin typeface="Arial"/>
                <a:cs typeface="Arial"/>
              </a:rPr>
              <a:t>Wayne Feltz</a:t>
            </a:r>
          </a:p>
          <a:p>
            <a:pPr algn="ctr" defTabSz="457200"/>
            <a:r>
              <a:rPr lang="en-US" b="1" dirty="0">
                <a:ln w="3175">
                  <a:noFill/>
                </a:ln>
                <a:solidFill>
                  <a:srgbClr val="000090"/>
                </a:solidFill>
                <a:latin typeface="Arial"/>
                <a:cs typeface="Arial"/>
              </a:rPr>
              <a:t>Cooperative Institute for Meteorological Satellite Studies</a:t>
            </a:r>
          </a:p>
          <a:p>
            <a:pPr algn="ctr" defTabSz="457200"/>
            <a:r>
              <a:rPr lang="en-US" b="1" dirty="0">
                <a:ln w="3175">
                  <a:noFill/>
                </a:ln>
                <a:solidFill>
                  <a:srgbClr val="000090"/>
                </a:solidFill>
                <a:latin typeface="Arial"/>
                <a:cs typeface="Arial"/>
              </a:rPr>
              <a:t>University of Wisconsin-Madison</a:t>
            </a:r>
          </a:p>
          <a:p>
            <a:pPr algn="ctr" defTabSz="457200"/>
            <a:endParaRPr lang="en-US" sz="2400" b="1" dirty="0">
              <a:ln w="3175">
                <a:noFill/>
              </a:ln>
              <a:solidFill>
                <a:srgbClr val="000090"/>
              </a:solidFill>
              <a:latin typeface="Arial"/>
              <a:cs typeface="Arial"/>
            </a:endParaRPr>
          </a:p>
          <a:p>
            <a:pPr algn="ctr" defTabSz="457200"/>
            <a:r>
              <a:rPr lang="en-US" sz="2400" b="1" dirty="0">
                <a:ln w="3175">
                  <a:noFill/>
                </a:ln>
                <a:solidFill>
                  <a:srgbClr val="000090"/>
                </a:solidFill>
                <a:latin typeface="Arial"/>
                <a:cs typeface="Arial"/>
              </a:rPr>
              <a:t>Jan Kanak</a:t>
            </a:r>
          </a:p>
          <a:p>
            <a:pPr algn="ctr" defTabSz="457200"/>
            <a:r>
              <a:rPr lang="en-US" b="1" dirty="0">
                <a:ln w="3175">
                  <a:noFill/>
                </a:ln>
                <a:solidFill>
                  <a:srgbClr val="000090"/>
                </a:solidFill>
                <a:latin typeface="Arial"/>
                <a:cs typeface="Arial"/>
              </a:rPr>
              <a:t>Slovak Hydrometeorological Institute</a:t>
            </a:r>
          </a:p>
          <a:p>
            <a:pPr algn="ctr" defTabSz="457200"/>
            <a:endParaRPr lang="en-US" sz="2400" b="1" dirty="0">
              <a:ln w="3175">
                <a:noFill/>
              </a:ln>
              <a:solidFill>
                <a:srgbClr val="000090"/>
              </a:solidFill>
              <a:latin typeface="Arial"/>
              <a:cs typeface="Arial"/>
            </a:endParaRPr>
          </a:p>
          <a:p>
            <a:pPr algn="ctr" defTabSz="457200"/>
            <a:r>
              <a:rPr lang="en-US" sz="3200" b="1" dirty="0">
                <a:ln w="3175">
                  <a:noFill/>
                </a:ln>
                <a:solidFill>
                  <a:srgbClr val="000090"/>
                </a:solidFill>
                <a:latin typeface="Arial"/>
                <a:cs typeface="Arial"/>
              </a:rPr>
              <a:t>  </a:t>
            </a:r>
          </a:p>
        </p:txBody>
      </p:sp>
      <p:sp>
        <p:nvSpPr>
          <p:cNvPr id="2" name="TextBox 1"/>
          <p:cNvSpPr txBox="1"/>
          <p:nvPr/>
        </p:nvSpPr>
        <p:spPr>
          <a:xfrm rot="19506645">
            <a:off x="7368708" y="4012173"/>
            <a:ext cx="1427827" cy="369332"/>
          </a:xfrm>
          <a:prstGeom prst="rect">
            <a:avLst/>
          </a:prstGeom>
          <a:noFill/>
        </p:spPr>
        <p:txBody>
          <a:bodyPr wrap="none" rtlCol="0">
            <a:spAutoFit/>
          </a:bodyPr>
          <a:lstStyle/>
          <a:p>
            <a:r>
              <a:rPr lang="en-US" dirty="0">
                <a:solidFill>
                  <a:srgbClr val="FF0000"/>
                </a:solidFill>
              </a:rPr>
              <a:t>Slide subset! </a:t>
            </a:r>
          </a:p>
        </p:txBody>
      </p:sp>
      <p:sp>
        <p:nvSpPr>
          <p:cNvPr id="3" name="Slide Number Placeholder 2"/>
          <p:cNvSpPr>
            <a:spLocks noGrp="1"/>
          </p:cNvSpPr>
          <p:nvPr>
            <p:ph type="sldNum" sz="quarter" idx="12"/>
          </p:nvPr>
        </p:nvSpPr>
        <p:spPr/>
        <p:txBody>
          <a:bodyPr/>
          <a:lstStyle/>
          <a:p>
            <a:fld id="{22F2BF20-AD8C-2140-8F4A-F17D557063AA}" type="slidenum">
              <a:rPr lang="en-US" smtClean="0">
                <a:solidFill>
                  <a:prstClr val="black">
                    <a:tint val="75000"/>
                  </a:prstClr>
                </a:solidFill>
              </a:rPr>
              <a:pPr/>
              <a:t>95</a:t>
            </a:fld>
            <a:endParaRPr lang="en-US">
              <a:solidFill>
                <a:prstClr val="black">
                  <a:tint val="75000"/>
                </a:prstClr>
              </a:solidFill>
            </a:endParaRPr>
          </a:p>
        </p:txBody>
      </p:sp>
    </p:spTree>
    <p:extLst>
      <p:ext uri="{BB962C8B-B14F-4D97-AF65-F5344CB8AC3E}">
        <p14:creationId xmlns:p14="http://schemas.microsoft.com/office/powerpoint/2010/main" val="65844815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0" y="0"/>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700" b="1" i="1">
                <a:solidFill>
                  <a:srgbClr val="0000FF"/>
                </a:solidFill>
              </a:rPr>
              <a:t>Above-Anvil Cirrus Plume</a:t>
            </a:r>
          </a:p>
          <a:p>
            <a:r>
              <a:rPr lang="en-US" sz="3700" b="1" i="1">
                <a:solidFill>
                  <a:srgbClr val="0000FF"/>
                </a:solidFill>
              </a:rPr>
              <a:t>Severe Weather Relationships</a:t>
            </a:r>
          </a:p>
        </p:txBody>
      </p:sp>
      <p:sp>
        <p:nvSpPr>
          <p:cNvPr id="3" name="Rectangle 2"/>
          <p:cNvSpPr/>
          <p:nvPr/>
        </p:nvSpPr>
        <p:spPr>
          <a:xfrm>
            <a:off x="173166" y="1162209"/>
            <a:ext cx="8874633" cy="5355312"/>
          </a:xfrm>
          <a:prstGeom prst="rect">
            <a:avLst/>
          </a:prstGeom>
          <a:solidFill>
            <a:schemeClr val="bg1"/>
          </a:solidFill>
        </p:spPr>
        <p:txBody>
          <a:bodyPr wrap="square">
            <a:spAutoFit/>
          </a:bodyPr>
          <a:lstStyle/>
          <a:p>
            <a:pPr marL="285750" indent="-285750">
              <a:buFont typeface="Arial"/>
              <a:buChar char="•"/>
            </a:pPr>
            <a:r>
              <a:rPr lang="en-US" b="1" dirty="0">
                <a:solidFill>
                  <a:prstClr val="black"/>
                </a:solidFill>
              </a:rPr>
              <a:t>Plumes appeared in advance of a severe weather report for 28 of the 33 (85%) events </a:t>
            </a:r>
          </a:p>
          <a:p>
            <a:pPr marL="742950" lvl="1" indent="-285750">
              <a:buFontTx/>
              <a:buChar char="-"/>
            </a:pPr>
            <a:r>
              <a:rPr lang="en-US" dirty="0">
                <a:solidFill>
                  <a:prstClr val="black"/>
                </a:solidFill>
              </a:rPr>
              <a:t>For the 5 events with no lead-time, the plumes emerged a maximum of 10 </a:t>
            </a:r>
            <a:r>
              <a:rPr lang="en-US" dirty="0" err="1">
                <a:solidFill>
                  <a:prstClr val="black"/>
                </a:solidFill>
              </a:rPr>
              <a:t>mins</a:t>
            </a:r>
            <a:r>
              <a:rPr lang="en-US" dirty="0">
                <a:solidFill>
                  <a:prstClr val="black"/>
                </a:solidFill>
              </a:rPr>
              <a:t> after the severe weather report </a:t>
            </a:r>
          </a:p>
          <a:p>
            <a:pPr marL="742950" lvl="1" indent="-285750">
              <a:buFontTx/>
              <a:buChar char="-"/>
            </a:pPr>
            <a:r>
              <a:rPr lang="en-US" dirty="0">
                <a:solidFill>
                  <a:prstClr val="black"/>
                </a:solidFill>
              </a:rPr>
              <a:t>For the other 28 events, the plumes appeared an average of 18 minutes in advance of severe weather with a standard deviation of 14 </a:t>
            </a:r>
            <a:r>
              <a:rPr lang="en-US" dirty="0" err="1">
                <a:solidFill>
                  <a:prstClr val="black"/>
                </a:solidFill>
              </a:rPr>
              <a:t>mins</a:t>
            </a:r>
            <a:endParaRPr lang="en-US" dirty="0">
              <a:solidFill>
                <a:prstClr val="black"/>
              </a:solidFill>
            </a:endParaRPr>
          </a:p>
          <a:p>
            <a:pPr marL="742950" lvl="1" indent="-285750">
              <a:buFontTx/>
              <a:buChar char="-"/>
            </a:pPr>
            <a:r>
              <a:rPr lang="en-US" dirty="0">
                <a:solidFill>
                  <a:prstClr val="black"/>
                </a:solidFill>
              </a:rPr>
              <a:t>The large standard deviation was caused by 7 of the plumes providing greater than 30 minutes lead-time </a:t>
            </a:r>
          </a:p>
          <a:p>
            <a:pPr marL="742950" lvl="1" indent="-285750">
              <a:buFontTx/>
              <a:buChar char="-"/>
            </a:pPr>
            <a:endParaRPr lang="en-US" dirty="0">
              <a:solidFill>
                <a:prstClr val="black"/>
              </a:solidFill>
            </a:endParaRPr>
          </a:p>
          <a:p>
            <a:pPr marL="285750" indent="-285750">
              <a:buFont typeface="Arial"/>
              <a:buChar char="•"/>
            </a:pPr>
            <a:r>
              <a:rPr lang="en-US" b="1" dirty="0">
                <a:solidFill>
                  <a:prstClr val="black"/>
                </a:solidFill>
              </a:rPr>
              <a:t>The severe weather </a:t>
            </a:r>
            <a:r>
              <a:rPr lang="en-US" b="1" dirty="0" err="1">
                <a:solidFill>
                  <a:prstClr val="black"/>
                </a:solidFill>
              </a:rPr>
              <a:t>nowcast</a:t>
            </a:r>
            <a:r>
              <a:rPr lang="en-US" b="1" dirty="0">
                <a:solidFill>
                  <a:prstClr val="black"/>
                </a:solidFill>
              </a:rPr>
              <a:t> lead-times offered by GOES if it were operating in 15-30-minute operational and 7.5 min rapid scanning modes were determined </a:t>
            </a:r>
          </a:p>
          <a:p>
            <a:pPr marL="742950" lvl="1" indent="-285750">
              <a:buFontTx/>
              <a:buChar char="-"/>
            </a:pPr>
            <a:r>
              <a:rPr lang="en-US" dirty="0">
                <a:solidFill>
                  <a:prstClr val="black"/>
                </a:solidFill>
              </a:rPr>
              <a:t>A plume would have been observed prior to a severe weather report for 48% of the plume events if GOES were in normal operations; a plume would have been observed prior to a severe weather report for only 64% of the plume events if GOES were in 7.5 min rapid scan mode</a:t>
            </a:r>
          </a:p>
          <a:p>
            <a:pPr marL="742950" lvl="1" indent="-285750">
              <a:buFontTx/>
              <a:buChar char="-"/>
            </a:pPr>
            <a:endParaRPr lang="en-US" dirty="0">
              <a:solidFill>
                <a:prstClr val="black"/>
              </a:solidFill>
            </a:endParaRPr>
          </a:p>
          <a:p>
            <a:pPr marL="742950" lvl="1" indent="-285750">
              <a:buFontTx/>
              <a:buChar char="-"/>
            </a:pPr>
            <a:r>
              <a:rPr lang="en-US" dirty="0">
                <a:solidFill>
                  <a:prstClr val="black"/>
                </a:solidFill>
              </a:rPr>
              <a:t>For the 48% of the events observed by all scan modes, </a:t>
            </a:r>
          </a:p>
          <a:p>
            <a:pPr marL="1200150" lvl="2" indent="-285750">
              <a:buFontTx/>
              <a:buChar char="-"/>
            </a:pPr>
            <a:r>
              <a:rPr lang="en-US" dirty="0">
                <a:solidFill>
                  <a:prstClr val="black"/>
                </a:solidFill>
              </a:rPr>
              <a:t>SRSOR lead time          = 27 </a:t>
            </a:r>
            <a:r>
              <a:rPr lang="en-US" dirty="0" err="1">
                <a:solidFill>
                  <a:prstClr val="black"/>
                </a:solidFill>
              </a:rPr>
              <a:t>mins</a:t>
            </a:r>
            <a:r>
              <a:rPr lang="en-US" dirty="0">
                <a:solidFill>
                  <a:prstClr val="black"/>
                </a:solidFill>
              </a:rPr>
              <a:t>, </a:t>
            </a:r>
          </a:p>
          <a:p>
            <a:pPr marL="1200150" lvl="2" indent="-285750">
              <a:buFontTx/>
              <a:buChar char="-"/>
            </a:pPr>
            <a:r>
              <a:rPr lang="en-US" dirty="0">
                <a:solidFill>
                  <a:prstClr val="black"/>
                </a:solidFill>
              </a:rPr>
              <a:t>Rapid scan lead time   = 22 </a:t>
            </a:r>
            <a:r>
              <a:rPr lang="en-US" dirty="0" err="1">
                <a:solidFill>
                  <a:prstClr val="black"/>
                </a:solidFill>
              </a:rPr>
              <a:t>mins</a:t>
            </a:r>
            <a:r>
              <a:rPr lang="en-US" dirty="0">
                <a:solidFill>
                  <a:prstClr val="black"/>
                </a:solidFill>
              </a:rPr>
              <a:t>, </a:t>
            </a:r>
          </a:p>
          <a:p>
            <a:pPr marL="1200150" lvl="2" indent="-285750">
              <a:buFontTx/>
              <a:buChar char="-"/>
            </a:pPr>
            <a:r>
              <a:rPr lang="en-US" dirty="0">
                <a:solidFill>
                  <a:prstClr val="black"/>
                </a:solidFill>
              </a:rPr>
              <a:t>Operational lead time = 18 </a:t>
            </a:r>
            <a:r>
              <a:rPr lang="en-US" dirty="0" err="1">
                <a:solidFill>
                  <a:prstClr val="black"/>
                </a:solidFill>
              </a:rPr>
              <a:t>mins</a:t>
            </a:r>
            <a:endParaRPr lang="en-US" dirty="0">
              <a:solidFill>
                <a:prstClr val="black"/>
              </a:solidFill>
            </a:endParaRPr>
          </a:p>
        </p:txBody>
      </p:sp>
      <p:sp>
        <p:nvSpPr>
          <p:cNvPr id="4" name="Rectangle 3"/>
          <p:cNvSpPr/>
          <p:nvPr/>
        </p:nvSpPr>
        <p:spPr>
          <a:xfrm>
            <a:off x="381000" y="5257800"/>
            <a:ext cx="7924800" cy="121920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Slide Number Placeholder 4"/>
          <p:cNvSpPr>
            <a:spLocks noGrp="1"/>
          </p:cNvSpPr>
          <p:nvPr>
            <p:ph type="sldNum" sz="quarter" idx="12"/>
          </p:nvPr>
        </p:nvSpPr>
        <p:spPr/>
        <p:txBody>
          <a:bodyPr/>
          <a:lstStyle/>
          <a:p>
            <a:fld id="{22F2BF20-AD8C-2140-8F4A-F17D557063AA}" type="slidenum">
              <a:rPr lang="en-US" smtClean="0">
                <a:solidFill>
                  <a:prstClr val="black">
                    <a:tint val="75000"/>
                  </a:prstClr>
                </a:solidFill>
              </a:rPr>
              <a:pPr/>
              <a:t>96</a:t>
            </a:fld>
            <a:endParaRPr lang="en-US">
              <a:solidFill>
                <a:prstClr val="black">
                  <a:tint val="75000"/>
                </a:prstClr>
              </a:solidFill>
            </a:endParaRPr>
          </a:p>
        </p:txBody>
      </p:sp>
    </p:spTree>
    <p:extLst>
      <p:ext uri="{BB962C8B-B14F-4D97-AF65-F5344CB8AC3E}">
        <p14:creationId xmlns:p14="http://schemas.microsoft.com/office/powerpoint/2010/main" val="200727041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 Box 2"/>
          <p:cNvSpPr txBox="1">
            <a:spLocks noChangeArrowheads="1"/>
          </p:cNvSpPr>
          <p:nvPr/>
        </p:nvSpPr>
        <p:spPr bwMode="auto">
          <a:xfrm>
            <a:off x="0" y="265113"/>
            <a:ext cx="9144000"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2800" b="1" dirty="0">
                <a:solidFill>
                  <a:srgbClr val="3333CC"/>
                </a:solidFill>
                <a:latin typeface="Times New Roman" pitchFamily="18" charset="0"/>
              </a:rPr>
              <a:t>Improved products could be realized from combinations of ABI </a:t>
            </a:r>
            <a:r>
              <a:rPr lang="en-US" sz="2800" b="1" i="1" dirty="0">
                <a:solidFill>
                  <a:srgbClr val="3333CC"/>
                </a:solidFill>
                <a:latin typeface="Times New Roman" pitchFamily="18" charset="0"/>
              </a:rPr>
              <a:t>and</a:t>
            </a:r>
            <a:r>
              <a:rPr lang="en-US" sz="2800" b="1" dirty="0">
                <a:solidFill>
                  <a:srgbClr val="3333CC"/>
                </a:solidFill>
                <a:latin typeface="Times New Roman" pitchFamily="18" charset="0"/>
              </a:rPr>
              <a:t> HES (</a:t>
            </a:r>
            <a:r>
              <a:rPr lang="en-US" sz="2800" b="1" dirty="0" err="1">
                <a:solidFill>
                  <a:srgbClr val="3333CC"/>
                </a:solidFill>
                <a:latin typeface="Times New Roman" pitchFamily="18" charset="0"/>
              </a:rPr>
              <a:t>Hyperspectral</a:t>
            </a:r>
            <a:r>
              <a:rPr lang="en-US" sz="2800" b="1" dirty="0">
                <a:solidFill>
                  <a:srgbClr val="3333CC"/>
                </a:solidFill>
                <a:latin typeface="Times New Roman" pitchFamily="18" charset="0"/>
              </a:rPr>
              <a:t> Environmental Suite) data </a:t>
            </a:r>
          </a:p>
        </p:txBody>
      </p:sp>
      <p:sp>
        <p:nvSpPr>
          <p:cNvPr id="176131" name="AutoShape 3" descr="D:\Gifs\29MAR02_VISIBLE.GIF"/>
          <p:cNvSpPr>
            <a:spLocks noChangeArrowheads="1"/>
          </p:cNvSpPr>
          <p:nvPr/>
        </p:nvSpPr>
        <p:spPr bwMode="auto">
          <a:xfrm>
            <a:off x="1752600" y="1828800"/>
            <a:ext cx="6172200" cy="2362200"/>
          </a:xfrm>
          <a:prstGeom prst="curvedDownArrow">
            <a:avLst>
              <a:gd name="adj1" fmla="val 73766"/>
              <a:gd name="adj2" fmla="val 126024"/>
              <a:gd name="adj3" fmla="val 33333"/>
            </a:avLst>
          </a:prstGeom>
          <a:blipFill dpi="0" rotWithShape="0">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6132" name="AutoShape 4" descr="D:\Gifs\airs_spectra_not_yellow.gif"/>
          <p:cNvSpPr>
            <a:spLocks noChangeArrowheads="1"/>
          </p:cNvSpPr>
          <p:nvPr/>
        </p:nvSpPr>
        <p:spPr bwMode="auto">
          <a:xfrm rot="10800000">
            <a:off x="1066800" y="4267200"/>
            <a:ext cx="6248400" cy="2286000"/>
          </a:xfrm>
          <a:prstGeom prst="curvedDownArrow">
            <a:avLst>
              <a:gd name="adj1" fmla="val 77166"/>
              <a:gd name="adj2" fmla="val 131833"/>
              <a:gd name="adj3" fmla="val 33333"/>
            </a:avLst>
          </a:prstGeom>
          <a:blipFill dpi="0" rotWithShape="0">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6133" name="Text Box 5"/>
          <p:cNvSpPr txBox="1">
            <a:spLocks noChangeArrowheads="1"/>
          </p:cNvSpPr>
          <p:nvPr/>
        </p:nvSpPr>
        <p:spPr bwMode="auto">
          <a:xfrm>
            <a:off x="2286000" y="3657600"/>
            <a:ext cx="727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b="1">
                <a:solidFill>
                  <a:srgbClr val="000000"/>
                </a:solidFill>
                <a:latin typeface="Times New Roman" pitchFamily="18" charset="0"/>
              </a:rPr>
              <a:t>ABI</a:t>
            </a:r>
          </a:p>
        </p:txBody>
      </p:sp>
      <p:sp>
        <p:nvSpPr>
          <p:cNvPr id="176134" name="Text Box 6"/>
          <p:cNvSpPr txBox="1">
            <a:spLocks noChangeArrowheads="1"/>
          </p:cNvSpPr>
          <p:nvPr/>
        </p:nvSpPr>
        <p:spPr bwMode="auto">
          <a:xfrm>
            <a:off x="6019800" y="4267200"/>
            <a:ext cx="79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b="1">
                <a:solidFill>
                  <a:srgbClr val="000000"/>
                </a:solidFill>
                <a:latin typeface="Times New Roman" pitchFamily="18" charset="0"/>
              </a:rPr>
              <a:t>HES</a:t>
            </a:r>
          </a:p>
        </p:txBody>
      </p:sp>
      <p:sp>
        <p:nvSpPr>
          <p:cNvPr id="176135" name="Text Box 7"/>
          <p:cNvSpPr txBox="1">
            <a:spLocks noChangeArrowheads="1"/>
          </p:cNvSpPr>
          <p:nvPr/>
        </p:nvSpPr>
        <p:spPr bwMode="auto">
          <a:xfrm>
            <a:off x="622300" y="4968875"/>
            <a:ext cx="14351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a:solidFill>
                  <a:srgbClr val="000000"/>
                </a:solidFill>
                <a:latin typeface="Times New Roman" pitchFamily="18" charset="0"/>
              </a:rPr>
              <a:t>Surface </a:t>
            </a:r>
          </a:p>
          <a:p>
            <a:pPr fontAlgn="base">
              <a:spcBef>
                <a:spcPct val="0"/>
              </a:spcBef>
              <a:spcAft>
                <a:spcPct val="0"/>
              </a:spcAft>
            </a:pPr>
            <a:r>
              <a:rPr lang="en-US">
                <a:solidFill>
                  <a:srgbClr val="000000"/>
                </a:solidFill>
                <a:latin typeface="Times New Roman" pitchFamily="18" charset="0"/>
              </a:rPr>
              <a:t>emissivity</a:t>
            </a:r>
          </a:p>
        </p:txBody>
      </p:sp>
      <p:sp>
        <p:nvSpPr>
          <p:cNvPr id="176136" name="Text Box 8"/>
          <p:cNvSpPr txBox="1">
            <a:spLocks noChangeArrowheads="1"/>
          </p:cNvSpPr>
          <p:nvPr/>
        </p:nvSpPr>
        <p:spPr bwMode="auto">
          <a:xfrm>
            <a:off x="6553200" y="4267200"/>
            <a:ext cx="1828800"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a:solidFill>
                  <a:srgbClr val="000000"/>
                </a:solidFill>
                <a:latin typeface="Times New Roman" pitchFamily="18" charset="0"/>
              </a:rPr>
              <a:t>Spectral </a:t>
            </a:r>
          </a:p>
          <a:p>
            <a:pPr algn="r" eaLnBrk="1" fontAlgn="base" hangingPunct="1">
              <a:spcBef>
                <a:spcPct val="50000"/>
              </a:spcBef>
              <a:spcAft>
                <a:spcPct val="0"/>
              </a:spcAft>
            </a:pPr>
            <a:r>
              <a:rPr lang="en-US">
                <a:solidFill>
                  <a:srgbClr val="000000"/>
                </a:solidFill>
                <a:latin typeface="Times New Roman" pitchFamily="18" charset="0"/>
              </a:rPr>
              <a:t>coverage</a:t>
            </a:r>
          </a:p>
        </p:txBody>
      </p:sp>
      <p:sp>
        <p:nvSpPr>
          <p:cNvPr id="176137" name="Text Box 9"/>
          <p:cNvSpPr txBox="1">
            <a:spLocks noChangeArrowheads="1"/>
          </p:cNvSpPr>
          <p:nvPr/>
        </p:nvSpPr>
        <p:spPr bwMode="auto">
          <a:xfrm>
            <a:off x="6477000" y="5502275"/>
            <a:ext cx="152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a:solidFill>
                  <a:srgbClr val="000000"/>
                </a:solidFill>
                <a:latin typeface="Times New Roman" pitchFamily="18" charset="0"/>
              </a:rPr>
              <a:t>Spectral resolution</a:t>
            </a:r>
          </a:p>
        </p:txBody>
      </p:sp>
      <p:grpSp>
        <p:nvGrpSpPr>
          <p:cNvPr id="176138" name="Group 10"/>
          <p:cNvGrpSpPr>
            <a:grpSpLocks/>
          </p:cNvGrpSpPr>
          <p:nvPr/>
        </p:nvGrpSpPr>
        <p:grpSpPr bwMode="auto">
          <a:xfrm>
            <a:off x="6705600" y="2209800"/>
            <a:ext cx="1828800" cy="762000"/>
            <a:chOff x="4128" y="1248"/>
            <a:chExt cx="1152" cy="480"/>
          </a:xfrm>
        </p:grpSpPr>
        <p:sp>
          <p:nvSpPr>
            <p:cNvPr id="176146" name="Text Box 11"/>
            <p:cNvSpPr txBox="1">
              <a:spLocks noChangeArrowheads="1"/>
            </p:cNvSpPr>
            <p:nvPr/>
          </p:nvSpPr>
          <p:spPr bwMode="auto">
            <a:xfrm>
              <a:off x="4128" y="1248"/>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a:solidFill>
                    <a:srgbClr val="000000"/>
                  </a:solidFill>
                  <a:latin typeface="Times New Roman" pitchFamily="18" charset="0"/>
                </a:rPr>
                <a:t>Temporal</a:t>
              </a:r>
            </a:p>
          </p:txBody>
        </p:sp>
        <p:sp>
          <p:nvSpPr>
            <p:cNvPr id="176147" name="Text Box 12"/>
            <p:cNvSpPr txBox="1">
              <a:spLocks noChangeArrowheads="1"/>
            </p:cNvSpPr>
            <p:nvPr/>
          </p:nvSpPr>
          <p:spPr bwMode="auto">
            <a:xfrm>
              <a:off x="4320" y="1440"/>
              <a:ext cx="9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a:solidFill>
                    <a:srgbClr val="000000"/>
                  </a:solidFill>
                  <a:latin typeface="Times New Roman" pitchFamily="18" charset="0"/>
                </a:rPr>
                <a:t>resolution</a:t>
              </a:r>
            </a:p>
          </p:txBody>
        </p:sp>
      </p:grpSp>
      <p:grpSp>
        <p:nvGrpSpPr>
          <p:cNvPr id="176139" name="Group 13"/>
          <p:cNvGrpSpPr>
            <a:grpSpLocks/>
          </p:cNvGrpSpPr>
          <p:nvPr/>
        </p:nvGrpSpPr>
        <p:grpSpPr bwMode="auto">
          <a:xfrm>
            <a:off x="838200" y="1828800"/>
            <a:ext cx="1752600" cy="762000"/>
            <a:chOff x="576" y="1104"/>
            <a:chExt cx="1104" cy="480"/>
          </a:xfrm>
        </p:grpSpPr>
        <p:sp>
          <p:nvSpPr>
            <p:cNvPr id="176144" name="Text Box 14"/>
            <p:cNvSpPr txBox="1">
              <a:spLocks noChangeArrowheads="1"/>
            </p:cNvSpPr>
            <p:nvPr/>
          </p:nvSpPr>
          <p:spPr bwMode="auto">
            <a:xfrm>
              <a:off x="768" y="1104"/>
              <a:ext cx="9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a:solidFill>
                    <a:srgbClr val="000000"/>
                  </a:solidFill>
                  <a:latin typeface="Times New Roman" pitchFamily="18" charset="0"/>
                </a:rPr>
                <a:t>Spatial</a:t>
              </a:r>
            </a:p>
          </p:txBody>
        </p:sp>
        <p:sp>
          <p:nvSpPr>
            <p:cNvPr id="176145" name="Text Box 15"/>
            <p:cNvSpPr txBox="1">
              <a:spLocks noChangeArrowheads="1"/>
            </p:cNvSpPr>
            <p:nvPr/>
          </p:nvSpPr>
          <p:spPr bwMode="auto">
            <a:xfrm>
              <a:off x="576" y="1296"/>
              <a:ext cx="9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a:solidFill>
                    <a:srgbClr val="000000"/>
                  </a:solidFill>
                  <a:latin typeface="Times New Roman" pitchFamily="18" charset="0"/>
                </a:rPr>
                <a:t>resolution</a:t>
              </a:r>
            </a:p>
          </p:txBody>
        </p:sp>
      </p:grpSp>
      <p:grpSp>
        <p:nvGrpSpPr>
          <p:cNvPr id="176140" name="Group 16"/>
          <p:cNvGrpSpPr>
            <a:grpSpLocks/>
          </p:cNvGrpSpPr>
          <p:nvPr/>
        </p:nvGrpSpPr>
        <p:grpSpPr bwMode="auto">
          <a:xfrm>
            <a:off x="304800" y="2971800"/>
            <a:ext cx="1600200" cy="762000"/>
            <a:chOff x="240" y="1824"/>
            <a:chExt cx="1008" cy="480"/>
          </a:xfrm>
        </p:grpSpPr>
        <p:sp>
          <p:nvSpPr>
            <p:cNvPr id="176142" name="Text Box 17"/>
            <p:cNvSpPr txBox="1">
              <a:spLocks noChangeArrowheads="1"/>
            </p:cNvSpPr>
            <p:nvPr/>
          </p:nvSpPr>
          <p:spPr bwMode="auto">
            <a:xfrm>
              <a:off x="240" y="1824"/>
              <a:ext cx="100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fontAlgn="base">
                <a:spcBef>
                  <a:spcPct val="0"/>
                </a:spcBef>
                <a:spcAft>
                  <a:spcPct val="0"/>
                </a:spcAft>
              </a:pPr>
              <a:r>
                <a:rPr lang="en-US">
                  <a:solidFill>
                    <a:srgbClr val="000000"/>
                  </a:solidFill>
                  <a:latin typeface="Times New Roman" pitchFamily="18" charset="0"/>
                </a:rPr>
                <a:t>Cloud</a:t>
              </a:r>
            </a:p>
          </p:txBody>
        </p:sp>
        <p:sp>
          <p:nvSpPr>
            <p:cNvPr id="176143" name="Text Box 18"/>
            <p:cNvSpPr txBox="1">
              <a:spLocks noChangeArrowheads="1"/>
            </p:cNvSpPr>
            <p:nvPr/>
          </p:nvSpPr>
          <p:spPr bwMode="auto">
            <a:xfrm>
              <a:off x="384" y="2016"/>
              <a:ext cx="7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a:solidFill>
                    <a:srgbClr val="000000"/>
                  </a:solidFill>
                  <a:latin typeface="Times New Roman" pitchFamily="18" charset="0"/>
                </a:rPr>
                <a:t>clearing</a:t>
              </a:r>
            </a:p>
          </p:txBody>
        </p:sp>
      </p:grpSp>
      <p:sp>
        <p:nvSpPr>
          <p:cNvPr id="176141" name="TextBox 18"/>
          <p:cNvSpPr txBox="1">
            <a:spLocks noChangeArrowheads="1"/>
          </p:cNvSpPr>
          <p:nvPr/>
        </p:nvSpPr>
        <p:spPr bwMode="auto">
          <a:xfrm>
            <a:off x="152400" y="6467475"/>
            <a:ext cx="9556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600">
                <a:solidFill>
                  <a:srgbClr val="000000"/>
                </a:solidFill>
                <a:latin typeface="Times New Roman" pitchFamily="18" charset="0"/>
              </a:rPr>
              <a:t>cira 2004</a:t>
            </a:r>
          </a:p>
        </p:txBody>
      </p:sp>
      <p:sp>
        <p:nvSpPr>
          <p:cNvPr id="2" name="TextBox 1"/>
          <p:cNvSpPr txBox="1"/>
          <p:nvPr/>
        </p:nvSpPr>
        <p:spPr>
          <a:xfrm>
            <a:off x="6771279" y="6431928"/>
            <a:ext cx="2307042" cy="369332"/>
          </a:xfrm>
          <a:prstGeom prst="rect">
            <a:avLst/>
          </a:prstGeom>
          <a:solidFill>
            <a:srgbClr val="FFFF00"/>
          </a:solidFill>
        </p:spPr>
        <p:txBody>
          <a:bodyPr wrap="none" rtlCol="0">
            <a:spAutoFit/>
          </a:bodyPr>
          <a:lstStyle/>
          <a:p>
            <a:r>
              <a:rPr lang="en-US" dirty="0">
                <a:solidFill>
                  <a:srgbClr val="000000"/>
                </a:solidFill>
              </a:rPr>
              <a:t>HES cancelled in 2006</a:t>
            </a:r>
          </a:p>
        </p:txBody>
      </p:sp>
    </p:spTree>
    <p:extLst>
      <p:ext uri="{BB962C8B-B14F-4D97-AF65-F5344CB8AC3E}">
        <p14:creationId xmlns:p14="http://schemas.microsoft.com/office/powerpoint/2010/main" val="38191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32371E3-7E71-48BE-A1B8-5EE9ED8D5475}" type="slidenum">
              <a:rPr lang="en-US" smtClean="0">
                <a:solidFill>
                  <a:srgbClr val="000000"/>
                </a:solidFill>
              </a:rPr>
              <a:pPr eaLnBrk="1" hangingPunct="1"/>
              <a:t>98</a:t>
            </a:fld>
            <a:endParaRPr lang="en-US" smtClean="0">
              <a:solidFill>
                <a:srgbClr val="000000"/>
              </a:solidFill>
            </a:endParaRPr>
          </a:p>
        </p:txBody>
      </p:sp>
      <p:sp>
        <p:nvSpPr>
          <p:cNvPr id="178179" name="Rectangle 2"/>
          <p:cNvSpPr>
            <a:spLocks noGrp="1" noChangeArrowheads="1"/>
          </p:cNvSpPr>
          <p:nvPr>
            <p:ph type="title"/>
          </p:nvPr>
        </p:nvSpPr>
        <p:spPr>
          <a:xfrm>
            <a:off x="228600" y="0"/>
            <a:ext cx="8915400" cy="1143000"/>
          </a:xfrm>
        </p:spPr>
        <p:txBody>
          <a:bodyPr/>
          <a:lstStyle/>
          <a:p>
            <a:r>
              <a:rPr lang="en-US" sz="3200" smtClean="0"/>
              <a:t>Why do we need a high spectral resolution sounder?</a:t>
            </a:r>
          </a:p>
        </p:txBody>
      </p:sp>
      <p:sp>
        <p:nvSpPr>
          <p:cNvPr id="178180" name="Rectangle 3"/>
          <p:cNvSpPr>
            <a:spLocks noChangeArrowheads="1"/>
          </p:cNvSpPr>
          <p:nvPr/>
        </p:nvSpPr>
        <p:spPr bwMode="auto">
          <a:xfrm>
            <a:off x="3733800" y="1905000"/>
            <a:ext cx="20574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nvGrpSpPr>
          <p:cNvPr id="178181" name="Group 4"/>
          <p:cNvGrpSpPr>
            <a:grpSpLocks/>
          </p:cNvGrpSpPr>
          <p:nvPr/>
        </p:nvGrpSpPr>
        <p:grpSpPr bwMode="auto">
          <a:xfrm>
            <a:off x="381000" y="1295400"/>
            <a:ext cx="9144000" cy="6858000"/>
            <a:chOff x="0" y="1200"/>
            <a:chExt cx="5760" cy="4320"/>
          </a:xfrm>
        </p:grpSpPr>
        <p:grpSp>
          <p:nvGrpSpPr>
            <p:cNvPr id="178185" name="Group 5"/>
            <p:cNvGrpSpPr>
              <a:grpSpLocks/>
            </p:cNvGrpSpPr>
            <p:nvPr/>
          </p:nvGrpSpPr>
          <p:grpSpPr bwMode="auto">
            <a:xfrm>
              <a:off x="0" y="1200"/>
              <a:ext cx="5760" cy="4320"/>
              <a:chOff x="0" y="1104"/>
              <a:chExt cx="5760" cy="4320"/>
            </a:xfrm>
          </p:grpSpPr>
          <p:pic>
            <p:nvPicPr>
              <p:cNvPr id="178187" name="Picture 6" descr="multi_700_900_zoom"/>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104"/>
                <a:ext cx="5760" cy="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8188" name="Rectangle 7"/>
              <p:cNvSpPr>
                <a:spLocks noChangeArrowheads="1"/>
              </p:cNvSpPr>
              <p:nvPr/>
            </p:nvSpPr>
            <p:spPr bwMode="auto">
              <a:xfrm>
                <a:off x="2352" y="2112"/>
                <a:ext cx="672"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78189" name="Rectangle 8"/>
              <p:cNvSpPr>
                <a:spLocks noChangeArrowheads="1"/>
              </p:cNvSpPr>
              <p:nvPr/>
            </p:nvSpPr>
            <p:spPr bwMode="auto">
              <a:xfrm>
                <a:off x="3072" y="2112"/>
                <a:ext cx="1200"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78190" name="Rectangle 9"/>
              <p:cNvSpPr>
                <a:spLocks noChangeArrowheads="1"/>
              </p:cNvSpPr>
              <p:nvPr/>
            </p:nvSpPr>
            <p:spPr bwMode="auto">
              <a:xfrm>
                <a:off x="4980" y="2112"/>
                <a:ext cx="240"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78191" name="Rectangle 10"/>
              <p:cNvSpPr>
                <a:spLocks noChangeArrowheads="1"/>
              </p:cNvSpPr>
              <p:nvPr/>
            </p:nvSpPr>
            <p:spPr bwMode="auto">
              <a:xfrm>
                <a:off x="1680" y="2112"/>
                <a:ext cx="240"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78192" name="Rectangle 11"/>
              <p:cNvSpPr>
                <a:spLocks noChangeArrowheads="1"/>
              </p:cNvSpPr>
              <p:nvPr/>
            </p:nvSpPr>
            <p:spPr bwMode="auto">
              <a:xfrm>
                <a:off x="1296" y="2112"/>
                <a:ext cx="336"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78193" name="Rectangle 12"/>
              <p:cNvSpPr>
                <a:spLocks noChangeArrowheads="1"/>
              </p:cNvSpPr>
              <p:nvPr/>
            </p:nvSpPr>
            <p:spPr bwMode="auto">
              <a:xfrm>
                <a:off x="816" y="2112"/>
                <a:ext cx="336"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78194" name="Line 13"/>
              <p:cNvSpPr>
                <a:spLocks noChangeShapeType="1"/>
              </p:cNvSpPr>
              <p:nvPr/>
            </p:nvSpPr>
            <p:spPr bwMode="auto">
              <a:xfrm flipH="1" flipV="1">
                <a:off x="1824" y="2256"/>
                <a:ext cx="288"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78195" name="Oval 14"/>
              <p:cNvSpPr>
                <a:spLocks noChangeArrowheads="1"/>
              </p:cNvSpPr>
              <p:nvPr/>
            </p:nvSpPr>
            <p:spPr bwMode="auto">
              <a:xfrm>
                <a:off x="2496" y="1536"/>
                <a:ext cx="672" cy="528"/>
              </a:xfrm>
              <a:prstGeom prst="ellipse">
                <a:avLst/>
              </a:prstGeom>
              <a:noFill/>
              <a:ln w="571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78196" name="Text Box 15"/>
              <p:cNvSpPr txBox="1">
                <a:spLocks noChangeArrowheads="1"/>
              </p:cNvSpPr>
              <p:nvPr/>
            </p:nvSpPr>
            <p:spPr bwMode="auto">
              <a:xfrm>
                <a:off x="1968" y="2352"/>
                <a:ext cx="2604"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solidFill>
                      <a:srgbClr val="000000"/>
                    </a:solidFill>
                    <a:latin typeface="Times New Roman" pitchFamily="18" charset="0"/>
                  </a:rPr>
                  <a:t>GOES-12 Sounder Bands</a:t>
                </a:r>
              </a:p>
              <a:p>
                <a:pPr eaLnBrk="1" hangingPunct="1"/>
                <a:r>
                  <a:rPr lang="en-US" sz="2000">
                    <a:solidFill>
                      <a:srgbClr val="000000"/>
                    </a:solidFill>
                    <a:latin typeface="Times New Roman" pitchFamily="18" charset="0"/>
                  </a:rPr>
                  <a:t>Smooth over required absorption lines </a:t>
                </a:r>
              </a:p>
            </p:txBody>
          </p:sp>
          <p:sp>
            <p:nvSpPr>
              <p:cNvPr id="178197" name="Rectangle 16"/>
              <p:cNvSpPr>
                <a:spLocks noChangeArrowheads="1"/>
              </p:cNvSpPr>
              <p:nvPr/>
            </p:nvSpPr>
            <p:spPr bwMode="auto">
              <a:xfrm>
                <a:off x="384" y="3264"/>
                <a:ext cx="4992" cy="20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sp>
          <p:nvSpPr>
            <p:cNvPr id="178186" name="Rectangle 17"/>
            <p:cNvSpPr>
              <a:spLocks noChangeArrowheads="1"/>
            </p:cNvSpPr>
            <p:nvPr/>
          </p:nvSpPr>
          <p:spPr bwMode="auto">
            <a:xfrm>
              <a:off x="2544" y="1344"/>
              <a:ext cx="960" cy="1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sp>
        <p:nvSpPr>
          <p:cNvPr id="178182" name="Rectangle 18"/>
          <p:cNvSpPr>
            <a:spLocks noChangeArrowheads="1"/>
          </p:cNvSpPr>
          <p:nvPr/>
        </p:nvSpPr>
        <p:spPr bwMode="auto">
          <a:xfrm>
            <a:off x="0" y="4632325"/>
            <a:ext cx="9144000" cy="10064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altLang="ko-KR" sz="2000">
                <a:solidFill>
                  <a:srgbClr val="FF0000"/>
                </a:solidFill>
                <a:ea typeface="Batang" pitchFamily="18" charset="-127"/>
                <a:cs typeface="Times New Roman" pitchFamily="18" charset="0"/>
              </a:rPr>
              <a:t>Compared to broadband sounders, observing absorption lines is mandatory to meeting requirements for temperature and moisture structure needed to improve weather forecasting</a:t>
            </a:r>
          </a:p>
        </p:txBody>
      </p:sp>
      <p:sp>
        <p:nvSpPr>
          <p:cNvPr id="178183" name="Text Box 19"/>
          <p:cNvSpPr txBox="1">
            <a:spLocks noChangeArrowheads="1"/>
          </p:cNvSpPr>
          <p:nvPr/>
        </p:nvSpPr>
        <p:spPr bwMode="auto">
          <a:xfrm>
            <a:off x="228600" y="5791200"/>
            <a:ext cx="891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solidFill>
                  <a:srgbClr val="000000"/>
                </a:solidFill>
                <a:latin typeface="Times New Roman" pitchFamily="18" charset="0"/>
              </a:rPr>
              <a:t>Many papers document science value of high spectral resolution sounder that support weather forecast needs. (Sieglaff et al.)</a:t>
            </a:r>
          </a:p>
        </p:txBody>
      </p:sp>
      <p:sp>
        <p:nvSpPr>
          <p:cNvPr id="178184" name="Text Box 20"/>
          <p:cNvSpPr txBox="1">
            <a:spLocks noChangeArrowheads="1"/>
          </p:cNvSpPr>
          <p:nvPr/>
        </p:nvSpPr>
        <p:spPr bwMode="auto">
          <a:xfrm rot="-5400000">
            <a:off x="7380288" y="2425700"/>
            <a:ext cx="3255962" cy="27463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30000"/>
              </a:spcBef>
            </a:pPr>
            <a:r>
              <a:rPr lang="en-US" altLang="ko-KR" sz="1200">
                <a:solidFill>
                  <a:srgbClr val="000000"/>
                </a:solidFill>
                <a:ea typeface="Gulim" pitchFamily="34" charset="-127"/>
              </a:rPr>
              <a:t>Analysis courtesy of Justin Sieglaff, CIMSS.</a:t>
            </a:r>
            <a:endParaRPr lang="en-US">
              <a:solidFill>
                <a:srgbClr val="000000"/>
              </a:solidFill>
            </a:endParaRPr>
          </a:p>
        </p:txBody>
      </p:sp>
    </p:spTree>
    <p:extLst>
      <p:ext uri="{BB962C8B-B14F-4D97-AF65-F5344CB8AC3E}">
        <p14:creationId xmlns:p14="http://schemas.microsoft.com/office/powerpoint/2010/main" val="73186271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017C3EBF-7244-4236-B696-A8ED4A107E4D}" type="slidenum">
              <a:rPr lang="en-US">
                <a:solidFill>
                  <a:srgbClr val="000000"/>
                </a:solidFill>
              </a:rPr>
              <a:pPr/>
              <a:t>99</a:t>
            </a:fld>
            <a:endParaRPr lang="en-US">
              <a:solidFill>
                <a:srgbClr val="000000"/>
              </a:solidFill>
            </a:endParaRPr>
          </a:p>
        </p:txBody>
      </p:sp>
      <p:pic>
        <p:nvPicPr>
          <p:cNvPr id="84994" name="Picture 2" descr="HES_G13S_IRBANDS_STDATM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685800"/>
            <a:ext cx="9304338" cy="5143500"/>
          </a:xfrm>
          <a:prstGeom prst="rect">
            <a:avLst/>
          </a:prstGeom>
          <a:noFill/>
          <a:extLst>
            <a:ext uri="{909E8E84-426E-40DD-AFC4-6F175D3DCCD1}">
              <a14:hiddenFill xmlns:a14="http://schemas.microsoft.com/office/drawing/2010/main">
                <a:solidFill>
                  <a:srgbClr val="FFFFFF"/>
                </a:solidFill>
              </a14:hiddenFill>
            </a:ext>
          </a:extLst>
        </p:spPr>
      </p:pic>
      <p:sp>
        <p:nvSpPr>
          <p:cNvPr id="84995" name="Rectangle 3"/>
          <p:cNvSpPr>
            <a:spLocks noChangeArrowheads="1"/>
          </p:cNvSpPr>
          <p:nvPr/>
        </p:nvSpPr>
        <p:spPr bwMode="auto">
          <a:xfrm>
            <a:off x="609600" y="5851525"/>
            <a:ext cx="8077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r>
              <a:rPr lang="en-US" altLang="ko-KR" sz="2000">
                <a:solidFill>
                  <a:srgbClr val="FFFFFF"/>
                </a:solidFill>
                <a:latin typeface="Times New Roman" pitchFamily="18" charset="0"/>
                <a:ea typeface="Batang" pitchFamily="18" charset="-127"/>
                <a:cs typeface="Times New Roman" pitchFamily="18" charset="0"/>
              </a:rPr>
              <a:t>Current GOES Sounder spectral coverage and that possible from an advanced high-spectral sounder. The broad-band nature of the current GOES limits the vertical resolution. </a:t>
            </a:r>
            <a:endParaRPr lang="en-US" altLang="ko-KR" sz="2000">
              <a:solidFill>
                <a:srgbClr val="FFFFFF"/>
              </a:solidFill>
              <a:ea typeface="Batang" pitchFamily="18" charset="-127"/>
              <a:cs typeface="Times New Roman" pitchFamily="18" charset="0"/>
            </a:endParaRPr>
          </a:p>
        </p:txBody>
      </p:sp>
      <p:sp>
        <p:nvSpPr>
          <p:cNvPr id="84996" name="Rectangle 4"/>
          <p:cNvSpPr>
            <a:spLocks noChangeArrowheads="1"/>
          </p:cNvSpPr>
          <p:nvPr/>
        </p:nvSpPr>
        <p:spPr bwMode="auto">
          <a:xfrm>
            <a:off x="457200" y="-2286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a:solidFill>
                  <a:srgbClr val="FFFF00"/>
                </a:solidFill>
              </a:rPr>
              <a:t>Example spectral coverage</a:t>
            </a:r>
          </a:p>
        </p:txBody>
      </p:sp>
    </p:spTree>
    <p:extLst>
      <p:ext uri="{BB962C8B-B14F-4D97-AF65-F5344CB8AC3E}">
        <p14:creationId xmlns:p14="http://schemas.microsoft.com/office/powerpoint/2010/main" val="32832292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C:\Documents and Settings\justins\Desktop\co2-h2o\multi_700_900_zoom.png"/>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C:\Documents and Settings\justins\Desktop\co2-h2o\multi_700_900_zoom.png"/>
</p:tagLst>
</file>

<file path=ppt/theme/_rels/theme30.xml.rels><?xml version="1.0" encoding="UTF-8" standalone="yes"?>
<Relationships xmlns="http://schemas.openxmlformats.org/package/2006/relationships"><Relationship Id="rId1" Type="http://schemas.openxmlformats.org/officeDocument/2006/relationships/image" Target="../media/image21.jpeg"/></Relationships>
</file>

<file path=ppt/theme/_rels/theme37.xml.rels><?xml version="1.0" encoding="UTF-8" standalone="yes"?>
<Relationships xmlns="http://schemas.openxmlformats.org/package/2006/relationships"><Relationship Id="rId1" Type="http://schemas.openxmlformats.org/officeDocument/2006/relationships/image" Target="../media/image2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500" b="1"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500" b="1"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_EUM_template_v02">
  <a:themeElements>
    <a:clrScheme name="EUM_template_v0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UM_template_v02">
      <a:majorFont>
        <a:latin typeface="Century Gothic"/>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500" b="0" i="0" u="none" strike="noStrike" cap="none" normalizeH="0" baseline="0" smtClean="0">
            <a:ln>
              <a:noFill/>
            </a:ln>
            <a:solidFill>
              <a:srgbClr val="000000"/>
            </a:solidFill>
            <a:effectLst/>
            <a:latin typeface="Helvetica" pitchFamily="34"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500" b="0" i="0" u="none" strike="noStrike" cap="none" normalizeH="0" baseline="0" smtClean="0">
            <a:ln>
              <a:noFill/>
            </a:ln>
            <a:solidFill>
              <a:srgbClr val="000000"/>
            </a:solidFill>
            <a:effectLst/>
            <a:latin typeface="Helvetica" pitchFamily="34" charset="0"/>
          </a:defRPr>
        </a:defPPr>
      </a:lstStyle>
    </a:lnDef>
  </a:objectDefaults>
  <a:extraClrSchemeLst>
    <a:extraClrScheme>
      <a:clrScheme name="EUM_template_v0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UM_template_v0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UM_template_v0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UM_template_v0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UM_template_v0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UM_template_v0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UM_template_v0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0050907_murata_draft">
  <a:themeElements>
    <a:clrScheme name="20050907_murata_dra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0050907_murata_draf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20050907_murata_dra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050907_murata_draf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050907_murata_draf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050907_murata_draf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050907_murata_draf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050907_murata_draf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050907_murata_draf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050907_murata_draf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050907_murata_draf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050907_murata_draf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050907_murata_draf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050907_murata_draf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기본 디자인">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FE7F5"/>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1" hangingPunct="1">
          <a:lnSpc>
            <a:spcPct val="100000"/>
          </a:lnSpc>
          <a:spcBef>
            <a:spcPct val="0"/>
          </a:spcBef>
          <a:spcAft>
            <a:spcPct val="0"/>
          </a:spcAft>
          <a:buClrTx/>
          <a:buSzTx/>
          <a:buFontTx/>
          <a:buNone/>
          <a:tabLst/>
          <a:defRPr kumimoji="1" lang="ko-KR" altLang="en-US" sz="1200" b="0" i="0" u="none" strike="noStrike" cap="none" normalizeH="0" baseline="0" smtClean="0">
            <a:ln>
              <a:noFill/>
            </a:ln>
            <a:solidFill>
              <a:schemeClr val="tx1"/>
            </a:solidFill>
            <a:effectLst/>
            <a:latin typeface="굴림" pitchFamily="50" charset="-127"/>
            <a:ea typeface="굴림" pitchFamily="50" charset="-127"/>
          </a:defRPr>
        </a:defPPr>
      </a:lstStyle>
    </a:spDef>
    <a:lnDef>
      <a:spPr bwMode="auto">
        <a:xfrm>
          <a:off x="0" y="0"/>
          <a:ext cx="1" cy="1"/>
        </a:xfrm>
        <a:custGeom>
          <a:avLst/>
          <a:gdLst/>
          <a:ahLst/>
          <a:cxnLst/>
          <a:rect l="0" t="0" r="0" b="0"/>
          <a:pathLst/>
        </a:custGeom>
        <a:solidFill>
          <a:srgbClr val="CFE7F5"/>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1" hangingPunct="1">
          <a:lnSpc>
            <a:spcPct val="100000"/>
          </a:lnSpc>
          <a:spcBef>
            <a:spcPct val="0"/>
          </a:spcBef>
          <a:spcAft>
            <a:spcPct val="0"/>
          </a:spcAft>
          <a:buClrTx/>
          <a:buSzTx/>
          <a:buFontTx/>
          <a:buNone/>
          <a:tabLst/>
          <a:defRPr kumimoji="1" lang="ko-KR" altLang="en-US" sz="1200" b="0" i="0" u="none" strike="noStrike" cap="none" normalizeH="0" baseline="0" smtClean="0">
            <a:ln>
              <a:noFill/>
            </a:ln>
            <a:solidFill>
              <a:schemeClr val="tx1"/>
            </a:solidFill>
            <a:effectLst/>
            <a:latin typeface="굴림" pitchFamily="50" charset="-127"/>
            <a:ea typeface="굴림" pitchFamily="50" charset="-127"/>
          </a:defRPr>
        </a:defPPr>
      </a:lstStyle>
    </a:lnDef>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7_Default Design">
  <a:themeElements>
    <a:clrScheme name="Custom 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00"/>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2_Default Design">
  <a:themeElements>
    <a:clrScheme name="Custom 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00"/>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CIMSS_Template_2013Log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15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18_Default Design">
  <a:themeElements>
    <a:clrScheme name="Custom 7">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00"/>
      </a:hlink>
      <a:folHlink>
        <a:srgbClr val="FFFFFF"/>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CIMSS_Template_2013Log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8.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TAR External Review">
  <a:themeElements>
    <a:clrScheme name="STAR External Revi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R External Revie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AR External Revi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R External Revie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R External Revie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R External Revie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R External Revie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R External Revie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R External Review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R External Revie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R External Revie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 External Revie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R External Revie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R External Revie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9.xml><?xml version="1.0" encoding="utf-8"?>
<a:theme xmlns:a="http://schemas.openxmlformats.org/drawingml/2006/main" name="Default">
  <a:themeElements>
    <a:clrScheme name="Default">
      <a:dk1>
        <a:srgbClr val="000000"/>
      </a:dk1>
      <a:lt1>
        <a:srgbClr val="B0CCB0"/>
      </a:lt1>
      <a:dk2>
        <a:srgbClr val="A7A7A7"/>
      </a:dk2>
      <a:lt2>
        <a:srgbClr val="535353"/>
      </a:lt2>
      <a:accent1>
        <a:srgbClr val="72A376"/>
      </a:accent1>
      <a:accent2>
        <a:srgbClr val="B0CCB0"/>
      </a:accent2>
      <a:accent3>
        <a:srgbClr val="A8CDD7"/>
      </a:accent3>
      <a:accent4>
        <a:srgbClr val="C0BEAF"/>
      </a:accent4>
      <a:accent5>
        <a:srgbClr val="CEC597"/>
      </a:accent5>
      <a:accent6>
        <a:srgbClr val="E8B7B7"/>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38100" cap="flat">
          <a:solidFill>
            <a:srgbClr val="72A376"/>
          </a:solidFill>
          <a:prstDash val="solid"/>
          <a:bevel/>
        </a:ln>
        <a:effectLst>
          <a:outerShdw blurRad="50800" dist="38100" dir="5400000" rotWithShape="0">
            <a:srgbClr val="000000">
              <a:alpha val="43137"/>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Rockwell"/>
            <a:ea typeface="Rockwell"/>
            <a:cs typeface="Rockwell"/>
            <a:sym typeface="Rockwel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72A376"/>
          </a:solidFill>
          <a:prstDash val="solid"/>
          <a:bevel/>
        </a:ln>
        <a:effectLst>
          <a:outerShdw blurRad="50800" dist="38100" dir="5400000" rotWithShape="0">
            <a:srgbClr val="000000">
              <a:alpha val="43137"/>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Rockwell"/>
            <a:ea typeface="Rockwell"/>
            <a:cs typeface="Rockwell"/>
            <a:sym typeface="Rockwel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5.xml><?xml version="1.0" encoding="utf-8"?>
<a:theme xmlns:a="http://schemas.openxmlformats.org/drawingml/2006/main" name="2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GOESRNOAADOCbg">
  <a:themeElements>
    <a:clrScheme name="GOESRNOAADOCb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OESRNOAADOCb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OESRNOAADOCb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OESRNOAADOCb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OESRNOAADOCb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OESRNOAADOCb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OESRNOAADOCb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OESRNOAADOCb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OESRNOAADOCb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OESRNOAADOCb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OESRNOAADOCb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OESRNOAADOCb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OESRNOAADOCb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OESRNOAADOCb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5688</TotalTime>
  <Words>11530</Words>
  <Application>Microsoft Office PowerPoint</Application>
  <PresentationFormat>On-screen Show (4:3)</PresentationFormat>
  <Paragraphs>2114</Paragraphs>
  <Slides>200</Slides>
  <Notes>100</Notes>
  <HiddenSlides>15</HiddenSlides>
  <MMClips>1</MMClips>
  <ScaleCrop>false</ScaleCrop>
  <HeadingPairs>
    <vt:vector size="6" baseType="variant">
      <vt:variant>
        <vt:lpstr>Theme</vt:lpstr>
      </vt:variant>
      <vt:variant>
        <vt:i4>55</vt:i4>
      </vt:variant>
      <vt:variant>
        <vt:lpstr>Embedded OLE Servers</vt:lpstr>
      </vt:variant>
      <vt:variant>
        <vt:i4>3</vt:i4>
      </vt:variant>
      <vt:variant>
        <vt:lpstr>Slide Titles</vt:lpstr>
      </vt:variant>
      <vt:variant>
        <vt:i4>200</vt:i4>
      </vt:variant>
    </vt:vector>
  </HeadingPairs>
  <TitlesOfParts>
    <vt:vector size="258" baseType="lpstr">
      <vt:lpstr>1_Office Theme</vt:lpstr>
      <vt:lpstr>Default Design</vt:lpstr>
      <vt:lpstr>3_Default Design</vt:lpstr>
      <vt:lpstr>STAR External Review</vt:lpstr>
      <vt:lpstr>2_Default Design</vt:lpstr>
      <vt:lpstr>GOESRNOAADOCbg</vt:lpstr>
      <vt:lpstr>5_Default Design</vt:lpstr>
      <vt:lpstr>1_Default Design</vt:lpstr>
      <vt:lpstr>1_Blank Presentation</vt:lpstr>
      <vt:lpstr>11_Default Design</vt:lpstr>
      <vt:lpstr>10_Default Design</vt:lpstr>
      <vt:lpstr>Custom Design</vt:lpstr>
      <vt:lpstr>6_Default Design</vt:lpstr>
      <vt:lpstr>2_Office Theme</vt:lpstr>
      <vt:lpstr>Blank Presentation</vt:lpstr>
      <vt:lpstr>8_Default Design</vt:lpstr>
      <vt:lpstr>3_Office Theme</vt:lpstr>
      <vt:lpstr>4_Office Theme</vt:lpstr>
      <vt:lpstr>1_EUM_template_v02</vt:lpstr>
      <vt:lpstr>20050907_murata_draft</vt:lpstr>
      <vt:lpstr>기본 디자인</vt:lpstr>
      <vt:lpstr>2_NOAA</vt:lpstr>
      <vt:lpstr>4_Default Design</vt:lpstr>
      <vt:lpstr>7_Default Design</vt:lpstr>
      <vt:lpstr>9_Default Design</vt:lpstr>
      <vt:lpstr>12_Default Design</vt:lpstr>
      <vt:lpstr>13_Default Design</vt:lpstr>
      <vt:lpstr>14_Default Design</vt:lpstr>
      <vt:lpstr>5_Office Theme</vt:lpstr>
      <vt:lpstr>CIMSS_Template_2013Logo</vt:lpstr>
      <vt:lpstr>6_Office Theme</vt:lpstr>
      <vt:lpstr>15_Default Design</vt:lpstr>
      <vt:lpstr>7_Office Theme</vt:lpstr>
      <vt:lpstr>17_Default Design</vt:lpstr>
      <vt:lpstr>8_Office Theme</vt:lpstr>
      <vt:lpstr>18_Default Design</vt:lpstr>
      <vt:lpstr>1_CIMSS_Template_2013Logo</vt:lpstr>
      <vt:lpstr>2_Blank Presentation</vt:lpstr>
      <vt:lpstr>3_Blank Presentation</vt:lpstr>
      <vt:lpstr>Office Theme</vt:lpstr>
      <vt:lpstr>4_Blank Presentation</vt:lpstr>
      <vt:lpstr>5_Blank Presentation</vt:lpstr>
      <vt:lpstr>6_Blank Presentation</vt:lpstr>
      <vt:lpstr>19_Default Design</vt:lpstr>
      <vt:lpstr>20_Default Design</vt:lpstr>
      <vt:lpstr>21_Default Design</vt:lpstr>
      <vt:lpstr>9_Office Theme</vt:lpstr>
      <vt:lpstr>10_Office Theme</vt:lpstr>
      <vt:lpstr>Default</vt:lpstr>
      <vt:lpstr>22_Default Design</vt:lpstr>
      <vt:lpstr>16_Default Design</vt:lpstr>
      <vt:lpstr>23_Default Design</vt:lpstr>
      <vt:lpstr>11_Office Theme</vt:lpstr>
      <vt:lpstr>12_Office Theme</vt:lpstr>
      <vt:lpstr>24_Default Design</vt:lpstr>
      <vt:lpstr>Paint Shop Pro Image</vt:lpstr>
      <vt:lpstr>Document</vt:lpstr>
      <vt:lpstr>Chart</vt:lpstr>
      <vt:lpstr>PowerPoint Presentation</vt:lpstr>
      <vt:lpstr>Thanks to…</vt:lpstr>
      <vt:lpstr>PowerPoint Presentation</vt:lpstr>
      <vt:lpstr>Outline</vt:lpstr>
      <vt:lpstr>1863: Vice Admiral R. FitzRoy</vt:lpstr>
      <vt:lpstr>1945: Arthur C. Clarke</vt:lpstr>
      <vt:lpstr>1928: Herman Potocnik</vt:lpstr>
      <vt:lpstr>1957 Sputnik </vt:lpstr>
      <vt:lpstr>PowerPoint Presentation</vt:lpstr>
      <vt:lpstr>PowerPoint Presentation</vt:lpstr>
      <vt:lpstr>1966: ATS-1 launched</vt:lpstr>
      <vt:lpstr>PowerPoint Presentation</vt:lpstr>
      <vt:lpstr>Apollo 8</vt:lpstr>
      <vt:lpstr>ATS-3 </vt:lpstr>
      <vt:lpstr>ATS-III November 18, 1967</vt:lpstr>
      <vt:lpstr>ATS-3: Visible  (3 April 1974)</vt:lpstr>
      <vt:lpstr>GVHRR</vt:lpstr>
      <vt:lpstr>GVHRR</vt:lpstr>
      <vt:lpstr>SMS (1974)</vt:lpstr>
      <vt:lpstr>SMS</vt:lpstr>
      <vt:lpstr>GOES History</vt:lpstr>
      <vt:lpstr>GOES-1 (1975)</vt:lpstr>
      <vt:lpstr>1980: GOES-4 (2nd Generation)</vt:lpstr>
      <vt:lpstr>1994: GOES-8 (3rd Generation)</vt:lpstr>
      <vt:lpstr>GOES-8/M Sounder</vt:lpstr>
      <vt:lpstr>PowerPoint Presentation</vt:lpstr>
      <vt:lpstr>PowerPoint Presentation</vt:lpstr>
      <vt:lpstr>PowerPoint Presentation</vt:lpstr>
      <vt:lpstr>Outline</vt:lpstr>
      <vt:lpstr>GOES-11 vs GOES-14 (WV)</vt:lpstr>
      <vt:lpstr>PowerPoint Presentation</vt:lpstr>
      <vt:lpstr>GOES-15 Science Test</vt:lpstr>
      <vt:lpstr>PowerPoint Presentation</vt:lpstr>
      <vt:lpstr>STAR’s Role in Post-Launch Tests for  the Current GOES Series</vt:lpstr>
      <vt:lpstr>PowerPoint Presentation</vt:lpstr>
      <vt:lpstr>GOES-West RSO Restored</vt:lpstr>
      <vt:lpstr>GOES-14 Super Rapid Scan Operations to Prepare for GOES-R (SRSOR)</vt:lpstr>
      <vt:lpstr>Outline</vt:lpstr>
      <vt:lpstr>Mission Planning</vt:lpstr>
      <vt:lpstr>1   0.52 – 0.72 0.62 Visible  Daytime clouds, fog     8   1.3 – 1.9 1.6 Near IR  Daytime clouds/snow, water/ice clouds  2   3.8  –  4.0  3.9 Shortwave IR Nighttime low clouds, fog, fire detection  3   6.5  –  7.0 6.75 Water Vapor 1 Upper tropospheric flow, winds   6   7.0  –  7.5 7.25 Water Vapor 2 Mid tropospheric flow, winds        4  10.2 – 11.2 10.7 IR Window 3 Clouds, low-level water vapor, fog, winds  5   11.5 – 12.5  12.0 IR Window 4 Low-level water vapor, volcanic ash    7   13.2 – 13.8 13.5 Carbon Dioxide Cloud-top parameters, heights for winds  </vt:lpstr>
      <vt:lpstr>From 1996</vt:lpstr>
      <vt:lpstr>    0.59 – 0.69 0.64 Visible  Daytime cloud, smoke, fog       0.81 ­ 0.91   0.86*  Solar window Daytime cloud, NDVI, fog, aerosol, ocean studies       1.36 - 1.39 1.375*  Near IR  Daytime thin cirrus detection         1.58 – 1.64 1.61 Near IR  Daytime clouds/snow, water/ice clouds      3.8  –  4.0  3.9 Shortwave IR Nighttime low clouds, fog, fire detection      5.7  –  6.6 6.15 Water Vapor 1 Upper tropospheric flow, winds       6.8  –  7.2 7.0 Water Vapor 2 Mid tropospheric flow, winds       8.3  –  8.7 8.5*  IR Window 1 Sulfuric acid aerosols, cloud phase      10.1 – 10.6 10.35*  IR Window 2 Cloud particle size, sfc properties       10.8 – 11.6 11.2 IR Window 3 Clouds, low-level water vapor, fog, winds, SST     11.8 – 12.8  12.3 IR Window 4 Low-level water vapor, volcanic ash, SST       13.0 – 13.6 13.3 Carbon Dioxide Cloud-top parameters, heights for winds  </vt:lpstr>
      <vt:lpstr>PowerPoint Presentation</vt:lpstr>
      <vt:lpstr>PowerPoint Presentation</vt:lpstr>
      <vt:lpstr>Other considerations</vt:lpstr>
      <vt:lpstr>PowerPoint Presentation</vt:lpstr>
      <vt:lpstr>PowerPoint Presentation</vt:lpstr>
      <vt:lpstr>PowerPoint Presentation</vt:lpstr>
      <vt:lpstr>ABI bands 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ABI (10.35 m) Examples of MAS 0.66, 10.5-11.0, and 8.6-10.5 um reveal utility of new IR window for seeing through clouds to ice floes </vt:lpstr>
      <vt:lpstr>ABI bands 7-16</vt:lpstr>
      <vt:lpstr>PowerPoint Presentation</vt:lpstr>
      <vt:lpstr>PowerPoint Presentation</vt:lpstr>
      <vt:lpstr>PowerPoint Presentation</vt:lpstr>
      <vt:lpstr>Updated Cost-Benefit Analysis (S. Bard et al, Centrec Consulting Group)</vt:lpstr>
      <vt:lpstr>Areas Not Included in Analysis</vt:lpstr>
      <vt:lpstr>PowerPoint Presentation</vt:lpstr>
      <vt:lpstr>PowerPoint Presentation</vt:lpstr>
      <vt:lpstr>PowerPoint Presentation</vt:lpstr>
      <vt:lpstr>PowerPoint Presentation</vt:lpstr>
      <vt:lpstr>GOES-R ABI: Helps provide advanced weather Information to enable collaborative planning and efficient utilization of airspace routes through entire trajectory </vt:lpstr>
      <vt:lpstr>PowerPoint Presentation</vt:lpstr>
      <vt:lpstr>ABI -- 8.5 m Based on MODIS used with ABI window channels to separate water from ice clouds</vt:lpstr>
      <vt:lpstr>PowerPoint Presentation</vt:lpstr>
      <vt:lpstr>PowerPoint Presentation</vt:lpstr>
      <vt:lpstr>PowerPoint Presentation</vt:lpstr>
      <vt:lpstr>Near Realtime WRF Chem ABI runs</vt:lpstr>
      <vt:lpstr>Real GOES, Simulated ABI</vt:lpstr>
      <vt:lpstr>Real GOES, Simulated ABI</vt:lpstr>
      <vt:lpstr>PowerPoint Presentation</vt:lpstr>
      <vt:lpstr>PowerPoint Presentation</vt:lpstr>
      <vt:lpstr>ABI Band “Champions”</vt:lpstr>
      <vt:lpstr>Ackerman memo (1989)</vt:lpstr>
      <vt:lpstr>GOES-R Schedule (2004)</vt:lpstr>
      <vt:lpstr>PowerPoint Presentation</vt:lpstr>
      <vt:lpstr>GOES Fly-out Schedule</vt:lpstr>
      <vt:lpstr>GOES Fly-out Schedule</vt:lpstr>
      <vt:lpstr>Continuity of GOES Operational Satellite Program</vt:lpstr>
      <vt:lpstr>The Advanced Baseline Imager:</vt:lpstr>
      <vt:lpstr>Advanced Baseline Imager</vt:lpstr>
      <vt:lpstr>Future vs. Current Spectral Bands</vt:lpstr>
      <vt:lpstr>Imager Coverage in ~30 minutes </vt:lpstr>
      <vt:lpstr>PowerPoint Presentation</vt:lpstr>
      <vt:lpstr>PowerPoint Presentation</vt:lpstr>
      <vt:lpstr>PowerPoint Presentation</vt:lpstr>
      <vt:lpstr>PowerPoint Presentation</vt:lpstr>
      <vt:lpstr>PowerPoint Presentation</vt:lpstr>
      <vt:lpstr>Why do we need a high spectral resolution sounder?</vt:lpstr>
      <vt:lpstr>PowerPoint Presentation</vt:lpstr>
      <vt:lpstr>Next Generation Geo Imagers (multispectral (&gt;11), on the order of 1km resolution, ~10 min FD)</vt:lpstr>
      <vt:lpstr>From MSG-SEVIRI to MTG-FCI</vt:lpstr>
      <vt:lpstr>MTG Provides a Total of Five Missions</vt:lpstr>
      <vt:lpstr>AHI Sectored Observations in 10 minutes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MTSAT</vt:lpstr>
      <vt:lpstr>AHI: 66 South -- Icebergs</vt:lpstr>
      <vt:lpstr> 4.3 COMS &amp; GEO-KOMPSAT-2A</vt:lpstr>
      <vt:lpstr>Baseline ABI Scan Modes</vt:lpstr>
      <vt:lpstr>PowerPoint Presentation</vt:lpstr>
      <vt:lpstr>PowerPoint Presentation</vt:lpstr>
      <vt:lpstr>PowerPoint Presentation</vt:lpstr>
      <vt:lpstr>PowerPoint Presentation</vt:lpstr>
      <vt:lpstr>Recent Mode 3 (Flex mode)  “Time-Time” chart</vt:lpstr>
      <vt:lpstr>Baseline Time-Time Mode 4 (Continuous Full Disk)</vt:lpstr>
      <vt:lpstr>PowerPoint Presentation</vt:lpstr>
      <vt:lpstr>Draft Scan Mode ”6” with 10-min FD</vt:lpstr>
      <vt:lpstr>Draft  Scan Mode ”6” with 10-min FD</vt:lpstr>
      <vt:lpstr>GOES-R main instruments</vt:lpstr>
      <vt:lpstr>GOES-R Series Overview</vt:lpstr>
      <vt:lpstr>GOES-R</vt:lpstr>
      <vt:lpstr>PowerPoint Presentation</vt:lpstr>
      <vt:lpstr>PowerPoint Presentation</vt:lpstr>
      <vt:lpstr>PowerPoint Presentation</vt:lpstr>
      <vt:lpstr>GOES-R ABI Products</vt:lpstr>
      <vt:lpstr>Atmospheric Motion Vectors from GOES-R </vt:lpstr>
      <vt:lpstr>PowerPoint Presentation</vt:lpstr>
      <vt:lpstr>PowerPoint Presentation</vt:lpstr>
      <vt:lpstr>PowerPoint Presentation</vt:lpstr>
      <vt:lpstr>PowerPoint Presentation</vt:lpstr>
      <vt:lpstr>Near Real Time Integration of Satellite and Radar Data for Probabilistic Nearcasting of Severe Weather</vt:lpstr>
      <vt:lpstr>PowerPoint Presentation</vt:lpstr>
      <vt:lpstr>PowerPoint Presentation</vt:lpstr>
      <vt:lpstr>Model Evaluation (2014)</vt:lpstr>
      <vt:lpstr>PowerPoint Presentation</vt:lpstr>
      <vt:lpstr>PowerPoint Presentation</vt:lpstr>
      <vt:lpstr>Overshooting Tops and Thermal Couplets from GOES</vt:lpstr>
      <vt:lpstr>Pseudo-Natural Color</vt:lpstr>
      <vt:lpstr>GOES-14 SRSOR 1-min</vt:lpstr>
      <vt:lpstr>SRSOR in SPC</vt:lpstr>
      <vt:lpstr>GOES-14 SRSOR in SPC</vt:lpstr>
      <vt:lpstr>Outline</vt:lpstr>
      <vt:lpstr>Approximate spectral and spatial resolutions of US GOES Imagers</vt:lpstr>
      <vt:lpstr>Approximate spectral and spatial resolutions of US GOES Imagers</vt:lpstr>
      <vt:lpstr>Geostationary Imagers: Number of Spectral bands (~ resolution)</vt:lpstr>
      <vt:lpstr>Geostationary Imagers:  Spatial Resolution (approximate)</vt:lpstr>
      <vt:lpstr>Geostationary Imagers:  Temporal Resolution</vt:lpstr>
      <vt:lpstr>Summary</vt:lpstr>
      <vt:lpstr>Three Groups of Users</vt:lpstr>
      <vt:lpstr>PowerPoint Presentation</vt:lpstr>
      <vt:lpstr>Acknowledgements</vt:lpstr>
      <vt:lpstr>Back-up slides</vt:lpstr>
      <vt:lpstr>Web page</vt:lpstr>
      <vt:lpstr>Select Links</vt:lpstr>
      <vt:lpstr>PowerPoint Presentation</vt:lpstr>
      <vt:lpstr>PowerPoint Presentation</vt:lpstr>
      <vt:lpstr>PowerPoint Presentation</vt:lpstr>
      <vt:lpstr>PowerPoint Presentation</vt:lpstr>
      <vt:lpstr>Additional Information</vt:lpstr>
      <vt:lpstr>Educational Webapps Developed</vt:lpstr>
      <vt:lpstr>ABI to Imager Noise Comparison </vt:lpstr>
      <vt:lpstr>Training and User Education Materials</vt:lpstr>
      <vt:lpstr>“How to make a wx satellite”</vt:lpstr>
      <vt:lpstr>PowerPoint Presentation</vt:lpstr>
      <vt:lpstr>Why do we need a high spectral resolution sounder?</vt:lpstr>
      <vt:lpstr>Nearcasting Severe Weather using a high-time and high-spectral Infrared Observations</vt:lpstr>
      <vt:lpstr>Select References</vt:lpstr>
      <vt:lpstr>PowerPoint Presentation</vt:lpstr>
      <vt:lpstr>PowerPoint Presentation</vt:lpstr>
      <vt:lpstr>PowerPoint Presentation</vt:lpstr>
      <vt:lpstr>SRSOR Links</vt:lpstr>
      <vt:lpstr>References</vt:lpstr>
      <vt:lpstr>Pre-GVAR Images S. Wanzong, UW-SSEC</vt:lpstr>
      <vt:lpstr>ABI Clear-sky Weighting Functions</vt:lpstr>
      <vt:lpstr>http://cimss.ssec.wisc.edu/goes/wf/ABI/</vt:lpstr>
      <vt:lpstr>ABI Weighting Functions</vt:lpstr>
      <vt:lpstr>Assembled GOES-R Spacecraft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78</cp:revision>
  <dcterms:created xsi:type="dcterms:W3CDTF">2015-03-09T20:23:18Z</dcterms:created>
  <dcterms:modified xsi:type="dcterms:W3CDTF">2015-03-13T20:26:33Z</dcterms:modified>
</cp:coreProperties>
</file>