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</p:sldMasterIdLst>
  <p:notesMasterIdLst>
    <p:notesMasterId r:id="rId11"/>
  </p:notesMasterIdLst>
  <p:sldIdLst>
    <p:sldId id="263" r:id="rId4"/>
    <p:sldId id="258" r:id="rId5"/>
    <p:sldId id="257" r:id="rId6"/>
    <p:sldId id="260" r:id="rId7"/>
    <p:sldId id="261" r:id="rId8"/>
    <p:sldId id="262" r:id="rId9"/>
    <p:sldId id="259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2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950BE-BAAF-4513-9014-13EAAFB39248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7C911-E8BA-4354-AB66-0998F5534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8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0A6C94D-746D-46AB-A884-44B07F16A4F3}" type="slidenum">
              <a:rPr lang="en-US" smtClean="0">
                <a:solidFill>
                  <a:prstClr val="black"/>
                </a:solidFill>
              </a:rPr>
              <a:pPr eaLnBrk="1" hangingPunct="1"/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Igor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3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02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19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49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6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1411A-3072-4E27-A77A-D60C10F3E404}" type="datetime1">
              <a:rPr lang="en-US">
                <a:solidFill>
                  <a:srgbClr val="000000"/>
                </a:solidFill>
              </a:rPr>
              <a:pPr>
                <a:defRPr/>
              </a:pPr>
              <a:t>1/30/2012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2D925-9447-4EB2-A7CD-D1BDB1EB7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01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E0B45-7A61-4D79-81C8-56830F0B0A47}" type="datetime1">
              <a:rPr lang="en-US">
                <a:solidFill>
                  <a:srgbClr val="000000"/>
                </a:solidFill>
              </a:rPr>
              <a:pPr>
                <a:defRPr/>
              </a:pPr>
              <a:t>1/30/2012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46A3C-DA24-4271-89DF-8297BD153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91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82AC8-6F5F-41AC-B034-B997D0947C31}" type="datetime1">
              <a:rPr lang="en-US">
                <a:solidFill>
                  <a:srgbClr val="000000"/>
                </a:solidFill>
              </a:rPr>
              <a:pPr>
                <a:defRPr/>
              </a:pPr>
              <a:t>1/30/2012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3CCEE-75B6-4B5D-ACE7-77240F862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30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7104C-F0D9-4536-8E82-F444812E2660}" type="datetime1">
              <a:rPr lang="en-US">
                <a:solidFill>
                  <a:srgbClr val="000000"/>
                </a:solidFill>
              </a:rPr>
              <a:pPr>
                <a:defRPr/>
              </a:pPr>
              <a:t>1/30/2012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C0906-68E7-48D2-89A2-62ED98B35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0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7C792-0D35-48AF-AC4C-616C54AFEB97}" type="datetime1">
              <a:rPr lang="en-US">
                <a:solidFill>
                  <a:srgbClr val="000000"/>
                </a:solidFill>
              </a:rPr>
              <a:pPr>
                <a:defRPr/>
              </a:pPr>
              <a:t>1/30/2012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4D574-B280-4DE8-907C-655BE621B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65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CA52B-10C4-4F9D-97DE-9D16FC4DF8E2}" type="datetime1">
              <a:rPr lang="en-US">
                <a:solidFill>
                  <a:srgbClr val="000000"/>
                </a:solidFill>
              </a:rPr>
              <a:pPr>
                <a:defRPr/>
              </a:pPr>
              <a:t>1/30/2012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54499-DC56-471F-BEA6-CCD27DCFE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15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00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2194E-5F8F-429B-93DB-2A0A317AC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47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A3367-D70A-4196-AE0B-778A5CC81E58}" type="datetime1">
              <a:rPr lang="en-US">
                <a:solidFill>
                  <a:srgbClr val="000000"/>
                </a:solidFill>
              </a:rPr>
              <a:pPr>
                <a:defRPr/>
              </a:pPr>
              <a:t>1/30/2012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0DF2F-0ACB-45AA-8039-782616610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18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77D25-62CE-4947-9745-F71DBD66C0AE}" type="datetime1">
              <a:rPr lang="en-US">
                <a:solidFill>
                  <a:srgbClr val="000000"/>
                </a:solidFill>
              </a:rPr>
              <a:pPr>
                <a:defRPr/>
              </a:pPr>
              <a:t>1/30/2012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C9EE6-9C22-4A4E-BC3E-424240E22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2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F94EC-0C4D-4D82-AEDA-75BF849A6686}" type="datetime1">
              <a:rPr lang="en-US">
                <a:solidFill>
                  <a:srgbClr val="000000"/>
                </a:solidFill>
              </a:rPr>
              <a:pPr>
                <a:defRPr/>
              </a:pPr>
              <a:t>1/30/2012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2E71C-72D6-4883-A1B1-939E2B30C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60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6897D-A44C-473C-B3F3-F82F842E520B}" type="datetime1">
              <a:rPr lang="en-US">
                <a:solidFill>
                  <a:srgbClr val="000000"/>
                </a:solidFill>
              </a:rPr>
              <a:pPr>
                <a:defRPr/>
              </a:pPr>
              <a:t>1/30/2012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4D7D6-FC36-4B1D-B846-572297DB3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05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57912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25C8E-BF62-452C-A932-EA22CA292593}" type="datetime1">
              <a:rPr lang="en-US">
                <a:solidFill>
                  <a:srgbClr val="000000"/>
                </a:solidFill>
              </a:rPr>
              <a:pPr>
                <a:defRPr/>
              </a:pPr>
              <a:t>1/30/2012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9C4F7-946A-4DFC-ADA1-E05AB75AF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02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69863"/>
            <a:ext cx="57912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555CA-4583-4688-A34C-EDEB5ED24AD5}" type="datetime1">
              <a:rPr lang="en-US">
                <a:solidFill>
                  <a:srgbClr val="000000"/>
                </a:solidFill>
              </a:rPr>
              <a:pPr>
                <a:defRPr/>
              </a:pPr>
              <a:t>1/30/2012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0FF2D-CC9D-4AA4-A37E-FAF297AD2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44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95C68-179D-475B-94EC-22F99F7C3C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340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B1410-1EB6-47C5-A1B9-DF57FC3EA7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195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8E96C-8CC0-4C0A-B129-D0C3F8E721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09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817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2E56D-F2F5-47B3-A906-D402C6C73F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886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FD38DE-AC6C-4706-94A3-E34B1CE216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668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BA431-94E6-4EDE-88AD-E0E1CACF46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35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A9475-EFE1-4796-8685-A026D18E6A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12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177A3-7EAA-49F5-B273-89C38CABD6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18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19C66-0734-4520-B706-A5A8927F6F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2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89CEC5-D5F5-4C56-8C19-02BFFB3C09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73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D9F8C-5066-4054-B2CC-2A13A2FE3D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8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462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25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45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98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49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263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6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goesr_iosspdt_template1"/>
          <p:cNvPicPr>
            <a:picLocks noChangeAspect="1" noChangeArrowheads="1"/>
          </p:cNvPicPr>
          <p:nvPr userDrawn="1"/>
        </p:nvPicPr>
        <p:blipFill>
          <a:blip r:embed="rId15" cstate="print">
            <a:lum bright="-30000" contrast="-36000"/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69863"/>
            <a:ext cx="57912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60638" y="6221413"/>
            <a:ext cx="40243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pic>
        <p:nvPicPr>
          <p:cNvPr id="2054" name="Picture 7" descr="NOAA logo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41275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8" descr="GOES-R NOAA-NASA Approved Logo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" y="41275"/>
            <a:ext cx="137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 i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069CEF-3388-440B-A05F-0E996A6829E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1/30/2012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8250238" y="47625"/>
            <a:ext cx="914400" cy="914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000000"/>
              </a:solidFill>
            </a:endParaRPr>
          </a:p>
        </p:txBody>
      </p:sp>
      <p:pic>
        <p:nvPicPr>
          <p:cNvPr id="2058" name="Picture 9"/>
          <p:cNvPicPr>
            <a:picLocks noChangeAspect="1" noChangeArrowheads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0713" y="-6350"/>
            <a:ext cx="9906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i="0">
                <a:solidFill>
                  <a:srgbClr val="FFFF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085EC6-7DAC-4287-BEE3-E54A3DA741A8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99432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 Blac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10A1E5-372F-433A-988A-3E71C9CEA3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8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E0BA4-E8C6-434C-ADA0-1A91C0D5DE6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002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1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Igor_zoom_goes_15_13_80pct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762000"/>
            <a:ext cx="65532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FFF00"/>
                </a:solidFill>
              </a:rPr>
              <a:t>GOES-15: Sample “1-min” imagery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838200" y="6477000"/>
            <a:ext cx="73373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FFFF"/>
                </a:solidFill>
              </a:rPr>
              <a:t>Visible data from the </a:t>
            </a:r>
            <a:r>
              <a:rPr lang="en-US" sz="1600" dirty="0" smtClean="0">
                <a:solidFill>
                  <a:srgbClr val="FFFFFF"/>
                </a:solidFill>
              </a:rPr>
              <a:t>GOES-15 </a:t>
            </a:r>
            <a:r>
              <a:rPr lang="en-US" sz="1600" dirty="0">
                <a:solidFill>
                  <a:srgbClr val="FFFFFF"/>
                </a:solidFill>
              </a:rPr>
              <a:t>NOAA Science Test, lead by </a:t>
            </a:r>
            <a:r>
              <a:rPr lang="en-US" sz="1600" dirty="0" err="1">
                <a:solidFill>
                  <a:srgbClr val="FFFFFF"/>
                </a:solidFill>
              </a:rPr>
              <a:t>Hillger</a:t>
            </a:r>
            <a:r>
              <a:rPr lang="en-US" sz="1600" dirty="0">
                <a:solidFill>
                  <a:srgbClr val="FFFFFF"/>
                </a:solidFill>
              </a:rPr>
              <a:t> and Schmit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029200" y="5867400"/>
            <a:ext cx="882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30-min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295400" y="5867400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1-min</a:t>
            </a:r>
          </a:p>
        </p:txBody>
      </p:sp>
      <p:sp>
        <p:nvSpPr>
          <p:cNvPr id="1127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D4D2FFD-E30D-473A-9AD1-0A571B986586}" type="slidenum">
              <a:rPr lang="en-US" smtClean="0">
                <a:solidFill>
                  <a:srgbClr val="000000"/>
                </a:solidFill>
              </a:rPr>
              <a:pPr eaLnBrk="1" hangingPunct="1"/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4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1D9E-F69F-4FD8-B534-B8F32E84AFC5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ATS-III 18Nov1967 </a:t>
            </a:r>
            <a:r>
              <a:rPr lang="en-US" dirty="0" smtClean="0">
                <a:solidFill>
                  <a:srgbClr val="FFFF00"/>
                </a:solidFill>
              </a:rPr>
              <a:t>15UTC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7587" name="Picture 3" descr="ATSIII_18Nov67_150303Z_2_s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7013" y="838200"/>
            <a:ext cx="6046787" cy="605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10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g13visf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1336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isfd_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385762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12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g8fdwv5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098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d_WV_dec_10_11_goes13_fast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62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E0BA4-E8C6-434C-ADA0-1A91C0D5DE6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06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F284A8F7-0C95-43DC-9317-0DAB0FE916C6}" type="slidenum">
              <a:rPr lang="en-US" sz="1400" i="0">
                <a:solidFill>
                  <a:srgbClr val="FFFF00"/>
                </a:solidFill>
                <a:latin typeface="Times New Roman" pitchFamily="18" charset="0"/>
              </a:rPr>
              <a:pPr/>
              <a:t>7</a:t>
            </a:fld>
            <a:endParaRPr lang="en-US" sz="1400" i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815975" y="-1"/>
            <a:ext cx="7543800" cy="1143001"/>
          </a:xfrm>
          <a:noFill/>
        </p:spPr>
        <p:txBody>
          <a:bodyPr/>
          <a:lstStyle/>
          <a:p>
            <a:pPr eaLnBrk="1" hangingPunct="1"/>
            <a:r>
              <a:rPr lang="en-US" sz="4000" dirty="0" smtClean="0">
                <a:latin typeface="Book Antiqua" pitchFamily="18" charset="0"/>
              </a:rPr>
              <a:t>Inter-satellite</a:t>
            </a:r>
            <a:br>
              <a:rPr lang="en-US" sz="4000" dirty="0" smtClean="0">
                <a:latin typeface="Book Antiqua" pitchFamily="18" charset="0"/>
              </a:rPr>
            </a:br>
            <a:r>
              <a:rPr lang="en-US" sz="4000" dirty="0" smtClean="0">
                <a:latin typeface="Book Antiqua" pitchFamily="18" charset="0"/>
              </a:rPr>
              <a:t>ACM Comparison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1874838" y="438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288925" y="1441450"/>
            <a:ext cx="405447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>
                <a:solidFill>
                  <a:srgbClr val="FFFFFF"/>
                </a:solidFill>
              </a:rPr>
              <a:t> The EUMETSAT Meteorological Product Extraction Facility (MPEF) Cloud Mask  cloud mask provides a well-characterized mask designed for the imagery used as proxy</a:t>
            </a:r>
          </a:p>
          <a:p>
            <a:pPr eaLnBrk="1" hangingPunct="1">
              <a:buFontTx/>
              <a:buChar char="•"/>
            </a:pPr>
            <a:endParaRPr lang="en-US" sz="1800">
              <a:solidFill>
                <a:srgbClr val="FFFFFF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sz="1800">
                <a:solidFill>
                  <a:srgbClr val="FFFFFF"/>
                </a:solidFill>
              </a:rPr>
              <a:t> The animation on the right shows a comparison of the ACM run on data from SEVIRI as compared to the EUMETSAT cloud mask from that scene.</a:t>
            </a:r>
          </a:p>
          <a:p>
            <a:pPr eaLnBrk="1" hangingPunct="1">
              <a:buFontTx/>
              <a:buChar char="•"/>
            </a:pPr>
            <a:endParaRPr lang="en-US" sz="1800">
              <a:solidFill>
                <a:srgbClr val="FFFFFF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sz="1800">
                <a:solidFill>
                  <a:srgbClr val="FFFFFF"/>
                </a:solidFill>
              </a:rPr>
              <a:t> Inter-satellite comparisons of cloud mask (and other products) can provide insight as to deficiencies and improvement in both products (next slide)</a:t>
            </a:r>
          </a:p>
        </p:txBody>
      </p:sp>
      <p:pic>
        <p:nvPicPr>
          <p:cNvPr id="399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63688"/>
            <a:ext cx="47117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81800" y="6477000"/>
            <a:ext cx="217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A. Heidinger, ASPB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5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118</Words>
  <Application>Microsoft Office PowerPoint</Application>
  <PresentationFormat>On-screen Show (4:3)</PresentationFormat>
  <Paragraphs>19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1_Default Design</vt:lpstr>
      <vt:lpstr>7_Default Design</vt:lpstr>
      <vt:lpstr>Default Design</vt:lpstr>
      <vt:lpstr>PowerPoint Presentation</vt:lpstr>
      <vt:lpstr>GOES-15: Sample “1-min” imagery</vt:lpstr>
      <vt:lpstr>ATS-III 18Nov1967 15UTC</vt:lpstr>
      <vt:lpstr>PowerPoint Presentation</vt:lpstr>
      <vt:lpstr>PowerPoint Presentation</vt:lpstr>
      <vt:lpstr>PowerPoint Presentation</vt:lpstr>
      <vt:lpstr>Inter-satellite ACM Comparison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ATS-III 18Nov1967 15UTC</dc:title>
  <dc:creator>Tim Schmit</dc:creator>
  <cp:lastModifiedBy>Tim Schmit</cp:lastModifiedBy>
  <cp:revision>6</cp:revision>
  <dcterms:created xsi:type="dcterms:W3CDTF">2012-02-03T17:44:27Z</dcterms:created>
  <dcterms:modified xsi:type="dcterms:W3CDTF">2012-02-03T19:33:23Z</dcterms:modified>
</cp:coreProperties>
</file>