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4" r:id="rId4"/>
    <p:sldMasterId id="2147483706" r:id="rId5"/>
    <p:sldMasterId id="2147483732" r:id="rId6"/>
    <p:sldMasterId id="2147483744" r:id="rId7"/>
    <p:sldMasterId id="2147483756" r:id="rId8"/>
    <p:sldMasterId id="2147483768" r:id="rId9"/>
    <p:sldMasterId id="2147483780" r:id="rId10"/>
    <p:sldMasterId id="2147483794" r:id="rId11"/>
    <p:sldMasterId id="2147483806" r:id="rId12"/>
    <p:sldMasterId id="2147483819" r:id="rId13"/>
  </p:sldMasterIdLst>
  <p:notesMasterIdLst>
    <p:notesMasterId r:id="rId43"/>
  </p:notesMasterIdLst>
  <p:sldIdLst>
    <p:sldId id="257" r:id="rId14"/>
    <p:sldId id="274" r:id="rId15"/>
    <p:sldId id="263" r:id="rId16"/>
    <p:sldId id="265" r:id="rId17"/>
    <p:sldId id="292" r:id="rId18"/>
    <p:sldId id="286" r:id="rId19"/>
    <p:sldId id="275" r:id="rId20"/>
    <p:sldId id="289" r:id="rId21"/>
    <p:sldId id="290" r:id="rId22"/>
    <p:sldId id="276" r:id="rId23"/>
    <p:sldId id="277" r:id="rId24"/>
    <p:sldId id="287" r:id="rId25"/>
    <p:sldId id="288" r:id="rId26"/>
    <p:sldId id="294" r:id="rId27"/>
    <p:sldId id="295" r:id="rId28"/>
    <p:sldId id="296" r:id="rId29"/>
    <p:sldId id="293" r:id="rId30"/>
    <p:sldId id="291" r:id="rId31"/>
    <p:sldId id="264" r:id="rId32"/>
    <p:sldId id="267" r:id="rId33"/>
    <p:sldId id="266" r:id="rId34"/>
    <p:sldId id="281" r:id="rId35"/>
    <p:sldId id="283" r:id="rId36"/>
    <p:sldId id="284" r:id="rId37"/>
    <p:sldId id="271" r:id="rId38"/>
    <p:sldId id="272" r:id="rId39"/>
    <p:sldId id="280" r:id="rId40"/>
    <p:sldId id="273" r:id="rId41"/>
    <p:sldId id="26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97" autoAdjust="0"/>
  </p:normalViewPr>
  <p:slideViewPr>
    <p:cSldViewPr>
      <p:cViewPr varScale="1">
        <p:scale>
          <a:sx n="99" d="100"/>
          <a:sy n="99" d="100"/>
        </p:scale>
        <p:origin x="-594" y="-90"/>
      </p:cViewPr>
      <p:guideLst>
        <p:guide orient="horz" pos="2160"/>
        <p:guide pos="2880"/>
      </p:guideLst>
    </p:cSldViewPr>
  </p:slideViewPr>
  <p:notesTextViewPr>
    <p:cViewPr>
      <p:scale>
        <a:sx n="1" d="1"/>
        <a:sy n="1" d="1"/>
      </p:scale>
      <p:origin x="0" y="0"/>
    </p:cViewPr>
  </p:notesTextViewPr>
  <p:sorterViewPr>
    <p:cViewPr>
      <p:scale>
        <a:sx n="100" d="100"/>
        <a:sy n="100" d="100"/>
      </p:scale>
      <p:origin x="0" y="26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DC6C9C-D33B-41A0-A876-63F92074CE9B}" type="datetimeFigureOut">
              <a:rPr lang="en-US" smtClean="0"/>
              <a:t>1/31/2012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5900AE-3F64-4A7E-BF66-54DDA4D750C5}" type="slidenum">
              <a:rPr lang="en-US" smtClean="0"/>
              <a:t>‹#›</a:t>
            </a:fld>
            <a:endParaRPr lang="en-US"/>
          </a:p>
        </p:txBody>
      </p:sp>
    </p:spTree>
    <p:extLst>
      <p:ext uri="{BB962C8B-B14F-4D97-AF65-F5344CB8AC3E}">
        <p14:creationId xmlns:p14="http://schemas.microsoft.com/office/powerpoint/2010/main" val="16178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Version of Feb 3, 2012.</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6966-AD28-4B7D-9A07-C68B3FD4C094}" type="slidenum">
              <a:rPr lang="en-US">
                <a:solidFill>
                  <a:prstClr val="black"/>
                </a:solidFill>
              </a:rPr>
              <a:pPr/>
              <a:t>18</a:t>
            </a:fld>
            <a:endParaRPr lang="en-US">
              <a:solidFill>
                <a:prstClr val="black"/>
              </a:solidFill>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Thanks to Bob Aune (ASPB) and crew. </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A2A5BA7-7907-4520-9630-73DE478A740D}" type="slidenum">
              <a:rPr lang="en-US">
                <a:solidFill>
                  <a:srgbClr val="000000"/>
                </a:solidFill>
              </a:rPr>
              <a:pPr>
                <a:defRPr/>
              </a:pPr>
              <a:t>20</a:t>
            </a:fld>
            <a:endParaRPr lang="en-US">
              <a:solidFill>
                <a:srgbClr val="000000"/>
              </a:solidFill>
            </a:endParaRPr>
          </a:p>
        </p:txBody>
      </p:sp>
      <p:sp>
        <p:nvSpPr>
          <p:cNvPr id="118786" name="Rectangle 2"/>
          <p:cNvSpPr>
            <a:spLocks noGrp="1" noRot="1" noChangeAspect="1" noChangeArrowheads="1" noTextEdit="1"/>
          </p:cNvSpPr>
          <p:nvPr>
            <p:ph type="sldImg"/>
          </p:nvPr>
        </p:nvSpPr>
        <p:spPr bwMode="auto">
          <a:xfrm>
            <a:off x="1149350" y="692150"/>
            <a:ext cx="4556125" cy="3416300"/>
          </a:xfrm>
          <a:noFill/>
          <a:ln>
            <a:solidFill>
              <a:srgbClr val="000000"/>
            </a:solidFill>
            <a:miter lim="800000"/>
            <a:headEnd/>
            <a:tailEnd/>
          </a:ln>
        </p:spPr>
      </p:sp>
      <p:sp>
        <p:nvSpPr>
          <p:cNvPr id="118787" name="Rectangle 3"/>
          <p:cNvSpPr>
            <a:spLocks noGrp="1" noChangeArrowheads="1"/>
          </p:cNvSpPr>
          <p:nvPr>
            <p:ph type="body" idx="1"/>
          </p:nvPr>
        </p:nvSpPr>
        <p:spPr bwMode="auto">
          <a:xfrm>
            <a:off x="965200" y="4197350"/>
            <a:ext cx="5027613" cy="4116388"/>
          </a:xfrm>
          <a:noFill/>
        </p:spPr>
        <p:txBody>
          <a:bodyPr wrap="square" numCol="1" anchor="t" anchorCtr="0" compatLnSpc="1">
            <a:prstTxWarp prst="textNoShape">
              <a:avLst/>
            </a:prstTxWarp>
          </a:bodyPr>
          <a:lstStyle/>
          <a:p>
            <a:pPr marL="171450" indent="-171450" eaLnBrk="1" hangingPunct="1">
              <a:spcBef>
                <a:spcPct val="0"/>
              </a:spcBef>
            </a:pPr>
            <a:r>
              <a:rPr lang="en-US" b="1" smtClean="0"/>
              <a:t>Precipitation products from NWP models tend to show patterns that are quite board and much smoother than observed.  In addition, the source of moisture for the precipitation is often misrepresented –  i.e., the precipitation forms for the wrong reason and/or the precipitation patterns become driven by the convective parameterizations themselves, not by details in the observed local moisture and wind fields.</a:t>
            </a:r>
          </a:p>
          <a:p>
            <a:pPr marL="171450" indent="-171450" eaLnBrk="1" hangingPunct="1">
              <a:spcBef>
                <a:spcPct val="0"/>
              </a:spcBef>
            </a:pPr>
            <a:endParaRPr lang="en-US" b="1" smtClean="0"/>
          </a:p>
          <a:p>
            <a:pPr marL="171450" indent="-171450" eaLnBrk="1" hangingPunct="1">
              <a:spcBef>
                <a:spcPct val="0"/>
              </a:spcBef>
            </a:pPr>
            <a:r>
              <a:rPr lang="en-US" b="1" smtClean="0"/>
              <a:t>In the case shown, the rapid convection developed only in the area where the 6 hour NearCasts showed strong signatures of Convective Instability in far NW IA – a fact that was lost to forecasters using the NWP guidance lone.  It should also be noted that no GOES </a:t>
            </a:r>
            <a:r>
              <a:rPr lang="en-US" b="1" i="1" smtClean="0"/>
              <a:t>observations</a:t>
            </a:r>
            <a:r>
              <a:rPr lang="en-US" b="1" smtClean="0"/>
              <a:t> were available here after the convection began, although the destabilization shown in the NearCasts proper predicted the subsequent movement of the MCS.</a:t>
            </a:r>
          </a:p>
          <a:p>
            <a:pPr marL="171450" indent="-171450" eaLnBrk="1" hangingPunct="1">
              <a:spcBef>
                <a:spcPct val="0"/>
              </a:spcBef>
            </a:pPr>
            <a:endParaRPr lang="en-US" b="1" smtClean="0"/>
          </a:p>
          <a:p>
            <a:pPr marL="171450" indent="-171450" eaLnBrk="1" hangingPunct="1">
              <a:spcBef>
                <a:spcPct val="0"/>
              </a:spcBef>
            </a:pPr>
            <a:r>
              <a:rPr lang="en-US" b="1" smtClean="0"/>
              <a:t>It should also be noted that NWP models typically ‘limit’ the amount of convective instability that can be present in the models.  In fact, the role of the ‘convective parameterizations’ is not be produce realistic thunderstorms, but rather to remove excessive thermal instabilities and ‘vertically misplaced latent heating’ which could adversely affect the model during an extended prediction.  For example, the ECMWF readily recognizes the it’s convective schemes cause rainfall to occur too early during daytime over land in the tropics (they detect instability and try to remove it to quickly) and that the rainfall is unrealistic in that it ‘starts and stops’ much to often during the afternoon (due to repeated cycles of stabilization, followed by surface heating and destabilization).  In addition, once the convective parameterization has been active for a period of time (even if incorrectly), boundary layer flows produced as a result of the parameterization often become dominant in the area around the storms, leading to further forecast errors.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76807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30300" y="676275"/>
            <a:ext cx="4608513"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xfrm>
            <a:off x="896938" y="4359275"/>
            <a:ext cx="5076825"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27</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29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solidFill>
                  <a:prstClr val="black"/>
                </a:solidFill>
              </a:rPr>
              <a:pPr/>
              <a:t>8</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10</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11</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11</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11</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11</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11</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12</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F10A03F-0357-449C-9CDD-81FDC316DE1C}" type="slidenum">
              <a:rPr lang="en-US" sz="1200">
                <a:solidFill>
                  <a:prstClr val="black"/>
                </a:solidFill>
              </a:rPr>
              <a:pPr eaLnBrk="1" hangingPunct="1"/>
              <a:t>13</a:t>
            </a:fld>
            <a:endParaRPr lang="en-US" sz="1200">
              <a:solidFill>
                <a:prstClr val="black"/>
              </a:solidFill>
            </a:endParaRPr>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 AMS meeting.</a:t>
            </a:r>
            <a:endParaRPr lang="en-US" dirty="0"/>
          </a:p>
        </p:txBody>
      </p:sp>
      <p:sp>
        <p:nvSpPr>
          <p:cNvPr id="4" name="Slide Number Placeholder 3"/>
          <p:cNvSpPr>
            <a:spLocks noGrp="1"/>
          </p:cNvSpPr>
          <p:nvPr>
            <p:ph type="sldNum" sz="quarter" idx="10"/>
          </p:nvPr>
        </p:nvSpPr>
        <p:spPr/>
        <p:txBody>
          <a:bodyPr/>
          <a:lstStyle/>
          <a:p>
            <a:fld id="{385900AE-3F64-4A7E-BF66-54DDA4D750C5}" type="slidenum">
              <a:rPr lang="en-US" smtClean="0"/>
              <a:t>14</a:t>
            </a:fld>
            <a:endParaRPr lang="en-US"/>
          </a:p>
        </p:txBody>
      </p:sp>
    </p:spTree>
    <p:extLst>
      <p:ext uri="{BB962C8B-B14F-4D97-AF65-F5344CB8AC3E}">
        <p14:creationId xmlns:p14="http://schemas.microsoft.com/office/powerpoint/2010/main" val="234248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56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9711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07AAC6A6-C2B4-4A7E-8937-1ED88F648C44}" type="slidenum">
              <a:rPr lang="en-US"/>
              <a:pPr/>
              <a:t>‹#›</a:t>
            </a:fld>
            <a:endParaRPr lang="en-US"/>
          </a:p>
        </p:txBody>
      </p:sp>
    </p:spTree>
    <p:extLst>
      <p:ext uri="{BB962C8B-B14F-4D97-AF65-F5344CB8AC3E}">
        <p14:creationId xmlns:p14="http://schemas.microsoft.com/office/powerpoint/2010/main" val="36234096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9CBBA429-F998-405E-BD16-70C34EA7ADDF}" type="slidenum">
              <a:rPr lang="en-US"/>
              <a:pPr/>
              <a:t>‹#›</a:t>
            </a:fld>
            <a:endParaRPr lang="en-US"/>
          </a:p>
        </p:txBody>
      </p:sp>
    </p:spTree>
    <p:extLst>
      <p:ext uri="{BB962C8B-B14F-4D97-AF65-F5344CB8AC3E}">
        <p14:creationId xmlns:p14="http://schemas.microsoft.com/office/powerpoint/2010/main" val="2158381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03FD2AD2-4EF1-4782-9089-785E504903A2}" type="slidenum">
              <a:rPr lang="en-US"/>
              <a:pPr/>
              <a:t>‹#›</a:t>
            </a:fld>
            <a:endParaRPr lang="en-US"/>
          </a:p>
        </p:txBody>
      </p:sp>
    </p:spTree>
    <p:extLst>
      <p:ext uri="{BB962C8B-B14F-4D97-AF65-F5344CB8AC3E}">
        <p14:creationId xmlns:p14="http://schemas.microsoft.com/office/powerpoint/2010/main" val="2607083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EE778314-3592-4CBF-8140-6FA001F31292}" type="slidenum">
              <a:rPr lang="en-US"/>
              <a:pPr/>
              <a:t>‹#›</a:t>
            </a:fld>
            <a:endParaRPr lang="en-US"/>
          </a:p>
        </p:txBody>
      </p:sp>
    </p:spTree>
    <p:extLst>
      <p:ext uri="{BB962C8B-B14F-4D97-AF65-F5344CB8AC3E}">
        <p14:creationId xmlns:p14="http://schemas.microsoft.com/office/powerpoint/2010/main" val="41828403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8" name="Rectangle 4"/>
          <p:cNvSpPr>
            <a:spLocks noGrp="1" noChangeArrowheads="1"/>
          </p:cNvSpPr>
          <p:nvPr>
            <p:ph type="sldNum" sz="quarter" idx="11"/>
          </p:nvPr>
        </p:nvSpPr>
        <p:spPr>
          <a:ln/>
        </p:spPr>
        <p:txBody>
          <a:bodyPr/>
          <a:lstStyle>
            <a:lvl1pPr>
              <a:defRPr/>
            </a:lvl1pPr>
          </a:lstStyle>
          <a:p>
            <a:fld id="{ACE282EA-EF1A-4C04-A562-919FE9036A71}" type="slidenum">
              <a:rPr lang="en-US"/>
              <a:pPr/>
              <a:t>‹#›</a:t>
            </a:fld>
            <a:endParaRPr lang="en-US"/>
          </a:p>
        </p:txBody>
      </p:sp>
    </p:spTree>
    <p:extLst>
      <p:ext uri="{BB962C8B-B14F-4D97-AF65-F5344CB8AC3E}">
        <p14:creationId xmlns:p14="http://schemas.microsoft.com/office/powerpoint/2010/main" val="3399482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4" name="Rectangle 4"/>
          <p:cNvSpPr>
            <a:spLocks noGrp="1" noChangeArrowheads="1"/>
          </p:cNvSpPr>
          <p:nvPr>
            <p:ph type="sldNum" sz="quarter" idx="11"/>
          </p:nvPr>
        </p:nvSpPr>
        <p:spPr>
          <a:ln/>
        </p:spPr>
        <p:txBody>
          <a:bodyPr/>
          <a:lstStyle>
            <a:lvl1pPr>
              <a:defRPr/>
            </a:lvl1pPr>
          </a:lstStyle>
          <a:p>
            <a:fld id="{1D550CDA-D9E2-4911-8945-0B8002914C57}" type="slidenum">
              <a:rPr lang="en-US"/>
              <a:pPr/>
              <a:t>‹#›</a:t>
            </a:fld>
            <a:endParaRPr lang="en-US"/>
          </a:p>
        </p:txBody>
      </p:sp>
    </p:spTree>
    <p:extLst>
      <p:ext uri="{BB962C8B-B14F-4D97-AF65-F5344CB8AC3E}">
        <p14:creationId xmlns:p14="http://schemas.microsoft.com/office/powerpoint/2010/main" val="35523862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3" name="Rectangle 4"/>
          <p:cNvSpPr>
            <a:spLocks noGrp="1" noChangeArrowheads="1"/>
          </p:cNvSpPr>
          <p:nvPr>
            <p:ph type="sldNum" sz="quarter" idx="11"/>
          </p:nvPr>
        </p:nvSpPr>
        <p:spPr>
          <a:ln/>
        </p:spPr>
        <p:txBody>
          <a:bodyPr/>
          <a:lstStyle>
            <a:lvl1pPr>
              <a:defRPr/>
            </a:lvl1pPr>
          </a:lstStyle>
          <a:p>
            <a:fld id="{6EC3F05F-62AE-486B-9A44-B535EFC4561F}" type="slidenum">
              <a:rPr lang="en-US"/>
              <a:pPr/>
              <a:t>‹#›</a:t>
            </a:fld>
            <a:endParaRPr lang="en-US"/>
          </a:p>
        </p:txBody>
      </p:sp>
    </p:spTree>
    <p:extLst>
      <p:ext uri="{BB962C8B-B14F-4D97-AF65-F5344CB8AC3E}">
        <p14:creationId xmlns:p14="http://schemas.microsoft.com/office/powerpoint/2010/main" val="1445184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7AE626EF-9624-4195-8F05-4AFA77AFE582}" type="slidenum">
              <a:rPr lang="en-US"/>
              <a:pPr/>
              <a:t>‹#›</a:t>
            </a:fld>
            <a:endParaRPr lang="en-US"/>
          </a:p>
        </p:txBody>
      </p:sp>
    </p:spTree>
    <p:extLst>
      <p:ext uri="{BB962C8B-B14F-4D97-AF65-F5344CB8AC3E}">
        <p14:creationId xmlns:p14="http://schemas.microsoft.com/office/powerpoint/2010/main" val="3315652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EA8EE287-3A01-42FE-AC64-A312D3ADA1BD}" type="slidenum">
              <a:rPr lang="en-US"/>
              <a:pPr/>
              <a:t>‹#›</a:t>
            </a:fld>
            <a:endParaRPr lang="en-US"/>
          </a:p>
        </p:txBody>
      </p:sp>
    </p:spTree>
    <p:extLst>
      <p:ext uri="{BB962C8B-B14F-4D97-AF65-F5344CB8AC3E}">
        <p14:creationId xmlns:p14="http://schemas.microsoft.com/office/powerpoint/2010/main" val="2190392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E9D038A8-A695-486F-A03F-D8F95AAE8CBC}" type="slidenum">
              <a:rPr lang="en-US"/>
              <a:pPr/>
              <a:t>‹#›</a:t>
            </a:fld>
            <a:endParaRPr lang="en-US"/>
          </a:p>
        </p:txBody>
      </p:sp>
    </p:spTree>
    <p:extLst>
      <p:ext uri="{BB962C8B-B14F-4D97-AF65-F5344CB8AC3E}">
        <p14:creationId xmlns:p14="http://schemas.microsoft.com/office/powerpoint/2010/main" val="375256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052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1523DE42-59B3-4280-9130-BE3E8C5163B2}" type="slidenum">
              <a:rPr lang="en-US"/>
              <a:pPr/>
              <a:t>‹#›</a:t>
            </a:fld>
            <a:endParaRPr lang="en-US"/>
          </a:p>
        </p:txBody>
      </p:sp>
    </p:spTree>
    <p:extLst>
      <p:ext uri="{BB962C8B-B14F-4D97-AF65-F5344CB8AC3E}">
        <p14:creationId xmlns:p14="http://schemas.microsoft.com/office/powerpoint/2010/main" val="3120998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6" name="Rectangle 4"/>
          <p:cNvSpPr>
            <a:spLocks noGrp="1" noChangeArrowheads="1"/>
          </p:cNvSpPr>
          <p:nvPr>
            <p:ph type="sldNum" sz="quarter" idx="11"/>
          </p:nvPr>
        </p:nvSpPr>
        <p:spPr>
          <a:ln/>
        </p:spPr>
        <p:txBody>
          <a:bodyPr/>
          <a:lstStyle>
            <a:lvl1pPr>
              <a:defRPr/>
            </a:lvl1pPr>
          </a:lstStyle>
          <a:p>
            <a:fld id="{A2E7CC43-2421-4215-8123-77785B85EB78}" type="slidenum">
              <a:rPr lang="en-US"/>
              <a:pPr/>
              <a:t>‹#›</a:t>
            </a:fld>
            <a:endParaRPr lang="en-US"/>
          </a:p>
        </p:txBody>
      </p:sp>
    </p:spTree>
    <p:extLst>
      <p:ext uri="{BB962C8B-B14F-4D97-AF65-F5344CB8AC3E}">
        <p14:creationId xmlns:p14="http://schemas.microsoft.com/office/powerpoint/2010/main" val="3552484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fld id="{82FD4BBC-3F3E-490F-8984-5B9E5F5859D6}" type="slidenum">
              <a:rPr lang="en-US"/>
              <a:pPr/>
              <a:t>‹#›</a:t>
            </a:fld>
            <a:endParaRPr lang="en-US"/>
          </a:p>
        </p:txBody>
      </p:sp>
    </p:spTree>
    <p:extLst>
      <p:ext uri="{BB962C8B-B14F-4D97-AF65-F5344CB8AC3E}">
        <p14:creationId xmlns:p14="http://schemas.microsoft.com/office/powerpoint/2010/main" val="42027182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0C4010-B437-4E04-94F6-3E4F52B7CF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2249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5A8D7D-4E3A-49C9-91D1-BCCF4AB73C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134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7B8832-9A84-4AC9-8BFD-796320EAB9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545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B0CE2-9119-4999-BF83-A668ED372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092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A609DCC-E06A-46DE-8BC3-ADE2C715E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6278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8E5A8B0-58B9-4EAF-BBFE-5F181BD09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2012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243145-8E55-4948-872E-26DF1EDADE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42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53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34192C-6361-4599-BDBB-97D9B7BD3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20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25B4B5-E677-4E50-8499-9711CEA8F1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10830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407FF-B3EB-4631-85CF-9E7F494D57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5721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9729C9-0FCE-4577-B3C4-D1A94E6BE8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8500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27FEA760-6921-46CD-82CA-B34AFBAC8D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39748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8201E40-D91C-4865-9471-0DD4EB0085C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39280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623C97C-8B07-4584-925B-74AF213477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80783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E8B7DFCE-FF75-468B-A3AE-CC3DF19927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6317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ECA5BD67-303E-44C1-8E30-BF80F36A31B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206677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84F98705-F94B-42A1-B431-FA6262C1B4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796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17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F898ADE9-0603-4012-B4A4-4497194558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8001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0EDC6F10-C633-493D-BE77-65482792AFA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32602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ABD7FAD-5938-4472-9EB3-39CC8B144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54484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220EBA0-6EA5-4C03-A3ED-FA61F8CA16C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72874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BC44A5D-9E29-4927-9656-EEB13518FD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36115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2"/>
          <p:cNvSpPr>
            <a:spLocks noGrp="1" noChangeArrowheads="1"/>
          </p:cNvSpPr>
          <p:nvPr>
            <p:ph type="dt" sz="half" idx="10"/>
          </p:nvPr>
        </p:nvSpPr>
        <p:spPr/>
        <p:txBody>
          <a:bodyPr/>
          <a:lstStyle>
            <a:lvl1pPr>
              <a:defRPr smtClean="0">
                <a:latin typeface="Arial" pitchFamily="34" charset="0"/>
                <a:ea typeface="ＭＳ Ｐゴシック" pitchFamily="34" charset="-128"/>
              </a:defRPr>
            </a:lvl1pPr>
          </a:lstStyle>
          <a:p>
            <a:r>
              <a:rPr lang="en-US">
                <a:solidFill>
                  <a:srgbClr val="FFFFFF"/>
                </a:solidFill>
              </a:rPr>
              <a:t>&lt;Review Date&gt;</a:t>
            </a:r>
          </a:p>
        </p:txBody>
      </p:sp>
      <p:sp>
        <p:nvSpPr>
          <p:cNvPr id="5" name="Rectangle 3"/>
          <p:cNvSpPr>
            <a:spLocks noGrp="1" noChangeArrowheads="1"/>
          </p:cNvSpPr>
          <p:nvPr>
            <p:ph type="ftr" sz="quarter" idx="11"/>
          </p:nvPr>
        </p:nvSpPr>
        <p:spPr/>
        <p:txBody>
          <a:bodyPr/>
          <a:lstStyle>
            <a:lvl1pPr>
              <a:defRPr smtClean="0">
                <a:latin typeface="Arial" pitchFamily="34" charset="0"/>
                <a:ea typeface="ＭＳ Ｐゴシック" pitchFamily="34" charset="-128"/>
              </a:defRPr>
            </a:lvl1pPr>
          </a:lstStyle>
          <a:p>
            <a:r>
              <a:rPr lang="en-US">
                <a:solidFill>
                  <a:srgbClr val="FFFFFF"/>
                </a:solidFill>
              </a:rPr>
              <a:t>&lt;Project&gt; Critical Design Review</a:t>
            </a:r>
          </a:p>
        </p:txBody>
      </p:sp>
      <p:sp>
        <p:nvSpPr>
          <p:cNvPr id="6" name="Rectangle 4"/>
          <p:cNvSpPr>
            <a:spLocks noGrp="1" noChangeArrowheads="1"/>
          </p:cNvSpPr>
          <p:nvPr>
            <p:ph type="sldNum" sz="quarter" idx="12"/>
          </p:nvPr>
        </p:nvSpPr>
        <p:spPr/>
        <p:txBody>
          <a:bodyPr/>
          <a:lstStyle>
            <a:lvl1pPr>
              <a:defRPr/>
            </a:lvl1pPr>
          </a:lstStyle>
          <a:p>
            <a:fld id="{9013FEB0-E366-48DB-A58C-738BEBEBEF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5841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E2ACE-8FF2-41B3-9AB9-73E2494A51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2575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C33201-BC2D-4E4B-981B-CFC7DA8CF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7114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7224A5-79FA-4650-A3C3-6DF0E57BC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5359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46B937-29A3-4791-A7E6-EA3A70B4E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38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6A38C22-FAC3-4644-AAE4-E7D55A5ECAF5}" type="slidenum">
              <a:rPr lang="en-US"/>
              <a:pPr>
                <a:defRPr/>
              </a:pPr>
              <a:t>‹#›</a:t>
            </a:fld>
            <a:endParaRPr lang="en-US"/>
          </a:p>
        </p:txBody>
      </p:sp>
    </p:spTree>
    <p:extLst>
      <p:ext uri="{BB962C8B-B14F-4D97-AF65-F5344CB8AC3E}">
        <p14:creationId xmlns:p14="http://schemas.microsoft.com/office/powerpoint/2010/main" val="24677700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5CD7F9-1282-480E-B5B3-5EDA0C7E7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2722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8C2D44-DC57-4541-8BFC-370697228C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5397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DF9F0B-06A4-46B2-9902-37A668465E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4918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0E1704-ADFD-444B-B92D-7F7AD8F11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9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3A4C02-8C34-4F6F-8F20-CD147E755E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2719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964978-9074-4664-A190-01ED32684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221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5F9E43-3DB7-4535-9516-1EC48DC756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19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84B77C1-C2EC-4414-BBF6-3D0F17E18D93}" type="slidenum">
              <a:rPr lang="en-US"/>
              <a:pPr>
                <a:defRPr/>
              </a:pPr>
              <a:t>‹#›</a:t>
            </a:fld>
            <a:endParaRPr lang="en-US"/>
          </a:p>
        </p:txBody>
      </p:sp>
    </p:spTree>
    <p:extLst>
      <p:ext uri="{BB962C8B-B14F-4D97-AF65-F5344CB8AC3E}">
        <p14:creationId xmlns:p14="http://schemas.microsoft.com/office/powerpoint/2010/main" val="220081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3E5DF1-AEB1-47B9-8A66-C44B4E08C670}" type="slidenum">
              <a:rPr lang="en-US"/>
              <a:pPr>
                <a:defRPr/>
              </a:pPr>
              <a:t>‹#›</a:t>
            </a:fld>
            <a:endParaRPr lang="en-US"/>
          </a:p>
        </p:txBody>
      </p:sp>
    </p:spTree>
    <p:extLst>
      <p:ext uri="{BB962C8B-B14F-4D97-AF65-F5344CB8AC3E}">
        <p14:creationId xmlns:p14="http://schemas.microsoft.com/office/powerpoint/2010/main" val="16907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AB9E3B-2FB7-4A49-9504-DCD18E302FF6}" type="slidenum">
              <a:rPr lang="en-US"/>
              <a:pPr>
                <a:defRPr/>
              </a:pPr>
              <a:t>‹#›</a:t>
            </a:fld>
            <a:endParaRPr lang="en-US"/>
          </a:p>
        </p:txBody>
      </p:sp>
    </p:spTree>
    <p:extLst>
      <p:ext uri="{BB962C8B-B14F-4D97-AF65-F5344CB8AC3E}">
        <p14:creationId xmlns:p14="http://schemas.microsoft.com/office/powerpoint/2010/main" val="8976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DA50A7E-92BC-43C7-8018-EE711C178BA3}" type="slidenum">
              <a:rPr lang="en-US"/>
              <a:pPr>
                <a:defRPr/>
              </a:pPr>
              <a:t>‹#›</a:t>
            </a:fld>
            <a:endParaRPr lang="en-US"/>
          </a:p>
        </p:txBody>
      </p:sp>
    </p:spTree>
    <p:extLst>
      <p:ext uri="{BB962C8B-B14F-4D97-AF65-F5344CB8AC3E}">
        <p14:creationId xmlns:p14="http://schemas.microsoft.com/office/powerpoint/2010/main" val="340587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8520F8B-9B68-4E17-BB6F-207299D2A569}" type="slidenum">
              <a:rPr lang="en-US"/>
              <a:pPr>
                <a:defRPr/>
              </a:pPr>
              <a:t>‹#›</a:t>
            </a:fld>
            <a:endParaRPr lang="en-US"/>
          </a:p>
        </p:txBody>
      </p:sp>
    </p:spTree>
    <p:extLst>
      <p:ext uri="{BB962C8B-B14F-4D97-AF65-F5344CB8AC3E}">
        <p14:creationId xmlns:p14="http://schemas.microsoft.com/office/powerpoint/2010/main" val="87486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8C53F7AE-F0D9-4DCE-8276-F3DD9C23BB88}" type="slidenum">
              <a:rPr lang="en-US"/>
              <a:pPr>
                <a:defRPr/>
              </a:pPr>
              <a:t>‹#›</a:t>
            </a:fld>
            <a:endParaRPr lang="en-US"/>
          </a:p>
        </p:txBody>
      </p:sp>
    </p:spTree>
    <p:extLst>
      <p:ext uri="{BB962C8B-B14F-4D97-AF65-F5344CB8AC3E}">
        <p14:creationId xmlns:p14="http://schemas.microsoft.com/office/powerpoint/2010/main" val="3454405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56C7DB7-1B94-4BBF-BF02-B8F2E30EA2E2}" type="slidenum">
              <a:rPr lang="en-US"/>
              <a:pPr>
                <a:defRPr/>
              </a:pPr>
              <a:t>‹#›</a:t>
            </a:fld>
            <a:endParaRPr lang="en-US"/>
          </a:p>
        </p:txBody>
      </p:sp>
    </p:spTree>
    <p:extLst>
      <p:ext uri="{BB962C8B-B14F-4D97-AF65-F5344CB8AC3E}">
        <p14:creationId xmlns:p14="http://schemas.microsoft.com/office/powerpoint/2010/main" val="2155452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AFF4AA-C9D8-4519-BB20-3B2BCBFE6370}" type="slidenum">
              <a:rPr lang="en-US"/>
              <a:pPr>
                <a:defRPr/>
              </a:pPr>
              <a:t>‹#›</a:t>
            </a:fld>
            <a:endParaRPr lang="en-US"/>
          </a:p>
        </p:txBody>
      </p:sp>
    </p:spTree>
    <p:extLst>
      <p:ext uri="{BB962C8B-B14F-4D97-AF65-F5344CB8AC3E}">
        <p14:creationId xmlns:p14="http://schemas.microsoft.com/office/powerpoint/2010/main" val="425134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3EE94D0-B80C-4F59-9F6E-A38DDFE294D2}" type="slidenum">
              <a:rPr lang="en-US"/>
              <a:pPr>
                <a:defRPr/>
              </a:pPr>
              <a:t>‹#›</a:t>
            </a:fld>
            <a:endParaRPr lang="en-US"/>
          </a:p>
        </p:txBody>
      </p:sp>
    </p:spTree>
    <p:extLst>
      <p:ext uri="{BB962C8B-B14F-4D97-AF65-F5344CB8AC3E}">
        <p14:creationId xmlns:p14="http://schemas.microsoft.com/office/powerpoint/2010/main" val="2942770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2F4DE7-818C-4933-A051-CF2BEAFE093D}" type="slidenum">
              <a:rPr lang="en-US"/>
              <a:pPr>
                <a:defRPr/>
              </a:pPr>
              <a:t>‹#›</a:t>
            </a:fld>
            <a:endParaRPr lang="en-US"/>
          </a:p>
        </p:txBody>
      </p:sp>
    </p:spTree>
    <p:extLst>
      <p:ext uri="{BB962C8B-B14F-4D97-AF65-F5344CB8AC3E}">
        <p14:creationId xmlns:p14="http://schemas.microsoft.com/office/powerpoint/2010/main" val="402119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10879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796A5602-5454-FE4B-9136-925147ECF399}"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1" name="Picture 6"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740092" y="0"/>
            <a:ext cx="403907" cy="685800"/>
          </a:xfrm>
          <a:prstGeom prst="rect">
            <a:avLst/>
          </a:prstGeom>
          <a:noFill/>
          <a:ln w="9525">
            <a:noFill/>
            <a:miter lim="800000"/>
            <a:headEnd/>
            <a:tailEnd/>
          </a:ln>
        </p:spPr>
      </p:pic>
      <p:pic>
        <p:nvPicPr>
          <p:cNvPr id="22" name="Picture 21" descr="GOES-R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76200"/>
            <a:ext cx="914400" cy="583250"/>
          </a:xfrm>
          <a:prstGeom prst="rect">
            <a:avLst/>
          </a:prstGeom>
        </p:spPr>
      </p:pic>
      <p:pic>
        <p:nvPicPr>
          <p:cNvPr id="25" name="Picture 24" descr="NASA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35703" y="139225"/>
            <a:ext cx="542204" cy="457200"/>
          </a:xfrm>
          <a:prstGeom prst="rect">
            <a:avLst/>
          </a:prstGeom>
        </p:spPr>
      </p:pic>
      <p:pic>
        <p:nvPicPr>
          <p:cNvPr id="26" name="Picture 25" descr="NOAA_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69102" y="139225"/>
            <a:ext cx="456236" cy="457200"/>
          </a:xfrm>
          <a:prstGeom prst="rect">
            <a:avLst/>
          </a:prstGeom>
        </p:spPr>
      </p:pic>
    </p:spTree>
    <p:extLst>
      <p:ext uri="{BB962C8B-B14F-4D97-AF65-F5344CB8AC3E}">
        <p14:creationId xmlns:p14="http://schemas.microsoft.com/office/powerpoint/2010/main" val="334648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9"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pic>
        <p:nvPicPr>
          <p:cNvPr id="23" name="Picture 22"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143000" cy="762000"/>
          </a:xfrm>
          <a:prstGeom prst="rect">
            <a:avLst/>
          </a:prstGeom>
        </p:spPr>
      </p:pic>
    </p:spTree>
    <p:extLst>
      <p:ext uri="{BB962C8B-B14F-4D97-AF65-F5344CB8AC3E}">
        <p14:creationId xmlns:p14="http://schemas.microsoft.com/office/powerpoint/2010/main" val="1134051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1"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81773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pic>
        <p:nvPicPr>
          <p:cNvPr id="21" name="Picture 20"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236763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945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1/30/2012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3912246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1/30/2012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8320961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950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9961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854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1/30/2012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7082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1/30/2012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8785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1/30/2012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5924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1/30/2012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5949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1/30/2012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690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617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1/30/2012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7870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872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3276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1123407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1044854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4075587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1/30/2012</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1218681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1/30/2012</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2674679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1/30/2012</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535600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25387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265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1/30/2012</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4215838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1/30/2012</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781364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3081510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3891520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1/30/2012</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731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1/30/2012</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139085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5119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3489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2156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1663" y="1155700"/>
            <a:ext cx="38941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5700"/>
            <a:ext cx="38941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27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421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249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9635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20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2512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0150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048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7488" y="60325"/>
            <a:ext cx="1992312" cy="5210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60325"/>
            <a:ext cx="5824538" cy="5210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942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B7F01860-B144-4DC6-8EAD-F711F96839E8}"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63428245-23DA-4909-B0CF-98E6B72F0694}" type="slidenum">
              <a:rPr lang="en-US"/>
              <a:pPr>
                <a:defRPr/>
              </a:pPr>
              <a:t>‹#›</a:t>
            </a:fld>
            <a:endParaRPr lang="en-US"/>
          </a:p>
        </p:txBody>
      </p:sp>
    </p:spTree>
    <p:extLst>
      <p:ext uri="{BB962C8B-B14F-4D97-AF65-F5344CB8AC3E}">
        <p14:creationId xmlns:p14="http://schemas.microsoft.com/office/powerpoint/2010/main" val="3509663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EFC4BFD8-7B3B-4A07-9D27-F1E0822A441E}"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1066B189-0DAC-4604-9A23-A6E44AC34771}" type="slidenum">
              <a:rPr lang="en-US"/>
              <a:pPr>
                <a:defRPr/>
              </a:pPr>
              <a:t>‹#›</a:t>
            </a:fld>
            <a:endParaRPr lang="en-US"/>
          </a:p>
        </p:txBody>
      </p:sp>
    </p:spTree>
    <p:extLst>
      <p:ext uri="{BB962C8B-B14F-4D97-AF65-F5344CB8AC3E}">
        <p14:creationId xmlns:p14="http://schemas.microsoft.com/office/powerpoint/2010/main" val="8607419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BB3F449C-3516-4481-B919-8E109C610AE1}"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8D180AF6-EBCD-442B-9807-FF7FE161CF63}" type="slidenum">
              <a:rPr lang="en-US"/>
              <a:pPr>
                <a:defRPr/>
              </a:pPr>
              <a:t>‹#›</a:t>
            </a:fld>
            <a:endParaRPr lang="en-US"/>
          </a:p>
        </p:txBody>
      </p:sp>
    </p:spTree>
    <p:extLst>
      <p:ext uri="{BB962C8B-B14F-4D97-AF65-F5344CB8AC3E}">
        <p14:creationId xmlns:p14="http://schemas.microsoft.com/office/powerpoint/2010/main" val="297143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279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AC908233-F5AE-460C-8FD4-14C0D26A7CDF}"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19901ED3-1E88-4255-8D0F-51C05CF9849F}" type="slidenum">
              <a:rPr lang="en-US"/>
              <a:pPr>
                <a:defRPr/>
              </a:pPr>
              <a:t>‹#›</a:t>
            </a:fld>
            <a:endParaRPr lang="en-US"/>
          </a:p>
        </p:txBody>
      </p:sp>
    </p:spTree>
    <p:extLst>
      <p:ext uri="{BB962C8B-B14F-4D97-AF65-F5344CB8AC3E}">
        <p14:creationId xmlns:p14="http://schemas.microsoft.com/office/powerpoint/2010/main" val="800276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022A131D-FA33-4C7B-A425-B159D37931F5}" type="datetimeFigureOut">
              <a:rPr lang="en-US"/>
              <a:pPr>
                <a:defRPr/>
              </a:pPr>
              <a:t>2/1/2012</a:t>
            </a:fld>
            <a:endParaRPr lang="en-US"/>
          </a:p>
        </p:txBody>
      </p:sp>
      <p:sp>
        <p:nvSpPr>
          <p:cNvPr id="8" name="Footer Placeholder 7"/>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E9423FD1-4A29-4E77-A8D7-02325EE75865}" type="slidenum">
              <a:rPr lang="en-US"/>
              <a:pPr>
                <a:defRPr/>
              </a:pPr>
              <a:t>‹#›</a:t>
            </a:fld>
            <a:endParaRPr lang="en-US"/>
          </a:p>
        </p:txBody>
      </p:sp>
    </p:spTree>
    <p:extLst>
      <p:ext uri="{BB962C8B-B14F-4D97-AF65-F5344CB8AC3E}">
        <p14:creationId xmlns:p14="http://schemas.microsoft.com/office/powerpoint/2010/main" val="585661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F5DF60EE-555D-4852-9995-FE2F59DDBB46}" type="datetimeFigureOut">
              <a:rPr lang="en-US"/>
              <a:pPr>
                <a:defRPr/>
              </a:pPr>
              <a:t>2/1/2012</a:t>
            </a:fld>
            <a:endParaRPr lang="en-US"/>
          </a:p>
        </p:txBody>
      </p:sp>
      <p:sp>
        <p:nvSpPr>
          <p:cNvPr id="4" name="Footer Placeholder 3"/>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7AFA6411-3761-4802-98A6-84F500EE39BF}" type="slidenum">
              <a:rPr lang="en-US"/>
              <a:pPr>
                <a:defRPr/>
              </a:pPr>
              <a:t>‹#›</a:t>
            </a:fld>
            <a:endParaRPr lang="en-US"/>
          </a:p>
        </p:txBody>
      </p:sp>
    </p:spTree>
    <p:extLst>
      <p:ext uri="{BB962C8B-B14F-4D97-AF65-F5344CB8AC3E}">
        <p14:creationId xmlns:p14="http://schemas.microsoft.com/office/powerpoint/2010/main" val="1941463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5D8D4379-50D3-4B6B-98B6-47715C5F4BA5}" type="datetimeFigureOut">
              <a:rPr lang="en-US"/>
              <a:pPr>
                <a:defRPr/>
              </a:pPr>
              <a:t>2/1/2012</a:t>
            </a:fld>
            <a:endParaRPr lang="en-US"/>
          </a:p>
        </p:txBody>
      </p:sp>
      <p:sp>
        <p:nvSpPr>
          <p:cNvPr id="3" name="Footer Placeholder 2"/>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1DF1E43F-1472-47D9-B84A-8C7EB77ABC23}" type="slidenum">
              <a:rPr lang="en-US"/>
              <a:pPr>
                <a:defRPr/>
              </a:pPr>
              <a:t>‹#›</a:t>
            </a:fld>
            <a:endParaRPr lang="en-US"/>
          </a:p>
        </p:txBody>
      </p:sp>
    </p:spTree>
    <p:extLst>
      <p:ext uri="{BB962C8B-B14F-4D97-AF65-F5344CB8AC3E}">
        <p14:creationId xmlns:p14="http://schemas.microsoft.com/office/powerpoint/2010/main" val="3339171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F52E70CC-F1C1-4778-B255-C974F9B42504}"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83A3C9CA-7F2D-4424-BA16-FFA75250E946}" type="slidenum">
              <a:rPr lang="en-US"/>
              <a:pPr>
                <a:defRPr/>
              </a:pPr>
              <a:t>‹#›</a:t>
            </a:fld>
            <a:endParaRPr lang="en-US"/>
          </a:p>
        </p:txBody>
      </p:sp>
    </p:spTree>
    <p:extLst>
      <p:ext uri="{BB962C8B-B14F-4D97-AF65-F5344CB8AC3E}">
        <p14:creationId xmlns:p14="http://schemas.microsoft.com/office/powerpoint/2010/main" val="817233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0B3B50BD-AB0A-4847-AC66-B53E1F04F195}"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E0F363F6-BCB4-4ADC-BCC8-FE5FDCECF3B7}" type="slidenum">
              <a:rPr lang="en-US"/>
              <a:pPr>
                <a:defRPr/>
              </a:pPr>
              <a:t>‹#›</a:t>
            </a:fld>
            <a:endParaRPr lang="en-US"/>
          </a:p>
        </p:txBody>
      </p:sp>
    </p:spTree>
    <p:extLst>
      <p:ext uri="{BB962C8B-B14F-4D97-AF65-F5344CB8AC3E}">
        <p14:creationId xmlns:p14="http://schemas.microsoft.com/office/powerpoint/2010/main" val="1031320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8BE99A0E-3BEC-47B7-9F1D-EA29D85FE823}"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D228F48B-D57C-4BA9-87D4-0FE8014CBAE1}" type="slidenum">
              <a:rPr lang="en-US"/>
              <a:pPr>
                <a:defRPr/>
              </a:pPr>
              <a:t>‹#›</a:t>
            </a:fld>
            <a:endParaRPr lang="en-US"/>
          </a:p>
        </p:txBody>
      </p:sp>
    </p:spTree>
    <p:extLst>
      <p:ext uri="{BB962C8B-B14F-4D97-AF65-F5344CB8AC3E}">
        <p14:creationId xmlns:p14="http://schemas.microsoft.com/office/powerpoint/2010/main" val="3725748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42E0978E-EB7A-498E-9280-15F7D013B969}"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defRPr>
            </a:lvl1pPr>
          </a:lstStyle>
          <a:p>
            <a:pPr>
              <a:defRPr/>
            </a:pPr>
            <a:fld id="{AF3CBA7C-6571-4824-853C-FB6AA61FA10D}" type="slidenum">
              <a:rPr lang="en-US"/>
              <a:pPr>
                <a:defRPr/>
              </a:pPr>
              <a:t>‹#›</a:t>
            </a:fld>
            <a:endParaRPr lang="en-US"/>
          </a:p>
        </p:txBody>
      </p:sp>
    </p:spTree>
    <p:extLst>
      <p:ext uri="{BB962C8B-B14F-4D97-AF65-F5344CB8AC3E}">
        <p14:creationId xmlns:p14="http://schemas.microsoft.com/office/powerpoint/2010/main" val="3970870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BB0E60C5-34CF-4F05-8D2A-D9FEA1B80A00}"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C3273FC2-FE1C-4100-82A5-AFBEAA958FD4}" type="slidenum">
              <a:rPr lang="en-US"/>
              <a:pPr>
                <a:defRPr/>
              </a:pPr>
              <a:t>‹#›</a:t>
            </a:fld>
            <a:endParaRPr lang="en-US"/>
          </a:p>
        </p:txBody>
      </p:sp>
    </p:spTree>
    <p:extLst>
      <p:ext uri="{BB962C8B-B14F-4D97-AF65-F5344CB8AC3E}">
        <p14:creationId xmlns:p14="http://schemas.microsoft.com/office/powerpoint/2010/main" val="798310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25B38A9F-C9D6-4200-86FE-D9DB451BBF45}"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7C8A17C8-2504-43A5-95F0-3BCF30FE80F6}" type="slidenum">
              <a:rPr lang="en-US"/>
              <a:pPr>
                <a:defRPr/>
              </a:pPr>
              <a:t>‹#›</a:t>
            </a:fld>
            <a:endParaRPr lang="en-US"/>
          </a:p>
        </p:txBody>
      </p:sp>
    </p:spTree>
    <p:extLst>
      <p:ext uri="{BB962C8B-B14F-4D97-AF65-F5344CB8AC3E}">
        <p14:creationId xmlns:p14="http://schemas.microsoft.com/office/powerpoint/2010/main" val="576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897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2F1FE700-A5E7-4441-BA33-C5462DCA7F77}"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D69112E4-9628-496B-A00E-ABC53B54BFB5}" type="slidenum">
              <a:rPr lang="en-US"/>
              <a:pPr>
                <a:defRPr/>
              </a:pPr>
              <a:t>‹#›</a:t>
            </a:fld>
            <a:endParaRPr lang="en-US"/>
          </a:p>
        </p:txBody>
      </p:sp>
    </p:spTree>
    <p:extLst>
      <p:ext uri="{BB962C8B-B14F-4D97-AF65-F5344CB8AC3E}">
        <p14:creationId xmlns:p14="http://schemas.microsoft.com/office/powerpoint/2010/main" val="155840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33C326CF-3CE0-4FC7-B8EB-B4200CF8176F}"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3974A4A8-50DE-4BD1-A0AD-FB3BF64DDBDA}" type="slidenum">
              <a:rPr lang="en-US"/>
              <a:pPr>
                <a:defRPr/>
              </a:pPr>
              <a:t>‹#›</a:t>
            </a:fld>
            <a:endParaRPr lang="en-US"/>
          </a:p>
        </p:txBody>
      </p:sp>
    </p:spTree>
    <p:extLst>
      <p:ext uri="{BB962C8B-B14F-4D97-AF65-F5344CB8AC3E}">
        <p14:creationId xmlns:p14="http://schemas.microsoft.com/office/powerpoint/2010/main" val="3719193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F10A0520-A4FB-46EC-9FB4-6C8A852FC62E}" type="datetimeFigureOut">
              <a:rPr lang="en-US"/>
              <a:pPr>
                <a:defRPr/>
              </a:pPr>
              <a:t>2/1/2012</a:t>
            </a:fld>
            <a:endParaRPr lang="en-US"/>
          </a:p>
        </p:txBody>
      </p:sp>
      <p:sp>
        <p:nvSpPr>
          <p:cNvPr id="8" name="Footer Placeholder 7"/>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7A232FF0-C729-4E0A-B5E2-AB395D9CC8E9}" type="slidenum">
              <a:rPr lang="en-US"/>
              <a:pPr>
                <a:defRPr/>
              </a:pPr>
              <a:t>‹#›</a:t>
            </a:fld>
            <a:endParaRPr lang="en-US"/>
          </a:p>
        </p:txBody>
      </p:sp>
    </p:spTree>
    <p:extLst>
      <p:ext uri="{BB962C8B-B14F-4D97-AF65-F5344CB8AC3E}">
        <p14:creationId xmlns:p14="http://schemas.microsoft.com/office/powerpoint/2010/main" val="2448592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DC31E598-F6A2-4DB1-A19F-3DC6F466EAC9}" type="datetimeFigureOut">
              <a:rPr lang="en-US"/>
              <a:pPr>
                <a:defRPr/>
              </a:pPr>
              <a:t>2/1/2012</a:t>
            </a:fld>
            <a:endParaRPr lang="en-US"/>
          </a:p>
        </p:txBody>
      </p:sp>
      <p:sp>
        <p:nvSpPr>
          <p:cNvPr id="4" name="Footer Placeholder 3"/>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4CED898A-C892-4AF5-8ED5-3F4685420426}" type="slidenum">
              <a:rPr lang="en-US"/>
              <a:pPr>
                <a:defRPr/>
              </a:pPr>
              <a:t>‹#›</a:t>
            </a:fld>
            <a:endParaRPr lang="en-US"/>
          </a:p>
        </p:txBody>
      </p:sp>
    </p:spTree>
    <p:extLst>
      <p:ext uri="{BB962C8B-B14F-4D97-AF65-F5344CB8AC3E}">
        <p14:creationId xmlns:p14="http://schemas.microsoft.com/office/powerpoint/2010/main" val="3559376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0945A997-89E2-4FBA-99BF-FD0777401525}" type="datetimeFigureOut">
              <a:rPr lang="en-US"/>
              <a:pPr>
                <a:defRPr/>
              </a:pPr>
              <a:t>2/1/2012</a:t>
            </a:fld>
            <a:endParaRPr lang="en-US"/>
          </a:p>
        </p:txBody>
      </p:sp>
      <p:sp>
        <p:nvSpPr>
          <p:cNvPr id="3" name="Footer Placeholder 2"/>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EEC10D8E-5E98-441D-BE54-9F3388CFBAF9}" type="slidenum">
              <a:rPr lang="en-US"/>
              <a:pPr>
                <a:defRPr/>
              </a:pPr>
              <a:t>‹#›</a:t>
            </a:fld>
            <a:endParaRPr lang="en-US"/>
          </a:p>
        </p:txBody>
      </p:sp>
    </p:spTree>
    <p:extLst>
      <p:ext uri="{BB962C8B-B14F-4D97-AF65-F5344CB8AC3E}">
        <p14:creationId xmlns:p14="http://schemas.microsoft.com/office/powerpoint/2010/main" val="38048136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FE3358D9-B405-4287-B222-1161ACF43A2F}"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C3A3D81C-3822-48AC-9144-621F869DE64B}" type="slidenum">
              <a:rPr lang="en-US"/>
              <a:pPr>
                <a:defRPr/>
              </a:pPr>
              <a:t>‹#›</a:t>
            </a:fld>
            <a:endParaRPr lang="en-US"/>
          </a:p>
        </p:txBody>
      </p:sp>
    </p:spTree>
    <p:extLst>
      <p:ext uri="{BB962C8B-B14F-4D97-AF65-F5344CB8AC3E}">
        <p14:creationId xmlns:p14="http://schemas.microsoft.com/office/powerpoint/2010/main" val="3839770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408FCC13-0A3A-44A5-8F3E-D4BC175BE359}" type="datetimeFigureOut">
              <a:rPr lang="en-US"/>
              <a:pPr>
                <a:defRPr/>
              </a:pPr>
              <a:t>2/1/2012</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FCF4A387-A5C7-4A05-ADC2-C93CA848A33B}" type="slidenum">
              <a:rPr lang="en-US"/>
              <a:pPr>
                <a:defRPr/>
              </a:pPr>
              <a:t>‹#›</a:t>
            </a:fld>
            <a:endParaRPr lang="en-US"/>
          </a:p>
        </p:txBody>
      </p:sp>
    </p:spTree>
    <p:extLst>
      <p:ext uri="{BB962C8B-B14F-4D97-AF65-F5344CB8AC3E}">
        <p14:creationId xmlns:p14="http://schemas.microsoft.com/office/powerpoint/2010/main" val="1245923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22F69B70-D29B-4247-89E2-0687724DCF21}"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65DC784A-90A5-4D84-B108-6502418EC449}" type="slidenum">
              <a:rPr lang="en-US"/>
              <a:pPr>
                <a:defRPr/>
              </a:pPr>
              <a:t>‹#›</a:t>
            </a:fld>
            <a:endParaRPr lang="en-US"/>
          </a:p>
        </p:txBody>
      </p:sp>
    </p:spTree>
    <p:extLst>
      <p:ext uri="{BB962C8B-B14F-4D97-AF65-F5344CB8AC3E}">
        <p14:creationId xmlns:p14="http://schemas.microsoft.com/office/powerpoint/2010/main" val="6586894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1109B3CA-6648-4A24-9B4C-FBEE487CFD8B}" type="datetimeFigureOut">
              <a:rPr lang="en-US"/>
              <a:pPr>
                <a:defRPr/>
              </a:pPr>
              <a:t>2/1/2012</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Arial" charset="0"/>
                <a:ea typeface="+mn-ea"/>
              </a:defRPr>
            </a:lvl1pPr>
          </a:lstStyle>
          <a:p>
            <a:pPr>
              <a:defRPr/>
            </a:pPr>
            <a:fld id="{D6D53FF7-CA59-46C7-8FC7-C12CE5518F1F}" type="slidenum">
              <a:rPr lang="en-US"/>
              <a:pPr>
                <a:defRPr/>
              </a:pPr>
              <a:t>‹#›</a:t>
            </a:fld>
            <a:endParaRPr lang="en-US"/>
          </a:p>
        </p:txBody>
      </p:sp>
    </p:spTree>
    <p:extLst>
      <p:ext uri="{BB962C8B-B14F-4D97-AF65-F5344CB8AC3E}">
        <p14:creationId xmlns:p14="http://schemas.microsoft.com/office/powerpoint/2010/main" val="3102042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006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98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86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7366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9428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960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8928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88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1119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397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97828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8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1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7.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9.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6.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5.jpeg"/><Relationship Id="rId2" Type="http://schemas.openxmlformats.org/officeDocument/2006/relationships/slideLayout" Target="../slideLayouts/slideLayout44.xml"/><Relationship Id="rId16" Type="http://schemas.openxmlformats.org/officeDocument/2006/relationships/image" Target="../media/image14.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3.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62076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ea typeface="+mn-ea"/>
              </a:defRPr>
            </a:lvl1pPr>
          </a:lstStyle>
          <a:p>
            <a:pPr fontAlgn="base">
              <a:spcBef>
                <a:spcPct val="0"/>
              </a:spcBef>
              <a:spcAft>
                <a:spcPct val="0"/>
              </a:spcAft>
              <a:defRPr/>
            </a:pPr>
            <a:r>
              <a:rPr lang="en-US"/>
              <a:t>&lt;Soundings&gt; AWG Annual</a:t>
            </a: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defRPr>
            </a:lvl1pPr>
          </a:lstStyle>
          <a:p>
            <a:pPr fontAlgn="base">
              <a:spcBef>
                <a:spcPct val="0"/>
              </a:spcBef>
              <a:spcAft>
                <a:spcPct val="0"/>
              </a:spcAft>
            </a:pPr>
            <a:fld id="{0F8D4195-5BCC-4599-91F1-5CE74788ABAD}"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ＭＳ Ｐゴシック" pitchFamily="34" charset="-128"/>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fontAlgn="base" hangingPunct="0">
              <a:spcBef>
                <a:spcPct val="0"/>
              </a:spcBef>
              <a:spcAft>
                <a:spcPct val="0"/>
              </a:spcAft>
              <a:defRPr/>
            </a:pPr>
            <a:endParaRPr lang="en-US" sz="1600" b="1">
              <a:solidFill>
                <a:srgbClr val="FFFF00"/>
              </a:solidFill>
              <a:ea typeface="ＭＳ Ｐゴシック" pitchFamily="34" charset="-128"/>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3"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9320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a:buChar char="l"/>
        <a:defRPr sz="2000">
          <a:solidFill>
            <a:srgbClr val="F8F8F8"/>
          </a:solidFill>
          <a:latin typeface="+mn-lt"/>
          <a:ea typeface="ＭＳ Ｐゴシック"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0B05CA-B391-45C2-A5F5-79322CA2BFA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6063556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pitchFamily="34" charset="-128"/>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a typeface="ＭＳ Ｐゴシック" pitchFamily="34"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5"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5" charset="0"/>
                <a:ea typeface="+mn-ea"/>
                <a:cs typeface="+mn-cs"/>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DED73DCF-31B2-4A61-9D8E-557A4A375308}" type="slidenum">
              <a:rPr lang="en-US">
                <a:solidFill>
                  <a:srgbClr val="FFFFFF"/>
                </a:solidFill>
                <a:ea typeface="ＭＳ Ｐゴシック" pitchFamily="34" charset="-128"/>
              </a:rPr>
              <a:pPr fontAlgn="base">
                <a:spcBef>
                  <a:spcPct val="0"/>
                </a:spcBef>
                <a:spcAft>
                  <a:spcPct val="0"/>
                </a:spcAft>
              </a:pPr>
              <a:t>‹#›</a:t>
            </a:fld>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877379531"/>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Times New Roman" pitchFamily="-110" charset="0"/>
                <a:ea typeface="+mn-ea"/>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Times New Roman" pitchFamily="-110" charset="0"/>
                <a:ea typeface="+mn-ea"/>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Times New Roman" charset="0"/>
                <a:ea typeface="ＭＳ Ｐゴシック" pitchFamily="-110" charset="-128"/>
              </a:defRPr>
            </a:lvl1pPr>
          </a:lstStyle>
          <a:p>
            <a:pPr fontAlgn="base">
              <a:spcBef>
                <a:spcPct val="0"/>
              </a:spcBef>
              <a:spcAft>
                <a:spcPct val="0"/>
              </a:spcAft>
              <a:defRPr/>
            </a:pPr>
            <a:fld id="{8F16CC13-A87A-487C-8045-94AA71071B4F}"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055" name="Picture 8"/>
          <p:cNvPicPr>
            <a:picLocks noChangeAspect="1"/>
          </p:cNvPicPr>
          <p:nvPr userDrawn="1"/>
        </p:nvPicPr>
        <p:blipFill>
          <a:blip r:embed="rId13">
            <a:extLst>
              <a:ext uri="{28A0092B-C50C-407E-A947-70E740481C1C}">
                <a14:useLocalDpi xmlns:a14="http://schemas.microsoft.com/office/drawing/2010/main" val="0"/>
              </a:ext>
            </a:extLst>
          </a:blip>
          <a:srcRect t="26328" b="40063"/>
          <a:stretch>
            <a:fillRect/>
          </a:stretch>
        </p:blipFill>
        <p:spPr bwMode="auto">
          <a:xfrm>
            <a:off x="0" y="0"/>
            <a:ext cx="914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65897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4BB7335E-8F1D-4EA1-98C4-8D34CE68239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746553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chemeClr val="tx1"/>
            </a:gs>
            <a:gs pos="90000">
              <a:schemeClr val="bg1">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1/30/2012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188395532"/>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1/30/2012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85846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1/30/2012</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23293602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90550" y="60325"/>
            <a:ext cx="7969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1663" y="1155700"/>
            <a:ext cx="7940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7633400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2800" b="1">
          <a:solidFill>
            <a:schemeClr val="bg2"/>
          </a:solidFill>
          <a:latin typeface="+mj-lt"/>
          <a:ea typeface="ＭＳ Ｐゴシック" pitchFamily="-128" charset="-128"/>
          <a:cs typeface="ＭＳ Ｐゴシック" pitchFamily="-111" charset="-128"/>
        </a:defRPr>
      </a:lvl1pPr>
      <a:lvl2pPr algn="ctr" rtl="0" eaLnBrk="0" fontAlgn="base" hangingPunct="0">
        <a:spcBef>
          <a:spcPct val="0"/>
        </a:spcBef>
        <a:spcAft>
          <a:spcPct val="0"/>
        </a:spcAft>
        <a:defRPr sz="2800" b="1">
          <a:solidFill>
            <a:schemeClr val="bg2"/>
          </a:solidFill>
          <a:latin typeface="Arial" pitchFamily="-65" charset="0"/>
          <a:ea typeface="ＭＳ Ｐゴシック" pitchFamily="-128" charset="-128"/>
          <a:cs typeface="ＭＳ Ｐゴシック" pitchFamily="-111" charset="-128"/>
        </a:defRPr>
      </a:lvl2pPr>
      <a:lvl3pPr algn="ctr" rtl="0" eaLnBrk="0" fontAlgn="base" hangingPunct="0">
        <a:spcBef>
          <a:spcPct val="0"/>
        </a:spcBef>
        <a:spcAft>
          <a:spcPct val="0"/>
        </a:spcAft>
        <a:defRPr sz="2800" b="1">
          <a:solidFill>
            <a:schemeClr val="bg2"/>
          </a:solidFill>
          <a:latin typeface="Arial" pitchFamily="-65" charset="0"/>
          <a:ea typeface="ＭＳ Ｐゴシック" pitchFamily="-128" charset="-128"/>
          <a:cs typeface="ＭＳ Ｐゴシック" pitchFamily="-111" charset="-128"/>
        </a:defRPr>
      </a:lvl3pPr>
      <a:lvl4pPr algn="ctr" rtl="0" eaLnBrk="0" fontAlgn="base" hangingPunct="0">
        <a:spcBef>
          <a:spcPct val="0"/>
        </a:spcBef>
        <a:spcAft>
          <a:spcPct val="0"/>
        </a:spcAft>
        <a:defRPr sz="2800" b="1">
          <a:solidFill>
            <a:schemeClr val="bg2"/>
          </a:solidFill>
          <a:latin typeface="Arial" pitchFamily="-65" charset="0"/>
          <a:ea typeface="ＭＳ Ｐゴシック" pitchFamily="-128" charset="-128"/>
          <a:cs typeface="ＭＳ Ｐゴシック" pitchFamily="-111" charset="-128"/>
        </a:defRPr>
      </a:lvl4pPr>
      <a:lvl5pPr algn="ctr" rtl="0" eaLnBrk="0" fontAlgn="base" hangingPunct="0">
        <a:spcBef>
          <a:spcPct val="0"/>
        </a:spcBef>
        <a:spcAft>
          <a:spcPct val="0"/>
        </a:spcAft>
        <a:defRPr sz="2800" b="1">
          <a:solidFill>
            <a:schemeClr val="bg2"/>
          </a:solidFill>
          <a:latin typeface="Arial" pitchFamily="-65" charset="0"/>
          <a:ea typeface="ＭＳ Ｐゴシック" pitchFamily="-128" charset="-128"/>
          <a:cs typeface="ＭＳ Ｐゴシック" pitchFamily="-111" charset="-128"/>
        </a:defRPr>
      </a:lvl5pPr>
      <a:lvl6pPr marL="457200" algn="ctr" rtl="0" eaLnBrk="0" fontAlgn="base" hangingPunct="0">
        <a:spcBef>
          <a:spcPct val="0"/>
        </a:spcBef>
        <a:spcAft>
          <a:spcPct val="0"/>
        </a:spcAft>
        <a:defRPr sz="2800" b="1">
          <a:solidFill>
            <a:schemeClr val="bg2"/>
          </a:solidFill>
          <a:latin typeface="Arial" pitchFamily="-65" charset="0"/>
        </a:defRPr>
      </a:lvl6pPr>
      <a:lvl7pPr marL="914400" algn="ctr" rtl="0" eaLnBrk="0" fontAlgn="base" hangingPunct="0">
        <a:spcBef>
          <a:spcPct val="0"/>
        </a:spcBef>
        <a:spcAft>
          <a:spcPct val="0"/>
        </a:spcAft>
        <a:defRPr sz="2800" b="1">
          <a:solidFill>
            <a:schemeClr val="bg2"/>
          </a:solidFill>
          <a:latin typeface="Arial" pitchFamily="-65" charset="0"/>
        </a:defRPr>
      </a:lvl7pPr>
      <a:lvl8pPr marL="1371600" algn="ctr" rtl="0" eaLnBrk="0" fontAlgn="base" hangingPunct="0">
        <a:spcBef>
          <a:spcPct val="0"/>
        </a:spcBef>
        <a:spcAft>
          <a:spcPct val="0"/>
        </a:spcAft>
        <a:defRPr sz="2800" b="1">
          <a:solidFill>
            <a:schemeClr val="bg2"/>
          </a:solidFill>
          <a:latin typeface="Arial" pitchFamily="-65" charset="0"/>
        </a:defRPr>
      </a:lvl8pPr>
      <a:lvl9pPr marL="1828800" algn="ctr" rtl="0" eaLnBrk="0" fontAlgn="base" hangingPunct="0">
        <a:spcBef>
          <a:spcPct val="0"/>
        </a:spcBef>
        <a:spcAft>
          <a:spcPct val="0"/>
        </a:spcAft>
        <a:defRPr sz="2800" b="1">
          <a:solidFill>
            <a:schemeClr val="bg2"/>
          </a:solidFill>
          <a:latin typeface="Arial" pitchFamily="-65" charset="0"/>
        </a:defRPr>
      </a:lvl9pPr>
    </p:titleStyle>
    <p:bodyStyle>
      <a:lvl1pPr marL="342900" indent="-342900" algn="l" rtl="0" eaLnBrk="0" fontAlgn="base" hangingPunct="0">
        <a:spcBef>
          <a:spcPct val="20000"/>
        </a:spcBef>
        <a:spcAft>
          <a:spcPct val="0"/>
        </a:spcAft>
        <a:buChar char="•"/>
        <a:defRPr sz="2400" b="1">
          <a:solidFill>
            <a:schemeClr val="bg2"/>
          </a:solidFill>
          <a:latin typeface="+mn-lt"/>
          <a:ea typeface="ＭＳ Ｐゴシック" pitchFamily="-128"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bg2"/>
          </a:solidFill>
          <a:latin typeface="+mn-lt"/>
          <a:ea typeface="ＭＳ Ｐゴシック" pitchFamily="-65" charset="-128"/>
        </a:defRPr>
      </a:lvl2pPr>
      <a:lvl3pPr marL="1085850" indent="-228600" algn="l" rtl="0" eaLnBrk="0" fontAlgn="base" hangingPunct="0">
        <a:spcBef>
          <a:spcPct val="20000"/>
        </a:spcBef>
        <a:spcAft>
          <a:spcPct val="0"/>
        </a:spcAft>
        <a:buChar char="•"/>
        <a:defRPr>
          <a:solidFill>
            <a:schemeClr val="bg2"/>
          </a:solidFill>
          <a:latin typeface="+mn-lt"/>
          <a:ea typeface="ＭＳ Ｐゴシック" pitchFamily="-65" charset="-128"/>
        </a:defRPr>
      </a:lvl3pPr>
      <a:lvl4pPr marL="14287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4pPr>
      <a:lvl5pPr marL="17716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5pPr>
      <a:lvl6pPr marL="22288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6pPr>
      <a:lvl7pPr marL="26860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7pPr>
      <a:lvl8pPr marL="31432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8pPr>
      <a:lvl9pPr marL="36004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fld id="{CF8D9017-0F70-4142-8A1F-C18AA6D99325}" type="datetimeFigureOut">
              <a:rPr lang="en-US"/>
              <a:pPr fontAlgn="base">
                <a:spcBef>
                  <a:spcPct val="0"/>
                </a:spcBef>
                <a:spcAft>
                  <a:spcPct val="0"/>
                </a:spcAft>
                <a:defRPr/>
              </a:pPr>
              <a:t>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F17C81DD-05F0-43D9-ACB5-ED259FA3F60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089569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fld id="{1B832B8B-0F44-499C-8E71-A16B29B2EFEA}" type="datetimeFigureOut">
              <a:rPr lang="en-US"/>
              <a:pPr fontAlgn="base">
                <a:spcBef>
                  <a:spcPct val="0"/>
                </a:spcBef>
                <a:spcAft>
                  <a:spcPct val="0"/>
                </a:spcAft>
                <a:defRPr/>
              </a:pPr>
              <a:t>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02B5CD7C-B379-4B7D-95D2-71ADE73719F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339704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826187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8.xml"/><Relationship Id="rId1" Type="http://schemas.openxmlformats.org/officeDocument/2006/relationships/slideLayout" Target="../slideLayouts/slideLayout103.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3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1.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93179" y="1152942"/>
            <a:ext cx="7467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a:solidFill>
                  <a:srgbClr val="FFFF00"/>
                </a:solidFill>
              </a:rPr>
              <a:t>NWP Opportunities for Short‐time Ranges with the ABI on GOES‐R</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32476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4876800"/>
            <a:ext cx="3657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600" b="1" dirty="0" smtClean="0">
                <a:solidFill>
                  <a:schemeClr val="bg1"/>
                </a:solidFill>
              </a:rPr>
              <a:t>WARN-ON-FORECAST</a:t>
            </a:r>
            <a:endParaRPr lang="en-US" sz="1600" b="1" dirty="0">
              <a:solidFill>
                <a:schemeClr val="bg1"/>
              </a:solidFill>
            </a:endParaRPr>
          </a:p>
          <a:p>
            <a:pPr algn="ctr"/>
            <a:r>
              <a:rPr lang="en-US" sz="1600" b="1" dirty="0">
                <a:solidFill>
                  <a:schemeClr val="bg1"/>
                </a:solidFill>
              </a:rPr>
              <a:t>AND HIGH IMPACT WEATHER </a:t>
            </a:r>
            <a:r>
              <a:rPr lang="en-US" sz="1600" b="1" dirty="0" smtClean="0">
                <a:solidFill>
                  <a:schemeClr val="bg1"/>
                </a:solidFill>
              </a:rPr>
              <a:t>WORKSHOP</a:t>
            </a:r>
          </a:p>
          <a:p>
            <a:pPr algn="ctr"/>
            <a:r>
              <a:rPr lang="en-US" sz="1600" dirty="0">
                <a:solidFill>
                  <a:schemeClr val="bg1"/>
                </a:solidFill>
              </a:rPr>
              <a:t>Norman, </a:t>
            </a:r>
            <a:r>
              <a:rPr lang="en-US" sz="1600" dirty="0" smtClean="0">
                <a:solidFill>
                  <a:schemeClr val="bg1"/>
                </a:solidFill>
              </a:rPr>
              <a:t>Oklahoma</a:t>
            </a:r>
          </a:p>
          <a:p>
            <a:pPr algn="ctr"/>
            <a:endParaRPr lang="en-US" sz="1600" b="1" dirty="0">
              <a:solidFill>
                <a:srgbClr val="FFFFFF"/>
              </a:solidFill>
            </a:endParaRPr>
          </a:p>
          <a:p>
            <a:pPr algn="ctr" eaLnBrk="1" fontAlgn="base" hangingPunct="1">
              <a:spcBef>
                <a:spcPct val="0"/>
              </a:spcBef>
              <a:spcAft>
                <a:spcPct val="0"/>
              </a:spcAft>
            </a:pPr>
            <a:r>
              <a:rPr lang="en-US" sz="1600" b="1" i="1" dirty="0" smtClean="0">
                <a:solidFill>
                  <a:srgbClr val="FFFFFF"/>
                </a:solidFill>
              </a:rPr>
              <a:t>8 February 2012</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324600" y="4643107"/>
            <a:ext cx="1447800" cy="2138693"/>
            <a:chOff x="4800" y="3016"/>
            <a:chExt cx="768" cy="1256"/>
          </a:xfrm>
        </p:grpSpPr>
        <p:pic>
          <p:nvPicPr>
            <p:cNvPr id="7181" name="Picture 9" descr="ssec_smal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0" y="3016"/>
              <a:ext cx="768" cy="1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 y="1111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52600" y="4791075"/>
            <a:ext cx="1533525"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1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1799" y="0"/>
            <a:ext cx="1952201" cy="124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48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457200" y="304800"/>
            <a:ext cx="8274050" cy="707886"/>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4000" b="1" dirty="0">
                <a:solidFill>
                  <a:prstClr val="black"/>
                </a:solidFill>
                <a:cs typeface="Arial" pitchFamily="34" charset="0"/>
              </a:rPr>
              <a:t>The </a:t>
            </a:r>
            <a:r>
              <a:rPr lang="en-US" sz="4000" b="1" dirty="0">
                <a:solidFill>
                  <a:prstClr val="black"/>
                </a:solidFill>
                <a:cs typeface="Arial" pitchFamily="34" charset="0"/>
              </a:rPr>
              <a:t>“Future Capabilities” </a:t>
            </a:r>
            <a:r>
              <a:rPr lang="en-US" sz="4000" b="1" dirty="0">
                <a:solidFill>
                  <a:prstClr val="black"/>
                </a:solidFill>
                <a:cs typeface="Arial" pitchFamily="34" charset="0"/>
              </a:rPr>
              <a:t>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8382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a:solidFill>
                  <a:prstClr val="black"/>
                </a:solidFill>
                <a:latin typeface="Arial" pitchFamily="34" charset="0"/>
                <a:cs typeface="Arial" pitchFamily="34" charset="0"/>
              </a:rPr>
              <a:t>GOES</a:t>
            </a:r>
            <a:endParaRPr lang="en-US" dirty="0">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a:solidFill>
                  <a:prstClr val="black"/>
                </a:solidFill>
                <a:latin typeface="Arial" pitchFamily="34" charset="0"/>
                <a:cs typeface="Arial" pitchFamily="34" charset="0"/>
              </a:rPr>
              <a:t>GOES-R alg.</a:t>
            </a:r>
            <a:endParaRPr lang="en-US" sz="2800" dirty="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56934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11</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11</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11</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11</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11</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11</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cs typeface="Arial" pitchFamily="34" charset="0"/>
              </a:rPr>
              <a:t>M. Pavolonis</a:t>
            </a:r>
            <a:endParaRPr lang="en-US" dirty="0">
              <a:solidFill>
                <a:prstClr val="black"/>
              </a:solidFill>
              <a:cs typeface="Arial" pitchFamily="34" charset="0"/>
            </a:endParaRPr>
          </a:p>
        </p:txBody>
      </p:sp>
    </p:spTree>
    <p:extLst>
      <p:ext uri="{BB962C8B-B14F-4D97-AF65-F5344CB8AC3E}">
        <p14:creationId xmlns:p14="http://schemas.microsoft.com/office/powerpoint/2010/main" val="2619891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12</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cs typeface="Arial" pitchFamily="34" charset="0"/>
              </a:rPr>
              <a:t>J. </a:t>
            </a:r>
            <a:r>
              <a:rPr lang="en-US" sz="1600" b="1" dirty="0" err="1">
                <a:solidFill>
                  <a:prstClr val="black"/>
                </a:solidFill>
                <a:cs typeface="Arial" pitchFamily="34" charset="0"/>
              </a:rPr>
              <a:t>Feltz</a:t>
            </a:r>
            <a:endParaRPr lang="en-US" dirty="0">
              <a:solidFill>
                <a:prstClr val="black"/>
              </a:solidFill>
              <a:cs typeface="Arial" pitchFamily="34" charset="0"/>
            </a:endParaRPr>
          </a:p>
        </p:txBody>
      </p:sp>
    </p:spTree>
    <p:extLst>
      <p:ext uri="{BB962C8B-B14F-4D97-AF65-F5344CB8AC3E}">
        <p14:creationId xmlns:p14="http://schemas.microsoft.com/office/powerpoint/2010/main" val="760455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63A6606-F763-4F93-A0D6-87E17993550D}" type="slidenum">
              <a:rPr lang="en-US" sz="1400">
                <a:solidFill>
                  <a:srgbClr val="FFFF00"/>
                </a:solidFill>
                <a:latin typeface="Times New Roman" pitchFamily="18" charset="0"/>
              </a:rPr>
              <a:pPr/>
              <a:t>13</a:t>
            </a:fld>
            <a:endParaRPr lang="en-US" sz="1400">
              <a:solidFill>
                <a:srgbClr val="FFFF00"/>
              </a:solidFill>
              <a:latin typeface="Times New Roman" pitchFamily="18" charset="0"/>
            </a:endParaRPr>
          </a:p>
        </p:txBody>
      </p:sp>
      <p:sp>
        <p:nvSpPr>
          <p:cNvPr id="19" name="Rectangle 2"/>
          <p:cNvSpPr txBox="1">
            <a:spLocks noChangeArrowheads="1"/>
          </p:cNvSpPr>
          <p:nvPr/>
        </p:nvSpPr>
        <p:spPr bwMode="auto">
          <a:xfrm>
            <a:off x="1295400" y="152400"/>
            <a:ext cx="7848600" cy="1143000"/>
          </a:xfrm>
          <a:prstGeom prst="rect">
            <a:avLst/>
          </a:prstGeom>
          <a:noFill/>
          <a:ln w="9525">
            <a:noFill/>
            <a:miter lim="800000"/>
            <a:headEnd/>
            <a:tailEnd/>
          </a:ln>
        </p:spPr>
        <p:txBody>
          <a:bodyPr lIns="92075" tIns="46038" rIns="92075" bIns="46038" anchor="b"/>
          <a:lstStyle/>
          <a:p>
            <a:pPr algn="ctr" fontAlgn="base">
              <a:lnSpc>
                <a:spcPct val="85000"/>
              </a:lnSpc>
              <a:spcBef>
                <a:spcPct val="0"/>
              </a:spcBef>
              <a:spcAft>
                <a:spcPct val="0"/>
              </a:spcAft>
              <a:defRPr/>
            </a:pPr>
            <a:r>
              <a:rPr lang="en-US" sz="3600" b="1" kern="0" dirty="0">
                <a:solidFill>
                  <a:srgbClr val="FAFD00"/>
                </a:solidFill>
                <a:latin typeface="Book Antiqua"/>
                <a:ea typeface="ＭＳ Ｐゴシック" pitchFamily="-106" charset="-128"/>
                <a:cs typeface="ＭＳ Ｐゴシック" pitchFamily="-106" charset="-128"/>
              </a:rPr>
              <a:t>Application of OT Detection To Current GOES</a:t>
            </a:r>
          </a:p>
        </p:txBody>
      </p:sp>
      <p:sp>
        <p:nvSpPr>
          <p:cNvPr id="3891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5A8422A0-123C-45B1-9A9B-50B56CB3B612}" type="slidenum">
              <a:rPr lang="en-US" sz="1400" b="1">
                <a:solidFill>
                  <a:srgbClr val="FFFF00"/>
                </a:solidFill>
              </a:rPr>
              <a:pPr algn="r" eaLnBrk="1" fontAlgn="base" hangingPunct="1">
                <a:spcBef>
                  <a:spcPct val="0"/>
                </a:spcBef>
                <a:spcAft>
                  <a:spcPct val="0"/>
                </a:spcAft>
              </a:pPr>
              <a:t>13</a:t>
            </a:fld>
            <a:endParaRPr lang="en-US" sz="1400" b="1">
              <a:solidFill>
                <a:srgbClr val="FFFF00"/>
              </a:solidFill>
            </a:endParaRPr>
          </a:p>
        </p:txBody>
      </p:sp>
      <p:pic>
        <p:nvPicPr>
          <p:cNvPr id="38917" name="Picture 7" descr="overshoot_detectio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severereport_200910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2672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8"/>
          <p:cNvSpPr txBox="1">
            <a:spLocks noChangeArrowheads="1"/>
          </p:cNvSpPr>
          <p:nvPr/>
        </p:nvSpPr>
        <p:spPr bwMode="auto">
          <a:xfrm>
            <a:off x="6172200" y="63246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sz="1200" b="1">
                <a:solidFill>
                  <a:srgbClr val="000000"/>
                </a:solidFill>
                <a:cs typeface="Arial" pitchFamily="34" charset="0"/>
              </a:rPr>
              <a:t>Severe Weather Reports During the Animation Period</a:t>
            </a:r>
          </a:p>
        </p:txBody>
      </p:sp>
      <p:sp>
        <p:nvSpPr>
          <p:cNvPr id="2" name="TextBox 1"/>
          <p:cNvSpPr txBox="1"/>
          <p:nvPr/>
        </p:nvSpPr>
        <p:spPr>
          <a:xfrm>
            <a:off x="471577" y="5651118"/>
            <a:ext cx="3886199" cy="646331"/>
          </a:xfrm>
          <a:prstGeom prst="rect">
            <a:avLst/>
          </a:prstGeom>
          <a:solidFill>
            <a:srgbClr val="FFFF00"/>
          </a:solidFill>
        </p:spPr>
        <p:txBody>
          <a:bodyPr wrap="square" rtlCol="0">
            <a:spAutoFit/>
          </a:bodyPr>
          <a:lstStyle/>
          <a:p>
            <a:r>
              <a:rPr lang="en-US" dirty="0" smtClean="0"/>
              <a:t>Of course GOES-R will be better for a number of reasons!</a:t>
            </a:r>
            <a:endParaRPr lang="en-US" dirty="0"/>
          </a:p>
        </p:txBody>
      </p:sp>
      <p:sp>
        <p:nvSpPr>
          <p:cNvPr id="9" name="Text Box 8"/>
          <p:cNvSpPr txBox="1">
            <a:spLocks noChangeArrowheads="1"/>
          </p:cNvSpPr>
          <p:nvPr/>
        </p:nvSpPr>
        <p:spPr bwMode="auto">
          <a:xfrm>
            <a:off x="2910603" y="6477000"/>
            <a:ext cx="1966197" cy="338554"/>
          </a:xfrm>
          <a:prstGeom prst="rect">
            <a:avLst/>
          </a:prstGeom>
          <a:noFill/>
          <a:ln w="9525">
            <a:noFill/>
            <a:miter lim="800000"/>
            <a:headEnd/>
            <a:tailEnd/>
          </a:ln>
        </p:spPr>
        <p:txBody>
          <a:bodyPr wrap="square">
            <a:spAutoFit/>
          </a:bodyPr>
          <a:lstStyle/>
          <a:p>
            <a:pPr fontAlgn="base">
              <a:spcBef>
                <a:spcPct val="50000"/>
              </a:spcBef>
              <a:spcAft>
                <a:spcPct val="0"/>
              </a:spcAft>
            </a:pPr>
            <a:r>
              <a:rPr lang="en-US" sz="1600" b="1" dirty="0" smtClean="0">
                <a:solidFill>
                  <a:prstClr val="black"/>
                </a:solidFill>
                <a:cs typeface="Arial" pitchFamily="34" charset="0"/>
              </a:rPr>
              <a:t>Wayne Feltz</a:t>
            </a:r>
            <a:endParaRPr lang="en-US" dirty="0">
              <a:solidFill>
                <a:prstClr val="black"/>
              </a:solidFill>
              <a:cs typeface="Arial" pitchFamily="34" charset="0"/>
            </a:endParaRPr>
          </a:p>
        </p:txBody>
      </p:sp>
    </p:spTree>
    <p:extLst>
      <p:ext uri="{BB962C8B-B14F-4D97-AF65-F5344CB8AC3E}">
        <p14:creationId xmlns:p14="http://schemas.microsoft.com/office/powerpoint/2010/main" val="40933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2133600"/>
            <a:ext cx="8610600" cy="1143000"/>
          </a:xfrm>
        </p:spPr>
        <p:txBody>
          <a:bodyPr/>
          <a:lstStyle/>
          <a:p>
            <a:pPr eaLnBrk="1" hangingPunct="1"/>
            <a:r>
              <a:rPr lang="en-US" sz="3600" smtClean="0">
                <a:ea typeface="ＭＳ Ｐゴシック" pitchFamily="34" charset="-128"/>
              </a:rPr>
              <a:t>Comparison Between GOES-12 Overshooting Top Detections, WSR-88D Radar Reflectivity, and Severe Storm Reports</a:t>
            </a:r>
          </a:p>
        </p:txBody>
      </p:sp>
      <p:sp>
        <p:nvSpPr>
          <p:cNvPr id="3075" name="Rectangle 3"/>
          <p:cNvSpPr>
            <a:spLocks noGrp="1" noChangeArrowheads="1"/>
          </p:cNvSpPr>
          <p:nvPr>
            <p:ph type="subTitle" idx="1"/>
          </p:nvPr>
        </p:nvSpPr>
        <p:spPr>
          <a:xfrm>
            <a:off x="1143000" y="4267200"/>
            <a:ext cx="6781800" cy="1752600"/>
          </a:xfrm>
        </p:spPr>
        <p:txBody>
          <a:bodyPr/>
          <a:lstStyle/>
          <a:p>
            <a:pPr eaLnBrk="1" hangingPunct="1"/>
            <a:r>
              <a:rPr lang="en-US" sz="2800" dirty="0" smtClean="0">
                <a:ea typeface="ＭＳ Ｐゴシック" pitchFamily="34" charset="-128"/>
              </a:rPr>
              <a:t>Richard J Dworak</a:t>
            </a:r>
            <a:r>
              <a:rPr lang="en-US" sz="2800" baseline="30000" dirty="0" smtClean="0">
                <a:ea typeface="ＭＳ Ｐゴシック" pitchFamily="34" charset="-128"/>
              </a:rPr>
              <a:t>1</a:t>
            </a:r>
            <a:r>
              <a:rPr lang="en-US" sz="2800" dirty="0" smtClean="0">
                <a:ea typeface="ＭＳ Ｐゴシック" pitchFamily="34" charset="-128"/>
              </a:rPr>
              <a:t>, Kristopher Bedka</a:t>
            </a:r>
            <a:r>
              <a:rPr lang="en-US" sz="2800" baseline="30000" dirty="0" smtClean="0">
                <a:ea typeface="ＭＳ Ｐゴシック" pitchFamily="34" charset="-128"/>
              </a:rPr>
              <a:t>2</a:t>
            </a:r>
            <a:r>
              <a:rPr lang="en-US" sz="2800" dirty="0" smtClean="0">
                <a:ea typeface="ＭＳ Ｐゴシック" pitchFamily="34" charset="-128"/>
              </a:rPr>
              <a:t>, Jason Brunner</a:t>
            </a:r>
            <a:r>
              <a:rPr lang="en-US" sz="2800" baseline="30000" dirty="0" smtClean="0">
                <a:ea typeface="ＭＳ Ｐゴシック" pitchFamily="34" charset="-128"/>
              </a:rPr>
              <a:t>1</a:t>
            </a:r>
            <a:r>
              <a:rPr lang="en-US" sz="2800" dirty="0" smtClean="0">
                <a:ea typeface="ＭＳ Ｐゴシック" pitchFamily="34" charset="-128"/>
              </a:rPr>
              <a:t> and Wayne Feltz</a:t>
            </a:r>
            <a:r>
              <a:rPr lang="en-US" sz="2800" baseline="30000" dirty="0" smtClean="0">
                <a:ea typeface="ＭＳ Ｐゴシック" pitchFamily="34" charset="-128"/>
              </a:rPr>
              <a:t>1</a:t>
            </a:r>
          </a:p>
          <a:p>
            <a:pPr eaLnBrk="1" hangingPunct="1"/>
            <a:endParaRPr lang="en-US" sz="2800" baseline="30000" dirty="0" smtClean="0">
              <a:ea typeface="ＭＳ Ｐゴシック" pitchFamily="34" charset="-128"/>
            </a:endParaRPr>
          </a:p>
          <a:p>
            <a:pPr eaLnBrk="1" hangingPunct="1"/>
            <a:r>
              <a:rPr lang="en-US" sz="2000" dirty="0" smtClean="0">
                <a:ea typeface="ＭＳ Ｐゴシック" pitchFamily="34" charset="-128"/>
              </a:rPr>
              <a:t> </a:t>
            </a:r>
            <a:r>
              <a:rPr lang="en-US" sz="2000" baseline="30000" dirty="0" smtClean="0">
                <a:ea typeface="ＭＳ Ｐゴシック" pitchFamily="34" charset="-128"/>
              </a:rPr>
              <a:t>1 </a:t>
            </a:r>
            <a:r>
              <a:rPr lang="en-US" sz="2000" dirty="0" smtClean="0">
                <a:ea typeface="ＭＳ Ｐゴシック" pitchFamily="34" charset="-128"/>
              </a:rPr>
              <a:t>SSEC/CIMSS, UW-Madison</a:t>
            </a:r>
          </a:p>
          <a:p>
            <a:pPr eaLnBrk="1" hangingPunct="1"/>
            <a:r>
              <a:rPr lang="en-US" sz="2000" baseline="30000" dirty="0" smtClean="0">
                <a:ea typeface="ＭＳ Ｐゴシック" pitchFamily="34" charset="-128"/>
              </a:rPr>
              <a:t>2</a:t>
            </a:r>
            <a:r>
              <a:rPr lang="en-US" sz="2000" dirty="0" smtClean="0">
                <a:ea typeface="ＭＳ Ｐゴシック" pitchFamily="34" charset="-128"/>
              </a:rPr>
              <a:t> Science Systems and Applications, Inc. @ NASA Langley</a:t>
            </a:r>
            <a:endParaRPr lang="en-US" sz="2000" baseline="30000" dirty="0" smtClean="0">
              <a:ea typeface="ＭＳ Ｐゴシック" pitchFamily="34" charset="-128"/>
            </a:endParaRPr>
          </a:p>
        </p:txBody>
      </p:sp>
      <p:pic>
        <p:nvPicPr>
          <p:cNvPr id="3076" name="Picture 12" descr="http://www.ssec.wisc.edu/logo/SSEC_logo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
            <a:ext cx="12573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295400" cy="8778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94" descr="logo_60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04800"/>
            <a:ext cx="96678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Y:\SSAI_logo.jpg"/>
          <p:cNvPicPr>
            <a:picLocks noChangeAspect="1" noChangeArrowheads="1"/>
          </p:cNvPicPr>
          <p:nvPr/>
        </p:nvPicPr>
        <p:blipFill>
          <a:blip r:embed="rId6">
            <a:extLst>
              <a:ext uri="{28A0092B-C50C-407E-A947-70E740481C1C}">
                <a14:useLocalDpi xmlns:a14="http://schemas.microsoft.com/office/drawing/2010/main" val="0"/>
              </a:ext>
            </a:extLst>
          </a:blip>
          <a:srcRect l="20570" t="24001" r="20570" b="24001"/>
          <a:stretch>
            <a:fillRect/>
          </a:stretch>
        </p:blipFill>
        <p:spPr bwMode="auto">
          <a:xfrm>
            <a:off x="6019800" y="228600"/>
            <a:ext cx="1219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descr="&#10;nasa_logo.gif                                                  00133730&#10;InternalHD                     BA5786A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1638" y="228600"/>
            <a:ext cx="11223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415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43000" y="-76200"/>
            <a:ext cx="7010400" cy="1143000"/>
          </a:xfrm>
        </p:spPr>
        <p:txBody>
          <a:bodyPr/>
          <a:lstStyle/>
          <a:p>
            <a:pPr eaLnBrk="1" hangingPunct="1"/>
            <a:r>
              <a:rPr lang="en-US" sz="3600" smtClean="0">
                <a:solidFill>
                  <a:srgbClr val="E917A3"/>
                </a:solidFill>
                <a:ea typeface="ＭＳ Ｐゴシック" pitchFamily="34" charset="-128"/>
              </a:rPr>
              <a:t>OT Detection Frequency Near Reported Severe Weather</a:t>
            </a:r>
          </a:p>
        </p:txBody>
      </p:sp>
      <p:sp>
        <p:nvSpPr>
          <p:cNvPr id="16387" name="Text Box 9"/>
          <p:cNvSpPr txBox="1">
            <a:spLocks noChangeArrowheads="1"/>
          </p:cNvSpPr>
          <p:nvPr/>
        </p:nvSpPr>
        <p:spPr bwMode="auto">
          <a:xfrm>
            <a:off x="1676400" y="9906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Times New Roman" pitchFamily="18" charset="0"/>
                <a:ea typeface="ＭＳ Ｐゴシック" pitchFamily="34" charset="-128"/>
              </a:defRPr>
            </a:lvl1pPr>
            <a:lvl2pPr marL="742950" indent="-285750" eaLnBrk="0" hangingPunct="0">
              <a:defRPr sz="2400" u="sng">
                <a:solidFill>
                  <a:schemeClr val="tx1"/>
                </a:solidFill>
                <a:latin typeface="Times New Roman" pitchFamily="18" charset="0"/>
                <a:ea typeface="ＭＳ Ｐゴシック" pitchFamily="34" charset="-128"/>
              </a:defRPr>
            </a:lvl2pPr>
            <a:lvl3pPr marL="1143000" indent="-228600" eaLnBrk="0" hangingPunct="0">
              <a:defRPr sz="2400" u="sng">
                <a:solidFill>
                  <a:schemeClr val="tx1"/>
                </a:solidFill>
                <a:latin typeface="Times New Roman" pitchFamily="18" charset="0"/>
                <a:ea typeface="ＭＳ Ｐゴシック" pitchFamily="34" charset="-128"/>
              </a:defRPr>
            </a:lvl3pPr>
            <a:lvl4pPr marL="1600200" indent="-228600" eaLnBrk="0" hangingPunct="0">
              <a:defRPr sz="2400" u="sng">
                <a:solidFill>
                  <a:schemeClr val="tx1"/>
                </a:solidFill>
                <a:latin typeface="Times New Roman" pitchFamily="18" charset="0"/>
                <a:ea typeface="ＭＳ Ｐゴシック" pitchFamily="34" charset="-128"/>
              </a:defRPr>
            </a:lvl4pPr>
            <a:lvl5pPr marL="2057400" indent="-228600" eaLnBrk="0" hangingPunct="0">
              <a:defRPr sz="2400" u="sng">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9pPr>
          </a:lstStyle>
          <a:p>
            <a:pPr eaLnBrk="1" fontAlgn="base" hangingPunct="1">
              <a:spcBef>
                <a:spcPct val="50000"/>
              </a:spcBef>
              <a:spcAft>
                <a:spcPct val="0"/>
              </a:spcAft>
            </a:pPr>
            <a:r>
              <a:rPr lang="en-US" b="1" i="1" u="none">
                <a:solidFill>
                  <a:srgbClr val="FF0000"/>
                </a:solidFill>
              </a:rPr>
              <a:t>Significant 2011 Severe Weather Outbreaks</a:t>
            </a:r>
          </a:p>
        </p:txBody>
      </p:sp>
      <p:pic>
        <p:nvPicPr>
          <p:cNvPr id="16388"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657600"/>
            <a:ext cx="30448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81138"/>
            <a:ext cx="30448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24000"/>
            <a:ext cx="304482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304482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4"/>
          <p:cNvSpPr txBox="1">
            <a:spLocks noChangeArrowheads="1"/>
          </p:cNvSpPr>
          <p:nvPr/>
        </p:nvSpPr>
        <p:spPr bwMode="auto">
          <a:xfrm>
            <a:off x="1066800" y="3386138"/>
            <a:ext cx="3048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Times New Roman" pitchFamily="18" charset="0"/>
                <a:ea typeface="ＭＳ Ｐゴシック" pitchFamily="34" charset="-128"/>
              </a:defRPr>
            </a:lvl1pPr>
            <a:lvl2pPr marL="742950" indent="-285750" eaLnBrk="0" hangingPunct="0">
              <a:defRPr sz="2400" u="sng">
                <a:solidFill>
                  <a:schemeClr val="tx1"/>
                </a:solidFill>
                <a:latin typeface="Times New Roman" pitchFamily="18" charset="0"/>
                <a:ea typeface="ＭＳ Ｐゴシック" pitchFamily="34" charset="-128"/>
              </a:defRPr>
            </a:lvl2pPr>
            <a:lvl3pPr marL="1143000" indent="-228600" eaLnBrk="0" hangingPunct="0">
              <a:defRPr sz="2400" u="sng">
                <a:solidFill>
                  <a:schemeClr val="tx1"/>
                </a:solidFill>
                <a:latin typeface="Times New Roman" pitchFamily="18" charset="0"/>
                <a:ea typeface="ＭＳ Ｐゴシック" pitchFamily="34" charset="-128"/>
              </a:defRPr>
            </a:lvl3pPr>
            <a:lvl4pPr marL="1600200" indent="-228600" eaLnBrk="0" hangingPunct="0">
              <a:defRPr sz="2400" u="sng">
                <a:solidFill>
                  <a:schemeClr val="tx1"/>
                </a:solidFill>
                <a:latin typeface="Times New Roman" pitchFamily="18" charset="0"/>
                <a:ea typeface="ＭＳ Ｐゴシック" pitchFamily="34" charset="-128"/>
              </a:defRPr>
            </a:lvl4pPr>
            <a:lvl5pPr marL="2057400" indent="-228600" eaLnBrk="0" hangingPunct="0">
              <a:defRPr sz="2400" u="sng">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500" b="1">
                <a:solidFill>
                  <a:srgbClr val="000000"/>
                </a:solidFill>
              </a:rPr>
              <a:t>Alabama Tornadoes: 4/27-28</a:t>
            </a:r>
          </a:p>
        </p:txBody>
      </p:sp>
      <p:sp>
        <p:nvSpPr>
          <p:cNvPr id="16393" name="TextBox 15"/>
          <p:cNvSpPr txBox="1">
            <a:spLocks noChangeArrowheads="1"/>
          </p:cNvSpPr>
          <p:nvPr/>
        </p:nvSpPr>
        <p:spPr bwMode="auto">
          <a:xfrm>
            <a:off x="1066800" y="5595938"/>
            <a:ext cx="3505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Times New Roman" pitchFamily="18" charset="0"/>
                <a:ea typeface="ＭＳ Ｐゴシック" pitchFamily="34" charset="-128"/>
              </a:defRPr>
            </a:lvl1pPr>
            <a:lvl2pPr marL="742950" indent="-285750" eaLnBrk="0" hangingPunct="0">
              <a:defRPr sz="2400" u="sng">
                <a:solidFill>
                  <a:schemeClr val="tx1"/>
                </a:solidFill>
                <a:latin typeface="Times New Roman" pitchFamily="18" charset="0"/>
                <a:ea typeface="ＭＳ Ｐゴシック" pitchFamily="34" charset="-128"/>
              </a:defRPr>
            </a:lvl2pPr>
            <a:lvl3pPr marL="1143000" indent="-228600" eaLnBrk="0" hangingPunct="0">
              <a:defRPr sz="2400" u="sng">
                <a:solidFill>
                  <a:schemeClr val="tx1"/>
                </a:solidFill>
                <a:latin typeface="Times New Roman" pitchFamily="18" charset="0"/>
                <a:ea typeface="ＭＳ Ｐゴシック" pitchFamily="34" charset="-128"/>
              </a:defRPr>
            </a:lvl3pPr>
            <a:lvl4pPr marL="1600200" indent="-228600" eaLnBrk="0" hangingPunct="0">
              <a:defRPr sz="2400" u="sng">
                <a:solidFill>
                  <a:schemeClr val="tx1"/>
                </a:solidFill>
                <a:latin typeface="Times New Roman" pitchFamily="18" charset="0"/>
                <a:ea typeface="ＭＳ Ｐゴシック" pitchFamily="34" charset="-128"/>
              </a:defRPr>
            </a:lvl4pPr>
            <a:lvl5pPr marL="2057400" indent="-228600" eaLnBrk="0" hangingPunct="0">
              <a:defRPr sz="2400" u="sng">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500" b="1">
                <a:solidFill>
                  <a:srgbClr val="000000"/>
                </a:solidFill>
              </a:rPr>
              <a:t>Joplin, MO / Midwest Event: 5/22-23</a:t>
            </a:r>
          </a:p>
        </p:txBody>
      </p:sp>
      <p:sp>
        <p:nvSpPr>
          <p:cNvPr id="16394" name="TextBox 34"/>
          <p:cNvSpPr txBox="1">
            <a:spLocks noChangeArrowheads="1"/>
          </p:cNvSpPr>
          <p:nvPr/>
        </p:nvSpPr>
        <p:spPr bwMode="auto">
          <a:xfrm>
            <a:off x="304800" y="5942013"/>
            <a:ext cx="8458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Times New Roman" pitchFamily="18" charset="0"/>
                <a:ea typeface="ＭＳ Ｐゴシック" pitchFamily="34" charset="-128"/>
              </a:defRPr>
            </a:lvl1pPr>
            <a:lvl2pPr marL="742950" indent="-285750" eaLnBrk="0" hangingPunct="0">
              <a:defRPr sz="2400" u="sng">
                <a:solidFill>
                  <a:schemeClr val="tx1"/>
                </a:solidFill>
                <a:latin typeface="Times New Roman" pitchFamily="18" charset="0"/>
                <a:ea typeface="ＭＳ Ｐゴシック" pitchFamily="34" charset="-128"/>
              </a:defRPr>
            </a:lvl2pPr>
            <a:lvl3pPr marL="1143000" indent="-228600" eaLnBrk="0" hangingPunct="0">
              <a:defRPr sz="2400" u="sng">
                <a:solidFill>
                  <a:schemeClr val="tx1"/>
                </a:solidFill>
                <a:latin typeface="Times New Roman" pitchFamily="18" charset="0"/>
                <a:ea typeface="ＭＳ Ｐゴシック" pitchFamily="34" charset="-128"/>
              </a:defRPr>
            </a:lvl3pPr>
            <a:lvl4pPr marL="1600200" indent="-228600" eaLnBrk="0" hangingPunct="0">
              <a:defRPr sz="2400" u="sng">
                <a:solidFill>
                  <a:schemeClr val="tx1"/>
                </a:solidFill>
                <a:latin typeface="Times New Roman" pitchFamily="18" charset="0"/>
                <a:ea typeface="ＭＳ Ｐゴシック" pitchFamily="34" charset="-128"/>
              </a:defRPr>
            </a:lvl4pPr>
            <a:lvl5pPr marL="2057400" indent="-228600" eaLnBrk="0" hangingPunct="0">
              <a:defRPr sz="2400" u="sng">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800" b="1" u="none">
                <a:solidFill>
                  <a:srgbClr val="000000"/>
                </a:solidFill>
              </a:rPr>
              <a:t>NOTE: Not every OT signature is evident or detectable using current GOES imagery nor is every severe weather event caused by an OT-producing thunderstorm</a:t>
            </a:r>
          </a:p>
        </p:txBody>
      </p:sp>
      <p:sp>
        <p:nvSpPr>
          <p:cNvPr id="2" name="TextBox 1"/>
          <p:cNvSpPr txBox="1"/>
          <p:nvPr/>
        </p:nvSpPr>
        <p:spPr>
          <a:xfrm>
            <a:off x="3163843" y="6564868"/>
            <a:ext cx="2428870" cy="369332"/>
          </a:xfrm>
          <a:prstGeom prst="rect">
            <a:avLst/>
          </a:prstGeom>
          <a:noFill/>
        </p:spPr>
        <p:txBody>
          <a:bodyPr wrap="none" rtlCol="0">
            <a:spAutoFit/>
          </a:bodyPr>
          <a:lstStyle/>
          <a:p>
            <a:r>
              <a:rPr lang="en-US" dirty="0" smtClean="0">
                <a:ea typeface="ＭＳ Ｐゴシック" pitchFamily="34" charset="-128"/>
              </a:rPr>
              <a:t>Richard J </a:t>
            </a:r>
            <a:r>
              <a:rPr lang="en-US" dirty="0" err="1" smtClean="0">
                <a:ea typeface="ＭＳ Ｐゴシック" pitchFamily="34" charset="-128"/>
              </a:rPr>
              <a:t>Dworak</a:t>
            </a:r>
            <a:r>
              <a:rPr lang="en-US" dirty="0" smtClean="0">
                <a:ea typeface="ＭＳ Ｐゴシック" pitchFamily="34" charset="-128"/>
              </a:rPr>
              <a:t>, et al.</a:t>
            </a:r>
            <a:endParaRPr lang="en-US" dirty="0"/>
          </a:p>
        </p:txBody>
      </p:sp>
    </p:spTree>
    <p:extLst>
      <p:ext uri="{BB962C8B-B14F-4D97-AF65-F5344CB8AC3E}">
        <p14:creationId xmlns:p14="http://schemas.microsoft.com/office/powerpoint/2010/main" val="2886985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304800"/>
            <a:ext cx="9144000" cy="838200"/>
          </a:xfrm>
        </p:spPr>
        <p:txBody>
          <a:bodyPr/>
          <a:lstStyle/>
          <a:p>
            <a:pPr eaLnBrk="1" hangingPunct="1"/>
            <a:r>
              <a:rPr lang="en-US" sz="3200" smtClean="0">
                <a:solidFill>
                  <a:srgbClr val="E917A3"/>
                </a:solidFill>
                <a:ea typeface="ＭＳ Ｐゴシック" pitchFamily="34" charset="-128"/>
              </a:rPr>
              <a:t>Relationship between Time of OT Detection, Severe Warning Issuance, and Severe Weather Report            </a:t>
            </a:r>
          </a:p>
        </p:txBody>
      </p:sp>
      <p:pic>
        <p:nvPicPr>
          <p:cNvPr id="21507" name="Picture 7" descr="Y:\NonRendered\Figure10.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1148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Oval 11"/>
          <p:cNvSpPr>
            <a:spLocks noChangeArrowheads="1"/>
          </p:cNvSpPr>
          <p:nvPr/>
        </p:nvSpPr>
        <p:spPr bwMode="auto">
          <a:xfrm>
            <a:off x="3048000" y="3352800"/>
            <a:ext cx="3810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u="sng">
              <a:solidFill>
                <a:srgbClr val="000000"/>
              </a:solidFill>
              <a:ea typeface="ＭＳ Ｐゴシック" pitchFamily="34" charset="-128"/>
            </a:endParaRPr>
          </a:p>
        </p:txBody>
      </p:sp>
      <p:sp>
        <p:nvSpPr>
          <p:cNvPr id="21509" name="Line 16"/>
          <p:cNvSpPr>
            <a:spLocks noChangeShapeType="1"/>
          </p:cNvSpPr>
          <p:nvPr/>
        </p:nvSpPr>
        <p:spPr bwMode="auto">
          <a:xfrm>
            <a:off x="3276600" y="38100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u="sng">
              <a:solidFill>
                <a:srgbClr val="000000"/>
              </a:solidFill>
              <a:ea typeface="ＭＳ Ｐゴシック" pitchFamily="34" charset="-128"/>
            </a:endParaRPr>
          </a:p>
        </p:txBody>
      </p:sp>
      <p:sp>
        <p:nvSpPr>
          <p:cNvPr id="21510" name="Text Box 17"/>
          <p:cNvSpPr txBox="1">
            <a:spLocks noChangeArrowheads="1"/>
          </p:cNvSpPr>
          <p:nvPr/>
        </p:nvSpPr>
        <p:spPr bwMode="auto">
          <a:xfrm>
            <a:off x="4495800" y="2209800"/>
            <a:ext cx="449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Times New Roman" pitchFamily="18" charset="0"/>
                <a:ea typeface="ＭＳ Ｐゴシック" pitchFamily="34" charset="-128"/>
              </a:defRPr>
            </a:lvl1pPr>
            <a:lvl2pPr marL="742950" indent="-285750" eaLnBrk="0" hangingPunct="0">
              <a:defRPr sz="2400" u="sng">
                <a:solidFill>
                  <a:schemeClr val="tx1"/>
                </a:solidFill>
                <a:latin typeface="Times New Roman" pitchFamily="18" charset="0"/>
                <a:ea typeface="ＭＳ Ｐゴシック" pitchFamily="34" charset="-128"/>
              </a:defRPr>
            </a:lvl2pPr>
            <a:lvl3pPr marL="1143000" indent="-228600" eaLnBrk="0" hangingPunct="0">
              <a:defRPr sz="2400" u="sng">
                <a:solidFill>
                  <a:schemeClr val="tx1"/>
                </a:solidFill>
                <a:latin typeface="Times New Roman" pitchFamily="18" charset="0"/>
                <a:ea typeface="ＭＳ Ｐゴシック" pitchFamily="34" charset="-128"/>
              </a:defRPr>
            </a:lvl3pPr>
            <a:lvl4pPr marL="1600200" indent="-228600" eaLnBrk="0" hangingPunct="0">
              <a:defRPr sz="2400" u="sng">
                <a:solidFill>
                  <a:schemeClr val="tx1"/>
                </a:solidFill>
                <a:latin typeface="Times New Roman" pitchFamily="18" charset="0"/>
                <a:ea typeface="ＭＳ Ｐゴシック" pitchFamily="34" charset="-128"/>
              </a:defRPr>
            </a:lvl4pPr>
            <a:lvl5pPr marL="2057400" indent="-228600" eaLnBrk="0" hangingPunct="0">
              <a:defRPr sz="2400" u="sng">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u="sng">
                <a:solidFill>
                  <a:schemeClr val="tx1"/>
                </a:solidFill>
                <a:latin typeface="Times New Roman" pitchFamily="18" charset="0"/>
                <a:ea typeface="ＭＳ Ｐゴシック" pitchFamily="34" charset="-128"/>
              </a:defRPr>
            </a:lvl9pPr>
          </a:lstStyle>
          <a:p>
            <a:pPr eaLnBrk="1" fontAlgn="base" hangingPunct="1">
              <a:spcBef>
                <a:spcPct val="50000"/>
              </a:spcBef>
              <a:spcAft>
                <a:spcPct val="0"/>
              </a:spcAft>
              <a:buFontTx/>
              <a:buChar char="•"/>
            </a:pPr>
            <a:r>
              <a:rPr lang="en-US" sz="2000" b="1" i="1" u="none">
                <a:solidFill>
                  <a:srgbClr val="000000"/>
                </a:solidFill>
              </a:rPr>
              <a:t> </a:t>
            </a:r>
            <a:r>
              <a:rPr lang="en-US" sz="2000" u="none">
                <a:solidFill>
                  <a:srgbClr val="000000"/>
                </a:solidFill>
              </a:rPr>
              <a:t>A</a:t>
            </a:r>
            <a:r>
              <a:rPr lang="en-US" sz="1800" u="none">
                <a:solidFill>
                  <a:srgbClr val="000000"/>
                </a:solidFill>
              </a:rPr>
              <a:t>n OT detection occurred before the severe report for 75% of the events with the greatest frequency occurring 25-30 min before report.</a:t>
            </a:r>
          </a:p>
          <a:p>
            <a:pPr eaLnBrk="1" fontAlgn="base" hangingPunct="1">
              <a:spcBef>
                <a:spcPct val="50000"/>
              </a:spcBef>
              <a:spcAft>
                <a:spcPct val="0"/>
              </a:spcAft>
              <a:buFontTx/>
              <a:buChar char="•"/>
            </a:pPr>
            <a:r>
              <a:rPr lang="en-US" sz="1800" u="none">
                <a:solidFill>
                  <a:srgbClr val="000000"/>
                </a:solidFill>
              </a:rPr>
              <a:t> An OT detection preceded the warning for 33% of the severe cases.  9% of the severe events were unwarned </a:t>
            </a:r>
          </a:p>
          <a:p>
            <a:pPr eaLnBrk="1" fontAlgn="base" hangingPunct="1">
              <a:spcBef>
                <a:spcPct val="50000"/>
              </a:spcBef>
              <a:spcAft>
                <a:spcPct val="0"/>
              </a:spcAft>
              <a:buFontTx/>
              <a:buChar char="•"/>
            </a:pPr>
            <a:r>
              <a:rPr lang="en-US" sz="1800" u="none">
                <a:solidFill>
                  <a:srgbClr val="000000"/>
                </a:solidFill>
              </a:rPr>
              <a:t> Results show a potential enhanced lead time at 20 </a:t>
            </a:r>
            <a:r>
              <a:rPr lang="en-US" sz="1800" u="none">
                <a:solidFill>
                  <a:srgbClr val="000000"/>
                </a:solidFill>
                <a:cs typeface="Times New Roman" pitchFamily="18" charset="0"/>
              </a:rPr>
              <a:t>≤ minutes before severe weather event, indicating that the OT detection product can be used to increase situational awareness</a:t>
            </a:r>
          </a:p>
        </p:txBody>
      </p:sp>
      <p:sp>
        <p:nvSpPr>
          <p:cNvPr id="7" name="TextBox 6"/>
          <p:cNvSpPr txBox="1"/>
          <p:nvPr/>
        </p:nvSpPr>
        <p:spPr>
          <a:xfrm>
            <a:off x="3163843" y="6564868"/>
            <a:ext cx="2428870" cy="369332"/>
          </a:xfrm>
          <a:prstGeom prst="rect">
            <a:avLst/>
          </a:prstGeom>
          <a:noFill/>
        </p:spPr>
        <p:txBody>
          <a:bodyPr wrap="none" rtlCol="0">
            <a:spAutoFit/>
          </a:bodyPr>
          <a:lstStyle/>
          <a:p>
            <a:r>
              <a:rPr lang="en-US" dirty="0" smtClean="0">
                <a:ea typeface="ＭＳ Ｐゴシック" pitchFamily="34" charset="-128"/>
              </a:rPr>
              <a:t>Richard J </a:t>
            </a:r>
            <a:r>
              <a:rPr lang="en-US" dirty="0" err="1" smtClean="0">
                <a:ea typeface="ＭＳ Ｐゴシック" pitchFamily="34" charset="-128"/>
              </a:rPr>
              <a:t>Dworak</a:t>
            </a:r>
            <a:r>
              <a:rPr lang="en-US" dirty="0" smtClean="0">
                <a:ea typeface="ＭＳ Ｐゴシック" pitchFamily="34" charset="-128"/>
              </a:rPr>
              <a:t>, et al.</a:t>
            </a:r>
            <a:endParaRPr lang="en-US" dirty="0"/>
          </a:p>
        </p:txBody>
      </p:sp>
    </p:spTree>
    <p:extLst>
      <p:ext uri="{BB962C8B-B14F-4D97-AF65-F5344CB8AC3E}">
        <p14:creationId xmlns:p14="http://schemas.microsoft.com/office/powerpoint/2010/main" val="3066972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6" descr="turbandfailurefreq_goes12_summer2005-2008_forhan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990600"/>
            <a:ext cx="45164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txBox="1">
            <a:spLocks/>
          </p:cNvSpPr>
          <p:nvPr/>
        </p:nvSpPr>
        <p:spPr bwMode="auto">
          <a:xfrm>
            <a:off x="762000" y="0"/>
            <a:ext cx="8382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sz="2600" b="1" dirty="0">
                <a:solidFill>
                  <a:srgbClr val="FFF47C"/>
                </a:solidFill>
              </a:rPr>
              <a:t>Deep Convection Characteristics and Turbulence Signatures: Overshooting Tops</a:t>
            </a:r>
          </a:p>
        </p:txBody>
      </p:sp>
      <p:pic>
        <p:nvPicPr>
          <p:cNvPr id="50180" name="Object 2"/>
          <p:cNvPicPr>
            <a:picLocks noChangeAspect="1" noChangeArrowheads="1"/>
          </p:cNvPicPr>
          <p:nvPr/>
        </p:nvPicPr>
        <p:blipFill>
          <a:blip r:embed="rId3" cstate="print">
            <a:extLst>
              <a:ext uri="{28A0092B-C50C-407E-A947-70E740481C1C}">
                <a14:useLocalDpi xmlns:a14="http://schemas.microsoft.com/office/drawing/2010/main" val="0"/>
              </a:ext>
            </a:extLst>
          </a:blip>
          <a:srcRect r="50000"/>
          <a:stretch>
            <a:fillRect/>
          </a:stretch>
        </p:blipFill>
        <p:spPr bwMode="auto">
          <a:xfrm>
            <a:off x="6305550" y="3352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Object 3"/>
          <p:cNvPicPr>
            <a:picLocks noChangeAspect="1" noChangeArrowheads="1"/>
          </p:cNvPicPr>
          <p:nvPr/>
        </p:nvPicPr>
        <p:blipFill>
          <a:blip r:embed="rId3" cstate="print">
            <a:extLst>
              <a:ext uri="{28A0092B-C50C-407E-A947-70E740481C1C}">
                <a14:useLocalDpi xmlns:a14="http://schemas.microsoft.com/office/drawing/2010/main" val="0"/>
              </a:ext>
            </a:extLst>
          </a:blip>
          <a:srcRect l="50000"/>
          <a:stretch>
            <a:fillRect/>
          </a:stretch>
        </p:blipFill>
        <p:spPr bwMode="auto">
          <a:xfrm>
            <a:off x="6305550" y="1447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17"/>
          <p:cNvSpPr txBox="1">
            <a:spLocks noChangeArrowheads="1"/>
          </p:cNvSpPr>
          <p:nvPr/>
        </p:nvSpPr>
        <p:spPr bwMode="auto">
          <a:xfrm>
            <a:off x="5943600" y="1371600"/>
            <a:ext cx="32019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351088" eaLnBrk="0" hangingPunct="0">
              <a:defRPr sz="2400">
                <a:solidFill>
                  <a:schemeClr val="tx1"/>
                </a:solidFill>
                <a:latin typeface="Arial" pitchFamily="34" charset="0"/>
                <a:ea typeface="ＭＳ Ｐゴシック" pitchFamily="34" charset="-128"/>
              </a:defRPr>
            </a:lvl1pPr>
            <a:lvl2pPr marL="742950" indent="-285750" defTabSz="2351088" eaLnBrk="0" hangingPunct="0">
              <a:defRPr sz="2400">
                <a:solidFill>
                  <a:schemeClr val="tx1"/>
                </a:solidFill>
                <a:latin typeface="Arial" pitchFamily="34" charset="0"/>
                <a:ea typeface="ＭＳ Ｐゴシック" pitchFamily="34" charset="-128"/>
              </a:defRPr>
            </a:lvl2pPr>
            <a:lvl3pPr marL="1143000" indent="-228600" defTabSz="2351088" eaLnBrk="0" hangingPunct="0">
              <a:defRPr sz="2400">
                <a:solidFill>
                  <a:schemeClr val="tx1"/>
                </a:solidFill>
                <a:latin typeface="Arial" pitchFamily="34" charset="0"/>
                <a:ea typeface="ＭＳ Ｐゴシック" pitchFamily="34" charset="-128"/>
              </a:defRPr>
            </a:lvl3pPr>
            <a:lvl4pPr marL="1600200" indent="-228600" defTabSz="2351088" eaLnBrk="0" hangingPunct="0">
              <a:defRPr sz="2400">
                <a:solidFill>
                  <a:schemeClr val="tx1"/>
                </a:solidFill>
                <a:latin typeface="Arial" pitchFamily="34" charset="0"/>
                <a:ea typeface="ＭＳ Ｐゴシック" pitchFamily="34" charset="-128"/>
              </a:defRPr>
            </a:lvl4pPr>
            <a:lvl5pPr marL="2057400" indent="-228600" defTabSz="2351088" eaLnBrk="0" hangingPunct="0">
              <a:defRPr sz="2400">
                <a:solidFill>
                  <a:schemeClr val="tx1"/>
                </a:solidFill>
                <a:latin typeface="Arial" pitchFamily="34" charset="0"/>
                <a:ea typeface="ＭＳ Ｐゴシック" pitchFamily="34" charset="-128"/>
              </a:defRPr>
            </a:lvl5pPr>
            <a:lvl6pPr marL="2514600" indent="-228600" defTabSz="23510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23510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23510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23510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200" b="1">
                <a:solidFill>
                  <a:srgbClr val="0000FF"/>
                </a:solidFill>
              </a:rPr>
              <a:t>Light Intensity Turbulence from EDR</a:t>
            </a:r>
          </a:p>
          <a:p>
            <a:pPr algn="ctr" fontAlgn="base">
              <a:spcBef>
                <a:spcPct val="0"/>
              </a:spcBef>
              <a:spcAft>
                <a:spcPct val="0"/>
              </a:spcAft>
            </a:pPr>
            <a:r>
              <a:rPr lang="en-US" sz="1200" b="1">
                <a:solidFill>
                  <a:srgbClr val="00FF00"/>
                </a:solidFill>
              </a:rPr>
              <a:t>Moderate Intensity Turbulence from EDR</a:t>
            </a:r>
          </a:p>
        </p:txBody>
      </p:sp>
      <p:sp>
        <p:nvSpPr>
          <p:cNvPr id="50183" name="TextBox 18"/>
          <p:cNvSpPr txBox="1">
            <a:spLocks noChangeArrowheads="1"/>
          </p:cNvSpPr>
          <p:nvPr/>
        </p:nvSpPr>
        <p:spPr bwMode="auto">
          <a:xfrm>
            <a:off x="2514600" y="2401888"/>
            <a:ext cx="243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900" b="1" u="sng">
                <a:solidFill>
                  <a:srgbClr val="000000"/>
                </a:solidFill>
              </a:rPr>
              <a:t>2005-2007 Convective Seasons</a:t>
            </a:r>
          </a:p>
          <a:p>
            <a:pPr algn="ctr" fontAlgn="base">
              <a:spcBef>
                <a:spcPct val="0"/>
              </a:spcBef>
              <a:spcAft>
                <a:spcPct val="0"/>
              </a:spcAft>
            </a:pPr>
            <a:r>
              <a:rPr lang="en-US" sz="900" b="1">
                <a:solidFill>
                  <a:srgbClr val="000000"/>
                </a:solidFill>
              </a:rPr>
              <a:t>Frequency and Intensity of Turbulence Increases as Aircraft Fly Closer to an Overshooting Top</a:t>
            </a:r>
          </a:p>
        </p:txBody>
      </p:sp>
      <p:pic>
        <p:nvPicPr>
          <p:cNvPr id="50184" name="Picture 23" descr="avhrr1km_11jun08_2255utc_sat_vis_nopoints.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800600"/>
            <a:ext cx="2743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5" name="Group 13"/>
          <p:cNvGrpSpPr>
            <a:grpSpLocks/>
          </p:cNvGrpSpPr>
          <p:nvPr/>
        </p:nvGrpSpPr>
        <p:grpSpPr bwMode="auto">
          <a:xfrm>
            <a:off x="533400" y="4797425"/>
            <a:ext cx="5105400" cy="2060575"/>
            <a:chOff x="533400" y="4568825"/>
            <a:chExt cx="5105400" cy="2060575"/>
          </a:xfrm>
        </p:grpSpPr>
        <p:pic>
          <p:nvPicPr>
            <p:cNvPr id="50189" name="Picture 24" descr="avhrr2km_11jun08_2255utc_sat_vis_point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4575175"/>
              <a:ext cx="27432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Box 11"/>
            <p:cNvSpPr txBox="1">
              <a:spLocks noChangeArrowheads="1"/>
            </p:cNvSpPr>
            <p:nvPr/>
          </p:nvSpPr>
          <p:spPr bwMode="auto">
            <a:xfrm>
              <a:off x="533400" y="4568825"/>
              <a:ext cx="4800600" cy="30777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a:solidFill>
                    <a:srgbClr val="000000"/>
                  </a:solidFill>
                </a:rPr>
                <a:t>Overshoots from AVHRR Degraded to 2 km ABI</a:t>
              </a:r>
            </a:p>
          </p:txBody>
        </p:sp>
      </p:grpSp>
      <p:grpSp>
        <p:nvGrpSpPr>
          <p:cNvPr id="4" name="Group 15"/>
          <p:cNvGrpSpPr>
            <a:grpSpLocks/>
          </p:cNvGrpSpPr>
          <p:nvPr/>
        </p:nvGrpSpPr>
        <p:grpSpPr bwMode="auto">
          <a:xfrm>
            <a:off x="533400" y="4800600"/>
            <a:ext cx="5105400" cy="2057400"/>
            <a:chOff x="533400" y="4572000"/>
            <a:chExt cx="5105400" cy="2057706"/>
          </a:xfrm>
        </p:grpSpPr>
        <p:pic>
          <p:nvPicPr>
            <p:cNvPr id="50187" name="Picture 68" descr="sat_vis_points_11jun_2255utc_withtrop.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4572000"/>
              <a:ext cx="2743200" cy="20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Box 11"/>
            <p:cNvSpPr txBox="1">
              <a:spLocks noChangeArrowheads="1"/>
            </p:cNvSpPr>
            <p:nvPr/>
          </p:nvSpPr>
          <p:spPr bwMode="auto">
            <a:xfrm>
              <a:off x="533400" y="4575177"/>
              <a:ext cx="4800600" cy="30782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sz="1400" b="1">
                  <a:solidFill>
                    <a:srgbClr val="000000"/>
                  </a:solidFill>
                </a:rPr>
                <a:t>Overshoots from 4 km GOES-12</a:t>
              </a:r>
            </a:p>
          </p:txBody>
        </p:sp>
      </p:grpSp>
    </p:spTree>
    <p:extLst>
      <p:ext uri="{BB962C8B-B14F-4D97-AF65-F5344CB8AC3E}">
        <p14:creationId xmlns:p14="http://schemas.microsoft.com/office/powerpoint/2010/main" val="148215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76200" y="-228600"/>
            <a:ext cx="9067800" cy="1143000"/>
          </a:xfrm>
        </p:spPr>
        <p:txBody>
          <a:bodyPr/>
          <a:lstStyle/>
          <a:p>
            <a:r>
              <a:rPr lang="en-US" sz="3600" dirty="0"/>
              <a:t>Simulated WV imagery in </a:t>
            </a:r>
            <a:r>
              <a:rPr lang="en-US" sz="3600" dirty="0" smtClean="0"/>
              <a:t>AWIPS (since 2006)</a:t>
            </a:r>
            <a:endParaRPr lang="en-US" sz="3600" dirty="0"/>
          </a:p>
        </p:txBody>
      </p:sp>
      <p:pic>
        <p:nvPicPr>
          <p:cNvPr id="2053" name="Picture 5" descr="090924_wv_cras_anim"/>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475" y="762000"/>
            <a:ext cx="6638925" cy="63488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8E5A8B0-58B9-4EAF-BBFE-5F181BD09C5A}" type="slidenum">
              <a:rPr lang="en-US" smtClean="0">
                <a:solidFill>
                  <a:srgbClr val="000000"/>
                </a:solidFill>
              </a:rPr>
              <a:pPr/>
              <a:t>18</a:t>
            </a:fld>
            <a:endParaRPr lang="en-US">
              <a:solidFill>
                <a:srgbClr val="000000"/>
              </a:solidFill>
            </a:endParaRPr>
          </a:p>
        </p:txBody>
      </p:sp>
      <p:sp>
        <p:nvSpPr>
          <p:cNvPr id="3" name="TextBox 2"/>
          <p:cNvSpPr txBox="1"/>
          <p:nvPr/>
        </p:nvSpPr>
        <p:spPr>
          <a:xfrm>
            <a:off x="228600" y="2056686"/>
            <a:ext cx="8841651" cy="4801314"/>
          </a:xfrm>
          <a:prstGeom prst="rect">
            <a:avLst/>
          </a:prstGeom>
          <a:solidFill>
            <a:schemeClr val="bg1"/>
          </a:solidFill>
        </p:spPr>
        <p:txBody>
          <a:bodyPr wrap="none" rtlCol="0">
            <a:spAutoFit/>
          </a:bodyPr>
          <a:lstStyle/>
          <a:p>
            <a:r>
              <a:rPr lang="en-US" dirty="0">
                <a:solidFill>
                  <a:srgbClr val="000000"/>
                </a:solidFill>
              </a:rPr>
              <a:t>000</a:t>
            </a:r>
          </a:p>
          <a:p>
            <a:r>
              <a:rPr lang="en-US" dirty="0">
                <a:solidFill>
                  <a:srgbClr val="000000"/>
                </a:solidFill>
              </a:rPr>
              <a:t>FXUS63 KMKX 301935</a:t>
            </a:r>
          </a:p>
          <a:p>
            <a:r>
              <a:rPr lang="en-US" dirty="0">
                <a:solidFill>
                  <a:srgbClr val="000000"/>
                </a:solidFill>
              </a:rPr>
              <a:t>AFDMKX</a:t>
            </a:r>
          </a:p>
          <a:p>
            <a:endParaRPr lang="en-US" dirty="0">
              <a:solidFill>
                <a:srgbClr val="000000"/>
              </a:solidFill>
            </a:endParaRPr>
          </a:p>
          <a:p>
            <a:r>
              <a:rPr lang="en-US" dirty="0">
                <a:solidFill>
                  <a:srgbClr val="000000"/>
                </a:solidFill>
              </a:rPr>
              <a:t>AREA FORECAST DISCUSSION</a:t>
            </a:r>
          </a:p>
          <a:p>
            <a:r>
              <a:rPr lang="en-US" dirty="0">
                <a:solidFill>
                  <a:srgbClr val="000000"/>
                </a:solidFill>
              </a:rPr>
              <a:t>NATIONAL WEATHER SERVICE MILWAUKEE/SULLIVAN WI</a:t>
            </a:r>
          </a:p>
          <a:p>
            <a:r>
              <a:rPr lang="en-US" dirty="0">
                <a:solidFill>
                  <a:srgbClr val="000000"/>
                </a:solidFill>
              </a:rPr>
              <a:t>230 PM CDT WED AUG 30 2006</a:t>
            </a:r>
          </a:p>
          <a:p>
            <a:endParaRPr lang="en-US" dirty="0">
              <a:solidFill>
                <a:srgbClr val="000000"/>
              </a:solidFill>
            </a:endParaRPr>
          </a:p>
          <a:p>
            <a:r>
              <a:rPr lang="en-US" dirty="0">
                <a:solidFill>
                  <a:srgbClr val="000000"/>
                </a:solidFill>
              </a:rPr>
              <a:t>.DISCUSSION...FORECAST FOCUS ON LINGERING UPPER LOW AND STRONGER</a:t>
            </a:r>
          </a:p>
          <a:p>
            <a:r>
              <a:rPr lang="en-US" dirty="0">
                <a:solidFill>
                  <a:srgbClr val="000000"/>
                </a:solidFill>
              </a:rPr>
              <a:t>UPPER LOW FOR NEXT WEEK.</a:t>
            </a:r>
          </a:p>
          <a:p>
            <a:endParaRPr lang="en-US" dirty="0">
              <a:solidFill>
                <a:srgbClr val="000000"/>
              </a:solidFill>
            </a:endParaRPr>
          </a:p>
          <a:p>
            <a:r>
              <a:rPr lang="en-US" dirty="0">
                <a:solidFill>
                  <a:srgbClr val="000000"/>
                </a:solidFill>
              </a:rPr>
              <a:t>IN THE NEAR TERM FIRST LOOK AT CRAS MODEL SATELLITE IMAGERY IS VERY</a:t>
            </a:r>
          </a:p>
          <a:p>
            <a:r>
              <a:rPr lang="en-US" dirty="0">
                <a:solidFill>
                  <a:srgbClr val="000000"/>
                </a:solidFill>
              </a:rPr>
              <a:t>IMPRESSIVE.  SO MUCH MODEL INFORMATION IS BEING PRESENTED IN ONE</a:t>
            </a:r>
          </a:p>
          <a:p>
            <a:r>
              <a:rPr lang="en-US" dirty="0">
                <a:solidFill>
                  <a:srgbClr val="000000"/>
                </a:solidFill>
              </a:rPr>
              <a:t>IMAGE THAT CAN BE EASILY DIGESTED. ESPECIALLY WITH SAY 700MB NAM</a:t>
            </a:r>
          </a:p>
          <a:p>
            <a:r>
              <a:rPr lang="en-US" dirty="0">
                <a:solidFill>
                  <a:srgbClr val="000000"/>
                </a:solidFill>
              </a:rPr>
              <a:t>HEIGHT OVERLAYED.   CLOUD COVER AND CLOUD HEIGHTS...EASILY</a:t>
            </a:r>
          </a:p>
          <a:p>
            <a:r>
              <a:rPr lang="en-US" dirty="0">
                <a:solidFill>
                  <a:srgbClr val="000000"/>
                </a:solidFill>
              </a:rPr>
              <a:t>IDENTIFIED STRATOCUMULUS SHIELDS.  ALSO EASY TO CONVERT TO</a:t>
            </a:r>
          </a:p>
          <a:p>
            <a:r>
              <a:rPr lang="en-US" dirty="0">
                <a:solidFill>
                  <a:srgbClr val="000000"/>
                </a:solidFill>
              </a:rPr>
              <a:t>CONCEPTUAL MODEL OF SYSTEM TYPE. </a:t>
            </a:r>
            <a:r>
              <a:rPr lang="en-US" dirty="0">
                <a:solidFill>
                  <a:srgbClr val="000000"/>
                </a:solidFill>
              </a:rPr>
              <a:t>…</a:t>
            </a:r>
            <a:endParaRPr lang="en-US" dirty="0">
              <a:solidFill>
                <a:srgbClr val="000000"/>
              </a:solidFill>
            </a:endParaRPr>
          </a:p>
        </p:txBody>
      </p:sp>
      <p:sp>
        <p:nvSpPr>
          <p:cNvPr id="6" name="Text Box 8"/>
          <p:cNvSpPr txBox="1">
            <a:spLocks noChangeArrowheads="1"/>
          </p:cNvSpPr>
          <p:nvPr/>
        </p:nvSpPr>
        <p:spPr bwMode="auto">
          <a:xfrm rot="16200000">
            <a:off x="7391401" y="2916823"/>
            <a:ext cx="2209800" cy="338554"/>
          </a:xfrm>
          <a:prstGeom prst="rect">
            <a:avLst/>
          </a:prstGeom>
          <a:noFill/>
          <a:ln w="9525">
            <a:noFill/>
            <a:miter lim="800000"/>
            <a:headEnd/>
            <a:tailEnd/>
          </a:ln>
        </p:spPr>
        <p:txBody>
          <a:bodyPr wrap="square">
            <a:spAutoFit/>
          </a:bodyPr>
          <a:lstStyle/>
          <a:p>
            <a:pPr fontAlgn="base">
              <a:spcBef>
                <a:spcPct val="50000"/>
              </a:spcBef>
              <a:spcAft>
                <a:spcPct val="0"/>
              </a:spcAft>
            </a:pPr>
            <a:r>
              <a:rPr lang="en-US" sz="1600" b="1" dirty="0" err="1" smtClean="0">
                <a:solidFill>
                  <a:prstClr val="black"/>
                </a:solidFill>
                <a:cs typeface="Arial" pitchFamily="34" charset="0"/>
              </a:rPr>
              <a:t>Aune</a:t>
            </a:r>
            <a:r>
              <a:rPr lang="en-US" sz="1600" b="1" dirty="0" smtClean="0">
                <a:solidFill>
                  <a:prstClr val="black"/>
                </a:solidFill>
                <a:cs typeface="Arial" pitchFamily="34" charset="0"/>
              </a:rPr>
              <a:t>, Bachmeier, etc.</a:t>
            </a:r>
            <a:endParaRPr lang="en-US" dirty="0">
              <a:solidFill>
                <a:prstClr val="black"/>
              </a:solidFill>
              <a:cs typeface="Arial" pitchFamily="34" charset="0"/>
            </a:endParaRPr>
          </a:p>
        </p:txBody>
      </p:sp>
    </p:spTree>
    <p:extLst>
      <p:ext uri="{BB962C8B-B14F-4D97-AF65-F5344CB8AC3E}">
        <p14:creationId xmlns:p14="http://schemas.microsoft.com/office/powerpoint/2010/main" val="320861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sz="2400" dirty="0" smtClean="0">
                <a:solidFill>
                  <a:schemeClr val="bg1"/>
                </a:solidFill>
              </a:rPr>
              <a:t>Water Vapor and Carbon Dioxide absorption lines within the infrared window are sensitive to changes in the lower tropospheric thermodynamic state</a:t>
            </a:r>
          </a:p>
          <a:p>
            <a:pPr lvl="1"/>
            <a:r>
              <a:rPr lang="en-US" sz="2000" dirty="0" smtClean="0">
                <a:solidFill>
                  <a:schemeClr val="bg1"/>
                </a:solidFill>
              </a:rPr>
              <a:t>current GOES sounders are spectrally too broad to resolve these lines</a:t>
            </a:r>
          </a:p>
          <a:p>
            <a:endParaRPr lang="en-US" sz="800" dirty="0" smtClean="0">
              <a:solidFill>
                <a:schemeClr val="bg1"/>
              </a:solidFill>
            </a:endParaRPr>
          </a:p>
          <a:p>
            <a:r>
              <a:rPr lang="en-US" sz="2400" dirty="0" smtClean="0">
                <a:solidFill>
                  <a:schemeClr val="bg1"/>
                </a:solidFill>
              </a:rPr>
              <a:t>High-time information obtained from a high spectral resolution IR GEO sounder would be very useful for monitoring pre-convective clear sky </a:t>
            </a:r>
            <a:r>
              <a:rPr lang="en-US" sz="2400" dirty="0" smtClean="0">
                <a:solidFill>
                  <a:schemeClr val="bg1"/>
                </a:solidFill>
              </a:rPr>
              <a:t>regions</a:t>
            </a:r>
          </a:p>
          <a:p>
            <a:pPr lvl="1"/>
            <a:r>
              <a:rPr lang="en-US" sz="2000" dirty="0" smtClean="0">
                <a:solidFill>
                  <a:schemeClr val="bg1"/>
                </a:solidFill>
              </a:rPr>
              <a:t>Can start with AIRS, IASI and </a:t>
            </a:r>
            <a:r>
              <a:rPr lang="en-US" sz="2000" dirty="0" err="1" smtClean="0">
                <a:solidFill>
                  <a:schemeClr val="bg1"/>
                </a:solidFill>
              </a:rPr>
              <a:t>CrIS</a:t>
            </a:r>
            <a:r>
              <a:rPr lang="en-US" sz="2000" dirty="0" smtClean="0">
                <a:solidFill>
                  <a:schemeClr val="bg1"/>
                </a:solidFill>
              </a:rPr>
              <a:t/>
            </a:r>
            <a:br>
              <a:rPr lang="en-US" sz="2000" dirty="0" smtClean="0">
                <a:solidFill>
                  <a:schemeClr val="bg1"/>
                </a:solidFill>
              </a:rPr>
            </a:br>
            <a:endParaRPr lang="en-US" sz="800" dirty="0" smtClean="0">
              <a:solidFill>
                <a:schemeClr val="bg1"/>
              </a:solidFill>
            </a:endParaRPr>
          </a:p>
          <a:p>
            <a:r>
              <a:rPr lang="en-US" sz="2400" dirty="0" smtClean="0">
                <a:solidFill>
                  <a:schemeClr val="bg1"/>
                </a:solidFill>
              </a:rPr>
              <a:t>GOES-R previously had an advanced sounder (HES), which was removed in 2006</a:t>
            </a:r>
          </a:p>
          <a:p>
            <a:pPr lvl="1"/>
            <a:r>
              <a:rPr lang="en-US" sz="2000" dirty="0" smtClean="0">
                <a:solidFill>
                  <a:schemeClr val="bg1"/>
                </a:solidFill>
              </a:rPr>
              <a:t>requirements remain unmet</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solidFill>
                  <a:srgbClr val="000000"/>
                </a:solidFill>
              </a:rPr>
              <a:pPr/>
              <a:t>19</a:t>
            </a:fld>
            <a:endParaRPr lang="en-US" sz="1400">
              <a:solidFill>
                <a:srgbClr val="000000"/>
              </a:solidFill>
            </a:endParaRPr>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rgbClr val="FFFF00"/>
                </a:solidFill>
              </a:rPr>
              <a:t>High-Spectral, combined with High-Temporal Resolution is the key</a:t>
            </a:r>
            <a:endParaRPr lang="en-US" dirty="0">
              <a:solidFill>
                <a:srgbClr val="FFFF00"/>
              </a:solidFill>
            </a:endParaRPr>
          </a:p>
        </p:txBody>
      </p:sp>
    </p:spTree>
    <p:extLst>
      <p:ext uri="{BB962C8B-B14F-4D97-AF65-F5344CB8AC3E}">
        <p14:creationId xmlns:p14="http://schemas.microsoft.com/office/powerpoint/2010/main" val="400545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The Challenge</a:t>
            </a:r>
            <a:endParaRPr lang="en-US" dirty="0" smtClean="0">
              <a:solidFill>
                <a:schemeClr val="bg1"/>
              </a:solidFill>
            </a:endParaRPr>
          </a:p>
          <a:p>
            <a:pPr eaLnBrk="1" hangingPunct="1">
              <a:lnSpc>
                <a:spcPct val="90000"/>
              </a:lnSpc>
            </a:pPr>
            <a:r>
              <a:rPr lang="en-US" dirty="0" smtClean="0">
                <a:solidFill>
                  <a:schemeClr val="bg1"/>
                </a:solidFill>
              </a:rPr>
              <a:t>ABI </a:t>
            </a:r>
            <a:r>
              <a:rPr lang="en-US" dirty="0" smtClean="0">
                <a:solidFill>
                  <a:schemeClr val="bg1"/>
                </a:solidFill>
              </a:rPr>
              <a:t>(Advanced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3124200"/>
            <a:ext cx="49530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4391707" y="64886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a:t>
            </a:r>
            <a:r>
              <a:rPr lang="en-US" dirty="0" smtClean="0">
                <a:solidFill>
                  <a:srgbClr val="FFFF00"/>
                </a:solidFill>
              </a:rPr>
              <a:t>ITT/</a:t>
            </a:r>
            <a:r>
              <a:rPr lang="en-US" dirty="0" err="1" smtClean="0">
                <a:solidFill>
                  <a:srgbClr val="FFFF00"/>
                </a:solidFill>
              </a:rPr>
              <a:t>Exelis</a:t>
            </a:r>
            <a:endParaRPr lang="en-US" dirty="0">
              <a:solidFill>
                <a:srgbClr val="FFFF00"/>
              </a:solidFill>
            </a:endParaRPr>
          </a:p>
        </p:txBody>
      </p:sp>
    </p:spTree>
    <p:extLst>
      <p:ext uri="{BB962C8B-B14F-4D97-AF65-F5344CB8AC3E}">
        <p14:creationId xmlns:p14="http://schemas.microsoft.com/office/powerpoint/2010/main" val="2996374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fontAlgn="base">
              <a:spcBef>
                <a:spcPct val="0"/>
              </a:spcBef>
              <a:spcAft>
                <a:spcPct val="0"/>
              </a:spcAft>
              <a:defRPr/>
            </a:pPr>
            <a:r>
              <a:rPr lang="en-US" sz="2000" b="1" u="sng" dirty="0">
                <a:solidFill>
                  <a:srgbClr val="0000FF"/>
                </a:solidFill>
                <a:effectLst>
                  <a:outerShdw blurRad="38100" dist="38100" dir="2700000" algn="tl">
                    <a:srgbClr val="C0C0C0"/>
                  </a:outerShdw>
                </a:effectLst>
                <a:cs typeface="Times New Roman" pitchFamily="18" charset="0"/>
              </a:rPr>
              <a:t>A Hyper-Spectral Geo-Sounder </a:t>
            </a:r>
            <a:r>
              <a:rPr lang="en-US" sz="2000" b="1" u="sng" dirty="0">
                <a:solidFill>
                  <a:srgbClr val="0000FF"/>
                </a:solidFill>
                <a:effectLst>
                  <a:outerShdw blurRad="38100" dist="38100" dir="2700000" algn="tl">
                    <a:srgbClr val="C0C0C0"/>
                  </a:outerShdw>
                </a:effectLst>
                <a:cs typeface="Times New Roman" pitchFamily="18" charset="0"/>
              </a:rPr>
              <a:t>Could </a:t>
            </a:r>
            <a:r>
              <a:rPr lang="en-US" sz="2000" b="1" u="sng" dirty="0">
                <a:solidFill>
                  <a:srgbClr val="0000FF"/>
                </a:solidFill>
                <a:effectLst>
                  <a:outerShdw blurRad="38100" dist="38100" dir="2700000" algn="tl">
                    <a:srgbClr val="C0C0C0"/>
                  </a:outerShdw>
                </a:effectLst>
                <a:cs typeface="Times New Roman" pitchFamily="18" charset="0"/>
              </a:rPr>
              <a:t>Near-cast Severe Weather</a:t>
            </a:r>
            <a:br>
              <a:rPr lang="en-US" sz="2000" b="1" u="sng" dirty="0">
                <a:solidFill>
                  <a:srgbClr val="0000FF"/>
                </a:solidFill>
                <a:effectLst>
                  <a:outerShdw blurRad="38100" dist="38100" dir="2700000" algn="tl">
                    <a:srgbClr val="C0C0C0"/>
                  </a:outerShdw>
                </a:effectLst>
                <a:cs typeface="Times New Roman" pitchFamily="18" charset="0"/>
              </a:rPr>
            </a:br>
            <a:r>
              <a:rPr lang="en-US" b="1" dirty="0">
                <a:solidFill>
                  <a:srgbClr val="0000FF"/>
                </a:solidFill>
                <a:effectLst>
                  <a:outerShdw blurRad="38100" dist="38100" dir="2700000" algn="tl">
                    <a:srgbClr val="C0C0C0"/>
                  </a:outerShdw>
                </a:effectLst>
                <a:cs typeface="Times New Roman" pitchFamily="18" charset="0"/>
              </a:rPr>
              <a:t> An Observing System Simulation Experiment</a:t>
            </a:r>
          </a:p>
        </p:txBody>
      </p:sp>
      <p:sp>
        <p:nvSpPr>
          <p:cNvPr id="117762" name="Text Box 12"/>
          <p:cNvSpPr txBox="1">
            <a:spLocks noChangeArrowheads="1"/>
          </p:cNvSpPr>
          <p:nvPr/>
        </p:nvSpPr>
        <p:spPr bwMode="auto">
          <a:xfrm>
            <a:off x="2743200" y="1295400"/>
            <a:ext cx="3657600" cy="26670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400">
                <a:solidFill>
                  <a:srgbClr val="000000"/>
                </a:solidFill>
              </a:rPr>
              <a:t>A WRF model simulation of the June 12, 2002 IHOP case was used to generate simulated radiances from a GOES-R  Advanced Baseline Imager (ABI) and a geostationary Hyper-spectral Environmental Sounder (HES).  Simulated radar reflectivity was also generated</a:t>
            </a:r>
          </a:p>
          <a:p>
            <a:pPr fontAlgn="base">
              <a:spcBef>
                <a:spcPct val="0"/>
              </a:spcBef>
              <a:spcAft>
                <a:spcPct val="0"/>
              </a:spcAft>
            </a:pPr>
            <a:endParaRPr lang="en-US" sz="1400">
              <a:solidFill>
                <a:srgbClr val="000000"/>
              </a:solidFill>
            </a:endParaRPr>
          </a:p>
          <a:p>
            <a:pPr fontAlgn="base">
              <a:spcBef>
                <a:spcPct val="0"/>
              </a:spcBef>
              <a:spcAft>
                <a:spcPct val="0"/>
              </a:spcAft>
            </a:pPr>
            <a:r>
              <a:rPr lang="en-US" sz="1400">
                <a:solidFill>
                  <a:srgbClr val="000000"/>
                </a:solidFill>
              </a:rPr>
              <a:t>Temperature and moisture profiles were retrieved from the simulated radiance datasets and assimilated by the CIMSS Near-casting Model and compared.</a:t>
            </a:r>
          </a:p>
        </p:txBody>
      </p:sp>
      <p:sp>
        <p:nvSpPr>
          <p:cNvPr id="117763" name="Text Box 17"/>
          <p:cNvSpPr txBox="1">
            <a:spLocks noChangeArrowheads="1"/>
          </p:cNvSpPr>
          <p:nvPr/>
        </p:nvSpPr>
        <p:spPr bwMode="auto">
          <a:xfrm>
            <a:off x="3733800" y="838200"/>
            <a:ext cx="1809750" cy="274638"/>
          </a:xfrm>
          <a:prstGeom prst="rect">
            <a:avLst/>
          </a:prstGeom>
          <a:noFill/>
          <a:ln w="9525">
            <a:noFill/>
            <a:miter lim="800000"/>
            <a:headEnd/>
            <a:tailEnd/>
          </a:ln>
        </p:spPr>
        <p:txBody>
          <a:bodyPr wrap="none">
            <a:spAutoFit/>
          </a:bodyPr>
          <a:lstStyle/>
          <a:p>
            <a:pPr fontAlgn="base">
              <a:spcBef>
                <a:spcPct val="0"/>
              </a:spcBef>
              <a:spcAft>
                <a:spcPct val="0"/>
              </a:spcAft>
            </a:pPr>
            <a:r>
              <a:rPr lang="en-US" sz="1200" b="1" i="1">
                <a:solidFill>
                  <a:srgbClr val="000000"/>
                </a:solidFill>
              </a:rPr>
              <a:t>Robert Aune (NESDIS)</a:t>
            </a:r>
          </a:p>
        </p:txBody>
      </p:sp>
      <p:pic>
        <p:nvPicPr>
          <p:cNvPr id="117764" name="Picture 22" descr="nearihop_te9_005m"/>
          <p:cNvPicPr>
            <a:picLocks noChangeAspect="1" noChangeArrowheads="1"/>
          </p:cNvPicPr>
          <p:nvPr/>
        </p:nvPicPr>
        <p:blipFill>
          <a:blip r:embed="rId3" cstate="email">
            <a:extLst>
              <a:ext uri="{28A0092B-C50C-407E-A947-70E740481C1C}">
                <a14:useLocalDpi xmlns:a14="http://schemas.microsoft.com/office/drawing/2010/main"/>
              </a:ext>
            </a:extLst>
          </a:blip>
          <a:srcRect l="5826" t="6250" r="11650" b="12500"/>
          <a:stretch>
            <a:fillRect/>
          </a:stretch>
        </p:blipFill>
        <p:spPr bwMode="auto">
          <a:xfrm>
            <a:off x="6705600" y="1709738"/>
            <a:ext cx="2286000" cy="2100262"/>
          </a:xfrm>
          <a:prstGeom prst="rect">
            <a:avLst/>
          </a:prstGeom>
          <a:noFill/>
          <a:ln w="9525">
            <a:noFill/>
            <a:miter lim="800000"/>
            <a:headEnd/>
            <a:tailEnd/>
          </a:ln>
        </p:spPr>
      </p:pic>
      <p:pic>
        <p:nvPicPr>
          <p:cNvPr id="117765" name="Picture 23" descr="smradray_12jun2002_2100utc_d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4424363"/>
            <a:ext cx="2571750" cy="2205037"/>
          </a:xfrm>
          <a:prstGeom prst="rect">
            <a:avLst/>
          </a:prstGeom>
          <a:noFill/>
          <a:ln w="9525">
            <a:noFill/>
            <a:miter lim="800000"/>
            <a:headEnd/>
            <a:tailEnd/>
          </a:ln>
        </p:spPr>
      </p:pic>
      <p:pic>
        <p:nvPicPr>
          <p:cNvPr id="117766" name="Picture 2" descr="nearcast_te9_004m"/>
          <p:cNvPicPr>
            <a:picLocks noChangeAspect="1" noChangeArrowheads="1"/>
          </p:cNvPicPr>
          <p:nvPr/>
        </p:nvPicPr>
        <p:blipFill>
          <a:blip r:embed="rId5" cstate="email">
            <a:extLst>
              <a:ext uri="{28A0092B-C50C-407E-A947-70E740481C1C}">
                <a14:useLocalDpi xmlns:a14="http://schemas.microsoft.com/office/drawing/2010/main"/>
              </a:ext>
            </a:extLst>
          </a:blip>
          <a:srcRect t="43750" r="94136" b="4124"/>
          <a:stretch>
            <a:fillRect/>
          </a:stretch>
        </p:blipFill>
        <p:spPr bwMode="auto">
          <a:xfrm>
            <a:off x="6562725" y="1841500"/>
            <a:ext cx="219075" cy="1816100"/>
          </a:xfrm>
          <a:prstGeom prst="rect">
            <a:avLst/>
          </a:prstGeom>
          <a:noFill/>
          <a:ln w="9525">
            <a:noFill/>
            <a:miter lim="800000"/>
            <a:headEnd/>
            <a:tailEnd/>
          </a:ln>
        </p:spPr>
      </p:pic>
      <p:pic>
        <p:nvPicPr>
          <p:cNvPr id="117767" name="Picture 21" descr="nearihop_ted_005m"/>
          <p:cNvPicPr>
            <a:picLocks noChangeAspect="1" noChangeArrowheads="1"/>
          </p:cNvPicPr>
          <p:nvPr/>
        </p:nvPicPr>
        <p:blipFill>
          <a:blip r:embed="rId6" cstate="email">
            <a:extLst>
              <a:ext uri="{28A0092B-C50C-407E-A947-70E740481C1C}">
                <a14:useLocalDpi xmlns:a14="http://schemas.microsoft.com/office/drawing/2010/main"/>
              </a:ext>
            </a:extLst>
          </a:blip>
          <a:srcRect l="5826" t="6250" r="11650" b="12500"/>
          <a:stretch>
            <a:fillRect/>
          </a:stretch>
        </p:blipFill>
        <p:spPr bwMode="auto">
          <a:xfrm>
            <a:off x="6705600" y="4460875"/>
            <a:ext cx="2286000" cy="2095500"/>
          </a:xfrm>
          <a:prstGeom prst="rect">
            <a:avLst/>
          </a:prstGeom>
          <a:noFill/>
          <a:ln w="9525">
            <a:noFill/>
            <a:miter lim="800000"/>
            <a:headEnd/>
            <a:tailEnd/>
          </a:ln>
        </p:spPr>
      </p:pic>
      <p:pic>
        <p:nvPicPr>
          <p:cNvPr id="117768" name="Picture 3" descr="nearcast_ted_004m"/>
          <p:cNvPicPr>
            <a:picLocks noChangeAspect="1" noChangeArrowheads="1"/>
          </p:cNvPicPr>
          <p:nvPr/>
        </p:nvPicPr>
        <p:blipFill>
          <a:blip r:embed="rId7" cstate="email">
            <a:extLst>
              <a:ext uri="{28A0092B-C50C-407E-A947-70E740481C1C}">
                <a14:useLocalDpi xmlns:a14="http://schemas.microsoft.com/office/drawing/2010/main"/>
              </a:ext>
            </a:extLst>
          </a:blip>
          <a:srcRect t="46875" r="95184" b="4124"/>
          <a:stretch>
            <a:fillRect/>
          </a:stretch>
        </p:blipFill>
        <p:spPr bwMode="auto">
          <a:xfrm>
            <a:off x="6629400" y="4495800"/>
            <a:ext cx="192088" cy="1828800"/>
          </a:xfrm>
          <a:prstGeom prst="rect">
            <a:avLst/>
          </a:prstGeom>
          <a:noFill/>
          <a:ln w="9525">
            <a:noFill/>
            <a:miter lim="800000"/>
            <a:headEnd/>
            <a:tailEnd/>
          </a:ln>
        </p:spPr>
      </p:pic>
      <p:sp>
        <p:nvSpPr>
          <p:cNvPr id="117769" name="Text Box 9"/>
          <p:cNvSpPr txBox="1">
            <a:spLocks noChangeArrowheads="1"/>
          </p:cNvSpPr>
          <p:nvPr/>
        </p:nvSpPr>
        <p:spPr bwMode="auto">
          <a:xfrm>
            <a:off x="6705600" y="358140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70" name="Text Box 7"/>
          <p:cNvSpPr txBox="1">
            <a:spLocks noChangeArrowheads="1"/>
          </p:cNvSpPr>
          <p:nvPr/>
        </p:nvSpPr>
        <p:spPr bwMode="auto">
          <a:xfrm>
            <a:off x="6692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1" name="Text Box 13"/>
          <p:cNvSpPr txBox="1">
            <a:spLocks noChangeArrowheads="1"/>
          </p:cNvSpPr>
          <p:nvPr/>
        </p:nvSpPr>
        <p:spPr bwMode="auto">
          <a:xfrm>
            <a:off x="6629400" y="40767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72" name="Text Box 10"/>
          <p:cNvSpPr txBox="1">
            <a:spLocks noChangeArrowheads="1"/>
          </p:cNvSpPr>
          <p:nvPr/>
        </p:nvSpPr>
        <p:spPr bwMode="auto">
          <a:xfrm>
            <a:off x="3124200" y="6324600"/>
            <a:ext cx="3055938" cy="387350"/>
          </a:xfrm>
          <a:prstGeom prst="rect">
            <a:avLst/>
          </a:prstGeom>
          <a:solidFill>
            <a:srgbClr val="FFFF00"/>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000000"/>
                </a:solidFill>
              </a:rPr>
              <a:t>Rapid Development of Convection over Texas and Nebraska between 2000 and 2100 UTC 12 June 2002</a:t>
            </a:r>
          </a:p>
        </p:txBody>
      </p:sp>
      <p:sp>
        <p:nvSpPr>
          <p:cNvPr id="117773" name="Text Box 4"/>
          <p:cNvSpPr txBox="1">
            <a:spLocks noChangeArrowheads="1"/>
          </p:cNvSpPr>
          <p:nvPr/>
        </p:nvSpPr>
        <p:spPr bwMode="auto">
          <a:xfrm>
            <a:off x="6629400" y="12573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Strong low-level Theta-E gradients are indicated by HES which has the ability to detect low-level moisture.</a:t>
            </a:r>
          </a:p>
        </p:txBody>
      </p:sp>
      <p:pic>
        <p:nvPicPr>
          <p:cNvPr id="117774" name="Picture 24" descr="nearihop_ted_005m"/>
          <p:cNvPicPr>
            <a:picLocks noChangeAspect="1" noChangeArrowheads="1"/>
          </p:cNvPicPr>
          <p:nvPr/>
        </p:nvPicPr>
        <p:blipFill>
          <a:blip r:embed="rId8" cstate="email">
            <a:extLst>
              <a:ext uri="{28A0092B-C50C-407E-A947-70E740481C1C}">
                <a14:useLocalDpi xmlns:a14="http://schemas.microsoft.com/office/drawing/2010/main"/>
              </a:ext>
            </a:extLst>
          </a:blip>
          <a:srcRect l="5826" t="6250" r="11650" b="12500"/>
          <a:stretch>
            <a:fillRect/>
          </a:stretch>
        </p:blipFill>
        <p:spPr bwMode="auto">
          <a:xfrm>
            <a:off x="171450" y="4473575"/>
            <a:ext cx="2266950" cy="2079625"/>
          </a:xfrm>
          <a:prstGeom prst="rect">
            <a:avLst/>
          </a:prstGeom>
          <a:noFill/>
          <a:ln w="9525">
            <a:noFill/>
            <a:miter lim="800000"/>
            <a:headEnd/>
            <a:tailEnd/>
          </a:ln>
        </p:spPr>
      </p:pic>
      <p:pic>
        <p:nvPicPr>
          <p:cNvPr id="117775" name="Picture 25" descr="nearihop_te9_005m"/>
          <p:cNvPicPr>
            <a:picLocks noChangeAspect="1" noChangeArrowheads="1"/>
          </p:cNvPicPr>
          <p:nvPr/>
        </p:nvPicPr>
        <p:blipFill>
          <a:blip r:embed="rId9" cstate="email">
            <a:extLst>
              <a:ext uri="{28A0092B-C50C-407E-A947-70E740481C1C}">
                <a14:useLocalDpi xmlns:a14="http://schemas.microsoft.com/office/drawing/2010/main"/>
              </a:ext>
            </a:extLst>
          </a:blip>
          <a:srcRect l="5826" t="6250" r="11650" b="12500"/>
          <a:stretch>
            <a:fillRect/>
          </a:stretch>
        </p:blipFill>
        <p:spPr bwMode="auto">
          <a:xfrm>
            <a:off x="152400" y="1789113"/>
            <a:ext cx="2286000" cy="2097087"/>
          </a:xfrm>
          <a:prstGeom prst="rect">
            <a:avLst/>
          </a:prstGeom>
          <a:noFill/>
          <a:ln w="9525">
            <a:noFill/>
            <a:miter lim="800000"/>
            <a:headEnd/>
            <a:tailEnd/>
          </a:ln>
        </p:spPr>
      </p:pic>
      <p:pic>
        <p:nvPicPr>
          <p:cNvPr id="117776" name="Picture 26" descr="nearcast_te9_004m"/>
          <p:cNvPicPr>
            <a:picLocks noChangeAspect="1" noChangeArrowheads="1"/>
          </p:cNvPicPr>
          <p:nvPr/>
        </p:nvPicPr>
        <p:blipFill>
          <a:blip r:embed="rId5" cstate="email">
            <a:extLst>
              <a:ext uri="{28A0092B-C50C-407E-A947-70E740481C1C}">
                <a14:useLocalDpi xmlns:a14="http://schemas.microsoft.com/office/drawing/2010/main"/>
              </a:ext>
            </a:extLst>
          </a:blip>
          <a:srcRect t="43750" r="94136" b="4124"/>
          <a:stretch>
            <a:fillRect/>
          </a:stretch>
        </p:blipFill>
        <p:spPr bwMode="auto">
          <a:xfrm>
            <a:off x="76200" y="1917700"/>
            <a:ext cx="219075" cy="1816100"/>
          </a:xfrm>
          <a:prstGeom prst="rect">
            <a:avLst/>
          </a:prstGeom>
          <a:noFill/>
          <a:ln w="9525">
            <a:noFill/>
            <a:miter lim="800000"/>
            <a:headEnd/>
            <a:tailEnd/>
          </a:ln>
        </p:spPr>
      </p:pic>
      <p:pic>
        <p:nvPicPr>
          <p:cNvPr id="117777" name="Picture 27" descr="nearcast_ted_004m"/>
          <p:cNvPicPr>
            <a:picLocks noChangeAspect="1" noChangeArrowheads="1"/>
          </p:cNvPicPr>
          <p:nvPr/>
        </p:nvPicPr>
        <p:blipFill>
          <a:blip r:embed="rId7" cstate="email">
            <a:extLst>
              <a:ext uri="{28A0092B-C50C-407E-A947-70E740481C1C}">
                <a14:useLocalDpi xmlns:a14="http://schemas.microsoft.com/office/drawing/2010/main"/>
              </a:ext>
            </a:extLst>
          </a:blip>
          <a:srcRect t="46875" r="94370" b="4124"/>
          <a:stretch>
            <a:fillRect/>
          </a:stretch>
        </p:blipFill>
        <p:spPr bwMode="auto">
          <a:xfrm>
            <a:off x="76200" y="4495800"/>
            <a:ext cx="265113" cy="1819275"/>
          </a:xfrm>
          <a:prstGeom prst="rect">
            <a:avLst/>
          </a:prstGeom>
          <a:noFill/>
          <a:ln w="9525">
            <a:noFill/>
            <a:miter lim="800000"/>
            <a:headEnd/>
            <a:tailEnd/>
          </a:ln>
        </p:spPr>
      </p:pic>
      <p:sp>
        <p:nvSpPr>
          <p:cNvPr id="117778" name="Text Box 28"/>
          <p:cNvSpPr txBox="1">
            <a:spLocks noChangeArrowheads="1"/>
          </p:cNvSpPr>
          <p:nvPr/>
        </p:nvSpPr>
        <p:spPr bwMode="auto">
          <a:xfrm>
            <a:off x="215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9" name="Text Box 29"/>
          <p:cNvSpPr txBox="1">
            <a:spLocks noChangeArrowheads="1"/>
          </p:cNvSpPr>
          <p:nvPr/>
        </p:nvSpPr>
        <p:spPr bwMode="auto">
          <a:xfrm>
            <a:off x="76200" y="41529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80" name="Text Box 30"/>
          <p:cNvSpPr txBox="1">
            <a:spLocks noChangeArrowheads="1"/>
          </p:cNvSpPr>
          <p:nvPr/>
        </p:nvSpPr>
        <p:spPr bwMode="auto">
          <a:xfrm>
            <a:off x="152400" y="365125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81" name="Text Box 31"/>
          <p:cNvSpPr txBox="1">
            <a:spLocks noChangeArrowheads="1"/>
          </p:cNvSpPr>
          <p:nvPr/>
        </p:nvSpPr>
        <p:spPr bwMode="auto">
          <a:xfrm>
            <a:off x="152400" y="12954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Weak gradients of low-level Theta-E are indicated by ABI which has only two water vapor channels.</a:t>
            </a:r>
          </a:p>
        </p:txBody>
      </p:sp>
      <p:sp>
        <p:nvSpPr>
          <p:cNvPr id="8224" name="Text Box 32"/>
          <p:cNvSpPr txBox="1">
            <a:spLocks noChangeArrowheads="1"/>
          </p:cNvSpPr>
          <p:nvPr/>
        </p:nvSpPr>
        <p:spPr bwMode="auto">
          <a:xfrm>
            <a:off x="441325" y="928688"/>
            <a:ext cx="1997075"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ABI</a:t>
            </a:r>
          </a:p>
        </p:txBody>
      </p:sp>
      <p:sp>
        <p:nvSpPr>
          <p:cNvPr id="8225" name="Text Box 33"/>
          <p:cNvSpPr txBox="1">
            <a:spLocks noChangeArrowheads="1"/>
          </p:cNvSpPr>
          <p:nvPr/>
        </p:nvSpPr>
        <p:spPr bwMode="auto">
          <a:xfrm>
            <a:off x="6858000" y="898525"/>
            <a:ext cx="2057400"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HES</a:t>
            </a:r>
          </a:p>
        </p:txBody>
      </p:sp>
      <p:sp>
        <p:nvSpPr>
          <p:cNvPr id="117784" name="Text Box 34"/>
          <p:cNvSpPr txBox="1">
            <a:spLocks noChangeArrowheads="1"/>
          </p:cNvSpPr>
          <p:nvPr/>
        </p:nvSpPr>
        <p:spPr bwMode="auto">
          <a:xfrm>
            <a:off x="3352800" y="4229100"/>
            <a:ext cx="25908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Simulated composite reflectivity indication the formation of convection. </a:t>
            </a:r>
          </a:p>
        </p:txBody>
      </p:sp>
      <p:sp>
        <p:nvSpPr>
          <p:cNvPr id="117785" name="Line 35"/>
          <p:cNvSpPr>
            <a:spLocks noChangeShapeType="1"/>
          </p:cNvSpPr>
          <p:nvPr/>
        </p:nvSpPr>
        <p:spPr bwMode="auto">
          <a:xfrm>
            <a:off x="266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
        <p:nvSpPr>
          <p:cNvPr id="117786" name="Line 36"/>
          <p:cNvSpPr>
            <a:spLocks noChangeShapeType="1"/>
          </p:cNvSpPr>
          <p:nvPr/>
        </p:nvSpPr>
        <p:spPr bwMode="auto">
          <a:xfrm>
            <a:off x="647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921623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solidFill>
                  <a:srgbClr val="000000"/>
                </a:solidFill>
              </a:rPr>
              <a:pPr/>
              <a:t>21</a:t>
            </a:fld>
            <a:endParaRPr lang="en-US">
              <a:solidFill>
                <a:srgbClr val="000000"/>
              </a:solidFill>
            </a:endParaRPr>
          </a:p>
        </p:txBody>
      </p:sp>
      <p:sp>
        <p:nvSpPr>
          <p:cNvPr id="64514" name="Rectangle 2"/>
          <p:cNvSpPr>
            <a:spLocks noGrp="1" noChangeArrowheads="1"/>
          </p:cNvSpPr>
          <p:nvPr>
            <p:ph type="title"/>
          </p:nvPr>
        </p:nvSpPr>
        <p:spPr>
          <a:xfrm>
            <a:off x="-76200" y="381000"/>
            <a:ext cx="9372600" cy="1143000"/>
          </a:xfrm>
        </p:spPr>
        <p:txBody>
          <a:bodyPr>
            <a:normAutofit fontScale="90000"/>
          </a:bodyPr>
          <a:lstStyle/>
          <a:p>
            <a:r>
              <a:rPr lang="en-US" sz="4000" dirty="0" smtClean="0">
                <a:solidFill>
                  <a:srgbClr val="FFFF00"/>
                </a:solidFill>
              </a:rPr>
              <a:t>Evolution of the Vertical Moisture is the Key!</a:t>
            </a:r>
            <a:br>
              <a:rPr lang="en-US" sz="4000" dirty="0" smtClean="0">
                <a:solidFill>
                  <a:srgbClr val="FFFF00"/>
                </a:solidFill>
              </a:rPr>
            </a:br>
            <a:r>
              <a:rPr lang="en-US" sz="2700" dirty="0" smtClean="0">
                <a:solidFill>
                  <a:srgbClr val="FFFF00"/>
                </a:solidFill>
              </a:rPr>
              <a:t>Simulated Relative </a:t>
            </a:r>
            <a:r>
              <a:rPr lang="en-US" sz="2700" dirty="0">
                <a:solidFill>
                  <a:srgbClr val="FFFF00"/>
                </a:solidFill>
              </a:rPr>
              <a:t>humidity cross-section at 20 UTC 12 June 2002 </a:t>
            </a:r>
            <a:r>
              <a:rPr lang="en-US" dirty="0">
                <a:solidFill>
                  <a:srgbClr val="FFFF00"/>
                </a:solidFill>
              </a:rPr>
              <a:t/>
            </a:r>
            <a:br>
              <a:rPr lang="en-US" dirty="0">
                <a:solidFill>
                  <a:srgbClr val="FFFF00"/>
                </a:solidFill>
              </a:rPr>
            </a:br>
            <a:endParaRPr lang="en-US" dirty="0">
              <a:solidFill>
                <a:srgbClr val="FFFF00"/>
              </a:solidFill>
            </a:endParaRPr>
          </a:p>
        </p:txBody>
      </p:sp>
      <p:pic>
        <p:nvPicPr>
          <p:cNvPr id="64516" name="Picture 4" descr="4pan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a:solidFill>
                  <a:srgbClr val="000000"/>
                </a:solidFill>
              </a:rPr>
              <a:t>“Truth”</a:t>
            </a:r>
            <a:endParaRPr lang="en-US" dirty="0">
              <a:solidFill>
                <a:srgbClr val="000000"/>
              </a:solidFill>
            </a:endParaRPr>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a:solidFill>
                  <a:srgbClr val="000000"/>
                </a:solidFill>
              </a:rPr>
              <a:t>“</a:t>
            </a:r>
            <a:r>
              <a:rPr lang="en-US" dirty="0">
                <a:solidFill>
                  <a:srgbClr val="000000"/>
                </a:solidFill>
              </a:rPr>
              <a:t>GEO advanced IR sounder </a:t>
            </a:r>
            <a:r>
              <a:rPr lang="en-US" dirty="0">
                <a:solidFill>
                  <a:srgbClr val="000000"/>
                </a:solidFill>
              </a:rPr>
              <a:t>”</a:t>
            </a:r>
            <a:endParaRPr lang="en-US" dirty="0">
              <a:solidFill>
                <a:srgbClr val="000000"/>
              </a:solidFill>
            </a:endParaRPr>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a:solidFill>
                  <a:srgbClr val="000000"/>
                </a:solidFill>
              </a:rPr>
              <a:t>“ABI”</a:t>
            </a:r>
            <a:endParaRPr lang="en-US" dirty="0">
              <a:solidFill>
                <a:srgbClr val="000000"/>
              </a:solidFill>
            </a:endParaRPr>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a:solidFill>
                  <a:srgbClr val="000000"/>
                </a:solidFill>
              </a:rPr>
              <a:t>“RUC”</a:t>
            </a:r>
            <a:endParaRPr lang="en-US" dirty="0">
              <a:solidFill>
                <a:srgbClr val="000000"/>
              </a:solidFill>
            </a:endParaRPr>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a:solidFill>
                  <a:srgbClr val="000000"/>
                </a:solidFill>
              </a:rPr>
              <a:t>Li et. al.</a:t>
            </a:r>
            <a:endParaRPr lang="en-US" dirty="0">
              <a:solidFill>
                <a:srgbClr val="000000"/>
              </a:solidFill>
            </a:endParaRPr>
          </a:p>
        </p:txBody>
      </p:sp>
    </p:spTree>
    <p:extLst>
      <p:ext uri="{BB962C8B-B14F-4D97-AF65-F5344CB8AC3E}">
        <p14:creationId xmlns:p14="http://schemas.microsoft.com/office/powerpoint/2010/main" val="2125604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2"/>
          <p:cNvSpPr txBox="1">
            <a:spLocks noChangeArrowheads="1"/>
          </p:cNvSpPr>
          <p:nvPr/>
        </p:nvSpPr>
        <p:spPr bwMode="auto">
          <a:xfrm>
            <a:off x="0" y="0"/>
            <a:ext cx="4267200" cy="1616075"/>
          </a:xfrm>
          <a:prstGeom prst="rect">
            <a:avLst/>
          </a:prstGeom>
          <a:solidFill>
            <a:schemeClr val="accent3">
              <a:lumMod val="85000"/>
            </a:schemeClr>
          </a:solidFill>
          <a:ln w="44450">
            <a:solidFill>
              <a:srgbClr val="000099"/>
            </a:solidFill>
            <a:miter lim="800000"/>
            <a:headEnd/>
            <a:tailEnd/>
          </a:ln>
          <a:effectLst/>
        </p:spPr>
        <p:txBody>
          <a:bodyPr>
            <a:spAutoFit/>
          </a:bodyPr>
          <a:lstStyle/>
          <a:p>
            <a:pPr algn="ctr" eaLnBrk="0" fontAlgn="base" hangingPunct="0">
              <a:spcBef>
                <a:spcPct val="0"/>
              </a:spcBef>
              <a:spcAft>
                <a:spcPct val="0"/>
              </a:spcAft>
              <a:defRPr/>
            </a:pPr>
            <a:endParaRPr lang="en-US" sz="800" b="1" dirty="0">
              <a:solidFill>
                <a:srgbClr val="000099"/>
              </a:solidFill>
              <a:latin typeface="Tahoma" pitchFamily="34" charset="0"/>
              <a:ea typeface="ＭＳ Ｐゴシック" pitchFamily="34" charset="-128"/>
            </a:endParaRPr>
          </a:p>
          <a:p>
            <a:pPr eaLnBrk="0" fontAlgn="base" hangingPunct="0">
              <a:spcBef>
                <a:spcPct val="0"/>
              </a:spcBef>
              <a:spcAft>
                <a:spcPct val="0"/>
              </a:spcAft>
              <a:defRPr/>
            </a:pPr>
            <a:r>
              <a:rPr lang="en-US" sz="2800" b="1" dirty="0">
                <a:solidFill>
                  <a:srgbClr val="000099"/>
                </a:solidFill>
                <a:latin typeface="Tahoma" pitchFamily="34" charset="0"/>
                <a:ea typeface="ＭＳ Ｐゴシック" pitchFamily="34" charset="-128"/>
              </a:rPr>
              <a:t>Assimilation of </a:t>
            </a:r>
            <a:r>
              <a:rPr lang="en-US" sz="2800" b="1" dirty="0">
                <a:solidFill>
                  <a:srgbClr val="FF0000"/>
                </a:solidFill>
                <a:latin typeface="Tahoma" pitchFamily="34" charset="0"/>
                <a:ea typeface="ＭＳ Ｐゴシック" pitchFamily="34" charset="-128"/>
              </a:rPr>
              <a:t>AIRS </a:t>
            </a:r>
          </a:p>
          <a:p>
            <a:pPr eaLnBrk="0" fontAlgn="base" hangingPunct="0">
              <a:spcBef>
                <a:spcPct val="0"/>
              </a:spcBef>
              <a:spcAft>
                <a:spcPct val="0"/>
              </a:spcAft>
              <a:defRPr/>
            </a:pPr>
            <a:r>
              <a:rPr lang="en-US" sz="2800" b="1" dirty="0">
                <a:solidFill>
                  <a:srgbClr val="FF0000"/>
                </a:solidFill>
                <a:latin typeface="Tahoma" pitchFamily="34" charset="0"/>
                <a:ea typeface="ＭＳ Ｐゴシック" pitchFamily="34" charset="-128"/>
              </a:rPr>
              <a:t>SFOV retrievals </a:t>
            </a:r>
            <a:r>
              <a:rPr lang="en-US" sz="2800" b="1" dirty="0">
                <a:solidFill>
                  <a:srgbClr val="000099"/>
                </a:solidFill>
                <a:latin typeface="Tahoma" pitchFamily="34" charset="0"/>
                <a:ea typeface="ＭＳ Ｐゴシック" pitchFamily="34" charset="-128"/>
              </a:rPr>
              <a:t>in the </a:t>
            </a:r>
          </a:p>
          <a:p>
            <a:pPr eaLnBrk="0" fontAlgn="base" hangingPunct="0">
              <a:spcBef>
                <a:spcPct val="0"/>
              </a:spcBef>
              <a:spcAft>
                <a:spcPct val="0"/>
              </a:spcAft>
              <a:defRPr/>
            </a:pPr>
            <a:r>
              <a:rPr lang="en-US" sz="2800" b="1" dirty="0">
                <a:solidFill>
                  <a:srgbClr val="0000FF"/>
                </a:solidFill>
                <a:latin typeface="Tahoma" pitchFamily="34" charset="0"/>
                <a:ea typeface="ＭＳ Ｐゴシック" pitchFamily="34" charset="-128"/>
              </a:rPr>
              <a:t>Rapid Refresh </a:t>
            </a:r>
            <a:r>
              <a:rPr lang="en-US" sz="2800" b="1" dirty="0">
                <a:solidFill>
                  <a:srgbClr val="000099"/>
                </a:solidFill>
                <a:latin typeface="Tahoma" pitchFamily="34" charset="0"/>
                <a:ea typeface="ＭＳ Ｐゴシック" pitchFamily="34" charset="-128"/>
              </a:rPr>
              <a:t>model </a:t>
            </a:r>
            <a:endParaRPr lang="en-US" sz="2400" b="1" dirty="0">
              <a:solidFill>
                <a:srgbClr val="0000FF"/>
              </a:solidFill>
              <a:latin typeface="Tahoma" pitchFamily="34" charset="0"/>
              <a:ea typeface="ＭＳ Ｐゴシック" pitchFamily="34" charset="-128"/>
            </a:endParaRPr>
          </a:p>
          <a:p>
            <a:pPr eaLnBrk="0" fontAlgn="base" hangingPunct="0">
              <a:spcBef>
                <a:spcPct val="0"/>
              </a:spcBef>
              <a:spcAft>
                <a:spcPct val="0"/>
              </a:spcAft>
              <a:defRPr/>
            </a:pPr>
            <a:endParaRPr lang="en-US" sz="700" b="1" dirty="0">
              <a:solidFill>
                <a:srgbClr val="000099"/>
              </a:solidFill>
              <a:latin typeface="Tahoma" pitchFamily="34" charset="0"/>
              <a:ea typeface="ＭＳ Ｐゴシック" pitchFamily="34" charset="-128"/>
            </a:endParaRPr>
          </a:p>
        </p:txBody>
      </p:sp>
      <p:sp>
        <p:nvSpPr>
          <p:cNvPr id="26627" name="Text Box 4"/>
          <p:cNvSpPr txBox="1">
            <a:spLocks noChangeArrowheads="1"/>
          </p:cNvSpPr>
          <p:nvPr/>
        </p:nvSpPr>
        <p:spPr bwMode="auto">
          <a:xfrm>
            <a:off x="76200" y="5202238"/>
            <a:ext cx="38100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b="1">
                <a:solidFill>
                  <a:srgbClr val="000099"/>
                </a:solidFill>
                <a:latin typeface="Tahoma" pitchFamily="34" charset="0"/>
                <a:ea typeface="ＭＳ Ｐゴシック" pitchFamily="34" charset="-128"/>
              </a:rPr>
              <a:t>Haidao Lin, Steve Weygandt,</a:t>
            </a:r>
          </a:p>
          <a:p>
            <a:pPr algn="ctr" eaLnBrk="0" fontAlgn="base" hangingPunct="0">
              <a:spcBef>
                <a:spcPct val="0"/>
              </a:spcBef>
              <a:spcAft>
                <a:spcPct val="0"/>
              </a:spcAft>
            </a:pPr>
            <a:r>
              <a:rPr lang="en-US" b="1">
                <a:solidFill>
                  <a:srgbClr val="000099"/>
                </a:solidFill>
                <a:latin typeface="Tahoma" pitchFamily="34" charset="0"/>
                <a:ea typeface="ＭＳ Ｐゴシック" pitchFamily="34" charset="-128"/>
              </a:rPr>
              <a:t>Ming Hu, Stan Benjamin</a:t>
            </a:r>
          </a:p>
          <a:p>
            <a:pPr algn="ctr" eaLnBrk="0" fontAlgn="base" hangingPunct="0">
              <a:spcBef>
                <a:spcPct val="0"/>
              </a:spcBef>
              <a:spcAft>
                <a:spcPct val="0"/>
              </a:spcAft>
            </a:pPr>
            <a:endParaRPr lang="en-US" sz="800" b="1">
              <a:solidFill>
                <a:srgbClr val="000000"/>
              </a:solidFill>
              <a:latin typeface="Tahoma" pitchFamily="34" charset="0"/>
              <a:ea typeface="ＭＳ Ｐゴシック" pitchFamily="34" charset="-128"/>
            </a:endParaRPr>
          </a:p>
          <a:p>
            <a:pPr algn="ctr" eaLnBrk="0" fontAlgn="base" hangingPunct="0">
              <a:spcBef>
                <a:spcPct val="0"/>
              </a:spcBef>
              <a:spcAft>
                <a:spcPct val="0"/>
              </a:spcAft>
            </a:pPr>
            <a:r>
              <a:rPr lang="en-US" b="1">
                <a:solidFill>
                  <a:srgbClr val="000099"/>
                </a:solidFill>
                <a:latin typeface="Tahoma" pitchFamily="34" charset="0"/>
                <a:ea typeface="ＭＳ Ｐゴシック" pitchFamily="34" charset="-128"/>
              </a:rPr>
              <a:t>Global Systems Division</a:t>
            </a:r>
          </a:p>
        </p:txBody>
      </p:sp>
      <p:sp>
        <p:nvSpPr>
          <p:cNvPr id="26628" name="Text Box 4"/>
          <p:cNvSpPr txBox="1">
            <a:spLocks noChangeArrowheads="1"/>
          </p:cNvSpPr>
          <p:nvPr/>
        </p:nvSpPr>
        <p:spPr bwMode="auto">
          <a:xfrm>
            <a:off x="4648200" y="5638800"/>
            <a:ext cx="3962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endParaRPr lang="en-US" sz="400" b="1">
              <a:solidFill>
                <a:srgbClr val="0000CC"/>
              </a:solidFill>
              <a:latin typeface="Tahoma" pitchFamily="34" charset="0"/>
              <a:ea typeface="ＭＳ Ｐゴシック" pitchFamily="34" charset="-128"/>
            </a:endParaRPr>
          </a:p>
          <a:p>
            <a:pPr algn="ctr" eaLnBrk="0" fontAlgn="base" hangingPunct="0">
              <a:spcBef>
                <a:spcPct val="0"/>
              </a:spcBef>
              <a:spcAft>
                <a:spcPct val="0"/>
              </a:spcAft>
            </a:pPr>
            <a:r>
              <a:rPr lang="en-US" sz="1600" b="1">
                <a:solidFill>
                  <a:srgbClr val="0000CC"/>
                </a:solidFill>
                <a:latin typeface="Tahoma" pitchFamily="34" charset="0"/>
                <a:ea typeface="ＭＳ Ｐゴシック" pitchFamily="34" charset="-128"/>
              </a:rPr>
              <a:t>Collaboration with:</a:t>
            </a:r>
          </a:p>
          <a:p>
            <a:pPr algn="ctr" eaLnBrk="0" fontAlgn="base" hangingPunct="0">
              <a:spcBef>
                <a:spcPct val="0"/>
              </a:spcBef>
              <a:spcAft>
                <a:spcPct val="0"/>
              </a:spcAft>
            </a:pPr>
            <a:r>
              <a:rPr lang="en-US" sz="1600" b="1">
                <a:solidFill>
                  <a:srgbClr val="0000CC"/>
                </a:solidFill>
                <a:latin typeface="Tahoma" pitchFamily="34" charset="0"/>
                <a:ea typeface="ＭＳ Ｐゴシック" pitchFamily="34" charset="-128"/>
              </a:rPr>
              <a:t>Tim Schmit – NOAA NESDIS</a:t>
            </a:r>
          </a:p>
          <a:p>
            <a:pPr algn="ctr" eaLnBrk="0" fontAlgn="base" hangingPunct="0">
              <a:spcBef>
                <a:spcPct val="0"/>
              </a:spcBef>
              <a:spcAft>
                <a:spcPct val="0"/>
              </a:spcAft>
            </a:pPr>
            <a:r>
              <a:rPr lang="en-US" sz="1600" b="1">
                <a:solidFill>
                  <a:srgbClr val="0000CC"/>
                </a:solidFill>
                <a:latin typeface="Tahoma" pitchFamily="34" charset="0"/>
                <a:ea typeface="ＭＳ Ｐゴシック" pitchFamily="34" charset="-128"/>
              </a:rPr>
              <a:t> Jun Li, Jinlong Li – CIMSS, University of Wisconsin</a:t>
            </a:r>
          </a:p>
        </p:txBody>
      </p:sp>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97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9" descr="cira_text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6297613"/>
            <a:ext cx="13208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descr="Fig"/>
          <p:cNvPicPr>
            <a:picLocks noChangeAspect="1" noChangeArrowheads="1"/>
          </p:cNvPicPr>
          <p:nvPr/>
        </p:nvPicPr>
        <p:blipFill>
          <a:blip r:embed="rId5" cstate="print">
            <a:extLst>
              <a:ext uri="{28A0092B-C50C-407E-A947-70E740481C1C}">
                <a14:useLocalDpi xmlns:a14="http://schemas.microsoft.com/office/drawing/2010/main" val="0"/>
              </a:ext>
            </a:extLst>
          </a:blip>
          <a:srcRect l="5827" t="4449" r="5827" b="4449"/>
          <a:stretch>
            <a:fillRect/>
          </a:stretch>
        </p:blipFill>
        <p:spPr bwMode="auto">
          <a:xfrm>
            <a:off x="457200" y="1803400"/>
            <a:ext cx="2989263" cy="322580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6632" name="Text Box 6"/>
          <p:cNvSpPr txBox="1">
            <a:spLocks noChangeAspect="1" noChangeArrowheads="1"/>
          </p:cNvSpPr>
          <p:nvPr/>
        </p:nvSpPr>
        <p:spPr bwMode="auto">
          <a:xfrm>
            <a:off x="762000" y="1749425"/>
            <a:ext cx="2590800" cy="38417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50000"/>
              </a:spcBef>
              <a:spcAft>
                <a:spcPct val="0"/>
              </a:spcAft>
            </a:pPr>
            <a:r>
              <a:rPr lang="en-US" sz="2400" b="1">
                <a:solidFill>
                  <a:srgbClr val="FFFFFF"/>
                </a:solidFill>
                <a:latin typeface="Arial" pitchFamily="34" charset="0"/>
              </a:rPr>
              <a:t>Rapid Refresh13 </a:t>
            </a:r>
          </a:p>
        </p:txBody>
      </p:sp>
      <p:sp>
        <p:nvSpPr>
          <p:cNvPr id="26633" name="Text Box 7"/>
          <p:cNvSpPr txBox="1">
            <a:spLocks noChangeAspect="1" noChangeArrowheads="1"/>
          </p:cNvSpPr>
          <p:nvPr/>
        </p:nvSpPr>
        <p:spPr bwMode="auto">
          <a:xfrm>
            <a:off x="889000" y="2743200"/>
            <a:ext cx="2138363" cy="384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50000"/>
              </a:spcBef>
              <a:spcAft>
                <a:spcPct val="0"/>
              </a:spcAft>
            </a:pPr>
            <a:r>
              <a:rPr lang="en-US" sz="2400" b="1">
                <a:solidFill>
                  <a:srgbClr val="FFFFFF"/>
                </a:solidFill>
                <a:latin typeface="Arial" pitchFamily="34" charset="0"/>
              </a:rPr>
              <a:t>RUC-13</a:t>
            </a:r>
          </a:p>
        </p:txBody>
      </p:sp>
      <p:sp>
        <p:nvSpPr>
          <p:cNvPr id="26634" name="Rectangle 9"/>
          <p:cNvSpPr>
            <a:spLocks noChangeAspect="1" noChangeArrowheads="1"/>
          </p:cNvSpPr>
          <p:nvPr/>
        </p:nvSpPr>
        <p:spPr bwMode="auto">
          <a:xfrm>
            <a:off x="889000" y="2743200"/>
            <a:ext cx="2138363" cy="17938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b="1">
              <a:solidFill>
                <a:srgbClr val="000000"/>
              </a:solidFill>
            </a:endParaRPr>
          </a:p>
        </p:txBody>
      </p:sp>
      <p:sp>
        <p:nvSpPr>
          <p:cNvPr id="26635" name="Line 12"/>
          <p:cNvSpPr>
            <a:spLocks noChangeShapeType="1"/>
          </p:cNvSpPr>
          <p:nvPr/>
        </p:nvSpPr>
        <p:spPr bwMode="auto">
          <a:xfrm flipH="1" flipV="1">
            <a:off x="457200" y="1763713"/>
            <a:ext cx="381000" cy="914400"/>
          </a:xfrm>
          <a:prstGeom prst="line">
            <a:avLst/>
          </a:prstGeom>
          <a:noFill/>
          <a:ln w="50800">
            <a:solidFill>
              <a:schemeClr val="tx1"/>
            </a:solidFill>
            <a:prstDash val="dash"/>
            <a:round/>
            <a:headE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6636" name="Line 13"/>
          <p:cNvSpPr>
            <a:spLocks noChangeShapeType="1"/>
          </p:cNvSpPr>
          <p:nvPr/>
        </p:nvSpPr>
        <p:spPr bwMode="auto">
          <a:xfrm>
            <a:off x="3048000" y="4583113"/>
            <a:ext cx="381000" cy="381000"/>
          </a:xfrm>
          <a:prstGeom prst="line">
            <a:avLst/>
          </a:prstGeom>
          <a:noFill/>
          <a:ln w="50800">
            <a:solidFill>
              <a:schemeClr val="tx1"/>
            </a:solidFill>
            <a:prstDash val="dash"/>
            <a:round/>
            <a:headE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6637" name="Line 14"/>
          <p:cNvSpPr>
            <a:spLocks noChangeShapeType="1"/>
          </p:cNvSpPr>
          <p:nvPr/>
        </p:nvSpPr>
        <p:spPr bwMode="auto">
          <a:xfrm flipH="1">
            <a:off x="533400" y="4506913"/>
            <a:ext cx="304800" cy="457200"/>
          </a:xfrm>
          <a:prstGeom prst="line">
            <a:avLst/>
          </a:prstGeom>
          <a:noFill/>
          <a:ln w="50800">
            <a:solidFill>
              <a:schemeClr val="tx1"/>
            </a:solidFill>
            <a:prstDash val="dash"/>
            <a:round/>
            <a:headE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6638" name="Line 15"/>
          <p:cNvSpPr>
            <a:spLocks noChangeShapeType="1"/>
          </p:cNvSpPr>
          <p:nvPr/>
        </p:nvSpPr>
        <p:spPr bwMode="auto">
          <a:xfrm flipV="1">
            <a:off x="3048000" y="1763713"/>
            <a:ext cx="342900" cy="990600"/>
          </a:xfrm>
          <a:prstGeom prst="line">
            <a:avLst/>
          </a:prstGeom>
          <a:noFill/>
          <a:ln w="50800">
            <a:solidFill>
              <a:schemeClr val="tx1"/>
            </a:solidFill>
            <a:prstDash val="dash"/>
            <a:round/>
            <a:headEnd/>
            <a:tailEnd type="stealth"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3" name="TextBox 3"/>
          <p:cNvSpPr txBox="1">
            <a:spLocks noChangeArrowheads="1"/>
          </p:cNvSpPr>
          <p:nvPr/>
        </p:nvSpPr>
        <p:spPr bwMode="auto">
          <a:xfrm>
            <a:off x="4267200" y="82550"/>
            <a:ext cx="4876800" cy="5770563"/>
          </a:xfrm>
          <a:prstGeom prst="rect">
            <a:avLst/>
          </a:prstGeom>
          <a:noFill/>
          <a:ln w="9525">
            <a:noFill/>
            <a:miter lim="800000"/>
            <a:headEnd/>
            <a:tailEnd/>
          </a:ln>
        </p:spPr>
        <p:txBody>
          <a:bodyPr>
            <a:spAutoFit/>
          </a:bodyPr>
          <a:lstStyle/>
          <a:p>
            <a:pPr marL="285750" indent="-285750" algn="ctr">
              <a:buClr>
                <a:srgbClr val="0000FF"/>
              </a:buClr>
              <a:defRPr/>
            </a:pPr>
            <a:r>
              <a:rPr lang="en-US" sz="3600" b="1" dirty="0">
                <a:solidFill>
                  <a:srgbClr val="0000CC"/>
                </a:solidFill>
                <a:latin typeface="Arial Black" pitchFamily="34" charset="0"/>
                <a:ea typeface="ＭＳ Ｐゴシック" pitchFamily="34" charset="-128"/>
                <a:cs typeface="Times New Roman" pitchFamily="18" charset="0"/>
              </a:rPr>
              <a:t>Project Goals</a:t>
            </a:r>
          </a:p>
          <a:p>
            <a:pPr marL="285750" indent="-285750">
              <a:buClr>
                <a:srgbClr val="0000FF"/>
              </a:buClr>
              <a:defRPr/>
            </a:pPr>
            <a:endParaRPr lang="en-US" sz="1200" b="1" dirty="0">
              <a:solidFill>
                <a:srgbClr val="0000CC"/>
              </a:solidFill>
              <a:latin typeface="Arial Black" pitchFamily="34" charset="0"/>
              <a:ea typeface="ＭＳ Ｐゴシック" pitchFamily="34" charset="-128"/>
              <a:cs typeface="Times New Roman" pitchFamily="18" charset="0"/>
            </a:endParaRPr>
          </a:p>
          <a:p>
            <a:pPr marL="365760" indent="-365760">
              <a:lnSpc>
                <a:spcPts val="2400"/>
              </a:lnSpc>
              <a:spcBef>
                <a:spcPts val="300"/>
              </a:spcBef>
              <a:buClr>
                <a:srgbClr val="FF0000"/>
              </a:buClr>
              <a:buSzPct val="150000"/>
              <a:buFont typeface="Arial" pitchFamily="34" charset="0"/>
              <a:buChar char="•"/>
              <a:defRPr/>
            </a:pPr>
            <a:r>
              <a:rPr lang="en-US" sz="2400" b="1" dirty="0">
                <a:solidFill>
                  <a:srgbClr val="FF0000"/>
                </a:solidFill>
                <a:ea typeface="ＭＳ Ｐゴシック" pitchFamily="34" charset="-128"/>
                <a:cs typeface="Tahoma" pitchFamily="34" charset="0"/>
              </a:rPr>
              <a:t>Evaluate ability of AIRS retrieved T, Q profiles (SFOV and 3x3) to improve short-range </a:t>
            </a:r>
            <a:r>
              <a:rPr lang="en-US" sz="2400" b="1" dirty="0" err="1">
                <a:solidFill>
                  <a:srgbClr val="FF0000"/>
                </a:solidFill>
                <a:ea typeface="ＭＳ Ｐゴシック" pitchFamily="34" charset="-128"/>
                <a:cs typeface="Tahoma" pitchFamily="34" charset="0"/>
              </a:rPr>
              <a:t>mesoscale</a:t>
            </a:r>
            <a:r>
              <a:rPr lang="en-US" sz="2400" b="1" dirty="0">
                <a:solidFill>
                  <a:srgbClr val="FF0000"/>
                </a:solidFill>
                <a:ea typeface="ＭＳ Ｐゴシック" pitchFamily="34" charset="-128"/>
                <a:cs typeface="Tahoma" pitchFamily="34" charset="0"/>
              </a:rPr>
              <a:t> forecasts   of high impact weather</a:t>
            </a:r>
          </a:p>
          <a:p>
            <a:pPr marL="365760" indent="-365760">
              <a:spcBef>
                <a:spcPts val="300"/>
              </a:spcBef>
              <a:buClr>
                <a:srgbClr val="FF0000"/>
              </a:buClr>
              <a:buSzPct val="150000"/>
              <a:defRPr/>
            </a:pPr>
            <a:r>
              <a:rPr lang="en-US" sz="800" b="1" dirty="0">
                <a:solidFill>
                  <a:srgbClr val="FF0000"/>
                </a:solidFill>
                <a:ea typeface="ＭＳ Ｐゴシック" pitchFamily="34" charset="-128"/>
                <a:cs typeface="Tahoma" pitchFamily="34" charset="0"/>
              </a:rPr>
              <a:t>	</a:t>
            </a:r>
          </a:p>
          <a:p>
            <a:pPr marL="365760" indent="-365760">
              <a:lnSpc>
                <a:spcPts val="2400"/>
              </a:lnSpc>
              <a:spcBef>
                <a:spcPts val="300"/>
              </a:spcBef>
              <a:buClr>
                <a:srgbClr val="FF0000"/>
              </a:buClr>
              <a:buSzPct val="150000"/>
              <a:buFont typeface="Arial" pitchFamily="34" charset="0"/>
              <a:buChar char="•"/>
              <a:defRPr/>
            </a:pPr>
            <a:r>
              <a:rPr lang="en-US" sz="2400" b="1" dirty="0">
                <a:solidFill>
                  <a:srgbClr val="FF0000"/>
                </a:solidFill>
                <a:ea typeface="ＭＳ Ｐゴシック" pitchFamily="34" charset="-128"/>
                <a:cs typeface="Tahoma" pitchFamily="34" charset="0"/>
              </a:rPr>
              <a:t>Determine best strategies   for assimilating AIRS T, </a:t>
            </a:r>
            <a:r>
              <a:rPr lang="en-US" sz="2400" b="1">
                <a:solidFill>
                  <a:srgbClr val="FF0000"/>
                </a:solidFill>
                <a:ea typeface="ＭＳ Ｐゴシック" pitchFamily="34" charset="-128"/>
                <a:cs typeface="Tahoma" pitchFamily="34" charset="0"/>
              </a:rPr>
              <a:t>Q retrievals </a:t>
            </a:r>
            <a:r>
              <a:rPr lang="en-US" sz="2400" b="1" dirty="0">
                <a:solidFill>
                  <a:srgbClr val="FF0000"/>
                </a:solidFill>
                <a:ea typeface="ＭＳ Ｐゴシック" pitchFamily="34" charset="-128"/>
                <a:cs typeface="Tahoma" pitchFamily="34" charset="0"/>
              </a:rPr>
              <a:t>considering:            -- </a:t>
            </a:r>
            <a:r>
              <a:rPr lang="en-US" sz="2400" b="1" dirty="0" err="1">
                <a:solidFill>
                  <a:srgbClr val="FF0000"/>
                </a:solidFill>
                <a:ea typeface="ＭＳ Ｐゴシック" pitchFamily="34" charset="-128"/>
                <a:cs typeface="Tahoma" pitchFamily="34" charset="0"/>
              </a:rPr>
              <a:t>obs</a:t>
            </a:r>
            <a:r>
              <a:rPr lang="en-US" sz="2400" b="1" dirty="0">
                <a:solidFill>
                  <a:srgbClr val="FF0000"/>
                </a:solidFill>
                <a:ea typeface="ＭＳ Ｐゴシック" pitchFamily="34" charset="-128"/>
                <a:cs typeface="Tahoma" pitchFamily="34" charset="0"/>
              </a:rPr>
              <a:t> error, bias correction</a:t>
            </a:r>
          </a:p>
          <a:p>
            <a:pPr marL="365760" indent="-365760">
              <a:lnSpc>
                <a:spcPts val="2400"/>
              </a:lnSpc>
              <a:spcBef>
                <a:spcPts val="300"/>
              </a:spcBef>
              <a:buClr>
                <a:srgbClr val="FF0000"/>
              </a:buClr>
              <a:buSzPct val="150000"/>
              <a:defRPr/>
            </a:pPr>
            <a:r>
              <a:rPr lang="en-US" sz="2400" b="1" dirty="0">
                <a:solidFill>
                  <a:srgbClr val="FF0000"/>
                </a:solidFill>
                <a:ea typeface="ＭＳ Ｐゴシック" pitchFamily="34" charset="-128"/>
                <a:cs typeface="Tahoma" pitchFamily="34" charset="0"/>
              </a:rPr>
              <a:t>	-- data thinning</a:t>
            </a:r>
          </a:p>
          <a:p>
            <a:pPr marL="365760" indent="-365760">
              <a:lnSpc>
                <a:spcPts val="2400"/>
              </a:lnSpc>
              <a:spcBef>
                <a:spcPts val="300"/>
              </a:spcBef>
              <a:buClr>
                <a:srgbClr val="FF0000"/>
              </a:buClr>
              <a:buSzPct val="150000"/>
              <a:defRPr/>
            </a:pPr>
            <a:r>
              <a:rPr lang="en-US" sz="2400" b="1" dirty="0">
                <a:solidFill>
                  <a:srgbClr val="FF0000"/>
                </a:solidFill>
                <a:ea typeface="ＭＳ Ｐゴシック" pitchFamily="34" charset="-128"/>
                <a:cs typeface="Tahoma" pitchFamily="34" charset="0"/>
              </a:rPr>
              <a:t>	-- quality control</a:t>
            </a:r>
          </a:p>
          <a:p>
            <a:pPr marL="365760" indent="-365760">
              <a:buClr>
                <a:srgbClr val="FF0000"/>
              </a:buClr>
              <a:buSzPct val="150000"/>
              <a:defRPr/>
            </a:pPr>
            <a:endParaRPr lang="en-US" sz="700" b="1" dirty="0">
              <a:solidFill>
                <a:srgbClr val="FF0000"/>
              </a:solidFill>
              <a:ea typeface="ＭＳ Ｐゴシック" pitchFamily="34" charset="-128"/>
              <a:cs typeface="Tahoma" pitchFamily="34" charset="0"/>
            </a:endParaRPr>
          </a:p>
          <a:p>
            <a:pPr marL="365760" indent="-365760">
              <a:lnSpc>
                <a:spcPts val="2400"/>
              </a:lnSpc>
              <a:spcBef>
                <a:spcPts val="300"/>
              </a:spcBef>
              <a:buClr>
                <a:srgbClr val="FF0000"/>
              </a:buClr>
              <a:buSzPct val="150000"/>
              <a:buFont typeface="Arial" pitchFamily="34" charset="0"/>
              <a:buChar char="•"/>
              <a:defRPr/>
            </a:pPr>
            <a:r>
              <a:rPr lang="en-US" sz="2400" b="1" dirty="0">
                <a:solidFill>
                  <a:srgbClr val="FF0000"/>
                </a:solidFill>
                <a:ea typeface="ＭＳ Ｐゴシック" pitchFamily="34" charset="-128"/>
                <a:cs typeface="Tahoma" pitchFamily="34" charset="0"/>
              </a:rPr>
              <a:t>AIRS impact assessment for real-time model configuration  with full mix of observations </a:t>
            </a:r>
          </a:p>
        </p:txBody>
      </p:sp>
    </p:spTree>
    <p:extLst>
      <p:ext uri="{BB962C8B-B14F-4D97-AF65-F5344CB8AC3E}">
        <p14:creationId xmlns:p14="http://schemas.microsoft.com/office/powerpoint/2010/main" val="1504759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My Dropbox\Screen shot 2011-11-03 at 12.39.08 P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57" t="16089" r="8353" b="12206"/>
          <a:stretch>
            <a:fillRect/>
          </a:stretch>
        </p:blipFill>
        <p:spPr>
          <a:xfrm>
            <a:off x="261938" y="1312863"/>
            <a:ext cx="4159250" cy="2805112"/>
          </a:xfrm>
        </p:spPr>
      </p:pic>
      <p:pic>
        <p:nvPicPr>
          <p:cNvPr id="28675" name="Picture 3" descr="D:\My Dropbox\Screen shot 2011-11-03 at 12.37.14 PM.png"/>
          <p:cNvPicPr>
            <a:picLocks noChangeAspect="1" noChangeArrowheads="1"/>
          </p:cNvPicPr>
          <p:nvPr/>
        </p:nvPicPr>
        <p:blipFill>
          <a:blip r:embed="rId3">
            <a:extLst>
              <a:ext uri="{28A0092B-C50C-407E-A947-70E740481C1C}">
                <a14:useLocalDpi xmlns:a14="http://schemas.microsoft.com/office/drawing/2010/main" val="0"/>
              </a:ext>
            </a:extLst>
          </a:blip>
          <a:srcRect l="3302" t="17719" r="5661" b="10739"/>
          <a:stretch>
            <a:fillRect/>
          </a:stretch>
        </p:blipFill>
        <p:spPr bwMode="auto">
          <a:xfrm>
            <a:off x="4552950" y="1312863"/>
            <a:ext cx="406400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6"/>
          <p:cNvSpPr txBox="1">
            <a:spLocks noChangeArrowheads="1"/>
          </p:cNvSpPr>
          <p:nvPr/>
        </p:nvSpPr>
        <p:spPr bwMode="auto">
          <a:xfrm>
            <a:off x="6019800" y="4084638"/>
            <a:ext cx="1524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1800"/>
              </a:lnSpc>
              <a:spcBef>
                <a:spcPct val="0"/>
              </a:spcBef>
              <a:spcAft>
                <a:spcPct val="0"/>
              </a:spcAft>
            </a:pPr>
            <a:r>
              <a:rPr lang="en-US" sz="2000" b="1">
                <a:solidFill>
                  <a:srgbClr val="000000"/>
                </a:solidFill>
                <a:latin typeface="Arial Black" pitchFamily="34" charset="0"/>
                <a:cs typeface="Arial" pitchFamily="34" charset="0"/>
              </a:rPr>
              <a:t>12-h </a:t>
            </a:r>
          </a:p>
          <a:p>
            <a:pPr algn="ctr" fontAlgn="base">
              <a:lnSpc>
                <a:spcPts val="1800"/>
              </a:lnSpc>
              <a:spcBef>
                <a:spcPct val="0"/>
              </a:spcBef>
              <a:spcAft>
                <a:spcPct val="0"/>
              </a:spcAft>
            </a:pPr>
            <a:r>
              <a:rPr lang="en-US" sz="2000" b="1">
                <a:solidFill>
                  <a:srgbClr val="000000"/>
                </a:solidFill>
                <a:latin typeface="Arial Black" pitchFamily="34" charset="0"/>
                <a:cs typeface="Arial" pitchFamily="34" charset="0"/>
              </a:rPr>
              <a:t>forecast</a:t>
            </a:r>
          </a:p>
        </p:txBody>
      </p:sp>
      <p:grpSp>
        <p:nvGrpSpPr>
          <p:cNvPr id="2" name="Group 7"/>
          <p:cNvGrpSpPr/>
          <p:nvPr/>
        </p:nvGrpSpPr>
        <p:grpSpPr>
          <a:xfrm>
            <a:off x="304800" y="4819530"/>
            <a:ext cx="4587788" cy="1276470"/>
            <a:chOff x="5086615" y="1333407"/>
            <a:chExt cx="4021631" cy="1152560"/>
          </a:xfrm>
          <a:noFill/>
        </p:grpSpPr>
        <p:cxnSp>
          <p:nvCxnSpPr>
            <p:cNvPr id="16" name="Straight Connector 15"/>
            <p:cNvCxnSpPr/>
            <p:nvPr/>
          </p:nvCxnSpPr>
          <p:spPr>
            <a:xfrm flipV="1">
              <a:off x="5086615" y="2327916"/>
              <a:ext cx="494463" cy="11872"/>
            </a:xfrm>
            <a:prstGeom prst="line">
              <a:avLst/>
            </a:prstGeom>
            <a:grpFill/>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78139" y="2124697"/>
              <a:ext cx="3530107" cy="361270"/>
            </a:xfrm>
            <a:prstGeom prst="rect">
              <a:avLst/>
            </a:prstGeom>
            <a:grpFill/>
            <a:ln>
              <a:noFill/>
            </a:ln>
          </p:spPr>
          <p:txBody>
            <a:bodyPr>
              <a:spAutoFit/>
            </a:bodyPr>
            <a:lstStyle/>
            <a:p>
              <a:pPr defTabSz="457200">
                <a:defRPr/>
              </a:pPr>
              <a:r>
                <a:rPr lang="en-US" sz="2000" b="1" dirty="0">
                  <a:solidFill>
                    <a:srgbClr val="FF0000"/>
                  </a:solidFill>
                  <a:latin typeface="Arial Black" pitchFamily="34" charset="0"/>
                </a:rPr>
                <a:t>SFOV </a:t>
              </a:r>
              <a:r>
                <a:rPr lang="en-US" sz="2000" b="1" dirty="0" err="1">
                  <a:solidFill>
                    <a:srgbClr val="FF0000"/>
                  </a:solidFill>
                  <a:latin typeface="Arial Black" pitchFamily="34" charset="0"/>
                </a:rPr>
                <a:t>Qv</a:t>
              </a:r>
              <a:r>
                <a:rPr lang="en-US" sz="2000" b="1" dirty="0">
                  <a:solidFill>
                    <a:srgbClr val="FF0000"/>
                  </a:solidFill>
                  <a:latin typeface="Arial Black" pitchFamily="34" charset="0"/>
                </a:rPr>
                <a:t> WITH bias correct</a:t>
              </a:r>
            </a:p>
          </p:txBody>
        </p:sp>
        <p:cxnSp>
          <p:nvCxnSpPr>
            <p:cNvPr id="18" name="Straight Connector 17"/>
            <p:cNvCxnSpPr/>
            <p:nvPr/>
          </p:nvCxnSpPr>
          <p:spPr>
            <a:xfrm flipV="1">
              <a:off x="5094942" y="1550275"/>
              <a:ext cx="486136" cy="1"/>
            </a:xfrm>
            <a:prstGeom prst="line">
              <a:avLst/>
            </a:prstGeom>
            <a:grpFill/>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094942" y="1933249"/>
              <a:ext cx="486136" cy="1"/>
            </a:xfrm>
            <a:prstGeom prst="line">
              <a:avLst/>
            </a:prstGeom>
            <a:grpFill/>
            <a:ln w="508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581078" y="1333407"/>
              <a:ext cx="3061500" cy="361270"/>
            </a:xfrm>
            <a:prstGeom prst="rect">
              <a:avLst/>
            </a:prstGeom>
            <a:grpFill/>
            <a:ln>
              <a:noFill/>
            </a:ln>
          </p:spPr>
          <p:txBody>
            <a:bodyPr>
              <a:spAutoFit/>
            </a:bodyPr>
            <a:lstStyle/>
            <a:p>
              <a:pPr defTabSz="457200">
                <a:defRPr/>
              </a:pPr>
              <a:r>
                <a:rPr lang="en-US" sz="2000" b="1" dirty="0">
                  <a:solidFill>
                    <a:prstClr val="black"/>
                  </a:solidFill>
                  <a:latin typeface="Arial Black" pitchFamily="34" charset="0"/>
                </a:rPr>
                <a:t>Control  (no SFOV </a:t>
              </a:r>
              <a:r>
                <a:rPr lang="en-US" sz="2000" b="1" dirty="0" err="1">
                  <a:solidFill>
                    <a:prstClr val="black"/>
                  </a:solidFill>
                  <a:latin typeface="Arial Black" pitchFamily="34" charset="0"/>
                </a:rPr>
                <a:t>Qv</a:t>
              </a:r>
              <a:r>
                <a:rPr lang="en-US" sz="2000" b="1" dirty="0">
                  <a:solidFill>
                    <a:prstClr val="black"/>
                  </a:solidFill>
                  <a:latin typeface="Arial Black" pitchFamily="34" charset="0"/>
                </a:rPr>
                <a:t>)</a:t>
              </a:r>
              <a:endParaRPr lang="en-US" sz="2000" b="1" dirty="0">
                <a:solidFill>
                  <a:srgbClr val="FF0000"/>
                </a:solidFill>
                <a:latin typeface="Arial Black" pitchFamily="34" charset="0"/>
              </a:endParaRPr>
            </a:p>
          </p:txBody>
        </p:sp>
        <p:sp>
          <p:nvSpPr>
            <p:cNvPr id="21" name="TextBox 20"/>
            <p:cNvSpPr txBox="1"/>
            <p:nvPr/>
          </p:nvSpPr>
          <p:spPr>
            <a:xfrm>
              <a:off x="5581077" y="1727550"/>
              <a:ext cx="3393576" cy="361270"/>
            </a:xfrm>
            <a:prstGeom prst="rect">
              <a:avLst/>
            </a:prstGeom>
            <a:grpFill/>
            <a:ln>
              <a:noFill/>
            </a:ln>
          </p:spPr>
          <p:txBody>
            <a:bodyPr>
              <a:spAutoFit/>
            </a:bodyPr>
            <a:lstStyle/>
            <a:p>
              <a:pPr defTabSz="457200">
                <a:defRPr/>
              </a:pPr>
              <a:r>
                <a:rPr lang="en-US" sz="2000" b="1" dirty="0">
                  <a:solidFill>
                    <a:srgbClr val="0000FF"/>
                  </a:solidFill>
                  <a:latin typeface="Arial Black" pitchFamily="34" charset="0"/>
                </a:rPr>
                <a:t>SFOV </a:t>
              </a:r>
              <a:r>
                <a:rPr lang="en-US" sz="2000" b="1" dirty="0" err="1">
                  <a:solidFill>
                    <a:srgbClr val="0000FF"/>
                  </a:solidFill>
                  <a:latin typeface="Arial Black" pitchFamily="34" charset="0"/>
                </a:rPr>
                <a:t>Qv</a:t>
              </a:r>
              <a:r>
                <a:rPr lang="en-US" sz="2000" b="1" dirty="0">
                  <a:solidFill>
                    <a:srgbClr val="0000FF"/>
                  </a:solidFill>
                  <a:latin typeface="Arial Black" pitchFamily="34" charset="0"/>
                </a:rPr>
                <a:t>  NO bias correct</a:t>
              </a:r>
              <a:endParaRPr lang="en-US" sz="2000" b="1" dirty="0">
                <a:solidFill>
                  <a:srgbClr val="FF0000"/>
                </a:solidFill>
                <a:latin typeface="Arial Black" pitchFamily="34" charset="0"/>
              </a:endParaRPr>
            </a:p>
          </p:txBody>
        </p:sp>
      </p:grpSp>
      <p:sp>
        <p:nvSpPr>
          <p:cNvPr id="23" name="Title 1"/>
          <p:cNvSpPr>
            <a:spLocks noGrp="1"/>
          </p:cNvSpPr>
          <p:nvPr>
            <p:ph type="title"/>
          </p:nvPr>
        </p:nvSpPr>
        <p:spPr>
          <a:xfrm>
            <a:off x="82550" y="138113"/>
            <a:ext cx="8699500" cy="966787"/>
          </a:xfrm>
        </p:spPr>
        <p:txBody>
          <a:bodyPr rtlCol="0">
            <a:normAutofit fontScale="90000"/>
          </a:bodyPr>
          <a:lstStyle/>
          <a:p>
            <a:pPr eaLnBrk="1" fontAlgn="auto" hangingPunct="1">
              <a:lnSpc>
                <a:spcPts val="4200"/>
              </a:lnSpc>
              <a:spcAft>
                <a:spcPts val="0"/>
              </a:spcAft>
              <a:defRPr/>
            </a:pPr>
            <a:r>
              <a:rPr lang="en-US" b="1" dirty="0" smtClean="0"/>
              <a:t>Impact of SFOV moisture on bias </a:t>
            </a:r>
            <a:br>
              <a:rPr lang="en-US" b="1" dirty="0" smtClean="0"/>
            </a:br>
            <a:r>
              <a:rPr lang="en-US" b="1" dirty="0" smtClean="0"/>
              <a:t>relative to </a:t>
            </a:r>
            <a:r>
              <a:rPr lang="en-US" b="1" dirty="0" err="1" smtClean="0"/>
              <a:t>radiosonde</a:t>
            </a:r>
            <a:r>
              <a:rPr lang="en-US" b="1" dirty="0" smtClean="0"/>
              <a:t> moisture</a:t>
            </a:r>
            <a:endParaRPr lang="en-US" b="1" dirty="0"/>
          </a:p>
        </p:txBody>
      </p:sp>
      <p:sp>
        <p:nvSpPr>
          <p:cNvPr id="28679" name="Title 1"/>
          <p:cNvSpPr txBox="1">
            <a:spLocks/>
          </p:cNvSpPr>
          <p:nvPr/>
        </p:nvSpPr>
        <p:spPr bwMode="auto">
          <a:xfrm>
            <a:off x="5119688" y="4724400"/>
            <a:ext cx="3719512" cy="1814513"/>
          </a:xfrm>
          <a:prstGeom prst="rect">
            <a:avLst/>
          </a:prstGeom>
          <a:noFill/>
          <a:ln w="63500">
            <a:solidFill>
              <a:srgbClr val="9900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sz="2800" b="1">
                <a:solidFill>
                  <a:srgbClr val="990099"/>
                </a:solidFill>
                <a:cs typeface="Arial" pitchFamily="34" charset="0"/>
              </a:rPr>
              <a:t>SFOV bias correction significantly reduces analysis and forecast </a:t>
            </a:r>
          </a:p>
          <a:p>
            <a:pPr algn="ctr" fontAlgn="base">
              <a:spcBef>
                <a:spcPct val="0"/>
              </a:spcBef>
              <a:spcAft>
                <a:spcPct val="0"/>
              </a:spcAft>
            </a:pPr>
            <a:r>
              <a:rPr lang="en-US" sz="2800" b="1">
                <a:solidFill>
                  <a:srgbClr val="E46C0A"/>
                </a:solidFill>
                <a:latin typeface="Arial Black" pitchFamily="34" charset="0"/>
                <a:cs typeface="Arial" pitchFamily="34" charset="0"/>
              </a:rPr>
              <a:t>dry bias</a:t>
            </a:r>
          </a:p>
        </p:txBody>
      </p:sp>
      <p:cxnSp>
        <p:nvCxnSpPr>
          <p:cNvPr id="31" name="Straight Arrow Connector 30"/>
          <p:cNvCxnSpPr/>
          <p:nvPr/>
        </p:nvCxnSpPr>
        <p:spPr>
          <a:xfrm flipV="1">
            <a:off x="5715000" y="3124200"/>
            <a:ext cx="611188" cy="1600200"/>
          </a:xfrm>
          <a:prstGeom prst="straightConnector1">
            <a:avLst/>
          </a:prstGeom>
          <a:ln w="50800">
            <a:solidFill>
              <a:srgbClr val="990099"/>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497138" y="3127375"/>
            <a:ext cx="2889250" cy="1593850"/>
          </a:xfrm>
          <a:prstGeom prst="straightConnector1">
            <a:avLst/>
          </a:prstGeom>
          <a:ln w="50800">
            <a:solidFill>
              <a:srgbClr val="990099"/>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8682" name="TextBox 17"/>
          <p:cNvSpPr txBox="1">
            <a:spLocks noChangeArrowheads="1"/>
          </p:cNvSpPr>
          <p:nvPr/>
        </p:nvSpPr>
        <p:spPr bwMode="auto">
          <a:xfrm>
            <a:off x="928688" y="3952875"/>
            <a:ext cx="1004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b="1">
                <a:solidFill>
                  <a:srgbClr val="E46C0A"/>
                </a:solidFill>
                <a:latin typeface="Arial Black" pitchFamily="34" charset="0"/>
              </a:rPr>
              <a:t>Dry</a:t>
            </a:r>
          </a:p>
        </p:txBody>
      </p:sp>
      <p:sp>
        <p:nvSpPr>
          <p:cNvPr id="28683" name="TextBox 23"/>
          <p:cNvSpPr txBox="1">
            <a:spLocks noChangeArrowheads="1"/>
          </p:cNvSpPr>
          <p:nvPr/>
        </p:nvSpPr>
        <p:spPr bwMode="auto">
          <a:xfrm>
            <a:off x="3059113" y="3979863"/>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b="1">
                <a:solidFill>
                  <a:srgbClr val="00B050"/>
                </a:solidFill>
                <a:latin typeface="Arial Black" pitchFamily="34" charset="0"/>
              </a:rPr>
              <a:t>Moist</a:t>
            </a:r>
          </a:p>
        </p:txBody>
      </p:sp>
      <p:sp>
        <p:nvSpPr>
          <p:cNvPr id="28684" name="TextBox 17"/>
          <p:cNvSpPr txBox="1">
            <a:spLocks noChangeArrowheads="1"/>
          </p:cNvSpPr>
          <p:nvPr/>
        </p:nvSpPr>
        <p:spPr bwMode="auto">
          <a:xfrm>
            <a:off x="5105400" y="39624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b="1">
                <a:solidFill>
                  <a:srgbClr val="E46C0A"/>
                </a:solidFill>
                <a:latin typeface="Arial Black" pitchFamily="34" charset="0"/>
              </a:rPr>
              <a:t>Dry</a:t>
            </a:r>
          </a:p>
        </p:txBody>
      </p:sp>
      <p:sp>
        <p:nvSpPr>
          <p:cNvPr id="28685" name="TextBox 23"/>
          <p:cNvSpPr txBox="1">
            <a:spLocks noChangeArrowheads="1"/>
          </p:cNvSpPr>
          <p:nvPr/>
        </p:nvSpPr>
        <p:spPr bwMode="auto">
          <a:xfrm>
            <a:off x="7391400" y="3962400"/>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b="1">
                <a:solidFill>
                  <a:srgbClr val="00B050"/>
                </a:solidFill>
                <a:latin typeface="Arial Black" pitchFamily="34" charset="0"/>
              </a:rPr>
              <a:t>Moist</a:t>
            </a:r>
          </a:p>
        </p:txBody>
      </p:sp>
      <p:cxnSp>
        <p:nvCxnSpPr>
          <p:cNvPr id="32" name="Straight Connector 31"/>
          <p:cNvCxnSpPr/>
          <p:nvPr/>
        </p:nvCxnSpPr>
        <p:spPr>
          <a:xfrm>
            <a:off x="6691313" y="1219200"/>
            <a:ext cx="14287" cy="2633663"/>
          </a:xfrm>
          <a:prstGeom prst="line">
            <a:avLst/>
          </a:prstGeom>
          <a:ln w="76200">
            <a:solidFill>
              <a:srgbClr val="FFC000">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438400" y="1219200"/>
            <a:ext cx="14288" cy="2633663"/>
          </a:xfrm>
          <a:prstGeom prst="line">
            <a:avLst/>
          </a:prstGeom>
          <a:ln w="76200">
            <a:solidFill>
              <a:srgbClr val="FFC000">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8688" name="TextBox 7"/>
          <p:cNvSpPr txBox="1">
            <a:spLocks noChangeArrowheads="1"/>
          </p:cNvSpPr>
          <p:nvPr/>
        </p:nvSpPr>
        <p:spPr bwMode="auto">
          <a:xfrm>
            <a:off x="685800" y="1652588"/>
            <a:ext cx="12493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lnSpc>
                <a:spcPts val="2000"/>
              </a:lnSpc>
              <a:spcBef>
                <a:spcPct val="0"/>
              </a:spcBef>
              <a:spcAft>
                <a:spcPct val="0"/>
              </a:spcAft>
            </a:pPr>
            <a:r>
              <a:rPr lang="en-US">
                <a:solidFill>
                  <a:srgbClr val="0000FF"/>
                </a:solidFill>
                <a:latin typeface="Arial Black" pitchFamily="34" charset="0"/>
              </a:rPr>
              <a:t>SFOV</a:t>
            </a:r>
          </a:p>
          <a:p>
            <a:pPr fontAlgn="base">
              <a:lnSpc>
                <a:spcPts val="2000"/>
              </a:lnSpc>
              <a:spcBef>
                <a:spcPct val="0"/>
              </a:spcBef>
              <a:spcAft>
                <a:spcPct val="0"/>
              </a:spcAft>
            </a:pPr>
            <a:r>
              <a:rPr lang="en-US">
                <a:solidFill>
                  <a:srgbClr val="0000FF"/>
                </a:solidFill>
                <a:latin typeface="Arial Black" pitchFamily="34" charset="0"/>
              </a:rPr>
              <a:t>NO bias </a:t>
            </a:r>
          </a:p>
          <a:p>
            <a:pPr fontAlgn="base">
              <a:lnSpc>
                <a:spcPts val="2000"/>
              </a:lnSpc>
              <a:spcBef>
                <a:spcPct val="0"/>
              </a:spcBef>
              <a:spcAft>
                <a:spcPct val="0"/>
              </a:spcAft>
            </a:pPr>
            <a:r>
              <a:rPr lang="en-US">
                <a:solidFill>
                  <a:srgbClr val="0000FF"/>
                </a:solidFill>
                <a:latin typeface="Arial Black" pitchFamily="34" charset="0"/>
              </a:rPr>
              <a:t>correct</a:t>
            </a:r>
          </a:p>
        </p:txBody>
      </p:sp>
      <p:sp>
        <p:nvSpPr>
          <p:cNvPr id="28689" name="TextBox 7"/>
          <p:cNvSpPr txBox="1">
            <a:spLocks noChangeArrowheads="1"/>
          </p:cNvSpPr>
          <p:nvPr/>
        </p:nvSpPr>
        <p:spPr bwMode="auto">
          <a:xfrm>
            <a:off x="685800" y="2616200"/>
            <a:ext cx="17240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lnSpc>
                <a:spcPts val="2000"/>
              </a:lnSpc>
              <a:spcBef>
                <a:spcPct val="0"/>
              </a:spcBef>
              <a:spcAft>
                <a:spcPct val="0"/>
              </a:spcAft>
            </a:pPr>
            <a:r>
              <a:rPr lang="en-US">
                <a:solidFill>
                  <a:srgbClr val="FF0000"/>
                </a:solidFill>
                <a:latin typeface="Arial Black" pitchFamily="34" charset="0"/>
              </a:rPr>
              <a:t>SFOV</a:t>
            </a:r>
          </a:p>
          <a:p>
            <a:pPr fontAlgn="base">
              <a:lnSpc>
                <a:spcPts val="2000"/>
              </a:lnSpc>
              <a:spcBef>
                <a:spcPct val="0"/>
              </a:spcBef>
              <a:spcAft>
                <a:spcPct val="0"/>
              </a:spcAft>
            </a:pPr>
            <a:r>
              <a:rPr lang="en-US">
                <a:solidFill>
                  <a:srgbClr val="FF0000"/>
                </a:solidFill>
                <a:latin typeface="Arial Black" pitchFamily="34" charset="0"/>
              </a:rPr>
              <a:t>WITH </a:t>
            </a:r>
          </a:p>
          <a:p>
            <a:pPr fontAlgn="base">
              <a:lnSpc>
                <a:spcPts val="2000"/>
              </a:lnSpc>
              <a:spcBef>
                <a:spcPct val="0"/>
              </a:spcBef>
              <a:spcAft>
                <a:spcPct val="0"/>
              </a:spcAft>
            </a:pPr>
            <a:r>
              <a:rPr lang="en-US">
                <a:solidFill>
                  <a:srgbClr val="FF0000"/>
                </a:solidFill>
                <a:latin typeface="Arial Black" pitchFamily="34" charset="0"/>
              </a:rPr>
              <a:t>bias correct</a:t>
            </a:r>
          </a:p>
        </p:txBody>
      </p:sp>
      <p:sp>
        <p:nvSpPr>
          <p:cNvPr id="28690" name="TextBox 7"/>
          <p:cNvSpPr txBox="1">
            <a:spLocks noChangeArrowheads="1"/>
          </p:cNvSpPr>
          <p:nvPr/>
        </p:nvSpPr>
        <p:spPr bwMode="auto">
          <a:xfrm>
            <a:off x="2987675" y="2325688"/>
            <a:ext cx="1431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solidFill>
                  <a:prstClr val="black"/>
                </a:solidFill>
                <a:latin typeface="Arial Black" pitchFamily="34" charset="0"/>
              </a:rPr>
              <a:t>Control</a:t>
            </a:r>
          </a:p>
          <a:p>
            <a:pPr fontAlgn="base">
              <a:spcBef>
                <a:spcPct val="0"/>
              </a:spcBef>
              <a:spcAft>
                <a:spcPct val="0"/>
              </a:spcAft>
            </a:pPr>
            <a:r>
              <a:rPr lang="en-US">
                <a:solidFill>
                  <a:prstClr val="black"/>
                </a:solidFill>
                <a:latin typeface="Arial Black" pitchFamily="34" charset="0"/>
              </a:rPr>
              <a:t>(no SFOV)</a:t>
            </a:r>
          </a:p>
        </p:txBody>
      </p:sp>
      <p:cxnSp>
        <p:nvCxnSpPr>
          <p:cNvPr id="39" name="Straight Arrow Connector 38"/>
          <p:cNvCxnSpPr/>
          <p:nvPr/>
        </p:nvCxnSpPr>
        <p:spPr>
          <a:xfrm flipV="1">
            <a:off x="1600200" y="2819400"/>
            <a:ext cx="533400" cy="228600"/>
          </a:xfrm>
          <a:prstGeom prst="straightConnector1">
            <a:avLst/>
          </a:prstGeom>
          <a:ln w="63500">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752600" y="2057400"/>
            <a:ext cx="381000" cy="304800"/>
          </a:xfrm>
          <a:prstGeom prst="straightConnector1">
            <a:avLst/>
          </a:prstGeom>
          <a:ln w="63500">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2438400" y="2590800"/>
            <a:ext cx="609600" cy="152400"/>
          </a:xfrm>
          <a:prstGeom prst="straightConnector1">
            <a:avLst/>
          </a:prstGeom>
          <a:ln w="635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28694" name="TextBox 6"/>
          <p:cNvSpPr txBox="1">
            <a:spLocks noChangeArrowheads="1"/>
          </p:cNvSpPr>
          <p:nvPr/>
        </p:nvSpPr>
        <p:spPr bwMode="auto">
          <a:xfrm>
            <a:off x="1600200" y="4162425"/>
            <a:ext cx="1752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1800"/>
              </a:lnSpc>
              <a:spcBef>
                <a:spcPct val="0"/>
              </a:spcBef>
              <a:spcAft>
                <a:spcPct val="0"/>
              </a:spcAft>
            </a:pPr>
            <a:r>
              <a:rPr lang="en-US" sz="2000" b="1">
                <a:solidFill>
                  <a:srgbClr val="000000"/>
                </a:solidFill>
                <a:latin typeface="Arial Black" pitchFamily="34" charset="0"/>
                <a:cs typeface="Arial" pitchFamily="34" charset="0"/>
              </a:rPr>
              <a:t>Analysis</a:t>
            </a:r>
          </a:p>
        </p:txBody>
      </p:sp>
    </p:spTree>
    <p:extLst>
      <p:ext uri="{BB962C8B-B14F-4D97-AF65-F5344CB8AC3E}">
        <p14:creationId xmlns:p14="http://schemas.microsoft.com/office/powerpoint/2010/main" val="4242702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p:cNvPicPr>
          <p:nvPr/>
        </p:nvPicPr>
        <p:blipFill>
          <a:blip r:embed="rId2">
            <a:extLst>
              <a:ext uri="{28A0092B-C50C-407E-A947-70E740481C1C}">
                <a14:useLocalDpi xmlns:a14="http://schemas.microsoft.com/office/drawing/2010/main" val="0"/>
              </a:ext>
            </a:extLst>
          </a:blip>
          <a:srcRect t="22412" r="72189" b="10484"/>
          <a:stretch>
            <a:fillRect/>
          </a:stretch>
        </p:blipFill>
        <p:spPr bwMode="auto">
          <a:xfrm>
            <a:off x="1030288" y="1385888"/>
            <a:ext cx="3303587"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p:cNvPicPr>
            <a:picLocks noChangeAspect="1"/>
          </p:cNvPicPr>
          <p:nvPr/>
        </p:nvPicPr>
        <p:blipFill>
          <a:blip r:embed="rId2">
            <a:extLst>
              <a:ext uri="{28A0092B-C50C-407E-A947-70E740481C1C}">
                <a14:useLocalDpi xmlns:a14="http://schemas.microsoft.com/office/drawing/2010/main" val="0"/>
              </a:ext>
            </a:extLst>
          </a:blip>
          <a:srcRect l="46330" t="24280" r="34621" b="12613"/>
          <a:stretch>
            <a:fillRect/>
          </a:stretch>
        </p:blipFill>
        <p:spPr bwMode="auto">
          <a:xfrm>
            <a:off x="6153150" y="1546225"/>
            <a:ext cx="29098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p:cNvPicPr>
          <p:nvPr/>
        </p:nvPicPr>
        <p:blipFill>
          <a:blip r:embed="rId2">
            <a:extLst>
              <a:ext uri="{28A0092B-C50C-407E-A947-70E740481C1C}">
                <a14:useLocalDpi xmlns:a14="http://schemas.microsoft.com/office/drawing/2010/main" val="0"/>
              </a:ext>
            </a:extLst>
          </a:blip>
          <a:srcRect l="67082" t="23346" r="2260" b="10352"/>
          <a:stretch>
            <a:fillRect/>
          </a:stretch>
        </p:blipFill>
        <p:spPr bwMode="auto">
          <a:xfrm>
            <a:off x="923925" y="4427538"/>
            <a:ext cx="3608388"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3"/>
          <p:cNvSpPr txBox="1">
            <a:spLocks noChangeArrowheads="1"/>
          </p:cNvSpPr>
          <p:nvPr/>
        </p:nvSpPr>
        <p:spPr bwMode="auto">
          <a:xfrm>
            <a:off x="6170613" y="1797050"/>
            <a:ext cx="1530350" cy="657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2200"/>
              </a:lnSpc>
              <a:spcBef>
                <a:spcPct val="0"/>
              </a:spcBef>
              <a:spcAft>
                <a:spcPct val="0"/>
              </a:spcAft>
            </a:pPr>
            <a:r>
              <a:rPr lang="en-US" sz="2200" b="1">
                <a:solidFill>
                  <a:srgbClr val="990099"/>
                </a:solidFill>
                <a:latin typeface="Arial" pitchFamily="34" charset="0"/>
                <a:ea typeface="ＭＳ Ｐゴシック" pitchFamily="34" charset="-128"/>
                <a:cs typeface="Arial" pitchFamily="34" charset="0"/>
              </a:rPr>
              <a:t>Relative Humidity</a:t>
            </a:r>
          </a:p>
        </p:txBody>
      </p:sp>
      <p:sp>
        <p:nvSpPr>
          <p:cNvPr id="24" name="Title 1"/>
          <p:cNvSpPr>
            <a:spLocks noGrp="1"/>
          </p:cNvSpPr>
          <p:nvPr>
            <p:ph type="title"/>
          </p:nvPr>
        </p:nvSpPr>
        <p:spPr>
          <a:xfrm>
            <a:off x="82550" y="76200"/>
            <a:ext cx="8699500" cy="966788"/>
          </a:xfrm>
        </p:spPr>
        <p:txBody>
          <a:bodyPr rtlCol="0">
            <a:normAutofit fontScale="90000"/>
          </a:bodyPr>
          <a:lstStyle/>
          <a:p>
            <a:pPr eaLnBrk="1" fontAlgn="auto" hangingPunct="1">
              <a:lnSpc>
                <a:spcPts val="4200"/>
              </a:lnSpc>
              <a:spcAft>
                <a:spcPts val="0"/>
              </a:spcAft>
              <a:defRPr/>
            </a:pPr>
            <a:r>
              <a:rPr lang="en-US" b="1" dirty="0" smtClean="0"/>
              <a:t>Impact of SFOV moisture on +12-h</a:t>
            </a:r>
            <a:br>
              <a:rPr lang="en-US" b="1" dirty="0" smtClean="0"/>
            </a:br>
            <a:r>
              <a:rPr lang="en-US" b="1" dirty="0" smtClean="0"/>
              <a:t>forecast RMS errors relative to </a:t>
            </a:r>
            <a:r>
              <a:rPr lang="en-US" b="1" dirty="0" err="1" smtClean="0"/>
              <a:t>raobs</a:t>
            </a:r>
            <a:endParaRPr lang="en-US" b="1" dirty="0"/>
          </a:p>
        </p:txBody>
      </p:sp>
      <p:sp>
        <p:nvSpPr>
          <p:cNvPr id="29703" name="TextBox 24"/>
          <p:cNvSpPr txBox="1">
            <a:spLocks noChangeArrowheads="1"/>
          </p:cNvSpPr>
          <p:nvPr/>
        </p:nvSpPr>
        <p:spPr bwMode="auto">
          <a:xfrm>
            <a:off x="1855788" y="1795463"/>
            <a:ext cx="2062162" cy="37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2200"/>
              </a:lnSpc>
              <a:spcBef>
                <a:spcPct val="0"/>
              </a:spcBef>
              <a:spcAft>
                <a:spcPct val="0"/>
              </a:spcAft>
            </a:pPr>
            <a:r>
              <a:rPr lang="en-US" sz="2200" b="1">
                <a:solidFill>
                  <a:srgbClr val="990099"/>
                </a:solidFill>
                <a:latin typeface="Arial" pitchFamily="34" charset="0"/>
                <a:ea typeface="ＭＳ Ｐゴシック" pitchFamily="34" charset="-128"/>
                <a:cs typeface="Arial" pitchFamily="34" charset="0"/>
              </a:rPr>
              <a:t>Temperature</a:t>
            </a:r>
          </a:p>
        </p:txBody>
      </p:sp>
      <p:pic>
        <p:nvPicPr>
          <p:cNvPr id="29704" name="Picture 25"/>
          <p:cNvPicPr>
            <a:picLocks noChangeAspect="1"/>
          </p:cNvPicPr>
          <p:nvPr/>
        </p:nvPicPr>
        <p:blipFill>
          <a:blip r:embed="rId2">
            <a:extLst>
              <a:ext uri="{28A0092B-C50C-407E-A947-70E740481C1C}">
                <a14:useLocalDpi xmlns:a14="http://schemas.microsoft.com/office/drawing/2010/main" val="0"/>
              </a:ext>
            </a:extLst>
          </a:blip>
          <a:srcRect l="33672" t="22412" r="63300" b="12613"/>
          <a:stretch>
            <a:fillRect/>
          </a:stretch>
        </p:blipFill>
        <p:spPr bwMode="auto">
          <a:xfrm>
            <a:off x="5699125" y="1466850"/>
            <a:ext cx="46196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26"/>
          <p:cNvSpPr txBox="1">
            <a:spLocks noChangeArrowheads="1"/>
          </p:cNvSpPr>
          <p:nvPr/>
        </p:nvSpPr>
        <p:spPr bwMode="auto">
          <a:xfrm>
            <a:off x="2728913" y="5595938"/>
            <a:ext cx="1328737" cy="374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2200"/>
              </a:lnSpc>
              <a:spcBef>
                <a:spcPct val="0"/>
              </a:spcBef>
              <a:spcAft>
                <a:spcPct val="0"/>
              </a:spcAft>
            </a:pPr>
            <a:r>
              <a:rPr lang="en-US" sz="2200" b="1">
                <a:solidFill>
                  <a:srgbClr val="990099"/>
                </a:solidFill>
                <a:latin typeface="Arial" pitchFamily="34" charset="0"/>
                <a:ea typeface="ＭＳ Ｐゴシック" pitchFamily="34" charset="-128"/>
                <a:cs typeface="Arial" pitchFamily="34" charset="0"/>
              </a:rPr>
              <a:t>Wind</a:t>
            </a:r>
          </a:p>
        </p:txBody>
      </p:sp>
      <p:grpSp>
        <p:nvGrpSpPr>
          <p:cNvPr id="2" name="Group 7"/>
          <p:cNvGrpSpPr/>
          <p:nvPr/>
        </p:nvGrpSpPr>
        <p:grpSpPr>
          <a:xfrm>
            <a:off x="4890434" y="5626100"/>
            <a:ext cx="4314704" cy="1052513"/>
            <a:chOff x="5086615" y="1333407"/>
            <a:chExt cx="3782247" cy="1124770"/>
          </a:xfrm>
          <a:noFill/>
        </p:grpSpPr>
        <p:cxnSp>
          <p:nvCxnSpPr>
            <p:cNvPr id="29" name="Straight Connector 28"/>
            <p:cNvCxnSpPr/>
            <p:nvPr/>
          </p:nvCxnSpPr>
          <p:spPr>
            <a:xfrm flipV="1">
              <a:off x="5086615" y="2327916"/>
              <a:ext cx="494463" cy="11872"/>
            </a:xfrm>
            <a:prstGeom prst="line">
              <a:avLst/>
            </a:prstGeom>
            <a:grpFill/>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578139" y="2124697"/>
              <a:ext cx="3290723" cy="333480"/>
            </a:xfrm>
            <a:prstGeom prst="rect">
              <a:avLst/>
            </a:prstGeom>
            <a:grpFill/>
            <a:ln>
              <a:noFill/>
            </a:ln>
          </p:spPr>
          <p:txBody>
            <a:bodyPr>
              <a:spAutoFit/>
            </a:bodyPr>
            <a:lstStyle/>
            <a:p>
              <a:pPr defTabSz="457200">
                <a:defRPr/>
              </a:pPr>
              <a:r>
                <a:rPr lang="en-US" b="1" dirty="0">
                  <a:solidFill>
                    <a:srgbClr val="FF0000"/>
                  </a:solidFill>
                  <a:latin typeface="Arial Black" pitchFamily="34" charset="0"/>
                  <a:ea typeface="ＭＳ Ｐゴシック" charset="-128"/>
                </a:rPr>
                <a:t>SFOV </a:t>
              </a:r>
              <a:r>
                <a:rPr lang="en-US" b="1" dirty="0" err="1">
                  <a:solidFill>
                    <a:srgbClr val="FF0000"/>
                  </a:solidFill>
                  <a:latin typeface="Arial Black" pitchFamily="34" charset="0"/>
                  <a:ea typeface="ＭＳ Ｐゴシック" charset="-128"/>
                </a:rPr>
                <a:t>Qv</a:t>
              </a:r>
              <a:r>
                <a:rPr lang="en-US" b="1" dirty="0">
                  <a:solidFill>
                    <a:srgbClr val="FF0000"/>
                  </a:solidFill>
                  <a:latin typeface="Arial Black" pitchFamily="34" charset="0"/>
                  <a:ea typeface="ＭＳ Ｐゴシック" charset="-128"/>
                </a:rPr>
                <a:t> WITH bias correct</a:t>
              </a:r>
            </a:p>
          </p:txBody>
        </p:sp>
        <p:cxnSp>
          <p:nvCxnSpPr>
            <p:cNvPr id="31" name="Straight Connector 30"/>
            <p:cNvCxnSpPr/>
            <p:nvPr/>
          </p:nvCxnSpPr>
          <p:spPr>
            <a:xfrm flipV="1">
              <a:off x="5094942" y="1550275"/>
              <a:ext cx="486136" cy="1"/>
            </a:xfrm>
            <a:prstGeom prst="line">
              <a:avLst/>
            </a:prstGeom>
            <a:grpFill/>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094942" y="1933249"/>
              <a:ext cx="486136" cy="1"/>
            </a:xfrm>
            <a:prstGeom prst="line">
              <a:avLst/>
            </a:prstGeom>
            <a:grpFill/>
            <a:ln w="508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581078" y="1333407"/>
              <a:ext cx="3061500" cy="333480"/>
            </a:xfrm>
            <a:prstGeom prst="rect">
              <a:avLst/>
            </a:prstGeom>
            <a:grpFill/>
            <a:ln>
              <a:noFill/>
            </a:ln>
          </p:spPr>
          <p:txBody>
            <a:bodyPr>
              <a:spAutoFit/>
            </a:bodyPr>
            <a:lstStyle/>
            <a:p>
              <a:pPr defTabSz="457200">
                <a:defRPr/>
              </a:pPr>
              <a:r>
                <a:rPr lang="en-US" b="1" dirty="0">
                  <a:solidFill>
                    <a:prstClr val="black"/>
                  </a:solidFill>
                  <a:latin typeface="Arial Black" pitchFamily="34" charset="0"/>
                  <a:ea typeface="ＭＳ Ｐゴシック" charset="-128"/>
                </a:rPr>
                <a:t>Control  (no SFOV </a:t>
              </a:r>
              <a:r>
                <a:rPr lang="en-US" b="1" dirty="0" err="1">
                  <a:solidFill>
                    <a:prstClr val="black"/>
                  </a:solidFill>
                  <a:latin typeface="Arial Black" pitchFamily="34" charset="0"/>
                  <a:ea typeface="ＭＳ Ｐゴシック" charset="-128"/>
                </a:rPr>
                <a:t>Qv</a:t>
              </a:r>
              <a:r>
                <a:rPr lang="en-US" b="1" dirty="0">
                  <a:solidFill>
                    <a:prstClr val="black"/>
                  </a:solidFill>
                  <a:latin typeface="Arial Black" pitchFamily="34" charset="0"/>
                  <a:ea typeface="ＭＳ Ｐゴシック" charset="-128"/>
                </a:rPr>
                <a:t>)</a:t>
              </a:r>
              <a:endParaRPr lang="en-US" b="1" dirty="0">
                <a:solidFill>
                  <a:srgbClr val="FF0000"/>
                </a:solidFill>
                <a:latin typeface="Arial Black" pitchFamily="34" charset="0"/>
                <a:ea typeface="ＭＳ Ｐゴシック" charset="-128"/>
              </a:endParaRPr>
            </a:p>
          </p:txBody>
        </p:sp>
        <p:sp>
          <p:nvSpPr>
            <p:cNvPr id="34" name="TextBox 33"/>
            <p:cNvSpPr txBox="1"/>
            <p:nvPr/>
          </p:nvSpPr>
          <p:spPr>
            <a:xfrm>
              <a:off x="5581077" y="1727550"/>
              <a:ext cx="3287785" cy="394687"/>
            </a:xfrm>
            <a:prstGeom prst="rect">
              <a:avLst/>
            </a:prstGeom>
            <a:grpFill/>
            <a:ln>
              <a:noFill/>
            </a:ln>
          </p:spPr>
          <p:txBody>
            <a:bodyPr>
              <a:spAutoFit/>
            </a:bodyPr>
            <a:lstStyle/>
            <a:p>
              <a:pPr defTabSz="457200">
                <a:defRPr/>
              </a:pPr>
              <a:r>
                <a:rPr lang="en-US" b="1" dirty="0">
                  <a:solidFill>
                    <a:srgbClr val="0000FF"/>
                  </a:solidFill>
                  <a:latin typeface="Arial Black" pitchFamily="34" charset="0"/>
                  <a:ea typeface="ＭＳ Ｐゴシック" charset="-128"/>
                </a:rPr>
                <a:t>SFOV </a:t>
              </a:r>
              <a:r>
                <a:rPr lang="en-US" b="1" dirty="0" err="1">
                  <a:solidFill>
                    <a:srgbClr val="0000FF"/>
                  </a:solidFill>
                  <a:latin typeface="Arial Black" pitchFamily="34" charset="0"/>
                  <a:ea typeface="ＭＳ Ｐゴシック" charset="-128"/>
                </a:rPr>
                <a:t>Qv</a:t>
              </a:r>
              <a:r>
                <a:rPr lang="en-US" b="1" dirty="0">
                  <a:solidFill>
                    <a:srgbClr val="0000FF"/>
                  </a:solidFill>
                  <a:latin typeface="Arial Black" pitchFamily="34" charset="0"/>
                  <a:ea typeface="ＭＳ Ｐゴシック" charset="-128"/>
                </a:rPr>
                <a:t>  NO bias correct</a:t>
              </a:r>
              <a:endParaRPr lang="en-US" b="1" dirty="0">
                <a:solidFill>
                  <a:srgbClr val="FF0000"/>
                </a:solidFill>
                <a:latin typeface="Arial Black" pitchFamily="34" charset="0"/>
                <a:ea typeface="ＭＳ Ｐゴシック" charset="-128"/>
              </a:endParaRPr>
            </a:p>
          </p:txBody>
        </p:sp>
      </p:grpSp>
      <p:pic>
        <p:nvPicPr>
          <p:cNvPr id="29707" name="Picture 34"/>
          <p:cNvPicPr>
            <a:picLocks/>
          </p:cNvPicPr>
          <p:nvPr/>
        </p:nvPicPr>
        <p:blipFill>
          <a:blip r:embed="rId3">
            <a:extLst>
              <a:ext uri="{28A0092B-C50C-407E-A947-70E740481C1C}">
                <a14:useLocalDpi xmlns:a14="http://schemas.microsoft.com/office/drawing/2010/main" val="0"/>
              </a:ext>
            </a:extLst>
          </a:blip>
          <a:srcRect t="26720" r="92172" b="6898"/>
          <a:stretch>
            <a:fillRect/>
          </a:stretch>
        </p:blipFill>
        <p:spPr bwMode="auto">
          <a:xfrm>
            <a:off x="125413" y="1374775"/>
            <a:ext cx="10366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35"/>
          <p:cNvSpPr txBox="1">
            <a:spLocks noChangeArrowheads="1"/>
          </p:cNvSpPr>
          <p:nvPr/>
        </p:nvSpPr>
        <p:spPr bwMode="auto">
          <a:xfrm>
            <a:off x="466725" y="3713163"/>
            <a:ext cx="850900"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0.0   0.2</a:t>
            </a:r>
          </a:p>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     K</a:t>
            </a:r>
          </a:p>
        </p:txBody>
      </p:sp>
      <p:pic>
        <p:nvPicPr>
          <p:cNvPr id="29709" name="Picture 4"/>
          <p:cNvPicPr>
            <a:picLocks/>
          </p:cNvPicPr>
          <p:nvPr/>
        </p:nvPicPr>
        <p:blipFill>
          <a:blip r:embed="rId3">
            <a:extLst>
              <a:ext uri="{28A0092B-C50C-407E-A947-70E740481C1C}">
                <a14:useLocalDpi xmlns:a14="http://schemas.microsoft.com/office/drawing/2010/main" val="0"/>
              </a:ext>
            </a:extLst>
          </a:blip>
          <a:srcRect l="67404" t="24811" r="26411" b="7585"/>
          <a:stretch>
            <a:fillRect/>
          </a:stretch>
        </p:blipFill>
        <p:spPr bwMode="auto">
          <a:xfrm>
            <a:off x="238125" y="4332288"/>
            <a:ext cx="8397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Box 35"/>
          <p:cNvSpPr txBox="1">
            <a:spLocks noChangeArrowheads="1"/>
          </p:cNvSpPr>
          <p:nvPr/>
        </p:nvSpPr>
        <p:spPr bwMode="auto">
          <a:xfrm>
            <a:off x="439738" y="6456363"/>
            <a:ext cx="800100" cy="401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0.0  0.5</a:t>
            </a:r>
          </a:p>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    m/s</a:t>
            </a:r>
          </a:p>
        </p:txBody>
      </p:sp>
      <p:pic>
        <p:nvPicPr>
          <p:cNvPr id="29711" name="Picture 3"/>
          <p:cNvPicPr>
            <a:picLocks/>
          </p:cNvPicPr>
          <p:nvPr/>
        </p:nvPicPr>
        <p:blipFill>
          <a:blip r:embed="rId3">
            <a:extLst>
              <a:ext uri="{28A0092B-C50C-407E-A947-70E740481C1C}">
                <a14:useLocalDpi xmlns:a14="http://schemas.microsoft.com/office/drawing/2010/main" val="0"/>
              </a:ext>
            </a:extLst>
          </a:blip>
          <a:srcRect l="33418" t="25764" r="60101" b="5867"/>
          <a:stretch>
            <a:fillRect/>
          </a:stretch>
        </p:blipFill>
        <p:spPr bwMode="auto">
          <a:xfrm>
            <a:off x="4876800" y="1466850"/>
            <a:ext cx="98901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itle 1"/>
          <p:cNvSpPr txBox="1">
            <a:spLocks/>
          </p:cNvSpPr>
          <p:nvPr/>
        </p:nvSpPr>
        <p:spPr bwMode="auto">
          <a:xfrm>
            <a:off x="5000625" y="4462463"/>
            <a:ext cx="3754438" cy="1095375"/>
          </a:xfrm>
          <a:prstGeom prst="rect">
            <a:avLst/>
          </a:prstGeom>
          <a:noFill/>
          <a:ln w="50800">
            <a:solidFill>
              <a:srgbClr val="9900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2100"/>
              </a:lnSpc>
              <a:spcBef>
                <a:spcPct val="0"/>
              </a:spcBef>
              <a:spcAft>
                <a:spcPct val="0"/>
              </a:spcAft>
            </a:pPr>
            <a:r>
              <a:rPr lang="en-US" sz="2000" b="1">
                <a:solidFill>
                  <a:srgbClr val="FF0000"/>
                </a:solidFill>
                <a:latin typeface="Arial" pitchFamily="34" charset="0"/>
                <a:ea typeface="ＭＳ Ｐゴシック" pitchFamily="34" charset="-128"/>
                <a:cs typeface="Arial" pitchFamily="34" charset="0"/>
              </a:rPr>
              <a:t>SFOV with bias correction </a:t>
            </a:r>
            <a:r>
              <a:rPr lang="en-US" sz="2000" b="1">
                <a:solidFill>
                  <a:srgbClr val="990099"/>
                </a:solidFill>
                <a:latin typeface="Arial" pitchFamily="34" charset="0"/>
                <a:ea typeface="ＭＳ Ｐゴシック" pitchFamily="34" charset="-128"/>
                <a:cs typeface="Arial" pitchFamily="34" charset="0"/>
              </a:rPr>
              <a:t>better than </a:t>
            </a:r>
            <a:r>
              <a:rPr lang="en-US" sz="2000" b="1">
                <a:solidFill>
                  <a:srgbClr val="000000"/>
                </a:solidFill>
                <a:latin typeface="Arial" pitchFamily="34" charset="0"/>
                <a:ea typeface="ＭＳ Ｐゴシック" pitchFamily="34" charset="-128"/>
                <a:cs typeface="Arial" pitchFamily="34" charset="0"/>
              </a:rPr>
              <a:t>control</a:t>
            </a:r>
            <a:r>
              <a:rPr lang="en-US" sz="2000" b="1">
                <a:solidFill>
                  <a:srgbClr val="990099"/>
                </a:solidFill>
                <a:latin typeface="Arial" pitchFamily="34" charset="0"/>
                <a:ea typeface="ＭＳ Ｐゴシック" pitchFamily="34" charset="-128"/>
                <a:cs typeface="Arial" pitchFamily="34" charset="0"/>
              </a:rPr>
              <a:t> for nearly all level and all variables</a:t>
            </a:r>
          </a:p>
        </p:txBody>
      </p:sp>
      <p:sp>
        <p:nvSpPr>
          <p:cNvPr id="29713" name="TextBox 35"/>
          <p:cNvSpPr txBox="1">
            <a:spLocks noChangeArrowheads="1"/>
          </p:cNvSpPr>
          <p:nvPr/>
        </p:nvSpPr>
        <p:spPr bwMode="auto">
          <a:xfrm>
            <a:off x="4876800" y="1066800"/>
            <a:ext cx="7604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b="1">
                <a:solidFill>
                  <a:srgbClr val="FF0000"/>
                </a:solidFill>
                <a:latin typeface="Arial Black" pitchFamily="34" charset="0"/>
                <a:ea typeface="ＭＳ Ｐゴシック" pitchFamily="34" charset="-128"/>
              </a:rPr>
              <a:t>DIFF</a:t>
            </a:r>
          </a:p>
        </p:txBody>
      </p:sp>
      <p:sp>
        <p:nvSpPr>
          <p:cNvPr id="29714" name="TextBox 35"/>
          <p:cNvSpPr txBox="1">
            <a:spLocks noChangeArrowheads="1"/>
          </p:cNvSpPr>
          <p:nvPr/>
        </p:nvSpPr>
        <p:spPr bwMode="auto">
          <a:xfrm>
            <a:off x="5178425" y="3932238"/>
            <a:ext cx="850900" cy="407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0.0   2.0</a:t>
            </a:r>
          </a:p>
          <a:p>
            <a:pPr fontAlgn="base">
              <a:lnSpc>
                <a:spcPts val="1200"/>
              </a:lnSpc>
              <a:spcBef>
                <a:spcPct val="0"/>
              </a:spcBef>
              <a:spcAft>
                <a:spcPct val="0"/>
              </a:spcAft>
            </a:pPr>
            <a:r>
              <a:rPr lang="en-US" sz="1200" b="1" i="1">
                <a:solidFill>
                  <a:srgbClr val="990099"/>
                </a:solidFill>
                <a:latin typeface="Arial Black" pitchFamily="34" charset="0"/>
                <a:ea typeface="ＭＳ Ｐゴシック" pitchFamily="34" charset="-128"/>
              </a:rPr>
              <a:t>     </a:t>
            </a:r>
            <a:r>
              <a:rPr lang="en-US" sz="1400" b="1" i="1">
                <a:solidFill>
                  <a:srgbClr val="990099"/>
                </a:solidFill>
                <a:latin typeface="Arial Black" pitchFamily="34" charset="0"/>
                <a:ea typeface="ＭＳ Ｐゴシック" pitchFamily="34" charset="-128"/>
              </a:rPr>
              <a:t>%</a:t>
            </a:r>
            <a:endParaRPr lang="en-US" sz="1200" b="1" i="1">
              <a:solidFill>
                <a:srgbClr val="990099"/>
              </a:solidFill>
              <a:latin typeface="Arial Black" pitchFamily="34" charset="0"/>
              <a:ea typeface="ＭＳ Ｐゴシック" pitchFamily="34" charset="-128"/>
            </a:endParaRPr>
          </a:p>
        </p:txBody>
      </p:sp>
      <p:cxnSp>
        <p:nvCxnSpPr>
          <p:cNvPr id="35" name="Straight Arrow Connector 34"/>
          <p:cNvCxnSpPr/>
          <p:nvPr/>
        </p:nvCxnSpPr>
        <p:spPr>
          <a:xfrm flipV="1">
            <a:off x="5000625" y="3970338"/>
            <a:ext cx="177800" cy="492125"/>
          </a:xfrm>
          <a:prstGeom prst="straightConnector1">
            <a:avLst/>
          </a:prstGeom>
          <a:ln w="50800">
            <a:solidFill>
              <a:srgbClr val="990099"/>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29708" idx="3"/>
          </p:cNvCxnSpPr>
          <p:nvPr/>
        </p:nvCxnSpPr>
        <p:spPr>
          <a:xfrm flipH="1" flipV="1">
            <a:off x="1317625" y="3914775"/>
            <a:ext cx="3657600" cy="547688"/>
          </a:xfrm>
          <a:prstGeom prst="straightConnector1">
            <a:avLst/>
          </a:prstGeom>
          <a:ln w="50800">
            <a:solidFill>
              <a:srgbClr val="990099"/>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1309688" y="4195763"/>
            <a:ext cx="3609975" cy="266700"/>
          </a:xfrm>
          <a:prstGeom prst="straightConnector1">
            <a:avLst/>
          </a:prstGeom>
          <a:ln w="50800">
            <a:solidFill>
              <a:srgbClr val="990099"/>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29718" name="TextBox 44"/>
          <p:cNvSpPr txBox="1">
            <a:spLocks noChangeArrowheads="1"/>
          </p:cNvSpPr>
          <p:nvPr/>
        </p:nvSpPr>
        <p:spPr bwMode="auto">
          <a:xfrm>
            <a:off x="5410200" y="1066800"/>
            <a:ext cx="10064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SFOV</a:t>
            </a:r>
          </a:p>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better</a:t>
            </a:r>
          </a:p>
        </p:txBody>
      </p:sp>
      <p:sp>
        <p:nvSpPr>
          <p:cNvPr id="29719" name="TextBox 35"/>
          <p:cNvSpPr txBox="1">
            <a:spLocks noChangeArrowheads="1"/>
          </p:cNvSpPr>
          <p:nvPr/>
        </p:nvSpPr>
        <p:spPr bwMode="auto">
          <a:xfrm>
            <a:off x="152400" y="990600"/>
            <a:ext cx="7604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b="1">
                <a:solidFill>
                  <a:srgbClr val="FF0000"/>
                </a:solidFill>
                <a:latin typeface="Arial Black" pitchFamily="34" charset="0"/>
                <a:ea typeface="ＭＳ Ｐゴシック" pitchFamily="34" charset="-128"/>
              </a:rPr>
              <a:t>DIFF</a:t>
            </a:r>
          </a:p>
        </p:txBody>
      </p:sp>
      <p:sp>
        <p:nvSpPr>
          <p:cNvPr id="29720" name="TextBox 36"/>
          <p:cNvSpPr txBox="1">
            <a:spLocks noChangeArrowheads="1"/>
          </p:cNvSpPr>
          <p:nvPr/>
        </p:nvSpPr>
        <p:spPr bwMode="auto">
          <a:xfrm>
            <a:off x="685800" y="990600"/>
            <a:ext cx="10064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SFOV</a:t>
            </a:r>
          </a:p>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better</a:t>
            </a:r>
          </a:p>
        </p:txBody>
      </p:sp>
      <p:sp>
        <p:nvSpPr>
          <p:cNvPr id="29721" name="TextBox 39"/>
          <p:cNvSpPr txBox="1">
            <a:spLocks noChangeArrowheads="1"/>
          </p:cNvSpPr>
          <p:nvPr/>
        </p:nvSpPr>
        <p:spPr bwMode="auto">
          <a:xfrm>
            <a:off x="0" y="4005263"/>
            <a:ext cx="760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b="1">
                <a:solidFill>
                  <a:srgbClr val="FF0000"/>
                </a:solidFill>
                <a:latin typeface="Arial Black" pitchFamily="34" charset="0"/>
                <a:ea typeface="ＭＳ Ｐゴシック" pitchFamily="34" charset="-128"/>
              </a:rPr>
              <a:t>DIFF</a:t>
            </a:r>
          </a:p>
        </p:txBody>
      </p:sp>
      <p:sp>
        <p:nvSpPr>
          <p:cNvPr id="29722" name="TextBox 40"/>
          <p:cNvSpPr txBox="1">
            <a:spLocks noChangeArrowheads="1"/>
          </p:cNvSpPr>
          <p:nvPr/>
        </p:nvSpPr>
        <p:spPr bwMode="auto">
          <a:xfrm>
            <a:off x="533400" y="4005263"/>
            <a:ext cx="1006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SFOV</a:t>
            </a:r>
          </a:p>
          <a:p>
            <a:pPr algn="ctr" fontAlgn="base">
              <a:lnSpc>
                <a:spcPts val="1600"/>
              </a:lnSpc>
              <a:spcBef>
                <a:spcPct val="0"/>
              </a:spcBef>
              <a:spcAft>
                <a:spcPct val="0"/>
              </a:spcAft>
            </a:pPr>
            <a:r>
              <a:rPr lang="en-US" b="1">
                <a:solidFill>
                  <a:srgbClr val="E46C0A"/>
                </a:solidFill>
                <a:latin typeface="Arial" pitchFamily="34" charset="0"/>
                <a:ea typeface="ＭＳ Ｐゴシック" pitchFamily="34" charset="-128"/>
                <a:cs typeface="Arial" pitchFamily="34" charset="0"/>
              </a:rPr>
              <a:t>better</a:t>
            </a:r>
          </a:p>
        </p:txBody>
      </p:sp>
    </p:spTree>
    <p:extLst>
      <p:ext uri="{BB962C8B-B14F-4D97-AF65-F5344CB8AC3E}">
        <p14:creationId xmlns:p14="http://schemas.microsoft.com/office/powerpoint/2010/main" val="3677404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r>
              <a:rPr lang="en-US" dirty="0" smtClean="0">
                <a:solidFill>
                  <a:srgbClr val="FFFF00"/>
                </a:solidFill>
              </a:rPr>
              <a:t> </a:t>
            </a:r>
            <a:endParaRPr lang="en-US" dirty="0" smtClean="0">
              <a:solidFill>
                <a:srgbClr val="FFFF00"/>
              </a:solidFill>
            </a:endParaRPr>
          </a:p>
        </p:txBody>
      </p:sp>
      <p:sp>
        <p:nvSpPr>
          <p:cNvPr id="54275" name="Rectangle 3"/>
          <p:cNvSpPr>
            <a:spLocks noGrp="1" noChangeArrowheads="1"/>
          </p:cNvSpPr>
          <p:nvPr>
            <p:ph type="body" idx="1"/>
          </p:nvPr>
        </p:nvSpPr>
        <p:spPr>
          <a:xfrm>
            <a:off x="457200" y="947738"/>
            <a:ext cx="8534400" cy="4462462"/>
          </a:xfrm>
        </p:spPr>
        <p:txBody>
          <a:bodyPr/>
          <a:lstStyle/>
          <a:p>
            <a:pPr eaLnBrk="1" hangingPunct="1">
              <a:defRPr/>
            </a:pPr>
            <a:r>
              <a:rPr lang="en-US" sz="2800" dirty="0" smtClean="0">
                <a:solidFill>
                  <a:schemeClr val="bg1"/>
                </a:solidFill>
              </a:rPr>
              <a:t>The ABI on GOES-R will improve over the current instrument, including improved image navigation and registration and radiometer performance (colder patch temperatures, </a:t>
            </a:r>
            <a:r>
              <a:rPr lang="en-US" sz="2800" dirty="0" err="1" smtClean="0">
                <a:solidFill>
                  <a:schemeClr val="bg1"/>
                </a:solidFill>
              </a:rPr>
              <a:t>etc</a:t>
            </a:r>
            <a:r>
              <a:rPr lang="en-US" sz="2800" dirty="0" smtClean="0">
                <a:solidFill>
                  <a:schemeClr val="bg1"/>
                </a:solidFill>
              </a:rPr>
              <a:t>).</a:t>
            </a:r>
          </a:p>
          <a:p>
            <a:pPr eaLnBrk="1" hangingPunct="1">
              <a:defRPr/>
            </a:pPr>
            <a:r>
              <a:rPr lang="en-US" sz="2800" dirty="0" smtClean="0">
                <a:solidFill>
                  <a:schemeClr val="bg1"/>
                </a:solidFill>
              </a:rPr>
              <a:t>These improvements will greatly assist a host of data assimilation and NWP applications, especially 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 via both direct assimilation and in-direct validations.</a:t>
            </a:r>
          </a:p>
          <a:p>
            <a:pPr eaLnBrk="1" hangingPunct="1">
              <a:defRPr/>
            </a:pPr>
            <a:r>
              <a:rPr lang="en-US" sz="2800" dirty="0" smtClean="0">
                <a:solidFill>
                  <a:schemeClr val="bg1"/>
                </a:solidFill>
              </a:rPr>
              <a:t>Need to start with current geostationary data and products to best prepare for the </a:t>
            </a:r>
            <a:r>
              <a:rPr lang="en-US" sz="2800" dirty="0" smtClean="0">
                <a:solidFill>
                  <a:schemeClr val="bg1"/>
                </a:solidFill>
              </a:rPr>
              <a:t>ABI</a:t>
            </a: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25</a:t>
            </a:fld>
            <a:endParaRPr lang="en-US" smtClean="0">
              <a:solidFill>
                <a:srgbClr val="000000"/>
              </a:solidFill>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0797" y="5555233"/>
            <a:ext cx="2043203" cy="130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922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1524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152400" y="685800"/>
            <a:ext cx="8839200" cy="4462462"/>
          </a:xfrm>
        </p:spPr>
        <p:txBody>
          <a:bodyPr/>
          <a:lstStyle/>
          <a:p>
            <a:pPr eaLnBrk="1" hangingPunct="1">
              <a:defRPr/>
            </a:pPr>
            <a:r>
              <a:rPr lang="en-US" sz="2800" dirty="0" smtClean="0">
                <a:solidFill>
                  <a:schemeClr val="bg1"/>
                </a:solidFill>
              </a:rPr>
              <a:t>There’s so much more information from the GOES-R instruments (ABI, GLM, </a:t>
            </a:r>
            <a:r>
              <a:rPr lang="en-US" sz="2800" dirty="0" err="1" smtClean="0">
                <a:solidFill>
                  <a:schemeClr val="bg1"/>
                </a:solidFill>
              </a:rPr>
              <a:t>etc</a:t>
            </a:r>
            <a:r>
              <a:rPr lang="en-US" sz="2800" dirty="0" smtClean="0">
                <a:solidFill>
                  <a:schemeClr val="bg1"/>
                </a:solidFill>
              </a:rPr>
              <a:t>), that the best way for the forecaster and others to quickly gain benefit is if the information is assimilated into the appropriately-scaled numerical weather prediction models. </a:t>
            </a:r>
          </a:p>
          <a:p>
            <a:pPr lvl="1" eaLnBrk="1" hangingPunct="1">
              <a:defRPr/>
            </a:pPr>
            <a:r>
              <a:rPr lang="en-US" sz="2400" dirty="0" smtClean="0">
                <a:solidFill>
                  <a:schemeClr val="bg1"/>
                </a:solidFill>
              </a:rPr>
              <a:t>Need to use both clear and cloudy radiances</a:t>
            </a:r>
          </a:p>
          <a:p>
            <a:pPr lvl="1" eaLnBrk="1" hangingPunct="1">
              <a:defRPr/>
            </a:pPr>
            <a:r>
              <a:rPr lang="en-US" sz="2400" dirty="0" smtClean="0">
                <a:solidFill>
                  <a:schemeClr val="bg1"/>
                </a:solidFill>
              </a:rPr>
              <a:t>May need to continue to use select products</a:t>
            </a:r>
          </a:p>
          <a:p>
            <a:pPr eaLnBrk="1" hangingPunct="1">
              <a:defRPr/>
            </a:pPr>
            <a:r>
              <a:rPr lang="en-US" sz="2800" dirty="0" smtClean="0">
                <a:solidFill>
                  <a:schemeClr val="bg1"/>
                </a:solidFill>
              </a:rPr>
              <a:t>The </a:t>
            </a:r>
            <a:r>
              <a:rPr lang="en-US" sz="2800" dirty="0" smtClean="0">
                <a:solidFill>
                  <a:schemeClr val="bg1"/>
                </a:solidFill>
              </a:rPr>
              <a:t>direct use of imagery and products will continue, for model comparisons, rapidly changing phenomena, etc</a:t>
            </a:r>
            <a:r>
              <a:rPr lang="en-US" sz="2800" dirty="0" smtClean="0">
                <a:solidFill>
                  <a:schemeClr val="bg1"/>
                </a:solidFill>
              </a:rPr>
              <a:t>.</a:t>
            </a:r>
          </a:p>
          <a:p>
            <a:pPr lvl="1" eaLnBrk="1" hangingPunct="1">
              <a:defRPr/>
            </a:pPr>
            <a:r>
              <a:rPr lang="en-US" sz="2400" dirty="0" smtClean="0">
                <a:solidFill>
                  <a:schemeClr val="bg1"/>
                </a:solidFill>
              </a:rPr>
              <a:t>Satellite data will still be finer spatial and temporal than the NWP assimilations</a:t>
            </a:r>
          </a:p>
          <a:p>
            <a:pPr eaLnBrk="1" hangingPunct="1">
              <a:defRPr/>
            </a:pPr>
            <a:r>
              <a:rPr lang="en-US" sz="2800" dirty="0">
                <a:solidFill>
                  <a:schemeClr val="bg1"/>
                </a:solidFill>
              </a:rPr>
              <a:t>Still need the vertical resolution of high-spectral, high-temporal observations!</a:t>
            </a:r>
          </a:p>
          <a:p>
            <a:pPr lvl="1" eaLnBrk="1" hangingPunct="1">
              <a:defRPr/>
            </a:pPr>
            <a:endParaRPr lang="en-US" sz="24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26</a:t>
            </a:fld>
            <a:endParaRPr lang="en-US" dirty="0" smtClean="0">
              <a:solidFill>
                <a:srgbClr val="000000"/>
              </a:solidFill>
            </a:endParaRPr>
          </a:p>
        </p:txBody>
      </p:sp>
    </p:spTree>
    <p:extLst>
      <p:ext uri="{BB962C8B-B14F-4D97-AF65-F5344CB8AC3E}">
        <p14:creationId xmlns:p14="http://schemas.microsoft.com/office/powerpoint/2010/main" val="1585868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5340554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24889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cstate="email">
            <a:extLst>
              <a:ext uri="{28A0092B-C50C-407E-A947-70E740481C1C}">
                <a14:useLocalDpi xmlns:a14="http://schemas.microsoft.com/office/drawing/2010/main"/>
              </a:ext>
            </a:extLst>
          </a:blip>
          <a:srcRect r="38046" b="30000"/>
          <a:stretch>
            <a:fillRect/>
          </a:stretch>
        </p:blipFill>
        <p:spPr bwMode="auto">
          <a:xfrm>
            <a:off x="228600" y="4289994"/>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4232275"/>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29</a:t>
            </a:fld>
            <a:endParaRPr lang="en-US" smtClean="0">
              <a:solidFill>
                <a:srgbClr val="000000"/>
              </a:solidFill>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4199506"/>
            <a:ext cx="3592286" cy="2514600"/>
          </a:xfrm>
          <a:prstGeom prst="rect">
            <a:avLst/>
          </a:prstGeom>
        </p:spPr>
      </p:pic>
    </p:spTree>
    <p:extLst>
      <p:ext uri="{BB962C8B-B14F-4D97-AF65-F5344CB8AC3E}">
        <p14:creationId xmlns:p14="http://schemas.microsoft.com/office/powerpoint/2010/main" val="3979765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00"/>
                </a:solidFill>
                <a:latin typeface="Arial" pitchFamily="34" charset="0"/>
                <a:ea typeface="ＭＳ Ｐゴシック" pitchFamily="34" charset="-128"/>
              </a:rPr>
              <a:t>Satellite Data Assimilation</a:t>
            </a:r>
          </a:p>
        </p:txBody>
      </p:sp>
      <p:pic>
        <p:nvPicPr>
          <p:cNvPr id="156677" name="Picture 5" descr="csbt_res_cmps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6019800"/>
            <a:ext cx="4968027" cy="369332"/>
          </a:xfrm>
          <a:prstGeom prst="rect">
            <a:avLst/>
          </a:prstGeom>
          <a:noFill/>
        </p:spPr>
        <p:txBody>
          <a:bodyPr wrap="none" rtlCol="0">
            <a:spAutoFit/>
          </a:bodyPr>
          <a:lstStyle/>
          <a:p>
            <a:r>
              <a:rPr lang="en-US" dirty="0">
                <a:solidFill>
                  <a:srgbClr val="FFFFFF"/>
                </a:solidFill>
              </a:rPr>
              <a:t>The challenge (from satellite imagery to NWP)!</a:t>
            </a:r>
            <a:endParaRPr lang="en-US" dirty="0">
              <a:solidFill>
                <a:srgbClr val="FFFFFF"/>
              </a:solidFill>
            </a:endParaRPr>
          </a:p>
        </p:txBody>
      </p:sp>
      <p:sp>
        <p:nvSpPr>
          <p:cNvPr id="3" name="Slide Number Placeholder 2"/>
          <p:cNvSpPr>
            <a:spLocks noGrp="1"/>
          </p:cNvSpPr>
          <p:nvPr>
            <p:ph type="sldNum" sz="quarter" idx="12"/>
          </p:nvPr>
        </p:nvSpPr>
        <p:spPr/>
        <p:txBody>
          <a:bodyPr/>
          <a:lstStyle/>
          <a:p>
            <a:pPr>
              <a:defRPr/>
            </a:pPr>
            <a:fld id="{68CE0BA4-E8C6-434C-ADA0-1A91C0D5DE60}" type="slidenum">
              <a:rPr lang="en-US" smtClean="0">
                <a:solidFill>
                  <a:srgbClr val="000000"/>
                </a:solidFill>
              </a:rPr>
              <a:pPr>
                <a:defRPr/>
              </a:pPr>
              <a:t>3</a:t>
            </a:fld>
            <a:endParaRPr lang="en-US" dirty="0">
              <a:solidFill>
                <a:srgbClr val="000000"/>
              </a:solidFill>
            </a:endParaRPr>
          </a:p>
        </p:txBody>
      </p:sp>
      <p:sp>
        <p:nvSpPr>
          <p:cNvPr id="6" name="Text Box 8"/>
          <p:cNvSpPr txBox="1">
            <a:spLocks noChangeArrowheads="1"/>
          </p:cNvSpPr>
          <p:nvPr/>
        </p:nvSpPr>
        <p:spPr bwMode="auto">
          <a:xfrm>
            <a:off x="15003" y="6477000"/>
            <a:ext cx="1966197" cy="338554"/>
          </a:xfrm>
          <a:prstGeom prst="rect">
            <a:avLst/>
          </a:prstGeom>
          <a:noFill/>
          <a:ln w="9525">
            <a:noFill/>
            <a:miter lim="800000"/>
            <a:headEnd/>
            <a:tailEnd/>
          </a:ln>
        </p:spPr>
        <p:txBody>
          <a:bodyPr wrap="square">
            <a:spAutoFit/>
          </a:bodyPr>
          <a:lstStyle/>
          <a:p>
            <a:pPr fontAlgn="base">
              <a:spcBef>
                <a:spcPct val="50000"/>
              </a:spcBef>
              <a:spcAft>
                <a:spcPct val="0"/>
              </a:spcAft>
            </a:pPr>
            <a:r>
              <a:rPr lang="en-US" sz="1600" b="1" dirty="0" smtClean="0">
                <a:solidFill>
                  <a:prstClr val="black"/>
                </a:solidFill>
                <a:cs typeface="Arial" pitchFamily="34" charset="0"/>
              </a:rPr>
              <a:t>Tony Schreiner</a:t>
            </a:r>
            <a:endParaRPr lang="en-US" dirty="0">
              <a:solidFill>
                <a:prstClr val="black"/>
              </a:solidFill>
              <a:cs typeface="Arial" pitchFamily="34" charset="0"/>
            </a:endParaRPr>
          </a:p>
        </p:txBody>
      </p:sp>
    </p:spTree>
    <p:extLst>
      <p:ext uri="{BB962C8B-B14F-4D97-AF65-F5344CB8AC3E}">
        <p14:creationId xmlns:p14="http://schemas.microsoft.com/office/powerpoint/2010/main" val="3099356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4267200" cy="1143000"/>
          </a:xfrm>
        </p:spPr>
        <p:txBody>
          <a:bodyPr/>
          <a:lstStyle/>
          <a:p>
            <a:r>
              <a:rPr lang="en-US" sz="3600" dirty="0" smtClean="0">
                <a:solidFill>
                  <a:srgbClr val="FFFF00"/>
                </a:solidFill>
              </a:rPr>
              <a:t>Need to monitor rapidly evolving situations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4</a:t>
            </a:fld>
            <a:endParaRPr lang="en-US">
              <a:solidFill>
                <a:srgbClr val="000000"/>
              </a:solidFill>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15000" y="3581400"/>
            <a:ext cx="3200400" cy="3004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17278"/>
            <a:ext cx="4191000" cy="3143250"/>
          </a:xfrm>
          <a:prstGeom prst="rect">
            <a:avLst/>
          </a:prstGeom>
          <a:ln>
            <a:solidFill>
              <a:schemeClr val="tx1"/>
            </a:solidFill>
          </a:ln>
        </p:spPr>
      </p:pic>
    </p:spTree>
    <p:extLst>
      <p:ext uri="{BB962C8B-B14F-4D97-AF65-F5344CB8AC3E}">
        <p14:creationId xmlns:p14="http://schemas.microsoft.com/office/powerpoint/2010/main" val="37129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1568619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64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 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a:t>
            </a:r>
            <a:r>
              <a:rPr lang="en-US" sz="1600" dirty="0" smtClean="0">
                <a:solidFill>
                  <a:srgbClr val="FFFFFF"/>
                </a:solidFill>
                <a:ea typeface="MS PGothic" pitchFamily="34" charset="-128"/>
              </a:rPr>
              <a:t>Schmit</a:t>
            </a:r>
          </a:p>
          <a:p>
            <a:pPr fontAlgn="base">
              <a:spcBef>
                <a:spcPct val="0"/>
              </a:spcBef>
              <a:spcAft>
                <a:spcPct val="0"/>
              </a:spcAft>
            </a:pPr>
            <a:r>
              <a:rPr lang="en-US" sz="1600" dirty="0" smtClean="0">
                <a:solidFill>
                  <a:srgbClr val="FFFFFF"/>
                </a:solidFill>
                <a:ea typeface="MS PGothic" pitchFamily="34" charset="-128"/>
              </a:rPr>
              <a:t>- Can these type loops validate </a:t>
            </a:r>
            <a:r>
              <a:rPr lang="en-US" sz="1600" dirty="0" err="1" smtClean="0">
                <a:solidFill>
                  <a:srgbClr val="FFFFFF"/>
                </a:solidFill>
                <a:ea typeface="MS PGothic" pitchFamily="34" charset="-128"/>
              </a:rPr>
              <a:t>meso</a:t>
            </a:r>
            <a:r>
              <a:rPr lang="en-US" sz="1600" dirty="0" smtClean="0">
                <a:solidFill>
                  <a:srgbClr val="FFFFFF"/>
                </a:solidFill>
                <a:ea typeface="MS PGothic" pitchFamily="34" charset="-128"/>
              </a:rPr>
              <a:t>-scale models? </a:t>
            </a:r>
            <a:endParaRPr lang="en-US" sz="1600" dirty="0">
              <a:solidFill>
                <a:srgbClr val="FFFFFF"/>
              </a:solidFill>
              <a:ea typeface="MS PGothic" pitchFamily="34" charset="-128"/>
            </a:endParaRP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3747612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5175501"/>
              </p:ext>
            </p:extLst>
          </p:nvPr>
        </p:nvGraphicFramePr>
        <p:xfrm>
          <a:off x="96819" y="1143000"/>
          <a:ext cx="2646381" cy="54305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1304238"/>
              </p:ext>
            </p:extLst>
          </p:nvPr>
        </p:nvGraphicFramePr>
        <p:xfrm>
          <a:off x="2871394" y="1143000"/>
          <a:ext cx="2843606" cy="4795559"/>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100" dirty="0" smtClean="0"/>
                        <a:t>Energetic Heavy Ions</a:t>
                      </a:r>
                    </a:p>
                    <a:p>
                      <a:pPr>
                        <a:spcBef>
                          <a:spcPts val="200"/>
                        </a:spcBef>
                        <a:spcAft>
                          <a:spcPts val="200"/>
                        </a:spcAft>
                      </a:pPr>
                      <a:r>
                        <a:rPr lang="en-US" sz="1100" dirty="0" smtClean="0"/>
                        <a:t>Magnetospheric</a:t>
                      </a:r>
                      <a:r>
                        <a:rPr lang="en-US" sz="1100" baseline="0" dirty="0" smtClean="0"/>
                        <a:t> Electrons  &amp; Protons: Low Energy</a:t>
                      </a:r>
                    </a:p>
                    <a:p>
                      <a:pPr>
                        <a:spcBef>
                          <a:spcPts val="200"/>
                        </a:spcBef>
                        <a:spcAft>
                          <a:spcPts val="200"/>
                        </a:spcAft>
                      </a:pPr>
                      <a:r>
                        <a:rPr lang="en-US" sz="1100" baseline="0" dirty="0" smtClean="0"/>
                        <a:t>Magnetospheric Electrons: Med &amp; High Energy</a:t>
                      </a:r>
                    </a:p>
                    <a:p>
                      <a:pPr>
                        <a:spcBef>
                          <a:spcPts val="200"/>
                        </a:spcBef>
                        <a:spcAft>
                          <a:spcPts val="200"/>
                        </a:spcAft>
                      </a:pPr>
                      <a:r>
                        <a:rPr lang="en-US" sz="1100" baseline="0" dirty="0" smtClean="0"/>
                        <a:t>Magnetospheric Protons: Med &amp; High Energy</a:t>
                      </a:r>
                    </a:p>
                    <a:p>
                      <a:pPr>
                        <a:spcBef>
                          <a:spcPts val="200"/>
                        </a:spcBef>
                        <a:spcAft>
                          <a:spcPts val="200"/>
                        </a:spcAft>
                      </a:pPr>
                      <a:r>
                        <a:rPr lang="en-US" sz="11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Geomagnetic Field</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53788" y="773668"/>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Baseline Products</a:t>
            </a:r>
            <a:endParaRPr lang="en-US" b="1" dirty="0">
              <a:solidFill>
                <a:srgbClr val="FF9900"/>
              </a:solidFill>
              <a:latin typeface="Arial"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val="2293621341"/>
              </p:ext>
            </p:extLst>
          </p:nvPr>
        </p:nvGraphicFramePr>
        <p:xfrm>
          <a:off x="6281569" y="1143000"/>
          <a:ext cx="2646381" cy="56591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324600" y="773668"/>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Future Capabilities</a:t>
            </a:r>
            <a:endParaRPr lang="en-US" b="1" dirty="0">
              <a:solidFill>
                <a:srgbClr val="FF9900"/>
              </a:solidFill>
              <a:latin typeface="Arial" charset="0"/>
            </a:endParaRPr>
          </a:p>
        </p:txBody>
      </p:sp>
      <p:cxnSp>
        <p:nvCxnSpPr>
          <p:cNvPr id="11" name="Straight Connector 10"/>
          <p:cNvCxnSpPr/>
          <p:nvPr/>
        </p:nvCxnSpPr>
        <p:spPr>
          <a:xfrm flipH="1">
            <a:off x="5927464" y="753035"/>
            <a:ext cx="10758" cy="610496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809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solidFill>
                  <a:srgbClr val="000000"/>
                </a:solidFill>
              </a:rPr>
              <a:pPr/>
              <a:t>8</a:t>
            </a:fld>
            <a:endParaRPr lang="en-US">
              <a:solidFill>
                <a:srgbClr val="000000"/>
              </a:solidFill>
            </a:endParaRPr>
          </a:p>
        </p:txBody>
      </p:sp>
      <p:sp>
        <p:nvSpPr>
          <p:cNvPr id="103426" name="Text Box 2"/>
          <p:cNvSpPr txBox="1">
            <a:spLocks noChangeArrowheads="1"/>
          </p:cNvSpPr>
          <p:nvPr/>
        </p:nvSpPr>
        <p:spPr bwMode="auto">
          <a:xfrm>
            <a:off x="152401" y="6553200"/>
            <a:ext cx="937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dirty="0">
                <a:solidFill>
                  <a:srgbClr val="99CC00"/>
                </a:solidFill>
                <a:latin typeface="Times New Roman" pitchFamily="18" charset="0"/>
                <a:ea typeface="Batang" pitchFamily="18" charset="-127"/>
                <a:cs typeface="Times New Roman" pitchFamily="18" charset="0"/>
              </a:rPr>
              <a:t>Simulated Advanced Baseline Imager (ABI) bands shown; in the legacy </a:t>
            </a:r>
            <a:r>
              <a:rPr lang="en-US" altLang="ko-KR" dirty="0" smtClean="0">
                <a:solidFill>
                  <a:srgbClr val="99CC00"/>
                </a:solidFill>
                <a:latin typeface="Times New Roman" pitchFamily="18" charset="0"/>
                <a:ea typeface="Batang" pitchFamily="18" charset="-127"/>
                <a:cs typeface="Times New Roman" pitchFamily="18" charset="0"/>
              </a:rPr>
              <a:t>AWIPS (WES case). </a:t>
            </a:r>
            <a:endParaRPr lang="en-US" dirty="0">
              <a:solidFill>
                <a:srgbClr val="99CC00"/>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039519"/>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FF"/>
                </a:solidFill>
              </a:rPr>
              <a:t>J. </a:t>
            </a:r>
            <a:r>
              <a:rPr lang="en-US" dirty="0" err="1">
                <a:solidFill>
                  <a:srgbClr val="FFFFFF"/>
                </a:solidFill>
              </a:rPr>
              <a:t>Oktin</a:t>
            </a:r>
            <a:r>
              <a:rPr lang="en-US" dirty="0">
                <a:solidFill>
                  <a:srgbClr val="FFFFFF"/>
                </a:solidFill>
              </a:rPr>
              <a:t> et al., CIMSS</a:t>
            </a:r>
          </a:p>
        </p:txBody>
      </p:sp>
    </p:spTree>
    <p:extLst>
      <p:ext uri="{BB962C8B-B14F-4D97-AF65-F5344CB8AC3E}">
        <p14:creationId xmlns:p14="http://schemas.microsoft.com/office/powerpoint/2010/main" val="3611180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336268"/>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21531"/>
            <a:ext cx="8246335" cy="5514737"/>
          </a:xfrm>
          <a:prstGeom prst="rect">
            <a:avLst/>
          </a:prstGeom>
        </p:spPr>
      </p:pic>
      <p:sp>
        <p:nvSpPr>
          <p:cNvPr id="5" name="TextBox 4"/>
          <p:cNvSpPr txBox="1"/>
          <p:nvPr/>
        </p:nvSpPr>
        <p:spPr>
          <a:xfrm>
            <a:off x="1905000" y="4495800"/>
            <a:ext cx="5867400" cy="923330"/>
          </a:xfrm>
          <a:prstGeom prst="rect">
            <a:avLst/>
          </a:prstGeom>
          <a:noFill/>
        </p:spPr>
        <p:txBody>
          <a:bodyPr wrap="square" rtlCol="0">
            <a:spAutoFit/>
          </a:bodyPr>
          <a:lstStyle/>
          <a:p>
            <a:r>
              <a:rPr lang="en-US" dirty="0">
                <a:solidFill>
                  <a:srgbClr val="FFFFFF"/>
                </a:solidFill>
              </a:rPr>
              <a:t>- Run in near-</a:t>
            </a:r>
            <a:r>
              <a:rPr lang="en-US" dirty="0" err="1">
                <a:solidFill>
                  <a:srgbClr val="FFFFFF"/>
                </a:solidFill>
              </a:rPr>
              <a:t>realtime</a:t>
            </a:r>
            <a:r>
              <a:rPr lang="en-US" dirty="0">
                <a:solidFill>
                  <a:srgbClr val="FFFFFF"/>
                </a:solidFill>
              </a:rPr>
              <a:t> each day.</a:t>
            </a:r>
          </a:p>
          <a:p>
            <a:r>
              <a:rPr lang="en-US" dirty="0">
                <a:solidFill>
                  <a:srgbClr val="FFFFFF"/>
                </a:solidFill>
              </a:rPr>
              <a:t>- Future plans call for all ABI bands to be simulated, currently only 8 or 9 are being generated. </a:t>
            </a:r>
            <a:endParaRPr lang="en-US" dirty="0">
              <a:solidFill>
                <a:srgbClr val="FFFFFF"/>
              </a:solidFill>
            </a:endParaRPr>
          </a:p>
        </p:txBody>
      </p:sp>
    </p:spTree>
    <p:extLst>
      <p:ext uri="{BB962C8B-B14F-4D97-AF65-F5344CB8AC3E}">
        <p14:creationId xmlns:p14="http://schemas.microsoft.com/office/powerpoint/2010/main" val="1552785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rant_blue">
  <a:themeElements>
    <a:clrScheme name="">
      <a:dk1>
        <a:srgbClr val="000000"/>
      </a:dk1>
      <a:lt1>
        <a:srgbClr val="FFFFFF"/>
      </a:lt1>
      <a:dk2>
        <a:srgbClr val="000000"/>
      </a:dk2>
      <a:lt2>
        <a:srgbClr val="060606"/>
      </a:lt2>
      <a:accent1>
        <a:srgbClr val="FFFFFF"/>
      </a:accent1>
      <a:accent2>
        <a:srgbClr val="FFFFFF"/>
      </a:accent2>
      <a:accent3>
        <a:srgbClr val="FFFFFF"/>
      </a:accent3>
      <a:accent4>
        <a:srgbClr val="000000"/>
      </a:accent4>
      <a:accent5>
        <a:srgbClr val="FFFFFF"/>
      </a:accent5>
      <a:accent6>
        <a:srgbClr val="E7E7E7"/>
      </a:accent6>
      <a:hlink>
        <a:srgbClr val="FF0033"/>
      </a:hlink>
      <a:folHlink>
        <a:srgbClr val="CCCCCC"/>
      </a:folHlink>
    </a:clrScheme>
    <a:fontScheme name="Brant_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rant_blu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rant_blu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rant_blue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3972</TotalTime>
  <Words>2671</Words>
  <Application>Microsoft Office PowerPoint</Application>
  <PresentationFormat>On-screen Show (4:3)</PresentationFormat>
  <Paragraphs>447</Paragraphs>
  <Slides>29</Slides>
  <Notes>15</Notes>
  <HiddenSlides>0</HiddenSlides>
  <MMClips>0</MMClips>
  <ScaleCrop>false</ScaleCrop>
  <HeadingPairs>
    <vt:vector size="4" baseType="variant">
      <vt:variant>
        <vt:lpstr>Theme</vt:lpstr>
      </vt:variant>
      <vt:variant>
        <vt:i4>13</vt:i4>
      </vt:variant>
      <vt:variant>
        <vt:lpstr>Slide Titles</vt:lpstr>
      </vt:variant>
      <vt:variant>
        <vt:i4>29</vt:i4>
      </vt:variant>
    </vt:vector>
  </HeadingPairs>
  <TitlesOfParts>
    <vt:vector size="42" baseType="lpstr">
      <vt:lpstr>1_Default Design</vt:lpstr>
      <vt:lpstr>4_Default Design</vt:lpstr>
      <vt:lpstr>4_Office Theme</vt:lpstr>
      <vt:lpstr>1_Office Theme</vt:lpstr>
      <vt:lpstr>5_Default Design</vt:lpstr>
      <vt:lpstr>Brant_blue</vt:lpstr>
      <vt:lpstr>5_Office Theme</vt:lpstr>
      <vt:lpstr>6_Office Theme</vt:lpstr>
      <vt:lpstr>6_Default Design</vt:lpstr>
      <vt:lpstr>2_NOAA</vt:lpstr>
      <vt:lpstr>3_Default Design</vt:lpstr>
      <vt:lpstr>Orbit</vt:lpstr>
      <vt:lpstr>Default Design</vt:lpstr>
      <vt:lpstr>PowerPoint Presentation</vt:lpstr>
      <vt:lpstr>Outline</vt:lpstr>
      <vt:lpstr>Satellite Data Assimilation</vt:lpstr>
      <vt:lpstr>Need to monitor rapidly evolving situations</vt:lpstr>
      <vt:lpstr>The Advanced Baseline Imager:</vt:lpstr>
      <vt:lpstr>GOES-14: Sample “1-min” imagery</vt:lpstr>
      <vt:lpstr>GOES-R Products</vt:lpstr>
      <vt:lpstr>PowerPoint Presentation</vt:lpstr>
      <vt:lpstr>PowerPoint Presentation</vt:lpstr>
      <vt:lpstr>PowerPoint Presentation</vt:lpstr>
      <vt:lpstr>Volcanic Ash</vt:lpstr>
      <vt:lpstr>PowerPoint Presentation</vt:lpstr>
      <vt:lpstr>PowerPoint Presentation</vt:lpstr>
      <vt:lpstr>Comparison Between GOES-12 Overshooting Top Detections, WSR-88D Radar Reflectivity, and Severe Storm Reports</vt:lpstr>
      <vt:lpstr>OT Detection Frequency Near Reported Severe Weather</vt:lpstr>
      <vt:lpstr>Relationship between Time of OT Detection, Severe Warning Issuance, and Severe Weather Report            </vt:lpstr>
      <vt:lpstr>PowerPoint Presentation</vt:lpstr>
      <vt:lpstr>Simulated WV imagery in AWIPS (since 2006)</vt:lpstr>
      <vt:lpstr>High-Spectral, combined with High-Temporal Resolution is the key</vt:lpstr>
      <vt:lpstr>PowerPoint Presentation</vt:lpstr>
      <vt:lpstr>Evolution of the Vertical Moisture is the Key! Simulated Relative humidity cross-section at 20 UTC 12 June 2002  </vt:lpstr>
      <vt:lpstr>PowerPoint Presentation</vt:lpstr>
      <vt:lpstr>Impact of SFOV moisture on bias  relative to radiosonde moisture</vt:lpstr>
      <vt:lpstr>Impact of SFOV moisture on +12-h forecast RMS errors relative to raobs</vt:lpstr>
      <vt:lpstr>Summary  </vt:lpstr>
      <vt:lpstr>Summary  </vt:lpstr>
      <vt:lpstr>Approximate spectral and spatial resolutions of US GOES Imagers</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17</cp:revision>
  <dcterms:created xsi:type="dcterms:W3CDTF">2012-01-31T21:15:54Z</dcterms:created>
  <dcterms:modified xsi:type="dcterms:W3CDTF">2012-02-03T15:27:57Z</dcterms:modified>
</cp:coreProperties>
</file>