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1" r:id="rId3"/>
    <p:sldMasterId id="2147483693" r:id="rId4"/>
    <p:sldMasterId id="2147483705" r:id="rId5"/>
  </p:sldMasterIdLst>
  <p:notesMasterIdLst>
    <p:notesMasterId r:id="rId23"/>
  </p:notesMasterIdLst>
  <p:sldIdLst>
    <p:sldId id="263" r:id="rId6"/>
    <p:sldId id="274" r:id="rId7"/>
    <p:sldId id="269" r:id="rId8"/>
    <p:sldId id="273" r:id="rId9"/>
    <p:sldId id="264" r:id="rId10"/>
    <p:sldId id="265" r:id="rId11"/>
    <p:sldId id="266" r:id="rId12"/>
    <p:sldId id="267" r:id="rId13"/>
    <p:sldId id="260" r:id="rId14"/>
    <p:sldId id="261" r:id="rId15"/>
    <p:sldId id="262" r:id="rId16"/>
    <p:sldId id="259" r:id="rId17"/>
    <p:sldId id="270" r:id="rId18"/>
    <p:sldId id="268" r:id="rId19"/>
    <p:sldId id="258" r:id="rId20"/>
    <p:sldId id="271" r:id="rId21"/>
    <p:sldId id="27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436" autoAdjust="0"/>
  </p:normalViewPr>
  <p:slideViewPr>
    <p:cSldViewPr>
      <p:cViewPr varScale="1">
        <p:scale>
          <a:sx n="77" d="100"/>
          <a:sy n="77" d="100"/>
        </p:scale>
        <p:origin x="-122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36C85B-B932-4DC3-B22F-B75C2EC0649D}" type="datetimeFigureOut">
              <a:rPr lang="en-US" smtClean="0"/>
              <a:t>1/31/2012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2F46A7-1851-4A5D-B890-9592BF03FBE4}" type="slidenum">
              <a:rPr lang="en-US" smtClean="0"/>
              <a:t>‹#›</a:t>
            </a:fld>
            <a:endParaRPr lang="en-US" dirty="0"/>
          </a:p>
        </p:txBody>
      </p:sp>
    </p:spTree>
    <p:extLst>
      <p:ext uri="{BB962C8B-B14F-4D97-AF65-F5344CB8AC3E}">
        <p14:creationId xmlns:p14="http://schemas.microsoft.com/office/powerpoint/2010/main" val="2683608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1097C35-4C2F-4316-8043-4B14081389CC}" type="slidenum">
              <a:rPr lang="en-US">
                <a:solidFill>
                  <a:prstClr val="black"/>
                </a:solidFill>
              </a:rPr>
              <a:pPr eaLnBrk="1" hangingPunct="1"/>
              <a:t>1</a:t>
            </a:fld>
            <a:endParaRPr lang="en-US" dirty="0">
              <a:solidFill>
                <a:prstClr val="black"/>
              </a:solidFill>
            </a:endParaRPr>
          </a:p>
        </p:txBody>
      </p:sp>
      <p:sp>
        <p:nvSpPr>
          <p:cNvPr id="99331" name="Rectangle 2"/>
          <p:cNvSpPr>
            <a:spLocks noGrp="1" noRot="1" noChangeAspect="1" noChangeArrowheads="1" noTextEdit="1"/>
          </p:cNvSpPr>
          <p:nvPr>
            <p:ph type="sldImg"/>
          </p:nvPr>
        </p:nvSpPr>
        <p:spPr>
          <a:xfrm>
            <a:off x="1143000" y="687388"/>
            <a:ext cx="4572000" cy="3429000"/>
          </a:xfrm>
          <a:ln/>
        </p:spPr>
      </p:sp>
      <p:sp>
        <p:nvSpPr>
          <p:cNvPr id="99332" name="Rectangle 3"/>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Version of </a:t>
            </a:r>
            <a:r>
              <a:rPr lang="en-US" dirty="0" smtClean="0">
                <a:latin typeface="Arial" pitchFamily="34" charset="0"/>
              </a:rPr>
              <a:t>Feb 1</a:t>
            </a:r>
            <a:r>
              <a:rPr lang="en-US" baseline="30000" dirty="0" smtClean="0">
                <a:latin typeface="Arial" pitchFamily="34" charset="0"/>
              </a:rPr>
              <a:t>st</a:t>
            </a:r>
            <a:r>
              <a:rPr lang="en-US" dirty="0" smtClean="0">
                <a:latin typeface="Arial" pitchFamily="34" charset="0"/>
              </a:rPr>
              <a:t>, 2012.</a:t>
            </a:r>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Zapotocny, Tom H.; Jung, James A.; Le Marshall, John F. and Treadon, Russ E. </a:t>
            </a:r>
            <a:r>
              <a:rPr lang="en-US" sz="1200" b="1" dirty="0" smtClean="0">
                <a:solidFill>
                  <a:schemeClr val="bg1"/>
                </a:solidFill>
              </a:rPr>
              <a:t>A two-season impact study of satellite and in situ data in the NCEP global data assimilation system. </a:t>
            </a:r>
            <a:r>
              <a:rPr lang="en-US" sz="1200" dirty="0" smtClean="0">
                <a:solidFill>
                  <a:schemeClr val="bg1"/>
                </a:solidFill>
              </a:rPr>
              <a:t>Weather and Forecasting, Volume 22, Issue 4, 2007, pp.887-909.</a:t>
            </a:r>
          </a:p>
          <a:p>
            <a:endParaRPr lang="en-US" dirty="0"/>
          </a:p>
        </p:txBody>
      </p:sp>
      <p:sp>
        <p:nvSpPr>
          <p:cNvPr id="4" name="Slide Number Placeholder 3"/>
          <p:cNvSpPr>
            <a:spLocks noGrp="1"/>
          </p:cNvSpPr>
          <p:nvPr>
            <p:ph type="sldNum" sz="quarter" idx="10"/>
          </p:nvPr>
        </p:nvSpPr>
        <p:spPr/>
        <p:txBody>
          <a:bodyPr/>
          <a:lstStyle/>
          <a:p>
            <a:fld id="{B72F46A7-1851-4A5D-B890-9592BF03FBE4}" type="slidenum">
              <a:rPr lang="en-US" smtClean="0"/>
              <a:t>4</a:t>
            </a:fld>
            <a:endParaRPr lang="en-US" dirty="0"/>
          </a:p>
        </p:txBody>
      </p:sp>
    </p:spTree>
    <p:extLst>
      <p:ext uri="{BB962C8B-B14F-4D97-AF65-F5344CB8AC3E}">
        <p14:creationId xmlns:p14="http://schemas.microsoft.com/office/powerpoint/2010/main" val="258873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defTabSz="911154" eaLnBrk="0" hangingPunct="0">
              <a:defRPr sz="2400">
                <a:solidFill>
                  <a:schemeClr val="tx1"/>
                </a:solidFill>
                <a:latin typeface="Times New Roman" pitchFamily="18" charset="0"/>
              </a:defRPr>
            </a:lvl1pPr>
            <a:lvl2pPr marL="730171" indent="-280835" defTabSz="911154" eaLnBrk="0" hangingPunct="0">
              <a:defRPr sz="2400">
                <a:solidFill>
                  <a:schemeClr val="tx1"/>
                </a:solidFill>
                <a:latin typeface="Times New Roman" pitchFamily="18" charset="0"/>
              </a:defRPr>
            </a:lvl2pPr>
            <a:lvl3pPr marL="1123340" indent="-224668" defTabSz="911154" eaLnBrk="0" hangingPunct="0">
              <a:defRPr sz="2400">
                <a:solidFill>
                  <a:schemeClr val="tx1"/>
                </a:solidFill>
                <a:latin typeface="Times New Roman" pitchFamily="18" charset="0"/>
              </a:defRPr>
            </a:lvl3pPr>
            <a:lvl4pPr marL="1572677" indent="-224668" defTabSz="911154" eaLnBrk="0" hangingPunct="0">
              <a:defRPr sz="2400">
                <a:solidFill>
                  <a:schemeClr val="tx1"/>
                </a:solidFill>
                <a:latin typeface="Times New Roman" pitchFamily="18" charset="0"/>
              </a:defRPr>
            </a:lvl4pPr>
            <a:lvl5pPr marL="2022013" indent="-224668" defTabSz="911154" eaLnBrk="0" hangingPunct="0">
              <a:defRPr sz="2400">
                <a:solidFill>
                  <a:schemeClr val="tx1"/>
                </a:solidFill>
                <a:latin typeface="Times New Roman" pitchFamily="18" charset="0"/>
              </a:defRPr>
            </a:lvl5pPr>
            <a:lvl6pPr marL="2471349" indent="-224668" defTabSz="911154" eaLnBrk="0" fontAlgn="base" hangingPunct="0">
              <a:spcBef>
                <a:spcPct val="0"/>
              </a:spcBef>
              <a:spcAft>
                <a:spcPct val="0"/>
              </a:spcAft>
              <a:defRPr sz="2400">
                <a:solidFill>
                  <a:schemeClr val="tx1"/>
                </a:solidFill>
                <a:latin typeface="Times New Roman" pitchFamily="18" charset="0"/>
              </a:defRPr>
            </a:lvl6pPr>
            <a:lvl7pPr marL="2920685" indent="-224668" defTabSz="911154" eaLnBrk="0" fontAlgn="base" hangingPunct="0">
              <a:spcBef>
                <a:spcPct val="0"/>
              </a:spcBef>
              <a:spcAft>
                <a:spcPct val="0"/>
              </a:spcAft>
              <a:defRPr sz="2400">
                <a:solidFill>
                  <a:schemeClr val="tx1"/>
                </a:solidFill>
                <a:latin typeface="Times New Roman" pitchFamily="18" charset="0"/>
              </a:defRPr>
            </a:lvl7pPr>
            <a:lvl8pPr marL="3370021" indent="-224668" defTabSz="911154" eaLnBrk="0" fontAlgn="base" hangingPunct="0">
              <a:spcBef>
                <a:spcPct val="0"/>
              </a:spcBef>
              <a:spcAft>
                <a:spcPct val="0"/>
              </a:spcAft>
              <a:defRPr sz="2400">
                <a:solidFill>
                  <a:schemeClr val="tx1"/>
                </a:solidFill>
                <a:latin typeface="Times New Roman" pitchFamily="18" charset="0"/>
              </a:defRPr>
            </a:lvl8pPr>
            <a:lvl9pPr marL="3819357" indent="-224668" defTabSz="911154" eaLnBrk="0" fontAlgn="base" hangingPunct="0">
              <a:spcBef>
                <a:spcPct val="0"/>
              </a:spcBef>
              <a:spcAft>
                <a:spcPct val="0"/>
              </a:spcAft>
              <a:defRPr sz="2400">
                <a:solidFill>
                  <a:schemeClr val="tx1"/>
                </a:solidFill>
                <a:latin typeface="Times New Roman" pitchFamily="18" charset="0"/>
              </a:defRPr>
            </a:lvl9pPr>
          </a:lstStyle>
          <a:p>
            <a:pPr eaLnBrk="1" hangingPunct="1"/>
            <a:fld id="{5545ABBD-6C6C-4D3A-A887-89CCA4A36B84}" type="slidenum">
              <a:rPr lang="en-US" sz="1200">
                <a:solidFill>
                  <a:prstClr val="black"/>
                </a:solidFill>
              </a:rPr>
              <a:pPr eaLnBrk="1" hangingPunct="1"/>
              <a:t>6</a:t>
            </a:fld>
            <a:endParaRPr lang="en-US" sz="1200" dirty="0">
              <a:solidFill>
                <a:prstClr val="black"/>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r>
              <a:rPr lang="en-US" dirty="0" smtClean="0">
                <a:cs typeface="Times New Roman" pitchFamily="18" charset="0"/>
              </a:rPr>
              <a:t>Time averaged forecast impact (%) results for four standard meteorological fields after 24-hrs of Eta model integration for the No RAOB (A), No GOES (B) and No POES (C) experiments.  Results for the 104 grid are shown.  The time period examined utilizes a 32 km EDAS for both the assimilation and forecast and extends from 0000 UTC 25 October 2001 through 1200 UTC 08 November 2001.  </a:t>
            </a:r>
          </a:p>
          <a:p>
            <a:pPr eaLnBrk="1" hangingPunct="1"/>
            <a:endParaRPr lang="en-US" dirty="0" smtClean="0">
              <a:cs typeface="Times New Roman" pitchFamily="18" charset="0"/>
            </a:endParaRPr>
          </a:p>
          <a:p>
            <a:pPr eaLnBrk="1" hangingPunct="1"/>
            <a:r>
              <a:rPr lang="en-US" dirty="0" smtClean="0">
                <a:cs typeface="Times New Roman" pitchFamily="18" charset="0"/>
              </a:rPr>
              <a:t>Raob impact decreases %5 in summer versus winter </a:t>
            </a:r>
            <a:endParaRPr lang="en-US" b="1" dirty="0" smtClean="0">
              <a:latin typeface="Arial" pitchFamily="34" charset="0"/>
              <a:cs typeface="Arial" pitchFamily="34" charset="0"/>
            </a:endParaRPr>
          </a:p>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solidFill>
              </a:rPr>
              <a:t>Zapotocny, T. H., W. P. Menzel, J. A. Jung, and J. P. Nelson III, 2005:  A four season impact study of rawinsonde, GOES and POES data in the Eta Data Assimilation System.  Part I:  The total contribution.  Wea. Forecasting, </a:t>
            </a:r>
            <a:r>
              <a:rPr lang="en-US" b="1" dirty="0" smtClean="0">
                <a:solidFill>
                  <a:prstClr val="black"/>
                </a:solidFill>
              </a:rPr>
              <a:t>20</a:t>
            </a:r>
            <a:r>
              <a:rPr lang="en-US" dirty="0" smtClean="0">
                <a:solidFill>
                  <a:prstClr val="black"/>
                </a:solidFill>
              </a:rPr>
              <a:t>, 161-177.</a:t>
            </a:r>
          </a:p>
          <a:p>
            <a:endParaRPr lang="en-US" dirty="0"/>
          </a:p>
        </p:txBody>
      </p:sp>
      <p:sp>
        <p:nvSpPr>
          <p:cNvPr id="4" name="Slide Number Placeholder 3"/>
          <p:cNvSpPr>
            <a:spLocks noGrp="1"/>
          </p:cNvSpPr>
          <p:nvPr>
            <p:ph type="sldNum" sz="quarter" idx="10"/>
          </p:nvPr>
        </p:nvSpPr>
        <p:spPr/>
        <p:txBody>
          <a:bodyPr/>
          <a:lstStyle/>
          <a:p>
            <a:fld id="{60D26B84-DE7B-4BB3-A53F-05004F574693}" type="slidenum">
              <a:rPr lang="en-US">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152483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F223C3-9712-4263-B18B-49113C3FC68A}" type="slidenum">
              <a:rPr lang="en-US">
                <a:solidFill>
                  <a:prstClr val="black"/>
                </a:solidFill>
              </a:rPr>
              <a:pPr/>
              <a:t>10</a:t>
            </a:fld>
            <a:endParaRPr lang="en-US" dirty="0">
              <a:solidFill>
                <a:prstClr val="black"/>
              </a:solidFill>
            </a:endParaRPr>
          </a:p>
        </p:txBody>
      </p:sp>
      <p:sp>
        <p:nvSpPr>
          <p:cNvPr id="6146" name="Rectangle 2"/>
          <p:cNvSpPr>
            <a:spLocks noChangeArrowheads="1" noTextEdit="1"/>
          </p:cNvSpPr>
          <p:nvPr>
            <p:ph type="sldImg"/>
          </p:nvPr>
        </p:nvSpPr>
        <p:spPr>
          <a:xfrm>
            <a:off x="1160463" y="711200"/>
            <a:ext cx="4516437" cy="3387725"/>
          </a:xfrm>
          <a:ln/>
        </p:spPr>
      </p:sp>
      <p:sp>
        <p:nvSpPr>
          <p:cNvPr id="6147" name="Rectangle 3"/>
          <p:cNvSpPr>
            <a:spLocks noGrp="1" noChangeArrowheads="1"/>
          </p:cNvSpPr>
          <p:nvPr>
            <p:ph type="body" idx="1"/>
          </p:nvPr>
        </p:nvSpPr>
        <p:spPr>
          <a:xfrm>
            <a:off x="280988" y="4572000"/>
            <a:ext cx="6305550" cy="3884613"/>
          </a:xfrm>
        </p:spPr>
        <p:txBody>
          <a:bodyPr/>
          <a:lstStyle/>
          <a:p>
            <a:r>
              <a:rPr lang="en-US" sz="900" dirty="0"/>
              <a:t>This is seen again in the skill scores (indicative of how well the shape of the weather system is being forecast).  The Geo-Interferometer improves the forecast by about 10 skill score points </a:t>
            </a:r>
            <a:endParaRPr lang="en-US" sz="900" dirty="0" smtClean="0"/>
          </a:p>
          <a:p>
            <a:r>
              <a:rPr lang="en-US" sz="900" dirty="0" smtClean="0"/>
              <a:t>at both 700 and 850 </a:t>
            </a:r>
            <a:r>
              <a:rPr lang="en-US" sz="900" dirty="0" err="1" smtClean="0"/>
              <a:t>hPa</a:t>
            </a:r>
            <a:r>
              <a:rPr lang="en-US" sz="900" dirty="0" smtClean="0"/>
              <a:t>, the GOES-Sounder provides very little at 12 hours</a:t>
            </a:r>
            <a:r>
              <a:rPr lang="en-US" dirty="0" smtClean="0"/>
              <a: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S1- measure of reduction of error in horizontal gradients (</a:t>
            </a:r>
            <a:r>
              <a:rPr lang="en-US" sz="1200" b="1" dirty="0" err="1" smtClean="0"/>
              <a:t>Anthes</a:t>
            </a:r>
            <a:r>
              <a:rPr lang="en-US" sz="1200" b="1" dirty="0" smtClean="0"/>
              <a:t>,</a:t>
            </a:r>
            <a:r>
              <a:rPr lang="en-US" sz="1200" b="1" baseline="0" dirty="0" smtClean="0"/>
              <a:t> 1983). </a:t>
            </a:r>
            <a:endParaRPr lang="en-US" b="1" dirty="0" smtClean="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C822E0-29C8-4EDE-A47D-01208626C261}" type="slidenum">
              <a:rPr lang="en-US">
                <a:solidFill>
                  <a:prstClr val="black"/>
                </a:solidFill>
              </a:rPr>
              <a:pPr/>
              <a:t>11</a:t>
            </a:fld>
            <a:endParaRPr lang="en-US" dirty="0">
              <a:solidFill>
                <a:prstClr val="black"/>
              </a:solidFill>
            </a:endParaRPr>
          </a:p>
        </p:txBody>
      </p:sp>
      <p:sp>
        <p:nvSpPr>
          <p:cNvPr id="8194" name="Rectangle 2"/>
          <p:cNvSpPr>
            <a:spLocks noChangeArrowheads="1" noTextEdit="1"/>
          </p:cNvSpPr>
          <p:nvPr>
            <p:ph type="sldImg"/>
          </p:nvPr>
        </p:nvSpPr>
        <p:spPr>
          <a:xfrm>
            <a:off x="1131888" y="711200"/>
            <a:ext cx="4605337" cy="3454400"/>
          </a:xfrm>
          <a:ln/>
        </p:spPr>
      </p:sp>
      <p:sp>
        <p:nvSpPr>
          <p:cNvPr id="8195" name="Rectangle 3"/>
          <p:cNvSpPr>
            <a:spLocks noGrp="1" noChangeArrowheads="1"/>
          </p:cNvSpPr>
          <p:nvPr>
            <p:ph type="body" idx="1"/>
          </p:nvPr>
        </p:nvSpPr>
        <p:spPr>
          <a:xfrm>
            <a:off x="280988" y="4572000"/>
            <a:ext cx="6305550" cy="3884613"/>
          </a:xfrm>
        </p:spPr>
        <p:txBody>
          <a:bodyPr/>
          <a:lstStyle/>
          <a:p>
            <a:r>
              <a:rPr lang="en-US" sz="900" dirty="0"/>
              <a:t>This slide shows 850 RH using ho</a:t>
            </a:r>
            <a:r>
              <a:rPr lang="en-US" sz="900" dirty="0">
                <a:solidFill>
                  <a:srgbClr val="000000"/>
                </a:solidFill>
              </a:rPr>
              <a:t>urly Geo-I soundings and winds vs 6 hourly Leo-I soundings Conv (sfc obs, raobs, profiler, acars) vs Conv+Leo-I vs Conv+Geo-I vs Conv+Geo-Prfct (best = no noise). </a:t>
            </a:r>
            <a:r>
              <a:rPr lang="en-US" sz="900" dirty="0"/>
              <a:t>Two polar orbiting interferometers (Leo) do not provide the temporal coverage to sustain forecast improvement out to 12 hours.  Only the hourly Geo-Interferometer (Geo-I) observations depict moisture changes well enough for forecast benefit</a:t>
            </a:r>
            <a:r>
              <a:rPr lang="en-US" sz="900" dirty="0" smtClean="0"/>
              <a:t>.</a:t>
            </a:r>
          </a:p>
          <a:p>
            <a:endParaRPr lang="en-US" sz="900" b="1" dirty="0" smtClean="0"/>
          </a:p>
          <a:p>
            <a:r>
              <a:rPr lang="en-US" sz="900" b="1" dirty="0" smtClean="0"/>
              <a:t>S1- measure of reduction of error in horizontal gradients (Anthes,</a:t>
            </a:r>
            <a:r>
              <a:rPr lang="en-US" sz="900" b="1" baseline="0" dirty="0" smtClean="0"/>
              <a:t> 1983). </a:t>
            </a:r>
            <a:endParaRPr lang="en-US" b="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2F46A7-1851-4A5D-B890-9592BF03FBE4}" type="slidenum">
              <a:rPr lang="en-US" smtClean="0"/>
              <a:t>12</a:t>
            </a:fld>
            <a:endParaRPr lang="en-US" dirty="0"/>
          </a:p>
        </p:txBody>
      </p:sp>
    </p:spTree>
    <p:extLst>
      <p:ext uri="{BB962C8B-B14F-4D97-AF65-F5344CB8AC3E}">
        <p14:creationId xmlns:p14="http://schemas.microsoft.com/office/powerpoint/2010/main" val="974334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1097C35-4C2F-4316-8043-4B14081389CC}" type="slidenum">
              <a:rPr lang="en-US">
                <a:solidFill>
                  <a:prstClr val="black"/>
                </a:solidFill>
              </a:rPr>
              <a:pPr eaLnBrk="1" hangingPunct="1"/>
              <a:t>14</a:t>
            </a:fld>
            <a:endParaRPr lang="en-US" dirty="0">
              <a:solidFill>
                <a:prstClr val="black"/>
              </a:solidFill>
            </a:endParaRPr>
          </a:p>
        </p:txBody>
      </p:sp>
      <p:sp>
        <p:nvSpPr>
          <p:cNvPr id="99331" name="Rectangle 2"/>
          <p:cNvSpPr>
            <a:spLocks noGrp="1" noRot="1" noChangeAspect="1" noChangeArrowheads="1" noTextEdit="1"/>
          </p:cNvSpPr>
          <p:nvPr>
            <p:ph type="sldImg"/>
          </p:nvPr>
        </p:nvSpPr>
        <p:spPr>
          <a:xfrm>
            <a:off x="1143000" y="687388"/>
            <a:ext cx="4572000" cy="3429000"/>
          </a:xfrm>
          <a:ln/>
        </p:spPr>
      </p:sp>
      <p:sp>
        <p:nvSpPr>
          <p:cNvPr id="99332" name="Rectangle 3"/>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Version of Dec 6th, 2011</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8915962-C3BF-47CC-A06E-2D83FCD5F225}" type="slidenum">
              <a:rPr lang="en-US">
                <a:solidFill>
                  <a:prstClr val="black"/>
                </a:solidFill>
              </a:rPr>
              <a:pPr eaLnBrk="1" hangingPunct="1"/>
              <a:t>15</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CE0BA4-E8C6-434C-ADA0-1A91C0D5DE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52284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4BCAD9-4E8E-4F59-9824-E3DD4333FD1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13228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6574A5-5032-4E19-B7A0-EA932453A76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95856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506917-834C-4792-AAAF-FFE87483023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42366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71FCB4-B20D-44A1-A55E-58DD90C4907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37194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eaLnBrk="0" fontAlgn="base" hangingPunct="0">
              <a:spcBef>
                <a:spcPct val="50000"/>
              </a:spcBef>
              <a:spcAft>
                <a:spcPct val="0"/>
              </a:spcAft>
              <a:defRPr/>
            </a:pPr>
            <a:endParaRPr lang="en-GB" sz="900" b="1" dirty="0">
              <a:solidFill>
                <a:srgbClr val="FFFFFF"/>
              </a:solidFill>
            </a:endParaRPr>
          </a:p>
        </p:txBody>
      </p:sp>
      <p:grpSp>
        <p:nvGrpSpPr>
          <p:cNvPr id="5" name="Group 6"/>
          <p:cNvGrpSpPr>
            <a:grpSpLocks/>
          </p:cNvGrpSpPr>
          <p:nvPr/>
        </p:nvGrpSpPr>
        <p:grpSpPr bwMode="auto">
          <a:xfrm>
            <a:off x="4397" y="3098800"/>
            <a:ext cx="9139603" cy="128588"/>
            <a:chOff x="3" y="2044"/>
            <a:chExt cx="6237" cy="179"/>
          </a:xfrm>
        </p:grpSpPr>
        <p:sp>
          <p:nvSpPr>
            <p:cNvPr id="6" name="Rectangle 7"/>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dirty="0">
                <a:solidFill>
                  <a:srgbClr val="FFFFFF"/>
                </a:solidFill>
              </a:endParaRPr>
            </a:p>
          </p:txBody>
        </p:sp>
        <p:sp>
          <p:nvSpPr>
            <p:cNvPr id="7" name="Rectangle 8"/>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dirty="0">
                <a:solidFill>
                  <a:srgbClr val="FFFFFF"/>
                </a:solidFill>
              </a:endParaRPr>
            </a:p>
          </p:txBody>
        </p:sp>
        <p:sp>
          <p:nvSpPr>
            <p:cNvPr id="8" name="Rectangle 9"/>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dirty="0">
                <a:solidFill>
                  <a:srgbClr val="FFFFFF"/>
                </a:solidFill>
              </a:endParaRPr>
            </a:p>
          </p:txBody>
        </p:sp>
        <p:sp>
          <p:nvSpPr>
            <p:cNvPr id="9" name="Rectangle 10"/>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dirty="0">
                <a:solidFill>
                  <a:srgbClr val="FFFFFF"/>
                </a:solidFill>
              </a:endParaRPr>
            </a:p>
          </p:txBody>
        </p:sp>
        <p:sp>
          <p:nvSpPr>
            <p:cNvPr id="10" name="Rectangle 11"/>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dirty="0">
                <a:solidFill>
                  <a:srgbClr val="FFFFFF"/>
                </a:solidFill>
              </a:endParaRPr>
            </a:p>
          </p:txBody>
        </p:sp>
      </p:grpSp>
      <p:grpSp>
        <p:nvGrpSpPr>
          <p:cNvPr id="11" name="Group 53"/>
          <p:cNvGrpSpPr>
            <a:grpSpLocks noChangeAspect="1"/>
          </p:cNvGrpSpPr>
          <p:nvPr userDrawn="1"/>
        </p:nvGrpSpPr>
        <p:grpSpPr bwMode="auto">
          <a:xfrm>
            <a:off x="7142285" y="6307139"/>
            <a:ext cx="1674935" cy="447675"/>
            <a:chOff x="4874" y="3973"/>
            <a:chExt cx="1143" cy="282"/>
          </a:xfrm>
        </p:grpSpPr>
        <p:sp>
          <p:nvSpPr>
            <p:cNvPr id="12" name="AutoShape 52"/>
            <p:cNvSpPr>
              <a:spLocks noChangeAspect="1" noChangeArrowheads="1" noTextEdit="1"/>
            </p:cNvSpPr>
            <p:nvPr userDrawn="1"/>
          </p:nvSpPr>
          <p:spPr bwMode="auto">
            <a:xfrm>
              <a:off x="4874" y="3973"/>
              <a:ext cx="1143" cy="282"/>
            </a:xfrm>
            <a:prstGeom prst="rect">
              <a:avLst/>
            </a:prstGeom>
            <a:noFill/>
            <a:ln w="9525">
              <a:noFill/>
              <a:miter lim="800000"/>
              <a:headEnd/>
              <a:tailEnd/>
            </a:ln>
          </p:spPr>
          <p:txBody>
            <a:bodyPr/>
            <a:lstStyle/>
            <a:p>
              <a:pPr eaLnBrk="0" fontAlgn="base" hangingPunct="0">
                <a:spcBef>
                  <a:spcPct val="50000"/>
                </a:spcBef>
                <a:spcAft>
                  <a:spcPct val="0"/>
                </a:spcAft>
                <a:defRPr/>
              </a:pPr>
              <a:endParaRPr lang="en-GB" sz="900" b="1" dirty="0">
                <a:solidFill>
                  <a:srgbClr val="FFFFFF"/>
                </a:solidFill>
              </a:endParaRPr>
            </a:p>
          </p:txBody>
        </p:sp>
        <p:sp>
          <p:nvSpPr>
            <p:cNvPr id="13" name="Freeform 54"/>
            <p:cNvSpPr>
              <a:spLocks noEditPoints="1"/>
            </p:cNvSpPr>
            <p:nvPr userDrawn="1"/>
          </p:nvSpPr>
          <p:spPr bwMode="auto">
            <a:xfrm>
              <a:off x="5774" y="4079"/>
              <a:ext cx="100" cy="103"/>
            </a:xfrm>
            <a:custGeom>
              <a:avLst/>
              <a:gdLst/>
              <a:ahLst/>
              <a:cxnLst>
                <a:cxn ang="0">
                  <a:pos x="128" y="0"/>
                </a:cxn>
                <a:cxn ang="0">
                  <a:pos x="76" y="0"/>
                </a:cxn>
                <a:cxn ang="0">
                  <a:pos x="0" y="207"/>
                </a:cxn>
                <a:cxn ang="0">
                  <a:pos x="54" y="207"/>
                </a:cxn>
                <a:cxn ang="0">
                  <a:pos x="69" y="163"/>
                </a:cxn>
                <a:cxn ang="0">
                  <a:pos x="130" y="163"/>
                </a:cxn>
                <a:cxn ang="0">
                  <a:pos x="146" y="207"/>
                </a:cxn>
                <a:cxn ang="0">
                  <a:pos x="200" y="207"/>
                </a:cxn>
                <a:cxn ang="0">
                  <a:pos x="128" y="0"/>
                </a:cxn>
                <a:cxn ang="0">
                  <a:pos x="81" y="125"/>
                </a:cxn>
                <a:cxn ang="0">
                  <a:pos x="100" y="57"/>
                </a:cxn>
                <a:cxn ang="0">
                  <a:pos x="119" y="125"/>
                </a:cxn>
                <a:cxn ang="0">
                  <a:pos x="81" y="125"/>
                </a:cxn>
              </a:cxnLst>
              <a:rect l="0" t="0" r="r" b="b"/>
              <a:pathLst>
                <a:path w="200" h="207">
                  <a:moveTo>
                    <a:pt x="128" y="0"/>
                  </a:moveTo>
                  <a:cubicBezTo>
                    <a:pt x="76" y="0"/>
                    <a:pt x="76" y="0"/>
                    <a:pt x="76" y="0"/>
                  </a:cubicBezTo>
                  <a:cubicBezTo>
                    <a:pt x="0" y="207"/>
                    <a:pt x="0" y="207"/>
                    <a:pt x="0" y="207"/>
                  </a:cubicBezTo>
                  <a:cubicBezTo>
                    <a:pt x="54" y="207"/>
                    <a:pt x="54" y="207"/>
                    <a:pt x="54" y="207"/>
                  </a:cubicBezTo>
                  <a:cubicBezTo>
                    <a:pt x="69" y="163"/>
                    <a:pt x="69" y="163"/>
                    <a:pt x="69" y="163"/>
                  </a:cubicBezTo>
                  <a:cubicBezTo>
                    <a:pt x="130" y="163"/>
                    <a:pt x="130" y="163"/>
                    <a:pt x="130" y="163"/>
                  </a:cubicBezTo>
                  <a:cubicBezTo>
                    <a:pt x="146" y="207"/>
                    <a:pt x="146" y="207"/>
                    <a:pt x="146" y="207"/>
                  </a:cubicBezTo>
                  <a:cubicBezTo>
                    <a:pt x="200" y="207"/>
                    <a:pt x="200" y="207"/>
                    <a:pt x="200" y="207"/>
                  </a:cubicBezTo>
                  <a:lnTo>
                    <a:pt x="128" y="0"/>
                  </a:lnTo>
                  <a:close/>
                  <a:moveTo>
                    <a:pt x="81" y="125"/>
                  </a:moveTo>
                  <a:cubicBezTo>
                    <a:pt x="87" y="103"/>
                    <a:pt x="96" y="78"/>
                    <a:pt x="100" y="57"/>
                  </a:cubicBezTo>
                  <a:cubicBezTo>
                    <a:pt x="104" y="78"/>
                    <a:pt x="113" y="103"/>
                    <a:pt x="119" y="125"/>
                  </a:cubicBezTo>
                  <a:lnTo>
                    <a:pt x="81" y="125"/>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dirty="0">
                <a:solidFill>
                  <a:srgbClr val="FFFFFF"/>
                </a:solidFill>
              </a:endParaRPr>
            </a:p>
          </p:txBody>
        </p:sp>
        <p:sp>
          <p:nvSpPr>
            <p:cNvPr id="14" name="Freeform 55"/>
            <p:cNvSpPr>
              <a:spLocks/>
            </p:cNvSpPr>
            <p:nvPr userDrawn="1"/>
          </p:nvSpPr>
          <p:spPr bwMode="auto">
            <a:xfrm>
              <a:off x="5676" y="4077"/>
              <a:ext cx="85" cy="107"/>
            </a:xfrm>
            <a:custGeom>
              <a:avLst/>
              <a:gdLst/>
              <a:ahLst/>
              <a:cxnLst>
                <a:cxn ang="0">
                  <a:pos x="113" y="84"/>
                </a:cxn>
                <a:cxn ang="0">
                  <a:pos x="86" y="78"/>
                </a:cxn>
                <a:cxn ang="0">
                  <a:pos x="65" y="60"/>
                </a:cxn>
                <a:cxn ang="0">
                  <a:pos x="92" y="41"/>
                </a:cxn>
                <a:cxn ang="0">
                  <a:pos x="145" y="56"/>
                </a:cxn>
                <a:cxn ang="0">
                  <a:pos x="168" y="21"/>
                </a:cxn>
                <a:cxn ang="0">
                  <a:pos x="91" y="0"/>
                </a:cxn>
                <a:cxn ang="0">
                  <a:pos x="8" y="65"/>
                </a:cxn>
                <a:cxn ang="0">
                  <a:pos x="17" y="96"/>
                </a:cxn>
                <a:cxn ang="0">
                  <a:pos x="61" y="125"/>
                </a:cxn>
                <a:cxn ang="0">
                  <a:pos x="87" y="131"/>
                </a:cxn>
                <a:cxn ang="0">
                  <a:pos x="113" y="153"/>
                </a:cxn>
                <a:cxn ang="0">
                  <a:pos x="77" y="173"/>
                </a:cxn>
                <a:cxn ang="0">
                  <a:pos x="17" y="158"/>
                </a:cxn>
                <a:cxn ang="0">
                  <a:pos x="0" y="197"/>
                </a:cxn>
                <a:cxn ang="0">
                  <a:pos x="74" y="214"/>
                </a:cxn>
                <a:cxn ang="0">
                  <a:pos x="170" y="143"/>
                </a:cxn>
                <a:cxn ang="0">
                  <a:pos x="113" y="84"/>
                </a:cxn>
              </a:cxnLst>
              <a:rect l="0" t="0" r="r" b="b"/>
              <a:pathLst>
                <a:path w="170" h="214">
                  <a:moveTo>
                    <a:pt x="113" y="84"/>
                  </a:moveTo>
                  <a:cubicBezTo>
                    <a:pt x="86" y="78"/>
                    <a:pt x="86" y="78"/>
                    <a:pt x="86" y="78"/>
                  </a:cubicBezTo>
                  <a:cubicBezTo>
                    <a:pt x="69" y="74"/>
                    <a:pt x="65" y="69"/>
                    <a:pt x="65" y="60"/>
                  </a:cubicBezTo>
                  <a:cubicBezTo>
                    <a:pt x="65" y="48"/>
                    <a:pt x="76" y="41"/>
                    <a:pt x="92" y="41"/>
                  </a:cubicBezTo>
                  <a:cubicBezTo>
                    <a:pt x="108" y="41"/>
                    <a:pt x="125" y="46"/>
                    <a:pt x="145" y="56"/>
                  </a:cubicBezTo>
                  <a:cubicBezTo>
                    <a:pt x="168" y="21"/>
                    <a:pt x="168" y="21"/>
                    <a:pt x="168" y="21"/>
                  </a:cubicBezTo>
                  <a:cubicBezTo>
                    <a:pt x="149" y="9"/>
                    <a:pt x="118" y="0"/>
                    <a:pt x="91" y="0"/>
                  </a:cubicBezTo>
                  <a:cubicBezTo>
                    <a:pt x="42" y="0"/>
                    <a:pt x="8" y="28"/>
                    <a:pt x="8" y="65"/>
                  </a:cubicBezTo>
                  <a:cubicBezTo>
                    <a:pt x="8" y="76"/>
                    <a:pt x="11" y="86"/>
                    <a:pt x="17" y="96"/>
                  </a:cubicBezTo>
                  <a:cubicBezTo>
                    <a:pt x="25" y="110"/>
                    <a:pt x="39" y="120"/>
                    <a:pt x="61" y="125"/>
                  </a:cubicBezTo>
                  <a:cubicBezTo>
                    <a:pt x="87" y="131"/>
                    <a:pt x="87" y="131"/>
                    <a:pt x="87" y="131"/>
                  </a:cubicBezTo>
                  <a:cubicBezTo>
                    <a:pt x="105" y="135"/>
                    <a:pt x="113" y="143"/>
                    <a:pt x="113" y="153"/>
                  </a:cubicBezTo>
                  <a:cubicBezTo>
                    <a:pt x="113" y="167"/>
                    <a:pt x="101" y="173"/>
                    <a:pt x="77" y="173"/>
                  </a:cubicBezTo>
                  <a:cubicBezTo>
                    <a:pt x="55" y="173"/>
                    <a:pt x="38" y="167"/>
                    <a:pt x="17" y="158"/>
                  </a:cubicBezTo>
                  <a:cubicBezTo>
                    <a:pt x="0" y="197"/>
                    <a:pt x="0" y="197"/>
                    <a:pt x="0" y="197"/>
                  </a:cubicBezTo>
                  <a:cubicBezTo>
                    <a:pt x="25" y="208"/>
                    <a:pt x="50" y="214"/>
                    <a:pt x="74" y="214"/>
                  </a:cubicBezTo>
                  <a:cubicBezTo>
                    <a:pt x="132" y="214"/>
                    <a:pt x="170" y="186"/>
                    <a:pt x="170" y="143"/>
                  </a:cubicBezTo>
                  <a:cubicBezTo>
                    <a:pt x="170" y="112"/>
                    <a:pt x="148" y="92"/>
                    <a:pt x="113" y="84"/>
                  </a:cubicBez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dirty="0">
                <a:solidFill>
                  <a:srgbClr val="FFFFFF"/>
                </a:solidFill>
              </a:endParaRPr>
            </a:p>
          </p:txBody>
        </p:sp>
        <p:sp>
          <p:nvSpPr>
            <p:cNvPr id="15" name="Freeform 56"/>
            <p:cNvSpPr>
              <a:spLocks/>
            </p:cNvSpPr>
            <p:nvPr userDrawn="1"/>
          </p:nvSpPr>
          <p:spPr bwMode="auto">
            <a:xfrm>
              <a:off x="5356" y="4079"/>
              <a:ext cx="121" cy="103"/>
            </a:xfrm>
            <a:custGeom>
              <a:avLst/>
              <a:gdLst/>
              <a:ahLst/>
              <a:cxnLst>
                <a:cxn ang="0">
                  <a:pos x="158" y="0"/>
                </a:cxn>
                <a:cxn ang="0">
                  <a:pos x="131" y="94"/>
                </a:cxn>
                <a:cxn ang="0">
                  <a:pos x="122" y="133"/>
                </a:cxn>
                <a:cxn ang="0">
                  <a:pos x="113" y="96"/>
                </a:cxn>
                <a:cxn ang="0">
                  <a:pos x="87" y="0"/>
                </a:cxn>
                <a:cxn ang="0">
                  <a:pos x="22" y="0"/>
                </a:cxn>
                <a:cxn ang="0">
                  <a:pos x="0" y="207"/>
                </a:cxn>
                <a:cxn ang="0">
                  <a:pos x="52" y="207"/>
                </a:cxn>
                <a:cxn ang="0">
                  <a:pos x="58" y="106"/>
                </a:cxn>
                <a:cxn ang="0">
                  <a:pos x="60" y="62"/>
                </a:cxn>
                <a:cxn ang="0">
                  <a:pos x="70" y="106"/>
                </a:cxn>
                <a:cxn ang="0">
                  <a:pos x="98" y="207"/>
                </a:cxn>
                <a:cxn ang="0">
                  <a:pos x="142" y="207"/>
                </a:cxn>
                <a:cxn ang="0">
                  <a:pos x="173" y="103"/>
                </a:cxn>
                <a:cxn ang="0">
                  <a:pos x="183" y="66"/>
                </a:cxn>
                <a:cxn ang="0">
                  <a:pos x="186" y="104"/>
                </a:cxn>
                <a:cxn ang="0">
                  <a:pos x="192" y="207"/>
                </a:cxn>
                <a:cxn ang="0">
                  <a:pos x="243" y="207"/>
                </a:cxn>
                <a:cxn ang="0">
                  <a:pos x="222" y="0"/>
                </a:cxn>
                <a:cxn ang="0">
                  <a:pos x="158" y="0"/>
                </a:cxn>
              </a:cxnLst>
              <a:rect l="0" t="0" r="r" b="b"/>
              <a:pathLst>
                <a:path w="243" h="207">
                  <a:moveTo>
                    <a:pt x="158" y="0"/>
                  </a:moveTo>
                  <a:cubicBezTo>
                    <a:pt x="131" y="94"/>
                    <a:pt x="131" y="94"/>
                    <a:pt x="131" y="94"/>
                  </a:cubicBezTo>
                  <a:cubicBezTo>
                    <a:pt x="127" y="106"/>
                    <a:pt x="124" y="121"/>
                    <a:pt x="122" y="133"/>
                  </a:cubicBezTo>
                  <a:cubicBezTo>
                    <a:pt x="119" y="120"/>
                    <a:pt x="117" y="110"/>
                    <a:pt x="113" y="96"/>
                  </a:cubicBezTo>
                  <a:cubicBezTo>
                    <a:pt x="87" y="0"/>
                    <a:pt x="87" y="0"/>
                    <a:pt x="87" y="0"/>
                  </a:cubicBezTo>
                  <a:cubicBezTo>
                    <a:pt x="22" y="0"/>
                    <a:pt x="22" y="0"/>
                    <a:pt x="22" y="0"/>
                  </a:cubicBezTo>
                  <a:cubicBezTo>
                    <a:pt x="0" y="207"/>
                    <a:pt x="0" y="207"/>
                    <a:pt x="0" y="207"/>
                  </a:cubicBezTo>
                  <a:cubicBezTo>
                    <a:pt x="52" y="207"/>
                    <a:pt x="52" y="207"/>
                    <a:pt x="52" y="207"/>
                  </a:cubicBezTo>
                  <a:cubicBezTo>
                    <a:pt x="58" y="106"/>
                    <a:pt x="58" y="106"/>
                    <a:pt x="58" y="106"/>
                  </a:cubicBezTo>
                  <a:cubicBezTo>
                    <a:pt x="59" y="93"/>
                    <a:pt x="60" y="76"/>
                    <a:pt x="60" y="62"/>
                  </a:cubicBezTo>
                  <a:cubicBezTo>
                    <a:pt x="63" y="79"/>
                    <a:pt x="67" y="97"/>
                    <a:pt x="70" y="106"/>
                  </a:cubicBezTo>
                  <a:cubicBezTo>
                    <a:pt x="98" y="207"/>
                    <a:pt x="98" y="207"/>
                    <a:pt x="98" y="207"/>
                  </a:cubicBezTo>
                  <a:cubicBezTo>
                    <a:pt x="142" y="207"/>
                    <a:pt x="142" y="207"/>
                    <a:pt x="142" y="207"/>
                  </a:cubicBezTo>
                  <a:cubicBezTo>
                    <a:pt x="173" y="103"/>
                    <a:pt x="173" y="103"/>
                    <a:pt x="173" y="103"/>
                  </a:cubicBezTo>
                  <a:cubicBezTo>
                    <a:pt x="176" y="92"/>
                    <a:pt x="181" y="78"/>
                    <a:pt x="183" y="66"/>
                  </a:cubicBezTo>
                  <a:cubicBezTo>
                    <a:pt x="184" y="81"/>
                    <a:pt x="185" y="93"/>
                    <a:pt x="186" y="104"/>
                  </a:cubicBezTo>
                  <a:cubicBezTo>
                    <a:pt x="192" y="207"/>
                    <a:pt x="192" y="207"/>
                    <a:pt x="192" y="207"/>
                  </a:cubicBezTo>
                  <a:cubicBezTo>
                    <a:pt x="243" y="207"/>
                    <a:pt x="243" y="207"/>
                    <a:pt x="243" y="207"/>
                  </a:cubicBezTo>
                  <a:cubicBezTo>
                    <a:pt x="222" y="0"/>
                    <a:pt x="222" y="0"/>
                    <a:pt x="222" y="0"/>
                  </a:cubicBezTo>
                  <a:lnTo>
                    <a:pt x="158" y="0"/>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dirty="0">
                <a:solidFill>
                  <a:srgbClr val="FFFFFF"/>
                </a:solidFill>
              </a:endParaRPr>
            </a:p>
          </p:txBody>
        </p:sp>
        <p:sp>
          <p:nvSpPr>
            <p:cNvPr id="16" name="Freeform 57"/>
            <p:cNvSpPr>
              <a:spLocks/>
            </p:cNvSpPr>
            <p:nvPr userDrawn="1"/>
          </p:nvSpPr>
          <p:spPr bwMode="auto">
            <a:xfrm>
              <a:off x="5250" y="4079"/>
              <a:ext cx="84" cy="105"/>
            </a:xfrm>
            <a:custGeom>
              <a:avLst/>
              <a:gdLst/>
              <a:ahLst/>
              <a:cxnLst>
                <a:cxn ang="0">
                  <a:pos x="115" y="131"/>
                </a:cxn>
                <a:cxn ang="0">
                  <a:pos x="108" y="161"/>
                </a:cxn>
                <a:cxn ang="0">
                  <a:pos x="84" y="170"/>
                </a:cxn>
                <a:cxn ang="0">
                  <a:pos x="57" y="159"/>
                </a:cxn>
                <a:cxn ang="0">
                  <a:pos x="53" y="135"/>
                </a:cxn>
                <a:cxn ang="0">
                  <a:pos x="53" y="0"/>
                </a:cxn>
                <a:cxn ang="0">
                  <a:pos x="0" y="0"/>
                </a:cxn>
                <a:cxn ang="0">
                  <a:pos x="0" y="141"/>
                </a:cxn>
                <a:cxn ang="0">
                  <a:pos x="12" y="184"/>
                </a:cxn>
                <a:cxn ang="0">
                  <a:pos x="86" y="211"/>
                </a:cxn>
                <a:cxn ang="0">
                  <a:pos x="150" y="189"/>
                </a:cxn>
                <a:cxn ang="0">
                  <a:pos x="168" y="138"/>
                </a:cxn>
                <a:cxn ang="0">
                  <a:pos x="168" y="0"/>
                </a:cxn>
                <a:cxn ang="0">
                  <a:pos x="115" y="0"/>
                </a:cxn>
                <a:cxn ang="0">
                  <a:pos x="115" y="131"/>
                </a:cxn>
              </a:cxnLst>
              <a:rect l="0" t="0" r="r" b="b"/>
              <a:pathLst>
                <a:path w="168" h="211">
                  <a:moveTo>
                    <a:pt x="115" y="131"/>
                  </a:moveTo>
                  <a:cubicBezTo>
                    <a:pt x="115" y="152"/>
                    <a:pt x="112" y="158"/>
                    <a:pt x="108" y="161"/>
                  </a:cubicBezTo>
                  <a:cubicBezTo>
                    <a:pt x="103" y="166"/>
                    <a:pt x="94" y="170"/>
                    <a:pt x="84" y="170"/>
                  </a:cubicBezTo>
                  <a:cubicBezTo>
                    <a:pt x="72" y="170"/>
                    <a:pt x="62" y="166"/>
                    <a:pt x="57" y="159"/>
                  </a:cubicBezTo>
                  <a:cubicBezTo>
                    <a:pt x="53" y="154"/>
                    <a:pt x="53" y="147"/>
                    <a:pt x="53" y="135"/>
                  </a:cubicBezTo>
                  <a:cubicBezTo>
                    <a:pt x="53" y="0"/>
                    <a:pt x="53" y="0"/>
                    <a:pt x="53" y="0"/>
                  </a:cubicBezTo>
                  <a:cubicBezTo>
                    <a:pt x="0" y="0"/>
                    <a:pt x="0" y="0"/>
                    <a:pt x="0" y="0"/>
                  </a:cubicBezTo>
                  <a:cubicBezTo>
                    <a:pt x="0" y="141"/>
                    <a:pt x="0" y="141"/>
                    <a:pt x="0" y="141"/>
                  </a:cubicBezTo>
                  <a:cubicBezTo>
                    <a:pt x="0" y="160"/>
                    <a:pt x="3" y="173"/>
                    <a:pt x="12" y="184"/>
                  </a:cubicBezTo>
                  <a:cubicBezTo>
                    <a:pt x="25" y="202"/>
                    <a:pt x="52" y="211"/>
                    <a:pt x="86" y="211"/>
                  </a:cubicBezTo>
                  <a:cubicBezTo>
                    <a:pt x="118" y="211"/>
                    <a:pt x="139" y="200"/>
                    <a:pt x="150" y="189"/>
                  </a:cubicBezTo>
                  <a:cubicBezTo>
                    <a:pt x="162" y="178"/>
                    <a:pt x="168" y="168"/>
                    <a:pt x="168" y="138"/>
                  </a:cubicBezTo>
                  <a:cubicBezTo>
                    <a:pt x="168" y="0"/>
                    <a:pt x="168" y="0"/>
                    <a:pt x="168" y="0"/>
                  </a:cubicBezTo>
                  <a:cubicBezTo>
                    <a:pt x="115" y="0"/>
                    <a:pt x="115" y="0"/>
                    <a:pt x="115" y="0"/>
                  </a:cubicBezTo>
                  <a:lnTo>
                    <a:pt x="115" y="131"/>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dirty="0">
                <a:solidFill>
                  <a:srgbClr val="FFFFFF"/>
                </a:solidFill>
              </a:endParaRPr>
            </a:p>
          </p:txBody>
        </p:sp>
        <p:sp>
          <p:nvSpPr>
            <p:cNvPr id="17" name="Freeform 58"/>
            <p:cNvSpPr>
              <a:spLocks/>
            </p:cNvSpPr>
            <p:nvPr userDrawn="1"/>
          </p:nvSpPr>
          <p:spPr bwMode="auto">
            <a:xfrm>
              <a:off x="5878" y="4079"/>
              <a:ext cx="84" cy="103"/>
            </a:xfrm>
            <a:custGeom>
              <a:avLst/>
              <a:gdLst/>
              <a:ahLst/>
              <a:cxnLst>
                <a:cxn ang="0">
                  <a:pos x="0" y="0"/>
                </a:cxn>
                <a:cxn ang="0">
                  <a:pos x="0" y="41"/>
                </a:cxn>
                <a:cxn ang="0">
                  <a:pos x="53" y="41"/>
                </a:cxn>
                <a:cxn ang="0">
                  <a:pos x="53" y="207"/>
                </a:cxn>
                <a:cxn ang="0">
                  <a:pos x="106" y="207"/>
                </a:cxn>
                <a:cxn ang="0">
                  <a:pos x="106" y="41"/>
                </a:cxn>
                <a:cxn ang="0">
                  <a:pos x="147" y="41"/>
                </a:cxn>
                <a:cxn ang="0">
                  <a:pos x="167" y="0"/>
                </a:cxn>
                <a:cxn ang="0">
                  <a:pos x="0" y="0"/>
                </a:cxn>
              </a:cxnLst>
              <a:rect l="0" t="0" r="r" b="b"/>
              <a:pathLst>
                <a:path w="167" h="207">
                  <a:moveTo>
                    <a:pt x="0" y="0"/>
                  </a:moveTo>
                  <a:cubicBezTo>
                    <a:pt x="0" y="41"/>
                    <a:pt x="0" y="41"/>
                    <a:pt x="0" y="41"/>
                  </a:cubicBezTo>
                  <a:cubicBezTo>
                    <a:pt x="53" y="41"/>
                    <a:pt x="53" y="41"/>
                    <a:pt x="53" y="41"/>
                  </a:cubicBezTo>
                  <a:cubicBezTo>
                    <a:pt x="53" y="207"/>
                    <a:pt x="53" y="207"/>
                    <a:pt x="53" y="207"/>
                  </a:cubicBezTo>
                  <a:cubicBezTo>
                    <a:pt x="106" y="207"/>
                    <a:pt x="106" y="207"/>
                    <a:pt x="106" y="207"/>
                  </a:cubicBezTo>
                  <a:cubicBezTo>
                    <a:pt x="106" y="41"/>
                    <a:pt x="106" y="41"/>
                    <a:pt x="106" y="41"/>
                  </a:cubicBezTo>
                  <a:cubicBezTo>
                    <a:pt x="147" y="41"/>
                    <a:pt x="147" y="41"/>
                    <a:pt x="147" y="41"/>
                  </a:cubicBezTo>
                  <a:cubicBezTo>
                    <a:pt x="159" y="33"/>
                    <a:pt x="167" y="0"/>
                    <a:pt x="167" y="0"/>
                  </a:cubicBezTo>
                  <a:lnTo>
                    <a:pt x="0" y="0"/>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dirty="0">
                <a:solidFill>
                  <a:srgbClr val="FFFFFF"/>
                </a:solidFill>
              </a:endParaRPr>
            </a:p>
          </p:txBody>
        </p:sp>
        <p:sp>
          <p:nvSpPr>
            <p:cNvPr id="18" name="Freeform 59"/>
            <p:cNvSpPr>
              <a:spLocks/>
            </p:cNvSpPr>
            <p:nvPr userDrawn="1"/>
          </p:nvSpPr>
          <p:spPr bwMode="auto">
            <a:xfrm>
              <a:off x="5160" y="4079"/>
              <a:ext cx="67" cy="103"/>
            </a:xfrm>
            <a:custGeom>
              <a:avLst/>
              <a:gdLst/>
              <a:ahLst/>
              <a:cxnLst>
                <a:cxn ang="0">
                  <a:pos x="52" y="119"/>
                </a:cxn>
                <a:cxn ang="0">
                  <a:pos x="112" y="119"/>
                </a:cxn>
                <a:cxn ang="0">
                  <a:pos x="112" y="79"/>
                </a:cxn>
                <a:cxn ang="0">
                  <a:pos x="51" y="79"/>
                </a:cxn>
                <a:cxn ang="0">
                  <a:pos x="51" y="40"/>
                </a:cxn>
                <a:cxn ang="0">
                  <a:pos x="112" y="40"/>
                </a:cxn>
                <a:cxn ang="0">
                  <a:pos x="130" y="4"/>
                </a:cxn>
                <a:cxn ang="0">
                  <a:pos x="131" y="0"/>
                </a:cxn>
                <a:cxn ang="0">
                  <a:pos x="0" y="0"/>
                </a:cxn>
                <a:cxn ang="0">
                  <a:pos x="0" y="207"/>
                </a:cxn>
                <a:cxn ang="0">
                  <a:pos x="133" y="207"/>
                </a:cxn>
                <a:cxn ang="0">
                  <a:pos x="133" y="165"/>
                </a:cxn>
                <a:cxn ang="0">
                  <a:pos x="52" y="165"/>
                </a:cxn>
                <a:cxn ang="0">
                  <a:pos x="52" y="119"/>
                </a:cxn>
              </a:cxnLst>
              <a:rect l="0" t="0" r="r" b="b"/>
              <a:pathLst>
                <a:path w="133" h="207">
                  <a:moveTo>
                    <a:pt x="52" y="119"/>
                  </a:moveTo>
                  <a:cubicBezTo>
                    <a:pt x="112" y="119"/>
                    <a:pt x="112" y="119"/>
                    <a:pt x="112" y="119"/>
                  </a:cubicBezTo>
                  <a:cubicBezTo>
                    <a:pt x="112" y="79"/>
                    <a:pt x="112" y="79"/>
                    <a:pt x="112" y="79"/>
                  </a:cubicBezTo>
                  <a:cubicBezTo>
                    <a:pt x="51" y="79"/>
                    <a:pt x="51" y="79"/>
                    <a:pt x="51" y="79"/>
                  </a:cubicBezTo>
                  <a:cubicBezTo>
                    <a:pt x="51" y="40"/>
                    <a:pt x="51" y="40"/>
                    <a:pt x="51" y="40"/>
                  </a:cubicBezTo>
                  <a:cubicBezTo>
                    <a:pt x="112" y="40"/>
                    <a:pt x="112" y="40"/>
                    <a:pt x="112" y="40"/>
                  </a:cubicBezTo>
                  <a:cubicBezTo>
                    <a:pt x="121" y="33"/>
                    <a:pt x="128" y="13"/>
                    <a:pt x="130" y="4"/>
                  </a:cubicBezTo>
                  <a:cubicBezTo>
                    <a:pt x="131" y="0"/>
                    <a:pt x="131" y="0"/>
                    <a:pt x="131" y="0"/>
                  </a:cubicBezTo>
                  <a:cubicBezTo>
                    <a:pt x="0" y="0"/>
                    <a:pt x="0" y="0"/>
                    <a:pt x="0" y="0"/>
                  </a:cubicBezTo>
                  <a:cubicBezTo>
                    <a:pt x="0" y="207"/>
                    <a:pt x="0" y="207"/>
                    <a:pt x="0" y="207"/>
                  </a:cubicBezTo>
                  <a:cubicBezTo>
                    <a:pt x="133" y="207"/>
                    <a:pt x="133" y="207"/>
                    <a:pt x="133" y="207"/>
                  </a:cubicBezTo>
                  <a:cubicBezTo>
                    <a:pt x="133" y="165"/>
                    <a:pt x="133" y="165"/>
                    <a:pt x="133" y="165"/>
                  </a:cubicBezTo>
                  <a:cubicBezTo>
                    <a:pt x="52" y="165"/>
                    <a:pt x="52" y="165"/>
                    <a:pt x="52" y="165"/>
                  </a:cubicBezTo>
                  <a:lnTo>
                    <a:pt x="52" y="119"/>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dirty="0">
                <a:solidFill>
                  <a:srgbClr val="FFFFFF"/>
                </a:solidFill>
              </a:endParaRPr>
            </a:p>
          </p:txBody>
        </p:sp>
        <p:sp>
          <p:nvSpPr>
            <p:cNvPr id="19" name="Freeform 60"/>
            <p:cNvSpPr>
              <a:spLocks/>
            </p:cNvSpPr>
            <p:nvPr userDrawn="1"/>
          </p:nvSpPr>
          <p:spPr bwMode="auto">
            <a:xfrm>
              <a:off x="5503" y="4079"/>
              <a:ext cx="67" cy="103"/>
            </a:xfrm>
            <a:custGeom>
              <a:avLst/>
              <a:gdLst/>
              <a:ahLst/>
              <a:cxnLst>
                <a:cxn ang="0">
                  <a:pos x="52" y="119"/>
                </a:cxn>
                <a:cxn ang="0">
                  <a:pos x="112" y="119"/>
                </a:cxn>
                <a:cxn ang="0">
                  <a:pos x="112" y="79"/>
                </a:cxn>
                <a:cxn ang="0">
                  <a:pos x="52" y="79"/>
                </a:cxn>
                <a:cxn ang="0">
                  <a:pos x="52" y="40"/>
                </a:cxn>
                <a:cxn ang="0">
                  <a:pos x="112" y="40"/>
                </a:cxn>
                <a:cxn ang="0">
                  <a:pos x="131" y="4"/>
                </a:cxn>
                <a:cxn ang="0">
                  <a:pos x="131" y="0"/>
                </a:cxn>
                <a:cxn ang="0">
                  <a:pos x="0" y="0"/>
                </a:cxn>
                <a:cxn ang="0">
                  <a:pos x="0" y="207"/>
                </a:cxn>
                <a:cxn ang="0">
                  <a:pos x="134" y="207"/>
                </a:cxn>
                <a:cxn ang="0">
                  <a:pos x="134" y="165"/>
                </a:cxn>
                <a:cxn ang="0">
                  <a:pos x="52" y="165"/>
                </a:cxn>
                <a:cxn ang="0">
                  <a:pos x="52" y="119"/>
                </a:cxn>
              </a:cxnLst>
              <a:rect l="0" t="0" r="r" b="b"/>
              <a:pathLst>
                <a:path w="134" h="207">
                  <a:moveTo>
                    <a:pt x="52" y="119"/>
                  </a:moveTo>
                  <a:cubicBezTo>
                    <a:pt x="112" y="119"/>
                    <a:pt x="112" y="119"/>
                    <a:pt x="112" y="119"/>
                  </a:cubicBezTo>
                  <a:cubicBezTo>
                    <a:pt x="112" y="79"/>
                    <a:pt x="112" y="79"/>
                    <a:pt x="112" y="79"/>
                  </a:cubicBezTo>
                  <a:cubicBezTo>
                    <a:pt x="52" y="79"/>
                    <a:pt x="52" y="79"/>
                    <a:pt x="52" y="79"/>
                  </a:cubicBezTo>
                  <a:cubicBezTo>
                    <a:pt x="52" y="40"/>
                    <a:pt x="52" y="40"/>
                    <a:pt x="52" y="40"/>
                  </a:cubicBezTo>
                  <a:cubicBezTo>
                    <a:pt x="112" y="40"/>
                    <a:pt x="112" y="40"/>
                    <a:pt x="112" y="40"/>
                  </a:cubicBezTo>
                  <a:cubicBezTo>
                    <a:pt x="121" y="33"/>
                    <a:pt x="128" y="13"/>
                    <a:pt x="131" y="4"/>
                  </a:cubicBezTo>
                  <a:cubicBezTo>
                    <a:pt x="131" y="0"/>
                    <a:pt x="131" y="0"/>
                    <a:pt x="131" y="0"/>
                  </a:cubicBezTo>
                  <a:cubicBezTo>
                    <a:pt x="0" y="0"/>
                    <a:pt x="0" y="0"/>
                    <a:pt x="0" y="0"/>
                  </a:cubicBezTo>
                  <a:cubicBezTo>
                    <a:pt x="0" y="207"/>
                    <a:pt x="0" y="207"/>
                    <a:pt x="0" y="207"/>
                  </a:cubicBezTo>
                  <a:cubicBezTo>
                    <a:pt x="134" y="207"/>
                    <a:pt x="134" y="207"/>
                    <a:pt x="134" y="207"/>
                  </a:cubicBezTo>
                  <a:cubicBezTo>
                    <a:pt x="134" y="165"/>
                    <a:pt x="134" y="165"/>
                    <a:pt x="134" y="165"/>
                  </a:cubicBezTo>
                  <a:cubicBezTo>
                    <a:pt x="52" y="165"/>
                    <a:pt x="52" y="165"/>
                    <a:pt x="52" y="165"/>
                  </a:cubicBezTo>
                  <a:lnTo>
                    <a:pt x="52" y="119"/>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dirty="0">
                <a:solidFill>
                  <a:srgbClr val="FFFFFF"/>
                </a:solidFill>
              </a:endParaRPr>
            </a:p>
          </p:txBody>
        </p:sp>
        <p:sp>
          <p:nvSpPr>
            <p:cNvPr id="20" name="Freeform 61"/>
            <p:cNvSpPr>
              <a:spLocks/>
            </p:cNvSpPr>
            <p:nvPr userDrawn="1"/>
          </p:nvSpPr>
          <p:spPr bwMode="auto">
            <a:xfrm>
              <a:off x="5586" y="4079"/>
              <a:ext cx="83" cy="103"/>
            </a:xfrm>
            <a:custGeom>
              <a:avLst/>
              <a:gdLst/>
              <a:ahLst/>
              <a:cxnLst>
                <a:cxn ang="0">
                  <a:pos x="0" y="0"/>
                </a:cxn>
                <a:cxn ang="0">
                  <a:pos x="0" y="41"/>
                </a:cxn>
                <a:cxn ang="0">
                  <a:pos x="54" y="41"/>
                </a:cxn>
                <a:cxn ang="0">
                  <a:pos x="54" y="207"/>
                </a:cxn>
                <a:cxn ang="0">
                  <a:pos x="106" y="207"/>
                </a:cxn>
                <a:cxn ang="0">
                  <a:pos x="106" y="41"/>
                </a:cxn>
                <a:cxn ang="0">
                  <a:pos x="147" y="41"/>
                </a:cxn>
                <a:cxn ang="0">
                  <a:pos x="168" y="0"/>
                </a:cxn>
                <a:cxn ang="0">
                  <a:pos x="0" y="0"/>
                </a:cxn>
              </a:cxnLst>
              <a:rect l="0" t="0" r="r" b="b"/>
              <a:pathLst>
                <a:path w="168" h="207">
                  <a:moveTo>
                    <a:pt x="0" y="0"/>
                  </a:moveTo>
                  <a:cubicBezTo>
                    <a:pt x="0" y="41"/>
                    <a:pt x="0" y="41"/>
                    <a:pt x="0" y="41"/>
                  </a:cubicBezTo>
                  <a:cubicBezTo>
                    <a:pt x="54" y="41"/>
                    <a:pt x="54" y="41"/>
                    <a:pt x="54" y="41"/>
                  </a:cubicBezTo>
                  <a:cubicBezTo>
                    <a:pt x="54" y="207"/>
                    <a:pt x="54" y="207"/>
                    <a:pt x="54" y="207"/>
                  </a:cubicBezTo>
                  <a:cubicBezTo>
                    <a:pt x="106" y="207"/>
                    <a:pt x="106" y="207"/>
                    <a:pt x="106" y="207"/>
                  </a:cubicBezTo>
                  <a:cubicBezTo>
                    <a:pt x="106" y="41"/>
                    <a:pt x="106" y="41"/>
                    <a:pt x="106" y="41"/>
                  </a:cubicBezTo>
                  <a:cubicBezTo>
                    <a:pt x="147" y="41"/>
                    <a:pt x="147" y="41"/>
                    <a:pt x="147" y="41"/>
                  </a:cubicBezTo>
                  <a:cubicBezTo>
                    <a:pt x="159" y="33"/>
                    <a:pt x="168" y="0"/>
                    <a:pt x="168" y="0"/>
                  </a:cubicBezTo>
                  <a:lnTo>
                    <a:pt x="0" y="0"/>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dirty="0">
                <a:solidFill>
                  <a:srgbClr val="FFFFFF"/>
                </a:solidFill>
              </a:endParaRPr>
            </a:p>
          </p:txBody>
        </p:sp>
        <p:pic>
          <p:nvPicPr>
            <p:cNvPr id="21" name="Picture 62"/>
            <p:cNvPicPr>
              <a:picLocks noChangeAspect="1" noChangeArrowheads="1"/>
            </p:cNvPicPr>
            <p:nvPr userDrawn="1"/>
          </p:nvPicPr>
          <p:blipFill>
            <a:blip r:embed="rId3" cstate="print"/>
            <a:srcRect/>
            <a:stretch>
              <a:fillRect/>
            </a:stretch>
          </p:blipFill>
          <p:spPr bwMode="auto">
            <a:xfrm>
              <a:off x="4929" y="4026"/>
              <a:ext cx="176" cy="176"/>
            </a:xfrm>
            <a:prstGeom prst="rect">
              <a:avLst/>
            </a:prstGeom>
            <a:noFill/>
            <a:ln w="9525">
              <a:noFill/>
              <a:miter lim="800000"/>
              <a:headEnd/>
              <a:tailEnd/>
            </a:ln>
          </p:spPr>
        </p:pic>
      </p:grpSp>
      <p:sp>
        <p:nvSpPr>
          <p:cNvPr id="328706" name="Rectangle 2"/>
          <p:cNvSpPr>
            <a:spLocks noGrp="1" noChangeArrowheads="1"/>
          </p:cNvSpPr>
          <p:nvPr>
            <p:ph type="ctrTitle" sz="quarter"/>
          </p:nvPr>
        </p:nvSpPr>
        <p:spPr>
          <a:xfrm>
            <a:off x="3660531" y="666751"/>
            <a:ext cx="5240215" cy="1319213"/>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3651739" y="1992314"/>
            <a:ext cx="5256335" cy="1093787"/>
          </a:xfrm>
        </p:spPr>
        <p:txBody>
          <a:bodyPr/>
          <a:lstStyle>
            <a:lvl1pPr marL="0" indent="0">
              <a:defRPr sz="1800">
                <a:solidFill>
                  <a:schemeClr val="bg1"/>
                </a:solidFill>
                <a:latin typeface="Century Gothic" pitchFamily="34" charset="0"/>
              </a:defRPr>
            </a:lvl1pPr>
          </a:lstStyle>
          <a:p>
            <a:r>
              <a:rPr lang="en-GB"/>
              <a:t>Click to edit Master subtitle style</a:t>
            </a:r>
          </a:p>
        </p:txBody>
      </p:sp>
      <p:sp>
        <p:nvSpPr>
          <p:cNvPr id="22" name="Rectangle 65"/>
          <p:cNvSpPr>
            <a:spLocks noGrp="1" noChangeArrowheads="1"/>
          </p:cNvSpPr>
          <p:nvPr>
            <p:ph type="sldNum" sz="quarter" idx="10"/>
          </p:nvPr>
        </p:nvSpPr>
        <p:spPr>
          <a:xfrm>
            <a:off x="6472604" y="6311900"/>
            <a:ext cx="656492" cy="381000"/>
          </a:xfrm>
        </p:spPr>
        <p:txBody>
          <a:bodyPr/>
          <a:lstStyle>
            <a:lvl1pPr>
              <a:defRPr/>
            </a:lvl1pPr>
          </a:lstStyle>
          <a:p>
            <a:pPr>
              <a:defRPr/>
            </a:pPr>
            <a:r>
              <a:rPr lang="en-GB" dirty="0">
                <a:solidFill>
                  <a:srgbClr val="5F758D"/>
                </a:solidFill>
              </a:rPr>
              <a:t>Slide: </a:t>
            </a:r>
            <a:fld id="{DB4D4E20-7E54-489E-AB52-A730219F27C0}" type="slidenum">
              <a:rPr lang="en-GB">
                <a:solidFill>
                  <a:srgbClr val="5F758D"/>
                </a:solidFill>
              </a:rPr>
              <a:pPr>
                <a:defRPr/>
              </a:pPr>
              <a:t>‹#›</a:t>
            </a:fld>
            <a:endParaRPr lang="en-GB" dirty="0">
              <a:solidFill>
                <a:srgbClr val="5F758D"/>
              </a:solidFill>
            </a:endParaRPr>
          </a:p>
        </p:txBody>
      </p:sp>
    </p:spTree>
    <p:extLst>
      <p:ext uri="{BB962C8B-B14F-4D97-AF65-F5344CB8AC3E}">
        <p14:creationId xmlns:p14="http://schemas.microsoft.com/office/powerpoint/2010/main" val="4818719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52"/>
          <p:cNvGrpSpPr>
            <a:grpSpLocks/>
          </p:cNvGrpSpPr>
          <p:nvPr userDrawn="1"/>
        </p:nvGrpSpPr>
        <p:grpSpPr bwMode="auto">
          <a:xfrm>
            <a:off x="4397" y="1090614"/>
            <a:ext cx="9139603" cy="128587"/>
            <a:chOff x="3" y="2044"/>
            <a:chExt cx="6237" cy="179"/>
          </a:xfrm>
        </p:grpSpPr>
        <p:sp>
          <p:nvSpPr>
            <p:cNvPr id="5"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dirty="0">
                <a:solidFill>
                  <a:srgbClr val="FFFFFF"/>
                </a:solidFill>
              </a:endParaRPr>
            </a:p>
          </p:txBody>
        </p:sp>
        <p:sp>
          <p:nvSpPr>
            <p:cNvPr id="6"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dirty="0">
                <a:solidFill>
                  <a:srgbClr val="FFFFFF"/>
                </a:solidFill>
              </a:endParaRPr>
            </a:p>
          </p:txBody>
        </p:sp>
        <p:sp>
          <p:nvSpPr>
            <p:cNvPr id="7"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dirty="0">
                <a:solidFill>
                  <a:srgbClr val="FFFFFF"/>
                </a:solidFill>
              </a:endParaRPr>
            </a:p>
          </p:txBody>
        </p:sp>
        <p:sp>
          <p:nvSpPr>
            <p:cNvPr id="8"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dirty="0">
                <a:solidFill>
                  <a:srgbClr val="FFFFFF"/>
                </a:solidFill>
              </a:endParaRPr>
            </a:p>
          </p:txBody>
        </p:sp>
        <p:sp>
          <p:nvSpPr>
            <p:cNvPr id="9"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dirty="0">
                <a:solidFill>
                  <a:srgbClr val="FFFFFF"/>
                </a:solidFill>
              </a:endParaRPr>
            </a:p>
          </p:txBody>
        </p:sp>
      </p:gr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Slide Number Placeholder 3"/>
          <p:cNvSpPr>
            <a:spLocks noGrp="1"/>
          </p:cNvSpPr>
          <p:nvPr>
            <p:ph type="sldNum" sz="quarter" idx="10"/>
          </p:nvPr>
        </p:nvSpPr>
        <p:spPr/>
        <p:txBody>
          <a:bodyPr/>
          <a:lstStyle>
            <a:lvl1pPr>
              <a:defRPr/>
            </a:lvl1pPr>
          </a:lstStyle>
          <a:p>
            <a:pPr>
              <a:defRPr/>
            </a:pPr>
            <a:r>
              <a:rPr lang="en-GB" dirty="0">
                <a:solidFill>
                  <a:srgbClr val="5F758D"/>
                </a:solidFill>
              </a:rPr>
              <a:t>Slide: </a:t>
            </a:r>
            <a:fld id="{EAE2FEF5-E98C-44C3-9A7B-C98A4F0C5705}" type="slidenum">
              <a:rPr lang="en-GB">
                <a:solidFill>
                  <a:srgbClr val="5F758D"/>
                </a:solidFill>
              </a:rPr>
              <a:pPr>
                <a:defRPr/>
              </a:pPr>
              <a:t>‹#›</a:t>
            </a:fld>
            <a:endParaRPr lang="en-GB" dirty="0">
              <a:solidFill>
                <a:srgbClr val="5F758D"/>
              </a:solidFill>
            </a:endParaRPr>
          </a:p>
        </p:txBody>
      </p:sp>
    </p:spTree>
    <p:extLst>
      <p:ext uri="{BB962C8B-B14F-4D97-AF65-F5344CB8AC3E}">
        <p14:creationId xmlns:p14="http://schemas.microsoft.com/office/powerpoint/2010/main" val="235016111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397" y="1090614"/>
            <a:ext cx="9139603"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dirty="0">
                <a:solidFill>
                  <a:srgbClr val="FFFFFF"/>
                </a:solidFill>
              </a:endParaRPr>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dirty="0">
                <a:solidFill>
                  <a:srgbClr val="FFFFFF"/>
                </a:solidFill>
              </a:endParaRPr>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dirty="0">
                <a:solidFill>
                  <a:srgbClr val="FFFFFF"/>
                </a:solidFill>
              </a:endParaRPr>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dirty="0">
                <a:solidFill>
                  <a:srgbClr val="FFFFFF"/>
                </a:solidFill>
              </a:endParaRPr>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dirty="0">
                <a:solidFill>
                  <a:srgbClr val="FFFFFF"/>
                </a:solidFill>
              </a:endParaRPr>
            </a:p>
          </p:txBody>
        </p:sp>
      </p:grpSp>
      <p:sp>
        <p:nvSpPr>
          <p:cNvPr id="2" name="Title 1"/>
          <p:cNvSpPr>
            <a:spLocks noGrp="1"/>
          </p:cNvSpPr>
          <p:nvPr>
            <p:ph type="title"/>
          </p:nvPr>
        </p:nvSpPr>
        <p:spPr/>
        <p:txBody>
          <a:bodyPr/>
          <a:lstStyle/>
          <a:p>
            <a:r>
              <a:rPr lang="en-US" smtClean="0"/>
              <a:t>Click to edit Master title style</a:t>
            </a:r>
            <a:endParaRPr lang="en-GB"/>
          </a:p>
        </p:txBody>
      </p:sp>
      <p:sp>
        <p:nvSpPr>
          <p:cNvPr id="9" name="Slide Number Placeholder 2"/>
          <p:cNvSpPr>
            <a:spLocks noGrp="1"/>
          </p:cNvSpPr>
          <p:nvPr>
            <p:ph type="sldNum" sz="quarter" idx="10"/>
          </p:nvPr>
        </p:nvSpPr>
        <p:spPr/>
        <p:txBody>
          <a:bodyPr/>
          <a:lstStyle>
            <a:lvl1pPr>
              <a:defRPr/>
            </a:lvl1pPr>
          </a:lstStyle>
          <a:p>
            <a:pPr>
              <a:defRPr/>
            </a:pPr>
            <a:r>
              <a:rPr lang="en-GB" dirty="0">
                <a:solidFill>
                  <a:srgbClr val="5F758D"/>
                </a:solidFill>
              </a:rPr>
              <a:t>Slide: </a:t>
            </a:r>
            <a:fld id="{13B579B2-9780-4B11-964E-D1B870906632}" type="slidenum">
              <a:rPr lang="en-GB">
                <a:solidFill>
                  <a:srgbClr val="5F758D"/>
                </a:solidFill>
              </a:rPr>
              <a:pPr>
                <a:defRPr/>
              </a:pPr>
              <a:t>‹#›</a:t>
            </a:fld>
            <a:endParaRPr lang="en-GB" dirty="0">
              <a:solidFill>
                <a:srgbClr val="5F758D"/>
              </a:solidFill>
            </a:endParaRPr>
          </a:p>
        </p:txBody>
      </p:sp>
    </p:spTree>
    <p:extLst>
      <p:ext uri="{BB962C8B-B14F-4D97-AF65-F5344CB8AC3E}">
        <p14:creationId xmlns:p14="http://schemas.microsoft.com/office/powerpoint/2010/main" val="411207842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397" y="1090614"/>
            <a:ext cx="9139603" cy="128587"/>
            <a:chOff x="3" y="2044"/>
            <a:chExt cx="6237" cy="179"/>
          </a:xfrm>
        </p:grpSpPr>
        <p:sp>
          <p:nvSpPr>
            <p:cNvPr id="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dirty="0">
                <a:solidFill>
                  <a:srgbClr val="FFFFFF"/>
                </a:solidFill>
              </a:endParaRPr>
            </a:p>
          </p:txBody>
        </p:sp>
        <p:sp>
          <p:nvSpPr>
            <p:cNvPr id="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dirty="0">
                <a:solidFill>
                  <a:srgbClr val="FFFFFF"/>
                </a:solidFill>
              </a:endParaRPr>
            </a:p>
          </p:txBody>
        </p:sp>
        <p:sp>
          <p:nvSpPr>
            <p:cNvPr id="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dirty="0">
                <a:solidFill>
                  <a:srgbClr val="FFFFFF"/>
                </a:solidFill>
              </a:endParaRPr>
            </a:p>
          </p:txBody>
        </p:sp>
        <p:sp>
          <p:nvSpPr>
            <p:cNvPr id="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dirty="0">
                <a:solidFill>
                  <a:srgbClr val="FFFFFF"/>
                </a:solidFill>
              </a:endParaRPr>
            </a:p>
          </p:txBody>
        </p:sp>
        <p:sp>
          <p:nvSpPr>
            <p:cNvPr id="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fontAlgn="base" hangingPunct="0">
                <a:spcBef>
                  <a:spcPct val="50000"/>
                </a:spcBef>
                <a:spcAft>
                  <a:spcPct val="0"/>
                </a:spcAft>
                <a:defRPr/>
              </a:pPr>
              <a:endParaRPr lang="en-GB" sz="900" b="1" dirty="0">
                <a:solidFill>
                  <a:srgbClr val="FFFFFF"/>
                </a:solidFill>
              </a:endParaRPr>
            </a:p>
          </p:txBody>
        </p:sp>
      </p:grpSp>
      <p:sp>
        <p:nvSpPr>
          <p:cNvPr id="8" name="Slide Number Placeholder 1"/>
          <p:cNvSpPr>
            <a:spLocks noGrp="1"/>
          </p:cNvSpPr>
          <p:nvPr>
            <p:ph type="sldNum" sz="quarter" idx="10"/>
          </p:nvPr>
        </p:nvSpPr>
        <p:spPr/>
        <p:txBody>
          <a:bodyPr/>
          <a:lstStyle>
            <a:lvl1pPr>
              <a:defRPr/>
            </a:lvl1pPr>
          </a:lstStyle>
          <a:p>
            <a:pPr>
              <a:defRPr/>
            </a:pPr>
            <a:r>
              <a:rPr lang="en-GB" dirty="0">
                <a:solidFill>
                  <a:srgbClr val="5F758D"/>
                </a:solidFill>
              </a:rPr>
              <a:t>Slide: </a:t>
            </a:r>
            <a:fld id="{36704255-CD88-46C2-8307-3267E9B87AE0}" type="slidenum">
              <a:rPr lang="en-GB">
                <a:solidFill>
                  <a:srgbClr val="5F758D"/>
                </a:solidFill>
              </a:rPr>
              <a:pPr>
                <a:defRPr/>
              </a:pPr>
              <a:t>‹#›</a:t>
            </a:fld>
            <a:endParaRPr lang="en-GB" dirty="0">
              <a:solidFill>
                <a:srgbClr val="5F758D"/>
              </a:solidFill>
            </a:endParaRPr>
          </a:p>
        </p:txBody>
      </p:sp>
    </p:spTree>
    <p:extLst>
      <p:ext uri="{BB962C8B-B14F-4D97-AF65-F5344CB8AC3E}">
        <p14:creationId xmlns:p14="http://schemas.microsoft.com/office/powerpoint/2010/main" val="292186684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0146" y="0"/>
            <a:ext cx="8305800" cy="6084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63"/>
          <p:cNvSpPr>
            <a:spLocks noGrp="1" noChangeArrowheads="1"/>
          </p:cNvSpPr>
          <p:nvPr>
            <p:ph type="sldNum" sz="quarter" idx="10"/>
          </p:nvPr>
        </p:nvSpPr>
        <p:spPr>
          <a:ln/>
        </p:spPr>
        <p:txBody>
          <a:bodyPr/>
          <a:lstStyle>
            <a:lvl1pPr>
              <a:defRPr/>
            </a:lvl1pPr>
          </a:lstStyle>
          <a:p>
            <a:pPr>
              <a:defRPr/>
            </a:pPr>
            <a:r>
              <a:rPr lang="en-GB" dirty="0">
                <a:solidFill>
                  <a:srgbClr val="5F758D"/>
                </a:solidFill>
              </a:rPr>
              <a:t>Slide: </a:t>
            </a:r>
            <a:fld id="{DDE4CF4E-C4BC-4861-BCCC-E7B4E53B7380}" type="slidenum">
              <a:rPr lang="en-GB">
                <a:solidFill>
                  <a:srgbClr val="5F758D"/>
                </a:solidFill>
              </a:rPr>
              <a:pPr>
                <a:defRPr/>
              </a:pPr>
              <a:t>‹#›</a:t>
            </a:fld>
            <a:endParaRPr lang="en-GB" dirty="0">
              <a:solidFill>
                <a:srgbClr val="5F758D"/>
              </a:solidFill>
            </a:endParaRPr>
          </a:p>
        </p:txBody>
      </p:sp>
    </p:spTree>
    <p:extLst>
      <p:ext uri="{BB962C8B-B14F-4D97-AF65-F5344CB8AC3E}">
        <p14:creationId xmlns:p14="http://schemas.microsoft.com/office/powerpoint/2010/main" val="159671839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0405" y="0"/>
            <a:ext cx="8295542" cy="107315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290146" y="1525588"/>
            <a:ext cx="4082562" cy="455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13385" y="1525588"/>
            <a:ext cx="4082562" cy="2203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13385" y="3881438"/>
            <a:ext cx="4082562" cy="2203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63"/>
          <p:cNvSpPr>
            <a:spLocks noGrp="1" noChangeArrowheads="1"/>
          </p:cNvSpPr>
          <p:nvPr>
            <p:ph type="sldNum" sz="quarter" idx="10"/>
          </p:nvPr>
        </p:nvSpPr>
        <p:spPr>
          <a:ln/>
        </p:spPr>
        <p:txBody>
          <a:bodyPr/>
          <a:lstStyle>
            <a:lvl1pPr>
              <a:defRPr/>
            </a:lvl1pPr>
          </a:lstStyle>
          <a:p>
            <a:pPr>
              <a:defRPr/>
            </a:pPr>
            <a:r>
              <a:rPr lang="en-GB" dirty="0">
                <a:solidFill>
                  <a:srgbClr val="5F758D"/>
                </a:solidFill>
              </a:rPr>
              <a:t>Slide: </a:t>
            </a:r>
            <a:fld id="{C7CA74B0-EF56-4A71-81C3-8A6BBEC43706}" type="slidenum">
              <a:rPr lang="en-GB">
                <a:solidFill>
                  <a:srgbClr val="5F758D"/>
                </a:solidFill>
              </a:rPr>
              <a:pPr>
                <a:defRPr/>
              </a:pPr>
              <a:t>‹#›</a:t>
            </a:fld>
            <a:endParaRPr lang="en-GB" dirty="0">
              <a:solidFill>
                <a:srgbClr val="5F758D"/>
              </a:solidFill>
            </a:endParaRPr>
          </a:p>
        </p:txBody>
      </p:sp>
    </p:spTree>
    <p:extLst>
      <p:ext uri="{BB962C8B-B14F-4D97-AF65-F5344CB8AC3E}">
        <p14:creationId xmlns:p14="http://schemas.microsoft.com/office/powerpoint/2010/main" val="425880456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1472FF-57B5-4206-AA59-7354F91BDF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12810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893818F-917C-4B19-868F-06FE54980BE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65570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766AF82-93EE-47E3-8EF4-83109902793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79154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D4A7D88-82C7-4005-A914-6146AA76BD4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72181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4173AC5-C211-4428-86D1-078991CADA9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16499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241AD74-4D47-4362-A81C-DED1B57DABF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85884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7AD7BE7-0C09-4803-B3D0-1CAEAF7AE2C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405180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1C9F49E-49FF-4075-A99F-8962A3C5AE8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767737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9822FAD-AE63-4890-82D9-A426010C41E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369624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1E15BD8-7B30-4B94-AA7D-A5E4ECC0AF4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609081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0648C67-F7B4-4C78-BA28-F5F50F5991B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2903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A31225-F751-460F-B51C-E16DD62499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39030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D0111CB-0FC7-4374-A4FD-BDF049F4373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019970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CE31FE-063A-408A-B3A3-90D806EB7C3D}"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46756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CE31FE-063A-408A-B3A3-90D806EB7C3D}"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55442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CE31FE-063A-408A-B3A3-90D806EB7C3D}"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10620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CE31FE-063A-408A-B3A3-90D806EB7C3D}"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7382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6CE31FE-063A-408A-B3A3-90D806EB7C3D}"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87244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6CE31FE-063A-408A-B3A3-90D806EB7C3D}"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99611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6CE31FE-063A-408A-B3A3-90D806EB7C3D}"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6299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CE31FE-063A-408A-B3A3-90D806EB7C3D}"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36693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CE31FE-063A-408A-B3A3-90D806EB7C3D}"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1348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ABA35E-14B8-4C3A-9772-DEB291AF5C6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776957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CE31FE-063A-408A-B3A3-90D806EB7C3D}"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09581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CE31FE-063A-408A-B3A3-90D806EB7C3D}"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66026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833093-D228-4C04-9C2D-7249B03DC9E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337921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BA2C502-6CFB-4FA6-8FF9-E8FFEA9CEA4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746922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7B8544-B3B9-4B5A-9C78-9FE323E2AF6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778696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D7ADC3-AA4C-4A23-9A86-89B86D03986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012394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9AE7CF8-2652-44C7-9171-C2953B003D1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995524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44DF8AD-4EA4-4416-8817-E8A633D1D5F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945561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0816D98-8D0A-4985-98CA-BE536FCB75C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691239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6357937-0FE6-4323-9625-761A09F2102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32089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D8219E9-3919-4D64-8FD9-D68C67D1041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664856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679876E-FA6B-4C37-A29A-CB6CAAE1487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713223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F02452-8034-4FA8-B21F-FE8E49EABB9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11581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109DD68-3B95-4416-B4CE-F19509885CA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049730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313613"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1447800"/>
            <a:ext cx="7543800" cy="4648200"/>
          </a:xfrm>
        </p:spPr>
        <p:txBody>
          <a:bodyPr/>
          <a:lstStyle/>
          <a:p>
            <a:endParaRPr lang="en-US" dirty="0"/>
          </a:p>
        </p:txBody>
      </p:sp>
      <p:sp>
        <p:nvSpPr>
          <p:cNvPr id="4" name="Date Placeholder 3"/>
          <p:cNvSpPr>
            <a:spLocks noGrp="1"/>
          </p:cNvSpPr>
          <p:nvPr>
            <p:ph type="dt" sz="half" idx="10"/>
          </p:nvPr>
        </p:nvSpPr>
        <p:spPr>
          <a:xfrm>
            <a:off x="457200" y="6248400"/>
            <a:ext cx="2133600" cy="457200"/>
          </a:xfrm>
        </p:spPr>
        <p:txBody>
          <a:bodyPr/>
          <a:lstStyle>
            <a:lvl1pPr>
              <a:defRPr/>
            </a:lvl1pPr>
          </a:lstStyle>
          <a:p>
            <a:fld id="{24C366C7-D655-4762-B7DB-F5BEB4ACA525}" type="datetime1">
              <a:rPr lang="en-US">
                <a:solidFill>
                  <a:srgbClr val="000000"/>
                </a:solidFill>
              </a:rPr>
              <a:pPr/>
              <a:t>1/30/2012</a:t>
            </a:fld>
            <a:endParaRPr lang="en-US" dirty="0">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6A3AD7CB-E09B-4DC9-90DF-DF370DA49E1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86276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FFFAA2E-2DCD-4576-B58B-C5DD3B30C9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538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2ECD224-1A74-47C7-937F-D2AF1EDE567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89010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215A57-D5F5-4DAB-8065-3CD09C494BA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84310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B3F6D5-C7DE-4F28-927C-A4A3578C5C7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09599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5.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dirty="0">
              <a:solidFill>
                <a:srgbClr val="000000"/>
              </a:solidFill>
            </a:endParaRPr>
          </a:p>
        </p:txBody>
      </p:sp>
      <p:sp>
        <p:nvSpPr>
          <p:cNvPr id="3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dirty="0">
              <a:solidFill>
                <a:srgbClr val="000000"/>
              </a:solidFill>
            </a:endParaRPr>
          </a:p>
        </p:txBody>
      </p:sp>
      <p:sp>
        <p:nvSpPr>
          <p:cNvPr id="3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E4D2343B-4B55-410A-A059-59D128AC094A}"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9915376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0404" y="238125"/>
            <a:ext cx="8446477" cy="8397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grpSp>
        <p:nvGrpSpPr>
          <p:cNvPr id="1027" name="Group 41"/>
          <p:cNvGrpSpPr>
            <a:grpSpLocks noChangeAspect="1"/>
          </p:cNvGrpSpPr>
          <p:nvPr userDrawn="1"/>
        </p:nvGrpSpPr>
        <p:grpSpPr bwMode="auto">
          <a:xfrm>
            <a:off x="7142285" y="6307139"/>
            <a:ext cx="1674935" cy="447675"/>
            <a:chOff x="4874" y="3973"/>
            <a:chExt cx="1143" cy="282"/>
          </a:xfrm>
        </p:grpSpPr>
        <p:sp>
          <p:nvSpPr>
            <p:cNvPr id="327722" name="AutoShape 42"/>
            <p:cNvSpPr>
              <a:spLocks noChangeAspect="1" noChangeArrowheads="1" noTextEdit="1"/>
            </p:cNvSpPr>
            <p:nvPr userDrawn="1"/>
          </p:nvSpPr>
          <p:spPr bwMode="auto">
            <a:xfrm>
              <a:off x="4874" y="3973"/>
              <a:ext cx="1143" cy="282"/>
            </a:xfrm>
            <a:prstGeom prst="rect">
              <a:avLst/>
            </a:prstGeom>
            <a:noFill/>
            <a:ln w="9525">
              <a:noFill/>
              <a:miter lim="800000"/>
              <a:headEnd/>
              <a:tailEnd/>
            </a:ln>
          </p:spPr>
          <p:txBody>
            <a:bodyPr/>
            <a:lstStyle/>
            <a:p>
              <a:pPr eaLnBrk="0" fontAlgn="base" hangingPunct="0">
                <a:spcBef>
                  <a:spcPct val="50000"/>
                </a:spcBef>
                <a:spcAft>
                  <a:spcPct val="0"/>
                </a:spcAft>
                <a:defRPr/>
              </a:pPr>
              <a:endParaRPr lang="en-GB" sz="900" b="1" dirty="0">
                <a:solidFill>
                  <a:srgbClr val="FFFFFF"/>
                </a:solidFill>
              </a:endParaRPr>
            </a:p>
          </p:txBody>
        </p:sp>
        <p:sp>
          <p:nvSpPr>
            <p:cNvPr id="327723" name="Freeform 43"/>
            <p:cNvSpPr>
              <a:spLocks noEditPoints="1"/>
            </p:cNvSpPr>
            <p:nvPr userDrawn="1"/>
          </p:nvSpPr>
          <p:spPr bwMode="auto">
            <a:xfrm>
              <a:off x="5774" y="4079"/>
              <a:ext cx="100" cy="103"/>
            </a:xfrm>
            <a:custGeom>
              <a:avLst/>
              <a:gdLst/>
              <a:ahLst/>
              <a:cxnLst>
                <a:cxn ang="0">
                  <a:pos x="128" y="0"/>
                </a:cxn>
                <a:cxn ang="0">
                  <a:pos x="76" y="0"/>
                </a:cxn>
                <a:cxn ang="0">
                  <a:pos x="0" y="207"/>
                </a:cxn>
                <a:cxn ang="0">
                  <a:pos x="54" y="207"/>
                </a:cxn>
                <a:cxn ang="0">
                  <a:pos x="69" y="163"/>
                </a:cxn>
                <a:cxn ang="0">
                  <a:pos x="130" y="163"/>
                </a:cxn>
                <a:cxn ang="0">
                  <a:pos x="146" y="207"/>
                </a:cxn>
                <a:cxn ang="0">
                  <a:pos x="200" y="207"/>
                </a:cxn>
                <a:cxn ang="0">
                  <a:pos x="128" y="0"/>
                </a:cxn>
                <a:cxn ang="0">
                  <a:pos x="81" y="125"/>
                </a:cxn>
                <a:cxn ang="0">
                  <a:pos x="100" y="57"/>
                </a:cxn>
                <a:cxn ang="0">
                  <a:pos x="119" y="125"/>
                </a:cxn>
                <a:cxn ang="0">
                  <a:pos x="81" y="125"/>
                </a:cxn>
              </a:cxnLst>
              <a:rect l="0" t="0" r="r" b="b"/>
              <a:pathLst>
                <a:path w="200" h="207">
                  <a:moveTo>
                    <a:pt x="128" y="0"/>
                  </a:moveTo>
                  <a:cubicBezTo>
                    <a:pt x="76" y="0"/>
                    <a:pt x="76" y="0"/>
                    <a:pt x="76" y="0"/>
                  </a:cubicBezTo>
                  <a:cubicBezTo>
                    <a:pt x="0" y="207"/>
                    <a:pt x="0" y="207"/>
                    <a:pt x="0" y="207"/>
                  </a:cubicBezTo>
                  <a:cubicBezTo>
                    <a:pt x="54" y="207"/>
                    <a:pt x="54" y="207"/>
                    <a:pt x="54" y="207"/>
                  </a:cubicBezTo>
                  <a:cubicBezTo>
                    <a:pt x="69" y="163"/>
                    <a:pt x="69" y="163"/>
                    <a:pt x="69" y="163"/>
                  </a:cubicBezTo>
                  <a:cubicBezTo>
                    <a:pt x="130" y="163"/>
                    <a:pt x="130" y="163"/>
                    <a:pt x="130" y="163"/>
                  </a:cubicBezTo>
                  <a:cubicBezTo>
                    <a:pt x="146" y="207"/>
                    <a:pt x="146" y="207"/>
                    <a:pt x="146" y="207"/>
                  </a:cubicBezTo>
                  <a:cubicBezTo>
                    <a:pt x="200" y="207"/>
                    <a:pt x="200" y="207"/>
                    <a:pt x="200" y="207"/>
                  </a:cubicBezTo>
                  <a:lnTo>
                    <a:pt x="128" y="0"/>
                  </a:lnTo>
                  <a:close/>
                  <a:moveTo>
                    <a:pt x="81" y="125"/>
                  </a:moveTo>
                  <a:cubicBezTo>
                    <a:pt x="87" y="103"/>
                    <a:pt x="96" y="78"/>
                    <a:pt x="100" y="57"/>
                  </a:cubicBezTo>
                  <a:cubicBezTo>
                    <a:pt x="104" y="78"/>
                    <a:pt x="113" y="103"/>
                    <a:pt x="119" y="125"/>
                  </a:cubicBezTo>
                  <a:lnTo>
                    <a:pt x="81" y="125"/>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dirty="0">
                <a:solidFill>
                  <a:srgbClr val="FFFFFF"/>
                </a:solidFill>
              </a:endParaRPr>
            </a:p>
          </p:txBody>
        </p:sp>
        <p:sp>
          <p:nvSpPr>
            <p:cNvPr id="327724" name="Freeform 44"/>
            <p:cNvSpPr>
              <a:spLocks/>
            </p:cNvSpPr>
            <p:nvPr userDrawn="1"/>
          </p:nvSpPr>
          <p:spPr bwMode="auto">
            <a:xfrm>
              <a:off x="5676" y="4077"/>
              <a:ext cx="85" cy="107"/>
            </a:xfrm>
            <a:custGeom>
              <a:avLst/>
              <a:gdLst/>
              <a:ahLst/>
              <a:cxnLst>
                <a:cxn ang="0">
                  <a:pos x="113" y="84"/>
                </a:cxn>
                <a:cxn ang="0">
                  <a:pos x="86" y="78"/>
                </a:cxn>
                <a:cxn ang="0">
                  <a:pos x="65" y="60"/>
                </a:cxn>
                <a:cxn ang="0">
                  <a:pos x="92" y="41"/>
                </a:cxn>
                <a:cxn ang="0">
                  <a:pos x="145" y="56"/>
                </a:cxn>
                <a:cxn ang="0">
                  <a:pos x="168" y="21"/>
                </a:cxn>
                <a:cxn ang="0">
                  <a:pos x="91" y="0"/>
                </a:cxn>
                <a:cxn ang="0">
                  <a:pos x="8" y="65"/>
                </a:cxn>
                <a:cxn ang="0">
                  <a:pos x="17" y="96"/>
                </a:cxn>
                <a:cxn ang="0">
                  <a:pos x="61" y="125"/>
                </a:cxn>
                <a:cxn ang="0">
                  <a:pos x="87" y="131"/>
                </a:cxn>
                <a:cxn ang="0">
                  <a:pos x="113" y="153"/>
                </a:cxn>
                <a:cxn ang="0">
                  <a:pos x="77" y="173"/>
                </a:cxn>
                <a:cxn ang="0">
                  <a:pos x="17" y="158"/>
                </a:cxn>
                <a:cxn ang="0">
                  <a:pos x="0" y="197"/>
                </a:cxn>
                <a:cxn ang="0">
                  <a:pos x="74" y="214"/>
                </a:cxn>
                <a:cxn ang="0">
                  <a:pos x="170" y="143"/>
                </a:cxn>
                <a:cxn ang="0">
                  <a:pos x="113" y="84"/>
                </a:cxn>
              </a:cxnLst>
              <a:rect l="0" t="0" r="r" b="b"/>
              <a:pathLst>
                <a:path w="170" h="214">
                  <a:moveTo>
                    <a:pt x="113" y="84"/>
                  </a:moveTo>
                  <a:cubicBezTo>
                    <a:pt x="86" y="78"/>
                    <a:pt x="86" y="78"/>
                    <a:pt x="86" y="78"/>
                  </a:cubicBezTo>
                  <a:cubicBezTo>
                    <a:pt x="69" y="74"/>
                    <a:pt x="65" y="69"/>
                    <a:pt x="65" y="60"/>
                  </a:cubicBezTo>
                  <a:cubicBezTo>
                    <a:pt x="65" y="48"/>
                    <a:pt x="76" y="41"/>
                    <a:pt x="92" y="41"/>
                  </a:cubicBezTo>
                  <a:cubicBezTo>
                    <a:pt x="108" y="41"/>
                    <a:pt x="125" y="46"/>
                    <a:pt x="145" y="56"/>
                  </a:cubicBezTo>
                  <a:cubicBezTo>
                    <a:pt x="168" y="21"/>
                    <a:pt x="168" y="21"/>
                    <a:pt x="168" y="21"/>
                  </a:cubicBezTo>
                  <a:cubicBezTo>
                    <a:pt x="149" y="9"/>
                    <a:pt x="118" y="0"/>
                    <a:pt x="91" y="0"/>
                  </a:cubicBezTo>
                  <a:cubicBezTo>
                    <a:pt x="42" y="0"/>
                    <a:pt x="8" y="28"/>
                    <a:pt x="8" y="65"/>
                  </a:cubicBezTo>
                  <a:cubicBezTo>
                    <a:pt x="8" y="76"/>
                    <a:pt x="11" y="86"/>
                    <a:pt x="17" y="96"/>
                  </a:cubicBezTo>
                  <a:cubicBezTo>
                    <a:pt x="25" y="110"/>
                    <a:pt x="39" y="120"/>
                    <a:pt x="61" y="125"/>
                  </a:cubicBezTo>
                  <a:cubicBezTo>
                    <a:pt x="87" y="131"/>
                    <a:pt x="87" y="131"/>
                    <a:pt x="87" y="131"/>
                  </a:cubicBezTo>
                  <a:cubicBezTo>
                    <a:pt x="105" y="135"/>
                    <a:pt x="113" y="143"/>
                    <a:pt x="113" y="153"/>
                  </a:cubicBezTo>
                  <a:cubicBezTo>
                    <a:pt x="113" y="167"/>
                    <a:pt x="101" y="173"/>
                    <a:pt x="77" y="173"/>
                  </a:cubicBezTo>
                  <a:cubicBezTo>
                    <a:pt x="55" y="173"/>
                    <a:pt x="38" y="167"/>
                    <a:pt x="17" y="158"/>
                  </a:cubicBezTo>
                  <a:cubicBezTo>
                    <a:pt x="0" y="197"/>
                    <a:pt x="0" y="197"/>
                    <a:pt x="0" y="197"/>
                  </a:cubicBezTo>
                  <a:cubicBezTo>
                    <a:pt x="25" y="208"/>
                    <a:pt x="50" y="214"/>
                    <a:pt x="74" y="214"/>
                  </a:cubicBezTo>
                  <a:cubicBezTo>
                    <a:pt x="132" y="214"/>
                    <a:pt x="170" y="186"/>
                    <a:pt x="170" y="143"/>
                  </a:cubicBezTo>
                  <a:cubicBezTo>
                    <a:pt x="170" y="112"/>
                    <a:pt x="148" y="92"/>
                    <a:pt x="113" y="84"/>
                  </a:cubicBez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dirty="0">
                <a:solidFill>
                  <a:srgbClr val="FFFFFF"/>
                </a:solidFill>
              </a:endParaRPr>
            </a:p>
          </p:txBody>
        </p:sp>
        <p:sp>
          <p:nvSpPr>
            <p:cNvPr id="327725" name="Freeform 45"/>
            <p:cNvSpPr>
              <a:spLocks/>
            </p:cNvSpPr>
            <p:nvPr userDrawn="1"/>
          </p:nvSpPr>
          <p:spPr bwMode="auto">
            <a:xfrm>
              <a:off x="5356" y="4079"/>
              <a:ext cx="121" cy="103"/>
            </a:xfrm>
            <a:custGeom>
              <a:avLst/>
              <a:gdLst/>
              <a:ahLst/>
              <a:cxnLst>
                <a:cxn ang="0">
                  <a:pos x="158" y="0"/>
                </a:cxn>
                <a:cxn ang="0">
                  <a:pos x="131" y="94"/>
                </a:cxn>
                <a:cxn ang="0">
                  <a:pos x="122" y="133"/>
                </a:cxn>
                <a:cxn ang="0">
                  <a:pos x="113" y="96"/>
                </a:cxn>
                <a:cxn ang="0">
                  <a:pos x="87" y="0"/>
                </a:cxn>
                <a:cxn ang="0">
                  <a:pos x="22" y="0"/>
                </a:cxn>
                <a:cxn ang="0">
                  <a:pos x="0" y="207"/>
                </a:cxn>
                <a:cxn ang="0">
                  <a:pos x="52" y="207"/>
                </a:cxn>
                <a:cxn ang="0">
                  <a:pos x="58" y="106"/>
                </a:cxn>
                <a:cxn ang="0">
                  <a:pos x="60" y="62"/>
                </a:cxn>
                <a:cxn ang="0">
                  <a:pos x="70" y="106"/>
                </a:cxn>
                <a:cxn ang="0">
                  <a:pos x="98" y="207"/>
                </a:cxn>
                <a:cxn ang="0">
                  <a:pos x="142" y="207"/>
                </a:cxn>
                <a:cxn ang="0">
                  <a:pos x="173" y="103"/>
                </a:cxn>
                <a:cxn ang="0">
                  <a:pos x="183" y="66"/>
                </a:cxn>
                <a:cxn ang="0">
                  <a:pos x="186" y="104"/>
                </a:cxn>
                <a:cxn ang="0">
                  <a:pos x="192" y="207"/>
                </a:cxn>
                <a:cxn ang="0">
                  <a:pos x="243" y="207"/>
                </a:cxn>
                <a:cxn ang="0">
                  <a:pos x="222" y="0"/>
                </a:cxn>
                <a:cxn ang="0">
                  <a:pos x="158" y="0"/>
                </a:cxn>
              </a:cxnLst>
              <a:rect l="0" t="0" r="r" b="b"/>
              <a:pathLst>
                <a:path w="243" h="207">
                  <a:moveTo>
                    <a:pt x="158" y="0"/>
                  </a:moveTo>
                  <a:cubicBezTo>
                    <a:pt x="131" y="94"/>
                    <a:pt x="131" y="94"/>
                    <a:pt x="131" y="94"/>
                  </a:cubicBezTo>
                  <a:cubicBezTo>
                    <a:pt x="127" y="106"/>
                    <a:pt x="124" y="121"/>
                    <a:pt x="122" y="133"/>
                  </a:cubicBezTo>
                  <a:cubicBezTo>
                    <a:pt x="119" y="120"/>
                    <a:pt x="117" y="110"/>
                    <a:pt x="113" y="96"/>
                  </a:cubicBezTo>
                  <a:cubicBezTo>
                    <a:pt x="87" y="0"/>
                    <a:pt x="87" y="0"/>
                    <a:pt x="87" y="0"/>
                  </a:cubicBezTo>
                  <a:cubicBezTo>
                    <a:pt x="22" y="0"/>
                    <a:pt x="22" y="0"/>
                    <a:pt x="22" y="0"/>
                  </a:cubicBezTo>
                  <a:cubicBezTo>
                    <a:pt x="0" y="207"/>
                    <a:pt x="0" y="207"/>
                    <a:pt x="0" y="207"/>
                  </a:cubicBezTo>
                  <a:cubicBezTo>
                    <a:pt x="52" y="207"/>
                    <a:pt x="52" y="207"/>
                    <a:pt x="52" y="207"/>
                  </a:cubicBezTo>
                  <a:cubicBezTo>
                    <a:pt x="58" y="106"/>
                    <a:pt x="58" y="106"/>
                    <a:pt x="58" y="106"/>
                  </a:cubicBezTo>
                  <a:cubicBezTo>
                    <a:pt x="59" y="93"/>
                    <a:pt x="60" y="76"/>
                    <a:pt x="60" y="62"/>
                  </a:cubicBezTo>
                  <a:cubicBezTo>
                    <a:pt x="63" y="79"/>
                    <a:pt x="67" y="97"/>
                    <a:pt x="70" y="106"/>
                  </a:cubicBezTo>
                  <a:cubicBezTo>
                    <a:pt x="98" y="207"/>
                    <a:pt x="98" y="207"/>
                    <a:pt x="98" y="207"/>
                  </a:cubicBezTo>
                  <a:cubicBezTo>
                    <a:pt x="142" y="207"/>
                    <a:pt x="142" y="207"/>
                    <a:pt x="142" y="207"/>
                  </a:cubicBezTo>
                  <a:cubicBezTo>
                    <a:pt x="173" y="103"/>
                    <a:pt x="173" y="103"/>
                    <a:pt x="173" y="103"/>
                  </a:cubicBezTo>
                  <a:cubicBezTo>
                    <a:pt x="176" y="92"/>
                    <a:pt x="181" y="78"/>
                    <a:pt x="183" y="66"/>
                  </a:cubicBezTo>
                  <a:cubicBezTo>
                    <a:pt x="184" y="81"/>
                    <a:pt x="185" y="93"/>
                    <a:pt x="186" y="104"/>
                  </a:cubicBezTo>
                  <a:cubicBezTo>
                    <a:pt x="192" y="207"/>
                    <a:pt x="192" y="207"/>
                    <a:pt x="192" y="207"/>
                  </a:cubicBezTo>
                  <a:cubicBezTo>
                    <a:pt x="243" y="207"/>
                    <a:pt x="243" y="207"/>
                    <a:pt x="243" y="207"/>
                  </a:cubicBezTo>
                  <a:cubicBezTo>
                    <a:pt x="222" y="0"/>
                    <a:pt x="222" y="0"/>
                    <a:pt x="222" y="0"/>
                  </a:cubicBezTo>
                  <a:lnTo>
                    <a:pt x="158" y="0"/>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dirty="0">
                <a:solidFill>
                  <a:srgbClr val="FFFFFF"/>
                </a:solidFill>
              </a:endParaRPr>
            </a:p>
          </p:txBody>
        </p:sp>
        <p:sp>
          <p:nvSpPr>
            <p:cNvPr id="327726" name="Freeform 46"/>
            <p:cNvSpPr>
              <a:spLocks/>
            </p:cNvSpPr>
            <p:nvPr userDrawn="1"/>
          </p:nvSpPr>
          <p:spPr bwMode="auto">
            <a:xfrm>
              <a:off x="5250" y="4079"/>
              <a:ext cx="84" cy="105"/>
            </a:xfrm>
            <a:custGeom>
              <a:avLst/>
              <a:gdLst/>
              <a:ahLst/>
              <a:cxnLst>
                <a:cxn ang="0">
                  <a:pos x="115" y="131"/>
                </a:cxn>
                <a:cxn ang="0">
                  <a:pos x="108" y="161"/>
                </a:cxn>
                <a:cxn ang="0">
                  <a:pos x="84" y="170"/>
                </a:cxn>
                <a:cxn ang="0">
                  <a:pos x="57" y="159"/>
                </a:cxn>
                <a:cxn ang="0">
                  <a:pos x="53" y="135"/>
                </a:cxn>
                <a:cxn ang="0">
                  <a:pos x="53" y="0"/>
                </a:cxn>
                <a:cxn ang="0">
                  <a:pos x="0" y="0"/>
                </a:cxn>
                <a:cxn ang="0">
                  <a:pos x="0" y="141"/>
                </a:cxn>
                <a:cxn ang="0">
                  <a:pos x="12" y="184"/>
                </a:cxn>
                <a:cxn ang="0">
                  <a:pos x="86" y="211"/>
                </a:cxn>
                <a:cxn ang="0">
                  <a:pos x="150" y="189"/>
                </a:cxn>
                <a:cxn ang="0">
                  <a:pos x="168" y="138"/>
                </a:cxn>
                <a:cxn ang="0">
                  <a:pos x="168" y="0"/>
                </a:cxn>
                <a:cxn ang="0">
                  <a:pos x="115" y="0"/>
                </a:cxn>
                <a:cxn ang="0">
                  <a:pos x="115" y="131"/>
                </a:cxn>
              </a:cxnLst>
              <a:rect l="0" t="0" r="r" b="b"/>
              <a:pathLst>
                <a:path w="168" h="211">
                  <a:moveTo>
                    <a:pt x="115" y="131"/>
                  </a:moveTo>
                  <a:cubicBezTo>
                    <a:pt x="115" y="152"/>
                    <a:pt x="112" y="158"/>
                    <a:pt x="108" y="161"/>
                  </a:cubicBezTo>
                  <a:cubicBezTo>
                    <a:pt x="103" y="166"/>
                    <a:pt x="94" y="170"/>
                    <a:pt x="84" y="170"/>
                  </a:cubicBezTo>
                  <a:cubicBezTo>
                    <a:pt x="72" y="170"/>
                    <a:pt x="62" y="166"/>
                    <a:pt x="57" y="159"/>
                  </a:cubicBezTo>
                  <a:cubicBezTo>
                    <a:pt x="53" y="154"/>
                    <a:pt x="53" y="147"/>
                    <a:pt x="53" y="135"/>
                  </a:cubicBezTo>
                  <a:cubicBezTo>
                    <a:pt x="53" y="0"/>
                    <a:pt x="53" y="0"/>
                    <a:pt x="53" y="0"/>
                  </a:cubicBezTo>
                  <a:cubicBezTo>
                    <a:pt x="0" y="0"/>
                    <a:pt x="0" y="0"/>
                    <a:pt x="0" y="0"/>
                  </a:cubicBezTo>
                  <a:cubicBezTo>
                    <a:pt x="0" y="141"/>
                    <a:pt x="0" y="141"/>
                    <a:pt x="0" y="141"/>
                  </a:cubicBezTo>
                  <a:cubicBezTo>
                    <a:pt x="0" y="160"/>
                    <a:pt x="3" y="173"/>
                    <a:pt x="12" y="184"/>
                  </a:cubicBezTo>
                  <a:cubicBezTo>
                    <a:pt x="25" y="202"/>
                    <a:pt x="52" y="211"/>
                    <a:pt x="86" y="211"/>
                  </a:cubicBezTo>
                  <a:cubicBezTo>
                    <a:pt x="118" y="211"/>
                    <a:pt x="139" y="200"/>
                    <a:pt x="150" y="189"/>
                  </a:cubicBezTo>
                  <a:cubicBezTo>
                    <a:pt x="162" y="178"/>
                    <a:pt x="168" y="168"/>
                    <a:pt x="168" y="138"/>
                  </a:cubicBezTo>
                  <a:cubicBezTo>
                    <a:pt x="168" y="0"/>
                    <a:pt x="168" y="0"/>
                    <a:pt x="168" y="0"/>
                  </a:cubicBezTo>
                  <a:cubicBezTo>
                    <a:pt x="115" y="0"/>
                    <a:pt x="115" y="0"/>
                    <a:pt x="115" y="0"/>
                  </a:cubicBezTo>
                  <a:lnTo>
                    <a:pt x="115" y="131"/>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dirty="0">
                <a:solidFill>
                  <a:srgbClr val="FFFFFF"/>
                </a:solidFill>
              </a:endParaRPr>
            </a:p>
          </p:txBody>
        </p:sp>
        <p:sp>
          <p:nvSpPr>
            <p:cNvPr id="327727" name="Freeform 47"/>
            <p:cNvSpPr>
              <a:spLocks/>
            </p:cNvSpPr>
            <p:nvPr userDrawn="1"/>
          </p:nvSpPr>
          <p:spPr bwMode="auto">
            <a:xfrm>
              <a:off x="5878" y="4079"/>
              <a:ext cx="84" cy="103"/>
            </a:xfrm>
            <a:custGeom>
              <a:avLst/>
              <a:gdLst/>
              <a:ahLst/>
              <a:cxnLst>
                <a:cxn ang="0">
                  <a:pos x="0" y="0"/>
                </a:cxn>
                <a:cxn ang="0">
                  <a:pos x="0" y="41"/>
                </a:cxn>
                <a:cxn ang="0">
                  <a:pos x="53" y="41"/>
                </a:cxn>
                <a:cxn ang="0">
                  <a:pos x="53" y="207"/>
                </a:cxn>
                <a:cxn ang="0">
                  <a:pos x="106" y="207"/>
                </a:cxn>
                <a:cxn ang="0">
                  <a:pos x="106" y="41"/>
                </a:cxn>
                <a:cxn ang="0">
                  <a:pos x="147" y="41"/>
                </a:cxn>
                <a:cxn ang="0">
                  <a:pos x="167" y="0"/>
                </a:cxn>
                <a:cxn ang="0">
                  <a:pos x="0" y="0"/>
                </a:cxn>
              </a:cxnLst>
              <a:rect l="0" t="0" r="r" b="b"/>
              <a:pathLst>
                <a:path w="167" h="207">
                  <a:moveTo>
                    <a:pt x="0" y="0"/>
                  </a:moveTo>
                  <a:cubicBezTo>
                    <a:pt x="0" y="41"/>
                    <a:pt x="0" y="41"/>
                    <a:pt x="0" y="41"/>
                  </a:cubicBezTo>
                  <a:cubicBezTo>
                    <a:pt x="53" y="41"/>
                    <a:pt x="53" y="41"/>
                    <a:pt x="53" y="41"/>
                  </a:cubicBezTo>
                  <a:cubicBezTo>
                    <a:pt x="53" y="207"/>
                    <a:pt x="53" y="207"/>
                    <a:pt x="53" y="207"/>
                  </a:cubicBezTo>
                  <a:cubicBezTo>
                    <a:pt x="106" y="207"/>
                    <a:pt x="106" y="207"/>
                    <a:pt x="106" y="207"/>
                  </a:cubicBezTo>
                  <a:cubicBezTo>
                    <a:pt x="106" y="41"/>
                    <a:pt x="106" y="41"/>
                    <a:pt x="106" y="41"/>
                  </a:cubicBezTo>
                  <a:cubicBezTo>
                    <a:pt x="147" y="41"/>
                    <a:pt x="147" y="41"/>
                    <a:pt x="147" y="41"/>
                  </a:cubicBezTo>
                  <a:cubicBezTo>
                    <a:pt x="159" y="33"/>
                    <a:pt x="167" y="0"/>
                    <a:pt x="167" y="0"/>
                  </a:cubicBezTo>
                  <a:lnTo>
                    <a:pt x="0" y="0"/>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dirty="0">
                <a:solidFill>
                  <a:srgbClr val="FFFFFF"/>
                </a:solidFill>
              </a:endParaRPr>
            </a:p>
          </p:txBody>
        </p:sp>
        <p:sp>
          <p:nvSpPr>
            <p:cNvPr id="327728" name="Freeform 48"/>
            <p:cNvSpPr>
              <a:spLocks/>
            </p:cNvSpPr>
            <p:nvPr userDrawn="1"/>
          </p:nvSpPr>
          <p:spPr bwMode="auto">
            <a:xfrm>
              <a:off x="5160" y="4079"/>
              <a:ext cx="67" cy="103"/>
            </a:xfrm>
            <a:custGeom>
              <a:avLst/>
              <a:gdLst/>
              <a:ahLst/>
              <a:cxnLst>
                <a:cxn ang="0">
                  <a:pos x="52" y="119"/>
                </a:cxn>
                <a:cxn ang="0">
                  <a:pos x="112" y="119"/>
                </a:cxn>
                <a:cxn ang="0">
                  <a:pos x="112" y="79"/>
                </a:cxn>
                <a:cxn ang="0">
                  <a:pos x="51" y="79"/>
                </a:cxn>
                <a:cxn ang="0">
                  <a:pos x="51" y="40"/>
                </a:cxn>
                <a:cxn ang="0">
                  <a:pos x="112" y="40"/>
                </a:cxn>
                <a:cxn ang="0">
                  <a:pos x="130" y="4"/>
                </a:cxn>
                <a:cxn ang="0">
                  <a:pos x="131" y="0"/>
                </a:cxn>
                <a:cxn ang="0">
                  <a:pos x="0" y="0"/>
                </a:cxn>
                <a:cxn ang="0">
                  <a:pos x="0" y="207"/>
                </a:cxn>
                <a:cxn ang="0">
                  <a:pos x="133" y="207"/>
                </a:cxn>
                <a:cxn ang="0">
                  <a:pos x="133" y="165"/>
                </a:cxn>
                <a:cxn ang="0">
                  <a:pos x="52" y="165"/>
                </a:cxn>
                <a:cxn ang="0">
                  <a:pos x="52" y="119"/>
                </a:cxn>
              </a:cxnLst>
              <a:rect l="0" t="0" r="r" b="b"/>
              <a:pathLst>
                <a:path w="133" h="207">
                  <a:moveTo>
                    <a:pt x="52" y="119"/>
                  </a:moveTo>
                  <a:cubicBezTo>
                    <a:pt x="112" y="119"/>
                    <a:pt x="112" y="119"/>
                    <a:pt x="112" y="119"/>
                  </a:cubicBezTo>
                  <a:cubicBezTo>
                    <a:pt x="112" y="79"/>
                    <a:pt x="112" y="79"/>
                    <a:pt x="112" y="79"/>
                  </a:cubicBezTo>
                  <a:cubicBezTo>
                    <a:pt x="51" y="79"/>
                    <a:pt x="51" y="79"/>
                    <a:pt x="51" y="79"/>
                  </a:cubicBezTo>
                  <a:cubicBezTo>
                    <a:pt x="51" y="40"/>
                    <a:pt x="51" y="40"/>
                    <a:pt x="51" y="40"/>
                  </a:cubicBezTo>
                  <a:cubicBezTo>
                    <a:pt x="112" y="40"/>
                    <a:pt x="112" y="40"/>
                    <a:pt x="112" y="40"/>
                  </a:cubicBezTo>
                  <a:cubicBezTo>
                    <a:pt x="121" y="33"/>
                    <a:pt x="128" y="13"/>
                    <a:pt x="130" y="4"/>
                  </a:cubicBezTo>
                  <a:cubicBezTo>
                    <a:pt x="131" y="0"/>
                    <a:pt x="131" y="0"/>
                    <a:pt x="131" y="0"/>
                  </a:cubicBezTo>
                  <a:cubicBezTo>
                    <a:pt x="0" y="0"/>
                    <a:pt x="0" y="0"/>
                    <a:pt x="0" y="0"/>
                  </a:cubicBezTo>
                  <a:cubicBezTo>
                    <a:pt x="0" y="207"/>
                    <a:pt x="0" y="207"/>
                    <a:pt x="0" y="207"/>
                  </a:cubicBezTo>
                  <a:cubicBezTo>
                    <a:pt x="133" y="207"/>
                    <a:pt x="133" y="207"/>
                    <a:pt x="133" y="207"/>
                  </a:cubicBezTo>
                  <a:cubicBezTo>
                    <a:pt x="133" y="165"/>
                    <a:pt x="133" y="165"/>
                    <a:pt x="133" y="165"/>
                  </a:cubicBezTo>
                  <a:cubicBezTo>
                    <a:pt x="52" y="165"/>
                    <a:pt x="52" y="165"/>
                    <a:pt x="52" y="165"/>
                  </a:cubicBezTo>
                  <a:lnTo>
                    <a:pt x="52" y="119"/>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dirty="0">
                <a:solidFill>
                  <a:srgbClr val="FFFFFF"/>
                </a:solidFill>
              </a:endParaRPr>
            </a:p>
          </p:txBody>
        </p:sp>
        <p:sp>
          <p:nvSpPr>
            <p:cNvPr id="327729" name="Freeform 49"/>
            <p:cNvSpPr>
              <a:spLocks/>
            </p:cNvSpPr>
            <p:nvPr userDrawn="1"/>
          </p:nvSpPr>
          <p:spPr bwMode="auto">
            <a:xfrm>
              <a:off x="5503" y="4079"/>
              <a:ext cx="67" cy="103"/>
            </a:xfrm>
            <a:custGeom>
              <a:avLst/>
              <a:gdLst/>
              <a:ahLst/>
              <a:cxnLst>
                <a:cxn ang="0">
                  <a:pos x="52" y="119"/>
                </a:cxn>
                <a:cxn ang="0">
                  <a:pos x="112" y="119"/>
                </a:cxn>
                <a:cxn ang="0">
                  <a:pos x="112" y="79"/>
                </a:cxn>
                <a:cxn ang="0">
                  <a:pos x="52" y="79"/>
                </a:cxn>
                <a:cxn ang="0">
                  <a:pos x="52" y="40"/>
                </a:cxn>
                <a:cxn ang="0">
                  <a:pos x="112" y="40"/>
                </a:cxn>
                <a:cxn ang="0">
                  <a:pos x="131" y="4"/>
                </a:cxn>
                <a:cxn ang="0">
                  <a:pos x="131" y="0"/>
                </a:cxn>
                <a:cxn ang="0">
                  <a:pos x="0" y="0"/>
                </a:cxn>
                <a:cxn ang="0">
                  <a:pos x="0" y="207"/>
                </a:cxn>
                <a:cxn ang="0">
                  <a:pos x="134" y="207"/>
                </a:cxn>
                <a:cxn ang="0">
                  <a:pos x="134" y="165"/>
                </a:cxn>
                <a:cxn ang="0">
                  <a:pos x="52" y="165"/>
                </a:cxn>
                <a:cxn ang="0">
                  <a:pos x="52" y="119"/>
                </a:cxn>
              </a:cxnLst>
              <a:rect l="0" t="0" r="r" b="b"/>
              <a:pathLst>
                <a:path w="134" h="207">
                  <a:moveTo>
                    <a:pt x="52" y="119"/>
                  </a:moveTo>
                  <a:cubicBezTo>
                    <a:pt x="112" y="119"/>
                    <a:pt x="112" y="119"/>
                    <a:pt x="112" y="119"/>
                  </a:cubicBezTo>
                  <a:cubicBezTo>
                    <a:pt x="112" y="79"/>
                    <a:pt x="112" y="79"/>
                    <a:pt x="112" y="79"/>
                  </a:cubicBezTo>
                  <a:cubicBezTo>
                    <a:pt x="52" y="79"/>
                    <a:pt x="52" y="79"/>
                    <a:pt x="52" y="79"/>
                  </a:cubicBezTo>
                  <a:cubicBezTo>
                    <a:pt x="52" y="40"/>
                    <a:pt x="52" y="40"/>
                    <a:pt x="52" y="40"/>
                  </a:cubicBezTo>
                  <a:cubicBezTo>
                    <a:pt x="112" y="40"/>
                    <a:pt x="112" y="40"/>
                    <a:pt x="112" y="40"/>
                  </a:cubicBezTo>
                  <a:cubicBezTo>
                    <a:pt x="121" y="33"/>
                    <a:pt x="128" y="13"/>
                    <a:pt x="131" y="4"/>
                  </a:cubicBezTo>
                  <a:cubicBezTo>
                    <a:pt x="131" y="0"/>
                    <a:pt x="131" y="0"/>
                    <a:pt x="131" y="0"/>
                  </a:cubicBezTo>
                  <a:cubicBezTo>
                    <a:pt x="0" y="0"/>
                    <a:pt x="0" y="0"/>
                    <a:pt x="0" y="0"/>
                  </a:cubicBezTo>
                  <a:cubicBezTo>
                    <a:pt x="0" y="207"/>
                    <a:pt x="0" y="207"/>
                    <a:pt x="0" y="207"/>
                  </a:cubicBezTo>
                  <a:cubicBezTo>
                    <a:pt x="134" y="207"/>
                    <a:pt x="134" y="207"/>
                    <a:pt x="134" y="207"/>
                  </a:cubicBezTo>
                  <a:cubicBezTo>
                    <a:pt x="134" y="165"/>
                    <a:pt x="134" y="165"/>
                    <a:pt x="134" y="165"/>
                  </a:cubicBezTo>
                  <a:cubicBezTo>
                    <a:pt x="52" y="165"/>
                    <a:pt x="52" y="165"/>
                    <a:pt x="52" y="165"/>
                  </a:cubicBezTo>
                  <a:lnTo>
                    <a:pt x="52" y="119"/>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dirty="0">
                <a:solidFill>
                  <a:srgbClr val="FFFFFF"/>
                </a:solidFill>
              </a:endParaRPr>
            </a:p>
          </p:txBody>
        </p:sp>
        <p:sp>
          <p:nvSpPr>
            <p:cNvPr id="327730" name="Freeform 50"/>
            <p:cNvSpPr>
              <a:spLocks/>
            </p:cNvSpPr>
            <p:nvPr userDrawn="1"/>
          </p:nvSpPr>
          <p:spPr bwMode="auto">
            <a:xfrm>
              <a:off x="5586" y="4079"/>
              <a:ext cx="83" cy="103"/>
            </a:xfrm>
            <a:custGeom>
              <a:avLst/>
              <a:gdLst/>
              <a:ahLst/>
              <a:cxnLst>
                <a:cxn ang="0">
                  <a:pos x="0" y="0"/>
                </a:cxn>
                <a:cxn ang="0">
                  <a:pos x="0" y="41"/>
                </a:cxn>
                <a:cxn ang="0">
                  <a:pos x="54" y="41"/>
                </a:cxn>
                <a:cxn ang="0">
                  <a:pos x="54" y="207"/>
                </a:cxn>
                <a:cxn ang="0">
                  <a:pos x="106" y="207"/>
                </a:cxn>
                <a:cxn ang="0">
                  <a:pos x="106" y="41"/>
                </a:cxn>
                <a:cxn ang="0">
                  <a:pos x="147" y="41"/>
                </a:cxn>
                <a:cxn ang="0">
                  <a:pos x="168" y="0"/>
                </a:cxn>
                <a:cxn ang="0">
                  <a:pos x="0" y="0"/>
                </a:cxn>
              </a:cxnLst>
              <a:rect l="0" t="0" r="r" b="b"/>
              <a:pathLst>
                <a:path w="168" h="207">
                  <a:moveTo>
                    <a:pt x="0" y="0"/>
                  </a:moveTo>
                  <a:cubicBezTo>
                    <a:pt x="0" y="41"/>
                    <a:pt x="0" y="41"/>
                    <a:pt x="0" y="41"/>
                  </a:cubicBezTo>
                  <a:cubicBezTo>
                    <a:pt x="54" y="41"/>
                    <a:pt x="54" y="41"/>
                    <a:pt x="54" y="41"/>
                  </a:cubicBezTo>
                  <a:cubicBezTo>
                    <a:pt x="54" y="207"/>
                    <a:pt x="54" y="207"/>
                    <a:pt x="54" y="207"/>
                  </a:cubicBezTo>
                  <a:cubicBezTo>
                    <a:pt x="106" y="207"/>
                    <a:pt x="106" y="207"/>
                    <a:pt x="106" y="207"/>
                  </a:cubicBezTo>
                  <a:cubicBezTo>
                    <a:pt x="106" y="41"/>
                    <a:pt x="106" y="41"/>
                    <a:pt x="106" y="41"/>
                  </a:cubicBezTo>
                  <a:cubicBezTo>
                    <a:pt x="147" y="41"/>
                    <a:pt x="147" y="41"/>
                    <a:pt x="147" y="41"/>
                  </a:cubicBezTo>
                  <a:cubicBezTo>
                    <a:pt x="159" y="33"/>
                    <a:pt x="168" y="0"/>
                    <a:pt x="168" y="0"/>
                  </a:cubicBezTo>
                  <a:lnTo>
                    <a:pt x="0" y="0"/>
                  </a:lnTo>
                  <a:close/>
                </a:path>
              </a:pathLst>
            </a:custGeom>
            <a:solidFill>
              <a:srgbClr val="002664"/>
            </a:solidFill>
            <a:ln w="9525">
              <a:noFill/>
              <a:round/>
              <a:headEnd/>
              <a:tailEnd/>
            </a:ln>
          </p:spPr>
          <p:txBody>
            <a:bodyPr/>
            <a:lstStyle/>
            <a:p>
              <a:pPr eaLnBrk="0" fontAlgn="base" hangingPunct="0">
                <a:spcBef>
                  <a:spcPct val="50000"/>
                </a:spcBef>
                <a:spcAft>
                  <a:spcPct val="0"/>
                </a:spcAft>
                <a:defRPr/>
              </a:pPr>
              <a:endParaRPr lang="en-GB" sz="900" b="1" dirty="0">
                <a:solidFill>
                  <a:srgbClr val="FFFFFF"/>
                </a:solidFill>
              </a:endParaRPr>
            </a:p>
          </p:txBody>
        </p:sp>
        <p:pic>
          <p:nvPicPr>
            <p:cNvPr id="1040" name="Picture 51"/>
            <p:cNvPicPr>
              <a:picLocks noChangeAspect="1" noChangeArrowheads="1"/>
            </p:cNvPicPr>
            <p:nvPr userDrawn="1"/>
          </p:nvPicPr>
          <p:blipFill>
            <a:blip r:embed="rId9" cstate="print"/>
            <a:srcRect/>
            <a:stretch>
              <a:fillRect/>
            </a:stretch>
          </p:blipFill>
          <p:spPr bwMode="auto">
            <a:xfrm>
              <a:off x="4929" y="4026"/>
              <a:ext cx="176" cy="176"/>
            </a:xfrm>
            <a:prstGeom prst="rect">
              <a:avLst/>
            </a:prstGeom>
            <a:noFill/>
            <a:ln w="9525">
              <a:noFill/>
              <a:miter lim="800000"/>
              <a:headEnd/>
              <a:tailEnd/>
            </a:ln>
          </p:spPr>
        </p:pic>
      </p:grpSp>
      <p:sp>
        <p:nvSpPr>
          <p:cNvPr id="1028" name="Rectangle 58"/>
          <p:cNvSpPr>
            <a:spLocks noGrp="1" noChangeArrowheads="1"/>
          </p:cNvSpPr>
          <p:nvPr>
            <p:ph type="body" idx="1"/>
          </p:nvPr>
        </p:nvSpPr>
        <p:spPr bwMode="auto">
          <a:xfrm>
            <a:off x="297474" y="1401763"/>
            <a:ext cx="8445011" cy="4781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27743" name="Rectangle 63"/>
          <p:cNvSpPr>
            <a:spLocks noGrp="1" noChangeArrowheads="1"/>
          </p:cNvSpPr>
          <p:nvPr>
            <p:ph type="sldNum" sz="quarter" idx="4"/>
          </p:nvPr>
        </p:nvSpPr>
        <p:spPr bwMode="auto">
          <a:xfrm>
            <a:off x="6496051" y="6426200"/>
            <a:ext cx="656492"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b="0">
                <a:solidFill>
                  <a:schemeClr val="bg2"/>
                </a:solidFill>
                <a:latin typeface="+mj-lt"/>
              </a:defRPr>
            </a:lvl1pPr>
          </a:lstStyle>
          <a:p>
            <a:pPr fontAlgn="base">
              <a:spcAft>
                <a:spcPct val="0"/>
              </a:spcAft>
              <a:defRPr/>
            </a:pPr>
            <a:r>
              <a:rPr lang="en-GB" sz="900" dirty="0">
                <a:solidFill>
                  <a:srgbClr val="5F758D"/>
                </a:solidFill>
              </a:rPr>
              <a:t>Slide: </a:t>
            </a:r>
            <a:fld id="{43C80B92-74D0-4F0C-BD37-6EA55EEC2A7C}" type="slidenum">
              <a:rPr lang="en-GB" sz="900">
                <a:solidFill>
                  <a:srgbClr val="5F758D"/>
                </a:solidFill>
              </a:rPr>
              <a:pPr fontAlgn="base">
                <a:spcAft>
                  <a:spcPct val="0"/>
                </a:spcAft>
                <a:defRPr/>
              </a:pPr>
              <a:t>‹#›</a:t>
            </a:fld>
            <a:endParaRPr lang="en-GB" sz="900" dirty="0">
              <a:solidFill>
                <a:srgbClr val="5F758D"/>
              </a:solidFill>
            </a:endParaRPr>
          </a:p>
        </p:txBody>
      </p:sp>
      <p:sp>
        <p:nvSpPr>
          <p:cNvPr id="17" name="TextBox 16"/>
          <p:cNvSpPr txBox="1"/>
          <p:nvPr userDrawn="1"/>
        </p:nvSpPr>
        <p:spPr>
          <a:xfrm>
            <a:off x="303335" y="6264275"/>
            <a:ext cx="5789734" cy="508000"/>
          </a:xfrm>
          <a:prstGeom prst="rect">
            <a:avLst/>
          </a:prstGeom>
          <a:noFill/>
        </p:spPr>
        <p:txBody>
          <a:bodyPr>
            <a:spAutoFit/>
          </a:bodyPr>
          <a:lstStyle/>
          <a:p>
            <a:pPr fontAlgn="base">
              <a:spcBef>
                <a:spcPct val="0"/>
              </a:spcBef>
              <a:spcAft>
                <a:spcPct val="0"/>
              </a:spcAft>
              <a:defRPr/>
            </a:pPr>
            <a:r>
              <a:rPr lang="en-GB" sz="900" b="1" dirty="0">
                <a:solidFill>
                  <a:srgbClr val="002569"/>
                </a:solidFill>
              </a:rPr>
              <a:t>EUM/MTG/VWG/11/0639</a:t>
            </a:r>
          </a:p>
          <a:p>
            <a:pPr fontAlgn="base">
              <a:spcBef>
                <a:spcPct val="0"/>
              </a:spcBef>
              <a:spcAft>
                <a:spcPct val="0"/>
              </a:spcAft>
              <a:defRPr/>
            </a:pPr>
            <a:r>
              <a:rPr lang="en-GB" sz="900" b="1" dirty="0">
                <a:solidFill>
                  <a:srgbClr val="002569"/>
                </a:solidFill>
              </a:rPr>
              <a:t>7</a:t>
            </a:r>
            <a:r>
              <a:rPr lang="en-GB" sz="900" b="1" baseline="30000" dirty="0">
                <a:solidFill>
                  <a:srgbClr val="002569"/>
                </a:solidFill>
              </a:rPr>
              <a:t>th</a:t>
            </a:r>
            <a:r>
              <a:rPr lang="en-GB" sz="900" b="1" dirty="0">
                <a:solidFill>
                  <a:srgbClr val="002569"/>
                </a:solidFill>
              </a:rPr>
              <a:t> GOES User’s Conference</a:t>
            </a:r>
          </a:p>
          <a:p>
            <a:pPr fontAlgn="base">
              <a:spcBef>
                <a:spcPct val="0"/>
              </a:spcBef>
              <a:spcAft>
                <a:spcPct val="0"/>
              </a:spcAft>
              <a:defRPr/>
            </a:pPr>
            <a:r>
              <a:rPr lang="en-GB" sz="900" b="1" dirty="0">
                <a:solidFill>
                  <a:srgbClr val="002569"/>
                </a:solidFill>
              </a:rPr>
              <a:t>19-21 October 2011, Birmingham, AL</a:t>
            </a:r>
          </a:p>
        </p:txBody>
      </p:sp>
    </p:spTree>
    <p:extLst>
      <p:ext uri="{BB962C8B-B14F-4D97-AF65-F5344CB8AC3E}">
        <p14:creationId xmlns:p14="http://schemas.microsoft.com/office/powerpoint/2010/main" val="78670296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transition/>
  <p:hf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Century Gothic" pitchFamily="34" charset="0"/>
        </a:defRPr>
      </a:lvl2pPr>
      <a:lvl3pPr algn="l" rtl="0" eaLnBrk="0" fontAlgn="base" hangingPunct="0">
        <a:spcBef>
          <a:spcPct val="0"/>
        </a:spcBef>
        <a:spcAft>
          <a:spcPct val="0"/>
        </a:spcAft>
        <a:defRPr sz="2800" b="1">
          <a:solidFill>
            <a:schemeClr val="bg1"/>
          </a:solidFill>
          <a:latin typeface="Century Gothic" pitchFamily="34" charset="0"/>
        </a:defRPr>
      </a:lvl3pPr>
      <a:lvl4pPr algn="l" rtl="0" eaLnBrk="0" fontAlgn="base" hangingPunct="0">
        <a:spcBef>
          <a:spcPct val="0"/>
        </a:spcBef>
        <a:spcAft>
          <a:spcPct val="0"/>
        </a:spcAft>
        <a:defRPr sz="2800" b="1">
          <a:solidFill>
            <a:schemeClr val="bg1"/>
          </a:solidFill>
          <a:latin typeface="Century Gothic" pitchFamily="34" charset="0"/>
        </a:defRPr>
      </a:lvl4pPr>
      <a:lvl5pPr algn="l" rtl="0" eaLnBrk="0" fontAlgn="base" hangingPunct="0">
        <a:spcBef>
          <a:spcPct val="0"/>
        </a:spcBef>
        <a:spcAft>
          <a:spcPct val="0"/>
        </a:spcAft>
        <a:defRPr sz="2800" b="1">
          <a:solidFill>
            <a:schemeClr val="bg1"/>
          </a:solidFill>
          <a:latin typeface="Century Gothic" pitchFamily="34" charset="0"/>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defRPr sz="2400">
          <a:solidFill>
            <a:schemeClr val="tx2"/>
          </a:solidFill>
          <a:latin typeface="+mn-lt"/>
          <a:ea typeface="+mn-ea"/>
          <a:cs typeface="+mn-cs"/>
        </a:defRPr>
      </a:lvl1pPr>
      <a:lvl2pPr marL="742950" indent="-285750" algn="l" rtl="0" eaLnBrk="0" fontAlgn="base" hangingPunct="0">
        <a:spcBef>
          <a:spcPct val="20000"/>
        </a:spcBef>
        <a:spcAft>
          <a:spcPct val="0"/>
        </a:spcAft>
        <a:defRPr sz="2400">
          <a:solidFill>
            <a:schemeClr val="tx2"/>
          </a:solidFill>
          <a:latin typeface="+mn-lt"/>
        </a:defRPr>
      </a:lvl2pPr>
      <a:lvl3pPr marL="1143000" indent="-228600" algn="l" rtl="0" eaLnBrk="0" fontAlgn="base" hangingPunct="0">
        <a:spcBef>
          <a:spcPct val="20000"/>
        </a:spcBef>
        <a:spcAft>
          <a:spcPct val="0"/>
        </a:spcAft>
        <a:defRPr sz="2400">
          <a:solidFill>
            <a:schemeClr val="tx2"/>
          </a:solidFill>
          <a:latin typeface="+mn-lt"/>
        </a:defRPr>
      </a:lvl3pPr>
      <a:lvl4pPr marL="1600200" indent="-228600" algn="l" rtl="0" eaLnBrk="0" fontAlgn="base" hangingPunct="0">
        <a:spcBef>
          <a:spcPct val="20000"/>
        </a:spcBef>
        <a:spcAft>
          <a:spcPct val="0"/>
        </a:spcAft>
        <a:defRPr sz="2400">
          <a:solidFill>
            <a:schemeClr val="tx2"/>
          </a:solidFill>
          <a:latin typeface="+mn-lt"/>
        </a:defRPr>
      </a:lvl4pPr>
      <a:lvl5pPr marL="2057400" indent="-228600" algn="l" rtl="0" eaLnBrk="0" fontAlgn="base" hangingPunct="0">
        <a:spcBef>
          <a:spcPct val="20000"/>
        </a:spcBef>
        <a:spcAft>
          <a:spcPct val="0"/>
        </a:spcAft>
        <a:defRPr sz="2400">
          <a:solidFill>
            <a:schemeClr val="tx2"/>
          </a:solidFill>
          <a:latin typeface="+mn-lt"/>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31D3C95-1E6C-41C2-B787-36E782A637BC}"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381654211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E31FE-063A-408A-B3A3-90D806EB7C3D}"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012782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BD61A526-8B33-425A-9D67-50AFCBC131B4}" type="slidenum">
              <a:rPr lang="en-US">
                <a:solidFill>
                  <a:srgbClr val="000000"/>
                </a:solidFill>
              </a:rPr>
              <a:pPr eaLnBrk="0" fontAlgn="base" hangingPunct="0">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197427523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9.emf"/><Relationship Id="rId2" Type="http://schemas.openxmlformats.org/officeDocument/2006/relationships/slideLayout" Target="../slideLayouts/slideLayout2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8.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6.xml"/><Relationship Id="rId1" Type="http://schemas.openxmlformats.org/officeDocument/2006/relationships/vmlDrawing" Target="../drawings/vmlDrawing2.vml"/><Relationship Id="rId5" Type="http://schemas.openxmlformats.org/officeDocument/2006/relationships/image" Target="../media/image20.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3.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52401" y="1152942"/>
            <a:ext cx="8915399"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sz="4400" dirty="0">
                <a:solidFill>
                  <a:srgbClr val="FFFF00"/>
                </a:solidFill>
              </a:rPr>
              <a:t>Why we need to understand the impacts of satellite data in our models, both now and in the future</a:t>
            </a:r>
            <a:endParaRPr lang="en-US" sz="4400" dirty="0">
              <a:solidFill>
                <a:srgbClr val="FFFF00"/>
              </a:solidFill>
              <a:latin typeface="Arial Unicode MS" pitchFamily="34" charset="-128"/>
              <a:cs typeface="Times New Roman" pitchFamily="18" charset="0"/>
            </a:endParaRPr>
          </a:p>
        </p:txBody>
      </p:sp>
      <p:sp>
        <p:nvSpPr>
          <p:cNvPr id="7171" name="Text Box 3"/>
          <p:cNvSpPr txBox="1">
            <a:spLocks noChangeArrowheads="1"/>
          </p:cNvSpPr>
          <p:nvPr/>
        </p:nvSpPr>
        <p:spPr bwMode="auto">
          <a:xfrm>
            <a:off x="609600" y="3324761"/>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lvl="1" indent="0" algn="ctr" fontAlgn="base">
              <a:spcBef>
                <a:spcPct val="50000"/>
              </a:spcBef>
              <a:spcAft>
                <a:spcPct val="0"/>
              </a:spcAft>
            </a:pPr>
            <a:r>
              <a:rPr lang="en-US" sz="2000" b="1" dirty="0">
                <a:solidFill>
                  <a:srgbClr val="FFFFFF"/>
                </a:solidFill>
                <a:latin typeface="Arial Unicode MS" pitchFamily="34" charset="-128"/>
              </a:rPr>
              <a:t>Timothy J. </a:t>
            </a:r>
            <a:r>
              <a:rPr lang="en-US" sz="2000" b="1" dirty="0" smtClean="0">
                <a:solidFill>
                  <a:srgbClr val="FFFFFF"/>
                </a:solidFill>
                <a:latin typeface="Arial Unicode MS" pitchFamily="34" charset="-128"/>
              </a:rPr>
              <a:t>Schmit  (</a:t>
            </a:r>
            <a:r>
              <a:rPr lang="en-US" dirty="0" smtClean="0">
                <a:solidFill>
                  <a:srgbClr val="FFFFFF"/>
                </a:solidFill>
              </a:rPr>
              <a:t>tim.j.schmit@noaa.gov</a:t>
            </a:r>
            <a:r>
              <a:rPr lang="en-US" sz="2000" b="1" dirty="0" smtClean="0">
                <a:solidFill>
                  <a:srgbClr val="FFFFFF"/>
                </a:solidFill>
                <a:latin typeface="Arial Unicode MS" pitchFamily="34" charset="-128"/>
              </a:rPr>
              <a:t>)</a:t>
            </a:r>
            <a:endParaRPr lang="en-US" sz="2000" b="1" dirty="0">
              <a:solidFill>
                <a:srgbClr val="FFFFFF"/>
              </a:solidFill>
              <a:latin typeface="Arial Unicode MS" pitchFamily="34" charset="-128"/>
            </a:endParaRPr>
          </a:p>
          <a:p>
            <a:pPr algn="ctr" fontAlgn="base">
              <a:spcBef>
                <a:spcPct val="50000"/>
              </a:spcBef>
              <a:spcAft>
                <a:spcPct val="0"/>
              </a:spcAft>
            </a:pPr>
            <a:r>
              <a:rPr lang="en-US" sz="2000" dirty="0">
                <a:solidFill>
                  <a:srgbClr val="FFFF00"/>
                </a:solidFill>
                <a:latin typeface="Arial Unicode MS" pitchFamily="34" charset="-128"/>
              </a:rPr>
              <a:t>NOAA/NESDIS/Satellite Applications and Research</a:t>
            </a:r>
          </a:p>
          <a:p>
            <a:pPr algn="ctr" fontAlgn="base">
              <a:spcBef>
                <a:spcPct val="50000"/>
              </a:spcBef>
              <a:spcAft>
                <a:spcPct val="0"/>
              </a:spcAft>
            </a:pPr>
            <a:r>
              <a:rPr lang="en-US" sz="2000" dirty="0">
                <a:solidFill>
                  <a:srgbClr val="FFFF00"/>
                </a:solidFill>
                <a:latin typeface="Arial Unicode MS" pitchFamily="34" charset="-128"/>
              </a:rPr>
              <a:t>  Advanced Satellite Products Branch (ASPB</a:t>
            </a:r>
            <a:r>
              <a:rPr lang="en-US" sz="2000" dirty="0" smtClean="0">
                <a:solidFill>
                  <a:srgbClr val="FFFF00"/>
                </a:solidFill>
                <a:latin typeface="Arial Unicode MS" pitchFamily="34" charset="-128"/>
              </a:rPr>
              <a:t>)</a:t>
            </a:r>
            <a:endParaRPr lang="en-US" sz="2000" dirty="0">
              <a:solidFill>
                <a:srgbClr val="FFFF00"/>
              </a:solidFill>
              <a:latin typeface="Arial Unicode MS" pitchFamily="34" charset="-128"/>
            </a:endParaRPr>
          </a:p>
        </p:txBody>
      </p:sp>
      <p:pic>
        <p:nvPicPr>
          <p:cNvPr id="7172" name="Picture 4" descr="NOAA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5218113"/>
            <a:ext cx="1524000"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p:cNvSpPr txBox="1">
            <a:spLocks noChangeArrowheads="1"/>
          </p:cNvSpPr>
          <p:nvPr/>
        </p:nvSpPr>
        <p:spPr bwMode="auto">
          <a:xfrm>
            <a:off x="7954963" y="6611938"/>
            <a:ext cx="884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sz="1000" dirty="0">
                <a:solidFill>
                  <a:srgbClr val="000000"/>
                </a:solidFill>
                <a:latin typeface="Times New Roman" pitchFamily="18" charset="0"/>
              </a:rPr>
              <a:t>UW-Madison</a:t>
            </a:r>
            <a:endParaRPr lang="en-US" sz="800" dirty="0">
              <a:solidFill>
                <a:srgbClr val="000000"/>
              </a:solidFill>
              <a:latin typeface="Times New Roman" pitchFamily="18" charset="0"/>
            </a:endParaRPr>
          </a:p>
        </p:txBody>
      </p:sp>
      <p:sp>
        <p:nvSpPr>
          <p:cNvPr id="7174" name="Text Box 6"/>
          <p:cNvSpPr txBox="1">
            <a:spLocks noChangeArrowheads="1"/>
          </p:cNvSpPr>
          <p:nvPr/>
        </p:nvSpPr>
        <p:spPr bwMode="auto">
          <a:xfrm>
            <a:off x="2971800" y="5064204"/>
            <a:ext cx="36576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600" dirty="0">
                <a:solidFill>
                  <a:schemeClr val="bg1"/>
                </a:solidFill>
              </a:rPr>
              <a:t>Regional OSSE Workshop </a:t>
            </a:r>
            <a:endParaRPr lang="en-US" sz="1600" dirty="0" smtClean="0">
              <a:solidFill>
                <a:schemeClr val="bg1"/>
              </a:solidFill>
            </a:endParaRPr>
          </a:p>
          <a:p>
            <a:pPr algn="ctr"/>
            <a:r>
              <a:rPr lang="en-US" sz="1600" dirty="0" smtClean="0">
                <a:solidFill>
                  <a:schemeClr val="bg1"/>
                </a:solidFill>
              </a:rPr>
              <a:t>Norman</a:t>
            </a:r>
            <a:r>
              <a:rPr lang="en-US" sz="1600" dirty="0">
                <a:solidFill>
                  <a:schemeClr val="bg1"/>
                </a:solidFill>
              </a:rPr>
              <a:t>, </a:t>
            </a:r>
            <a:r>
              <a:rPr lang="en-US" sz="1600" dirty="0" smtClean="0">
                <a:solidFill>
                  <a:schemeClr val="bg1"/>
                </a:solidFill>
              </a:rPr>
              <a:t>Oklahoma</a:t>
            </a:r>
          </a:p>
          <a:p>
            <a:pPr algn="ctr"/>
            <a:endParaRPr lang="en-US" sz="1600" b="1" dirty="0">
              <a:solidFill>
                <a:srgbClr val="FFFFFF"/>
              </a:solidFill>
            </a:endParaRPr>
          </a:p>
          <a:p>
            <a:pPr algn="ctr" eaLnBrk="1" fontAlgn="base" hangingPunct="1">
              <a:spcBef>
                <a:spcPct val="0"/>
              </a:spcBef>
              <a:spcAft>
                <a:spcPct val="0"/>
              </a:spcAft>
            </a:pPr>
            <a:r>
              <a:rPr lang="en-US" sz="1600" i="1" dirty="0" smtClean="0">
                <a:solidFill>
                  <a:srgbClr val="FFFFFF"/>
                </a:solidFill>
              </a:rPr>
              <a:t>7 February 2012</a:t>
            </a:r>
            <a:endParaRPr lang="en-US" sz="1600" i="1" dirty="0">
              <a:solidFill>
                <a:srgbClr val="FFFFFF"/>
              </a:solidFill>
            </a:endParaRPr>
          </a:p>
        </p:txBody>
      </p:sp>
      <p:pic>
        <p:nvPicPr>
          <p:cNvPr id="7175" name="Picture 7" descr="cimss_for_engraving_crop"/>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67650" y="5772150"/>
            <a:ext cx="120015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6" name="Group 8"/>
          <p:cNvGrpSpPr>
            <a:grpSpLocks/>
          </p:cNvGrpSpPr>
          <p:nvPr/>
        </p:nvGrpSpPr>
        <p:grpSpPr bwMode="auto">
          <a:xfrm>
            <a:off x="6324600" y="4791075"/>
            <a:ext cx="1295400" cy="1990725"/>
            <a:chOff x="4800" y="3016"/>
            <a:chExt cx="768" cy="1256"/>
          </a:xfrm>
        </p:grpSpPr>
        <p:pic>
          <p:nvPicPr>
            <p:cNvPr id="7181" name="Picture 9" descr="ssec_smal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00" y="3016"/>
              <a:ext cx="768" cy="125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182" name="Line 10"/>
            <p:cNvSpPr>
              <a:spLocks noChangeShapeType="1"/>
            </p:cNvSpPr>
            <p:nvPr/>
          </p:nvSpPr>
          <p:spPr bwMode="auto">
            <a:xfrm>
              <a:off x="4992" y="4080"/>
              <a:ext cx="128" cy="4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000000"/>
                </a:solidFill>
              </a:endParaRPr>
            </a:p>
          </p:txBody>
        </p:sp>
      </p:grpSp>
      <p:pic>
        <p:nvPicPr>
          <p:cNvPr id="7177" name="Picture 11" descr="WideBannerLef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200" y="111125"/>
            <a:ext cx="49530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3" descr="goesRNextGenerationWHurrica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752600" y="4791075"/>
            <a:ext cx="1533525" cy="1914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18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E46D947-33D2-4ECF-8A10-DB4EB13F318E}" type="slidenum">
              <a:rPr lang="en-US" smtClean="0">
                <a:solidFill>
                  <a:srgbClr val="000000"/>
                </a:solidFill>
              </a:rPr>
              <a:pPr eaLnBrk="1" hangingPunct="1"/>
              <a:t>1</a:t>
            </a:fld>
            <a:endParaRPr lang="en-US" dirty="0" smtClean="0">
              <a:solidFill>
                <a:srgbClr val="000000"/>
              </a:solidFill>
            </a:endParaRPr>
          </a:p>
        </p:txBody>
      </p:sp>
      <p:pic>
        <p:nvPicPr>
          <p:cNvPr id="2" name="Picture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15200" y="66258"/>
            <a:ext cx="1727499" cy="1152942"/>
          </a:xfrm>
          <a:prstGeom prst="rect">
            <a:avLst/>
          </a:prstGeom>
        </p:spPr>
      </p:pic>
    </p:spTree>
    <p:extLst>
      <p:ext uri="{BB962C8B-B14F-4D97-AF65-F5344CB8AC3E}">
        <p14:creationId xmlns:p14="http://schemas.microsoft.com/office/powerpoint/2010/main" val="2539496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77800" y="307975"/>
            <a:ext cx="880745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sz="2400" b="1" dirty="0">
                <a:solidFill>
                  <a:srgbClr val="3333CC"/>
                </a:solidFill>
              </a:rPr>
              <a:t>Significant Findings from Geo-high-spectral measurements OSSE</a:t>
            </a:r>
          </a:p>
          <a:p>
            <a:pPr algn="ctr" eaLnBrk="0" fontAlgn="base" hangingPunct="0">
              <a:lnSpc>
                <a:spcPct val="50000"/>
              </a:lnSpc>
              <a:spcBef>
                <a:spcPct val="0"/>
              </a:spcBef>
              <a:spcAft>
                <a:spcPct val="0"/>
              </a:spcAft>
            </a:pPr>
            <a:r>
              <a:rPr lang="en-US" sz="2400" b="1" dirty="0">
                <a:solidFill>
                  <a:srgbClr val="000000"/>
                </a:solidFill>
              </a:rPr>
              <a:t>   </a:t>
            </a:r>
          </a:p>
          <a:p>
            <a:pPr algn="ctr" eaLnBrk="0" fontAlgn="base" hangingPunct="0">
              <a:spcBef>
                <a:spcPct val="0"/>
              </a:spcBef>
              <a:spcAft>
                <a:spcPct val="0"/>
              </a:spcAft>
            </a:pPr>
            <a:r>
              <a:rPr lang="en-US" sz="2400" b="1" dirty="0" smtClean="0">
                <a:solidFill>
                  <a:srgbClr val="000000"/>
                </a:solidFill>
              </a:rPr>
              <a:t>Geo-Increased spectral resolution </a:t>
            </a:r>
            <a:r>
              <a:rPr lang="en-US" sz="2400" b="1" dirty="0">
                <a:solidFill>
                  <a:srgbClr val="000000"/>
                </a:solidFill>
              </a:rPr>
              <a:t>(Geo-I</a:t>
            </a:r>
            <a:r>
              <a:rPr lang="en-US" sz="2400" b="1" dirty="0" smtClean="0">
                <a:solidFill>
                  <a:srgbClr val="000000"/>
                </a:solidFill>
              </a:rPr>
              <a:t>) provides </a:t>
            </a:r>
            <a:r>
              <a:rPr lang="en-US" sz="2400" b="1" dirty="0">
                <a:solidFill>
                  <a:srgbClr val="000000"/>
                </a:solidFill>
              </a:rPr>
              <a:t>low level (</a:t>
            </a:r>
            <a:r>
              <a:rPr lang="en-US" sz="2400" b="1" dirty="0" smtClean="0">
                <a:solidFill>
                  <a:srgbClr val="000000"/>
                </a:solidFill>
              </a:rPr>
              <a:t>850 </a:t>
            </a:r>
            <a:r>
              <a:rPr lang="en-US" sz="2400" b="1" dirty="0" smtClean="0">
                <a:solidFill>
                  <a:srgbClr val="000000"/>
                </a:solidFill>
              </a:rPr>
              <a:t>hPa</a:t>
            </a:r>
            <a:r>
              <a:rPr lang="en-US" sz="2400" b="1" dirty="0" smtClean="0">
                <a:solidFill>
                  <a:srgbClr val="000000"/>
                </a:solidFill>
              </a:rPr>
              <a:t> </a:t>
            </a:r>
            <a:r>
              <a:rPr lang="en-US" sz="2400" b="1" dirty="0">
                <a:solidFill>
                  <a:srgbClr val="000000"/>
                </a:solidFill>
              </a:rPr>
              <a:t>RH) moisture information; Geo-Radiometer (Geo-R) only offers information </a:t>
            </a:r>
            <a:r>
              <a:rPr lang="en-US" sz="2400" b="1" dirty="0" smtClean="0">
                <a:solidFill>
                  <a:srgbClr val="000000"/>
                </a:solidFill>
              </a:rPr>
              <a:t>well above </a:t>
            </a:r>
            <a:r>
              <a:rPr lang="en-US" sz="2400" b="1" dirty="0">
                <a:solidFill>
                  <a:srgbClr val="000000"/>
                </a:solidFill>
              </a:rPr>
              <a:t>BL (</a:t>
            </a:r>
            <a:r>
              <a:rPr lang="en-US" sz="2400" b="1" dirty="0" smtClean="0">
                <a:solidFill>
                  <a:srgbClr val="000000"/>
                </a:solidFill>
              </a:rPr>
              <a:t>700 </a:t>
            </a:r>
            <a:r>
              <a:rPr lang="en-US" sz="2400" b="1" dirty="0" smtClean="0">
                <a:solidFill>
                  <a:srgbClr val="000000"/>
                </a:solidFill>
              </a:rPr>
              <a:t>hPa</a:t>
            </a:r>
            <a:r>
              <a:rPr lang="en-US" sz="2400" b="1" dirty="0" smtClean="0">
                <a:solidFill>
                  <a:srgbClr val="000000"/>
                </a:solidFill>
              </a:rPr>
              <a:t> </a:t>
            </a:r>
            <a:r>
              <a:rPr lang="en-US" sz="2400" b="1" dirty="0">
                <a:solidFill>
                  <a:srgbClr val="000000"/>
                </a:solidFill>
              </a:rPr>
              <a:t>RH)</a:t>
            </a:r>
          </a:p>
        </p:txBody>
      </p:sp>
      <p:sp>
        <p:nvSpPr>
          <p:cNvPr id="4099" name="Text Box 3"/>
          <p:cNvSpPr txBox="1">
            <a:spLocks noChangeArrowheads="1"/>
          </p:cNvSpPr>
          <p:nvPr/>
        </p:nvSpPr>
        <p:spPr bwMode="auto">
          <a:xfrm>
            <a:off x="1064185" y="6253163"/>
            <a:ext cx="6850531" cy="3558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lnSpc>
                <a:spcPct val="70000"/>
              </a:lnSpc>
              <a:spcBef>
                <a:spcPct val="0"/>
              </a:spcBef>
              <a:spcAft>
                <a:spcPct val="0"/>
              </a:spcAft>
            </a:pPr>
            <a:r>
              <a:rPr lang="en-US" sz="2400" b="1" dirty="0">
                <a:solidFill>
                  <a:srgbClr val="000000"/>
                </a:solidFill>
              </a:rPr>
              <a:t>OSSE 12 </a:t>
            </a:r>
            <a:r>
              <a:rPr lang="en-US" sz="2400" b="1" dirty="0">
                <a:solidFill>
                  <a:srgbClr val="000000"/>
                </a:solidFill>
              </a:rPr>
              <a:t>hr</a:t>
            </a:r>
            <a:r>
              <a:rPr lang="en-US" sz="2400" b="1" dirty="0">
                <a:solidFill>
                  <a:srgbClr val="000000"/>
                </a:solidFill>
              </a:rPr>
              <a:t> assimilation followed by 12 </a:t>
            </a:r>
            <a:r>
              <a:rPr lang="en-US" sz="2400" b="1" dirty="0">
                <a:solidFill>
                  <a:srgbClr val="000000"/>
                </a:solidFill>
              </a:rPr>
              <a:t>hr</a:t>
            </a:r>
            <a:r>
              <a:rPr lang="en-US" sz="2400" b="1" dirty="0">
                <a:solidFill>
                  <a:srgbClr val="000000"/>
                </a:solidFill>
              </a:rPr>
              <a:t> forecast</a:t>
            </a:r>
          </a:p>
        </p:txBody>
      </p:sp>
      <p:graphicFrame>
        <p:nvGraphicFramePr>
          <p:cNvPr id="4100" name="Object 4"/>
          <p:cNvGraphicFramePr>
            <a:graphicFrameLocks noChangeAspect="1"/>
          </p:cNvGraphicFramePr>
          <p:nvPr/>
        </p:nvGraphicFramePr>
        <p:xfrm>
          <a:off x="4575175" y="2362200"/>
          <a:ext cx="4414838" cy="3406775"/>
        </p:xfrm>
        <a:graphic>
          <a:graphicData uri="http://schemas.openxmlformats.org/presentationml/2006/ole">
            <mc:AlternateContent xmlns:mc="http://schemas.openxmlformats.org/markup-compatibility/2006">
              <mc:Choice xmlns:v="urn:schemas-microsoft-com:vml" Requires="v">
                <p:oleObj spid="_x0000_s1048" name="Worksheet" r:id="rId4" imgW="4696211" imgH="2619756" progId="Excel.Sheet.8">
                  <p:embed/>
                </p:oleObj>
              </mc:Choice>
              <mc:Fallback>
                <p:oleObj name="Worksheet" r:id="rId4" imgW="4696211" imgH="2619756"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5175" y="2362200"/>
                        <a:ext cx="4414838" cy="340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p:cNvGraphicFramePr>
            <a:graphicFrameLocks noChangeAspect="1"/>
          </p:cNvGraphicFramePr>
          <p:nvPr/>
        </p:nvGraphicFramePr>
        <p:xfrm>
          <a:off x="152400" y="2362200"/>
          <a:ext cx="4419600" cy="3397250"/>
        </p:xfrm>
        <a:graphic>
          <a:graphicData uri="http://schemas.openxmlformats.org/presentationml/2006/ole">
            <mc:AlternateContent xmlns:mc="http://schemas.openxmlformats.org/markup-compatibility/2006">
              <mc:Choice xmlns:v="urn:schemas-microsoft-com:vml" Requires="v">
                <p:oleObj spid="_x0000_s1049" name="Worksheet" r:id="rId6" imgW="4686457" imgH="2610307" progId="Excel.Sheet.8">
                  <p:embed/>
                </p:oleObj>
              </mc:Choice>
              <mc:Fallback>
                <p:oleObj name="Worksheet" r:id="rId6" imgW="4686457" imgH="2610307"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2362200"/>
                        <a:ext cx="4419600" cy="339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71C9F49E-49FF-4075-A99F-8962A3C5AE83}" type="slidenum">
              <a:rPr lang="en-US" smtClean="0">
                <a:solidFill>
                  <a:srgbClr val="000000"/>
                </a:solidFill>
              </a:rPr>
              <a:pPr/>
              <a:t>10</a:t>
            </a:fld>
            <a:endParaRPr lang="en-US" dirty="0">
              <a:solidFill>
                <a:srgbClr val="000000"/>
              </a:solidFill>
            </a:endParaRPr>
          </a:p>
        </p:txBody>
      </p:sp>
      <p:sp>
        <p:nvSpPr>
          <p:cNvPr id="3" name="TextBox 2"/>
          <p:cNvSpPr txBox="1"/>
          <p:nvPr/>
        </p:nvSpPr>
        <p:spPr>
          <a:xfrm>
            <a:off x="805108" y="5638800"/>
            <a:ext cx="7368684" cy="369332"/>
          </a:xfrm>
          <a:prstGeom prst="rect">
            <a:avLst/>
          </a:prstGeom>
          <a:solidFill>
            <a:schemeClr val="bg1"/>
          </a:solidFill>
        </p:spPr>
        <p:txBody>
          <a:bodyPr wrap="none" rtlCol="0">
            <a:spAutoFit/>
          </a:bodyPr>
          <a:lstStyle/>
          <a:p>
            <a:r>
              <a:rPr lang="en-US" b="1" dirty="0" smtClean="0"/>
              <a:t>S1- measure of reduction of error in horizontal gradients (</a:t>
            </a:r>
            <a:r>
              <a:rPr lang="en-US" b="1" dirty="0" err="1" smtClean="0"/>
              <a:t>Anthes</a:t>
            </a:r>
            <a:r>
              <a:rPr lang="en-US" b="1" dirty="0" smtClean="0"/>
              <a:t>,</a:t>
            </a:r>
            <a:r>
              <a:rPr lang="en-US" b="1" baseline="0" dirty="0" smtClean="0"/>
              <a:t> 1983). </a:t>
            </a:r>
            <a:endParaRPr lang="en-US" b="1" dirty="0" smtClean="0"/>
          </a:p>
        </p:txBody>
      </p:sp>
    </p:spTree>
    <p:extLst>
      <p:ext uri="{BB962C8B-B14F-4D97-AF65-F5344CB8AC3E}">
        <p14:creationId xmlns:p14="http://schemas.microsoft.com/office/powerpoint/2010/main" val="367610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1752600" y="2379663"/>
          <a:ext cx="5638800" cy="3848100"/>
        </p:xfrm>
        <a:graphic>
          <a:graphicData uri="http://schemas.openxmlformats.org/presentationml/2006/ole">
            <mc:AlternateContent xmlns:mc="http://schemas.openxmlformats.org/markup-compatibility/2006">
              <mc:Choice xmlns:v="urn:schemas-microsoft-com:vml" Requires="v">
                <p:oleObj spid="_x0000_s2062" name="Worksheet" r:id="rId4" imgW="4696054" imgH="2619756" progId="Excel.Sheet.8">
                  <p:embed/>
                </p:oleObj>
              </mc:Choice>
              <mc:Fallback>
                <p:oleObj name="Worksheet" r:id="rId4" imgW="4696054" imgH="2619756"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379663"/>
                        <a:ext cx="5638800" cy="38481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1" name="Text Box 3"/>
          <p:cNvSpPr txBox="1">
            <a:spLocks noChangeArrowheads="1"/>
          </p:cNvSpPr>
          <p:nvPr/>
        </p:nvSpPr>
        <p:spPr bwMode="auto">
          <a:xfrm>
            <a:off x="0" y="152400"/>
            <a:ext cx="9144000" cy="2121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eaLnBrk="0" fontAlgn="base" hangingPunct="0">
              <a:spcBef>
                <a:spcPct val="0"/>
              </a:spcBef>
              <a:spcAft>
                <a:spcPct val="0"/>
              </a:spcAft>
            </a:pPr>
            <a:r>
              <a:rPr lang="en-US" sz="2400" b="1" dirty="0">
                <a:solidFill>
                  <a:srgbClr val="3333CC"/>
                </a:solidFill>
              </a:rPr>
              <a:t>Significant Findings from Geo-high-spectral measurements OSSE</a:t>
            </a:r>
          </a:p>
          <a:p>
            <a:pPr eaLnBrk="0" fontAlgn="base" hangingPunct="0">
              <a:lnSpc>
                <a:spcPct val="50000"/>
              </a:lnSpc>
              <a:spcBef>
                <a:spcPct val="0"/>
              </a:spcBef>
              <a:spcAft>
                <a:spcPct val="0"/>
              </a:spcAft>
            </a:pPr>
            <a:r>
              <a:rPr lang="en-US" sz="2400" b="1" dirty="0">
                <a:solidFill>
                  <a:srgbClr val="000000"/>
                </a:solidFill>
              </a:rPr>
              <a:t>   </a:t>
            </a:r>
          </a:p>
          <a:p>
            <a:pPr algn="ctr" eaLnBrk="0" fontAlgn="base" hangingPunct="0">
              <a:spcBef>
                <a:spcPct val="0"/>
              </a:spcBef>
              <a:spcAft>
                <a:spcPct val="0"/>
              </a:spcAft>
            </a:pPr>
            <a:r>
              <a:rPr lang="en-US" sz="2400" b="1" dirty="0">
                <a:solidFill>
                  <a:srgbClr val="000000"/>
                </a:solidFill>
              </a:rPr>
              <a:t>Two polar orbiting </a:t>
            </a:r>
            <a:r>
              <a:rPr lang="en-US" sz="2400" b="1" dirty="0" smtClean="0">
                <a:solidFill>
                  <a:srgbClr val="000000"/>
                </a:solidFill>
              </a:rPr>
              <a:t>(high-spectral resolution) </a:t>
            </a:r>
            <a:r>
              <a:rPr lang="en-US" sz="2400" b="1" dirty="0">
                <a:solidFill>
                  <a:srgbClr val="000000"/>
                </a:solidFill>
              </a:rPr>
              <a:t>(Leo) do not provide the temporal coverage to sustain forecast improvement out to 12 hours.  Only the hourly </a:t>
            </a:r>
            <a:r>
              <a:rPr lang="en-US" sz="2400" b="1" dirty="0" smtClean="0">
                <a:solidFill>
                  <a:srgbClr val="000000"/>
                </a:solidFill>
              </a:rPr>
              <a:t>Geo-Increased resolution </a:t>
            </a:r>
            <a:r>
              <a:rPr lang="en-US" sz="2400" b="1" dirty="0">
                <a:solidFill>
                  <a:srgbClr val="000000"/>
                </a:solidFill>
              </a:rPr>
              <a:t>(Geo-I) observations depict moisture changes </a:t>
            </a:r>
            <a:r>
              <a:rPr lang="en-US" sz="2400" b="1" dirty="0" smtClean="0">
                <a:solidFill>
                  <a:srgbClr val="000000"/>
                </a:solidFill>
              </a:rPr>
              <a:t>for more forecast </a:t>
            </a:r>
            <a:r>
              <a:rPr lang="en-US" sz="2400" b="1" dirty="0">
                <a:solidFill>
                  <a:srgbClr val="000000"/>
                </a:solidFill>
              </a:rPr>
              <a:t>benefit.</a:t>
            </a:r>
          </a:p>
        </p:txBody>
      </p:sp>
      <p:sp>
        <p:nvSpPr>
          <p:cNvPr id="7172" name="Text Box 4"/>
          <p:cNvSpPr txBox="1">
            <a:spLocks noChangeArrowheads="1"/>
          </p:cNvSpPr>
          <p:nvPr/>
        </p:nvSpPr>
        <p:spPr bwMode="auto">
          <a:xfrm>
            <a:off x="1175310" y="6324600"/>
            <a:ext cx="6850531" cy="3558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lnSpc>
                <a:spcPct val="70000"/>
              </a:lnSpc>
              <a:spcBef>
                <a:spcPct val="0"/>
              </a:spcBef>
              <a:spcAft>
                <a:spcPct val="0"/>
              </a:spcAft>
            </a:pPr>
            <a:r>
              <a:rPr lang="en-US" sz="2400" b="1" dirty="0">
                <a:solidFill>
                  <a:srgbClr val="000000"/>
                </a:solidFill>
              </a:rPr>
              <a:t>OSSE 12 </a:t>
            </a:r>
            <a:r>
              <a:rPr lang="en-US" sz="2400" b="1" dirty="0">
                <a:solidFill>
                  <a:srgbClr val="000000"/>
                </a:solidFill>
              </a:rPr>
              <a:t>hr</a:t>
            </a:r>
            <a:r>
              <a:rPr lang="en-US" sz="2400" b="1" dirty="0">
                <a:solidFill>
                  <a:srgbClr val="000000"/>
                </a:solidFill>
              </a:rPr>
              <a:t> assimilation followed by 12 </a:t>
            </a:r>
            <a:r>
              <a:rPr lang="en-US" sz="2400" b="1" dirty="0">
                <a:solidFill>
                  <a:srgbClr val="000000"/>
                </a:solidFill>
              </a:rPr>
              <a:t>hr</a:t>
            </a:r>
            <a:r>
              <a:rPr lang="en-US" sz="2400" b="1" dirty="0">
                <a:solidFill>
                  <a:srgbClr val="000000"/>
                </a:solidFill>
              </a:rPr>
              <a:t> forecast</a:t>
            </a:r>
          </a:p>
        </p:txBody>
      </p:sp>
      <p:sp>
        <p:nvSpPr>
          <p:cNvPr id="2" name="Slide Number Placeholder 1"/>
          <p:cNvSpPr>
            <a:spLocks noGrp="1"/>
          </p:cNvSpPr>
          <p:nvPr>
            <p:ph type="sldNum" sz="quarter" idx="12"/>
          </p:nvPr>
        </p:nvSpPr>
        <p:spPr/>
        <p:txBody>
          <a:bodyPr/>
          <a:lstStyle/>
          <a:p>
            <a:fld id="{71C9F49E-49FF-4075-A99F-8962A3C5AE83}" type="slidenum">
              <a:rPr lang="en-US" smtClean="0">
                <a:solidFill>
                  <a:srgbClr val="000000"/>
                </a:solidFill>
              </a:rPr>
              <a:pPr/>
              <a:t>11</a:t>
            </a:fld>
            <a:endParaRPr lang="en-US" dirty="0">
              <a:solidFill>
                <a:srgbClr val="000000"/>
              </a:solidFill>
            </a:endParaRPr>
          </a:p>
        </p:txBody>
      </p:sp>
      <p:sp>
        <p:nvSpPr>
          <p:cNvPr id="6" name="TextBox 5"/>
          <p:cNvSpPr txBox="1"/>
          <p:nvPr/>
        </p:nvSpPr>
        <p:spPr>
          <a:xfrm>
            <a:off x="4495800" y="2819400"/>
            <a:ext cx="4648200" cy="369332"/>
          </a:xfrm>
          <a:prstGeom prst="rect">
            <a:avLst/>
          </a:prstGeom>
          <a:solidFill>
            <a:schemeClr val="bg1"/>
          </a:solidFill>
        </p:spPr>
        <p:txBody>
          <a:bodyPr wrap="square" rtlCol="0">
            <a:spAutoFit/>
          </a:bodyPr>
          <a:lstStyle/>
          <a:p>
            <a:r>
              <a:rPr lang="en-US" dirty="0" smtClean="0"/>
              <a:t>This study pre-dates AIRS, IASI and </a:t>
            </a:r>
            <a:r>
              <a:rPr lang="en-US" dirty="0" smtClean="0"/>
              <a:t>CrIS</a:t>
            </a:r>
            <a:r>
              <a:rPr lang="en-US" dirty="0" smtClean="0"/>
              <a:t>!</a:t>
            </a:r>
            <a:endParaRPr lang="en-US" dirty="0"/>
          </a:p>
        </p:txBody>
      </p:sp>
    </p:spTree>
    <p:extLst>
      <p:ext uri="{BB962C8B-B14F-4D97-AF65-F5344CB8AC3E}">
        <p14:creationId xmlns:p14="http://schemas.microsoft.com/office/powerpoint/2010/main" val="161993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6496051" y="6426200"/>
            <a:ext cx="656492" cy="241300"/>
          </a:xfrm>
          <a:prstGeom prst="rect">
            <a:avLst/>
          </a:prstGeom>
          <a:noFill/>
          <a:ln>
            <a:miter lim="800000"/>
            <a:headEnd/>
            <a:tailEnd/>
          </a:ln>
        </p:spPr>
        <p:txBody>
          <a:bodyPr/>
          <a:lstStyle/>
          <a:p>
            <a:pPr eaLnBrk="0" fontAlgn="base" hangingPunct="0">
              <a:spcBef>
                <a:spcPct val="0"/>
              </a:spcBef>
              <a:spcAft>
                <a:spcPct val="0"/>
              </a:spcAft>
              <a:defRPr/>
            </a:pPr>
            <a:r>
              <a:rPr lang="en-GB" sz="900" dirty="0">
                <a:solidFill>
                  <a:srgbClr val="5F758D"/>
                </a:solidFill>
                <a:latin typeface="Century Gothic"/>
              </a:rPr>
              <a:t>Slide: </a:t>
            </a:r>
            <a:fld id="{3017474A-3449-4198-B7FE-4E20CEA860FE}" type="slidenum">
              <a:rPr lang="en-GB" sz="900">
                <a:solidFill>
                  <a:srgbClr val="5F758D"/>
                </a:solidFill>
                <a:latin typeface="Century Gothic"/>
              </a:rPr>
              <a:pPr eaLnBrk="0" fontAlgn="base" hangingPunct="0">
                <a:spcBef>
                  <a:spcPct val="0"/>
                </a:spcBef>
                <a:spcAft>
                  <a:spcPct val="0"/>
                </a:spcAft>
                <a:defRPr/>
              </a:pPr>
              <a:t>12</a:t>
            </a:fld>
            <a:endParaRPr lang="en-GB" sz="900" dirty="0">
              <a:solidFill>
                <a:srgbClr val="5F758D"/>
              </a:solidFill>
              <a:latin typeface="Century Gothic"/>
            </a:endParaRPr>
          </a:p>
        </p:txBody>
      </p:sp>
      <p:sp>
        <p:nvSpPr>
          <p:cNvPr id="25603" name="Rectangle 16"/>
          <p:cNvSpPr>
            <a:spLocks noGrp="1" noChangeArrowheads="1"/>
          </p:cNvSpPr>
          <p:nvPr>
            <p:ph type="title" idx="4294967295"/>
          </p:nvPr>
        </p:nvSpPr>
        <p:spPr>
          <a:xfrm>
            <a:off x="124559" y="238125"/>
            <a:ext cx="9019441" cy="839788"/>
          </a:xfrm>
        </p:spPr>
        <p:txBody>
          <a:bodyPr/>
          <a:lstStyle/>
          <a:p>
            <a:r>
              <a:rPr lang="en-US" sz="2400" dirty="0" smtClean="0"/>
              <a:t>Optimal Estimation Retrieval:</a:t>
            </a:r>
            <a:br>
              <a:rPr lang="en-US" sz="2400" dirty="0" smtClean="0"/>
            </a:br>
            <a:r>
              <a:rPr lang="en-US" sz="2400" dirty="0" smtClean="0"/>
              <a:t>Tested on MTG-IRS Synthetic Radiances from COSMO-IT model </a:t>
            </a:r>
          </a:p>
        </p:txBody>
      </p:sp>
      <p:pic>
        <p:nvPicPr>
          <p:cNvPr id="25604" name="Picture 9" descr="figure26_ret"/>
          <p:cNvPicPr>
            <a:picLocks noChangeAspect="1" noChangeArrowheads="1"/>
          </p:cNvPicPr>
          <p:nvPr/>
        </p:nvPicPr>
        <p:blipFill>
          <a:blip r:embed="rId3" cstate="print"/>
          <a:srcRect/>
          <a:stretch>
            <a:fillRect/>
          </a:stretch>
        </p:blipFill>
        <p:spPr bwMode="auto">
          <a:xfrm>
            <a:off x="6160477" y="3533778"/>
            <a:ext cx="2888274" cy="2346325"/>
          </a:xfrm>
          <a:prstGeom prst="rect">
            <a:avLst/>
          </a:prstGeom>
          <a:noFill/>
          <a:ln w="9525">
            <a:noFill/>
            <a:miter lim="800000"/>
            <a:headEnd/>
            <a:tailEnd/>
          </a:ln>
        </p:spPr>
      </p:pic>
      <p:pic>
        <p:nvPicPr>
          <p:cNvPr id="25605" name="Picture 10" descr="figure26_true"/>
          <p:cNvPicPr>
            <a:picLocks noChangeAspect="1" noChangeArrowheads="1"/>
          </p:cNvPicPr>
          <p:nvPr/>
        </p:nvPicPr>
        <p:blipFill>
          <a:blip r:embed="rId4" cstate="print"/>
          <a:srcRect/>
          <a:stretch>
            <a:fillRect/>
          </a:stretch>
        </p:blipFill>
        <p:spPr bwMode="auto">
          <a:xfrm>
            <a:off x="6126773" y="1160466"/>
            <a:ext cx="2872154" cy="2333625"/>
          </a:xfrm>
          <a:prstGeom prst="rect">
            <a:avLst/>
          </a:prstGeom>
          <a:noFill/>
          <a:ln w="9525">
            <a:noFill/>
            <a:miter lim="800000"/>
            <a:headEnd/>
            <a:tailEnd/>
          </a:ln>
        </p:spPr>
      </p:pic>
      <p:sp>
        <p:nvSpPr>
          <p:cNvPr id="25606" name="Text Box 11"/>
          <p:cNvSpPr txBox="1">
            <a:spLocks noChangeArrowheads="1"/>
          </p:cNvSpPr>
          <p:nvPr/>
        </p:nvSpPr>
        <p:spPr bwMode="auto">
          <a:xfrm>
            <a:off x="6957646" y="5645150"/>
            <a:ext cx="1309974" cy="369332"/>
          </a:xfrm>
          <a:prstGeom prst="rect">
            <a:avLst/>
          </a:prstGeom>
          <a:noFill/>
          <a:ln w="9525">
            <a:noFill/>
            <a:miter lim="800000"/>
            <a:headEnd/>
            <a:tailEnd/>
          </a:ln>
        </p:spPr>
        <p:txBody>
          <a:bodyPr wrap="none">
            <a:spAutoFit/>
          </a:bodyPr>
          <a:lstStyle/>
          <a:p>
            <a:pPr fontAlgn="base">
              <a:spcBef>
                <a:spcPct val="0"/>
              </a:spcBef>
              <a:spcAft>
                <a:spcPct val="0"/>
              </a:spcAft>
            </a:pPr>
            <a:r>
              <a:rPr lang="en-GB" b="1" dirty="0">
                <a:solidFill>
                  <a:srgbClr val="FF0000"/>
                </a:solidFill>
              </a:rPr>
              <a:t>Retrieved</a:t>
            </a:r>
          </a:p>
        </p:txBody>
      </p:sp>
      <p:sp>
        <p:nvSpPr>
          <p:cNvPr id="25607" name="Rectangle 14"/>
          <p:cNvSpPr>
            <a:spLocks noChangeArrowheads="1"/>
          </p:cNvSpPr>
          <p:nvPr/>
        </p:nvSpPr>
        <p:spPr bwMode="auto">
          <a:xfrm>
            <a:off x="5715001" y="5937250"/>
            <a:ext cx="3361594" cy="369888"/>
          </a:xfrm>
          <a:prstGeom prst="rect">
            <a:avLst/>
          </a:prstGeom>
          <a:solidFill>
            <a:schemeClr val="bg1"/>
          </a:solidFill>
          <a:ln w="9525">
            <a:solidFill>
              <a:srgbClr val="000066"/>
            </a:solidFill>
            <a:miter lim="800000"/>
            <a:headEnd/>
            <a:tailEnd/>
          </a:ln>
        </p:spPr>
        <p:txBody>
          <a:bodyPr/>
          <a:lstStyle/>
          <a:p>
            <a:pPr fontAlgn="base">
              <a:spcBef>
                <a:spcPct val="0"/>
              </a:spcBef>
              <a:spcAft>
                <a:spcPct val="0"/>
              </a:spcAft>
            </a:pPr>
            <a:r>
              <a:rPr lang="en-GB" b="1" dirty="0">
                <a:solidFill>
                  <a:srgbClr val="CC0000"/>
                </a:solidFill>
              </a:rPr>
              <a:t>© </a:t>
            </a:r>
            <a:r>
              <a:rPr lang="en-GB" sz="1100" b="1" dirty="0">
                <a:solidFill>
                  <a:srgbClr val="4E0B55"/>
                </a:solidFill>
              </a:rPr>
              <a:t>C. </a:t>
            </a:r>
            <a:r>
              <a:rPr lang="en-GB" sz="1100" b="1" dirty="0">
                <a:solidFill>
                  <a:srgbClr val="4E0B55"/>
                </a:solidFill>
              </a:rPr>
              <a:t>Serio</a:t>
            </a:r>
            <a:r>
              <a:rPr lang="en-GB" sz="1100" b="1" dirty="0">
                <a:solidFill>
                  <a:srgbClr val="4E0B55"/>
                </a:solidFill>
              </a:rPr>
              <a:t> C., G. </a:t>
            </a:r>
            <a:r>
              <a:rPr lang="en-GB" sz="1100" b="1" dirty="0">
                <a:solidFill>
                  <a:srgbClr val="4E0B55"/>
                </a:solidFill>
              </a:rPr>
              <a:t>Masiello</a:t>
            </a:r>
            <a:r>
              <a:rPr lang="en-GB" sz="1100" b="1" dirty="0">
                <a:solidFill>
                  <a:srgbClr val="4E0B55"/>
                </a:solidFill>
              </a:rPr>
              <a:t>, G. </a:t>
            </a:r>
            <a:r>
              <a:rPr lang="en-GB" sz="1100" b="1" dirty="0">
                <a:solidFill>
                  <a:srgbClr val="4E0B55"/>
                </a:solidFill>
              </a:rPr>
              <a:t>Grieco</a:t>
            </a:r>
            <a:r>
              <a:rPr lang="en-GB" sz="1100" b="1" dirty="0">
                <a:solidFill>
                  <a:srgbClr val="4E0B55"/>
                </a:solidFill>
              </a:rPr>
              <a:t>, DIFA</a:t>
            </a:r>
            <a:r>
              <a:rPr lang="en-GB" sz="1100" b="1" dirty="0">
                <a:solidFill>
                  <a:srgbClr val="FFFFFF"/>
                </a:solidFill>
              </a:rPr>
              <a:t> </a:t>
            </a:r>
            <a:endParaRPr lang="en-GB" sz="1100" b="1" dirty="0">
              <a:solidFill>
                <a:srgbClr val="000066"/>
              </a:solidFill>
            </a:endParaRPr>
          </a:p>
        </p:txBody>
      </p:sp>
      <p:pic>
        <p:nvPicPr>
          <p:cNvPr id="25608" name="Picture 21"/>
          <p:cNvPicPr>
            <a:picLocks noChangeAspect="1" noChangeArrowheads="1"/>
          </p:cNvPicPr>
          <p:nvPr/>
        </p:nvPicPr>
        <p:blipFill>
          <a:blip r:embed="rId5" cstate="print"/>
          <a:srcRect/>
          <a:stretch>
            <a:fillRect/>
          </a:stretch>
        </p:blipFill>
        <p:spPr bwMode="auto">
          <a:xfrm>
            <a:off x="720971" y="1998060"/>
            <a:ext cx="5320812" cy="3270250"/>
          </a:xfrm>
          <a:prstGeom prst="rect">
            <a:avLst/>
          </a:prstGeom>
          <a:noFill/>
          <a:ln w="9525">
            <a:noFill/>
            <a:miter lim="800000"/>
            <a:headEnd/>
            <a:tailEnd/>
          </a:ln>
        </p:spPr>
      </p:pic>
      <p:sp>
        <p:nvSpPr>
          <p:cNvPr id="25609" name="Text Box 11"/>
          <p:cNvSpPr txBox="1">
            <a:spLocks noChangeArrowheads="1"/>
          </p:cNvSpPr>
          <p:nvPr/>
        </p:nvSpPr>
        <p:spPr bwMode="auto">
          <a:xfrm>
            <a:off x="6698275" y="3268663"/>
            <a:ext cx="1720343" cy="369332"/>
          </a:xfrm>
          <a:prstGeom prst="rect">
            <a:avLst/>
          </a:prstGeom>
          <a:noFill/>
          <a:ln w="9525">
            <a:noFill/>
            <a:miter lim="800000"/>
            <a:headEnd/>
            <a:tailEnd/>
          </a:ln>
        </p:spPr>
        <p:txBody>
          <a:bodyPr wrap="none">
            <a:spAutoFit/>
          </a:bodyPr>
          <a:lstStyle/>
          <a:p>
            <a:pPr fontAlgn="base">
              <a:spcBef>
                <a:spcPct val="0"/>
              </a:spcBef>
              <a:spcAft>
                <a:spcPct val="0"/>
              </a:spcAft>
            </a:pPr>
            <a:r>
              <a:rPr lang="en-GB" b="1" dirty="0">
                <a:solidFill>
                  <a:srgbClr val="FF0000"/>
                </a:solidFill>
              </a:rPr>
              <a:t>‘True’ (input)</a:t>
            </a:r>
          </a:p>
        </p:txBody>
      </p:sp>
      <p:sp>
        <p:nvSpPr>
          <p:cNvPr id="25610" name="Text Box 11"/>
          <p:cNvSpPr txBox="1">
            <a:spLocks noChangeArrowheads="1"/>
          </p:cNvSpPr>
          <p:nvPr/>
        </p:nvSpPr>
        <p:spPr bwMode="auto">
          <a:xfrm>
            <a:off x="4034205" y="5123849"/>
            <a:ext cx="1309974" cy="369332"/>
          </a:xfrm>
          <a:prstGeom prst="rect">
            <a:avLst/>
          </a:prstGeom>
          <a:noFill/>
          <a:ln w="9525">
            <a:noFill/>
            <a:miter lim="800000"/>
            <a:headEnd/>
            <a:tailEnd/>
          </a:ln>
        </p:spPr>
        <p:txBody>
          <a:bodyPr wrap="none">
            <a:spAutoFit/>
          </a:bodyPr>
          <a:lstStyle/>
          <a:p>
            <a:pPr fontAlgn="base">
              <a:spcBef>
                <a:spcPct val="0"/>
              </a:spcBef>
              <a:spcAft>
                <a:spcPct val="0"/>
              </a:spcAft>
            </a:pPr>
            <a:r>
              <a:rPr lang="en-GB" b="1" dirty="0">
                <a:solidFill>
                  <a:srgbClr val="FF0000"/>
                </a:solidFill>
              </a:rPr>
              <a:t>Retrieved</a:t>
            </a:r>
          </a:p>
        </p:txBody>
      </p:sp>
      <p:sp>
        <p:nvSpPr>
          <p:cNvPr id="25611" name="Text Box 11"/>
          <p:cNvSpPr txBox="1">
            <a:spLocks noChangeArrowheads="1"/>
          </p:cNvSpPr>
          <p:nvPr/>
        </p:nvSpPr>
        <p:spPr bwMode="auto">
          <a:xfrm>
            <a:off x="1310055" y="5122260"/>
            <a:ext cx="1720343" cy="369332"/>
          </a:xfrm>
          <a:prstGeom prst="rect">
            <a:avLst/>
          </a:prstGeom>
          <a:noFill/>
          <a:ln w="9525">
            <a:noFill/>
            <a:miter lim="800000"/>
            <a:headEnd/>
            <a:tailEnd/>
          </a:ln>
        </p:spPr>
        <p:txBody>
          <a:bodyPr wrap="none">
            <a:spAutoFit/>
          </a:bodyPr>
          <a:lstStyle/>
          <a:p>
            <a:pPr fontAlgn="base">
              <a:spcBef>
                <a:spcPct val="0"/>
              </a:spcBef>
              <a:spcAft>
                <a:spcPct val="0"/>
              </a:spcAft>
            </a:pPr>
            <a:r>
              <a:rPr lang="en-GB" b="1" dirty="0">
                <a:solidFill>
                  <a:srgbClr val="FF0000"/>
                </a:solidFill>
              </a:rPr>
              <a:t>‘True’ (input)</a:t>
            </a:r>
          </a:p>
        </p:txBody>
      </p:sp>
      <p:sp>
        <p:nvSpPr>
          <p:cNvPr id="25612" name="Rectangle 14"/>
          <p:cNvSpPr>
            <a:spLocks noChangeArrowheads="1"/>
          </p:cNvSpPr>
          <p:nvPr/>
        </p:nvSpPr>
        <p:spPr bwMode="auto">
          <a:xfrm>
            <a:off x="2473568" y="5579460"/>
            <a:ext cx="2215623" cy="368300"/>
          </a:xfrm>
          <a:prstGeom prst="rect">
            <a:avLst/>
          </a:prstGeom>
          <a:solidFill>
            <a:schemeClr val="bg1"/>
          </a:solidFill>
          <a:ln w="9525">
            <a:solidFill>
              <a:srgbClr val="000066"/>
            </a:solidFill>
            <a:miter lim="800000"/>
            <a:headEnd/>
            <a:tailEnd/>
          </a:ln>
        </p:spPr>
        <p:txBody>
          <a:bodyPr/>
          <a:lstStyle/>
          <a:p>
            <a:pPr fontAlgn="base">
              <a:spcBef>
                <a:spcPct val="0"/>
              </a:spcBef>
              <a:spcAft>
                <a:spcPct val="0"/>
              </a:spcAft>
            </a:pPr>
            <a:r>
              <a:rPr lang="en-GB" sz="1400" b="1" dirty="0">
                <a:solidFill>
                  <a:srgbClr val="CC0000"/>
                </a:solidFill>
              </a:rPr>
              <a:t>© </a:t>
            </a:r>
            <a:r>
              <a:rPr lang="en-GB" sz="1100" b="1" dirty="0" err="1" smtClean="0">
                <a:solidFill>
                  <a:srgbClr val="4E0B55"/>
                </a:solidFill>
              </a:rPr>
              <a:t>X.Clabet</a:t>
            </a:r>
            <a:r>
              <a:rPr lang="en-GB" sz="1100" b="1" dirty="0" smtClean="0">
                <a:solidFill>
                  <a:srgbClr val="4E0B55"/>
                </a:solidFill>
              </a:rPr>
              <a:t>, EUMETSAT </a:t>
            </a:r>
            <a:endParaRPr lang="en-GB" sz="1100" b="1" dirty="0">
              <a:solidFill>
                <a:srgbClr val="000066"/>
              </a:solidFill>
            </a:endParaRPr>
          </a:p>
        </p:txBody>
      </p:sp>
      <p:sp>
        <p:nvSpPr>
          <p:cNvPr id="25613" name="Text Box 11"/>
          <p:cNvSpPr txBox="1">
            <a:spLocks noChangeArrowheads="1"/>
          </p:cNvSpPr>
          <p:nvPr/>
        </p:nvSpPr>
        <p:spPr bwMode="auto">
          <a:xfrm>
            <a:off x="124559" y="2536225"/>
            <a:ext cx="915764" cy="584775"/>
          </a:xfrm>
          <a:prstGeom prst="rect">
            <a:avLst/>
          </a:prstGeom>
          <a:noFill/>
          <a:ln w="9525">
            <a:noFill/>
            <a:miter lim="800000"/>
            <a:headEnd/>
            <a:tailEnd/>
          </a:ln>
        </p:spPr>
        <p:txBody>
          <a:bodyPr wrap="none">
            <a:spAutoFit/>
          </a:bodyPr>
          <a:lstStyle/>
          <a:p>
            <a:pPr fontAlgn="base">
              <a:spcBef>
                <a:spcPct val="0"/>
              </a:spcBef>
              <a:spcAft>
                <a:spcPct val="0"/>
              </a:spcAft>
            </a:pPr>
            <a:r>
              <a:rPr lang="en-GB" sz="1600" dirty="0">
                <a:solidFill>
                  <a:srgbClr val="FF0000"/>
                </a:solidFill>
              </a:rPr>
              <a:t>  RH @</a:t>
            </a:r>
          </a:p>
          <a:p>
            <a:pPr fontAlgn="base">
              <a:spcBef>
                <a:spcPct val="0"/>
              </a:spcBef>
              <a:spcAft>
                <a:spcPct val="0"/>
              </a:spcAft>
            </a:pPr>
            <a:r>
              <a:rPr lang="en-GB" sz="1600" dirty="0">
                <a:solidFill>
                  <a:srgbClr val="FF0000"/>
                </a:solidFill>
              </a:rPr>
              <a:t>850 </a:t>
            </a:r>
            <a:r>
              <a:rPr lang="en-GB" sz="1600" dirty="0">
                <a:solidFill>
                  <a:srgbClr val="FF0000"/>
                </a:solidFill>
              </a:rPr>
              <a:t>hPa</a:t>
            </a:r>
            <a:endParaRPr lang="en-GB" sz="1600" dirty="0">
              <a:solidFill>
                <a:srgbClr val="FF0000"/>
              </a:solidFill>
            </a:endParaRPr>
          </a:p>
        </p:txBody>
      </p:sp>
      <p:sp>
        <p:nvSpPr>
          <p:cNvPr id="25614" name="Text Box 11"/>
          <p:cNvSpPr txBox="1">
            <a:spLocks noChangeArrowheads="1"/>
          </p:cNvSpPr>
          <p:nvPr/>
        </p:nvSpPr>
        <p:spPr bwMode="auto">
          <a:xfrm>
            <a:off x="161193" y="4157062"/>
            <a:ext cx="915764" cy="584775"/>
          </a:xfrm>
          <a:prstGeom prst="rect">
            <a:avLst/>
          </a:prstGeom>
          <a:noFill/>
          <a:ln w="9525">
            <a:noFill/>
            <a:miter lim="800000"/>
            <a:headEnd/>
            <a:tailEnd/>
          </a:ln>
        </p:spPr>
        <p:txBody>
          <a:bodyPr wrap="none">
            <a:spAutoFit/>
          </a:bodyPr>
          <a:lstStyle/>
          <a:p>
            <a:pPr fontAlgn="base">
              <a:spcBef>
                <a:spcPct val="0"/>
              </a:spcBef>
              <a:spcAft>
                <a:spcPct val="0"/>
              </a:spcAft>
            </a:pPr>
            <a:r>
              <a:rPr lang="en-GB" sz="1600" dirty="0">
                <a:solidFill>
                  <a:srgbClr val="FF0000"/>
                </a:solidFill>
              </a:rPr>
              <a:t>    T @</a:t>
            </a:r>
          </a:p>
          <a:p>
            <a:pPr fontAlgn="base">
              <a:spcBef>
                <a:spcPct val="0"/>
              </a:spcBef>
              <a:spcAft>
                <a:spcPct val="0"/>
              </a:spcAft>
            </a:pPr>
            <a:r>
              <a:rPr lang="en-GB" sz="1600" dirty="0">
                <a:solidFill>
                  <a:srgbClr val="FF0000"/>
                </a:solidFill>
              </a:rPr>
              <a:t>850 </a:t>
            </a:r>
            <a:r>
              <a:rPr lang="en-GB" sz="1600" dirty="0">
                <a:solidFill>
                  <a:srgbClr val="FF0000"/>
                </a:solidFill>
              </a:rPr>
              <a:t>hPa</a:t>
            </a:r>
            <a:endParaRPr lang="en-GB" sz="1600" dirty="0">
              <a:solidFill>
                <a:srgbClr val="FF0000"/>
              </a:solidFill>
            </a:endParaRPr>
          </a:p>
        </p:txBody>
      </p:sp>
      <p:sp>
        <p:nvSpPr>
          <p:cNvPr id="15" name="Text Box 5"/>
          <p:cNvSpPr txBox="1">
            <a:spLocks noChangeArrowheads="1"/>
          </p:cNvSpPr>
          <p:nvPr/>
        </p:nvSpPr>
        <p:spPr bwMode="auto">
          <a:xfrm>
            <a:off x="0" y="1085853"/>
            <a:ext cx="9144000" cy="646113"/>
          </a:xfrm>
          <a:prstGeom prst="rect">
            <a:avLst/>
          </a:prstGeom>
          <a:solidFill>
            <a:schemeClr val="bg1"/>
          </a:solidFill>
          <a:ln w="9525">
            <a:noFill/>
            <a:miter lim="800000"/>
            <a:headEnd/>
            <a:tailEnd/>
          </a:ln>
        </p:spPr>
        <p:txBody>
          <a:bodyPr>
            <a:spAutoFit/>
          </a:bodyPr>
          <a:lstStyle/>
          <a:p>
            <a:pPr algn="ctr" fontAlgn="base">
              <a:spcBef>
                <a:spcPct val="0"/>
              </a:spcBef>
              <a:spcAft>
                <a:spcPct val="0"/>
              </a:spcAft>
              <a:defRPr/>
            </a:pPr>
            <a:r>
              <a:rPr lang="en-GB" sz="3600" b="1" dirty="0">
                <a:solidFill>
                  <a:srgbClr val="D60093"/>
                </a:solidFill>
              </a:rPr>
              <a:t>Low level flow of moisture rivers.</a:t>
            </a:r>
          </a:p>
        </p:txBody>
      </p:sp>
    </p:spTree>
    <p:extLst>
      <p:ext uri="{BB962C8B-B14F-4D97-AF65-F5344CB8AC3E}">
        <p14:creationId xmlns:p14="http://schemas.microsoft.com/office/powerpoint/2010/main" val="420295997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152400"/>
            <a:ext cx="7772400" cy="1143000"/>
          </a:xfrm>
        </p:spPr>
        <p:txBody>
          <a:bodyPr/>
          <a:lstStyle/>
          <a:p>
            <a:pPr eaLnBrk="1" hangingPunct="1"/>
            <a:r>
              <a:rPr lang="en-US" dirty="0" smtClean="0">
                <a:solidFill>
                  <a:srgbClr val="FFFF00"/>
                </a:solidFill>
              </a:rPr>
              <a:t>Summary</a:t>
            </a:r>
            <a:endParaRPr lang="en-US" dirty="0" smtClean="0">
              <a:solidFill>
                <a:srgbClr val="FFFF00"/>
              </a:solidFill>
            </a:endParaRPr>
          </a:p>
        </p:txBody>
      </p:sp>
      <p:sp>
        <p:nvSpPr>
          <p:cNvPr id="9219" name="Rectangle 3"/>
          <p:cNvSpPr>
            <a:spLocks noGrp="1" noChangeArrowheads="1"/>
          </p:cNvSpPr>
          <p:nvPr>
            <p:ph type="body" idx="1"/>
          </p:nvPr>
        </p:nvSpPr>
        <p:spPr>
          <a:xfrm>
            <a:off x="381000" y="914400"/>
            <a:ext cx="8458200" cy="5105400"/>
          </a:xfrm>
        </p:spPr>
        <p:txBody>
          <a:bodyPr/>
          <a:lstStyle/>
          <a:p>
            <a:r>
              <a:rPr lang="en-US" dirty="0" smtClean="0">
                <a:solidFill>
                  <a:schemeClr val="bg1"/>
                </a:solidFill>
              </a:rPr>
              <a:t>Need extensive, and up-to-date data denials with regional models to understand the impact of current data</a:t>
            </a:r>
          </a:p>
          <a:p>
            <a:endParaRPr lang="en-US" sz="1000" dirty="0">
              <a:solidFill>
                <a:schemeClr val="bg1"/>
              </a:solidFill>
            </a:endParaRPr>
          </a:p>
          <a:p>
            <a:r>
              <a:rPr lang="en-US" dirty="0" smtClean="0">
                <a:solidFill>
                  <a:schemeClr val="bg1"/>
                </a:solidFill>
              </a:rPr>
              <a:t>Need detailed, and up-to-date regional OSSE’s to better define the potential benefits of future systems. </a:t>
            </a:r>
          </a:p>
          <a:p>
            <a:pPr lvl="1"/>
            <a:r>
              <a:rPr lang="en-US" dirty="0" smtClean="0">
                <a:solidFill>
                  <a:schemeClr val="bg1"/>
                </a:solidFill>
              </a:rPr>
              <a:t>Focus on the shorter time scales.</a:t>
            </a:r>
          </a:p>
          <a:p>
            <a:pPr lvl="1"/>
            <a:r>
              <a:rPr lang="en-US" dirty="0" smtClean="0">
                <a:solidFill>
                  <a:schemeClr val="bg1"/>
                </a:solidFill>
              </a:rPr>
              <a:t>Although, don’t rely only on OSSE’s.</a:t>
            </a:r>
          </a:p>
          <a:p>
            <a:r>
              <a:rPr lang="en-US" dirty="0" smtClean="0">
                <a:solidFill>
                  <a:schemeClr val="bg1"/>
                </a:solidFill>
              </a:rPr>
              <a:t>Leverage field experiments and chemical-OSSE’s.</a:t>
            </a:r>
            <a:endParaRPr lang="en-US" dirty="0">
              <a:solidFill>
                <a:schemeClr val="bg1"/>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90862" y="3733800"/>
            <a:ext cx="2338722" cy="1317089"/>
          </a:xfrm>
          <a:prstGeom prst="rect">
            <a:avLst/>
          </a:prstGeom>
        </p:spPr>
      </p:pic>
      <p:sp>
        <p:nvSpPr>
          <p:cNvPr id="4" name="Slide Number Placeholder 3"/>
          <p:cNvSpPr>
            <a:spLocks noGrp="1"/>
          </p:cNvSpPr>
          <p:nvPr>
            <p:ph type="sldNum" sz="quarter" idx="12"/>
          </p:nvPr>
        </p:nvSpPr>
        <p:spPr/>
        <p:txBody>
          <a:bodyPr/>
          <a:lstStyle/>
          <a:p>
            <a:pPr>
              <a:defRPr/>
            </a:pPr>
            <a:fld id="{4F1472FF-57B5-4206-AA59-7354F91BDF29}" type="slidenum">
              <a:rPr lang="en-US" smtClean="0">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val="3906557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52401" y="1152942"/>
            <a:ext cx="8915399"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sz="3200" dirty="0" smtClean="0">
                <a:solidFill>
                  <a:srgbClr val="FFFF00"/>
                </a:solidFill>
              </a:rPr>
              <a:t>Q: Why </a:t>
            </a:r>
            <a:r>
              <a:rPr lang="en-US" sz="3200" dirty="0">
                <a:solidFill>
                  <a:srgbClr val="FFFF00"/>
                </a:solidFill>
              </a:rPr>
              <a:t>we need to understand the impacts of satellite data in our models, both now and in the </a:t>
            </a:r>
            <a:r>
              <a:rPr lang="en-US" sz="3200" dirty="0" smtClean="0">
                <a:solidFill>
                  <a:srgbClr val="FFFF00"/>
                </a:solidFill>
              </a:rPr>
              <a:t>future?</a:t>
            </a:r>
          </a:p>
          <a:p>
            <a:pPr algn="ctr" fontAlgn="base">
              <a:spcBef>
                <a:spcPct val="0"/>
              </a:spcBef>
              <a:spcAft>
                <a:spcPct val="0"/>
              </a:spcAft>
            </a:pPr>
            <a:endParaRPr lang="en-US" sz="3200" dirty="0">
              <a:solidFill>
                <a:srgbClr val="FFFF00"/>
              </a:solidFill>
              <a:latin typeface="Arial Unicode MS" pitchFamily="34" charset="-128"/>
              <a:cs typeface="Times New Roman" pitchFamily="18" charset="0"/>
            </a:endParaRPr>
          </a:p>
          <a:p>
            <a:pPr algn="ctr" fontAlgn="base">
              <a:spcBef>
                <a:spcPct val="0"/>
              </a:spcBef>
              <a:spcAft>
                <a:spcPct val="0"/>
              </a:spcAft>
            </a:pPr>
            <a:r>
              <a:rPr lang="en-US" sz="3200" dirty="0" smtClean="0">
                <a:solidFill>
                  <a:schemeClr val="bg1"/>
                </a:solidFill>
                <a:latin typeface="Arial Unicode MS" pitchFamily="34" charset="-128"/>
                <a:cs typeface="Times New Roman" pitchFamily="18" charset="0"/>
              </a:rPr>
              <a:t>A: If we don’t, the amount of information available to use in the future could be drastically limited.</a:t>
            </a:r>
          </a:p>
          <a:p>
            <a:pPr algn="ctr" fontAlgn="base">
              <a:spcBef>
                <a:spcPct val="0"/>
              </a:spcBef>
              <a:spcAft>
                <a:spcPct val="0"/>
              </a:spcAft>
            </a:pPr>
            <a:r>
              <a:rPr lang="en-US" sz="3200" dirty="0" smtClean="0">
                <a:solidFill>
                  <a:schemeClr val="bg1"/>
                </a:solidFill>
                <a:latin typeface="Arial Unicode MS" pitchFamily="34" charset="-128"/>
                <a:cs typeface="Times New Roman" pitchFamily="18" charset="0"/>
              </a:rPr>
              <a:t>Plus, to better understand the characteristics of numerical model guidance, the input data need to be understood.</a:t>
            </a:r>
            <a:endParaRPr lang="en-US" sz="3200" dirty="0">
              <a:solidFill>
                <a:schemeClr val="bg1"/>
              </a:solidFill>
              <a:latin typeface="Arial Unicode MS" pitchFamily="34" charset="-128"/>
              <a:cs typeface="Times New Roman" pitchFamily="18" charset="0"/>
            </a:endParaRPr>
          </a:p>
        </p:txBody>
      </p:sp>
      <p:pic>
        <p:nvPicPr>
          <p:cNvPr id="7177" name="Picture 11" descr="WideBannerLef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111125"/>
            <a:ext cx="49530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E46D947-33D2-4ECF-8A10-DB4EB13F318E}" type="slidenum">
              <a:rPr lang="en-US" smtClean="0">
                <a:solidFill>
                  <a:srgbClr val="000000"/>
                </a:solidFill>
              </a:rPr>
              <a:pPr eaLnBrk="1" hangingPunct="1"/>
              <a:t>14</a:t>
            </a:fld>
            <a:endParaRPr lang="en-US" dirty="0" smtClean="0">
              <a:solidFill>
                <a:srgbClr val="000000"/>
              </a:solidFill>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5200" y="66258"/>
            <a:ext cx="1727499" cy="1152942"/>
          </a:xfrm>
          <a:prstGeom prst="rect">
            <a:avLst/>
          </a:prstGeom>
        </p:spPr>
      </p:pic>
    </p:spTree>
    <p:extLst>
      <p:ext uri="{BB962C8B-B14F-4D97-AF65-F5344CB8AC3E}">
        <p14:creationId xmlns:p14="http://schemas.microsoft.com/office/powerpoint/2010/main" val="2472852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76200"/>
            <a:ext cx="8229600" cy="1143000"/>
          </a:xfrm>
        </p:spPr>
        <p:txBody>
          <a:bodyPr/>
          <a:lstStyle/>
          <a:p>
            <a:pPr eaLnBrk="1" hangingPunct="1"/>
            <a:r>
              <a:rPr lang="en-US" dirty="0" smtClean="0">
                <a:solidFill>
                  <a:srgbClr val="FFFF00"/>
                </a:solidFill>
              </a:rPr>
              <a:t>Disclaimer</a:t>
            </a:r>
            <a:endParaRPr lang="en-US" dirty="0" smtClean="0">
              <a:solidFill>
                <a:srgbClr val="FFFF00"/>
              </a:solidFill>
            </a:endParaRPr>
          </a:p>
        </p:txBody>
      </p:sp>
      <p:sp>
        <p:nvSpPr>
          <p:cNvPr id="82947" name="Rectangle 3"/>
          <p:cNvSpPr>
            <a:spLocks noGrp="1" noChangeArrowheads="1"/>
          </p:cNvSpPr>
          <p:nvPr>
            <p:ph type="body" idx="1"/>
          </p:nvPr>
        </p:nvSpPr>
        <p:spPr>
          <a:xfrm>
            <a:off x="457200" y="1143000"/>
            <a:ext cx="8229600" cy="4525963"/>
          </a:xfrm>
        </p:spPr>
        <p:txBody>
          <a:bodyPr/>
          <a:lstStyle/>
          <a:p>
            <a:pPr eaLnBrk="1" hangingPunct="1">
              <a:lnSpc>
                <a:spcPct val="80000"/>
              </a:lnSpc>
            </a:pPr>
            <a:endParaRPr lang="en-US" sz="2400" dirty="0" smtClean="0">
              <a:solidFill>
                <a:schemeClr val="bg1"/>
              </a:solidFill>
            </a:endParaRPr>
          </a:p>
          <a:p>
            <a:pPr eaLnBrk="1" hangingPunct="1">
              <a:lnSpc>
                <a:spcPct val="80000"/>
              </a:lnSpc>
            </a:pPr>
            <a:r>
              <a:rPr lang="en-US" sz="2400" dirty="0" smtClean="0">
                <a:solidFill>
                  <a:schemeClr val="bg1"/>
                </a:solidFill>
              </a:rPr>
              <a:t>The views, opinions, and findings contained in this presentation are those of the author and should not be construed as an official National Oceanic and Atmospheric Administration or U.S. Government position, policy, or decision. </a:t>
            </a:r>
          </a:p>
        </p:txBody>
      </p:sp>
      <p:pic>
        <p:nvPicPr>
          <p:cNvPr id="82948" name="Picture 4" descr="FD_KAT_28AUG05_NOMAP"/>
          <p:cNvPicPr>
            <a:picLocks noChangeAspect="1" noChangeArrowheads="1"/>
          </p:cNvPicPr>
          <p:nvPr/>
        </p:nvPicPr>
        <p:blipFill>
          <a:blip r:embed="rId3" cstate="email">
            <a:extLst>
              <a:ext uri="{28A0092B-C50C-407E-A947-70E740481C1C}">
                <a14:useLocalDpi xmlns:a14="http://schemas.microsoft.com/office/drawing/2010/main"/>
              </a:ext>
            </a:extLst>
          </a:blip>
          <a:srcRect r="38046" b="30000"/>
          <a:stretch>
            <a:fillRect/>
          </a:stretch>
        </p:blipFill>
        <p:spPr bwMode="auto">
          <a:xfrm>
            <a:off x="2057400" y="4325937"/>
            <a:ext cx="25146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1" name="Picture 7" descr="goesRNextGenerationWHurrican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38800" y="4232275"/>
            <a:ext cx="2058988"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B5014DB-F440-423F-8C13-45CC06A8E3D4}" type="slidenum">
              <a:rPr lang="en-US" smtClean="0">
                <a:solidFill>
                  <a:srgbClr val="000000"/>
                </a:solidFill>
              </a:rPr>
              <a:pPr eaLnBrk="1" hangingPunct="1"/>
              <a:t>15</a:t>
            </a:fld>
            <a:endParaRPr lang="en-US" dirty="0" smtClean="0">
              <a:solidFill>
                <a:srgbClr val="000000"/>
              </a:solidFill>
            </a:endParaRP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20000" y="0"/>
            <a:ext cx="1533524" cy="1023482"/>
          </a:xfrm>
          <a:prstGeom prst="rect">
            <a:avLst/>
          </a:prstGeom>
        </p:spPr>
      </p:pic>
    </p:spTree>
    <p:extLst>
      <p:ext uri="{BB962C8B-B14F-4D97-AF65-F5344CB8AC3E}">
        <p14:creationId xmlns:p14="http://schemas.microsoft.com/office/powerpoint/2010/main" val="54589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050"/>
          <p:cNvSpPr txBox="1">
            <a:spLocks noChangeArrowheads="1"/>
          </p:cNvSpPr>
          <p:nvPr/>
        </p:nvSpPr>
        <p:spPr bwMode="auto">
          <a:xfrm>
            <a:off x="609600" y="304800"/>
            <a:ext cx="8077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dirty="0">
                <a:solidFill>
                  <a:srgbClr val="FFFF00"/>
                </a:solidFill>
              </a:rPr>
              <a:t>Impact Study of RAOB, GOES, and POES data on Eta Data Assimilation System</a:t>
            </a:r>
            <a:endParaRPr lang="en-US" sz="2800" dirty="0">
              <a:solidFill>
                <a:srgbClr val="FFFF00"/>
              </a:solidFill>
            </a:endParaRPr>
          </a:p>
        </p:txBody>
      </p:sp>
      <p:sp>
        <p:nvSpPr>
          <p:cNvPr id="40963" name="Text Box 2051"/>
          <p:cNvSpPr txBox="1">
            <a:spLocks noChangeArrowheads="1"/>
          </p:cNvSpPr>
          <p:nvPr/>
        </p:nvSpPr>
        <p:spPr bwMode="auto">
          <a:xfrm>
            <a:off x="533400" y="2819400"/>
            <a:ext cx="8153400" cy="309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dirty="0">
                <a:solidFill>
                  <a:srgbClr val="FFFFFF"/>
                </a:solidFill>
              </a:rPr>
              <a:t>Zapotocny, T. </a:t>
            </a:r>
            <a:r>
              <a:rPr lang="en-US" sz="1600" dirty="0">
                <a:solidFill>
                  <a:srgbClr val="FFFFFF"/>
                </a:solidFill>
              </a:rPr>
              <a:t>H., W. P. </a:t>
            </a:r>
            <a:r>
              <a:rPr lang="en-US" sz="1600" dirty="0">
                <a:solidFill>
                  <a:srgbClr val="FFFFFF"/>
                </a:solidFill>
              </a:rPr>
              <a:t>Menzel, J. </a:t>
            </a:r>
            <a:r>
              <a:rPr lang="en-US" sz="1600" dirty="0">
                <a:solidFill>
                  <a:srgbClr val="FFFFFF"/>
                </a:solidFill>
              </a:rPr>
              <a:t>A. Jung, and J. P. </a:t>
            </a:r>
            <a:r>
              <a:rPr lang="en-US" sz="1600" dirty="0">
                <a:solidFill>
                  <a:srgbClr val="FFFFFF"/>
                </a:solidFill>
              </a:rPr>
              <a:t>Nelson III, 2005:  A four season impact study of rawinsonde, GOES and POES data in the Eta Data Assimilation System.  </a:t>
            </a:r>
            <a:r>
              <a:rPr lang="en-US" sz="1600" dirty="0">
                <a:solidFill>
                  <a:srgbClr val="FFFFFF"/>
                </a:solidFill>
              </a:rPr>
              <a:t>Part I:  The total contribution.  </a:t>
            </a:r>
            <a:r>
              <a:rPr lang="en-US" sz="1600" dirty="0">
                <a:solidFill>
                  <a:srgbClr val="FFFFFF"/>
                </a:solidFill>
              </a:rPr>
              <a:t>Wea. </a:t>
            </a:r>
            <a:r>
              <a:rPr lang="en-US" sz="1600" dirty="0">
                <a:solidFill>
                  <a:srgbClr val="FFFFFF"/>
                </a:solidFill>
              </a:rPr>
              <a:t>Forecasting, </a:t>
            </a:r>
            <a:r>
              <a:rPr lang="en-US" sz="1600" b="1" dirty="0">
                <a:solidFill>
                  <a:srgbClr val="FFFFFF"/>
                </a:solidFill>
              </a:rPr>
              <a:t>20</a:t>
            </a:r>
            <a:r>
              <a:rPr lang="en-US" sz="1600" dirty="0">
                <a:solidFill>
                  <a:srgbClr val="FFFFFF"/>
                </a:solidFill>
              </a:rPr>
              <a:t>, 161-177.</a:t>
            </a:r>
          </a:p>
          <a:p>
            <a:r>
              <a:rPr lang="en-US" sz="1600" dirty="0">
                <a:solidFill>
                  <a:srgbClr val="FFFFFF"/>
                </a:solidFill>
              </a:rPr>
              <a:t> </a:t>
            </a:r>
          </a:p>
          <a:p>
            <a:r>
              <a:rPr lang="en-US" sz="1600" dirty="0">
                <a:solidFill>
                  <a:srgbClr val="FFFFFF"/>
                </a:solidFill>
              </a:rPr>
              <a:t>Zapotocny, T. </a:t>
            </a:r>
            <a:r>
              <a:rPr lang="en-US" sz="1600" dirty="0">
                <a:solidFill>
                  <a:srgbClr val="FFFFFF"/>
                </a:solidFill>
              </a:rPr>
              <a:t>H., W. P. </a:t>
            </a:r>
            <a:r>
              <a:rPr lang="en-US" sz="1600" dirty="0">
                <a:solidFill>
                  <a:srgbClr val="FFFFFF"/>
                </a:solidFill>
              </a:rPr>
              <a:t>Menzel, J. </a:t>
            </a:r>
            <a:r>
              <a:rPr lang="en-US" sz="1600" dirty="0">
                <a:solidFill>
                  <a:srgbClr val="FFFFFF"/>
                </a:solidFill>
              </a:rPr>
              <a:t>A. Jung, and J. P. </a:t>
            </a:r>
            <a:r>
              <a:rPr lang="en-US" sz="1600" dirty="0">
                <a:solidFill>
                  <a:srgbClr val="FFFFFF"/>
                </a:solidFill>
              </a:rPr>
              <a:t>Nelson III, 2005:  A four season impact study of rawinsonde, GOES and POES data in the Eta Data Assimilation System.  </a:t>
            </a:r>
            <a:r>
              <a:rPr lang="en-US" sz="1600" dirty="0">
                <a:solidFill>
                  <a:srgbClr val="FFFFFF"/>
                </a:solidFill>
              </a:rPr>
              <a:t>Part II:  Contribution of the components.  </a:t>
            </a:r>
            <a:r>
              <a:rPr lang="en-US" sz="1600" dirty="0">
                <a:solidFill>
                  <a:srgbClr val="FFFFFF"/>
                </a:solidFill>
              </a:rPr>
              <a:t>Wea. </a:t>
            </a:r>
            <a:r>
              <a:rPr lang="en-US" sz="1600" dirty="0">
                <a:solidFill>
                  <a:srgbClr val="FFFFFF"/>
                </a:solidFill>
              </a:rPr>
              <a:t>Forecasting, </a:t>
            </a:r>
            <a:r>
              <a:rPr lang="en-US" sz="1600" b="1" dirty="0">
                <a:solidFill>
                  <a:srgbClr val="FFFFFF"/>
                </a:solidFill>
              </a:rPr>
              <a:t>20</a:t>
            </a:r>
            <a:r>
              <a:rPr lang="en-US" sz="1600" dirty="0">
                <a:solidFill>
                  <a:srgbClr val="FFFFFF"/>
                </a:solidFill>
              </a:rPr>
              <a:t>, 178-198.</a:t>
            </a:r>
          </a:p>
          <a:p>
            <a:pPr>
              <a:spcBef>
                <a:spcPct val="50000"/>
              </a:spcBef>
            </a:pPr>
            <a:r>
              <a:rPr lang="en-US" sz="1600" dirty="0">
                <a:solidFill>
                  <a:srgbClr val="FFFFFF"/>
                </a:solidFill>
              </a:rPr>
              <a:t>Zapotocny</a:t>
            </a:r>
            <a:r>
              <a:rPr lang="en-US" sz="1600" dirty="0">
                <a:solidFill>
                  <a:srgbClr val="FFFFFF"/>
                </a:solidFill>
              </a:rPr>
              <a:t>, T. </a:t>
            </a:r>
            <a:r>
              <a:rPr lang="en-US" sz="1600" dirty="0">
                <a:solidFill>
                  <a:srgbClr val="FFFFFF"/>
                </a:solidFill>
              </a:rPr>
              <a:t>H., W. P. </a:t>
            </a:r>
            <a:r>
              <a:rPr lang="en-US" sz="1600" dirty="0">
                <a:solidFill>
                  <a:srgbClr val="FFFFFF"/>
                </a:solidFill>
              </a:rPr>
              <a:t>Menzel, J. </a:t>
            </a:r>
            <a:r>
              <a:rPr lang="en-US" sz="1600" dirty="0">
                <a:solidFill>
                  <a:srgbClr val="FFFFFF"/>
                </a:solidFill>
              </a:rPr>
              <a:t>P. Nelson III, and J. A. Jung, 2002: Impact Study of Five Satellite Data Types in the Eta Data Assimilation System in Three Seasons.  Weather and Forecasting, </a:t>
            </a:r>
            <a:r>
              <a:rPr lang="en-US" sz="1600" b="1" dirty="0">
                <a:solidFill>
                  <a:srgbClr val="FFFFFF"/>
                </a:solidFill>
              </a:rPr>
              <a:t>17</a:t>
            </a:r>
            <a:r>
              <a:rPr lang="en-US" sz="1600" dirty="0">
                <a:solidFill>
                  <a:srgbClr val="FFFFFF"/>
                </a:solidFill>
              </a:rPr>
              <a:t>, 263-285.</a:t>
            </a:r>
          </a:p>
          <a:p>
            <a:pPr algn="ctr">
              <a:spcBef>
                <a:spcPct val="50000"/>
              </a:spcBef>
            </a:pPr>
            <a:endParaRPr lang="en-US" dirty="0">
              <a:solidFill>
                <a:prstClr val="black"/>
              </a:solidFill>
            </a:endParaRPr>
          </a:p>
        </p:txBody>
      </p:sp>
      <p:pic>
        <p:nvPicPr>
          <p:cNvPr id="40964" name="Picture 2052" descr="NOAA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4535" y="5702320"/>
            <a:ext cx="1029050" cy="10032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 y="1686580"/>
            <a:ext cx="8763000" cy="523220"/>
          </a:xfrm>
          <a:prstGeom prst="rect">
            <a:avLst/>
          </a:prstGeom>
          <a:noFill/>
        </p:spPr>
        <p:txBody>
          <a:bodyPr wrap="square" rtlCol="0">
            <a:spAutoFit/>
          </a:bodyPr>
          <a:lstStyle/>
          <a:p>
            <a:r>
              <a:rPr lang="en-US" sz="2400" dirty="0">
                <a:solidFill>
                  <a:srgbClr val="FFFFFF"/>
                </a:solidFill>
              </a:rPr>
              <a:t>RAOBs, GOES and POES all contribute unique information</a:t>
            </a:r>
            <a:r>
              <a:rPr lang="en-US" sz="2800" dirty="0">
                <a:solidFill>
                  <a:srgbClr val="FFFFFF"/>
                </a:solidFill>
              </a:rPr>
              <a:t>!</a:t>
            </a:r>
            <a:endParaRPr lang="en-US" sz="2800" dirty="0">
              <a:solidFill>
                <a:srgbClr val="FFFFFF"/>
              </a:solidFill>
            </a:endParaRPr>
          </a:p>
        </p:txBody>
      </p:sp>
      <p:sp>
        <p:nvSpPr>
          <p:cNvPr id="4" name="Slide Number Placeholder 3"/>
          <p:cNvSpPr>
            <a:spLocks noGrp="1"/>
          </p:cNvSpPr>
          <p:nvPr>
            <p:ph type="sldNum" sz="quarter" idx="12"/>
          </p:nvPr>
        </p:nvSpPr>
        <p:spPr/>
        <p:txBody>
          <a:bodyPr/>
          <a:lstStyle/>
          <a:p>
            <a:pPr>
              <a:defRPr/>
            </a:pPr>
            <a:fld id="{D2ECD224-1A74-47C7-937F-D2AF1EDE567F}" type="slidenum">
              <a:rPr lang="en-US" smtClean="0">
                <a:solidFill>
                  <a:srgbClr val="000000"/>
                </a:solidFill>
              </a:rPr>
              <a:pPr>
                <a:defRPr/>
              </a:pPr>
              <a:t>16</a:t>
            </a:fld>
            <a:endParaRPr lang="en-US" dirty="0">
              <a:solidFill>
                <a:srgbClr val="000000"/>
              </a:solidFill>
            </a:endParaRPr>
          </a:p>
        </p:txBody>
      </p:sp>
    </p:spTree>
    <p:extLst>
      <p:ext uri="{BB962C8B-B14F-4D97-AF65-F5344CB8AC3E}">
        <p14:creationId xmlns:p14="http://schemas.microsoft.com/office/powerpoint/2010/main" val="4230017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555A5C8-CBE4-4224-9EF4-DEEAF9B569C5}" type="slidenum">
              <a:rPr lang="en-US">
                <a:solidFill>
                  <a:srgbClr val="000000"/>
                </a:solidFill>
              </a:rPr>
              <a:pPr/>
              <a:t>17</a:t>
            </a:fld>
            <a:endParaRPr lang="en-US" dirty="0">
              <a:solidFill>
                <a:srgbClr val="000000"/>
              </a:solidFill>
            </a:endParaRPr>
          </a:p>
        </p:txBody>
      </p:sp>
      <p:sp>
        <p:nvSpPr>
          <p:cNvPr id="162818" name="Rectangle 2"/>
          <p:cNvSpPr>
            <a:spLocks noGrp="1" noChangeArrowheads="1"/>
          </p:cNvSpPr>
          <p:nvPr>
            <p:ph type="title"/>
          </p:nvPr>
        </p:nvSpPr>
        <p:spPr>
          <a:xfrm>
            <a:off x="76200" y="-152400"/>
            <a:ext cx="9067800" cy="1143000"/>
          </a:xfrm>
        </p:spPr>
        <p:txBody>
          <a:bodyPr/>
          <a:lstStyle/>
          <a:p>
            <a:r>
              <a:rPr lang="en-US" sz="3600" dirty="0" smtClean="0">
                <a:latin typeface="Verdana" pitchFamily="34" charset="0"/>
              </a:rPr>
              <a:t>Select High-Spectral References</a:t>
            </a:r>
            <a:endParaRPr lang="en-US" sz="3600" dirty="0">
              <a:latin typeface="Verdana" pitchFamily="34" charset="0"/>
            </a:endParaRPr>
          </a:p>
        </p:txBody>
      </p:sp>
      <p:sp>
        <p:nvSpPr>
          <p:cNvPr id="162819" name="Rectangle 3"/>
          <p:cNvSpPr>
            <a:spLocks noGrp="1" noChangeArrowheads="1"/>
          </p:cNvSpPr>
          <p:nvPr>
            <p:ph type="body" idx="1"/>
          </p:nvPr>
        </p:nvSpPr>
        <p:spPr>
          <a:xfrm>
            <a:off x="270163" y="914400"/>
            <a:ext cx="6629400" cy="1600200"/>
          </a:xfrm>
        </p:spPr>
        <p:txBody>
          <a:bodyPr/>
          <a:lstStyle/>
          <a:p>
            <a:pPr marL="0" indent="0">
              <a:buNone/>
            </a:pPr>
            <a:r>
              <a:rPr lang="en-US" sz="2000" dirty="0">
                <a:latin typeface="Arial" charset="0"/>
              </a:rPr>
              <a:t>Schmit, T. J., J. Li, S. A. Ackerman, and J. J. </a:t>
            </a:r>
            <a:r>
              <a:rPr lang="en-US" sz="2000" dirty="0">
                <a:latin typeface="Arial" charset="0"/>
              </a:rPr>
              <a:t>Gurka</a:t>
            </a:r>
            <a:r>
              <a:rPr lang="en-US" sz="2000" dirty="0">
                <a:latin typeface="Arial" charset="0"/>
              </a:rPr>
              <a:t>, 2009: </a:t>
            </a:r>
            <a:r>
              <a:rPr lang="en-US" sz="2000" b="1" dirty="0">
                <a:latin typeface="Arial" charset="0"/>
              </a:rPr>
              <a:t>High spectral and temporal resolution infrared measurements from geostationary orbit</a:t>
            </a:r>
            <a:r>
              <a:rPr lang="en-US" sz="2000" dirty="0">
                <a:latin typeface="Arial" charset="0"/>
              </a:rPr>
              <a:t>, Journal of Atmospheric and Oceanic Technology, 26, 2273 - 2292. </a:t>
            </a:r>
            <a:br>
              <a:rPr lang="en-US" sz="2000" dirty="0">
                <a:latin typeface="Arial" charset="0"/>
              </a:rPr>
            </a:br>
            <a:r>
              <a:rPr lang="en-US" sz="2000" dirty="0">
                <a:latin typeface="Arial" charset="0"/>
              </a:rPr>
              <a:t>	(a.k.a., </a:t>
            </a:r>
            <a:r>
              <a:rPr lang="en-US" sz="2000" i="1" dirty="0">
                <a:latin typeface="Arial" charset="0"/>
              </a:rPr>
              <a:t>why we need an advanced sounder</a:t>
            </a:r>
            <a:r>
              <a:rPr lang="en-US" sz="2000" dirty="0" smtClean="0">
                <a:latin typeface="Arial" charset="0"/>
              </a:rPr>
              <a:t>)</a:t>
            </a:r>
            <a:br>
              <a:rPr lang="en-US" sz="2000" dirty="0" smtClean="0">
                <a:latin typeface="Arial" charset="0"/>
              </a:rPr>
            </a:br>
            <a:endParaRPr lang="en-US" sz="900" dirty="0" smtClean="0">
              <a:latin typeface="Arial" charset="0"/>
            </a:endParaRPr>
          </a:p>
          <a:p>
            <a:endParaRPr lang="en-US" sz="2400" dirty="0">
              <a:latin typeface="Arial" charset="0"/>
            </a:endParaRPr>
          </a:p>
          <a:p>
            <a:endParaRPr lang="en-US" sz="2400" dirty="0">
              <a:latin typeface="Arial" charset="0"/>
            </a:endParaRP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53681" y="849306"/>
            <a:ext cx="1661719" cy="1843094"/>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400" y="2743200"/>
            <a:ext cx="1748268" cy="2047240"/>
          </a:xfrm>
          <a:prstGeom prst="rect">
            <a:avLst/>
          </a:prstGeom>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199585" y="4902201"/>
            <a:ext cx="1715815" cy="1879599"/>
          </a:xfrm>
          <a:prstGeom prst="rect">
            <a:avLst/>
          </a:prstGeom>
        </p:spPr>
      </p:pic>
      <p:sp>
        <p:nvSpPr>
          <p:cNvPr id="12" name="Rectangle 3"/>
          <p:cNvSpPr txBox="1">
            <a:spLocks noChangeArrowheads="1"/>
          </p:cNvSpPr>
          <p:nvPr/>
        </p:nvSpPr>
        <p:spPr bwMode="auto">
          <a:xfrm>
            <a:off x="1905000" y="2895600"/>
            <a:ext cx="7010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pPr>
            <a:r>
              <a:rPr lang="en-US" sz="2000" dirty="0" smtClean="0">
                <a:solidFill>
                  <a:srgbClr val="000000"/>
                </a:solidFill>
                <a:latin typeface="Arial" charset="0"/>
              </a:rPr>
              <a:t>Sieglaff, J., M., T. J. Schmit, W. P. </a:t>
            </a:r>
            <a:r>
              <a:rPr lang="en-US" sz="2000" dirty="0" smtClean="0">
                <a:solidFill>
                  <a:srgbClr val="000000"/>
                </a:solidFill>
                <a:latin typeface="Arial" charset="0"/>
              </a:rPr>
              <a:t>Menzel, S. </a:t>
            </a:r>
            <a:r>
              <a:rPr lang="en-US" sz="2000" dirty="0" smtClean="0">
                <a:solidFill>
                  <a:srgbClr val="000000"/>
                </a:solidFill>
                <a:latin typeface="Arial" charset="0"/>
              </a:rPr>
              <a:t>A. Ackerman, 2009: </a:t>
            </a:r>
            <a:r>
              <a:rPr lang="en-US" sz="2000" b="1" dirty="0" smtClean="0">
                <a:solidFill>
                  <a:srgbClr val="000000"/>
                </a:solidFill>
                <a:latin typeface="Arial" charset="0"/>
              </a:rPr>
              <a:t>Inferring Convective Weather Characteristics with Geostationary High Spectral Resolution IR Window Measurements: A Look into the Future. </a:t>
            </a:r>
            <a:r>
              <a:rPr lang="en-US" sz="2000" dirty="0" smtClean="0">
                <a:solidFill>
                  <a:srgbClr val="000000"/>
                </a:solidFill>
                <a:latin typeface="Arial" charset="0"/>
              </a:rPr>
              <a:t>J. Atmos. Oceanic Technol., 26, 1527–1541. </a:t>
            </a:r>
            <a:br>
              <a:rPr lang="en-US" sz="2000" dirty="0" smtClean="0">
                <a:solidFill>
                  <a:srgbClr val="000000"/>
                </a:solidFill>
                <a:latin typeface="Arial" charset="0"/>
              </a:rPr>
            </a:br>
            <a:r>
              <a:rPr lang="en-US" sz="2000" dirty="0" smtClean="0">
                <a:solidFill>
                  <a:srgbClr val="000000"/>
                </a:solidFill>
                <a:latin typeface="Arial" charset="0"/>
              </a:rPr>
              <a:t>		(a.k.a., </a:t>
            </a:r>
            <a:r>
              <a:rPr lang="en-US" sz="2000" i="1" dirty="0" smtClean="0">
                <a:solidFill>
                  <a:srgbClr val="000000"/>
                </a:solidFill>
                <a:latin typeface="Arial" charset="0"/>
              </a:rPr>
              <a:t>potential now-casting applications</a:t>
            </a:r>
            <a:r>
              <a:rPr lang="en-US" sz="2000" dirty="0" smtClean="0">
                <a:solidFill>
                  <a:srgbClr val="000000"/>
                </a:solidFill>
                <a:latin typeface="Arial" charset="0"/>
              </a:rPr>
              <a:t>)</a:t>
            </a:r>
          </a:p>
          <a:p>
            <a:pPr marL="0" indent="0">
              <a:buFontTx/>
              <a:buNone/>
            </a:pPr>
            <a:r>
              <a:rPr lang="en-US" sz="2000" dirty="0" smtClean="0">
                <a:solidFill>
                  <a:srgbClr val="000000"/>
                </a:solidFill>
                <a:latin typeface="Arial" charset="0"/>
              </a:rPr>
              <a:t/>
            </a:r>
            <a:br>
              <a:rPr lang="en-US" sz="2000" dirty="0" smtClean="0">
                <a:solidFill>
                  <a:srgbClr val="000000"/>
                </a:solidFill>
                <a:latin typeface="Arial" charset="0"/>
              </a:rPr>
            </a:br>
            <a:endParaRPr lang="en-US" sz="900" dirty="0" smtClean="0">
              <a:solidFill>
                <a:srgbClr val="000000"/>
              </a:solidFill>
              <a:latin typeface="Arial" charset="0"/>
            </a:endParaRPr>
          </a:p>
          <a:p>
            <a:endParaRPr lang="en-US" sz="2400" dirty="0" smtClean="0">
              <a:solidFill>
                <a:srgbClr val="000000"/>
              </a:solidFill>
              <a:latin typeface="Arial" charset="0"/>
            </a:endParaRPr>
          </a:p>
          <a:p>
            <a:endParaRPr lang="en-US" sz="2400" dirty="0">
              <a:solidFill>
                <a:srgbClr val="000000"/>
              </a:solidFill>
              <a:latin typeface="Arial" charset="0"/>
            </a:endParaRPr>
          </a:p>
        </p:txBody>
      </p:sp>
      <p:sp>
        <p:nvSpPr>
          <p:cNvPr id="13" name="Rectangle 3"/>
          <p:cNvSpPr txBox="1">
            <a:spLocks noChangeArrowheads="1"/>
          </p:cNvSpPr>
          <p:nvPr/>
        </p:nvSpPr>
        <p:spPr bwMode="auto">
          <a:xfrm>
            <a:off x="270163" y="4918832"/>
            <a:ext cx="6929421" cy="209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endParaRPr lang="en-US" sz="900" dirty="0" smtClean="0">
              <a:solidFill>
                <a:srgbClr val="000000"/>
              </a:solidFill>
              <a:latin typeface="Arial" charset="0"/>
            </a:endParaRPr>
          </a:p>
          <a:p>
            <a:pPr marL="0" indent="0">
              <a:buFontTx/>
              <a:buNone/>
            </a:pPr>
            <a:r>
              <a:rPr lang="en-US" sz="2000" dirty="0" smtClean="0">
                <a:solidFill>
                  <a:srgbClr val="000000"/>
                </a:solidFill>
                <a:latin typeface="Arial" charset="0"/>
              </a:rPr>
              <a:t>Schmit, T. J., J. Li, J. J. Gurka, M. D. Goldberg, K. Schrab, J. Li, W. Feltz, 2008: </a:t>
            </a:r>
            <a:r>
              <a:rPr lang="en-US" sz="2000" b="1" dirty="0" smtClean="0">
                <a:solidFill>
                  <a:srgbClr val="000000"/>
                </a:solidFill>
                <a:latin typeface="Arial" charset="0"/>
              </a:rPr>
              <a:t>The GOES-R ABI (Advanced Baseline Imager) and the continuation of current sounder products.  </a:t>
            </a:r>
            <a:r>
              <a:rPr lang="en-US" sz="2000" dirty="0" smtClean="0">
                <a:solidFill>
                  <a:srgbClr val="000000"/>
                </a:solidFill>
                <a:latin typeface="Arial" charset="0"/>
              </a:rPr>
              <a:t>J. of Appl. Meteor., 47, 2696–2711.</a:t>
            </a:r>
            <a:br>
              <a:rPr lang="en-US" sz="2000" dirty="0" smtClean="0">
                <a:solidFill>
                  <a:srgbClr val="000000"/>
                </a:solidFill>
                <a:latin typeface="Arial" charset="0"/>
              </a:rPr>
            </a:br>
            <a:r>
              <a:rPr lang="en-US" sz="2000" dirty="0" smtClean="0">
                <a:solidFill>
                  <a:srgbClr val="000000"/>
                </a:solidFill>
                <a:latin typeface="Arial" charset="0"/>
              </a:rPr>
              <a:t>	(a.k.a., </a:t>
            </a:r>
            <a:r>
              <a:rPr lang="en-US" sz="2000" i="1" dirty="0" smtClean="0">
                <a:solidFill>
                  <a:srgbClr val="000000"/>
                </a:solidFill>
                <a:latin typeface="Arial" charset="0"/>
              </a:rPr>
              <a:t>the ABI isn’t an advanced sounder</a:t>
            </a:r>
            <a:r>
              <a:rPr lang="en-US" sz="2000" dirty="0" smtClean="0">
                <a:solidFill>
                  <a:srgbClr val="000000"/>
                </a:solidFill>
                <a:latin typeface="Arial" charset="0"/>
              </a:rPr>
              <a:t>)</a:t>
            </a:r>
            <a:br>
              <a:rPr lang="en-US" sz="2000" dirty="0" smtClean="0">
                <a:solidFill>
                  <a:srgbClr val="000000"/>
                </a:solidFill>
                <a:latin typeface="Arial" charset="0"/>
              </a:rPr>
            </a:br>
            <a:endParaRPr lang="en-US" sz="900" dirty="0" smtClean="0">
              <a:solidFill>
                <a:srgbClr val="000000"/>
              </a:solidFill>
              <a:latin typeface="Arial" charset="0"/>
            </a:endParaRPr>
          </a:p>
          <a:p>
            <a:endParaRPr lang="en-US" sz="900" dirty="0" smtClean="0">
              <a:solidFill>
                <a:srgbClr val="000000"/>
              </a:solidFill>
              <a:latin typeface="Arial" charset="0"/>
            </a:endParaRPr>
          </a:p>
          <a:p>
            <a:endParaRPr lang="en-US" sz="2400" dirty="0" smtClean="0">
              <a:solidFill>
                <a:srgbClr val="000000"/>
              </a:solidFill>
              <a:latin typeface="Arial" charset="0"/>
            </a:endParaRPr>
          </a:p>
          <a:p>
            <a:endParaRPr lang="en-US" sz="2400" dirty="0">
              <a:solidFill>
                <a:srgbClr val="000000"/>
              </a:solidFill>
              <a:latin typeface="Arial" charset="0"/>
            </a:endParaRPr>
          </a:p>
        </p:txBody>
      </p:sp>
    </p:spTree>
    <p:extLst>
      <p:ext uri="{BB962C8B-B14F-4D97-AF65-F5344CB8AC3E}">
        <p14:creationId xmlns:p14="http://schemas.microsoft.com/office/powerpoint/2010/main" val="2556274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152400"/>
            <a:ext cx="7772400" cy="1143000"/>
          </a:xfrm>
        </p:spPr>
        <p:txBody>
          <a:bodyPr/>
          <a:lstStyle/>
          <a:p>
            <a:pPr eaLnBrk="1" hangingPunct="1"/>
            <a:r>
              <a:rPr lang="en-US" dirty="0" smtClean="0">
                <a:solidFill>
                  <a:srgbClr val="FFFF00"/>
                </a:solidFill>
              </a:rPr>
              <a:t>Summary</a:t>
            </a:r>
            <a:endParaRPr lang="en-US" dirty="0" smtClean="0">
              <a:solidFill>
                <a:srgbClr val="FFFF00"/>
              </a:solidFill>
            </a:endParaRPr>
          </a:p>
        </p:txBody>
      </p:sp>
      <p:sp>
        <p:nvSpPr>
          <p:cNvPr id="9219" name="Rectangle 3"/>
          <p:cNvSpPr>
            <a:spLocks noGrp="1" noChangeArrowheads="1"/>
          </p:cNvSpPr>
          <p:nvPr>
            <p:ph type="body" idx="1"/>
          </p:nvPr>
        </p:nvSpPr>
        <p:spPr>
          <a:xfrm>
            <a:off x="381000" y="914400"/>
            <a:ext cx="8458200" cy="5105400"/>
          </a:xfrm>
        </p:spPr>
        <p:txBody>
          <a:bodyPr/>
          <a:lstStyle/>
          <a:p>
            <a:r>
              <a:rPr lang="en-US" dirty="0" smtClean="0">
                <a:solidFill>
                  <a:schemeClr val="bg1"/>
                </a:solidFill>
              </a:rPr>
              <a:t>Need extensive, and up-to-date data denials with regional models to understand the impact of current data</a:t>
            </a:r>
          </a:p>
          <a:p>
            <a:endParaRPr lang="en-US" sz="1000" dirty="0">
              <a:solidFill>
                <a:schemeClr val="bg1"/>
              </a:solidFill>
            </a:endParaRPr>
          </a:p>
          <a:p>
            <a:r>
              <a:rPr lang="en-US" dirty="0" smtClean="0">
                <a:solidFill>
                  <a:schemeClr val="bg1"/>
                </a:solidFill>
              </a:rPr>
              <a:t>Need detailed, and up-to-date regional OSSE’s to better define the potential benefits of future systems. </a:t>
            </a:r>
          </a:p>
          <a:p>
            <a:pPr lvl="1"/>
            <a:r>
              <a:rPr lang="en-US" dirty="0">
                <a:solidFill>
                  <a:schemeClr val="bg1"/>
                </a:solidFill>
              </a:rPr>
              <a:t>Focus on the shorter time scales.</a:t>
            </a:r>
          </a:p>
          <a:p>
            <a:pPr lvl="1"/>
            <a:r>
              <a:rPr lang="en-US" dirty="0" smtClean="0">
                <a:solidFill>
                  <a:schemeClr val="bg1"/>
                </a:solidFill>
              </a:rPr>
              <a:t>Although, don’t rely only on OSSE’s.</a:t>
            </a:r>
          </a:p>
          <a:p>
            <a:r>
              <a:rPr lang="en-US" dirty="0" smtClean="0">
                <a:solidFill>
                  <a:schemeClr val="bg1"/>
                </a:solidFill>
              </a:rPr>
              <a:t>Leverage field experiments and chemical-OSSE’s.</a:t>
            </a:r>
            <a:endParaRPr lang="en-US" dirty="0">
              <a:solidFill>
                <a:schemeClr val="bg1"/>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53200" y="3733800"/>
            <a:ext cx="2338722" cy="1317089"/>
          </a:xfrm>
          <a:prstGeom prst="rect">
            <a:avLst/>
          </a:prstGeom>
        </p:spPr>
      </p:pic>
      <p:sp>
        <p:nvSpPr>
          <p:cNvPr id="4" name="Slide Number Placeholder 3"/>
          <p:cNvSpPr>
            <a:spLocks noGrp="1"/>
          </p:cNvSpPr>
          <p:nvPr>
            <p:ph type="sldNum" sz="quarter" idx="12"/>
          </p:nvPr>
        </p:nvSpPr>
        <p:spPr/>
        <p:txBody>
          <a:bodyPr/>
          <a:lstStyle/>
          <a:p>
            <a:pPr>
              <a:defRPr/>
            </a:pPr>
            <a:fld id="{4F1472FF-57B5-4206-AA59-7354F91BDF29}"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4010984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152400"/>
            <a:ext cx="7772400" cy="1143000"/>
          </a:xfrm>
        </p:spPr>
        <p:txBody>
          <a:bodyPr/>
          <a:lstStyle/>
          <a:p>
            <a:pPr eaLnBrk="1" hangingPunct="1"/>
            <a:r>
              <a:rPr lang="en-US" dirty="0" smtClean="0">
                <a:solidFill>
                  <a:srgbClr val="FFFF00"/>
                </a:solidFill>
              </a:rPr>
              <a:t>(Real life) Questions</a:t>
            </a:r>
            <a:endParaRPr lang="en-US" dirty="0" smtClean="0">
              <a:solidFill>
                <a:srgbClr val="FFFF00"/>
              </a:solidFill>
            </a:endParaRPr>
          </a:p>
        </p:txBody>
      </p:sp>
      <p:sp>
        <p:nvSpPr>
          <p:cNvPr id="9219" name="Rectangle 3"/>
          <p:cNvSpPr>
            <a:spLocks noGrp="1" noChangeArrowheads="1"/>
          </p:cNvSpPr>
          <p:nvPr>
            <p:ph type="body" idx="1"/>
          </p:nvPr>
        </p:nvSpPr>
        <p:spPr>
          <a:xfrm>
            <a:off x="381000" y="685800"/>
            <a:ext cx="8839200" cy="5105400"/>
          </a:xfrm>
        </p:spPr>
        <p:txBody>
          <a:bodyPr/>
          <a:lstStyle/>
          <a:p>
            <a:r>
              <a:rPr lang="en-US" dirty="0">
                <a:solidFill>
                  <a:schemeClr val="bg1"/>
                </a:solidFill>
              </a:rPr>
              <a:t>Why </a:t>
            </a:r>
            <a:r>
              <a:rPr lang="en-US" dirty="0" smtClean="0">
                <a:solidFill>
                  <a:schemeClr val="bg1"/>
                </a:solidFill>
              </a:rPr>
              <a:t>do we need two GOES </a:t>
            </a:r>
            <a:r>
              <a:rPr lang="en-US" dirty="0">
                <a:solidFill>
                  <a:schemeClr val="bg1"/>
                </a:solidFill>
              </a:rPr>
              <a:t>(-R</a:t>
            </a:r>
            <a:r>
              <a:rPr lang="en-US" dirty="0" smtClean="0">
                <a:solidFill>
                  <a:schemeClr val="bg1"/>
                </a:solidFill>
              </a:rPr>
              <a:t>)?</a:t>
            </a:r>
          </a:p>
          <a:p>
            <a:r>
              <a:rPr lang="en-US" dirty="0" smtClean="0">
                <a:solidFill>
                  <a:schemeClr val="bg1"/>
                </a:solidFill>
              </a:rPr>
              <a:t>Why do we need GOES-R, </a:t>
            </a:r>
            <a:r>
              <a:rPr lang="en-US" dirty="0">
                <a:solidFill>
                  <a:schemeClr val="bg1"/>
                </a:solidFill>
              </a:rPr>
              <a:t>if </a:t>
            </a:r>
            <a:r>
              <a:rPr lang="en-US" dirty="0" smtClean="0">
                <a:solidFill>
                  <a:schemeClr val="bg1"/>
                </a:solidFill>
              </a:rPr>
              <a:t>we have JPSS</a:t>
            </a:r>
            <a:r>
              <a:rPr lang="en-US" dirty="0">
                <a:solidFill>
                  <a:schemeClr val="bg1"/>
                </a:solidFill>
              </a:rPr>
              <a:t>? </a:t>
            </a:r>
            <a:endParaRPr lang="en-US" dirty="0" smtClean="0">
              <a:solidFill>
                <a:schemeClr val="bg1"/>
              </a:solidFill>
            </a:endParaRPr>
          </a:p>
          <a:p>
            <a:r>
              <a:rPr lang="en-US" dirty="0" smtClean="0">
                <a:solidFill>
                  <a:schemeClr val="bg1"/>
                </a:solidFill>
              </a:rPr>
              <a:t>Why do we need JPSS, </a:t>
            </a:r>
            <a:r>
              <a:rPr lang="en-US" dirty="0">
                <a:solidFill>
                  <a:schemeClr val="bg1"/>
                </a:solidFill>
              </a:rPr>
              <a:t>if </a:t>
            </a:r>
            <a:r>
              <a:rPr lang="en-US" dirty="0" smtClean="0">
                <a:solidFill>
                  <a:schemeClr val="bg1"/>
                </a:solidFill>
              </a:rPr>
              <a:t>we have GOES-R</a:t>
            </a:r>
            <a:r>
              <a:rPr lang="en-US" dirty="0">
                <a:solidFill>
                  <a:schemeClr val="bg1"/>
                </a:solidFill>
              </a:rPr>
              <a:t>? </a:t>
            </a:r>
          </a:p>
          <a:p>
            <a:r>
              <a:rPr lang="en-US" dirty="0" smtClean="0">
                <a:solidFill>
                  <a:schemeClr val="bg1"/>
                </a:solidFill>
              </a:rPr>
              <a:t>Could GOES accept </a:t>
            </a:r>
            <a:r>
              <a:rPr lang="en-US" dirty="0">
                <a:solidFill>
                  <a:schemeClr val="bg1"/>
                </a:solidFill>
              </a:rPr>
              <a:t>a 50% availability</a:t>
            </a:r>
            <a:r>
              <a:rPr lang="en-US" dirty="0" smtClean="0">
                <a:solidFill>
                  <a:schemeClr val="bg1"/>
                </a:solidFill>
              </a:rPr>
              <a:t>? </a:t>
            </a:r>
            <a:endParaRPr lang="en-US" dirty="0">
              <a:solidFill>
                <a:schemeClr val="bg1"/>
              </a:solidFill>
            </a:endParaRPr>
          </a:p>
          <a:p>
            <a:r>
              <a:rPr lang="en-US" dirty="0" smtClean="0">
                <a:solidFill>
                  <a:schemeClr val="bg1"/>
                </a:solidFill>
              </a:rPr>
              <a:t>How would 95% availability affect forecasts?</a:t>
            </a:r>
          </a:p>
          <a:p>
            <a:r>
              <a:rPr lang="en-US" dirty="0">
                <a:solidFill>
                  <a:schemeClr val="bg1"/>
                </a:solidFill>
              </a:rPr>
              <a:t>Why generate level 2 products? </a:t>
            </a:r>
            <a:endParaRPr lang="en-US" dirty="0" smtClean="0">
              <a:solidFill>
                <a:schemeClr val="bg1"/>
              </a:solidFill>
            </a:endParaRPr>
          </a:p>
          <a:p>
            <a:r>
              <a:rPr lang="en-US" dirty="0" smtClean="0">
                <a:solidFill>
                  <a:schemeClr val="bg1"/>
                </a:solidFill>
              </a:rPr>
              <a:t>Why do we need high-spectral on geo?</a:t>
            </a:r>
            <a:endParaRPr lang="en-US" dirty="0">
              <a:solidFill>
                <a:schemeClr val="bg1"/>
              </a:solidFill>
            </a:endParaRPr>
          </a:p>
        </p:txBody>
      </p:sp>
      <p:sp>
        <p:nvSpPr>
          <p:cNvPr id="9223" name="TextBox 2"/>
          <p:cNvSpPr txBox="1">
            <a:spLocks noChangeArrowheads="1"/>
          </p:cNvSpPr>
          <p:nvPr/>
        </p:nvSpPr>
        <p:spPr bwMode="auto">
          <a:xfrm>
            <a:off x="854476" y="6448732"/>
            <a:ext cx="1542107" cy="258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dirty="0">
                <a:solidFill>
                  <a:srgbClr val="000000"/>
                </a:solidFill>
              </a:rPr>
              <a:t>Lockheed Martin</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4800600"/>
            <a:ext cx="3962400" cy="2231489"/>
          </a:xfrm>
          <a:prstGeom prst="rect">
            <a:avLst/>
          </a:prstGeom>
        </p:spPr>
      </p:pic>
      <p:sp>
        <p:nvSpPr>
          <p:cNvPr id="3" name="TextBox 2"/>
          <p:cNvSpPr txBox="1"/>
          <p:nvPr/>
        </p:nvSpPr>
        <p:spPr>
          <a:xfrm>
            <a:off x="1625529" y="1600200"/>
            <a:ext cx="6604071" cy="2554545"/>
          </a:xfrm>
          <a:prstGeom prst="rect">
            <a:avLst/>
          </a:prstGeom>
          <a:solidFill>
            <a:schemeClr val="accent2">
              <a:lumMod val="60000"/>
              <a:lumOff val="40000"/>
            </a:schemeClr>
          </a:solidFill>
        </p:spPr>
        <p:txBody>
          <a:bodyPr wrap="square" rtlCol="0">
            <a:spAutoFit/>
          </a:bodyPr>
          <a:lstStyle/>
          <a:p>
            <a:r>
              <a:rPr lang="en-US" sz="3200" dirty="0" smtClean="0">
                <a:solidFill>
                  <a:srgbClr val="FFFF00"/>
                </a:solidFill>
              </a:rPr>
              <a:t>Often with turn-around times measured in hours! </a:t>
            </a:r>
          </a:p>
          <a:p>
            <a:endParaRPr lang="en-US" sz="3200" dirty="0" smtClean="0">
              <a:solidFill>
                <a:srgbClr val="FFFF00"/>
              </a:solidFill>
            </a:endParaRPr>
          </a:p>
          <a:p>
            <a:r>
              <a:rPr lang="en-US" sz="3200" dirty="0" smtClean="0">
                <a:solidFill>
                  <a:srgbClr val="FFFF00"/>
                </a:solidFill>
              </a:rPr>
              <a:t>Which means any analysis needs to be done before the question.</a:t>
            </a:r>
            <a:endParaRPr lang="en-US" sz="3200" dirty="0">
              <a:solidFill>
                <a:srgbClr val="FFFF00"/>
              </a:solidFill>
            </a:endParaRPr>
          </a:p>
        </p:txBody>
      </p:sp>
      <p:sp>
        <p:nvSpPr>
          <p:cNvPr id="4" name="Slide Number Placeholder 3"/>
          <p:cNvSpPr>
            <a:spLocks noGrp="1"/>
          </p:cNvSpPr>
          <p:nvPr>
            <p:ph type="sldNum" sz="quarter" idx="12"/>
          </p:nvPr>
        </p:nvSpPr>
        <p:spPr/>
        <p:txBody>
          <a:bodyPr/>
          <a:lstStyle/>
          <a:p>
            <a:pPr>
              <a:defRPr/>
            </a:pPr>
            <a:fld id="{4F1472FF-57B5-4206-AA59-7354F91BDF29}"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189180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FFFF00"/>
                </a:solidFill>
              </a:rPr>
              <a:t>Sample Data Impact</a:t>
            </a:r>
            <a:endParaRPr lang="en-US" dirty="0">
              <a:solidFill>
                <a:srgbClr val="FFFF00"/>
              </a:solidFill>
            </a:endParaRPr>
          </a:p>
        </p:txBody>
      </p:sp>
      <p:sp>
        <p:nvSpPr>
          <p:cNvPr id="3" name="Content Placeholder 2"/>
          <p:cNvSpPr>
            <a:spLocks noGrp="1"/>
          </p:cNvSpPr>
          <p:nvPr>
            <p:ph idx="1"/>
          </p:nvPr>
        </p:nvSpPr>
        <p:spPr>
          <a:xfrm>
            <a:off x="457200" y="1173162"/>
            <a:ext cx="8229600" cy="4525963"/>
          </a:xfrm>
        </p:spPr>
        <p:txBody>
          <a:bodyPr/>
          <a:lstStyle/>
          <a:p>
            <a:r>
              <a:rPr lang="en-US" sz="2800" dirty="0" smtClean="0">
                <a:solidFill>
                  <a:schemeClr val="bg1"/>
                </a:solidFill>
              </a:rPr>
              <a:t>GOES </a:t>
            </a:r>
            <a:r>
              <a:rPr lang="en-US" sz="2800" dirty="0">
                <a:solidFill>
                  <a:schemeClr val="bg1"/>
                </a:solidFill>
              </a:rPr>
              <a:t>winds </a:t>
            </a:r>
            <a:r>
              <a:rPr lang="en-US" sz="2800" dirty="0" smtClean="0">
                <a:solidFill>
                  <a:schemeClr val="bg1"/>
                </a:solidFill>
              </a:rPr>
              <a:t>seems to have </a:t>
            </a:r>
            <a:r>
              <a:rPr lang="en-US" sz="2800" dirty="0">
                <a:solidFill>
                  <a:schemeClr val="bg1"/>
                </a:solidFill>
              </a:rPr>
              <a:t>the largest impact on tropical cyclone tracks in the eastern Pacific</a:t>
            </a:r>
            <a:r>
              <a:rPr lang="en-US" sz="2800" dirty="0" smtClean="0">
                <a:solidFill>
                  <a:schemeClr val="bg1"/>
                </a:solidFill>
              </a:rPr>
              <a:t>.</a:t>
            </a:r>
          </a:p>
          <a:p>
            <a:pPr lvl="1"/>
            <a:r>
              <a:rPr lang="en-US" sz="2400" dirty="0" smtClean="0">
                <a:solidFill>
                  <a:schemeClr val="bg1"/>
                </a:solidFill>
              </a:rPr>
              <a:t>Even larger than AMSU. </a:t>
            </a:r>
          </a:p>
          <a:p>
            <a:pPr lvl="1"/>
            <a:r>
              <a:rPr lang="en-US" sz="2400" dirty="0" smtClean="0">
                <a:solidFill>
                  <a:schemeClr val="bg1"/>
                </a:solidFill>
              </a:rPr>
              <a:t>Zapotocny et al 2007.</a:t>
            </a:r>
          </a:p>
        </p:txBody>
      </p:sp>
      <p:sp>
        <p:nvSpPr>
          <p:cNvPr id="4" name="Slide Number Placeholder 3"/>
          <p:cNvSpPr>
            <a:spLocks noGrp="1"/>
          </p:cNvSpPr>
          <p:nvPr>
            <p:ph type="sldNum" sz="quarter" idx="12"/>
          </p:nvPr>
        </p:nvSpPr>
        <p:spPr/>
        <p:txBody>
          <a:bodyPr/>
          <a:lstStyle/>
          <a:p>
            <a:pPr>
              <a:defRPr/>
            </a:pPr>
            <a:fld id="{4F1472FF-57B5-4206-AA59-7354F91BDF29}" type="slidenum">
              <a:rPr lang="en-US" smtClean="0">
                <a:solidFill>
                  <a:srgbClr val="000000"/>
                </a:solidFill>
              </a:rPr>
              <a:pPr>
                <a:defRPr/>
              </a:pPr>
              <a:t>4</a:t>
            </a:fld>
            <a:endParaRPr lang="en-US" dirty="0">
              <a:solidFill>
                <a:srgbClr val="00000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41634"/>
          <a:stretch/>
        </p:blipFill>
        <p:spPr>
          <a:xfrm>
            <a:off x="2286000" y="3214301"/>
            <a:ext cx="4572000" cy="3491299"/>
          </a:xfrm>
          <a:prstGeom prst="rect">
            <a:avLst/>
          </a:prstGeom>
        </p:spPr>
      </p:pic>
    </p:spTree>
    <p:extLst>
      <p:ext uri="{BB962C8B-B14F-4D97-AF65-F5344CB8AC3E}">
        <p14:creationId xmlns:p14="http://schemas.microsoft.com/office/powerpoint/2010/main" val="2538954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050"/>
          <p:cNvSpPr txBox="1">
            <a:spLocks noChangeArrowheads="1"/>
          </p:cNvSpPr>
          <p:nvPr/>
        </p:nvSpPr>
        <p:spPr bwMode="auto">
          <a:xfrm>
            <a:off x="609600" y="304800"/>
            <a:ext cx="8077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dirty="0">
                <a:solidFill>
                  <a:srgbClr val="FFFF00"/>
                </a:solidFill>
              </a:rPr>
              <a:t>Impact Study of RAOB, GOES, and POES data on Eta Data Assimilation System</a:t>
            </a:r>
            <a:endParaRPr lang="en-US" sz="2800" dirty="0">
              <a:solidFill>
                <a:srgbClr val="FFFF00"/>
              </a:solidFill>
            </a:endParaRPr>
          </a:p>
        </p:txBody>
      </p:sp>
      <p:sp>
        <p:nvSpPr>
          <p:cNvPr id="40963" name="Text Box 2051"/>
          <p:cNvSpPr txBox="1">
            <a:spLocks noChangeArrowheads="1"/>
          </p:cNvSpPr>
          <p:nvPr/>
        </p:nvSpPr>
        <p:spPr bwMode="auto">
          <a:xfrm>
            <a:off x="533400" y="2819400"/>
            <a:ext cx="8153400" cy="309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dirty="0">
                <a:solidFill>
                  <a:srgbClr val="FFFFFF"/>
                </a:solidFill>
              </a:rPr>
              <a:t>Zapotocny, T. </a:t>
            </a:r>
            <a:r>
              <a:rPr lang="en-US" sz="1600" dirty="0">
                <a:solidFill>
                  <a:srgbClr val="FFFFFF"/>
                </a:solidFill>
              </a:rPr>
              <a:t>H., W. P. </a:t>
            </a:r>
            <a:r>
              <a:rPr lang="en-US" sz="1600" dirty="0">
                <a:solidFill>
                  <a:srgbClr val="FFFFFF"/>
                </a:solidFill>
              </a:rPr>
              <a:t>Menzel, J. </a:t>
            </a:r>
            <a:r>
              <a:rPr lang="en-US" sz="1600" dirty="0">
                <a:solidFill>
                  <a:srgbClr val="FFFFFF"/>
                </a:solidFill>
              </a:rPr>
              <a:t>A. Jung, and J. P. </a:t>
            </a:r>
            <a:r>
              <a:rPr lang="en-US" sz="1600" dirty="0">
                <a:solidFill>
                  <a:srgbClr val="FFFFFF"/>
                </a:solidFill>
              </a:rPr>
              <a:t>Nelson III, 2005:  A four season impact study of rawinsonde, GOES and POES data in the Eta Data Assimilation System.  </a:t>
            </a:r>
            <a:r>
              <a:rPr lang="en-US" sz="1600" dirty="0">
                <a:solidFill>
                  <a:srgbClr val="FFFFFF"/>
                </a:solidFill>
              </a:rPr>
              <a:t>Part I:  The total contribution.  </a:t>
            </a:r>
            <a:r>
              <a:rPr lang="en-US" sz="1600" dirty="0">
                <a:solidFill>
                  <a:srgbClr val="FFFFFF"/>
                </a:solidFill>
              </a:rPr>
              <a:t>Wea. </a:t>
            </a:r>
            <a:r>
              <a:rPr lang="en-US" sz="1600" dirty="0">
                <a:solidFill>
                  <a:srgbClr val="FFFFFF"/>
                </a:solidFill>
              </a:rPr>
              <a:t>Forecasting, </a:t>
            </a:r>
            <a:r>
              <a:rPr lang="en-US" sz="1600" b="1" dirty="0">
                <a:solidFill>
                  <a:srgbClr val="FFFFFF"/>
                </a:solidFill>
              </a:rPr>
              <a:t>20</a:t>
            </a:r>
            <a:r>
              <a:rPr lang="en-US" sz="1600" dirty="0">
                <a:solidFill>
                  <a:srgbClr val="FFFFFF"/>
                </a:solidFill>
              </a:rPr>
              <a:t>, 161-177.</a:t>
            </a:r>
          </a:p>
          <a:p>
            <a:r>
              <a:rPr lang="en-US" sz="1600" dirty="0">
                <a:solidFill>
                  <a:srgbClr val="FFFFFF"/>
                </a:solidFill>
              </a:rPr>
              <a:t> </a:t>
            </a:r>
          </a:p>
          <a:p>
            <a:r>
              <a:rPr lang="en-US" sz="1600" dirty="0">
                <a:solidFill>
                  <a:srgbClr val="FFFFFF"/>
                </a:solidFill>
              </a:rPr>
              <a:t>Zapotocny, T. </a:t>
            </a:r>
            <a:r>
              <a:rPr lang="en-US" sz="1600" dirty="0">
                <a:solidFill>
                  <a:srgbClr val="FFFFFF"/>
                </a:solidFill>
              </a:rPr>
              <a:t>H., W. P. </a:t>
            </a:r>
            <a:r>
              <a:rPr lang="en-US" sz="1600" dirty="0">
                <a:solidFill>
                  <a:srgbClr val="FFFFFF"/>
                </a:solidFill>
              </a:rPr>
              <a:t>Menzel, J. </a:t>
            </a:r>
            <a:r>
              <a:rPr lang="en-US" sz="1600" dirty="0">
                <a:solidFill>
                  <a:srgbClr val="FFFFFF"/>
                </a:solidFill>
              </a:rPr>
              <a:t>A. Jung, and J. P. </a:t>
            </a:r>
            <a:r>
              <a:rPr lang="en-US" sz="1600" dirty="0">
                <a:solidFill>
                  <a:srgbClr val="FFFFFF"/>
                </a:solidFill>
              </a:rPr>
              <a:t>Nelson III, 2005:  A four season impact study of rawinsonde, GOES and POES data in the Eta Data Assimilation System.  </a:t>
            </a:r>
            <a:r>
              <a:rPr lang="en-US" sz="1600" dirty="0">
                <a:solidFill>
                  <a:srgbClr val="FFFFFF"/>
                </a:solidFill>
              </a:rPr>
              <a:t>Part II:  Contribution of the components.  </a:t>
            </a:r>
            <a:r>
              <a:rPr lang="en-US" sz="1600" dirty="0">
                <a:solidFill>
                  <a:srgbClr val="FFFFFF"/>
                </a:solidFill>
              </a:rPr>
              <a:t>Wea. </a:t>
            </a:r>
            <a:r>
              <a:rPr lang="en-US" sz="1600" dirty="0">
                <a:solidFill>
                  <a:srgbClr val="FFFFFF"/>
                </a:solidFill>
              </a:rPr>
              <a:t>Forecasting, </a:t>
            </a:r>
            <a:r>
              <a:rPr lang="en-US" sz="1600" b="1" dirty="0">
                <a:solidFill>
                  <a:srgbClr val="FFFFFF"/>
                </a:solidFill>
              </a:rPr>
              <a:t>20</a:t>
            </a:r>
            <a:r>
              <a:rPr lang="en-US" sz="1600" dirty="0">
                <a:solidFill>
                  <a:srgbClr val="FFFFFF"/>
                </a:solidFill>
              </a:rPr>
              <a:t>, 178-198.</a:t>
            </a:r>
          </a:p>
          <a:p>
            <a:pPr>
              <a:spcBef>
                <a:spcPct val="50000"/>
              </a:spcBef>
            </a:pPr>
            <a:r>
              <a:rPr lang="en-US" sz="1600" dirty="0">
                <a:solidFill>
                  <a:srgbClr val="FFFFFF"/>
                </a:solidFill>
              </a:rPr>
              <a:t>Zapotocny</a:t>
            </a:r>
            <a:r>
              <a:rPr lang="en-US" sz="1600" dirty="0">
                <a:solidFill>
                  <a:srgbClr val="FFFFFF"/>
                </a:solidFill>
              </a:rPr>
              <a:t>, T. </a:t>
            </a:r>
            <a:r>
              <a:rPr lang="en-US" sz="1600" dirty="0">
                <a:solidFill>
                  <a:srgbClr val="FFFFFF"/>
                </a:solidFill>
              </a:rPr>
              <a:t>H., W. P. </a:t>
            </a:r>
            <a:r>
              <a:rPr lang="en-US" sz="1600" dirty="0">
                <a:solidFill>
                  <a:srgbClr val="FFFFFF"/>
                </a:solidFill>
              </a:rPr>
              <a:t>Menzel, J. </a:t>
            </a:r>
            <a:r>
              <a:rPr lang="en-US" sz="1600" dirty="0">
                <a:solidFill>
                  <a:srgbClr val="FFFFFF"/>
                </a:solidFill>
              </a:rPr>
              <a:t>P. Nelson III, and J. A. Jung, 2002: Impact Study of Five Satellite Data Types in the Eta Data Assimilation System in Three Seasons.  Weather and Forecasting, </a:t>
            </a:r>
            <a:r>
              <a:rPr lang="en-US" sz="1600" b="1" dirty="0">
                <a:solidFill>
                  <a:srgbClr val="FFFFFF"/>
                </a:solidFill>
              </a:rPr>
              <a:t>17</a:t>
            </a:r>
            <a:r>
              <a:rPr lang="en-US" sz="1600" dirty="0">
                <a:solidFill>
                  <a:srgbClr val="FFFFFF"/>
                </a:solidFill>
              </a:rPr>
              <a:t>, 263-285.</a:t>
            </a:r>
          </a:p>
          <a:p>
            <a:pPr algn="ctr">
              <a:spcBef>
                <a:spcPct val="50000"/>
              </a:spcBef>
            </a:pPr>
            <a:endParaRPr lang="en-US" dirty="0">
              <a:solidFill>
                <a:prstClr val="black"/>
              </a:solidFill>
            </a:endParaRPr>
          </a:p>
        </p:txBody>
      </p:sp>
      <p:pic>
        <p:nvPicPr>
          <p:cNvPr id="40964" name="Picture 2052" descr="NOAA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4535" y="5702320"/>
            <a:ext cx="1029050" cy="10032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 y="1686580"/>
            <a:ext cx="8763000" cy="523220"/>
          </a:xfrm>
          <a:prstGeom prst="rect">
            <a:avLst/>
          </a:prstGeom>
          <a:noFill/>
        </p:spPr>
        <p:txBody>
          <a:bodyPr wrap="square" rtlCol="0">
            <a:spAutoFit/>
          </a:bodyPr>
          <a:lstStyle/>
          <a:p>
            <a:r>
              <a:rPr lang="en-US" sz="2400" dirty="0">
                <a:solidFill>
                  <a:srgbClr val="FFFFFF"/>
                </a:solidFill>
              </a:rPr>
              <a:t>RAOBs, GOES and POES all contribute unique information</a:t>
            </a:r>
            <a:r>
              <a:rPr lang="en-US" sz="2800" dirty="0">
                <a:solidFill>
                  <a:srgbClr val="FFFFFF"/>
                </a:solidFill>
              </a:rPr>
              <a:t>!</a:t>
            </a:r>
            <a:endParaRPr lang="en-US" sz="2800" dirty="0">
              <a:solidFill>
                <a:srgbClr val="FFFFFF"/>
              </a:solidFill>
            </a:endParaRPr>
          </a:p>
        </p:txBody>
      </p:sp>
      <p:sp>
        <p:nvSpPr>
          <p:cNvPr id="4" name="Slide Number Placeholder 3"/>
          <p:cNvSpPr>
            <a:spLocks noGrp="1"/>
          </p:cNvSpPr>
          <p:nvPr>
            <p:ph type="sldNum" sz="quarter" idx="12"/>
          </p:nvPr>
        </p:nvSpPr>
        <p:spPr/>
        <p:txBody>
          <a:bodyPr/>
          <a:lstStyle/>
          <a:p>
            <a:pPr>
              <a:defRPr/>
            </a:pPr>
            <a:fld id="{D2ECD224-1A74-47C7-937F-D2AF1EDE567F}" type="slidenum">
              <a:rPr lang="en-US" smtClean="0">
                <a:solidFill>
                  <a:srgbClr val="000000"/>
                </a:solidFill>
              </a:rPr>
              <a:pPr>
                <a:defRPr/>
              </a:pPr>
              <a:t>5</a:t>
            </a:fld>
            <a:endParaRPr lang="en-US" dirty="0">
              <a:solidFill>
                <a:srgbClr val="000000"/>
              </a:solidFill>
            </a:endParaRPr>
          </a:p>
        </p:txBody>
      </p:sp>
      <p:sp>
        <p:nvSpPr>
          <p:cNvPr id="7" name="TextBox 6"/>
          <p:cNvSpPr txBox="1"/>
          <p:nvPr/>
        </p:nvSpPr>
        <p:spPr>
          <a:xfrm>
            <a:off x="4114800" y="3892086"/>
            <a:ext cx="4191000" cy="2308324"/>
          </a:xfrm>
          <a:prstGeom prst="rect">
            <a:avLst/>
          </a:prstGeom>
          <a:solidFill>
            <a:schemeClr val="accent2">
              <a:lumMod val="60000"/>
              <a:lumOff val="40000"/>
            </a:schemeClr>
          </a:solidFill>
        </p:spPr>
        <p:txBody>
          <a:bodyPr wrap="square" rtlCol="0">
            <a:spAutoFit/>
          </a:bodyPr>
          <a:lstStyle/>
          <a:p>
            <a:r>
              <a:rPr lang="en-US" sz="2400" dirty="0" smtClean="0">
                <a:solidFill>
                  <a:srgbClr val="FFFF00"/>
                </a:solidFill>
              </a:rPr>
              <a:t>These are good studies, for example, comparing the relative impact of GOES and POES in regional and global models, but mostly with the Eta model.</a:t>
            </a:r>
            <a:endParaRPr lang="en-US" sz="2400" dirty="0">
              <a:solidFill>
                <a:srgbClr val="FFFF00"/>
              </a:solidFill>
            </a:endParaRPr>
          </a:p>
        </p:txBody>
      </p:sp>
    </p:spTree>
    <p:extLst>
      <p:ext uri="{BB962C8B-B14F-4D97-AF65-F5344CB8AC3E}">
        <p14:creationId xmlns:p14="http://schemas.microsoft.com/office/powerpoint/2010/main" val="201690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067104" y="5832475"/>
            <a:ext cx="684469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b="1" dirty="0">
                <a:solidFill>
                  <a:srgbClr val="FFFF00"/>
                </a:solidFill>
                <a:cs typeface="Times New Roman" pitchFamily="18" charset="0"/>
              </a:rPr>
              <a:t>Oct 2001 forecast impact (%) for T, u, v, RH fields </a:t>
            </a:r>
          </a:p>
          <a:p>
            <a:pPr algn="ctr" eaLnBrk="1" hangingPunct="1"/>
            <a:r>
              <a:rPr lang="en-US" b="1" dirty="0">
                <a:solidFill>
                  <a:srgbClr val="FFFF00"/>
                </a:solidFill>
                <a:cs typeface="Times New Roman" pitchFamily="18" charset="0"/>
              </a:rPr>
              <a:t>after 24-hrs of Eta model integration</a:t>
            </a:r>
          </a:p>
        </p:txBody>
      </p:sp>
      <p:pic>
        <p:nvPicPr>
          <p:cNvPr id="4915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5257800"/>
            <a:ext cx="7772400"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200" y="49213"/>
            <a:ext cx="7391400" cy="513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7" name="Text Box 5"/>
          <p:cNvSpPr txBox="1">
            <a:spLocks noChangeArrowheads="1"/>
          </p:cNvSpPr>
          <p:nvPr/>
        </p:nvSpPr>
        <p:spPr bwMode="auto">
          <a:xfrm>
            <a:off x="7162800" y="6381690"/>
            <a:ext cx="18937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i="1" dirty="0">
                <a:solidFill>
                  <a:prstClr val="black"/>
                </a:solidFill>
              </a:rPr>
              <a:t>Zapotocny, </a:t>
            </a:r>
            <a:r>
              <a:rPr lang="en-US" sz="2000" i="1" dirty="0" smtClean="0">
                <a:solidFill>
                  <a:prstClr val="black"/>
                </a:solidFill>
              </a:rPr>
              <a:t>2005</a:t>
            </a:r>
            <a:endParaRPr lang="en-US" sz="2000" i="1" dirty="0">
              <a:solidFill>
                <a:prstClr val="black"/>
              </a:solidFill>
            </a:endParaRPr>
          </a:p>
        </p:txBody>
      </p:sp>
      <p:sp>
        <p:nvSpPr>
          <p:cNvPr id="2" name="Slide Number Placeholder 1"/>
          <p:cNvSpPr>
            <a:spLocks noGrp="1"/>
          </p:cNvSpPr>
          <p:nvPr>
            <p:ph type="sldNum" sz="quarter" idx="12"/>
          </p:nvPr>
        </p:nvSpPr>
        <p:spPr/>
        <p:txBody>
          <a:bodyPr/>
          <a:lstStyle/>
          <a:p>
            <a:pPr>
              <a:defRPr/>
            </a:pPr>
            <a:fld id="{D2ECD224-1A74-47C7-937F-D2AF1EDE567F}"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381732019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Impact still at 48-hours</a:t>
            </a:r>
            <a:endParaRPr lang="en-US" dirty="0"/>
          </a:p>
        </p:txBody>
      </p:sp>
      <p:sp>
        <p:nvSpPr>
          <p:cNvPr id="3" name="Content Placeholder 2"/>
          <p:cNvSpPr>
            <a:spLocks noGrp="1"/>
          </p:cNvSpPr>
          <p:nvPr>
            <p:ph idx="1"/>
          </p:nvPr>
        </p:nvSpPr>
        <p:spPr>
          <a:xfrm>
            <a:off x="133739" y="1364343"/>
            <a:ext cx="5105400" cy="5029200"/>
          </a:xfrm>
        </p:spPr>
        <p:txBody>
          <a:bodyPr>
            <a:normAutofit fontScale="62500" lnSpcReduction="20000"/>
          </a:bodyPr>
          <a:lstStyle/>
          <a:p>
            <a:r>
              <a:rPr lang="en-US" dirty="0" smtClean="0"/>
              <a:t>Regional forecast </a:t>
            </a:r>
            <a:r>
              <a:rPr lang="en-US" dirty="0"/>
              <a:t>impact </a:t>
            </a:r>
            <a:r>
              <a:rPr lang="en-US" dirty="0" smtClean="0"/>
              <a:t>at 48 </a:t>
            </a:r>
            <a:r>
              <a:rPr lang="en-US" dirty="0"/>
              <a:t>h </a:t>
            </a:r>
            <a:endParaRPr lang="en-US" dirty="0" smtClean="0"/>
          </a:p>
          <a:p>
            <a:r>
              <a:rPr lang="en-US" dirty="0" smtClean="0"/>
              <a:t>Overall</a:t>
            </a:r>
            <a:r>
              <a:rPr lang="en-US" dirty="0"/>
              <a:t>, the forecast impact from virtually every </a:t>
            </a:r>
            <a:r>
              <a:rPr lang="en-US" dirty="0" smtClean="0"/>
              <a:t>parameter, data </a:t>
            </a:r>
            <a:r>
              <a:rPr lang="en-US" dirty="0"/>
              <a:t>type, and level decreased from 24 to 48 h.</a:t>
            </a:r>
          </a:p>
          <a:p>
            <a:r>
              <a:rPr lang="en-US" dirty="0"/>
              <a:t>Some </a:t>
            </a:r>
            <a:r>
              <a:rPr lang="en-US" dirty="0" smtClean="0"/>
              <a:t>impacts decreased </a:t>
            </a:r>
            <a:r>
              <a:rPr lang="en-US" dirty="0"/>
              <a:t>by as much as a factor of </a:t>
            </a:r>
            <a:r>
              <a:rPr lang="en-US" dirty="0" smtClean="0"/>
              <a:t>3, </a:t>
            </a:r>
            <a:r>
              <a:rPr lang="en-US" dirty="0"/>
              <a:t>while others decreased </a:t>
            </a:r>
            <a:r>
              <a:rPr lang="en-US" dirty="0" smtClean="0"/>
              <a:t>by substantially </a:t>
            </a:r>
            <a:r>
              <a:rPr lang="en-US" dirty="0"/>
              <a:t>less. </a:t>
            </a:r>
            <a:endParaRPr lang="en-US" dirty="0" smtClean="0"/>
          </a:p>
          <a:p>
            <a:r>
              <a:rPr lang="en-US" dirty="0" smtClean="0"/>
              <a:t>A </a:t>
            </a:r>
            <a:r>
              <a:rPr lang="en-US" dirty="0"/>
              <a:t>drop in forecast impact from 24 to 48 h is </a:t>
            </a:r>
            <a:r>
              <a:rPr lang="en-US" dirty="0" smtClean="0"/>
              <a:t>not surprising</a:t>
            </a:r>
            <a:r>
              <a:rPr lang="en-US" dirty="0"/>
              <a:t>, considering the regional nature of </a:t>
            </a:r>
            <a:r>
              <a:rPr lang="en-US" dirty="0" smtClean="0"/>
              <a:t>the EDAS </a:t>
            </a:r>
            <a:r>
              <a:rPr lang="en-US" dirty="0"/>
              <a:t>and the ever-growing importance of the </a:t>
            </a:r>
            <a:r>
              <a:rPr lang="en-US" dirty="0" smtClean="0"/>
              <a:t>lateral boundary </a:t>
            </a:r>
            <a:r>
              <a:rPr lang="en-US" dirty="0"/>
              <a:t>conditions as the integration proceeds. </a:t>
            </a:r>
            <a:endParaRPr lang="en-US" dirty="0" smtClean="0"/>
          </a:p>
          <a:p>
            <a:r>
              <a:rPr lang="en-US" dirty="0" smtClean="0"/>
              <a:t>Finally, there </a:t>
            </a:r>
            <a:r>
              <a:rPr lang="en-US" dirty="0"/>
              <a:t>is limited evidence that global models </a:t>
            </a:r>
            <a:r>
              <a:rPr lang="en-US" dirty="0" smtClean="0"/>
              <a:t>exhibit the </a:t>
            </a:r>
            <a:r>
              <a:rPr lang="en-US" dirty="0"/>
              <a:t>opposite trend, with the importance of </a:t>
            </a:r>
            <a:r>
              <a:rPr lang="en-US" dirty="0" smtClean="0"/>
              <a:t>some remotely </a:t>
            </a:r>
            <a:r>
              <a:rPr lang="en-US" dirty="0"/>
              <a:t>sensed data sources increasing as the length </a:t>
            </a:r>
            <a:r>
              <a:rPr lang="en-US" dirty="0" smtClean="0"/>
              <a:t>of the </a:t>
            </a:r>
            <a:r>
              <a:rPr lang="en-US" dirty="0"/>
              <a:t>integration proceeds (T. J. </a:t>
            </a:r>
            <a:r>
              <a:rPr lang="en-US" dirty="0" smtClean="0"/>
              <a:t>Schmit, </a:t>
            </a:r>
            <a:r>
              <a:rPr lang="en-US" dirty="0"/>
              <a:t>2003, </a:t>
            </a:r>
            <a:r>
              <a:rPr lang="en-US" dirty="0" smtClean="0"/>
              <a:t>personal communication</a:t>
            </a:r>
            <a:r>
              <a:rPr lang="en-US" dirty="0"/>
              <a:t>).</a:t>
            </a:r>
          </a:p>
        </p:txBody>
      </p:sp>
      <p:sp>
        <p:nvSpPr>
          <p:cNvPr id="4" name="Text Box 5"/>
          <p:cNvSpPr txBox="1">
            <a:spLocks noChangeArrowheads="1"/>
          </p:cNvSpPr>
          <p:nvPr/>
        </p:nvSpPr>
        <p:spPr bwMode="auto">
          <a:xfrm>
            <a:off x="4572000" y="6381690"/>
            <a:ext cx="18937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i="1" dirty="0">
                <a:solidFill>
                  <a:prstClr val="black"/>
                </a:solidFill>
              </a:rPr>
              <a:t>Zapotocny, </a:t>
            </a:r>
            <a:r>
              <a:rPr lang="en-US" sz="2000" i="1" dirty="0" smtClean="0">
                <a:solidFill>
                  <a:prstClr val="black"/>
                </a:solidFill>
              </a:rPr>
              <a:t>2005</a:t>
            </a:r>
            <a:endParaRPr lang="en-US" sz="2000" i="1" dirty="0">
              <a:solidFill>
                <a:prstClr val="black"/>
              </a:solidFill>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62846" y="1752600"/>
            <a:ext cx="3881154" cy="3023987"/>
          </a:xfrm>
          <a:prstGeom prst="rect">
            <a:avLst/>
          </a:prstGeom>
        </p:spPr>
      </p:pic>
      <p:sp>
        <p:nvSpPr>
          <p:cNvPr id="6" name="Slide Number Placeholder 5"/>
          <p:cNvSpPr>
            <a:spLocks noGrp="1"/>
          </p:cNvSpPr>
          <p:nvPr>
            <p:ph type="sldNum" sz="quarter" idx="12"/>
          </p:nvPr>
        </p:nvSpPr>
        <p:spPr/>
        <p:txBody>
          <a:bodyPr/>
          <a:lstStyle/>
          <a:p>
            <a:fld id="{4B875EE5-AE67-44BE-9DBE-2AE28FC74E9C}" type="slidenum">
              <a:rPr lang="en-US">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25091467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350" name="Picture 14" descr="os_allz_su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1600200"/>
            <a:ext cx="6858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98338" name="Rectangle 2"/>
          <p:cNvSpPr>
            <a:spLocks noGrp="1" noChangeArrowheads="1"/>
          </p:cNvSpPr>
          <p:nvPr>
            <p:ph type="title" idx="4294967295"/>
          </p:nvPr>
        </p:nvSpPr>
        <p:spPr>
          <a:xfrm>
            <a:off x="1143000" y="76200"/>
            <a:ext cx="6400800" cy="762000"/>
          </a:xfrm>
          <a:noFill/>
          <a:ln/>
        </p:spPr>
        <p:txBody>
          <a:bodyPr>
            <a:normAutofit fontScale="90000"/>
          </a:bodyPr>
          <a:lstStyle/>
          <a:p>
            <a:r>
              <a:rPr lang="en-US" sz="2800" b="1" dirty="0"/>
              <a:t>Importance of Satellite Data in NWP</a:t>
            </a:r>
            <a:br>
              <a:rPr lang="en-US" sz="2800" b="1" dirty="0"/>
            </a:br>
            <a:r>
              <a:rPr lang="en-US" sz="2000" b="1" dirty="0">
                <a:solidFill>
                  <a:srgbClr val="0066FF"/>
                </a:solidFill>
              </a:rPr>
              <a:t>http://www.nrlmry.navy.mil/obsens/</a:t>
            </a:r>
          </a:p>
        </p:txBody>
      </p:sp>
      <p:sp>
        <p:nvSpPr>
          <p:cNvPr id="398339" name="Text Box 3"/>
          <p:cNvSpPr txBox="1">
            <a:spLocks noChangeArrowheads="1"/>
          </p:cNvSpPr>
          <p:nvPr/>
        </p:nvSpPr>
        <p:spPr bwMode="auto">
          <a:xfrm>
            <a:off x="1584325" y="57515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dirty="0">
              <a:solidFill>
                <a:prstClr val="black"/>
              </a:solidFill>
              <a:latin typeface="Trebuchet MS" pitchFamily="34" charset="0"/>
            </a:endParaRPr>
          </a:p>
        </p:txBody>
      </p:sp>
      <p:pic>
        <p:nvPicPr>
          <p:cNvPr id="398340" name="Picture 4" descr="NPOESS_Logo_With_Teamat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67600" y="0"/>
            <a:ext cx="1676400" cy="901700"/>
          </a:xfrm>
          <a:prstGeom prst="rect">
            <a:avLst/>
          </a:prstGeom>
          <a:noFill/>
          <a:extLst>
            <a:ext uri="{909E8E84-426E-40DD-AFC4-6F175D3DCCD1}">
              <a14:hiddenFill xmlns:a14="http://schemas.microsoft.com/office/drawing/2010/main">
                <a:solidFill>
                  <a:srgbClr val="FFFFFF"/>
                </a:solidFill>
              </a14:hiddenFill>
            </a:ext>
          </a:extLst>
        </p:spPr>
      </p:pic>
      <p:sp>
        <p:nvSpPr>
          <p:cNvPr id="398342" name="Rectangle 6"/>
          <p:cNvSpPr>
            <a:spLocks noChangeArrowheads="1"/>
          </p:cNvSpPr>
          <p:nvPr/>
        </p:nvSpPr>
        <p:spPr bwMode="auto">
          <a:xfrm>
            <a:off x="685800" y="914400"/>
            <a:ext cx="7696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2000" dirty="0">
                <a:solidFill>
                  <a:prstClr val="black"/>
                </a:solidFill>
              </a:rPr>
              <a:t>Satellite Data has become the </a:t>
            </a:r>
            <a:r>
              <a:rPr lang="en-GB" sz="2000" dirty="0">
                <a:solidFill>
                  <a:srgbClr val="CC0000"/>
                </a:solidFill>
              </a:rPr>
              <a:t>single most important component</a:t>
            </a:r>
          </a:p>
          <a:p>
            <a:pPr algn="ctr"/>
            <a:r>
              <a:rPr lang="en-GB" sz="2000" dirty="0">
                <a:solidFill>
                  <a:prstClr val="black"/>
                </a:solidFill>
              </a:rPr>
              <a:t>of the global observing network for NWP</a:t>
            </a:r>
            <a:endParaRPr lang="en-US" sz="2000" dirty="0">
              <a:solidFill>
                <a:prstClr val="black"/>
              </a:solidFill>
            </a:endParaRPr>
          </a:p>
        </p:txBody>
      </p:sp>
      <p:sp>
        <p:nvSpPr>
          <p:cNvPr id="398343" name="Text Box 7"/>
          <p:cNvSpPr txBox="1">
            <a:spLocks noChangeArrowheads="1"/>
          </p:cNvSpPr>
          <p:nvPr/>
        </p:nvSpPr>
        <p:spPr bwMode="auto">
          <a:xfrm>
            <a:off x="5562600" y="6461125"/>
            <a:ext cx="3505200" cy="396875"/>
          </a:xfrm>
          <a:prstGeom prst="rect">
            <a:avLst/>
          </a:prstGeom>
          <a:solidFill>
            <a:srgbClr val="FEF9BE"/>
          </a:solidFill>
          <a:ln>
            <a:noFill/>
          </a:ln>
          <a:effectLst/>
          <a:extLst/>
        </p:spPr>
        <p:txBody>
          <a:bodyPr>
            <a:spAutoFit/>
          </a:bodyPr>
          <a:lstStyle/>
          <a:p>
            <a:pPr>
              <a:buClr>
                <a:srgbClr val="000000"/>
              </a:buClr>
              <a:buSzPct val="100000"/>
              <a:buFont typeface="Trebuchet MS" pitchFamily="34" charset="0"/>
              <a:buNone/>
            </a:pPr>
            <a:r>
              <a:rPr lang="el-GR" sz="2000" b="1" dirty="0">
                <a:solidFill>
                  <a:srgbClr val="000000"/>
                </a:solidFill>
                <a:latin typeface="Tahoma" pitchFamily="34" charset="0"/>
                <a:cs typeface="Tahoma" pitchFamily="34" charset="0"/>
              </a:rPr>
              <a:t>Σ</a:t>
            </a:r>
            <a:r>
              <a:rPr lang="en-US" sz="2000" b="1" dirty="0">
                <a:solidFill>
                  <a:srgbClr val="000000"/>
                </a:solidFill>
                <a:latin typeface="Tahoma" pitchFamily="34" charset="0"/>
                <a:cs typeface="Tahoma" pitchFamily="34" charset="0"/>
              </a:rPr>
              <a:t> Sat Radiances = -143.9 </a:t>
            </a:r>
            <a:endParaRPr lang="el-GR" sz="2000" b="1" dirty="0">
              <a:solidFill>
                <a:srgbClr val="000000"/>
              </a:solidFill>
              <a:latin typeface="Tahoma" pitchFamily="34" charset="0"/>
              <a:cs typeface="Tahoma" pitchFamily="34" charset="0"/>
            </a:endParaRPr>
          </a:p>
        </p:txBody>
      </p:sp>
      <p:sp>
        <p:nvSpPr>
          <p:cNvPr id="398344" name="Text Box 8"/>
          <p:cNvSpPr txBox="1">
            <a:spLocks noChangeArrowheads="1"/>
          </p:cNvSpPr>
          <p:nvPr/>
        </p:nvSpPr>
        <p:spPr bwMode="auto">
          <a:xfrm>
            <a:off x="76200" y="6461125"/>
            <a:ext cx="2889250" cy="396875"/>
          </a:xfrm>
          <a:prstGeom prst="rect">
            <a:avLst/>
          </a:prstGeom>
          <a:solidFill>
            <a:srgbClr val="FEF9BE"/>
          </a:solidFill>
          <a:ln>
            <a:noFill/>
          </a:ln>
          <a:effectLst/>
          <a:extLst/>
        </p:spPr>
        <p:txBody>
          <a:bodyPr wrap="none">
            <a:spAutoFit/>
          </a:bodyPr>
          <a:lstStyle/>
          <a:p>
            <a:pPr>
              <a:buClr>
                <a:srgbClr val="000000"/>
              </a:buClr>
              <a:buSzPct val="100000"/>
              <a:buFont typeface="Trebuchet MS" pitchFamily="34" charset="0"/>
              <a:buNone/>
            </a:pPr>
            <a:r>
              <a:rPr lang="el-GR" sz="2000" b="1" dirty="0">
                <a:solidFill>
                  <a:srgbClr val="000000"/>
                </a:solidFill>
                <a:latin typeface="Tahoma" pitchFamily="34" charset="0"/>
                <a:cs typeface="Tahoma" pitchFamily="34" charset="0"/>
              </a:rPr>
              <a:t>Σ</a:t>
            </a:r>
            <a:r>
              <a:rPr lang="en-US" sz="2000" b="1" dirty="0">
                <a:solidFill>
                  <a:srgbClr val="000000"/>
                </a:solidFill>
                <a:latin typeface="Tahoma" pitchFamily="34" charset="0"/>
                <a:cs typeface="Tahoma" pitchFamily="34" charset="0"/>
              </a:rPr>
              <a:t> Sat Winds = -198.3</a:t>
            </a:r>
            <a:endParaRPr lang="el-GR" sz="2000" b="1" dirty="0">
              <a:solidFill>
                <a:srgbClr val="000000"/>
              </a:solidFill>
              <a:latin typeface="Tahoma" pitchFamily="34" charset="0"/>
              <a:cs typeface="Tahoma" pitchFamily="34" charset="0"/>
            </a:endParaRPr>
          </a:p>
        </p:txBody>
      </p:sp>
      <p:pic>
        <p:nvPicPr>
          <p:cNvPr id="398345" name="Picture 9" descr="NRL_MRY_hiresDAR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1219200" cy="927100"/>
          </a:xfrm>
          <a:prstGeom prst="rect">
            <a:avLst/>
          </a:prstGeom>
          <a:noFill/>
          <a:extLst>
            <a:ext uri="{909E8E84-426E-40DD-AFC4-6F175D3DCCD1}">
              <a14:hiddenFill xmlns:a14="http://schemas.microsoft.com/office/drawing/2010/main">
                <a:solidFill>
                  <a:srgbClr val="FFFFFF"/>
                </a:solidFill>
              </a14:hiddenFill>
            </a:ext>
          </a:extLst>
        </p:spPr>
      </p:pic>
      <p:sp>
        <p:nvSpPr>
          <p:cNvPr id="398346" name="Text Box 10"/>
          <p:cNvSpPr txBox="1">
            <a:spLocks noChangeArrowheads="1"/>
          </p:cNvSpPr>
          <p:nvPr/>
        </p:nvSpPr>
        <p:spPr bwMode="auto">
          <a:xfrm>
            <a:off x="5486400" y="37338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prstClr val="black"/>
                </a:solidFill>
              </a:rPr>
              <a:t>2</a:t>
            </a:r>
          </a:p>
        </p:txBody>
      </p:sp>
      <p:sp>
        <p:nvSpPr>
          <p:cNvPr id="398347" name="Text Box 11"/>
          <p:cNvSpPr txBox="1">
            <a:spLocks noChangeArrowheads="1"/>
          </p:cNvSpPr>
          <p:nvPr/>
        </p:nvSpPr>
        <p:spPr bwMode="auto">
          <a:xfrm>
            <a:off x="5943600" y="36576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prstClr val="black"/>
                </a:solidFill>
              </a:rPr>
              <a:t>1</a:t>
            </a:r>
          </a:p>
        </p:txBody>
      </p:sp>
      <p:sp>
        <p:nvSpPr>
          <p:cNvPr id="398348" name="Text Box 12"/>
          <p:cNvSpPr txBox="1">
            <a:spLocks noChangeArrowheads="1"/>
          </p:cNvSpPr>
          <p:nvPr/>
        </p:nvSpPr>
        <p:spPr bwMode="auto">
          <a:xfrm>
            <a:off x="7010400" y="38862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prstClr val="black"/>
                </a:solidFill>
              </a:rPr>
              <a:t>6</a:t>
            </a:r>
          </a:p>
        </p:txBody>
      </p:sp>
      <p:sp>
        <p:nvSpPr>
          <p:cNvPr id="398351" name="Text Box 15"/>
          <p:cNvSpPr txBox="1">
            <a:spLocks noChangeArrowheads="1"/>
          </p:cNvSpPr>
          <p:nvPr/>
        </p:nvSpPr>
        <p:spPr bwMode="auto">
          <a:xfrm>
            <a:off x="6318250" y="37480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prstClr val="black"/>
                </a:solidFill>
              </a:rPr>
              <a:t>1</a:t>
            </a:r>
          </a:p>
        </p:txBody>
      </p:sp>
      <p:sp>
        <p:nvSpPr>
          <p:cNvPr id="398352" name="Text Box 16"/>
          <p:cNvSpPr txBox="1">
            <a:spLocks noChangeArrowheads="1"/>
          </p:cNvSpPr>
          <p:nvPr/>
        </p:nvSpPr>
        <p:spPr bwMode="auto">
          <a:xfrm>
            <a:off x="1219200" y="1954054"/>
            <a:ext cx="3473450" cy="246221"/>
          </a:xfrm>
          <a:prstGeom prst="rect">
            <a:avLst/>
          </a:prstGeom>
          <a:solidFill>
            <a:srgbClr val="FEF9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1400" b="1" dirty="0">
                <a:solidFill>
                  <a:prstClr val="black"/>
                </a:solidFill>
              </a:rPr>
              <a:t>00, 06, </a:t>
            </a:r>
            <a:r>
              <a:rPr lang="en-US" sz="1400" b="1" dirty="0">
                <a:solidFill>
                  <a:prstClr val="black"/>
                </a:solidFill>
              </a:rPr>
              <a:t>12, </a:t>
            </a:r>
            <a:r>
              <a:rPr lang="en-US" sz="1400" b="1" dirty="0">
                <a:solidFill>
                  <a:prstClr val="black"/>
                </a:solidFill>
              </a:rPr>
              <a:t>18 UTC  </a:t>
            </a:r>
            <a:r>
              <a:rPr lang="en-US" sz="1600" b="1" dirty="0">
                <a:solidFill>
                  <a:srgbClr val="CC3300"/>
                </a:solidFill>
              </a:rPr>
              <a:t>Observation Impact</a:t>
            </a:r>
            <a:r>
              <a:rPr lang="en-US" sz="1400" b="1" dirty="0">
                <a:solidFill>
                  <a:prstClr val="black"/>
                </a:solidFill>
              </a:rPr>
              <a:t> Sum</a:t>
            </a:r>
          </a:p>
        </p:txBody>
      </p:sp>
      <p:sp>
        <p:nvSpPr>
          <p:cNvPr id="398353" name="Text Box 17"/>
          <p:cNvSpPr txBox="1">
            <a:spLocks noChangeArrowheads="1"/>
          </p:cNvSpPr>
          <p:nvPr/>
        </p:nvSpPr>
        <p:spPr bwMode="auto">
          <a:xfrm>
            <a:off x="2293938" y="2165350"/>
            <a:ext cx="373062" cy="212725"/>
          </a:xfrm>
          <a:prstGeom prst="rect">
            <a:avLst/>
          </a:prstGeom>
          <a:solidFill>
            <a:srgbClr val="FEF9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400" dirty="0">
                <a:solidFill>
                  <a:prstClr val="black"/>
                </a:solidFill>
              </a:rPr>
              <a:t> all</a:t>
            </a:r>
          </a:p>
        </p:txBody>
      </p:sp>
      <p:sp>
        <p:nvSpPr>
          <p:cNvPr id="398354" name="Text Box 18"/>
          <p:cNvSpPr txBox="1">
            <a:spLocks noChangeArrowheads="1"/>
          </p:cNvSpPr>
          <p:nvPr/>
        </p:nvSpPr>
        <p:spPr bwMode="auto">
          <a:xfrm>
            <a:off x="3089275" y="6461125"/>
            <a:ext cx="2244725" cy="396875"/>
          </a:xfrm>
          <a:prstGeom prst="rect">
            <a:avLst/>
          </a:prstGeom>
          <a:solidFill>
            <a:srgbClr val="FEF9BE"/>
          </a:solidFill>
          <a:ln>
            <a:noFill/>
          </a:ln>
          <a:effectLst/>
          <a:extLst/>
        </p:spPr>
        <p:txBody>
          <a:bodyPr wrap="none">
            <a:spAutoFit/>
          </a:bodyPr>
          <a:lstStyle/>
          <a:p>
            <a:pPr>
              <a:buClr>
                <a:srgbClr val="000000"/>
              </a:buClr>
              <a:buSzPct val="100000"/>
              <a:buFont typeface="Trebuchet MS" pitchFamily="34" charset="0"/>
              <a:buNone/>
            </a:pPr>
            <a:r>
              <a:rPr lang="el-GR" sz="2000" b="1" dirty="0">
                <a:solidFill>
                  <a:srgbClr val="000000"/>
                </a:solidFill>
                <a:latin typeface="Tahoma" pitchFamily="34" charset="0"/>
                <a:cs typeface="Tahoma" pitchFamily="34" charset="0"/>
              </a:rPr>
              <a:t>Σ</a:t>
            </a:r>
            <a:r>
              <a:rPr lang="en-US" sz="2000" b="1" dirty="0">
                <a:solidFill>
                  <a:srgbClr val="000000"/>
                </a:solidFill>
                <a:latin typeface="Tahoma" pitchFamily="34" charset="0"/>
                <a:cs typeface="Tahoma" pitchFamily="34" charset="0"/>
              </a:rPr>
              <a:t> Conv = -168.0</a:t>
            </a:r>
            <a:endParaRPr lang="el-GR" sz="2000" b="1" dirty="0">
              <a:solidFill>
                <a:srgbClr val="000000"/>
              </a:solidFill>
              <a:latin typeface="Tahoma" pitchFamily="34" charset="0"/>
              <a:cs typeface="Tahoma" pitchFamily="34" charset="0"/>
            </a:endParaRPr>
          </a:p>
        </p:txBody>
      </p:sp>
      <p:sp>
        <p:nvSpPr>
          <p:cNvPr id="17" name="Text Box 16"/>
          <p:cNvSpPr txBox="1">
            <a:spLocks noChangeArrowheads="1"/>
          </p:cNvSpPr>
          <p:nvPr/>
        </p:nvSpPr>
        <p:spPr bwMode="auto">
          <a:xfrm>
            <a:off x="4038600" y="5029200"/>
            <a:ext cx="3373438" cy="307777"/>
          </a:xfrm>
          <a:prstGeom prst="rect">
            <a:avLst/>
          </a:prstGeom>
          <a:solidFill>
            <a:srgbClr val="FEF9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400" b="1" dirty="0">
                <a:solidFill>
                  <a:prstClr val="black"/>
                </a:solidFill>
              </a:rPr>
              <a:t>Negative value denotes improved forecast</a:t>
            </a:r>
            <a:endParaRPr lang="en-US" sz="1400" b="1" dirty="0">
              <a:solidFill>
                <a:prstClr val="black"/>
              </a:solidFill>
            </a:endParaRPr>
          </a:p>
        </p:txBody>
      </p:sp>
      <p:sp>
        <p:nvSpPr>
          <p:cNvPr id="18" name="Text Box 5"/>
          <p:cNvSpPr txBox="1">
            <a:spLocks noChangeArrowheads="1"/>
          </p:cNvSpPr>
          <p:nvPr/>
        </p:nvSpPr>
        <p:spPr bwMode="auto">
          <a:xfrm rot="16200000">
            <a:off x="7766715" y="3533744"/>
            <a:ext cx="20878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i="1" dirty="0" smtClean="0">
                <a:solidFill>
                  <a:prstClr val="black"/>
                </a:solidFill>
              </a:rPr>
              <a:t>Nancy Baker, NRL</a:t>
            </a:r>
            <a:endParaRPr lang="en-US" sz="2000" i="1" dirty="0">
              <a:solidFill>
                <a:prstClr val="black"/>
              </a:solidFill>
            </a:endParaRPr>
          </a:p>
        </p:txBody>
      </p:sp>
      <p:sp>
        <p:nvSpPr>
          <p:cNvPr id="2" name="Slide Number Placeholder 1"/>
          <p:cNvSpPr>
            <a:spLocks noGrp="1"/>
          </p:cNvSpPr>
          <p:nvPr>
            <p:ph type="sldNum" sz="quarter" idx="12"/>
          </p:nvPr>
        </p:nvSpPr>
        <p:spPr/>
        <p:txBody>
          <a:bodyPr/>
          <a:lstStyle/>
          <a:p>
            <a:fld id="{96CE31FE-063A-408A-B3A3-90D806EB7C3D}" type="slidenum">
              <a:rPr lang="en-US" smtClean="0">
                <a:solidFill>
                  <a:prstClr val="black">
                    <a:tint val="75000"/>
                  </a:prstClr>
                </a:solidFill>
              </a:rPr>
              <a:pPr/>
              <a:t>8</a:t>
            </a:fld>
            <a:endParaRPr lang="en-US" dirty="0">
              <a:solidFill>
                <a:prstClr val="black">
                  <a:tint val="75000"/>
                </a:prstClr>
              </a:solidFill>
            </a:endParaRPr>
          </a:p>
        </p:txBody>
      </p:sp>
      <p:sp>
        <p:nvSpPr>
          <p:cNvPr id="20" name="TextBox 19"/>
          <p:cNvSpPr txBox="1"/>
          <p:nvPr/>
        </p:nvSpPr>
        <p:spPr>
          <a:xfrm>
            <a:off x="139915" y="5564395"/>
            <a:ext cx="5194086" cy="369332"/>
          </a:xfrm>
          <a:prstGeom prst="rect">
            <a:avLst/>
          </a:prstGeom>
          <a:solidFill>
            <a:schemeClr val="bg1"/>
          </a:solidFill>
        </p:spPr>
        <p:txBody>
          <a:bodyPr wrap="square" rtlCol="0">
            <a:spAutoFit/>
          </a:bodyPr>
          <a:lstStyle/>
          <a:p>
            <a:r>
              <a:rPr lang="en-US" dirty="0" smtClean="0"/>
              <a:t>Important to look at other levels than AC at 500 </a:t>
            </a:r>
            <a:r>
              <a:rPr lang="en-US" dirty="0" smtClean="0"/>
              <a:t>hPa</a:t>
            </a:r>
            <a:r>
              <a:rPr lang="en-US" dirty="0" smtClean="0"/>
              <a:t>.</a:t>
            </a:r>
            <a:endParaRPr lang="en-US" dirty="0"/>
          </a:p>
        </p:txBody>
      </p:sp>
    </p:spTree>
    <p:extLst>
      <p:ext uri="{BB962C8B-B14F-4D97-AF65-F5344CB8AC3E}">
        <p14:creationId xmlns:p14="http://schemas.microsoft.com/office/powerpoint/2010/main" val="8856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295400" y="1219200"/>
            <a:ext cx="6629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sz="2400" b="1" noProof="1" smtClean="0">
                <a:solidFill>
                  <a:srgbClr val="3333CC"/>
                </a:solidFill>
              </a:rPr>
              <a:t>R-OSSE </a:t>
            </a:r>
            <a:r>
              <a:rPr lang="en-US" sz="2400" b="1" noProof="1">
                <a:solidFill>
                  <a:srgbClr val="3333CC"/>
                </a:solidFill>
              </a:rPr>
              <a:t>demonstrated improved capability of  geostationary </a:t>
            </a:r>
            <a:r>
              <a:rPr lang="en-US" sz="2400" b="1" dirty="0">
                <a:solidFill>
                  <a:srgbClr val="3333CC"/>
                </a:solidFill>
              </a:rPr>
              <a:t>high-spectral measurements </a:t>
            </a:r>
            <a:r>
              <a:rPr lang="en-US" sz="2400" b="1" noProof="1">
                <a:solidFill>
                  <a:srgbClr val="3333CC"/>
                </a:solidFill>
              </a:rPr>
              <a:t>for detailing boundary layer moisture and deriving positive impact in near term forecast.</a:t>
            </a:r>
          </a:p>
        </p:txBody>
      </p:sp>
      <p:sp>
        <p:nvSpPr>
          <p:cNvPr id="3075" name="Text Box 3"/>
          <p:cNvSpPr txBox="1">
            <a:spLocks noChangeArrowheads="1"/>
          </p:cNvSpPr>
          <p:nvPr/>
        </p:nvSpPr>
        <p:spPr bwMode="auto">
          <a:xfrm>
            <a:off x="495300" y="3886200"/>
            <a:ext cx="822960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sz="2400" dirty="0">
                <a:solidFill>
                  <a:srgbClr val="000000"/>
                </a:solidFill>
              </a:rPr>
              <a:t>NOAA Tech </a:t>
            </a:r>
            <a:r>
              <a:rPr lang="en-US" sz="2400" dirty="0" smtClean="0">
                <a:solidFill>
                  <a:srgbClr val="000000"/>
                </a:solidFill>
              </a:rPr>
              <a:t>Memo (2000)</a:t>
            </a:r>
          </a:p>
          <a:p>
            <a:pPr fontAlgn="base">
              <a:spcBef>
                <a:spcPct val="0"/>
              </a:spcBef>
              <a:spcAft>
                <a:spcPct val="0"/>
              </a:spcAft>
            </a:pPr>
            <a:endParaRPr lang="en-US" sz="2400" dirty="0">
              <a:solidFill>
                <a:srgbClr val="000000"/>
              </a:solidFill>
            </a:endParaRPr>
          </a:p>
          <a:p>
            <a:pPr fontAlgn="base">
              <a:spcBef>
                <a:spcPct val="0"/>
              </a:spcBef>
              <a:spcAft>
                <a:spcPct val="0"/>
              </a:spcAft>
            </a:pPr>
            <a:r>
              <a:rPr lang="en-US" dirty="0" smtClean="0"/>
              <a:t>Aune</a:t>
            </a:r>
            <a:r>
              <a:rPr lang="en-US" dirty="0" smtClean="0"/>
              <a:t>, Bob, et al. and United States National Environmental Satellite, Data, and Information Service.  </a:t>
            </a:r>
            <a:r>
              <a:rPr lang="en-US" i="1" dirty="0" smtClean="0"/>
              <a:t>Preliminary findings from the geostationary interferometer observing system simulation experiments (OSSE) </a:t>
            </a:r>
            <a:r>
              <a:rPr lang="en-US" dirty="0" smtClean="0"/>
              <a:t>U.S. Dept. of Commerce, National Oceanic and Atmospheric Administration, National Environmental Satellite, Data, and Information Service, Washington, D.C. :  2000</a:t>
            </a:r>
            <a:endParaRPr lang="en-US" dirty="0">
              <a:solidFill>
                <a:srgbClr val="000000"/>
              </a:solidFill>
            </a:endParaRPr>
          </a:p>
        </p:txBody>
      </p:sp>
      <p:sp>
        <p:nvSpPr>
          <p:cNvPr id="2" name="Slide Number Placeholder 1"/>
          <p:cNvSpPr>
            <a:spLocks noGrp="1"/>
          </p:cNvSpPr>
          <p:nvPr>
            <p:ph type="sldNum" sz="quarter" idx="12"/>
          </p:nvPr>
        </p:nvSpPr>
        <p:spPr/>
        <p:txBody>
          <a:bodyPr/>
          <a:lstStyle/>
          <a:p>
            <a:fld id="{71C9F49E-49FF-4075-A99F-8962A3C5AE83}" type="slidenum">
              <a:rPr lang="en-US" smtClean="0">
                <a:solidFill>
                  <a:srgbClr val="000000"/>
                </a:solidFill>
              </a:rPr>
              <a:pPr/>
              <a:t>9</a:t>
            </a:fld>
            <a:endParaRPr lang="en-US" dirty="0">
              <a:solidFill>
                <a:srgbClr val="000000"/>
              </a:solidFill>
            </a:endParaRPr>
          </a:p>
        </p:txBody>
      </p:sp>
    </p:spTree>
    <p:extLst>
      <p:ext uri="{BB962C8B-B14F-4D97-AF65-F5344CB8AC3E}">
        <p14:creationId xmlns:p14="http://schemas.microsoft.com/office/powerpoint/2010/main" val="3005805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1765</TotalTime>
  <Words>1504</Words>
  <Application>Microsoft Office PowerPoint</Application>
  <PresentationFormat>On-screen Show (4:3)</PresentationFormat>
  <Paragraphs>157</Paragraphs>
  <Slides>17</Slides>
  <Notes>9</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17</vt:i4>
      </vt:variant>
    </vt:vector>
  </HeadingPairs>
  <TitlesOfParts>
    <vt:vector size="23" baseType="lpstr">
      <vt:lpstr>1_Default Design</vt:lpstr>
      <vt:lpstr>1_EUM_template_v03</vt:lpstr>
      <vt:lpstr>Default Design</vt:lpstr>
      <vt:lpstr>1_Office Theme</vt:lpstr>
      <vt:lpstr>Blank Presentation</vt:lpstr>
      <vt:lpstr>Microsoft Excel Worksheet</vt:lpstr>
      <vt:lpstr>PowerPoint Presentation</vt:lpstr>
      <vt:lpstr>Summary</vt:lpstr>
      <vt:lpstr>(Real life) Questions</vt:lpstr>
      <vt:lpstr>Sample Data Impact</vt:lpstr>
      <vt:lpstr>PowerPoint Presentation</vt:lpstr>
      <vt:lpstr>PowerPoint Presentation</vt:lpstr>
      <vt:lpstr>Positive Impact still at 48-hours</vt:lpstr>
      <vt:lpstr>Importance of Satellite Data in NWP http://www.nrlmry.navy.mil/obsens/</vt:lpstr>
      <vt:lpstr>PowerPoint Presentation</vt:lpstr>
      <vt:lpstr>PowerPoint Presentation</vt:lpstr>
      <vt:lpstr>PowerPoint Presentation</vt:lpstr>
      <vt:lpstr>Optimal Estimation Retrieval: Tested on MTG-IRS Synthetic Radiances from COSMO-IT model </vt:lpstr>
      <vt:lpstr>Summary</vt:lpstr>
      <vt:lpstr>PowerPoint Presentation</vt:lpstr>
      <vt:lpstr>Disclaimer</vt:lpstr>
      <vt:lpstr>PowerPoint Presentation</vt:lpstr>
      <vt:lpstr>Select High-Spectral 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Schmit</dc:creator>
  <cp:lastModifiedBy>Tim Schmit</cp:lastModifiedBy>
  <cp:revision>17</cp:revision>
  <dcterms:created xsi:type="dcterms:W3CDTF">2012-01-31T17:25:56Z</dcterms:created>
  <dcterms:modified xsi:type="dcterms:W3CDTF">2012-02-01T22:51:28Z</dcterms:modified>
</cp:coreProperties>
</file>