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0" r:id="rId5"/>
    <p:sldMasterId id="2147483737" r:id="rId6"/>
    <p:sldMasterId id="2147483763" r:id="rId7"/>
    <p:sldMasterId id="2147483777" r:id="rId8"/>
    <p:sldMasterId id="2147483786" r:id="rId9"/>
    <p:sldMasterId id="2147483799" r:id="rId10"/>
    <p:sldMasterId id="2147483812" r:id="rId11"/>
    <p:sldMasterId id="2147483826" r:id="rId12"/>
    <p:sldMasterId id="2147483840" r:id="rId13"/>
    <p:sldMasterId id="2147483847" r:id="rId14"/>
    <p:sldMasterId id="2147483859" r:id="rId15"/>
    <p:sldMasterId id="2147483873" r:id="rId16"/>
    <p:sldMasterId id="2147483890" r:id="rId17"/>
    <p:sldMasterId id="2147483904" r:id="rId18"/>
  </p:sldMasterIdLst>
  <p:notesMasterIdLst>
    <p:notesMasterId r:id="rId82"/>
  </p:notesMasterIdLst>
  <p:sldIdLst>
    <p:sldId id="257" r:id="rId19"/>
    <p:sldId id="266" r:id="rId20"/>
    <p:sldId id="267" r:id="rId21"/>
    <p:sldId id="268" r:id="rId22"/>
    <p:sldId id="284" r:id="rId23"/>
    <p:sldId id="258" r:id="rId24"/>
    <p:sldId id="259" r:id="rId25"/>
    <p:sldId id="260" r:id="rId26"/>
    <p:sldId id="261" r:id="rId27"/>
    <p:sldId id="262" r:id="rId28"/>
    <p:sldId id="263" r:id="rId29"/>
    <p:sldId id="264" r:id="rId30"/>
    <p:sldId id="317" r:id="rId31"/>
    <p:sldId id="318" r:id="rId32"/>
    <p:sldId id="320" r:id="rId33"/>
    <p:sldId id="269" r:id="rId34"/>
    <p:sldId id="270" r:id="rId35"/>
    <p:sldId id="265"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21" r:id="rId53"/>
    <p:sldId id="322" r:id="rId54"/>
    <p:sldId id="323" r:id="rId55"/>
    <p:sldId id="324" r:id="rId56"/>
    <p:sldId id="275" r:id="rId57"/>
    <p:sldId id="276" r:id="rId58"/>
    <p:sldId id="277" r:id="rId59"/>
    <p:sldId id="282" r:id="rId60"/>
    <p:sldId id="285" r:id="rId61"/>
    <p:sldId id="286" r:id="rId62"/>
    <p:sldId id="287" r:id="rId63"/>
    <p:sldId id="288" r:id="rId64"/>
    <p:sldId id="289" r:id="rId65"/>
    <p:sldId id="290" r:id="rId66"/>
    <p:sldId id="291" r:id="rId67"/>
    <p:sldId id="292" r:id="rId68"/>
    <p:sldId id="293" r:id="rId69"/>
    <p:sldId id="294" r:id="rId70"/>
    <p:sldId id="295" r:id="rId71"/>
    <p:sldId id="296" r:id="rId72"/>
    <p:sldId id="297" r:id="rId73"/>
    <p:sldId id="298" r:id="rId74"/>
    <p:sldId id="299" r:id="rId75"/>
    <p:sldId id="300" r:id="rId76"/>
    <p:sldId id="319" r:id="rId77"/>
    <p:sldId id="279" r:id="rId78"/>
    <p:sldId id="278" r:id="rId79"/>
    <p:sldId id="280" r:id="rId80"/>
    <p:sldId id="281"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62" d="100"/>
          <a:sy n="162" d="100"/>
        </p:scale>
        <p:origin x="-1032" y="-78"/>
      </p:cViewPr>
      <p:guideLst>
        <p:guide orient="horz" pos="2160"/>
        <p:guide pos="2880"/>
      </p:guideLst>
    </p:cSldViewPr>
  </p:slideViewPr>
  <p:notesTextViewPr>
    <p:cViewPr>
      <p:scale>
        <a:sx n="1" d="1"/>
        <a:sy n="1" d="1"/>
      </p:scale>
      <p:origin x="0" y="0"/>
    </p:cViewPr>
  </p:notesTextViewPr>
  <p:sorterViewPr>
    <p:cViewPr>
      <p:scale>
        <a:sx n="100" d="100"/>
        <a:sy n="100" d="100"/>
      </p:scale>
      <p:origin x="0" y="14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notesMaster" Target="notesMasters/notesMaster1.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E538E9-EE26-4992-9D8F-F2EB49AF7728}" type="datetimeFigureOut">
              <a:rPr lang="en-US" smtClean="0"/>
              <a:t>10/29/2015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66237B-F415-4433-951C-9223FC4E8E10}" type="slidenum">
              <a:rPr lang="en-US" smtClean="0"/>
              <a:t>‹#›</a:t>
            </a:fld>
            <a:endParaRPr lang="en-US"/>
          </a:p>
        </p:txBody>
      </p:sp>
    </p:spTree>
    <p:extLst>
      <p:ext uri="{BB962C8B-B14F-4D97-AF65-F5344CB8AC3E}">
        <p14:creationId xmlns:p14="http://schemas.microsoft.com/office/powerpoint/2010/main" val="299572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13</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76534-22A7-4D8B-9CB8-A1582D79C02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5750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61</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3</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986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529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6</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7</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8</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10</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11</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3.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91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315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34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85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6278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149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984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060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479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3506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108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56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4962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9412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2214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390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5141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044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259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901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10299235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3988118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143698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6477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37180339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41197712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407883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3761156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41763691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19651790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237054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6916097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35707946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79483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31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2957587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6242245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727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5075395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274250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1734983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3491641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40316144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18812434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8836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0406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5393503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11776781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5939836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601582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26772"/>
            <a:ext cx="9144000" cy="6884772"/>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5" name="Picture 24" descr="NASA_Logo.png"/>
          <p:cNvPicPr>
            <a:picLocks noChangeAspect="1"/>
          </p:cNvPicPr>
          <p:nvPr userDrawn="1"/>
        </p:nvPicPr>
        <p:blipFill>
          <a:blip r:embed="rId3" cstate="print"/>
          <a:stretch>
            <a:fillRect/>
          </a:stretch>
        </p:blipFill>
        <p:spPr>
          <a:xfrm>
            <a:off x="8072436" y="139225"/>
            <a:ext cx="542204" cy="492173"/>
          </a:xfrm>
          <a:prstGeom prst="rect">
            <a:avLst/>
          </a:prstGeom>
        </p:spPr>
      </p:pic>
      <p:pic>
        <p:nvPicPr>
          <p:cNvPr id="26" name="Picture 25" descr="NOAA_logo.png"/>
          <p:cNvPicPr>
            <a:picLocks noChangeAspect="1"/>
          </p:cNvPicPr>
          <p:nvPr userDrawn="1"/>
        </p:nvPicPr>
        <p:blipFill>
          <a:blip r:embed="rId4" cstate="print"/>
          <a:stretch>
            <a:fillRect/>
          </a:stretch>
        </p:blipFill>
        <p:spPr>
          <a:xfrm>
            <a:off x="8605834" y="139225"/>
            <a:ext cx="456236" cy="492172"/>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7501" y="76753"/>
            <a:ext cx="1072649" cy="685905"/>
          </a:xfrm>
          <a:prstGeom prst="rect">
            <a:avLst/>
          </a:prstGeom>
        </p:spPr>
      </p:pic>
    </p:spTree>
    <p:extLst>
      <p:ext uri="{BB962C8B-B14F-4D97-AF65-F5344CB8AC3E}">
        <p14:creationId xmlns:p14="http://schemas.microsoft.com/office/powerpoint/2010/main" val="1329321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65952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444309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965593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169743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51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1705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3397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90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4995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849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7898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8928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496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4815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4602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25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528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3999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2783032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4288587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9139162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20886271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2632620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1257962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763854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6212225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16465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623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23378277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9721602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1105418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EE8566-A38F-7C4E-9E3F-17D855A44C25}"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Tree>
    <p:extLst>
      <p:ext uri="{BB962C8B-B14F-4D97-AF65-F5344CB8AC3E}">
        <p14:creationId xmlns:p14="http://schemas.microsoft.com/office/powerpoint/2010/main" val="19840908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BA061F-12DE-844C-AE00-BE6205EA1441}"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2657272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88483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495F63E5-FFCD-EE4D-8EAA-5E3A78D9E57A}"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829582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9CD3AF58-0A44-5242-8326-8868A6FC12ED}"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122621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1D84C68-93B2-654F-84D8-FF73284598BD}"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7915993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E1A89E2-CE8E-414F-8F07-7844BBCDD2DD}" type="datetime1">
              <a:rPr lang="en-US" smtClean="0">
                <a:solidFill>
                  <a:prstClr val="white">
                    <a:lumMod val="65000"/>
                  </a:prstClr>
                </a:solidFill>
              </a:rPr>
              <a:pPr/>
              <a:t>10/26/2015</a:t>
            </a:fld>
            <a:endParaRPr lang="en-US">
              <a:solidFill>
                <a:prstClr val="white">
                  <a:lumMod val="65000"/>
                </a:prstClr>
              </a:solidFill>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883974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9732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CA9CF5-6D1D-8A46-9ACD-6B9ECD37781D}" type="datetime1">
              <a:rPr lang="en-US" smtClean="0">
                <a:solidFill>
                  <a:prstClr val="white">
                    <a:lumMod val="65000"/>
                  </a:prstClr>
                </a:solidFill>
              </a:rPr>
              <a:pPr/>
              <a:t>10/26/2015</a:t>
            </a:fld>
            <a:endParaRPr lang="en-US">
              <a:solidFill>
                <a:prstClr val="white">
                  <a:lumMod val="65000"/>
                </a:prstClr>
              </a:solidFill>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6760856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22513-B8D6-6D4C-AAA5-0CB9B572D0B7}" type="datetime1">
              <a:rPr lang="en-US" smtClean="0">
                <a:solidFill>
                  <a:prstClr val="white">
                    <a:lumMod val="65000"/>
                  </a:prstClr>
                </a:solidFill>
              </a:rPr>
              <a:pPr/>
              <a:t>10/26/2015</a:t>
            </a:fld>
            <a:endParaRPr lang="en-US">
              <a:solidFill>
                <a:prstClr val="white">
                  <a:lumMod val="65000"/>
                </a:prstClr>
              </a:solidFill>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Tree>
    <p:extLst>
      <p:ext uri="{BB962C8B-B14F-4D97-AF65-F5344CB8AC3E}">
        <p14:creationId xmlns:p14="http://schemas.microsoft.com/office/powerpoint/2010/main" val="33843438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7BBA-BCE6-D947-9580-A82684A92118}"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Tree>
    <p:extLst>
      <p:ext uri="{BB962C8B-B14F-4D97-AF65-F5344CB8AC3E}">
        <p14:creationId xmlns:p14="http://schemas.microsoft.com/office/powerpoint/2010/main" val="17162843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C9884-F754-D043-B399-01794C6AAF8E}"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7640821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C0D9E-96AB-7A4D-A5A0-96C0A91CF57E}"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575767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59CD1E3-C7BA-F842-A2B6-31FD29A55C6C}"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Tree>
    <p:extLst>
      <p:ext uri="{BB962C8B-B14F-4D97-AF65-F5344CB8AC3E}">
        <p14:creationId xmlns:p14="http://schemas.microsoft.com/office/powerpoint/2010/main" val="35240947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1A9FB-8CBC-F14F-9734-6C5561B451F1}" type="datetime1">
              <a:rPr lang="en-US" smtClean="0">
                <a:solidFill>
                  <a:prstClr val="white">
                    <a:lumMod val="65000"/>
                  </a:prstClr>
                </a:solidFill>
              </a:rPr>
              <a:pPr/>
              <a:t>10/26/2015</a:t>
            </a:fld>
            <a:endParaRPr lang="en-US">
              <a:solidFill>
                <a:prstClr val="white">
                  <a:lumMod val="65000"/>
                </a:prstClr>
              </a:solidFill>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38698887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9D0C67-8313-734F-8A32-09834C3121CF}"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0994230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DDDD727-FDA5-CA47-B5D1-F5946C0ADAE8}" type="datetime1">
              <a:rPr lang="en-US" smtClean="0">
                <a:solidFill>
                  <a:prstClr val="white">
                    <a:lumMod val="65000"/>
                  </a:prstClr>
                </a:solidFill>
              </a:rPr>
              <a:pPr/>
              <a:t>10/26/2015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Tree>
    <p:extLst>
      <p:ext uri="{BB962C8B-B14F-4D97-AF65-F5344CB8AC3E}">
        <p14:creationId xmlns:p14="http://schemas.microsoft.com/office/powerpoint/2010/main" val="2947442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4180152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9975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9684732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7646064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12515523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1078419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27144849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20295109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3426011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0408860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17981332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120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74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0239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39821399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4160206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8430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7579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678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4087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10/29/2015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3003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5007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604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373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154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10/29/2015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1984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0313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24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48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BBF969D-ED23-49A8-B9D3-F23C7E367F72}"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896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4E3F15-900C-40CE-B1AE-89D520DA7E7B}"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582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86517A-D7E7-4A13-8704-CBA224325193}"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84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4C62683-0A83-4A95-99F4-802D08FB0CC6}"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910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0C3DB3D-2EBC-43D5-8BDB-7EC35BBFD1FB}" type="datetime1">
              <a:rPr lang="en-US" smtClean="0">
                <a:solidFill>
                  <a:srgbClr val="000000"/>
                </a:solidFill>
              </a:rPr>
              <a:pPr>
                <a:defRPr/>
              </a:pPr>
              <a:t>10/29/2015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83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E8386E0-9C59-43C4-B103-A82A11F7ACF3}" type="datetime1">
              <a:rPr lang="en-US" smtClean="0">
                <a:solidFill>
                  <a:srgbClr val="000000"/>
                </a:solidFill>
              </a:rPr>
              <a:pPr>
                <a:defRPr/>
              </a:pPr>
              <a:t>10/29/2015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44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694548-0668-4E3D-AD17-BA11F09789FC}" type="datetime1">
              <a:rPr lang="en-US" smtClean="0">
                <a:solidFill>
                  <a:srgbClr val="000000"/>
                </a:solidFill>
              </a:rPr>
              <a:pPr>
                <a:defRPr/>
              </a:pPr>
              <a:t>10/29/2015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51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283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B10A23-47C8-453F-8973-AA7A52F561CE}"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114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A8D55C5-454F-4D1B-99F0-D8A8F47CDD13}"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8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0B9613-A7FB-4301-88A8-D1AF54AAAFA0}"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76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DA5467-29E1-4E57-A507-D83408BAB1B6}"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131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4151044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4086940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522696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22165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3477748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21545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0073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3448519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44979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604990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3350333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18058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27543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793954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587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10/29/2015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550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10/29/2015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210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026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10/29/2015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4134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10/29/2015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2992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10/29/2015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6514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10/29/2015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2943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10/29/2015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9518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10/29/2015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777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10/29/2015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0068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10/29/2015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2561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10/29/2015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30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47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5945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70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970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672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10/29/2015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3176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10/29/2015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358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10/29/2015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56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052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754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253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4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687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47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6203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40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718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900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835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10/29/2015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405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10/29/2015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451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10/29/2015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666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93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810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108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560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611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10/29/2015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6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10/29/2015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2433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10/29/2015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580765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1164417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10/29/2015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95815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10/29/2015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71849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10/29/2015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8000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7561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10/29/2015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1870646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10/29/2015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83076818"/>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3942493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0564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0317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5103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330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702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588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82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5.xml"/><Relationship Id="rId7"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heme" Target="../theme/theme16.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13.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2.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4.png"/><Relationship Id="rId2" Type="http://schemas.openxmlformats.org/officeDocument/2006/relationships/slideLayout" Target="../slideLayouts/slideLayout48.xml"/><Relationship Id="rId16"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85310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088952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841178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8702827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2"/>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7"/>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7"/>
            <a:ext cx="2895600" cy="365125"/>
          </a:xfrm>
          <a:prstGeom prst="rect">
            <a:avLst/>
          </a:prstGeom>
        </p:spPr>
        <p:txBody>
          <a:bodyPr vert="horz" lIns="91440" tIns="45720" rIns="91440" bIns="45720" rtlCol="0" anchor="ctr"/>
          <a:lstStyle>
            <a:lvl1pPr algn="ctr" fontAlgn="auto">
              <a:spcBef>
                <a:spcPts val="0"/>
              </a:spcBef>
              <a:spcAft>
                <a:spcPts val="0"/>
              </a:spcAft>
              <a:defRPr sz="9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7"/>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371520643"/>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Lst>
  <p:timing>
    <p:tnLst>
      <p:par>
        <p:cTn id="1" dur="indefinite" restart="never" nodeType="tmRoot"/>
      </p:par>
    </p:tnLst>
  </p:timing>
  <p:hf sldNum="0" hdr="0" ftr="0" dt="0"/>
  <p:txStyles>
    <p:titleStyle>
      <a:lvl1pPr algn="ctr" rtl="0" fontAlgn="base">
        <a:spcBef>
          <a:spcPct val="0"/>
        </a:spcBef>
        <a:spcAft>
          <a:spcPct val="0"/>
        </a:spcAft>
        <a:defRPr sz="2700" kern="1200">
          <a:solidFill>
            <a:schemeClr val="bg1"/>
          </a:solidFill>
          <a:latin typeface="+mj-lt"/>
          <a:ea typeface="+mj-ea"/>
          <a:cs typeface="+mj-cs"/>
        </a:defRPr>
      </a:lvl1pPr>
      <a:lvl2pPr algn="ctr" rtl="0" fontAlgn="base">
        <a:spcBef>
          <a:spcPct val="0"/>
        </a:spcBef>
        <a:spcAft>
          <a:spcPct val="0"/>
        </a:spcAft>
        <a:defRPr sz="2700">
          <a:solidFill>
            <a:schemeClr val="bg1"/>
          </a:solidFill>
          <a:latin typeface="Calibri" pitchFamily="34" charset="0"/>
        </a:defRPr>
      </a:lvl2pPr>
      <a:lvl3pPr algn="ctr" rtl="0" fontAlgn="base">
        <a:spcBef>
          <a:spcPct val="0"/>
        </a:spcBef>
        <a:spcAft>
          <a:spcPct val="0"/>
        </a:spcAft>
        <a:defRPr sz="2700">
          <a:solidFill>
            <a:schemeClr val="bg1"/>
          </a:solidFill>
          <a:latin typeface="Calibri" pitchFamily="34" charset="0"/>
        </a:defRPr>
      </a:lvl3pPr>
      <a:lvl4pPr algn="ctr" rtl="0" fontAlgn="base">
        <a:spcBef>
          <a:spcPct val="0"/>
        </a:spcBef>
        <a:spcAft>
          <a:spcPct val="0"/>
        </a:spcAft>
        <a:defRPr sz="2700">
          <a:solidFill>
            <a:schemeClr val="bg1"/>
          </a:solidFill>
          <a:latin typeface="Calibri" pitchFamily="34" charset="0"/>
        </a:defRPr>
      </a:lvl4pPr>
      <a:lvl5pPr algn="ctr" rtl="0" fontAlgn="base">
        <a:spcBef>
          <a:spcPct val="0"/>
        </a:spcBef>
        <a:spcAft>
          <a:spcPct val="0"/>
        </a:spcAft>
        <a:defRPr sz="2700">
          <a:solidFill>
            <a:schemeClr val="bg1"/>
          </a:solidFill>
          <a:latin typeface="Calibri" pitchFamily="34" charset="0"/>
        </a:defRPr>
      </a:lvl5pPr>
      <a:lvl6pPr marL="342900" algn="ctr" rtl="0" fontAlgn="base">
        <a:spcBef>
          <a:spcPct val="0"/>
        </a:spcBef>
        <a:spcAft>
          <a:spcPct val="0"/>
        </a:spcAft>
        <a:defRPr sz="2700">
          <a:solidFill>
            <a:schemeClr val="bg1"/>
          </a:solidFill>
          <a:latin typeface="Calibri" pitchFamily="34" charset="0"/>
        </a:defRPr>
      </a:lvl6pPr>
      <a:lvl7pPr marL="685800" algn="ctr" rtl="0" fontAlgn="base">
        <a:spcBef>
          <a:spcPct val="0"/>
        </a:spcBef>
        <a:spcAft>
          <a:spcPct val="0"/>
        </a:spcAft>
        <a:defRPr sz="2700">
          <a:solidFill>
            <a:schemeClr val="bg1"/>
          </a:solidFill>
          <a:latin typeface="Calibri" pitchFamily="34" charset="0"/>
        </a:defRPr>
      </a:lvl7pPr>
      <a:lvl8pPr marL="1028700" algn="ctr" rtl="0" fontAlgn="base">
        <a:spcBef>
          <a:spcPct val="0"/>
        </a:spcBef>
        <a:spcAft>
          <a:spcPct val="0"/>
        </a:spcAft>
        <a:defRPr sz="2700">
          <a:solidFill>
            <a:schemeClr val="bg1"/>
          </a:solidFill>
          <a:latin typeface="Calibri" pitchFamily="34" charset="0"/>
        </a:defRPr>
      </a:lvl8pPr>
      <a:lvl9pPr marL="1371600" algn="ctr" rtl="0" fontAlgn="base">
        <a:spcBef>
          <a:spcPct val="0"/>
        </a:spcBef>
        <a:spcAft>
          <a:spcPct val="0"/>
        </a:spcAft>
        <a:defRPr sz="2700">
          <a:solidFill>
            <a:schemeClr val="bg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CA931-BACF-4789-8E8E-ED9F443E5406}" type="datetimeFigureOut">
              <a:rPr lang="en-US">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DFA68-2A7F-4047-B2C2-895966BB8F5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01402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3831856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pPr defTabSz="457200"/>
            <a:fld id="{E65D48E3-7FC8-534D-9174-F12C3C2D2982}" type="datetime1">
              <a:rPr lang="en-US" smtClean="0">
                <a:solidFill>
                  <a:prstClr val="white">
                    <a:lumMod val="65000"/>
                  </a:prstClr>
                </a:solidFill>
              </a:rPr>
              <a:pPr defTabSz="457200"/>
              <a:t>10/26/2015</a:t>
            </a:fld>
            <a:endParaRPr lang="en-US">
              <a:solidFill>
                <a:prstClr val="white">
                  <a:lumMod val="65000"/>
                </a:prstClr>
              </a:solidFill>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pPr defTabSz="457200"/>
            <a:endParaRPr lang="en-US">
              <a:solidFill>
                <a:prstClr val="white">
                  <a:lumMod val="65000"/>
                </a:prstClr>
              </a:solidFill>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pPr defTabSz="457200"/>
            <a:fld id="{C553D389-B9B2-DB4A-9B20-510566431196}" type="slidenum">
              <a:rPr lang="en-US" smtClean="0">
                <a:solidFill>
                  <a:prstClr val="black">
                    <a:lumMod val="85000"/>
                    <a:lumOff val="15000"/>
                  </a:prstClr>
                </a:solidFill>
              </a:rPr>
              <a:pPr defTabSz="457200"/>
              <a:t>‹#›</a:t>
            </a:fld>
            <a:endParaRPr lang="en-US">
              <a:solidFill>
                <a:prstClr val="black">
                  <a:lumMod val="85000"/>
                  <a:lumOff val="15000"/>
                </a:prstClr>
              </a:solidFill>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363417240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43217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6942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31125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fld id="{0700392B-8FFC-479F-83BC-DE88E09F4A6A}" type="datetime1">
              <a:rPr lang="en-US" smtClean="0">
                <a:solidFill>
                  <a:srgbClr val="000000"/>
                </a:solidFill>
              </a:rPr>
              <a:pPr fontAlgn="base">
                <a:spcBef>
                  <a:spcPct val="0"/>
                </a:spcBef>
                <a:spcAft>
                  <a:spcPct val="0"/>
                </a:spcAft>
                <a:defRPr/>
              </a:pPr>
              <a:t>10/29/2015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1591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42522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26158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10/29/2015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5260878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10/29/2015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440622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10/29/2015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536942779"/>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572196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52.gif"/><Relationship Id="rId2" Type="http://schemas.openxmlformats.org/officeDocument/2006/relationships/notesSlide" Target="../notesSlides/notesSlide12.xml"/><Relationship Id="rId1" Type="http://schemas.openxmlformats.org/officeDocument/2006/relationships/slideLayout" Target="../slideLayouts/slideLayout163.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54.JP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61.xml"/><Relationship Id="rId6" Type="http://schemas.openxmlformats.org/officeDocument/2006/relationships/image" Target="../media/image53.jpeg"/><Relationship Id="rId5" Type="http://schemas.openxmlformats.org/officeDocument/2006/relationships/hyperlink" Target="http://www.nesdis.noaa.gov/fourbox/09-23-13/" TargetMode="External"/><Relationship Id="rId4" Type="http://schemas.openxmlformats.org/officeDocument/2006/relationships/hyperlink" Target="http://cimss.ssec.wisc.edu/goes/srsor2014/GOES-14_SRSOR.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5.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5.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5.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5.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5.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5.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0.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6.xml"/><Relationship Id="rId1" Type="http://schemas.openxmlformats.org/officeDocument/2006/relationships/slideLayout" Target="../slideLayouts/slideLayout203.xml"/></Relationships>
</file>

<file path=ppt/slides/_rels/slide3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07.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18.xml"/><Relationship Id="rId1" Type="http://schemas.openxmlformats.org/officeDocument/2006/relationships/slideLayout" Target="../slideLayouts/slideLayout133.xml"/><Relationship Id="rId5" Type="http://schemas.openxmlformats.org/officeDocument/2006/relationships/hyperlink" Target="http://cimss.ssec.wisc.edu/goes/webapps/bandapp/" TargetMode="External"/><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50.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81.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6.xml"/><Relationship Id="rId5" Type="http://schemas.openxmlformats.org/officeDocument/2006/relationships/image" Target="../media/image10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5908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Invited presentation at the PMSR </a:t>
            </a:r>
          </a:p>
          <a:p>
            <a:pPr algn="ctr" eaLnBrk="1" fontAlgn="base" hangingPunct="1">
              <a:spcBef>
                <a:spcPct val="0"/>
              </a:spcBef>
              <a:spcAft>
                <a:spcPct val="0"/>
              </a:spcAft>
            </a:pPr>
            <a:r>
              <a:rPr lang="en-US" sz="1600" b="1" dirty="0" smtClean="0">
                <a:solidFill>
                  <a:srgbClr val="FFFFFF"/>
                </a:solidFill>
              </a:rPr>
              <a:t>Fort Wayne, Indiana</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March 26,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
        <p:nvSpPr>
          <p:cNvPr id="5" name="TextBox 4"/>
          <p:cNvSpPr txBox="1"/>
          <p:nvPr/>
        </p:nvSpPr>
        <p:spPr>
          <a:xfrm>
            <a:off x="3962401" y="4495800"/>
            <a:ext cx="4952999" cy="1200329"/>
          </a:xfrm>
          <a:prstGeom prst="rect">
            <a:avLst/>
          </a:prstGeom>
          <a:noFill/>
        </p:spPr>
        <p:txBody>
          <a:bodyPr wrap="square" rtlCol="0">
            <a:spAutoFit/>
          </a:bodyPr>
          <a:lstStyle/>
          <a:p>
            <a:r>
              <a:rPr lang="en-US" i="1" dirty="0">
                <a:solidFill>
                  <a:srgbClr val="000000"/>
                </a:solidFill>
              </a:rPr>
              <a:t>Former National Hurricane Center director Robert Sheets once said that if he had only one tool to do his forecasting job, it would be the geostationary weather satellite.</a:t>
            </a:r>
            <a:endParaRPr lang="en-US" i="1" dirty="0">
              <a:solidFill>
                <a:srgbClr val="000000"/>
              </a:solidFill>
            </a:endParaRPr>
          </a:p>
        </p:txBody>
      </p:sp>
    </p:spTree>
    <p:extLst>
      <p:ext uri="{BB962C8B-B14F-4D97-AF65-F5344CB8AC3E}">
        <p14:creationId xmlns:p14="http://schemas.microsoft.com/office/powerpoint/2010/main" val="906361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10</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346085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11</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379344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12</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a:t>
            </a:r>
            <a:r>
              <a:rPr lang="en-US" dirty="0">
                <a:solidFill>
                  <a:prstClr val="black"/>
                </a:solidFill>
              </a:rPr>
              <a:t>coverage</a:t>
            </a:r>
            <a:r>
              <a:rPr lang="en-US" dirty="0">
                <a:solidFill>
                  <a:prstClr val="black"/>
                </a:solidFill>
              </a:rPr>
              <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endParaRPr lang="en-US" dirty="0">
              <a:solidFill>
                <a:prstClr val="black"/>
              </a:solidFill>
            </a:endParaRPr>
          </a:p>
          <a:p>
            <a:r>
              <a:rPr lang="en-US" dirty="0">
                <a:solidFill>
                  <a:prstClr val="black"/>
                </a:solidFill>
              </a:rPr>
              <a:t>(</a:t>
            </a:r>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a:t>
            </a:r>
            <a:r>
              <a:rPr lang="en-US" dirty="0">
                <a:solidFill>
                  <a:prstClr val="black"/>
                </a:solidFill>
              </a:rPr>
              <a:t>5 on the current imager)</a:t>
            </a:r>
            <a:endParaRPr lang="en-US" dirty="0">
              <a:solidFill>
                <a:prstClr val="black"/>
              </a:solidFill>
            </a:endParaRPr>
          </a:p>
        </p:txBody>
      </p:sp>
    </p:spTree>
    <p:extLst>
      <p:ext uri="{BB962C8B-B14F-4D97-AF65-F5344CB8AC3E}">
        <p14:creationId xmlns:p14="http://schemas.microsoft.com/office/powerpoint/2010/main" val="2426226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13</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333698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14</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371829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http://www.nesdis.noaa.gov/fourbox/09-23-13</a:t>
            </a:r>
            <a:r>
              <a:rPr lang="en-US" sz="2000" dirty="0" smtClean="0">
                <a:solidFill>
                  <a:schemeClr val="bg1"/>
                </a:solidFill>
                <a:hlinkClick r:id="rId5"/>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15</a:t>
            </a:fld>
            <a:endParaRPr lang="en-US" smtClean="0">
              <a:solidFill>
                <a:srgbClr val="000000"/>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3633217"/>
            <a:ext cx="5791199" cy="3072383"/>
          </a:xfrm>
          <a:prstGeom prst="rect">
            <a:avLst/>
          </a:prstGeom>
        </p:spPr>
      </p:pic>
    </p:spTree>
    <p:extLst>
      <p:ext uri="{BB962C8B-B14F-4D97-AF65-F5344CB8AC3E}">
        <p14:creationId xmlns:p14="http://schemas.microsoft.com/office/powerpoint/2010/main" val="1423964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5_ABIPROJ_GOESRES"/>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08001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5_ABIPROJ_ABIRES"/>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15368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2185280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1-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
        <p:nvSpPr>
          <p:cNvPr id="3" name="TextBox 2"/>
          <p:cNvSpPr txBox="1"/>
          <p:nvPr/>
        </p:nvSpPr>
        <p:spPr>
          <a:xfrm>
            <a:off x="5943600" y="533400"/>
            <a:ext cx="2780569" cy="369332"/>
          </a:xfrm>
          <a:prstGeom prst="rect">
            <a:avLst/>
          </a:prstGeom>
          <a:noFill/>
        </p:spPr>
        <p:txBody>
          <a:bodyPr wrap="none" rtlCol="0">
            <a:spAutoFit/>
          </a:bodyPr>
          <a:lstStyle/>
          <a:p>
            <a:r>
              <a:rPr lang="en-US" dirty="0" smtClean="0">
                <a:solidFill>
                  <a:schemeClr val="bg1"/>
                </a:solidFill>
              </a:rPr>
              <a:t>Simulated data, in AWIPS-2</a:t>
            </a:r>
            <a:endParaRPr lang="en-US" dirty="0">
              <a:solidFill>
                <a:schemeClr val="bg1"/>
              </a:solidFill>
            </a:endParaRPr>
          </a:p>
        </p:txBody>
      </p:sp>
    </p:spTree>
    <p:extLst>
      <p:ext uri="{BB962C8B-B14F-4D97-AF65-F5344CB8AC3E}">
        <p14:creationId xmlns:p14="http://schemas.microsoft.com/office/powerpoint/2010/main" val="4275233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2</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599" y="5105400"/>
            <a:ext cx="1968305" cy="15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753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2-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364215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3-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44190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4-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85025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5-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316778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6-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384897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7-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87683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8-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160456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09-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239836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0-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689202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1-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52270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2173724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2-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3553960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3-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912498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4-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322559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5-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1197085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zBand16-20151028_1800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1925" y="0"/>
            <a:ext cx="8820150" cy="6858000"/>
          </a:xfrm>
          <a:prstGeom prst="rect">
            <a:avLst/>
          </a:prstGeom>
          <a:noFill/>
          <a:ln>
            <a:noFill/>
          </a:ln>
        </p:spPr>
      </p:pic>
    </p:spTree>
    <p:extLst>
      <p:ext uri="{BB962C8B-B14F-4D97-AF65-F5344CB8AC3E}">
        <p14:creationId xmlns:p14="http://schemas.microsoft.com/office/powerpoint/2010/main" val="946742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35</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3583000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(NOAT/GORWG-approved)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4006146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37</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898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38</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273730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2326091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4</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a:solidFill>
                  <a:srgbClr val="FFFF00"/>
                </a:solidFill>
              </a:rPr>
              <a:t>Folks who named the instruments</a:t>
            </a: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p>
        </p:txBody>
      </p:sp>
      <p:sp>
        <p:nvSpPr>
          <p:cNvPr id="8" name="TextBox 7"/>
          <p:cNvSpPr txBox="1"/>
          <p:nvPr/>
        </p:nvSpPr>
        <p:spPr>
          <a:xfrm>
            <a:off x="1447800" y="5334000"/>
            <a:ext cx="1518364" cy="369332"/>
          </a:xfrm>
          <a:prstGeom prst="rect">
            <a:avLst/>
          </a:prstGeom>
          <a:noFill/>
        </p:spPr>
        <p:txBody>
          <a:bodyPr wrap="none" rtlCol="0">
            <a:spAutoFit/>
          </a:bodyPr>
          <a:lstStyle/>
          <a:p>
            <a:r>
              <a:rPr lang="en-US" dirty="0">
                <a:solidFill>
                  <a:srgbClr val="FFFF00"/>
                </a:solidFill>
              </a:rPr>
              <a:t>J. </a:t>
            </a:r>
            <a:r>
              <a:rPr lang="en-US" dirty="0" err="1">
                <a:solidFill>
                  <a:srgbClr val="FFFF00"/>
                </a:solidFill>
              </a:rPr>
              <a:t>Criscione</a:t>
            </a:r>
            <a:r>
              <a:rPr lang="en-US" dirty="0">
                <a:solidFill>
                  <a:srgbClr val="FFFF00"/>
                </a:solidFill>
              </a:rPr>
              <a:t>?</a:t>
            </a: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a:solidFill>
                  <a:srgbClr val="FFFF00"/>
                </a:solidFill>
              </a:rPr>
              <a:t>R. </a:t>
            </a:r>
            <a:r>
              <a:rPr lang="en-US" dirty="0" err="1">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a:solidFill>
                  <a:srgbClr val="FFFF00"/>
                </a:solidFill>
              </a:rPr>
              <a:t>T. Schmit</a:t>
            </a:r>
          </a:p>
          <a:p>
            <a:r>
              <a:rPr lang="en-US" dirty="0">
                <a:solidFill>
                  <a:srgbClr val="FFFF00"/>
                </a:solidFill>
              </a:rPr>
              <a:t>M. </a:t>
            </a:r>
            <a:r>
              <a:rPr lang="en-US" dirty="0" err="1">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3188994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9648620"/>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292447398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a:solidFill>
                  <a:prstClr val="white"/>
                </a:solidFill>
              </a:rPr>
              <a:t>+ others</a:t>
            </a:r>
            <a:endParaRPr lang="en-US" dirty="0">
              <a:solidFill>
                <a:prstClr val="white"/>
              </a:solidFill>
            </a:endParaRPr>
          </a:p>
        </p:txBody>
      </p:sp>
    </p:spTree>
    <p:extLst>
      <p:ext uri="{BB962C8B-B14F-4D97-AF65-F5344CB8AC3E}">
        <p14:creationId xmlns:p14="http://schemas.microsoft.com/office/powerpoint/2010/main" val="2558566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089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42</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2578246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1_004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5943600" y="533400"/>
            <a:ext cx="3224024" cy="369332"/>
          </a:xfrm>
          <a:prstGeom prst="rect">
            <a:avLst/>
          </a:prstGeom>
          <a:noFill/>
        </p:spPr>
        <p:txBody>
          <a:bodyPr wrap="none" rtlCol="0">
            <a:spAutoFit/>
          </a:bodyPr>
          <a:lstStyle/>
          <a:p>
            <a:r>
              <a:rPr lang="en-US" dirty="0" smtClean="0">
                <a:solidFill>
                  <a:schemeClr val="bg1"/>
                </a:solidFill>
              </a:rPr>
              <a:t>Actual AHI data, in </a:t>
            </a:r>
            <a:r>
              <a:rPr lang="en-US" dirty="0" err="1" smtClean="0">
                <a:solidFill>
                  <a:schemeClr val="bg1"/>
                </a:solidFill>
              </a:rPr>
              <a:t>McIDAS</a:t>
            </a:r>
            <a:r>
              <a:rPr lang="en-US" dirty="0" smtClean="0">
                <a:solidFill>
                  <a:schemeClr val="bg1"/>
                </a:solidFill>
              </a:rPr>
              <a:t>-X</a:t>
            </a:r>
            <a:endParaRPr lang="en-US" dirty="0">
              <a:solidFill>
                <a:schemeClr val="bg1"/>
              </a:solidFill>
            </a:endParaRPr>
          </a:p>
        </p:txBody>
      </p:sp>
    </p:spTree>
    <p:extLst>
      <p:ext uri="{BB962C8B-B14F-4D97-AF65-F5344CB8AC3E}">
        <p14:creationId xmlns:p14="http://schemas.microsoft.com/office/powerpoint/2010/main" val="3239338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2_0051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176397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3_0064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52709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4_0086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3681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5_01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42798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6_0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526411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7_03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0452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861" y="0"/>
            <a:ext cx="7086600" cy="857250"/>
          </a:xfrm>
        </p:spPr>
        <p:txBody>
          <a:bodyPr/>
          <a:lstStyle/>
          <a:p>
            <a:r>
              <a:rPr lang="en-US" sz="3600" b="1" dirty="0">
                <a:solidFill>
                  <a:schemeClr val="tx1"/>
                </a:solidFill>
                <a:effectLst>
                  <a:outerShdw blurRad="38100" dist="38100" dir="2700000" algn="tl">
                    <a:srgbClr val="000000">
                      <a:alpha val="43137"/>
                    </a:srgbClr>
                  </a:outerShdw>
                </a:effectLst>
              </a:rPr>
              <a:t>Assembled GOES-R Spacecraft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13" y="1021431"/>
            <a:ext cx="8219767" cy="5201572"/>
          </a:xfrm>
          <a:prstGeom prst="rect">
            <a:avLst/>
          </a:prstGeom>
        </p:spPr>
      </p:pic>
      <p:sp>
        <p:nvSpPr>
          <p:cNvPr id="6" name="Slide Number Placeholder 5"/>
          <p:cNvSpPr>
            <a:spLocks noGrp="1"/>
          </p:cNvSpPr>
          <p:nvPr>
            <p:ph type="sldNum" sz="quarter" idx="12"/>
          </p:nvPr>
        </p:nvSpPr>
        <p:spPr>
          <a:xfrm>
            <a:off x="7010400" y="6584156"/>
            <a:ext cx="2133600" cy="273844"/>
          </a:xfrm>
        </p:spPr>
        <p:txBody>
          <a:bodyPr/>
          <a:lstStyle/>
          <a:p>
            <a:pPr>
              <a:defRPr/>
            </a:pPr>
            <a:fld id="{6ECF5EF8-31B4-4F78-B46E-860652303D3D}" type="slidenum">
              <a:rPr lang="en-US" smtClean="0">
                <a:solidFill>
                  <a:prstClr val="white"/>
                </a:solidFill>
              </a:rPr>
              <a:pPr>
                <a:defRPr/>
              </a:pPr>
              <a:t>5</a:t>
            </a:fld>
            <a:endParaRPr lang="en-US" dirty="0">
              <a:solidFill>
                <a:prstClr val="white"/>
              </a:solidFill>
            </a:endParaRPr>
          </a:p>
        </p:txBody>
      </p:sp>
    </p:spTree>
    <p:extLst>
      <p:ext uri="{BB962C8B-B14F-4D97-AF65-F5344CB8AC3E}">
        <p14:creationId xmlns:p14="http://schemas.microsoft.com/office/powerpoint/2010/main" val="2762404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8_06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3302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09_069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60364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0_07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80429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1_08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32045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2_096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043197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3_104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034014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4_112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81510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5_12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709367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8_BAND16_1330_31March2015_0600enh"/>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044949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47496" cy="6858000"/>
          </a:xfrm>
          <a:prstGeom prst="rect">
            <a:avLst/>
          </a:prstGeom>
        </p:spPr>
      </p:pic>
      <p:sp>
        <p:nvSpPr>
          <p:cNvPr id="7" name="TextBox 6"/>
          <p:cNvSpPr txBox="1"/>
          <p:nvPr/>
        </p:nvSpPr>
        <p:spPr>
          <a:xfrm>
            <a:off x="6248400" y="2209800"/>
            <a:ext cx="3429000" cy="646331"/>
          </a:xfrm>
          <a:prstGeom prst="rect">
            <a:avLst/>
          </a:prstGeom>
          <a:noFill/>
        </p:spPr>
        <p:txBody>
          <a:bodyPr wrap="square" rtlCol="0">
            <a:spAutoFit/>
          </a:bodyPr>
          <a:lstStyle/>
          <a:p>
            <a:pPr algn="ctr"/>
            <a:r>
              <a:rPr lang="en-US" dirty="0">
                <a:solidFill>
                  <a:prstClr val="black"/>
                </a:solidFill>
              </a:rPr>
              <a:t>Recent AHI image </a:t>
            </a:r>
          </a:p>
          <a:p>
            <a:pPr algn="ctr"/>
            <a:r>
              <a:rPr lang="en-US" dirty="0">
                <a:solidFill>
                  <a:prstClr val="black"/>
                </a:solidFill>
              </a:rPr>
              <a:t>in </a:t>
            </a:r>
            <a:r>
              <a:rPr lang="en-US" dirty="0" err="1">
                <a:solidFill>
                  <a:prstClr val="black"/>
                </a:solidFill>
              </a:rPr>
              <a:t>RealEarth</a:t>
            </a:r>
            <a:endParaRPr lang="en-US" dirty="0">
              <a:solidFill>
                <a:prstClr val="black"/>
              </a:solidFill>
            </a:endParaRPr>
          </a:p>
        </p:txBody>
      </p:sp>
      <p:pic>
        <p:nvPicPr>
          <p:cNvPr id="2" name="Picture 1"/>
          <p:cNvPicPr>
            <a:picLocks noChangeAspect="1"/>
          </p:cNvPicPr>
          <p:nvPr/>
        </p:nvPicPr>
        <p:blipFill>
          <a:blip r:embed="rId3"/>
          <a:stretch>
            <a:fillRect/>
          </a:stretch>
        </p:blipFill>
        <p:spPr>
          <a:xfrm>
            <a:off x="7543800" y="40821"/>
            <a:ext cx="1518036" cy="1079086"/>
          </a:xfrm>
          <a:prstGeom prst="rect">
            <a:avLst/>
          </a:prstGeom>
        </p:spPr>
      </p:pic>
      <p:pic>
        <p:nvPicPr>
          <p:cNvPr id="4" name="Picture 3"/>
          <p:cNvPicPr>
            <a:picLocks noChangeAspect="1"/>
          </p:cNvPicPr>
          <p:nvPr/>
        </p:nvPicPr>
        <p:blipFill>
          <a:blip r:embed="rId4"/>
          <a:stretch>
            <a:fillRect/>
          </a:stretch>
        </p:blipFill>
        <p:spPr>
          <a:xfrm>
            <a:off x="7513317" y="6028765"/>
            <a:ext cx="1579001" cy="804742"/>
          </a:xfrm>
          <a:prstGeom prst="rect">
            <a:avLst/>
          </a:prstGeom>
        </p:spPr>
      </p:pic>
      <p:sp>
        <p:nvSpPr>
          <p:cNvPr id="5" name="Slide Number Placeholder 4"/>
          <p:cNvSpPr>
            <a:spLocks noGrp="1"/>
          </p:cNvSpPr>
          <p:nvPr>
            <p:ph type="sldNum" sz="quarter" idx="12"/>
          </p:nvPr>
        </p:nvSpPr>
        <p:spPr/>
        <p:txBody>
          <a:bodyPr/>
          <a:lstStyle/>
          <a:p>
            <a:fld id="{FFF4EA21-5B68-47D0-B693-51EB7311A0D6}" type="slidenum">
              <a:rPr lang="en-US" smtClean="0">
                <a:solidFill>
                  <a:prstClr val="black">
                    <a:lumMod val="85000"/>
                    <a:lumOff val="15000"/>
                  </a:prstClr>
                </a:solidFill>
              </a:rPr>
              <a:pPr/>
              <a:t>59</a:t>
            </a:fld>
            <a:endParaRPr lang="en-US">
              <a:solidFill>
                <a:prstClr val="black">
                  <a:lumMod val="85000"/>
                  <a:lumOff val="15000"/>
                </a:prstClr>
              </a:solidFill>
            </a:endParaRPr>
          </a:p>
        </p:txBody>
      </p:sp>
    </p:spTree>
    <p:extLst>
      <p:ext uri="{BB962C8B-B14F-4D97-AF65-F5344CB8AC3E}">
        <p14:creationId xmlns:p14="http://schemas.microsoft.com/office/powerpoint/2010/main" val="3683276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6</a:t>
            </a:fld>
            <a:endParaRPr lang="en-US" smtClean="0">
              <a:solidFill>
                <a:srgbClr val="000000"/>
              </a:solidFill>
            </a:endParaRPr>
          </a:p>
        </p:txBody>
      </p:sp>
    </p:spTree>
    <p:extLst>
      <p:ext uri="{BB962C8B-B14F-4D97-AF65-F5344CB8AC3E}">
        <p14:creationId xmlns:p14="http://schemas.microsoft.com/office/powerpoint/2010/main" val="869100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aspects: </a:t>
            </a:r>
          </a:p>
          <a:p>
            <a:pPr lvl="1" eaLnBrk="1" hangingPunct="1"/>
            <a:r>
              <a:rPr lang="en-US" sz="2400" dirty="0" smtClean="0">
                <a:solidFill>
                  <a:schemeClr val="bg1"/>
                </a:solidFill>
              </a:rPr>
              <a:t>spatial, temporal, spectral, calibration,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experience/instruments: </a:t>
            </a:r>
          </a:p>
          <a:p>
            <a:pPr lvl="1" eaLnBrk="1" hangingPunct="1"/>
            <a:r>
              <a:rPr lang="en-US" sz="2400" dirty="0" smtClean="0">
                <a:solidFill>
                  <a:schemeClr val="bg1"/>
                </a:solidFill>
              </a:rPr>
              <a:t>The ABI has already had a long history, even before launch. </a:t>
            </a:r>
          </a:p>
          <a:p>
            <a:pPr eaLnBrk="1" hangingPunct="1"/>
            <a:r>
              <a:rPr lang="en-US" sz="2800" dirty="0" smtClean="0">
                <a:solidFill>
                  <a:schemeClr val="bg1"/>
                </a:solidFill>
              </a:rPr>
              <a:t>Similar </a:t>
            </a:r>
            <a:r>
              <a:rPr lang="en-US" sz="2800" dirty="0">
                <a:solidFill>
                  <a:schemeClr val="bg1"/>
                </a:solidFill>
              </a:rPr>
              <a:t>imagers </a:t>
            </a:r>
            <a:r>
              <a:rPr lang="en-US" sz="2800" dirty="0" smtClean="0">
                <a:solidFill>
                  <a:schemeClr val="bg1"/>
                </a:solidFill>
              </a:rPr>
              <a:t>by </a:t>
            </a:r>
            <a:r>
              <a:rPr lang="en-US" sz="2800" dirty="0">
                <a:solidFill>
                  <a:schemeClr val="bg1"/>
                </a:solidFill>
              </a:rPr>
              <a:t>Europe, </a:t>
            </a:r>
            <a:r>
              <a:rPr lang="en-US" sz="2800" dirty="0" smtClean="0">
                <a:solidFill>
                  <a:schemeClr val="bg1"/>
                </a:solidFill>
              </a:rPr>
              <a:t>Japan, Korea, etc.  </a:t>
            </a: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60</a:t>
            </a:fld>
            <a:endParaRPr lang="en-US" dirty="0" smtClean="0">
              <a:solidFill>
                <a:srgbClr val="000000"/>
              </a:solidFill>
            </a:endParaRPr>
          </a:p>
        </p:txBody>
      </p:sp>
    </p:spTree>
    <p:extLst>
      <p:ext uri="{BB962C8B-B14F-4D97-AF65-F5344CB8AC3E}">
        <p14:creationId xmlns:p14="http://schemas.microsoft.com/office/powerpoint/2010/main" val="2396278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988324736"/>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759740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62</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228600" y="9144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Impact areas include, but are not limited to: weather, Numerical Weather Prediction, severe weather, hazards (volcanic ash plumes), aviation, environmental (fires), health (smoke), oceanographic, </a:t>
            </a:r>
            <a:r>
              <a:rPr lang="en-US" sz="2800" dirty="0" err="1" smtClean="0">
                <a:solidFill>
                  <a:srgbClr val="FFFFFF"/>
                </a:solidFill>
              </a:rPr>
              <a:t>cryosphere</a:t>
            </a:r>
            <a:r>
              <a:rPr lang="en-US" sz="2800" dirty="0" smtClean="0">
                <a:solidFill>
                  <a:srgbClr val="FFFFFF"/>
                </a:solidFill>
              </a:rPr>
              <a:t>, land, etc. </a:t>
            </a:r>
          </a:p>
          <a:p>
            <a:pPr marL="0" indent="0" eaLnBrk="1" hangingPunct="1">
              <a:buFontTx/>
              <a:buNone/>
              <a:defRPr/>
            </a:pPr>
            <a:endParaRPr lang="en-US" sz="1000" dirty="0">
              <a:solidFill>
                <a:srgbClr val="FFFFFF"/>
              </a:solidFill>
            </a:endParaRPr>
          </a:p>
        </p:txBody>
      </p:sp>
      <p:sp>
        <p:nvSpPr>
          <p:cNvPr id="8" name="Rectangle 3" descr="cube_imager"/>
          <p:cNvSpPr>
            <a:spLocks noGrp="1" noChangeAspect="1" noChangeArrowheads="1"/>
          </p:cNvSpPr>
          <p:nvPr isPhoto="1"/>
        </p:nvSpPr>
        <p:spPr bwMode="auto">
          <a:xfrm>
            <a:off x="6477000" y="4876800"/>
            <a:ext cx="2743200" cy="1613647"/>
          </a:xfrm>
          <a:prstGeom prst="rect">
            <a:avLst/>
          </a:prstGeom>
          <a:blipFill dpi="0" rotWithShape="1">
            <a:blip r:embed="rId2"/>
            <a:srcRect/>
            <a:stretch>
              <a:fillRect t="-19167" b="-833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392162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63</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32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439803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928825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43D8A-64D1-4A76-A16B-B1729C867EF6}" type="slidenum">
              <a:rPr lang="en-US" smtClean="0">
                <a:solidFill>
                  <a:srgbClr val="000000"/>
                </a:solidFill>
              </a:rPr>
              <a:pPr eaLnBrk="1" hangingPunct="1"/>
              <a:t>9</a:t>
            </a:fld>
            <a:endParaRPr lang="en-US" smtClean="0">
              <a:solidFill>
                <a:srgbClr val="000000"/>
              </a:solidFill>
            </a:endParaRPr>
          </a:p>
        </p:txBody>
      </p:sp>
    </p:spTree>
    <p:extLst>
      <p:ext uri="{BB962C8B-B14F-4D97-AF65-F5344CB8AC3E}">
        <p14:creationId xmlns:p14="http://schemas.microsoft.com/office/powerpoint/2010/main" val="847950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TotalTime>
  <Words>1745</Words>
  <Application>Microsoft Office PowerPoint</Application>
  <PresentationFormat>On-screen Show (4:3)</PresentationFormat>
  <Paragraphs>359</Paragraphs>
  <Slides>63</Slides>
  <Notes>19</Notes>
  <HiddenSlides>0</HiddenSlides>
  <MMClips>0</MMClips>
  <ScaleCrop>false</ScaleCrop>
  <HeadingPairs>
    <vt:vector size="4" baseType="variant">
      <vt:variant>
        <vt:lpstr>Theme</vt:lpstr>
      </vt:variant>
      <vt:variant>
        <vt:i4>18</vt:i4>
      </vt:variant>
      <vt:variant>
        <vt:lpstr>Slide Titles</vt:lpstr>
      </vt:variant>
      <vt:variant>
        <vt:i4>63</vt:i4>
      </vt:variant>
    </vt:vector>
  </HeadingPairs>
  <TitlesOfParts>
    <vt:vector size="81" baseType="lpstr">
      <vt:lpstr>Default Design</vt:lpstr>
      <vt:lpstr>2_Default Design</vt:lpstr>
      <vt:lpstr>17_Default Design</vt:lpstr>
      <vt:lpstr>10_Default Design</vt:lpstr>
      <vt:lpstr>11_Office Theme</vt:lpstr>
      <vt:lpstr>4_Default Design</vt:lpstr>
      <vt:lpstr>7_Default Design</vt:lpstr>
      <vt:lpstr>3_Office Theme</vt:lpstr>
      <vt:lpstr>14_Default Design</vt:lpstr>
      <vt:lpstr>1_Default Design</vt:lpstr>
      <vt:lpstr>18_Default Design</vt:lpstr>
      <vt:lpstr>13_Default Design</vt:lpstr>
      <vt:lpstr>1_Office Theme</vt:lpstr>
      <vt:lpstr>Office Theme</vt:lpstr>
      <vt:lpstr>9_Default Design</vt:lpstr>
      <vt:lpstr>Spectrum</vt:lpstr>
      <vt:lpstr>2_NOAA</vt:lpstr>
      <vt:lpstr>4_Office Theme</vt:lpstr>
      <vt:lpstr>PowerPoint Presentation</vt:lpstr>
      <vt:lpstr>GOES-R main instruments</vt:lpstr>
      <vt:lpstr>GOES-R Series Overview</vt:lpstr>
      <vt:lpstr>GOES-R</vt:lpstr>
      <vt:lpstr>Assembled GOES-R Spacecraft</vt:lpstr>
      <vt:lpstr>ABI bands 1-6</vt:lpstr>
      <vt:lpstr>ABI bands 7-16</vt:lpstr>
      <vt:lpstr>PowerPoint Presentation</vt:lpstr>
      <vt:lpstr>PowerPoint Presentation</vt:lpstr>
      <vt:lpstr>PowerPoint Presentation</vt:lpstr>
      <vt:lpstr>PowerPoint Presentation</vt:lpstr>
      <vt:lpstr>Advanced Baseline Imager</vt:lpstr>
      <vt:lpstr>GOES-15 Science Test</vt:lpstr>
      <vt:lpstr>GOES-14 Super Rapid Scan Operations to Prepare for GOES-R (SRSOR)</vt:lpstr>
      <vt:lpstr>SRSOR Links</vt:lpstr>
      <vt:lpstr>PowerPoint Presentation</vt:lpstr>
      <vt:lpstr>PowerPoint Presentation</vt:lpstr>
      <vt:lpstr>Future vs. Current Spectral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 ABI Scan Modes</vt:lpstr>
      <vt:lpstr>PowerPoint Presentation</vt:lpstr>
      <vt:lpstr>Recent Mode 3 (Flex mode)  “Time-Time” chart</vt:lpstr>
      <vt:lpstr>Baseline Time-Time Mode 4 (Continuous Full Disk)</vt:lpstr>
      <vt:lpstr>PowerPoint Presentation</vt:lpstr>
      <vt:lpstr>GOES-R ABI Products</vt:lpstr>
      <vt:lpstr>Pseudo-Natural Color</vt:lpstr>
      <vt:lpstr>Educational Webapps Developed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Approximate spectral and spatial resolutions of US GOES Imagers</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cp:revision>
  <dcterms:created xsi:type="dcterms:W3CDTF">2015-10-29T18:51:00Z</dcterms:created>
  <dcterms:modified xsi:type="dcterms:W3CDTF">2015-10-29T19:07:00Z</dcterms:modified>
</cp:coreProperties>
</file>