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256" r:id="rId3"/>
    <p:sldId id="259" r:id="rId4"/>
    <p:sldId id="260" r:id="rId5"/>
    <p:sldId id="261" r:id="rId6"/>
    <p:sldId id="279" r:id="rId7"/>
    <p:sldId id="281" r:id="rId8"/>
    <p:sldId id="257" r:id="rId9"/>
    <p:sldId id="262" r:id="rId10"/>
    <p:sldId id="280" r:id="rId11"/>
    <p:sldId id="275"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6" r:id="rId25"/>
    <p:sldId id="277"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9" r:id="rId40"/>
    <p:sldId id="296" r:id="rId41"/>
    <p:sldId id="300" r:id="rId42"/>
    <p:sldId id="301" r:id="rId43"/>
    <p:sldId id="302" r:id="rId44"/>
    <p:sldId id="303" r:id="rId45"/>
    <p:sldId id="304" r:id="rId46"/>
    <p:sldId id="305" r:id="rId47"/>
    <p:sldId id="306" r:id="rId48"/>
    <p:sldId id="297" r:id="rId49"/>
    <p:sldId id="282" r:id="rId50"/>
    <p:sldId id="278"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75" d="100"/>
          <a:sy n="175" d="100"/>
        </p:scale>
        <p:origin x="-162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8C4C19-1ADB-4E13-9451-C56B037636E4}" type="datetimeFigureOut">
              <a:rPr lang="en-US" smtClean="0"/>
              <a:t>12/23/2014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C42F0-D270-4B0C-B27B-A79AE2C59196}" type="slidenum">
              <a:rPr lang="en-US" smtClean="0"/>
              <a:t>‹#›</a:t>
            </a:fld>
            <a:endParaRPr lang="en-US"/>
          </a:p>
        </p:txBody>
      </p:sp>
    </p:spTree>
    <p:extLst>
      <p:ext uri="{BB962C8B-B14F-4D97-AF65-F5344CB8AC3E}">
        <p14:creationId xmlns:p14="http://schemas.microsoft.com/office/powerpoint/2010/main" val="140467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C42F0-D270-4B0C-B27B-A79AE2C59196}" type="slidenum">
              <a:rPr lang="en-US" smtClean="0"/>
              <a:t>42</a:t>
            </a:fld>
            <a:endParaRPr lang="en-US"/>
          </a:p>
        </p:txBody>
      </p:sp>
    </p:spTree>
    <p:extLst>
      <p:ext uri="{BB962C8B-B14F-4D97-AF65-F5344CB8AC3E}">
        <p14:creationId xmlns:p14="http://schemas.microsoft.com/office/powerpoint/2010/main" val="3263383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98B4C7-3F65-4EFB-ADC6-C599032D1772}" type="datetime1">
              <a:rPr lang="en-US" smtClean="0"/>
              <a:t>12/23/2014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3397105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B527C-AB28-4C86-8484-D699CCDA3E76}" type="datetime1">
              <a:rPr lang="en-US" smtClean="0"/>
              <a:t>12/23/2014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297772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2A1DCE-10E8-48F0-9175-1CB1C22EBE6B}" type="datetime1">
              <a:rPr lang="en-US" smtClean="0"/>
              <a:t>12/23/2014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240991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22625" y="274638"/>
            <a:ext cx="7679328" cy="685800"/>
          </a:xfrm>
        </p:spPr>
        <p:txBody>
          <a:bodyPr/>
          <a:lstStyle/>
          <a:p>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1703E5D-CDEE-4B4A-92D6-3C0B35E1FB63}" type="datetime1">
              <a:rPr lang="en-US" smtClean="0">
                <a:solidFill>
                  <a:srgbClr val="000000"/>
                </a:solidFill>
              </a:rPr>
              <a:t>12/23/2014</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8D57DBB9-07C6-49AB-BFD5-E737C7E241F6}" type="slidenum">
              <a:rPr lang="en-US" smtClean="0">
                <a:solidFill>
                  <a:srgbClr val="000000"/>
                </a:solidFill>
              </a:rPr>
              <a:pPr/>
              <a:t>‹#›</a:t>
            </a:fld>
            <a:endParaRPr lang="en-US">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07" y="134175"/>
            <a:ext cx="1025116" cy="604753"/>
          </a:xfrm>
          <a:prstGeom prst="rect">
            <a:avLst/>
          </a:prstGeom>
        </p:spPr>
      </p:pic>
    </p:spTree>
    <p:extLst>
      <p:ext uri="{BB962C8B-B14F-4D97-AF65-F5344CB8AC3E}">
        <p14:creationId xmlns:p14="http://schemas.microsoft.com/office/powerpoint/2010/main" val="289102190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538" y="1039813"/>
            <a:ext cx="42592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039813"/>
            <a:ext cx="43322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21BCF7-9B7B-4130-8DFD-E78B5ED14C8A}" type="datetime1">
              <a:rPr lang="en-US" smtClean="0">
                <a:solidFill>
                  <a:srgbClr val="000000"/>
                </a:solidFill>
              </a:rPr>
              <a:t>12/23/2014</a:t>
            </a:fld>
            <a:endParaRPr lang="en-US">
              <a:solidFill>
                <a:srgbClr val="000000"/>
              </a:solidFill>
            </a:endParaRPr>
          </a:p>
        </p:txBody>
      </p:sp>
      <p:sp>
        <p:nvSpPr>
          <p:cNvPr id="7" name="Slide Number Placeholder 6"/>
          <p:cNvSpPr>
            <a:spLocks noGrp="1"/>
          </p:cNvSpPr>
          <p:nvPr>
            <p:ph type="sldNum" sz="quarter" idx="12"/>
          </p:nvPr>
        </p:nvSpPr>
        <p:spPr/>
        <p:txBody>
          <a:bodyPr/>
          <a:lstStyle/>
          <a:p>
            <a:fld id="{8D57DBB9-07C6-49AB-BFD5-E737C7E241F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91334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08423" y="274638"/>
            <a:ext cx="5001432" cy="6858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616466-AAD9-4441-9248-2D97043B4E93}" type="datetime1">
              <a:rPr lang="en-US" smtClean="0">
                <a:solidFill>
                  <a:srgbClr val="000000"/>
                </a:solidFill>
              </a:rPr>
              <a:t>12/23/2014</a:t>
            </a:fld>
            <a:endParaRPr lang="en-US">
              <a:solidFill>
                <a:srgbClr val="000000"/>
              </a:solidFill>
            </a:endParaRPr>
          </a:p>
        </p:txBody>
      </p:sp>
      <p:sp>
        <p:nvSpPr>
          <p:cNvPr id="5" name="Slide Number Placeholder 4"/>
          <p:cNvSpPr>
            <a:spLocks noGrp="1"/>
          </p:cNvSpPr>
          <p:nvPr>
            <p:ph type="sldNum" sz="quarter" idx="12"/>
          </p:nvPr>
        </p:nvSpPr>
        <p:spPr/>
        <p:txBody>
          <a:bodyPr/>
          <a:lstStyle/>
          <a:p>
            <a:fld id="{8D57DBB9-07C6-49AB-BFD5-E737C7E241F6}" type="slidenum">
              <a:rPr lang="en-US" smtClean="0">
                <a:solidFill>
                  <a:srgbClr val="000000"/>
                </a:solidFill>
              </a:rPr>
              <a:pPr/>
              <a:t>‹#›</a:t>
            </a:fld>
            <a:endParaRPr lang="en-US">
              <a:solidFill>
                <a:srgbClr val="000000"/>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07" y="134175"/>
            <a:ext cx="1025116" cy="604753"/>
          </a:xfrm>
          <a:prstGeom prst="rect">
            <a:avLst/>
          </a:prstGeom>
        </p:spPr>
      </p:pic>
    </p:spTree>
    <p:extLst>
      <p:ext uri="{BB962C8B-B14F-4D97-AF65-F5344CB8AC3E}">
        <p14:creationId xmlns:p14="http://schemas.microsoft.com/office/powerpoint/2010/main" val="25629162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BB7ABBD-CF63-4729-B153-2ACABDF158AA}" type="datetime1">
              <a:rPr lang="en-US" smtClean="0">
                <a:solidFill>
                  <a:srgbClr val="000000"/>
                </a:solidFill>
              </a:rPr>
              <a:t>12/23/2014</a:t>
            </a:fld>
            <a:endParaRPr lang="en-US">
              <a:solidFill>
                <a:srgbClr val="000000"/>
              </a:solidFill>
            </a:endParaRPr>
          </a:p>
        </p:txBody>
      </p:sp>
    </p:spTree>
    <p:extLst>
      <p:ext uri="{BB962C8B-B14F-4D97-AF65-F5344CB8AC3E}">
        <p14:creationId xmlns:p14="http://schemas.microsoft.com/office/powerpoint/2010/main" val="163101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4D425-92D3-4566-9EC1-B14ADCF8B966}" type="datetime1">
              <a:rPr lang="en-US" smtClean="0"/>
              <a:t>12/23/2014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321348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6E494F-504B-41F4-A381-4445EE9B9A31}" type="datetime1">
              <a:rPr lang="en-US" smtClean="0"/>
              <a:t>12/23/2014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648117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DF6CB1-0E11-427F-86DC-D782CF48EE8C}" type="datetime1">
              <a:rPr lang="en-US" smtClean="0"/>
              <a:t>12/23/2014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153161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3A170C-884C-4C78-A8B4-7EA1E91E843E}" type="datetime1">
              <a:rPr lang="en-US" smtClean="0"/>
              <a:t>12/23/2014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1196666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0FA4CA-91CA-41C5-AA09-38E51DE05B0E}" type="datetime1">
              <a:rPr lang="en-US" smtClean="0"/>
              <a:t>12/23/2014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133793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42A07-5DA4-4330-A1E4-41AD35C7914E}" type="datetime1">
              <a:rPr lang="en-US" smtClean="0"/>
              <a:t>12/23/2014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425406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07CD65-62B7-42D0-8538-A6FEB39CE3E6}" type="datetime1">
              <a:rPr lang="en-US" smtClean="0"/>
              <a:t>12/23/2014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414174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F44B38-63A3-43BE-9B05-12D0AFEB5158}" type="datetime1">
              <a:rPr lang="en-US" smtClean="0"/>
              <a:t>12/23/2014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1623E-B48C-4BC3-84E1-378132182651}" type="slidenum">
              <a:rPr lang="en-US" smtClean="0"/>
              <a:t>‹#›</a:t>
            </a:fld>
            <a:endParaRPr lang="en-US"/>
          </a:p>
        </p:txBody>
      </p:sp>
    </p:spTree>
    <p:extLst>
      <p:ext uri="{BB962C8B-B14F-4D97-AF65-F5344CB8AC3E}">
        <p14:creationId xmlns:p14="http://schemas.microsoft.com/office/powerpoint/2010/main" val="3333134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A7DD3-2178-4E73-B0A3-BD2CD3470E20}" type="datetime1">
              <a:rPr lang="en-US" smtClean="0"/>
              <a:t>12/23/2014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1623E-B48C-4BC3-84E1-378132182651}" type="slidenum">
              <a:rPr lang="en-US" smtClean="0"/>
              <a:t>‹#›</a:t>
            </a:fld>
            <a:endParaRPr lang="en-US"/>
          </a:p>
        </p:txBody>
      </p:sp>
    </p:spTree>
    <p:extLst>
      <p:ext uri="{BB962C8B-B14F-4D97-AF65-F5344CB8AC3E}">
        <p14:creationId xmlns:p14="http://schemas.microsoft.com/office/powerpoint/2010/main" val="1359221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Line 4"/>
          <p:cNvSpPr>
            <a:spLocks noChangeShapeType="1"/>
          </p:cNvSpPr>
          <p:nvPr/>
        </p:nvSpPr>
        <p:spPr bwMode="auto">
          <a:xfrm>
            <a:off x="0" y="957263"/>
            <a:ext cx="9137650" cy="0"/>
          </a:xfrm>
          <a:prstGeom prst="line">
            <a:avLst/>
          </a:prstGeom>
          <a:noFill/>
          <a:ln w="12700">
            <a:solidFill>
              <a:srgbClr val="CE1126"/>
            </a:solidFill>
            <a:round/>
            <a:headEnd/>
            <a:tailEnd/>
          </a:ln>
          <a:effectLst/>
        </p:spPr>
        <p:txBody>
          <a:bodyPr wrap="none" anchor="ctr"/>
          <a:lstStyle/>
          <a:p>
            <a:pPr>
              <a:defRPr/>
            </a:pPr>
            <a:endParaRPr lang="en-US" dirty="0">
              <a:solidFill>
                <a:srgbClr val="000000"/>
              </a:solidFill>
            </a:endParaRPr>
          </a:p>
        </p:txBody>
      </p:sp>
      <p:sp>
        <p:nvSpPr>
          <p:cNvPr id="2" name="Title Placeholder 1"/>
          <p:cNvSpPr>
            <a:spLocks noGrp="1"/>
          </p:cNvSpPr>
          <p:nvPr>
            <p:ph type="title"/>
          </p:nvPr>
        </p:nvSpPr>
        <p:spPr>
          <a:xfrm>
            <a:off x="236538" y="274638"/>
            <a:ext cx="8651967" cy="685800"/>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36538" y="1039813"/>
            <a:ext cx="866775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375400" y="6356350"/>
            <a:ext cx="2133600" cy="365125"/>
          </a:xfrm>
          <a:prstGeom prst="rect">
            <a:avLst/>
          </a:prstGeom>
        </p:spPr>
        <p:txBody>
          <a:bodyPr vert="horz" lIns="91440" tIns="45720" rIns="0" bIns="45720" rtlCol="0" anchor="ctr"/>
          <a:lstStyle>
            <a:lvl1pPr algn="r">
              <a:defRPr sz="1000">
                <a:solidFill>
                  <a:schemeClr val="tx1"/>
                </a:solidFill>
                <a:latin typeface="Arial" pitchFamily="34" charset="0"/>
              </a:defRPr>
            </a:lvl1pPr>
          </a:lstStyle>
          <a:p>
            <a:fld id="{9BC8B7EF-8F8F-448B-8BAE-EE8713324665}" type="datetime1">
              <a:rPr lang="en-US" smtClean="0">
                <a:solidFill>
                  <a:srgbClr val="000000"/>
                </a:solidFill>
              </a:rPr>
              <a:t>12/23/2014</a:t>
            </a:fld>
            <a:endParaRPr lang="en-US" dirty="0">
              <a:solidFill>
                <a:srgbClr val="000000"/>
              </a:solidFill>
            </a:endParaRPr>
          </a:p>
        </p:txBody>
      </p:sp>
      <p:sp>
        <p:nvSpPr>
          <p:cNvPr id="6" name="Slide Number Placeholder 5"/>
          <p:cNvSpPr>
            <a:spLocks noGrp="1"/>
          </p:cNvSpPr>
          <p:nvPr>
            <p:ph type="sldNum" sz="quarter" idx="4"/>
          </p:nvPr>
        </p:nvSpPr>
        <p:spPr>
          <a:xfrm>
            <a:off x="8661400" y="6356350"/>
            <a:ext cx="420688" cy="365125"/>
          </a:xfrm>
          <a:prstGeom prst="rect">
            <a:avLst/>
          </a:prstGeom>
        </p:spPr>
        <p:txBody>
          <a:bodyPr vert="horz" lIns="0" tIns="45720" rIns="0" bIns="45720" rtlCol="0" anchor="ctr"/>
          <a:lstStyle>
            <a:lvl1pPr algn="l">
              <a:defRPr sz="1000">
                <a:solidFill>
                  <a:schemeClr val="tx1"/>
                </a:solidFill>
                <a:latin typeface="Arial" pitchFamily="34" charset="0"/>
              </a:defRPr>
            </a:lvl1pPr>
          </a:lstStyle>
          <a:p>
            <a:fld id="{8D57DBB9-07C6-49AB-BFD5-E737C7E241F6}" type="slidenum">
              <a:rPr lang="en-US" smtClean="0">
                <a:solidFill>
                  <a:srgbClr val="000000"/>
                </a:solidFill>
              </a:rPr>
              <a:pPr/>
              <a:t>‹#›</a:t>
            </a:fld>
            <a:endParaRPr lang="en-US" dirty="0">
              <a:solidFill>
                <a:srgbClr val="000000"/>
              </a:solidFill>
            </a:endParaRPr>
          </a:p>
        </p:txBody>
      </p:sp>
      <p:sp>
        <p:nvSpPr>
          <p:cNvPr id="9" name="Line 28"/>
          <p:cNvSpPr>
            <a:spLocks noChangeShapeType="1"/>
          </p:cNvSpPr>
          <p:nvPr/>
        </p:nvSpPr>
        <p:spPr bwMode="auto">
          <a:xfrm>
            <a:off x="8580438" y="6438900"/>
            <a:ext cx="0" cy="200025"/>
          </a:xfrm>
          <a:prstGeom prst="line">
            <a:avLst/>
          </a:prstGeom>
          <a:noFill/>
          <a:ln w="12700">
            <a:solidFill>
              <a:schemeClr val="tx1"/>
            </a:solidFill>
            <a:round/>
            <a:headEnd/>
            <a:tailEnd/>
          </a:ln>
          <a:effectLst/>
        </p:spPr>
        <p:txBody>
          <a:bodyPr wrap="none" anchor="ctr"/>
          <a:lstStyle/>
          <a:p>
            <a:pPr>
              <a:defRPr/>
            </a:pPr>
            <a:endParaRPr lang="en-US" dirty="0">
              <a:solidFill>
                <a:srgbClr val="000000"/>
              </a:solidFill>
            </a:endParaRPr>
          </a:p>
        </p:txBody>
      </p:sp>
    </p:spTree>
    <p:extLst>
      <p:ext uri="{BB962C8B-B14F-4D97-AF65-F5344CB8AC3E}">
        <p14:creationId xmlns:p14="http://schemas.microsoft.com/office/powerpoint/2010/main" val="3950568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p:transition>
  <p:hf hdr="0" ftr="0" dt="0"/>
  <p:txStyles>
    <p:titleStyle>
      <a:lvl1pPr algn="l" defTabSz="914400" rtl="0" eaLnBrk="1" latinLnBrk="0" hangingPunct="1">
        <a:spcBef>
          <a:spcPct val="0"/>
        </a:spcBef>
        <a:buNone/>
        <a:defRPr sz="2800" b="1" kern="1200">
          <a:solidFill>
            <a:schemeClr val="tx1"/>
          </a:solidFill>
          <a:latin typeface="Arial" pitchFamily="34" charset="0"/>
          <a:ea typeface="+mj-ea"/>
          <a:cs typeface="+mj-cs"/>
        </a:defRPr>
      </a:lvl1pPr>
    </p:titleStyle>
    <p:bodyStyle>
      <a:lvl1pPr marL="230188" indent="-230188" algn="l" defTabSz="914400" rtl="0" eaLnBrk="1" latinLnBrk="0" hangingPunct="1">
        <a:spcBef>
          <a:spcPct val="20000"/>
        </a:spcBef>
        <a:buFont typeface="Wingdings" pitchFamily="2" charset="2"/>
        <a:buChar char="§"/>
        <a:defRPr sz="1800" kern="1200" baseline="0">
          <a:solidFill>
            <a:schemeClr val="tx1"/>
          </a:solidFill>
          <a:latin typeface="Arial" pitchFamily="34" charset="0"/>
          <a:ea typeface="+mn-ea"/>
          <a:cs typeface="+mn-cs"/>
        </a:defRPr>
      </a:lvl1pPr>
      <a:lvl2pPr marL="461963" indent="-231775"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684213" indent="-222250" algn="l" defTabSz="914400" rtl="0" eaLnBrk="1" latinLnBrk="0" hangingPunct="1">
        <a:spcBef>
          <a:spcPct val="20000"/>
        </a:spcBef>
        <a:buFont typeface="Wingdings" pitchFamily="2" charset="2"/>
        <a:buChar char="§"/>
        <a:defRPr sz="1800" kern="1200" baseline="0">
          <a:solidFill>
            <a:schemeClr val="tx1"/>
          </a:solidFill>
          <a:latin typeface="Arial" pitchFamily="34" charset="0"/>
          <a:ea typeface="+mn-ea"/>
          <a:cs typeface="+mn-cs"/>
        </a:defRPr>
      </a:lvl3pPr>
      <a:lvl4pPr marL="914400" indent="-230188" algn="l" defTabSz="914400" rtl="0" eaLnBrk="1" latinLnBrk="0" hangingPunct="1">
        <a:spcBef>
          <a:spcPct val="20000"/>
        </a:spcBef>
        <a:buFont typeface="Arial" pitchFamily="34" charset="0"/>
        <a:buChar char="–"/>
        <a:defRPr sz="1800" b="0" kern="1200" baseline="0">
          <a:solidFill>
            <a:schemeClr val="tx1"/>
          </a:solidFill>
          <a:latin typeface="Arial" pitchFamily="34" charset="0"/>
          <a:ea typeface="+mn-ea"/>
          <a:cs typeface="+mn-cs"/>
        </a:defRPr>
      </a:lvl4pPr>
      <a:lvl5pPr marL="1144588" indent="-230188" algn="l" defTabSz="914400" rtl="0" eaLnBrk="1" latinLnBrk="0" hangingPunct="1">
        <a:spcBef>
          <a:spcPct val="20000"/>
        </a:spcBef>
        <a:buFont typeface="Wingdings" pitchFamily="2" charset="2"/>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www.ssec.wisc.edu/grafiir/JAFIIR/CLAVRx_VIIRS_BB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sec.wisc.edu/grafiir/JAFIIR/VIIRS_BB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J1 VIIRS BBR Waiver Analysis</a:t>
            </a:r>
            <a:endParaRPr lang="en-US" dirty="0"/>
          </a:p>
        </p:txBody>
      </p:sp>
      <p:sp>
        <p:nvSpPr>
          <p:cNvPr id="3" name="Subtitle 2"/>
          <p:cNvSpPr>
            <a:spLocks noGrp="1"/>
          </p:cNvSpPr>
          <p:nvPr>
            <p:ph type="subTitle" idx="1"/>
          </p:nvPr>
        </p:nvSpPr>
        <p:spPr>
          <a:xfrm>
            <a:off x="76200" y="3886200"/>
            <a:ext cx="8991600" cy="1752600"/>
          </a:xfrm>
        </p:spPr>
        <p:txBody>
          <a:bodyPr>
            <a:normAutofit fontScale="85000" lnSpcReduction="20000"/>
          </a:bodyPr>
          <a:lstStyle/>
          <a:p>
            <a:r>
              <a:rPr lang="en-US" dirty="0" smtClean="0"/>
              <a:t>JAFIIR Team at UW-Madison/CIMSS:</a:t>
            </a:r>
          </a:p>
          <a:p>
            <a:r>
              <a:rPr lang="en-US" dirty="0" smtClean="0"/>
              <a:t>Mat Gunshor, Hong Zhang, and Allen Huang</a:t>
            </a:r>
          </a:p>
          <a:p>
            <a:r>
              <a:rPr lang="en-US" dirty="0" smtClean="0"/>
              <a:t>STAR Fire Product Lead:</a:t>
            </a:r>
          </a:p>
          <a:p>
            <a:r>
              <a:rPr lang="en-US" dirty="0" smtClean="0"/>
              <a:t>Ivan </a:t>
            </a:r>
            <a:r>
              <a:rPr lang="en-US" dirty="0" err="1" smtClean="0"/>
              <a:t>Csiszar</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1</a:t>
            </a:fld>
            <a:endParaRPr lang="en-US"/>
          </a:p>
        </p:txBody>
      </p:sp>
    </p:spTree>
    <p:extLst>
      <p:ext uri="{BB962C8B-B14F-4D97-AF65-F5344CB8AC3E}">
        <p14:creationId xmlns:p14="http://schemas.microsoft.com/office/powerpoint/2010/main" val="2371159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 The Waiver Case</a:t>
            </a:r>
            <a:endParaRPr lang="en-US" dirty="0"/>
          </a:p>
        </p:txBody>
      </p:sp>
      <p:sp>
        <p:nvSpPr>
          <p:cNvPr id="3" name="Content Placeholder 2"/>
          <p:cNvSpPr>
            <a:spLocks noGrp="1"/>
          </p:cNvSpPr>
          <p:nvPr>
            <p:ph idx="1"/>
          </p:nvPr>
        </p:nvSpPr>
        <p:spPr/>
        <p:txBody>
          <a:bodyPr/>
          <a:lstStyle/>
          <a:p>
            <a:r>
              <a:rPr lang="en-US" dirty="0" smtClean="0"/>
              <a:t>August 21, 2014 at 08:03UTC</a:t>
            </a:r>
          </a:p>
          <a:p>
            <a:pPr lvl="1"/>
            <a:r>
              <a:rPr lang="en-US" dirty="0" smtClean="0"/>
              <a:t>Over Hudson Bay, including cloudy scenes over land and water as well as clear over the east coast of the bay.</a:t>
            </a:r>
          </a:p>
          <a:p>
            <a:r>
              <a:rPr lang="en-US" dirty="0" smtClean="0"/>
              <a:t>Applied the BBR simulation to the I-4 (3.7um) Band of 0.66 (BBR overlap between I4 and I5)</a:t>
            </a:r>
          </a:p>
          <a:p>
            <a:r>
              <a:rPr lang="en-US" dirty="0" smtClean="0"/>
              <a:t>Ran both the CLAVR-x products and the VIIRS Cloud Mask in CSPP.</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10</a:t>
            </a:fld>
            <a:endParaRPr lang="en-US"/>
          </a:p>
        </p:txBody>
      </p:sp>
    </p:spTree>
    <p:extLst>
      <p:ext uri="{BB962C8B-B14F-4D97-AF65-F5344CB8AC3E}">
        <p14:creationId xmlns:p14="http://schemas.microsoft.com/office/powerpoint/2010/main" val="3306516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I4 Band Brightness Temperature</a:t>
            </a:r>
            <a:br>
              <a:rPr lang="en-US" dirty="0" smtClean="0"/>
            </a:br>
            <a:r>
              <a:rPr lang="en-US" dirty="0" smtClean="0"/>
              <a:t>21 Aug 2014 08:03UTC</a:t>
            </a:r>
            <a:endParaRPr lang="en-US" dirty="0"/>
          </a:p>
        </p:txBody>
      </p:sp>
      <p:sp>
        <p:nvSpPr>
          <p:cNvPr id="4" name="TextBox 3"/>
          <p:cNvSpPr txBox="1"/>
          <p:nvPr/>
        </p:nvSpPr>
        <p:spPr>
          <a:xfrm>
            <a:off x="304800" y="5562600"/>
            <a:ext cx="8458200" cy="646331"/>
          </a:xfrm>
          <a:prstGeom prst="rect">
            <a:avLst/>
          </a:prstGeom>
          <a:noFill/>
        </p:spPr>
        <p:txBody>
          <a:bodyPr wrap="square" rtlCol="0">
            <a:spAutoFit/>
          </a:bodyPr>
          <a:lstStyle/>
          <a:p>
            <a:r>
              <a:rPr lang="en-US" dirty="0" smtClean="0"/>
              <a:t>Hudson Bay (coastline drawn by </a:t>
            </a:r>
            <a:r>
              <a:rPr lang="en-US" dirty="0" err="1" smtClean="0"/>
              <a:t>Matlab</a:t>
            </a:r>
            <a:r>
              <a:rPr lang="en-US" dirty="0" smtClean="0"/>
              <a:t> is poor resolution; east coastline evident).</a:t>
            </a:r>
          </a:p>
          <a:p>
            <a:r>
              <a:rPr lang="en-US" dirty="0" smtClean="0"/>
              <a:t>I4 is the 3.7um band, high spatial resolution</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11</a:t>
            </a:fld>
            <a:endParaRPr lang="en-US"/>
          </a:p>
        </p:txBody>
      </p:sp>
    </p:spTree>
    <p:extLst>
      <p:ext uri="{BB962C8B-B14F-4D97-AF65-F5344CB8AC3E}">
        <p14:creationId xmlns:p14="http://schemas.microsoft.com/office/powerpoint/2010/main" val="3998694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I4 Band Brightness Temperature</a:t>
            </a:r>
            <a:br>
              <a:rPr lang="en-US" dirty="0" smtClean="0"/>
            </a:br>
            <a:r>
              <a:rPr lang="en-US" dirty="0" smtClean="0"/>
              <a:t>21 Aug 2014 08:03UTC</a:t>
            </a:r>
            <a:endParaRPr lang="en-US" dirty="0"/>
          </a:p>
        </p:txBody>
      </p:sp>
      <p:sp>
        <p:nvSpPr>
          <p:cNvPr id="4" name="TextBox 3"/>
          <p:cNvSpPr txBox="1"/>
          <p:nvPr/>
        </p:nvSpPr>
        <p:spPr>
          <a:xfrm>
            <a:off x="304800" y="5562600"/>
            <a:ext cx="8458200" cy="923330"/>
          </a:xfrm>
          <a:prstGeom prst="rect">
            <a:avLst/>
          </a:prstGeom>
          <a:noFill/>
        </p:spPr>
        <p:txBody>
          <a:bodyPr wrap="square" rtlCol="0">
            <a:spAutoFit/>
          </a:bodyPr>
          <a:lstStyle/>
          <a:p>
            <a:r>
              <a:rPr lang="en-US" dirty="0" smtClean="0"/>
              <a:t>Hudson Bay (coastline drawn by </a:t>
            </a:r>
            <a:r>
              <a:rPr lang="en-US" dirty="0" err="1" smtClean="0"/>
              <a:t>Matlab</a:t>
            </a:r>
            <a:r>
              <a:rPr lang="en-US" dirty="0" smtClean="0"/>
              <a:t> is poor resolution; east coastline evident).</a:t>
            </a:r>
          </a:p>
          <a:p>
            <a:r>
              <a:rPr lang="en-US" dirty="0" smtClean="0"/>
              <a:t>I4 is the 3.7um band, high spatial resolution</a:t>
            </a:r>
          </a:p>
          <a:p>
            <a:r>
              <a:rPr lang="en-US" dirty="0" smtClean="0"/>
              <a:t>Alteration was the application of BBR simulation described earlier.  BBR=0.66</a:t>
            </a:r>
          </a:p>
        </p:txBody>
      </p:sp>
      <p:sp>
        <p:nvSpPr>
          <p:cNvPr id="5" name="Slide Number Placeholder 4"/>
          <p:cNvSpPr>
            <a:spLocks noGrp="1"/>
          </p:cNvSpPr>
          <p:nvPr>
            <p:ph type="sldNum" sz="quarter" idx="12"/>
          </p:nvPr>
        </p:nvSpPr>
        <p:spPr/>
        <p:txBody>
          <a:bodyPr/>
          <a:lstStyle/>
          <a:p>
            <a:fld id="{2741623E-B48C-4BC3-84E1-378132182651}" type="slidenum">
              <a:rPr lang="en-US" smtClean="0"/>
              <a:t>12</a:t>
            </a:fld>
            <a:endParaRPr lang="en-US"/>
          </a:p>
        </p:txBody>
      </p:sp>
    </p:spTree>
    <p:extLst>
      <p:ext uri="{BB962C8B-B14F-4D97-AF65-F5344CB8AC3E}">
        <p14:creationId xmlns:p14="http://schemas.microsoft.com/office/powerpoint/2010/main" val="4057091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I4_Diff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Altered-Original I4 Band Brightness Temp Diff</a:t>
            </a:r>
          </a:p>
          <a:p>
            <a:r>
              <a:rPr lang="en-US" dirty="0" smtClean="0"/>
              <a:t>21 Aug 2014 08:03UTC</a:t>
            </a:r>
            <a:endParaRPr lang="en-US" dirty="0"/>
          </a:p>
        </p:txBody>
      </p:sp>
      <p:sp>
        <p:nvSpPr>
          <p:cNvPr id="5" name="TextBox 4"/>
          <p:cNvSpPr txBox="1"/>
          <p:nvPr/>
        </p:nvSpPr>
        <p:spPr>
          <a:xfrm>
            <a:off x="304800" y="5562600"/>
            <a:ext cx="8458200" cy="923330"/>
          </a:xfrm>
          <a:prstGeom prst="rect">
            <a:avLst/>
          </a:prstGeom>
          <a:noFill/>
        </p:spPr>
        <p:txBody>
          <a:bodyPr wrap="square" rtlCol="0">
            <a:spAutoFit/>
          </a:bodyPr>
          <a:lstStyle/>
          <a:p>
            <a:r>
              <a:rPr lang="en-US" dirty="0" smtClean="0"/>
              <a:t>Hudson Bay (coastline drawn by </a:t>
            </a:r>
            <a:r>
              <a:rPr lang="en-US" dirty="0" err="1" smtClean="0"/>
              <a:t>Matlab</a:t>
            </a:r>
            <a:r>
              <a:rPr lang="en-US" dirty="0" smtClean="0"/>
              <a:t> is poor resolution; east coastline less evident).</a:t>
            </a:r>
          </a:p>
          <a:p>
            <a:r>
              <a:rPr lang="en-US" dirty="0" smtClean="0"/>
              <a:t>I4 is the 3.7um band, high spatial resolution</a:t>
            </a:r>
          </a:p>
          <a:p>
            <a:r>
              <a:rPr lang="en-US" dirty="0" smtClean="0"/>
              <a:t>Alteration was the application of BBR simulation described earlier.  BBR=0.66</a:t>
            </a:r>
          </a:p>
        </p:txBody>
      </p:sp>
      <p:sp>
        <p:nvSpPr>
          <p:cNvPr id="6" name="Slide Number Placeholder 5"/>
          <p:cNvSpPr>
            <a:spLocks noGrp="1"/>
          </p:cNvSpPr>
          <p:nvPr>
            <p:ph type="sldNum" sz="quarter" idx="12"/>
          </p:nvPr>
        </p:nvSpPr>
        <p:spPr/>
        <p:txBody>
          <a:bodyPr/>
          <a:lstStyle/>
          <a:p>
            <a:fld id="{2741623E-B48C-4BC3-84E1-378132182651}" type="slidenum">
              <a:rPr lang="en-US" smtClean="0"/>
              <a:t>13</a:t>
            </a:fld>
            <a:endParaRPr lang="en-US"/>
          </a:p>
        </p:txBody>
      </p:sp>
    </p:spTree>
    <p:extLst>
      <p:ext uri="{BB962C8B-B14F-4D97-AF65-F5344CB8AC3E}">
        <p14:creationId xmlns:p14="http://schemas.microsoft.com/office/powerpoint/2010/main" val="3341290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5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I5 Band Brightness Temperature</a:t>
            </a:r>
            <a:br>
              <a:rPr lang="en-US" dirty="0" smtClean="0"/>
            </a:br>
            <a:r>
              <a:rPr lang="en-US" dirty="0" smtClean="0"/>
              <a:t>21 Aug 2014 08:03UTC</a:t>
            </a:r>
            <a:endParaRPr lang="en-US" dirty="0"/>
          </a:p>
        </p:txBody>
      </p:sp>
      <p:sp>
        <p:nvSpPr>
          <p:cNvPr id="4" name="TextBox 3"/>
          <p:cNvSpPr txBox="1"/>
          <p:nvPr/>
        </p:nvSpPr>
        <p:spPr>
          <a:xfrm>
            <a:off x="304800" y="5562600"/>
            <a:ext cx="8458200" cy="646331"/>
          </a:xfrm>
          <a:prstGeom prst="rect">
            <a:avLst/>
          </a:prstGeom>
          <a:noFill/>
        </p:spPr>
        <p:txBody>
          <a:bodyPr wrap="square" rtlCol="0">
            <a:spAutoFit/>
          </a:bodyPr>
          <a:lstStyle/>
          <a:p>
            <a:r>
              <a:rPr lang="en-US" dirty="0" smtClean="0"/>
              <a:t>Hudson Bay (coastline drawn by </a:t>
            </a:r>
            <a:r>
              <a:rPr lang="en-US" dirty="0" err="1" smtClean="0"/>
              <a:t>Matlab</a:t>
            </a:r>
            <a:r>
              <a:rPr lang="en-US" dirty="0" smtClean="0"/>
              <a:t> is poor resolution; east coastline evident).</a:t>
            </a:r>
          </a:p>
          <a:p>
            <a:r>
              <a:rPr lang="en-US" dirty="0" smtClean="0"/>
              <a:t>I5 is the 11um band, high spatial resolution “IR Window”</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14</a:t>
            </a:fld>
            <a:endParaRPr lang="en-US"/>
          </a:p>
        </p:txBody>
      </p:sp>
    </p:spTree>
    <p:extLst>
      <p:ext uri="{BB962C8B-B14F-4D97-AF65-F5344CB8AC3E}">
        <p14:creationId xmlns:p14="http://schemas.microsoft.com/office/powerpoint/2010/main" val="2095153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I5_BandDiff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I4 – I5 Band Brightness Temp Diff</a:t>
            </a:r>
          </a:p>
          <a:p>
            <a:r>
              <a:rPr lang="en-US" dirty="0" smtClean="0"/>
              <a:t>21 Aug 2014 08:03UTC</a:t>
            </a:r>
            <a:endParaRPr lang="en-US" dirty="0"/>
          </a:p>
        </p:txBody>
      </p:sp>
      <p:sp>
        <p:nvSpPr>
          <p:cNvPr id="4" name="TextBox 3"/>
          <p:cNvSpPr txBox="1"/>
          <p:nvPr/>
        </p:nvSpPr>
        <p:spPr>
          <a:xfrm>
            <a:off x="304800" y="5562600"/>
            <a:ext cx="8458200" cy="646331"/>
          </a:xfrm>
          <a:prstGeom prst="rect">
            <a:avLst/>
          </a:prstGeom>
          <a:noFill/>
        </p:spPr>
        <p:txBody>
          <a:bodyPr wrap="square" rtlCol="0">
            <a:spAutoFit/>
          </a:bodyPr>
          <a:lstStyle/>
          <a:p>
            <a:r>
              <a:rPr lang="en-US" dirty="0" smtClean="0"/>
              <a:t>Hudson Bay (coastline drawn by </a:t>
            </a:r>
            <a:r>
              <a:rPr lang="en-US" dirty="0" err="1" smtClean="0"/>
              <a:t>Matlab</a:t>
            </a:r>
            <a:r>
              <a:rPr lang="en-US" dirty="0" smtClean="0"/>
              <a:t> is poor resolution; east coastline evident).</a:t>
            </a:r>
          </a:p>
          <a:p>
            <a:r>
              <a:rPr lang="en-US" dirty="0" smtClean="0"/>
              <a:t>This is 3.7-11um band difference; can be used to detect fog (not an official product).</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15</a:t>
            </a:fld>
            <a:endParaRPr lang="en-US"/>
          </a:p>
        </p:txBody>
      </p:sp>
    </p:spTree>
    <p:extLst>
      <p:ext uri="{BB962C8B-B14F-4D97-AF65-F5344CB8AC3E}">
        <p14:creationId xmlns:p14="http://schemas.microsoft.com/office/powerpoint/2010/main" val="1643069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I5_BandDiff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I4 – I5 Band Brightness Temp Diff</a:t>
            </a:r>
          </a:p>
          <a:p>
            <a:r>
              <a:rPr lang="en-US" dirty="0" smtClean="0"/>
              <a:t>21 Aug 2014 08:03UTC</a:t>
            </a:r>
            <a:endParaRPr lang="en-US" dirty="0"/>
          </a:p>
        </p:txBody>
      </p:sp>
      <p:sp>
        <p:nvSpPr>
          <p:cNvPr id="4" name="TextBox 3"/>
          <p:cNvSpPr txBox="1"/>
          <p:nvPr/>
        </p:nvSpPr>
        <p:spPr>
          <a:xfrm>
            <a:off x="304800" y="5562600"/>
            <a:ext cx="8458200" cy="923330"/>
          </a:xfrm>
          <a:prstGeom prst="rect">
            <a:avLst/>
          </a:prstGeom>
          <a:noFill/>
        </p:spPr>
        <p:txBody>
          <a:bodyPr wrap="square" rtlCol="0">
            <a:spAutoFit/>
          </a:bodyPr>
          <a:lstStyle/>
          <a:p>
            <a:r>
              <a:rPr lang="en-US" dirty="0" smtClean="0"/>
              <a:t>Hudson Bay (coastline drawn by </a:t>
            </a:r>
            <a:r>
              <a:rPr lang="en-US" dirty="0" err="1" smtClean="0"/>
              <a:t>Matlab</a:t>
            </a:r>
            <a:r>
              <a:rPr lang="en-US" dirty="0" smtClean="0"/>
              <a:t> is poor resolution; east coastline evident).</a:t>
            </a:r>
          </a:p>
          <a:p>
            <a:r>
              <a:rPr lang="en-US" dirty="0" smtClean="0"/>
              <a:t>This is 3.7-11um band difference; can be used to detect fog (not an official product).</a:t>
            </a:r>
          </a:p>
          <a:p>
            <a:r>
              <a:rPr lang="en-US" dirty="0" smtClean="0"/>
              <a:t>I5 in this case is not altered, only I4 is altered with BBR=0.66</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16</a:t>
            </a:fld>
            <a:endParaRPr lang="en-US"/>
          </a:p>
        </p:txBody>
      </p:sp>
    </p:spTree>
    <p:extLst>
      <p:ext uri="{BB962C8B-B14F-4D97-AF65-F5344CB8AC3E}">
        <p14:creationId xmlns:p14="http://schemas.microsoft.com/office/powerpoint/2010/main" val="3132827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_Zoomed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I4 Band Brightness Temperature</a:t>
            </a:r>
            <a:br>
              <a:rPr lang="en-US" dirty="0" smtClean="0"/>
            </a:br>
            <a:r>
              <a:rPr lang="en-US" dirty="0" smtClean="0"/>
              <a:t>21 Aug 2014 08:03UTC</a:t>
            </a:r>
            <a:endParaRPr lang="en-US" dirty="0"/>
          </a:p>
        </p:txBody>
      </p:sp>
      <p:sp>
        <p:nvSpPr>
          <p:cNvPr id="4" name="TextBox 3"/>
          <p:cNvSpPr txBox="1"/>
          <p:nvPr/>
        </p:nvSpPr>
        <p:spPr>
          <a:xfrm>
            <a:off x="304800" y="5934670"/>
            <a:ext cx="8458200" cy="369332"/>
          </a:xfrm>
          <a:prstGeom prst="rect">
            <a:avLst/>
          </a:prstGeom>
          <a:noFill/>
        </p:spPr>
        <p:txBody>
          <a:bodyPr wrap="square" rtlCol="0">
            <a:spAutoFit/>
          </a:bodyPr>
          <a:lstStyle/>
          <a:p>
            <a:r>
              <a:rPr lang="en-US" dirty="0" smtClean="0"/>
              <a:t>Zoomed in on Hudson Bay; east coastline evident.</a:t>
            </a:r>
          </a:p>
        </p:txBody>
      </p:sp>
      <p:sp>
        <p:nvSpPr>
          <p:cNvPr id="5" name="Slide Number Placeholder 4"/>
          <p:cNvSpPr>
            <a:spLocks noGrp="1"/>
          </p:cNvSpPr>
          <p:nvPr>
            <p:ph type="sldNum" sz="quarter" idx="12"/>
          </p:nvPr>
        </p:nvSpPr>
        <p:spPr/>
        <p:txBody>
          <a:bodyPr/>
          <a:lstStyle/>
          <a:p>
            <a:fld id="{2741623E-B48C-4BC3-84E1-378132182651}" type="slidenum">
              <a:rPr lang="en-US" smtClean="0"/>
              <a:t>17</a:t>
            </a:fld>
            <a:endParaRPr lang="en-US"/>
          </a:p>
        </p:txBody>
      </p:sp>
    </p:spTree>
    <p:extLst>
      <p:ext uri="{BB962C8B-B14F-4D97-AF65-F5344CB8AC3E}">
        <p14:creationId xmlns:p14="http://schemas.microsoft.com/office/powerpoint/2010/main" val="3865255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_Zoomed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5"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I4 Band Brightness Temperature</a:t>
            </a:r>
            <a:br>
              <a:rPr lang="en-US" dirty="0" smtClean="0"/>
            </a:br>
            <a:r>
              <a:rPr lang="en-US" dirty="0" smtClean="0"/>
              <a:t>21 Aug 2014 08:03UTC</a:t>
            </a:r>
            <a:endParaRPr lang="en-US" dirty="0"/>
          </a:p>
        </p:txBody>
      </p:sp>
      <p:sp>
        <p:nvSpPr>
          <p:cNvPr id="6" name="TextBox 5"/>
          <p:cNvSpPr txBox="1"/>
          <p:nvPr/>
        </p:nvSpPr>
        <p:spPr>
          <a:xfrm>
            <a:off x="304800" y="5934670"/>
            <a:ext cx="8458200" cy="646331"/>
          </a:xfrm>
          <a:prstGeom prst="rect">
            <a:avLst/>
          </a:prstGeom>
          <a:noFill/>
        </p:spPr>
        <p:txBody>
          <a:bodyPr wrap="square" rtlCol="0">
            <a:spAutoFit/>
          </a:bodyPr>
          <a:lstStyle/>
          <a:p>
            <a:r>
              <a:rPr lang="en-US" dirty="0" smtClean="0"/>
              <a:t>Zoomed in on Hudson Bay; east coastline evident.</a:t>
            </a:r>
          </a:p>
          <a:p>
            <a:r>
              <a:rPr lang="en-US" dirty="0" smtClean="0"/>
              <a:t>I4 altered with BBR=0.66</a:t>
            </a:r>
          </a:p>
        </p:txBody>
      </p:sp>
      <p:sp>
        <p:nvSpPr>
          <p:cNvPr id="7" name="Slide Number Placeholder 6"/>
          <p:cNvSpPr>
            <a:spLocks noGrp="1"/>
          </p:cNvSpPr>
          <p:nvPr>
            <p:ph type="sldNum" sz="quarter" idx="12"/>
          </p:nvPr>
        </p:nvSpPr>
        <p:spPr/>
        <p:txBody>
          <a:bodyPr/>
          <a:lstStyle/>
          <a:p>
            <a:fld id="{2741623E-B48C-4BC3-84E1-378132182651}" type="slidenum">
              <a:rPr lang="en-US" smtClean="0"/>
              <a:t>18</a:t>
            </a:fld>
            <a:endParaRPr lang="en-US"/>
          </a:p>
        </p:txBody>
      </p:sp>
    </p:spTree>
    <p:extLst>
      <p:ext uri="{BB962C8B-B14F-4D97-AF65-F5344CB8AC3E}">
        <p14:creationId xmlns:p14="http://schemas.microsoft.com/office/powerpoint/2010/main" val="3785009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I4_Diff_Zoomed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Altered-Original I4 Band Brightness Temp Diff</a:t>
            </a:r>
          </a:p>
          <a:p>
            <a:r>
              <a:rPr lang="en-US" dirty="0" smtClean="0"/>
              <a:t>21 Aug 2014 08:03UTC</a:t>
            </a:r>
            <a:endParaRPr lang="en-US" dirty="0"/>
          </a:p>
        </p:txBody>
      </p:sp>
      <p:sp>
        <p:nvSpPr>
          <p:cNvPr id="4" name="TextBox 3"/>
          <p:cNvSpPr txBox="1"/>
          <p:nvPr/>
        </p:nvSpPr>
        <p:spPr>
          <a:xfrm>
            <a:off x="304800" y="5934670"/>
            <a:ext cx="8458200" cy="646331"/>
          </a:xfrm>
          <a:prstGeom prst="rect">
            <a:avLst/>
          </a:prstGeom>
          <a:noFill/>
        </p:spPr>
        <p:txBody>
          <a:bodyPr wrap="square" rtlCol="0">
            <a:spAutoFit/>
          </a:bodyPr>
          <a:lstStyle/>
          <a:p>
            <a:r>
              <a:rPr lang="en-US" dirty="0" smtClean="0"/>
              <a:t>Zoomed in on Hudson Bay; east coastline evident.</a:t>
            </a:r>
          </a:p>
          <a:p>
            <a:r>
              <a:rPr lang="en-US" dirty="0" smtClean="0"/>
              <a:t>I4 altered with BBR=0.66</a:t>
            </a:r>
          </a:p>
        </p:txBody>
      </p:sp>
      <p:sp>
        <p:nvSpPr>
          <p:cNvPr id="5" name="Slide Number Placeholder 4"/>
          <p:cNvSpPr>
            <a:spLocks noGrp="1"/>
          </p:cNvSpPr>
          <p:nvPr>
            <p:ph type="sldNum" sz="quarter" idx="12"/>
          </p:nvPr>
        </p:nvSpPr>
        <p:spPr/>
        <p:txBody>
          <a:bodyPr/>
          <a:lstStyle/>
          <a:p>
            <a:fld id="{2741623E-B48C-4BC3-84E1-378132182651}" type="slidenum">
              <a:rPr lang="en-US" smtClean="0"/>
              <a:t>19</a:t>
            </a:fld>
            <a:endParaRPr lang="en-US"/>
          </a:p>
        </p:txBody>
      </p:sp>
    </p:spTree>
    <p:extLst>
      <p:ext uri="{BB962C8B-B14F-4D97-AF65-F5344CB8AC3E}">
        <p14:creationId xmlns:p14="http://schemas.microsoft.com/office/powerpoint/2010/main" val="2970021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Band to band registration</a:t>
            </a:r>
            <a:endParaRPr lang="en-US" dirty="0"/>
          </a:p>
        </p:txBody>
      </p:sp>
      <p:sp>
        <p:nvSpPr>
          <p:cNvPr id="8" name="Content Placeholder 7"/>
          <p:cNvSpPr>
            <a:spLocks noGrp="1"/>
          </p:cNvSpPr>
          <p:nvPr>
            <p:ph idx="1"/>
          </p:nvPr>
        </p:nvSpPr>
        <p:spPr>
          <a:xfrm>
            <a:off x="236538" y="1039813"/>
            <a:ext cx="8667750" cy="5606056"/>
          </a:xfrm>
        </p:spPr>
        <p:txBody>
          <a:bodyPr>
            <a:normAutofit/>
          </a:bodyPr>
          <a:lstStyle/>
          <a:p>
            <a:r>
              <a:rPr lang="en-US" dirty="0" smtClean="0"/>
              <a:t>BBR evaluated in terms of product of (1-Δtrack)</a:t>
            </a:r>
            <a:r>
              <a:rPr lang="en-US" dirty="0"/>
              <a:t> (1-</a:t>
            </a:r>
            <a:r>
              <a:rPr lang="en-US" dirty="0" smtClean="0"/>
              <a:t>Δscan)</a:t>
            </a:r>
          </a:p>
          <a:p>
            <a:pPr lvl="1">
              <a:spcBef>
                <a:spcPts val="150"/>
              </a:spcBef>
            </a:pPr>
            <a:r>
              <a:rPr lang="en-US" sz="1600" dirty="0" smtClean="0"/>
              <a:t>Higher value means better </a:t>
            </a:r>
            <a:r>
              <a:rPr lang="en-US" sz="1600" dirty="0" err="1" smtClean="0"/>
              <a:t>coregistration</a:t>
            </a:r>
            <a:r>
              <a:rPr lang="en-US" sz="1600" dirty="0" smtClean="0"/>
              <a:t>; more area overlap</a:t>
            </a:r>
          </a:p>
          <a:p>
            <a:pPr>
              <a:spcBef>
                <a:spcPts val="600"/>
              </a:spcBef>
            </a:pPr>
            <a:r>
              <a:rPr lang="en-US" dirty="0" smtClean="0"/>
              <a:t>Requirements on track and scan product are stratified:</a:t>
            </a:r>
          </a:p>
          <a:p>
            <a:pPr lvl="1">
              <a:spcBef>
                <a:spcPts val="150"/>
              </a:spcBef>
            </a:pPr>
            <a:r>
              <a:rPr lang="en-US" sz="1600" dirty="0" smtClean="0"/>
              <a:t>I bands shall be </a:t>
            </a:r>
            <a:r>
              <a:rPr lang="en-US" sz="1600" dirty="0" err="1" smtClean="0"/>
              <a:t>coregistered</a:t>
            </a:r>
            <a:r>
              <a:rPr lang="en-US" sz="1600" dirty="0" smtClean="0"/>
              <a:t> to each other to &gt;0.8</a:t>
            </a:r>
          </a:p>
          <a:p>
            <a:pPr lvl="1">
              <a:spcBef>
                <a:spcPts val="150"/>
              </a:spcBef>
            </a:pPr>
            <a:r>
              <a:rPr lang="en-US" sz="1600" dirty="0" smtClean="0"/>
              <a:t>M9, M12, M13, M14, M15, and M16 </a:t>
            </a:r>
            <a:r>
              <a:rPr lang="en-US" sz="1600" dirty="0" err="1" smtClean="0"/>
              <a:t>coregistered</a:t>
            </a:r>
            <a:r>
              <a:rPr lang="en-US" sz="1600" dirty="0" smtClean="0"/>
              <a:t> to &gt;0.8</a:t>
            </a:r>
          </a:p>
          <a:p>
            <a:pPr lvl="1">
              <a:spcBef>
                <a:spcPts val="150"/>
              </a:spcBef>
            </a:pPr>
            <a:r>
              <a:rPr lang="en-US" sz="1600" dirty="0" smtClean="0"/>
              <a:t>M3, M5, and M11 shall be </a:t>
            </a:r>
            <a:r>
              <a:rPr lang="en-US" sz="1600" dirty="0" err="1" smtClean="0"/>
              <a:t>coregistered</a:t>
            </a:r>
            <a:r>
              <a:rPr lang="en-US" sz="1600" dirty="0" smtClean="0"/>
              <a:t> to &gt;0.70</a:t>
            </a:r>
          </a:p>
          <a:p>
            <a:pPr lvl="1">
              <a:spcBef>
                <a:spcPts val="150"/>
              </a:spcBef>
            </a:pPr>
            <a:r>
              <a:rPr lang="en-US" sz="1600" dirty="0" smtClean="0"/>
              <a:t>All other M bands shall be </a:t>
            </a:r>
            <a:r>
              <a:rPr lang="en-US" sz="1600" dirty="0" err="1" smtClean="0"/>
              <a:t>coregistered</a:t>
            </a:r>
            <a:r>
              <a:rPr lang="en-US" sz="1600" dirty="0" smtClean="0"/>
              <a:t> to &gt;0.64</a:t>
            </a:r>
          </a:p>
          <a:p>
            <a:pPr lvl="1">
              <a:spcBef>
                <a:spcPts val="150"/>
              </a:spcBef>
            </a:pPr>
            <a:r>
              <a:rPr lang="en-US" sz="1600" dirty="0" smtClean="0"/>
              <a:t>I bands binned 2x2 and M bands </a:t>
            </a:r>
            <a:r>
              <a:rPr lang="en-US" sz="1600" dirty="0" err="1" smtClean="0"/>
              <a:t>coregistered</a:t>
            </a:r>
            <a:r>
              <a:rPr lang="en-US" sz="1600" dirty="0" smtClean="0"/>
              <a:t> to &gt;0.64</a:t>
            </a:r>
          </a:p>
          <a:p>
            <a:pPr>
              <a:spcBef>
                <a:spcPts val="600"/>
              </a:spcBef>
            </a:pPr>
            <a:r>
              <a:rPr lang="en-US" dirty="0" smtClean="0">
                <a:solidFill>
                  <a:srgbClr val="0000FF"/>
                </a:solidFill>
              </a:rPr>
              <a:t>Non-compliances are likely for J1 relative to the &gt;0.8 specs</a:t>
            </a:r>
          </a:p>
          <a:p>
            <a:pPr lvl="1">
              <a:spcBef>
                <a:spcPts val="150"/>
              </a:spcBef>
            </a:pPr>
            <a:r>
              <a:rPr lang="en-US" sz="1600" dirty="0" smtClean="0"/>
              <a:t>S-NPP had a waiver for BBR to these same requirements</a:t>
            </a:r>
          </a:p>
          <a:p>
            <a:pPr>
              <a:spcBef>
                <a:spcPts val="600"/>
              </a:spcBef>
            </a:pPr>
            <a:r>
              <a:rPr lang="en-US" dirty="0" smtClean="0"/>
              <a:t>J1 has better BBR performance in scan direction compared to S-NPP</a:t>
            </a:r>
          </a:p>
          <a:p>
            <a:pPr>
              <a:spcBef>
                <a:spcPts val="600"/>
              </a:spcBef>
            </a:pPr>
            <a:r>
              <a:rPr lang="en-US" dirty="0" smtClean="0">
                <a:solidFill>
                  <a:srgbClr val="0000FF"/>
                </a:solidFill>
              </a:rPr>
              <a:t>Unfortunately J1 has poorer BBR performance in track direction than S-NPP</a:t>
            </a:r>
          </a:p>
          <a:p>
            <a:pPr lvl="1">
              <a:spcBef>
                <a:spcPts val="150"/>
              </a:spcBef>
            </a:pPr>
            <a:r>
              <a:rPr lang="en-US" sz="1600" dirty="0" smtClean="0">
                <a:solidFill>
                  <a:srgbClr val="0000FF"/>
                </a:solidFill>
              </a:rPr>
              <a:t>Offset of </a:t>
            </a:r>
            <a:r>
              <a:rPr lang="en-US" sz="1600" dirty="0" err="1" smtClean="0">
                <a:solidFill>
                  <a:srgbClr val="0000FF"/>
                </a:solidFill>
              </a:rPr>
              <a:t>VisNIR</a:t>
            </a:r>
            <a:r>
              <a:rPr lang="en-US" sz="1600" dirty="0" smtClean="0">
                <a:solidFill>
                  <a:srgbClr val="0000FF"/>
                </a:solidFill>
              </a:rPr>
              <a:t> M-bands relative to SW, MW, LWIR M-bands in TVAC:   </a:t>
            </a:r>
            <a:r>
              <a:rPr lang="el-GR" sz="1600" dirty="0" smtClean="0">
                <a:solidFill>
                  <a:srgbClr val="0000FF"/>
                </a:solidFill>
              </a:rPr>
              <a:t>Δ</a:t>
            </a:r>
            <a:r>
              <a:rPr lang="en-US" sz="1600" dirty="0" smtClean="0">
                <a:solidFill>
                  <a:srgbClr val="0000FF"/>
                </a:solidFill>
              </a:rPr>
              <a:t>track ~ 0.07</a:t>
            </a:r>
          </a:p>
          <a:p>
            <a:pPr lvl="1">
              <a:spcBef>
                <a:spcPts val="150"/>
              </a:spcBef>
            </a:pPr>
            <a:r>
              <a:rPr lang="en-US" sz="1600" dirty="0" smtClean="0">
                <a:solidFill>
                  <a:srgbClr val="0000FF"/>
                </a:solidFill>
              </a:rPr>
              <a:t>Offset of </a:t>
            </a:r>
            <a:r>
              <a:rPr lang="en-US" sz="1600" dirty="0" err="1" smtClean="0">
                <a:solidFill>
                  <a:srgbClr val="0000FF"/>
                </a:solidFill>
              </a:rPr>
              <a:t>VisNIR</a:t>
            </a:r>
            <a:r>
              <a:rPr lang="en-US" sz="1600" dirty="0" smtClean="0">
                <a:solidFill>
                  <a:srgbClr val="0000FF"/>
                </a:solidFill>
              </a:rPr>
              <a:t> I-bands (i1, i2) relative to I-bands (i3, i4, i5) in TVAC:      </a:t>
            </a:r>
            <a:r>
              <a:rPr lang="el-GR" sz="1600" dirty="0" smtClean="0">
                <a:solidFill>
                  <a:srgbClr val="0000FF"/>
                </a:solidFill>
              </a:rPr>
              <a:t>Δ</a:t>
            </a:r>
            <a:r>
              <a:rPr lang="en-US" sz="1600" dirty="0" smtClean="0">
                <a:solidFill>
                  <a:srgbClr val="0000FF"/>
                </a:solidFill>
              </a:rPr>
              <a:t>track ~ 0.14</a:t>
            </a:r>
            <a:endParaRPr lang="en-US" dirty="0"/>
          </a:p>
          <a:p>
            <a:pPr>
              <a:spcBef>
                <a:spcPts val="600"/>
              </a:spcBef>
            </a:pPr>
            <a:r>
              <a:rPr lang="en-US" dirty="0" smtClean="0"/>
              <a:t>Science data product impacts due to J1’s BBR non-compliance will behave differently across the scan swath than on S-NPP</a:t>
            </a:r>
          </a:p>
          <a:p>
            <a:pPr lvl="1">
              <a:spcBef>
                <a:spcPts val="150"/>
              </a:spcBef>
            </a:pPr>
            <a:r>
              <a:rPr lang="en-US" sz="1600" dirty="0" smtClean="0"/>
              <a:t>On S-NPP, impacts of </a:t>
            </a:r>
            <a:r>
              <a:rPr lang="en-US" sz="1600" dirty="0" err="1" smtClean="0"/>
              <a:t>Δscan</a:t>
            </a:r>
            <a:r>
              <a:rPr lang="en-US" sz="1600" dirty="0" smtClean="0"/>
              <a:t> offsets are reduced in the 2:1 and 3:1 aggregation zones</a:t>
            </a:r>
          </a:p>
          <a:p>
            <a:pPr lvl="1">
              <a:spcBef>
                <a:spcPts val="150"/>
              </a:spcBef>
            </a:pPr>
            <a:r>
              <a:rPr lang="en-US" sz="1600" dirty="0" smtClean="0"/>
              <a:t>On J1, impacts of </a:t>
            </a:r>
            <a:r>
              <a:rPr lang="en-US" sz="1600" dirty="0" err="1" smtClean="0"/>
              <a:t>Δtrack</a:t>
            </a:r>
            <a:r>
              <a:rPr lang="en-US" sz="1600" dirty="0" smtClean="0"/>
              <a:t> offsets at nadir will be similar to those at scene edges</a:t>
            </a:r>
          </a:p>
        </p:txBody>
      </p:sp>
      <p:sp>
        <p:nvSpPr>
          <p:cNvPr id="6" name="Slide Number Placeholder 5"/>
          <p:cNvSpPr>
            <a:spLocks noGrp="1"/>
          </p:cNvSpPr>
          <p:nvPr>
            <p:ph type="sldNum" sz="quarter" idx="12"/>
          </p:nvPr>
        </p:nvSpPr>
        <p:spPr/>
        <p:txBody>
          <a:bodyPr/>
          <a:lstStyle/>
          <a:p>
            <a:fld id="{8D57DBB9-07C6-49AB-BFD5-E737C7E241F6}" type="slidenum">
              <a:rPr lang="en-US" smtClean="0">
                <a:solidFill>
                  <a:srgbClr val="000000"/>
                </a:solidFill>
              </a:rPr>
              <a:pPr/>
              <a:t>2</a:t>
            </a:fld>
            <a:endParaRPr lang="en-US">
              <a:solidFill>
                <a:srgbClr val="000000"/>
              </a:solidFill>
            </a:endParaRPr>
          </a:p>
        </p:txBody>
      </p:sp>
      <p:pic>
        <p:nvPicPr>
          <p:cNvPr id="1026" name="Picture 2"/>
          <p:cNvPicPr>
            <a:picLocks noChangeAspect="1" noChangeArrowheads="1"/>
          </p:cNvPicPr>
          <p:nvPr/>
        </p:nvPicPr>
        <p:blipFill>
          <a:blip r:embed="rId2" cstate="print">
            <a:clrChange>
              <a:clrFrom>
                <a:srgbClr val="000000">
                  <a:alpha val="0"/>
                </a:srgbClr>
              </a:clrFrom>
              <a:clrTo>
                <a:srgbClr val="000000">
                  <a:alpha val="0"/>
                </a:srgbClr>
              </a:clrTo>
            </a:clrChange>
          </a:blip>
          <a:srcRect l="46986" t="19264" r="2332" b="5778"/>
          <a:stretch>
            <a:fillRect/>
          </a:stretch>
        </p:blipFill>
        <p:spPr bwMode="auto">
          <a:xfrm>
            <a:off x="6552054" y="1100037"/>
            <a:ext cx="2468193" cy="2392566"/>
          </a:xfrm>
          <a:prstGeom prst="rect">
            <a:avLst/>
          </a:prstGeom>
          <a:ln w="9525">
            <a:noFill/>
            <a:miter lim="800000"/>
            <a:headEnd/>
            <a:tailEnd/>
          </a:ln>
          <a:effectLst/>
        </p:spPr>
      </p:pic>
      <p:sp>
        <p:nvSpPr>
          <p:cNvPr id="2" name="Rectangle 1"/>
          <p:cNvSpPr/>
          <p:nvPr/>
        </p:nvSpPr>
        <p:spPr>
          <a:xfrm>
            <a:off x="1219200" y="0"/>
            <a:ext cx="7162800" cy="369332"/>
          </a:xfrm>
          <a:prstGeom prst="rect">
            <a:avLst/>
          </a:prstGeom>
        </p:spPr>
        <p:txBody>
          <a:bodyPr wrap="square">
            <a:spAutoFit/>
          </a:bodyPr>
          <a:lstStyle/>
          <a:p>
            <a:r>
              <a:rPr lang="en-US" dirty="0" smtClean="0"/>
              <a:t>From J1_VIIRS_Waiver_Working_Group_141206a.pptx:</a:t>
            </a:r>
            <a:endParaRPr lang="en-US" dirty="0" smtClean="0"/>
          </a:p>
        </p:txBody>
      </p:sp>
    </p:spTree>
    <p:extLst>
      <p:ext uri="{BB962C8B-B14F-4D97-AF65-F5344CB8AC3E}">
        <p14:creationId xmlns:p14="http://schemas.microsoft.com/office/powerpoint/2010/main" val="90335227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5_Zoomed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I5 Band Brightness Temperature</a:t>
            </a:r>
            <a:br>
              <a:rPr lang="en-US" dirty="0" smtClean="0"/>
            </a:br>
            <a:r>
              <a:rPr lang="en-US" dirty="0" smtClean="0"/>
              <a:t>21 Aug 2014 08:03UTC</a:t>
            </a:r>
            <a:endParaRPr lang="en-US" dirty="0"/>
          </a:p>
        </p:txBody>
      </p:sp>
      <p:sp>
        <p:nvSpPr>
          <p:cNvPr id="4" name="TextBox 3"/>
          <p:cNvSpPr txBox="1"/>
          <p:nvPr/>
        </p:nvSpPr>
        <p:spPr>
          <a:xfrm>
            <a:off x="304800" y="5934670"/>
            <a:ext cx="8458200" cy="369332"/>
          </a:xfrm>
          <a:prstGeom prst="rect">
            <a:avLst/>
          </a:prstGeom>
          <a:noFill/>
        </p:spPr>
        <p:txBody>
          <a:bodyPr wrap="square" rtlCol="0">
            <a:spAutoFit/>
          </a:bodyPr>
          <a:lstStyle/>
          <a:p>
            <a:r>
              <a:rPr lang="en-US" dirty="0" smtClean="0"/>
              <a:t>Zoomed in on Hudson Bay; east coastline evident.</a:t>
            </a:r>
          </a:p>
        </p:txBody>
      </p:sp>
      <p:sp>
        <p:nvSpPr>
          <p:cNvPr id="5" name="Slide Number Placeholder 4"/>
          <p:cNvSpPr>
            <a:spLocks noGrp="1"/>
          </p:cNvSpPr>
          <p:nvPr>
            <p:ph type="sldNum" sz="quarter" idx="12"/>
          </p:nvPr>
        </p:nvSpPr>
        <p:spPr/>
        <p:txBody>
          <a:bodyPr/>
          <a:lstStyle/>
          <a:p>
            <a:fld id="{2741623E-B48C-4BC3-84E1-378132182651}" type="slidenum">
              <a:rPr lang="en-US" smtClean="0"/>
              <a:t>20</a:t>
            </a:fld>
            <a:endParaRPr lang="en-US"/>
          </a:p>
        </p:txBody>
      </p:sp>
    </p:spTree>
    <p:extLst>
      <p:ext uri="{BB962C8B-B14F-4D97-AF65-F5344CB8AC3E}">
        <p14:creationId xmlns:p14="http://schemas.microsoft.com/office/powerpoint/2010/main" val="1098204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I5_BandDiff_Zoomed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I4 – I5 Band Brightness Temp Diff</a:t>
            </a:r>
          </a:p>
          <a:p>
            <a:r>
              <a:rPr lang="en-US" dirty="0" smtClean="0"/>
              <a:t>21 Aug 2014 08:03UTC</a:t>
            </a:r>
            <a:endParaRPr lang="en-US" dirty="0"/>
          </a:p>
        </p:txBody>
      </p:sp>
      <p:sp>
        <p:nvSpPr>
          <p:cNvPr id="4" name="TextBox 3"/>
          <p:cNvSpPr txBox="1"/>
          <p:nvPr/>
        </p:nvSpPr>
        <p:spPr>
          <a:xfrm>
            <a:off x="304800" y="5934670"/>
            <a:ext cx="8839200" cy="923330"/>
          </a:xfrm>
          <a:prstGeom prst="rect">
            <a:avLst/>
          </a:prstGeom>
          <a:noFill/>
        </p:spPr>
        <p:txBody>
          <a:bodyPr wrap="square" rtlCol="0">
            <a:spAutoFit/>
          </a:bodyPr>
          <a:lstStyle/>
          <a:p>
            <a:r>
              <a:rPr lang="en-US" dirty="0" smtClean="0"/>
              <a:t>Zoomed in on Hudson Bay; east coastline evident. </a:t>
            </a:r>
          </a:p>
          <a:p>
            <a:r>
              <a:rPr lang="en-US" dirty="0" smtClean="0"/>
              <a:t>3.7-11um Band Difference could be used to detect Fog; differences around 1K along coastline.</a:t>
            </a:r>
          </a:p>
        </p:txBody>
      </p:sp>
      <p:sp>
        <p:nvSpPr>
          <p:cNvPr id="5" name="Slide Number Placeholder 4"/>
          <p:cNvSpPr>
            <a:spLocks noGrp="1"/>
          </p:cNvSpPr>
          <p:nvPr>
            <p:ph type="sldNum" sz="quarter" idx="12"/>
          </p:nvPr>
        </p:nvSpPr>
        <p:spPr/>
        <p:txBody>
          <a:bodyPr/>
          <a:lstStyle/>
          <a:p>
            <a:fld id="{2741623E-B48C-4BC3-84E1-378132182651}" type="slidenum">
              <a:rPr lang="en-US" smtClean="0"/>
              <a:t>21</a:t>
            </a:fld>
            <a:endParaRPr lang="en-US"/>
          </a:p>
        </p:txBody>
      </p:sp>
    </p:spTree>
    <p:extLst>
      <p:ext uri="{BB962C8B-B14F-4D97-AF65-F5344CB8AC3E}">
        <p14:creationId xmlns:p14="http://schemas.microsoft.com/office/powerpoint/2010/main" val="1981121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I5_BandDiff_Zoomed_21Aug2014_080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I4 – I5 Band Brightness Temp Diff</a:t>
            </a:r>
          </a:p>
          <a:p>
            <a:r>
              <a:rPr lang="en-US" dirty="0" smtClean="0"/>
              <a:t>21 Aug 2014 08:03UTC</a:t>
            </a:r>
            <a:endParaRPr lang="en-US" dirty="0"/>
          </a:p>
        </p:txBody>
      </p:sp>
      <p:sp>
        <p:nvSpPr>
          <p:cNvPr id="4" name="TextBox 3"/>
          <p:cNvSpPr txBox="1"/>
          <p:nvPr/>
        </p:nvSpPr>
        <p:spPr>
          <a:xfrm>
            <a:off x="304800" y="5934670"/>
            <a:ext cx="8839200" cy="923330"/>
          </a:xfrm>
          <a:prstGeom prst="rect">
            <a:avLst/>
          </a:prstGeom>
          <a:noFill/>
        </p:spPr>
        <p:txBody>
          <a:bodyPr wrap="square" rtlCol="0">
            <a:spAutoFit/>
          </a:bodyPr>
          <a:lstStyle/>
          <a:p>
            <a:r>
              <a:rPr lang="en-US" dirty="0" smtClean="0"/>
              <a:t>Zoomed in on Hudson Bay; east coastline evident. I4 altered with BBR=0.66, I5 is unaltered.</a:t>
            </a:r>
          </a:p>
          <a:p>
            <a:r>
              <a:rPr lang="en-US" dirty="0" smtClean="0"/>
              <a:t>3.7-11um Band Difference could be used to detect Fog; with differences around 1K along coastline this is not worrisome for false detection of fog in this case.</a:t>
            </a:r>
          </a:p>
        </p:txBody>
      </p:sp>
      <p:sp>
        <p:nvSpPr>
          <p:cNvPr id="5" name="Slide Number Placeholder 4"/>
          <p:cNvSpPr>
            <a:spLocks noGrp="1"/>
          </p:cNvSpPr>
          <p:nvPr>
            <p:ph type="sldNum" sz="quarter" idx="12"/>
          </p:nvPr>
        </p:nvSpPr>
        <p:spPr/>
        <p:txBody>
          <a:bodyPr/>
          <a:lstStyle/>
          <a:p>
            <a:fld id="{2741623E-B48C-4BC3-84E1-378132182651}" type="slidenum">
              <a:rPr lang="en-US" smtClean="0"/>
              <a:t>22</a:t>
            </a:fld>
            <a:endParaRPr lang="en-US"/>
          </a:p>
        </p:txBody>
      </p:sp>
    </p:spTree>
    <p:extLst>
      <p:ext uri="{BB962C8B-B14F-4D97-AF65-F5344CB8AC3E}">
        <p14:creationId xmlns:p14="http://schemas.microsoft.com/office/powerpoint/2010/main" val="2634602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CLAVR-x Results</a:t>
            </a:r>
            <a:endParaRPr lang="en-US" dirty="0"/>
          </a:p>
        </p:txBody>
      </p:sp>
      <p:sp>
        <p:nvSpPr>
          <p:cNvPr id="3" name="Content Placeholder 2"/>
          <p:cNvSpPr>
            <a:spLocks noGrp="1"/>
          </p:cNvSpPr>
          <p:nvPr>
            <p:ph idx="1"/>
          </p:nvPr>
        </p:nvSpPr>
        <p:spPr/>
        <p:txBody>
          <a:bodyPr/>
          <a:lstStyle/>
          <a:p>
            <a:r>
              <a:rPr lang="en-US" dirty="0" smtClean="0">
                <a:hlinkClick r:id="rId2"/>
              </a:rPr>
              <a:t>http://www.ssec.wisc.edu/grafiir/JAFIIR/CLAVRx_VIIRS_BBR/</a:t>
            </a:r>
            <a:endParaRPr lang="en-US" dirty="0" smtClean="0"/>
          </a:p>
          <a:p>
            <a:pPr lvl="1"/>
            <a:r>
              <a:rPr lang="en-US" dirty="0" smtClean="0"/>
              <a:t>No quantitative effect on these products</a:t>
            </a:r>
          </a:p>
          <a:p>
            <a:pPr lvl="1"/>
            <a:r>
              <a:rPr lang="en-US" dirty="0" smtClean="0"/>
              <a:t>Not surprising result to cloud team.</a:t>
            </a:r>
          </a:p>
        </p:txBody>
      </p:sp>
      <p:sp>
        <p:nvSpPr>
          <p:cNvPr id="4" name="Slide Number Placeholder 3"/>
          <p:cNvSpPr>
            <a:spLocks noGrp="1"/>
          </p:cNvSpPr>
          <p:nvPr>
            <p:ph type="sldNum" sz="quarter" idx="12"/>
          </p:nvPr>
        </p:nvSpPr>
        <p:spPr/>
        <p:txBody>
          <a:bodyPr/>
          <a:lstStyle/>
          <a:p>
            <a:fld id="{2741623E-B48C-4BC3-84E1-378132182651}" type="slidenum">
              <a:rPr lang="en-US" smtClean="0"/>
              <a:t>23</a:t>
            </a:fld>
            <a:endParaRPr lang="en-US"/>
          </a:p>
        </p:txBody>
      </p:sp>
    </p:spTree>
    <p:extLst>
      <p:ext uri="{BB962C8B-B14F-4D97-AF65-F5344CB8AC3E}">
        <p14:creationId xmlns:p14="http://schemas.microsoft.com/office/powerpoint/2010/main" val="39230496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Cloud Mask</a:t>
            </a:r>
            <a:endParaRPr lang="en-US" dirty="0"/>
          </a:p>
        </p:txBody>
      </p:sp>
      <p:sp>
        <p:nvSpPr>
          <p:cNvPr id="3" name="Content Placeholder 2"/>
          <p:cNvSpPr>
            <a:spLocks noGrp="1"/>
          </p:cNvSpPr>
          <p:nvPr>
            <p:ph idx="1"/>
          </p:nvPr>
        </p:nvSpPr>
        <p:spPr/>
        <p:txBody>
          <a:bodyPr/>
          <a:lstStyle/>
          <a:p>
            <a:r>
              <a:rPr lang="en-US" dirty="0" smtClean="0">
                <a:hlinkClick r:id="rId2"/>
              </a:rPr>
              <a:t>http://www.ssec.wisc.edu/grafiir/JAFIIR/VIIRS_BBR/</a:t>
            </a:r>
            <a:endParaRPr lang="en-US" dirty="0" smtClean="0"/>
          </a:p>
          <a:p>
            <a:pPr lvl="1"/>
            <a:r>
              <a:rPr lang="en-US" dirty="0" smtClean="0"/>
              <a:t>Minor effects for </a:t>
            </a:r>
            <a:r>
              <a:rPr lang="en-US" dirty="0" err="1" smtClean="0"/>
              <a:t>AllQuality</a:t>
            </a:r>
            <a:r>
              <a:rPr lang="en-US" dirty="0" smtClean="0"/>
              <a:t> and </a:t>
            </a:r>
            <a:r>
              <a:rPr lang="en-US" dirty="0" err="1" smtClean="0"/>
              <a:t>HighQuality</a:t>
            </a:r>
            <a:r>
              <a:rPr lang="en-US" dirty="0" smtClean="0"/>
              <a:t> Cloud Masks.  Fewer than 1% of the pixels are affected</a:t>
            </a:r>
          </a:p>
          <a:p>
            <a:pPr lvl="1"/>
            <a:r>
              <a:rPr lang="en-US" dirty="0" smtClean="0"/>
              <a:t>Not surprising result to cloud team</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24</a:t>
            </a:fld>
            <a:endParaRPr lang="en-US"/>
          </a:p>
        </p:txBody>
      </p:sp>
    </p:spTree>
    <p:extLst>
      <p:ext uri="{BB962C8B-B14F-4D97-AF65-F5344CB8AC3E}">
        <p14:creationId xmlns:p14="http://schemas.microsoft.com/office/powerpoint/2010/main" val="3451247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Fires: The Waiver Case</a:t>
            </a:r>
            <a:endParaRPr lang="en-US" dirty="0"/>
          </a:p>
        </p:txBody>
      </p:sp>
      <p:sp>
        <p:nvSpPr>
          <p:cNvPr id="3" name="Content Placeholder 2"/>
          <p:cNvSpPr>
            <a:spLocks noGrp="1"/>
          </p:cNvSpPr>
          <p:nvPr>
            <p:ph idx="1"/>
          </p:nvPr>
        </p:nvSpPr>
        <p:spPr/>
        <p:txBody>
          <a:bodyPr>
            <a:normAutofit/>
          </a:bodyPr>
          <a:lstStyle/>
          <a:p>
            <a:r>
              <a:rPr lang="en-US" dirty="0" smtClean="0"/>
              <a:t>California Rim Fire</a:t>
            </a:r>
          </a:p>
          <a:p>
            <a:r>
              <a:rPr lang="en-US" dirty="0" smtClean="0"/>
              <a:t>August 22, 2013 at 10:08UTC</a:t>
            </a:r>
          </a:p>
          <a:p>
            <a:r>
              <a:rPr lang="en-US" dirty="0" smtClean="0"/>
              <a:t>Applied the BBR simulation to the I-5 (3.7um) Band of 0.66 (BBR overlap between I4 and I5)</a:t>
            </a:r>
          </a:p>
        </p:txBody>
      </p:sp>
      <p:sp>
        <p:nvSpPr>
          <p:cNvPr id="4" name="Slide Number Placeholder 3"/>
          <p:cNvSpPr>
            <a:spLocks noGrp="1"/>
          </p:cNvSpPr>
          <p:nvPr>
            <p:ph type="sldNum" sz="quarter" idx="12"/>
          </p:nvPr>
        </p:nvSpPr>
        <p:spPr/>
        <p:txBody>
          <a:bodyPr/>
          <a:lstStyle/>
          <a:p>
            <a:fld id="{2741623E-B48C-4BC3-84E1-378132182651}" type="slidenum">
              <a:rPr lang="en-US" smtClean="0"/>
              <a:t>25</a:t>
            </a:fld>
            <a:endParaRPr lang="en-US"/>
          </a:p>
        </p:txBody>
      </p:sp>
    </p:spTree>
    <p:extLst>
      <p:ext uri="{BB962C8B-B14F-4D97-AF65-F5344CB8AC3E}">
        <p14:creationId xmlns:p14="http://schemas.microsoft.com/office/powerpoint/2010/main" val="1010301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4_22Aug2013_10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p:nvPr/>
        </p:nvSpPr>
        <p:spPr>
          <a:xfrm>
            <a:off x="5334000" y="2895600"/>
            <a:ext cx="152400" cy="1524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274638"/>
            <a:ext cx="9144000" cy="1143000"/>
          </a:xfrm>
        </p:spPr>
        <p:txBody>
          <a:bodyPr>
            <a:normAutofit fontScale="90000"/>
          </a:bodyPr>
          <a:lstStyle/>
          <a:p>
            <a:r>
              <a:rPr lang="en-US" dirty="0" smtClean="0"/>
              <a:t>Original I4 Band Brightness Temperature</a:t>
            </a:r>
            <a:br>
              <a:rPr lang="en-US" dirty="0" smtClean="0"/>
            </a:br>
            <a:r>
              <a:rPr lang="en-US" dirty="0" smtClean="0"/>
              <a:t>22 Aug 2013 10:08UTC</a:t>
            </a:r>
            <a:endParaRPr lang="en-US" dirty="0"/>
          </a:p>
        </p:txBody>
      </p:sp>
      <p:sp>
        <p:nvSpPr>
          <p:cNvPr id="5" name="TextBox 4"/>
          <p:cNvSpPr txBox="1"/>
          <p:nvPr/>
        </p:nvSpPr>
        <p:spPr>
          <a:xfrm>
            <a:off x="304800" y="5562600"/>
            <a:ext cx="8458200" cy="646331"/>
          </a:xfrm>
          <a:prstGeom prst="rect">
            <a:avLst/>
          </a:prstGeom>
          <a:noFill/>
        </p:spPr>
        <p:txBody>
          <a:bodyPr wrap="square" rtlCol="0">
            <a:spAutoFit/>
          </a:bodyPr>
          <a:lstStyle/>
          <a:p>
            <a:r>
              <a:rPr lang="en-US" dirty="0" smtClean="0"/>
              <a:t>California Rim Fire highlighted by box.</a:t>
            </a:r>
          </a:p>
          <a:p>
            <a:r>
              <a:rPr lang="en-US" dirty="0" smtClean="0"/>
              <a:t>I4 is the 3.7um band, high spatial resolution and sensitive to fires/hotspots</a:t>
            </a:r>
            <a:endParaRPr lang="en-US" dirty="0"/>
          </a:p>
        </p:txBody>
      </p:sp>
      <p:sp>
        <p:nvSpPr>
          <p:cNvPr id="6" name="Slide Number Placeholder 5"/>
          <p:cNvSpPr>
            <a:spLocks noGrp="1"/>
          </p:cNvSpPr>
          <p:nvPr>
            <p:ph type="sldNum" sz="quarter" idx="12"/>
          </p:nvPr>
        </p:nvSpPr>
        <p:spPr/>
        <p:txBody>
          <a:bodyPr/>
          <a:lstStyle/>
          <a:p>
            <a:fld id="{2741623E-B48C-4BC3-84E1-378132182651}" type="slidenum">
              <a:rPr lang="en-US" smtClean="0"/>
              <a:t>26</a:t>
            </a:fld>
            <a:endParaRPr lang="en-US"/>
          </a:p>
        </p:txBody>
      </p:sp>
    </p:spTree>
    <p:extLst>
      <p:ext uri="{BB962C8B-B14F-4D97-AF65-F5344CB8AC3E}">
        <p14:creationId xmlns:p14="http://schemas.microsoft.com/office/powerpoint/2010/main" val="3502449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4BBR066_22Aug2013_10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p:nvPr/>
        </p:nvSpPr>
        <p:spPr>
          <a:xfrm>
            <a:off x="5334000" y="2895600"/>
            <a:ext cx="152400" cy="1524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I4 Band Brightness Temperature</a:t>
            </a:r>
            <a:br>
              <a:rPr lang="en-US" dirty="0" smtClean="0"/>
            </a:br>
            <a:r>
              <a:rPr lang="en-US" dirty="0" smtClean="0"/>
              <a:t>22 Aug 2013 10:08UTC</a:t>
            </a:r>
            <a:endParaRPr lang="en-US" dirty="0"/>
          </a:p>
        </p:txBody>
      </p:sp>
      <p:sp>
        <p:nvSpPr>
          <p:cNvPr id="5" name="TextBox 4"/>
          <p:cNvSpPr txBox="1"/>
          <p:nvPr/>
        </p:nvSpPr>
        <p:spPr>
          <a:xfrm>
            <a:off x="304800" y="5562600"/>
            <a:ext cx="8458200" cy="923330"/>
          </a:xfrm>
          <a:prstGeom prst="rect">
            <a:avLst/>
          </a:prstGeom>
          <a:noFill/>
        </p:spPr>
        <p:txBody>
          <a:bodyPr wrap="square" rtlCol="0">
            <a:spAutoFit/>
          </a:bodyPr>
          <a:lstStyle/>
          <a:p>
            <a:r>
              <a:rPr lang="en-US" dirty="0" smtClean="0"/>
              <a:t>California Rim Fire highlighted by box.</a:t>
            </a:r>
          </a:p>
          <a:p>
            <a:r>
              <a:rPr lang="en-US" dirty="0" smtClean="0"/>
              <a:t>I4 is the 3.7um band, high spatial resolution and sensitive to fires/hotspots</a:t>
            </a:r>
          </a:p>
          <a:p>
            <a:r>
              <a:rPr lang="en-US" dirty="0" smtClean="0"/>
              <a:t>Alteration was the application of BBR simulation described earlier.  BBR=0.66</a:t>
            </a:r>
            <a:endParaRPr lang="en-US" dirty="0"/>
          </a:p>
        </p:txBody>
      </p:sp>
      <p:sp>
        <p:nvSpPr>
          <p:cNvPr id="6" name="Slide Number Placeholder 5"/>
          <p:cNvSpPr>
            <a:spLocks noGrp="1"/>
          </p:cNvSpPr>
          <p:nvPr>
            <p:ph type="sldNum" sz="quarter" idx="12"/>
          </p:nvPr>
        </p:nvSpPr>
        <p:spPr/>
        <p:txBody>
          <a:bodyPr/>
          <a:lstStyle/>
          <a:p>
            <a:fld id="{2741623E-B48C-4BC3-84E1-378132182651}" type="slidenum">
              <a:rPr lang="en-US" smtClean="0"/>
              <a:t>27</a:t>
            </a:fld>
            <a:endParaRPr lang="en-US"/>
          </a:p>
        </p:txBody>
      </p:sp>
    </p:spTree>
    <p:extLst>
      <p:ext uri="{BB962C8B-B14F-4D97-AF65-F5344CB8AC3E}">
        <p14:creationId xmlns:p14="http://schemas.microsoft.com/office/powerpoint/2010/main" val="2667356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4BBR066-I4_Diff_22Aug2013_01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p:nvPr/>
        </p:nvSpPr>
        <p:spPr>
          <a:xfrm>
            <a:off x="5334000" y="2895600"/>
            <a:ext cx="152400" cy="1524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txBox="1">
            <a:spLocks/>
          </p:cNvSpPr>
          <p:nvPr/>
        </p:nvSpPr>
        <p:spPr>
          <a:xfrm>
            <a:off x="0" y="274638"/>
            <a:ext cx="91440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Altered-Original I4 Band Brightness Temp Diff</a:t>
            </a:r>
          </a:p>
          <a:p>
            <a:r>
              <a:rPr lang="en-US" dirty="0" smtClean="0"/>
              <a:t>22 Aug 2013 10:08UTC</a:t>
            </a:r>
            <a:endParaRPr lang="en-US" dirty="0"/>
          </a:p>
        </p:txBody>
      </p:sp>
      <p:sp>
        <p:nvSpPr>
          <p:cNvPr id="5" name="TextBox 4"/>
          <p:cNvSpPr txBox="1"/>
          <p:nvPr/>
        </p:nvSpPr>
        <p:spPr>
          <a:xfrm>
            <a:off x="304800" y="5562600"/>
            <a:ext cx="8458200" cy="1200329"/>
          </a:xfrm>
          <a:prstGeom prst="rect">
            <a:avLst/>
          </a:prstGeom>
          <a:noFill/>
        </p:spPr>
        <p:txBody>
          <a:bodyPr wrap="square" rtlCol="0">
            <a:spAutoFit/>
          </a:bodyPr>
          <a:lstStyle/>
          <a:p>
            <a:r>
              <a:rPr lang="en-US" dirty="0" smtClean="0"/>
              <a:t>California Rim Fire highlighted by box.</a:t>
            </a:r>
          </a:p>
          <a:p>
            <a:r>
              <a:rPr lang="en-US" dirty="0" smtClean="0"/>
              <a:t>I4 is the 3.7um band, high spatial resolution and sensitive to fires/hotspots</a:t>
            </a:r>
          </a:p>
          <a:p>
            <a:r>
              <a:rPr lang="en-US" dirty="0" smtClean="0"/>
              <a:t>The difference between the altered data and the original is easy to spot.</a:t>
            </a:r>
          </a:p>
          <a:p>
            <a:r>
              <a:rPr lang="en-US" dirty="0" smtClean="0"/>
              <a:t>Actual differences between -11 and 26K.</a:t>
            </a:r>
            <a:endParaRPr lang="en-US" dirty="0"/>
          </a:p>
        </p:txBody>
      </p:sp>
      <p:sp>
        <p:nvSpPr>
          <p:cNvPr id="6" name="Slide Number Placeholder 5"/>
          <p:cNvSpPr>
            <a:spLocks noGrp="1"/>
          </p:cNvSpPr>
          <p:nvPr>
            <p:ph type="sldNum" sz="quarter" idx="12"/>
          </p:nvPr>
        </p:nvSpPr>
        <p:spPr/>
        <p:txBody>
          <a:bodyPr/>
          <a:lstStyle/>
          <a:p>
            <a:fld id="{2741623E-B48C-4BC3-84E1-378132182651}" type="slidenum">
              <a:rPr lang="en-US" smtClean="0"/>
              <a:t>28</a:t>
            </a:fld>
            <a:endParaRPr lang="en-US"/>
          </a:p>
        </p:txBody>
      </p:sp>
    </p:spTree>
    <p:extLst>
      <p:ext uri="{BB962C8B-B14F-4D97-AF65-F5344CB8AC3E}">
        <p14:creationId xmlns:p14="http://schemas.microsoft.com/office/powerpoint/2010/main" val="4001981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5_22Aug2013_10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p:nvPr/>
        </p:nvSpPr>
        <p:spPr>
          <a:xfrm>
            <a:off x="5334000" y="2895600"/>
            <a:ext cx="152400" cy="1524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I5 Band Brightness Temperature</a:t>
            </a:r>
            <a:br>
              <a:rPr lang="en-US" dirty="0" smtClean="0"/>
            </a:br>
            <a:r>
              <a:rPr lang="en-US" dirty="0" smtClean="0"/>
              <a:t>22 Aug 2013 10:08UTC</a:t>
            </a:r>
            <a:endParaRPr lang="en-US" dirty="0"/>
          </a:p>
        </p:txBody>
      </p:sp>
      <p:sp>
        <p:nvSpPr>
          <p:cNvPr id="5" name="TextBox 4"/>
          <p:cNvSpPr txBox="1"/>
          <p:nvPr/>
        </p:nvSpPr>
        <p:spPr>
          <a:xfrm>
            <a:off x="304800" y="5562600"/>
            <a:ext cx="8458200" cy="646331"/>
          </a:xfrm>
          <a:prstGeom prst="rect">
            <a:avLst/>
          </a:prstGeom>
          <a:noFill/>
        </p:spPr>
        <p:txBody>
          <a:bodyPr wrap="square" rtlCol="0">
            <a:spAutoFit/>
          </a:bodyPr>
          <a:lstStyle/>
          <a:p>
            <a:r>
              <a:rPr lang="en-US" dirty="0" smtClean="0"/>
              <a:t>California Rim Fire highlighted by box.</a:t>
            </a:r>
          </a:p>
          <a:p>
            <a:r>
              <a:rPr lang="en-US" dirty="0" smtClean="0"/>
              <a:t>I5 is the 11um band, high spatial resolution “IR Window”</a:t>
            </a:r>
            <a:endParaRPr lang="en-US" dirty="0"/>
          </a:p>
        </p:txBody>
      </p:sp>
      <p:sp>
        <p:nvSpPr>
          <p:cNvPr id="6" name="Slide Number Placeholder 5"/>
          <p:cNvSpPr>
            <a:spLocks noGrp="1"/>
          </p:cNvSpPr>
          <p:nvPr>
            <p:ph type="sldNum" sz="quarter" idx="12"/>
          </p:nvPr>
        </p:nvSpPr>
        <p:spPr/>
        <p:txBody>
          <a:bodyPr/>
          <a:lstStyle/>
          <a:p>
            <a:fld id="{2741623E-B48C-4BC3-84E1-378132182651}" type="slidenum">
              <a:rPr lang="en-US" smtClean="0"/>
              <a:t>29</a:t>
            </a:fld>
            <a:endParaRPr lang="en-US"/>
          </a:p>
        </p:txBody>
      </p:sp>
    </p:spTree>
    <p:extLst>
      <p:ext uri="{BB962C8B-B14F-4D97-AF65-F5344CB8AC3E}">
        <p14:creationId xmlns:p14="http://schemas.microsoft.com/office/powerpoint/2010/main" val="2539430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S-NPP BBR</a:t>
            </a:r>
            <a:endParaRPr lang="en-US" dirty="0"/>
          </a:p>
        </p:txBody>
      </p:sp>
      <p:sp>
        <p:nvSpPr>
          <p:cNvPr id="3" name="Content Placeholder 2"/>
          <p:cNvSpPr>
            <a:spLocks noGrp="1"/>
          </p:cNvSpPr>
          <p:nvPr>
            <p:ph idx="1"/>
          </p:nvPr>
        </p:nvSpPr>
        <p:spPr>
          <a:xfrm>
            <a:off x="236538" y="1039813"/>
            <a:ext cx="8667750" cy="713359"/>
          </a:xfrm>
        </p:spPr>
        <p:txBody>
          <a:bodyPr/>
          <a:lstStyle/>
          <a:p>
            <a:r>
              <a:rPr lang="en-US" dirty="0" smtClean="0"/>
              <a:t>Above the diagonal are the </a:t>
            </a:r>
            <a:r>
              <a:rPr lang="en-US" dirty="0" err="1" smtClean="0"/>
              <a:t>Coregistration</a:t>
            </a:r>
            <a:r>
              <a:rPr lang="en-US" dirty="0" smtClean="0"/>
              <a:t> Factors (CF) achieved by SNPP VIIRS </a:t>
            </a:r>
            <a:r>
              <a:rPr lang="en-US" i="1" dirty="0" smtClean="0"/>
              <a:t>(values in white cells below the diagonal are the requirements for each band pair)</a:t>
            </a:r>
            <a:endParaRPr lang="en-US" i="1" dirty="0"/>
          </a:p>
        </p:txBody>
      </p:sp>
      <p:sp>
        <p:nvSpPr>
          <p:cNvPr id="5" name="Slide Number Placeholder 4"/>
          <p:cNvSpPr>
            <a:spLocks noGrp="1"/>
          </p:cNvSpPr>
          <p:nvPr>
            <p:ph type="sldNum" sz="quarter" idx="12"/>
          </p:nvPr>
        </p:nvSpPr>
        <p:spPr/>
        <p:txBody>
          <a:bodyPr/>
          <a:lstStyle/>
          <a:p>
            <a:fld id="{8D57DBB9-07C6-49AB-BFD5-E737C7E241F6}" type="slidenum">
              <a:rPr lang="en-US" smtClean="0">
                <a:solidFill>
                  <a:srgbClr val="000000"/>
                </a:solidFill>
              </a:rPr>
              <a:pPr/>
              <a:t>3</a:t>
            </a:fld>
            <a:endParaRPr lang="en-US">
              <a:solidFill>
                <a:srgbClr val="000000"/>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09" y="1788290"/>
            <a:ext cx="8988679" cy="301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219200" y="0"/>
            <a:ext cx="7162800" cy="369332"/>
          </a:xfrm>
          <a:prstGeom prst="rect">
            <a:avLst/>
          </a:prstGeom>
        </p:spPr>
        <p:txBody>
          <a:bodyPr wrap="square">
            <a:spAutoFit/>
          </a:bodyPr>
          <a:lstStyle/>
          <a:p>
            <a:r>
              <a:rPr lang="en-US" dirty="0" smtClean="0"/>
              <a:t>From J1_VIIRS_Waiver_Working_Group_141206a.pptx:</a:t>
            </a:r>
            <a:endParaRPr lang="en-US" dirty="0" smtClean="0"/>
          </a:p>
        </p:txBody>
      </p:sp>
    </p:spTree>
    <p:extLst>
      <p:ext uri="{BB962C8B-B14F-4D97-AF65-F5344CB8AC3E}">
        <p14:creationId xmlns:p14="http://schemas.microsoft.com/office/powerpoint/2010/main" val="379082158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5BBR066_22Aug2013_10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p:nvPr/>
        </p:nvSpPr>
        <p:spPr>
          <a:xfrm>
            <a:off x="5334000" y="2895600"/>
            <a:ext cx="152400" cy="1524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I5 Band Brightness Temperature</a:t>
            </a:r>
            <a:br>
              <a:rPr lang="en-US" dirty="0" smtClean="0"/>
            </a:br>
            <a:r>
              <a:rPr lang="en-US" dirty="0" smtClean="0"/>
              <a:t>22 Aug 2013 10:08UTC</a:t>
            </a:r>
            <a:endParaRPr lang="en-US" dirty="0"/>
          </a:p>
        </p:txBody>
      </p:sp>
      <p:sp>
        <p:nvSpPr>
          <p:cNvPr id="5" name="TextBox 4"/>
          <p:cNvSpPr txBox="1"/>
          <p:nvPr/>
        </p:nvSpPr>
        <p:spPr>
          <a:xfrm>
            <a:off x="304800" y="5562600"/>
            <a:ext cx="8458200" cy="923330"/>
          </a:xfrm>
          <a:prstGeom prst="rect">
            <a:avLst/>
          </a:prstGeom>
          <a:noFill/>
        </p:spPr>
        <p:txBody>
          <a:bodyPr wrap="square" rtlCol="0">
            <a:spAutoFit/>
          </a:bodyPr>
          <a:lstStyle/>
          <a:p>
            <a:r>
              <a:rPr lang="en-US" dirty="0" smtClean="0"/>
              <a:t>California Rim Fire highlighted by box.</a:t>
            </a:r>
          </a:p>
          <a:p>
            <a:r>
              <a:rPr lang="en-US" dirty="0" smtClean="0"/>
              <a:t>I5 is the 11um band, high spatial resolution “IR Window”</a:t>
            </a:r>
          </a:p>
          <a:p>
            <a:r>
              <a:rPr lang="en-US" dirty="0" smtClean="0"/>
              <a:t>Alteration was the application of BBR simulation described earlier.  BBR=0.66</a:t>
            </a:r>
            <a:endParaRPr lang="en-US" dirty="0"/>
          </a:p>
        </p:txBody>
      </p:sp>
      <p:sp>
        <p:nvSpPr>
          <p:cNvPr id="6" name="Slide Number Placeholder 5"/>
          <p:cNvSpPr>
            <a:spLocks noGrp="1"/>
          </p:cNvSpPr>
          <p:nvPr>
            <p:ph type="sldNum" sz="quarter" idx="12"/>
          </p:nvPr>
        </p:nvSpPr>
        <p:spPr/>
        <p:txBody>
          <a:bodyPr/>
          <a:lstStyle/>
          <a:p>
            <a:fld id="{2741623E-B48C-4BC3-84E1-378132182651}" type="slidenum">
              <a:rPr lang="en-US" smtClean="0"/>
              <a:t>30</a:t>
            </a:fld>
            <a:endParaRPr lang="en-US"/>
          </a:p>
        </p:txBody>
      </p:sp>
    </p:spTree>
    <p:extLst>
      <p:ext uri="{BB962C8B-B14F-4D97-AF65-F5344CB8AC3E}">
        <p14:creationId xmlns:p14="http://schemas.microsoft.com/office/powerpoint/2010/main" val="39838454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5BBR066-I4_Diff_22Aug2013_01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p:nvPr/>
        </p:nvSpPr>
        <p:spPr>
          <a:xfrm>
            <a:off x="5334000" y="2895600"/>
            <a:ext cx="152400" cy="1524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txBox="1">
            <a:spLocks/>
          </p:cNvSpPr>
          <p:nvPr/>
        </p:nvSpPr>
        <p:spPr>
          <a:xfrm>
            <a:off x="0" y="274638"/>
            <a:ext cx="91440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Altered-Original I5 Band Brightness Temp Diff</a:t>
            </a:r>
          </a:p>
          <a:p>
            <a:r>
              <a:rPr lang="en-US" dirty="0" smtClean="0"/>
              <a:t>22 Aug 2013 10:08UTC</a:t>
            </a:r>
            <a:endParaRPr lang="en-US" dirty="0"/>
          </a:p>
        </p:txBody>
      </p:sp>
      <p:sp>
        <p:nvSpPr>
          <p:cNvPr id="5" name="TextBox 4"/>
          <p:cNvSpPr txBox="1"/>
          <p:nvPr/>
        </p:nvSpPr>
        <p:spPr>
          <a:xfrm>
            <a:off x="304800" y="5562600"/>
            <a:ext cx="8458200" cy="1200329"/>
          </a:xfrm>
          <a:prstGeom prst="rect">
            <a:avLst/>
          </a:prstGeom>
          <a:noFill/>
        </p:spPr>
        <p:txBody>
          <a:bodyPr wrap="square" rtlCol="0">
            <a:spAutoFit/>
          </a:bodyPr>
          <a:lstStyle/>
          <a:p>
            <a:r>
              <a:rPr lang="en-US" dirty="0" smtClean="0"/>
              <a:t>California Rim Fire highlighted by box.</a:t>
            </a:r>
          </a:p>
          <a:p>
            <a:r>
              <a:rPr lang="en-US" dirty="0" smtClean="0"/>
              <a:t>I5 is the 11um band, high spatial resolution “IR Window”</a:t>
            </a:r>
          </a:p>
          <a:p>
            <a:r>
              <a:rPr lang="en-US" dirty="0" smtClean="0"/>
              <a:t>The difference between the altered data and the original is less obvious in this band.</a:t>
            </a:r>
          </a:p>
          <a:p>
            <a:r>
              <a:rPr lang="en-US" dirty="0" smtClean="0"/>
              <a:t>Actual differences between -10 and 10K.</a:t>
            </a:r>
            <a:endParaRPr lang="en-US" dirty="0"/>
          </a:p>
        </p:txBody>
      </p:sp>
      <p:sp>
        <p:nvSpPr>
          <p:cNvPr id="6" name="Slide Number Placeholder 5"/>
          <p:cNvSpPr>
            <a:spLocks noGrp="1"/>
          </p:cNvSpPr>
          <p:nvPr>
            <p:ph type="sldNum" sz="quarter" idx="12"/>
          </p:nvPr>
        </p:nvSpPr>
        <p:spPr/>
        <p:txBody>
          <a:bodyPr/>
          <a:lstStyle/>
          <a:p>
            <a:fld id="{2741623E-B48C-4BC3-84E1-378132182651}" type="slidenum">
              <a:rPr lang="en-US" smtClean="0"/>
              <a:t>31</a:t>
            </a:fld>
            <a:endParaRPr lang="en-US"/>
          </a:p>
        </p:txBody>
      </p:sp>
    </p:spTree>
    <p:extLst>
      <p:ext uri="{BB962C8B-B14F-4D97-AF65-F5344CB8AC3E}">
        <p14:creationId xmlns:p14="http://schemas.microsoft.com/office/powerpoint/2010/main" val="1776682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4_Zoomed_22Aug2013_10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I4 Band Brightness Temperature</a:t>
            </a:r>
            <a:br>
              <a:rPr lang="en-US" dirty="0" smtClean="0"/>
            </a:br>
            <a:r>
              <a:rPr lang="en-US" dirty="0" smtClean="0"/>
              <a:t>22 Aug 2013 10:08UTC</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32</a:t>
            </a:fld>
            <a:endParaRPr lang="en-US"/>
          </a:p>
        </p:txBody>
      </p:sp>
    </p:spTree>
    <p:extLst>
      <p:ext uri="{BB962C8B-B14F-4D97-AF65-F5344CB8AC3E}">
        <p14:creationId xmlns:p14="http://schemas.microsoft.com/office/powerpoint/2010/main" val="4262141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4BBR066_Zoomed_22Aug2013_10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I4 Band Brightness Temperature</a:t>
            </a:r>
            <a:br>
              <a:rPr lang="en-US" dirty="0" smtClean="0"/>
            </a:br>
            <a:r>
              <a:rPr lang="en-US" dirty="0" smtClean="0"/>
              <a:t>22 Aug 2013 10:08UTC</a:t>
            </a:r>
            <a:endParaRPr lang="en-US" dirty="0"/>
          </a:p>
        </p:txBody>
      </p:sp>
      <p:sp>
        <p:nvSpPr>
          <p:cNvPr id="4" name="TextBox 3"/>
          <p:cNvSpPr txBox="1"/>
          <p:nvPr/>
        </p:nvSpPr>
        <p:spPr>
          <a:xfrm>
            <a:off x="304800" y="6172200"/>
            <a:ext cx="8458200" cy="369332"/>
          </a:xfrm>
          <a:prstGeom prst="rect">
            <a:avLst/>
          </a:prstGeom>
          <a:noFill/>
        </p:spPr>
        <p:txBody>
          <a:bodyPr wrap="square" rtlCol="0">
            <a:spAutoFit/>
          </a:bodyPr>
          <a:lstStyle/>
          <a:p>
            <a:r>
              <a:rPr lang="en-US" dirty="0" smtClean="0"/>
              <a:t>Note the “shifting” of the fire to the northwest caused by application of BBR effect.</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33</a:t>
            </a:fld>
            <a:endParaRPr lang="en-US"/>
          </a:p>
        </p:txBody>
      </p:sp>
    </p:spTree>
    <p:extLst>
      <p:ext uri="{BB962C8B-B14F-4D97-AF65-F5344CB8AC3E}">
        <p14:creationId xmlns:p14="http://schemas.microsoft.com/office/powerpoint/2010/main" val="18649060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4BBR066-I4_Diff_Zoomed_22Aug2013_01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Altered-Original I4 Band Brightness Temp Diff</a:t>
            </a:r>
          </a:p>
          <a:p>
            <a:r>
              <a:rPr lang="en-US" dirty="0" smtClean="0"/>
              <a:t>22 Aug 2013 10:08UTC</a:t>
            </a:r>
            <a:endParaRPr lang="en-US" dirty="0"/>
          </a:p>
        </p:txBody>
      </p:sp>
      <p:sp>
        <p:nvSpPr>
          <p:cNvPr id="4" name="Rectangle 3"/>
          <p:cNvSpPr/>
          <p:nvPr/>
        </p:nvSpPr>
        <p:spPr>
          <a:xfrm>
            <a:off x="304800" y="6172200"/>
            <a:ext cx="4035207" cy="369332"/>
          </a:xfrm>
          <a:prstGeom prst="rect">
            <a:avLst/>
          </a:prstGeom>
        </p:spPr>
        <p:txBody>
          <a:bodyPr wrap="none">
            <a:spAutoFit/>
          </a:bodyPr>
          <a:lstStyle/>
          <a:p>
            <a:r>
              <a:rPr lang="en-US" dirty="0" smtClean="0"/>
              <a:t>Actual differences between -11 and 26K.</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34</a:t>
            </a:fld>
            <a:endParaRPr lang="en-US"/>
          </a:p>
        </p:txBody>
      </p:sp>
    </p:spTree>
    <p:extLst>
      <p:ext uri="{BB962C8B-B14F-4D97-AF65-F5344CB8AC3E}">
        <p14:creationId xmlns:p14="http://schemas.microsoft.com/office/powerpoint/2010/main" val="26357108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5_Zoomed_22Aug2013_10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I5 Band Brightness Temperature</a:t>
            </a:r>
            <a:br>
              <a:rPr lang="en-US" dirty="0" smtClean="0"/>
            </a:br>
            <a:r>
              <a:rPr lang="en-US" dirty="0" smtClean="0"/>
              <a:t>22 Aug 2013 10:08UTC</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35</a:t>
            </a:fld>
            <a:endParaRPr lang="en-US"/>
          </a:p>
        </p:txBody>
      </p:sp>
    </p:spTree>
    <p:extLst>
      <p:ext uri="{BB962C8B-B14F-4D97-AF65-F5344CB8AC3E}">
        <p14:creationId xmlns:p14="http://schemas.microsoft.com/office/powerpoint/2010/main" val="2211371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5BBR066_Zoomed_22Aug2013_10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I5 Band Brightness Temperature</a:t>
            </a:r>
            <a:br>
              <a:rPr lang="en-US" dirty="0" smtClean="0"/>
            </a:br>
            <a:r>
              <a:rPr lang="en-US" dirty="0" smtClean="0"/>
              <a:t>22 Aug 2013 10:08UTC</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36</a:t>
            </a:fld>
            <a:endParaRPr lang="en-US"/>
          </a:p>
        </p:txBody>
      </p:sp>
    </p:spTree>
    <p:extLst>
      <p:ext uri="{BB962C8B-B14F-4D97-AF65-F5344CB8AC3E}">
        <p14:creationId xmlns:p14="http://schemas.microsoft.com/office/powerpoint/2010/main" val="42172104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RimFire_I5BBR066-I4_Diff_Zoomed_22Aug2013_0108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Altered-Original I5 Band Brightness Temp Diff</a:t>
            </a:r>
          </a:p>
          <a:p>
            <a:r>
              <a:rPr lang="en-US" dirty="0" smtClean="0"/>
              <a:t>22 Aug 2013 10:08UTC</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37</a:t>
            </a:fld>
            <a:endParaRPr lang="en-US"/>
          </a:p>
        </p:txBody>
      </p:sp>
    </p:spTree>
    <p:extLst>
      <p:ext uri="{BB962C8B-B14F-4D97-AF65-F5344CB8AC3E}">
        <p14:creationId xmlns:p14="http://schemas.microsoft.com/office/powerpoint/2010/main" val="107073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Team Analysis…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741623E-B48C-4BC3-84E1-378132182651}" type="slidenum">
              <a:rPr lang="en-US" smtClean="0"/>
              <a:t>38</a:t>
            </a:fld>
            <a:endParaRPr lang="en-US"/>
          </a:p>
        </p:txBody>
      </p:sp>
    </p:spTree>
    <p:extLst>
      <p:ext uri="{BB962C8B-B14F-4D97-AF65-F5344CB8AC3E}">
        <p14:creationId xmlns:p14="http://schemas.microsoft.com/office/powerpoint/2010/main" val="22304761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Fires: The Waiver Case</a:t>
            </a:r>
            <a:endParaRPr lang="en-US" dirty="0"/>
          </a:p>
        </p:txBody>
      </p:sp>
      <p:sp>
        <p:nvSpPr>
          <p:cNvPr id="3" name="Content Placeholder 2"/>
          <p:cNvSpPr>
            <a:spLocks noGrp="1"/>
          </p:cNvSpPr>
          <p:nvPr>
            <p:ph idx="1"/>
          </p:nvPr>
        </p:nvSpPr>
        <p:spPr/>
        <p:txBody>
          <a:bodyPr>
            <a:normAutofit/>
          </a:bodyPr>
          <a:lstStyle/>
          <a:p>
            <a:r>
              <a:rPr lang="en-US" dirty="0" smtClean="0"/>
              <a:t>Fires in Canada</a:t>
            </a:r>
          </a:p>
          <a:p>
            <a:r>
              <a:rPr lang="en-US" dirty="0" smtClean="0"/>
              <a:t>December 17, 2014 at 09:33UTC</a:t>
            </a:r>
          </a:p>
          <a:p>
            <a:r>
              <a:rPr lang="en-US" dirty="0" smtClean="0"/>
              <a:t>Applied the BBR simulation to the I-5 (3.7um) Band of 0.66 (BBR overlap between I4 and I5)</a:t>
            </a:r>
          </a:p>
        </p:txBody>
      </p:sp>
      <p:sp>
        <p:nvSpPr>
          <p:cNvPr id="4" name="Slide Number Placeholder 3"/>
          <p:cNvSpPr>
            <a:spLocks noGrp="1"/>
          </p:cNvSpPr>
          <p:nvPr>
            <p:ph type="sldNum" sz="quarter" idx="12"/>
          </p:nvPr>
        </p:nvSpPr>
        <p:spPr/>
        <p:txBody>
          <a:bodyPr/>
          <a:lstStyle/>
          <a:p>
            <a:fld id="{2741623E-B48C-4BC3-84E1-378132182651}" type="slidenum">
              <a:rPr lang="en-US" smtClean="0"/>
              <a:t>39</a:t>
            </a:fld>
            <a:endParaRPr lang="en-US"/>
          </a:p>
        </p:txBody>
      </p:sp>
    </p:spTree>
    <p:extLst>
      <p:ext uri="{BB962C8B-B14F-4D97-AF65-F5344CB8AC3E}">
        <p14:creationId xmlns:p14="http://schemas.microsoft.com/office/powerpoint/2010/main" val="1983550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J1 BBR</a:t>
            </a:r>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solidFill>
                  <a:srgbClr val="000000"/>
                </a:solidFill>
              </a:rPr>
              <a:pPr/>
              <a:t>4</a:t>
            </a:fld>
            <a:endParaRPr lang="en-US">
              <a:solidFill>
                <a:srgbClr val="000000"/>
              </a:solidFill>
            </a:endParaRPr>
          </a:p>
        </p:txBody>
      </p:sp>
      <p:sp>
        <p:nvSpPr>
          <p:cNvPr id="8" name="Content Placeholder 7"/>
          <p:cNvSpPr>
            <a:spLocks noGrp="1"/>
          </p:cNvSpPr>
          <p:nvPr>
            <p:ph idx="1"/>
          </p:nvPr>
        </p:nvSpPr>
        <p:spPr>
          <a:xfrm>
            <a:off x="236538" y="4883125"/>
            <a:ext cx="8667750" cy="1642308"/>
          </a:xfrm>
        </p:spPr>
        <p:txBody>
          <a:bodyPr>
            <a:normAutofit/>
          </a:bodyPr>
          <a:lstStyle/>
          <a:p>
            <a:r>
              <a:rPr lang="en-US" dirty="0"/>
              <a:t>In </a:t>
            </a:r>
            <a:r>
              <a:rPr lang="en-US" dirty="0" smtClean="0"/>
              <a:t>almost all </a:t>
            </a:r>
            <a:r>
              <a:rPr lang="en-US" dirty="0"/>
              <a:t>cases J1 performs the same or better than </a:t>
            </a:r>
            <a:r>
              <a:rPr lang="en-US" dirty="0" smtClean="0"/>
              <a:t>F1</a:t>
            </a:r>
          </a:p>
          <a:p>
            <a:r>
              <a:rPr lang="en-US" dirty="0"/>
              <a:t>U</a:t>
            </a:r>
            <a:r>
              <a:rPr lang="en-US" dirty="0" smtClean="0"/>
              <a:t>pdates </a:t>
            </a:r>
            <a:r>
              <a:rPr lang="en-US" dirty="0"/>
              <a:t>to the </a:t>
            </a:r>
            <a:r>
              <a:rPr lang="en-US" dirty="0" smtClean="0"/>
              <a:t>thermal/optical model in the analysis may improve results further</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58" y="1181615"/>
            <a:ext cx="8952895" cy="360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0"/>
            <a:ext cx="7162800" cy="369332"/>
          </a:xfrm>
          <a:prstGeom prst="rect">
            <a:avLst/>
          </a:prstGeom>
        </p:spPr>
        <p:txBody>
          <a:bodyPr wrap="square">
            <a:spAutoFit/>
          </a:bodyPr>
          <a:lstStyle/>
          <a:p>
            <a:r>
              <a:rPr lang="en-US" dirty="0" smtClean="0"/>
              <a:t>From J1_VIIRS_Waiver_Working_Group_141206a.pptx:</a:t>
            </a:r>
            <a:endParaRPr lang="en-US" dirty="0" smtClean="0"/>
          </a:p>
        </p:txBody>
      </p:sp>
    </p:spTree>
    <p:extLst>
      <p:ext uri="{BB962C8B-B14F-4D97-AF65-F5344CB8AC3E}">
        <p14:creationId xmlns:p14="http://schemas.microsoft.com/office/powerpoint/2010/main" val="161444576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_17Dec2014_093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I4 Band Brightness Temperature</a:t>
            </a:r>
            <a:br>
              <a:rPr lang="en-US" dirty="0" smtClean="0"/>
            </a:br>
            <a:r>
              <a:rPr lang="en-US" dirty="0" smtClean="0"/>
              <a:t>17 Dec 2014 09:33UTC</a:t>
            </a:r>
            <a:endParaRPr lang="en-US" dirty="0"/>
          </a:p>
        </p:txBody>
      </p:sp>
      <p:sp>
        <p:nvSpPr>
          <p:cNvPr id="4" name="TextBox 3"/>
          <p:cNvSpPr txBox="1"/>
          <p:nvPr/>
        </p:nvSpPr>
        <p:spPr>
          <a:xfrm>
            <a:off x="304800" y="5562600"/>
            <a:ext cx="8458200" cy="646331"/>
          </a:xfrm>
          <a:prstGeom prst="rect">
            <a:avLst/>
          </a:prstGeom>
          <a:noFill/>
        </p:spPr>
        <p:txBody>
          <a:bodyPr wrap="square" rtlCol="0">
            <a:spAutoFit/>
          </a:bodyPr>
          <a:lstStyle/>
          <a:p>
            <a:r>
              <a:rPr lang="en-US" dirty="0" smtClean="0"/>
              <a:t>Fires are too small to see in this image.</a:t>
            </a:r>
          </a:p>
          <a:p>
            <a:r>
              <a:rPr lang="en-US" dirty="0" smtClean="0"/>
              <a:t>I4 is the 3.7um band, high spatial resolution and sensitive to fires/hotspots</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40</a:t>
            </a:fld>
            <a:endParaRPr lang="en-US"/>
          </a:p>
        </p:txBody>
      </p:sp>
    </p:spTree>
    <p:extLst>
      <p:ext uri="{BB962C8B-B14F-4D97-AF65-F5344CB8AC3E}">
        <p14:creationId xmlns:p14="http://schemas.microsoft.com/office/powerpoint/2010/main" val="2247980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_17Dec2014_093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I4 Band Brightness Temperature</a:t>
            </a:r>
            <a:br>
              <a:rPr lang="en-US" dirty="0" smtClean="0"/>
            </a:br>
            <a:r>
              <a:rPr lang="en-US" dirty="0" smtClean="0"/>
              <a:t>17 Dec 2014 09:33UTC</a:t>
            </a:r>
            <a:endParaRPr lang="en-US" dirty="0"/>
          </a:p>
        </p:txBody>
      </p:sp>
      <p:sp>
        <p:nvSpPr>
          <p:cNvPr id="4" name="TextBox 3"/>
          <p:cNvSpPr txBox="1"/>
          <p:nvPr/>
        </p:nvSpPr>
        <p:spPr>
          <a:xfrm>
            <a:off x="304800" y="5562600"/>
            <a:ext cx="8458200" cy="923330"/>
          </a:xfrm>
          <a:prstGeom prst="rect">
            <a:avLst/>
          </a:prstGeom>
          <a:noFill/>
        </p:spPr>
        <p:txBody>
          <a:bodyPr wrap="square" rtlCol="0">
            <a:spAutoFit/>
          </a:bodyPr>
          <a:lstStyle/>
          <a:p>
            <a:r>
              <a:rPr lang="en-US" dirty="0" smtClean="0"/>
              <a:t>Fires are too small to see in this image.</a:t>
            </a:r>
          </a:p>
          <a:p>
            <a:r>
              <a:rPr lang="en-US" dirty="0" smtClean="0"/>
              <a:t>I4 is the 3.7um band, high spatial resolution and sensitive to fires/hotspots</a:t>
            </a:r>
          </a:p>
          <a:p>
            <a:r>
              <a:rPr lang="en-US" dirty="0" smtClean="0"/>
              <a:t>Alteration was the application of BBR simulation described earlier.  BBR=0.66</a:t>
            </a:r>
          </a:p>
        </p:txBody>
      </p:sp>
      <p:sp>
        <p:nvSpPr>
          <p:cNvPr id="5" name="Slide Number Placeholder 4"/>
          <p:cNvSpPr>
            <a:spLocks noGrp="1"/>
          </p:cNvSpPr>
          <p:nvPr>
            <p:ph type="sldNum" sz="quarter" idx="12"/>
          </p:nvPr>
        </p:nvSpPr>
        <p:spPr/>
        <p:txBody>
          <a:bodyPr/>
          <a:lstStyle/>
          <a:p>
            <a:fld id="{2741623E-B48C-4BC3-84E1-378132182651}" type="slidenum">
              <a:rPr lang="en-US" smtClean="0"/>
              <a:t>41</a:t>
            </a:fld>
            <a:endParaRPr lang="en-US"/>
          </a:p>
        </p:txBody>
      </p:sp>
    </p:spTree>
    <p:extLst>
      <p:ext uri="{BB962C8B-B14F-4D97-AF65-F5344CB8AC3E}">
        <p14:creationId xmlns:p14="http://schemas.microsoft.com/office/powerpoint/2010/main" val="22445264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I4_Diff_17Dec2014_0933UTC"/>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Altered-Original I4 Band Brightness Temp Diff</a:t>
            </a:r>
          </a:p>
          <a:p>
            <a:r>
              <a:rPr lang="en-US" dirty="0" smtClean="0"/>
              <a:t>17 Dec 2014 09:33UTC</a:t>
            </a:r>
            <a:endParaRPr lang="en-US" dirty="0"/>
          </a:p>
        </p:txBody>
      </p:sp>
      <p:sp>
        <p:nvSpPr>
          <p:cNvPr id="4" name="TextBox 3"/>
          <p:cNvSpPr txBox="1"/>
          <p:nvPr/>
        </p:nvSpPr>
        <p:spPr>
          <a:xfrm>
            <a:off x="304800" y="5562600"/>
            <a:ext cx="8458200" cy="923330"/>
          </a:xfrm>
          <a:prstGeom prst="rect">
            <a:avLst/>
          </a:prstGeom>
          <a:noFill/>
        </p:spPr>
        <p:txBody>
          <a:bodyPr wrap="square" rtlCol="0">
            <a:spAutoFit/>
          </a:bodyPr>
          <a:lstStyle/>
          <a:p>
            <a:r>
              <a:rPr lang="en-US" dirty="0" smtClean="0"/>
              <a:t>Fires are too small to see in this image.</a:t>
            </a:r>
          </a:p>
          <a:p>
            <a:r>
              <a:rPr lang="en-US" dirty="0" smtClean="0"/>
              <a:t>I4 is the 3.7um band, high spatial resolution and sensitive to fires/hotspots</a:t>
            </a:r>
          </a:p>
          <a:p>
            <a:r>
              <a:rPr lang="en-US" dirty="0" smtClean="0"/>
              <a:t>Actual differences between -11 and 30K.</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42</a:t>
            </a:fld>
            <a:endParaRPr lang="en-US"/>
          </a:p>
        </p:txBody>
      </p:sp>
    </p:spTree>
    <p:extLst>
      <p:ext uri="{BB962C8B-B14F-4D97-AF65-F5344CB8AC3E}">
        <p14:creationId xmlns:p14="http://schemas.microsoft.com/office/powerpoint/2010/main" val="2448870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5_17Dec2014_093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I5 Band Brightness Temperature</a:t>
            </a:r>
            <a:br>
              <a:rPr lang="en-US" dirty="0" smtClean="0"/>
            </a:br>
            <a:r>
              <a:rPr lang="en-US" dirty="0" smtClean="0"/>
              <a:t>17 Dec 2014 09:33UTC</a:t>
            </a:r>
            <a:endParaRPr lang="en-US" dirty="0"/>
          </a:p>
        </p:txBody>
      </p:sp>
      <p:sp>
        <p:nvSpPr>
          <p:cNvPr id="4" name="TextBox 3"/>
          <p:cNvSpPr txBox="1"/>
          <p:nvPr/>
        </p:nvSpPr>
        <p:spPr>
          <a:xfrm>
            <a:off x="304800" y="5562600"/>
            <a:ext cx="8458200" cy="369332"/>
          </a:xfrm>
          <a:prstGeom prst="rect">
            <a:avLst/>
          </a:prstGeom>
          <a:noFill/>
        </p:spPr>
        <p:txBody>
          <a:bodyPr wrap="square" rtlCol="0">
            <a:spAutoFit/>
          </a:bodyPr>
          <a:lstStyle/>
          <a:p>
            <a:r>
              <a:rPr lang="en-US" dirty="0" smtClean="0"/>
              <a:t>I5 is the 11um band, high spatial resolution “IR Window”</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43</a:t>
            </a:fld>
            <a:endParaRPr lang="en-US"/>
          </a:p>
        </p:txBody>
      </p:sp>
    </p:spTree>
    <p:extLst>
      <p:ext uri="{BB962C8B-B14F-4D97-AF65-F5344CB8AC3E}">
        <p14:creationId xmlns:p14="http://schemas.microsoft.com/office/powerpoint/2010/main" val="2046250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_Zoomed_17Dec2014_093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Original I4 Band Brightness Temperature</a:t>
            </a:r>
            <a:br>
              <a:rPr lang="en-US" dirty="0" smtClean="0"/>
            </a:br>
            <a:r>
              <a:rPr lang="en-US" dirty="0" smtClean="0"/>
              <a:t>17 Dec 2014 09:33UTC</a:t>
            </a:r>
            <a:endParaRPr lang="en-US" dirty="0"/>
          </a:p>
        </p:txBody>
      </p:sp>
      <p:sp>
        <p:nvSpPr>
          <p:cNvPr id="4" name="TextBox 3"/>
          <p:cNvSpPr txBox="1"/>
          <p:nvPr/>
        </p:nvSpPr>
        <p:spPr>
          <a:xfrm>
            <a:off x="304800" y="5943600"/>
            <a:ext cx="8458200" cy="646331"/>
          </a:xfrm>
          <a:prstGeom prst="rect">
            <a:avLst/>
          </a:prstGeom>
          <a:noFill/>
        </p:spPr>
        <p:txBody>
          <a:bodyPr wrap="square" rtlCol="0">
            <a:spAutoFit/>
          </a:bodyPr>
          <a:lstStyle/>
          <a:p>
            <a:r>
              <a:rPr lang="en-US" dirty="0" smtClean="0"/>
              <a:t>Fires are apparent in this magnified image.</a:t>
            </a:r>
          </a:p>
          <a:p>
            <a:r>
              <a:rPr lang="en-US" dirty="0" smtClean="0"/>
              <a:t>I4 is the 3.7um band, high spatial resolution and sensitive to fires/hotspots</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44</a:t>
            </a:fld>
            <a:endParaRPr lang="en-US"/>
          </a:p>
        </p:txBody>
      </p:sp>
    </p:spTree>
    <p:extLst>
      <p:ext uri="{BB962C8B-B14F-4D97-AF65-F5344CB8AC3E}">
        <p14:creationId xmlns:p14="http://schemas.microsoft.com/office/powerpoint/2010/main" val="14929395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_Zoomed_17Dec2014_093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6800"/>
            <a:ext cx="9144000" cy="5486400"/>
          </a:xfrm>
          <a:prstGeom prst="rect">
            <a:avLst/>
          </a:prstGeom>
          <a:noFill/>
          <a:ln>
            <a:noFill/>
          </a:ln>
        </p:spPr>
      </p:pic>
      <p:sp>
        <p:nvSpPr>
          <p:cNvPr id="5" name="Title 3"/>
          <p:cNvSpPr txBox="1">
            <a:spLocks/>
          </p:cNvSpPr>
          <p:nvPr/>
        </p:nvSpPr>
        <p:spPr>
          <a:xfrm>
            <a:off x="0" y="274638"/>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 I4 Band Brightness Temperature</a:t>
            </a:r>
            <a:br>
              <a:rPr lang="en-US" dirty="0" smtClean="0"/>
            </a:br>
            <a:r>
              <a:rPr lang="en-US" dirty="0" smtClean="0"/>
              <a:t>17 Dec 2014 09:33UTC</a:t>
            </a:r>
            <a:endParaRPr lang="en-US" dirty="0"/>
          </a:p>
        </p:txBody>
      </p:sp>
      <p:sp>
        <p:nvSpPr>
          <p:cNvPr id="6" name="TextBox 5"/>
          <p:cNvSpPr txBox="1"/>
          <p:nvPr/>
        </p:nvSpPr>
        <p:spPr>
          <a:xfrm>
            <a:off x="304800" y="5943600"/>
            <a:ext cx="8458200" cy="923330"/>
          </a:xfrm>
          <a:prstGeom prst="rect">
            <a:avLst/>
          </a:prstGeom>
          <a:noFill/>
        </p:spPr>
        <p:txBody>
          <a:bodyPr wrap="square" rtlCol="0">
            <a:spAutoFit/>
          </a:bodyPr>
          <a:lstStyle/>
          <a:p>
            <a:r>
              <a:rPr lang="en-US" dirty="0" smtClean="0"/>
              <a:t>Fires are apparent in this magnified image. Note shifting of fire pixels from original.</a:t>
            </a:r>
          </a:p>
          <a:p>
            <a:r>
              <a:rPr lang="en-US" dirty="0" smtClean="0"/>
              <a:t>I4 is the 3.7um band, high spatial resolution and sensitive to fires/hotspots</a:t>
            </a:r>
          </a:p>
          <a:p>
            <a:r>
              <a:rPr lang="en-US" dirty="0" smtClean="0"/>
              <a:t>Alteration was the application of BBR simulation described earlier.  BBR=0.66</a:t>
            </a:r>
          </a:p>
        </p:txBody>
      </p:sp>
      <p:sp>
        <p:nvSpPr>
          <p:cNvPr id="7" name="Slide Number Placeholder 6"/>
          <p:cNvSpPr>
            <a:spLocks noGrp="1"/>
          </p:cNvSpPr>
          <p:nvPr>
            <p:ph type="sldNum" sz="quarter" idx="12"/>
          </p:nvPr>
        </p:nvSpPr>
        <p:spPr/>
        <p:txBody>
          <a:bodyPr/>
          <a:lstStyle/>
          <a:p>
            <a:fld id="{2741623E-B48C-4BC3-84E1-378132182651}" type="slidenum">
              <a:rPr lang="en-US" smtClean="0"/>
              <a:t>45</a:t>
            </a:fld>
            <a:endParaRPr lang="en-US"/>
          </a:p>
        </p:txBody>
      </p:sp>
    </p:spTree>
    <p:extLst>
      <p:ext uri="{BB962C8B-B14F-4D97-AF65-F5344CB8AC3E}">
        <p14:creationId xmlns:p14="http://schemas.microsoft.com/office/powerpoint/2010/main" val="12440618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4BBR066-I4_Diff_Zoomed_17Dec2014_0933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57870"/>
            <a:ext cx="9144000" cy="5486400"/>
          </a:xfrm>
          <a:prstGeom prst="rect">
            <a:avLst/>
          </a:prstGeom>
          <a:noFill/>
          <a:ln>
            <a:noFill/>
          </a:ln>
        </p:spPr>
      </p:pic>
      <p:sp>
        <p:nvSpPr>
          <p:cNvPr id="3" name="Title 3"/>
          <p:cNvSpPr txBox="1">
            <a:spLocks/>
          </p:cNvSpPr>
          <p:nvPr/>
        </p:nvSpPr>
        <p:spPr>
          <a:xfrm>
            <a:off x="0" y="274638"/>
            <a:ext cx="9144000"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Altered-Original I4 Band Brightness Temp Diff</a:t>
            </a:r>
          </a:p>
          <a:p>
            <a:r>
              <a:rPr lang="en-US" dirty="0" smtClean="0"/>
              <a:t>17 Dec 2014 09:33UTC</a:t>
            </a:r>
            <a:endParaRPr lang="en-US" dirty="0"/>
          </a:p>
        </p:txBody>
      </p:sp>
      <p:sp>
        <p:nvSpPr>
          <p:cNvPr id="4" name="TextBox 3"/>
          <p:cNvSpPr txBox="1"/>
          <p:nvPr/>
        </p:nvSpPr>
        <p:spPr>
          <a:xfrm>
            <a:off x="304800" y="5934670"/>
            <a:ext cx="8458200" cy="923330"/>
          </a:xfrm>
          <a:prstGeom prst="rect">
            <a:avLst/>
          </a:prstGeom>
          <a:noFill/>
        </p:spPr>
        <p:txBody>
          <a:bodyPr wrap="square" rtlCol="0">
            <a:spAutoFit/>
          </a:bodyPr>
          <a:lstStyle/>
          <a:p>
            <a:r>
              <a:rPr lang="en-US" dirty="0" smtClean="0"/>
              <a:t>There are large brightness temperature differences in the hot pixels.</a:t>
            </a:r>
          </a:p>
          <a:p>
            <a:r>
              <a:rPr lang="en-US" dirty="0" smtClean="0"/>
              <a:t>I4 is the 3.7um band, high spatial resolution and sensitive to fires/hotspots</a:t>
            </a:r>
          </a:p>
          <a:p>
            <a:r>
              <a:rPr lang="en-US" dirty="0" smtClean="0"/>
              <a:t>Actual differences between -11K and +30K.</a:t>
            </a:r>
            <a:endParaRPr lang="en-US" dirty="0"/>
          </a:p>
        </p:txBody>
      </p:sp>
      <p:sp>
        <p:nvSpPr>
          <p:cNvPr id="5" name="Slide Number Placeholder 4"/>
          <p:cNvSpPr>
            <a:spLocks noGrp="1"/>
          </p:cNvSpPr>
          <p:nvPr>
            <p:ph type="sldNum" sz="quarter" idx="12"/>
          </p:nvPr>
        </p:nvSpPr>
        <p:spPr/>
        <p:txBody>
          <a:bodyPr/>
          <a:lstStyle/>
          <a:p>
            <a:fld id="{2741623E-B48C-4BC3-84E1-378132182651}" type="slidenum">
              <a:rPr lang="en-US" smtClean="0"/>
              <a:t>46</a:t>
            </a:fld>
            <a:endParaRPr lang="en-US"/>
          </a:p>
        </p:txBody>
      </p:sp>
    </p:spTree>
    <p:extLst>
      <p:ext uri="{BB962C8B-B14F-4D97-AF65-F5344CB8AC3E}">
        <p14:creationId xmlns:p14="http://schemas.microsoft.com/office/powerpoint/2010/main" val="21366622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Team Analysis…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741623E-B48C-4BC3-84E1-378132182651}" type="slidenum">
              <a:rPr lang="en-US" smtClean="0"/>
              <a:t>47</a:t>
            </a:fld>
            <a:endParaRPr lang="en-US"/>
          </a:p>
        </p:txBody>
      </p:sp>
    </p:spTree>
    <p:extLst>
      <p:ext uri="{BB962C8B-B14F-4D97-AF65-F5344CB8AC3E}">
        <p14:creationId xmlns:p14="http://schemas.microsoft.com/office/powerpoint/2010/main" val="3819184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 Strategy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Based on information shared at Waiver Working Group </a:t>
            </a:r>
            <a:r>
              <a:rPr lang="en-US" dirty="0" err="1" smtClean="0"/>
              <a:t>telecons</a:t>
            </a:r>
            <a:r>
              <a:rPr lang="en-US" dirty="0" smtClean="0"/>
              <a:t>, there was a mitigation strategy prepared for S-NPP VIIRS registration errors which was never implemented because the error did not seem to be impacting products.</a:t>
            </a:r>
          </a:p>
          <a:p>
            <a:pPr lvl="1"/>
            <a:r>
              <a:rPr lang="en-US" dirty="0" smtClean="0"/>
              <a:t>This mitigation strategy sounded similar to one used on current GOES involving spatial interpolation of one or more of the bands to match the navigation of another band.</a:t>
            </a:r>
          </a:p>
          <a:p>
            <a:r>
              <a:rPr lang="en-US" b="1" dirty="0" smtClean="0"/>
              <a:t>Spatially interpolating the 3.7 or 3.9um bands should be avoided.</a:t>
            </a:r>
            <a:r>
              <a:rPr lang="en-US" dirty="0" smtClean="0"/>
              <a:t>  Spatially interpolating these data will significantly impact the Active Fire product, and will likely have a more negative impact on fire detection than the BBR error itself.</a:t>
            </a:r>
          </a:p>
          <a:p>
            <a:pPr lvl="1"/>
            <a:r>
              <a:rPr lang="en-US" dirty="0" smtClean="0"/>
              <a:t>In the case of GOES, even though the 3.9um band was the band with the error, the 11um band is being spatially interpolated to better match the 3.9um, leaving the 3.9um radiances alone and preserving the integrity of the data for use in the fire product.</a:t>
            </a:r>
          </a:p>
          <a:p>
            <a:r>
              <a:rPr lang="en-US" dirty="0" smtClean="0"/>
              <a:t>Since the mitigation strategy for S-NPP was not deemed necessary we do not anticipate it being necessary for J1.</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48</a:t>
            </a:fld>
            <a:endParaRPr lang="en-US"/>
          </a:p>
        </p:txBody>
      </p:sp>
    </p:spTree>
    <p:extLst>
      <p:ext uri="{BB962C8B-B14F-4D97-AF65-F5344CB8AC3E}">
        <p14:creationId xmlns:p14="http://schemas.microsoft.com/office/powerpoint/2010/main" val="32291102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Observations/Thoughts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Does not appear that I-Bands are used quantitatively in cloud products, only used in a minor way.</a:t>
            </a:r>
          </a:p>
          <a:p>
            <a:r>
              <a:rPr lang="en-US" dirty="0" smtClean="0"/>
              <a:t>The errors in the M-bands are so small as to be either in compliance or close enough to compliance to not be worth simulating.</a:t>
            </a:r>
          </a:p>
          <a:p>
            <a:r>
              <a:rPr lang="en-US" dirty="0" smtClean="0"/>
              <a:t>JAFIIR Team relied on help from Fire Team for Active Fires output.</a:t>
            </a:r>
          </a:p>
          <a:p>
            <a:r>
              <a:rPr lang="en-US" b="1" dirty="0" smtClean="0"/>
              <a:t>If necessary to implement a BBR correction on ground, it is important that any spatial interpolation that occurs does not occur with the fire sensitive bands (M13, I4).</a:t>
            </a:r>
          </a:p>
          <a:p>
            <a:pPr lvl="1"/>
            <a:r>
              <a:rPr lang="en-US" dirty="0" smtClean="0"/>
              <a:t>Spatial interpolation of the shortwave window data will  adversely affect the Active Fire product.</a:t>
            </a:r>
          </a:p>
          <a:p>
            <a:pPr lvl="1"/>
            <a:r>
              <a:rPr lang="en-US" dirty="0" smtClean="0"/>
              <a:t>In the California Rim Fire I4 temperatures were altered by over 20K by spatial interpolation.</a:t>
            </a:r>
          </a:p>
          <a:p>
            <a:r>
              <a:rPr lang="en-US" dirty="0" smtClean="0"/>
              <a:t>We do not see a need to implement a BBR correction at this time.</a:t>
            </a:r>
          </a:p>
        </p:txBody>
      </p:sp>
      <p:sp>
        <p:nvSpPr>
          <p:cNvPr id="4" name="Slide Number Placeholder 3"/>
          <p:cNvSpPr>
            <a:spLocks noGrp="1"/>
          </p:cNvSpPr>
          <p:nvPr>
            <p:ph type="sldNum" sz="quarter" idx="12"/>
          </p:nvPr>
        </p:nvSpPr>
        <p:spPr/>
        <p:txBody>
          <a:bodyPr/>
          <a:lstStyle/>
          <a:p>
            <a:fld id="{2741623E-B48C-4BC3-84E1-378132182651}" type="slidenum">
              <a:rPr lang="en-US" smtClean="0"/>
              <a:t>49</a:t>
            </a:fld>
            <a:endParaRPr lang="en-US"/>
          </a:p>
        </p:txBody>
      </p:sp>
    </p:spTree>
    <p:extLst>
      <p:ext uri="{BB962C8B-B14F-4D97-AF65-F5344CB8AC3E}">
        <p14:creationId xmlns:p14="http://schemas.microsoft.com/office/powerpoint/2010/main" val="2824785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Simulating a Band-To-Band Registration Error</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BBR for M-Bands on J1 is compliant with the exception of M13 with M14, M15, and M16.  </a:t>
            </a:r>
          </a:p>
          <a:p>
            <a:pPr lvl="1"/>
            <a:r>
              <a:rPr lang="en-US" dirty="0" smtClean="0"/>
              <a:t>The specification is 0.8 and it is 0.79 and 0.78.</a:t>
            </a:r>
          </a:p>
          <a:p>
            <a:r>
              <a:rPr lang="en-US" dirty="0" smtClean="0"/>
              <a:t>The BBR for I-Bands relative to each other is non-compliant for nearly every band-combination.</a:t>
            </a:r>
          </a:p>
          <a:p>
            <a:pPr lvl="1"/>
            <a:r>
              <a:rPr lang="en-US" dirty="0" smtClean="0"/>
              <a:t>Particularly worrisome would be the I-4/I-5 combination (3.7 / 11um bands).  This has the potential for affecting Cloud products and Active Fires.  These errors are less than half of one pixel, but considerably larger than the specification of 0.8</a:t>
            </a:r>
          </a:p>
          <a:p>
            <a:r>
              <a:rPr lang="en-US" dirty="0" smtClean="0"/>
              <a:t>We will focus on the I-Bands; the M-Bands non-compliance does not raise an alarm.</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5</a:t>
            </a:fld>
            <a:endParaRPr lang="en-US"/>
          </a:p>
        </p:txBody>
      </p:sp>
    </p:spTree>
    <p:extLst>
      <p:ext uri="{BB962C8B-B14F-4D97-AF65-F5344CB8AC3E}">
        <p14:creationId xmlns:p14="http://schemas.microsoft.com/office/powerpoint/2010/main" val="92385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Registration errors on other instruments</a:t>
            </a:r>
            <a:endParaRPr lang="en-US" dirty="0"/>
          </a:p>
        </p:txBody>
      </p:sp>
      <p:sp>
        <p:nvSpPr>
          <p:cNvPr id="3" name="Content Placeholder 2"/>
          <p:cNvSpPr>
            <a:spLocks noGrp="1"/>
          </p:cNvSpPr>
          <p:nvPr>
            <p:ph idx="1"/>
          </p:nvPr>
        </p:nvSpPr>
        <p:spPr/>
        <p:txBody>
          <a:bodyPr>
            <a:normAutofit lnSpcReduction="10000"/>
          </a:bodyPr>
          <a:lstStyle/>
          <a:p>
            <a:r>
              <a:rPr lang="en-US" dirty="0" smtClean="0"/>
              <a:t>GOES-14 Imager has a co-registration error between the 3.9 and 11um bands.</a:t>
            </a:r>
          </a:p>
          <a:p>
            <a:pPr lvl="1"/>
            <a:r>
              <a:rPr lang="en-US" dirty="0" smtClean="0"/>
              <a:t>This error sometimes exceeds a pixel.</a:t>
            </a:r>
          </a:p>
          <a:p>
            <a:pPr lvl="1"/>
            <a:r>
              <a:rPr lang="en-US" dirty="0" smtClean="0"/>
              <a:t>This error has led to “false fog” detection.</a:t>
            </a:r>
          </a:p>
          <a:p>
            <a:pPr lvl="2"/>
            <a:r>
              <a:rPr lang="en-US" dirty="0" smtClean="0"/>
              <a:t>Along rivers and lake edges, the 3.9-11um difference gets large because one band is essentially seeing water and the other sees land, and this can lead to reporting fog where there is none, in an area where we might expect fog (such as a river valley).</a:t>
            </a:r>
          </a:p>
          <a:p>
            <a:pPr lvl="1"/>
            <a:r>
              <a:rPr lang="en-US" dirty="0" smtClean="0"/>
              <a:t>We want to be sure that the I4-I5 (3.7-11um) difference will be okay.</a:t>
            </a:r>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6</a:t>
            </a:fld>
            <a:endParaRPr lang="en-US"/>
          </a:p>
        </p:txBody>
      </p:sp>
    </p:spTree>
    <p:extLst>
      <p:ext uri="{BB962C8B-B14F-4D97-AF65-F5344CB8AC3E}">
        <p14:creationId xmlns:p14="http://schemas.microsoft.com/office/powerpoint/2010/main" val="3363946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95600"/>
            <a:ext cx="1828800" cy="1828800"/>
            <a:chOff x="2743200" y="1578429"/>
            <a:chExt cx="1828800" cy="1828800"/>
          </a:xfrm>
        </p:grpSpPr>
        <p:grpSp>
          <p:nvGrpSpPr>
            <p:cNvPr id="11" name="Group 10"/>
            <p:cNvGrpSpPr/>
            <p:nvPr/>
          </p:nvGrpSpPr>
          <p:grpSpPr>
            <a:xfrm>
              <a:off x="2743200" y="1578429"/>
              <a:ext cx="1828800" cy="1828800"/>
              <a:chOff x="2743200" y="1578429"/>
              <a:chExt cx="1828800" cy="1828800"/>
            </a:xfrm>
          </p:grpSpPr>
          <p:sp>
            <p:nvSpPr>
              <p:cNvPr id="4" name="Rectangle 3"/>
              <p:cNvSpPr/>
              <p:nvPr/>
            </p:nvSpPr>
            <p:spPr>
              <a:xfrm>
                <a:off x="2743200" y="1578429"/>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us 8"/>
              <p:cNvSpPr>
                <a:spLocks noChangeAspect="1"/>
              </p:cNvSpPr>
              <p:nvPr/>
            </p:nvSpPr>
            <p:spPr>
              <a:xfrm>
                <a:off x="3611880" y="2447109"/>
                <a:ext cx="91440" cy="914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743200" y="1600200"/>
              <a:ext cx="304800" cy="369332"/>
            </a:xfrm>
            <a:prstGeom prst="rect">
              <a:avLst/>
            </a:prstGeom>
            <a:noFill/>
          </p:spPr>
          <p:txBody>
            <a:bodyPr wrap="square" rtlCol="0">
              <a:spAutoFit/>
            </a:bodyPr>
            <a:lstStyle/>
            <a:p>
              <a:r>
                <a:rPr lang="en-US" dirty="0" smtClean="0"/>
                <a:t>A</a:t>
              </a:r>
              <a:endParaRPr lang="en-US" dirty="0"/>
            </a:p>
          </p:txBody>
        </p:sp>
      </p:grpSp>
      <p:grpSp>
        <p:nvGrpSpPr>
          <p:cNvPr id="20" name="Group 19"/>
          <p:cNvGrpSpPr/>
          <p:nvPr/>
        </p:nvGrpSpPr>
        <p:grpSpPr>
          <a:xfrm>
            <a:off x="1834243" y="2895600"/>
            <a:ext cx="1828800" cy="1828800"/>
            <a:chOff x="4577443" y="1578429"/>
            <a:chExt cx="1828800" cy="1828800"/>
          </a:xfrm>
        </p:grpSpPr>
        <p:sp>
          <p:nvSpPr>
            <p:cNvPr id="8" name="Rectangle 7"/>
            <p:cNvSpPr/>
            <p:nvPr/>
          </p:nvSpPr>
          <p:spPr>
            <a:xfrm>
              <a:off x="4577443" y="1578429"/>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577443" y="1600200"/>
              <a:ext cx="304800" cy="369332"/>
            </a:xfrm>
            <a:prstGeom prst="rect">
              <a:avLst/>
            </a:prstGeom>
            <a:noFill/>
          </p:spPr>
          <p:txBody>
            <a:bodyPr wrap="square" rtlCol="0">
              <a:spAutoFit/>
            </a:bodyPr>
            <a:lstStyle/>
            <a:p>
              <a:r>
                <a:rPr lang="en-US" dirty="0" smtClean="0"/>
                <a:t>B</a:t>
              </a:r>
              <a:endParaRPr lang="en-US" dirty="0"/>
            </a:p>
          </p:txBody>
        </p:sp>
      </p:grpSp>
      <p:grpSp>
        <p:nvGrpSpPr>
          <p:cNvPr id="21" name="Group 20"/>
          <p:cNvGrpSpPr/>
          <p:nvPr/>
        </p:nvGrpSpPr>
        <p:grpSpPr>
          <a:xfrm>
            <a:off x="1834243" y="4746171"/>
            <a:ext cx="1828800" cy="1828800"/>
            <a:chOff x="4577443" y="3429000"/>
            <a:chExt cx="1828800" cy="1828800"/>
          </a:xfrm>
        </p:grpSpPr>
        <p:sp>
          <p:nvSpPr>
            <p:cNvPr id="7" name="Rectangle 6"/>
            <p:cNvSpPr/>
            <p:nvPr/>
          </p:nvSpPr>
          <p:spPr>
            <a:xfrm>
              <a:off x="4577443" y="3429000"/>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77443" y="3433661"/>
              <a:ext cx="304800" cy="369332"/>
            </a:xfrm>
            <a:prstGeom prst="rect">
              <a:avLst/>
            </a:prstGeom>
            <a:noFill/>
          </p:spPr>
          <p:txBody>
            <a:bodyPr wrap="square" rtlCol="0">
              <a:spAutoFit/>
            </a:bodyPr>
            <a:lstStyle/>
            <a:p>
              <a:r>
                <a:rPr lang="en-US" dirty="0" smtClean="0"/>
                <a:t>D</a:t>
              </a:r>
              <a:endParaRPr lang="en-US" dirty="0"/>
            </a:p>
          </p:txBody>
        </p:sp>
      </p:grpSp>
      <p:grpSp>
        <p:nvGrpSpPr>
          <p:cNvPr id="22" name="Group 21"/>
          <p:cNvGrpSpPr/>
          <p:nvPr/>
        </p:nvGrpSpPr>
        <p:grpSpPr>
          <a:xfrm>
            <a:off x="0" y="4746171"/>
            <a:ext cx="1828800" cy="1828800"/>
            <a:chOff x="2743200" y="3429000"/>
            <a:chExt cx="1828800" cy="1828800"/>
          </a:xfrm>
        </p:grpSpPr>
        <p:sp>
          <p:nvSpPr>
            <p:cNvPr id="6" name="Rectangle 5"/>
            <p:cNvSpPr/>
            <p:nvPr/>
          </p:nvSpPr>
          <p:spPr>
            <a:xfrm>
              <a:off x="2743200" y="3429000"/>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743200" y="3433661"/>
              <a:ext cx="304800" cy="369332"/>
            </a:xfrm>
            <a:prstGeom prst="rect">
              <a:avLst/>
            </a:prstGeom>
            <a:noFill/>
          </p:spPr>
          <p:txBody>
            <a:bodyPr wrap="square" rtlCol="0">
              <a:spAutoFit/>
            </a:bodyPr>
            <a:lstStyle/>
            <a:p>
              <a:r>
                <a:rPr lang="en-US" dirty="0" smtClean="0"/>
                <a:t>C</a:t>
              </a:r>
              <a:endParaRPr lang="en-US" dirty="0"/>
            </a:p>
          </p:txBody>
        </p:sp>
      </p:grpSp>
      <p:sp>
        <p:nvSpPr>
          <p:cNvPr id="25" name="TextBox 24"/>
          <p:cNvSpPr txBox="1"/>
          <p:nvPr/>
        </p:nvSpPr>
        <p:spPr>
          <a:xfrm>
            <a:off x="3663041" y="2610683"/>
            <a:ext cx="5480957" cy="4247317"/>
          </a:xfrm>
          <a:prstGeom prst="rect">
            <a:avLst/>
          </a:prstGeom>
          <a:noFill/>
        </p:spPr>
        <p:txBody>
          <a:bodyPr wrap="square" rtlCol="0">
            <a:spAutoFit/>
          </a:bodyPr>
          <a:lstStyle/>
          <a:p>
            <a:r>
              <a:rPr lang="en-US" dirty="0" smtClean="0"/>
              <a:t>Example:  BBR=0.64 results from a </a:t>
            </a:r>
            <a:r>
              <a:rPr lang="en-US" dirty="0" smtClean="0"/>
              <a:t>Δ= 0.2 </a:t>
            </a:r>
          </a:p>
          <a:p>
            <a:pPr lvl="1"/>
            <a:r>
              <a:rPr lang="en-US" dirty="0" smtClean="0"/>
              <a:t>BBR=(1 –</a:t>
            </a:r>
            <a:r>
              <a:rPr lang="en-US" dirty="0" smtClean="0"/>
              <a:t> Δ)(1 – Δ)  - Make quadratic to solve for Δ</a:t>
            </a:r>
          </a:p>
          <a:p>
            <a:pPr lvl="1"/>
            <a:r>
              <a:rPr lang="en-US" dirty="0" smtClean="0"/>
              <a:t>BBR=</a:t>
            </a:r>
            <a:r>
              <a:rPr lang="en-US" dirty="0" smtClean="0"/>
              <a:t>Δ</a:t>
            </a:r>
            <a:r>
              <a:rPr lang="en-US" baseline="30000" dirty="0" smtClean="0"/>
              <a:t>2</a:t>
            </a:r>
            <a:r>
              <a:rPr lang="en-US" dirty="0" smtClean="0"/>
              <a:t> - 2Δ + 1</a:t>
            </a:r>
          </a:p>
          <a:p>
            <a:pPr lvl="1"/>
            <a:r>
              <a:rPr lang="en-US" b="1" dirty="0"/>
              <a:t>Δ</a:t>
            </a:r>
            <a:r>
              <a:rPr lang="en-US" b="1" baseline="30000" dirty="0"/>
              <a:t>2</a:t>
            </a:r>
            <a:r>
              <a:rPr lang="en-US" b="1" dirty="0"/>
              <a:t> - 2Δ + (1-BBR) = 0  </a:t>
            </a:r>
            <a:endParaRPr lang="en-US" b="1" dirty="0" smtClean="0"/>
          </a:p>
          <a:p>
            <a:pPr lvl="1"/>
            <a:r>
              <a:rPr lang="en-US" dirty="0" smtClean="0"/>
              <a:t>For BBR=0.64:</a:t>
            </a:r>
            <a:endParaRPr lang="en-US" dirty="0"/>
          </a:p>
          <a:p>
            <a:pPr lvl="1"/>
            <a:r>
              <a:rPr lang="en-US" dirty="0" smtClean="0"/>
              <a:t>Δ</a:t>
            </a:r>
            <a:r>
              <a:rPr lang="en-US" baseline="30000" dirty="0" smtClean="0"/>
              <a:t>2</a:t>
            </a:r>
            <a:r>
              <a:rPr lang="en-US" dirty="0" smtClean="0"/>
              <a:t> - 2Δ + (1-0.64) = 0       So…</a:t>
            </a:r>
          </a:p>
          <a:p>
            <a:pPr lvl="1"/>
            <a:r>
              <a:rPr lang="en-US" dirty="0" smtClean="0"/>
              <a:t>Δ = 0.2 (or 1.8 but we know it has to be &lt;1)</a:t>
            </a:r>
          </a:p>
          <a:p>
            <a:endParaRPr lang="en-US" dirty="0" smtClean="0"/>
          </a:p>
          <a:p>
            <a:r>
              <a:rPr lang="en-US" dirty="0" smtClean="0"/>
              <a:t>An image can be “nudged” by </a:t>
            </a:r>
            <a:r>
              <a:rPr lang="en-US" dirty="0" smtClean="0"/>
              <a:t>Δ in the along-track and along-scan directions. Pixel A becomes A’, using a weighted average of pixels A, B, C, and D. The area of A that overlaps A’ is equal to the BBR (0.8*0.8=0.64).  The areas of B, C, &amp; D that overlap A’ are functions of Δ and are the same for B and C = Δ*(1-Δ). The area overlapping with D is Δ*Δ.  </a:t>
            </a:r>
            <a:endParaRPr lang="en-US" dirty="0"/>
          </a:p>
        </p:txBody>
      </p:sp>
      <p:sp>
        <p:nvSpPr>
          <p:cNvPr id="26" name="TextBox 25"/>
          <p:cNvSpPr txBox="1"/>
          <p:nvPr/>
        </p:nvSpPr>
        <p:spPr>
          <a:xfrm>
            <a:off x="4083" y="990600"/>
            <a:ext cx="9135834" cy="1749197"/>
          </a:xfrm>
          <a:prstGeom prst="rect">
            <a:avLst/>
          </a:prstGeom>
          <a:noFill/>
        </p:spPr>
        <p:txBody>
          <a:bodyPr wrap="square" rtlCol="0">
            <a:spAutoFit/>
          </a:bodyPr>
          <a:lstStyle/>
          <a:p>
            <a:r>
              <a:rPr lang="en-US" dirty="0" smtClean="0"/>
              <a:t>BBR evaluated in terms of product of (1-Δtrack) (1-Δscan)</a:t>
            </a:r>
          </a:p>
          <a:p>
            <a:pPr lvl="1">
              <a:spcBef>
                <a:spcPts val="150"/>
              </a:spcBef>
            </a:pPr>
            <a:r>
              <a:rPr lang="en-US" sz="1600" dirty="0" smtClean="0"/>
              <a:t>Higher value means better </a:t>
            </a:r>
            <a:r>
              <a:rPr lang="en-US" sz="1600" dirty="0" err="1" smtClean="0"/>
              <a:t>coregistration</a:t>
            </a:r>
            <a:r>
              <a:rPr lang="en-US" sz="1600" dirty="0" smtClean="0"/>
              <a:t>; more area overlap</a:t>
            </a:r>
          </a:p>
          <a:p>
            <a:pPr marL="285750" indent="-285750">
              <a:buFont typeface="Arial" pitchFamily="34" charset="0"/>
              <a:buChar char="•"/>
            </a:pPr>
            <a:r>
              <a:rPr lang="en-US" dirty="0" smtClean="0"/>
              <a:t>BBR is given but the actual error along track or along scan (</a:t>
            </a:r>
            <a:r>
              <a:rPr lang="en-US" dirty="0" err="1" smtClean="0"/>
              <a:t>Δtrack</a:t>
            </a:r>
            <a:r>
              <a:rPr lang="en-US" dirty="0" smtClean="0"/>
              <a:t> or </a:t>
            </a:r>
            <a:r>
              <a:rPr lang="en-US" dirty="0" err="1" smtClean="0"/>
              <a:t>Δscan</a:t>
            </a:r>
            <a:r>
              <a:rPr lang="en-US" dirty="0" smtClean="0"/>
              <a:t>) is unknown.</a:t>
            </a:r>
          </a:p>
          <a:p>
            <a:pPr marL="742950" lvl="1" indent="-285750">
              <a:buFont typeface="Arial" pitchFamily="34" charset="0"/>
              <a:buChar char="•"/>
            </a:pPr>
            <a:r>
              <a:rPr lang="en-US" dirty="0" smtClean="0"/>
              <a:t>Assume the pixels are square and that </a:t>
            </a:r>
            <a:r>
              <a:rPr lang="en-US" dirty="0" err="1" smtClean="0"/>
              <a:t>Δtrack</a:t>
            </a:r>
            <a:r>
              <a:rPr lang="en-US" dirty="0" smtClean="0"/>
              <a:t> = </a:t>
            </a:r>
            <a:r>
              <a:rPr lang="en-US" dirty="0" err="1" smtClean="0"/>
              <a:t>Δscan</a:t>
            </a:r>
            <a:r>
              <a:rPr lang="en-US" dirty="0" smtClean="0"/>
              <a:t>. </a:t>
            </a:r>
          </a:p>
          <a:p>
            <a:pPr marL="742950" lvl="1" indent="-285750">
              <a:buFont typeface="Arial" pitchFamily="34" charset="0"/>
              <a:buChar char="•"/>
            </a:pPr>
            <a:r>
              <a:rPr lang="en-US" dirty="0" smtClean="0"/>
              <a:t>Assume the pixel size is 1 unit x 1 unit. </a:t>
            </a:r>
          </a:p>
          <a:p>
            <a:pPr marL="285750" indent="-285750">
              <a:buFont typeface="Arial" pitchFamily="34" charset="0"/>
              <a:buChar char="•"/>
            </a:pPr>
            <a:r>
              <a:rPr lang="en-US" dirty="0" smtClean="0"/>
              <a:t>BBR=(1 – Δ)(1 – Δ)</a:t>
            </a:r>
            <a:endParaRPr lang="en-US" dirty="0"/>
          </a:p>
        </p:txBody>
      </p:sp>
      <p:sp>
        <p:nvSpPr>
          <p:cNvPr id="27" name="Title 1"/>
          <p:cNvSpPr>
            <a:spLocks noGrp="1"/>
          </p:cNvSpPr>
          <p:nvPr>
            <p:ph type="title"/>
          </p:nvPr>
        </p:nvSpPr>
        <p:spPr>
          <a:xfrm>
            <a:off x="1" y="0"/>
            <a:ext cx="9139916" cy="1143000"/>
          </a:xfrm>
        </p:spPr>
        <p:txBody>
          <a:bodyPr>
            <a:normAutofit/>
          </a:bodyPr>
          <a:lstStyle/>
          <a:p>
            <a:r>
              <a:rPr lang="en-US" dirty="0" smtClean="0"/>
              <a:t>BBR Simulation By Spatial Interpolation</a:t>
            </a:r>
            <a:endParaRPr lang="en-US" dirty="0"/>
          </a:p>
        </p:txBody>
      </p:sp>
      <p:grpSp>
        <p:nvGrpSpPr>
          <p:cNvPr id="52" name="Group 51"/>
          <p:cNvGrpSpPr/>
          <p:nvPr/>
        </p:nvGrpSpPr>
        <p:grpSpPr>
          <a:xfrm>
            <a:off x="457200" y="3406837"/>
            <a:ext cx="2407061" cy="2296495"/>
            <a:chOff x="457200" y="3406837"/>
            <a:chExt cx="2407061" cy="2296495"/>
          </a:xfrm>
        </p:grpSpPr>
        <p:grpSp>
          <p:nvGrpSpPr>
            <p:cNvPr id="24" name="Group 23"/>
            <p:cNvGrpSpPr/>
            <p:nvPr/>
          </p:nvGrpSpPr>
          <p:grpSpPr>
            <a:xfrm>
              <a:off x="457200" y="3406837"/>
              <a:ext cx="1828800" cy="1828800"/>
              <a:chOff x="6781800" y="1578429"/>
              <a:chExt cx="1828800" cy="1828800"/>
            </a:xfrm>
          </p:grpSpPr>
          <p:grpSp>
            <p:nvGrpSpPr>
              <p:cNvPr id="12" name="Group 11"/>
              <p:cNvGrpSpPr/>
              <p:nvPr/>
            </p:nvGrpSpPr>
            <p:grpSpPr>
              <a:xfrm>
                <a:off x="6781800" y="1578429"/>
                <a:ext cx="1828800" cy="1828800"/>
                <a:chOff x="6781800" y="1611086"/>
                <a:chExt cx="1828800" cy="1828800"/>
              </a:xfrm>
            </p:grpSpPr>
            <p:sp>
              <p:nvSpPr>
                <p:cNvPr id="5" name="Rectangle 4"/>
                <p:cNvSpPr/>
                <p:nvPr/>
              </p:nvSpPr>
              <p:spPr>
                <a:xfrm>
                  <a:off x="6781800" y="1611086"/>
                  <a:ext cx="1828800" cy="1828800"/>
                </a:xfrm>
                <a:prstGeom prst="rect">
                  <a:avLst/>
                </a:prstGeom>
                <a:solidFill>
                  <a:schemeClr val="accent1">
                    <a:lumMod val="40000"/>
                    <a:lumOff val="6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9"/>
                <p:cNvSpPr>
                  <a:spLocks noChangeAspect="1"/>
                </p:cNvSpPr>
                <p:nvPr/>
              </p:nvSpPr>
              <p:spPr>
                <a:xfrm>
                  <a:off x="7650480" y="2479766"/>
                  <a:ext cx="91440" cy="914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6803571" y="1600200"/>
                <a:ext cx="369012" cy="369332"/>
              </a:xfrm>
              <a:prstGeom prst="rect">
                <a:avLst/>
              </a:prstGeom>
            </p:spPr>
            <p:txBody>
              <a:bodyPr wrap="none">
                <a:spAutoFit/>
              </a:bodyPr>
              <a:lstStyle/>
              <a:p>
                <a:r>
                  <a:rPr lang="en-US" dirty="0" smtClean="0"/>
                  <a:t>A’</a:t>
                </a:r>
                <a:endParaRPr lang="en-US" dirty="0"/>
              </a:p>
            </p:txBody>
          </p:sp>
        </p:grpSp>
        <p:grpSp>
          <p:nvGrpSpPr>
            <p:cNvPr id="35" name="Group 34"/>
            <p:cNvGrpSpPr/>
            <p:nvPr/>
          </p:nvGrpSpPr>
          <p:grpSpPr>
            <a:xfrm>
              <a:off x="2362200" y="4724400"/>
              <a:ext cx="152400" cy="511237"/>
              <a:chOff x="2362200" y="4724400"/>
              <a:chExt cx="152400" cy="511237"/>
            </a:xfrm>
          </p:grpSpPr>
          <p:cxnSp>
            <p:nvCxnSpPr>
              <p:cNvPr id="29" name="Straight Connector 28"/>
              <p:cNvCxnSpPr/>
              <p:nvPr/>
            </p:nvCxnSpPr>
            <p:spPr>
              <a:xfrm>
                <a:off x="2438400" y="4724400"/>
                <a:ext cx="0" cy="511237"/>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2362200" y="4724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a:off x="2362200" y="5230194"/>
                <a:ext cx="152400" cy="0"/>
              </a:xfrm>
              <a:prstGeom prst="line">
                <a:avLst/>
              </a:prstGeom>
            </p:spPr>
            <p:style>
              <a:lnRef idx="2">
                <a:schemeClr val="dk1"/>
              </a:lnRef>
              <a:fillRef idx="0">
                <a:schemeClr val="dk1"/>
              </a:fillRef>
              <a:effectRef idx="1">
                <a:schemeClr val="dk1"/>
              </a:effectRef>
              <a:fontRef idx="minor">
                <a:schemeClr val="tx1"/>
              </a:fontRef>
            </p:style>
          </p:cxnSp>
        </p:grpSp>
        <p:grpSp>
          <p:nvGrpSpPr>
            <p:cNvPr id="36" name="Group 35"/>
            <p:cNvGrpSpPr/>
            <p:nvPr/>
          </p:nvGrpSpPr>
          <p:grpSpPr>
            <a:xfrm rot="5400000">
              <a:off x="1992281" y="5192682"/>
              <a:ext cx="152400" cy="435037"/>
              <a:chOff x="2362200" y="4724400"/>
              <a:chExt cx="152400" cy="511237"/>
            </a:xfrm>
          </p:grpSpPr>
          <p:cxnSp>
            <p:nvCxnSpPr>
              <p:cNvPr id="37" name="Straight Connector 36"/>
              <p:cNvCxnSpPr/>
              <p:nvPr/>
            </p:nvCxnSpPr>
            <p:spPr>
              <a:xfrm>
                <a:off x="2438400" y="4724400"/>
                <a:ext cx="0" cy="511237"/>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a:off x="2362200" y="4724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2362200" y="5230194"/>
                <a:ext cx="152400" cy="0"/>
              </a:xfrm>
              <a:prstGeom prst="line">
                <a:avLst/>
              </a:prstGeom>
            </p:spPr>
            <p:style>
              <a:lnRef idx="2">
                <a:schemeClr val="dk1"/>
              </a:lnRef>
              <a:fillRef idx="0">
                <a:schemeClr val="dk1"/>
              </a:fillRef>
              <a:effectRef idx="1">
                <a:schemeClr val="dk1"/>
              </a:effectRef>
              <a:fontRef idx="minor">
                <a:schemeClr val="tx1"/>
              </a:fontRef>
            </p:style>
          </p:cxnSp>
        </p:grpSp>
        <p:sp>
          <p:nvSpPr>
            <p:cNvPr id="40" name="Rectangle 39"/>
            <p:cNvSpPr/>
            <p:nvPr/>
          </p:nvSpPr>
          <p:spPr>
            <a:xfrm>
              <a:off x="2367643" y="4795352"/>
              <a:ext cx="314510" cy="369332"/>
            </a:xfrm>
            <a:prstGeom prst="rect">
              <a:avLst/>
            </a:prstGeom>
          </p:spPr>
          <p:txBody>
            <a:bodyPr wrap="none">
              <a:spAutoFit/>
            </a:bodyPr>
            <a:lstStyle/>
            <a:p>
              <a:r>
                <a:rPr lang="en-US" dirty="0" smtClean="0"/>
                <a:t>Δ</a:t>
              </a:r>
              <a:endParaRPr lang="en-US" dirty="0"/>
            </a:p>
          </p:txBody>
        </p:sp>
        <p:sp>
          <p:nvSpPr>
            <p:cNvPr id="41" name="Rectangle 40"/>
            <p:cNvSpPr/>
            <p:nvPr/>
          </p:nvSpPr>
          <p:spPr>
            <a:xfrm>
              <a:off x="1911226" y="5334000"/>
              <a:ext cx="314510" cy="369332"/>
            </a:xfrm>
            <a:prstGeom prst="rect">
              <a:avLst/>
            </a:prstGeom>
          </p:spPr>
          <p:txBody>
            <a:bodyPr wrap="none">
              <a:spAutoFit/>
            </a:bodyPr>
            <a:lstStyle/>
            <a:p>
              <a:r>
                <a:rPr lang="en-US" dirty="0" smtClean="0"/>
                <a:t>Δ</a:t>
              </a:r>
              <a:endParaRPr lang="en-US" dirty="0"/>
            </a:p>
          </p:txBody>
        </p:sp>
        <p:grpSp>
          <p:nvGrpSpPr>
            <p:cNvPr id="42" name="Group 41"/>
            <p:cNvGrpSpPr/>
            <p:nvPr/>
          </p:nvGrpSpPr>
          <p:grpSpPr>
            <a:xfrm rot="5400000">
              <a:off x="1066800" y="4724401"/>
              <a:ext cx="152400" cy="1371600"/>
              <a:chOff x="2362200" y="4724400"/>
              <a:chExt cx="152400" cy="511237"/>
            </a:xfrm>
          </p:grpSpPr>
          <p:cxnSp>
            <p:nvCxnSpPr>
              <p:cNvPr id="43" name="Straight Connector 42"/>
              <p:cNvCxnSpPr/>
              <p:nvPr/>
            </p:nvCxnSpPr>
            <p:spPr>
              <a:xfrm>
                <a:off x="2438400" y="4724400"/>
                <a:ext cx="0" cy="511237"/>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a:xfrm>
                <a:off x="2362200" y="4724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a:off x="2362200" y="5230194"/>
                <a:ext cx="152400" cy="0"/>
              </a:xfrm>
              <a:prstGeom prst="line">
                <a:avLst/>
              </a:prstGeom>
            </p:spPr>
            <p:style>
              <a:lnRef idx="2">
                <a:schemeClr val="dk1"/>
              </a:lnRef>
              <a:fillRef idx="0">
                <a:schemeClr val="dk1"/>
              </a:fillRef>
              <a:effectRef idx="1">
                <a:schemeClr val="dk1"/>
              </a:effectRef>
              <a:fontRef idx="minor">
                <a:schemeClr val="tx1"/>
              </a:fontRef>
            </p:style>
          </p:cxnSp>
        </p:grpSp>
        <p:sp>
          <p:nvSpPr>
            <p:cNvPr id="46" name="Rectangle 45"/>
            <p:cNvSpPr/>
            <p:nvPr/>
          </p:nvSpPr>
          <p:spPr>
            <a:xfrm>
              <a:off x="914400" y="5334000"/>
              <a:ext cx="502061" cy="369332"/>
            </a:xfrm>
            <a:prstGeom prst="rect">
              <a:avLst/>
            </a:prstGeom>
          </p:spPr>
          <p:txBody>
            <a:bodyPr wrap="none">
              <a:spAutoFit/>
            </a:bodyPr>
            <a:lstStyle/>
            <a:p>
              <a:pPr algn="ctr"/>
              <a:r>
                <a:rPr lang="en-US" dirty="0" smtClean="0"/>
                <a:t>1-Δ</a:t>
              </a:r>
              <a:endParaRPr lang="en-US" dirty="0"/>
            </a:p>
          </p:txBody>
        </p:sp>
        <p:grpSp>
          <p:nvGrpSpPr>
            <p:cNvPr id="47" name="Group 46"/>
            <p:cNvGrpSpPr/>
            <p:nvPr/>
          </p:nvGrpSpPr>
          <p:grpSpPr>
            <a:xfrm>
              <a:off x="2362200" y="3429000"/>
              <a:ext cx="152400" cy="1273237"/>
              <a:chOff x="2362200" y="4724400"/>
              <a:chExt cx="152400" cy="511237"/>
            </a:xfrm>
          </p:grpSpPr>
          <p:cxnSp>
            <p:nvCxnSpPr>
              <p:cNvPr id="48" name="Straight Connector 47"/>
              <p:cNvCxnSpPr/>
              <p:nvPr/>
            </p:nvCxnSpPr>
            <p:spPr>
              <a:xfrm>
                <a:off x="2438400" y="4724400"/>
                <a:ext cx="0" cy="511237"/>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a:off x="2362200" y="4724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a:off x="2362200" y="5230194"/>
                <a:ext cx="152400" cy="0"/>
              </a:xfrm>
              <a:prstGeom prst="line">
                <a:avLst/>
              </a:prstGeom>
            </p:spPr>
            <p:style>
              <a:lnRef idx="2">
                <a:schemeClr val="dk1"/>
              </a:lnRef>
              <a:fillRef idx="0">
                <a:schemeClr val="dk1"/>
              </a:fillRef>
              <a:effectRef idx="1">
                <a:schemeClr val="dk1"/>
              </a:effectRef>
              <a:fontRef idx="minor">
                <a:schemeClr val="tx1"/>
              </a:fontRef>
            </p:style>
          </p:cxnSp>
        </p:grpSp>
        <p:sp>
          <p:nvSpPr>
            <p:cNvPr id="51" name="Rectangle 50"/>
            <p:cNvSpPr/>
            <p:nvPr/>
          </p:nvSpPr>
          <p:spPr>
            <a:xfrm>
              <a:off x="2362200" y="3880952"/>
              <a:ext cx="502061" cy="369332"/>
            </a:xfrm>
            <a:prstGeom prst="rect">
              <a:avLst/>
            </a:prstGeom>
          </p:spPr>
          <p:txBody>
            <a:bodyPr wrap="none">
              <a:spAutoFit/>
            </a:bodyPr>
            <a:lstStyle/>
            <a:p>
              <a:pPr algn="ctr"/>
              <a:r>
                <a:rPr lang="en-US" dirty="0" smtClean="0"/>
                <a:t>1-Δ</a:t>
              </a:r>
              <a:endParaRPr lang="en-US" dirty="0"/>
            </a:p>
          </p:txBody>
        </p:sp>
      </p:grpSp>
      <p:sp>
        <p:nvSpPr>
          <p:cNvPr id="53" name="Slide Number Placeholder 52"/>
          <p:cNvSpPr>
            <a:spLocks noGrp="1"/>
          </p:cNvSpPr>
          <p:nvPr>
            <p:ph type="sldNum" sz="quarter" idx="12"/>
          </p:nvPr>
        </p:nvSpPr>
        <p:spPr/>
        <p:txBody>
          <a:bodyPr/>
          <a:lstStyle/>
          <a:p>
            <a:fld id="{2741623E-B48C-4BC3-84E1-378132182651}" type="slidenum">
              <a:rPr lang="en-US" smtClean="0"/>
              <a:t>7</a:t>
            </a:fld>
            <a:endParaRPr lang="en-US"/>
          </a:p>
        </p:txBody>
      </p:sp>
    </p:spTree>
    <p:extLst>
      <p:ext uri="{BB962C8B-B14F-4D97-AF65-F5344CB8AC3E}">
        <p14:creationId xmlns:p14="http://schemas.microsoft.com/office/powerpoint/2010/main" val="73698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895600"/>
            <a:ext cx="1828800" cy="1828800"/>
            <a:chOff x="2743200" y="1578429"/>
            <a:chExt cx="1828800" cy="1828800"/>
          </a:xfrm>
        </p:grpSpPr>
        <p:grpSp>
          <p:nvGrpSpPr>
            <p:cNvPr id="3" name="Group 2"/>
            <p:cNvGrpSpPr/>
            <p:nvPr/>
          </p:nvGrpSpPr>
          <p:grpSpPr>
            <a:xfrm>
              <a:off x="2743200" y="1578429"/>
              <a:ext cx="1828800" cy="1828800"/>
              <a:chOff x="2743200" y="1578429"/>
              <a:chExt cx="1828800" cy="1828800"/>
            </a:xfrm>
          </p:grpSpPr>
          <p:sp>
            <p:nvSpPr>
              <p:cNvPr id="5" name="Rectangle 4"/>
              <p:cNvSpPr/>
              <p:nvPr/>
            </p:nvSpPr>
            <p:spPr>
              <a:xfrm>
                <a:off x="2743200" y="1578429"/>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5"/>
              <p:cNvSpPr>
                <a:spLocks noChangeAspect="1"/>
              </p:cNvSpPr>
              <p:nvPr/>
            </p:nvSpPr>
            <p:spPr>
              <a:xfrm>
                <a:off x="3611880" y="2447109"/>
                <a:ext cx="91440" cy="914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2743200" y="1600200"/>
              <a:ext cx="304800" cy="369332"/>
            </a:xfrm>
            <a:prstGeom prst="rect">
              <a:avLst/>
            </a:prstGeom>
            <a:noFill/>
          </p:spPr>
          <p:txBody>
            <a:bodyPr wrap="square" rtlCol="0">
              <a:spAutoFit/>
            </a:bodyPr>
            <a:lstStyle/>
            <a:p>
              <a:r>
                <a:rPr lang="en-US" dirty="0" smtClean="0"/>
                <a:t>A</a:t>
              </a:r>
              <a:endParaRPr lang="en-US" dirty="0"/>
            </a:p>
          </p:txBody>
        </p:sp>
      </p:grpSp>
      <p:grpSp>
        <p:nvGrpSpPr>
          <p:cNvPr id="7" name="Group 6"/>
          <p:cNvGrpSpPr/>
          <p:nvPr/>
        </p:nvGrpSpPr>
        <p:grpSpPr>
          <a:xfrm>
            <a:off x="1834243" y="2895600"/>
            <a:ext cx="1828800" cy="1828800"/>
            <a:chOff x="4577443" y="1578429"/>
            <a:chExt cx="1828800" cy="1828800"/>
          </a:xfrm>
        </p:grpSpPr>
        <p:sp>
          <p:nvSpPr>
            <p:cNvPr id="8" name="Rectangle 7"/>
            <p:cNvSpPr/>
            <p:nvPr/>
          </p:nvSpPr>
          <p:spPr>
            <a:xfrm>
              <a:off x="4577443" y="1578429"/>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77443" y="1600200"/>
              <a:ext cx="304800" cy="369332"/>
            </a:xfrm>
            <a:prstGeom prst="rect">
              <a:avLst/>
            </a:prstGeom>
            <a:noFill/>
          </p:spPr>
          <p:txBody>
            <a:bodyPr wrap="square" rtlCol="0">
              <a:spAutoFit/>
            </a:bodyPr>
            <a:lstStyle/>
            <a:p>
              <a:r>
                <a:rPr lang="en-US" dirty="0" smtClean="0"/>
                <a:t>B</a:t>
              </a:r>
              <a:endParaRPr lang="en-US" dirty="0"/>
            </a:p>
          </p:txBody>
        </p:sp>
      </p:grpSp>
      <p:grpSp>
        <p:nvGrpSpPr>
          <p:cNvPr id="10" name="Group 9"/>
          <p:cNvGrpSpPr/>
          <p:nvPr/>
        </p:nvGrpSpPr>
        <p:grpSpPr>
          <a:xfrm>
            <a:off x="1834243" y="4746171"/>
            <a:ext cx="1828800" cy="1828800"/>
            <a:chOff x="4577443" y="3429000"/>
            <a:chExt cx="1828800" cy="1828800"/>
          </a:xfrm>
        </p:grpSpPr>
        <p:sp>
          <p:nvSpPr>
            <p:cNvPr id="11" name="Rectangle 10"/>
            <p:cNvSpPr/>
            <p:nvPr/>
          </p:nvSpPr>
          <p:spPr>
            <a:xfrm>
              <a:off x="4577443" y="3429000"/>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7443" y="3433661"/>
              <a:ext cx="304800" cy="369332"/>
            </a:xfrm>
            <a:prstGeom prst="rect">
              <a:avLst/>
            </a:prstGeom>
            <a:noFill/>
          </p:spPr>
          <p:txBody>
            <a:bodyPr wrap="square" rtlCol="0">
              <a:spAutoFit/>
            </a:bodyPr>
            <a:lstStyle/>
            <a:p>
              <a:r>
                <a:rPr lang="en-US" dirty="0" smtClean="0"/>
                <a:t>D</a:t>
              </a:r>
              <a:endParaRPr lang="en-US" dirty="0"/>
            </a:p>
          </p:txBody>
        </p:sp>
      </p:grpSp>
      <p:grpSp>
        <p:nvGrpSpPr>
          <p:cNvPr id="13" name="Group 12"/>
          <p:cNvGrpSpPr/>
          <p:nvPr/>
        </p:nvGrpSpPr>
        <p:grpSpPr>
          <a:xfrm>
            <a:off x="0" y="4746171"/>
            <a:ext cx="1828800" cy="1828800"/>
            <a:chOff x="2743200" y="3429000"/>
            <a:chExt cx="1828800" cy="1828800"/>
          </a:xfrm>
        </p:grpSpPr>
        <p:sp>
          <p:nvSpPr>
            <p:cNvPr id="14" name="Rectangle 13"/>
            <p:cNvSpPr/>
            <p:nvPr/>
          </p:nvSpPr>
          <p:spPr>
            <a:xfrm>
              <a:off x="2743200" y="3429000"/>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43200" y="3433661"/>
              <a:ext cx="304800" cy="369332"/>
            </a:xfrm>
            <a:prstGeom prst="rect">
              <a:avLst/>
            </a:prstGeom>
            <a:noFill/>
          </p:spPr>
          <p:txBody>
            <a:bodyPr wrap="square" rtlCol="0">
              <a:spAutoFit/>
            </a:bodyPr>
            <a:lstStyle/>
            <a:p>
              <a:r>
                <a:rPr lang="en-US" dirty="0" smtClean="0"/>
                <a:t>C</a:t>
              </a:r>
              <a:endParaRPr lang="en-US" dirty="0"/>
            </a:p>
          </p:txBody>
        </p:sp>
      </p:grpSp>
      <p:sp>
        <p:nvSpPr>
          <p:cNvPr id="21" name="TextBox 20"/>
          <p:cNvSpPr txBox="1"/>
          <p:nvPr/>
        </p:nvSpPr>
        <p:spPr>
          <a:xfrm>
            <a:off x="3663043" y="2333685"/>
            <a:ext cx="5480957" cy="4524315"/>
          </a:xfrm>
          <a:prstGeom prst="rect">
            <a:avLst/>
          </a:prstGeom>
          <a:noFill/>
        </p:spPr>
        <p:txBody>
          <a:bodyPr wrap="square" rtlCol="0">
            <a:spAutoFit/>
          </a:bodyPr>
          <a:lstStyle/>
          <a:p>
            <a:endParaRPr lang="en-US" dirty="0"/>
          </a:p>
          <a:p>
            <a:r>
              <a:rPr lang="en-US" dirty="0" smtClean="0"/>
              <a:t>So…</a:t>
            </a:r>
          </a:p>
          <a:p>
            <a:r>
              <a:rPr lang="en-US" b="1" dirty="0" smtClean="0"/>
              <a:t>A’ = A*[BBR]  +  B*[</a:t>
            </a:r>
            <a:r>
              <a:rPr lang="en-US" b="1" dirty="0" smtClean="0"/>
              <a:t>Δ*(1-Δ)]  +  C*[Δ*(1-Δ)]  +  D*[Δ*Δ]</a:t>
            </a:r>
          </a:p>
          <a:p>
            <a:r>
              <a:rPr lang="en-US" dirty="0" smtClean="0"/>
              <a:t>And this is done for every pixel in the image.</a:t>
            </a:r>
          </a:p>
          <a:p>
            <a:endParaRPr lang="en-US" dirty="0"/>
          </a:p>
          <a:p>
            <a:r>
              <a:rPr lang="en-US" dirty="0" smtClean="0"/>
              <a:t>Note: at the bottom edge and right edge of the data array the pixels are left as the original image.</a:t>
            </a:r>
          </a:p>
          <a:p>
            <a:endParaRPr lang="en-US" dirty="0"/>
          </a:p>
          <a:p>
            <a:r>
              <a:rPr lang="en-US" dirty="0" smtClean="0"/>
              <a:t>This simulates a Band to Band Registration (BBR) error between two bands.  </a:t>
            </a:r>
          </a:p>
          <a:p>
            <a:pPr marL="285750" indent="-285750">
              <a:buFont typeface="Arial" pitchFamily="34" charset="0"/>
              <a:buChar char="•"/>
            </a:pPr>
            <a:r>
              <a:rPr lang="en-US" dirty="0" smtClean="0"/>
              <a:t>BBR gets very complicated with products that employ three or more bands that all have registration errors between them.</a:t>
            </a:r>
          </a:p>
          <a:p>
            <a:pPr marL="285750" indent="-285750">
              <a:buFont typeface="Arial" pitchFamily="34" charset="0"/>
              <a:buChar char="•"/>
            </a:pPr>
            <a:r>
              <a:rPr lang="en-US" dirty="0" smtClean="0"/>
              <a:t>To simplify, we are just going to apply this simulation to one band at a time</a:t>
            </a:r>
          </a:p>
          <a:p>
            <a:pPr marL="285750" indent="-285750">
              <a:buFont typeface="Arial" pitchFamily="34" charset="0"/>
              <a:buChar char="•"/>
            </a:pPr>
            <a:r>
              <a:rPr lang="en-US" dirty="0" smtClean="0"/>
              <a:t>We will apply to one I-band and run Clouds and Fires</a:t>
            </a:r>
          </a:p>
        </p:txBody>
      </p:sp>
      <p:grpSp>
        <p:nvGrpSpPr>
          <p:cNvPr id="48" name="Group 47"/>
          <p:cNvGrpSpPr/>
          <p:nvPr/>
        </p:nvGrpSpPr>
        <p:grpSpPr>
          <a:xfrm>
            <a:off x="457200" y="3406837"/>
            <a:ext cx="2407061" cy="2296495"/>
            <a:chOff x="457200" y="3406837"/>
            <a:chExt cx="2407061" cy="2296495"/>
          </a:xfrm>
        </p:grpSpPr>
        <p:grpSp>
          <p:nvGrpSpPr>
            <p:cNvPr id="49" name="Group 48"/>
            <p:cNvGrpSpPr/>
            <p:nvPr/>
          </p:nvGrpSpPr>
          <p:grpSpPr>
            <a:xfrm>
              <a:off x="457200" y="3406837"/>
              <a:ext cx="1828800" cy="1828800"/>
              <a:chOff x="6781800" y="1578429"/>
              <a:chExt cx="1828800" cy="1828800"/>
            </a:xfrm>
          </p:grpSpPr>
          <p:grpSp>
            <p:nvGrpSpPr>
              <p:cNvPr id="70" name="Group 69"/>
              <p:cNvGrpSpPr/>
              <p:nvPr/>
            </p:nvGrpSpPr>
            <p:grpSpPr>
              <a:xfrm>
                <a:off x="6781800" y="1578429"/>
                <a:ext cx="1828800" cy="1828800"/>
                <a:chOff x="6781800" y="1611086"/>
                <a:chExt cx="1828800" cy="1828800"/>
              </a:xfrm>
            </p:grpSpPr>
            <p:sp>
              <p:nvSpPr>
                <p:cNvPr id="72" name="Rectangle 71"/>
                <p:cNvSpPr/>
                <p:nvPr/>
              </p:nvSpPr>
              <p:spPr>
                <a:xfrm>
                  <a:off x="6781800" y="1611086"/>
                  <a:ext cx="1828800" cy="1828800"/>
                </a:xfrm>
                <a:prstGeom prst="rect">
                  <a:avLst/>
                </a:prstGeom>
                <a:solidFill>
                  <a:schemeClr val="accent1">
                    <a:lumMod val="40000"/>
                    <a:lumOff val="6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lus 72"/>
                <p:cNvSpPr>
                  <a:spLocks noChangeAspect="1"/>
                </p:cNvSpPr>
                <p:nvPr/>
              </p:nvSpPr>
              <p:spPr>
                <a:xfrm>
                  <a:off x="7650480" y="2479766"/>
                  <a:ext cx="91440" cy="914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p:cNvSpPr/>
              <p:nvPr/>
            </p:nvSpPr>
            <p:spPr>
              <a:xfrm>
                <a:off x="6803571" y="1600200"/>
                <a:ext cx="369012" cy="369332"/>
              </a:xfrm>
              <a:prstGeom prst="rect">
                <a:avLst/>
              </a:prstGeom>
            </p:spPr>
            <p:txBody>
              <a:bodyPr wrap="none">
                <a:spAutoFit/>
              </a:bodyPr>
              <a:lstStyle/>
              <a:p>
                <a:r>
                  <a:rPr lang="en-US" dirty="0" smtClean="0"/>
                  <a:t>A’</a:t>
                </a:r>
                <a:endParaRPr lang="en-US" dirty="0"/>
              </a:p>
            </p:txBody>
          </p:sp>
        </p:grpSp>
        <p:grpSp>
          <p:nvGrpSpPr>
            <p:cNvPr id="50" name="Group 49"/>
            <p:cNvGrpSpPr/>
            <p:nvPr/>
          </p:nvGrpSpPr>
          <p:grpSpPr>
            <a:xfrm>
              <a:off x="2362200" y="4724400"/>
              <a:ext cx="152400" cy="511237"/>
              <a:chOff x="2362200" y="4724400"/>
              <a:chExt cx="152400" cy="511237"/>
            </a:xfrm>
          </p:grpSpPr>
          <p:cxnSp>
            <p:nvCxnSpPr>
              <p:cNvPr id="67" name="Straight Connector 66"/>
              <p:cNvCxnSpPr/>
              <p:nvPr/>
            </p:nvCxnSpPr>
            <p:spPr>
              <a:xfrm>
                <a:off x="2438400" y="4724400"/>
                <a:ext cx="0" cy="5112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2362200" y="4724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a:off x="2362200" y="5230194"/>
                <a:ext cx="152400" cy="0"/>
              </a:xfrm>
              <a:prstGeom prst="line">
                <a:avLst/>
              </a:prstGeom>
            </p:spPr>
            <p:style>
              <a:lnRef idx="2">
                <a:schemeClr val="dk1"/>
              </a:lnRef>
              <a:fillRef idx="0">
                <a:schemeClr val="dk1"/>
              </a:fillRef>
              <a:effectRef idx="1">
                <a:schemeClr val="dk1"/>
              </a:effectRef>
              <a:fontRef idx="minor">
                <a:schemeClr val="tx1"/>
              </a:fontRef>
            </p:style>
          </p:cxnSp>
        </p:grpSp>
        <p:grpSp>
          <p:nvGrpSpPr>
            <p:cNvPr id="51" name="Group 50"/>
            <p:cNvGrpSpPr/>
            <p:nvPr/>
          </p:nvGrpSpPr>
          <p:grpSpPr>
            <a:xfrm rot="5400000">
              <a:off x="1992281" y="5192682"/>
              <a:ext cx="152400" cy="435037"/>
              <a:chOff x="2362200" y="4724400"/>
              <a:chExt cx="152400" cy="511237"/>
            </a:xfrm>
          </p:grpSpPr>
          <p:cxnSp>
            <p:nvCxnSpPr>
              <p:cNvPr id="64" name="Straight Connector 63"/>
              <p:cNvCxnSpPr/>
              <p:nvPr/>
            </p:nvCxnSpPr>
            <p:spPr>
              <a:xfrm>
                <a:off x="2438400" y="4724400"/>
                <a:ext cx="0" cy="511237"/>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a:off x="2362200" y="4724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a:off x="2362200" y="5230194"/>
                <a:ext cx="152400" cy="0"/>
              </a:xfrm>
              <a:prstGeom prst="line">
                <a:avLst/>
              </a:prstGeom>
            </p:spPr>
            <p:style>
              <a:lnRef idx="2">
                <a:schemeClr val="dk1"/>
              </a:lnRef>
              <a:fillRef idx="0">
                <a:schemeClr val="dk1"/>
              </a:fillRef>
              <a:effectRef idx="1">
                <a:schemeClr val="dk1"/>
              </a:effectRef>
              <a:fontRef idx="minor">
                <a:schemeClr val="tx1"/>
              </a:fontRef>
            </p:style>
          </p:cxnSp>
        </p:grpSp>
        <p:sp>
          <p:nvSpPr>
            <p:cNvPr id="52" name="Rectangle 51"/>
            <p:cNvSpPr/>
            <p:nvPr/>
          </p:nvSpPr>
          <p:spPr>
            <a:xfrm>
              <a:off x="2367643" y="4795352"/>
              <a:ext cx="314510" cy="369332"/>
            </a:xfrm>
            <a:prstGeom prst="rect">
              <a:avLst/>
            </a:prstGeom>
          </p:spPr>
          <p:txBody>
            <a:bodyPr wrap="none">
              <a:spAutoFit/>
            </a:bodyPr>
            <a:lstStyle/>
            <a:p>
              <a:r>
                <a:rPr lang="en-US" dirty="0" smtClean="0"/>
                <a:t>Δ</a:t>
              </a:r>
              <a:endParaRPr lang="en-US" dirty="0"/>
            </a:p>
          </p:txBody>
        </p:sp>
        <p:sp>
          <p:nvSpPr>
            <p:cNvPr id="53" name="Rectangle 52"/>
            <p:cNvSpPr/>
            <p:nvPr/>
          </p:nvSpPr>
          <p:spPr>
            <a:xfrm>
              <a:off x="1911226" y="5334000"/>
              <a:ext cx="314510" cy="369332"/>
            </a:xfrm>
            <a:prstGeom prst="rect">
              <a:avLst/>
            </a:prstGeom>
          </p:spPr>
          <p:txBody>
            <a:bodyPr wrap="none">
              <a:spAutoFit/>
            </a:bodyPr>
            <a:lstStyle/>
            <a:p>
              <a:r>
                <a:rPr lang="en-US" dirty="0" smtClean="0"/>
                <a:t>Δ</a:t>
              </a:r>
              <a:endParaRPr lang="en-US" dirty="0"/>
            </a:p>
          </p:txBody>
        </p:sp>
        <p:grpSp>
          <p:nvGrpSpPr>
            <p:cNvPr id="54" name="Group 53"/>
            <p:cNvGrpSpPr/>
            <p:nvPr/>
          </p:nvGrpSpPr>
          <p:grpSpPr>
            <a:xfrm rot="5400000">
              <a:off x="1066800" y="4724401"/>
              <a:ext cx="152400" cy="1371600"/>
              <a:chOff x="2362200" y="4724400"/>
              <a:chExt cx="152400" cy="511237"/>
            </a:xfrm>
          </p:grpSpPr>
          <p:cxnSp>
            <p:nvCxnSpPr>
              <p:cNvPr id="61" name="Straight Connector 60"/>
              <p:cNvCxnSpPr/>
              <p:nvPr/>
            </p:nvCxnSpPr>
            <p:spPr>
              <a:xfrm>
                <a:off x="2438400" y="4724400"/>
                <a:ext cx="0" cy="511237"/>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a:off x="2362200" y="4724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a:off x="2362200" y="5230194"/>
                <a:ext cx="152400" cy="0"/>
              </a:xfrm>
              <a:prstGeom prst="line">
                <a:avLst/>
              </a:prstGeom>
            </p:spPr>
            <p:style>
              <a:lnRef idx="2">
                <a:schemeClr val="dk1"/>
              </a:lnRef>
              <a:fillRef idx="0">
                <a:schemeClr val="dk1"/>
              </a:fillRef>
              <a:effectRef idx="1">
                <a:schemeClr val="dk1"/>
              </a:effectRef>
              <a:fontRef idx="minor">
                <a:schemeClr val="tx1"/>
              </a:fontRef>
            </p:style>
          </p:cxnSp>
        </p:grpSp>
        <p:sp>
          <p:nvSpPr>
            <p:cNvPr id="55" name="Rectangle 54"/>
            <p:cNvSpPr/>
            <p:nvPr/>
          </p:nvSpPr>
          <p:spPr>
            <a:xfrm>
              <a:off x="914400" y="5334000"/>
              <a:ext cx="502061" cy="369332"/>
            </a:xfrm>
            <a:prstGeom prst="rect">
              <a:avLst/>
            </a:prstGeom>
          </p:spPr>
          <p:txBody>
            <a:bodyPr wrap="none">
              <a:spAutoFit/>
            </a:bodyPr>
            <a:lstStyle/>
            <a:p>
              <a:pPr algn="ctr"/>
              <a:r>
                <a:rPr lang="en-US" dirty="0" smtClean="0"/>
                <a:t>1-Δ</a:t>
              </a:r>
              <a:endParaRPr lang="en-US" dirty="0"/>
            </a:p>
          </p:txBody>
        </p:sp>
        <p:grpSp>
          <p:nvGrpSpPr>
            <p:cNvPr id="56" name="Group 55"/>
            <p:cNvGrpSpPr/>
            <p:nvPr/>
          </p:nvGrpSpPr>
          <p:grpSpPr>
            <a:xfrm>
              <a:off x="2362200" y="3429000"/>
              <a:ext cx="152400" cy="1273237"/>
              <a:chOff x="2362200" y="4724400"/>
              <a:chExt cx="152400" cy="511237"/>
            </a:xfrm>
          </p:grpSpPr>
          <p:cxnSp>
            <p:nvCxnSpPr>
              <p:cNvPr id="58" name="Straight Connector 57"/>
              <p:cNvCxnSpPr/>
              <p:nvPr/>
            </p:nvCxnSpPr>
            <p:spPr>
              <a:xfrm>
                <a:off x="2438400" y="4724400"/>
                <a:ext cx="0" cy="511237"/>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p:cNvCxnSpPr/>
              <p:nvPr/>
            </p:nvCxnSpPr>
            <p:spPr>
              <a:xfrm>
                <a:off x="2362200" y="4724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2362200" y="5230194"/>
                <a:ext cx="152400" cy="0"/>
              </a:xfrm>
              <a:prstGeom prst="line">
                <a:avLst/>
              </a:prstGeom>
            </p:spPr>
            <p:style>
              <a:lnRef idx="2">
                <a:schemeClr val="dk1"/>
              </a:lnRef>
              <a:fillRef idx="0">
                <a:schemeClr val="dk1"/>
              </a:fillRef>
              <a:effectRef idx="1">
                <a:schemeClr val="dk1"/>
              </a:effectRef>
              <a:fontRef idx="minor">
                <a:schemeClr val="tx1"/>
              </a:fontRef>
            </p:style>
          </p:cxnSp>
        </p:grpSp>
        <p:sp>
          <p:nvSpPr>
            <p:cNvPr id="57" name="Rectangle 56"/>
            <p:cNvSpPr/>
            <p:nvPr/>
          </p:nvSpPr>
          <p:spPr>
            <a:xfrm>
              <a:off x="2362200" y="3880952"/>
              <a:ext cx="502061" cy="369332"/>
            </a:xfrm>
            <a:prstGeom prst="rect">
              <a:avLst/>
            </a:prstGeom>
          </p:spPr>
          <p:txBody>
            <a:bodyPr wrap="none">
              <a:spAutoFit/>
            </a:bodyPr>
            <a:lstStyle/>
            <a:p>
              <a:pPr algn="ctr"/>
              <a:r>
                <a:rPr lang="en-US" dirty="0" smtClean="0"/>
                <a:t>1-Δ</a:t>
              </a:r>
              <a:endParaRPr lang="en-US" dirty="0"/>
            </a:p>
          </p:txBody>
        </p:sp>
      </p:grpSp>
      <p:sp>
        <p:nvSpPr>
          <p:cNvPr id="74" name="Title 1"/>
          <p:cNvSpPr txBox="1">
            <a:spLocks/>
          </p:cNvSpPr>
          <p:nvPr/>
        </p:nvSpPr>
        <p:spPr>
          <a:xfrm>
            <a:off x="1" y="0"/>
            <a:ext cx="9139916"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BBR Simulation By Spatial Interpolation</a:t>
            </a:r>
            <a:endParaRPr lang="en-US" dirty="0"/>
          </a:p>
        </p:txBody>
      </p:sp>
      <p:sp>
        <p:nvSpPr>
          <p:cNvPr id="75" name="Slide Number Placeholder 74"/>
          <p:cNvSpPr>
            <a:spLocks noGrp="1"/>
          </p:cNvSpPr>
          <p:nvPr>
            <p:ph type="sldNum" sz="quarter" idx="12"/>
          </p:nvPr>
        </p:nvSpPr>
        <p:spPr/>
        <p:txBody>
          <a:bodyPr/>
          <a:lstStyle/>
          <a:p>
            <a:fld id="{2741623E-B48C-4BC3-84E1-378132182651}" type="slidenum">
              <a:rPr lang="en-US" smtClean="0"/>
              <a:t>8</a:t>
            </a:fld>
            <a:endParaRPr lang="en-US"/>
          </a:p>
        </p:txBody>
      </p:sp>
    </p:spTree>
    <p:extLst>
      <p:ext uri="{BB962C8B-B14F-4D97-AF65-F5344CB8AC3E}">
        <p14:creationId xmlns:p14="http://schemas.microsoft.com/office/powerpoint/2010/main" val="4177814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Simulations are imperfect</a:t>
            </a:r>
            <a:endParaRPr lang="en-US" dirty="0"/>
          </a:p>
        </p:txBody>
      </p:sp>
      <p:sp>
        <p:nvSpPr>
          <p:cNvPr id="3" name="Content Placeholder 2"/>
          <p:cNvSpPr>
            <a:spLocks noGrp="1"/>
          </p:cNvSpPr>
          <p:nvPr>
            <p:ph idx="1"/>
          </p:nvPr>
        </p:nvSpPr>
        <p:spPr/>
        <p:txBody>
          <a:bodyPr>
            <a:normAutofit lnSpcReduction="10000"/>
          </a:bodyPr>
          <a:lstStyle/>
          <a:p>
            <a:r>
              <a:rPr lang="en-US" dirty="0" smtClean="0"/>
              <a:t>S-NPP VIIRS already has a BBR error.</a:t>
            </a:r>
          </a:p>
          <a:p>
            <a:r>
              <a:rPr lang="en-US" dirty="0" smtClean="0"/>
              <a:t>We do not know the magnitude of the along-track error or the along-scan error and have to make assumptions (that they are equal, that pixels are square).</a:t>
            </a:r>
          </a:p>
          <a:p>
            <a:r>
              <a:rPr lang="en-US" dirty="0" smtClean="0"/>
              <a:t>We do not know the direction of the error and have assumed it is “down” and “right” in the data array as data are read in (not necessarily “south” and “east”).  </a:t>
            </a:r>
          </a:p>
          <a:p>
            <a:endParaRPr lang="en-US" dirty="0"/>
          </a:p>
        </p:txBody>
      </p:sp>
      <p:sp>
        <p:nvSpPr>
          <p:cNvPr id="4" name="Slide Number Placeholder 3"/>
          <p:cNvSpPr>
            <a:spLocks noGrp="1"/>
          </p:cNvSpPr>
          <p:nvPr>
            <p:ph type="sldNum" sz="quarter" idx="12"/>
          </p:nvPr>
        </p:nvSpPr>
        <p:spPr/>
        <p:txBody>
          <a:bodyPr/>
          <a:lstStyle/>
          <a:p>
            <a:fld id="{2741623E-B48C-4BC3-84E1-378132182651}" type="slidenum">
              <a:rPr lang="en-US" smtClean="0"/>
              <a:t>9</a:t>
            </a:fld>
            <a:endParaRPr lang="en-US"/>
          </a:p>
        </p:txBody>
      </p:sp>
    </p:spTree>
    <p:extLst>
      <p:ext uri="{BB962C8B-B14F-4D97-AF65-F5344CB8AC3E}">
        <p14:creationId xmlns:p14="http://schemas.microsoft.com/office/powerpoint/2010/main" val="211687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IRS_Raytheon_Template">
  <a:themeElements>
    <a:clrScheme name="Raytheon Corporate">
      <a:dk1>
        <a:srgbClr val="000000"/>
      </a:dk1>
      <a:lt1>
        <a:srgbClr val="FFFFFF"/>
      </a:lt1>
      <a:dk2>
        <a:srgbClr val="000000"/>
      </a:dk2>
      <a:lt2>
        <a:srgbClr val="B5B5B5"/>
      </a:lt2>
      <a:accent1>
        <a:srgbClr val="95A289"/>
      </a:accent1>
      <a:accent2>
        <a:srgbClr val="DAD9AD"/>
      </a:accent2>
      <a:accent3>
        <a:srgbClr val="7C96A1"/>
      </a:accent3>
      <a:accent4>
        <a:srgbClr val="CE1126"/>
      </a:accent4>
      <a:accent5>
        <a:srgbClr val="AC9F89"/>
      </a:accent5>
      <a:accent6>
        <a:srgbClr val="666465"/>
      </a:accent6>
      <a:hlink>
        <a:srgbClr val="7C96A1"/>
      </a:hlink>
      <a:folHlink>
        <a:srgbClr val="666465"/>
      </a:folHlink>
    </a:clrScheme>
    <a:fontScheme name="Raytheo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5B5B5"/>
        </a:solidFill>
        <a:ln w="12700" algn="ctr">
          <a:noFill/>
          <a:miter lim="800000"/>
          <a:headEnd/>
          <a:tailEnd/>
        </a:ln>
      </a:spPr>
      <a:bodyPr wrap="none" anchor="ctr"/>
      <a:lstStyle>
        <a:defPPr>
          <a:defRPr dirty="0" err="1" smtClean="0"/>
        </a:defPPr>
      </a:lstStyle>
    </a:spDef>
    <a:lnDef>
      <a:spPr>
        <a:ln w="12700">
          <a:solidFill>
            <a:srgbClr val="B5B5B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11593</TotalTime>
  <Words>2530</Words>
  <Application>Microsoft Office PowerPoint</Application>
  <PresentationFormat>On-screen Show (4:3)</PresentationFormat>
  <Paragraphs>285</Paragraphs>
  <Slides>49</Slides>
  <Notes>1</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VIIRS_Raytheon_Template</vt:lpstr>
      <vt:lpstr>J1 VIIRS BBR Waiver Analysis</vt:lpstr>
      <vt:lpstr>Band to band registration</vt:lpstr>
      <vt:lpstr>S-NPP BBR</vt:lpstr>
      <vt:lpstr>J1 BBR</vt:lpstr>
      <vt:lpstr>Simulating a Band-To-Band Registration Error</vt:lpstr>
      <vt:lpstr>Registration errors on other instruments</vt:lpstr>
      <vt:lpstr>BBR Simulation By Spatial Interpolation</vt:lpstr>
      <vt:lpstr>PowerPoint Presentation</vt:lpstr>
      <vt:lpstr>Simulations are imperfect</vt:lpstr>
      <vt:lpstr>Clouds: The Waiver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CLAVR-x Results</vt:lpstr>
      <vt:lpstr>VIIRS Cloud Mask</vt:lpstr>
      <vt:lpstr>Active Fires: The Waiver Case</vt:lpstr>
      <vt:lpstr>Original I4 Band Brightness Temperature 22 Aug 2013 10:08UTC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Team Analysis…</vt:lpstr>
      <vt:lpstr>Active Fires: The Waiver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Team Analysis…</vt:lpstr>
      <vt:lpstr>Mitigation Strategy</vt:lpstr>
      <vt:lpstr>Final Observations/Thoughts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 Gunshor</dc:creator>
  <cp:lastModifiedBy>Mat Gunshor</cp:lastModifiedBy>
  <cp:revision>24</cp:revision>
  <dcterms:created xsi:type="dcterms:W3CDTF">2014-12-15T21:58:35Z</dcterms:created>
  <dcterms:modified xsi:type="dcterms:W3CDTF">2014-12-23T23:12:07Z</dcterms:modified>
</cp:coreProperties>
</file>