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7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 showGuides="1">
      <p:cViewPr>
        <p:scale>
          <a:sx n="148" d="100"/>
          <a:sy n="148" d="100"/>
        </p:scale>
        <p:origin x="39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3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6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9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0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5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0C72B-D052-43F7-B6D9-8AAB5ACBDC20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16BEF-ECC6-4CD3-B782-67F76106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0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Backscatter in </a:t>
            </a:r>
            <a:r>
              <a:rPr lang="en-US" dirty="0" smtClean="0"/>
              <a:t>GOES-13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 Gunshor, Jim Nelson (CIMSS/UW-Madison)</a:t>
            </a:r>
          </a:p>
          <a:p>
            <a:r>
              <a:rPr lang="en-US" dirty="0" smtClean="0"/>
              <a:t>Tim Schmit (NOAA/NESDIS/STAR)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64500_0004PANELS_0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70200_0004PANELS_00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71500_0004PANELS_00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73200_0004PANELS_00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04562" y="6488668"/>
            <a:ext cx="680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Notice the brightening (darker orange) in the difference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74500_0004PANELS_00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1825" y="6488668"/>
            <a:ext cx="1004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Notice the orange/blue couplet as the effect moves across CONUS in the difference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81500_0004PANELS_0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1825" y="6488668"/>
            <a:ext cx="1004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Notice the cooling/darkening blue hues across CONUS in the difference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83200_0004PANELS_00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84500_0004PANELS_00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90200_0004PANELS_0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91500_0004PANELS_0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/>
            <a:r>
              <a:rPr lang="en-US" dirty="0" smtClean="0"/>
              <a:t>GOES-16 ABI imagery has show some sort of backscatter phenomenon that can be seen moving quickly across successive CONUS and FD images (some of the VIS/NIR bands and shortwave window band 7).</a:t>
            </a:r>
          </a:p>
          <a:p>
            <a:pPr marL="1028700" lvl="1" indent="-571500"/>
            <a:r>
              <a:rPr lang="en-US" dirty="0" smtClean="0"/>
              <a:t>This appears to be caused when the satellite happens to be in the direct line between the sun and the part of the earth ABI is scanning.  Due to earth/sun/satellite geometry, this will only occur for a limited number of days in fall and spring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4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93200_0004PANELS_0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94500_0004PANELS_00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GOES-13 was at nearly the same location in 2006 as GOES-16 during the GOES-16 PLT and therefore would experience similar solar angles on similar days.</a:t>
            </a:r>
          </a:p>
          <a:p>
            <a:r>
              <a:rPr lang="en-US" dirty="0" smtClean="0"/>
              <a:t>Time difference images of both GOES-13 Imager visible band 1 and shortwave IR band 2 exhibit a similar effect to what is seen today with ABI in terms of backscatter due to solar illumination on the earth directly in line with the sun, earth, and satellite.</a:t>
            </a:r>
          </a:p>
          <a:p>
            <a:r>
              <a:rPr lang="en-US" dirty="0" smtClean="0"/>
              <a:t>The effect in GOES-13 is less easily detected because of several reasons.</a:t>
            </a:r>
          </a:p>
          <a:p>
            <a:pPr lvl="1"/>
            <a:r>
              <a:rPr lang="en-US" dirty="0" smtClean="0"/>
              <a:t>GOES-13 images are taken less frequently.</a:t>
            </a:r>
          </a:p>
          <a:p>
            <a:pPr lvl="1"/>
            <a:r>
              <a:rPr lang="en-US" dirty="0" smtClean="0"/>
              <a:t>The effect is less apparent in the 0.64um band on ABI, so it is not the best band to use for this though it’s the only visible band on GOES-13.</a:t>
            </a:r>
          </a:p>
          <a:p>
            <a:pPr lvl="1"/>
            <a:r>
              <a:rPr lang="en-US" dirty="0" smtClean="0"/>
              <a:t>The 3.9um band on GOES-13 is lower spatial resolution than that on ABI.</a:t>
            </a:r>
          </a:p>
          <a:p>
            <a:pPr lvl="1"/>
            <a:r>
              <a:rPr lang="en-US" dirty="0"/>
              <a:t>Other improvements on ABI such as bit depth, signal-to-noise, calibration, </a:t>
            </a:r>
            <a:r>
              <a:rPr lang="en-US" dirty="0" err="1"/>
              <a:t>etc</a:t>
            </a:r>
            <a:r>
              <a:rPr lang="en-US" dirty="0"/>
              <a:t> may also make this effect more noticeable in ABI than on previous GOES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CONUS, October 7, 2017 17:37 UTC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48" y="1252806"/>
            <a:ext cx="8323503" cy="5010666"/>
          </a:xfrm>
        </p:spPr>
      </p:pic>
      <p:sp>
        <p:nvSpPr>
          <p:cNvPr id="6" name="TextBox 5"/>
          <p:cNvSpPr txBox="1"/>
          <p:nvPr/>
        </p:nvSpPr>
        <p:spPr>
          <a:xfrm>
            <a:off x="1" y="62140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difference images show the solar backscattering effect as it moves across CONUS.  The blue/orange couplet is a negative/positive difference </a:t>
            </a:r>
            <a:r>
              <a:rPr lang="en-US" smtClean="0"/>
              <a:t>couplet indicating bright </a:t>
            </a:r>
            <a:r>
              <a:rPr lang="en-US" dirty="0" smtClean="0"/>
              <a:t>(VIS/NIR) or warm (IR) moved across the images used in the difference.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0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71500"/>
            <a:r>
              <a:rPr lang="en-US" dirty="0" smtClean="0"/>
              <a:t>The </a:t>
            </a:r>
            <a:r>
              <a:rPr lang="en-US" dirty="0" smtClean="0"/>
              <a:t>question was raised if this was seen with the previous GOES series of imagers and was just not widely reported.</a:t>
            </a:r>
          </a:p>
          <a:p>
            <a:pPr marL="1028700" lvl="1" indent="-571500"/>
            <a:r>
              <a:rPr lang="en-US" dirty="0" smtClean="0"/>
              <a:t>GOES-13 data from October 2006, when GOES-13 was at the checkout location of </a:t>
            </a:r>
            <a:r>
              <a:rPr lang="en-US" dirty="0" smtClean="0"/>
              <a:t>89.5 </a:t>
            </a:r>
            <a:r>
              <a:rPr lang="en-US" dirty="0" smtClean="0"/>
              <a:t>West (GOES-16 was at 89.3 West during October 2017)</a:t>
            </a:r>
          </a:p>
          <a:p>
            <a:pPr marL="571500" indent="-571500"/>
            <a:r>
              <a:rPr lang="en-US" dirty="0" smtClean="0"/>
              <a:t>The answer </a:t>
            </a:r>
            <a:r>
              <a:rPr lang="en-US" dirty="0" smtClean="0"/>
              <a:t>appears to be </a:t>
            </a:r>
            <a:r>
              <a:rPr lang="en-US" dirty="0" smtClean="0"/>
              <a:t>“yes” – </a:t>
            </a:r>
            <a:r>
              <a:rPr lang="en-US" dirty="0" smtClean="0"/>
              <a:t>a similar feature is </a:t>
            </a:r>
            <a:r>
              <a:rPr lang="en-US" dirty="0" smtClean="0"/>
              <a:t>noticeable in GOES-13 on October 7, 2006 but mostly only in time difference images.</a:t>
            </a:r>
          </a:p>
          <a:p>
            <a:pPr marL="1028700" lvl="1" indent="-571500"/>
            <a:r>
              <a:rPr lang="en-US" dirty="0" smtClean="0"/>
              <a:t>Because GOES-13 Imager takes images far less frequently than ABI, it is more difficult to notice the effect, which </a:t>
            </a:r>
            <a:r>
              <a:rPr lang="en-US" dirty="0" smtClean="0"/>
              <a:t>moves </a:t>
            </a:r>
            <a:r>
              <a:rPr lang="en-US" dirty="0" smtClean="0"/>
              <a:t>across the CONUS </a:t>
            </a:r>
            <a:r>
              <a:rPr lang="en-US" dirty="0" smtClean="0"/>
              <a:t>rapidly.</a:t>
            </a:r>
            <a:endParaRPr lang="en-US" dirty="0" smtClean="0"/>
          </a:p>
          <a:p>
            <a:pPr marL="1028700" lvl="1" indent="-571500"/>
            <a:r>
              <a:rPr lang="en-US" dirty="0" smtClean="0"/>
              <a:t>Because of the fast moving nature of the effect, it shows up fairly sharply in the 5-minute CONUS images of ABI.  But in the 15-minute CONUS of GOES-13, it is less </a:t>
            </a:r>
            <a:r>
              <a:rPr lang="en-US" dirty="0" smtClean="0"/>
              <a:t>noticeable and much </a:t>
            </a:r>
            <a:r>
              <a:rPr lang="en-US" dirty="0" smtClean="0"/>
              <a:t>less clear.</a:t>
            </a:r>
          </a:p>
          <a:p>
            <a:pPr marL="1028700" lvl="1" indent="-571500"/>
            <a:r>
              <a:rPr lang="en-US" dirty="0" smtClean="0"/>
              <a:t>The effect is also less obvious in </a:t>
            </a:r>
            <a:r>
              <a:rPr lang="en-US" dirty="0" smtClean="0"/>
              <a:t>the 0.64um band on </a:t>
            </a:r>
            <a:r>
              <a:rPr lang="en-US" dirty="0" smtClean="0"/>
              <a:t>ABI than some of the other ABI bands that are not on GOES-13, such as the 1.61 and 2.25um</a:t>
            </a:r>
            <a:r>
              <a:rPr lang="en-US" dirty="0" smtClean="0"/>
              <a:t>. </a:t>
            </a:r>
          </a:p>
          <a:p>
            <a:pPr marL="1028700" lvl="1" indent="-571500"/>
            <a:r>
              <a:rPr lang="en-US" dirty="0" smtClean="0"/>
              <a:t>Other improvements on ABI such as bit depth, signal-to-noise, calibration, </a:t>
            </a:r>
            <a:r>
              <a:rPr lang="en-US" dirty="0" err="1" smtClean="0"/>
              <a:t>etc</a:t>
            </a:r>
            <a:r>
              <a:rPr lang="en-US" dirty="0" smtClean="0"/>
              <a:t> may also make this effect more noticeable in ABI than on previous GOES.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GOES-13 CONUS, October 7, </a:t>
            </a:r>
            <a:r>
              <a:rPr lang="en-US" dirty="0" smtClean="0"/>
              <a:t>2006 17:45UTC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7" y="1825625"/>
            <a:ext cx="5796965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32324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08" y="4644081"/>
            <a:ext cx="180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</a:t>
            </a:r>
            <a:r>
              <a:rPr lang="en-US" dirty="0" smtClean="0"/>
              <a:t>Difference</a:t>
            </a:r>
          </a:p>
          <a:p>
            <a:r>
              <a:rPr lang="en-US" dirty="0" smtClean="0"/>
              <a:t>(17:45-17:32)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32324" y="4644081"/>
            <a:ext cx="2232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</a:t>
            </a:r>
            <a:r>
              <a:rPr lang="en-US" dirty="0" smtClean="0"/>
              <a:t>Difference</a:t>
            </a:r>
          </a:p>
          <a:p>
            <a:r>
              <a:rPr lang="en-US" dirty="0"/>
              <a:t>(17:45-17:32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664" y="6295768"/>
            <a:ext cx="1133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blue/orange “couplet</a:t>
            </a:r>
            <a:r>
              <a:rPr lang="en-US" dirty="0" smtClean="0"/>
              <a:t>” </a:t>
            </a:r>
            <a:r>
              <a:rPr lang="en-US" dirty="0" smtClean="0"/>
              <a:t>indicative of the effect in </a:t>
            </a:r>
            <a:r>
              <a:rPr lang="en-US" dirty="0" smtClean="0"/>
              <a:t>the time differences can be seen perhaps most clearly in this image (blue on the </a:t>
            </a:r>
            <a:r>
              <a:rPr lang="en-US" dirty="0" smtClean="0"/>
              <a:t>west indicates cooling or darkening, </a:t>
            </a:r>
            <a:r>
              <a:rPr lang="en-US" dirty="0" smtClean="0"/>
              <a:t>orange </a:t>
            </a:r>
            <a:r>
              <a:rPr lang="en-US" dirty="0" smtClean="0"/>
              <a:t>indicates heating or brightening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GOES-13 CONUS, October 7, 2006 </a:t>
            </a:r>
            <a:r>
              <a:rPr lang="en-US" dirty="0" smtClean="0"/>
              <a:t>14:15-19:45 UTC</a:t>
            </a:r>
            <a:endParaRPr lang="en-US" dirty="0"/>
          </a:p>
        </p:txBody>
      </p:sp>
      <p:pic>
        <p:nvPicPr>
          <p:cNvPr id="4" name="GOES13_07OCT2006_1415_1945_loop_imaginat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225" y="1825625"/>
            <a:ext cx="5795963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32324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32324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97224" y="6400800"/>
            <a:ext cx="579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Animation. Individual frames on following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60200_0004PANELS_00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1837" y="96592"/>
            <a:ext cx="696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Frames from 16:02 UTC to 19:45 UTC on October 7, 2006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2307" y="6488668"/>
            <a:ext cx="564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Band, Times, Date appear on bottom of all four panels.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61500_0004PANELS_0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07OCT2006_1402_1945_600x800_B1212_2006280_163200_0004PANELS_00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685800"/>
            <a:ext cx="73088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908" y="2038865"/>
            <a:ext cx="18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7426" y="2038865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908" y="4644081"/>
            <a:ext cx="180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0.64um Visible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7426" y="4644081"/>
            <a:ext cx="223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3.9um Shortwave IR</a:t>
            </a:r>
          </a:p>
          <a:p>
            <a:r>
              <a:rPr lang="en-US" dirty="0" smtClean="0"/>
              <a:t>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2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896</Words>
  <Application>Microsoft Office PowerPoint</Application>
  <PresentationFormat>Widescreen</PresentationFormat>
  <Paragraphs>137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Backscatter in GOES-13</vt:lpstr>
      <vt:lpstr>Background</vt:lpstr>
      <vt:lpstr>GOES-16 CONUS, October 7, 2017 17:37 UTC</vt:lpstr>
      <vt:lpstr>Background</vt:lpstr>
      <vt:lpstr>GOES-13 CONUS, October 7, 2006 17:45UTC</vt:lpstr>
      <vt:lpstr>GOES-13 CONUS, October 7, 2006 14:15-19:45 UTC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Backscatter in GOES-13</dc:title>
  <dc:creator>Mat Gunshor</dc:creator>
  <cp:lastModifiedBy>Mat Gunshor</cp:lastModifiedBy>
  <cp:revision>13</cp:revision>
  <dcterms:created xsi:type="dcterms:W3CDTF">2017-10-16T20:52:59Z</dcterms:created>
  <dcterms:modified xsi:type="dcterms:W3CDTF">2017-10-17T20:17:10Z</dcterms:modified>
</cp:coreProperties>
</file>