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Override2.xml" ContentType="application/vnd.openxmlformats-officedocument.themeOverrid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2" r:id="rId3"/>
    <p:sldMasterId id="2147483694" r:id="rId4"/>
    <p:sldMasterId id="2147483704" r:id="rId5"/>
    <p:sldMasterId id="2147483716" r:id="rId6"/>
    <p:sldMasterId id="2147483728" r:id="rId7"/>
    <p:sldMasterId id="2147483741" r:id="rId8"/>
    <p:sldMasterId id="2147483753" r:id="rId9"/>
    <p:sldMasterId id="2147483781" r:id="rId10"/>
    <p:sldMasterId id="2147483790" r:id="rId11"/>
    <p:sldMasterId id="2147483804" r:id="rId12"/>
    <p:sldMasterId id="2147483816" r:id="rId13"/>
  </p:sldMasterIdLst>
  <p:notesMasterIdLst>
    <p:notesMasterId r:id="rId61"/>
  </p:notesMasterIdLst>
  <p:sldIdLst>
    <p:sldId id="257" r:id="rId14"/>
    <p:sldId id="274" r:id="rId15"/>
    <p:sldId id="272" r:id="rId16"/>
    <p:sldId id="276" r:id="rId17"/>
    <p:sldId id="275" r:id="rId18"/>
    <p:sldId id="279" r:id="rId19"/>
    <p:sldId id="291" r:id="rId20"/>
    <p:sldId id="292" r:id="rId21"/>
    <p:sldId id="293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71" r:id="rId30"/>
    <p:sldId id="267" r:id="rId31"/>
    <p:sldId id="268" r:id="rId32"/>
    <p:sldId id="277" r:id="rId33"/>
    <p:sldId id="278" r:id="rId34"/>
    <p:sldId id="258" r:id="rId35"/>
    <p:sldId id="273" r:id="rId36"/>
    <p:sldId id="305" r:id="rId37"/>
    <p:sldId id="306" r:id="rId38"/>
    <p:sldId id="303" r:id="rId39"/>
    <p:sldId id="304" r:id="rId40"/>
    <p:sldId id="259" r:id="rId41"/>
    <p:sldId id="308" r:id="rId42"/>
    <p:sldId id="315" r:id="rId43"/>
    <p:sldId id="297" r:id="rId44"/>
    <p:sldId id="296" r:id="rId45"/>
    <p:sldId id="295" r:id="rId46"/>
    <p:sldId id="316" r:id="rId47"/>
    <p:sldId id="309" r:id="rId48"/>
    <p:sldId id="310" r:id="rId49"/>
    <p:sldId id="311" r:id="rId50"/>
    <p:sldId id="290" r:id="rId51"/>
    <p:sldId id="298" r:id="rId52"/>
    <p:sldId id="299" r:id="rId53"/>
    <p:sldId id="300" r:id="rId54"/>
    <p:sldId id="301" r:id="rId55"/>
    <p:sldId id="302" r:id="rId56"/>
    <p:sldId id="314" r:id="rId57"/>
    <p:sldId id="294" r:id="rId58"/>
    <p:sldId id="312" r:id="rId59"/>
    <p:sldId id="31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4142" autoAdjust="0"/>
  </p:normalViewPr>
  <p:slideViewPr>
    <p:cSldViewPr>
      <p:cViewPr>
        <p:scale>
          <a:sx n="100" d="100"/>
          <a:sy n="100" d="100"/>
        </p:scale>
        <p:origin x="-3090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47193-6638-4853-9ABF-7AABA1FCD4E8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BD73A-E4A2-4A09-8FBC-8B33FB994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3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D6C59-21DC-4637-BE11-FDC4280BB437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 sz="2000" dirty="0"/>
              <a:t>Level 1b is calibrated (to radiances and/or reflectance factor), navigated and remapped data.   </a:t>
            </a:r>
          </a:p>
          <a:p>
            <a:endParaRPr lang="en-US" altLang="en-US" sz="2000" dirty="0"/>
          </a:p>
          <a:p>
            <a:r>
              <a:rPr lang="en-US" altLang="en-US" sz="2000" dirty="0"/>
              <a:t>Radiance conversion software to for converting the radiances to brightness temperatures (or reflectance) and then to brightness values. 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F73D17-BA74-4BF0-9399-729A9849315D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3213"/>
          </a:xfrm>
          <a:noFill/>
        </p:spPr>
        <p:txBody>
          <a:bodyPr lIns="91425" tIns="45712" rIns="91425" bIns="45712"/>
          <a:lstStyle/>
          <a:p>
            <a:r>
              <a:rPr lang="en-US" altLang="en-US"/>
              <a:t>Every Phase of flight</a:t>
            </a:r>
          </a:p>
          <a:p>
            <a:r>
              <a:rPr lang="en-US" altLang="en-US"/>
              <a:t>Actionable information</a:t>
            </a:r>
          </a:p>
          <a:p>
            <a:r>
              <a:rPr lang="en-US" altLang="en-US"/>
              <a:t>Deice </a:t>
            </a:r>
          </a:p>
          <a:p>
            <a:r>
              <a:rPr lang="en-US" altLang="en-US"/>
              <a:t>     temp-gallon</a:t>
            </a:r>
          </a:p>
          <a:p>
            <a:r>
              <a:rPr lang="en-US" altLang="en-US"/>
              <a:t>Risk average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</a:t>
            </a:r>
            <a:r>
              <a:rPr lang="en-US" baseline="0" dirty="0" smtClean="0"/>
              <a:t>t now most views are either qualitative images OR quantitative derived products. How best to combine the strengths?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4302-CF82-4929-81F0-64EB6C8E3BC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2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Using contours is one method to “combine” a quantitative product with an RGB.</a:t>
            </a:r>
          </a:p>
          <a:p>
            <a:endParaRPr lang="en-US" dirty="0" smtClean="0"/>
          </a:p>
          <a:p>
            <a:r>
              <a:rPr lang="en-US" dirty="0" smtClean="0"/>
              <a:t>-June 4</a:t>
            </a:r>
          </a:p>
          <a:p>
            <a:r>
              <a:rPr lang="en-US" dirty="0" smtClean="0"/>
              <a:t>-May 21</a:t>
            </a:r>
          </a:p>
          <a:p>
            <a:endParaRPr lang="en-US" dirty="0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79B028B-EB98-4643-A014-DA4C147A6A77}" type="datetime1">
              <a:rPr lang="en-US" smtClean="0">
                <a:solidFill>
                  <a:prstClr val="black"/>
                </a:solidFill>
              </a:rPr>
              <a:pPr/>
              <a:t>2/23/2016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FF703-D265-AF40-9504-D83F5714240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D75D7-B632-464A-93EC-35D069A7B06F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Using contours is one method to “combine” a quantitative product with an RGB. This case for cloud ceilings.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ABI L1b requires more </a:t>
            </a:r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cal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/</a:t>
            </a:r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val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than previous GOES Imagers, which is why </a:t>
            </a:r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cal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/</a:t>
            </a:r>
            <a:r>
              <a:rPr lang="en-US" sz="12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val</a:t>
            </a:r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 will take longer.  The ABI L1b data quality could be considered analogous to MODIS.</a:t>
            </a:r>
            <a:r>
              <a:rPr lang="en-US" sz="1200" baseline="0" dirty="0" smtClean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8DBB-B7EC-4EA0-8A0F-916237568FD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15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52FAD-189C-4E91-B8E0-0E0791AA3FC5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52FAD-189C-4E91-B8E0-0E0791AA3FC5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52FAD-189C-4E91-B8E0-0E0791AA3FC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52FAD-189C-4E91-B8E0-0E0791AA3FC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52FAD-189C-4E91-B8E0-0E0791AA3FC5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</a:rPr>
              <a:t>ABI band 2 (0.6 micrometers) will be finer resolution than the imagery shown and the 6km may be worse</a:t>
            </a:r>
            <a:r>
              <a:rPr lang="en-US" sz="1200" baseline="0" dirty="0" smtClean="0">
                <a:solidFill>
                  <a:schemeClr val="bg1"/>
                </a:solidFill>
              </a:rPr>
              <a:t> since this is 6km in a Mercator</a:t>
            </a:r>
            <a:r>
              <a:rPr lang="en-US" sz="1200" dirty="0" smtClean="0">
                <a:solidFill>
                  <a:schemeClr val="bg1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F0010-11F3-4F78-A667-F4267BBA78F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05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</a:rPr>
              <a:t>ABI band 2 (0.6 micrometers) will be finer resolution than the imagery shown and the 6km may be worse</a:t>
            </a:r>
            <a:r>
              <a:rPr lang="en-US" sz="1200" baseline="0" dirty="0" smtClean="0">
                <a:solidFill>
                  <a:schemeClr val="bg1"/>
                </a:solidFill>
              </a:rPr>
              <a:t> since this is 6km in a Mercator.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F0010-11F3-4F78-A667-F4267BBA78F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7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24" indent="-168224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6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D045F-3722-42B4-A1C6-34B56D1601C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7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2D3360C-BF11-41AB-A803-DFDDA0933236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64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689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0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56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30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4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49034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8A2ED-550B-4CCD-8C84-F04FEAC86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814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" y="6400800"/>
            <a:ext cx="16002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66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76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16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6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069F4E-EEA1-4DD8-85C6-DB3092999E6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AA8A-62EE-3D4F-BE19-CA1677480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705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931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394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197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05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008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570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985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143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115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1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5060FFC-6945-42ED-A094-9A3E09BD0EE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7132-1E94-AB44-9E47-0F4CE1CBBA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030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073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041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84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39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96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74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627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262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441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905A22C-739C-4891-9FE6-CB0A9FE7ABBA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FCE-71A5-6349-A3BC-53A27642F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31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590" y="220980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39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556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452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55" y="4406900"/>
            <a:ext cx="721765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055" y="2906713"/>
            <a:ext cx="721765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562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129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610" y="1600200"/>
            <a:ext cx="3656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45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11" y="1535113"/>
            <a:ext cx="36577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311" y="2174875"/>
            <a:ext cx="36577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611" y="1535113"/>
            <a:ext cx="3656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611" y="2174875"/>
            <a:ext cx="3656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112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628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112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590" y="273050"/>
            <a:ext cx="25519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4721" y="1435100"/>
            <a:ext cx="22307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298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8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7C3BA61-C2B9-4674-8C55-BEBF3026FDCE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DFC6-E8F3-644A-B49B-EA170D377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626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376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74638"/>
            <a:ext cx="5207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504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081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5361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739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570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67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C511364-ACD9-49E6-A8DF-F603B976DC8F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995A-F5B3-BF45-BBFC-C763FDCF1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41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AA9C284-24A7-4B37-8812-2469FEB71A57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48AB-2BC3-274E-B6BD-BDFF3E09F3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1D0601D-5AFE-47FE-8462-9391B6975B6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59EE-FD16-D64C-A29C-388D87C698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8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F4E7B0E-0AD6-41FC-B342-187DDEEEB0E8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0BF-F845-3046-BA17-A55F9F49FE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24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D3267988-A586-4879-89F5-A1D090F7923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1F1F-0D87-5448-BF2A-6ED054907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6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3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48C3CB-32C2-44DC-9AA8-C5B960117D74}" type="datetimeFigureOut">
              <a:rPr lang="en-US">
                <a:solidFill>
                  <a:prstClr val="black"/>
                </a:solidFill>
              </a:rPr>
              <a:pPr/>
              <a:t>2/23/2016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FDB-BDAC-4C0E-9009-750D1EA186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50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82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3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14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75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61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5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17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5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8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54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7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7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owerPoint_Cover_AR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0725" y="638175"/>
            <a:ext cx="84232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0" y="0"/>
            <a:ext cx="9144000" cy="6330950"/>
            <a:chOff x="-1" y="0"/>
            <a:chExt cx="9144001" cy="6331424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-1" y="0"/>
              <a:ext cx="9144001" cy="762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-1" y="4310386"/>
              <a:ext cx="9144001" cy="2021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8"/>
            <p:cNvSpPr/>
            <p:nvPr userDrawn="1"/>
          </p:nvSpPr>
          <p:spPr bwMode="auto">
            <a:xfrm>
              <a:off x="-1" y="725542"/>
              <a:ext cx="2133600" cy="3761069"/>
            </a:xfrm>
            <a:custGeom>
              <a:avLst/>
              <a:gdLst>
                <a:gd name="connsiteX0" fmla="*/ 809625 w 2143125"/>
                <a:gd name="connsiteY0" fmla="*/ 95250 h 3848100"/>
                <a:gd name="connsiteX1" fmla="*/ 2143125 w 2143125"/>
                <a:gd name="connsiteY1" fmla="*/ 3848100 h 3848100"/>
                <a:gd name="connsiteX2" fmla="*/ 0 w 2143125"/>
                <a:gd name="connsiteY2" fmla="*/ 3848100 h 3848100"/>
                <a:gd name="connsiteX3" fmla="*/ 9525 w 2143125"/>
                <a:gd name="connsiteY3" fmla="*/ 19050 h 3848100"/>
                <a:gd name="connsiteX4" fmla="*/ 762000 w 2143125"/>
                <a:gd name="connsiteY4" fmla="*/ 0 h 3848100"/>
                <a:gd name="connsiteX5" fmla="*/ 809625 w 2143125"/>
                <a:gd name="connsiteY5" fmla="*/ 95250 h 3848100"/>
                <a:gd name="connsiteX0" fmla="*/ 800100 w 2133600"/>
                <a:gd name="connsiteY0" fmla="*/ 95250 h 3848100"/>
                <a:gd name="connsiteX1" fmla="*/ 2133600 w 2133600"/>
                <a:gd name="connsiteY1" fmla="*/ 3848100 h 3848100"/>
                <a:gd name="connsiteX2" fmla="*/ 0 w 2133600"/>
                <a:gd name="connsiteY2" fmla="*/ 3841277 h 3848100"/>
                <a:gd name="connsiteX3" fmla="*/ 0 w 2133600"/>
                <a:gd name="connsiteY3" fmla="*/ 19050 h 3848100"/>
                <a:gd name="connsiteX4" fmla="*/ 752475 w 2133600"/>
                <a:gd name="connsiteY4" fmla="*/ 0 h 3848100"/>
                <a:gd name="connsiteX5" fmla="*/ 800100 w 2133600"/>
                <a:gd name="connsiteY5" fmla="*/ 95250 h 3848100"/>
                <a:gd name="connsiteX0" fmla="*/ 800100 w 2133600"/>
                <a:gd name="connsiteY0" fmla="*/ 76200 h 3829050"/>
                <a:gd name="connsiteX1" fmla="*/ 2133600 w 2133600"/>
                <a:gd name="connsiteY1" fmla="*/ 3829050 h 3829050"/>
                <a:gd name="connsiteX2" fmla="*/ 0 w 2133600"/>
                <a:gd name="connsiteY2" fmla="*/ 3822227 h 3829050"/>
                <a:gd name="connsiteX3" fmla="*/ 0 w 2133600"/>
                <a:gd name="connsiteY3" fmla="*/ 0 h 3829050"/>
                <a:gd name="connsiteX4" fmla="*/ 725179 w 2133600"/>
                <a:gd name="connsiteY4" fmla="*/ 76484 h 3829050"/>
                <a:gd name="connsiteX5" fmla="*/ 800100 w 2133600"/>
                <a:gd name="connsiteY5" fmla="*/ 76200 h 3829050"/>
                <a:gd name="connsiteX0" fmla="*/ 800101 w 2133601"/>
                <a:gd name="connsiteY0" fmla="*/ 7961 h 3760811"/>
                <a:gd name="connsiteX1" fmla="*/ 2133601 w 2133601"/>
                <a:gd name="connsiteY1" fmla="*/ 3760811 h 3760811"/>
                <a:gd name="connsiteX2" fmla="*/ 1 w 2133601"/>
                <a:gd name="connsiteY2" fmla="*/ 3753988 h 3760811"/>
                <a:gd name="connsiteX3" fmla="*/ 0 w 2133601"/>
                <a:gd name="connsiteY3" fmla="*/ 0 h 3760811"/>
                <a:gd name="connsiteX4" fmla="*/ 725180 w 2133601"/>
                <a:gd name="connsiteY4" fmla="*/ 8245 h 3760811"/>
                <a:gd name="connsiteX5" fmla="*/ 800101 w 2133601"/>
                <a:gd name="connsiteY5" fmla="*/ 7961 h 37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1" h="3760811">
                  <a:moveTo>
                    <a:pt x="800101" y="7961"/>
                  </a:moveTo>
                  <a:lnTo>
                    <a:pt x="2133601" y="3760811"/>
                  </a:lnTo>
                  <a:lnTo>
                    <a:pt x="1" y="3753988"/>
                  </a:lnTo>
                  <a:cubicBezTo>
                    <a:pt x="1" y="2502659"/>
                    <a:pt x="0" y="1251329"/>
                    <a:pt x="0" y="0"/>
                  </a:cubicBezTo>
                  <a:lnTo>
                    <a:pt x="725180" y="8245"/>
                  </a:lnTo>
                  <a:lnTo>
                    <a:pt x="800101" y="796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" name="Picture 17" descr="Harris_wR_2color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235" y="5105400"/>
            <a:ext cx="28432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651000" y="6529388"/>
            <a:ext cx="7874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i="1" dirty="0">
                <a:solidFill>
                  <a:prstClr val="white"/>
                </a:solidFill>
              </a:rPr>
              <a:t>harris.com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-11113" y="763588"/>
            <a:ext cx="1919288" cy="3546475"/>
          </a:xfrm>
          <a:custGeom>
            <a:avLst/>
            <a:gdLst>
              <a:gd name="connsiteX0" fmla="*/ 0 w 1916264"/>
              <a:gd name="connsiteY0" fmla="*/ 0 h 3546282"/>
              <a:gd name="connsiteX1" fmla="*/ 683812 w 1916264"/>
              <a:gd name="connsiteY1" fmla="*/ 0 h 3546282"/>
              <a:gd name="connsiteX2" fmla="*/ 1916264 w 1916264"/>
              <a:gd name="connsiteY2" fmla="*/ 3546282 h 3546282"/>
              <a:gd name="connsiteX3" fmla="*/ 7951 w 1916264"/>
              <a:gd name="connsiteY3" fmla="*/ 3546282 h 3546282"/>
              <a:gd name="connsiteX4" fmla="*/ 0 w 1916264"/>
              <a:gd name="connsiteY4" fmla="*/ 0 h 3546282"/>
              <a:gd name="connsiteX0" fmla="*/ 2650 w 1918914"/>
              <a:gd name="connsiteY0" fmla="*/ 0 h 3546282"/>
              <a:gd name="connsiteX1" fmla="*/ 686462 w 1918914"/>
              <a:gd name="connsiteY1" fmla="*/ 0 h 3546282"/>
              <a:gd name="connsiteX2" fmla="*/ 1918914 w 1918914"/>
              <a:gd name="connsiteY2" fmla="*/ 3546282 h 3546282"/>
              <a:gd name="connsiteX3" fmla="*/ 2650 w 1918914"/>
              <a:gd name="connsiteY3" fmla="*/ 3546282 h 3546282"/>
              <a:gd name="connsiteX4" fmla="*/ 2650 w 1918914"/>
              <a:gd name="connsiteY4" fmla="*/ 0 h 35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14" h="3546282">
                <a:moveTo>
                  <a:pt x="2650" y="0"/>
                </a:moveTo>
                <a:lnTo>
                  <a:pt x="686462" y="0"/>
                </a:lnTo>
                <a:lnTo>
                  <a:pt x="1918914" y="3546282"/>
                </a:lnTo>
                <a:lnTo>
                  <a:pt x="2650" y="3546282"/>
                </a:lnTo>
                <a:cubicBezTo>
                  <a:pt x="0" y="2361538"/>
                  <a:pt x="5300" y="1176793"/>
                  <a:pt x="2650" y="0"/>
                </a:cubicBezTo>
                <a:close/>
              </a:path>
            </a:pathLst>
          </a:custGeom>
          <a:blipFill>
            <a:blip r:embed="rId4" cstate="screen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4552667" y="5399597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idx="10"/>
          </p:nvPr>
        </p:nvSpPr>
        <p:spPr>
          <a:xfrm>
            <a:off x="4781266" y="5780597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idx="11"/>
          </p:nvPr>
        </p:nvSpPr>
        <p:spPr>
          <a:xfrm>
            <a:off x="4247868" y="4779387"/>
            <a:ext cx="4495801" cy="621797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400" b="1" dirty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6544733" y="6502400"/>
            <a:ext cx="2205567" cy="2603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709160" y="6227064"/>
            <a:ext cx="3785616" cy="5486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gray">
          <a:xfrm>
            <a:off x="720725" y="481046"/>
            <a:ext cx="789622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folHlink"/>
                </a:solidFill>
                <a:latin typeface="Arial" charset="0"/>
              </a:defRPr>
            </a:lvl1pPr>
          </a:lstStyle>
          <a:p>
            <a:pPr algn="ctr" defTabSz="8890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Baseline Imager (ABI) is a NOAA funded, NASA administered meteorological instrument program. This document does not reflect the views or policy of the GOES-R Program Office.</a:t>
            </a:r>
            <a:endParaRPr lang="en-US" sz="9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295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26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731702" y="1333182"/>
            <a:ext cx="4115117" cy="479329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defRPr sz="1600"/>
            </a:lvl1pPr>
            <a:lvl2pPr marL="342900" indent="-168275">
              <a:defRPr sz="1400"/>
            </a:lvl2pPr>
            <a:lvl3pPr marL="517525" indent="-174625">
              <a:defRPr sz="1400"/>
            </a:lvl3pPr>
            <a:lvl4pPr marL="685800" indent="-168275">
              <a:defRPr sz="1200"/>
            </a:lvl4pPr>
            <a:lvl5pPr marL="860425" indent="-174625"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04482" y="1333182"/>
            <a:ext cx="4115117" cy="479329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defRPr sz="1600"/>
            </a:lvl1pPr>
            <a:lvl2pPr marL="342900" indent="-168275">
              <a:defRPr sz="1400"/>
            </a:lvl2pPr>
            <a:lvl3pPr marL="517525" indent="-174625">
              <a:defRPr sz="1400"/>
            </a:lvl3pPr>
            <a:lvl4pPr marL="685800" indent="-168275">
              <a:defRPr sz="1200"/>
            </a:lvl4pPr>
            <a:lvl5pPr marL="860425" indent="-174625"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731702" y="1005522"/>
            <a:ext cx="4115117" cy="523525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buNone/>
              <a:defRPr sz="1600" b="1"/>
            </a:lvl1pPr>
            <a:lvl2pPr marL="174625" indent="-174625">
              <a:buFont typeface="Arial" pitchFamily="34" charset="0"/>
              <a:buChar char="•"/>
              <a:defRPr sz="1400"/>
            </a:lvl2pPr>
            <a:lvl3pPr marL="342900" indent="-168275">
              <a:buFont typeface="Arial" pitchFamily="34" charset="0"/>
              <a:buChar char="–"/>
              <a:defRPr sz="1400"/>
            </a:lvl3pPr>
            <a:lvl4pPr marL="517525" indent="-174625">
              <a:buFont typeface="Arial" pitchFamily="34" charset="0"/>
              <a:buChar char="•"/>
              <a:defRPr sz="1200"/>
            </a:lvl4pPr>
            <a:lvl5pPr marL="685800" indent="-168275">
              <a:buFont typeface="Arial" pitchFamily="34" charset="0"/>
              <a:buChar char="–"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04482" y="1005522"/>
            <a:ext cx="4115117" cy="5235258"/>
          </a:xfrm>
          <a:prstGeom prst="rect">
            <a:avLst/>
          </a:prstGeom>
        </p:spPr>
        <p:txBody>
          <a:bodyPr/>
          <a:lstStyle>
            <a:lvl1pPr marL="174625" indent="-174625">
              <a:buClrTx/>
              <a:buNone/>
              <a:defRPr sz="1600" b="1"/>
            </a:lvl1pPr>
            <a:lvl2pPr marL="174625" indent="-174625">
              <a:buFont typeface="Arial" pitchFamily="34" charset="0"/>
              <a:buChar char="•"/>
              <a:defRPr sz="1400"/>
            </a:lvl2pPr>
            <a:lvl3pPr marL="342900" indent="-168275">
              <a:buFont typeface="Arial" pitchFamily="34" charset="0"/>
              <a:buChar char="–"/>
              <a:defRPr sz="1400"/>
            </a:lvl3pPr>
            <a:lvl4pPr marL="517525" indent="-174625">
              <a:buFont typeface="Arial" pitchFamily="34" charset="0"/>
              <a:buChar char="•"/>
              <a:defRPr sz="1200"/>
            </a:lvl4pPr>
            <a:lvl5pPr marL="685800" indent="-168275">
              <a:buFont typeface="Arial" pitchFamily="34" charset="0"/>
              <a:buChar char="–"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039910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6720" y="990600"/>
            <a:ext cx="3939540" cy="50292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None/>
              <a:defRPr sz="2000" b="1"/>
            </a:lvl1pPr>
            <a:lvl2pPr marL="174625" indent="-174625">
              <a:buClrTx/>
              <a:buFont typeface="Arial" pitchFamily="34" charset="0"/>
              <a:buChar char="•"/>
              <a:defRPr sz="1800"/>
            </a:lvl2pPr>
            <a:lvl3pPr marL="342900" indent="-168275">
              <a:buClrTx/>
              <a:buFont typeface="Arial" pitchFamily="34" charset="0"/>
              <a:buChar char="–"/>
              <a:defRPr sz="1600"/>
            </a:lvl3pPr>
            <a:lvl4pPr marL="517525" indent="-174625">
              <a:buClrTx/>
              <a:buFont typeface="Arial" pitchFamily="34" charset="0"/>
              <a:buChar char="•"/>
              <a:defRPr sz="1400"/>
            </a:lvl4pPr>
            <a:lvl5pPr marL="685800" indent="-168275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762500" y="990600"/>
            <a:ext cx="3870960" cy="50292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None/>
              <a:defRPr sz="2000" b="1"/>
            </a:lvl1pPr>
            <a:lvl2pPr marL="174625" indent="-174625">
              <a:buClrTx/>
              <a:buFont typeface="Arial" pitchFamily="34" charset="0"/>
              <a:buChar char="•"/>
              <a:defRPr sz="1800"/>
            </a:lvl2pPr>
            <a:lvl3pPr marL="342900" indent="-168275">
              <a:buClrTx/>
              <a:buFont typeface="Arial" pitchFamily="34" charset="0"/>
              <a:buChar char="–"/>
              <a:defRPr sz="1600"/>
            </a:lvl3pPr>
            <a:lvl4pPr marL="517525" indent="-174625">
              <a:buClrTx/>
              <a:buFont typeface="Arial" pitchFamily="34" charset="0"/>
              <a:buChar char="•"/>
              <a:defRPr sz="1400"/>
            </a:lvl4pPr>
            <a:lvl5pPr marL="685800" indent="-168275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5322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0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2400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3"/>
          </p:nvPr>
        </p:nvSpPr>
        <p:spPr>
          <a:xfrm>
            <a:off x="762000" y="990600"/>
            <a:ext cx="7510130" cy="5029200"/>
          </a:xfrm>
          <a:prstGeom prst="rect">
            <a:avLst/>
          </a:prstGeom>
        </p:spPr>
        <p:txBody>
          <a:bodyPr/>
          <a:lstStyle>
            <a:lvl1pPr marL="171450" indent="-171450">
              <a:buClrTx/>
              <a:buNone/>
              <a:defRPr sz="2000" b="1"/>
            </a:lvl1pPr>
            <a:lvl2pPr marL="400050" indent="-228600">
              <a:buClrTx/>
              <a:buFont typeface="Arial" pitchFamily="34" charset="0"/>
              <a:buChar char="•"/>
              <a:defRPr sz="1800"/>
            </a:lvl2pPr>
            <a:lvl3pPr marL="571500" indent="-171450">
              <a:buClrTx/>
              <a:buFont typeface="Arial" pitchFamily="34" charset="0"/>
              <a:buChar char="–"/>
              <a:defRPr sz="1600"/>
            </a:lvl3pPr>
            <a:lvl4pPr marL="800100" indent="-228600">
              <a:buClrTx/>
              <a:buFont typeface="Arial" pitchFamily="34" charset="0"/>
              <a:buChar char="•"/>
              <a:defRPr sz="1400"/>
            </a:lvl4pPr>
            <a:lvl5pPr marL="971550" indent="-171450">
              <a:buClrTx/>
              <a:buFont typeface="Arial" pitchFamily="34" charset="0"/>
              <a:buChar char="–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8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171451"/>
            <a:ext cx="60594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6" tIns="46034" rIns="92066" bIns="46034" numCol="1" anchor="ctr" anchorCtr="0" compatLnSpc="1">
            <a:prstTxWarp prst="textNoShape">
              <a:avLst/>
            </a:prstTxWarp>
          </a:bodyPr>
          <a:lstStyle>
            <a:lvl1pPr algn="l">
              <a:defRPr sz="2400" b="0" i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2962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22312" y="0"/>
            <a:ext cx="6242932" cy="77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485422" y="990600"/>
            <a:ext cx="3999443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10"/>
          <p:cNvSpPr>
            <a:spLocks noGrp="1"/>
          </p:cNvSpPr>
          <p:nvPr>
            <p:ph sz="quarter" idx="14"/>
          </p:nvPr>
        </p:nvSpPr>
        <p:spPr>
          <a:xfrm>
            <a:off x="4706679" y="990600"/>
            <a:ext cx="3997054" cy="5029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buClrTx/>
              <a:defRPr sz="2000"/>
            </a:lvl1pPr>
            <a:lvl2pPr marL="400050" indent="-228600">
              <a:buClrTx/>
              <a:defRPr sz="1800"/>
            </a:lvl2pPr>
            <a:lvl3pPr marL="571500" indent="-171450">
              <a:buClrTx/>
              <a:defRPr sz="1600"/>
            </a:lvl3pPr>
            <a:lvl4pPr marL="800100" indent="-228600">
              <a:buClrTx/>
              <a:defRPr sz="1400"/>
            </a:lvl4pPr>
            <a:lvl5pPr marL="971550" indent="-171450">
              <a:buClrTx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8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35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owerPoint_Cover_ART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20725" y="638175"/>
            <a:ext cx="84232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 userDrawn="1"/>
        </p:nvGrpSpPr>
        <p:grpSpPr bwMode="auto">
          <a:xfrm>
            <a:off x="0" y="0"/>
            <a:ext cx="9144000" cy="6330950"/>
            <a:chOff x="-1" y="0"/>
            <a:chExt cx="9144001" cy="6331424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-1" y="0"/>
              <a:ext cx="9144001" cy="7620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-1" y="4310386"/>
              <a:ext cx="9144001" cy="2021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9" name="Freeform 8"/>
            <p:cNvSpPr/>
            <p:nvPr userDrawn="1"/>
          </p:nvSpPr>
          <p:spPr bwMode="auto">
            <a:xfrm>
              <a:off x="-1" y="725542"/>
              <a:ext cx="2133600" cy="3761069"/>
            </a:xfrm>
            <a:custGeom>
              <a:avLst/>
              <a:gdLst>
                <a:gd name="connsiteX0" fmla="*/ 809625 w 2143125"/>
                <a:gd name="connsiteY0" fmla="*/ 95250 h 3848100"/>
                <a:gd name="connsiteX1" fmla="*/ 2143125 w 2143125"/>
                <a:gd name="connsiteY1" fmla="*/ 3848100 h 3848100"/>
                <a:gd name="connsiteX2" fmla="*/ 0 w 2143125"/>
                <a:gd name="connsiteY2" fmla="*/ 3848100 h 3848100"/>
                <a:gd name="connsiteX3" fmla="*/ 9525 w 2143125"/>
                <a:gd name="connsiteY3" fmla="*/ 19050 h 3848100"/>
                <a:gd name="connsiteX4" fmla="*/ 762000 w 2143125"/>
                <a:gd name="connsiteY4" fmla="*/ 0 h 3848100"/>
                <a:gd name="connsiteX5" fmla="*/ 809625 w 2143125"/>
                <a:gd name="connsiteY5" fmla="*/ 95250 h 3848100"/>
                <a:gd name="connsiteX0" fmla="*/ 800100 w 2133600"/>
                <a:gd name="connsiteY0" fmla="*/ 95250 h 3848100"/>
                <a:gd name="connsiteX1" fmla="*/ 2133600 w 2133600"/>
                <a:gd name="connsiteY1" fmla="*/ 3848100 h 3848100"/>
                <a:gd name="connsiteX2" fmla="*/ 0 w 2133600"/>
                <a:gd name="connsiteY2" fmla="*/ 3841277 h 3848100"/>
                <a:gd name="connsiteX3" fmla="*/ 0 w 2133600"/>
                <a:gd name="connsiteY3" fmla="*/ 19050 h 3848100"/>
                <a:gd name="connsiteX4" fmla="*/ 752475 w 2133600"/>
                <a:gd name="connsiteY4" fmla="*/ 0 h 3848100"/>
                <a:gd name="connsiteX5" fmla="*/ 800100 w 2133600"/>
                <a:gd name="connsiteY5" fmla="*/ 95250 h 3848100"/>
                <a:gd name="connsiteX0" fmla="*/ 800100 w 2133600"/>
                <a:gd name="connsiteY0" fmla="*/ 76200 h 3829050"/>
                <a:gd name="connsiteX1" fmla="*/ 2133600 w 2133600"/>
                <a:gd name="connsiteY1" fmla="*/ 3829050 h 3829050"/>
                <a:gd name="connsiteX2" fmla="*/ 0 w 2133600"/>
                <a:gd name="connsiteY2" fmla="*/ 3822227 h 3829050"/>
                <a:gd name="connsiteX3" fmla="*/ 0 w 2133600"/>
                <a:gd name="connsiteY3" fmla="*/ 0 h 3829050"/>
                <a:gd name="connsiteX4" fmla="*/ 725179 w 2133600"/>
                <a:gd name="connsiteY4" fmla="*/ 76484 h 3829050"/>
                <a:gd name="connsiteX5" fmla="*/ 800100 w 2133600"/>
                <a:gd name="connsiteY5" fmla="*/ 76200 h 3829050"/>
                <a:gd name="connsiteX0" fmla="*/ 800101 w 2133601"/>
                <a:gd name="connsiteY0" fmla="*/ 7961 h 3760811"/>
                <a:gd name="connsiteX1" fmla="*/ 2133601 w 2133601"/>
                <a:gd name="connsiteY1" fmla="*/ 3760811 h 3760811"/>
                <a:gd name="connsiteX2" fmla="*/ 1 w 2133601"/>
                <a:gd name="connsiteY2" fmla="*/ 3753988 h 3760811"/>
                <a:gd name="connsiteX3" fmla="*/ 0 w 2133601"/>
                <a:gd name="connsiteY3" fmla="*/ 0 h 3760811"/>
                <a:gd name="connsiteX4" fmla="*/ 725180 w 2133601"/>
                <a:gd name="connsiteY4" fmla="*/ 8245 h 3760811"/>
                <a:gd name="connsiteX5" fmla="*/ 800101 w 2133601"/>
                <a:gd name="connsiteY5" fmla="*/ 7961 h 376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1" h="3760811">
                  <a:moveTo>
                    <a:pt x="800101" y="7961"/>
                  </a:moveTo>
                  <a:lnTo>
                    <a:pt x="2133601" y="3760811"/>
                  </a:lnTo>
                  <a:lnTo>
                    <a:pt x="1" y="3753988"/>
                  </a:lnTo>
                  <a:cubicBezTo>
                    <a:pt x="1" y="2502659"/>
                    <a:pt x="0" y="1251329"/>
                    <a:pt x="0" y="0"/>
                  </a:cubicBezTo>
                  <a:lnTo>
                    <a:pt x="725180" y="8245"/>
                  </a:lnTo>
                  <a:lnTo>
                    <a:pt x="800101" y="7961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</p:grpSp>
      <p:pic>
        <p:nvPicPr>
          <p:cNvPr id="10" name="Picture 17" descr="Harris_wR_2color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7235" y="5105400"/>
            <a:ext cx="28432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7"/>
          <p:cNvSpPr>
            <a:spLocks noChangeArrowheads="1"/>
          </p:cNvSpPr>
          <p:nvPr userDrawn="1"/>
        </p:nvSpPr>
        <p:spPr bwMode="auto">
          <a:xfrm>
            <a:off x="1651000" y="6529388"/>
            <a:ext cx="7874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900" b="1" i="1" dirty="0">
                <a:solidFill>
                  <a:schemeClr val="bg1"/>
                </a:solidFill>
                <a:latin typeface="Arial" pitchFamily="34" charset="0"/>
                <a:cs typeface="+mn-cs"/>
              </a:rPr>
              <a:t>harris.com</a:t>
            </a:r>
          </a:p>
        </p:txBody>
      </p:sp>
      <p:sp>
        <p:nvSpPr>
          <p:cNvPr id="16" name="Freeform 15"/>
          <p:cNvSpPr/>
          <p:nvPr userDrawn="1"/>
        </p:nvSpPr>
        <p:spPr bwMode="auto">
          <a:xfrm>
            <a:off x="-11113" y="763588"/>
            <a:ext cx="1919288" cy="3546475"/>
          </a:xfrm>
          <a:custGeom>
            <a:avLst/>
            <a:gdLst>
              <a:gd name="connsiteX0" fmla="*/ 0 w 1916264"/>
              <a:gd name="connsiteY0" fmla="*/ 0 h 3546282"/>
              <a:gd name="connsiteX1" fmla="*/ 683812 w 1916264"/>
              <a:gd name="connsiteY1" fmla="*/ 0 h 3546282"/>
              <a:gd name="connsiteX2" fmla="*/ 1916264 w 1916264"/>
              <a:gd name="connsiteY2" fmla="*/ 3546282 h 3546282"/>
              <a:gd name="connsiteX3" fmla="*/ 7951 w 1916264"/>
              <a:gd name="connsiteY3" fmla="*/ 3546282 h 3546282"/>
              <a:gd name="connsiteX4" fmla="*/ 0 w 1916264"/>
              <a:gd name="connsiteY4" fmla="*/ 0 h 3546282"/>
              <a:gd name="connsiteX0" fmla="*/ 2650 w 1918914"/>
              <a:gd name="connsiteY0" fmla="*/ 0 h 3546282"/>
              <a:gd name="connsiteX1" fmla="*/ 686462 w 1918914"/>
              <a:gd name="connsiteY1" fmla="*/ 0 h 3546282"/>
              <a:gd name="connsiteX2" fmla="*/ 1918914 w 1918914"/>
              <a:gd name="connsiteY2" fmla="*/ 3546282 h 3546282"/>
              <a:gd name="connsiteX3" fmla="*/ 2650 w 1918914"/>
              <a:gd name="connsiteY3" fmla="*/ 3546282 h 3546282"/>
              <a:gd name="connsiteX4" fmla="*/ 2650 w 1918914"/>
              <a:gd name="connsiteY4" fmla="*/ 0 h 35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914" h="3546282">
                <a:moveTo>
                  <a:pt x="2650" y="0"/>
                </a:moveTo>
                <a:lnTo>
                  <a:pt x="686462" y="0"/>
                </a:lnTo>
                <a:lnTo>
                  <a:pt x="1918914" y="3546282"/>
                </a:lnTo>
                <a:lnTo>
                  <a:pt x="2650" y="3546282"/>
                </a:lnTo>
                <a:cubicBezTo>
                  <a:pt x="0" y="2361538"/>
                  <a:pt x="5300" y="1176793"/>
                  <a:pt x="2650" y="0"/>
                </a:cubicBezTo>
                <a:close/>
              </a:path>
            </a:pathLst>
          </a:custGeom>
          <a:blipFill>
            <a:blip r:embed="rId4" cstate="screen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idx="1"/>
          </p:nvPr>
        </p:nvSpPr>
        <p:spPr>
          <a:xfrm>
            <a:off x="4552667" y="5399597"/>
            <a:ext cx="4191000" cy="382588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lang="en-US" sz="20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idx="10"/>
          </p:nvPr>
        </p:nvSpPr>
        <p:spPr>
          <a:xfrm>
            <a:off x="4781266" y="5780597"/>
            <a:ext cx="3962400" cy="382588"/>
          </a:xfrm>
          <a:prstGeom prst="rect">
            <a:avLst/>
          </a:prstGeom>
        </p:spPr>
        <p:txBody>
          <a:bodyPr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4272E"/>
              </a:buClr>
              <a:buSzTx/>
              <a:buFontTx/>
              <a:buNone/>
              <a:tabLst/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idx="11"/>
          </p:nvPr>
        </p:nvSpPr>
        <p:spPr>
          <a:xfrm>
            <a:off x="4247868" y="4779387"/>
            <a:ext cx="4495801" cy="621797"/>
          </a:xfrm>
          <a:prstGeom prst="rect">
            <a:avLst/>
          </a:prstGeom>
        </p:spPr>
        <p:txBody>
          <a:bodyPr anchor="b"/>
          <a:lstStyle>
            <a:lvl1pPr marL="0" indent="342900" algn="r">
              <a:spcBef>
                <a:spcPts val="0"/>
              </a:spcBef>
              <a:buFontTx/>
              <a:buNone/>
              <a:defRPr lang="en-US" sz="2400" b="1" dirty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Oval 14"/>
          <p:cNvSpPr/>
          <p:nvPr userDrawn="1"/>
        </p:nvSpPr>
        <p:spPr bwMode="auto">
          <a:xfrm>
            <a:off x="6544733" y="6502400"/>
            <a:ext cx="2205567" cy="2603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gray">
          <a:xfrm>
            <a:off x="620712" y="489363"/>
            <a:ext cx="789622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folHlink"/>
                </a:solidFill>
                <a:latin typeface="Arial" charset="0"/>
              </a:defRPr>
            </a:lvl1pPr>
          </a:lstStyle>
          <a:p>
            <a:pPr marL="0" marR="0" indent="0" algn="ctr" defTabSz="8890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Baseline Imager (ABI) is a NOAA funded, NASA administered meteorological instrument program. This document does not reflect the views or policy of the GOES-R Program Office.</a:t>
            </a:r>
            <a:endParaRPr lang="en-US" sz="900" b="0" i="1" u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723313" y="6285483"/>
            <a:ext cx="3937607" cy="5725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645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32BF6-2D80-4EB0-87A2-67362352F0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9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D7B86-589D-486A-989A-72F027A465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92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AF05A-D450-453D-A321-52AE9B681A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45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EB4F1-D6BB-4608-AF0E-406F341E75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87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8ECE5-8D7D-4512-B7C8-6F50851E42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74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705BE-4A42-427C-A935-18B4C59374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43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7AEAE-728B-45F9-A5A7-D43C0A33EE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9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20D61-DB18-4075-AE15-D2F567A4B3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99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147C6-4048-4AC9-82EC-173BB4B761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55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FC538-F4F6-4705-ADDA-8F6CD24F60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50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7F7FF-43C1-4217-9C8A-F2B631C1CE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90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77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75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31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1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60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59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78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9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73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90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40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1177-9F64-48B4-B82D-98CE5225C3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8B29-1F8D-46ED-94F2-FE7C1BB1C69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66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7FC5F-2715-4683-BFAA-5AF2AC4416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21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DC28-83C0-416A-930C-F8B980D5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27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10F4-FEB6-4B05-B8A3-66E97CA993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8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7E3E7-C8A1-4CF6-933F-CA957380E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35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86BBE-79FA-49AB-ACD5-4A283AA48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55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6D0-0602-457E-BAA4-101BA7E0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19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94A3-70B5-4073-BF2F-75129C8B43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1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14260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8A00-9ECD-49F2-9A06-7F544A92FD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43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5FF5-FCEE-4C82-B00F-AF8903591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92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B7F2-23EB-4DC6-BCF8-418A272CF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9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77F5B-800E-484F-A646-A4A0C3F0F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1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29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14400" y="6276975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 userDrawn="1"/>
        </p:nvSpPr>
        <p:spPr bwMode="auto">
          <a:xfrm>
            <a:off x="914400" y="6276975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77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 userDrawn="1"/>
        </p:nvSpPr>
        <p:spPr bwMode="auto">
          <a:xfrm>
            <a:off x="8077200" y="6324600"/>
            <a:ext cx="1143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Image: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MODIS Land Group,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NASA GSFC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March 2000</a:t>
            </a:r>
          </a:p>
        </p:txBody>
      </p:sp>
    </p:spTree>
    <p:extLst>
      <p:ext uri="{BB962C8B-B14F-4D97-AF65-F5344CB8AC3E}">
        <p14:creationId xmlns:p14="http://schemas.microsoft.com/office/powerpoint/2010/main" val="3642586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78B278-6ABC-4CB8-8272-4791C822D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60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AA2A84-7D46-438A-8615-4CC8C79F3C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469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9DF572-0473-4BA3-B9D5-AAF28AE75A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07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20033D-4D75-46FA-AC12-1D286AF56F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May 14, 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SENSITIVE AND PRIVILEGED:  FOR 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766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60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28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0402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486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23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532F530-9E19-4E9C-9738-C0BFE09D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41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1117FE8-98F9-41FA-9392-33A06603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07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6F8E6A6-BB16-4EA8-84FB-0B841619D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474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7E65C8-2C22-4AE6-98B5-BCD7AD56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6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0BA0DF6-1F07-4FA6-B7D2-F3001E77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81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65F424-A057-41D9-9808-928C5B6B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73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C88DAD7-8963-4A38-8236-1C942AAD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02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AAE7E9-77D1-467D-9256-0069C7441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142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A13A831-77A0-48CD-BF90-F051623A9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344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0CD6FDB-C4F6-4B46-95A8-BB03F630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892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16BCADC-560C-47F7-838D-0DA9A2F2B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141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A1CCE64-E4A8-4643-8FAF-2FCC6461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616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C1D4AF-E085-4A23-95AB-47448C89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33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2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352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183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6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D8866-3639-47B4-9C54-8BF13B527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75B25-DE7D-4217-8FFA-5388270781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1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590" y="274638"/>
            <a:ext cx="77732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3624" y="1600200"/>
            <a:ext cx="73131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590" y="6356350"/>
            <a:ext cx="167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457200"/>
            <a:fld id="{3BE29EB0-2ABC-1144-980C-816FF6B423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5BF1307-B304-3F4C-965F-AF1EAA13DF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814" y="1820"/>
            <a:ext cx="0" cy="6858000"/>
          </a:xfrm>
          <a:prstGeom prst="line">
            <a:avLst/>
          </a:prstGeom>
          <a:ln w="76200" cap="flat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38514" y="1820"/>
            <a:ext cx="0" cy="6858000"/>
          </a:xfrm>
          <a:prstGeom prst="line">
            <a:avLst/>
          </a:prstGeom>
          <a:ln w="76200" cap="flat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16209" y="1820"/>
            <a:ext cx="0" cy="6858000"/>
          </a:xfrm>
          <a:prstGeom prst="line">
            <a:avLst/>
          </a:prstGeom>
          <a:ln w="76200" cap="flat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93901" y="1820"/>
            <a:ext cx="0" cy="6858000"/>
          </a:xfrm>
          <a:prstGeom prst="line">
            <a:avLst/>
          </a:prstGeom>
          <a:ln w="76200" cap="flat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71598" y="1820"/>
            <a:ext cx="0" cy="6858000"/>
          </a:xfrm>
          <a:prstGeom prst="line">
            <a:avLst/>
          </a:prstGeom>
          <a:ln w="76200" cap="flat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1820"/>
            <a:ext cx="9144000" cy="2728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 defTabSz="457200"/>
            <a:r>
              <a:rPr lang="en-US" sz="120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I</a:t>
            </a:r>
            <a:r>
              <a:rPr lang="en-US" sz="105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NTRODUCTION AND </a:t>
            </a:r>
            <a:r>
              <a:rPr lang="en-US" sz="120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S</a:t>
            </a:r>
            <a:r>
              <a:rPr lang="en-US" sz="105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ATELLITE </a:t>
            </a:r>
            <a:r>
              <a:rPr lang="en-US" sz="120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M</a:t>
            </a:r>
            <a:r>
              <a:rPr lang="en-US" sz="105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ETEOROLOGY </a:t>
            </a:r>
            <a:r>
              <a:rPr lang="en-US" sz="120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B</a:t>
            </a:r>
            <a:r>
              <a:rPr lang="en-US" sz="1050" dirty="0" smtClean="0">
                <a:ln w="11430"/>
                <a:solidFill>
                  <a:prstClr val="white"/>
                </a:solidFill>
                <a:latin typeface="Arial Black"/>
                <a:cs typeface="Arial Black"/>
              </a:rPr>
              <a:t>ACKGROUND</a:t>
            </a:r>
            <a:endParaRPr lang="en-US" sz="1100" dirty="0">
              <a:ln w="11430"/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 descr="D_1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" y="4920097"/>
            <a:ext cx="123444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9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4C1FF90-0658-224A-A6F8-5C0D035E87A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Picture 2" descr="http://cimss.ssec.wisc.edu/logo/download/web/CIMSS_logo_web_multicolor_PNG_550x400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" y="6126163"/>
            <a:ext cx="937116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61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6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4875" y="6519979"/>
            <a:ext cx="219501" cy="23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endParaRPr lang="en-US" sz="9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Text Placeholder 51"/>
          <p:cNvSpPr txBox="1">
            <a:spLocks/>
          </p:cNvSpPr>
          <p:nvPr/>
        </p:nvSpPr>
        <p:spPr>
          <a:xfrm>
            <a:off x="4662809" y="6546205"/>
            <a:ext cx="2073859" cy="1889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Harris Proprietary Information</a:t>
            </a: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 descr="AC_2color_w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4213" y="6594655"/>
            <a:ext cx="14351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0"/>
          <p:cNvSpPr txBox="1">
            <a:spLocks noChangeArrowheads="1"/>
          </p:cNvSpPr>
          <p:nvPr/>
        </p:nvSpPr>
        <p:spPr bwMode="auto">
          <a:xfrm>
            <a:off x="8448675" y="650398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fld id="{5C639030-093B-4E7D-A320-B8A4D3F5EC3B}" type="slidenum">
              <a:rPr lang="en-US" sz="800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6" name="Picture 15" descr="Harris_wR_2color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193280" y="295275"/>
            <a:ext cx="1519627" cy="39741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574875" y="6519979"/>
            <a:ext cx="219501" cy="23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endParaRPr lang="en-US" sz="9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 Placeholder 51"/>
          <p:cNvSpPr txBox="1">
            <a:spLocks/>
          </p:cNvSpPr>
          <p:nvPr userDrawn="1"/>
        </p:nvSpPr>
        <p:spPr>
          <a:xfrm>
            <a:off x="4662808" y="6546205"/>
            <a:ext cx="3657600" cy="1889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Arial"/>
              </a:rPr>
              <a:t>This document is not export controlled.  Use or disclosure of this information is subject to the restrictions on the Title Page of this document</a:t>
            </a:r>
            <a:r>
              <a:rPr lang="en-US" sz="900" dirty="0" smtClean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7"/>
          <p:cNvSpPr txBox="1"/>
          <p:nvPr userDrawn="1"/>
        </p:nvSpPr>
        <p:spPr>
          <a:xfrm>
            <a:off x="6409518" y="6532970"/>
            <a:ext cx="2109330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800" dirty="0" smtClean="0">
                <a:solidFill>
                  <a:prstClr val="black"/>
                </a:solidFill>
                <a:latin typeface="Arial"/>
              </a:rPr>
              <a:t>ABI Rapid Scan (EMSC2015)</a:t>
            </a:r>
            <a:endParaRPr lang="en-US" sz="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11" descr="AC_2color_wR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4213" y="6594655"/>
            <a:ext cx="14351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0"/>
          <p:cNvSpPr txBox="1">
            <a:spLocks noChangeArrowheads="1"/>
          </p:cNvSpPr>
          <p:nvPr userDrawn="1"/>
        </p:nvSpPr>
        <p:spPr bwMode="auto">
          <a:xfrm>
            <a:off x="8448675" y="6503988"/>
            <a:ext cx="6667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 smtClean="0">
                <a:solidFill>
                  <a:prstClr val="black"/>
                </a:solidFill>
                <a:latin typeface="Arial" pitchFamily="34" charset="0"/>
              </a:rPr>
              <a:t>|</a:t>
            </a:r>
            <a:r>
              <a:rPr lang="en-US" sz="800" dirty="0" smtClean="0">
                <a:solidFill>
                  <a:prstClr val="black"/>
                </a:solidFill>
                <a:latin typeface="Arial" pitchFamily="34" charset="0"/>
              </a:rPr>
              <a:t> </a:t>
            </a:r>
            <a:fld id="{5C639030-093B-4E7D-A320-B8A4D3F5EC3B}" type="slidenum">
              <a:rPr lang="en-US" sz="800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4" name="Picture 13" descr="Harris_wR_2color.pn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7193280" y="295275"/>
            <a:ext cx="1519627" cy="3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6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i="1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4272E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993CF4-4DDF-4197-BB01-B6C5507C8C3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2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01177-9F64-48B4-B82D-98CE5225C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E8B29-1F8D-46ED-94F2-FE7C1BB1C6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4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190B1-5AC8-4B64-B8E2-5D604D12E0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338F4-FF14-4487-8208-E907276318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1381" name="Picture 5" descr="noaa_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513513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noaa_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84138"/>
            <a:ext cx="7651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6206" r="7933" b="8696"/>
          <a:stretch>
            <a:fillRect/>
          </a:stretch>
        </p:blipFill>
        <p:spPr bwMode="auto">
          <a:xfrm>
            <a:off x="7508875" y="66675"/>
            <a:ext cx="765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 descr="NASA - terra_globe004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>
            <a:fillRect/>
          </a:stretch>
        </p:blipFill>
        <p:spPr bwMode="auto">
          <a:xfrm>
            <a:off x="76200" y="0"/>
            <a:ext cx="8747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4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EA310-72DD-47F7-8BBE-E91A2D3293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11" Type="http://schemas.openxmlformats.org/officeDocument/2006/relationships/image" Target="../media/image68.wmf"/><Relationship Id="rId5" Type="http://schemas.openxmlformats.org/officeDocument/2006/relationships/image" Target="../media/image62.png"/><Relationship Id="rId10" Type="http://schemas.openxmlformats.org/officeDocument/2006/relationships/image" Target="../media/image67.gif"/><Relationship Id="rId4" Type="http://schemas.openxmlformats.org/officeDocument/2006/relationships/image" Target="../media/image61.png"/><Relationship Id="rId9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1" y="83820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From Photons to Functions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(for the ABI on the GOES-R series)</a:t>
            </a:r>
            <a:endParaRPr lang="en-US" sz="40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438400"/>
            <a:ext cx="85344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ASPB), Madison, WI</a:t>
            </a:r>
            <a:b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</a:br>
            <a:endParaRPr lang="en-US" sz="20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And lots of 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other folks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, especially Dr. W. Paul </a:t>
            </a:r>
            <a:r>
              <a:rPr lang="en-US" sz="2000" b="1" dirty="0" err="1">
                <a:solidFill>
                  <a:prstClr val="white"/>
                </a:solidFill>
                <a:latin typeface="Arial Unicode MS" pitchFamily="34" charset="-128"/>
              </a:rPr>
              <a:t>Menzel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, CIMSS and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Dr. Paul C. Griffith, Harris!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95080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Training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Kansas City, MO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3 March 2016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7531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Paul C. Griffith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2015 EUMETSAT Meteorological Satellite Conference</a:t>
            </a:r>
          </a:p>
          <a:p>
            <a:r>
              <a:rPr lang="en-US" dirty="0" smtClean="0"/>
              <a:t>Toulouse, France, 22 September 2015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sz="2000" dirty="0"/>
              <a:t>Rapid Scan – New Flexibility for Next Generation Geostationary Imaging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7942" y="6405471"/>
            <a:ext cx="3931920" cy="3657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</a:pPr>
            <a:r>
              <a:rPr lang="en-US" sz="900" i="1" dirty="0">
                <a:solidFill>
                  <a:prstClr val="black"/>
                </a:solidFill>
              </a:rPr>
              <a:t>This document is not subject to the controls of the International Traffic in Arms Regulations (ITAR) or the Export Administration Regulations (EAR).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</a:pPr>
            <a:endParaRPr lang="en-US" sz="900" i="1" dirty="0" err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ABI-Class </a:t>
            </a:r>
            <a:r>
              <a:rPr lang="en-US" dirty="0"/>
              <a:t>Imager is a </a:t>
            </a:r>
            <a:r>
              <a:rPr lang="en-US" dirty="0" smtClean="0"/>
              <a:t>Mature Product 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8988" y="886091"/>
            <a:ext cx="8451400" cy="3598817"/>
          </a:xfrm>
        </p:spPr>
        <p:txBody>
          <a:bodyPr>
            <a:normAutofit/>
          </a:bodyPr>
          <a:lstStyle/>
          <a:p>
            <a:r>
              <a:rPr lang="en-US" dirty="0" smtClean="0"/>
              <a:t>Supporting three missions:</a:t>
            </a:r>
          </a:p>
          <a:p>
            <a:pPr lvl="1"/>
            <a:r>
              <a:rPr lang="en-US" dirty="0" smtClean="0"/>
              <a:t>GOES-R (ABI), Himawari (AHI), </a:t>
            </a:r>
            <a:br>
              <a:rPr lang="en-US" dirty="0" smtClean="0"/>
            </a:br>
            <a:r>
              <a:rPr lang="en-US" dirty="0" smtClean="0"/>
              <a:t>GEO-KOMPSAT-2A (AMI)</a:t>
            </a:r>
          </a:p>
          <a:p>
            <a:r>
              <a:rPr lang="en-US" dirty="0" smtClean="0"/>
              <a:t>Four </a:t>
            </a:r>
            <a:r>
              <a:rPr lang="en-US" dirty="0"/>
              <a:t>flight models delivered</a:t>
            </a:r>
          </a:p>
          <a:p>
            <a:pPr lvl="1"/>
            <a:r>
              <a:rPr lang="en-US" dirty="0"/>
              <a:t>ABI PFM:  Integrated on GOES-R spacecraft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AHI-8:  Operating on </a:t>
            </a:r>
            <a:r>
              <a:rPr lang="en-US" b="1" dirty="0" smtClean="0">
                <a:solidFill>
                  <a:srgbClr val="0000FF"/>
                </a:solidFill>
              </a:rPr>
              <a:t>orbit (Himawari-8)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ABI FM2:  </a:t>
            </a:r>
            <a:r>
              <a:rPr lang="en-US" dirty="0" smtClean="0"/>
              <a:t>Delivered</a:t>
            </a:r>
            <a:endParaRPr lang="en-US" dirty="0"/>
          </a:p>
          <a:p>
            <a:pPr lvl="1"/>
            <a:r>
              <a:rPr lang="en-US" dirty="0"/>
              <a:t>AHI-9: Integrated on </a:t>
            </a:r>
            <a:r>
              <a:rPr lang="en-US" dirty="0" smtClean="0"/>
              <a:t>Himawari-9 </a:t>
            </a:r>
            <a:r>
              <a:rPr lang="en-US" dirty="0"/>
              <a:t>spacecraft</a:t>
            </a:r>
          </a:p>
          <a:p>
            <a:r>
              <a:rPr lang="en-US" dirty="0" smtClean="0"/>
              <a:t>Three more in production at Harris</a:t>
            </a:r>
          </a:p>
          <a:p>
            <a:pPr lvl="1"/>
            <a:r>
              <a:rPr lang="en-US" dirty="0" smtClean="0"/>
              <a:t>ABI FM3, ABI FM4, AMI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I:\Projects\Space\ABI\GEO_KOMPSAT-2A\08_Graphics\PTM photos\greenhouse install 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5"/>
          <a:stretch/>
        </p:blipFill>
        <p:spPr bwMode="auto">
          <a:xfrm>
            <a:off x="902930" y="4405788"/>
            <a:ext cx="2371052" cy="173736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567" y="4405788"/>
            <a:ext cx="2391616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32276" t="13498" r="31220" b="41998"/>
          <a:stretch>
            <a:fillRect/>
          </a:stretch>
        </p:blipFill>
        <p:spPr bwMode="auto">
          <a:xfrm>
            <a:off x="6234269" y="4405788"/>
            <a:ext cx="219427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19" y="1129203"/>
            <a:ext cx="2302039" cy="3108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67072" y="3499499"/>
            <a:ext cx="1188720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Mitsubishi Electric Corporation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0624" y="827279"/>
            <a:ext cx="13388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Himawari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1328" y="5835371"/>
            <a:ext cx="103265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ABI Bench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0682" y="5830825"/>
            <a:ext cx="843501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ABI EMI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1346" y="5834905"/>
            <a:ext cx="98719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ABI TVAC</a:t>
            </a:r>
          </a:p>
        </p:txBody>
      </p:sp>
    </p:spTree>
    <p:extLst>
      <p:ext uri="{BB962C8B-B14F-4D97-AF65-F5344CB8AC3E}">
        <p14:creationId xmlns:p14="http://schemas.microsoft.com/office/powerpoint/2010/main" val="31609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ABI’s 2-Mirror Scanner Key to Rapid Scan Capability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7"/>
          </p:nvPr>
        </p:nvSpPr>
        <p:spPr>
          <a:xfrm>
            <a:off x="637858" y="1303020"/>
            <a:ext cx="4115117" cy="394077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Scans parallel to equator without rotating image</a:t>
            </a:r>
          </a:p>
          <a:p>
            <a:pPr lvl="1"/>
            <a:r>
              <a:rPr lang="en-US" sz="1800" dirty="0" smtClean="0"/>
              <a:t>100% scan coverage efficiency</a:t>
            </a:r>
          </a:p>
          <a:p>
            <a:r>
              <a:rPr lang="en-US" sz="2000" dirty="0" smtClean="0"/>
              <a:t>Lowest inertia and power</a:t>
            </a:r>
          </a:p>
          <a:p>
            <a:r>
              <a:rPr lang="en-US" sz="2000" dirty="0" smtClean="0"/>
              <a:t>2x EW </a:t>
            </a:r>
            <a:r>
              <a:rPr lang="en-US" sz="2000" u="sng" dirty="0" smtClean="0"/>
              <a:t>and</a:t>
            </a:r>
            <a:r>
              <a:rPr lang="en-US" sz="2000" dirty="0" smtClean="0"/>
              <a:t> NS mechanical-to-optical motion</a:t>
            </a:r>
          </a:p>
          <a:p>
            <a:r>
              <a:rPr lang="en-US" sz="2000" dirty="0" smtClean="0"/>
              <a:t>Inherently polarization compensating</a:t>
            </a:r>
          </a:p>
          <a:p>
            <a:pPr lvl="1"/>
            <a:r>
              <a:rPr lang="en-US" sz="1600" dirty="0" smtClean="0"/>
              <a:t>At nadir, polarization introduced by reflection off NS scanner is canceled by reflection off of EW scanner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436" y="1324253"/>
            <a:ext cx="39528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51136" y="919440"/>
            <a:ext cx="14605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2296" rIns="82296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Scan Mirrors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7336886" y="1224240"/>
            <a:ext cx="400050" cy="5476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7871874" y="1224240"/>
            <a:ext cx="17462" cy="9588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255924" y="3340378"/>
            <a:ext cx="1227137" cy="1892300"/>
            <a:chOff x="4656" y="2592"/>
            <a:chExt cx="773" cy="1192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4944" y="2592"/>
              <a:ext cx="96" cy="72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656" y="3264"/>
              <a:ext cx="773" cy="5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Blackbody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Calibration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Target</a:t>
              </a:r>
              <a:endParaRPr lang="en-US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844636" y="4519890"/>
            <a:ext cx="1295400" cy="936625"/>
            <a:chOff x="0" y="1296"/>
            <a:chExt cx="816" cy="590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36" y="1601"/>
              <a:ext cx="480" cy="2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Y</a:t>
              </a:r>
            </a:p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(South)</a:t>
              </a:r>
              <a:endParaRPr lang="en-US" sz="1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384" y="1440"/>
              <a:ext cx="0" cy="19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96" y="1296"/>
              <a:ext cx="576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Z (Earth)</a:t>
              </a:r>
              <a:endParaRPr lang="en-US" sz="1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rot="5400000" flipV="1">
              <a:off x="408" y="1608"/>
              <a:ext cx="96" cy="1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0" y="1632"/>
              <a:ext cx="384" cy="2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X</a:t>
              </a:r>
            </a:p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(East)</a:t>
              </a:r>
              <a:endParaRPr lang="en-US" sz="12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rot="-5400000" flipH="1" flipV="1">
              <a:off x="264" y="1608"/>
              <a:ext cx="96" cy="14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4875" y="5597588"/>
            <a:ext cx="7315200" cy="338554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20000"/>
              </a:spcBef>
              <a:defRPr sz="1600" b="0" i="1" cap="none" spc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Delivers fast slews and accurate slow scans with minimal disturbance</a:t>
            </a:r>
          </a:p>
        </p:txBody>
      </p:sp>
    </p:spTree>
    <p:extLst>
      <p:ext uri="{BB962C8B-B14F-4D97-AF65-F5344CB8AC3E}">
        <p14:creationId xmlns:p14="http://schemas.microsoft.com/office/powerpoint/2010/main" val="15922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On-Orbit Operations:</a:t>
            </a:r>
            <a:br>
              <a:rPr lang="en-US" dirty="0" smtClean="0"/>
            </a:br>
            <a:r>
              <a:rPr lang="en-US" dirty="0" smtClean="0"/>
              <a:t>Raster Scan vs. Boustrophedonic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8988" y="3234267"/>
            <a:ext cx="8451850" cy="2785533"/>
          </a:xfrm>
        </p:spPr>
        <p:txBody>
          <a:bodyPr/>
          <a:lstStyle/>
          <a:p>
            <a:r>
              <a:rPr lang="en-US" dirty="0" smtClean="0"/>
              <a:t>Raster scan results in higher quality images</a:t>
            </a:r>
          </a:p>
          <a:p>
            <a:pPr lvl="1"/>
            <a:r>
              <a:rPr lang="en-US" dirty="0" smtClean="0"/>
              <a:t>Constant time interval across swath boundary</a:t>
            </a:r>
          </a:p>
          <a:p>
            <a:r>
              <a:rPr lang="en-US" dirty="0" smtClean="0"/>
              <a:t>Only possible because of Harris’ advanced scanner</a:t>
            </a:r>
          </a:p>
          <a:p>
            <a:pPr lvl="1"/>
            <a:r>
              <a:rPr lang="en-US" dirty="0" smtClean="0"/>
              <a:t>Smooth, fast slews at low power with little spacecraft disturbance</a:t>
            </a:r>
          </a:p>
          <a:p>
            <a:r>
              <a:rPr lang="en-US" dirty="0" smtClean="0"/>
              <a:t>ABI baseline scan rate = 0.024434 rad/s (1.4 degree/s)</a:t>
            </a:r>
          </a:p>
          <a:p>
            <a:pPr lvl="1"/>
            <a:r>
              <a:rPr lang="en-US" dirty="0" smtClean="0"/>
              <a:t>Scan rate can be increased or decreased if different EW ASD </a:t>
            </a:r>
            <a:br>
              <a:rPr lang="en-US" dirty="0" smtClean="0"/>
            </a:br>
            <a:r>
              <a:rPr lang="en-US" dirty="0" smtClean="0"/>
              <a:t>is desired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587750" y="2237566"/>
            <a:ext cx="304800" cy="658812"/>
          </a:xfrm>
          <a:prstGeom prst="curvedLeftArrow">
            <a:avLst>
              <a:gd name="adj1" fmla="val 43229"/>
              <a:gd name="adj2" fmla="val 86458"/>
              <a:gd name="adj3" fmla="val 33333"/>
            </a:avLst>
          </a:prstGeom>
          <a:solidFill>
            <a:srgbClr val="FFFF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1295400" y="2686828"/>
            <a:ext cx="2286000" cy="152400"/>
            <a:chOff x="816" y="2220"/>
            <a:chExt cx="1440" cy="96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16" y="2220"/>
              <a:ext cx="1440" cy="9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1824" y="2268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1295400" y="2229628"/>
            <a:ext cx="2286000" cy="152400"/>
            <a:chOff x="816" y="1932"/>
            <a:chExt cx="1440" cy="9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816" y="1932"/>
              <a:ext cx="1440" cy="9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16" y="1980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08599" y="1016785"/>
            <a:ext cx="2291012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cs typeface="Arial" panose="020B0604020202020204" pitchFamily="34" charset="0"/>
              </a:rPr>
              <a:t>GOES N Imager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Boustrophedonic</a:t>
            </a:r>
            <a:b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(“as the ox plows”)</a:t>
            </a:r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5460303" y="2743978"/>
            <a:ext cx="2286000" cy="152400"/>
            <a:chOff x="3072" y="2256"/>
            <a:chExt cx="1440" cy="96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072" y="2256"/>
              <a:ext cx="1440" cy="9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3072" y="2304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5460303" y="2286778"/>
            <a:ext cx="2286000" cy="152400"/>
            <a:chOff x="3072" y="1968"/>
            <a:chExt cx="1440" cy="96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3072" y="1968"/>
              <a:ext cx="1440" cy="9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3072" y="2016"/>
              <a:ext cx="43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cxnSp>
        <p:nvCxnSpPr>
          <p:cNvPr id="20" name="AutoShape 14"/>
          <p:cNvCxnSpPr>
            <a:cxnSpLocks noChangeShapeType="1"/>
          </p:cNvCxnSpPr>
          <p:nvPr/>
        </p:nvCxnSpPr>
        <p:spPr bwMode="auto">
          <a:xfrm flipH="1">
            <a:off x="5447603" y="2362978"/>
            <a:ext cx="2311400" cy="457200"/>
          </a:xfrm>
          <a:prstGeom prst="curvedConnector5">
            <a:avLst>
              <a:gd name="adj1" fmla="val -9343"/>
              <a:gd name="adj2" fmla="val 50000"/>
              <a:gd name="adj3" fmla="val 109343"/>
            </a:avLst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</p:spPr>
      </p:cxn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895806" y="1016785"/>
            <a:ext cx="3392275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prstClr val="black"/>
                </a:solidFill>
                <a:cs typeface="Arial" panose="020B0604020202020204" pitchFamily="34" charset="0"/>
              </a:rPr>
              <a:t>GOES-R ABI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Default = Raster Scan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Capable of </a:t>
            </a:r>
            <a:r>
              <a:rPr lang="en-US" sz="2000" dirty="0" err="1">
                <a:solidFill>
                  <a:prstClr val="black"/>
                </a:solidFill>
                <a:cs typeface="Arial" panose="020B0604020202020204" pitchFamily="34" charset="0"/>
              </a:rPr>
              <a:t>boustrophedonic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Paradigm Shift to Swath-based Image Collection Key to ABI’s Coverage Flexibility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8513" y="3095538"/>
            <a:ext cx="8451400" cy="2924262"/>
          </a:xfrm>
        </p:spPr>
        <p:txBody>
          <a:bodyPr/>
          <a:lstStyle/>
          <a:p>
            <a:r>
              <a:rPr lang="en-US" dirty="0"/>
              <a:t>Scan Mode 3 </a:t>
            </a:r>
            <a:r>
              <a:rPr lang="en-US" dirty="0" smtClean="0"/>
              <a:t>demonstrates ABI’s ability to interleave Full Disk (Earth), regional (CONUS), and local area (Meso) scenes</a:t>
            </a:r>
          </a:p>
          <a:p>
            <a:pPr lvl="1"/>
            <a:r>
              <a:rPr lang="en-US" dirty="0" smtClean="0"/>
              <a:t>Different sizes</a:t>
            </a:r>
          </a:p>
          <a:p>
            <a:pPr lvl="1"/>
            <a:r>
              <a:rPr lang="en-US" dirty="0" smtClean="0"/>
              <a:t>Different locations</a:t>
            </a:r>
          </a:p>
          <a:p>
            <a:pPr lvl="1"/>
            <a:r>
              <a:rPr lang="en-US" dirty="0" smtClean="0"/>
              <a:t>Different repetition intervals</a:t>
            </a:r>
          </a:p>
          <a:p>
            <a:pPr lvl="1"/>
            <a:r>
              <a:rPr lang="en-US" b="1" dirty="0" smtClean="0"/>
              <a:t>One instrument</a:t>
            </a:r>
          </a:p>
          <a:p>
            <a:r>
              <a:rPr lang="en-US" dirty="0" smtClean="0"/>
              <a:t>64 scenes and 48 timelines stored on board; updated on orbit</a:t>
            </a:r>
          </a:p>
          <a:p>
            <a:pPr lvl="1"/>
            <a:r>
              <a:rPr lang="en-US" dirty="0" smtClean="0"/>
              <a:t>Seamless transition between timelines requires only one command</a:t>
            </a:r>
            <a:endParaRPr lang="en-US" dirty="0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3549097" y="1363392"/>
            <a:ext cx="152400" cy="381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77297" y="1363392"/>
            <a:ext cx="549275" cy="1506537"/>
            <a:chOff x="1787525" y="1489227"/>
            <a:chExt cx="549275" cy="1506537"/>
          </a:xfrm>
        </p:grpSpPr>
        <p:sp>
          <p:nvSpPr>
            <p:cNvPr id="8" name="Line 16"/>
            <p:cNvSpPr>
              <a:spLocks noChangeShapeType="1"/>
            </p:cNvSpPr>
            <p:nvPr/>
          </p:nvSpPr>
          <p:spPr bwMode="auto">
            <a:xfrm>
              <a:off x="2320925" y="1489227"/>
              <a:ext cx="0" cy="1506537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787525" y="1975002"/>
              <a:ext cx="549275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</a:rPr>
                <a:t>30 s</a:t>
              </a:r>
            </a:p>
          </p:txBody>
        </p:sp>
      </p:grp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05985" y="934287"/>
            <a:ext cx="17795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2296" rIns="82296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Full Disk Swath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263097" y="2773092"/>
            <a:ext cx="2286000" cy="152400"/>
            <a:chOff x="2473325" y="2898927"/>
            <a:chExt cx="2286000" cy="152400"/>
          </a:xfrm>
        </p:grpSpPr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2473325" y="2898927"/>
              <a:ext cx="2286000" cy="1524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2473325" y="2975127"/>
              <a:ext cx="6858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63097" y="1287192"/>
            <a:ext cx="2286000" cy="152400"/>
            <a:chOff x="2473325" y="1413027"/>
            <a:chExt cx="2286000" cy="152400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2473325" y="1413027"/>
              <a:ext cx="2286000" cy="1524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2473325" y="1489227"/>
              <a:ext cx="6858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790397" y="1073302"/>
            <a:ext cx="990600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2296" rIns="82296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CONUS Swath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01497" y="1668192"/>
            <a:ext cx="1143000" cy="152400"/>
            <a:chOff x="4911725" y="1794027"/>
            <a:chExt cx="1143000" cy="152400"/>
          </a:xfrm>
        </p:grpSpPr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4911725" y="1794027"/>
              <a:ext cx="1143000" cy="1524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4911725" y="1870227"/>
              <a:ext cx="381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5073097" y="1445408"/>
            <a:ext cx="9906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2296" rIns="82296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Meso Scene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96897" y="2049192"/>
            <a:ext cx="1143000" cy="152400"/>
            <a:chOff x="6207125" y="2175027"/>
            <a:chExt cx="1143000" cy="152400"/>
          </a:xfrm>
        </p:grpSpPr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6207125" y="2175027"/>
              <a:ext cx="1143000" cy="1524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6207125" y="2251227"/>
              <a:ext cx="381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Line 30"/>
          <p:cNvSpPr>
            <a:spLocks noChangeShapeType="1"/>
          </p:cNvSpPr>
          <p:nvPr/>
        </p:nvSpPr>
        <p:spPr bwMode="auto">
          <a:xfrm>
            <a:off x="4844497" y="1744392"/>
            <a:ext cx="152400" cy="381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96897" y="2349230"/>
            <a:ext cx="1143000" cy="152400"/>
            <a:chOff x="6207125" y="2475065"/>
            <a:chExt cx="1143000" cy="152400"/>
          </a:xfrm>
        </p:grpSpPr>
        <p:sp>
          <p:nvSpPr>
            <p:cNvPr id="23" name="Rectangle 31"/>
            <p:cNvSpPr>
              <a:spLocks noChangeArrowheads="1"/>
            </p:cNvSpPr>
            <p:nvPr/>
          </p:nvSpPr>
          <p:spPr bwMode="auto">
            <a:xfrm>
              <a:off x="6207125" y="2475065"/>
              <a:ext cx="1143000" cy="15240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6207125" y="2551265"/>
              <a:ext cx="381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996897" y="2125392"/>
            <a:ext cx="1143000" cy="304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 flipH="1">
            <a:off x="1253572" y="2425430"/>
            <a:ext cx="4886325" cy="419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296" rIns="82296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" name="short_AB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1543" y="840886"/>
            <a:ext cx="2496079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31" y="843598"/>
            <a:ext cx="69929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build="p"/>
      <p:bldP spid="7" grpId="0" animBg="1"/>
      <p:bldP spid="22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Mode 3 Timeline (Flex Mode) Delivers Storm Watch Every 30 Seconds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712788" y="5420547"/>
            <a:ext cx="8250808" cy="76213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Meso</a:t>
            </a:r>
            <a:r>
              <a:rPr lang="en-US" dirty="0" smtClean="0"/>
              <a:t>:  one every 30 seconds or two at 1 minute intervals each</a:t>
            </a:r>
          </a:p>
          <a:p>
            <a:r>
              <a:rPr lang="en-US" dirty="0" smtClean="0"/>
              <a:t>Scene locations can be changed on the fly (no interruption of timeline)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221905"/>
            <a:ext cx="7953947" cy="38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876299" y="924309"/>
            <a:ext cx="7651353" cy="276999"/>
            <a:chOff x="876299" y="1274518"/>
            <a:chExt cx="7651353" cy="276999"/>
          </a:xfrm>
        </p:grpSpPr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876299" y="1426282"/>
              <a:ext cx="765135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square"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844925" y="1274518"/>
              <a:ext cx="1346010" cy="276999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tIns="0" rIns="82296" bIns="0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30 seconds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1735" y="4999713"/>
            <a:ext cx="775918" cy="307777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</a:rPr>
              <a:t>MISTiC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6096" y="1608414"/>
            <a:ext cx="7207746" cy="3277826"/>
            <a:chOff x="1036096" y="2019475"/>
            <a:chExt cx="7207746" cy="3277826"/>
          </a:xfrm>
        </p:grpSpPr>
        <p:sp>
          <p:nvSpPr>
            <p:cNvPr id="11" name="TextBox 10"/>
            <p:cNvSpPr txBox="1"/>
            <p:nvPr/>
          </p:nvSpPr>
          <p:spPr>
            <a:xfrm rot="20355099">
              <a:off x="2094357" y="3073451"/>
              <a:ext cx="6848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Full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Disk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355099">
              <a:off x="7432401" y="2776655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Meso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0355099">
              <a:off x="5448562" y="2598241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CONUS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20355099">
              <a:off x="4192314" y="4897191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Nadir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6022" y="2340423"/>
              <a:ext cx="1077731" cy="307777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Vis Star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3704788" y="2045778"/>
              <a:ext cx="176169" cy="318782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681182" y="2019475"/>
              <a:ext cx="389964" cy="167719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36096" y="2269888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Spacelook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1305799" y="2055304"/>
              <a:ext cx="58723" cy="352337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505569" y="2153842"/>
              <a:ext cx="1369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Blackbody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2352151" y="2049187"/>
              <a:ext cx="226502" cy="226502"/>
            </a:xfrm>
            <a:prstGeom prst="straightConnector1">
              <a:avLst/>
            </a:prstGeom>
            <a:noFill/>
            <a:ln w="381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6090196" y="2052355"/>
              <a:ext cx="79669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CC"/>
                  </a:solidFill>
                </a:rPr>
                <a:t>IR Star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00324" y="5017257"/>
            <a:ext cx="613700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Note:  Autonomous </a:t>
            </a:r>
            <a:r>
              <a:rPr lang="en-US" sz="1600" i="1" dirty="0" err="1">
                <a:solidFill>
                  <a:prstClr val="black"/>
                </a:solidFill>
                <a:cs typeface="Arial" panose="020B0604020202020204" pitchFamily="34" charset="0"/>
              </a:rPr>
              <a:t>spacelook</a:t>
            </a: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 collected with each Full Disk swath</a:t>
            </a:r>
          </a:p>
        </p:txBody>
      </p:sp>
    </p:spTree>
    <p:extLst>
      <p:ext uri="{BB962C8B-B14F-4D97-AF65-F5344CB8AC3E}">
        <p14:creationId xmlns:p14="http://schemas.microsoft.com/office/powerpoint/2010/main" val="151190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Mode 4 (Continuous Full Disk) Provides Efficient Image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04875" y="3330429"/>
            <a:ext cx="8249788" cy="998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Scan Mode 4 timeline used when no rapid scan imagery desired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Provides 5 minute update of entire Earth instead of just CONUS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9" y="1183809"/>
            <a:ext cx="7940675" cy="166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820934" y="924309"/>
            <a:ext cx="7784704" cy="276999"/>
            <a:chOff x="820934" y="1274518"/>
            <a:chExt cx="7784704" cy="276999"/>
          </a:xfrm>
        </p:grpSpPr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820934" y="1426282"/>
              <a:ext cx="778470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square" lIns="82296" rIns="82296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844925" y="1274518"/>
              <a:ext cx="1346010" cy="276999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tIns="0" rIns="82296" bIns="0"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30 seconds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 rot="20355099">
            <a:off x="4764503" y="1882214"/>
            <a:ext cx="684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CC"/>
                </a:solidFill>
              </a:rPr>
              <a:t>Full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CC"/>
                </a:solidFill>
              </a:rPr>
              <a:t>Disk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543583"/>
              </p:ext>
            </p:extLst>
          </p:nvPr>
        </p:nvGraphicFramePr>
        <p:xfrm>
          <a:off x="2484755" y="4438048"/>
          <a:ext cx="4168140" cy="1463040"/>
        </p:xfrm>
        <a:graphic>
          <a:graphicData uri="http://schemas.openxmlformats.org/drawingml/2006/table">
            <a:tbl>
              <a:tblPr/>
              <a:tblGrid>
                <a:gridCol w="1440180"/>
                <a:gridCol w="1249680"/>
                <a:gridCol w="1478280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Maneuvers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Duration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Percentage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Scanning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276.127 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92%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Slewing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23.873 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300.000 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100%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00324" y="2771967"/>
            <a:ext cx="613700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Note:  Autonomous </a:t>
            </a:r>
            <a:r>
              <a:rPr lang="en-US" sz="1600" i="1" dirty="0" err="1">
                <a:solidFill>
                  <a:prstClr val="black"/>
                </a:solidFill>
                <a:cs typeface="Arial" panose="020B0604020202020204" pitchFamily="34" charset="0"/>
              </a:rPr>
              <a:t>spacelook</a:t>
            </a: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 collected with each Full Disk swath</a:t>
            </a:r>
          </a:p>
        </p:txBody>
      </p:sp>
    </p:spTree>
    <p:extLst>
      <p:ext uri="{BB962C8B-B14F-4D97-AF65-F5344CB8AC3E}">
        <p14:creationId xmlns:p14="http://schemas.microsoft.com/office/powerpoint/2010/main" val="18795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Paul C. Griffith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/>
              <a:t>2015 EUMETSAT Meteorological Satellite Conference</a:t>
            </a:r>
          </a:p>
          <a:p>
            <a:r>
              <a:rPr lang="en-US" dirty="0" smtClean="0"/>
              <a:t>Toulouse, France, 23 September 2015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ABI’s Unique Calibration and Validation Capabilities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7942" y="6405471"/>
            <a:ext cx="3931920" cy="3657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20000"/>
              </a:spcBef>
            </a:pPr>
            <a:r>
              <a:rPr lang="en-US" sz="900" i="1" dirty="0">
                <a:latin typeface="+mn-lt"/>
              </a:rPr>
              <a:t>This document is not subject to the controls of the International Traffic in Arms Regulations (ITAR) or the Export Administration Regulations (EAR).</a:t>
            </a:r>
          </a:p>
          <a:p>
            <a:pPr algn="r" eaLnBrk="1" hangingPunct="1">
              <a:spcBef>
                <a:spcPct val="20000"/>
              </a:spcBef>
            </a:pPr>
            <a:endParaRPr lang="en-US" sz="900" i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48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13325" y="2707489"/>
            <a:ext cx="1057275" cy="390525"/>
            <a:chOff x="3158" y="1903"/>
            <a:chExt cx="666" cy="246"/>
          </a:xfrm>
        </p:grpSpPr>
        <p:sp>
          <p:nvSpPr>
            <p:cNvPr id="293891" name="Text Box 3"/>
            <p:cNvSpPr txBox="1">
              <a:spLocks noChangeArrowheads="1"/>
            </p:cNvSpPr>
            <p:nvPr/>
          </p:nvSpPr>
          <p:spPr bwMode="auto">
            <a:xfrm>
              <a:off x="3158" y="1903"/>
              <a:ext cx="281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458" y="2014"/>
              <a:ext cx="366" cy="135"/>
              <a:chOff x="3504" y="1920"/>
              <a:chExt cx="366" cy="135"/>
            </a:xfrm>
          </p:grpSpPr>
          <p:sp>
            <p:nvSpPr>
              <p:cNvPr id="293893" name="Line 5"/>
              <p:cNvSpPr>
                <a:spLocks noChangeShapeType="1"/>
              </p:cNvSpPr>
              <p:nvPr/>
            </p:nvSpPr>
            <p:spPr bwMode="auto">
              <a:xfrm>
                <a:off x="3504" y="1920"/>
                <a:ext cx="51" cy="2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2296" rIns="82296" anchor="ctr">
                <a:noAutofit/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894" name="Line 6"/>
              <p:cNvSpPr>
                <a:spLocks noChangeShapeType="1"/>
              </p:cNvSpPr>
              <p:nvPr/>
            </p:nvSpPr>
            <p:spPr bwMode="auto">
              <a:xfrm>
                <a:off x="3819" y="2034"/>
                <a:ext cx="51" cy="2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2296" rIns="82296" anchor="ctr">
                <a:noAutofit/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911975" y="2135989"/>
            <a:ext cx="371475" cy="1458912"/>
            <a:chOff x="4354" y="1543"/>
            <a:chExt cx="234" cy="919"/>
          </a:xfrm>
        </p:grpSpPr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H="1" flipV="1">
              <a:off x="4354" y="1559"/>
              <a:ext cx="173" cy="8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897" name="Line 9"/>
            <p:cNvSpPr>
              <a:spLocks noChangeShapeType="1"/>
            </p:cNvSpPr>
            <p:nvPr/>
          </p:nvSpPr>
          <p:spPr bwMode="auto">
            <a:xfrm flipH="1" flipV="1">
              <a:off x="4356" y="1557"/>
              <a:ext cx="121" cy="9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898" name="Line 10"/>
            <p:cNvSpPr>
              <a:spLocks noChangeShapeType="1"/>
            </p:cNvSpPr>
            <p:nvPr/>
          </p:nvSpPr>
          <p:spPr bwMode="auto">
            <a:xfrm flipH="1" flipV="1">
              <a:off x="4358" y="1555"/>
              <a:ext cx="215" cy="9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899" name="Line 11"/>
            <p:cNvSpPr>
              <a:spLocks noChangeShapeType="1"/>
            </p:cNvSpPr>
            <p:nvPr/>
          </p:nvSpPr>
          <p:spPr bwMode="auto">
            <a:xfrm flipH="1" flipV="1">
              <a:off x="4468" y="1543"/>
              <a:ext cx="7" cy="9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00" name="Line 12"/>
            <p:cNvSpPr>
              <a:spLocks noChangeShapeType="1"/>
            </p:cNvSpPr>
            <p:nvPr/>
          </p:nvSpPr>
          <p:spPr bwMode="auto">
            <a:xfrm flipH="1" flipV="1">
              <a:off x="4470" y="1545"/>
              <a:ext cx="55" cy="9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01" name="Line 13"/>
            <p:cNvSpPr>
              <a:spLocks noChangeShapeType="1"/>
            </p:cNvSpPr>
            <p:nvPr/>
          </p:nvSpPr>
          <p:spPr bwMode="auto">
            <a:xfrm flipH="1" flipV="1">
              <a:off x="4472" y="1547"/>
              <a:ext cx="101" cy="9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02" name="Line 14"/>
            <p:cNvSpPr>
              <a:spLocks noChangeShapeType="1"/>
            </p:cNvSpPr>
            <p:nvPr/>
          </p:nvSpPr>
          <p:spPr bwMode="auto">
            <a:xfrm flipV="1">
              <a:off x="4575" y="1547"/>
              <a:ext cx="13" cy="9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03" name="Line 15"/>
            <p:cNvSpPr>
              <a:spLocks noChangeShapeType="1"/>
            </p:cNvSpPr>
            <p:nvPr/>
          </p:nvSpPr>
          <p:spPr bwMode="auto">
            <a:xfrm flipV="1">
              <a:off x="4528" y="1547"/>
              <a:ext cx="57" cy="9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04" name="Line 16"/>
            <p:cNvSpPr>
              <a:spLocks noChangeShapeType="1"/>
            </p:cNvSpPr>
            <p:nvPr/>
          </p:nvSpPr>
          <p:spPr bwMode="auto">
            <a:xfrm flipV="1">
              <a:off x="4471" y="1551"/>
              <a:ext cx="111" cy="9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7008813" y="3493301"/>
            <a:ext cx="1470025" cy="1616075"/>
            <a:chOff x="4415" y="2398"/>
            <a:chExt cx="926" cy="1018"/>
          </a:xfrm>
        </p:grpSpPr>
        <p:sp>
          <p:nvSpPr>
            <p:cNvPr id="293906" name="Text Box 18"/>
            <p:cNvSpPr txBox="1">
              <a:spLocks noChangeArrowheads="1"/>
            </p:cNvSpPr>
            <p:nvPr/>
          </p:nvSpPr>
          <p:spPr bwMode="auto">
            <a:xfrm>
              <a:off x="4481" y="2505"/>
              <a:ext cx="860" cy="91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22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VNIR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0.47, 0.64, 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0.865, 1.378,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1.61, 2.25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b="1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170 K</a:t>
              </a:r>
              <a:r>
                <a:rPr lang="en-US" sz="1600" b="1" baseline="30000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†</a:t>
              </a:r>
              <a:r>
                <a:rPr lang="en-US" sz="1600" b="1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600" b="1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907" name="Rectangle 19"/>
            <p:cNvSpPr>
              <a:spLocks noChangeArrowheads="1"/>
            </p:cNvSpPr>
            <p:nvPr/>
          </p:nvSpPr>
          <p:spPr bwMode="auto">
            <a:xfrm rot="16231199">
              <a:off x="4491" y="2391"/>
              <a:ext cx="76" cy="227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908" name="Line 20"/>
            <p:cNvSpPr>
              <a:spLocks noChangeShapeType="1"/>
            </p:cNvSpPr>
            <p:nvPr/>
          </p:nvSpPr>
          <p:spPr bwMode="auto">
            <a:xfrm flipV="1">
              <a:off x="4459" y="2398"/>
              <a:ext cx="132" cy="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357813" y="2826551"/>
            <a:ext cx="655637" cy="1184275"/>
            <a:chOff x="3375" y="1978"/>
            <a:chExt cx="413" cy="746"/>
          </a:xfrm>
        </p:grpSpPr>
        <p:sp>
          <p:nvSpPr>
            <p:cNvPr id="293910" name="Line 22"/>
            <p:cNvSpPr>
              <a:spLocks noChangeShapeType="1"/>
            </p:cNvSpPr>
            <p:nvPr/>
          </p:nvSpPr>
          <p:spPr bwMode="auto">
            <a:xfrm flipH="1">
              <a:off x="3438" y="2079"/>
              <a:ext cx="350" cy="5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1" name="Line 23"/>
            <p:cNvSpPr>
              <a:spLocks noChangeShapeType="1"/>
            </p:cNvSpPr>
            <p:nvPr/>
          </p:nvSpPr>
          <p:spPr bwMode="auto">
            <a:xfrm flipH="1">
              <a:off x="3467" y="2074"/>
              <a:ext cx="315" cy="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2" name="Line 24"/>
            <p:cNvSpPr>
              <a:spLocks noChangeShapeType="1"/>
            </p:cNvSpPr>
            <p:nvPr/>
          </p:nvSpPr>
          <p:spPr bwMode="auto">
            <a:xfrm flipH="1">
              <a:off x="3451" y="2077"/>
              <a:ext cx="335" cy="6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3" name="Line 25"/>
            <p:cNvSpPr>
              <a:spLocks noChangeShapeType="1"/>
            </p:cNvSpPr>
            <p:nvPr/>
          </p:nvSpPr>
          <p:spPr bwMode="auto">
            <a:xfrm flipH="1">
              <a:off x="3409" y="2029"/>
              <a:ext cx="255" cy="5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4" name="Line 26"/>
            <p:cNvSpPr>
              <a:spLocks noChangeShapeType="1"/>
            </p:cNvSpPr>
            <p:nvPr/>
          </p:nvSpPr>
          <p:spPr bwMode="auto">
            <a:xfrm flipH="1">
              <a:off x="3444" y="2027"/>
              <a:ext cx="215" cy="6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5" name="Line 27"/>
            <p:cNvSpPr>
              <a:spLocks noChangeShapeType="1"/>
            </p:cNvSpPr>
            <p:nvPr/>
          </p:nvSpPr>
          <p:spPr bwMode="auto">
            <a:xfrm flipH="1">
              <a:off x="3425" y="2027"/>
              <a:ext cx="237" cy="6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6" name="Line 28"/>
            <p:cNvSpPr>
              <a:spLocks noChangeShapeType="1"/>
            </p:cNvSpPr>
            <p:nvPr/>
          </p:nvSpPr>
          <p:spPr bwMode="auto">
            <a:xfrm flipH="1">
              <a:off x="3375" y="1981"/>
              <a:ext cx="17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7" name="Line 29"/>
            <p:cNvSpPr>
              <a:spLocks noChangeShapeType="1"/>
            </p:cNvSpPr>
            <p:nvPr/>
          </p:nvSpPr>
          <p:spPr bwMode="auto">
            <a:xfrm flipH="1">
              <a:off x="3410" y="1978"/>
              <a:ext cx="125" cy="6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18" name="Line 30"/>
            <p:cNvSpPr>
              <a:spLocks noChangeShapeType="1"/>
            </p:cNvSpPr>
            <p:nvPr/>
          </p:nvSpPr>
          <p:spPr bwMode="auto">
            <a:xfrm flipH="1">
              <a:off x="3393" y="1979"/>
              <a:ext cx="147" cy="5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360988" y="3702851"/>
            <a:ext cx="660400" cy="469900"/>
            <a:chOff x="3377" y="2530"/>
            <a:chExt cx="416" cy="296"/>
          </a:xfrm>
        </p:grpSpPr>
        <p:sp>
          <p:nvSpPr>
            <p:cNvPr id="293920" name="Line 32"/>
            <p:cNvSpPr>
              <a:spLocks noChangeShapeType="1"/>
            </p:cNvSpPr>
            <p:nvPr/>
          </p:nvSpPr>
          <p:spPr bwMode="auto">
            <a:xfrm>
              <a:off x="3377" y="2530"/>
              <a:ext cx="412" cy="1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1" name="Line 33"/>
            <p:cNvSpPr>
              <a:spLocks noChangeShapeType="1"/>
            </p:cNvSpPr>
            <p:nvPr/>
          </p:nvSpPr>
          <p:spPr bwMode="auto">
            <a:xfrm>
              <a:off x="3406" y="2600"/>
              <a:ext cx="379" cy="1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2" name="Line 34"/>
            <p:cNvSpPr>
              <a:spLocks noChangeShapeType="1"/>
            </p:cNvSpPr>
            <p:nvPr/>
          </p:nvSpPr>
          <p:spPr bwMode="auto">
            <a:xfrm>
              <a:off x="3434" y="2658"/>
              <a:ext cx="359" cy="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3" name="Line 35"/>
            <p:cNvSpPr>
              <a:spLocks noChangeShapeType="1"/>
            </p:cNvSpPr>
            <p:nvPr/>
          </p:nvSpPr>
          <p:spPr bwMode="auto">
            <a:xfrm>
              <a:off x="3387" y="2563"/>
              <a:ext cx="380" cy="2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4" name="Line 36"/>
            <p:cNvSpPr>
              <a:spLocks noChangeShapeType="1"/>
            </p:cNvSpPr>
            <p:nvPr/>
          </p:nvSpPr>
          <p:spPr bwMode="auto">
            <a:xfrm>
              <a:off x="3456" y="2698"/>
              <a:ext cx="315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5" name="Line 37"/>
            <p:cNvSpPr>
              <a:spLocks noChangeShapeType="1"/>
            </p:cNvSpPr>
            <p:nvPr/>
          </p:nvSpPr>
          <p:spPr bwMode="auto">
            <a:xfrm>
              <a:off x="3418" y="2634"/>
              <a:ext cx="353" cy="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6" name="Line 38"/>
            <p:cNvSpPr>
              <a:spLocks noChangeShapeType="1"/>
            </p:cNvSpPr>
            <p:nvPr/>
          </p:nvSpPr>
          <p:spPr bwMode="auto">
            <a:xfrm>
              <a:off x="3396" y="2600"/>
              <a:ext cx="365" cy="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7" name="Line 39"/>
            <p:cNvSpPr>
              <a:spLocks noChangeShapeType="1"/>
            </p:cNvSpPr>
            <p:nvPr/>
          </p:nvSpPr>
          <p:spPr bwMode="auto">
            <a:xfrm>
              <a:off x="3469" y="2734"/>
              <a:ext cx="290" cy="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28" name="Line 40"/>
            <p:cNvSpPr>
              <a:spLocks noChangeShapeType="1"/>
            </p:cNvSpPr>
            <p:nvPr/>
          </p:nvSpPr>
          <p:spPr bwMode="auto">
            <a:xfrm>
              <a:off x="3434" y="2674"/>
              <a:ext cx="327" cy="1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114925" y="3745714"/>
            <a:ext cx="354013" cy="746125"/>
            <a:chOff x="3222" y="2557"/>
            <a:chExt cx="223" cy="470"/>
          </a:xfrm>
        </p:grpSpPr>
        <p:sp>
          <p:nvSpPr>
            <p:cNvPr id="293930" name="Line 42"/>
            <p:cNvSpPr>
              <a:spLocks noChangeShapeType="1"/>
            </p:cNvSpPr>
            <p:nvPr/>
          </p:nvSpPr>
          <p:spPr bwMode="auto">
            <a:xfrm flipH="1">
              <a:off x="3223" y="2557"/>
              <a:ext cx="127" cy="4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1" name="Line 43"/>
            <p:cNvSpPr>
              <a:spLocks noChangeShapeType="1"/>
            </p:cNvSpPr>
            <p:nvPr/>
          </p:nvSpPr>
          <p:spPr bwMode="auto">
            <a:xfrm flipH="1">
              <a:off x="3265" y="2599"/>
              <a:ext cx="106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2" name="Line 44"/>
            <p:cNvSpPr>
              <a:spLocks noChangeShapeType="1"/>
            </p:cNvSpPr>
            <p:nvPr/>
          </p:nvSpPr>
          <p:spPr bwMode="auto">
            <a:xfrm flipH="1">
              <a:off x="3312" y="2644"/>
              <a:ext cx="74" cy="3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3" name="Line 45"/>
            <p:cNvSpPr>
              <a:spLocks noChangeShapeType="1"/>
            </p:cNvSpPr>
            <p:nvPr/>
          </p:nvSpPr>
          <p:spPr bwMode="auto">
            <a:xfrm flipH="1">
              <a:off x="3226" y="2634"/>
              <a:ext cx="156" cy="3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4" name="Line 46"/>
            <p:cNvSpPr>
              <a:spLocks noChangeShapeType="1"/>
            </p:cNvSpPr>
            <p:nvPr/>
          </p:nvSpPr>
          <p:spPr bwMode="auto">
            <a:xfrm flipH="1">
              <a:off x="3266" y="2661"/>
              <a:ext cx="135" cy="3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5" name="Line 47"/>
            <p:cNvSpPr>
              <a:spLocks noChangeShapeType="1"/>
            </p:cNvSpPr>
            <p:nvPr/>
          </p:nvSpPr>
          <p:spPr bwMode="auto">
            <a:xfrm flipH="1">
              <a:off x="3222" y="2680"/>
              <a:ext cx="184" cy="3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6" name="Line 48"/>
            <p:cNvSpPr>
              <a:spLocks noChangeShapeType="1"/>
            </p:cNvSpPr>
            <p:nvPr/>
          </p:nvSpPr>
          <p:spPr bwMode="auto">
            <a:xfrm flipH="1">
              <a:off x="3316" y="2705"/>
              <a:ext cx="103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7" name="Line 49"/>
            <p:cNvSpPr>
              <a:spLocks noChangeShapeType="1"/>
            </p:cNvSpPr>
            <p:nvPr/>
          </p:nvSpPr>
          <p:spPr bwMode="auto">
            <a:xfrm flipH="1">
              <a:off x="3269" y="2718"/>
              <a:ext cx="154" cy="2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38" name="Line 50"/>
            <p:cNvSpPr>
              <a:spLocks noChangeShapeType="1"/>
            </p:cNvSpPr>
            <p:nvPr/>
          </p:nvSpPr>
          <p:spPr bwMode="auto">
            <a:xfrm flipH="1">
              <a:off x="3313" y="2749"/>
              <a:ext cx="132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4902200" y="3490126"/>
            <a:ext cx="620713" cy="588963"/>
            <a:chOff x="3088" y="2396"/>
            <a:chExt cx="391" cy="371"/>
          </a:xfrm>
        </p:grpSpPr>
        <p:sp>
          <p:nvSpPr>
            <p:cNvPr id="293940" name="Text Box 52"/>
            <p:cNvSpPr txBox="1">
              <a:spLocks noChangeArrowheads="1"/>
            </p:cNvSpPr>
            <p:nvPr/>
          </p:nvSpPr>
          <p:spPr bwMode="auto">
            <a:xfrm>
              <a:off x="3088" y="2396"/>
              <a:ext cx="260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S2</a:t>
              </a:r>
            </a:p>
          </p:txBody>
        </p:sp>
        <p:sp>
          <p:nvSpPr>
            <p:cNvPr id="293941" name="Freeform 53"/>
            <p:cNvSpPr>
              <a:spLocks/>
            </p:cNvSpPr>
            <p:nvPr/>
          </p:nvSpPr>
          <p:spPr bwMode="auto">
            <a:xfrm>
              <a:off x="3335" y="2500"/>
              <a:ext cx="144" cy="267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0" y="0"/>
                </a:cxn>
                <a:cxn ang="0">
                  <a:pos x="144" y="258"/>
                </a:cxn>
                <a:cxn ang="0">
                  <a:pos x="114" y="267"/>
                </a:cxn>
                <a:cxn ang="0">
                  <a:pos x="0" y="12"/>
                </a:cxn>
              </a:cxnLst>
              <a:rect l="0" t="0" r="r" b="b"/>
              <a:pathLst>
                <a:path w="144" h="267">
                  <a:moveTo>
                    <a:pt x="0" y="12"/>
                  </a:moveTo>
                  <a:lnTo>
                    <a:pt x="30" y="0"/>
                  </a:lnTo>
                  <a:lnTo>
                    <a:pt x="144" y="258"/>
                  </a:lnTo>
                  <a:lnTo>
                    <a:pt x="114" y="26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5586415" y="3921926"/>
            <a:ext cx="1481138" cy="1514475"/>
            <a:chOff x="3519" y="2668"/>
            <a:chExt cx="933" cy="954"/>
          </a:xfrm>
        </p:grpSpPr>
        <p:sp>
          <p:nvSpPr>
            <p:cNvPr id="293943" name="Text Box 55"/>
            <p:cNvSpPr txBox="1">
              <a:spLocks noChangeArrowheads="1"/>
            </p:cNvSpPr>
            <p:nvPr/>
          </p:nvSpPr>
          <p:spPr bwMode="auto">
            <a:xfrm>
              <a:off x="3519" y="2866"/>
              <a:ext cx="933" cy="7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22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MWIR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3.9, 6.185,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6.95, 7.34, 8.5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(60 K)</a:t>
              </a:r>
            </a:p>
          </p:txBody>
        </p:sp>
        <p:sp>
          <p:nvSpPr>
            <p:cNvPr id="293944" name="Rectangle 56"/>
            <p:cNvSpPr>
              <a:spLocks noChangeArrowheads="1"/>
            </p:cNvSpPr>
            <p:nvPr/>
          </p:nvSpPr>
          <p:spPr bwMode="auto">
            <a:xfrm rot="1029621">
              <a:off x="3773" y="2668"/>
              <a:ext cx="76" cy="22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945" name="Line 57"/>
            <p:cNvSpPr>
              <a:spLocks noChangeShapeType="1"/>
            </p:cNvSpPr>
            <p:nvPr/>
          </p:nvSpPr>
          <p:spPr bwMode="auto">
            <a:xfrm rot="17760331" flipV="1">
              <a:off x="3657" y="2751"/>
              <a:ext cx="132" cy="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830638" y="4356901"/>
            <a:ext cx="1582737" cy="1355725"/>
            <a:chOff x="2413" y="2942"/>
            <a:chExt cx="997" cy="854"/>
          </a:xfrm>
        </p:grpSpPr>
        <p:sp>
          <p:nvSpPr>
            <p:cNvPr id="293947" name="Text Box 59"/>
            <p:cNvSpPr txBox="1">
              <a:spLocks noChangeArrowheads="1"/>
            </p:cNvSpPr>
            <p:nvPr/>
          </p:nvSpPr>
          <p:spPr bwMode="auto">
            <a:xfrm>
              <a:off x="2413" y="3040"/>
              <a:ext cx="997" cy="7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22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LWIR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9.61, 10.35,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11.2, 12.3, 13.3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(60 K)</a:t>
              </a:r>
            </a:p>
          </p:txBody>
        </p:sp>
        <p:sp>
          <p:nvSpPr>
            <p:cNvPr id="293948" name="Rectangle 60"/>
            <p:cNvSpPr>
              <a:spLocks noChangeArrowheads="1"/>
            </p:cNvSpPr>
            <p:nvPr/>
          </p:nvSpPr>
          <p:spPr bwMode="auto">
            <a:xfrm rot="17819223">
              <a:off x="3210" y="2925"/>
              <a:ext cx="77" cy="227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949" name="Line 61"/>
            <p:cNvSpPr>
              <a:spLocks noChangeShapeType="1"/>
            </p:cNvSpPr>
            <p:nvPr/>
          </p:nvSpPr>
          <p:spPr bwMode="auto">
            <a:xfrm rot="12306016" flipV="1">
              <a:off x="3223" y="2942"/>
              <a:ext cx="132" cy="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43"/>
          <p:cNvGrpSpPr>
            <a:grpSpLocks/>
          </p:cNvGrpSpPr>
          <p:nvPr/>
        </p:nvGrpSpPr>
        <p:grpSpPr bwMode="auto">
          <a:xfrm>
            <a:off x="1700213" y="2721778"/>
            <a:ext cx="2319337" cy="1735139"/>
            <a:chOff x="1071" y="1912"/>
            <a:chExt cx="1461" cy="1093"/>
          </a:xfrm>
        </p:grpSpPr>
        <p:sp>
          <p:nvSpPr>
            <p:cNvPr id="294126" name="Oval 238"/>
            <p:cNvSpPr>
              <a:spLocks noChangeArrowheads="1"/>
            </p:cNvSpPr>
            <p:nvPr/>
          </p:nvSpPr>
          <p:spPr bwMode="auto">
            <a:xfrm>
              <a:off x="1071" y="1912"/>
              <a:ext cx="1093" cy="109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shade val="5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951" name="Text Box 63"/>
            <p:cNvSpPr txBox="1">
              <a:spLocks noChangeArrowheads="1"/>
            </p:cNvSpPr>
            <p:nvPr/>
          </p:nvSpPr>
          <p:spPr bwMode="auto">
            <a:xfrm>
              <a:off x="2129" y="2433"/>
              <a:ext cx="403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SM1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b="1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</a:t>
              </a:r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93953" name="Text Box 65"/>
          <p:cNvSpPr txBox="1">
            <a:spLocks noChangeArrowheads="1"/>
          </p:cNvSpPr>
          <p:nvPr/>
        </p:nvSpPr>
        <p:spPr bwMode="auto">
          <a:xfrm>
            <a:off x="919832" y="1445853"/>
            <a:ext cx="1227387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296" rIns="82296" anchor="ctr">
            <a:noAutofit/>
          </a:bodyPr>
          <a:lstStyle/>
          <a:p>
            <a:pPr algn="ctr"/>
            <a:r>
              <a:rPr lang="en-US" sz="2200" b="1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  <a:p>
            <a:pPr algn="ctr"/>
            <a:r>
              <a:rPr lang="en-US" sz="2200" b="1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Mirrors</a:t>
            </a:r>
          </a:p>
        </p:txBody>
      </p:sp>
      <p:grpSp>
        <p:nvGrpSpPr>
          <p:cNvPr id="13" name="Group 66"/>
          <p:cNvGrpSpPr>
            <a:grpSpLocks/>
          </p:cNvGrpSpPr>
          <p:nvPr/>
        </p:nvGrpSpPr>
        <p:grpSpPr bwMode="auto">
          <a:xfrm>
            <a:off x="1582739" y="1083476"/>
            <a:ext cx="1903413" cy="828675"/>
            <a:chOff x="997" y="880"/>
            <a:chExt cx="1199" cy="522"/>
          </a:xfrm>
        </p:grpSpPr>
        <p:sp>
          <p:nvSpPr>
            <p:cNvPr id="293955" name="Text Box 67"/>
            <p:cNvSpPr txBox="1">
              <a:spLocks noChangeArrowheads="1"/>
            </p:cNvSpPr>
            <p:nvPr/>
          </p:nvSpPr>
          <p:spPr bwMode="auto">
            <a:xfrm>
              <a:off x="1312" y="880"/>
              <a:ext cx="432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SM2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b="1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EW</a:t>
              </a:r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93956" name="Rectangle 68"/>
            <p:cNvSpPr>
              <a:spLocks noChangeAspect="1" noChangeArrowheads="1"/>
            </p:cNvSpPr>
            <p:nvPr/>
          </p:nvSpPr>
          <p:spPr bwMode="auto">
            <a:xfrm rot="2700000">
              <a:off x="1559" y="765"/>
              <a:ext cx="75" cy="119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69"/>
          <p:cNvGrpSpPr>
            <a:grpSpLocks/>
          </p:cNvGrpSpPr>
          <p:nvPr/>
        </p:nvGrpSpPr>
        <p:grpSpPr bwMode="auto">
          <a:xfrm>
            <a:off x="6775450" y="1799439"/>
            <a:ext cx="1663700" cy="336550"/>
            <a:chOff x="4268" y="1331"/>
            <a:chExt cx="1048" cy="212"/>
          </a:xfrm>
        </p:grpSpPr>
        <p:sp>
          <p:nvSpPr>
            <p:cNvPr id="293958" name="Text Box 70"/>
            <p:cNvSpPr txBox="1">
              <a:spLocks noChangeArrowheads="1"/>
            </p:cNvSpPr>
            <p:nvPr/>
          </p:nvSpPr>
          <p:spPr bwMode="auto">
            <a:xfrm>
              <a:off x="4628" y="1331"/>
              <a:ext cx="688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Exit Pupil</a:t>
              </a:r>
            </a:p>
          </p:txBody>
        </p:sp>
        <p:grpSp>
          <p:nvGrpSpPr>
            <p:cNvPr id="15" name="Group 71"/>
            <p:cNvGrpSpPr>
              <a:grpSpLocks/>
            </p:cNvGrpSpPr>
            <p:nvPr/>
          </p:nvGrpSpPr>
          <p:grpSpPr bwMode="auto">
            <a:xfrm>
              <a:off x="4268" y="1449"/>
              <a:ext cx="393" cy="30"/>
              <a:chOff x="4314" y="1359"/>
              <a:chExt cx="393" cy="30"/>
            </a:xfrm>
          </p:grpSpPr>
          <p:sp>
            <p:nvSpPr>
              <p:cNvPr id="293960" name="Line 72"/>
              <p:cNvSpPr>
                <a:spLocks noChangeShapeType="1"/>
              </p:cNvSpPr>
              <p:nvPr/>
            </p:nvSpPr>
            <p:spPr bwMode="auto">
              <a:xfrm flipV="1">
                <a:off x="4314" y="1386"/>
                <a:ext cx="57" cy="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82296" rIns="82296" anchor="ctr">
                <a:noAutofit/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961" name="Line 73"/>
              <p:cNvSpPr>
                <a:spLocks noChangeShapeType="1"/>
              </p:cNvSpPr>
              <p:nvPr/>
            </p:nvSpPr>
            <p:spPr bwMode="auto">
              <a:xfrm flipV="1">
                <a:off x="4650" y="1359"/>
                <a:ext cx="57" cy="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lIns="82296" rIns="82296" anchor="ctr">
                <a:noAutofit/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5397500" y="1293026"/>
            <a:ext cx="1171575" cy="1247775"/>
            <a:chOff x="3400" y="1012"/>
            <a:chExt cx="738" cy="786"/>
          </a:xfrm>
        </p:grpSpPr>
        <p:sp>
          <p:nvSpPr>
            <p:cNvPr id="293963" name="Line 75"/>
            <p:cNvSpPr>
              <a:spLocks noChangeShapeType="1"/>
            </p:cNvSpPr>
            <p:nvPr/>
          </p:nvSpPr>
          <p:spPr bwMode="auto">
            <a:xfrm flipV="1">
              <a:off x="3400" y="1012"/>
              <a:ext cx="332" cy="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4" name="Line 76"/>
            <p:cNvSpPr>
              <a:spLocks noChangeShapeType="1"/>
            </p:cNvSpPr>
            <p:nvPr/>
          </p:nvSpPr>
          <p:spPr bwMode="auto">
            <a:xfrm flipV="1">
              <a:off x="3406" y="1057"/>
              <a:ext cx="365" cy="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5" name="Line 77"/>
            <p:cNvSpPr>
              <a:spLocks noChangeShapeType="1"/>
            </p:cNvSpPr>
            <p:nvPr/>
          </p:nvSpPr>
          <p:spPr bwMode="auto">
            <a:xfrm flipV="1">
              <a:off x="3410" y="1103"/>
              <a:ext cx="398" cy="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6" name="Line 78"/>
            <p:cNvSpPr>
              <a:spLocks noChangeShapeType="1"/>
            </p:cNvSpPr>
            <p:nvPr/>
          </p:nvSpPr>
          <p:spPr bwMode="auto">
            <a:xfrm flipV="1">
              <a:off x="3406" y="1232"/>
              <a:ext cx="519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7" name="Line 79"/>
            <p:cNvSpPr>
              <a:spLocks noChangeShapeType="1"/>
            </p:cNvSpPr>
            <p:nvPr/>
          </p:nvSpPr>
          <p:spPr bwMode="auto">
            <a:xfrm flipV="1">
              <a:off x="3408" y="1265"/>
              <a:ext cx="549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8" name="Line 80"/>
            <p:cNvSpPr>
              <a:spLocks noChangeShapeType="1"/>
            </p:cNvSpPr>
            <p:nvPr/>
          </p:nvSpPr>
          <p:spPr bwMode="auto">
            <a:xfrm flipV="1">
              <a:off x="3402" y="1300"/>
              <a:ext cx="577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69" name="Line 81"/>
            <p:cNvSpPr>
              <a:spLocks noChangeShapeType="1"/>
            </p:cNvSpPr>
            <p:nvPr/>
          </p:nvSpPr>
          <p:spPr bwMode="auto">
            <a:xfrm flipV="1">
              <a:off x="3410" y="1418"/>
              <a:ext cx="672" cy="2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0" name="Line 82"/>
            <p:cNvSpPr>
              <a:spLocks noChangeShapeType="1"/>
            </p:cNvSpPr>
            <p:nvPr/>
          </p:nvSpPr>
          <p:spPr bwMode="auto">
            <a:xfrm flipV="1">
              <a:off x="3408" y="1446"/>
              <a:ext cx="702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1" name="Line 83"/>
            <p:cNvSpPr>
              <a:spLocks noChangeShapeType="1"/>
            </p:cNvSpPr>
            <p:nvPr/>
          </p:nvSpPr>
          <p:spPr bwMode="auto">
            <a:xfrm flipV="1">
              <a:off x="3402" y="1474"/>
              <a:ext cx="736" cy="3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6032500" y="1216826"/>
            <a:ext cx="1282700" cy="750888"/>
            <a:chOff x="3800" y="964"/>
            <a:chExt cx="808" cy="473"/>
          </a:xfrm>
        </p:grpSpPr>
        <p:sp>
          <p:nvSpPr>
            <p:cNvPr id="293973" name="Line 85"/>
            <p:cNvSpPr>
              <a:spLocks noChangeShapeType="1"/>
            </p:cNvSpPr>
            <p:nvPr/>
          </p:nvSpPr>
          <p:spPr bwMode="auto">
            <a:xfrm flipV="1">
              <a:off x="3800" y="964"/>
              <a:ext cx="416" cy="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4" name="Line 86"/>
            <p:cNvSpPr>
              <a:spLocks noChangeShapeType="1"/>
            </p:cNvSpPr>
            <p:nvPr/>
          </p:nvSpPr>
          <p:spPr bwMode="auto">
            <a:xfrm flipV="1">
              <a:off x="3835" y="990"/>
              <a:ext cx="409" cy="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5" name="Line 87"/>
            <p:cNvSpPr>
              <a:spLocks noChangeShapeType="1"/>
            </p:cNvSpPr>
            <p:nvPr/>
          </p:nvSpPr>
          <p:spPr bwMode="auto">
            <a:xfrm flipV="1">
              <a:off x="3878" y="1014"/>
              <a:ext cx="396" cy="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6" name="Line 88"/>
            <p:cNvSpPr>
              <a:spLocks noChangeShapeType="1"/>
            </p:cNvSpPr>
            <p:nvPr/>
          </p:nvSpPr>
          <p:spPr bwMode="auto">
            <a:xfrm flipV="1">
              <a:off x="3992" y="1122"/>
              <a:ext cx="430" cy="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7" name="Line 89"/>
            <p:cNvSpPr>
              <a:spLocks noChangeShapeType="1"/>
            </p:cNvSpPr>
            <p:nvPr/>
          </p:nvSpPr>
          <p:spPr bwMode="auto">
            <a:xfrm flipV="1">
              <a:off x="4022" y="1134"/>
              <a:ext cx="416" cy="1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8" name="Line 90"/>
            <p:cNvSpPr>
              <a:spLocks noChangeShapeType="1"/>
            </p:cNvSpPr>
            <p:nvPr/>
          </p:nvSpPr>
          <p:spPr bwMode="auto">
            <a:xfrm flipV="1">
              <a:off x="4050" y="1148"/>
              <a:ext cx="410" cy="1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79" name="Line 91"/>
            <p:cNvSpPr>
              <a:spLocks noChangeShapeType="1"/>
            </p:cNvSpPr>
            <p:nvPr/>
          </p:nvSpPr>
          <p:spPr bwMode="auto">
            <a:xfrm flipV="1">
              <a:off x="4154" y="1244"/>
              <a:ext cx="436" cy="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0" name="Line 92"/>
            <p:cNvSpPr>
              <a:spLocks noChangeShapeType="1"/>
            </p:cNvSpPr>
            <p:nvPr/>
          </p:nvSpPr>
          <p:spPr bwMode="auto">
            <a:xfrm flipV="1">
              <a:off x="4176" y="1250"/>
              <a:ext cx="426" cy="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1" name="Line 93"/>
            <p:cNvSpPr>
              <a:spLocks noChangeShapeType="1"/>
            </p:cNvSpPr>
            <p:nvPr/>
          </p:nvSpPr>
          <p:spPr bwMode="auto">
            <a:xfrm flipV="1">
              <a:off x="4201" y="1260"/>
              <a:ext cx="407" cy="1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94"/>
          <p:cNvGrpSpPr>
            <a:grpSpLocks/>
          </p:cNvGrpSpPr>
          <p:nvPr/>
        </p:nvGrpSpPr>
        <p:grpSpPr bwMode="auto">
          <a:xfrm>
            <a:off x="6689725" y="1213651"/>
            <a:ext cx="631825" cy="882650"/>
            <a:chOff x="4214" y="962"/>
            <a:chExt cx="398" cy="556"/>
          </a:xfrm>
        </p:grpSpPr>
        <p:sp>
          <p:nvSpPr>
            <p:cNvPr id="293983" name="Line 95"/>
            <p:cNvSpPr>
              <a:spLocks noChangeShapeType="1"/>
            </p:cNvSpPr>
            <p:nvPr/>
          </p:nvSpPr>
          <p:spPr bwMode="auto">
            <a:xfrm flipH="1" flipV="1">
              <a:off x="4214" y="962"/>
              <a:ext cx="136" cy="5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4" name="Line 96"/>
            <p:cNvSpPr>
              <a:spLocks noChangeShapeType="1"/>
            </p:cNvSpPr>
            <p:nvPr/>
          </p:nvSpPr>
          <p:spPr bwMode="auto">
            <a:xfrm flipH="1" flipV="1">
              <a:off x="4250" y="992"/>
              <a:ext cx="99" cy="5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5" name="Line 97"/>
            <p:cNvSpPr>
              <a:spLocks noChangeShapeType="1"/>
            </p:cNvSpPr>
            <p:nvPr/>
          </p:nvSpPr>
          <p:spPr bwMode="auto">
            <a:xfrm flipH="1" flipV="1">
              <a:off x="4275" y="1013"/>
              <a:ext cx="73" cy="5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6" name="Line 98"/>
            <p:cNvSpPr>
              <a:spLocks noChangeShapeType="1"/>
            </p:cNvSpPr>
            <p:nvPr/>
          </p:nvSpPr>
          <p:spPr bwMode="auto">
            <a:xfrm flipH="1" flipV="1">
              <a:off x="4425" y="1121"/>
              <a:ext cx="44" cy="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7" name="Line 99"/>
            <p:cNvSpPr>
              <a:spLocks noChangeShapeType="1"/>
            </p:cNvSpPr>
            <p:nvPr/>
          </p:nvSpPr>
          <p:spPr bwMode="auto">
            <a:xfrm flipH="1" flipV="1">
              <a:off x="4461" y="1145"/>
              <a:ext cx="5" cy="3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8" name="Line 100"/>
            <p:cNvSpPr>
              <a:spLocks noChangeShapeType="1"/>
            </p:cNvSpPr>
            <p:nvPr/>
          </p:nvSpPr>
          <p:spPr bwMode="auto">
            <a:xfrm flipH="1" flipV="1">
              <a:off x="4446" y="1138"/>
              <a:ext cx="20" cy="3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89" name="Line 101"/>
            <p:cNvSpPr>
              <a:spLocks noChangeShapeType="1"/>
            </p:cNvSpPr>
            <p:nvPr/>
          </p:nvSpPr>
          <p:spPr bwMode="auto">
            <a:xfrm flipV="1">
              <a:off x="4588" y="1244"/>
              <a:ext cx="1" cy="2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90" name="Line 102"/>
            <p:cNvSpPr>
              <a:spLocks noChangeShapeType="1"/>
            </p:cNvSpPr>
            <p:nvPr/>
          </p:nvSpPr>
          <p:spPr bwMode="auto">
            <a:xfrm flipV="1">
              <a:off x="4588" y="1260"/>
              <a:ext cx="24" cy="2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3991" name="Line 103"/>
            <p:cNvSpPr>
              <a:spLocks noChangeShapeType="1"/>
            </p:cNvSpPr>
            <p:nvPr/>
          </p:nvSpPr>
          <p:spPr bwMode="auto">
            <a:xfrm flipV="1">
              <a:off x="4589" y="1243"/>
              <a:ext cx="11" cy="2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04"/>
          <p:cNvGrpSpPr>
            <a:grpSpLocks/>
          </p:cNvGrpSpPr>
          <p:nvPr/>
        </p:nvGrpSpPr>
        <p:grpSpPr bwMode="auto">
          <a:xfrm>
            <a:off x="6623050" y="1007278"/>
            <a:ext cx="1336675" cy="698501"/>
            <a:chOff x="4172" y="832"/>
            <a:chExt cx="842" cy="440"/>
          </a:xfrm>
        </p:grpSpPr>
        <p:sp>
          <p:nvSpPr>
            <p:cNvPr id="293993" name="Text Box 105"/>
            <p:cNvSpPr txBox="1">
              <a:spLocks noChangeArrowheads="1"/>
            </p:cNvSpPr>
            <p:nvPr/>
          </p:nvSpPr>
          <p:spPr bwMode="auto">
            <a:xfrm>
              <a:off x="4539" y="832"/>
              <a:ext cx="475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Fold</a:t>
              </a:r>
            </a:p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</a:p>
          </p:txBody>
        </p:sp>
        <p:sp>
          <p:nvSpPr>
            <p:cNvPr id="293994" name="Freeform 106"/>
            <p:cNvSpPr>
              <a:spLocks/>
            </p:cNvSpPr>
            <p:nvPr/>
          </p:nvSpPr>
          <p:spPr bwMode="auto">
            <a:xfrm>
              <a:off x="4172" y="879"/>
              <a:ext cx="504" cy="39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3" y="0"/>
                </a:cxn>
                <a:cxn ang="0">
                  <a:pos x="504" y="351"/>
                </a:cxn>
                <a:cxn ang="0">
                  <a:pos x="468" y="393"/>
                </a:cxn>
                <a:cxn ang="0">
                  <a:pos x="0" y="48"/>
                </a:cxn>
              </a:cxnLst>
              <a:rect l="0" t="0" r="r" b="b"/>
              <a:pathLst>
                <a:path w="504" h="393">
                  <a:moveTo>
                    <a:pt x="0" y="48"/>
                  </a:moveTo>
                  <a:lnTo>
                    <a:pt x="33" y="0"/>
                  </a:lnTo>
                  <a:lnTo>
                    <a:pt x="504" y="351"/>
                  </a:lnTo>
                  <a:lnTo>
                    <a:pt x="468" y="393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07"/>
          <p:cNvGrpSpPr>
            <a:grpSpLocks/>
          </p:cNvGrpSpPr>
          <p:nvPr/>
        </p:nvGrpSpPr>
        <p:grpSpPr bwMode="auto">
          <a:xfrm>
            <a:off x="6875463" y="2067726"/>
            <a:ext cx="846137" cy="365125"/>
            <a:chOff x="4331" y="1500"/>
            <a:chExt cx="533" cy="230"/>
          </a:xfrm>
        </p:grpSpPr>
        <p:sp>
          <p:nvSpPr>
            <p:cNvPr id="293996" name="Text Box 108"/>
            <p:cNvSpPr txBox="1">
              <a:spLocks noChangeArrowheads="1"/>
            </p:cNvSpPr>
            <p:nvPr/>
          </p:nvSpPr>
          <p:spPr bwMode="auto">
            <a:xfrm>
              <a:off x="4568" y="1518"/>
              <a:ext cx="296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W1</a:t>
              </a:r>
            </a:p>
          </p:txBody>
        </p:sp>
        <p:sp>
          <p:nvSpPr>
            <p:cNvPr id="293997" name="Freeform 109"/>
            <p:cNvSpPr>
              <a:spLocks/>
            </p:cNvSpPr>
            <p:nvPr/>
          </p:nvSpPr>
          <p:spPr bwMode="auto">
            <a:xfrm>
              <a:off x="4331" y="1500"/>
              <a:ext cx="273" cy="57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0" y="21"/>
                </a:cxn>
                <a:cxn ang="0">
                  <a:pos x="270" y="0"/>
                </a:cxn>
                <a:cxn ang="0">
                  <a:pos x="273" y="39"/>
                </a:cxn>
                <a:cxn ang="0">
                  <a:pos x="0" y="57"/>
                </a:cxn>
              </a:cxnLst>
              <a:rect l="0" t="0" r="r" b="b"/>
              <a:pathLst>
                <a:path w="273" h="57">
                  <a:moveTo>
                    <a:pt x="0" y="57"/>
                  </a:moveTo>
                  <a:lnTo>
                    <a:pt x="0" y="21"/>
                  </a:lnTo>
                  <a:lnTo>
                    <a:pt x="270" y="0"/>
                  </a:lnTo>
                  <a:lnTo>
                    <a:pt x="273" y="39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10"/>
          <p:cNvGrpSpPr>
            <a:grpSpLocks/>
          </p:cNvGrpSpPr>
          <p:nvPr/>
        </p:nvGrpSpPr>
        <p:grpSpPr bwMode="auto">
          <a:xfrm>
            <a:off x="5664200" y="1297789"/>
            <a:ext cx="895350" cy="1395412"/>
            <a:chOff x="3568" y="1015"/>
            <a:chExt cx="564" cy="879"/>
          </a:xfrm>
        </p:grpSpPr>
        <p:sp>
          <p:nvSpPr>
            <p:cNvPr id="293999" name="Line 111"/>
            <p:cNvSpPr>
              <a:spLocks noChangeShapeType="1"/>
            </p:cNvSpPr>
            <p:nvPr/>
          </p:nvSpPr>
          <p:spPr bwMode="auto">
            <a:xfrm flipV="1">
              <a:off x="3882" y="1476"/>
              <a:ext cx="250" cy="4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0" name="Line 112"/>
            <p:cNvSpPr>
              <a:spLocks noChangeShapeType="1"/>
            </p:cNvSpPr>
            <p:nvPr/>
          </p:nvSpPr>
          <p:spPr bwMode="auto">
            <a:xfrm flipV="1">
              <a:off x="3872" y="1444"/>
              <a:ext cx="238" cy="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1" name="Line 113"/>
            <p:cNvSpPr>
              <a:spLocks noChangeShapeType="1"/>
            </p:cNvSpPr>
            <p:nvPr/>
          </p:nvSpPr>
          <p:spPr bwMode="auto">
            <a:xfrm flipV="1">
              <a:off x="3863" y="1413"/>
              <a:ext cx="220" cy="4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2" name="Line 114"/>
            <p:cNvSpPr>
              <a:spLocks noChangeShapeType="1"/>
            </p:cNvSpPr>
            <p:nvPr/>
          </p:nvSpPr>
          <p:spPr bwMode="auto">
            <a:xfrm flipV="1">
              <a:off x="3734" y="1298"/>
              <a:ext cx="244" cy="5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3" name="Line 115"/>
            <p:cNvSpPr>
              <a:spLocks noChangeShapeType="1"/>
            </p:cNvSpPr>
            <p:nvPr/>
          </p:nvSpPr>
          <p:spPr bwMode="auto">
            <a:xfrm flipV="1">
              <a:off x="3719" y="1266"/>
              <a:ext cx="230" cy="5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4" name="Line 116"/>
            <p:cNvSpPr>
              <a:spLocks noChangeShapeType="1"/>
            </p:cNvSpPr>
            <p:nvPr/>
          </p:nvSpPr>
          <p:spPr bwMode="auto">
            <a:xfrm flipV="1">
              <a:off x="3711" y="1233"/>
              <a:ext cx="212" cy="6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5" name="Line 117"/>
            <p:cNvSpPr>
              <a:spLocks noChangeShapeType="1"/>
            </p:cNvSpPr>
            <p:nvPr/>
          </p:nvSpPr>
          <p:spPr bwMode="auto">
            <a:xfrm flipV="1">
              <a:off x="3587" y="1101"/>
              <a:ext cx="223" cy="7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6" name="Line 118"/>
            <p:cNvSpPr>
              <a:spLocks noChangeShapeType="1"/>
            </p:cNvSpPr>
            <p:nvPr/>
          </p:nvSpPr>
          <p:spPr bwMode="auto">
            <a:xfrm flipV="1">
              <a:off x="3578" y="1057"/>
              <a:ext cx="194" cy="7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07" name="Line 119"/>
            <p:cNvSpPr>
              <a:spLocks noChangeShapeType="1"/>
            </p:cNvSpPr>
            <p:nvPr/>
          </p:nvSpPr>
          <p:spPr bwMode="auto">
            <a:xfrm flipV="1">
              <a:off x="3568" y="1015"/>
              <a:ext cx="163" cy="8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2" name="Group 120"/>
          <p:cNvGrpSpPr>
            <a:grpSpLocks/>
          </p:cNvGrpSpPr>
          <p:nvPr/>
        </p:nvGrpSpPr>
        <p:grpSpPr bwMode="auto">
          <a:xfrm>
            <a:off x="5526088" y="1004101"/>
            <a:ext cx="1169987" cy="1044575"/>
            <a:chOff x="3481" y="830"/>
            <a:chExt cx="737" cy="658"/>
          </a:xfrm>
        </p:grpSpPr>
        <p:sp>
          <p:nvSpPr>
            <p:cNvPr id="294009" name="Text Box 121"/>
            <p:cNvSpPr txBox="1">
              <a:spLocks noChangeArrowheads="1"/>
            </p:cNvSpPr>
            <p:nvPr/>
          </p:nvSpPr>
          <p:spPr bwMode="auto">
            <a:xfrm>
              <a:off x="3481" y="830"/>
              <a:ext cx="260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S1</a:t>
              </a:r>
            </a:p>
          </p:txBody>
        </p:sp>
        <p:sp>
          <p:nvSpPr>
            <p:cNvPr id="294010" name="Freeform 122"/>
            <p:cNvSpPr>
              <a:spLocks/>
            </p:cNvSpPr>
            <p:nvPr/>
          </p:nvSpPr>
          <p:spPr bwMode="auto">
            <a:xfrm rot="89231">
              <a:off x="3705" y="939"/>
              <a:ext cx="513" cy="549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51" y="0"/>
                </a:cxn>
                <a:cxn ang="0">
                  <a:pos x="513" y="504"/>
                </a:cxn>
                <a:cxn ang="0">
                  <a:pos x="462" y="549"/>
                </a:cxn>
                <a:cxn ang="0">
                  <a:pos x="0" y="45"/>
                </a:cxn>
              </a:cxnLst>
              <a:rect l="0" t="0" r="r" b="b"/>
              <a:pathLst>
                <a:path w="513" h="549">
                  <a:moveTo>
                    <a:pt x="0" y="45"/>
                  </a:moveTo>
                  <a:lnTo>
                    <a:pt x="51" y="0"/>
                  </a:lnTo>
                  <a:lnTo>
                    <a:pt x="513" y="504"/>
                  </a:lnTo>
                  <a:lnTo>
                    <a:pt x="462" y="549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123"/>
          <p:cNvGrpSpPr>
            <a:grpSpLocks/>
          </p:cNvGrpSpPr>
          <p:nvPr/>
        </p:nvGrpSpPr>
        <p:grpSpPr bwMode="auto">
          <a:xfrm>
            <a:off x="5630863" y="2683676"/>
            <a:ext cx="484187" cy="212725"/>
            <a:chOff x="3547" y="1888"/>
            <a:chExt cx="305" cy="134"/>
          </a:xfrm>
        </p:grpSpPr>
        <p:sp>
          <p:nvSpPr>
            <p:cNvPr id="294012" name="Line 124"/>
            <p:cNvSpPr>
              <a:spLocks noChangeShapeType="1"/>
            </p:cNvSpPr>
            <p:nvPr/>
          </p:nvSpPr>
          <p:spPr bwMode="auto">
            <a:xfrm flipH="1">
              <a:off x="3686" y="1924"/>
              <a:ext cx="23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3" name="Line 125"/>
            <p:cNvSpPr>
              <a:spLocks noChangeShapeType="1"/>
            </p:cNvSpPr>
            <p:nvPr/>
          </p:nvSpPr>
          <p:spPr bwMode="auto">
            <a:xfrm flipH="1">
              <a:off x="3681" y="1922"/>
              <a:ext cx="22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4" name="Line 126"/>
            <p:cNvSpPr>
              <a:spLocks noChangeShapeType="1"/>
            </p:cNvSpPr>
            <p:nvPr/>
          </p:nvSpPr>
          <p:spPr bwMode="auto">
            <a:xfrm flipH="1">
              <a:off x="3682" y="1920"/>
              <a:ext cx="16" cy="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5" name="Line 127"/>
            <p:cNvSpPr>
              <a:spLocks noChangeShapeType="1"/>
            </p:cNvSpPr>
            <p:nvPr/>
          </p:nvSpPr>
          <p:spPr bwMode="auto">
            <a:xfrm flipH="1">
              <a:off x="3547" y="1888"/>
              <a:ext cx="8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6" name="Line 128"/>
            <p:cNvSpPr>
              <a:spLocks noChangeShapeType="1"/>
            </p:cNvSpPr>
            <p:nvPr/>
          </p:nvSpPr>
          <p:spPr bwMode="auto">
            <a:xfrm flipH="1">
              <a:off x="3555" y="1890"/>
              <a:ext cx="10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7" name="Line 129"/>
            <p:cNvSpPr>
              <a:spLocks noChangeShapeType="1"/>
            </p:cNvSpPr>
            <p:nvPr/>
          </p:nvSpPr>
          <p:spPr bwMode="auto">
            <a:xfrm flipH="1">
              <a:off x="3560" y="1892"/>
              <a:ext cx="13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8" name="Line 130"/>
            <p:cNvSpPr>
              <a:spLocks noChangeShapeType="1"/>
            </p:cNvSpPr>
            <p:nvPr/>
          </p:nvSpPr>
          <p:spPr bwMode="auto">
            <a:xfrm flipH="1">
              <a:off x="3803" y="1950"/>
              <a:ext cx="31" cy="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19" name="Line 131"/>
            <p:cNvSpPr>
              <a:spLocks noChangeShapeType="1"/>
            </p:cNvSpPr>
            <p:nvPr/>
          </p:nvSpPr>
          <p:spPr bwMode="auto">
            <a:xfrm flipH="1">
              <a:off x="3814" y="1952"/>
              <a:ext cx="38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  <p:sp>
          <p:nvSpPr>
            <p:cNvPr id="294020" name="Line 132"/>
            <p:cNvSpPr>
              <a:spLocks noChangeShapeType="1"/>
            </p:cNvSpPr>
            <p:nvPr/>
          </p:nvSpPr>
          <p:spPr bwMode="auto">
            <a:xfrm flipH="1">
              <a:off x="3808" y="1951"/>
              <a:ext cx="34" cy="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133"/>
          <p:cNvGrpSpPr>
            <a:grpSpLocks/>
          </p:cNvGrpSpPr>
          <p:nvPr/>
        </p:nvGrpSpPr>
        <p:grpSpPr bwMode="auto">
          <a:xfrm>
            <a:off x="5613400" y="2547151"/>
            <a:ext cx="1050925" cy="336550"/>
            <a:chOff x="3536" y="1802"/>
            <a:chExt cx="662" cy="212"/>
          </a:xfrm>
        </p:grpSpPr>
        <p:sp>
          <p:nvSpPr>
            <p:cNvPr id="294022" name="Text Box 134"/>
            <p:cNvSpPr txBox="1">
              <a:spLocks noChangeArrowheads="1"/>
            </p:cNvSpPr>
            <p:nvPr/>
          </p:nvSpPr>
          <p:spPr bwMode="auto">
            <a:xfrm>
              <a:off x="3902" y="1802"/>
              <a:ext cx="296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W2</a:t>
              </a:r>
            </a:p>
          </p:txBody>
        </p:sp>
        <p:sp>
          <p:nvSpPr>
            <p:cNvPr id="294023" name="Freeform 135"/>
            <p:cNvSpPr>
              <a:spLocks/>
            </p:cNvSpPr>
            <p:nvPr/>
          </p:nvSpPr>
          <p:spPr bwMode="auto">
            <a:xfrm>
              <a:off x="3536" y="1824"/>
              <a:ext cx="360" cy="129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12" y="0"/>
                </a:cxn>
                <a:cxn ang="0">
                  <a:pos x="360" y="72"/>
                </a:cxn>
                <a:cxn ang="0">
                  <a:pos x="348" y="129"/>
                </a:cxn>
                <a:cxn ang="0">
                  <a:pos x="0" y="54"/>
                </a:cxn>
              </a:cxnLst>
              <a:rect l="0" t="0" r="r" b="b"/>
              <a:pathLst>
                <a:path w="360" h="129">
                  <a:moveTo>
                    <a:pt x="0" y="54"/>
                  </a:moveTo>
                  <a:lnTo>
                    <a:pt x="12" y="0"/>
                  </a:lnTo>
                  <a:lnTo>
                    <a:pt x="360" y="72"/>
                  </a:lnTo>
                  <a:lnTo>
                    <a:pt x="348" y="129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575300" y="2734476"/>
            <a:ext cx="1012825" cy="422275"/>
            <a:chOff x="3512" y="1920"/>
            <a:chExt cx="638" cy="266"/>
          </a:xfrm>
        </p:grpSpPr>
        <p:sp>
          <p:nvSpPr>
            <p:cNvPr id="294025" name="Text Box 137"/>
            <p:cNvSpPr txBox="1">
              <a:spLocks noChangeArrowheads="1"/>
            </p:cNvSpPr>
            <p:nvPr/>
          </p:nvSpPr>
          <p:spPr bwMode="auto">
            <a:xfrm>
              <a:off x="3854" y="1974"/>
              <a:ext cx="296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W3</a:t>
              </a:r>
            </a:p>
          </p:txBody>
        </p:sp>
        <p:sp>
          <p:nvSpPr>
            <p:cNvPr id="294026" name="Freeform 138"/>
            <p:cNvSpPr>
              <a:spLocks/>
            </p:cNvSpPr>
            <p:nvPr/>
          </p:nvSpPr>
          <p:spPr bwMode="auto">
            <a:xfrm>
              <a:off x="3512" y="1920"/>
              <a:ext cx="318" cy="153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15" y="0"/>
                </a:cxn>
                <a:cxn ang="0">
                  <a:pos x="318" y="117"/>
                </a:cxn>
                <a:cxn ang="0">
                  <a:pos x="297" y="153"/>
                </a:cxn>
                <a:cxn ang="0">
                  <a:pos x="0" y="39"/>
                </a:cxn>
              </a:cxnLst>
              <a:rect l="0" t="0" r="r" b="b"/>
              <a:pathLst>
                <a:path w="318" h="153">
                  <a:moveTo>
                    <a:pt x="0" y="39"/>
                  </a:moveTo>
                  <a:lnTo>
                    <a:pt x="15" y="0"/>
                  </a:lnTo>
                  <a:lnTo>
                    <a:pt x="318" y="117"/>
                  </a:lnTo>
                  <a:lnTo>
                    <a:pt x="297" y="153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139"/>
          <p:cNvGrpSpPr>
            <a:grpSpLocks/>
          </p:cNvGrpSpPr>
          <p:nvPr/>
        </p:nvGrpSpPr>
        <p:grpSpPr bwMode="auto">
          <a:xfrm>
            <a:off x="887413" y="4575976"/>
            <a:ext cx="2543175" cy="1257300"/>
            <a:chOff x="491" y="3122"/>
            <a:chExt cx="1602" cy="792"/>
          </a:xfrm>
        </p:grpSpPr>
        <p:sp>
          <p:nvSpPr>
            <p:cNvPr id="294028" name="Rectangle 140"/>
            <p:cNvSpPr>
              <a:spLocks noChangeArrowheads="1"/>
            </p:cNvSpPr>
            <p:nvPr/>
          </p:nvSpPr>
          <p:spPr bwMode="auto">
            <a:xfrm>
              <a:off x="491" y="3167"/>
              <a:ext cx="510" cy="2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K  </a:t>
              </a:r>
              <a:endParaRPr lang="en-US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29" name="Rectangle 141"/>
            <p:cNvSpPr>
              <a:spLocks noChangeArrowheads="1"/>
            </p:cNvSpPr>
            <p:nvPr/>
          </p:nvSpPr>
          <p:spPr bwMode="auto">
            <a:xfrm>
              <a:off x="499" y="3429"/>
              <a:ext cx="509" cy="2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pPr algn="ctr"/>
              <a:r>
                <a:rPr lang="en-US" sz="1600" b="1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170 K</a:t>
              </a:r>
              <a:r>
                <a:rPr lang="en-US" sz="1600" b="1" baseline="300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†</a:t>
              </a:r>
              <a:endParaRPr lang="en-US" sz="1600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30" name="Rectangle 142"/>
            <p:cNvSpPr>
              <a:spLocks noChangeArrowheads="1"/>
            </p:cNvSpPr>
            <p:nvPr/>
          </p:nvSpPr>
          <p:spPr bwMode="auto">
            <a:xfrm>
              <a:off x="499" y="3701"/>
              <a:ext cx="509" cy="21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pPr algn="ctr"/>
              <a:r>
                <a:rPr lang="en-US" sz="16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K</a:t>
              </a:r>
              <a:endParaRPr lang="en-US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31" name="Text Box 143"/>
            <p:cNvSpPr txBox="1">
              <a:spLocks noChangeArrowheads="1"/>
            </p:cNvSpPr>
            <p:nvPr/>
          </p:nvSpPr>
          <p:spPr bwMode="auto">
            <a:xfrm>
              <a:off x="1020" y="3122"/>
              <a:ext cx="871" cy="3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r>
                <a:rPr lang="en-US" sz="14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CS, S2, MWIR </a:t>
              </a:r>
            </a:p>
            <a:p>
              <a:r>
                <a:rPr lang="en-US" sz="14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LWIR FPMs</a:t>
              </a:r>
            </a:p>
          </p:txBody>
        </p:sp>
        <p:sp>
          <p:nvSpPr>
            <p:cNvPr id="294032" name="Text Box 144"/>
            <p:cNvSpPr txBox="1">
              <a:spLocks noChangeArrowheads="1"/>
            </p:cNvSpPr>
            <p:nvPr/>
          </p:nvSpPr>
          <p:spPr bwMode="auto">
            <a:xfrm>
              <a:off x="995" y="3455"/>
              <a:ext cx="1000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r>
                <a:rPr lang="en-US" sz="14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W3, </a:t>
              </a:r>
              <a:r>
                <a:rPr lang="en-US" sz="1400" dirty="0" smtClean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VNIR </a:t>
              </a:r>
              <a:r>
                <a:rPr lang="en-US" sz="14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FPM</a:t>
              </a:r>
            </a:p>
          </p:txBody>
        </p:sp>
        <p:sp>
          <p:nvSpPr>
            <p:cNvPr id="294033" name="Text Box 145"/>
            <p:cNvSpPr txBox="1">
              <a:spLocks noChangeArrowheads="1"/>
            </p:cNvSpPr>
            <p:nvPr/>
          </p:nvSpPr>
          <p:spPr bwMode="auto">
            <a:xfrm>
              <a:off x="990" y="3719"/>
              <a:ext cx="1103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r>
                <a:rPr lang="en-US" sz="14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Remaining structure</a:t>
              </a:r>
            </a:p>
          </p:txBody>
        </p:sp>
      </p:grpSp>
      <p:sp>
        <p:nvSpPr>
          <p:cNvPr id="294034" name="Rectangle 1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Optical Architecture:</a:t>
            </a:r>
            <a:br>
              <a:rPr lang="en-US" dirty="0" smtClean="0"/>
            </a:br>
            <a:r>
              <a:rPr lang="en-US" dirty="0" smtClean="0"/>
              <a:t>Simple Solution to Mission Needs</a:t>
            </a:r>
            <a:endParaRPr lang="en-US" dirty="0"/>
          </a:p>
        </p:txBody>
      </p:sp>
      <p:grpSp>
        <p:nvGrpSpPr>
          <p:cNvPr id="27" name="Group 242"/>
          <p:cNvGrpSpPr>
            <a:grpSpLocks/>
          </p:cNvGrpSpPr>
          <p:nvPr/>
        </p:nvGrpSpPr>
        <p:grpSpPr bwMode="auto">
          <a:xfrm>
            <a:off x="1431925" y="1362876"/>
            <a:ext cx="1724025" cy="2740025"/>
            <a:chOff x="902" y="1056"/>
            <a:chExt cx="1086" cy="1726"/>
          </a:xfrm>
        </p:grpSpPr>
        <p:sp>
          <p:nvSpPr>
            <p:cNvPr id="294049" name="Line 161"/>
            <p:cNvSpPr>
              <a:spLocks noChangeAspect="1" noChangeShapeType="1"/>
            </p:cNvSpPr>
            <p:nvPr/>
          </p:nvSpPr>
          <p:spPr bwMode="auto">
            <a:xfrm flipV="1">
              <a:off x="1988" y="1056"/>
              <a:ext cx="0" cy="17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0" name="Line 162"/>
            <p:cNvSpPr>
              <a:spLocks noChangeAspect="1" noChangeShapeType="1"/>
            </p:cNvSpPr>
            <p:nvPr/>
          </p:nvSpPr>
          <p:spPr bwMode="auto">
            <a:xfrm flipV="1">
              <a:off x="1934" y="1104"/>
              <a:ext cx="0" cy="16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1" name="Line 163"/>
            <p:cNvSpPr>
              <a:spLocks noChangeAspect="1" noChangeShapeType="1"/>
            </p:cNvSpPr>
            <p:nvPr/>
          </p:nvSpPr>
          <p:spPr bwMode="auto">
            <a:xfrm flipV="1">
              <a:off x="1880" y="1167"/>
              <a:ext cx="0" cy="16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2" name="Line 164"/>
            <p:cNvSpPr>
              <a:spLocks noChangeAspect="1" noChangeShapeType="1"/>
            </p:cNvSpPr>
            <p:nvPr/>
          </p:nvSpPr>
          <p:spPr bwMode="auto">
            <a:xfrm flipV="1">
              <a:off x="1653" y="1396"/>
              <a:ext cx="0" cy="13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3" name="Line 165"/>
            <p:cNvSpPr>
              <a:spLocks noChangeAspect="1" noChangeShapeType="1"/>
            </p:cNvSpPr>
            <p:nvPr/>
          </p:nvSpPr>
          <p:spPr bwMode="auto">
            <a:xfrm flipV="1">
              <a:off x="1596" y="1448"/>
              <a:ext cx="0" cy="13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4" name="Line 166"/>
            <p:cNvSpPr>
              <a:spLocks noChangeAspect="1" noChangeShapeType="1"/>
            </p:cNvSpPr>
            <p:nvPr/>
          </p:nvSpPr>
          <p:spPr bwMode="auto">
            <a:xfrm flipV="1">
              <a:off x="1542" y="1500"/>
              <a:ext cx="0" cy="1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5" name="Line 167"/>
            <p:cNvSpPr>
              <a:spLocks noChangeAspect="1" noChangeShapeType="1"/>
            </p:cNvSpPr>
            <p:nvPr/>
          </p:nvSpPr>
          <p:spPr bwMode="auto">
            <a:xfrm flipV="1">
              <a:off x="1354" y="1690"/>
              <a:ext cx="0" cy="10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6" name="Line 168"/>
            <p:cNvSpPr>
              <a:spLocks noChangeAspect="1" noChangeShapeType="1"/>
            </p:cNvSpPr>
            <p:nvPr/>
          </p:nvSpPr>
          <p:spPr bwMode="auto">
            <a:xfrm flipV="1">
              <a:off x="1300" y="1744"/>
              <a:ext cx="0" cy="10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7" name="Line 169"/>
            <p:cNvSpPr>
              <a:spLocks noChangeAspect="1" noChangeShapeType="1"/>
            </p:cNvSpPr>
            <p:nvPr/>
          </p:nvSpPr>
          <p:spPr bwMode="auto">
            <a:xfrm flipV="1">
              <a:off x="1250" y="1799"/>
              <a:ext cx="0" cy="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8" name="Line 170"/>
            <p:cNvSpPr>
              <a:spLocks noChangeShapeType="1"/>
            </p:cNvSpPr>
            <p:nvPr/>
          </p:nvSpPr>
          <p:spPr bwMode="auto">
            <a:xfrm rot="-5400000">
              <a:off x="957" y="1890"/>
              <a:ext cx="14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59" name="Text Box 171"/>
            <p:cNvSpPr txBox="1">
              <a:spLocks noChangeArrowheads="1"/>
            </p:cNvSpPr>
            <p:nvPr/>
          </p:nvSpPr>
          <p:spPr bwMode="auto">
            <a:xfrm>
              <a:off x="902" y="1915"/>
              <a:ext cx="232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82296" rIns="82296">
              <a:noAutofit/>
            </a:bodyPr>
            <a:lstStyle/>
            <a:p>
              <a:pPr algn="ctr"/>
              <a:r>
                <a:rPr lang="en-US" sz="16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-Y</a:t>
              </a:r>
            </a:p>
          </p:txBody>
        </p:sp>
      </p:grpSp>
      <p:grpSp>
        <p:nvGrpSpPr>
          <p:cNvPr id="28" name="Group 172"/>
          <p:cNvGrpSpPr>
            <a:grpSpLocks/>
          </p:cNvGrpSpPr>
          <p:nvPr/>
        </p:nvGrpSpPr>
        <p:grpSpPr bwMode="auto">
          <a:xfrm>
            <a:off x="1990725" y="1124751"/>
            <a:ext cx="3425825" cy="1574800"/>
            <a:chOff x="1254" y="906"/>
            <a:chExt cx="2158" cy="992"/>
          </a:xfrm>
        </p:grpSpPr>
        <p:sp>
          <p:nvSpPr>
            <p:cNvPr id="294061" name="Line 173"/>
            <p:cNvSpPr>
              <a:spLocks noChangeAspect="1" noChangeShapeType="1"/>
            </p:cNvSpPr>
            <p:nvPr/>
          </p:nvSpPr>
          <p:spPr bwMode="auto">
            <a:xfrm flipH="1">
              <a:off x="1254" y="1796"/>
              <a:ext cx="13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2" name="Line 174"/>
            <p:cNvSpPr>
              <a:spLocks noChangeAspect="1" noChangeShapeType="1"/>
            </p:cNvSpPr>
            <p:nvPr/>
          </p:nvSpPr>
          <p:spPr bwMode="auto">
            <a:xfrm flipH="1">
              <a:off x="1652" y="1394"/>
              <a:ext cx="8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3" name="Line 175"/>
            <p:cNvSpPr>
              <a:spLocks noChangeAspect="1" noChangeShapeType="1"/>
            </p:cNvSpPr>
            <p:nvPr/>
          </p:nvSpPr>
          <p:spPr bwMode="auto">
            <a:xfrm flipH="1">
              <a:off x="1990" y="1052"/>
              <a:ext cx="8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4" name="Line 176"/>
            <p:cNvSpPr>
              <a:spLocks noChangeAspect="1" noChangeShapeType="1"/>
            </p:cNvSpPr>
            <p:nvPr/>
          </p:nvSpPr>
          <p:spPr bwMode="auto">
            <a:xfrm flipH="1">
              <a:off x="1933" y="1106"/>
              <a:ext cx="8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5" name="Line 177"/>
            <p:cNvSpPr>
              <a:spLocks noChangeAspect="1" noChangeShapeType="1"/>
            </p:cNvSpPr>
            <p:nvPr/>
          </p:nvSpPr>
          <p:spPr bwMode="auto">
            <a:xfrm flipH="1">
              <a:off x="1879" y="1164"/>
              <a:ext cx="8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6" name="Line 178"/>
            <p:cNvSpPr>
              <a:spLocks noChangeAspect="1" noChangeShapeType="1"/>
            </p:cNvSpPr>
            <p:nvPr/>
          </p:nvSpPr>
          <p:spPr bwMode="auto">
            <a:xfrm flipH="1">
              <a:off x="1300" y="1743"/>
              <a:ext cx="13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7" name="Line 179"/>
            <p:cNvSpPr>
              <a:spLocks noChangeAspect="1" noChangeShapeType="1"/>
            </p:cNvSpPr>
            <p:nvPr/>
          </p:nvSpPr>
          <p:spPr bwMode="auto">
            <a:xfrm flipH="1">
              <a:off x="1350" y="1689"/>
              <a:ext cx="13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8" name="Line 180"/>
            <p:cNvSpPr>
              <a:spLocks noChangeAspect="1" noChangeShapeType="1"/>
            </p:cNvSpPr>
            <p:nvPr/>
          </p:nvSpPr>
          <p:spPr bwMode="auto">
            <a:xfrm flipH="1">
              <a:off x="1596" y="1447"/>
              <a:ext cx="13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69" name="Line 181"/>
            <p:cNvSpPr>
              <a:spLocks noChangeAspect="1" noChangeShapeType="1"/>
            </p:cNvSpPr>
            <p:nvPr/>
          </p:nvSpPr>
          <p:spPr bwMode="auto">
            <a:xfrm flipH="1">
              <a:off x="1546" y="1497"/>
              <a:ext cx="13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70" name="Rectangle 182"/>
            <p:cNvSpPr>
              <a:spLocks noChangeArrowheads="1"/>
            </p:cNvSpPr>
            <p:nvPr/>
          </p:nvSpPr>
          <p:spPr bwMode="auto">
            <a:xfrm>
              <a:off x="2354" y="906"/>
              <a:ext cx="1048" cy="992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71" name="Text Box 183"/>
            <p:cNvSpPr txBox="1">
              <a:spLocks noChangeArrowheads="1"/>
            </p:cNvSpPr>
            <p:nvPr/>
          </p:nvSpPr>
          <p:spPr bwMode="auto">
            <a:xfrm>
              <a:off x="2374" y="1129"/>
              <a:ext cx="1038" cy="52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296" rIns="82296" anchor="ctr">
              <a:noAutofit/>
            </a:bodyPr>
            <a:lstStyle/>
            <a:p>
              <a:pPr algn="ctr"/>
              <a:r>
                <a:rPr lang="en-US" sz="22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FMA</a:t>
              </a:r>
            </a:p>
            <a:p>
              <a:pPr algn="ctr"/>
              <a:r>
                <a:rPr lang="en-US" sz="2200" b="1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Telescope</a:t>
              </a:r>
              <a:endParaRPr lang="en-US" sz="2200" dirty="0">
                <a:solidFill>
                  <a:srgbClr val="0105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72" name="Line 184"/>
            <p:cNvSpPr>
              <a:spLocks noChangeShapeType="1"/>
            </p:cNvSpPr>
            <p:nvPr/>
          </p:nvSpPr>
          <p:spPr bwMode="auto">
            <a:xfrm>
              <a:off x="2175" y="1587"/>
              <a:ext cx="14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296" rIns="82296"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073" name="Text Box 185"/>
            <p:cNvSpPr txBox="1">
              <a:spLocks noChangeArrowheads="1"/>
            </p:cNvSpPr>
            <p:nvPr/>
          </p:nvSpPr>
          <p:spPr bwMode="auto">
            <a:xfrm>
              <a:off x="1961" y="1480"/>
              <a:ext cx="267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lIns="82296" rIns="82296">
              <a:noAutofit/>
            </a:bodyPr>
            <a:lstStyle/>
            <a:p>
              <a:pPr algn="ctr"/>
              <a:r>
                <a:rPr lang="en-US" sz="16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+X</a:t>
              </a:r>
            </a:p>
          </p:txBody>
        </p:sp>
      </p:grpSp>
      <p:grpSp>
        <p:nvGrpSpPr>
          <p:cNvPr id="29" name="Group 245"/>
          <p:cNvGrpSpPr>
            <a:grpSpLocks/>
          </p:cNvGrpSpPr>
          <p:nvPr/>
        </p:nvGrpSpPr>
        <p:grpSpPr bwMode="auto">
          <a:xfrm>
            <a:off x="1931988" y="3045626"/>
            <a:ext cx="1268412" cy="1090613"/>
            <a:chOff x="1217" y="2116"/>
            <a:chExt cx="799" cy="687"/>
          </a:xfrm>
        </p:grpSpPr>
        <p:sp>
          <p:nvSpPr>
            <p:cNvPr id="294090" name="Oval 202"/>
            <p:cNvSpPr>
              <a:spLocks noChangeArrowheads="1"/>
            </p:cNvSpPr>
            <p:nvPr/>
          </p:nvSpPr>
          <p:spPr bwMode="auto">
            <a:xfrm>
              <a:off x="1515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1" name="Oval 203"/>
            <p:cNvSpPr>
              <a:spLocks noChangeArrowheads="1"/>
            </p:cNvSpPr>
            <p:nvPr/>
          </p:nvSpPr>
          <p:spPr bwMode="auto">
            <a:xfrm>
              <a:off x="1569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2" name="Oval 204"/>
            <p:cNvSpPr>
              <a:spLocks noChangeArrowheads="1"/>
            </p:cNvSpPr>
            <p:nvPr/>
          </p:nvSpPr>
          <p:spPr bwMode="auto">
            <a:xfrm>
              <a:off x="1625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3" name="Oval 205"/>
            <p:cNvSpPr>
              <a:spLocks noChangeArrowheads="1"/>
            </p:cNvSpPr>
            <p:nvPr/>
          </p:nvSpPr>
          <p:spPr bwMode="auto">
            <a:xfrm>
              <a:off x="1217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4" name="Oval 206"/>
            <p:cNvSpPr>
              <a:spLocks noChangeArrowheads="1"/>
            </p:cNvSpPr>
            <p:nvPr/>
          </p:nvSpPr>
          <p:spPr bwMode="auto">
            <a:xfrm>
              <a:off x="1271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5" name="Oval 207"/>
            <p:cNvSpPr>
              <a:spLocks noChangeArrowheads="1"/>
            </p:cNvSpPr>
            <p:nvPr/>
          </p:nvSpPr>
          <p:spPr bwMode="auto">
            <a:xfrm>
              <a:off x="1327" y="2120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6" name="Oval 208"/>
            <p:cNvSpPr>
              <a:spLocks noChangeArrowheads="1"/>
            </p:cNvSpPr>
            <p:nvPr/>
          </p:nvSpPr>
          <p:spPr bwMode="auto">
            <a:xfrm>
              <a:off x="1850" y="2116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7" name="Oval 209"/>
            <p:cNvSpPr>
              <a:spLocks noChangeArrowheads="1"/>
            </p:cNvSpPr>
            <p:nvPr/>
          </p:nvSpPr>
          <p:spPr bwMode="auto">
            <a:xfrm>
              <a:off x="1904" y="2116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098" name="Oval 210"/>
            <p:cNvSpPr>
              <a:spLocks noChangeArrowheads="1"/>
            </p:cNvSpPr>
            <p:nvPr/>
          </p:nvSpPr>
          <p:spPr bwMode="auto">
            <a:xfrm>
              <a:off x="1960" y="2116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08" name="Oval 220"/>
            <p:cNvSpPr>
              <a:spLocks noChangeArrowheads="1"/>
            </p:cNvSpPr>
            <p:nvPr/>
          </p:nvSpPr>
          <p:spPr bwMode="auto">
            <a:xfrm>
              <a:off x="1515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09" name="Oval 221"/>
            <p:cNvSpPr>
              <a:spLocks noChangeArrowheads="1"/>
            </p:cNvSpPr>
            <p:nvPr/>
          </p:nvSpPr>
          <p:spPr bwMode="auto">
            <a:xfrm>
              <a:off x="1569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0" name="Oval 222"/>
            <p:cNvSpPr>
              <a:spLocks noChangeArrowheads="1"/>
            </p:cNvSpPr>
            <p:nvPr/>
          </p:nvSpPr>
          <p:spPr bwMode="auto">
            <a:xfrm>
              <a:off x="1625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1" name="Oval 223"/>
            <p:cNvSpPr>
              <a:spLocks noChangeArrowheads="1"/>
            </p:cNvSpPr>
            <p:nvPr/>
          </p:nvSpPr>
          <p:spPr bwMode="auto">
            <a:xfrm>
              <a:off x="1217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2" name="Oval 224"/>
            <p:cNvSpPr>
              <a:spLocks noChangeArrowheads="1"/>
            </p:cNvSpPr>
            <p:nvPr/>
          </p:nvSpPr>
          <p:spPr bwMode="auto">
            <a:xfrm>
              <a:off x="1271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3" name="Oval 225"/>
            <p:cNvSpPr>
              <a:spLocks noChangeArrowheads="1"/>
            </p:cNvSpPr>
            <p:nvPr/>
          </p:nvSpPr>
          <p:spPr bwMode="auto">
            <a:xfrm>
              <a:off x="1327" y="2455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4" name="Oval 226"/>
            <p:cNvSpPr>
              <a:spLocks noChangeArrowheads="1"/>
            </p:cNvSpPr>
            <p:nvPr/>
          </p:nvSpPr>
          <p:spPr bwMode="auto">
            <a:xfrm>
              <a:off x="1850" y="2451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5" name="Oval 227"/>
            <p:cNvSpPr>
              <a:spLocks noChangeArrowheads="1"/>
            </p:cNvSpPr>
            <p:nvPr/>
          </p:nvSpPr>
          <p:spPr bwMode="auto">
            <a:xfrm>
              <a:off x="1904" y="2451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6" name="Oval 228"/>
            <p:cNvSpPr>
              <a:spLocks noChangeArrowheads="1"/>
            </p:cNvSpPr>
            <p:nvPr/>
          </p:nvSpPr>
          <p:spPr bwMode="auto">
            <a:xfrm>
              <a:off x="1960" y="2451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7" name="Oval 229"/>
            <p:cNvSpPr>
              <a:spLocks noChangeArrowheads="1"/>
            </p:cNvSpPr>
            <p:nvPr/>
          </p:nvSpPr>
          <p:spPr bwMode="auto">
            <a:xfrm>
              <a:off x="1515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8" name="Oval 230"/>
            <p:cNvSpPr>
              <a:spLocks noChangeArrowheads="1"/>
            </p:cNvSpPr>
            <p:nvPr/>
          </p:nvSpPr>
          <p:spPr bwMode="auto">
            <a:xfrm>
              <a:off x="1569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19" name="Oval 231"/>
            <p:cNvSpPr>
              <a:spLocks noChangeArrowheads="1"/>
            </p:cNvSpPr>
            <p:nvPr/>
          </p:nvSpPr>
          <p:spPr bwMode="auto">
            <a:xfrm>
              <a:off x="1625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0" name="Oval 232"/>
            <p:cNvSpPr>
              <a:spLocks noChangeArrowheads="1"/>
            </p:cNvSpPr>
            <p:nvPr/>
          </p:nvSpPr>
          <p:spPr bwMode="auto">
            <a:xfrm>
              <a:off x="1217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1" name="Oval 233"/>
            <p:cNvSpPr>
              <a:spLocks noChangeArrowheads="1"/>
            </p:cNvSpPr>
            <p:nvPr/>
          </p:nvSpPr>
          <p:spPr bwMode="auto">
            <a:xfrm>
              <a:off x="1271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2" name="Oval 234"/>
            <p:cNvSpPr>
              <a:spLocks noChangeArrowheads="1"/>
            </p:cNvSpPr>
            <p:nvPr/>
          </p:nvSpPr>
          <p:spPr bwMode="auto">
            <a:xfrm>
              <a:off x="1327" y="2747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3" name="Oval 235"/>
            <p:cNvSpPr>
              <a:spLocks noChangeArrowheads="1"/>
            </p:cNvSpPr>
            <p:nvPr/>
          </p:nvSpPr>
          <p:spPr bwMode="auto">
            <a:xfrm>
              <a:off x="1850" y="2743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4" name="Oval 236"/>
            <p:cNvSpPr>
              <a:spLocks noChangeArrowheads="1"/>
            </p:cNvSpPr>
            <p:nvPr/>
          </p:nvSpPr>
          <p:spPr bwMode="auto">
            <a:xfrm>
              <a:off x="1904" y="2743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  <p:sp>
          <p:nvSpPr>
            <p:cNvPr id="294125" name="Oval 237"/>
            <p:cNvSpPr>
              <a:spLocks noChangeArrowheads="1"/>
            </p:cNvSpPr>
            <p:nvPr/>
          </p:nvSpPr>
          <p:spPr bwMode="auto">
            <a:xfrm>
              <a:off x="1960" y="2743"/>
              <a:ext cx="56" cy="5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30" name="Group 246"/>
          <p:cNvGrpSpPr>
            <a:grpSpLocks/>
          </p:cNvGrpSpPr>
          <p:nvPr/>
        </p:nvGrpSpPr>
        <p:grpSpPr bwMode="auto">
          <a:xfrm>
            <a:off x="989013" y="3431389"/>
            <a:ext cx="560387" cy="336550"/>
            <a:chOff x="623" y="2359"/>
            <a:chExt cx="353" cy="212"/>
          </a:xfrm>
        </p:grpSpPr>
        <p:sp>
          <p:nvSpPr>
            <p:cNvPr id="294047" name="Text Box 159"/>
            <p:cNvSpPr txBox="1">
              <a:spLocks noChangeArrowheads="1"/>
            </p:cNvSpPr>
            <p:nvPr/>
          </p:nvSpPr>
          <p:spPr bwMode="auto">
            <a:xfrm>
              <a:off x="623" y="2359"/>
              <a:ext cx="225" cy="21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lIns="82296" rIns="82296">
              <a:noAutofit/>
            </a:bodyPr>
            <a:lstStyle/>
            <a:p>
              <a:pPr algn="ctr"/>
              <a:r>
                <a:rPr lang="en-US" sz="1600" dirty="0">
                  <a:solidFill>
                    <a:srgbClr val="0105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-Z</a:t>
              </a:r>
            </a:p>
          </p:txBody>
        </p:sp>
        <p:sp>
          <p:nvSpPr>
            <p:cNvPr id="294127" name="Line 239"/>
            <p:cNvSpPr>
              <a:spLocks noChangeShapeType="1"/>
            </p:cNvSpPr>
            <p:nvPr/>
          </p:nvSpPr>
          <p:spPr bwMode="auto">
            <a:xfrm>
              <a:off x="876" y="2430"/>
              <a:ext cx="81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128" name="Line 240"/>
            <p:cNvSpPr>
              <a:spLocks noChangeShapeType="1"/>
            </p:cNvSpPr>
            <p:nvPr/>
          </p:nvSpPr>
          <p:spPr bwMode="auto">
            <a:xfrm rot="-5400000">
              <a:off x="874" y="2432"/>
              <a:ext cx="81" cy="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129" name="Oval 241"/>
            <p:cNvSpPr>
              <a:spLocks noChangeArrowheads="1"/>
            </p:cNvSpPr>
            <p:nvPr/>
          </p:nvSpPr>
          <p:spPr bwMode="auto">
            <a:xfrm>
              <a:off x="852" y="2405"/>
              <a:ext cx="124" cy="124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305336" y="5651862"/>
            <a:ext cx="128432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400" i="1" baseline="30000" dirty="0" smtClean="0">
                <a:latin typeface="+mn-lt"/>
              </a:rPr>
              <a:t>†</a:t>
            </a:r>
            <a:r>
              <a:rPr lang="en-US" sz="1400" i="1" dirty="0" smtClean="0">
                <a:latin typeface="+mn-lt"/>
              </a:rPr>
              <a:t>PFM = 180K</a:t>
            </a:r>
          </a:p>
        </p:txBody>
      </p:sp>
      <p:sp>
        <p:nvSpPr>
          <p:cNvPr id="293888" name="TextBox 293887"/>
          <p:cNvSpPr txBox="1"/>
          <p:nvPr/>
        </p:nvSpPr>
        <p:spPr>
          <a:xfrm>
            <a:off x="3630343" y="2901981"/>
            <a:ext cx="14414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Optical Path</a:t>
            </a:r>
          </a:p>
        </p:txBody>
      </p:sp>
    </p:spTree>
    <p:extLst>
      <p:ext uri="{BB962C8B-B14F-4D97-AF65-F5344CB8AC3E}">
        <p14:creationId xmlns:p14="http://schemas.microsoft.com/office/powerpoint/2010/main" val="8018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5" y="978938"/>
            <a:ext cx="35718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Detector Selection Capability Provides Operational Redundancy</a:t>
            </a:r>
          </a:p>
        </p:txBody>
      </p:sp>
      <p:pic>
        <p:nvPicPr>
          <p:cNvPr id="3041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8" y="2382858"/>
            <a:ext cx="1155700" cy="1425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41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8338" y="2382858"/>
            <a:ext cx="1155700" cy="1425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413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8338" y="2382858"/>
            <a:ext cx="1155700" cy="1425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413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1038" y="2667020"/>
            <a:ext cx="1624012" cy="325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413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9967" y="2978170"/>
            <a:ext cx="1624013" cy="1698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4569885" y="1944494"/>
            <a:ext cx="4055918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Select best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each row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8850" y="978938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Externally:  Line array</a:t>
            </a:r>
          </a:p>
          <a:p>
            <a:pPr algn="l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Internally:  2D array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08" y="5580852"/>
            <a:ext cx="7708388" cy="369332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20000"/>
              </a:spcBef>
              <a:defRPr sz="1600" b="0" i="1" cap="none" spc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Requirement:  one operational element per downlinked row per side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4055513"/>
            <a:ext cx="24574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828800"/>
            <a:ext cx="113364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detectors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7279" y="3818064"/>
            <a:ext cx="322960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Redundant detectors both </a:t>
            </a:r>
            <a:r>
              <a:rPr lang="en-US" dirty="0" smtClean="0"/>
              <a:t>by having more columns and another electronics side</a:t>
            </a:r>
            <a:endParaRPr lang="en-US" sz="1800" dirty="0" smtClean="0"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1245140" y="2762656"/>
            <a:ext cx="4507149" cy="10246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1245140" y="1394298"/>
            <a:ext cx="4503198" cy="988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9354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76200"/>
            <a:ext cx="7086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What’s needed on a satellite to monitor convection?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</a:t>
            </a:r>
          </a:p>
          <a:p>
            <a:r>
              <a:rPr lang="en-US" dirty="0" smtClean="0"/>
              <a:t>2.</a:t>
            </a:r>
          </a:p>
          <a:p>
            <a:r>
              <a:rPr lang="en-US" dirty="0" smtClean="0"/>
              <a:t>3.</a:t>
            </a:r>
          </a:p>
          <a:p>
            <a:r>
              <a:rPr lang="en-US" dirty="0" smtClean="0"/>
              <a:t>4.</a:t>
            </a:r>
          </a:p>
          <a:p>
            <a:r>
              <a:rPr lang="en-US" dirty="0" smtClean="0"/>
              <a:t>5.</a:t>
            </a:r>
          </a:p>
          <a:p>
            <a:r>
              <a:rPr lang="en-US" dirty="0" smtClean="0"/>
              <a:t>6.</a:t>
            </a:r>
          </a:p>
          <a:p>
            <a:r>
              <a:rPr lang="en-US" dirty="0" smtClean="0"/>
              <a:t>7.</a:t>
            </a:r>
          </a:p>
          <a:p>
            <a:r>
              <a:rPr lang="en-US" dirty="0" smtClean="0"/>
              <a:t>8.</a:t>
            </a:r>
          </a:p>
          <a:p>
            <a:r>
              <a:rPr lang="en-US" dirty="0" smtClean="0"/>
              <a:t>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Elements:  IFOV, Rows, Columns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80455" y="2915727"/>
            <a:ext cx="7976738" cy="3050098"/>
          </a:xfrm>
        </p:spPr>
        <p:txBody>
          <a:bodyPr/>
          <a:lstStyle/>
          <a:p>
            <a:r>
              <a:rPr lang="en-US" dirty="0" smtClean="0"/>
              <a:t>Resolution = pixel spacing of final image after resampling</a:t>
            </a:r>
          </a:p>
          <a:p>
            <a:pPr lvl="1"/>
            <a:r>
              <a:rPr lang="en-US" dirty="0" smtClean="0"/>
              <a:t>1 km = 28 </a:t>
            </a:r>
            <a:r>
              <a:rPr lang="el-GR" dirty="0" smtClean="0"/>
              <a:t>μ</a:t>
            </a:r>
            <a:r>
              <a:rPr lang="en-US" dirty="0" smtClean="0"/>
              <a:t>rad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06956"/>
              </p:ext>
            </p:extLst>
          </p:nvPr>
        </p:nvGraphicFramePr>
        <p:xfrm>
          <a:off x="504479" y="1041995"/>
          <a:ext cx="7174627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2905760"/>
                <a:gridCol w="1188936"/>
                <a:gridCol w="629225"/>
                <a:gridCol w="660460"/>
                <a:gridCol w="727574"/>
                <a:gridCol w="1062672"/>
              </a:tblGrid>
              <a:tr h="1619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Channels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(wavelengths in µm)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Resolution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(km)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IFOV (µrad)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Rows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Columns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NS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</a:rPr>
                        <a:t>EW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0.64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0.5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10.5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12.4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1460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0.47,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0.51, 0.86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22.9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22.9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676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1.61, 2.26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42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51.5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372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3.9, 6.18, 6.95, 7.34, 8.5, 9.61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47.7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51.5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332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10.35, 11.2, 12.3, 13.3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38.1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34.3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408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0712" y="5581096"/>
            <a:ext cx="7896225" cy="369332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20000"/>
              </a:spcBef>
              <a:defRPr sz="1600" b="0" i="1" cap="none" spc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77,400 detector elements total; 7,856 downlinked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2018" y="4038600"/>
            <a:ext cx="2287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Lots more detectors!</a:t>
            </a:r>
          </a:p>
        </p:txBody>
      </p:sp>
    </p:spTree>
    <p:extLst>
      <p:ext uri="{BB962C8B-B14F-4D97-AF65-F5344CB8AC3E}">
        <p14:creationId xmlns:p14="http://schemas.microsoft.com/office/powerpoint/2010/main" val="17158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Imagers Pose Calibration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0575" y="990600"/>
            <a:ext cx="7510130" cy="5029200"/>
          </a:xfrm>
        </p:spPr>
        <p:txBody>
          <a:bodyPr/>
          <a:lstStyle/>
          <a:p>
            <a:r>
              <a:rPr lang="en-US" dirty="0" smtClean="0"/>
              <a:t>Large number of detector elements</a:t>
            </a:r>
          </a:p>
          <a:p>
            <a:pPr lvl="1"/>
            <a:r>
              <a:rPr lang="en-US" dirty="0" smtClean="0"/>
              <a:t>Much more to be calibrated</a:t>
            </a:r>
          </a:p>
          <a:p>
            <a:pPr lvl="1"/>
            <a:r>
              <a:rPr lang="en-US" dirty="0" smtClean="0"/>
              <a:t>Increased risk of striping</a:t>
            </a:r>
          </a:p>
          <a:p>
            <a:r>
              <a:rPr lang="en-US" dirty="0" smtClean="0"/>
              <a:t>Large FOV</a:t>
            </a:r>
          </a:p>
          <a:p>
            <a:pPr lvl="1"/>
            <a:r>
              <a:rPr lang="en-US" dirty="0" smtClean="0"/>
              <a:t>Much larger than traditional vicarious calibration scenes</a:t>
            </a:r>
          </a:p>
          <a:p>
            <a:r>
              <a:rPr lang="en-US" dirty="0" smtClean="0"/>
              <a:t>Greater calibration accuracy expectations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712083"/>
              </p:ext>
            </p:extLst>
          </p:nvPr>
        </p:nvGraphicFramePr>
        <p:xfrm>
          <a:off x="891984" y="3477747"/>
          <a:ext cx="7353682" cy="1682496"/>
        </p:xfrm>
        <a:graphic>
          <a:graphicData uri="http://schemas.openxmlformats.org/drawingml/2006/table">
            <a:tbl>
              <a:tblPr/>
              <a:tblGrid>
                <a:gridCol w="3004503"/>
                <a:gridCol w="656590"/>
                <a:gridCol w="1686878"/>
                <a:gridCol w="1349121"/>
                <a:gridCol w="656590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Parameter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Units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Himawari-7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AHI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Ratio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Channels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Detector Elements:  total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77,400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Detector Elements:  downlinked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7,856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NS FOV: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max channel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rad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16,311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EW FOV: 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max FPM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μ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rad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33,203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237</a:t>
                      </a:r>
                    </a:p>
                  </a:txBody>
                  <a:tcPr marL="45720" marR="45720" marT="18288" marB="1828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0713" y="5529853"/>
            <a:ext cx="7896224" cy="369332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>
              <a:defRPr b="1" cap="none" spc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pPr algn="ctr" eaLnBrk="1" hangingPunct="1">
              <a:spcBef>
                <a:spcPct val="20000"/>
              </a:spcBef>
            </a:pPr>
            <a:r>
              <a:rPr lang="en-US" sz="18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Harris’ ABI-class imager provides calibration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1752600"/>
            <a:ext cx="2287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Lots more detectors!</a:t>
            </a:r>
          </a:p>
        </p:txBody>
      </p:sp>
    </p:spTree>
    <p:extLst>
      <p:ext uri="{BB962C8B-B14F-4D97-AF65-F5344CB8AC3E}">
        <p14:creationId xmlns:p14="http://schemas.microsoft.com/office/powerpoint/2010/main" val="34377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Flex Mode Scanning</a:t>
            </a:r>
            <a:endParaRPr lang="en-US" dirty="0"/>
          </a:p>
        </p:txBody>
      </p:sp>
      <p:pic>
        <p:nvPicPr>
          <p:cNvPr id="5" name="Content Placeholder 4" descr="ABI_sca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24" r="-18324"/>
          <a:stretch>
            <a:fillRect/>
          </a:stretch>
        </p:blipFill>
        <p:spPr>
          <a:xfrm>
            <a:off x="0" y="838200"/>
            <a:ext cx="914400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38800"/>
            <a:ext cx="9144000" cy="40011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The ABI may also be operated in a five-minute continuous full disk mode.</a:t>
            </a:r>
          </a:p>
        </p:txBody>
      </p:sp>
    </p:spTree>
    <p:extLst>
      <p:ext uri="{BB962C8B-B14F-4D97-AF65-F5344CB8AC3E}">
        <p14:creationId xmlns:p14="http://schemas.microsoft.com/office/powerpoint/2010/main" val="91379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264400" cy="1143000"/>
          </a:xfrm>
        </p:spPr>
        <p:txBody>
          <a:bodyPr/>
          <a:lstStyle/>
          <a:p>
            <a:r>
              <a:rPr lang="en-US" altLang="en-US" b="1"/>
              <a:t>Draft -- GRB SYSTEM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193800" y="4254500"/>
            <a:ext cx="571500" cy="1104900"/>
            <a:chOff x="752" y="2680"/>
            <a:chExt cx="360" cy="696"/>
          </a:xfrm>
        </p:grpSpPr>
        <p:sp>
          <p:nvSpPr>
            <p:cNvPr id="6148" name="Arc 4"/>
            <p:cNvSpPr>
              <a:spLocks/>
            </p:cNvSpPr>
            <p:nvPr/>
          </p:nvSpPr>
          <p:spPr bwMode="auto">
            <a:xfrm flipH="1" flipV="1">
              <a:off x="816" y="2680"/>
              <a:ext cx="296" cy="26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9" name="Line 5"/>
            <p:cNvSpPr>
              <a:spLocks noChangeShapeType="1"/>
            </p:cNvSpPr>
            <p:nvPr/>
          </p:nvSpPr>
          <p:spPr bwMode="auto">
            <a:xfrm flipV="1">
              <a:off x="912" y="2768"/>
              <a:ext cx="88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>
              <a:off x="752" y="2872"/>
              <a:ext cx="288" cy="504"/>
            </a:xfrm>
            <a:prstGeom prst="flowChartExtra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1" name="AutoShape 7"/>
          <p:cNvSpPr>
            <a:spLocks noChangeArrowheads="1"/>
          </p:cNvSpPr>
          <p:nvPr/>
        </p:nvSpPr>
        <p:spPr bwMode="auto">
          <a:xfrm rot="1468904">
            <a:off x="1601788" y="2052638"/>
            <a:ext cx="490537" cy="2168525"/>
          </a:xfrm>
          <a:prstGeom prst="lightningBol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2105025"/>
            <a:ext cx="16882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“Downlink”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Level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473825" y="1600200"/>
            <a:ext cx="20794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“Re-broadcast”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“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Level 1b”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(L-band)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5608638" y="5541963"/>
            <a:ext cx="608012" cy="477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4648200" y="4883150"/>
            <a:ext cx="952500" cy="762000"/>
            <a:chOff x="3040" y="2896"/>
            <a:chExt cx="600" cy="480"/>
          </a:xfrm>
        </p:grpSpPr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040" y="2896"/>
              <a:ext cx="600" cy="4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3078" y="3016"/>
              <a:ext cx="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</a:rPr>
                <a:t>Users</a:t>
              </a:r>
            </a:p>
          </p:txBody>
        </p:sp>
      </p:grpSp>
      <p:grpSp>
        <p:nvGrpSpPr>
          <p:cNvPr id="6158" name="Group 14"/>
          <p:cNvGrpSpPr>
            <a:grpSpLocks/>
          </p:cNvGrpSpPr>
          <p:nvPr/>
        </p:nvGrpSpPr>
        <p:grpSpPr bwMode="auto">
          <a:xfrm>
            <a:off x="1676400" y="1460500"/>
            <a:ext cx="1270000" cy="647700"/>
            <a:chOff x="1056" y="920"/>
            <a:chExt cx="800" cy="408"/>
          </a:xfrm>
        </p:grpSpPr>
        <p:sp>
          <p:nvSpPr>
            <p:cNvPr id="6159" name="Text Box 15"/>
            <p:cNvSpPr txBox="1">
              <a:spLocks noChangeArrowheads="1"/>
            </p:cNvSpPr>
            <p:nvPr/>
          </p:nvSpPr>
          <p:spPr bwMode="auto">
            <a:xfrm>
              <a:off x="1102" y="1010"/>
              <a:ext cx="7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  <a:t>Satellite</a:t>
              </a: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>
              <a:off x="1056" y="920"/>
              <a:ext cx="800" cy="4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4978400" y="1562100"/>
            <a:ext cx="1270000" cy="647700"/>
            <a:chOff x="3560" y="928"/>
            <a:chExt cx="800" cy="408"/>
          </a:xfrm>
        </p:grpSpPr>
        <p:sp>
          <p:nvSpPr>
            <p:cNvPr id="6162" name="Text Box 18"/>
            <p:cNvSpPr txBox="1">
              <a:spLocks noChangeArrowheads="1"/>
            </p:cNvSpPr>
            <p:nvPr/>
          </p:nvSpPr>
          <p:spPr bwMode="auto">
            <a:xfrm>
              <a:off x="3606" y="1018"/>
              <a:ext cx="7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imes New Roman" pitchFamily="18" charset="0"/>
                </a:rPr>
                <a:t>Satellite</a:t>
              </a: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>
              <a:off x="3560" y="928"/>
              <a:ext cx="800" cy="4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249238" y="4754563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CDA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V="1">
            <a:off x="1833563" y="2270125"/>
            <a:ext cx="4305300" cy="220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6124575" y="2268538"/>
            <a:ext cx="749300" cy="2254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52400" y="5502275"/>
            <a:ext cx="3657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Calibrate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Navigation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3.   Remap 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to perfect geo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pitchFamily="18" charset="0"/>
              </a:rPr>
              <a:t>(Send </a:t>
            </a: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</a:rPr>
              <a:t>scaled radiances, etc</a:t>
            </a:r>
            <a:r>
              <a:rPr lang="en-US" altLang="en-US" sz="1200" dirty="0" smtClean="0">
                <a:solidFill>
                  <a:srgbClr val="000000"/>
                </a:solidFill>
                <a:latin typeface="Times New Roman" pitchFamily="18" charset="0"/>
              </a:rPr>
              <a:t>.)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168" name="Picture 24" descr="dishe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5341938"/>
            <a:ext cx="2063750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7010400" y="3962400"/>
            <a:ext cx="2209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GRB Local Ingest + Radiance conversion s/w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5380038" y="6450013"/>
            <a:ext cx="944562" cy="255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71" name="Group 27"/>
          <p:cNvGrpSpPr>
            <a:grpSpLocks/>
          </p:cNvGrpSpPr>
          <p:nvPr/>
        </p:nvGrpSpPr>
        <p:grpSpPr bwMode="auto">
          <a:xfrm>
            <a:off x="4191000" y="5791200"/>
            <a:ext cx="981075" cy="762000"/>
            <a:chOff x="3040" y="2896"/>
            <a:chExt cx="618" cy="480"/>
          </a:xfrm>
        </p:grpSpPr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3040" y="2896"/>
              <a:ext cx="600" cy="4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3" name="Text Box 29"/>
            <p:cNvSpPr txBox="1">
              <a:spLocks noChangeArrowheads="1"/>
            </p:cNvSpPr>
            <p:nvPr/>
          </p:nvSpPr>
          <p:spPr bwMode="auto">
            <a:xfrm>
              <a:off x="3078" y="3016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</a:rPr>
                <a:t>Archive</a:t>
              </a:r>
            </a:p>
          </p:txBody>
        </p:sp>
      </p:grpSp>
      <p:sp>
        <p:nvSpPr>
          <p:cNvPr id="6174" name="Line 30"/>
          <p:cNvSpPr>
            <a:spLocks noChangeShapeType="1"/>
          </p:cNvSpPr>
          <p:nvPr/>
        </p:nvSpPr>
        <p:spPr bwMode="auto">
          <a:xfrm>
            <a:off x="6021388" y="4926013"/>
            <a:ext cx="455612" cy="560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78" name="Group 34"/>
          <p:cNvGrpSpPr>
            <a:grpSpLocks/>
          </p:cNvGrpSpPr>
          <p:nvPr/>
        </p:nvGrpSpPr>
        <p:grpSpPr bwMode="auto">
          <a:xfrm>
            <a:off x="5257800" y="4114800"/>
            <a:ext cx="984250" cy="762000"/>
            <a:chOff x="3312" y="2592"/>
            <a:chExt cx="620" cy="480"/>
          </a:xfrm>
        </p:grpSpPr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3312" y="2592"/>
              <a:ext cx="600" cy="48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77" name="Text Box 33"/>
            <p:cNvSpPr txBox="1">
              <a:spLocks noChangeArrowheads="1"/>
            </p:cNvSpPr>
            <p:nvPr/>
          </p:nvSpPr>
          <p:spPr bwMode="auto">
            <a:xfrm>
              <a:off x="3312" y="2712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  <a:latin typeface="Times New Roman" pitchFamily="18" charset="0"/>
                </a:rPr>
                <a:t>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85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Swath Overlap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19200"/>
            <a:ext cx="616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over-lap, swath to swath (figure not to scale).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676400"/>
            <a:ext cx="4643073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33600" y="3810000"/>
            <a:ext cx="4643073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20511" y="647700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How many swaths in a full disk image?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63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Detectors to Pixels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19200"/>
            <a:ext cx="7000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16 detectors are used to build one pixel (in the fixed grid format)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Similar to the GOES-10 / 12 “</a:t>
            </a:r>
            <a:r>
              <a:rPr lang="en-US" dirty="0" err="1" smtClean="0"/>
              <a:t>XGoHi</a:t>
            </a:r>
            <a:r>
              <a:rPr lang="en-US" dirty="0" smtClean="0"/>
              <a:t>” remapping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60" y="2514600"/>
            <a:ext cx="449711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276331"/>
            <a:ext cx="4069537" cy="11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25874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000" kern="0" dirty="0" smtClean="0">
                <a:solidFill>
                  <a:srgbClr val="FFFF00"/>
                </a:solidFill>
              </a:rPr>
              <a:t>A Glimpse into the Future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6172200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Hurricane Sandy from GOES-14 at two temporal resolutions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ABI-like</a:t>
            </a:r>
          </a:p>
        </p:txBody>
      </p:sp>
    </p:spTree>
    <p:extLst>
      <p:ext uri="{BB962C8B-B14F-4D97-AF65-F5344CB8AC3E}">
        <p14:creationId xmlns:p14="http://schemas.microsoft.com/office/powerpoint/2010/main" val="16208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97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http://www.goes-r.gov</a:t>
            </a:r>
          </a:p>
        </p:txBody>
      </p:sp>
    </p:spTree>
    <p:extLst>
      <p:ext uri="{BB962C8B-B14F-4D97-AF65-F5344CB8AC3E}">
        <p14:creationId xmlns:p14="http://schemas.microsoft.com/office/powerpoint/2010/main" val="26811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039214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209836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001000" y="5989904"/>
            <a:ext cx="95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+ others</a:t>
            </a:r>
          </a:p>
        </p:txBody>
      </p:sp>
    </p:spTree>
    <p:extLst>
      <p:ext uri="{BB962C8B-B14F-4D97-AF65-F5344CB8AC3E}">
        <p14:creationId xmlns:p14="http://schemas.microsoft.com/office/powerpoint/2010/main" val="40684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Radiative Transfer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2468"/>
            <a:ext cx="8229600" cy="5214532"/>
          </a:xfrm>
        </p:spPr>
        <p:txBody>
          <a:bodyPr/>
          <a:lstStyle/>
          <a:p>
            <a:r>
              <a:rPr lang="en-US" dirty="0" smtClean="0"/>
              <a:t>Classic COMET module</a:t>
            </a:r>
          </a:p>
          <a:p>
            <a:r>
              <a:rPr lang="en-US" dirty="0" smtClean="0"/>
              <a:t>http</a:t>
            </a:r>
            <a:r>
              <a:rPr lang="en-US" dirty="0"/>
              <a:t>://cimss.ssec.wisc.edu/goes/comet/radiative_transfer.html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24200"/>
            <a:ext cx="4276725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4286902"/>
            <a:ext cx="5000625" cy="19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771525" y="3429000"/>
            <a:ext cx="784225" cy="201613"/>
            <a:chOff x="726" y="1808"/>
            <a:chExt cx="494" cy="127"/>
          </a:xfrm>
        </p:grpSpPr>
        <p:sp>
          <p:nvSpPr>
            <p:cNvPr id="3075" name="Oval 32"/>
            <p:cNvSpPr>
              <a:spLocks noChangeAspect="1" noChangeArrowheads="1"/>
            </p:cNvSpPr>
            <p:nvPr/>
          </p:nvSpPr>
          <p:spPr bwMode="auto">
            <a:xfrm rot="-160691">
              <a:off x="726" y="1816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76" name="Oval 32"/>
            <p:cNvSpPr>
              <a:spLocks noChangeAspect="1" noChangeArrowheads="1"/>
            </p:cNvSpPr>
            <p:nvPr/>
          </p:nvSpPr>
          <p:spPr bwMode="auto">
            <a:xfrm rot="-160691">
              <a:off x="880" y="1814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77" name="Oval 32"/>
            <p:cNvSpPr>
              <a:spLocks noChangeAspect="1" noChangeArrowheads="1"/>
            </p:cNvSpPr>
            <p:nvPr/>
          </p:nvSpPr>
          <p:spPr bwMode="auto">
            <a:xfrm rot="-160691">
              <a:off x="1018" y="1811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H="1">
              <a:off x="754" y="1808"/>
              <a:ext cx="42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 flipH="1">
              <a:off x="761" y="1929"/>
              <a:ext cx="45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 flipH="1">
              <a:off x="774" y="1828"/>
              <a:ext cx="43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788" y="1887"/>
              <a:ext cx="43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083" name="Group 11"/>
          <p:cNvGrpSpPr>
            <a:grpSpLocks/>
          </p:cNvGrpSpPr>
          <p:nvPr/>
        </p:nvGrpSpPr>
        <p:grpSpPr bwMode="auto">
          <a:xfrm>
            <a:off x="738188" y="2265363"/>
            <a:ext cx="7546975" cy="2098675"/>
            <a:chOff x="465" y="1427"/>
            <a:chExt cx="4754" cy="1322"/>
          </a:xfrm>
        </p:grpSpPr>
        <p:grpSp>
          <p:nvGrpSpPr>
            <p:cNvPr id="3084" name="Group 12"/>
            <p:cNvGrpSpPr>
              <a:grpSpLocks/>
            </p:cNvGrpSpPr>
            <p:nvPr/>
          </p:nvGrpSpPr>
          <p:grpSpPr bwMode="auto">
            <a:xfrm>
              <a:off x="465" y="1427"/>
              <a:ext cx="4754" cy="1322"/>
              <a:chOff x="465" y="1427"/>
              <a:chExt cx="4754" cy="1322"/>
            </a:xfrm>
          </p:grpSpPr>
          <p:grpSp>
            <p:nvGrpSpPr>
              <p:cNvPr id="3085" name="Group 13"/>
              <p:cNvGrpSpPr>
                <a:grpSpLocks/>
              </p:cNvGrpSpPr>
              <p:nvPr/>
            </p:nvGrpSpPr>
            <p:grpSpPr bwMode="auto">
              <a:xfrm>
                <a:off x="465" y="1427"/>
                <a:ext cx="4754" cy="1322"/>
                <a:chOff x="465" y="1427"/>
                <a:chExt cx="4754" cy="1322"/>
              </a:xfrm>
            </p:grpSpPr>
            <p:grpSp>
              <p:nvGrpSpPr>
                <p:cNvPr id="3086" name="Group 14"/>
                <p:cNvGrpSpPr>
                  <a:grpSpLocks/>
                </p:cNvGrpSpPr>
                <p:nvPr/>
              </p:nvGrpSpPr>
              <p:grpSpPr bwMode="auto">
                <a:xfrm>
                  <a:off x="465" y="1427"/>
                  <a:ext cx="4754" cy="1322"/>
                  <a:chOff x="465" y="1427"/>
                  <a:chExt cx="4754" cy="1322"/>
                </a:xfrm>
              </p:grpSpPr>
              <p:grpSp>
                <p:nvGrpSpPr>
                  <p:cNvPr id="308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65" y="1427"/>
                    <a:ext cx="4754" cy="1322"/>
                    <a:chOff x="465" y="1427"/>
                    <a:chExt cx="4754" cy="1322"/>
                  </a:xfrm>
                </p:grpSpPr>
                <p:grpSp>
                  <p:nvGrpSpPr>
                    <p:cNvPr id="308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5" y="1427"/>
                      <a:ext cx="4754" cy="1322"/>
                      <a:chOff x="465" y="1427"/>
                      <a:chExt cx="4754" cy="1322"/>
                    </a:xfrm>
                  </p:grpSpPr>
                  <p:grpSp>
                    <p:nvGrpSpPr>
                      <p:cNvPr id="3089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5" y="1432"/>
                        <a:ext cx="4754" cy="1317"/>
                        <a:chOff x="465" y="1432"/>
                        <a:chExt cx="4754" cy="1317"/>
                      </a:xfrm>
                    </p:grpSpPr>
                    <p:grpSp>
                      <p:nvGrpSpPr>
                        <p:cNvPr id="3090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5" y="1432"/>
                          <a:ext cx="4754" cy="1317"/>
                          <a:chOff x="465" y="1432"/>
                          <a:chExt cx="4754" cy="1317"/>
                        </a:xfrm>
                      </p:grpSpPr>
                      <p:grpSp>
                        <p:nvGrpSpPr>
                          <p:cNvPr id="3091" name="Group 1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65" y="1432"/>
                            <a:ext cx="4754" cy="1317"/>
                            <a:chOff x="465" y="1432"/>
                            <a:chExt cx="4754" cy="1317"/>
                          </a:xfrm>
                        </p:grpSpPr>
                        <p:grpSp>
                          <p:nvGrpSpPr>
                            <p:cNvPr id="3092" name="Group 2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65" y="1432"/>
                              <a:ext cx="4754" cy="1317"/>
                              <a:chOff x="465" y="1432"/>
                              <a:chExt cx="4754" cy="1317"/>
                            </a:xfrm>
                          </p:grpSpPr>
                          <p:grpSp>
                            <p:nvGrpSpPr>
                              <p:cNvPr id="3093" name="Group 21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465" y="1432"/>
                                <a:ext cx="4754" cy="1317"/>
                                <a:chOff x="465" y="1432"/>
                                <a:chExt cx="4754" cy="1317"/>
                              </a:xfrm>
                            </p:grpSpPr>
                            <p:grpSp>
                              <p:nvGrpSpPr>
                                <p:cNvPr id="3094" name="Group 22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465" y="1432"/>
                                  <a:ext cx="4754" cy="1317"/>
                                  <a:chOff x="465" y="1432"/>
                                  <a:chExt cx="4754" cy="1317"/>
                                </a:xfrm>
                              </p:grpSpPr>
                              <p:grpSp>
                                <p:nvGrpSpPr>
                                  <p:cNvPr id="3095" name="Group 23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465" y="1432"/>
                                    <a:ext cx="4754" cy="1317"/>
                                    <a:chOff x="465" y="1340"/>
                                    <a:chExt cx="4754" cy="1317"/>
                                  </a:xfrm>
                                </p:grpSpPr>
                                <p:grpSp>
                                  <p:nvGrpSpPr>
                                    <p:cNvPr id="3096" name="Group 24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465" y="1340"/>
                                      <a:ext cx="4754" cy="1317"/>
                                      <a:chOff x="465" y="1340"/>
                                      <a:chExt cx="4754" cy="1317"/>
                                    </a:xfrm>
                                  </p:grpSpPr>
                                  <p:grpSp>
                                    <p:nvGrpSpPr>
                                      <p:cNvPr id="3097" name="Group 25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465" y="1340"/>
                                        <a:ext cx="4754" cy="1317"/>
                                        <a:chOff x="465" y="1340"/>
                                        <a:chExt cx="4754" cy="1317"/>
                                      </a:xfrm>
                                    </p:grpSpPr>
                                    <p:pic>
                                      <p:nvPicPr>
                                        <p:cNvPr id="3098" name="Picture 3" descr="Gate2gate2"/>
                                        <p:cNvPicPr>
                                          <a:picLocks noChangeAspect="1" noChangeArrowheads="1"/>
                                        </p:cNvPicPr>
                                        <p:nvPr/>
                                      </p:nvPicPr>
                                      <p:blipFill>
                                        <a:blip r:embed="rId3">
                                          <a:extLst>
                                            <a:ext uri="{28A0092B-C50C-407E-A947-70E740481C1C}">
                                              <a14:useLocalDpi xmlns:a14="http://schemas.microsoft.com/office/drawing/2010/main" val="0"/>
                                            </a:ext>
                                          </a:extLst>
                                        </a:blip>
                                        <a:srcRect/>
                                        <a:stretch>
                                          <a:fillRect/>
                                        </a:stretch>
                                      </p:blipFill>
                                      <p:spPr bwMode="auto">
                                        <a:xfrm>
                                          <a:off x="465" y="1340"/>
                                          <a:ext cx="4754" cy="1317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>
                                          <a:noFill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  <a:ext uri="{91240B29-F687-4F45-9708-019B960494DF}">
                                            <a14:hiddenLine xmlns:a14="http://schemas.microsoft.com/office/drawing/2010/main" w="9525">
                                              <a:solidFill>
                                                <a:srgbClr val="000000"/>
                                              </a:solidFill>
                                              <a:miter lim="800000"/>
                                              <a:headEnd/>
                                              <a:tailEnd/>
                                            </a14:hiddenLine>
                                          </a:ext>
                                        </a:extLst>
                                      </p:spPr>
                                    </p:pic>
                                    <p:sp>
                                      <p:nvSpPr>
                                        <p:cNvPr id="3099" name="Rectangle 27"/>
                                        <p:cNvSpPr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2804" y="1500"/>
                                          <a:ext cx="118" cy="250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  <a:extLst>
                                          <a:ext uri="{91240B29-F687-4F45-9708-019B960494DF}">
                                            <a14:hiddenLine xmlns:a14="http://schemas.microsoft.com/office/drawing/2010/main" w="9525">
                                              <a:solidFill>
                                                <a:srgbClr val="000000"/>
                                              </a:solidFill>
                                              <a:miter lim="800000"/>
                                              <a:headEnd/>
                                              <a:tailEnd/>
                                            </a14:hiddenLine>
                                          </a:ext>
                                        </a:extLst>
                                      </p:spPr>
                                      <p:txBody>
                                        <a:bodyPr anchor="ctr">
                                          <a:spAutoFit/>
                                        </a:bodyPr>
                                        <a:lstStyle>
                                          <a:lvl1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1pPr>
                                          <a:lvl2pPr marL="37931725" indent="-37474525"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2pPr>
                                          <a:lvl3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3pPr>
                                          <a:lvl4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4pPr>
                                          <a:lvl5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5pPr>
                                          <a:lvl6pPr marL="4572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6pPr>
                                          <a:lvl7pPr marL="9144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7pPr>
                                          <a:lvl8pPr marL="13716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8pPr>
                                          <a:lvl9pPr marL="18288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9pPr>
                                        </a:lstStyle>
                                        <a:p>
                                          <a:pPr fontAlgn="base">
                                            <a:spcBef>
                                              <a:spcPct val="5000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buFontTx/>
                                            <a:buChar char="•"/>
                                          </a:pPr>
                                          <a:endParaRPr lang="en-US" altLang="en-US" sz="2000" b="1">
                                            <a:solidFill>
                                              <a:srgbClr val="000000"/>
                                            </a:solidFill>
                                            <a:ea typeface="MS PGothic" pitchFamily="34" charset="-128"/>
                                          </a:endParaRPr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100" name="Rectangle 28"/>
                                        <p:cNvSpPr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2863" y="1507"/>
                                          <a:ext cx="172" cy="250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  <a:extLst>
                                          <a:ext uri="{91240B29-F687-4F45-9708-019B960494DF}">
                                            <a14:hiddenLine xmlns:a14="http://schemas.microsoft.com/office/drawing/2010/main" w="9525">
                                              <a:solidFill>
                                                <a:srgbClr val="000000"/>
                                              </a:solidFill>
                                              <a:miter lim="800000"/>
                                              <a:headEnd/>
                                              <a:tailEnd/>
                                            </a14:hiddenLine>
                                          </a:ext>
                                        </a:extLst>
                                      </p:spPr>
                                      <p:txBody>
                                        <a:bodyPr wrap="none" anchor="ctr">
                                          <a:spAutoFit/>
                                        </a:bodyPr>
                                        <a:lstStyle>
                                          <a:lvl1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1pPr>
                                          <a:lvl2pPr marL="37931725" indent="-37474525"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2pPr>
                                          <a:lvl3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3pPr>
                                          <a:lvl4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4pPr>
                                          <a:lvl5pPr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5pPr>
                                          <a:lvl6pPr marL="4572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6pPr>
                                          <a:lvl7pPr marL="9144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7pPr>
                                          <a:lvl8pPr marL="13716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8pPr>
                                          <a:lvl9pPr marL="1828800" fontAlgn="base">
                                            <a:spcBef>
                                              <a:spcPct val="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defRPr>
                                              <a:solidFill>
                                                <a:schemeClr val="tx1"/>
                                              </a:solidFill>
                                              <a:latin typeface="Arial" pitchFamily="34" charset="0"/>
                                            </a:defRPr>
                                          </a:lvl9pPr>
                                        </a:lstStyle>
                                        <a:p>
                                          <a:pPr fontAlgn="base">
                                            <a:spcBef>
                                              <a:spcPct val="50000"/>
                                            </a:spcBef>
                                            <a:spcAft>
                                              <a:spcPct val="0"/>
                                            </a:spcAft>
                                            <a:buFontTx/>
                                            <a:buChar char="•"/>
                                          </a:pPr>
                                          <a:endParaRPr lang="en-US" altLang="en-US" sz="2000" b="1">
                                            <a:solidFill>
                                              <a:srgbClr val="000000"/>
                                            </a:solidFill>
                                            <a:ea typeface="MS PGothic" pitchFamily="34" charset="-128"/>
                                          </a:endParaRPr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3101" name="Rectangle 29"/>
                                      <p:cNvSpPr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612" y="1924"/>
                                        <a:ext cx="507" cy="256"/>
                                      </a:xfrm>
                                      <a:prstGeom prst="rect">
                                        <a:avLst/>
                                      </a:prstGeom>
                                      <a:solidFill>
                                        <a:srgbClr val="969696"/>
                                      </a:solidFill>
                                      <a:ln w="9525">
                                        <a:solidFill>
                                          <a:srgbClr val="969696"/>
                                        </a:solidFill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anchor="ctr">
                                        <a:spAutoFit/>
                                      </a:bodyPr>
                                      <a:lstStyle>
                                        <a:lvl1pPr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1pPr>
                                        <a:lvl2pPr marL="37931725" indent="-37474525"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2pPr>
                                        <a:lvl3pPr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3pPr>
                                        <a:lvl4pPr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4pPr>
                                        <a:lvl5pPr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5pPr>
                                        <a:lvl6pPr marL="457200" fontAlgn="base">
                                          <a:spcBef>
                                            <a:spcPct val="0"/>
                                          </a:spcBef>
                                          <a:spcAft>
                                            <a:spcPct val="0"/>
                                          </a:spcAft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6pPr>
                                        <a:lvl7pPr marL="914400" fontAlgn="base">
                                          <a:spcBef>
                                            <a:spcPct val="0"/>
                                          </a:spcBef>
                                          <a:spcAft>
                                            <a:spcPct val="0"/>
                                          </a:spcAft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7pPr>
                                        <a:lvl8pPr marL="1371600" fontAlgn="base">
                                          <a:spcBef>
                                            <a:spcPct val="0"/>
                                          </a:spcBef>
                                          <a:spcAft>
                                            <a:spcPct val="0"/>
                                          </a:spcAft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8pPr>
                                        <a:lvl9pPr marL="1828800" fontAlgn="base">
                                          <a:spcBef>
                                            <a:spcPct val="0"/>
                                          </a:spcBef>
                                          <a:spcAft>
                                            <a:spcPct val="0"/>
                                          </a:spcAft>
                                          <a:defRPr>
                                            <a:solidFill>
                                              <a:schemeClr val="tx1"/>
                                            </a:solidFill>
                                            <a:latin typeface="Arial" pitchFamily="34" charset="0"/>
                                          </a:defRPr>
                                        </a:lvl9pPr>
                                      </a:lstStyle>
                                      <a:p>
                                        <a:pPr fontAlgn="base">
                                          <a:spcBef>
                                            <a:spcPct val="50000"/>
                                          </a:spcBef>
                                          <a:spcAft>
                                            <a:spcPct val="0"/>
                                          </a:spcAft>
                                          <a:buFontTx/>
                                          <a:buChar char="•"/>
                                        </a:pPr>
                                        <a:endParaRPr lang="en-US" altLang="en-US" sz="2000" b="1">
                                          <a:solidFill>
                                            <a:srgbClr val="000000"/>
                                          </a:solidFill>
                                          <a:ea typeface="MS PGothic" pitchFamily="34" charset="-128"/>
                                        </a:endParaRPr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102" name="Rectangle 30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500" y="1941"/>
                                      <a:ext cx="172" cy="25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969696"/>
                                    </a:solidFill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wrap="none" anchor="ctr">
                                      <a:spAutoFit/>
                                    </a:bodyPr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2000" b="1">
                                        <a:solidFill>
                                          <a:srgbClr val="000000"/>
                                        </a:solidFill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3103" name="Group 31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3993" y="2080"/>
                                    <a:ext cx="229" cy="287"/>
                                    <a:chOff x="3993" y="2078"/>
                                    <a:chExt cx="229" cy="287"/>
                                  </a:xfrm>
                                </p:grpSpPr>
                                <p:sp>
                                  <p:nvSpPr>
                                    <p:cNvPr id="3104" name="Rectangle 32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036" y="2113"/>
                                      <a:ext cx="186" cy="25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B7B7"/>
                                    </a:solidFill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anchor="ctr">
                                      <a:spAutoFit/>
                                    </a:bodyPr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2000" b="1">
                                        <a:solidFill>
                                          <a:srgbClr val="000000"/>
                                        </a:solidFill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105" name="Rectangle 33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002" y="2078"/>
                                      <a:ext cx="116" cy="25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B7B7"/>
                                    </a:solidFill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anchor="ctr">
                                      <a:spAutoFit/>
                                    </a:bodyPr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2000" b="1">
                                        <a:solidFill>
                                          <a:srgbClr val="000000"/>
                                        </a:solidFill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106" name="Rectangle 34"/>
                                    <p:cNvSpPr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993" y="2115"/>
                                      <a:ext cx="116" cy="250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B7B7"/>
                                    </a:solidFill>
                                    <a:ln>
                                      <a:noFill/>
                                    </a:ln>
                                    <a:extLst>
                                      <a:ext uri="{91240B29-F687-4F45-9708-019B960494DF}">
                                        <a14:hiddenLine xmlns:a14="http://schemas.microsoft.com/office/drawing/2010/main" w="9525">
                                          <a:solidFill>
                                            <a:srgbClr val="000000"/>
                                          </a:solidFill>
                                          <a:miter lim="800000"/>
                                          <a:headEnd/>
                                          <a:tailEnd/>
                                        </a14:hiddenLine>
                                      </a:ext>
                                    </a:extLst>
                                  </p:spPr>
                                  <p:txBody>
                                    <a:bodyPr anchor="ctr">
                                      <a:spAutoFit/>
                                    </a:bodyPr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2000" b="1">
                                        <a:solidFill>
                                          <a:srgbClr val="000000"/>
                                        </a:solidFill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107" name="Freeform 35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036" y="2245"/>
                                    <a:ext cx="426" cy="250"/>
                                  </a:xfrm>
                                  <a:custGeom>
                                    <a:avLst/>
                                    <a:gdLst>
                                      <a:gd name="T0" fmla="*/ 0 w 426"/>
                                      <a:gd name="T1" fmla="*/ 36 h 36"/>
                                      <a:gd name="T2" fmla="*/ 32 w 426"/>
                                      <a:gd name="T3" fmla="*/ 2 h 36"/>
                                      <a:gd name="T4" fmla="*/ 426 w 426"/>
                                      <a:gd name="T5" fmla="*/ 0 h 36"/>
                                      <a:gd name="T6" fmla="*/ 345 w 426"/>
                                      <a:gd name="T7" fmla="*/ 27 h 36"/>
                                      <a:gd name="T8" fmla="*/ 0 w 426"/>
                                      <a:gd name="T9" fmla="*/ 36 h 36"/>
                                      <a:gd name="T10" fmla="*/ 0 60000 65536"/>
                                      <a:gd name="T11" fmla="*/ 0 60000 65536"/>
                                      <a:gd name="T12" fmla="*/ 0 60000 65536"/>
                                      <a:gd name="T13" fmla="*/ 0 60000 65536"/>
                                      <a:gd name="T14" fmla="*/ 0 60000 65536"/>
                                      <a:gd name="T15" fmla="*/ 0 w 426"/>
                                      <a:gd name="T16" fmla="*/ 0 h 36"/>
                                      <a:gd name="T17" fmla="*/ 426 w 426"/>
                                      <a:gd name="T18" fmla="*/ 36 h 36"/>
                                    </a:gdLst>
                                    <a:ahLst/>
                                    <a:cxnLst>
                                      <a:cxn ang="T10">
                                        <a:pos x="T0" y="T1"/>
                                      </a:cxn>
                                      <a:cxn ang="T11">
                                        <a:pos x="T2" y="T3"/>
                                      </a:cxn>
                                      <a:cxn ang="T12">
                                        <a:pos x="T4" y="T5"/>
                                      </a:cxn>
                                      <a:cxn ang="T13">
                                        <a:pos x="T6" y="T7"/>
                                      </a:cxn>
                                      <a:cxn ang="T14">
                                        <a:pos x="T8" y="T9"/>
                                      </a:cxn>
                                    </a:cxnLst>
                                    <a:rect l="T15" t="T16" r="T17" b="T18"/>
                                    <a:pathLst>
                                      <a:path w="426" h="36">
                                        <a:moveTo>
                                          <a:pt x="0" y="36"/>
                                        </a:moveTo>
                                        <a:lnTo>
                                          <a:pt x="32" y="2"/>
                                        </a:lnTo>
                                        <a:lnTo>
                                          <a:pt x="426" y="0"/>
                                        </a:lnTo>
                                        <a:lnTo>
                                          <a:pt x="345" y="27"/>
                                        </a:lnTo>
                                        <a:lnTo>
                                          <a:pt x="0" y="36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5F5F5F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round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3108" name="Group 36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726" y="1798"/>
                                  <a:ext cx="172" cy="271"/>
                                  <a:chOff x="3726" y="1798"/>
                                  <a:chExt cx="172" cy="271"/>
                                </a:xfrm>
                              </p:grpSpPr>
                              <p:sp>
                                <p:nvSpPr>
                                  <p:cNvPr id="3109" name="Rectangle 37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26" y="1798"/>
                                    <a:ext cx="172" cy="25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wrap="none"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110" name="Rectangle 38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750" y="1819"/>
                                    <a:ext cx="130" cy="25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  <a:extLs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rgbClr val="000000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3111" name="Rectangle 39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679" y="1776"/>
                                <a:ext cx="172" cy="25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wrap="none" anchor="ctr"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112" name="Line 40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2964" y="1714"/>
                              <a:ext cx="0" cy="38"/>
                            </a:xfrm>
                            <a:prstGeom prst="line">
                              <a:avLst/>
                            </a:prstGeom>
                            <a:noFill/>
                            <a:ln w="38100">
                              <a:solidFill>
                                <a:schemeClr val="bg1"/>
                              </a:solidFill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noFill/>
                                </a14:hiddenFill>
                              </a:ext>
                            </a:extLst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pPr fontAlgn="base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</a:pPr>
                              <a:endParaRPr lang="en-US">
                                <a:solidFill>
                                  <a:srgbClr val="000000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3113" name="Rectangle 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272" y="1585"/>
                            <a:ext cx="172" cy="25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>
                            <a:spAutoFit/>
                          </a:bodyPr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1pPr>
                            <a:lvl2pPr marL="37931725" indent="-37474525"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2pPr>
                            <a:lvl3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3pPr>
                            <a:lvl4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4pPr>
                            <a:lvl5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5pPr>
                            <a:lvl6pPr marL="4572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6pPr>
                            <a:lvl7pPr marL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7pPr>
                            <a:lvl8pPr marL="1371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8pPr>
                            <a:lvl9pPr marL="18288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9pPr>
                          </a:lstStyle>
                          <a:p>
                            <a:pPr fontAlgn="base"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FontTx/>
                              <a:buChar char="•"/>
                            </a:pPr>
                            <a:endParaRPr lang="en-US" altLang="en-US" sz="2000" b="1">
                              <a:solidFill>
                                <a:srgbClr val="000000"/>
                              </a:solidFill>
                              <a:ea typeface="MS PGothic" pitchFamily="34" charset="-128"/>
                            </a:endParaRPr>
                          </a:p>
                        </p:txBody>
                      </p:sp>
                      <p:sp>
                        <p:nvSpPr>
                          <p:cNvPr id="3114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358" y="1730"/>
                            <a:ext cx="32" cy="24"/>
                          </a:xfrm>
                          <a:prstGeom prst="line">
                            <a:avLst/>
                          </a:prstGeom>
                          <a:noFill/>
                          <a:ln w="38100">
                            <a:solidFill>
                              <a:schemeClr val="bg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3115" name="Rectangl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90" y="1477"/>
                          <a:ext cx="178" cy="25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>
                          <a:spAutoFit/>
                        </a:bodyPr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1pPr>
                          <a:lvl2pPr marL="37931725" indent="-37474525"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2pPr>
                          <a:lvl3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3pPr>
                          <a:lvl4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4pPr>
                          <a:lvl5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5pPr>
                          <a:lvl6pPr marL="4572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6pPr>
                          <a:lvl7pPr marL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7pPr>
                          <a:lvl8pPr marL="13716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8pPr>
                          <a:lvl9pPr marL="1828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9pPr>
                        </a:lstStyle>
                        <a:p>
                          <a:pPr fontAlgn="base"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FontTx/>
                            <a:buChar char="•"/>
                          </a:pPr>
                          <a:endParaRPr lang="en-US" altLang="en-US" sz="2000" b="1">
                            <a:solidFill>
                              <a:srgbClr val="000000"/>
                            </a:solidFill>
                            <a:ea typeface="MS PGothic" pitchFamily="34" charset="-128"/>
                          </a:endParaRPr>
                        </a:p>
                      </p:txBody>
                    </p:sp>
                    <p:sp>
                      <p:nvSpPr>
                        <p:cNvPr id="3116" name="Rectangl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32" y="1507"/>
                          <a:ext cx="172" cy="2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1pPr>
                          <a:lvl2pPr marL="37931725" indent="-37474525"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2pPr>
                          <a:lvl3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3pPr>
                          <a:lvl4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4pPr>
                          <a:lvl5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5pPr>
                          <a:lvl6pPr marL="4572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6pPr>
                          <a:lvl7pPr marL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7pPr>
                          <a:lvl8pPr marL="13716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8pPr>
                          <a:lvl9pPr marL="1828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9pPr>
                        </a:lstStyle>
                        <a:p>
                          <a:pPr fontAlgn="base"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FontTx/>
                            <a:buChar char="•"/>
                          </a:pPr>
                          <a:endParaRPr lang="en-US" altLang="en-US" sz="2000" b="1">
                            <a:solidFill>
                              <a:srgbClr val="000000"/>
                            </a:solidFill>
                            <a:ea typeface="MS PGothic" pitchFamily="34" charset="-128"/>
                          </a:endParaRPr>
                        </a:p>
                      </p:txBody>
                    </p:sp>
                  </p:grpSp>
                  <p:sp>
                    <p:nvSpPr>
                      <p:cNvPr id="3117" name="Rectangl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64" y="1427"/>
                        <a:ext cx="178" cy="2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37931725" indent="-37474525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1371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1828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fontAlgn="base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FontTx/>
                          <a:buChar char="•"/>
                        </a:pPr>
                        <a:endParaRPr lang="en-US" altLang="en-US" sz="2000" b="1">
                          <a:solidFill>
                            <a:srgbClr val="000000"/>
                          </a:solidFill>
                          <a:ea typeface="MS PGothic" pitchFamily="34" charset="-128"/>
                        </a:endParaRPr>
                      </a:p>
                    </p:txBody>
                  </p:sp>
                </p:grpSp>
                <p:sp>
                  <p:nvSpPr>
                    <p:cNvPr id="3118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" y="1590"/>
                      <a:ext cx="178" cy="2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7931725" indent="-37474525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1371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1828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5000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en-US" altLang="en-US" sz="2000" b="1">
                        <a:solidFill>
                          <a:srgbClr val="000000"/>
                        </a:solidFill>
                        <a:ea typeface="MS PGothic" pitchFamily="34" charset="-128"/>
                      </a:endParaRPr>
                    </a:p>
                  </p:txBody>
                </p:sp>
                <p:sp>
                  <p:nvSpPr>
                    <p:cNvPr id="3119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2" y="1760"/>
                      <a:ext cx="8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312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692" y="1836"/>
                    <a:ext cx="172" cy="2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fontAlgn="base">
                      <a:spcBef>
                        <a:spcPct val="50000"/>
                      </a:spcBef>
                      <a:spcAft>
                        <a:spcPct val="0"/>
                      </a:spcAft>
                      <a:buFontTx/>
                      <a:buChar char="•"/>
                    </a:pPr>
                    <a:endParaRPr lang="en-US" altLang="en-US" sz="2000" b="1">
                      <a:solidFill>
                        <a:srgbClr val="000000"/>
                      </a:solidFill>
                      <a:ea typeface="MS PGothic" pitchFamily="34" charset="-128"/>
                    </a:endParaRPr>
                  </a:p>
                </p:txBody>
              </p:sp>
              <p:sp>
                <p:nvSpPr>
                  <p:cNvPr id="312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1782" y="1843"/>
                    <a:ext cx="172" cy="2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37931725" indent="-37474525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1371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18288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fontAlgn="base">
                      <a:spcBef>
                        <a:spcPct val="50000"/>
                      </a:spcBef>
                      <a:spcAft>
                        <a:spcPct val="0"/>
                      </a:spcAft>
                      <a:buFontTx/>
                      <a:buChar char="•"/>
                    </a:pPr>
                    <a:endParaRPr lang="en-US" altLang="en-US" sz="2000" b="1">
                      <a:solidFill>
                        <a:srgbClr val="000000"/>
                      </a:solidFill>
                      <a:ea typeface="MS PGothic" pitchFamily="34" charset="-128"/>
                    </a:endParaRPr>
                  </a:p>
                </p:txBody>
              </p:sp>
            </p:grpSp>
            <p:sp>
              <p:nvSpPr>
                <p:cNvPr id="3122" name="Rectangle 50"/>
                <p:cNvSpPr>
                  <a:spLocks noChangeArrowheads="1"/>
                </p:cNvSpPr>
                <p:nvPr/>
              </p:nvSpPr>
              <p:spPr bwMode="auto">
                <a:xfrm>
                  <a:off x="2799" y="1534"/>
                  <a:ext cx="138" cy="2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altLang="en-US" sz="2000" b="1">
                    <a:solidFill>
                      <a:srgbClr val="000000"/>
                    </a:solidFill>
                    <a:ea typeface="MS PGothic" pitchFamily="34" charset="-128"/>
                  </a:endParaRPr>
                </a:p>
              </p:txBody>
            </p:sp>
          </p:grpSp>
          <p:sp>
            <p:nvSpPr>
              <p:cNvPr id="3123" name="Rectangle 51"/>
              <p:cNvSpPr>
                <a:spLocks noChangeArrowheads="1"/>
              </p:cNvSpPr>
              <p:nvPr/>
            </p:nvSpPr>
            <p:spPr bwMode="auto">
              <a:xfrm rot="2803008">
                <a:off x="1776" y="1888"/>
                <a:ext cx="308" cy="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FontTx/>
                  <a:buChar char="•"/>
                </a:pPr>
                <a:endParaRPr lang="en-US" altLang="en-US" sz="2000" b="1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3124" name="Rectangle 52"/>
            <p:cNvSpPr>
              <a:spLocks noChangeArrowheads="1"/>
            </p:cNvSpPr>
            <p:nvPr/>
          </p:nvSpPr>
          <p:spPr bwMode="auto">
            <a:xfrm>
              <a:off x="2390" y="1480"/>
              <a:ext cx="128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3125" name="Rectangle 53"/>
            <p:cNvSpPr>
              <a:spLocks noChangeArrowheads="1"/>
            </p:cNvSpPr>
            <p:nvPr/>
          </p:nvSpPr>
          <p:spPr bwMode="auto">
            <a:xfrm>
              <a:off x="2448" y="1489"/>
              <a:ext cx="11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3126" name="Rectangle 54"/>
          <p:cNvSpPr>
            <a:spLocks noChangeArrowheads="1"/>
          </p:cNvSpPr>
          <p:nvPr/>
        </p:nvSpPr>
        <p:spPr bwMode="auto">
          <a:xfrm>
            <a:off x="6346825" y="3336925"/>
            <a:ext cx="184150" cy="396875"/>
          </a:xfrm>
          <a:prstGeom prst="rect">
            <a:avLst/>
          </a:prstGeom>
          <a:solidFill>
            <a:srgbClr val="FF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5700713" y="2293938"/>
            <a:ext cx="88900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128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8"/>
          <a:stretch>
            <a:fillRect/>
          </a:stretch>
        </p:blipFill>
        <p:spPr bwMode="auto">
          <a:xfrm rot="1163970">
            <a:off x="5734050" y="3013075"/>
            <a:ext cx="26670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488" y="533400"/>
            <a:ext cx="8901112" cy="609600"/>
          </a:xfrm>
          <a:noFill/>
        </p:spPr>
        <p:txBody>
          <a:bodyPr/>
          <a:lstStyle/>
          <a:p>
            <a:r>
              <a:rPr lang="en-US" altLang="en-US" sz="2400" dirty="0" smtClean="0"/>
              <a:t>GOES-R: </a:t>
            </a:r>
            <a:r>
              <a:rPr lang="en-US" altLang="en-US" sz="2400" dirty="0"/>
              <a:t>Helps provide advanced weather Information to enable collaborative planning and efficient utilization of airspace routes through entire trajectory </a:t>
            </a:r>
          </a:p>
        </p:txBody>
      </p:sp>
      <p:sp>
        <p:nvSpPr>
          <p:cNvPr id="3130" name="Rectangle 17"/>
          <p:cNvSpPr>
            <a:spLocks noChangeArrowheads="1"/>
          </p:cNvSpPr>
          <p:nvPr/>
        </p:nvSpPr>
        <p:spPr bwMode="auto">
          <a:xfrm>
            <a:off x="1789113" y="2119313"/>
            <a:ext cx="228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1000" b="1" i="1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131" name="TextBox 138"/>
          <p:cNvSpPr txBox="1">
            <a:spLocks noChangeArrowheads="1"/>
          </p:cNvSpPr>
          <p:nvPr/>
        </p:nvSpPr>
        <p:spPr bwMode="auto">
          <a:xfrm>
            <a:off x="7312025" y="4135438"/>
            <a:ext cx="1636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</p:txBody>
      </p:sp>
      <p:grpSp>
        <p:nvGrpSpPr>
          <p:cNvPr id="3132" name="Group 60"/>
          <p:cNvGrpSpPr>
            <a:grpSpLocks/>
          </p:cNvGrpSpPr>
          <p:nvPr/>
        </p:nvGrpSpPr>
        <p:grpSpPr bwMode="auto">
          <a:xfrm>
            <a:off x="3736975" y="2603500"/>
            <a:ext cx="225425" cy="295275"/>
            <a:chOff x="2354" y="1634"/>
            <a:chExt cx="142" cy="186"/>
          </a:xfrm>
        </p:grpSpPr>
        <p:grpSp>
          <p:nvGrpSpPr>
            <p:cNvPr id="3133" name="Group 61"/>
            <p:cNvGrpSpPr>
              <a:grpSpLocks/>
            </p:cNvGrpSpPr>
            <p:nvPr/>
          </p:nvGrpSpPr>
          <p:grpSpPr bwMode="auto">
            <a:xfrm>
              <a:off x="2354" y="1634"/>
              <a:ext cx="142" cy="126"/>
              <a:chOff x="2354" y="1634"/>
              <a:chExt cx="142" cy="126"/>
            </a:xfrm>
          </p:grpSpPr>
          <p:sp>
            <p:nvSpPr>
              <p:cNvPr id="3134" name="Rectangle 62"/>
              <p:cNvSpPr>
                <a:spLocks noChangeArrowheads="1"/>
              </p:cNvSpPr>
              <p:nvPr/>
            </p:nvSpPr>
            <p:spPr bwMode="auto">
              <a:xfrm>
                <a:off x="2354" y="1666"/>
                <a:ext cx="142" cy="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FontTx/>
                  <a:buChar char="•"/>
                </a:pPr>
                <a:endParaRPr lang="en-US" altLang="en-US" sz="2000" b="1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3135" name="Rectangle 63"/>
              <p:cNvSpPr>
                <a:spLocks noChangeArrowheads="1"/>
              </p:cNvSpPr>
              <p:nvPr/>
            </p:nvSpPr>
            <p:spPr bwMode="auto">
              <a:xfrm>
                <a:off x="2390" y="1634"/>
                <a:ext cx="100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FontTx/>
                  <a:buChar char="•"/>
                </a:pPr>
                <a:endParaRPr lang="en-US" altLang="en-US" sz="2000" b="1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3136" name="Line 64"/>
            <p:cNvSpPr>
              <a:spLocks noChangeShapeType="1"/>
            </p:cNvSpPr>
            <p:nvPr/>
          </p:nvSpPr>
          <p:spPr bwMode="auto">
            <a:xfrm>
              <a:off x="2454" y="1736"/>
              <a:ext cx="14" cy="6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7" name="Line 65"/>
            <p:cNvSpPr>
              <a:spLocks noChangeShapeType="1"/>
            </p:cNvSpPr>
            <p:nvPr/>
          </p:nvSpPr>
          <p:spPr bwMode="auto">
            <a:xfrm flipH="1">
              <a:off x="2378" y="1736"/>
              <a:ext cx="2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38" name="Group 66"/>
          <p:cNvGrpSpPr>
            <a:grpSpLocks/>
          </p:cNvGrpSpPr>
          <p:nvPr/>
        </p:nvGrpSpPr>
        <p:grpSpPr bwMode="auto">
          <a:xfrm>
            <a:off x="7004050" y="2579688"/>
            <a:ext cx="847725" cy="196850"/>
            <a:chOff x="4394" y="1787"/>
            <a:chExt cx="534" cy="124"/>
          </a:xfrm>
        </p:grpSpPr>
        <p:sp>
          <p:nvSpPr>
            <p:cNvPr id="3139" name="Oval 32"/>
            <p:cNvSpPr>
              <a:spLocks noChangeAspect="1" noChangeArrowheads="1"/>
            </p:cNvSpPr>
            <p:nvPr/>
          </p:nvSpPr>
          <p:spPr bwMode="auto">
            <a:xfrm rot="10639309">
              <a:off x="4864" y="1787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40" name="Oval 32"/>
            <p:cNvSpPr>
              <a:spLocks noChangeAspect="1" noChangeArrowheads="1"/>
            </p:cNvSpPr>
            <p:nvPr/>
          </p:nvSpPr>
          <p:spPr bwMode="auto">
            <a:xfrm rot="10639309">
              <a:off x="4710" y="1789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41" name="Oval 32"/>
            <p:cNvSpPr>
              <a:spLocks noChangeAspect="1" noChangeArrowheads="1"/>
            </p:cNvSpPr>
            <p:nvPr/>
          </p:nvSpPr>
          <p:spPr bwMode="auto">
            <a:xfrm rot="10639309">
              <a:off x="4572" y="1792"/>
              <a:ext cx="64" cy="11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10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42" name="Line 70"/>
            <p:cNvSpPr>
              <a:spLocks noChangeShapeType="1"/>
            </p:cNvSpPr>
            <p:nvPr/>
          </p:nvSpPr>
          <p:spPr bwMode="auto">
            <a:xfrm rot="10800000" flipH="1">
              <a:off x="4480" y="1907"/>
              <a:ext cx="42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3" name="Line 71"/>
            <p:cNvSpPr>
              <a:spLocks noChangeShapeType="1"/>
            </p:cNvSpPr>
            <p:nvPr/>
          </p:nvSpPr>
          <p:spPr bwMode="auto">
            <a:xfrm rot="10800000" flipH="1">
              <a:off x="4443" y="1788"/>
              <a:ext cx="45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4" name="Line 72"/>
            <p:cNvSpPr>
              <a:spLocks noChangeShapeType="1"/>
            </p:cNvSpPr>
            <p:nvPr/>
          </p:nvSpPr>
          <p:spPr bwMode="auto">
            <a:xfrm rot="10800000" flipH="1">
              <a:off x="4394" y="1863"/>
              <a:ext cx="47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5" name="Line 73"/>
            <p:cNvSpPr>
              <a:spLocks noChangeShapeType="1"/>
            </p:cNvSpPr>
            <p:nvPr/>
          </p:nvSpPr>
          <p:spPr bwMode="auto">
            <a:xfrm flipH="1">
              <a:off x="4415" y="1809"/>
              <a:ext cx="45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46" name="Rectangle 74"/>
          <p:cNvSpPr>
            <a:spLocks noChangeArrowheads="1"/>
          </p:cNvSpPr>
          <p:nvPr/>
        </p:nvSpPr>
        <p:spPr bwMode="auto">
          <a:xfrm>
            <a:off x="7254875" y="3765550"/>
            <a:ext cx="812800" cy="14128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Post-flight</a:t>
            </a:r>
          </a:p>
        </p:txBody>
      </p:sp>
      <p:sp>
        <p:nvSpPr>
          <p:cNvPr id="3147" name="Rectangle 75"/>
          <p:cNvSpPr>
            <a:spLocks noChangeArrowheads="1"/>
          </p:cNvSpPr>
          <p:nvPr/>
        </p:nvSpPr>
        <p:spPr bwMode="auto">
          <a:xfrm>
            <a:off x="941388" y="3756025"/>
            <a:ext cx="746125" cy="1603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Pre-flight</a:t>
            </a:r>
          </a:p>
        </p:txBody>
      </p:sp>
      <p:grpSp>
        <p:nvGrpSpPr>
          <p:cNvPr id="3149" name="Group 77"/>
          <p:cNvGrpSpPr>
            <a:grpSpLocks/>
          </p:cNvGrpSpPr>
          <p:nvPr/>
        </p:nvGrpSpPr>
        <p:grpSpPr bwMode="auto">
          <a:xfrm>
            <a:off x="3073400" y="2498725"/>
            <a:ext cx="1847850" cy="460375"/>
            <a:chOff x="1936" y="1574"/>
            <a:chExt cx="1164" cy="290"/>
          </a:xfrm>
        </p:grpSpPr>
        <p:grpSp>
          <p:nvGrpSpPr>
            <p:cNvPr id="3150" name="Group 78"/>
            <p:cNvGrpSpPr>
              <a:grpSpLocks/>
            </p:cNvGrpSpPr>
            <p:nvPr/>
          </p:nvGrpSpPr>
          <p:grpSpPr bwMode="auto">
            <a:xfrm>
              <a:off x="1936" y="1574"/>
              <a:ext cx="418" cy="290"/>
              <a:chOff x="1936" y="1574"/>
              <a:chExt cx="418" cy="290"/>
            </a:xfrm>
          </p:grpSpPr>
          <p:grpSp>
            <p:nvGrpSpPr>
              <p:cNvPr id="3151" name="Group 79"/>
              <p:cNvGrpSpPr>
                <a:grpSpLocks/>
              </p:cNvGrpSpPr>
              <p:nvPr/>
            </p:nvGrpSpPr>
            <p:grpSpPr bwMode="auto">
              <a:xfrm>
                <a:off x="1936" y="1720"/>
                <a:ext cx="364" cy="144"/>
                <a:chOff x="1936" y="1720"/>
                <a:chExt cx="364" cy="144"/>
              </a:xfrm>
            </p:grpSpPr>
            <p:sp>
              <p:nvSpPr>
                <p:cNvPr id="3152" name="Rectangle 80"/>
                <p:cNvSpPr>
                  <a:spLocks noChangeArrowheads="1"/>
                </p:cNvSpPr>
                <p:nvPr/>
              </p:nvSpPr>
              <p:spPr bwMode="auto">
                <a:xfrm rot="-1844129">
                  <a:off x="1936" y="1780"/>
                  <a:ext cx="200" cy="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altLang="en-US" sz="2000" b="1">
                    <a:solidFill>
                      <a:srgbClr val="000000"/>
                    </a:solidFill>
                    <a:ea typeface="MS PGothic" pitchFamily="34" charset="-128"/>
                  </a:endParaRPr>
                </a:p>
              </p:txBody>
            </p:sp>
            <p:sp>
              <p:nvSpPr>
                <p:cNvPr id="3153" name="Rectangle 81"/>
                <p:cNvSpPr>
                  <a:spLocks noChangeArrowheads="1"/>
                </p:cNvSpPr>
                <p:nvPr/>
              </p:nvSpPr>
              <p:spPr bwMode="auto">
                <a:xfrm>
                  <a:off x="2108" y="1720"/>
                  <a:ext cx="192" cy="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  <a:buFontTx/>
                    <a:buChar char="•"/>
                  </a:pPr>
                  <a:endParaRPr lang="en-US" altLang="en-US" sz="2000" b="1">
                    <a:solidFill>
                      <a:srgbClr val="000000"/>
                    </a:solidFill>
                    <a:ea typeface="MS PGothic" pitchFamily="34" charset="-128"/>
                  </a:endParaRPr>
                </a:p>
              </p:txBody>
            </p:sp>
          </p:grpSp>
          <p:sp>
            <p:nvSpPr>
              <p:cNvPr id="3154" name="Rectangle 82"/>
              <p:cNvSpPr>
                <a:spLocks noChangeArrowheads="1"/>
              </p:cNvSpPr>
              <p:nvPr/>
            </p:nvSpPr>
            <p:spPr bwMode="auto">
              <a:xfrm rot="-2771116">
                <a:off x="2232" y="1640"/>
                <a:ext cx="188" cy="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FontTx/>
                  <a:buChar char="•"/>
                </a:pPr>
                <a:endParaRPr lang="en-US" altLang="en-US" sz="2000" b="1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</p:grpSp>
        <p:sp>
          <p:nvSpPr>
            <p:cNvPr id="3155" name="Rectangle 83"/>
            <p:cNvSpPr>
              <a:spLocks noChangeArrowheads="1"/>
            </p:cNvSpPr>
            <p:nvPr/>
          </p:nvSpPr>
          <p:spPr bwMode="auto">
            <a:xfrm>
              <a:off x="2684" y="1612"/>
              <a:ext cx="416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3156" name="Freeform 84"/>
          <p:cNvSpPr>
            <a:spLocks/>
          </p:cNvSpPr>
          <p:nvPr/>
        </p:nvSpPr>
        <p:spPr bwMode="auto">
          <a:xfrm>
            <a:off x="3149600" y="2546350"/>
            <a:ext cx="571500" cy="355600"/>
          </a:xfrm>
          <a:custGeom>
            <a:avLst/>
            <a:gdLst>
              <a:gd name="T0" fmla="*/ 0 w 360"/>
              <a:gd name="T1" fmla="*/ 224 h 224"/>
              <a:gd name="T2" fmla="*/ 168 w 360"/>
              <a:gd name="T3" fmla="*/ 52 h 224"/>
              <a:gd name="T4" fmla="*/ 360 w 360"/>
              <a:gd name="T5" fmla="*/ 0 h 224"/>
              <a:gd name="T6" fmla="*/ 0 60000 65536"/>
              <a:gd name="T7" fmla="*/ 0 60000 65536"/>
              <a:gd name="T8" fmla="*/ 0 60000 65536"/>
              <a:gd name="T9" fmla="*/ 0 w 360"/>
              <a:gd name="T10" fmla="*/ 0 h 224"/>
              <a:gd name="T11" fmla="*/ 360 w 360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224">
                <a:moveTo>
                  <a:pt x="0" y="224"/>
                </a:moveTo>
                <a:cubicBezTo>
                  <a:pt x="28" y="195"/>
                  <a:pt x="108" y="89"/>
                  <a:pt x="168" y="52"/>
                </a:cubicBezTo>
                <a:cubicBezTo>
                  <a:pt x="228" y="15"/>
                  <a:pt x="320" y="11"/>
                  <a:pt x="360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157" name="Rectangle 85"/>
          <p:cNvSpPr>
            <a:spLocks noChangeArrowheads="1"/>
          </p:cNvSpPr>
          <p:nvPr/>
        </p:nvSpPr>
        <p:spPr bwMode="auto">
          <a:xfrm>
            <a:off x="3648075" y="2781300"/>
            <a:ext cx="476250" cy="42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158" name="Rectangle 86"/>
          <p:cNvSpPr>
            <a:spLocks noChangeArrowheads="1"/>
          </p:cNvSpPr>
          <p:nvPr/>
        </p:nvSpPr>
        <p:spPr bwMode="auto">
          <a:xfrm rot="3174294">
            <a:off x="3949700" y="2668588"/>
            <a:ext cx="223838" cy="49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159" name="Rectangle 87"/>
          <p:cNvSpPr>
            <a:spLocks noChangeArrowheads="1"/>
          </p:cNvSpPr>
          <p:nvPr/>
        </p:nvSpPr>
        <p:spPr bwMode="auto">
          <a:xfrm>
            <a:off x="4095750" y="2743200"/>
            <a:ext cx="139065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 rot="1707918">
            <a:off x="5476875" y="2857500"/>
            <a:ext cx="357188" cy="88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3161" name="Group 89"/>
          <p:cNvGrpSpPr>
            <a:grpSpLocks/>
          </p:cNvGrpSpPr>
          <p:nvPr/>
        </p:nvGrpSpPr>
        <p:grpSpPr bwMode="auto">
          <a:xfrm>
            <a:off x="1008063" y="2376488"/>
            <a:ext cx="6967537" cy="1352550"/>
            <a:chOff x="651" y="1105"/>
            <a:chExt cx="4389" cy="852"/>
          </a:xfrm>
        </p:grpSpPr>
        <p:pic>
          <p:nvPicPr>
            <p:cNvPr id="3162" name="Picture 9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88"/>
            <a:stretch>
              <a:fillRect/>
            </a:stretch>
          </p:blipFill>
          <p:spPr bwMode="auto">
            <a:xfrm rot="507677">
              <a:off x="2353" y="1155"/>
              <a:ext cx="168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3" name="Picture 9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88"/>
            <a:stretch>
              <a:fillRect/>
            </a:stretch>
          </p:blipFill>
          <p:spPr bwMode="auto">
            <a:xfrm rot="-364390">
              <a:off x="3228" y="1320"/>
              <a:ext cx="168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4" name="Picture 9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88"/>
            <a:stretch>
              <a:fillRect/>
            </a:stretch>
          </p:blipFill>
          <p:spPr bwMode="auto">
            <a:xfrm rot="-1811638">
              <a:off x="1868" y="1480"/>
              <a:ext cx="168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65" name="Group 93"/>
            <p:cNvGrpSpPr>
              <a:grpSpLocks/>
            </p:cNvGrpSpPr>
            <p:nvPr/>
          </p:nvGrpSpPr>
          <p:grpSpPr bwMode="auto">
            <a:xfrm>
              <a:off x="651" y="1105"/>
              <a:ext cx="4389" cy="852"/>
              <a:chOff x="651" y="1105"/>
              <a:chExt cx="4389" cy="852"/>
            </a:xfrm>
          </p:grpSpPr>
          <p:sp>
            <p:nvSpPr>
              <p:cNvPr id="3166" name="Oval 94"/>
              <p:cNvSpPr>
                <a:spLocks noChangeArrowheads="1"/>
              </p:cNvSpPr>
              <p:nvPr/>
            </p:nvSpPr>
            <p:spPr bwMode="auto">
              <a:xfrm rot="-959290">
                <a:off x="1598" y="1799"/>
                <a:ext cx="55" cy="1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FontTx/>
                  <a:buChar char="•"/>
                </a:pPr>
                <a:endParaRPr lang="en-US" altLang="en-US" sz="2000" b="1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grpSp>
            <p:nvGrpSpPr>
              <p:cNvPr id="3167" name="Group 95"/>
              <p:cNvGrpSpPr>
                <a:grpSpLocks/>
              </p:cNvGrpSpPr>
              <p:nvPr/>
            </p:nvGrpSpPr>
            <p:grpSpPr bwMode="auto">
              <a:xfrm>
                <a:off x="651" y="1105"/>
                <a:ext cx="4389" cy="852"/>
                <a:chOff x="651" y="1105"/>
                <a:chExt cx="4389" cy="852"/>
              </a:xfrm>
            </p:grpSpPr>
            <p:pic>
              <p:nvPicPr>
                <p:cNvPr id="3168" name="Picture 9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" y="1811"/>
                  <a:ext cx="431" cy="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169" name="Group 97"/>
                <p:cNvGrpSpPr>
                  <a:grpSpLocks/>
                </p:cNvGrpSpPr>
                <p:nvPr/>
              </p:nvGrpSpPr>
              <p:grpSpPr bwMode="auto">
                <a:xfrm>
                  <a:off x="1154" y="1105"/>
                  <a:ext cx="3886" cy="852"/>
                  <a:chOff x="1154" y="1105"/>
                  <a:chExt cx="3886" cy="852"/>
                </a:xfrm>
              </p:grpSpPr>
              <p:pic>
                <p:nvPicPr>
                  <p:cNvPr id="3170" name="Picture 98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2" y="1789"/>
                    <a:ext cx="498" cy="1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3171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154" y="1105"/>
                    <a:ext cx="3346" cy="826"/>
                    <a:chOff x="1154" y="1105"/>
                    <a:chExt cx="3346" cy="826"/>
                  </a:xfrm>
                </p:grpSpPr>
                <p:sp>
                  <p:nvSpPr>
                    <p:cNvPr id="3172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920" y="1284"/>
                      <a:ext cx="686" cy="53"/>
                    </a:xfrm>
                    <a:custGeom>
                      <a:avLst/>
                      <a:gdLst>
                        <a:gd name="T0" fmla="*/ 0 w 686"/>
                        <a:gd name="T1" fmla="*/ 0 h 53"/>
                        <a:gd name="T2" fmla="*/ 136 w 686"/>
                        <a:gd name="T3" fmla="*/ 40 h 53"/>
                        <a:gd name="T4" fmla="*/ 282 w 686"/>
                        <a:gd name="T5" fmla="*/ 53 h 53"/>
                        <a:gd name="T6" fmla="*/ 449 w 686"/>
                        <a:gd name="T7" fmla="*/ 21 h 53"/>
                        <a:gd name="T8" fmla="*/ 575 w 686"/>
                        <a:gd name="T9" fmla="*/ 3 h 53"/>
                        <a:gd name="T10" fmla="*/ 686 w 686"/>
                        <a:gd name="T11" fmla="*/ 30 h 5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686"/>
                        <a:gd name="T19" fmla="*/ 0 h 53"/>
                        <a:gd name="T20" fmla="*/ 686 w 686"/>
                        <a:gd name="T21" fmla="*/ 53 h 5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686" h="53">
                          <a:moveTo>
                            <a:pt x="0" y="0"/>
                          </a:moveTo>
                          <a:lnTo>
                            <a:pt x="136" y="40"/>
                          </a:lnTo>
                          <a:lnTo>
                            <a:pt x="282" y="53"/>
                          </a:lnTo>
                          <a:lnTo>
                            <a:pt x="449" y="21"/>
                          </a:lnTo>
                          <a:lnTo>
                            <a:pt x="575" y="3"/>
                          </a:lnTo>
                          <a:lnTo>
                            <a:pt x="686" y="30"/>
                          </a:ln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7931725" indent="-37474525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1371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18288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fontAlgn="base">
                        <a:spcBef>
                          <a:spcPct val="50000"/>
                        </a:spcBef>
                        <a:spcAft>
                          <a:spcPct val="0"/>
                        </a:spcAft>
                        <a:buFontTx/>
                        <a:buChar char="•"/>
                      </a:pPr>
                      <a:endParaRPr lang="en-US" altLang="en-US" sz="2000" b="1">
                        <a:solidFill>
                          <a:srgbClr val="000000"/>
                        </a:solidFill>
                        <a:ea typeface="MS PGothic" pitchFamily="34" charset="-128"/>
                      </a:endParaRPr>
                    </a:p>
                  </p:txBody>
                </p:sp>
                <p:grpSp>
                  <p:nvGrpSpPr>
                    <p:cNvPr id="3173" name="Group 1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54" y="1105"/>
                      <a:ext cx="3346" cy="826"/>
                      <a:chOff x="1154" y="1105"/>
                      <a:chExt cx="3346" cy="826"/>
                    </a:xfrm>
                  </p:grpSpPr>
                  <p:sp>
                    <p:nvSpPr>
                      <p:cNvPr id="3174" name="Freeform 1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44" y="1254"/>
                        <a:ext cx="877" cy="469"/>
                      </a:xfrm>
                      <a:custGeom>
                        <a:avLst/>
                        <a:gdLst>
                          <a:gd name="T0" fmla="*/ 0 w 877"/>
                          <a:gd name="T1" fmla="*/ 38 h 469"/>
                          <a:gd name="T2" fmla="*/ 130 w 877"/>
                          <a:gd name="T3" fmla="*/ 52 h 469"/>
                          <a:gd name="T4" fmla="*/ 301 w 877"/>
                          <a:gd name="T5" fmla="*/ 21 h 469"/>
                          <a:gd name="T6" fmla="*/ 427 w 877"/>
                          <a:gd name="T7" fmla="*/ 0 h 469"/>
                          <a:gd name="T8" fmla="*/ 595 w 877"/>
                          <a:gd name="T9" fmla="*/ 36 h 469"/>
                          <a:gd name="T10" fmla="*/ 685 w 877"/>
                          <a:gd name="T11" fmla="*/ 214 h 469"/>
                          <a:gd name="T12" fmla="*/ 814 w 877"/>
                          <a:gd name="T13" fmla="*/ 373 h 469"/>
                          <a:gd name="T14" fmla="*/ 877 w 877"/>
                          <a:gd name="T15" fmla="*/ 469 h 469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877"/>
                          <a:gd name="T25" fmla="*/ 0 h 469"/>
                          <a:gd name="T26" fmla="*/ 877 w 877"/>
                          <a:gd name="T27" fmla="*/ 469 h 469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877" h="469">
                            <a:moveTo>
                              <a:pt x="0" y="38"/>
                            </a:moveTo>
                            <a:lnTo>
                              <a:pt x="130" y="52"/>
                            </a:lnTo>
                            <a:lnTo>
                              <a:pt x="301" y="21"/>
                            </a:lnTo>
                            <a:lnTo>
                              <a:pt x="427" y="0"/>
                            </a:lnTo>
                            <a:lnTo>
                              <a:pt x="595" y="36"/>
                            </a:lnTo>
                            <a:lnTo>
                              <a:pt x="685" y="214"/>
                            </a:lnTo>
                            <a:lnTo>
                              <a:pt x="814" y="373"/>
                            </a:lnTo>
                            <a:lnTo>
                              <a:pt x="877" y="469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37931725" indent="-37474525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9144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1371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18288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fontAlgn="base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FontTx/>
                          <a:buChar char="•"/>
                        </a:pPr>
                        <a:endParaRPr lang="en-US" altLang="en-US" sz="2000" b="1">
                          <a:solidFill>
                            <a:srgbClr val="000000"/>
                          </a:solidFill>
                          <a:ea typeface="MS PGothic" pitchFamily="34" charset="-128"/>
                        </a:endParaRPr>
                      </a:p>
                    </p:txBody>
                  </p:sp>
                  <p:grpSp>
                    <p:nvGrpSpPr>
                      <p:cNvPr id="3175" name="Group 1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4" y="1105"/>
                        <a:ext cx="3346" cy="826"/>
                        <a:chOff x="1154" y="1105"/>
                        <a:chExt cx="3346" cy="826"/>
                      </a:xfrm>
                    </p:grpSpPr>
                    <p:sp>
                      <p:nvSpPr>
                        <p:cNvPr id="3176" name="Oval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187040">
                          <a:off x="1926" y="1441"/>
                          <a:ext cx="56" cy="11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>
                          <a:lvl1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1pPr>
                          <a:lvl2pPr marL="37931725" indent="-37474525"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2pPr>
                          <a:lvl3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3pPr>
                          <a:lvl4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4pPr>
                          <a:lvl5pPr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5pPr>
                          <a:lvl6pPr marL="4572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6pPr>
                          <a:lvl7pPr marL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7pPr>
                          <a:lvl8pPr marL="13716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8pPr>
                          <a:lvl9pPr marL="18288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pitchFamily="34" charset="0"/>
                            </a:defRPr>
                          </a:lvl9pPr>
                        </a:lstStyle>
                        <a:p>
                          <a:pPr fontAlgn="base"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FontTx/>
                            <a:buChar char="•"/>
                          </a:pPr>
                          <a:endParaRPr lang="en-US" altLang="en-US" sz="2000" b="1">
                            <a:solidFill>
                              <a:srgbClr val="000000"/>
                            </a:solidFill>
                            <a:ea typeface="MS PGothic" pitchFamily="34" charset="-128"/>
                          </a:endParaRPr>
                        </a:p>
                      </p:txBody>
                    </p:sp>
                    <p:grpSp>
                      <p:nvGrpSpPr>
                        <p:cNvPr id="3177" name="Group 10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4" y="1105"/>
                          <a:ext cx="3346" cy="826"/>
                          <a:chOff x="1154" y="1105"/>
                          <a:chExt cx="3346" cy="826"/>
                        </a:xfrm>
                      </p:grpSpPr>
                      <p:sp>
                        <p:nvSpPr>
                          <p:cNvPr id="3178" name="Freeform 1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12" y="1316"/>
                            <a:ext cx="374" cy="498"/>
                          </a:xfrm>
                          <a:custGeom>
                            <a:avLst/>
                            <a:gdLst>
                              <a:gd name="T0" fmla="*/ 0 w 374"/>
                              <a:gd name="T1" fmla="*/ 0 h 498"/>
                              <a:gd name="T2" fmla="*/ 88 w 374"/>
                              <a:gd name="T3" fmla="*/ 156 h 498"/>
                              <a:gd name="T4" fmla="*/ 206 w 374"/>
                              <a:gd name="T5" fmla="*/ 304 h 498"/>
                              <a:gd name="T6" fmla="*/ 280 w 374"/>
                              <a:gd name="T7" fmla="*/ 418 h 498"/>
                              <a:gd name="T8" fmla="*/ 374 w 374"/>
                              <a:gd name="T9" fmla="*/ 498 h 498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  <a:gd name="T15" fmla="*/ 0 w 374"/>
                              <a:gd name="T16" fmla="*/ 0 h 498"/>
                              <a:gd name="T17" fmla="*/ 374 w 374"/>
                              <a:gd name="T18" fmla="*/ 498 h 498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T15" t="T16" r="T17" b="T18"/>
                            <a:pathLst>
                              <a:path w="374" h="498">
                                <a:moveTo>
                                  <a:pt x="0" y="0"/>
                                </a:moveTo>
                                <a:lnTo>
                                  <a:pt x="88" y="156"/>
                                </a:lnTo>
                                <a:lnTo>
                                  <a:pt x="206" y="304"/>
                                </a:lnTo>
                                <a:lnTo>
                                  <a:pt x="280" y="418"/>
                                </a:lnTo>
                                <a:lnTo>
                                  <a:pt x="374" y="498"/>
                                </a:lnTo>
                              </a:path>
                            </a:pathLst>
                          </a:cu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1pPr>
                            <a:lvl2pPr marL="37931725" indent="-37474525"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2pPr>
                            <a:lvl3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3pPr>
                            <a:lvl4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4pPr>
                            <a:lvl5pPr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5pPr>
                            <a:lvl6pPr marL="4572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6pPr>
                            <a:lvl7pPr marL="9144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7pPr>
                            <a:lvl8pPr marL="13716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8pPr>
                            <a:lvl9pPr marL="1828800"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itchFamily="34" charset="0"/>
                              </a:defRPr>
                            </a:lvl9pPr>
                          </a:lstStyle>
                          <a:p>
                            <a:pPr fontAlgn="base"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FontTx/>
                              <a:buChar char="•"/>
                            </a:pPr>
                            <a:endParaRPr lang="en-US" altLang="en-US" sz="2000" b="1">
                              <a:solidFill>
                                <a:srgbClr val="000000"/>
                              </a:solidFill>
                              <a:ea typeface="MS PGothic" pitchFamily="34" charset="-128"/>
                            </a:endParaRPr>
                          </a:p>
                        </p:txBody>
                      </p:sp>
                      <p:grpSp>
                        <p:nvGrpSpPr>
                          <p:cNvPr id="3179" name="Group 10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154" y="1105"/>
                            <a:ext cx="3346" cy="826"/>
                            <a:chOff x="1154" y="1105"/>
                            <a:chExt cx="3346" cy="826"/>
                          </a:xfrm>
                        </p:grpSpPr>
                        <p:grpSp>
                          <p:nvGrpSpPr>
                            <p:cNvPr id="3180" name="Group 10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52" y="1350"/>
                              <a:ext cx="1448" cy="565"/>
                              <a:chOff x="3052" y="1350"/>
                              <a:chExt cx="1448" cy="565"/>
                            </a:xfrm>
                          </p:grpSpPr>
                          <p:sp>
                            <p:nvSpPr>
                              <p:cNvPr id="3181" name="Freeform 10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924" y="1728"/>
                                <a:ext cx="93" cy="74"/>
                              </a:xfrm>
                              <a:custGeom>
                                <a:avLst/>
                                <a:gdLst>
                                  <a:gd name="T0" fmla="*/ 0 w 93"/>
                                  <a:gd name="T1" fmla="*/ 0 h 74"/>
                                  <a:gd name="T2" fmla="*/ 93 w 93"/>
                                  <a:gd name="T3" fmla="*/ 74 h 74"/>
                                  <a:gd name="T4" fmla="*/ 0 60000 65536"/>
                                  <a:gd name="T5" fmla="*/ 0 60000 65536"/>
                                  <a:gd name="T6" fmla="*/ 0 w 93"/>
                                  <a:gd name="T7" fmla="*/ 0 h 74"/>
                                  <a:gd name="T8" fmla="*/ 93 w 93"/>
                                  <a:gd name="T9" fmla="*/ 74 h 74"/>
                                </a:gdLst>
                                <a:ahLst/>
                                <a:cxnLst>
                                  <a:cxn ang="T4">
                                    <a:pos x="T0" y="T1"/>
                                  </a:cxn>
                                  <a:cxn ang="T5">
                                    <a:pos x="T2" y="T3"/>
                                  </a:cxn>
                                </a:cxnLst>
                                <a:rect l="T6" t="T7" r="T8" b="T9"/>
                                <a:pathLst>
                                  <a:path w="93" h="74">
                                    <a:moveTo>
                                      <a:pt x="0" y="0"/>
                                    </a:moveTo>
                                    <a:lnTo>
                                      <a:pt x="93" y="74"/>
                                    </a:ln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2" name="Freeform 110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052" y="1350"/>
                                <a:ext cx="914" cy="523"/>
                              </a:xfrm>
                              <a:custGeom>
                                <a:avLst/>
                                <a:gdLst>
                                  <a:gd name="T0" fmla="*/ 0 w 914"/>
                                  <a:gd name="T1" fmla="*/ 28 h 523"/>
                                  <a:gd name="T2" fmla="*/ 148 w 914"/>
                                  <a:gd name="T3" fmla="*/ 48 h 523"/>
                                  <a:gd name="T4" fmla="*/ 316 w 914"/>
                                  <a:gd name="T5" fmla="*/ 20 h 523"/>
                                  <a:gd name="T6" fmla="*/ 440 w 914"/>
                                  <a:gd name="T7" fmla="*/ 0 h 523"/>
                                  <a:gd name="T8" fmla="*/ 528 w 914"/>
                                  <a:gd name="T9" fmla="*/ 18 h 523"/>
                                  <a:gd name="T10" fmla="*/ 600 w 914"/>
                                  <a:gd name="T11" fmla="*/ 180 h 523"/>
                                  <a:gd name="T12" fmla="*/ 715 w 914"/>
                                  <a:gd name="T13" fmla="*/ 328 h 523"/>
                                  <a:gd name="T14" fmla="*/ 802 w 914"/>
                                  <a:gd name="T15" fmla="*/ 439 h 523"/>
                                  <a:gd name="T16" fmla="*/ 914 w 914"/>
                                  <a:gd name="T17" fmla="*/ 523 h 523"/>
                                  <a:gd name="T18" fmla="*/ 0 60000 65536"/>
                                  <a:gd name="T19" fmla="*/ 0 60000 65536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w 914"/>
                                  <a:gd name="T28" fmla="*/ 0 h 523"/>
                                  <a:gd name="T29" fmla="*/ 914 w 914"/>
                                  <a:gd name="T30" fmla="*/ 523 h 523"/>
                                </a:gdLst>
                                <a:ahLst/>
                                <a:cxnLst>
                                  <a:cxn ang="T18">
                                    <a:pos x="T0" y="T1"/>
                                  </a:cxn>
                                  <a:cxn ang="T19">
                                    <a:pos x="T2" y="T3"/>
                                  </a:cxn>
                                  <a:cxn ang="T20">
                                    <a:pos x="T4" y="T5"/>
                                  </a:cxn>
                                  <a:cxn ang="T21">
                                    <a:pos x="T6" y="T7"/>
                                  </a:cxn>
                                  <a:cxn ang="T22">
                                    <a:pos x="T8" y="T9"/>
                                  </a:cxn>
                                  <a:cxn ang="T23">
                                    <a:pos x="T10" y="T11"/>
                                  </a:cxn>
                                  <a:cxn ang="T24">
                                    <a:pos x="T12" y="T13"/>
                                  </a:cxn>
                                  <a:cxn ang="T25">
                                    <a:pos x="T14" y="T15"/>
                                  </a:cxn>
                                  <a:cxn ang="T26">
                                    <a:pos x="T16" y="T17"/>
                                  </a:cxn>
                                </a:cxnLst>
                                <a:rect l="T27" t="T28" r="T29" b="T30"/>
                                <a:pathLst>
                                  <a:path w="914" h="523">
                                    <a:moveTo>
                                      <a:pt x="0" y="28"/>
                                    </a:moveTo>
                                    <a:lnTo>
                                      <a:pt x="148" y="48"/>
                                    </a:lnTo>
                                    <a:lnTo>
                                      <a:pt x="316" y="20"/>
                                    </a:lnTo>
                                    <a:lnTo>
                                      <a:pt x="440" y="0"/>
                                    </a:lnTo>
                                    <a:lnTo>
                                      <a:pt x="528" y="18"/>
                                    </a:lnTo>
                                    <a:lnTo>
                                      <a:pt x="600" y="180"/>
                                    </a:lnTo>
                                    <a:lnTo>
                                      <a:pt x="715" y="328"/>
                                    </a:lnTo>
                                    <a:lnTo>
                                      <a:pt x="802" y="439"/>
                                    </a:lnTo>
                                    <a:lnTo>
                                      <a:pt x="914" y="523"/>
                                    </a:ln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3" name="Oval 32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rot="10639309">
                                <a:off x="4436" y="1791"/>
                                <a:ext cx="64" cy="119"/>
                              </a:xfrm>
                              <a:prstGeom prst="ellipse">
                                <a:avLst/>
                              </a:pr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rot="10800000" anchor="ctr"/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1000" b="1" i="1">
                                  <a:solidFill>
                                    <a:srgbClr val="000000"/>
                                  </a:solidFill>
                                  <a:latin typeface="Times New Roman" pitchFamily="18" charset="0"/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4" name="Oval 32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rot="10639309">
                                <a:off x="4282" y="1793"/>
                                <a:ext cx="64" cy="119"/>
                              </a:xfrm>
                              <a:prstGeom prst="ellipse">
                                <a:avLst/>
                              </a:pr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rot="10800000" anchor="ctr"/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1000" b="1" i="1">
                                  <a:solidFill>
                                    <a:srgbClr val="000000"/>
                                  </a:solidFill>
                                  <a:latin typeface="Times New Roman" pitchFamily="18" charset="0"/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5" name="Oval 32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 rot="10639309">
                                <a:off x="4144" y="1796"/>
                                <a:ext cx="64" cy="119"/>
                              </a:xfrm>
                              <a:prstGeom prst="ellipse">
                                <a:avLst/>
                              </a:pr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 rot="10800000" anchor="ctr"/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1000" b="1" i="1">
                                  <a:solidFill>
                                    <a:srgbClr val="000000"/>
                                  </a:solidFill>
                                  <a:latin typeface="Times New Roman" pitchFamily="18" charset="0"/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6" name="Line 114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rot="10800000" flipH="1">
                                <a:off x="3986" y="1911"/>
                                <a:ext cx="486" cy="3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>
                                  <a:solidFill>
                                    <a:srgbClr val="000000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3187" name="Line 115"/>
                              <p:cNvSpPr>
                                <a:spLocks noChangeShapeType="1"/>
                              </p:cNvSpPr>
                              <p:nvPr/>
                            </p:nvSpPr>
                            <p:spPr bwMode="auto">
                              <a:xfrm rot="10800000" flipH="1">
                                <a:off x="4015" y="1792"/>
                                <a:ext cx="450" cy="6"/>
                              </a:xfrm>
                              <a:prstGeom prst="line">
                                <a:avLst/>
                              </a:pr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endParaRPr lang="en-US">
                                  <a:solidFill>
                                    <a:srgbClr val="000000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3188" name="Freeform 116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988" y="1812"/>
                                <a:ext cx="461" cy="4"/>
                              </a:xfrm>
                              <a:custGeom>
                                <a:avLst/>
                                <a:gdLst>
                                  <a:gd name="T0" fmla="*/ 0 w 461"/>
                                  <a:gd name="T1" fmla="*/ 4 h 4"/>
                                  <a:gd name="T2" fmla="*/ 461 w 461"/>
                                  <a:gd name="T3" fmla="*/ 0 h 4"/>
                                  <a:gd name="T4" fmla="*/ 0 60000 65536"/>
                                  <a:gd name="T5" fmla="*/ 0 60000 65536"/>
                                  <a:gd name="T6" fmla="*/ 0 w 461"/>
                                  <a:gd name="T7" fmla="*/ 0 h 4"/>
                                  <a:gd name="T8" fmla="*/ 461 w 461"/>
                                  <a:gd name="T9" fmla="*/ 4 h 4"/>
                                </a:gdLst>
                                <a:ahLst/>
                                <a:cxnLst>
                                  <a:cxn ang="T4">
                                    <a:pos x="T0" y="T1"/>
                                  </a:cxn>
                                  <a:cxn ang="T5">
                                    <a:pos x="T2" y="T3"/>
                                  </a:cxn>
                                </a:cxnLst>
                                <a:rect l="T6" t="T7" r="T8" b="T9"/>
                                <a:pathLst>
                                  <a:path w="461" h="4">
                                    <a:moveTo>
                                      <a:pt x="0" y="4"/>
                                    </a:moveTo>
                                    <a:lnTo>
                                      <a:pt x="461" y="0"/>
                                    </a:ln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89" name="Freeform 117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3965" y="1869"/>
                                <a:ext cx="472" cy="4"/>
                              </a:xfrm>
                              <a:custGeom>
                                <a:avLst/>
                                <a:gdLst>
                                  <a:gd name="T0" fmla="*/ 0 w 472"/>
                                  <a:gd name="T1" fmla="*/ 4 h 4"/>
                                  <a:gd name="T2" fmla="*/ 472 w 472"/>
                                  <a:gd name="T3" fmla="*/ 0 h 4"/>
                                  <a:gd name="T4" fmla="*/ 0 60000 65536"/>
                                  <a:gd name="T5" fmla="*/ 0 60000 65536"/>
                                  <a:gd name="T6" fmla="*/ 0 w 472"/>
                                  <a:gd name="T7" fmla="*/ 0 h 4"/>
                                  <a:gd name="T8" fmla="*/ 472 w 472"/>
                                  <a:gd name="T9" fmla="*/ 4 h 4"/>
                                </a:gdLst>
                                <a:ahLst/>
                                <a:cxnLst>
                                  <a:cxn ang="T4">
                                    <a:pos x="T0" y="T1"/>
                                  </a:cxn>
                                  <a:cxn ang="T5">
                                    <a:pos x="T2" y="T3"/>
                                  </a:cxn>
                                </a:cxnLst>
                                <a:rect l="T6" t="T7" r="T8" b="T9"/>
                                <a:pathLst>
                                  <a:path w="472" h="4">
                                    <a:moveTo>
                                      <a:pt x="0" y="4"/>
                                    </a:moveTo>
                                    <a:lnTo>
                                      <a:pt x="472" y="0"/>
                                    </a:ln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prstDash val="lgDash"/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3190" name="Group 11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154" y="1105"/>
                              <a:ext cx="2873" cy="826"/>
                              <a:chOff x="1154" y="1105"/>
                              <a:chExt cx="2873" cy="826"/>
                            </a:xfrm>
                          </p:grpSpPr>
                          <p:sp>
                            <p:nvSpPr>
                              <p:cNvPr id="3191" name="Freeform 119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734" y="1316"/>
                                <a:ext cx="1241" cy="596"/>
                              </a:xfrm>
                              <a:custGeom>
                                <a:avLst/>
                                <a:gdLst>
                                  <a:gd name="T0" fmla="*/ 0 w 1241"/>
                                  <a:gd name="T1" fmla="*/ 0 h 596"/>
                                  <a:gd name="T2" fmla="*/ 154 w 1241"/>
                                  <a:gd name="T3" fmla="*/ 42 h 596"/>
                                  <a:gd name="T4" fmla="*/ 288 w 1241"/>
                                  <a:gd name="T5" fmla="*/ 84 h 596"/>
                                  <a:gd name="T6" fmla="*/ 440 w 1241"/>
                                  <a:gd name="T7" fmla="*/ 112 h 596"/>
                                  <a:gd name="T8" fmla="*/ 620 w 1241"/>
                                  <a:gd name="T9" fmla="*/ 82 h 596"/>
                                  <a:gd name="T10" fmla="*/ 734 w 1241"/>
                                  <a:gd name="T11" fmla="*/ 67 h 596"/>
                                  <a:gd name="T12" fmla="*/ 845 w 1241"/>
                                  <a:gd name="T13" fmla="*/ 88 h 596"/>
                                  <a:gd name="T14" fmla="*/ 916 w 1241"/>
                                  <a:gd name="T15" fmla="*/ 251 h 596"/>
                                  <a:gd name="T16" fmla="*/ 1028 w 1241"/>
                                  <a:gd name="T17" fmla="*/ 398 h 596"/>
                                  <a:gd name="T18" fmla="*/ 1121 w 1241"/>
                                  <a:gd name="T19" fmla="*/ 511 h 596"/>
                                  <a:gd name="T20" fmla="*/ 1241 w 1241"/>
                                  <a:gd name="T21" fmla="*/ 596 h 59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60000 65536"/>
                                  <a:gd name="T28" fmla="*/ 0 60000 65536"/>
                                  <a:gd name="T29" fmla="*/ 0 60000 65536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w 1241"/>
                                  <a:gd name="T34" fmla="*/ 0 h 596"/>
                                  <a:gd name="T35" fmla="*/ 1241 w 1241"/>
                                  <a:gd name="T36" fmla="*/ 596 h 596"/>
                                </a:gdLst>
                                <a:ahLst/>
                                <a:cxnLst>
                                  <a:cxn ang="T22">
                                    <a:pos x="T0" y="T1"/>
                                  </a:cxn>
                                  <a:cxn ang="T23">
                                    <a:pos x="T2" y="T3"/>
                                  </a:cxn>
                                  <a:cxn ang="T24">
                                    <a:pos x="T4" y="T5"/>
                                  </a:cxn>
                                  <a:cxn ang="T25">
                                    <a:pos x="T6" y="T7"/>
                                  </a:cxn>
                                  <a:cxn ang="T26">
                                    <a:pos x="T8" y="T9"/>
                                  </a:cxn>
                                  <a:cxn ang="T27">
                                    <a:pos x="T10" y="T11"/>
                                  </a:cxn>
                                  <a:cxn ang="T28">
                                    <a:pos x="T12" y="T13"/>
                                  </a:cxn>
                                  <a:cxn ang="T29">
                                    <a:pos x="T14" y="T15"/>
                                  </a:cxn>
                                  <a:cxn ang="T30">
                                    <a:pos x="T16" y="T17"/>
                                  </a:cxn>
                                  <a:cxn ang="T31">
                                    <a:pos x="T18" y="T19"/>
                                  </a:cxn>
                                  <a:cxn ang="T32">
                                    <a:pos x="T20" y="T21"/>
                                  </a:cxn>
                                </a:cxnLst>
                                <a:rect l="T33" t="T34" r="T35" b="T36"/>
                                <a:pathLst>
                                  <a:path w="1241" h="596">
                                    <a:moveTo>
                                      <a:pt x="0" y="0"/>
                                    </a:moveTo>
                                    <a:lnTo>
                                      <a:pt x="154" y="42"/>
                                    </a:lnTo>
                                    <a:lnTo>
                                      <a:pt x="288" y="84"/>
                                    </a:lnTo>
                                    <a:lnTo>
                                      <a:pt x="440" y="112"/>
                                    </a:lnTo>
                                    <a:lnTo>
                                      <a:pt x="620" y="82"/>
                                    </a:lnTo>
                                    <a:lnTo>
                                      <a:pt x="734" y="67"/>
                                    </a:lnTo>
                                    <a:lnTo>
                                      <a:pt x="845" y="88"/>
                                    </a:lnTo>
                                    <a:lnTo>
                                      <a:pt x="916" y="251"/>
                                    </a:lnTo>
                                    <a:lnTo>
                                      <a:pt x="1028" y="398"/>
                                    </a:lnTo>
                                    <a:lnTo>
                                      <a:pt x="1121" y="511"/>
                                    </a:lnTo>
                                    <a:lnTo>
                                      <a:pt x="1241" y="596"/>
                                    </a:lnTo>
                                  </a:path>
                                </a:pathLst>
                              </a:custGeom>
                              <a:noFill/>
                              <a:ln w="9525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  <p:txBody>
                              <a:bodyPr>
                                <a:spAutoFit/>
                              </a:bodyPr>
                              <a:lstStyle>
                                <a:lvl1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1pPr>
                                <a:lvl2pPr marL="37931725" indent="-37474525"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2pPr>
                                <a:lvl3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3pPr>
                                <a:lvl4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4pPr>
                                <a:lvl5pPr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5pPr>
                                <a:lvl6pPr marL="4572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6pPr>
                                <a:lvl7pPr marL="9144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7pPr>
                                <a:lvl8pPr marL="13716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8pPr>
                                <a:lvl9pPr marL="1828800"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>
                                    <a:solidFill>
                                      <a:schemeClr val="tx1"/>
                                    </a:solidFill>
                                    <a:latin typeface="Arial" pitchFamily="34" charset="0"/>
                                  </a:defRPr>
                                </a:lvl9pPr>
                              </a:lstStyle>
                              <a:p>
                                <a:pPr fontAlgn="base">
                                  <a:spcBef>
                                    <a:spcPct val="50000"/>
                                  </a:spcBef>
                                  <a:spcAft>
                                    <a:spcPct val="0"/>
                                  </a:spcAft>
                                  <a:buFontTx/>
                                  <a:buChar char="•"/>
                                </a:pPr>
                                <a:endParaRPr lang="en-US" altLang="en-US" sz="2000" b="1">
                                  <a:solidFill>
                                    <a:srgbClr val="000000"/>
                                  </a:solidFill>
                                  <a:ea typeface="MS PGothic" pitchFamily="34" charset="-128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3192" name="Group 120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154" y="1105"/>
                                <a:ext cx="2873" cy="826"/>
                                <a:chOff x="1154" y="1105"/>
                                <a:chExt cx="2873" cy="826"/>
                              </a:xfrm>
                            </p:grpSpPr>
                            <p:sp>
                              <p:nvSpPr>
                                <p:cNvPr id="3193" name="Freeform 121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56" y="1191"/>
                                  <a:ext cx="594" cy="183"/>
                                </a:xfrm>
                                <a:custGeom>
                                  <a:avLst/>
                                  <a:gdLst>
                                    <a:gd name="T0" fmla="*/ 0 w 594"/>
                                    <a:gd name="T1" fmla="*/ 0 h 183"/>
                                    <a:gd name="T2" fmla="*/ 164 w 594"/>
                                    <a:gd name="T3" fmla="*/ 57 h 183"/>
                                    <a:gd name="T4" fmla="*/ 308 w 594"/>
                                    <a:gd name="T5" fmla="*/ 99 h 183"/>
                                    <a:gd name="T6" fmla="*/ 456 w 594"/>
                                    <a:gd name="T7" fmla="*/ 139 h 183"/>
                                    <a:gd name="T8" fmla="*/ 594 w 594"/>
                                    <a:gd name="T9" fmla="*/ 183 h 183"/>
                                    <a:gd name="T10" fmla="*/ 0 60000 65536"/>
                                    <a:gd name="T11" fmla="*/ 0 60000 65536"/>
                                    <a:gd name="T12" fmla="*/ 0 60000 65536"/>
                                    <a:gd name="T13" fmla="*/ 0 60000 65536"/>
                                    <a:gd name="T14" fmla="*/ 0 60000 65536"/>
                                    <a:gd name="T15" fmla="*/ 0 w 594"/>
                                    <a:gd name="T16" fmla="*/ 0 h 183"/>
                                    <a:gd name="T17" fmla="*/ 594 w 594"/>
                                    <a:gd name="T18" fmla="*/ 183 h 183"/>
                                  </a:gdLst>
                                  <a:ahLst/>
                                  <a:cxnLst>
                                    <a:cxn ang="T10">
                                      <a:pos x="T0" y="T1"/>
                                    </a:cxn>
                                    <a:cxn ang="T11">
                                      <a:pos x="T2" y="T3"/>
                                    </a:cxn>
                                    <a:cxn ang="T12">
                                      <a:pos x="T4" y="T5"/>
                                    </a:cxn>
                                    <a:cxn ang="T13">
                                      <a:pos x="T6" y="T7"/>
                                    </a:cxn>
                                    <a:cxn ang="T14">
                                      <a:pos x="T8" y="T9"/>
                                    </a:cxn>
                                  </a:cxnLst>
                                  <a:rect l="T15" t="T16" r="T17" b="T18"/>
                                  <a:pathLst>
                                    <a:path w="594" h="183">
                                      <a:moveTo>
                                        <a:pt x="0" y="0"/>
                                      </a:moveTo>
                                      <a:lnTo>
                                        <a:pt x="164" y="57"/>
                                      </a:lnTo>
                                      <a:lnTo>
                                        <a:pt x="308" y="99"/>
                                      </a:lnTo>
                                      <a:lnTo>
                                        <a:pt x="456" y="139"/>
                                      </a:lnTo>
                                      <a:lnTo>
                                        <a:pt x="594" y="183"/>
                                      </a:lnTo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4" name="Freeform 122"/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452" y="1143"/>
                                  <a:ext cx="468" cy="139"/>
                                </a:xfrm>
                                <a:custGeom>
                                  <a:avLst/>
                                  <a:gdLst>
                                    <a:gd name="T0" fmla="*/ 0 w 468"/>
                                    <a:gd name="T1" fmla="*/ 0 h 139"/>
                                    <a:gd name="T2" fmla="*/ 174 w 468"/>
                                    <a:gd name="T3" fmla="*/ 53 h 139"/>
                                    <a:gd name="T4" fmla="*/ 312 w 468"/>
                                    <a:gd name="T5" fmla="*/ 95 h 139"/>
                                    <a:gd name="T6" fmla="*/ 468 w 468"/>
                                    <a:gd name="T7" fmla="*/ 139 h 139"/>
                                    <a:gd name="T8" fmla="*/ 0 60000 65536"/>
                                    <a:gd name="T9" fmla="*/ 0 60000 65536"/>
                                    <a:gd name="T10" fmla="*/ 0 60000 65536"/>
                                    <a:gd name="T11" fmla="*/ 0 60000 65536"/>
                                    <a:gd name="T12" fmla="*/ 0 w 468"/>
                                    <a:gd name="T13" fmla="*/ 0 h 139"/>
                                    <a:gd name="T14" fmla="*/ 468 w 468"/>
                                    <a:gd name="T15" fmla="*/ 139 h 139"/>
                                  </a:gdLst>
                                  <a:ahLst/>
                                  <a:cxnLst>
                                    <a:cxn ang="T8">
                                      <a:pos x="T0" y="T1"/>
                                    </a:cxn>
                                    <a:cxn ang="T9">
                                      <a:pos x="T2" y="T3"/>
                                    </a:cxn>
                                    <a:cxn ang="T10">
                                      <a:pos x="T4" y="T5"/>
                                    </a:cxn>
                                    <a:cxn ang="T11">
                                      <a:pos x="T6" y="T7"/>
                                    </a:cxn>
                                  </a:cxnLst>
                                  <a:rect l="T12" t="T13" r="T14" b="T15"/>
                                  <a:pathLst>
                                    <a:path w="468" h="139">
                                      <a:moveTo>
                                        <a:pt x="0" y="0"/>
                                      </a:moveTo>
                                      <a:lnTo>
                                        <a:pt x="174" y="53"/>
                                      </a:lnTo>
                                      <a:lnTo>
                                        <a:pt x="312" y="95"/>
                                      </a:lnTo>
                                      <a:lnTo>
                                        <a:pt x="468" y="139"/>
                                      </a:lnTo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5" name="Oval 12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-177656">
                                  <a:off x="2410" y="1109"/>
                                  <a:ext cx="47" cy="116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6" name="Oval 12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149" y="1304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7" name="Oval 125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316" y="1275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8" name="Oval 126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219170">
                                  <a:off x="3439" y="1258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99" name="Oval 127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2180250">
                                  <a:off x="3663" y="1458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00" name="Oval 12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2559722">
                                  <a:off x="3777" y="1603"/>
                                  <a:ext cx="57" cy="127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01" name="Oval 12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905434">
                                  <a:off x="3861" y="1718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grpSp>
                              <p:nvGrpSpPr>
                                <p:cNvPr id="3202" name="Group 130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154" y="1105"/>
                                  <a:ext cx="1886" cy="826"/>
                                  <a:chOff x="1154" y="1105"/>
                                  <a:chExt cx="1886" cy="826"/>
                                </a:xfrm>
                              </p:grpSpPr>
                              <p:sp>
                                <p:nvSpPr>
                                  <p:cNvPr id="3203" name="Freeform 131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650" y="1224"/>
                                    <a:ext cx="1082" cy="697"/>
                                  </a:xfrm>
                                  <a:custGeom>
                                    <a:avLst/>
                                    <a:gdLst>
                                      <a:gd name="T0" fmla="*/ 0 w 1082"/>
                                      <a:gd name="T1" fmla="*/ 697 h 697"/>
                                      <a:gd name="T2" fmla="*/ 177 w 1082"/>
                                      <a:gd name="T3" fmla="*/ 550 h 697"/>
                                      <a:gd name="T4" fmla="*/ 261 w 1082"/>
                                      <a:gd name="T5" fmla="*/ 421 h 697"/>
                                      <a:gd name="T6" fmla="*/ 339 w 1082"/>
                                      <a:gd name="T7" fmla="*/ 328 h 697"/>
                                      <a:gd name="T8" fmla="*/ 429 w 1082"/>
                                      <a:gd name="T9" fmla="*/ 231 h 697"/>
                                      <a:gd name="T10" fmla="*/ 525 w 1082"/>
                                      <a:gd name="T11" fmla="*/ 141 h 697"/>
                                      <a:gd name="T12" fmla="*/ 657 w 1082"/>
                                      <a:gd name="T13" fmla="*/ 63 h 697"/>
                                      <a:gd name="T14" fmla="*/ 796 w 1082"/>
                                      <a:gd name="T15" fmla="*/ 0 h 697"/>
                                      <a:gd name="T16" fmla="*/ 944 w 1082"/>
                                      <a:gd name="T17" fmla="*/ 48 h 697"/>
                                      <a:gd name="T18" fmla="*/ 1082 w 1082"/>
                                      <a:gd name="T19" fmla="*/ 90 h 697"/>
                                      <a:gd name="T20" fmla="*/ 0 60000 65536"/>
                                      <a:gd name="T21" fmla="*/ 0 60000 65536"/>
                                      <a:gd name="T22" fmla="*/ 0 60000 65536"/>
                                      <a:gd name="T23" fmla="*/ 0 60000 65536"/>
                                      <a:gd name="T24" fmla="*/ 0 60000 65536"/>
                                      <a:gd name="T25" fmla="*/ 0 60000 65536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w 1082"/>
                                      <a:gd name="T31" fmla="*/ 0 h 697"/>
                                      <a:gd name="T32" fmla="*/ 1082 w 1082"/>
                                      <a:gd name="T33" fmla="*/ 697 h 697"/>
                                    </a:gdLst>
                                    <a:ahLst/>
                                    <a:cxnLst>
                                      <a:cxn ang="T20">
                                        <a:pos x="T0" y="T1"/>
                                      </a:cxn>
                                      <a:cxn ang="T21">
                                        <a:pos x="T2" y="T3"/>
                                      </a:cxn>
                                      <a:cxn ang="T22">
                                        <a:pos x="T4" y="T5"/>
                                      </a:cxn>
                                      <a:cxn ang="T23">
                                        <a:pos x="T6" y="T7"/>
                                      </a:cxn>
                                      <a:cxn ang="T24">
                                        <a:pos x="T8" y="T9"/>
                                      </a:cxn>
                                      <a:cxn ang="T25">
                                        <a:pos x="T10" y="T11"/>
                                      </a:cxn>
                                      <a:cxn ang="T26">
                                        <a:pos x="T12" y="T13"/>
                                      </a:cxn>
                                      <a:cxn ang="T27">
                                        <a:pos x="T14" y="T15"/>
                                      </a:cxn>
                                      <a:cxn ang="T28">
                                        <a:pos x="T16" y="T17"/>
                                      </a:cxn>
                                      <a:cxn ang="T29">
                                        <a:pos x="T18" y="T19"/>
                                      </a:cxn>
                                    </a:cxnLst>
                                    <a:rect l="T30" t="T31" r="T32" b="T33"/>
                                    <a:pathLst>
                                      <a:path w="1082" h="697">
                                        <a:moveTo>
                                          <a:pt x="0" y="697"/>
                                        </a:moveTo>
                                        <a:lnTo>
                                          <a:pt x="177" y="550"/>
                                        </a:lnTo>
                                        <a:lnTo>
                                          <a:pt x="261" y="421"/>
                                        </a:lnTo>
                                        <a:lnTo>
                                          <a:pt x="339" y="328"/>
                                        </a:lnTo>
                                        <a:lnTo>
                                          <a:pt x="429" y="231"/>
                                        </a:lnTo>
                                        <a:lnTo>
                                          <a:pt x="525" y="141"/>
                                        </a:lnTo>
                                        <a:lnTo>
                                          <a:pt x="657" y="63"/>
                                        </a:lnTo>
                                        <a:lnTo>
                                          <a:pt x="796" y="0"/>
                                        </a:lnTo>
                                        <a:lnTo>
                                          <a:pt x="944" y="48"/>
                                        </a:lnTo>
                                        <a:lnTo>
                                          <a:pt x="1082" y="9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04" name="Freeform 132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655" y="1187"/>
                                    <a:ext cx="799" cy="696"/>
                                  </a:xfrm>
                                  <a:custGeom>
                                    <a:avLst/>
                                    <a:gdLst>
                                      <a:gd name="T0" fmla="*/ 0 w 799"/>
                                      <a:gd name="T1" fmla="*/ 696 h 696"/>
                                      <a:gd name="T2" fmla="*/ 168 w 799"/>
                                      <a:gd name="T3" fmla="*/ 549 h 696"/>
                                      <a:gd name="T4" fmla="*/ 256 w 799"/>
                                      <a:gd name="T5" fmla="*/ 418 h 696"/>
                                      <a:gd name="T6" fmla="*/ 336 w 799"/>
                                      <a:gd name="T7" fmla="*/ 319 h 696"/>
                                      <a:gd name="T8" fmla="*/ 415 w 799"/>
                                      <a:gd name="T9" fmla="*/ 214 h 696"/>
                                      <a:gd name="T10" fmla="*/ 523 w 799"/>
                                      <a:gd name="T11" fmla="*/ 127 h 696"/>
                                      <a:gd name="T12" fmla="*/ 694 w 799"/>
                                      <a:gd name="T13" fmla="*/ 47 h 696"/>
                                      <a:gd name="T14" fmla="*/ 799 w 799"/>
                                      <a:gd name="T15" fmla="*/ 0 h 696"/>
                                      <a:gd name="T16" fmla="*/ 0 60000 65536"/>
                                      <a:gd name="T17" fmla="*/ 0 60000 65536"/>
                                      <a:gd name="T18" fmla="*/ 0 60000 65536"/>
                                      <a:gd name="T19" fmla="*/ 0 60000 65536"/>
                                      <a:gd name="T20" fmla="*/ 0 60000 65536"/>
                                      <a:gd name="T21" fmla="*/ 0 60000 65536"/>
                                      <a:gd name="T22" fmla="*/ 0 60000 65536"/>
                                      <a:gd name="T23" fmla="*/ 0 60000 65536"/>
                                      <a:gd name="T24" fmla="*/ 0 w 799"/>
                                      <a:gd name="T25" fmla="*/ 0 h 696"/>
                                      <a:gd name="T26" fmla="*/ 799 w 799"/>
                                      <a:gd name="T27" fmla="*/ 696 h 696"/>
                                    </a:gdLst>
                                    <a:ahLst/>
                                    <a:cxnLst>
                                      <a:cxn ang="T16">
                                        <a:pos x="T0" y="T1"/>
                                      </a:cxn>
                                      <a:cxn ang="T17">
                                        <a:pos x="T2" y="T3"/>
                                      </a:cxn>
                                      <a:cxn ang="T18">
                                        <a:pos x="T4" y="T5"/>
                                      </a:cxn>
                                      <a:cxn ang="T19">
                                        <a:pos x="T6" y="T7"/>
                                      </a:cxn>
                                      <a:cxn ang="T20">
                                        <a:pos x="T8" y="T9"/>
                                      </a:cxn>
                                      <a:cxn ang="T21">
                                        <a:pos x="T10" y="T11"/>
                                      </a:cxn>
                                      <a:cxn ang="T22">
                                        <a:pos x="T12" y="T13"/>
                                      </a:cxn>
                                      <a:cxn ang="T23">
                                        <a:pos x="T14" y="T15"/>
                                      </a:cxn>
                                    </a:cxnLst>
                                    <a:rect l="T24" t="T25" r="T26" b="T27"/>
                                    <a:pathLst>
                                      <a:path w="799" h="696">
                                        <a:moveTo>
                                          <a:pt x="0" y="696"/>
                                        </a:moveTo>
                                        <a:lnTo>
                                          <a:pt x="168" y="549"/>
                                        </a:lnTo>
                                        <a:lnTo>
                                          <a:pt x="256" y="418"/>
                                        </a:lnTo>
                                        <a:lnTo>
                                          <a:pt x="336" y="319"/>
                                        </a:lnTo>
                                        <a:lnTo>
                                          <a:pt x="415" y="214"/>
                                        </a:lnTo>
                                        <a:lnTo>
                                          <a:pt x="523" y="127"/>
                                        </a:lnTo>
                                        <a:lnTo>
                                          <a:pt x="694" y="47"/>
                                        </a:lnTo>
                                        <a:lnTo>
                                          <a:pt x="799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05" name="Freeform 133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606" y="1105"/>
                                    <a:ext cx="1434" cy="696"/>
                                  </a:xfrm>
                                  <a:custGeom>
                                    <a:avLst/>
                                    <a:gdLst>
                                      <a:gd name="T0" fmla="*/ 0 w 1434"/>
                                      <a:gd name="T1" fmla="*/ 696 h 696"/>
                                      <a:gd name="T2" fmla="*/ 129 w 1434"/>
                                      <a:gd name="T3" fmla="*/ 573 h 696"/>
                                      <a:gd name="T4" fmla="*/ 219 w 1434"/>
                                      <a:gd name="T5" fmla="*/ 444 h 696"/>
                                      <a:gd name="T6" fmla="*/ 309 w 1434"/>
                                      <a:gd name="T7" fmla="*/ 345 h 696"/>
                                      <a:gd name="T8" fmla="*/ 401 w 1434"/>
                                      <a:gd name="T9" fmla="*/ 245 h 696"/>
                                      <a:gd name="T10" fmla="*/ 536 w 1434"/>
                                      <a:gd name="T11" fmla="*/ 143 h 696"/>
                                      <a:gd name="T12" fmla="*/ 668 w 1434"/>
                                      <a:gd name="T13" fmla="*/ 71 h 696"/>
                                      <a:gd name="T14" fmla="*/ 828 w 1434"/>
                                      <a:gd name="T15" fmla="*/ 0 h 696"/>
                                      <a:gd name="T16" fmla="*/ 1006 w 1434"/>
                                      <a:gd name="T17" fmla="*/ 63 h 696"/>
                                      <a:gd name="T18" fmla="*/ 1146 w 1434"/>
                                      <a:gd name="T19" fmla="*/ 105 h 696"/>
                                      <a:gd name="T20" fmla="*/ 1434 w 1434"/>
                                      <a:gd name="T21" fmla="*/ 185 h 696"/>
                                      <a:gd name="T22" fmla="*/ 0 60000 65536"/>
                                      <a:gd name="T23" fmla="*/ 0 60000 65536"/>
                                      <a:gd name="T24" fmla="*/ 0 60000 65536"/>
                                      <a:gd name="T25" fmla="*/ 0 60000 65536"/>
                                      <a:gd name="T26" fmla="*/ 0 60000 65536"/>
                                      <a:gd name="T27" fmla="*/ 0 60000 65536"/>
                                      <a:gd name="T28" fmla="*/ 0 60000 65536"/>
                                      <a:gd name="T29" fmla="*/ 0 60000 65536"/>
                                      <a:gd name="T30" fmla="*/ 0 60000 65536"/>
                                      <a:gd name="T31" fmla="*/ 0 60000 65536"/>
                                      <a:gd name="T32" fmla="*/ 0 60000 65536"/>
                                      <a:gd name="T33" fmla="*/ 0 w 1434"/>
                                      <a:gd name="T34" fmla="*/ 0 h 696"/>
                                      <a:gd name="T35" fmla="*/ 1434 w 1434"/>
                                      <a:gd name="T36" fmla="*/ 696 h 696"/>
                                    </a:gdLst>
                                    <a:ahLst/>
                                    <a:cxnLst>
                                      <a:cxn ang="T22">
                                        <a:pos x="T0" y="T1"/>
                                      </a:cxn>
                                      <a:cxn ang="T23">
                                        <a:pos x="T2" y="T3"/>
                                      </a:cxn>
                                      <a:cxn ang="T24">
                                        <a:pos x="T4" y="T5"/>
                                      </a:cxn>
                                      <a:cxn ang="T25">
                                        <a:pos x="T6" y="T7"/>
                                      </a:cxn>
                                      <a:cxn ang="T26">
                                        <a:pos x="T8" y="T9"/>
                                      </a:cxn>
                                      <a:cxn ang="T27">
                                        <a:pos x="T10" y="T11"/>
                                      </a:cxn>
                                      <a:cxn ang="T28">
                                        <a:pos x="T12" y="T13"/>
                                      </a:cxn>
                                      <a:cxn ang="T29">
                                        <a:pos x="T14" y="T15"/>
                                      </a:cxn>
                                      <a:cxn ang="T30">
                                        <a:pos x="T16" y="T17"/>
                                      </a:cxn>
                                      <a:cxn ang="T31">
                                        <a:pos x="T18" y="T19"/>
                                      </a:cxn>
                                      <a:cxn ang="T32">
                                        <a:pos x="T20" y="T21"/>
                                      </a:cxn>
                                    </a:cxnLst>
                                    <a:rect l="T33" t="T34" r="T35" b="T36"/>
                                    <a:pathLst>
                                      <a:path w="1434" h="696">
                                        <a:moveTo>
                                          <a:pt x="0" y="696"/>
                                        </a:moveTo>
                                        <a:lnTo>
                                          <a:pt x="129" y="573"/>
                                        </a:lnTo>
                                        <a:lnTo>
                                          <a:pt x="219" y="444"/>
                                        </a:lnTo>
                                        <a:lnTo>
                                          <a:pt x="309" y="345"/>
                                        </a:lnTo>
                                        <a:lnTo>
                                          <a:pt x="401" y="245"/>
                                        </a:lnTo>
                                        <a:lnTo>
                                          <a:pt x="536" y="143"/>
                                        </a:lnTo>
                                        <a:lnTo>
                                          <a:pt x="668" y="71"/>
                                        </a:lnTo>
                                        <a:lnTo>
                                          <a:pt x="828" y="0"/>
                                        </a:lnTo>
                                        <a:lnTo>
                                          <a:pt x="1006" y="63"/>
                                        </a:lnTo>
                                        <a:lnTo>
                                          <a:pt x="1146" y="105"/>
                                        </a:lnTo>
                                        <a:lnTo>
                                          <a:pt x="1434" y="185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06" name="Freeform 134"/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638" y="1139"/>
                                    <a:ext cx="810" cy="683"/>
                                  </a:xfrm>
                                  <a:custGeom>
                                    <a:avLst/>
                                    <a:gdLst>
                                      <a:gd name="T0" fmla="*/ 0 w 810"/>
                                      <a:gd name="T1" fmla="*/ 683 h 683"/>
                                      <a:gd name="T2" fmla="*/ 143 w 810"/>
                                      <a:gd name="T3" fmla="*/ 555 h 683"/>
                                      <a:gd name="T4" fmla="*/ 231 w 810"/>
                                      <a:gd name="T5" fmla="*/ 420 h 683"/>
                                      <a:gd name="T6" fmla="*/ 321 w 810"/>
                                      <a:gd name="T7" fmla="*/ 326 h 683"/>
                                      <a:gd name="T8" fmla="*/ 396 w 810"/>
                                      <a:gd name="T9" fmla="*/ 229 h 683"/>
                                      <a:gd name="T10" fmla="*/ 513 w 810"/>
                                      <a:gd name="T11" fmla="*/ 139 h 683"/>
                                      <a:gd name="T12" fmla="*/ 654 w 810"/>
                                      <a:gd name="T13" fmla="*/ 61 h 683"/>
                                      <a:gd name="T14" fmla="*/ 810 w 810"/>
                                      <a:gd name="T15" fmla="*/ 0 h 683"/>
                                      <a:gd name="T16" fmla="*/ 0 60000 65536"/>
                                      <a:gd name="T17" fmla="*/ 0 60000 65536"/>
                                      <a:gd name="T18" fmla="*/ 0 60000 65536"/>
                                      <a:gd name="T19" fmla="*/ 0 60000 65536"/>
                                      <a:gd name="T20" fmla="*/ 0 60000 65536"/>
                                      <a:gd name="T21" fmla="*/ 0 60000 65536"/>
                                      <a:gd name="T22" fmla="*/ 0 60000 65536"/>
                                      <a:gd name="T23" fmla="*/ 0 60000 65536"/>
                                      <a:gd name="T24" fmla="*/ 0 w 810"/>
                                      <a:gd name="T25" fmla="*/ 0 h 683"/>
                                      <a:gd name="T26" fmla="*/ 810 w 810"/>
                                      <a:gd name="T27" fmla="*/ 683 h 683"/>
                                    </a:gdLst>
                                    <a:ahLst/>
                                    <a:cxnLst>
                                      <a:cxn ang="T16">
                                        <a:pos x="T0" y="T1"/>
                                      </a:cxn>
                                      <a:cxn ang="T17">
                                        <a:pos x="T2" y="T3"/>
                                      </a:cxn>
                                      <a:cxn ang="T18">
                                        <a:pos x="T4" y="T5"/>
                                      </a:cxn>
                                      <a:cxn ang="T19">
                                        <a:pos x="T6" y="T7"/>
                                      </a:cxn>
                                      <a:cxn ang="T20">
                                        <a:pos x="T8" y="T9"/>
                                      </a:cxn>
                                      <a:cxn ang="T21">
                                        <a:pos x="T10" y="T11"/>
                                      </a:cxn>
                                      <a:cxn ang="T22">
                                        <a:pos x="T12" y="T13"/>
                                      </a:cxn>
                                      <a:cxn ang="T23">
                                        <a:pos x="T14" y="T15"/>
                                      </a:cxn>
                                    </a:cxnLst>
                                    <a:rect l="T24" t="T25" r="T26" b="T27"/>
                                    <a:pathLst>
                                      <a:path w="810" h="683">
                                        <a:moveTo>
                                          <a:pt x="0" y="683"/>
                                        </a:moveTo>
                                        <a:lnTo>
                                          <a:pt x="143" y="555"/>
                                        </a:lnTo>
                                        <a:lnTo>
                                          <a:pt x="231" y="420"/>
                                        </a:lnTo>
                                        <a:lnTo>
                                          <a:pt x="321" y="326"/>
                                        </a:lnTo>
                                        <a:lnTo>
                                          <a:pt x="396" y="229"/>
                                        </a:lnTo>
                                        <a:lnTo>
                                          <a:pt x="513" y="139"/>
                                        </a:lnTo>
                                        <a:lnTo>
                                          <a:pt x="654" y="61"/>
                                        </a:lnTo>
                                        <a:lnTo>
                                          <a:pt x="810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grpSp>
                                <p:nvGrpSpPr>
                                  <p:cNvPr id="3207" name="Group 135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154" y="1804"/>
                                    <a:ext cx="500" cy="127"/>
                                    <a:chOff x="1154" y="1804"/>
                                    <a:chExt cx="500" cy="127"/>
                                  </a:xfrm>
                                </p:grpSpPr>
                                <p:sp>
                                  <p:nvSpPr>
                                    <p:cNvPr id="3208" name="Line 136"/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182" y="1804"/>
                                      <a:ext cx="420" cy="3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>
                                      <a:spAutoFit/>
                                    </a:bodyPr>
                                    <a:lstStyle/>
                                    <a:p>
                                      <a:pPr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</a:pPr>
                                      <a:endParaRPr lang="en-US">
                                        <a:solidFill>
                                          <a:srgbClr val="000000"/>
                                        </a:solidFill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09" name="Line 137"/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189" y="1925"/>
                                      <a:ext cx="450" cy="6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>
                                      <a:spAutoFit/>
                                    </a:bodyPr>
                                    <a:lstStyle/>
                                    <a:p>
                                      <a:pPr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</a:pPr>
                                      <a:endParaRPr lang="en-US">
                                        <a:solidFill>
                                          <a:srgbClr val="000000"/>
                                        </a:solidFill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10" name="Line 138"/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222" y="1883"/>
                                      <a:ext cx="432" cy="3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>
                                      <a:spAutoFit/>
                                    </a:bodyPr>
                                    <a:lstStyle/>
                                    <a:p>
                                      <a:pPr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</a:pPr>
                                      <a:endParaRPr lang="en-US">
                                        <a:solidFill>
                                          <a:srgbClr val="000000"/>
                                        </a:solidFill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11" name="Line 139"/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H="1">
                                      <a:off x="1202" y="1824"/>
                                      <a:ext cx="432" cy="3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>
                                      <a:spAutoFit/>
                                    </a:bodyPr>
                                    <a:lstStyle/>
                                    <a:p>
                                      <a:pPr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</a:pPr>
                                      <a:endParaRPr lang="en-US">
                                        <a:solidFill>
                                          <a:srgbClr val="000000"/>
                                        </a:solidFill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12" name="Oval 32"/>
                                    <p:cNvSpPr>
                                      <a:spLocks noChangeAspect="1" noChangeArrowheads="1"/>
                                    </p:cNvSpPr>
                                    <p:nvPr/>
                                  </p:nvSpPr>
                                  <p:spPr bwMode="auto">
                                    <a:xfrm rot="-160691">
                                      <a:off x="1154" y="1812"/>
                                      <a:ext cx="64" cy="119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 anchor="ctr"/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1000" b="1" i="1">
                                        <a:solidFill>
                                          <a:srgbClr val="000000"/>
                                        </a:solidFill>
                                        <a:latin typeface="Times New Roman" pitchFamily="18" charset="0"/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13" name="Oval 32"/>
                                    <p:cNvSpPr>
                                      <a:spLocks noChangeAspect="1" noChangeArrowheads="1"/>
                                    </p:cNvSpPr>
                                    <p:nvPr/>
                                  </p:nvSpPr>
                                  <p:spPr bwMode="auto">
                                    <a:xfrm rot="-160691">
                                      <a:off x="1308" y="1810"/>
                                      <a:ext cx="64" cy="119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 anchor="ctr"/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1000" b="1" i="1">
                                        <a:solidFill>
                                          <a:srgbClr val="000000"/>
                                        </a:solidFill>
                                        <a:latin typeface="Times New Roman" pitchFamily="18" charset="0"/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  <p:sp>
                                  <p:nvSpPr>
                                    <p:cNvPr id="3214" name="Oval 32"/>
                                    <p:cNvSpPr>
                                      <a:spLocks noChangeAspect="1" noChangeArrowheads="1"/>
                                    </p:cNvSpPr>
                                    <p:nvPr/>
                                  </p:nvSpPr>
                                  <p:spPr bwMode="auto">
                                    <a:xfrm rot="-160691">
                                      <a:off x="1446" y="1807"/>
                                      <a:ext cx="64" cy="119"/>
                                    </a:xfrm>
                                    <a:prstGeom prst="ellips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prstDash val="lgDash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 anchor="ctr"/>
                                    <a:lstStyle>
                                      <a:lvl1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1pPr>
                                      <a:lvl2pPr marL="37931725" indent="-37474525"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2pPr>
                                      <a:lvl3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3pPr>
                                      <a:lvl4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4pPr>
                                      <a:lvl5pPr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5pPr>
                                      <a:lvl6pPr marL="4572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6pPr>
                                      <a:lvl7pPr marL="9144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7pPr>
                                      <a:lvl8pPr marL="13716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8pPr>
                                      <a:lvl9pPr marL="1828800" fontAlgn="base">
                                        <a:spcBef>
                                          <a:spcPct val="0"/>
                                        </a:spcBef>
                                        <a:spcAft>
                                          <a:spcPct val="0"/>
                                        </a:spcAft>
                                        <a:defRPr>
                                          <a:solidFill>
                                            <a:schemeClr val="tx1"/>
                                          </a:solidFill>
                                          <a:latin typeface="Arial" pitchFamily="34" charset="0"/>
                                        </a:defRPr>
                                      </a:lvl9pPr>
                                    </a:lstStyle>
                                    <a:p>
                                      <a:pPr fontAlgn="base">
                                        <a:spcBef>
                                          <a:spcPct val="50000"/>
                                        </a:spcBef>
                                        <a:spcAft>
                                          <a:spcPct val="0"/>
                                        </a:spcAft>
                                        <a:buFontTx/>
                                        <a:buChar char="•"/>
                                      </a:pPr>
                                      <a:endParaRPr lang="en-US" altLang="en-US" sz="1000" b="1" i="1">
                                        <a:solidFill>
                                          <a:srgbClr val="000000"/>
                                        </a:solidFill>
                                        <a:latin typeface="Times New Roman" pitchFamily="18" charset="0"/>
                                        <a:ea typeface="MS PGothic" pitchFamily="34" charset="-128"/>
                                      </a:endParaRP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215" name="Oval 1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031187">
                                    <a:off x="2120" y="1259"/>
                                    <a:ext cx="56" cy="116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16" name="Oval 144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121684">
                                    <a:off x="2006" y="1345"/>
                                    <a:ext cx="60" cy="120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17" name="Oval 145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543105">
                                    <a:off x="1756" y="1657"/>
                                    <a:ext cx="55" cy="128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18" name="Oval 146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2928177">
                                    <a:off x="1838" y="1531"/>
                                    <a:ext cx="59" cy="129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219" name="Oval 147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 rot="-1552343">
                                    <a:off x="2253" y="1176"/>
                                    <a:ext cx="56" cy="116"/>
                                  </a:xfrm>
                                  <a:prstGeom prst="ellips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 anchor="ctr">
                                    <a:spAutoFit/>
                                  </a:bodyPr>
                                  <a:lstStyle>
                                    <a:lvl1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1pPr>
                                    <a:lvl2pPr marL="37931725" indent="-37474525"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2pPr>
                                    <a:lvl3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3pPr>
                                    <a:lvl4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4pPr>
                                    <a:lvl5pPr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5pPr>
                                    <a:lvl6pPr marL="4572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6pPr>
                                    <a:lvl7pPr marL="9144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7pPr>
                                    <a:lvl8pPr marL="13716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8pPr>
                                    <a:lvl9pPr marL="1828800" fontAlgn="base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>
                                        <a:solidFill>
                                          <a:schemeClr val="tx1"/>
                                        </a:solidFill>
                                        <a:latin typeface="Arial" pitchFamily="34" charset="0"/>
                                      </a:defRPr>
                                    </a:lvl9pPr>
                                  </a:lstStyle>
                                  <a:p>
                                    <a:pPr fontAlgn="base">
                                      <a:spcBef>
                                        <a:spcPct val="50000"/>
                                      </a:spcBef>
                                      <a:spcAft>
                                        <a:spcPct val="0"/>
                                      </a:spcAft>
                                      <a:buFontTx/>
                                      <a:buChar char="•"/>
                                    </a:pPr>
                                    <a:endParaRPr lang="en-US" altLang="en-US" sz="2000" b="1">
                                      <a:solidFill>
                                        <a:srgbClr val="000000"/>
                                      </a:solidFill>
                                      <a:ea typeface="MS PGothic" pitchFamily="34" charset="-128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220" name="Oval 148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373264">
                                  <a:off x="2577" y="1164"/>
                                  <a:ext cx="48" cy="107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21" name="Oval 149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919693">
                                  <a:off x="3970" y="1794"/>
                                  <a:ext cx="57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22" name="Oval 150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1696718">
                                  <a:off x="3591" y="1286"/>
                                  <a:ext cx="38" cy="124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23" name="Oval 151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373264">
                                  <a:off x="2717" y="1208"/>
                                  <a:ext cx="48" cy="107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24" name="Oval 152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373264">
                                  <a:off x="2871" y="1250"/>
                                  <a:ext cx="48" cy="107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25" name="Oval 153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 rot="373264">
                                  <a:off x="3009" y="1290"/>
                                  <a:ext cx="48" cy="107"/>
                                </a:xfrm>
                                <a:prstGeom prst="ellips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 anchor="ctr">
                                  <a:spAutoFit/>
                                </a:bodyPr>
                                <a:lstStyle>
                                  <a:lvl1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1pPr>
                                  <a:lvl2pPr marL="37931725" indent="-37474525"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2pPr>
                                  <a:lvl3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3pPr>
                                  <a:lvl4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4pPr>
                                  <a:lvl5pPr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5pPr>
                                  <a:lvl6pPr marL="4572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6pPr>
                                  <a:lvl7pPr marL="9144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7pPr>
                                  <a:lvl8pPr marL="13716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8pPr>
                                  <a:lvl9pPr marL="1828800" fontAlgn="base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>
                                      <a:solidFill>
                                        <a:schemeClr val="tx1"/>
                                      </a:solidFill>
                                      <a:latin typeface="Arial" pitchFamily="34" charset="0"/>
                                    </a:defRPr>
                                  </a:lvl9pPr>
                                </a:lstStyle>
                                <a:p>
                                  <a:pPr fontAlgn="base">
                                    <a:spcBef>
                                      <a:spcPct val="50000"/>
                                    </a:spcBef>
                                    <a:spcAft>
                                      <a:spcPct val="0"/>
                                    </a:spcAft>
                                    <a:buFontTx/>
                                    <a:buChar char="•"/>
                                  </a:pPr>
                                  <a:endParaRPr lang="en-US" altLang="en-US" sz="2000" b="1">
                                    <a:solidFill>
                                      <a:srgbClr val="000000"/>
                                    </a:solidFill>
                                    <a:ea typeface="MS PGothic" pitchFamily="34" charset="-128"/>
                                  </a:endParaRP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3226" name="Line 154"/>
          <p:cNvSpPr>
            <a:spLocks noChangeShapeType="1"/>
          </p:cNvSpPr>
          <p:nvPr/>
        </p:nvSpPr>
        <p:spPr bwMode="auto">
          <a:xfrm>
            <a:off x="3976688" y="2528888"/>
            <a:ext cx="885825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4857750" y="2776538"/>
            <a:ext cx="242888" cy="33337"/>
          </a:xfrm>
          <a:custGeom>
            <a:avLst/>
            <a:gdLst>
              <a:gd name="T0" fmla="*/ 0 w 153"/>
              <a:gd name="T1" fmla="*/ 0 h 21"/>
              <a:gd name="T2" fmla="*/ 96 w 153"/>
              <a:gd name="T3" fmla="*/ 18 h 21"/>
              <a:gd name="T4" fmla="*/ 153 w 153"/>
              <a:gd name="T5" fmla="*/ 18 h 21"/>
              <a:gd name="T6" fmla="*/ 0 60000 65536"/>
              <a:gd name="T7" fmla="*/ 0 60000 65536"/>
              <a:gd name="T8" fmla="*/ 0 60000 65536"/>
              <a:gd name="T9" fmla="*/ 0 w 153"/>
              <a:gd name="T10" fmla="*/ 0 h 21"/>
              <a:gd name="T11" fmla="*/ 153 w 153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21">
                <a:moveTo>
                  <a:pt x="0" y="0"/>
                </a:moveTo>
                <a:cubicBezTo>
                  <a:pt x="16" y="3"/>
                  <a:pt x="71" y="15"/>
                  <a:pt x="96" y="18"/>
                </a:cubicBezTo>
                <a:cubicBezTo>
                  <a:pt x="121" y="21"/>
                  <a:pt x="137" y="19"/>
                  <a:pt x="153" y="1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228" name="Freeform 156"/>
          <p:cNvSpPr>
            <a:spLocks/>
          </p:cNvSpPr>
          <p:nvPr/>
        </p:nvSpPr>
        <p:spPr bwMode="auto">
          <a:xfrm>
            <a:off x="5391150" y="2708275"/>
            <a:ext cx="423863" cy="263525"/>
          </a:xfrm>
          <a:custGeom>
            <a:avLst/>
            <a:gdLst>
              <a:gd name="T0" fmla="*/ 0 w 267"/>
              <a:gd name="T1" fmla="*/ 22 h 166"/>
              <a:gd name="T2" fmla="*/ 120 w 267"/>
              <a:gd name="T3" fmla="*/ 7 h 166"/>
              <a:gd name="T4" fmla="*/ 210 w 267"/>
              <a:gd name="T5" fmla="*/ 64 h 166"/>
              <a:gd name="T6" fmla="*/ 267 w 267"/>
              <a:gd name="T7" fmla="*/ 166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267"/>
              <a:gd name="T13" fmla="*/ 0 h 166"/>
              <a:gd name="T14" fmla="*/ 267 w 267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7" h="166">
                <a:moveTo>
                  <a:pt x="0" y="22"/>
                </a:moveTo>
                <a:cubicBezTo>
                  <a:pt x="20" y="20"/>
                  <a:pt x="85" y="0"/>
                  <a:pt x="120" y="7"/>
                </a:cubicBezTo>
                <a:cubicBezTo>
                  <a:pt x="155" y="14"/>
                  <a:pt x="185" y="37"/>
                  <a:pt x="210" y="64"/>
                </a:cubicBezTo>
                <a:cubicBezTo>
                  <a:pt x="235" y="91"/>
                  <a:pt x="255" y="145"/>
                  <a:pt x="267" y="166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229" name="Rectangle 157"/>
          <p:cNvSpPr>
            <a:spLocks noChangeArrowheads="1"/>
          </p:cNvSpPr>
          <p:nvPr/>
        </p:nvSpPr>
        <p:spPr bwMode="auto">
          <a:xfrm>
            <a:off x="582613" y="2027238"/>
            <a:ext cx="8420100" cy="2266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230" name="Picture 1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14850"/>
            <a:ext cx="76104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1" name="Picture 159" descr="j028348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572000"/>
            <a:ext cx="2825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2" name="Picture 160" descr="j03111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865688"/>
            <a:ext cx="59531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0544" name="Group 161"/>
          <p:cNvGrpSpPr>
            <a:grpSpLocks/>
          </p:cNvGrpSpPr>
          <p:nvPr/>
        </p:nvGrpSpPr>
        <p:grpSpPr bwMode="auto">
          <a:xfrm>
            <a:off x="6773863" y="4738688"/>
            <a:ext cx="474662" cy="409575"/>
            <a:chOff x="4381" y="2854"/>
            <a:chExt cx="299" cy="258"/>
          </a:xfrm>
        </p:grpSpPr>
        <p:sp>
          <p:nvSpPr>
            <p:cNvPr id="3234" name="Freeform 162"/>
            <p:cNvSpPr>
              <a:spLocks/>
            </p:cNvSpPr>
            <p:nvPr/>
          </p:nvSpPr>
          <p:spPr bwMode="auto">
            <a:xfrm>
              <a:off x="4455" y="2856"/>
              <a:ext cx="225" cy="256"/>
            </a:xfrm>
            <a:custGeom>
              <a:avLst/>
              <a:gdLst>
                <a:gd name="T0" fmla="*/ 27 w 225"/>
                <a:gd name="T1" fmla="*/ 0 h 390"/>
                <a:gd name="T2" fmla="*/ 33 w 225"/>
                <a:gd name="T3" fmla="*/ 318 h 390"/>
                <a:gd name="T4" fmla="*/ 225 w 225"/>
                <a:gd name="T5" fmla="*/ 390 h 390"/>
                <a:gd name="T6" fmla="*/ 0 60000 65536"/>
                <a:gd name="T7" fmla="*/ 0 60000 65536"/>
                <a:gd name="T8" fmla="*/ 0 60000 65536"/>
                <a:gd name="T9" fmla="*/ 0 w 225"/>
                <a:gd name="T10" fmla="*/ 0 h 390"/>
                <a:gd name="T11" fmla="*/ 225 w 225"/>
                <a:gd name="T12" fmla="*/ 390 h 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390">
                  <a:moveTo>
                    <a:pt x="27" y="0"/>
                  </a:moveTo>
                  <a:cubicBezTo>
                    <a:pt x="13" y="126"/>
                    <a:pt x="0" y="253"/>
                    <a:pt x="33" y="318"/>
                  </a:cubicBezTo>
                  <a:cubicBezTo>
                    <a:pt x="66" y="383"/>
                    <a:pt x="145" y="386"/>
                    <a:pt x="225" y="39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3235" name="Freeform 163"/>
            <p:cNvSpPr>
              <a:spLocks/>
            </p:cNvSpPr>
            <p:nvPr/>
          </p:nvSpPr>
          <p:spPr bwMode="auto">
            <a:xfrm>
              <a:off x="4381" y="2854"/>
              <a:ext cx="240" cy="256"/>
            </a:xfrm>
            <a:custGeom>
              <a:avLst/>
              <a:gdLst>
                <a:gd name="T0" fmla="*/ 27 w 225"/>
                <a:gd name="T1" fmla="*/ 0 h 390"/>
                <a:gd name="T2" fmla="*/ 33 w 225"/>
                <a:gd name="T3" fmla="*/ 318 h 390"/>
                <a:gd name="T4" fmla="*/ 225 w 225"/>
                <a:gd name="T5" fmla="*/ 390 h 390"/>
                <a:gd name="T6" fmla="*/ 0 60000 65536"/>
                <a:gd name="T7" fmla="*/ 0 60000 65536"/>
                <a:gd name="T8" fmla="*/ 0 60000 65536"/>
                <a:gd name="T9" fmla="*/ 0 w 225"/>
                <a:gd name="T10" fmla="*/ 0 h 390"/>
                <a:gd name="T11" fmla="*/ 225 w 225"/>
                <a:gd name="T12" fmla="*/ 390 h 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390">
                  <a:moveTo>
                    <a:pt x="27" y="0"/>
                  </a:moveTo>
                  <a:cubicBezTo>
                    <a:pt x="13" y="126"/>
                    <a:pt x="0" y="253"/>
                    <a:pt x="33" y="318"/>
                  </a:cubicBezTo>
                  <a:cubicBezTo>
                    <a:pt x="66" y="383"/>
                    <a:pt x="145" y="386"/>
                    <a:pt x="225" y="39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grpSp>
        <p:nvGrpSpPr>
          <p:cNvPr id="150545" name="Group 164"/>
          <p:cNvGrpSpPr>
            <a:grpSpLocks/>
          </p:cNvGrpSpPr>
          <p:nvPr/>
        </p:nvGrpSpPr>
        <p:grpSpPr bwMode="auto">
          <a:xfrm>
            <a:off x="6299200" y="4768850"/>
            <a:ext cx="438150" cy="412750"/>
            <a:chOff x="4082" y="2854"/>
            <a:chExt cx="276" cy="260"/>
          </a:xfrm>
        </p:grpSpPr>
        <p:sp>
          <p:nvSpPr>
            <p:cNvPr id="3237" name="Freeform 165"/>
            <p:cNvSpPr>
              <a:spLocks/>
            </p:cNvSpPr>
            <p:nvPr/>
          </p:nvSpPr>
          <p:spPr bwMode="auto">
            <a:xfrm flipH="1">
              <a:off x="4082" y="2854"/>
              <a:ext cx="225" cy="256"/>
            </a:xfrm>
            <a:custGeom>
              <a:avLst/>
              <a:gdLst>
                <a:gd name="T0" fmla="*/ 27 w 225"/>
                <a:gd name="T1" fmla="*/ 0 h 390"/>
                <a:gd name="T2" fmla="*/ 33 w 225"/>
                <a:gd name="T3" fmla="*/ 318 h 390"/>
                <a:gd name="T4" fmla="*/ 225 w 225"/>
                <a:gd name="T5" fmla="*/ 390 h 390"/>
                <a:gd name="T6" fmla="*/ 0 60000 65536"/>
                <a:gd name="T7" fmla="*/ 0 60000 65536"/>
                <a:gd name="T8" fmla="*/ 0 60000 65536"/>
                <a:gd name="T9" fmla="*/ 0 w 225"/>
                <a:gd name="T10" fmla="*/ 0 h 390"/>
                <a:gd name="T11" fmla="*/ 225 w 225"/>
                <a:gd name="T12" fmla="*/ 390 h 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390">
                  <a:moveTo>
                    <a:pt x="27" y="0"/>
                  </a:moveTo>
                  <a:cubicBezTo>
                    <a:pt x="13" y="126"/>
                    <a:pt x="0" y="253"/>
                    <a:pt x="33" y="318"/>
                  </a:cubicBezTo>
                  <a:cubicBezTo>
                    <a:pt x="66" y="383"/>
                    <a:pt x="145" y="386"/>
                    <a:pt x="225" y="39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3238" name="Freeform 166"/>
            <p:cNvSpPr>
              <a:spLocks/>
            </p:cNvSpPr>
            <p:nvPr/>
          </p:nvSpPr>
          <p:spPr bwMode="auto">
            <a:xfrm flipH="1">
              <a:off x="4154" y="2858"/>
              <a:ext cx="204" cy="256"/>
            </a:xfrm>
            <a:custGeom>
              <a:avLst/>
              <a:gdLst>
                <a:gd name="T0" fmla="*/ 27 w 225"/>
                <a:gd name="T1" fmla="*/ 0 h 390"/>
                <a:gd name="T2" fmla="*/ 33 w 225"/>
                <a:gd name="T3" fmla="*/ 318 h 390"/>
                <a:gd name="T4" fmla="*/ 225 w 225"/>
                <a:gd name="T5" fmla="*/ 390 h 390"/>
                <a:gd name="T6" fmla="*/ 0 60000 65536"/>
                <a:gd name="T7" fmla="*/ 0 60000 65536"/>
                <a:gd name="T8" fmla="*/ 0 60000 65536"/>
                <a:gd name="T9" fmla="*/ 0 w 225"/>
                <a:gd name="T10" fmla="*/ 0 h 390"/>
                <a:gd name="T11" fmla="*/ 225 w 225"/>
                <a:gd name="T12" fmla="*/ 390 h 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" h="390">
                  <a:moveTo>
                    <a:pt x="27" y="0"/>
                  </a:moveTo>
                  <a:cubicBezTo>
                    <a:pt x="13" y="126"/>
                    <a:pt x="0" y="253"/>
                    <a:pt x="33" y="318"/>
                  </a:cubicBezTo>
                  <a:cubicBezTo>
                    <a:pt x="66" y="383"/>
                    <a:pt x="145" y="386"/>
                    <a:pt x="225" y="39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endParaRPr lang="en-US" altLang="en-US" sz="2000" b="1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pic>
        <p:nvPicPr>
          <p:cNvPr id="3239" name="Picture 167" descr="j0172539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4564063"/>
            <a:ext cx="481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0" name="Picture 168" descr="j019924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2"/>
          <a:stretch>
            <a:fillRect/>
          </a:stretch>
        </p:blipFill>
        <p:spPr bwMode="auto">
          <a:xfrm>
            <a:off x="3733800" y="4343400"/>
            <a:ext cx="5572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1" name="Picture 169" descr="j033678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4752975"/>
            <a:ext cx="533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2" name="Rectangle 170"/>
          <p:cNvSpPr>
            <a:spLocks noChangeArrowheads="1"/>
          </p:cNvSpPr>
          <p:nvPr/>
        </p:nvSpPr>
        <p:spPr bwMode="auto">
          <a:xfrm>
            <a:off x="3841750" y="6156325"/>
            <a:ext cx="2730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altLang="en-US" sz="2000" b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244" name="TextBox 138"/>
          <p:cNvSpPr txBox="1">
            <a:spLocks noChangeArrowheads="1"/>
          </p:cNvSpPr>
          <p:nvPr/>
        </p:nvSpPr>
        <p:spPr bwMode="auto">
          <a:xfrm>
            <a:off x="1665288" y="1676400"/>
            <a:ext cx="16875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Cloud Classification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Convective </a:t>
            </a: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Initiation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Cloud &amp; Moisture Imagery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Low Ceiling &amp; Visibility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Overshooting </a:t>
            </a: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Top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Precipitation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Snow</a:t>
            </a:r>
          </a:p>
        </p:txBody>
      </p:sp>
      <p:sp>
        <p:nvSpPr>
          <p:cNvPr id="3245" name="TextBox 138"/>
          <p:cNvSpPr txBox="1">
            <a:spLocks noChangeArrowheads="1"/>
          </p:cNvSpPr>
          <p:nvPr/>
        </p:nvSpPr>
        <p:spPr bwMode="auto">
          <a:xfrm>
            <a:off x="3505200" y="1676400"/>
            <a:ext cx="20304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Cloud Classification, Jet Stream,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Volcanic Ash, Turbulence,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Icing, Winds,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Convective Initiation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Mountain Waves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Imagery</a:t>
            </a:r>
            <a:endParaRPr lang="en-US" altLang="en-US" sz="1400" dirty="0">
              <a:solidFill>
                <a:srgbClr val="00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Cloud Top Information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SO2 Detection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Radiances</a:t>
            </a:r>
          </a:p>
        </p:txBody>
      </p:sp>
      <p:sp>
        <p:nvSpPr>
          <p:cNvPr id="3246" name="TextBox 138"/>
          <p:cNvSpPr txBox="1">
            <a:spLocks noChangeArrowheads="1"/>
          </p:cNvSpPr>
          <p:nvPr/>
        </p:nvSpPr>
        <p:spPr bwMode="auto">
          <a:xfrm>
            <a:off x="5791200" y="1981200"/>
            <a:ext cx="16462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Cloud Classification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Lightning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Convective Initiation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Low Ceiling &amp; Visibility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Overshooting Top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Icing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Precipitation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Snow</a:t>
            </a:r>
          </a:p>
        </p:txBody>
      </p:sp>
      <p:sp>
        <p:nvSpPr>
          <p:cNvPr id="3247" name="TextBox 138"/>
          <p:cNvSpPr txBox="1">
            <a:spLocks noChangeArrowheads="1"/>
          </p:cNvSpPr>
          <p:nvPr/>
        </p:nvSpPr>
        <p:spPr bwMode="auto">
          <a:xfrm>
            <a:off x="6934200" y="4298950"/>
            <a:ext cx="20304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ea typeface="MS PGothic" pitchFamily="34" charset="-128"/>
              </a:rPr>
              <a:t> Post-flight observed weather product archives</a:t>
            </a:r>
          </a:p>
        </p:txBody>
      </p:sp>
      <p:sp>
        <p:nvSpPr>
          <p:cNvPr id="3248" name="TextBox 138"/>
          <p:cNvSpPr txBox="1">
            <a:spLocks noChangeArrowheads="1"/>
          </p:cNvSpPr>
          <p:nvPr/>
        </p:nvSpPr>
        <p:spPr bwMode="auto">
          <a:xfrm>
            <a:off x="0" y="2819400"/>
            <a:ext cx="16922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Fog and Low Stratus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 smtClean="0">
                <a:solidFill>
                  <a:srgbClr val="000000"/>
                </a:solidFill>
                <a:ea typeface="MS PGothic" pitchFamily="34" charset="-128"/>
              </a:rPr>
              <a:t>Nowcasting</a:t>
            </a:r>
            <a:endParaRPr lang="en-US" altLang="en-US" sz="1400" dirty="0">
              <a:solidFill>
                <a:srgbClr val="00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Convective </a:t>
            </a: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Initiation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Cloud-Top Cooling</a:t>
            </a:r>
            <a:endParaRPr lang="en-US" altLang="en-US" sz="1400" dirty="0">
              <a:solidFill>
                <a:srgbClr val="00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ea typeface="MS PGothic" pitchFamily="34" charset="-128"/>
              </a:rPr>
              <a:t>NWP </a:t>
            </a: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Forecasts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ea typeface="MS PGothic" pitchFamily="34" charset="-128"/>
              </a:rPr>
              <a:t>Solar Storms </a:t>
            </a:r>
            <a:endParaRPr lang="en-US" altLang="en-US" sz="1400" dirty="0">
              <a:solidFill>
                <a:srgbClr val="00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3249" name="Line 177"/>
          <p:cNvSpPr>
            <a:spLocks noChangeShapeType="1"/>
          </p:cNvSpPr>
          <p:nvPr/>
        </p:nvSpPr>
        <p:spPr bwMode="auto">
          <a:xfrm>
            <a:off x="5340350" y="4818063"/>
            <a:ext cx="571500" cy="1841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50" name="Text Box 178"/>
          <p:cNvSpPr txBox="1">
            <a:spLocks noChangeArrowheads="1"/>
          </p:cNvSpPr>
          <p:nvPr/>
        </p:nvSpPr>
        <p:spPr bwMode="auto">
          <a:xfrm>
            <a:off x="6400800" y="641508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Initial Slide from T. Carty</a:t>
            </a:r>
          </a:p>
        </p:txBody>
      </p:sp>
    </p:spTree>
    <p:extLst>
      <p:ext uri="{BB962C8B-B14F-4D97-AF65-F5344CB8AC3E}">
        <p14:creationId xmlns:p14="http://schemas.microsoft.com/office/powerpoint/2010/main" val="17309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5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14728"/>
            <a:ext cx="47529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76200"/>
            <a:ext cx="341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 from GOES-R AWG (Overview)</a:t>
            </a:r>
            <a:endParaRPr lang="en-US" dirty="0"/>
          </a:p>
        </p:txBody>
      </p:sp>
      <p:pic>
        <p:nvPicPr>
          <p:cNvPr id="2050" name="Picture 2" descr="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419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4981" y="6400800"/>
            <a:ext cx="4731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Variational</a:t>
            </a:r>
            <a:r>
              <a:rPr lang="en-US" i="1" dirty="0" smtClean="0"/>
              <a:t> </a:t>
            </a:r>
            <a:r>
              <a:rPr lang="en-US" i="1" dirty="0"/>
              <a:t>iterative physical retrieval </a:t>
            </a:r>
            <a:r>
              <a:rPr lang="en-US" i="1" dirty="0" smtClean="0"/>
              <a:t>flowchart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724400"/>
            <a:ext cx="219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Regression flowchart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71800" y="2895600"/>
            <a:ext cx="762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9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549275"/>
            <a:ext cx="80581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172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sketch map of all ancillary inputs and routines applied in the LAP sounding algorithm. External routines are shown in colored </a:t>
            </a:r>
            <a:r>
              <a:rPr lang="en-US" dirty="0" smtClean="0"/>
              <a:t>boxes.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0400" y="76200"/>
            <a:ext cx="341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 from GOES-R AWG (Overview)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19200" y="1131651"/>
            <a:ext cx="6858000" cy="4495800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762000" y="449678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End-to-End product precedence flow of ABI derived products. 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91000" y="5715000"/>
            <a:ext cx="458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dashed lines represent secondary paths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2761415" y="2499117"/>
            <a:ext cx="533400" cy="550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65"/>
            <a:ext cx="9144000" cy="6583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85800"/>
            <a:ext cx="5257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Actually 2 products…TPW and CTT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64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Bridging the gap between imagery and products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1219200"/>
            <a:ext cx="34290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Qualitative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76800" y="1219200"/>
            <a:ext cx="34290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Quantitative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038600"/>
            <a:ext cx="3352800" cy="2667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756" y="4987378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Both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4038600"/>
            <a:ext cx="3429000" cy="2667000"/>
          </a:xfrm>
          <a:prstGeom prst="ellipse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8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Black" charset="0"/>
              </a:rPr>
              <a:t>http://cimss.ssec.wisc.edu/goesr/proving-ground/geocat_ash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7AE97B-3F32-0843-8539-62EEA2A3F1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820" name="Picture 5" descr="SA_realtime_example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1800"/>
            <a:ext cx="528796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iceland_web_site_screenshot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1300" y="1714500"/>
            <a:ext cx="38227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117600" y="1206500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00"/>
                </a:solidFill>
              </a:rPr>
              <a:t>Cordon </a:t>
            </a:r>
            <a:r>
              <a:rPr lang="en-US" sz="2800" dirty="0" err="1">
                <a:solidFill>
                  <a:srgbClr val="FFFF00"/>
                </a:solidFill>
              </a:rPr>
              <a:t>Caulle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613400" y="1219200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 err="1">
                <a:solidFill>
                  <a:srgbClr val="FFFF00"/>
                </a:solidFill>
              </a:rPr>
              <a:t>Grimsvotn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5296932"/>
            <a:ext cx="5736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Using contours to highlight quantitative product (over RGB)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019800" y="4159250"/>
            <a:ext cx="76200" cy="1137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362200" y="4728091"/>
            <a:ext cx="152400" cy="568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32650" y="6564868"/>
            <a:ext cx="106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Pavolonis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ocat.GOES-12.2009347.061500.Alva-OK.rgb_fogco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" y="0"/>
            <a:ext cx="596541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522" y="872435"/>
            <a:ext cx="2451652" cy="5632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 The </a:t>
            </a:r>
            <a:r>
              <a:rPr lang="en-US" sz="2400" b="1" dirty="0">
                <a:solidFill>
                  <a:prstClr val="black"/>
                </a:solidFill>
              </a:rPr>
              <a:t>quantitative assessment of cloud ceiling can be overlaid on top of imagery to make the product more appealing to forecasters.</a:t>
            </a:r>
          </a:p>
          <a:p>
            <a:pPr defTabSz="4572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</a:endParaRPr>
          </a:p>
          <a:p>
            <a:pPr defTabSz="457200"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 The </a:t>
            </a:r>
            <a:r>
              <a:rPr lang="en-US" sz="2400" b="1" dirty="0">
                <a:solidFill>
                  <a:prstClr val="black"/>
                </a:solidFill>
              </a:rPr>
              <a:t>ability to contour the IFR and MVFR probabilities will soon be available in AWIPS.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3276600"/>
            <a:ext cx="32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Using contours to highlight quantitative product (over RGB)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2650" y="6564868"/>
            <a:ext cx="106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Pavolonis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2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Release Strategy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8" y="996902"/>
            <a:ext cx="8060815" cy="54038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400" y="2502725"/>
            <a:ext cx="8915400" cy="130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299829" y="2514600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26989" y="2514600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609269" y="2514600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230744" y="2514600"/>
            <a:ext cx="0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84870" y="5122225"/>
            <a:ext cx="22927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Declaration of Maturity </a:t>
            </a:r>
          </a:p>
          <a:p>
            <a:r>
              <a:rPr lang="en-US" sz="1400" dirty="0">
                <a:solidFill>
                  <a:prstClr val="black"/>
                </a:solidFill>
              </a:rPr>
              <a:t>Milestones occurs at </a:t>
            </a:r>
          </a:p>
          <a:p>
            <a:r>
              <a:rPr lang="en-US" sz="1400" dirty="0">
                <a:solidFill>
                  <a:prstClr val="black"/>
                </a:solidFill>
              </a:rPr>
              <a:t>Peer-Stakeholder Product</a:t>
            </a:r>
          </a:p>
          <a:p>
            <a:r>
              <a:rPr lang="en-US" sz="1400" dirty="0">
                <a:solidFill>
                  <a:prstClr val="black"/>
                </a:solidFill>
              </a:rPr>
              <a:t>Validation Reviews (PS-PVRs)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979" y="2725300"/>
            <a:ext cx="141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Internal Flow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L+15 Days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2724912"/>
            <a:ext cx="2115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External Distribution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L+78 Days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0" y="2724912"/>
            <a:ext cx="2191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Operations Handover</a:t>
            </a:r>
          </a:p>
          <a:p>
            <a:pPr algn="r"/>
            <a:r>
              <a:rPr lang="en-US" dirty="0">
                <a:solidFill>
                  <a:prstClr val="black"/>
                </a:solidFill>
              </a:rPr>
              <a:t>L+6 Months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00" y="2724912"/>
            <a:ext cx="2279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East/West Assignment</a:t>
            </a:r>
          </a:p>
          <a:p>
            <a:r>
              <a:rPr lang="en-US" dirty="0">
                <a:solidFill>
                  <a:prstClr val="black"/>
                </a:solidFill>
              </a:rPr>
              <a:t>L+12 Months</a:t>
            </a:r>
          </a:p>
        </p:txBody>
      </p:sp>
    </p:spTree>
    <p:extLst>
      <p:ext uri="{BB962C8B-B14F-4D97-AF65-F5344CB8AC3E}">
        <p14:creationId xmlns:p14="http://schemas.microsoft.com/office/powerpoint/2010/main" val="31157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6" name="Picture 12" descr="latest_eastvis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403"/>
          <a:stretch/>
        </p:blipFill>
        <p:spPr bwMode="auto">
          <a:xfrm>
            <a:off x="4648199" y="990600"/>
            <a:ext cx="4572001" cy="43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fld id="{163220BA-D4C1-4748-851F-9115F41D23C9}" type="slidenum">
              <a:rPr lang="en-US">
                <a:solidFill>
                  <a:srgbClr val="FFFFFF"/>
                </a:solidFill>
              </a:rPr>
              <a:pPr/>
              <a:t>39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GOES-15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(135W)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800600" y="882650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GOES-13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(75W)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pic>
        <p:nvPicPr>
          <p:cNvPr id="103439" name="Picture 1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99" y="2458386"/>
            <a:ext cx="1870901" cy="13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40" name="Picture 16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12" y="5317066"/>
            <a:ext cx="1871338" cy="13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1849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GOES-14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(105W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Back-up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0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Radiative Transfer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2468"/>
            <a:ext cx="8229600" cy="5214532"/>
          </a:xfrm>
        </p:spPr>
        <p:txBody>
          <a:bodyPr/>
          <a:lstStyle/>
          <a:p>
            <a:r>
              <a:rPr lang="en-US" dirty="0" smtClean="0"/>
              <a:t>Classic COMET module</a:t>
            </a:r>
          </a:p>
          <a:p>
            <a:r>
              <a:rPr lang="en-US" dirty="0" smtClean="0"/>
              <a:t>http</a:t>
            </a:r>
            <a:r>
              <a:rPr lang="en-US" dirty="0"/>
              <a:t>://cimss.ssec.wisc.edu/goes/comet/radiative_transfer.html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57600"/>
            <a:ext cx="6127777" cy="2876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4860" y="4648200"/>
            <a:ext cx="698740" cy="468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2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6" name="Picture 12" descr="latest_eastvis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403"/>
          <a:stretch/>
        </p:blipFill>
        <p:spPr bwMode="auto">
          <a:xfrm>
            <a:off x="4648199" y="990600"/>
            <a:ext cx="4572001" cy="43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fld id="{163220BA-D4C1-4748-851F-9115F41D23C9}" type="slidenum">
              <a:rPr lang="en-US">
                <a:solidFill>
                  <a:srgbClr val="FFFFFF"/>
                </a:solidFill>
              </a:rPr>
              <a:pPr/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GOES-15 or -14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(135W)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800600" y="882650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GOES-13 or -14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(75W)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pic>
        <p:nvPicPr>
          <p:cNvPr id="103439" name="Picture 1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99" y="2458386"/>
            <a:ext cx="1870901" cy="13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257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GOES-16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(90W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PLT/PLPT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00600"/>
            <a:ext cx="2358191" cy="19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7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6" name="Picture 12" descr="latest_eastvis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403"/>
          <a:stretch/>
        </p:blipFill>
        <p:spPr bwMode="auto">
          <a:xfrm>
            <a:off x="4648199" y="990600"/>
            <a:ext cx="4572001" cy="43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fld id="{163220BA-D4C1-4748-851F-9115F41D23C9}" type="slidenum">
              <a:rPr lang="en-US">
                <a:solidFill>
                  <a:srgbClr val="FFFFFF"/>
                </a:solidFill>
              </a:rPr>
              <a:pPr/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GOES-15 or -14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(135W)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800600" y="882650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GOES-16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(75W)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257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GOES-17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(90W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PLT/PLPT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40" y="2178033"/>
            <a:ext cx="2358191" cy="1931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67378"/>
            <a:ext cx="2358191" cy="19312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7000" y="531366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Inconsistent views </a:t>
            </a:r>
            <a:r>
              <a:rPr lang="en-US" dirty="0" err="1" smtClean="0">
                <a:solidFill>
                  <a:srgbClr val="FFFFFF"/>
                </a:solidFill>
              </a:rPr>
              <a:t>wrt</a:t>
            </a:r>
            <a:r>
              <a:rPr lang="en-US" dirty="0" smtClean="0">
                <a:solidFill>
                  <a:srgbClr val="FFFFFF"/>
                </a:solidFill>
              </a:rPr>
              <a:t> resolutions from East and West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0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6" name="Picture 12" descr="latest_eastvis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403"/>
          <a:stretch/>
        </p:blipFill>
        <p:spPr bwMode="auto">
          <a:xfrm>
            <a:off x="4648199" y="990600"/>
            <a:ext cx="4572001" cy="43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48314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fld id="{163220BA-D4C1-4748-851F-9115F41D23C9}" type="slidenum">
              <a:rPr lang="en-US">
                <a:solidFill>
                  <a:srgbClr val="FFFFFF"/>
                </a:solidFill>
              </a:rPr>
              <a:pPr/>
              <a:t>42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GOES-16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</a:t>
            </a:r>
            <a:r>
              <a:rPr lang="en-US" b="1" dirty="0" smtClean="0">
                <a:solidFill>
                  <a:srgbClr val="FFFFFF"/>
                </a:solidFill>
              </a:rPr>
              <a:t>137W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800600" y="882650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GOES-13 or -14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(75W)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257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GOES-17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(90W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PLT/PLPT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78034"/>
            <a:ext cx="2358191" cy="1931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67378"/>
            <a:ext cx="2358191" cy="19312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7000" y="531366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Inconsistent views </a:t>
            </a:r>
            <a:r>
              <a:rPr lang="en-US" dirty="0" err="1" smtClean="0">
                <a:solidFill>
                  <a:srgbClr val="FFFFFF"/>
                </a:solidFill>
              </a:rPr>
              <a:t>wrt</a:t>
            </a:r>
            <a:r>
              <a:rPr lang="en-US" dirty="0" smtClean="0">
                <a:solidFill>
                  <a:srgbClr val="FFFFFF"/>
                </a:solidFill>
              </a:rPr>
              <a:t> resolutions from East and West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87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6" name="Picture 12" descr="latest_eastvis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 b="3403"/>
          <a:stretch/>
        </p:blipFill>
        <p:spPr bwMode="auto">
          <a:xfrm>
            <a:off x="4648199" y="990600"/>
            <a:ext cx="4572001" cy="430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fld id="{163220BA-D4C1-4748-851F-9115F41D23C9}" type="slidenum">
              <a:rPr lang="en-US">
                <a:solidFill>
                  <a:srgbClr val="FFFFFF"/>
                </a:solidFill>
              </a:rPr>
              <a:pPr/>
              <a:t>43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GOES-16 or -17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</a:t>
            </a:r>
            <a:r>
              <a:rPr lang="en-US" b="1" dirty="0" smtClean="0">
                <a:solidFill>
                  <a:srgbClr val="FFFFFF"/>
                </a:solidFill>
              </a:rPr>
              <a:t>137W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800600" y="882650"/>
            <a:ext cx="1877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GOES-16 or -17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(75W)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Operational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78034"/>
            <a:ext cx="2358191" cy="1931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600"/>
            <a:ext cx="2358191" cy="1931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370" y="5410200"/>
            <a:ext cx="2660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Consistent views </a:t>
            </a:r>
            <a:r>
              <a:rPr lang="en-US" dirty="0" err="1" smtClean="0">
                <a:solidFill>
                  <a:srgbClr val="FFFFFF"/>
                </a:solidFill>
              </a:rPr>
              <a:t>wrt</a:t>
            </a:r>
            <a:r>
              <a:rPr lang="en-US" dirty="0" smtClean="0">
                <a:solidFill>
                  <a:srgbClr val="FFFFFF"/>
                </a:solidFill>
              </a:rPr>
              <a:t> resolutions from East and West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257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GOES-18</a:t>
            </a:r>
            <a:endParaRPr 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(90W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PLT/PLPT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67378"/>
            <a:ext cx="2358191" cy="19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74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4008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321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GOES-R as GOES West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GOES-13 as GOES East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Infrared Resolution color coded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617" y="5686067"/>
            <a:ext cx="7990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GOES-R resolution is better than GOES-13 far to the east of the midpoint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106 W</a:t>
            </a:r>
            <a:r>
              <a:rPr lang="en-US" dirty="0" smtClean="0">
                <a:solidFill>
                  <a:prstClr val="black"/>
                </a:solidFill>
              </a:rPr>
              <a:t>) between the two sub-satellite points (all the way to ~92 W!)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Similarly, if GOES-R were GOES-East, there would be better pixel resolution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Compared to GOES-15 all the way to 120 W!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6808" y="5410200"/>
            <a:ext cx="8515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106 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233745" y="5973803"/>
            <a:ext cx="533400" cy="3231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5486400" y="4297403"/>
            <a:ext cx="1825460" cy="1723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4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GOES-R Series web site 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4914A6-2A92-4790-A36D-282932745CB9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64770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pPr algn="r" eaLnBrk="1" hangingPunct="1"/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www.goes-r.gov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228599" y="1905001"/>
            <a:ext cx="6287361" cy="4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EAST_12SEP2003_VIS-1KM-6K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6096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74546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~6 km</a:t>
            </a:r>
          </a:p>
        </p:txBody>
      </p:sp>
    </p:spTree>
    <p:extLst>
      <p:ext uri="{BB962C8B-B14F-4D97-AF65-F5344CB8AC3E}">
        <p14:creationId xmlns:p14="http://schemas.microsoft.com/office/powerpoint/2010/main" val="8057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WEST_11NOV2013_VIS-1KM-6K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609600"/>
            <a:ext cx="81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 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745468"/>
            <a:ext cx="81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~6 km</a:t>
            </a:r>
          </a:p>
        </p:txBody>
      </p:sp>
    </p:spTree>
    <p:extLst>
      <p:ext uri="{BB962C8B-B14F-4D97-AF65-F5344CB8AC3E}">
        <p14:creationId xmlns:p14="http://schemas.microsoft.com/office/powerpoint/2010/main" val="36841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4572000"/>
            <a:ext cx="7086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Radiation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Budget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" y="76200"/>
            <a:ext cx="6259076" cy="3159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64229"/>
            <a:ext cx="5204600" cy="37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154"/>
            <a:ext cx="9144000" cy="49236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43000" y="-76200"/>
            <a:ext cx="7086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Earth emitted spectra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5800" y="1360098"/>
            <a:ext cx="381000" cy="4050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154"/>
            <a:ext cx="9144000" cy="49236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4191000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4770408"/>
            <a:ext cx="674298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BANDS10-11_SRF_SO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502" y="1360098"/>
            <a:ext cx="598098" cy="4687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4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BAND12_SRF_NO_OZO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7702" y="1219201"/>
            <a:ext cx="445698" cy="685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8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GOES-R Introduction Theme">
  <a:themeElements>
    <a:clrScheme name="GOES-R">
      <a:dk1>
        <a:sysClr val="windowText" lastClr="000000"/>
      </a:dk1>
      <a:lt1>
        <a:sysClr val="window" lastClr="FFFFFF"/>
      </a:lt1>
      <a:dk2>
        <a:srgbClr val="808080"/>
      </a:dk2>
      <a:lt2>
        <a:srgbClr val="EBE6E1"/>
      </a:lt2>
      <a:accent1>
        <a:srgbClr val="23408F"/>
      </a:accent1>
      <a:accent2>
        <a:srgbClr val="B7D44D"/>
      </a:accent2>
      <a:accent3>
        <a:srgbClr val="DDB359"/>
      </a:accent3>
      <a:accent4>
        <a:srgbClr val="00AEEF"/>
      </a:accent4>
      <a:accent5>
        <a:srgbClr val="6E4A90"/>
      </a:accent5>
      <a:accent6>
        <a:srgbClr val="FA7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oard od Directors">
  <a:themeElements>
    <a:clrScheme name="Harris 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/>
      <a:bodyPr wrap="square" rtlCol="0">
        <a:spAutoFit/>
      </a:bodyPr>
      <a:lstStyle>
        <a:defPPr algn="ctr" eaLnBrk="1" hangingPunct="1">
          <a:spcBef>
            <a:spcPct val="20000"/>
          </a:spcBef>
          <a:defRPr sz="1800" dirty="0" err="1" smtClean="0">
            <a:latin typeface="+mn-lt"/>
          </a:defRPr>
        </a:defPPr>
      </a:lstStyle>
    </a:txDef>
  </a:objectDefaults>
  <a:extraClrSchemeLst>
    <a:extraClrScheme>
      <a:clrScheme name="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11285</TotalTime>
  <Words>2049</Words>
  <Application>Microsoft Office PowerPoint</Application>
  <PresentationFormat>On-screen Show (4:3)</PresentationFormat>
  <Paragraphs>563</Paragraphs>
  <Slides>47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1_Office Theme</vt:lpstr>
      <vt:lpstr>4_Office Theme</vt:lpstr>
      <vt:lpstr>2_Office Theme</vt:lpstr>
      <vt:lpstr>Board od Directors</vt:lpstr>
      <vt:lpstr>Default Design</vt:lpstr>
      <vt:lpstr>Office Theme</vt:lpstr>
      <vt:lpstr>1_Default Design</vt:lpstr>
      <vt:lpstr>STAR External Review</vt:lpstr>
      <vt:lpstr>9_Default Design</vt:lpstr>
      <vt:lpstr>3_Office Theme</vt:lpstr>
      <vt:lpstr>2_Default Design</vt:lpstr>
      <vt:lpstr>5_Office Theme</vt:lpstr>
      <vt:lpstr>GOES-R Introduction Theme</vt:lpstr>
      <vt:lpstr>PowerPoint Presentation</vt:lpstr>
      <vt:lpstr>What’s needed on a satellite to monitor convection?</vt:lpstr>
      <vt:lpstr>Radiative Transfer</vt:lpstr>
      <vt:lpstr>Radiative Transfer</vt:lpstr>
      <vt:lpstr>Radiation  Budget</vt:lpstr>
      <vt:lpstr>Earth emitted spectra</vt:lpstr>
      <vt:lpstr>PowerPoint Presentation</vt:lpstr>
      <vt:lpstr>PowerPoint Presentation</vt:lpstr>
      <vt:lpstr>PowerPoint Presentation</vt:lpstr>
      <vt:lpstr>PowerPoint Presentation</vt:lpstr>
      <vt:lpstr>ABI-Class Imager is a Mature Product Line</vt:lpstr>
      <vt:lpstr>ABI’s 2-Mirror Scanner Key to Rapid Scan Capability</vt:lpstr>
      <vt:lpstr>On-Orbit Operations: Raster Scan vs. Boustrophedonic</vt:lpstr>
      <vt:lpstr>Paradigm Shift to Swath-based Image Collection Key to ABI’s Coverage Flexibility</vt:lpstr>
      <vt:lpstr>Scan Mode 3 Timeline (Flex Mode) Delivers Storm Watch Every 30 Seconds</vt:lpstr>
      <vt:lpstr>Scan Mode 4 (Continuous Full Disk) Provides Efficient Image Collection</vt:lpstr>
      <vt:lpstr>PowerPoint Presentation</vt:lpstr>
      <vt:lpstr>ABI Optical Architecture: Simple Solution to Mission Needs</vt:lpstr>
      <vt:lpstr>Detector Selection Capability Provides Operational Redundancy</vt:lpstr>
      <vt:lpstr>Detector Elements:  IFOV, Rows, Columns</vt:lpstr>
      <vt:lpstr>Advanced Imagers Pose Calibration Challenges</vt:lpstr>
      <vt:lpstr>Example of Flex Mode Scanning</vt:lpstr>
      <vt:lpstr>Draft -- GRB SYSTEM</vt:lpstr>
      <vt:lpstr>Swath Overlap</vt:lpstr>
      <vt:lpstr>From Detectors to Pixels</vt:lpstr>
      <vt:lpstr>PowerPoint Presentation</vt:lpstr>
      <vt:lpstr>PowerPoint Presentation</vt:lpstr>
      <vt:lpstr>PowerPoint Presentation</vt:lpstr>
      <vt:lpstr>GOES-R ABI Products</vt:lpstr>
      <vt:lpstr>GOES-R: Helps provide advanced weather Information to enable collaborative planning and efficient utilization of airspace routes through entire trajectory </vt:lpstr>
      <vt:lpstr>PowerPoint Presentation</vt:lpstr>
      <vt:lpstr>PowerPoint Presentation</vt:lpstr>
      <vt:lpstr>PowerPoint Presentation</vt:lpstr>
      <vt:lpstr>PowerPoint Presentation</vt:lpstr>
      <vt:lpstr>Bridging the gap between imagery and products</vt:lpstr>
      <vt:lpstr>http://cimss.ssec.wisc.edu/goesr/proving-ground/geocat_ash</vt:lpstr>
      <vt:lpstr>PowerPoint Presentation</vt:lpstr>
      <vt:lpstr>Data Release Strategy</vt:lpstr>
      <vt:lpstr>NOAA GOES Constellation  </vt:lpstr>
      <vt:lpstr>NOAA GOES Constellation  </vt:lpstr>
      <vt:lpstr>NOAA GOES Constellation  </vt:lpstr>
      <vt:lpstr>NOAA GOES Constellation  </vt:lpstr>
      <vt:lpstr>NOAA GOES Constellation  </vt:lpstr>
      <vt:lpstr>GOES-R as GOES West GOES-13 as GOES East Infrared Resolution color coded</vt:lpstr>
      <vt:lpstr>GOES-R Series web site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31</cp:revision>
  <dcterms:created xsi:type="dcterms:W3CDTF">2016-01-25T21:21:09Z</dcterms:created>
  <dcterms:modified xsi:type="dcterms:W3CDTF">2016-02-24T16:47:36Z</dcterms:modified>
</cp:coreProperties>
</file>