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theme/themeOverride1.xml" ContentType="application/vnd.openxmlformats-officedocument.themeOverrid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6.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media2.gif" ContentType="video/unknown"/>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9" r:id="rId4"/>
    <p:sldMasterId id="2147483713" r:id="rId5"/>
    <p:sldMasterId id="2147483727" r:id="rId6"/>
    <p:sldMasterId id="2147483739" r:id="rId7"/>
    <p:sldMasterId id="2147483751" r:id="rId8"/>
    <p:sldMasterId id="2147483764" r:id="rId9"/>
    <p:sldMasterId id="2147483778" r:id="rId10"/>
    <p:sldMasterId id="2147483790" r:id="rId11"/>
    <p:sldMasterId id="2147483803" r:id="rId12"/>
    <p:sldMasterId id="2147483817" r:id="rId13"/>
    <p:sldMasterId id="2147483829" r:id="rId14"/>
    <p:sldMasterId id="2147483842" r:id="rId15"/>
    <p:sldMasterId id="2147483867" r:id="rId16"/>
    <p:sldMasterId id="2147483874" r:id="rId17"/>
    <p:sldMasterId id="2147483886" r:id="rId18"/>
    <p:sldMasterId id="2147483911" r:id="rId19"/>
    <p:sldMasterId id="2147483925" r:id="rId20"/>
    <p:sldMasterId id="2147483934" r:id="rId21"/>
    <p:sldMasterId id="2147483946" r:id="rId22"/>
    <p:sldMasterId id="2147483958" r:id="rId23"/>
    <p:sldMasterId id="2147483965" r:id="rId24"/>
    <p:sldMasterId id="2147483983" r:id="rId25"/>
    <p:sldMasterId id="2147483995" r:id="rId26"/>
    <p:sldMasterId id="2147484007" r:id="rId27"/>
    <p:sldMasterId id="2147484019" r:id="rId28"/>
    <p:sldMasterId id="2147484033" r:id="rId29"/>
    <p:sldMasterId id="2147484047" r:id="rId30"/>
  </p:sldMasterIdLst>
  <p:notesMasterIdLst>
    <p:notesMasterId r:id="rId179"/>
  </p:notesMasterIdLst>
  <p:sldIdLst>
    <p:sldId id="357" r:id="rId31"/>
    <p:sldId id="376" r:id="rId32"/>
    <p:sldId id="288" r:id="rId33"/>
    <p:sldId id="341" r:id="rId34"/>
    <p:sldId id="384" r:id="rId35"/>
    <p:sldId id="279" r:id="rId36"/>
    <p:sldId id="289" r:id="rId37"/>
    <p:sldId id="385" r:id="rId38"/>
    <p:sldId id="290" r:id="rId39"/>
    <p:sldId id="436" r:id="rId40"/>
    <p:sldId id="437" r:id="rId41"/>
    <p:sldId id="377" r:id="rId42"/>
    <p:sldId id="291" r:id="rId43"/>
    <p:sldId id="300" r:id="rId44"/>
    <p:sldId id="292" r:id="rId45"/>
    <p:sldId id="293" r:id="rId46"/>
    <p:sldId id="257" r:id="rId47"/>
    <p:sldId id="402" r:id="rId48"/>
    <p:sldId id="403" r:id="rId49"/>
    <p:sldId id="404" r:id="rId50"/>
    <p:sldId id="405" r:id="rId51"/>
    <p:sldId id="406" r:id="rId52"/>
    <p:sldId id="407" r:id="rId53"/>
    <p:sldId id="408" r:id="rId54"/>
    <p:sldId id="409" r:id="rId55"/>
    <p:sldId id="410" r:id="rId56"/>
    <p:sldId id="411" r:id="rId57"/>
    <p:sldId id="412" r:id="rId58"/>
    <p:sldId id="413" r:id="rId59"/>
    <p:sldId id="414" r:id="rId60"/>
    <p:sldId id="415" r:id="rId61"/>
    <p:sldId id="416" r:id="rId62"/>
    <p:sldId id="417"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62" r:id="rId80"/>
    <p:sldId id="453" r:id="rId81"/>
    <p:sldId id="345" r:id="rId82"/>
    <p:sldId id="392" r:id="rId83"/>
    <p:sldId id="361" r:id="rId84"/>
    <p:sldId id="479" r:id="rId85"/>
    <p:sldId id="480" r:id="rId86"/>
    <p:sldId id="481" r:id="rId87"/>
    <p:sldId id="454" r:id="rId88"/>
    <p:sldId id="455" r:id="rId89"/>
    <p:sldId id="456" r:id="rId90"/>
    <p:sldId id="457" r:id="rId91"/>
    <p:sldId id="458" r:id="rId92"/>
    <p:sldId id="459" r:id="rId93"/>
    <p:sldId id="460" r:id="rId94"/>
    <p:sldId id="461" r:id="rId95"/>
    <p:sldId id="462" r:id="rId96"/>
    <p:sldId id="463" r:id="rId97"/>
    <p:sldId id="464" r:id="rId98"/>
    <p:sldId id="465" r:id="rId99"/>
    <p:sldId id="466" r:id="rId100"/>
    <p:sldId id="467" r:id="rId101"/>
    <p:sldId id="468" r:id="rId102"/>
    <p:sldId id="469" r:id="rId103"/>
    <p:sldId id="449" r:id="rId104"/>
    <p:sldId id="451" r:id="rId105"/>
    <p:sldId id="450" r:id="rId106"/>
    <p:sldId id="382" r:id="rId107"/>
    <p:sldId id="401" r:id="rId108"/>
    <p:sldId id="386" r:id="rId109"/>
    <p:sldId id="387" r:id="rId110"/>
    <p:sldId id="388" r:id="rId111"/>
    <p:sldId id="389" r:id="rId112"/>
    <p:sldId id="390" r:id="rId113"/>
    <p:sldId id="391" r:id="rId114"/>
    <p:sldId id="395" r:id="rId115"/>
    <p:sldId id="472" r:id="rId116"/>
    <p:sldId id="445" r:id="rId117"/>
    <p:sldId id="381" r:id="rId118"/>
    <p:sldId id="270" r:id="rId119"/>
    <p:sldId id="273" r:id="rId120"/>
    <p:sldId id="274" r:id="rId121"/>
    <p:sldId id="267" r:id="rId122"/>
    <p:sldId id="360" r:id="rId123"/>
    <p:sldId id="342" r:id="rId124"/>
    <p:sldId id="343" r:id="rId125"/>
    <p:sldId id="304" r:id="rId126"/>
    <p:sldId id="272" r:id="rId127"/>
    <p:sldId id="378" r:id="rId128"/>
    <p:sldId id="358" r:id="rId129"/>
    <p:sldId id="383" r:id="rId130"/>
    <p:sldId id="374" r:id="rId131"/>
    <p:sldId id="375" r:id="rId132"/>
    <p:sldId id="294" r:id="rId133"/>
    <p:sldId id="295" r:id="rId134"/>
    <p:sldId id="296" r:id="rId135"/>
    <p:sldId id="346" r:id="rId136"/>
    <p:sldId id="347" r:id="rId137"/>
    <p:sldId id="397" r:id="rId138"/>
    <p:sldId id="482" r:id="rId139"/>
    <p:sldId id="363" r:id="rId140"/>
    <p:sldId id="364" r:id="rId141"/>
    <p:sldId id="365" r:id="rId142"/>
    <p:sldId id="394" r:id="rId143"/>
    <p:sldId id="379" r:id="rId144"/>
    <p:sldId id="350" r:id="rId145"/>
    <p:sldId id="351" r:id="rId146"/>
    <p:sldId id="446" r:id="rId147"/>
    <p:sldId id="447" r:id="rId148"/>
    <p:sldId id="448" r:id="rId149"/>
    <p:sldId id="398" r:id="rId150"/>
    <p:sldId id="399" r:id="rId151"/>
    <p:sldId id="400" r:id="rId152"/>
    <p:sldId id="440" r:id="rId153"/>
    <p:sldId id="441" r:id="rId154"/>
    <p:sldId id="275" r:id="rId155"/>
    <p:sldId id="276" r:id="rId156"/>
    <p:sldId id="277" r:id="rId157"/>
    <p:sldId id="286" r:id="rId158"/>
    <p:sldId id="371" r:id="rId159"/>
    <p:sldId id="372" r:id="rId160"/>
    <p:sldId id="418" r:id="rId161"/>
    <p:sldId id="419" r:id="rId162"/>
    <p:sldId id="393" r:id="rId163"/>
    <p:sldId id="344" r:id="rId164"/>
    <p:sldId id="452" r:id="rId165"/>
    <p:sldId id="352" r:id="rId166"/>
    <p:sldId id="353" r:id="rId167"/>
    <p:sldId id="354" r:id="rId168"/>
    <p:sldId id="297" r:id="rId169"/>
    <p:sldId id="380" r:id="rId170"/>
    <p:sldId id="298" r:id="rId171"/>
    <p:sldId id="299" r:id="rId172"/>
    <p:sldId id="478" r:id="rId173"/>
    <p:sldId id="473" r:id="rId174"/>
    <p:sldId id="474" r:id="rId175"/>
    <p:sldId id="475" r:id="rId176"/>
    <p:sldId id="476" r:id="rId177"/>
    <p:sldId id="477" r:id="rId1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49D4"/>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p:scale>
          <a:sx n="172" d="100"/>
          <a:sy n="172" d="100"/>
        </p:scale>
        <p:origin x="-1050" y="234"/>
      </p:cViewPr>
      <p:guideLst>
        <p:guide orient="horz" pos="2160"/>
        <p:guide pos="2880"/>
      </p:guideLst>
    </p:cSldViewPr>
  </p:slideViewPr>
  <p:notesTextViewPr>
    <p:cViewPr>
      <p:scale>
        <a:sx n="1" d="1"/>
        <a:sy n="1" d="1"/>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38" Type="http://schemas.openxmlformats.org/officeDocument/2006/relationships/slide" Target="slides/slide108.xml"/><Relationship Id="rId154" Type="http://schemas.openxmlformats.org/officeDocument/2006/relationships/slide" Target="slides/slide124.xml"/><Relationship Id="rId159" Type="http://schemas.openxmlformats.org/officeDocument/2006/relationships/slide" Target="slides/slide129.xml"/><Relationship Id="rId175" Type="http://schemas.openxmlformats.org/officeDocument/2006/relationships/slide" Target="slides/slide145.xml"/><Relationship Id="rId170" Type="http://schemas.openxmlformats.org/officeDocument/2006/relationships/slide" Target="slides/slide140.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slide" Target="slides/slide98.xml"/><Relationship Id="rId144" Type="http://schemas.openxmlformats.org/officeDocument/2006/relationships/slide" Target="slides/slide114.xml"/><Relationship Id="rId149"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160" Type="http://schemas.openxmlformats.org/officeDocument/2006/relationships/slide" Target="slides/slide130.xml"/><Relationship Id="rId165" Type="http://schemas.openxmlformats.org/officeDocument/2006/relationships/slide" Target="slides/slide135.xml"/><Relationship Id="rId181"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slide" Target="slides/slide88.xml"/><Relationship Id="rId134" Type="http://schemas.openxmlformats.org/officeDocument/2006/relationships/slide" Target="slides/slide104.xml"/><Relationship Id="rId139" Type="http://schemas.openxmlformats.org/officeDocument/2006/relationships/slide" Target="slides/slide109.xml"/><Relationship Id="rId80" Type="http://schemas.openxmlformats.org/officeDocument/2006/relationships/slide" Target="slides/slide50.xml"/><Relationship Id="rId85" Type="http://schemas.openxmlformats.org/officeDocument/2006/relationships/slide" Target="slides/slide55.xml"/><Relationship Id="rId150" Type="http://schemas.openxmlformats.org/officeDocument/2006/relationships/slide" Target="slides/slide120.xml"/><Relationship Id="rId155" Type="http://schemas.openxmlformats.org/officeDocument/2006/relationships/slide" Target="slides/slide125.xml"/><Relationship Id="rId171" Type="http://schemas.openxmlformats.org/officeDocument/2006/relationships/slide" Target="slides/slide141.xml"/><Relationship Id="rId176" Type="http://schemas.openxmlformats.org/officeDocument/2006/relationships/slide" Target="slides/slide14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124" Type="http://schemas.openxmlformats.org/officeDocument/2006/relationships/slide" Target="slides/slide94.xml"/><Relationship Id="rId129" Type="http://schemas.openxmlformats.org/officeDocument/2006/relationships/slide" Target="slides/slide99.xml"/><Relationship Id="rId54" Type="http://schemas.openxmlformats.org/officeDocument/2006/relationships/slide" Target="slides/slide24.xml"/><Relationship Id="rId70" Type="http://schemas.openxmlformats.org/officeDocument/2006/relationships/slide" Target="slides/slide40.xml"/><Relationship Id="rId75" Type="http://schemas.openxmlformats.org/officeDocument/2006/relationships/slide" Target="slides/slide45.xml"/><Relationship Id="rId91" Type="http://schemas.openxmlformats.org/officeDocument/2006/relationships/slide" Target="slides/slide61.xml"/><Relationship Id="rId96" Type="http://schemas.openxmlformats.org/officeDocument/2006/relationships/slide" Target="slides/slide66.xml"/><Relationship Id="rId140" Type="http://schemas.openxmlformats.org/officeDocument/2006/relationships/slide" Target="slides/slide110.xml"/><Relationship Id="rId145" Type="http://schemas.openxmlformats.org/officeDocument/2006/relationships/slide" Target="slides/slide115.xml"/><Relationship Id="rId161" Type="http://schemas.openxmlformats.org/officeDocument/2006/relationships/slide" Target="slides/slide131.xml"/><Relationship Id="rId166" Type="http://schemas.openxmlformats.org/officeDocument/2006/relationships/slide" Target="slides/slide136.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119" Type="http://schemas.openxmlformats.org/officeDocument/2006/relationships/slide" Target="slides/slide89.xml"/><Relationship Id="rId44" Type="http://schemas.openxmlformats.org/officeDocument/2006/relationships/slide" Target="slides/slide14.xml"/><Relationship Id="rId60" Type="http://schemas.openxmlformats.org/officeDocument/2006/relationships/slide" Target="slides/slide30.xml"/><Relationship Id="rId65" Type="http://schemas.openxmlformats.org/officeDocument/2006/relationships/slide" Target="slides/slide35.xml"/><Relationship Id="rId81" Type="http://schemas.openxmlformats.org/officeDocument/2006/relationships/slide" Target="slides/slide51.xml"/><Relationship Id="rId86" Type="http://schemas.openxmlformats.org/officeDocument/2006/relationships/slide" Target="slides/slide56.xml"/><Relationship Id="rId130" Type="http://schemas.openxmlformats.org/officeDocument/2006/relationships/slide" Target="slides/slide100.xml"/><Relationship Id="rId135" Type="http://schemas.openxmlformats.org/officeDocument/2006/relationships/slide" Target="slides/slide105.xml"/><Relationship Id="rId151" Type="http://schemas.openxmlformats.org/officeDocument/2006/relationships/slide" Target="slides/slide121.xml"/><Relationship Id="rId156" Type="http://schemas.openxmlformats.org/officeDocument/2006/relationships/slide" Target="slides/slide126.xml"/><Relationship Id="rId177"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42.xml"/><Relationship Id="rId18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141" Type="http://schemas.openxmlformats.org/officeDocument/2006/relationships/slide" Target="slides/slide111.xml"/><Relationship Id="rId146" Type="http://schemas.openxmlformats.org/officeDocument/2006/relationships/slide" Target="slides/slide116.xml"/><Relationship Id="rId167" Type="http://schemas.openxmlformats.org/officeDocument/2006/relationships/slide" Target="slides/slide137.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162" Type="http://schemas.openxmlformats.org/officeDocument/2006/relationships/slide" Target="slides/slide132.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slide" Target="slides/slide101.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52" Type="http://schemas.openxmlformats.org/officeDocument/2006/relationships/slide" Target="slides/slide122.xml"/><Relationship Id="rId173" Type="http://schemas.openxmlformats.org/officeDocument/2006/relationships/slide" Target="slides/slide1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79"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48" Type="http://schemas.openxmlformats.org/officeDocument/2006/relationships/slide" Target="slides/slide118.xml"/><Relationship Id="rId164" Type="http://schemas.openxmlformats.org/officeDocument/2006/relationships/slide" Target="slides/slide134.xml"/><Relationship Id="rId169" Type="http://schemas.openxmlformats.org/officeDocument/2006/relationships/slide" Target="slides/slide1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D2F681-DCAF-4C97-9C8F-0E7DA37BB8C5}" type="datetimeFigureOut">
              <a:rPr lang="en-US" smtClean="0"/>
              <a:t>5/27/2015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DB098-D85A-4BAB-8370-C872F2189276}" type="slidenum">
              <a:rPr lang="en-US" smtClean="0"/>
              <a:t>‹#›</a:t>
            </a:fld>
            <a:endParaRPr lang="en-US"/>
          </a:p>
        </p:txBody>
      </p:sp>
    </p:spTree>
    <p:extLst>
      <p:ext uri="{BB962C8B-B14F-4D97-AF65-F5344CB8AC3E}">
        <p14:creationId xmlns:p14="http://schemas.microsoft.com/office/powerpoint/2010/main" val="39315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16</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date &amp; time is a processing time, not the</a:t>
            </a:r>
            <a:r>
              <a:rPr lang="en-US" baseline="0" dirty="0" smtClean="0"/>
              <a:t> time the data represent.</a:t>
            </a:r>
            <a:endParaRPr lang="en-US" dirty="0"/>
          </a:p>
        </p:txBody>
      </p:sp>
      <p:sp>
        <p:nvSpPr>
          <p:cNvPr id="4" name="Slide Number Placeholder 3"/>
          <p:cNvSpPr>
            <a:spLocks noGrp="1"/>
          </p:cNvSpPr>
          <p:nvPr>
            <p:ph type="sldNum" sz="quarter" idx="10"/>
          </p:nvPr>
        </p:nvSpPr>
        <p:spPr/>
        <p:txBody>
          <a:bodyPr/>
          <a:lstStyle/>
          <a:p>
            <a:fld id="{1A01C39C-DE12-41FC-94A3-2BAB27753F9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81720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a:t>
            </a:r>
            <a:r>
              <a:rPr lang="en-US" baseline="0" dirty="0" smtClean="0"/>
              <a:t> JMA for the format and some of the info on </a:t>
            </a:r>
            <a:r>
              <a:rPr lang="en-US" baseline="0" smtClean="0"/>
              <a:t>this slide. </a:t>
            </a:r>
            <a:endParaRPr lang="en-US"/>
          </a:p>
        </p:txBody>
      </p:sp>
      <p:sp>
        <p:nvSpPr>
          <p:cNvPr id="4" name="Slide Number Placeholder 3"/>
          <p:cNvSpPr>
            <a:spLocks noGrp="1"/>
          </p:cNvSpPr>
          <p:nvPr>
            <p:ph type="sldNum" sz="quarter" idx="10"/>
          </p:nvPr>
        </p:nvSpPr>
        <p:spPr/>
        <p:txBody>
          <a:bodyPr/>
          <a:lstStyle/>
          <a:p>
            <a:fld id="{68F707A9-BD42-4712-85F5-D8253D31BF5B}"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81130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a:t>
            </a:r>
            <a:r>
              <a:rPr lang="en-US" baseline="0" dirty="0" smtClean="0"/>
              <a:t> JMA for the format and some of the info on </a:t>
            </a:r>
            <a:r>
              <a:rPr lang="en-US" baseline="0" smtClean="0"/>
              <a:t>this slide. </a:t>
            </a:r>
            <a:endParaRPr lang="en-US"/>
          </a:p>
        </p:txBody>
      </p:sp>
      <p:sp>
        <p:nvSpPr>
          <p:cNvPr id="4" name="Slide Number Placeholder 3"/>
          <p:cNvSpPr>
            <a:spLocks noGrp="1"/>
          </p:cNvSpPr>
          <p:nvPr>
            <p:ph type="sldNum" sz="quarter" idx="10"/>
          </p:nvPr>
        </p:nvSpPr>
        <p:spPr/>
        <p:txBody>
          <a:bodyPr/>
          <a:lstStyle/>
          <a:p>
            <a:fld id="{68F707A9-BD42-4712-85F5-D8253D31BF5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811300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117850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347D30-C036-49E5-ABD1-43E13C658A7C}" type="slidenum">
              <a:rPr lang="en-US" altLang="en-US">
                <a:solidFill>
                  <a:prstClr val="black"/>
                </a:solidFill>
              </a:rPr>
              <a:pPr eaLnBrk="1" hangingPunct="1"/>
              <a:t>78</a:t>
            </a:fld>
            <a:endParaRPr lang="en-US" altLang="en-US">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sz="800" smtClean="0">
                <a:latin typeface="Arial" charset="0"/>
              </a:rPr>
              <a:t>Note the 3 layers of information possible from the ABI (right panel). </a:t>
            </a:r>
          </a:p>
          <a:p>
            <a:pPr eaLnBrk="1" hangingPunct="1"/>
            <a:r>
              <a:rPr lang="en-US" altLang="en-US" sz="800" smtClean="0">
                <a:latin typeface="Arial" charset="0"/>
              </a:rPr>
              <a:t>http://www.ssec.wisc.edu/mcidas/software/v/</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1BC00D-473E-4D38-A773-F0E2A2F37E08}" type="slidenum">
              <a:rPr lang="en-US" altLang="en-US">
                <a:solidFill>
                  <a:prstClr val="black"/>
                </a:solidFill>
              </a:rPr>
              <a:pPr/>
              <a:t>80</a:t>
            </a:fld>
            <a:endParaRPr lang="en-US" altLang="en-US">
              <a:solidFill>
                <a:prstClr val="black"/>
              </a:solidFill>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en-US"/>
              <a:t>From W. P. Menzel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E71930-67A8-476B-A9AE-3B0BA3F71442}" type="slidenum">
              <a:rPr lang="en-US" altLang="en-US" smtClean="0">
                <a:solidFill>
                  <a:srgbClr val="000000"/>
                </a:solidFill>
              </a:rPr>
              <a:pPr eaLnBrk="1" hangingPunct="1"/>
              <a:t>94</a:t>
            </a:fld>
            <a:endParaRPr lang="en-US" altLang="en-US" smtClean="0">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Igor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46B4C2-8A3B-4691-9EF1-A145405AB1B0}"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394040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5DE2F2-A303-4097-A407-AE33DF437C21}" type="slidenum">
              <a:rPr lang="en-US" altLang="en-US">
                <a:solidFill>
                  <a:prstClr val="black"/>
                </a:solidFill>
              </a:rPr>
              <a:pPr eaLnBrk="1" hangingPunct="1"/>
              <a:t>95</a:t>
            </a:fld>
            <a:endParaRPr lang="en-US" altLang="en-US">
              <a:solidFill>
                <a:prstClr val="black"/>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smtClean="0">
                <a:latin typeface="Arial"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there would also be 2 </a:t>
            </a:r>
            <a:r>
              <a:rPr lang="en-US" baseline="0" dirty="0" err="1" smtClean="0"/>
              <a:t>meso</a:t>
            </a:r>
            <a:r>
              <a:rPr lang="en-US" baseline="0" dirty="0" smtClean="0"/>
              <a:t> possible from the ABI at GOES-East </a:t>
            </a:r>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t>96</a:t>
            </a:fld>
            <a:endParaRPr lang="en-US"/>
          </a:p>
        </p:txBody>
      </p:sp>
    </p:spTree>
    <p:extLst>
      <p:ext uri="{BB962C8B-B14F-4D97-AF65-F5344CB8AC3E}">
        <p14:creationId xmlns:p14="http://schemas.microsoft.com/office/powerpoint/2010/main" val="2072375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103</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106</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107</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a:t>
            </a:r>
            <a:r>
              <a:rPr lang="en-US" baseline="0" dirty="0" smtClean="0"/>
              <a:t>t now most views are either qualitative images OR quantitative derived products. How best to combine the strengths?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253522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a:t>
            </a:r>
          </a:p>
          <a:p>
            <a:endParaRPr lang="en-US" dirty="0" smtClean="0"/>
          </a:p>
          <a:p>
            <a:r>
              <a:rPr lang="en-US" dirty="0" smtClean="0"/>
              <a:t>-June 4</a:t>
            </a:r>
          </a:p>
          <a:p>
            <a:r>
              <a:rPr lang="en-US" dirty="0" smtClean="0"/>
              <a:t>-May 21</a:t>
            </a:r>
          </a:p>
          <a:p>
            <a:endParaRPr lang="en-US" dirty="0" smtClean="0"/>
          </a:p>
        </p:txBody>
      </p:sp>
      <p:sp>
        <p:nvSpPr>
          <p:cNvPr id="35844" name="Date Placeholder 3"/>
          <p:cNvSpPr>
            <a:spLocks noGrp="1"/>
          </p:cNvSpPr>
          <p:nvPr>
            <p:ph type="dt" sz="quarter" idx="1"/>
          </p:nvPr>
        </p:nvSpPr>
        <p:spPr>
          <a:noFill/>
        </p:spPr>
        <p:txBody>
          <a:bodyPr/>
          <a:lstStyle/>
          <a:p>
            <a:fld id="{279B028B-EB98-4643-A014-DA4C147A6A77}" type="datetime1">
              <a:rPr lang="en-US" smtClean="0">
                <a:solidFill>
                  <a:prstClr val="black"/>
                </a:solidFill>
              </a:rPr>
              <a:pPr/>
              <a:t>5/27/2015</a:t>
            </a:fld>
            <a:endParaRPr lang="en-US" smtClean="0">
              <a:solidFill>
                <a:prstClr val="black"/>
              </a:solidFill>
            </a:endParaRPr>
          </a:p>
        </p:txBody>
      </p:sp>
      <p:sp>
        <p:nvSpPr>
          <p:cNvPr id="35845" name="Slide Number Placeholder 4"/>
          <p:cNvSpPr>
            <a:spLocks noGrp="1"/>
          </p:cNvSpPr>
          <p:nvPr>
            <p:ph type="sldNum" sz="quarter" idx="5"/>
          </p:nvPr>
        </p:nvSpPr>
        <p:spPr>
          <a:noFill/>
        </p:spPr>
        <p:txBody>
          <a:bodyPr/>
          <a:lstStyle/>
          <a:p>
            <a:fld id="{8B6FF703-D265-AF40-9504-D83F5714240B}" type="slidenum">
              <a:rPr lang="en-US" smtClean="0">
                <a:solidFill>
                  <a:prstClr val="black"/>
                </a:solidFill>
              </a:rPr>
              <a:pPr/>
              <a:t>118</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More precisely:  L1b Validation – On-orbit product performance recertified against pre-launch analytically-predicted product performance.  </a:t>
            </a:r>
          </a:p>
          <a:p>
            <a:pPr defTabSz="914350">
              <a:defRPr/>
            </a:pPr>
            <a:endParaRPr lang="en-US" dirty="0"/>
          </a:p>
        </p:txBody>
      </p:sp>
      <p:sp>
        <p:nvSpPr>
          <p:cNvPr id="4" name="Slide Number Placeholder 3"/>
          <p:cNvSpPr>
            <a:spLocks noGrp="1"/>
          </p:cNvSpPr>
          <p:nvPr>
            <p:ph type="sldNum" sz="quarter" idx="10"/>
          </p:nvPr>
        </p:nvSpPr>
        <p:spPr/>
        <p:txBody>
          <a:bodyPr/>
          <a:lstStyle/>
          <a:p>
            <a:fld id="{F684D099-D296-4F9B-AE91-07111C525E83}"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958118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D75D7-B632-464A-93EC-35D069A7B06F}" type="slidenum">
              <a:rPr lang="en-US">
                <a:solidFill>
                  <a:prstClr val="black"/>
                </a:solidFill>
              </a:rPr>
              <a:pPr/>
              <a:t>119</a:t>
            </a:fld>
            <a:endParaRPr lang="en-US">
              <a:solidFill>
                <a:prstClr val="black"/>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 This case for cloud ceilings.</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AHI resolution at a viewing angle</a:t>
            </a:r>
            <a:r>
              <a:rPr lang="en-US" baseline="0" dirty="0" smtClean="0"/>
              <a:t> of 65+ degrees is actually better than MTSAT or GOES at nadir.</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121</a:t>
            </a:fld>
            <a:endParaRPr lang="en-US" altLang="zh-CN">
              <a:solidFill>
                <a:prstClr val="black"/>
              </a:solidFill>
            </a:endParaRPr>
          </a:p>
        </p:txBody>
      </p:sp>
    </p:spTree>
    <p:extLst>
      <p:ext uri="{BB962C8B-B14F-4D97-AF65-F5344CB8AC3E}">
        <p14:creationId xmlns:p14="http://schemas.microsoft.com/office/powerpoint/2010/main" val="2827175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https://volcano.ssec.wisc.edu/</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2431018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View of the Web UI showing the Himawari-8 Full Disk Vis and IR (Bands 2 and 14). This can be found in the “Presets” portion of the Layers control. Just click on the “</a:t>
            </a:r>
            <a:r>
              <a:rPr lang="en-US" altLang="ja-JP" smtClean="0">
                <a:latin typeface="Arial" pitchFamily="34" charset="0"/>
                <a:ea typeface="ＭＳ Ｐゴシック" pitchFamily="34" charset="-128"/>
              </a:rPr>
              <a:t>Himawari</a:t>
            </a:r>
            <a:r>
              <a:rPr lang="en-US"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category to get a listing of predefined Himawari Channel selections for various geographic sectors. These images can be animated as a time series or as individual channels at a specific time.</a:t>
            </a:r>
            <a:endParaRPr lang="en-US" altLang="en-US" smtClean="0">
              <a:latin typeface="Arial" pitchFamily="34" charset="0"/>
              <a:ea typeface="ＭＳ Ｐゴシック" pitchFamily="34" charset="-128"/>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EE5BCD6-75C2-49F7-B857-BC80383D1422}" type="slidenum">
              <a:rPr lang="en-US" altLang="en-US" sz="1200">
                <a:solidFill>
                  <a:prstClr val="black"/>
                </a:solidFill>
              </a:rPr>
              <a:pPr/>
              <a:t>123</a:t>
            </a:fld>
            <a:endParaRPr lang="en-US" altLang="en-US" sz="120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The Share feature of the UI allows users to capture the contents of a RE display (either static or animation) suitable for FaceBook, Twitter or embedded email. Here is an example of the Himawari-8 Australia sector.</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D05391C-89C5-42A7-BE52-2434CFFEB3B9}" type="slidenum">
              <a:rPr lang="en-US" altLang="en-US" sz="1200">
                <a:solidFill>
                  <a:prstClr val="black"/>
                </a:solidFill>
              </a:rPr>
              <a:pPr/>
              <a:t>124</a:t>
            </a:fld>
            <a:endParaRPr lang="en-US" altLang="en-US" sz="120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a:ln/>
        </p:spPr>
      </p:sp>
      <p:sp>
        <p:nvSpPr>
          <p:cNvPr id="266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endParaRPr lang="ja-JP" altLang="en-US" dirty="0" smtClean="0"/>
          </a:p>
        </p:txBody>
      </p:sp>
      <p:sp>
        <p:nvSpPr>
          <p:cNvPr id="26628" name="スライド番号プレースホルダー 3"/>
          <p:cNvSpPr txBox="1">
            <a:spLocks noGrp="1"/>
          </p:cNvSpPr>
          <p:nvPr/>
        </p:nvSpPr>
        <p:spPr bwMode="auto">
          <a:xfrm>
            <a:off x="3883991" y="8684961"/>
            <a:ext cx="2972392" cy="45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fontAlgn="base" hangingPunct="1">
              <a:spcBef>
                <a:spcPct val="0"/>
              </a:spcBef>
              <a:spcAft>
                <a:spcPct val="0"/>
              </a:spcAft>
            </a:pPr>
            <a:fld id="{0D46026C-965B-49D8-B111-D10132D33841}" type="slidenum">
              <a:rPr lang="ja-JP" altLang="en-US">
                <a:solidFill>
                  <a:srgbClr val="000000"/>
                </a:solidFill>
                <a:latin typeface="Calibri" pitchFamily="34" charset="0"/>
                <a:ea typeface="ＭＳ Ｐゴシック" pitchFamily="50" charset="-128"/>
              </a:rPr>
              <a:pPr algn="r" eaLnBrk="1" fontAlgn="base" hangingPunct="1">
                <a:spcBef>
                  <a:spcPct val="0"/>
                </a:spcBef>
                <a:spcAft>
                  <a:spcPct val="0"/>
                </a:spcAft>
              </a:pPr>
              <a:t>128</a:t>
            </a:fld>
            <a:endParaRPr lang="en-US" altLang="ja-JP">
              <a:solidFill>
                <a:srgbClr val="000000"/>
              </a:solidFill>
              <a:latin typeface="Calibri" pitchFamily="34" charset="0"/>
              <a:ea typeface="ＭＳ Ｐゴシック" pitchFamily="50" charset="-128"/>
            </a:endParaRPr>
          </a:p>
        </p:txBody>
      </p:sp>
    </p:spTree>
    <p:extLst>
      <p:ext uri="{BB962C8B-B14F-4D97-AF65-F5344CB8AC3E}">
        <p14:creationId xmlns:p14="http://schemas.microsoft.com/office/powerpoint/2010/main" val="548919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134</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in parenthesis is approximate 50% width</a:t>
            </a:r>
            <a:r>
              <a:rPr lang="en-US" baseline="0" dirty="0" smtClean="0"/>
              <a:t> of the visible or IR window.</a:t>
            </a:r>
            <a:endParaRPr lang="en-US" dirty="0" smtClean="0"/>
          </a:p>
          <a:p>
            <a:r>
              <a:rPr lang="en-US" dirty="0" smtClean="0"/>
              <a:t>http://cimss.ssec.wisc.edu/goes/calibration/</a:t>
            </a:r>
          </a:p>
          <a:p>
            <a:r>
              <a:rPr lang="en-US" dirty="0" smtClean="0"/>
              <a:t>Values</a:t>
            </a:r>
            <a:r>
              <a:rPr lang="en-US" baseline="0" dirty="0" smtClean="0"/>
              <a:t> are approximate.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237520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SSEC Data Center</a:t>
            </a:r>
            <a:endParaRPr lang="en-US" dirty="0"/>
          </a:p>
        </p:txBody>
      </p:sp>
      <p:sp>
        <p:nvSpPr>
          <p:cNvPr id="4" name="Slide Number Placeholder 3"/>
          <p:cNvSpPr>
            <a:spLocks noGrp="1"/>
          </p:cNvSpPr>
          <p:nvPr>
            <p:ph type="sldNum" sz="quarter" idx="10"/>
          </p:nvPr>
        </p:nvSpPr>
        <p:spPr/>
        <p:txBody>
          <a:bodyPr/>
          <a:lstStyle/>
          <a:p>
            <a:fld id="{C3AF2D7B-623A-447D-B105-7B5BF175EBE5}" type="slidenum">
              <a:rPr lang="en-US" smtClean="0"/>
              <a:t>6</a:t>
            </a:fld>
            <a:endParaRPr lang="en-US"/>
          </a:p>
        </p:txBody>
      </p:sp>
    </p:spTree>
    <p:extLst>
      <p:ext uri="{BB962C8B-B14F-4D97-AF65-F5344CB8AC3E}">
        <p14:creationId xmlns:p14="http://schemas.microsoft.com/office/powerpoint/2010/main" val="781459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Values</a:t>
            </a:r>
            <a:r>
              <a:rPr lang="en-US" baseline="0" dirty="0" smtClean="0"/>
              <a:t> are approximate, at satellite sub-points. GOES Imager over-sampling not represented.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3706984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Values</a:t>
            </a:r>
            <a:r>
              <a:rPr lang="en-US" baseline="0" dirty="0" smtClean="0"/>
              <a:t> are approximate. Times are routine, not special modes. </a:t>
            </a:r>
            <a:endParaRPr lang="en-US" dirty="0" smtClean="0"/>
          </a:p>
          <a:p>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2815460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ABI band 2 (0.6 micrometers) will be finer resolution than the imagery shown and the 6km may be worse</a:t>
            </a:r>
            <a:r>
              <a:rPr lang="en-US" sz="1200" baseline="0" dirty="0" smtClean="0">
                <a:solidFill>
                  <a:schemeClr val="bg1"/>
                </a:solidFill>
              </a:rPr>
              <a:t> since this is 6km in a Mercator</a:t>
            </a:r>
            <a:r>
              <a:rPr lang="en-US" sz="1200" dirty="0" smtClean="0">
                <a:solidFill>
                  <a:schemeClr val="bg1"/>
                </a:solidFill>
              </a:rPr>
              <a:t>.</a:t>
            </a:r>
            <a:endParaRPr lang="en-US" dirty="0"/>
          </a:p>
        </p:txBody>
      </p:sp>
      <p:sp>
        <p:nvSpPr>
          <p:cNvPr id="4" name="Slide Number Placeholder 3"/>
          <p:cNvSpPr>
            <a:spLocks noGrp="1"/>
          </p:cNvSpPr>
          <p:nvPr>
            <p:ph type="sldNum" sz="quarter" idx="10"/>
          </p:nvPr>
        </p:nvSpPr>
        <p:spPr/>
        <p:txBody>
          <a:bodyPr/>
          <a:lstStyle/>
          <a:p>
            <a:fld id="{372F0010-11F3-4F78-A667-F4267BBA78F4}"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654205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ABI band 2 (0.6 micrometers) will be finer resolution than the imagery shown and the 6km may be worse</a:t>
            </a:r>
            <a:r>
              <a:rPr lang="en-US" sz="1200" baseline="0" dirty="0" smtClean="0">
                <a:solidFill>
                  <a:schemeClr val="bg1"/>
                </a:solidFill>
              </a:rPr>
              <a:t> since this is 6km in a Mercator.</a:t>
            </a:r>
            <a:endParaRPr lang="en-US" dirty="0"/>
          </a:p>
        </p:txBody>
      </p:sp>
      <p:sp>
        <p:nvSpPr>
          <p:cNvPr id="4" name="Slide Number Placeholder 3"/>
          <p:cNvSpPr>
            <a:spLocks noGrp="1"/>
          </p:cNvSpPr>
          <p:nvPr>
            <p:ph type="sldNum" sz="quarter" idx="10"/>
          </p:nvPr>
        </p:nvSpPr>
        <p:spPr/>
        <p:txBody>
          <a:bodyPr/>
          <a:lstStyle/>
          <a:p>
            <a:fld id="{372F0010-11F3-4F78-A667-F4267BBA78F4}"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2335967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7</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13</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14</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15</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7.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0.xml"/><Relationship Id="rId1" Type="http://schemas.openxmlformats.org/officeDocument/2006/relationships/tags" Target="../tags/tag9.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0.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87507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29752710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25945933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4270908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7524573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2151791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2757342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6573907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6650268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7831727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1883486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534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076229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6944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8744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765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4341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2856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3750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740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0948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345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5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85362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6532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4736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43567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496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88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9108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7692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5366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720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919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5/27/2015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13782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146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66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27038519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5153817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39100142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2256785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38978475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8839238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3635686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1912944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5/27/2015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33128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41770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9247393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42385903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28156759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1570851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4151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5388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9034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7076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804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5/27/2015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66523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6523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7572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8323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5757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9034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6288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168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274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1017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60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5/27/2015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03676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7254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4693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7625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8028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710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0582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6437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3382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latin typeface="Corbel"/>
              </a:defRPr>
            </a:lvl1pPr>
          </a:lstStyle>
          <a:p>
            <a:r>
              <a:rPr lang="en-US" smtClean="0"/>
              <a:t>Click to edit Master title style</a:t>
            </a:r>
            <a:endParaRPr lang="en-US" dirty="0"/>
          </a:p>
        </p:txBody>
      </p:sp>
      <p:sp>
        <p:nvSpPr>
          <p:cNvPr id="9" name="Subtitle 8"/>
          <p:cNvSpPr>
            <a:spLocks noGrp="1"/>
          </p:cNvSpPr>
          <p:nvPr>
            <p:ph type="subTitle" idx="1"/>
          </p:nvPr>
        </p:nvSpPr>
        <p:spPr>
          <a:xfrm>
            <a:off x="685800" y="3228945"/>
            <a:ext cx="77724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38994115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762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195070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5/27/2015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0707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493776" y="0"/>
            <a:ext cx="8156448" cy="777240"/>
          </a:xfrm>
        </p:spPr>
        <p:txBody>
          <a:bodyPr tIns="64008"/>
          <a:lstStyle>
            <a:lvl1pPr algn="ctr">
              <a:buNone/>
              <a:defRPr sz="3800" b="0" cap="none" spc="-150" baseline="0"/>
            </a:lvl1pPr>
          </a:lstStyle>
          <a:p>
            <a:r>
              <a:rPr lang="en-US" smtClean="0"/>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7049264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34580529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030161"/>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30161"/>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679448"/>
            <a:ext cx="4040188"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679448"/>
            <a:ext cx="4041775"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093844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cap="none" baseline="0"/>
            </a:lvl1p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0300472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solidFill>
                <a:prstClr val="white"/>
              </a:solidFill>
            </a:endParaRPr>
          </a:p>
        </p:txBody>
      </p:sp>
      <p:sp>
        <p:nvSpPr>
          <p:cNvPr id="3" name="Slide Number Placeholder 2"/>
          <p:cNvSpPr>
            <a:spLocks noGrp="1"/>
          </p:cNvSpPr>
          <p:nvPr>
            <p:ph type="sldNum" sz="quarter" idx="11"/>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37047496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685800" y="12954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2954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350249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11085648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6841013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chor="b">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600" b="1">
                <a:ln>
                  <a:noFill/>
                </a:ln>
                <a:solidFill>
                  <a:schemeClr val="bg1"/>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Slide Number Placeholder 26"/>
          <p:cNvSpPr>
            <a:spLocks noGrp="1"/>
          </p:cNvSpPr>
          <p:nvPr>
            <p:ph type="sldNum" sz="quarter" idx="10"/>
            <p:custDataLst>
              <p:tags r:id="rId1"/>
            </p:custDataLst>
          </p:nvPr>
        </p:nvSpPr>
        <p:spPr/>
        <p:txBody>
          <a:bodyPr/>
          <a:lstStyle>
            <a:lvl1pPr>
              <a:defRPr>
                <a:solidFill>
                  <a:srgbClr val="DBF5F9">
                    <a:shade val="90000"/>
                  </a:srgbClr>
                </a:solidFill>
                <a:latin typeface="Arial" pitchFamily="34" charset="0"/>
                <a:cs typeface="+mn-cs"/>
              </a:defRPr>
            </a:lvl1pPr>
          </a:lstStyle>
          <a:p>
            <a:pPr>
              <a:defRPr/>
            </a:pPr>
            <a:fld id="{D9E4E852-7139-4856-A770-7DADAE5DCF1F}" type="slidenum">
              <a:rPr lang="en-US"/>
              <a:pPr>
                <a:defRPr/>
              </a:pPr>
              <a:t>‹#›</a:t>
            </a:fld>
            <a:endParaRPr lang="en-US" dirty="0"/>
          </a:p>
        </p:txBody>
      </p:sp>
    </p:spTree>
    <p:extLst>
      <p:ext uri="{BB962C8B-B14F-4D97-AF65-F5344CB8AC3E}">
        <p14:creationId xmlns:p14="http://schemas.microsoft.com/office/powerpoint/2010/main" val="1293427951"/>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56991" y="1246548"/>
            <a:ext cx="8461331" cy="522940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custDataLst>
              <p:tags r:id="rId1"/>
            </p:custDataLst>
          </p:nvPr>
        </p:nvSpPr>
        <p:spPr/>
        <p:txBody>
          <a:bodyPr/>
          <a:lstStyle>
            <a:lvl1pPr>
              <a:defRPr>
                <a:latin typeface="Arial" pitchFamily="34" charset="0"/>
                <a:cs typeface="+mn-cs"/>
              </a:defRPr>
            </a:lvl1pPr>
          </a:lstStyle>
          <a:p>
            <a:pPr>
              <a:defRPr/>
            </a:pPr>
            <a:fld id="{99270512-549B-4C75-8F10-09B676D5A0E5}" type="slidenum">
              <a:rPr lang="en-US"/>
              <a:pPr>
                <a:defRPr/>
              </a:pPr>
              <a:t>‹#›</a:t>
            </a:fld>
            <a:endParaRPr lang="en-US" dirty="0"/>
          </a:p>
        </p:txBody>
      </p:sp>
    </p:spTree>
    <p:extLst>
      <p:ext uri="{BB962C8B-B14F-4D97-AF65-F5344CB8AC3E}">
        <p14:creationId xmlns:p14="http://schemas.microsoft.com/office/powerpoint/2010/main" val="20486615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5/27/2015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60674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custDataLst>
              <p:tags r:id="rId1"/>
            </p:custDataLst>
          </p:nvPr>
        </p:nvSpPr>
        <p:spPr>
          <a:xfrm>
            <a:off x="0" y="6600825"/>
            <a:ext cx="9144000" cy="257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rPr>
              <a:t>ISSUE</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56992" y="1246548"/>
            <a:ext cx="8561540" cy="5304563"/>
          </a:xfrm>
          <a:noFill/>
        </p:spPr>
        <p:txBody>
          <a:bodyPr/>
          <a:lstStyle>
            <a:lvl1pPr>
              <a:buClr>
                <a:schemeClr val="tx1"/>
              </a:buClr>
              <a:defRPr/>
            </a:lvl1pPr>
            <a:lvl2pPr>
              <a:buClr>
                <a:schemeClr val="tx1"/>
              </a:buClr>
              <a:buFont typeface="Wingdings" pitchFamily="2" charset="2"/>
              <a:buChar char="§"/>
              <a:defRPr/>
            </a:lvl2pPr>
            <a:lvl3pPr>
              <a:buClr>
                <a:schemeClr val="tx1"/>
              </a:buClr>
              <a:defRPr/>
            </a:lvl3pPr>
            <a:lvl4pPr>
              <a:buClr>
                <a:schemeClr val="tx1"/>
              </a:buClr>
              <a:buFont typeface="Wingdings" pitchFamily="2" charset="2"/>
              <a:buChar char="q"/>
              <a:defRPr/>
            </a:lvl4pPr>
            <a:lvl5pPr>
              <a:buClr>
                <a:schemeClr val="tx1"/>
              </a:buClr>
              <a:buFont typeface="Courier New" pitchFamily="49" charset="0"/>
              <a:buChar cha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custDataLst>
              <p:tags r:id="rId2"/>
            </p:custDataLst>
          </p:nvPr>
        </p:nvSpPr>
        <p:spPr/>
        <p:txBody>
          <a:bodyPr/>
          <a:lstStyle>
            <a:lvl1pPr>
              <a:defRPr>
                <a:solidFill>
                  <a:schemeClr val="tx1"/>
                </a:solidFill>
                <a:latin typeface="Arial" pitchFamily="34" charset="0"/>
                <a:cs typeface="+mn-cs"/>
              </a:defRPr>
            </a:lvl1pPr>
          </a:lstStyle>
          <a:p>
            <a:pPr>
              <a:defRPr/>
            </a:pPr>
            <a:fld id="{288997F6-D1D1-409A-A39C-EB3503499C4A}"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7965296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874" y="0"/>
            <a:ext cx="7402882" cy="964504"/>
          </a:xfrm>
        </p:spPr>
        <p:txBody>
          <a:bodyPr>
            <a:normAutofit/>
            <a:scene3d>
              <a:camera prst="orthographicFront"/>
              <a:lightRig rig="freezing" dir="t">
                <a:rot lat="0" lon="0" rev="5640000"/>
              </a:lightRig>
            </a:scene3d>
            <a:sp3d prstMaterial="flat">
              <a:contourClr>
                <a:schemeClr val="tx2"/>
              </a:contourClr>
            </a:sp3d>
          </a:bodyPr>
          <a:lstStyle>
            <a:lvl1pPr algn="ctr" rtl="0">
              <a:spcBef>
                <a:spcPct val="0"/>
              </a:spcBef>
              <a:buNone/>
              <a:defRPr sz="3200" b="0">
                <a:ln>
                  <a:noFill/>
                </a:ln>
                <a:solidFill>
                  <a:schemeClr val="tx2"/>
                </a:solidFill>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custDataLst>
              <p:tags r:id="rId1"/>
            </p:custDataLst>
          </p:nvPr>
        </p:nvSpPr>
        <p:spPr>
          <a:xfrm>
            <a:off x="457200" y="6356350"/>
            <a:ext cx="21336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4" name="Footer Placeholder 3"/>
          <p:cNvSpPr>
            <a:spLocks noGrp="1"/>
          </p:cNvSpPr>
          <p:nvPr>
            <p:ph type="ftr" sz="quarter" idx="11"/>
            <p:custDataLst>
              <p:tags r:id="rId2"/>
            </p:custDataLst>
          </p:nvPr>
        </p:nvSpPr>
        <p:spPr>
          <a:xfrm>
            <a:off x="2667000" y="6356350"/>
            <a:ext cx="33528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5" name="Slide Number Placeholder 4"/>
          <p:cNvSpPr>
            <a:spLocks noGrp="1"/>
          </p:cNvSpPr>
          <p:nvPr>
            <p:ph type="sldNum" sz="quarter" idx="12"/>
            <p:custDataLst>
              <p:tags r:id="rId3"/>
            </p:custDataLst>
          </p:nvPr>
        </p:nvSpPr>
        <p:spPr/>
        <p:txBody>
          <a:bodyPr/>
          <a:lstStyle>
            <a:lvl1pPr>
              <a:defRPr>
                <a:latin typeface="Arial" pitchFamily="34" charset="0"/>
                <a:cs typeface="+mn-cs"/>
              </a:defRPr>
            </a:lvl1pPr>
          </a:lstStyle>
          <a:p>
            <a:pPr>
              <a:defRPr/>
            </a:pPr>
            <a:fld id="{92F2151F-D3E4-4D2F-9D51-0553C002B90D}" type="slidenum">
              <a:rPr lang="en-US"/>
              <a:pPr>
                <a:defRPr/>
              </a:pPr>
              <a:t>‹#›</a:t>
            </a:fld>
            <a:endParaRPr lang="en-US" dirty="0"/>
          </a:p>
        </p:txBody>
      </p:sp>
    </p:spTree>
    <p:extLst>
      <p:ext uri="{BB962C8B-B14F-4D97-AF65-F5344CB8AC3E}">
        <p14:creationId xmlns:p14="http://schemas.microsoft.com/office/powerpoint/2010/main" val="31779172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0"/>
            <a:ext cx="21336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3" name="Footer Placeholder 2"/>
          <p:cNvSpPr>
            <a:spLocks noGrp="1"/>
          </p:cNvSpPr>
          <p:nvPr>
            <p:ph type="ftr" sz="quarter" idx="11"/>
            <p:custDataLst>
              <p:tags r:id="rId2"/>
            </p:custDataLst>
          </p:nvPr>
        </p:nvSpPr>
        <p:spPr>
          <a:xfrm>
            <a:off x="2667000" y="6356350"/>
            <a:ext cx="33528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4" name="Slide Number Placeholder 3"/>
          <p:cNvSpPr>
            <a:spLocks noGrp="1"/>
          </p:cNvSpPr>
          <p:nvPr>
            <p:ph type="sldNum" sz="quarter" idx="12"/>
            <p:custDataLst>
              <p:tags r:id="rId3"/>
            </p:custDataLst>
          </p:nvPr>
        </p:nvSpPr>
        <p:spPr/>
        <p:txBody>
          <a:bodyPr/>
          <a:lstStyle>
            <a:lvl1pPr>
              <a:defRPr>
                <a:latin typeface="Arial" pitchFamily="34" charset="0"/>
                <a:cs typeface="+mn-cs"/>
              </a:defRPr>
            </a:lvl1pPr>
          </a:lstStyle>
          <a:p>
            <a:pPr>
              <a:defRPr/>
            </a:pPr>
            <a:fld id="{C8E52D18-A355-4B49-A791-A2983201C3CB}" type="slidenum">
              <a:rPr lang="en-US"/>
              <a:pPr>
                <a:defRPr/>
              </a:pPr>
              <a:t>‹#›</a:t>
            </a:fld>
            <a:endParaRPr lang="en-US" dirty="0"/>
          </a:p>
        </p:txBody>
      </p:sp>
    </p:spTree>
    <p:extLst>
      <p:ext uri="{BB962C8B-B14F-4D97-AF65-F5344CB8AC3E}">
        <p14:creationId xmlns:p14="http://schemas.microsoft.com/office/powerpoint/2010/main" val="32779130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E005D1F1-91AF-4587-A4DE-C6D11F93CEA6}" type="datetimeFigureOut">
              <a:rPr lang="en-US">
                <a:solidFill>
                  <a:prstClr val="black"/>
                </a:solidFill>
                <a:latin typeface="Arial" pitchFamily="34" charset="0"/>
              </a:rPr>
              <a:pPr fontAlgn="base">
                <a:spcBef>
                  <a:spcPct val="0"/>
                </a:spcBef>
                <a:spcAft>
                  <a:spcPct val="0"/>
                </a:spcAft>
              </a:pPr>
              <a:t>5/27/2015</a:t>
            </a:fld>
            <a:endParaRPr lang="en-US">
              <a:solidFill>
                <a:prstClr val="black"/>
              </a:solidFill>
              <a:latin typeface="Arial"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a:solidFill>
                <a:prstClr val="black"/>
              </a:solidFill>
              <a:latin typeface="Arial" pitchFamily="34" charset="0"/>
            </a:endParaRPr>
          </a:p>
        </p:txBody>
      </p:sp>
      <p:sp>
        <p:nvSpPr>
          <p:cNvPr id="7" name="Slide Number Placeholder 6"/>
          <p:cNvSpPr>
            <a:spLocks noGrp="1"/>
          </p:cNvSpPr>
          <p:nvPr>
            <p:ph type="sldNum" sz="quarter" idx="12"/>
          </p:nvPr>
        </p:nvSpPr>
        <p:spPr/>
        <p:txBody>
          <a:bodyPr/>
          <a:lstStyle/>
          <a:p>
            <a:fld id="{D7430E6A-26C4-4253-AF38-60AAD5DBB973}" type="slidenum">
              <a:rPr lang="en-US" smtClean="0"/>
              <a:pPr/>
              <a:t>‹#›</a:t>
            </a:fld>
            <a:endParaRPr lang="en-US"/>
          </a:p>
        </p:txBody>
      </p:sp>
    </p:spTree>
    <p:extLst>
      <p:ext uri="{BB962C8B-B14F-4D97-AF65-F5344CB8AC3E}">
        <p14:creationId xmlns:p14="http://schemas.microsoft.com/office/powerpoint/2010/main" val="11866847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38298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4551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4482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07215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8327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548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5/27/2015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922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2856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0323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3562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0529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5042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1002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7675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0832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237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381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4565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5/27/2015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88447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6525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8559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7756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6798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9063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57027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5148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D50551-45AE-423F-A81F-7E45551184AE}"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8786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335B4D-F4D4-4A42-9BAA-9056E0F5FE52}"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26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2620885-118E-43AC-A010-F38417477FC2}"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115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5/27/2015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75885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0866766-9705-4CEA-830A-CD0DAC772151}" type="datetime1">
              <a:rPr lang="en-US" smtClean="0">
                <a:solidFill>
                  <a:srgbClr val="000000"/>
                </a:solidFill>
              </a:rPr>
              <a:pPr>
                <a:defRPr/>
              </a:pPr>
              <a:t>5/27/2015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5954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17F6516-0A9F-4600-B783-E1B19CE244A3}" type="datetime1">
              <a:rPr lang="en-US" smtClean="0">
                <a:solidFill>
                  <a:srgbClr val="000000"/>
                </a:solidFill>
              </a:rPr>
              <a:pPr>
                <a:defRPr/>
              </a:pPr>
              <a:t>5/27/2015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6348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A18AADB-19E0-4C04-9DE0-49608389A70E}" type="datetime1">
              <a:rPr lang="en-US" smtClean="0">
                <a:solidFill>
                  <a:srgbClr val="000000"/>
                </a:solidFill>
              </a:rPr>
              <a:pPr>
                <a:defRPr/>
              </a:pPr>
              <a:t>5/27/2015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2197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E433F8-F955-4CA1-94D0-8070C507910E}" type="datetime1">
              <a:rPr lang="en-US" smtClean="0">
                <a:solidFill>
                  <a:srgbClr val="000000"/>
                </a:solidFill>
              </a:rPr>
              <a:pPr>
                <a:defRPr/>
              </a:pPr>
              <a:t>5/27/2015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19381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87DD99-9510-4305-B967-7012AC9C7E61}" type="datetime1">
              <a:rPr lang="en-US" smtClean="0">
                <a:solidFill>
                  <a:srgbClr val="000000"/>
                </a:solidFill>
              </a:rPr>
              <a:pPr>
                <a:defRPr/>
              </a:pPr>
              <a:t>5/27/2015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1999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8DEA57-C531-4F5C-99E2-4A1865F40AD4}" type="datetime1">
              <a:rPr lang="en-US" smtClean="0">
                <a:solidFill>
                  <a:srgbClr val="000000"/>
                </a:solidFill>
              </a:rPr>
              <a:pPr>
                <a:defRPr/>
              </a:pPr>
              <a:t>5/27/2015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5260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F9CB8F-4F3A-463B-831C-6448008C0A99}"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3785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6B8947-26BE-4EF5-8DAE-23CDBF57F5B0}"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401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4AEF67BE-18B7-44B5-869B-DE4AEAC30C92}"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2337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17745C-1634-4AF3-9033-98248BEDD389}" type="datetime1">
              <a:rPr lang="en-US" smtClean="0">
                <a:solidFill>
                  <a:srgbClr val="000000"/>
                </a:solidFill>
              </a:rPr>
              <a:pPr>
                <a:defRPr/>
              </a:pPr>
              <a:t>5/27/2015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026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5/27/2015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65354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5/27/2015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891203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11372596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5/27/2015</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817081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5/27/2015</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200809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5/27/2015</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463004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5/27/2015</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7999226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5/27/2015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1078541"/>
      </p:ext>
    </p:extLst>
  </p:cSld>
  <p:clrMapOvr>
    <a:masterClrMapping/>
  </p:clrMapOvr>
  <p:hf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24923712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7104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299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30527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3248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8599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1256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2347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3594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3372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027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9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4239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78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4070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4558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82379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8387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1583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3502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9230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12386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3997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3079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430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8850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22427418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dirty="0"/>
          </a:p>
        </p:txBody>
      </p:sp>
    </p:spTree>
    <p:extLst>
      <p:ext uri="{BB962C8B-B14F-4D97-AF65-F5344CB8AC3E}">
        <p14:creationId xmlns:p14="http://schemas.microsoft.com/office/powerpoint/2010/main" val="12647099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dirty="0"/>
          </a:p>
        </p:txBody>
      </p:sp>
    </p:spTree>
    <p:extLst>
      <p:ext uri="{BB962C8B-B14F-4D97-AF65-F5344CB8AC3E}">
        <p14:creationId xmlns:p14="http://schemas.microsoft.com/office/powerpoint/2010/main" val="30512735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dirty="0"/>
          </a:p>
        </p:txBody>
      </p:sp>
    </p:spTree>
    <p:extLst>
      <p:ext uri="{BB962C8B-B14F-4D97-AF65-F5344CB8AC3E}">
        <p14:creationId xmlns:p14="http://schemas.microsoft.com/office/powerpoint/2010/main" val="27223169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dirty="0"/>
          </a:p>
        </p:txBody>
      </p:sp>
    </p:spTree>
    <p:extLst>
      <p:ext uri="{BB962C8B-B14F-4D97-AF65-F5344CB8AC3E}">
        <p14:creationId xmlns:p14="http://schemas.microsoft.com/office/powerpoint/2010/main" val="4762823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dirty="0"/>
          </a:p>
        </p:txBody>
      </p:sp>
    </p:spTree>
    <p:extLst>
      <p:ext uri="{BB962C8B-B14F-4D97-AF65-F5344CB8AC3E}">
        <p14:creationId xmlns:p14="http://schemas.microsoft.com/office/powerpoint/2010/main" val="31212081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0208034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4968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223704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7345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441134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53461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212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047785"/>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54194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22884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32226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38009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171337374"/>
      </p:ext>
    </p:extLst>
  </p:cSld>
  <p:clrMapOvr>
    <a:masterClrMapping/>
  </p:clrMapOvr>
  <p:transitio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926845536"/>
      </p:ext>
    </p:extLst>
  </p:cSld>
  <p:clrMapOvr>
    <a:masterClrMapping/>
  </p:clrMapOvr>
  <p:transition spd="med">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250507450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8700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2979123034"/>
      </p:ext>
    </p:extLst>
  </p:cSld>
  <p:clrMapOvr>
    <a:masterClrMapping/>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smtClean="0"/>
              <a:t>Click to edit Master title style</a:t>
            </a:r>
            <a:endParaRPr lang="en-US" dirty="0"/>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7136878"/>
      </p:ext>
    </p:extLst>
  </p:cSld>
  <p:clrMapOvr>
    <a:masterClrMapping/>
  </p:clrMapOvr>
  <p:transitio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itle Only (Non-Export Controlle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0006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852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779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5219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5093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7144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9989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32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88943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6492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9895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4854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5698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8FB805-ACA7-4584-A21A-A13F958CF3E2}"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4628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854CA4-9C71-4182-8492-49BEC79D6ED0}"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793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4A4A30-5D68-472A-8B1C-4A023BEB2158}"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3363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F7BCED-3616-41B1-83FB-1B686181A739}" type="datetime1">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5304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8F1CD5-A617-42EE-92E1-8C6B04092902}" type="datetime1">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57022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7F5609-380F-4F88-A0C9-533890C672E5}" type="datetime1">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045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5594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B4ED83-4088-44F8-89FE-811DFF24F322}" type="datetime1">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6041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F7C2F3-B7CE-4A75-A87F-32C52D18B3AE}" type="datetime1">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7428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35F381-0D4D-41F2-BE61-8F94BB8D47E9}" type="datetime1">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23000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4F2FF0-6791-448F-9246-C723985B390D}"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072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2993C8-0513-4A17-9022-8D23546B8819}"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2338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2043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4869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1377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8097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94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D8866-3639-47B4-9C54-8BF13B52746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236691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1669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10143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500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1014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76902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4377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9143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5B155122-59DC-4725-BFCF-60B9C18FBD1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546407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07584C08-B401-4074-BE1C-37743BB40C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282035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0EABE1C3-A2F3-4EBB-A622-7DD76A3CE1E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58646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1B18F7A7-B634-473D-A0DF-8B8AD17F3FC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88037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59468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fld id="{33969CA6-09BF-4470-99F5-79D7521B25C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401639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fld id="{3D4E2E46-41C9-41AF-9E64-1F7D9F9040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3917769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fld id="{0ADAD38A-3409-49A1-B3B5-4A196C75F40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796456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5C40EB79-97AE-4A5A-BA45-6D1F913F4F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340626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C13BDEF1-9931-496D-8967-EA85D632F94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9337596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5F2183DF-EAB8-4DEC-B6A8-353D10936E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1227791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latin typeface="Arial" pitchFamily="-107" charset="0"/>
                <a:ea typeface="+mn-ea"/>
                <a:cs typeface="+mn-cs"/>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20586315-F2E4-4DCA-AB16-64DB686CB37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2566778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 name="Shape 7"/>
          <p:cNvSpPr>
            <a:spLocks noGrp="1"/>
          </p:cNvSpPr>
          <p:nvPr>
            <p:ph type="sldNum" sz="quarter" idx="10"/>
          </p:nvPr>
        </p:nvSpPr>
        <p:spPr/>
        <p:txBody>
          <a:bodyPr/>
          <a:lstStyle>
            <a:lvl1pPr>
              <a:defRPr/>
            </a:lvl1pPr>
          </a:lstStyle>
          <a:p>
            <a:fld id="{7F70DC60-F4A7-4C89-964A-BC0426B035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93902896"/>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9" name="Shape 9"/>
          <p:cNvSpPr>
            <a:spLocks noGrp="1"/>
          </p:cNvSpPr>
          <p:nvPr>
            <p:ph type="title"/>
          </p:nvPr>
        </p:nvSpPr>
        <p:spPr>
          <a:prstGeom prst="rect">
            <a:avLst/>
          </a:prstGeom>
        </p:spPr>
        <p:txBody>
          <a:bodyPr/>
          <a:lstStyle/>
          <a:p>
            <a:pPr lvl="0"/>
            <a:r>
              <a:rPr/>
              <a:t>Click to edit Master title style</a:t>
            </a:r>
          </a:p>
        </p:txBody>
      </p:sp>
      <p:sp>
        <p:nvSpPr>
          <p:cNvPr id="10" name="Shape 10"/>
          <p:cNvSpPr>
            <a:spLocks noGrp="1"/>
          </p:cNvSpPr>
          <p:nvPr>
            <p:ph type="body" idx="1"/>
          </p:nvPr>
        </p:nvSpPr>
        <p:spPr>
          <a:prstGeom prst="rect">
            <a:avLst/>
          </a:prstGeo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1645042455"/>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1950207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181631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7746529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140561824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6347989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62902490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410630510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13414617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306492837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35623991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11364160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4239028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21504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1977507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30766333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0976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17196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407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0612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5292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49608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96041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685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18729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67148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4975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853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044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359647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3671136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2741325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375060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D8866-3639-47B4-9C54-8BF13B527467}"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632882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1301349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977841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3843154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846615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417943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1967905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1555087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660349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938449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35FC85-E849-4794-A393-59409C9C85B0}"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5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D8866-3639-47B4-9C54-8BF13B527467}" type="datetimeFigureOut">
              <a:rPr lang="en-US" smtClean="0"/>
              <a:t>5/27/2015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25550693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951D02-9A0F-410A-A219-18EF8607EC4C}"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436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E4D20F-636D-48AB-B141-BDA684531A03}"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9481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32F223-3F12-4296-9EBE-53E104B54CC0}" type="datetime1">
              <a:rPr lang="en-US" smtClean="0">
                <a:solidFill>
                  <a:srgbClr val="000000"/>
                </a:solidFill>
              </a:rPr>
              <a:pPr>
                <a:defRPr/>
              </a:pPr>
              <a:t>5/27/2015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592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580DDC-936B-475F-B81C-E32254845937}" type="datetime1">
              <a:rPr lang="en-US" smtClean="0">
                <a:solidFill>
                  <a:srgbClr val="000000"/>
                </a:solidFill>
              </a:rPr>
              <a:pPr>
                <a:defRPr/>
              </a:pPr>
              <a:t>5/27/2015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664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68B053-7C3D-49AD-B82F-7867F511E945}" type="datetime1">
              <a:rPr lang="en-US" smtClean="0">
                <a:solidFill>
                  <a:srgbClr val="000000"/>
                </a:solidFill>
              </a:rPr>
              <a:pPr>
                <a:defRPr/>
              </a:pPr>
              <a:t>5/27/2015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754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CA81B5-2ABE-460C-A1E0-19CE9B54CA07}" type="datetime1">
              <a:rPr lang="en-US" smtClean="0">
                <a:solidFill>
                  <a:srgbClr val="000000"/>
                </a:solidFill>
              </a:rPr>
              <a:pPr>
                <a:defRPr/>
              </a:pPr>
              <a:t>5/27/2015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690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688A4-5A5A-4E5C-9939-B69A4067480B}" type="datetime1">
              <a:rPr lang="en-US" smtClean="0">
                <a:solidFill>
                  <a:srgbClr val="000000"/>
                </a:solidFill>
              </a:rPr>
              <a:pPr>
                <a:defRPr/>
              </a:pPr>
              <a:t>5/27/2015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749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DC9842-2DD5-41AE-8F58-48D745E0F8D3}" type="datetime1">
              <a:rPr lang="en-US" smtClean="0">
                <a:solidFill>
                  <a:srgbClr val="000000"/>
                </a:solidFill>
              </a:rPr>
              <a:pPr>
                <a:defRPr/>
              </a:pPr>
              <a:t>5/27/2015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4901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07AB52D-8226-49A1-8904-5B62DB7B6DC9}"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971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7AC4FA-6C77-49FB-9B2C-E51EE3AD95EF}"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646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D8866-3639-47B4-9C54-8BF13B527467}" type="datetimeFigureOut">
              <a:rPr lang="en-US" smtClean="0"/>
              <a:t>5/27/2015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430992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4177ADD-46FF-4599-B2C5-1362C5E3A715}" type="datetime1">
              <a:rPr lang="en-US" smtClean="0">
                <a:solidFill>
                  <a:srgbClr val="000000"/>
                </a:solidFill>
              </a:rPr>
              <a:pPr>
                <a:defRPr/>
              </a:pPr>
              <a:t>5/27/2015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8446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3E7D63-82DD-49FA-89E7-9F97637C6879}" type="datetime1">
              <a:rPr lang="en-US" smtClean="0">
                <a:solidFill>
                  <a:srgbClr val="000000"/>
                </a:solidFill>
              </a:rPr>
              <a:pPr>
                <a:defRPr/>
              </a:pPr>
              <a:t>5/27/2015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277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29ED9-A786-4B10-96C0-6359A4CDC7E2}"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862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20FE-D316-41C5-A67A-1B211F2BE84E}"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74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2248-FF7D-4FED-BDD9-B82663548032}"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57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5F16-88C7-433D-BF1D-4C1FECDFEF66}" type="datetime1">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983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A402-AC2D-4890-B19F-E635A43D802D}" type="datetime1">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44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2E691-7EA6-4AFC-8207-4EB1A77E5738}" type="datetime1">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7142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88308-B439-467E-A8CE-1F13D604420D}" type="datetime1">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386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A306-0D09-4C6B-94E4-5FD303CB9CDD}" type="datetime1">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591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8866-3639-47B4-9C54-8BF13B527467}" type="datetimeFigureOut">
              <a:rPr lang="en-US" smtClean="0"/>
              <a:t>5/27/2015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210349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8AF21-2DD2-46A0-9863-00212E5FB823}" type="datetime1">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0506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959FE-1469-4CD4-AAEF-D0AE3B522EE0}"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268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6A74-EAA8-42BA-88AD-E9899DA15254}"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21DD12-6BDC-420B-A0A0-BADC5DD53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41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7FFE96-DB44-4337-A9AB-845DBD393E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85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8E17B8-AD57-4752-B11A-4D7746C5A0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1996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2535E9-B5B4-44DC-B0F9-2970D8D2D7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63911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C07CA12-4D13-4E01-B56B-23AABA47ED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334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61ABF5C-966A-4DC1-805F-9FAC04AFEB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5391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6492F0B-A117-4085-80E8-CA670D7C03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24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7788566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8FBD03-E6AF-4065-8CEF-0F38395DE0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34963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8F9E63-7B35-4DBC-B99E-8E77C863E5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836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FF7C64-B989-46EF-ABAF-BC3BEEAD9D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0553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8968C1-64A7-4601-B0DD-75C8739A04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8008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solidFill>
                  <a:schemeClr val="tx1"/>
                </a:solidFill>
                <a:effectLst>
                  <a:outerShdw blurRad="50800" dist="38100" dir="2700000" algn="tl" rotWithShape="0">
                    <a:prstClr val="black">
                      <a:alpha val="40000"/>
                    </a:prstClr>
                  </a:outerShdw>
                </a:effectLst>
              </a:defRPr>
            </a:lvl1p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grpSp>
        <p:nvGrpSpPr>
          <p:cNvPr id="4" name="グループ化 8"/>
          <p:cNvGrpSpPr/>
          <p:nvPr userDrawn="1"/>
        </p:nvGrpSpPr>
        <p:grpSpPr>
          <a:xfrm>
            <a:off x="1368152" y="6462919"/>
            <a:ext cx="7775848" cy="389442"/>
            <a:chOff x="1043607" y="6496951"/>
            <a:chExt cx="7488832" cy="389442"/>
          </a:xfrm>
        </p:grpSpPr>
        <p:sp>
          <p:nvSpPr>
            <p:cNvPr id="7" name="正方形/長方形 6"/>
            <p:cNvSpPr/>
            <p:nvPr userDrawn="1"/>
          </p:nvSpPr>
          <p:spPr>
            <a:xfrm>
              <a:off x="1043607" y="6525344"/>
              <a:ext cx="7488832" cy="332656"/>
            </a:xfrm>
            <a:prstGeom prst="rect">
              <a:avLst/>
            </a:prstGeom>
            <a:gradFill flip="none" rotWithShape="1">
              <a:gsLst>
                <a:gs pos="20000">
                  <a:schemeClr val="tx1"/>
                </a:gs>
                <a:gs pos="86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fontAlgn="base">
                <a:spcBef>
                  <a:spcPct val="0"/>
                </a:spcBef>
                <a:spcAft>
                  <a:spcPct val="0"/>
                </a:spcAft>
              </a:pPr>
              <a:r>
                <a:rPr kumimoji="1" lang="ja-JP" altLang="en-US" i="1" dirty="0">
                  <a:solidFill>
                    <a:prstClr val="white"/>
                  </a:solidFill>
                  <a:effectLst>
                    <a:outerShdw blurRad="50800" dist="38100" dir="2700000" algn="tl" rotWithShape="0">
                      <a:prstClr val="black">
                        <a:alpha val="40000"/>
                      </a:prstClr>
                    </a:outerShdw>
                  </a:effectLst>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2016</a:t>
              </a:r>
              <a:r>
                <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HIMAWARI-9</a:t>
              </a:r>
              <a:endPar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endParaRPr>
            </a:p>
          </p:txBody>
        </p:sp>
        <p:sp>
          <p:nvSpPr>
            <p:cNvPr id="8" name="二等辺三角形 7"/>
            <p:cNvSpPr/>
            <p:nvPr userDrawn="1"/>
          </p:nvSpPr>
          <p:spPr>
            <a:xfrm rot="5400000">
              <a:off x="1002658" y="6537901"/>
              <a:ext cx="389442" cy="307541"/>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grpSp>
      <p:grpSp>
        <p:nvGrpSpPr>
          <p:cNvPr id="5" name="グループ化 9"/>
          <p:cNvGrpSpPr/>
          <p:nvPr userDrawn="1"/>
        </p:nvGrpSpPr>
        <p:grpSpPr>
          <a:xfrm>
            <a:off x="1036060" y="6112284"/>
            <a:ext cx="8107940" cy="360040"/>
            <a:chOff x="1042060" y="6511652"/>
            <a:chExt cx="8107940" cy="360040"/>
          </a:xfrm>
        </p:grpSpPr>
        <p:sp>
          <p:nvSpPr>
            <p:cNvPr id="11" name="正方形/長方形 10"/>
            <p:cNvSpPr/>
            <p:nvPr userDrawn="1"/>
          </p:nvSpPr>
          <p:spPr>
            <a:xfrm>
              <a:off x="1043608" y="6525344"/>
              <a:ext cx="8106392" cy="332656"/>
            </a:xfrm>
            <a:prstGeom prst="rect">
              <a:avLst/>
            </a:prstGeom>
            <a:gradFill flip="none" rotWithShape="1">
              <a:gsLst>
                <a:gs pos="20000">
                  <a:schemeClr val="tx1"/>
                </a:gs>
                <a:gs pos="86000">
                  <a:schemeClr val="accent1">
                    <a:tint val="44500"/>
                    <a:satMod val="160000"/>
                  </a:schemeClr>
                </a:gs>
                <a:gs pos="100000">
                  <a:srgbClr val="E1EC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fontAlgn="base">
                <a:spcBef>
                  <a:spcPct val="0"/>
                </a:spcBef>
                <a:spcAft>
                  <a:spcPct val="0"/>
                </a:spcAft>
              </a:pPr>
              <a:r>
                <a:rPr kumimoji="1" lang="ja-JP" altLang="en-US" i="1" dirty="0">
                  <a:solidFill>
                    <a:prstClr val="white"/>
                  </a:solidFill>
                  <a:effectLst>
                    <a:outerShdw blurRad="50800" dist="38100" dir="2700000" algn="tl" rotWithShape="0">
                      <a:prstClr val="black">
                        <a:alpha val="40000"/>
                      </a:prstClr>
                    </a:outerShdw>
                  </a:effectLst>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2014</a:t>
              </a:r>
              <a:r>
                <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HIMAWARI-8</a:t>
              </a:r>
              <a:endPar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endParaRPr>
            </a:p>
          </p:txBody>
        </p:sp>
        <p:sp>
          <p:nvSpPr>
            <p:cNvPr id="12" name="二等辺三角形 11"/>
            <p:cNvSpPr/>
            <p:nvPr userDrawn="1"/>
          </p:nvSpPr>
          <p:spPr>
            <a:xfrm rot="5400000">
              <a:off x="1028368" y="6525344"/>
              <a:ext cx="360040" cy="332656"/>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grpSp>
      <p:cxnSp>
        <p:nvCxnSpPr>
          <p:cNvPr id="19" name="直線コネクタ 18"/>
          <p:cNvCxnSpPr/>
          <p:nvPr userDrawn="1"/>
        </p:nvCxnSpPr>
        <p:spPr>
          <a:xfrm>
            <a:off x="654072" y="3356992"/>
            <a:ext cx="7848872" cy="0"/>
          </a:xfrm>
          <a:prstGeom prst="line">
            <a:avLst/>
          </a:prstGeom>
          <a:ln w="34925" cmpd="dbl">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正方形/長方形 12"/>
          <p:cNvSpPr/>
          <p:nvPr userDrawn="1"/>
        </p:nvSpPr>
        <p:spPr>
          <a:xfrm>
            <a:off x="0" y="6093296"/>
            <a:ext cx="104360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pic>
        <p:nvPicPr>
          <p:cNvPr id="32771" name="Picture 3" descr="C:\Documents and Settings\JMA32E5\デスクトップ\東北大出張\4_ひまわり高頻度観測について\次期ひまわり--.png"/>
          <p:cNvPicPr>
            <a:picLocks noChangeAspect="1" noChangeArrowheads="1"/>
          </p:cNvPicPr>
          <p:nvPr userDrawn="1"/>
        </p:nvPicPr>
        <p:blipFill>
          <a:blip r:embed="rId2" cstate="print">
            <a:duotone>
              <a:prstClr val="black"/>
              <a:srgbClr val="002060">
                <a:tint val="45000"/>
                <a:satMod val="400000"/>
              </a:srgbClr>
            </a:duotone>
            <a:lum bright="-20000"/>
          </a:blip>
          <a:srcRect/>
          <a:stretch>
            <a:fillRect/>
          </a:stretch>
        </p:blipFill>
        <p:spPr bwMode="auto">
          <a:xfrm rot="20576677">
            <a:off x="114869" y="5712475"/>
            <a:ext cx="964909" cy="1176958"/>
          </a:xfrm>
          <a:prstGeom prst="rect">
            <a:avLst/>
          </a:prstGeom>
          <a:noFill/>
        </p:spPr>
      </p:pic>
    </p:spTree>
    <p:extLst>
      <p:ext uri="{BB962C8B-B14F-4D97-AF65-F5344CB8AC3E}">
        <p14:creationId xmlns:p14="http://schemas.microsoft.com/office/powerpoint/2010/main" val="1562189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4F51097-32C8-4C75-8994-ACA15410FFE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3971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E7193A7D-0330-4C3A-83AE-4327738B20E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041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7B083AF-9EDA-4FBE-8D91-D3F373E728E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4879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59B7ABD4-BC20-4D96-9C64-819983053EF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0941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dirty="0">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CD1323FE-F4CD-4D1C-A5A7-662AD80E9BB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634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3515806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dirty="0">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03FBCC32-1A7C-4106-A592-C86E5025783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3449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224077F-29F3-467F-8230-AF05E6A7D15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2007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48C6F337-0788-46DB-9274-CEDC8AF15BF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6306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7F232C16-4AD2-4474-B9D1-8890D66EB41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0020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3CB1238-89F2-4F29-BBDD-1F66D8CF994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7718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9003"/>
            <a:ext cx="8229600" cy="706437"/>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268413"/>
            <a:ext cx="8229600" cy="4857750"/>
          </a:xfrm>
        </p:spPr>
        <p:txBody>
          <a:bodyPr/>
          <a:lstStyle/>
          <a:p>
            <a:pPr lvl="0"/>
            <a:endParaRPr lang="ja-JP" altLang="en-US" noProof="0" dirty="0" smtClean="0"/>
          </a:p>
        </p:txBody>
      </p:sp>
      <p:sp>
        <p:nvSpPr>
          <p:cNvPr id="4" name="Rectangle 7"/>
          <p:cNvSpPr>
            <a:spLocks noGrp="1" noChangeArrowheads="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en-US" altLang="ja-JP">
              <a:solidFill>
                <a:prstClr val="black">
                  <a:tint val="75000"/>
                </a:prstClr>
              </a:solidFill>
            </a:endParaRPr>
          </a:p>
        </p:txBody>
      </p:sp>
      <p:sp>
        <p:nvSpPr>
          <p:cNvPr id="5" name="Rectangle 8"/>
          <p:cNvSpPr>
            <a:spLocks noGrp="1" noChangeArrowheads="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en-US" altLang="ja-JP">
              <a:solidFill>
                <a:prstClr val="black">
                  <a:tint val="75000"/>
                </a:prstClr>
              </a:solidFill>
            </a:endParaRPr>
          </a:p>
        </p:txBody>
      </p:sp>
      <p:sp>
        <p:nvSpPr>
          <p:cNvPr id="6" name="Rectangle 9"/>
          <p:cNvSpPr>
            <a:spLocks noGrp="1" noChangeArrowheads="1"/>
          </p:cNvSpPr>
          <p:nvPr>
            <p:ph type="sldNum" sz="quarter" idx="12"/>
          </p:nvPr>
        </p:nvSpPr>
        <p:spPr/>
        <p:txBody>
          <a:bodyPr/>
          <a:lstStyle>
            <a:lvl1pPr>
              <a:defRPr/>
            </a:lvl1pPr>
          </a:lstStyle>
          <a:p>
            <a:pPr>
              <a:defRPr/>
            </a:pPr>
            <a:fld id="{5BCBEC08-452E-42F5-BED1-CBCA4F7326FF}" type="slidenum">
              <a:rPr lang="en-US" altLang="ja-JP">
                <a:solidFill>
                  <a:prstClr val="black">
                    <a:tint val="75000"/>
                  </a:prstClr>
                </a:solidFill>
              </a:rPr>
              <a:pPr>
                <a:defRPr/>
              </a:pPr>
              <a:t>‹#›</a:t>
            </a:fld>
            <a:r>
              <a:rPr lang="en-US" altLang="ja-JP">
                <a:solidFill>
                  <a:prstClr val="black">
                    <a:tint val="75000"/>
                  </a:prstClr>
                </a:solidFill>
              </a:rPr>
              <a:t>/18</a:t>
            </a:r>
          </a:p>
        </p:txBody>
      </p:sp>
    </p:spTree>
    <p:extLst>
      <p:ext uri="{BB962C8B-B14F-4D97-AF65-F5344CB8AC3E}">
        <p14:creationId xmlns:p14="http://schemas.microsoft.com/office/powerpoint/2010/main" val="405139454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6240203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22055270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40053640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410151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2.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image" Target="../media/image11.jpeg"/><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theme" Target="../theme/theme15.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gs" Target="../tags/tag6.xml"/><Relationship Id="rId3" Type="http://schemas.openxmlformats.org/officeDocument/2006/relationships/slideLayout" Target="../slideLayouts/slideLayout180.xml"/><Relationship Id="rId7" Type="http://schemas.openxmlformats.org/officeDocument/2006/relationships/theme" Target="../theme/theme16.xml"/><Relationship Id="rId12" Type="http://schemas.openxmlformats.org/officeDocument/2006/relationships/tags" Target="../tags/tag5.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tags" Target="../tags/tag4.xml"/><Relationship Id="rId5" Type="http://schemas.openxmlformats.org/officeDocument/2006/relationships/slideLayout" Target="../slideLayouts/slideLayout182.xml"/><Relationship Id="rId15" Type="http://schemas.openxmlformats.org/officeDocument/2006/relationships/image" Target="../media/image15.png"/><Relationship Id="rId10" Type="http://schemas.openxmlformats.org/officeDocument/2006/relationships/tags" Target="../tags/tag3.xml"/><Relationship Id="rId4" Type="http://schemas.openxmlformats.org/officeDocument/2006/relationships/slideLayout" Target="../slideLayouts/slideLayout181.xml"/><Relationship Id="rId9" Type="http://schemas.openxmlformats.org/officeDocument/2006/relationships/tags" Target="../tags/tag2.xml"/><Relationship Id="rId14" Type="http://schemas.openxmlformats.org/officeDocument/2006/relationships/image" Target="../media/image1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8.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5" Type="http://schemas.openxmlformats.org/officeDocument/2006/relationships/slideLayout" Target="../slideLayouts/slideLayout224.xml"/><Relationship Id="rId4" Type="http://schemas.openxmlformats.org/officeDocument/2006/relationships/slideLayout" Target="../slideLayouts/slideLayout223.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2.xml"/><Relationship Id="rId7" Type="http://schemas.openxmlformats.org/officeDocument/2006/relationships/theme" Target="../theme/theme23.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5" Type="http://schemas.openxmlformats.org/officeDocument/2006/relationships/slideLayout" Target="../slideLayouts/slideLayout254.xml"/><Relationship Id="rId4"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theme" Target="../theme/theme24.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image" Target="../media/image23.png"/><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19" Type="http://schemas.openxmlformats.org/officeDocument/2006/relationships/image" Target="../media/image22.png"/><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6.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7.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6.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D8866-3639-47B4-9C54-8BF13B527467}" type="datetimeFigureOut">
              <a:rPr lang="en-US" smtClean="0"/>
              <a:t>5/27/2015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75B25-DE7D-4217-8FFA-5388270781EE}" type="slidenum">
              <a:rPr lang="en-US" smtClean="0"/>
              <a:t>‹#›</a:t>
            </a:fld>
            <a:endParaRPr lang="en-US"/>
          </a:p>
        </p:txBody>
      </p:sp>
    </p:spTree>
    <p:extLst>
      <p:ext uri="{BB962C8B-B14F-4D97-AF65-F5344CB8AC3E}">
        <p14:creationId xmlns:p14="http://schemas.microsoft.com/office/powerpoint/2010/main" val="3679600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9291561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680799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3749329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8659730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606DF-7828-4233-B26D-67DA2E6C86B0}" type="datetimeFigureOut">
              <a:rPr lang="en-US" smtClean="0">
                <a:solidFill>
                  <a:prstClr val="black">
                    <a:tint val="75000"/>
                  </a:prstClr>
                </a:solidFill>
              </a:rPr>
              <a:pPr/>
              <a:t>5/27/2015</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A48B6-EEDB-4FDE-8E4C-7D20CD40EB3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42451016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0"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sp>
        <p:nvSpPr>
          <p:cNvPr id="1031" name="Text Placeholder 12"/>
          <p:cNvSpPr>
            <a:spLocks noGrp="1"/>
          </p:cNvSpPr>
          <p:nvPr>
            <p:ph type="body" idx="1"/>
          </p:nvPr>
        </p:nvSpPr>
        <p:spPr bwMode="auto">
          <a:xfrm>
            <a:off x="458262" y="762000"/>
            <a:ext cx="8228538" cy="57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ltLang="zh-CN" dirty="0" smtClean="0"/>
          </a:p>
        </p:txBody>
      </p:sp>
      <p:sp>
        <p:nvSpPr>
          <p:cNvPr id="1033" name="TextBox 9"/>
          <p:cNvSpPr txBox="1">
            <a:spLocks noChangeArrowheads="1"/>
          </p:cNvSpPr>
          <p:nvPr/>
        </p:nvSpPr>
        <p:spPr bwMode="auto">
          <a:xfrm>
            <a:off x="365974" y="6590763"/>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FF1CE"/>
                </a:solidFill>
                <a:latin typeface="Corbel" pitchFamily="34" charset="0"/>
              </a:rPr>
              <a:t>Cooperative Institute for Meteorological Satellite Studies</a:t>
            </a:r>
          </a:p>
          <a:p>
            <a:pPr eaLnBrk="1" hangingPunct="1">
              <a:defRPr/>
            </a:pPr>
            <a:r>
              <a:rPr lang="en-US" sz="700" dirty="0" smtClean="0">
                <a:solidFill>
                  <a:prstClr val="white"/>
                </a:solidFill>
                <a:latin typeface="Corbel" pitchFamily="34" charset="0"/>
              </a:rPr>
              <a:t>University of Wisconsin - Madison</a:t>
            </a:r>
          </a:p>
        </p:txBody>
      </p:sp>
      <p:sp>
        <p:nvSpPr>
          <p:cNvPr id="11" name="Slide Number Placeholder 10"/>
          <p:cNvSpPr>
            <a:spLocks noGrp="1"/>
          </p:cNvSpPr>
          <p:nvPr>
            <p:ph type="sldNum" sz="quarter" idx="4"/>
          </p:nvPr>
        </p:nvSpPr>
        <p:spPr>
          <a:xfrm>
            <a:off x="8686800" y="66294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D85EAB15-EF4F-494D-B362-C2C586658AF0}" type="slidenum">
              <a:rPr lang="en-US" smtClean="0"/>
              <a:pPr/>
              <a:t>‹#›</a:t>
            </a:fld>
            <a:endParaRPr lang="en-US"/>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537278"/>
            <a:ext cx="457199" cy="320722"/>
          </a:xfrm>
          <a:prstGeom prst="rect">
            <a:avLst/>
          </a:prstGeom>
        </p:spPr>
      </p:pic>
    </p:spTree>
    <p:extLst>
      <p:ext uri="{BB962C8B-B14F-4D97-AF65-F5344CB8AC3E}">
        <p14:creationId xmlns:p14="http://schemas.microsoft.com/office/powerpoint/2010/main" val="3211179828"/>
      </p:ext>
    </p:extLst>
  </p:cSld>
  <p:clrMap bg1="dk1" tx1="lt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74" name="Title Placeholder 8"/>
          <p:cNvSpPr>
            <a:spLocks noGrp="1"/>
          </p:cNvSpPr>
          <p:nvPr>
            <p:ph type="title"/>
            <p:custDataLst>
              <p:tags r:id="rId8"/>
            </p:custDataLst>
          </p:nvPr>
        </p:nvSpPr>
        <p:spPr bwMode="auto">
          <a:xfrm>
            <a:off x="763588" y="0"/>
            <a:ext cx="7635875" cy="876300"/>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p>
            <a:pPr lvl="0"/>
            <a:r>
              <a:rPr lang="en-US" smtClean="0"/>
              <a:t>Click to edit Master title style</a:t>
            </a:r>
          </a:p>
        </p:txBody>
      </p:sp>
      <p:sp>
        <p:nvSpPr>
          <p:cNvPr id="3075" name="Text Placeholder 29"/>
          <p:cNvSpPr>
            <a:spLocks noGrp="1"/>
          </p:cNvSpPr>
          <p:nvPr>
            <p:ph type="body" idx="1"/>
            <p:custDataLst>
              <p:tags r:id="rId9"/>
            </p:custDataLst>
          </p:nvPr>
        </p:nvSpPr>
        <p:spPr bwMode="auto">
          <a:xfrm>
            <a:off x="357188" y="1246188"/>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Slide Number Placeholder 17"/>
          <p:cNvSpPr>
            <a:spLocks noGrp="1"/>
          </p:cNvSpPr>
          <p:nvPr>
            <p:ph type="sldNum" sz="quarter" idx="4"/>
            <p:custDataLst>
              <p:tags r:id="rId10"/>
            </p:custDataLst>
          </p:nvPr>
        </p:nvSpPr>
        <p:spPr>
          <a:xfrm>
            <a:off x="8237538" y="6430963"/>
            <a:ext cx="762000" cy="365125"/>
          </a:xfrm>
          <a:prstGeom prst="rect">
            <a:avLst/>
          </a:prstGeom>
        </p:spPr>
        <p:txBody>
          <a:bodyPr vert="horz" lIns="0" tIns="0" rIns="0" bIns="0" anchor="b"/>
          <a:lstStyle>
            <a:lvl1pPr algn="r" eaLnBrk="1" latinLnBrk="0" hangingPunct="1">
              <a:defRPr kumimoji="0" sz="1200">
                <a:solidFill>
                  <a:srgbClr val="04617B">
                    <a:shade val="90000"/>
                  </a:srgbClr>
                </a:solidFill>
                <a:latin typeface="Arial" charset="0"/>
                <a:cs typeface="Arial" charset="0"/>
              </a:defRPr>
            </a:lvl1pPr>
          </a:lstStyle>
          <a:p>
            <a:pPr fontAlgn="base">
              <a:spcBef>
                <a:spcPct val="0"/>
              </a:spcBef>
              <a:spcAft>
                <a:spcPct val="0"/>
              </a:spcAft>
              <a:defRPr/>
            </a:pPr>
            <a:fld id="{6A6CA646-5517-4013-8DDC-334EC274DAFB}" type="slidenum">
              <a:rPr lang="en-US"/>
              <a:pPr fontAlgn="base">
                <a:spcBef>
                  <a:spcPct val="0"/>
                </a:spcBef>
                <a:spcAft>
                  <a:spcPct val="0"/>
                </a:spcAft>
                <a:defRPr/>
              </a:pPr>
              <a:t>‹#›</a:t>
            </a:fld>
            <a:endParaRPr lang="en-US" dirty="0"/>
          </a:p>
        </p:txBody>
      </p:sp>
      <p:grpSp>
        <p:nvGrpSpPr>
          <p:cNvPr id="3077" name="Group 8"/>
          <p:cNvGrpSpPr>
            <a:grpSpLocks/>
          </p:cNvGrpSpPr>
          <p:nvPr>
            <p:custDataLst>
              <p:tags r:id="rId11"/>
            </p:custDataLst>
          </p:nvPr>
        </p:nvGrpSpPr>
        <p:grpSpPr bwMode="auto">
          <a:xfrm>
            <a:off x="31750" y="47625"/>
            <a:ext cx="836613" cy="801688"/>
            <a:chOff x="72" y="84"/>
            <a:chExt cx="828" cy="828"/>
          </a:xfrm>
        </p:grpSpPr>
        <p:sp>
          <p:nvSpPr>
            <p:cNvPr id="15" name="Oval 9"/>
            <p:cNvSpPr>
              <a:spLocks noChangeAspect="1" noChangeArrowheads="1"/>
            </p:cNvSpPr>
            <p:nvPr userDrawn="1"/>
          </p:nvSpPr>
          <p:spPr bwMode="auto">
            <a:xfrm>
              <a:off x="72" y="84"/>
              <a:ext cx="828" cy="828"/>
            </a:xfrm>
            <a:prstGeom prst="ellipse">
              <a:avLst/>
            </a:prstGeom>
            <a:solidFill>
              <a:srgbClr val="FFFFFF"/>
            </a:solidFill>
            <a:ln w="9525" algn="in">
              <a:noFill/>
              <a:round/>
              <a:headEnd/>
              <a:tailEnd/>
            </a:ln>
            <a:effectLst/>
          </p:spPr>
          <p:txBody>
            <a:bodyPr lIns="36576" tIns="36576" rIns="36576" bIns="36576"/>
            <a:lstStyle/>
            <a:p>
              <a:pPr fontAlgn="base">
                <a:spcBef>
                  <a:spcPct val="0"/>
                </a:spcBef>
                <a:spcAft>
                  <a:spcPct val="0"/>
                </a:spcAft>
                <a:defRPr/>
              </a:pPr>
              <a:endParaRPr lang="en-US" dirty="0">
                <a:solidFill>
                  <a:prstClr val="black"/>
                </a:solidFill>
                <a:latin typeface="Arial" charset="0"/>
                <a:cs typeface="Arial" charset="0"/>
              </a:endParaRPr>
            </a:p>
          </p:txBody>
        </p:sp>
        <p:pic>
          <p:nvPicPr>
            <p:cNvPr id="3083" name="Picture 10" descr="NOAA seal 2"/>
            <p:cNvPicPr>
              <a:picLocks noChangeAspect="1" noChangeArrowheads="1"/>
            </p:cNvPicPr>
            <p:nvPr userDrawn="1"/>
          </p:nvPicPr>
          <p:blipFill>
            <a:blip r:embed="rId14" cstate="print"/>
            <a:srcRect/>
            <a:stretch>
              <a:fillRect/>
            </a:stretch>
          </p:blipFill>
          <p:spPr bwMode="auto">
            <a:xfrm>
              <a:off x="72" y="84"/>
              <a:ext cx="828" cy="828"/>
            </a:xfrm>
            <a:prstGeom prst="rect">
              <a:avLst/>
            </a:prstGeom>
            <a:noFill/>
            <a:ln w="9525" algn="in">
              <a:noFill/>
              <a:miter lim="800000"/>
              <a:headEnd/>
              <a:tailEnd/>
            </a:ln>
          </p:spPr>
        </p:pic>
      </p:grpSp>
      <p:grpSp>
        <p:nvGrpSpPr>
          <p:cNvPr id="3078" name="Group 11"/>
          <p:cNvGrpSpPr>
            <a:grpSpLocks/>
          </p:cNvGrpSpPr>
          <p:nvPr>
            <p:custDataLst>
              <p:tags r:id="rId12"/>
            </p:custDataLst>
          </p:nvPr>
        </p:nvGrpSpPr>
        <p:grpSpPr bwMode="auto">
          <a:xfrm>
            <a:off x="8332788" y="33338"/>
            <a:ext cx="777875" cy="787400"/>
            <a:chOff x="5184" y="3736"/>
            <a:chExt cx="528" cy="536"/>
          </a:xfrm>
        </p:grpSpPr>
        <p:sp>
          <p:nvSpPr>
            <p:cNvPr id="19" name="Oval 12"/>
            <p:cNvSpPr>
              <a:spLocks noChangeArrowheads="1"/>
            </p:cNvSpPr>
            <p:nvPr userDrawn="1"/>
          </p:nvSpPr>
          <p:spPr bwMode="auto">
            <a:xfrm>
              <a:off x="5184" y="3736"/>
              <a:ext cx="528" cy="536"/>
            </a:xfrm>
            <a:prstGeom prst="ellipse">
              <a:avLst/>
            </a:prstGeom>
            <a:solidFill>
              <a:schemeClr val="bg1"/>
            </a:solidFill>
            <a:ln w="19050">
              <a:solidFill>
                <a:schemeClr val="bg1"/>
              </a:solidFill>
              <a:round/>
              <a:headEnd/>
              <a:tailEnd/>
            </a:ln>
            <a:effectLst/>
          </p:spPr>
          <p:txBody>
            <a:bodyPr wrap="none" anchor="ctr"/>
            <a:lstStyle/>
            <a:p>
              <a:pPr fontAlgn="base">
                <a:spcBef>
                  <a:spcPct val="0"/>
                </a:spcBef>
                <a:spcAft>
                  <a:spcPct val="0"/>
                </a:spcAft>
                <a:defRPr/>
              </a:pPr>
              <a:endParaRPr lang="en-US" dirty="0">
                <a:solidFill>
                  <a:prstClr val="black"/>
                </a:solidFill>
                <a:latin typeface="Arial" charset="0"/>
                <a:cs typeface="Arial" charset="0"/>
              </a:endParaRPr>
            </a:p>
          </p:txBody>
        </p:sp>
        <p:pic>
          <p:nvPicPr>
            <p:cNvPr id="3081" name="Picture 13"/>
            <p:cNvPicPr>
              <a:picLocks noChangeAspect="1" noChangeArrowheads="1"/>
            </p:cNvPicPr>
            <p:nvPr userDrawn="1"/>
          </p:nvPicPr>
          <p:blipFill>
            <a:blip r:embed="rId15" cstate="print"/>
            <a:srcRect/>
            <a:stretch>
              <a:fillRect/>
            </a:stretch>
          </p:blipFill>
          <p:spPr bwMode="auto">
            <a:xfrm>
              <a:off x="5190" y="3748"/>
              <a:ext cx="520" cy="516"/>
            </a:xfrm>
            <a:prstGeom prst="rect">
              <a:avLst/>
            </a:prstGeom>
            <a:noFill/>
            <a:ln w="9525">
              <a:noFill/>
              <a:miter lim="800000"/>
              <a:headEnd/>
              <a:tailEnd/>
            </a:ln>
          </p:spPr>
        </p:pic>
      </p:grpSp>
      <p:sp>
        <p:nvSpPr>
          <p:cNvPr id="21" name="Line 13"/>
          <p:cNvSpPr>
            <a:spLocks noChangeShapeType="1"/>
          </p:cNvSpPr>
          <p:nvPr>
            <p:custDataLst>
              <p:tags r:id="rId13"/>
            </p:custDataLst>
          </p:nvPr>
        </p:nvSpPr>
        <p:spPr bwMode="auto">
          <a:xfrm>
            <a:off x="0" y="1011238"/>
            <a:ext cx="9144000" cy="0"/>
          </a:xfrm>
          <a:prstGeom prst="line">
            <a:avLst/>
          </a:prstGeom>
          <a:noFill/>
          <a:ln w="28575">
            <a:solidFill>
              <a:schemeClr val="tx1"/>
            </a:solidFill>
            <a:round/>
            <a:headEnd/>
            <a:tailEnd/>
          </a:ln>
          <a:effectLst/>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98492395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Lst>
  <p:timing>
    <p:tnLst>
      <p:par>
        <p:cTn id="1" dur="indefinite" restart="never" nodeType="tmRoot"/>
      </p:par>
    </p:tnLst>
  </p:timing>
  <p:hf hdr="0" ftr="0" dt="0"/>
  <p:txStyles>
    <p:titleStyle>
      <a:lvl1pPr algn="ctr" rtl="0" eaLnBrk="0" fontAlgn="base" hangingPunct="0">
        <a:spcBef>
          <a:spcPct val="0"/>
        </a:spcBef>
        <a:spcAft>
          <a:spcPct val="0"/>
        </a:spcAft>
        <a:defRPr sz="3200" kern="12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tx2"/>
          </a:solidFill>
          <a:latin typeface="Arial" pitchFamily="34" charset="0"/>
          <a:cs typeface="Arial" pitchFamily="34" charset="0"/>
        </a:defRPr>
      </a:lvl2pPr>
      <a:lvl3pPr algn="ctr" rtl="0" eaLnBrk="0" fontAlgn="base" hangingPunct="0">
        <a:spcBef>
          <a:spcPct val="0"/>
        </a:spcBef>
        <a:spcAft>
          <a:spcPct val="0"/>
        </a:spcAft>
        <a:defRPr sz="3200">
          <a:solidFill>
            <a:schemeClr val="tx2"/>
          </a:solidFill>
          <a:latin typeface="Arial" pitchFamily="34" charset="0"/>
          <a:cs typeface="Arial" pitchFamily="34" charset="0"/>
        </a:defRPr>
      </a:lvl3pPr>
      <a:lvl4pPr algn="ctr" rtl="0" eaLnBrk="0" fontAlgn="base" hangingPunct="0">
        <a:spcBef>
          <a:spcPct val="0"/>
        </a:spcBef>
        <a:spcAft>
          <a:spcPct val="0"/>
        </a:spcAft>
        <a:defRPr sz="3200">
          <a:solidFill>
            <a:schemeClr val="tx2"/>
          </a:solidFill>
          <a:latin typeface="Arial" pitchFamily="34" charset="0"/>
          <a:cs typeface="Arial" pitchFamily="34" charset="0"/>
        </a:defRPr>
      </a:lvl4pPr>
      <a:lvl5pPr algn="ctr" rtl="0" eaLnBrk="0" fontAlgn="base" hangingPunct="0">
        <a:spcBef>
          <a:spcPct val="0"/>
        </a:spcBef>
        <a:spcAft>
          <a:spcPct val="0"/>
        </a:spcAft>
        <a:defRPr sz="3200">
          <a:solidFill>
            <a:schemeClr val="tx2"/>
          </a:solidFill>
          <a:latin typeface="Arial" pitchFamily="34" charset="0"/>
          <a:cs typeface="Arial" pitchFamily="34" charset="0"/>
        </a:defRPr>
      </a:lvl5pPr>
      <a:lvl6pPr marL="457200" algn="ctr" rtl="0" fontAlgn="base">
        <a:spcBef>
          <a:spcPct val="0"/>
        </a:spcBef>
        <a:spcAft>
          <a:spcPct val="0"/>
        </a:spcAft>
        <a:defRPr sz="3200">
          <a:solidFill>
            <a:schemeClr val="tx2"/>
          </a:solidFill>
          <a:latin typeface="Arial" pitchFamily="34" charset="0"/>
          <a:cs typeface="Arial" pitchFamily="34" charset="0"/>
        </a:defRPr>
      </a:lvl6pPr>
      <a:lvl7pPr marL="914400" algn="ctr" rtl="0" fontAlgn="base">
        <a:spcBef>
          <a:spcPct val="0"/>
        </a:spcBef>
        <a:spcAft>
          <a:spcPct val="0"/>
        </a:spcAft>
        <a:defRPr sz="3200">
          <a:solidFill>
            <a:schemeClr val="tx2"/>
          </a:solidFill>
          <a:latin typeface="Arial" pitchFamily="34" charset="0"/>
          <a:cs typeface="Arial" pitchFamily="34" charset="0"/>
        </a:defRPr>
      </a:lvl7pPr>
      <a:lvl8pPr marL="1371600" algn="ctr" rtl="0" fontAlgn="base">
        <a:spcBef>
          <a:spcPct val="0"/>
        </a:spcBef>
        <a:spcAft>
          <a:spcPct val="0"/>
        </a:spcAft>
        <a:defRPr sz="3200">
          <a:solidFill>
            <a:schemeClr val="tx2"/>
          </a:solidFill>
          <a:latin typeface="Arial" pitchFamily="34" charset="0"/>
          <a:cs typeface="Arial" pitchFamily="34" charset="0"/>
        </a:defRPr>
      </a:lvl8pPr>
      <a:lvl9pPr marL="1828800" algn="ctr" rtl="0" fontAlgn="base">
        <a:spcBef>
          <a:spcPct val="0"/>
        </a:spcBef>
        <a:spcAft>
          <a:spcPct val="0"/>
        </a:spcAft>
        <a:defRPr sz="3200">
          <a:solidFill>
            <a:schemeClr val="tx2"/>
          </a:solidFill>
          <a:latin typeface="Arial" pitchFamily="34" charset="0"/>
          <a:cs typeface="Arial"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Arial" pitchFamily="34" charset="0"/>
          <a:ea typeface="+mn-ea"/>
          <a:cs typeface="Arial" pitchFamily="34" charset="0"/>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Arial" pitchFamily="34" charset="0"/>
          <a:ea typeface="+mn-ea"/>
          <a:cs typeface="Arial" pitchFamily="34" charset="0"/>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Arial" pitchFamily="34" charset="0"/>
          <a:ea typeface="+mn-ea"/>
          <a:cs typeface="Arial" pitchFamily="34" charset="0"/>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Arial" pitchFamily="34" charset="0"/>
          <a:ea typeface="+mn-ea"/>
          <a:cs typeface="Arial" pitchFamily="34" charset="0"/>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3731329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5003718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B704391B-55AB-46A2-904B-418F773C3550}" type="datetime1">
              <a:rPr lang="en-US" smtClean="0">
                <a:solidFill>
                  <a:srgbClr val="000000"/>
                </a:solidFill>
              </a:rPr>
              <a:pPr fontAlgn="base">
                <a:spcBef>
                  <a:spcPct val="0"/>
                </a:spcBef>
                <a:spcAft>
                  <a:spcPct val="0"/>
                </a:spcAft>
                <a:defRPr/>
              </a:pPr>
              <a:t>5/27/2015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9478980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3"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27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5/27/2015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882899372"/>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47EB2-C379-4F8E-B7D0-6E47F664095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740111"/>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D8866-3639-47B4-9C54-8BF13B527467}"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80256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10" name="TextBox 9"/>
          <p:cNvSpPr txBox="1">
            <a:spLocks noChangeArrowheads="1"/>
          </p:cNvSpPr>
          <p:nvPr userDrawn="1"/>
        </p:nvSpPr>
        <p:spPr bwMode="auto">
          <a:xfrm>
            <a:off x="609600" y="6533290"/>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8600" y="6519334"/>
            <a:ext cx="420624" cy="304800"/>
          </a:xfrm>
          <a:prstGeom prst="rect">
            <a:avLst/>
          </a:prstGeom>
        </p:spPr>
      </p:pic>
    </p:spTree>
    <p:extLst>
      <p:ext uri="{BB962C8B-B14F-4D97-AF65-F5344CB8AC3E}">
        <p14:creationId xmlns:p14="http://schemas.microsoft.com/office/powerpoint/2010/main" val="3782828240"/>
      </p:ext>
    </p:extLst>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prstClr val="white"/>
              </a:solidFill>
            </a:endParaRPr>
          </a:p>
        </p:txBody>
      </p:sp>
      <p:pic>
        <p:nvPicPr>
          <p:cNvPr id="6" name="Picture 7" descr="Dept of Commerce Seal"/>
          <p:cNvPicPr>
            <a:picLocks noChangeAspect="1" noChangeArrowheads="1"/>
          </p:cNvPicPr>
          <p:nvPr/>
        </p:nvPicPr>
        <p:blipFill>
          <a:blip r:embed="rId19"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p:nvPicPr>
        <p:blipFill>
          <a:blip r:embed="rId20"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prstClr val="white"/>
                </a:solidFill>
              </a:rPr>
              <a:pPr algn="r"/>
              <a:t>‹#›</a:t>
            </a:fld>
            <a:endParaRPr lang="en-US" sz="1400" dirty="0">
              <a:solidFill>
                <a:prstClr val="white"/>
              </a:solidFill>
            </a:endParaRPr>
          </a:p>
        </p:txBody>
      </p:sp>
      <p:sp>
        <p:nvSpPr>
          <p:cNvPr id="10" name="Rectangle 9"/>
          <p:cNvSpPr/>
          <p:nvPr/>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cap="all" dirty="0" smtClean="0">
                <a:ln w="0"/>
                <a:gradFill flip="none">
                  <a:gsLst>
                    <a:gs pos="0">
                      <a:prstClr val="white"/>
                    </a:gs>
                    <a:gs pos="49000">
                      <a:prstClr val="white">
                        <a:lumMod val="95000"/>
                      </a:prstClr>
                    </a:gs>
                    <a:gs pos="50000">
                      <a:prstClr val="white">
                        <a:lumMod val="85000"/>
                      </a:prstClr>
                    </a:gs>
                    <a:gs pos="92000">
                      <a:prstClr val="white">
                        <a:lumMod val="75000"/>
                      </a:prstClr>
                    </a:gs>
                  </a:gsLst>
                  <a:lin ang="5400000"/>
                </a:gradFill>
                <a:effectLst>
                  <a:reflection blurRad="12700" stA="50000" endPos="50000" dist="5000" dir="5400000" sy="-100000" rotWithShape="0"/>
                </a:effectLst>
                <a:latin typeface="Haettenschweiler" pitchFamily="34" charset="0"/>
              </a:rPr>
              <a:t>OFFICE  OF  SATELLITE  AND  PRODUCT  OPERATIONS</a:t>
            </a:r>
            <a:endParaRPr lang="en-US" cap="all" dirty="0">
              <a:ln w="0"/>
              <a:gradFill flip="none">
                <a:gsLst>
                  <a:gs pos="0">
                    <a:prstClr val="white"/>
                  </a:gs>
                  <a:gs pos="49000">
                    <a:prstClr val="white">
                      <a:lumMod val="95000"/>
                    </a:prstClr>
                  </a:gs>
                  <a:gs pos="50000">
                    <a:prstClr val="white">
                      <a:lumMod val="85000"/>
                    </a:prstClr>
                  </a:gs>
                  <a:gs pos="92000">
                    <a:prstClr val="white">
                      <a:lumMod val="75000"/>
                    </a:prstClr>
                  </a:gs>
                </a:gsLst>
                <a:lin ang="5400000"/>
              </a:gradFill>
              <a:effectLst>
                <a:reflection blurRad="12700" stA="50000" endPos="50000" dist="5000" dir="5400000" sy="-100000" rotWithShape="0"/>
              </a:effectLst>
              <a:latin typeface="Haettenschweiler" pitchFamily="34" charset="0"/>
            </a:endParaRPr>
          </a:p>
        </p:txBody>
      </p:sp>
    </p:spTree>
    <p:extLst>
      <p:ext uri="{BB962C8B-B14F-4D97-AF65-F5344CB8AC3E}">
        <p14:creationId xmlns:p14="http://schemas.microsoft.com/office/powerpoint/2010/main" val="277115922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2021C82-4BC8-C949-8A60-47B9C9A94D37}" type="datetimeFigureOut">
              <a:rPr lang="en-US" smtClean="0">
                <a:solidFill>
                  <a:prstClr val="black">
                    <a:tint val="75000"/>
                  </a:prstClr>
                </a:solidFill>
              </a:rPr>
              <a:pPr defTabSz="457200"/>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DB9DBB8-3017-264B-9461-9CE4E86F4F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4760693"/>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C666F-09BB-4F45-AA59-8200B595B4B6}"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A0ECB-36C4-4091-949D-A834634066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964142"/>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09460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sz="1800" smtClean="0">
                <a:solidFill>
                  <a:srgbClr val="FFFFFF"/>
                </a:solidFill>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7" charset="0"/>
                <a:ea typeface="+mn-ea"/>
                <a:cs typeface="+mn-cs"/>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ＭＳ Ｐゴシック" charset="0"/>
                <a:cs typeface="ＭＳ Ｐゴシック" charset="0"/>
              </a:defRPr>
            </a:lvl1pPr>
          </a:lstStyle>
          <a:p>
            <a:pPr fontAlgn="base">
              <a:spcBef>
                <a:spcPct val="0"/>
              </a:spcBef>
              <a:spcAft>
                <a:spcPct val="0"/>
              </a:spcAft>
              <a:defRPr/>
            </a:pPr>
            <a:r>
              <a:rPr lang="en-US">
                <a:solidFill>
                  <a:srgbClr val="FFFFFF"/>
                </a:solidFill>
              </a:rPr>
              <a:t>NOAA 2011 Satellite Direct Readout Conference, Miami, FL</a:t>
            </a:r>
            <a:endParaRPr lang="en-US">
              <a:solidFill>
                <a:srgbClr val="FFFFFF"/>
              </a:solidFill>
              <a:effectLst>
                <a:outerShdw blurRad="38100" dist="38100" dir="2700000" algn="tl">
                  <a:srgbClr val="010199"/>
                </a:outerShdw>
              </a:effectLst>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D2BD29F5-C9CA-41E6-A3F6-C7A9160F07F6}" type="slidenum">
              <a:rPr lang="en-US" altLang="en-US" smtClean="0">
                <a:solidFill>
                  <a:srgbClr val="FFFFFF"/>
                </a:solidFill>
                <a:ea typeface="ＭＳ Ｐゴシック" pitchFamily="34" charset="-128"/>
              </a:rPr>
              <a:pPr fontAlgn="base">
                <a:spcBef>
                  <a:spcPct val="0"/>
                </a:spcBef>
                <a:spcAft>
                  <a:spcPct val="0"/>
                </a:spcAft>
              </a:pPr>
              <a:t>‹#›</a:t>
            </a:fld>
            <a:endParaRPr lang="en-US" altLang="en-US" smtClean="0">
              <a:solidFill>
                <a:srgbClr val="FFFFFF"/>
              </a:solidFill>
              <a:ea typeface="ＭＳ Ｐゴシック" pitchFamily="34" charset="-128"/>
            </a:endParaRPr>
          </a:p>
        </p:txBody>
      </p:sp>
    </p:spTree>
    <p:extLst>
      <p:ext uri="{BB962C8B-B14F-4D97-AF65-F5344CB8AC3E}">
        <p14:creationId xmlns:p14="http://schemas.microsoft.com/office/powerpoint/2010/main" val="691124318"/>
      </p:ext>
    </p:extLst>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pitchFamily="-107" charset="-128"/>
          <a:cs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pitchFamily="-107" charset="-128"/>
          <a:cs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charset="0"/>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1038E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28082266"/>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513775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D76B8-FEC1-4CAD-B1BE-0A8B8E579761}"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797AE-1DB7-4C0D-98E3-1178B58EF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822816"/>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3216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EED98605-C4D9-407D-AE7E-9A9517A22159}" type="datetime1">
              <a:rPr lang="en-US" smtClean="0">
                <a:solidFill>
                  <a:srgbClr val="000000"/>
                </a:solidFill>
              </a:rPr>
              <a:pPr fontAlgn="base">
                <a:spcBef>
                  <a:spcPct val="0"/>
                </a:spcBef>
                <a:spcAft>
                  <a:spcPct val="0"/>
                </a:spcAft>
                <a:defRPr/>
              </a:pPr>
              <a:t>5/27/2015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5098475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AEB95-881A-40E2-B382-64D659BD6864}" type="datetime1">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69482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1B69ECE-9D37-41CA-AC5F-8487BA39469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6141025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7" descr="http://svkeg2.naps.kishou.go.jp/webpon/imagedat.php?SENSOR=HRIT-2&amp;CHAN=-1&amp;FOLDER=/grpL/msc/webpon/SatData/HRIT-2/VIS&amp;DIFF=0&amp;SET=DETAIL&amp;FILENAME=HRIT_MTSAT2_20131025_0032_DK01VIS&amp;PROJ=NOPR&amp;FORM=PNG&amp;PRJCLON=&amp;PRJCLAT=&amp;PRJCLAT2=&amp;STDXPOS=0&amp;STDYPOS=0&amp;STDLON=&amp;STDLAT=&amp;STDXSIZ=10&amp;STDYSIZ=10&amp;STDXNUM=0&amp;STDYNUM=0&amp;MAPCOL=10&amp;LINCOL=12&amp;LINITV=-10&amp;LINWID=1&amp;STRCOL=6&amp;EQUCOL=17&amp;STRSIZ=8&amp;STRPOS=1&amp;TIMMOD=0&amp;BRIGHT=0&amp;CNTRST=0&amp;ELVBRT=0&amp;STR=1&amp;ELV=1&amp;ERR=0&amp;INTP=0"/>
          <p:cNvPicPr>
            <a:picLocks noChangeAspect="1" noChangeArrowheads="1"/>
          </p:cNvPicPr>
          <p:nvPr userDrawn="1"/>
        </p:nvPicPr>
        <p:blipFill>
          <a:blip r:embed="rId14" cstate="print"/>
          <a:srcRect r="25202" b="69529"/>
          <a:stretch>
            <a:fillRect/>
          </a:stretch>
        </p:blipFill>
        <p:spPr bwMode="auto">
          <a:xfrm>
            <a:off x="6804249" y="0"/>
            <a:ext cx="2350621" cy="957600"/>
          </a:xfrm>
          <a:prstGeom prst="rect">
            <a:avLst/>
          </a:prstGeom>
          <a:noFill/>
        </p:spPr>
      </p:pic>
      <p:sp>
        <p:nvSpPr>
          <p:cNvPr id="10" name="正方形/長方形 9"/>
          <p:cNvSpPr/>
          <p:nvPr userDrawn="1"/>
        </p:nvSpPr>
        <p:spPr>
          <a:xfrm>
            <a:off x="6804248" y="0"/>
            <a:ext cx="1008112" cy="116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sp>
        <p:nvSpPr>
          <p:cNvPr id="8" name="正方形/長方形 7"/>
          <p:cNvSpPr/>
          <p:nvPr userDrawn="1"/>
        </p:nvSpPr>
        <p:spPr>
          <a:xfrm>
            <a:off x="1" y="-1"/>
            <a:ext cx="6805612" cy="954000"/>
          </a:xfrm>
          <a:prstGeom prst="rect">
            <a:avLst/>
          </a:prstGeom>
          <a:gradFill flip="none" rotWithShape="1">
            <a:gsLst>
              <a:gs pos="66000">
                <a:schemeClr val="tx1"/>
              </a:gs>
              <a:gs pos="95000">
                <a:srgbClr val="CCECFF"/>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sp>
        <p:nvSpPr>
          <p:cNvPr id="3074" name="タイトル プレースホルダ 1"/>
          <p:cNvSpPr>
            <a:spLocks noGrp="1"/>
          </p:cNvSpPr>
          <p:nvPr>
            <p:ph type="title"/>
          </p:nvPr>
        </p:nvSpPr>
        <p:spPr bwMode="auto">
          <a:xfrm>
            <a:off x="14808" y="250816"/>
            <a:ext cx="8229600" cy="729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テキスト プレースホルダ 2"/>
          <p:cNvSpPr>
            <a:spLocks noGrp="1"/>
          </p:cNvSpPr>
          <p:nvPr>
            <p:ph type="body" idx="1"/>
          </p:nvPr>
        </p:nvSpPr>
        <p:spPr bwMode="auto">
          <a:xfrm>
            <a:off x="457200" y="1124744"/>
            <a:ext cx="8229600" cy="50014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charset="0"/>
                <a:ea typeface="ＭＳ Ｐゴシック" pitchFamily="34" charset="-128"/>
              </a:defRPr>
            </a:lvl1pPr>
          </a:lstStyle>
          <a:p>
            <a:pPr fontAlgn="base">
              <a:spcBef>
                <a:spcPct val="0"/>
              </a:spcBef>
              <a:spcAft>
                <a:spcPct val="0"/>
              </a:spcAft>
              <a:defRPr/>
            </a:pPr>
            <a:r>
              <a:rPr kumimoji="1" lang="en-US" altLang="ja-JP">
                <a:solidFill>
                  <a:prstClr val="black">
                    <a:tint val="75000"/>
                  </a:prstClr>
                </a:solidFill>
              </a:rPr>
              <a:t>2015/04/10</a:t>
            </a:r>
            <a:endParaRPr kumimoji="1"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dirty="0" smtClean="0">
                <a:solidFill>
                  <a:schemeClr val="tx1">
                    <a:tint val="75000"/>
                  </a:schemeClr>
                </a:solidFill>
                <a:latin typeface="Arial" charset="0"/>
                <a:ea typeface="ＭＳ Ｐゴシック" pitchFamily="34" charset="-128"/>
              </a:defRPr>
            </a:lvl1pPr>
          </a:lstStyle>
          <a:p>
            <a:pPr fontAlgn="base">
              <a:spcBef>
                <a:spcPct val="0"/>
              </a:spcBef>
              <a:spcAft>
                <a:spcPct val="0"/>
              </a:spcAft>
              <a:defRPr/>
            </a:pPr>
            <a:r>
              <a:rPr kumimoji="1" lang="en-US" altLang="ja-JP">
                <a:solidFill>
                  <a:prstClr val="black">
                    <a:tint val="75000"/>
                  </a:prstClr>
                </a:solidFill>
              </a:rPr>
              <a:t>SSEC/CIMSS Seminar</a:t>
            </a:r>
            <a:endParaRPr kumimoji="1"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34" charset="-128"/>
              </a:defRPr>
            </a:lvl1pPr>
          </a:lstStyle>
          <a:p>
            <a:pPr fontAlgn="base">
              <a:spcBef>
                <a:spcPct val="0"/>
              </a:spcBef>
              <a:spcAft>
                <a:spcPct val="0"/>
              </a:spcAft>
              <a:defRPr/>
            </a:pPr>
            <a:fld id="{8514042D-A478-451E-911C-7B008393EB7D}" type="slidenum">
              <a:rPr kumimoji="1" lang="ja-JP" altLang="en-US">
                <a:solidFill>
                  <a:prstClr val="black">
                    <a:tint val="75000"/>
                  </a:prstClr>
                </a:solidFill>
              </a:rPr>
              <a:pPr fontAlgn="base">
                <a:spcBef>
                  <a:spcPct val="0"/>
                </a:spcBef>
                <a:spcAft>
                  <a:spcPct val="0"/>
                </a:spcAft>
                <a:defRPr/>
              </a:pPr>
              <a:t>‹#›</a:t>
            </a:fld>
            <a:endParaRPr kumimoji="1" lang="ja-JP" altLang="en-US">
              <a:solidFill>
                <a:prstClr val="black">
                  <a:tint val="75000"/>
                </a:prstClr>
              </a:solidFill>
            </a:endParaRPr>
          </a:p>
        </p:txBody>
      </p:sp>
      <p:cxnSp>
        <p:nvCxnSpPr>
          <p:cNvPr id="12" name="直線コネクタ 11"/>
          <p:cNvCxnSpPr/>
          <p:nvPr userDrawn="1"/>
        </p:nvCxnSpPr>
        <p:spPr>
          <a:xfrm>
            <a:off x="0" y="6360062"/>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234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ctr" rtl="0" eaLnBrk="0" fontAlgn="base" hangingPunct="0">
        <a:spcBef>
          <a:spcPct val="0"/>
        </a:spcBef>
        <a:spcAft>
          <a:spcPct val="0"/>
        </a:spcAft>
        <a:defRPr kumimoji="1" sz="4000" kern="1200">
          <a:solidFill>
            <a:schemeClr val="bg1"/>
          </a:solidFill>
          <a:effectLst>
            <a:outerShdw blurRad="50800" dist="38100" dir="2700000" algn="tl" rotWithShape="0">
              <a:prstClr val="black">
                <a:alpha val="40000"/>
              </a:prstClr>
            </a:outerShdw>
          </a:effectLst>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34"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34"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34"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ea"/>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ea"/>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ea"/>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ea"/>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3771654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90.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3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34.xml"/></Relationships>
</file>

<file path=ppt/slides/_rels/slide10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3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3.xml"/><Relationship Id="rId1" Type="http://schemas.openxmlformats.org/officeDocument/2006/relationships/slideLayout" Target="../slideLayouts/slideLayout151.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0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51.xml"/></Relationships>
</file>

<file path=ppt/slides/_rels/slide10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51.xml"/></Relationships>
</file>

<file path=ppt/slides/_rels/slide10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151.xml"/></Relationships>
</file>

<file path=ppt/slides/_rels/slide10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5.xml"/><Relationship Id="rId1" Type="http://schemas.openxmlformats.org/officeDocument/2006/relationships/slideLayout" Target="../slideLayouts/slideLayout151.xml"/></Relationships>
</file>

<file path=ppt/slides/_rels/slide108.xml.rels><?xml version="1.0" encoding="UTF-8" standalone="yes"?>
<Relationships xmlns="http://schemas.openxmlformats.org/package/2006/relationships"><Relationship Id="rId8" Type="http://schemas.openxmlformats.org/officeDocument/2006/relationships/hyperlink" Target="http://cimss.ssec.wisc.edu/goes/srsor2014/GOES-14_SRSOR.html" TargetMode="External"/><Relationship Id="rId3" Type="http://schemas.openxmlformats.org/officeDocument/2006/relationships/slideLayout" Target="../slideLayouts/slideLayout135.xml"/><Relationship Id="rId7" Type="http://schemas.openxmlformats.org/officeDocument/2006/relationships/hyperlink" Target="http://cimss.ssec.wisc.edu/goes/srsor2013/GOES-14_SRSOR.html" TargetMode="External"/><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hyperlink" Target="http://cimss.ssec.wisc.edu/goes/srsor/GOES-14_SRSOR.html" TargetMode="External"/><Relationship Id="rId5" Type="http://schemas.openxmlformats.org/officeDocument/2006/relationships/hyperlink" Target="http://cimss.ssec.wisc.edu/goes/srsor2015/GOES-14_SRSOR.html" TargetMode="External"/><Relationship Id="rId4" Type="http://schemas.openxmlformats.org/officeDocument/2006/relationships/notesSlide" Target="../notesSlides/notesSlide26.xml"/><Relationship Id="rId9" Type="http://schemas.openxmlformats.org/officeDocument/2006/relationships/image" Target="../media/image144.png"/></Relationships>
</file>

<file path=ppt/slides/_rels/slide1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9.xml"/></Relationships>
</file>

<file path=ppt/slides/_rels/slide111.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9.xml"/></Relationships>
</file>

<file path=ppt/slides/_rels/slide112.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9.xml"/></Relationships>
</file>

<file path=ppt/slides/_rels/slide1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cimss.ssec.wisc.edu/goes/applets/overview.html" TargetMode="External"/><Relationship Id="rId1" Type="http://schemas.openxmlformats.org/officeDocument/2006/relationships/slideLayout" Target="../slideLayouts/slideLayout121.xml"/></Relationships>
</file>

<file path=ppt/slides/_rels/slide1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97.xml"/></Relationships>
</file>

<file path=ppt/slides/_rels/slide11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11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79.xml"/></Relationships>
</file>

<file path=ppt/slides/_rels/slide12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1.xml"/><Relationship Id="rId1" Type="http://schemas.openxmlformats.org/officeDocument/2006/relationships/slideLayout" Target="../slideLayouts/slideLayout279.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279.xml"/></Relationships>
</file>

<file path=ppt/slides/_rels/slide123.xml.rels><?xml version="1.0" encoding="UTF-8" standalone="yes"?>
<Relationships xmlns="http://schemas.openxmlformats.org/package/2006/relationships"><Relationship Id="rId3" Type="http://schemas.openxmlformats.org/officeDocument/2006/relationships/hyperlink" Target="http://re.ssec.wisc.edu" TargetMode="External"/><Relationship Id="rId2" Type="http://schemas.openxmlformats.org/officeDocument/2006/relationships/notesSlide" Target="../notesSlides/notesSlide33.xml"/><Relationship Id="rId1" Type="http://schemas.openxmlformats.org/officeDocument/2006/relationships/slideLayout" Target="../slideLayouts/slideLayout307.xml"/><Relationship Id="rId5" Type="http://schemas.openxmlformats.org/officeDocument/2006/relationships/hyperlink" Target="http://realearth.ssec.wisc.edu/s/32VeT" TargetMode="External"/><Relationship Id="rId4" Type="http://schemas.openxmlformats.org/officeDocument/2006/relationships/image" Target="../media/image156.png"/></Relationships>
</file>

<file path=ppt/slides/_rels/slide124.xml.rels><?xml version="1.0" encoding="UTF-8" standalone="yes"?>
<Relationships xmlns="http://schemas.openxmlformats.org/package/2006/relationships"><Relationship Id="rId3" Type="http://schemas.openxmlformats.org/officeDocument/2006/relationships/hyperlink" Target="http://realearth.ssec.wisc.edu/s/U2Vhb" TargetMode="External"/><Relationship Id="rId2" Type="http://schemas.openxmlformats.org/officeDocument/2006/relationships/notesSlide" Target="../notesSlides/notesSlide34.xml"/><Relationship Id="rId1" Type="http://schemas.openxmlformats.org/officeDocument/2006/relationships/slideLayout" Target="../slideLayouts/slideLayout307.xml"/><Relationship Id="rId4" Type="http://schemas.openxmlformats.org/officeDocument/2006/relationships/image" Target="../media/image15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12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12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12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1.xml"/></Relationships>
</file>

<file path=ppt/slides/_rels/slide13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3.xml"/></Relationships>
</file>

<file path=ppt/slides/_rels/slide131.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50.xml"/></Relationships>
</file>

<file path=ppt/slides/_rels/slide13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9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6.xml"/></Relationships>
</file>

<file path=ppt/slides/_rels/slide135.xml.rels><?xml version="1.0" encoding="UTF-8" standalone="yes"?>
<Relationships xmlns="http://schemas.openxmlformats.org/package/2006/relationships"><Relationship Id="rId8" Type="http://schemas.openxmlformats.org/officeDocument/2006/relationships/image" Target="../media/image172.jpg"/><Relationship Id="rId13" Type="http://schemas.openxmlformats.org/officeDocument/2006/relationships/image" Target="../media/image177.jpg"/><Relationship Id="rId3" Type="http://schemas.openxmlformats.org/officeDocument/2006/relationships/image" Target="../media/image167.jpg"/><Relationship Id="rId7" Type="http://schemas.openxmlformats.org/officeDocument/2006/relationships/image" Target="../media/image171.jpg"/><Relationship Id="rId12" Type="http://schemas.openxmlformats.org/officeDocument/2006/relationships/image" Target="../media/image176.jpg"/><Relationship Id="rId17" Type="http://schemas.openxmlformats.org/officeDocument/2006/relationships/image" Target="../media/image181.jpg"/><Relationship Id="rId2" Type="http://schemas.openxmlformats.org/officeDocument/2006/relationships/image" Target="../media/image166.jpg"/><Relationship Id="rId16" Type="http://schemas.openxmlformats.org/officeDocument/2006/relationships/image" Target="../media/image180.jpg"/><Relationship Id="rId1" Type="http://schemas.openxmlformats.org/officeDocument/2006/relationships/slideLayout" Target="../slideLayouts/slideLayout195.xml"/><Relationship Id="rId6" Type="http://schemas.openxmlformats.org/officeDocument/2006/relationships/image" Target="../media/image170.jpg"/><Relationship Id="rId11" Type="http://schemas.openxmlformats.org/officeDocument/2006/relationships/image" Target="../media/image175.jpg"/><Relationship Id="rId5" Type="http://schemas.openxmlformats.org/officeDocument/2006/relationships/image" Target="../media/image169.jpg"/><Relationship Id="rId15" Type="http://schemas.openxmlformats.org/officeDocument/2006/relationships/image" Target="../media/image179.jpg"/><Relationship Id="rId10" Type="http://schemas.openxmlformats.org/officeDocument/2006/relationships/image" Target="../media/image174.jpg"/><Relationship Id="rId4" Type="http://schemas.openxmlformats.org/officeDocument/2006/relationships/image" Target="../media/image168.jpg"/><Relationship Id="rId9" Type="http://schemas.openxmlformats.org/officeDocument/2006/relationships/image" Target="../media/image173.jpg"/><Relationship Id="rId14" Type="http://schemas.openxmlformats.org/officeDocument/2006/relationships/image" Target="../media/image178.jp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2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41.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15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21.xml"/></Relationships>
</file>

<file path=ppt/slides/_rels/slide145.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126.xml"/></Relationships>
</file>

<file path=ppt/slides/_rels/slide146.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126.xml"/></Relationships>
</file>

<file path=ppt/slides/_rels/slide147.xml.rels><?xml version="1.0" encoding="UTF-8" standalone="yes"?>
<Relationships xmlns="http://schemas.openxmlformats.org/package/2006/relationships"><Relationship Id="rId3" Type="http://schemas.openxmlformats.org/officeDocument/2006/relationships/image" Target="../media/image187.GIF"/><Relationship Id="rId2" Type="http://schemas.openxmlformats.org/officeDocument/2006/relationships/notesSlide" Target="../notesSlides/notesSlide42.xml"/><Relationship Id="rId1" Type="http://schemas.openxmlformats.org/officeDocument/2006/relationships/slideLayout" Target="../slideLayouts/slideLayout1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notesSlide" Target="../notesSlides/notesSlide43.xml"/><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2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90.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0.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5.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0.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0.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0.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0.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0.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0.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0.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0.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0.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0.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0.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0.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0.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0.xml"/></Relationships>
</file>

<file path=ppt/slides/_rels/slide3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74.xml"/></Relationships>
</file>

<file path=ppt/slides/_rels/slide35.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74.xml"/></Relationships>
</file>

<file path=ppt/slides/_rels/slide3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74.xml"/></Relationships>
</file>

<file path=ppt/slides/_rels/slide38.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74.xml"/></Relationships>
</file>

<file path=ppt/slides/_rels/slide3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82.xml"/><Relationship Id="rId5" Type="http://schemas.openxmlformats.org/officeDocument/2006/relationships/image" Target="../media/image33.jpeg"/><Relationship Id="rId4" Type="http://schemas.openxmlformats.org/officeDocument/2006/relationships/image" Target="../media/image32.jpeg"/></Relationships>
</file>

<file path=ppt/slides/_rels/slide4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74.xml"/></Relationships>
</file>

<file path=ppt/slides/_rels/slide41.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74.xml"/></Relationships>
</file>

<file path=ppt/slides/_rels/slide4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174.xml"/></Relationships>
</file>

<file path=ppt/slides/_rels/slide43.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74.xml"/></Relationships>
</file>

<file path=ppt/slides/_rels/slide44.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74.xml"/></Relationships>
</file>

<file path=ppt/slides/_rels/slide45.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74.xml"/></Relationships>
</file>

<file path=ppt/slides/_rels/slide46.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74.xml"/></Relationships>
</file>

<file path=ppt/slides/_rels/slide4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74.xml"/></Relationships>
</file>

<file path=ppt/slides/_rels/slide48.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74.xml"/></Relationships>
</file>

<file path=ppt/slides/_rels/slide49.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74.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61.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6.xml"/></Relationships>
</file>

<file path=ppt/slides/_rels/slide51.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6.xml"/><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6.xml"/><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58.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301.xml"/></Relationships>
</file>

<file path=ppt/slides/_rels/slide59.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301.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301.xml"/></Relationships>
</file>

<file path=ppt/slides/_rels/slide61.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301.xml"/></Relationships>
</file>

<file path=ppt/slides/_rels/slide62.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301.xml"/></Relationships>
</file>

<file path=ppt/slides/_rels/slide63.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301.xml"/></Relationships>
</file>

<file path=ppt/slides/_rels/slide64.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301.xml"/></Relationships>
</file>

<file path=ppt/slides/_rels/slide65.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301.xml"/></Relationships>
</file>

<file path=ppt/slides/_rels/slide66.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301.xml"/></Relationships>
</file>

<file path=ppt/slides/_rels/slide6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301.xml"/></Relationships>
</file>

<file path=ppt/slides/_rels/slide68.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301.xml"/></Relationships>
</file>

<file path=ppt/slides/_rels/slide69.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30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70.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301.xml"/></Relationships>
</file>

<file path=ppt/slides/_rels/slide71.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301.xml"/></Relationships>
</file>

<file path=ppt/slides/_rels/slide72.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301.xml"/></Relationships>
</file>

<file path=ppt/slides/_rels/slide73.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301.xml"/></Relationships>
</file>

<file path=ppt/slides/_rels/slide74.xml.rels><?xml version="1.0" encoding="UTF-8" standalone="yes"?>
<Relationships xmlns="http://schemas.openxmlformats.org/package/2006/relationships"><Relationship Id="rId3" Type="http://schemas.openxmlformats.org/officeDocument/2006/relationships/hyperlink" Target="http://cimss.ssec.wisc.edu/education/goesr" TargetMode="External"/><Relationship Id="rId2" Type="http://schemas.openxmlformats.org/officeDocument/2006/relationships/notesSlide" Target="../notesSlides/notesSlide14.xml"/><Relationship Id="rId1" Type="http://schemas.openxmlformats.org/officeDocument/2006/relationships/slideLayout" Target="../slideLayouts/slideLayout322.xml"/><Relationship Id="rId5" Type="http://schemas.openxmlformats.org/officeDocument/2006/relationships/hyperlink" Target="http://cimss.ssec.wisc.edu/goes/webapps/bandapp/" TargetMode="External"/><Relationship Id="rId4" Type="http://schemas.openxmlformats.org/officeDocument/2006/relationships/image" Target="../media/image106.JPG"/></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55.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55.xml"/></Relationships>
</file>

<file path=ppt/slides/_rels/slide77.xml.rels><?xml version="1.0" encoding="UTF-8" standalone="yes"?>
<Relationships xmlns="http://schemas.openxmlformats.org/package/2006/relationships"><Relationship Id="rId3" Type="http://schemas.openxmlformats.org/officeDocument/2006/relationships/hyperlink" Target="http://cimss.ssec.wisc.edu/education/apps/bandapp/overview_ahi_first_images.html" TargetMode="External"/><Relationship Id="rId2" Type="http://schemas.openxmlformats.org/officeDocument/2006/relationships/hyperlink" Target="http://cimss.ssec.wisc.edu/education/apps/bandapp/overview_goes-r.html" TargetMode="External"/><Relationship Id="rId1" Type="http://schemas.openxmlformats.org/officeDocument/2006/relationships/slideLayout" Target="../slideLayouts/slideLayout121.xml"/><Relationship Id="rId4" Type="http://schemas.openxmlformats.org/officeDocument/2006/relationships/image" Target="../media/image28.jpe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xml"/><Relationship Id="rId1" Type="http://schemas.openxmlformats.org/officeDocument/2006/relationships/slideLayout" Target="../slideLayouts/slideLayout110.xml"/><Relationship Id="rId5" Type="http://schemas.openxmlformats.org/officeDocument/2006/relationships/image" Target="../media/image111.png"/><Relationship Id="rId4" Type="http://schemas.openxmlformats.org/officeDocument/2006/relationships/image" Target="../media/image11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5.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1.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cimss.ssec.wisc.edu/education/apps/bandapp/overview_goes-r.html" TargetMode="External"/><Relationship Id="rId1" Type="http://schemas.openxmlformats.org/officeDocument/2006/relationships/slideLayout" Target="../slideLayouts/slideLayout12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122.png"/><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6.png"/></Relationships>
</file>

<file path=ppt/slides/_rels/slide94.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19.xml"/><Relationship Id="rId1" Type="http://schemas.openxmlformats.org/officeDocument/2006/relationships/slideLayout" Target="../slideLayouts/slideLayout185.xml"/></Relationships>
</file>

<file path=ppt/slides/_rels/slide95.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96.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04800" y="1152525"/>
            <a:ext cx="8696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a:solidFill>
                  <a:srgbClr val="FFFF00"/>
                </a:solidFill>
                <a:latin typeface="Arial Unicode MS" pitchFamily="34" charset="-128"/>
                <a:cs typeface="Times New Roman" pitchFamily="18" charset="0"/>
              </a:rPr>
              <a:t>The </a:t>
            </a:r>
            <a:r>
              <a:rPr lang="en-US" sz="4000" dirty="0" smtClean="0">
                <a:solidFill>
                  <a:srgbClr val="FFFF00"/>
                </a:solidFill>
                <a:latin typeface="Arial Unicode MS" pitchFamily="34" charset="-128"/>
                <a:cs typeface="Times New Roman" pitchFamily="18" charset="0"/>
              </a:rPr>
              <a:t>ABI on GOES-R Series </a:t>
            </a:r>
            <a:endParaRPr lang="en-US" sz="4000" dirty="0">
              <a:solidFill>
                <a:srgbClr val="FFFF00"/>
              </a:solidFill>
              <a:latin typeface="Arial Unicode MS" pitchFamily="34" charset="-128"/>
              <a:cs typeface="Times New Roman" pitchFamily="18" charset="0"/>
            </a:endParaRPr>
          </a:p>
        </p:txBody>
      </p:sp>
      <p:sp>
        <p:nvSpPr>
          <p:cNvPr id="101379" name="Text Box 3"/>
          <p:cNvSpPr txBox="1">
            <a:spLocks noChangeArrowheads="1"/>
          </p:cNvSpPr>
          <p:nvPr/>
        </p:nvSpPr>
        <p:spPr bwMode="auto">
          <a:xfrm>
            <a:off x="304800" y="2133600"/>
            <a:ext cx="8534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marL="0" lvl="1" algn="ctr" fontAlgn="base">
              <a:spcBef>
                <a:spcPct val="50000"/>
              </a:spcBef>
              <a:spcAft>
                <a:spcPct val="0"/>
              </a:spcAft>
            </a:pPr>
            <a:r>
              <a:rPr lang="en-US" sz="2000" b="1" dirty="0" smtClean="0">
                <a:solidFill>
                  <a:srgbClr val="FFFFFF"/>
                </a:solidFill>
                <a:latin typeface="Arial Unicode MS" pitchFamily="34" charset="-128"/>
              </a:rPr>
              <a:t>Jordan </a:t>
            </a:r>
            <a:r>
              <a:rPr lang="en-US" sz="2000" b="1" dirty="0" err="1" smtClean="0">
                <a:solidFill>
                  <a:srgbClr val="FFFFFF"/>
                </a:solidFill>
                <a:latin typeface="Arial Unicode MS" pitchFamily="34" charset="-128"/>
              </a:rPr>
              <a:t>Gerth</a:t>
            </a:r>
            <a:r>
              <a:rPr lang="en-US" sz="2000" b="1" dirty="0" smtClean="0">
                <a:solidFill>
                  <a:srgbClr val="FFFFFF"/>
                </a:solidFill>
                <a:latin typeface="Arial Unicode MS" pitchFamily="34" charset="-128"/>
              </a:rPr>
              <a:t> (jordan.gerth</a:t>
            </a:r>
            <a:r>
              <a:rPr lang="en-US" dirty="0" smtClean="0">
                <a:solidFill>
                  <a:srgbClr val="FFFFFF"/>
                </a:solidFill>
              </a:rPr>
              <a: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CIMSS</a:t>
            </a:r>
            <a:endParaRPr lang="en-US" sz="2000" b="1" dirty="0">
              <a:solidFill>
                <a:srgbClr val="FFFF00"/>
              </a:solidFill>
              <a:latin typeface="Arial Unicode MS" pitchFamily="34" charset="-128"/>
            </a:endParaRPr>
          </a:p>
          <a:p>
            <a:pPr algn="ctr" fontAlgn="base">
              <a:spcBef>
                <a:spcPct val="50000"/>
              </a:spcBef>
              <a:spcAft>
                <a:spcPct val="0"/>
              </a:spcAft>
            </a:pPr>
            <a:r>
              <a:rPr lang="en-US" sz="2000" b="1" dirty="0" smtClean="0">
                <a:solidFill>
                  <a:srgbClr val="FFFF00"/>
                </a:solidFill>
                <a:latin typeface="Arial Unicode MS" pitchFamily="34" charset="-128"/>
              </a:rPr>
              <a:t>Madison</a:t>
            </a:r>
            <a:r>
              <a:rPr lang="en-US" sz="2000" b="1" dirty="0">
                <a:solidFill>
                  <a:srgbClr val="FFFF00"/>
                </a:solidFill>
                <a:latin typeface="Arial Unicode MS" pitchFamily="34" charset="-128"/>
              </a:rPr>
              <a:t>, </a:t>
            </a:r>
            <a:r>
              <a:rPr lang="en-US" sz="2000" b="1" dirty="0" smtClean="0">
                <a:solidFill>
                  <a:srgbClr val="FFFF00"/>
                </a:solidFill>
                <a:latin typeface="Arial Unicode MS" pitchFamily="34" charset="-128"/>
              </a:rPr>
              <a:t>WI</a:t>
            </a:r>
          </a:p>
          <a:p>
            <a:pPr algn="ctr" fontAlgn="base">
              <a:spcBef>
                <a:spcPct val="50000"/>
              </a:spcBef>
              <a:spcAft>
                <a:spcPct val="0"/>
              </a:spcAft>
            </a:pPr>
            <a:r>
              <a:rPr lang="en-US" sz="2000" b="1" dirty="0" smtClean="0">
                <a:solidFill>
                  <a:srgbClr val="FFFF00"/>
                </a:solidFill>
                <a:latin typeface="Arial Unicode MS" pitchFamily="34" charset="-128"/>
              </a:rPr>
              <a:t>                                       </a:t>
            </a:r>
            <a:r>
              <a:rPr lang="en-US" sz="2000" b="1" dirty="0" smtClean="0">
                <a:solidFill>
                  <a:schemeClr val="bg1"/>
                </a:solidFill>
                <a:latin typeface="Arial Unicode MS" pitchFamily="34" charset="-128"/>
              </a:rPr>
              <a:t>Plus many, many more…</a:t>
            </a:r>
            <a:endParaRPr lang="en-US" sz="2000" b="1" dirty="0">
              <a:solidFill>
                <a:schemeClr val="bg1"/>
              </a:solidFill>
              <a:latin typeface="Arial Unicode MS" pitchFamily="34" charset="-128"/>
            </a:endParaRP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GOES-R User Readiness</a:t>
            </a:r>
          </a:p>
          <a:p>
            <a:pPr algn="ctr" eaLnBrk="1" fontAlgn="base" hangingPunct="1">
              <a:spcBef>
                <a:spcPct val="0"/>
              </a:spcBef>
              <a:spcAft>
                <a:spcPct val="0"/>
              </a:spcAft>
            </a:pPr>
            <a:r>
              <a:rPr lang="en-US" sz="1600" b="1" dirty="0" smtClean="0">
                <a:solidFill>
                  <a:srgbClr val="FFFFFF"/>
                </a:solidFill>
              </a:rPr>
              <a:t>Kansas City</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June 16, 2015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4"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spTree>
    <p:extLst>
      <p:ext uri="{BB962C8B-B14F-4D97-AF65-F5344CB8AC3E}">
        <p14:creationId xmlns:p14="http://schemas.microsoft.com/office/powerpoint/2010/main" val="1492661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18"/>
          <p:cNvSpPr txBox="1">
            <a:spLocks noChangeArrowheads="1"/>
          </p:cNvSpPr>
          <p:nvPr/>
        </p:nvSpPr>
        <p:spPr bwMode="auto">
          <a:xfrm>
            <a:off x="29718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4" name="Text Box 19"/>
          <p:cNvSpPr txBox="1">
            <a:spLocks noChangeArrowheads="1"/>
          </p:cNvSpPr>
          <p:nvPr/>
        </p:nvSpPr>
        <p:spPr bwMode="auto">
          <a:xfrm>
            <a:off x="5029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 name="Text Box 20"/>
          <p:cNvSpPr txBox="1">
            <a:spLocks noChangeArrowheads="1"/>
          </p:cNvSpPr>
          <p:nvPr/>
        </p:nvSpPr>
        <p:spPr bwMode="auto">
          <a:xfrm>
            <a:off x="69342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6" name="Text Box 21"/>
          <p:cNvSpPr txBox="1">
            <a:spLocks noChangeArrowheads="1"/>
          </p:cNvSpPr>
          <p:nvPr/>
        </p:nvSpPr>
        <p:spPr bwMode="auto">
          <a:xfrm>
            <a:off x="9906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7" name="Text Box 22"/>
          <p:cNvSpPr txBox="1">
            <a:spLocks noChangeArrowheads="1"/>
          </p:cNvSpPr>
          <p:nvPr/>
        </p:nvSpPr>
        <p:spPr bwMode="auto">
          <a:xfrm>
            <a:off x="30480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8" name="Text Box 23"/>
          <p:cNvSpPr txBox="1">
            <a:spLocks noChangeArrowheads="1"/>
          </p:cNvSpPr>
          <p:nvPr/>
        </p:nvSpPr>
        <p:spPr bwMode="auto">
          <a:xfrm>
            <a:off x="5105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9" name="Text Box 24"/>
          <p:cNvSpPr txBox="1">
            <a:spLocks noChangeArrowheads="1"/>
          </p:cNvSpPr>
          <p:nvPr/>
        </p:nvSpPr>
        <p:spPr bwMode="auto">
          <a:xfrm>
            <a:off x="7010400" y="2514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0" name="Text Box 25"/>
          <p:cNvSpPr txBox="1">
            <a:spLocks noChangeArrowheads="1"/>
          </p:cNvSpPr>
          <p:nvPr/>
        </p:nvSpPr>
        <p:spPr bwMode="auto">
          <a:xfrm>
            <a:off x="914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1" name="Text Box 26"/>
          <p:cNvSpPr txBox="1">
            <a:spLocks noChangeArrowheads="1"/>
          </p:cNvSpPr>
          <p:nvPr/>
        </p:nvSpPr>
        <p:spPr bwMode="auto">
          <a:xfrm>
            <a:off x="29718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2" name="Text Box 27"/>
          <p:cNvSpPr txBox="1">
            <a:spLocks noChangeArrowheads="1"/>
          </p:cNvSpPr>
          <p:nvPr/>
        </p:nvSpPr>
        <p:spPr bwMode="auto">
          <a:xfrm>
            <a:off x="914400" y="838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0.47 </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3" name="Text Box 28"/>
          <p:cNvSpPr txBox="1">
            <a:spLocks noChangeArrowheads="1"/>
          </p:cNvSpPr>
          <p:nvPr/>
        </p:nvSpPr>
        <p:spPr bwMode="auto">
          <a:xfrm>
            <a:off x="50292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4" name="Text Box 29"/>
          <p:cNvSpPr txBox="1">
            <a:spLocks noChangeArrowheads="1"/>
          </p:cNvSpPr>
          <p:nvPr/>
        </p:nvSpPr>
        <p:spPr bwMode="auto">
          <a:xfrm>
            <a:off x="70104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5" name="Text Box 30"/>
          <p:cNvSpPr txBox="1">
            <a:spLocks noChangeArrowheads="1"/>
          </p:cNvSpPr>
          <p:nvPr/>
        </p:nvSpPr>
        <p:spPr bwMode="auto">
          <a:xfrm>
            <a:off x="685800" y="5899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 name="Text Box 31"/>
          <p:cNvSpPr txBox="1">
            <a:spLocks noChangeArrowheads="1"/>
          </p:cNvSpPr>
          <p:nvPr/>
        </p:nvSpPr>
        <p:spPr bwMode="auto">
          <a:xfrm>
            <a:off x="29718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7" name="Text Box 32"/>
          <p:cNvSpPr txBox="1">
            <a:spLocks noChangeArrowheads="1"/>
          </p:cNvSpPr>
          <p:nvPr/>
        </p:nvSpPr>
        <p:spPr bwMode="auto">
          <a:xfrm>
            <a:off x="5029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8" name="Text Box 33"/>
          <p:cNvSpPr txBox="1">
            <a:spLocks noChangeArrowheads="1"/>
          </p:cNvSpPr>
          <p:nvPr/>
        </p:nvSpPr>
        <p:spPr bwMode="auto">
          <a:xfrm>
            <a:off x="6934200" y="5899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9" name="TextBox 18"/>
          <p:cNvSpPr txBox="1"/>
          <p:nvPr/>
        </p:nvSpPr>
        <p:spPr>
          <a:xfrm>
            <a:off x="2743200" y="-76200"/>
            <a:ext cx="3736792" cy="338554"/>
          </a:xfrm>
          <a:prstGeom prst="rect">
            <a:avLst/>
          </a:prstGeom>
          <a:noFill/>
        </p:spPr>
        <p:txBody>
          <a:bodyPr wrap="none" rtlCol="0">
            <a:spAutoFit/>
          </a:bodyPr>
          <a:lstStyle/>
          <a:p>
            <a:r>
              <a:rPr lang="en-US" sz="1600" dirty="0" smtClean="0"/>
              <a:t>Simulated ABI bands (as shown in AWIPS)</a:t>
            </a:r>
            <a:endParaRPr lang="en-US" sz="1600" dirty="0"/>
          </a:p>
        </p:txBody>
      </p:sp>
    </p:spTree>
    <p:extLst>
      <p:ext uri="{BB962C8B-B14F-4D97-AF65-F5344CB8AC3E}">
        <p14:creationId xmlns:p14="http://schemas.microsoft.com/office/powerpoint/2010/main" val="1564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p://tims@mailserv.ssec.wisc.edu:993/fetch%3EUID%3E/INBOX%3E216230?part=1.2&amp;type=image/png&amp;filename=Capture_lza_la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title"/>
          </p:nvPr>
        </p:nvSpPr>
        <p:spPr/>
        <p:txBody>
          <a:bodyPr/>
          <a:lstStyle/>
          <a:p>
            <a:r>
              <a:rPr lang="en-US" dirty="0" smtClean="0"/>
              <a:t>ABI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79" y="1447800"/>
            <a:ext cx="9012621" cy="3733800"/>
          </a:xfrm>
          <a:prstGeom prst="rect">
            <a:avLst/>
          </a:prstGeom>
        </p:spPr>
      </p:pic>
      <p:sp>
        <p:nvSpPr>
          <p:cNvPr id="5" name="TextBox 4"/>
          <p:cNvSpPr txBox="1"/>
          <p:nvPr/>
        </p:nvSpPr>
        <p:spPr>
          <a:xfrm>
            <a:off x="3124200" y="6396335"/>
            <a:ext cx="2418804" cy="923330"/>
          </a:xfrm>
          <a:prstGeom prst="rect">
            <a:avLst/>
          </a:prstGeom>
          <a:noFill/>
        </p:spPr>
        <p:txBody>
          <a:bodyPr wrap="none" rtlCol="0">
            <a:spAutoFit/>
          </a:bodyPr>
          <a:lstStyle/>
          <a:p>
            <a:r>
              <a:rPr lang="en-US" dirty="0" smtClean="0"/>
              <a:t>Figure from J. Key, ASPB</a:t>
            </a:r>
          </a:p>
          <a:p>
            <a:endParaRPr lang="en-US" dirty="0"/>
          </a:p>
          <a:p>
            <a:endParaRPr lang="en-US" dirty="0"/>
          </a:p>
        </p:txBody>
      </p:sp>
      <p:cxnSp>
        <p:nvCxnSpPr>
          <p:cNvPr id="6" name="Straight Connector 5"/>
          <p:cNvCxnSpPr/>
          <p:nvPr/>
        </p:nvCxnSpPr>
        <p:spPr>
          <a:xfrm flipH="1" flipV="1">
            <a:off x="7769629" y="3269673"/>
            <a:ext cx="2771" cy="84512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143500" y="3276600"/>
            <a:ext cx="2634916" cy="1203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53889" y="5105400"/>
            <a:ext cx="3581400" cy="1200329"/>
          </a:xfrm>
          <a:prstGeom prst="rect">
            <a:avLst/>
          </a:prstGeom>
          <a:solidFill>
            <a:srgbClr val="FFFF00"/>
          </a:solidFill>
        </p:spPr>
        <p:txBody>
          <a:bodyPr wrap="square" rtlCol="0">
            <a:spAutoFit/>
          </a:bodyPr>
          <a:lstStyle/>
          <a:p>
            <a:r>
              <a:rPr lang="en-US" dirty="0" smtClean="0"/>
              <a:t>In general, even at 50 degrees view angles, the spatial resolution of the ABI is comparable to today’s imager at the satellite sub-point.</a:t>
            </a:r>
            <a:endParaRPr lang="en-US" dirty="0"/>
          </a:p>
        </p:txBody>
      </p:sp>
      <p:cxnSp>
        <p:nvCxnSpPr>
          <p:cNvPr id="17" name="Straight Connector 16"/>
          <p:cNvCxnSpPr/>
          <p:nvPr/>
        </p:nvCxnSpPr>
        <p:spPr>
          <a:xfrm flipH="1" flipV="1">
            <a:off x="6906126" y="3657600"/>
            <a:ext cx="8022" cy="4953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155532" y="3657600"/>
            <a:ext cx="1750594" cy="421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24200" y="2755232"/>
            <a:ext cx="0" cy="13976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38200" y="2749216"/>
            <a:ext cx="2286000" cy="601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2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4C438056-2515-4E50-BD54-CF68FCE893EE}" type="slidenum">
              <a:rPr lang="en-US"/>
              <a:pPr/>
              <a:t>101</a:t>
            </a:fld>
            <a:endParaRPr lang="en-US"/>
          </a:p>
        </p:txBody>
      </p:sp>
      <p:sp>
        <p:nvSpPr>
          <p:cNvPr id="41987" name="Text Box 3"/>
          <p:cNvSpPr txBox="1">
            <a:spLocks noChangeArrowheads="1"/>
          </p:cNvSpPr>
          <p:nvPr/>
        </p:nvSpPr>
        <p:spPr bwMode="auto">
          <a:xfrm>
            <a:off x="2286000" y="6248400"/>
            <a:ext cx="449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Current GOES-East Sample LZA’s</a:t>
            </a:r>
          </a:p>
        </p:txBody>
      </p:sp>
      <p:sp>
        <p:nvSpPr>
          <p:cNvPr id="41988" name="Text Box 4"/>
          <p:cNvSpPr txBox="1">
            <a:spLocks noChangeArrowheads="1"/>
          </p:cNvSpPr>
          <p:nvPr/>
        </p:nvSpPr>
        <p:spPr bwMode="auto">
          <a:xfrm>
            <a:off x="441325" y="727075"/>
            <a:ext cx="660400" cy="15525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CC3300"/>
                </a:solidFill>
              </a:rPr>
              <a:t>&lt;30</a:t>
            </a:r>
          </a:p>
          <a:p>
            <a:r>
              <a:rPr lang="en-US">
                <a:solidFill>
                  <a:schemeClr val="accent2"/>
                </a:solidFill>
              </a:rPr>
              <a:t>&lt;40</a:t>
            </a:r>
          </a:p>
          <a:p>
            <a:r>
              <a:rPr lang="en-US">
                <a:solidFill>
                  <a:schemeClr val="bg1"/>
                </a:solidFill>
              </a:rPr>
              <a:t>&lt;50</a:t>
            </a:r>
          </a:p>
          <a:p>
            <a:r>
              <a:rPr lang="en-US">
                <a:solidFill>
                  <a:schemeClr val="accent1"/>
                </a:solidFill>
              </a:rPr>
              <a:t>&lt;60</a:t>
            </a:r>
          </a:p>
        </p:txBody>
      </p:sp>
      <p:pic>
        <p:nvPicPr>
          <p:cNvPr id="41989" name="Picture 5" descr="lza_goes_east"/>
          <p:cNvPicPr>
            <a:picLocks noChangeAspect="1" noChangeArrowheads="1"/>
          </p:cNvPicPr>
          <p:nvPr/>
        </p:nvPicPr>
        <p:blipFill>
          <a:blip r:embed="rId2">
            <a:extLst>
              <a:ext uri="{28A0092B-C50C-407E-A947-70E740481C1C}">
                <a14:useLocalDpi xmlns:a14="http://schemas.microsoft.com/office/drawing/2010/main" val="0"/>
              </a:ext>
            </a:extLst>
          </a:blip>
          <a:srcRect r="18750"/>
          <a:stretch>
            <a:fillRect/>
          </a:stretch>
        </p:blipFill>
        <p:spPr bwMode="auto">
          <a:xfrm>
            <a:off x="1600200" y="685800"/>
            <a:ext cx="594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937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BF739087-A30F-47FF-A19F-FFFC351A31F1}" type="slidenum">
              <a:rPr lang="en-US"/>
              <a:pPr/>
              <a:t>102</a:t>
            </a:fld>
            <a:endParaRPr lang="en-US"/>
          </a:p>
        </p:txBody>
      </p:sp>
      <p:pic>
        <p:nvPicPr>
          <p:cNvPr id="40962" name="Picture 2" descr="lza_goes_west"/>
          <p:cNvPicPr>
            <a:picLocks noChangeAspect="1" noChangeArrowheads="1"/>
          </p:cNvPicPr>
          <p:nvPr/>
        </p:nvPicPr>
        <p:blipFill>
          <a:blip r:embed="rId2">
            <a:extLst>
              <a:ext uri="{28A0092B-C50C-407E-A947-70E740481C1C}">
                <a14:useLocalDpi xmlns:a14="http://schemas.microsoft.com/office/drawing/2010/main" val="0"/>
              </a:ext>
            </a:extLst>
          </a:blip>
          <a:srcRect r="18750"/>
          <a:stretch>
            <a:fillRect/>
          </a:stretch>
        </p:blipFill>
        <p:spPr bwMode="auto">
          <a:xfrm>
            <a:off x="1600200" y="685800"/>
            <a:ext cx="594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2286000" y="6248400"/>
            <a:ext cx="4592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Current GOES-West Sample LZA’s</a:t>
            </a:r>
          </a:p>
        </p:txBody>
      </p:sp>
      <p:sp>
        <p:nvSpPr>
          <p:cNvPr id="40965" name="Text Box 5"/>
          <p:cNvSpPr txBox="1">
            <a:spLocks noChangeArrowheads="1"/>
          </p:cNvSpPr>
          <p:nvPr/>
        </p:nvSpPr>
        <p:spPr bwMode="auto">
          <a:xfrm>
            <a:off x="441325" y="727075"/>
            <a:ext cx="660400" cy="15525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CC3300"/>
                </a:solidFill>
              </a:rPr>
              <a:t>&lt;30</a:t>
            </a:r>
          </a:p>
          <a:p>
            <a:r>
              <a:rPr lang="en-US">
                <a:solidFill>
                  <a:schemeClr val="accent2"/>
                </a:solidFill>
              </a:rPr>
              <a:t>&lt;40</a:t>
            </a:r>
          </a:p>
          <a:p>
            <a:r>
              <a:rPr lang="en-US">
                <a:solidFill>
                  <a:schemeClr val="bg1"/>
                </a:solidFill>
              </a:rPr>
              <a:t>&lt;50</a:t>
            </a:r>
          </a:p>
          <a:p>
            <a:r>
              <a:rPr lang="en-US">
                <a:solidFill>
                  <a:schemeClr val="accent1"/>
                </a:solidFill>
              </a:rPr>
              <a:t>&lt;60</a:t>
            </a:r>
          </a:p>
        </p:txBody>
      </p:sp>
    </p:spTree>
    <p:extLst>
      <p:ext uri="{BB962C8B-B14F-4D97-AF65-F5344CB8AC3E}">
        <p14:creationId xmlns:p14="http://schemas.microsoft.com/office/powerpoint/2010/main" val="340473998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103</a:t>
            </a:fld>
            <a:endParaRPr lang="en-US" smtClean="0">
              <a:solidFill>
                <a:srgbClr val="000000"/>
              </a:solidFill>
            </a:endParaRPr>
          </a:p>
        </p:txBody>
      </p:sp>
    </p:spTree>
    <p:extLst>
      <p:ext uri="{BB962C8B-B14F-4D97-AF65-F5344CB8AC3E}">
        <p14:creationId xmlns:p14="http://schemas.microsoft.com/office/powerpoint/2010/main" val="38510711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Tree>
    <p:extLst>
      <p:ext uri="{BB962C8B-B14F-4D97-AF65-F5344CB8AC3E}">
        <p14:creationId xmlns:p14="http://schemas.microsoft.com/office/powerpoint/2010/main" val="20387739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105</a:t>
            </a:fld>
            <a:endParaRPr lang="en-US" smtClean="0">
              <a:solidFill>
                <a:srgbClr val="000000"/>
              </a:solidFill>
            </a:endParaRPr>
          </a:p>
        </p:txBody>
      </p:sp>
    </p:spTree>
    <p:extLst>
      <p:ext uri="{BB962C8B-B14F-4D97-AF65-F5344CB8AC3E}">
        <p14:creationId xmlns:p14="http://schemas.microsoft.com/office/powerpoint/2010/main" val="20994454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106</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328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107</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4140533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5"/>
              </a:rPr>
              <a:t>http://</a:t>
            </a:r>
            <a:r>
              <a:rPr lang="en-US" sz="1400" dirty="0" smtClean="0">
                <a:solidFill>
                  <a:schemeClr val="bg1"/>
                </a:solidFill>
                <a:hlinkClick r:id="rId5"/>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6"/>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7"/>
              </a:rPr>
              <a:t>http</a:t>
            </a:r>
            <a:r>
              <a:rPr lang="en-US" sz="1400" i="1" dirty="0">
                <a:solidFill>
                  <a:schemeClr val="bg1"/>
                </a:solidFill>
                <a:hlinkClick r:id="rId7"/>
              </a:rPr>
              <a:t>://</a:t>
            </a:r>
            <a:r>
              <a:rPr lang="en-US" sz="1400" i="1" dirty="0" smtClean="0">
                <a:solidFill>
                  <a:schemeClr val="bg1"/>
                </a:solidFill>
                <a:hlinkClick r:id="rId7"/>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8"/>
              </a:rPr>
              <a:t>http://</a:t>
            </a:r>
            <a:r>
              <a:rPr lang="en-US" sz="1400" i="1" dirty="0" smtClean="0">
                <a:solidFill>
                  <a:schemeClr val="bg1"/>
                </a:solidFill>
                <a:hlinkClick r:id="rId8"/>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108</a:t>
            </a:fld>
            <a:endParaRPr lang="en-US" dirty="0"/>
          </a:p>
        </p:txBody>
      </p:sp>
      <p:sp>
        <p:nvSpPr>
          <p:cNvPr id="2" name="TextBox 1"/>
          <p:cNvSpPr txBox="1"/>
          <p:nvPr/>
        </p:nvSpPr>
        <p:spPr>
          <a:xfrm>
            <a:off x="4800600" y="5715000"/>
            <a:ext cx="4876800" cy="523220"/>
          </a:xfrm>
          <a:prstGeom prst="rect">
            <a:avLst/>
          </a:prstGeom>
          <a:noFill/>
        </p:spPr>
        <p:txBody>
          <a:bodyPr wrap="square" rtlCol="0">
            <a:spAutoFit/>
          </a:bodyPr>
          <a:lstStyle/>
          <a:p>
            <a:r>
              <a:rPr lang="en-US" sz="1400" dirty="0">
                <a:solidFill>
                  <a:srgbClr val="FFFFFF"/>
                </a:solidFill>
              </a:rPr>
              <a:t>GOES-14 visible image showing rapid </a:t>
            </a:r>
            <a:r>
              <a:rPr lang="en-US" sz="1400" dirty="0" smtClean="0">
                <a:solidFill>
                  <a:srgbClr val="FFFFFF"/>
                </a:solidFill>
              </a:rPr>
              <a:t>convective</a:t>
            </a:r>
          </a:p>
          <a:p>
            <a:r>
              <a:rPr lang="en-US" sz="1400" dirty="0" smtClean="0">
                <a:solidFill>
                  <a:srgbClr val="FFFFFF"/>
                </a:solidFill>
              </a:rPr>
              <a:t>(loops over just half an hour)</a:t>
            </a:r>
            <a:endParaRPr lang="en-US" sz="1400" dirty="0">
              <a:solidFill>
                <a:srgbClr val="FFFFFF"/>
              </a:solidFill>
            </a:endParaRPr>
          </a:p>
        </p:txBody>
      </p:sp>
      <p:pic>
        <p:nvPicPr>
          <p:cNvPr id="4" name="640x640_AGOES14_B1_FLOOD_TX_animated_2015145_234500_182_2015146_001100_182_EB_TSTORM2.gif">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9"/>
          <a:stretch>
            <a:fillRect/>
          </a:stretch>
        </p:blipFill>
        <p:spPr>
          <a:xfrm>
            <a:off x="4800600" y="1524000"/>
            <a:ext cx="4038600" cy="4038600"/>
          </a:xfrm>
        </p:spPr>
      </p:pic>
    </p:spTree>
    <p:extLst>
      <p:ext uri="{BB962C8B-B14F-4D97-AF65-F5344CB8AC3E}">
        <p14:creationId xmlns:p14="http://schemas.microsoft.com/office/powerpoint/2010/main" val="143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SRSOR vs </a:t>
            </a:r>
            <a:r>
              <a:rPr lang="en-US" dirty="0" err="1" smtClean="0">
                <a:solidFill>
                  <a:srgbClr val="FFFF00"/>
                </a:solidFill>
              </a:rPr>
              <a:t>Meso</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B70F6A53-163A-4B57-A8B5-67D76E5048D0}" type="slidenum">
              <a:rPr lang="en-US" smtClean="0">
                <a:solidFill>
                  <a:srgbClr val="000000"/>
                </a:solidFill>
              </a:rPr>
              <a:pPr>
                <a:defRPr/>
              </a:pPr>
              <a:t>109</a:t>
            </a:fld>
            <a:endParaRPr lang="en-US">
              <a:solidFill>
                <a:srgbClr val="0000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7555" b="28404"/>
          <a:stretch/>
        </p:blipFill>
        <p:spPr>
          <a:xfrm>
            <a:off x="1139635" y="1295400"/>
            <a:ext cx="6864730" cy="3020291"/>
          </a:xfrm>
          <a:prstGeom prst="rect">
            <a:avLst/>
          </a:prstGeom>
        </p:spPr>
      </p:pic>
      <p:sp>
        <p:nvSpPr>
          <p:cNvPr id="6" name="TextBox 5"/>
          <p:cNvSpPr txBox="1"/>
          <p:nvPr/>
        </p:nvSpPr>
        <p:spPr>
          <a:xfrm>
            <a:off x="4953000" y="4370308"/>
            <a:ext cx="2069797" cy="1200329"/>
          </a:xfrm>
          <a:prstGeom prst="rect">
            <a:avLst/>
          </a:prstGeom>
          <a:noFill/>
          <a:ln w="38100">
            <a:solidFill>
              <a:srgbClr val="0A49D4"/>
            </a:solidFill>
          </a:ln>
        </p:spPr>
        <p:txBody>
          <a:bodyPr wrap="none" rtlCol="0">
            <a:spAutoFit/>
          </a:bodyPr>
          <a:lstStyle/>
          <a:p>
            <a:r>
              <a:rPr lang="en-US" dirty="0" smtClean="0">
                <a:solidFill>
                  <a:schemeClr val="bg1"/>
                </a:solidFill>
              </a:rPr>
              <a:t>GOES (SRSOR)</a:t>
            </a:r>
          </a:p>
          <a:p>
            <a:r>
              <a:rPr lang="en-US" dirty="0" smtClean="0">
                <a:solidFill>
                  <a:schemeClr val="bg1"/>
                </a:solidFill>
              </a:rPr>
              <a:t>~1 per minute</a:t>
            </a:r>
          </a:p>
          <a:p>
            <a:r>
              <a:rPr lang="en-US" dirty="0" smtClean="0">
                <a:solidFill>
                  <a:schemeClr val="bg1"/>
                </a:solidFill>
              </a:rPr>
              <a:t>Experimental</a:t>
            </a:r>
          </a:p>
          <a:p>
            <a:r>
              <a:rPr lang="en-US" dirty="0" smtClean="0">
                <a:solidFill>
                  <a:schemeClr val="bg1"/>
                </a:solidFill>
              </a:rPr>
              <a:t>(no other imagery)</a:t>
            </a:r>
            <a:endParaRPr lang="en-US" dirty="0">
              <a:solidFill>
                <a:schemeClr val="bg1"/>
              </a:solidFill>
            </a:endParaRPr>
          </a:p>
        </p:txBody>
      </p:sp>
      <p:sp>
        <p:nvSpPr>
          <p:cNvPr id="7" name="TextBox 6"/>
          <p:cNvSpPr txBox="1"/>
          <p:nvPr/>
        </p:nvSpPr>
        <p:spPr>
          <a:xfrm>
            <a:off x="1600200" y="4358640"/>
            <a:ext cx="2967479" cy="1200329"/>
          </a:xfrm>
          <a:prstGeom prst="rect">
            <a:avLst/>
          </a:prstGeom>
          <a:noFill/>
          <a:ln>
            <a:solidFill>
              <a:srgbClr val="FF0000"/>
            </a:solidFill>
          </a:ln>
        </p:spPr>
        <p:txBody>
          <a:bodyPr wrap="none" rtlCol="0">
            <a:spAutoFit/>
          </a:bodyPr>
          <a:lstStyle/>
          <a:p>
            <a:r>
              <a:rPr lang="en-US" dirty="0" smtClean="0">
                <a:solidFill>
                  <a:schemeClr val="bg1"/>
                </a:solidFill>
              </a:rPr>
              <a:t>GOES-R ABI (</a:t>
            </a:r>
            <a:r>
              <a:rPr lang="en-US" dirty="0" err="1" smtClean="0">
                <a:solidFill>
                  <a:schemeClr val="bg1"/>
                </a:solidFill>
              </a:rPr>
              <a:t>Meso</a:t>
            </a:r>
            <a:r>
              <a:rPr lang="en-US" dirty="0" smtClean="0">
                <a:solidFill>
                  <a:schemeClr val="bg1"/>
                </a:solidFill>
              </a:rPr>
              <a:t>)</a:t>
            </a:r>
          </a:p>
          <a:p>
            <a:r>
              <a:rPr lang="en-US" dirty="0" smtClean="0">
                <a:solidFill>
                  <a:schemeClr val="bg1"/>
                </a:solidFill>
              </a:rPr>
              <a:t>1 per minute for 2 locations</a:t>
            </a:r>
          </a:p>
          <a:p>
            <a:r>
              <a:rPr lang="en-US" dirty="0" smtClean="0">
                <a:solidFill>
                  <a:schemeClr val="bg1"/>
                </a:solidFill>
              </a:rPr>
              <a:t>Operational</a:t>
            </a:r>
          </a:p>
          <a:p>
            <a:r>
              <a:rPr lang="en-US" dirty="0" smtClean="0">
                <a:solidFill>
                  <a:schemeClr val="bg1"/>
                </a:solidFill>
              </a:rPr>
              <a:t>(with FD + CONUS)</a:t>
            </a:r>
            <a:endParaRPr lang="en-US" dirty="0">
              <a:solidFill>
                <a:schemeClr val="bg1"/>
              </a:solidFill>
            </a:endParaRPr>
          </a:p>
        </p:txBody>
      </p:sp>
    </p:spTree>
    <p:extLst>
      <p:ext uri="{BB962C8B-B14F-4D97-AF65-F5344CB8AC3E}">
        <p14:creationId xmlns:p14="http://schemas.microsoft.com/office/powerpoint/2010/main" val="1029168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p:cNvSpPr txBox="1"/>
          <p:nvPr/>
        </p:nvSpPr>
        <p:spPr>
          <a:xfrm>
            <a:off x="3200400" y="-76200"/>
            <a:ext cx="3217227" cy="338554"/>
          </a:xfrm>
          <a:prstGeom prst="rect">
            <a:avLst/>
          </a:prstGeom>
          <a:noFill/>
        </p:spPr>
        <p:txBody>
          <a:bodyPr wrap="none" rtlCol="0">
            <a:spAutoFit/>
          </a:bodyPr>
          <a:lstStyle/>
          <a:p>
            <a:r>
              <a:rPr lang="en-US" sz="1600" dirty="0" smtClean="0"/>
              <a:t>Current GOES Imager band selection</a:t>
            </a:r>
            <a:endParaRPr lang="en-US" sz="1600" dirty="0"/>
          </a:p>
        </p:txBody>
      </p:sp>
    </p:spTree>
    <p:extLst>
      <p:ext uri="{BB962C8B-B14F-4D97-AF65-F5344CB8AC3E}">
        <p14:creationId xmlns:p14="http://schemas.microsoft.com/office/powerpoint/2010/main" val="23702773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3" y="0"/>
            <a:ext cx="6300787" cy="6858000"/>
          </a:xfrm>
          <a:prstGeom prst="rect">
            <a:avLst/>
          </a:prstGeom>
          <a:noFill/>
          <a:ln>
            <a:noFill/>
          </a:ln>
        </p:spPr>
      </p:pic>
      <p:sp>
        <p:nvSpPr>
          <p:cNvPr id="3" name="TextBox 2"/>
          <p:cNvSpPr txBox="1"/>
          <p:nvPr/>
        </p:nvSpPr>
        <p:spPr>
          <a:xfrm>
            <a:off x="3473692" y="5943600"/>
            <a:ext cx="5365508" cy="369332"/>
          </a:xfrm>
          <a:prstGeom prst="rect">
            <a:avLst/>
          </a:prstGeom>
          <a:solidFill>
            <a:schemeClr val="bg1"/>
          </a:solidFill>
        </p:spPr>
        <p:txBody>
          <a:bodyPr wrap="none" rtlCol="0">
            <a:spAutoFit/>
          </a:bodyPr>
          <a:lstStyle/>
          <a:p>
            <a:r>
              <a:rPr lang="en-US" dirty="0">
                <a:solidFill>
                  <a:prstClr val="black"/>
                </a:solidFill>
              </a:rPr>
              <a:t>http://cimss.ssec.wisc.edu/goes/applets/overview.html</a:t>
            </a:r>
          </a:p>
        </p:txBody>
      </p:sp>
      <p:sp>
        <p:nvSpPr>
          <p:cNvPr id="4" name="Oval 3"/>
          <p:cNvSpPr/>
          <p:nvPr/>
        </p:nvSpPr>
        <p:spPr>
          <a:xfrm>
            <a:off x="2286000" y="914400"/>
            <a:ext cx="1295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9724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3" y="0"/>
            <a:ext cx="6300787" cy="6858000"/>
          </a:xfrm>
          <a:prstGeom prst="rect">
            <a:avLst/>
          </a:prstGeom>
          <a:noFill/>
          <a:ln>
            <a:noFill/>
          </a:ln>
        </p:spPr>
      </p:pic>
    </p:spTree>
    <p:extLst>
      <p:ext uri="{BB962C8B-B14F-4D97-AF65-F5344CB8AC3E}">
        <p14:creationId xmlns:p14="http://schemas.microsoft.com/office/powerpoint/2010/main" val="56729554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2286000" y="914400"/>
            <a:ext cx="1295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990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Hands-on….Temporal/Spatial</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Choose a case to example the temporal and/or spatial resolutions:</a:t>
            </a:r>
          </a:p>
          <a:p>
            <a:pPr lvl="1" eaLnBrk="1" hangingPunct="1"/>
            <a:endParaRPr lang="en-US" sz="1600" dirty="0" smtClean="0">
              <a:solidFill>
                <a:srgbClr val="FFFF00"/>
              </a:solidFill>
            </a:endParaRPr>
          </a:p>
          <a:p>
            <a:pPr lvl="1" eaLnBrk="1" hangingPunct="1"/>
            <a:endParaRPr lang="en-US" sz="1600" dirty="0" smtClean="0">
              <a:solidFill>
                <a:srgbClr val="FFFF00"/>
              </a:solidFill>
            </a:endParaRPr>
          </a:p>
          <a:p>
            <a:pPr lvl="1" eaLnBrk="1" hangingPunct="1"/>
            <a:r>
              <a:rPr lang="en-US" sz="1600" dirty="0">
                <a:solidFill>
                  <a:srgbClr val="FFFF00"/>
                </a:solidFill>
                <a:hlinkClick r:id="rId2"/>
              </a:rPr>
              <a:t>http://</a:t>
            </a:r>
            <a:r>
              <a:rPr lang="en-US" sz="1600" dirty="0" smtClean="0">
                <a:solidFill>
                  <a:srgbClr val="FFFF00"/>
                </a:solidFill>
                <a:hlinkClick r:id="rId2"/>
              </a:rPr>
              <a:t>cimss.ssec.wisc.edu/goes/applets/overview.html</a:t>
            </a:r>
            <a:endParaRPr lang="en-US" sz="1600" dirty="0" smtClean="0">
              <a:solidFill>
                <a:srgbClr val="FFFF00"/>
              </a:solidFill>
            </a:endParaRPr>
          </a:p>
          <a:p>
            <a:pPr lvl="1" eaLnBrk="1" hangingPunct="1"/>
            <a:r>
              <a:rPr lang="en-US" sz="1600" dirty="0" smtClean="0">
                <a:solidFill>
                  <a:srgbClr val="FFFF00"/>
                </a:solidFill>
              </a:rPr>
              <a:t>or</a:t>
            </a:r>
          </a:p>
          <a:p>
            <a:pPr lvl="1" eaLnBrk="1" hangingPunct="1"/>
            <a:r>
              <a:rPr lang="en-US" sz="1600" dirty="0">
                <a:solidFill>
                  <a:srgbClr val="FFFF00"/>
                </a:solidFill>
              </a:rPr>
              <a:t>http://cimss.ssec.wisc.edu/education/apps/abi/</a:t>
            </a:r>
            <a:endParaRPr lang="en-US" sz="1600" dirty="0">
              <a:solidFill>
                <a:srgbClr val="FFFF00"/>
              </a:solidFill>
            </a:endParaRPr>
          </a:p>
          <a:p>
            <a:pPr lvl="1" eaLnBrk="1" hangingPunct="1"/>
            <a:endParaRPr lang="en-US" sz="1600" dirty="0" smtClean="0">
              <a:solidFill>
                <a:srgbClr val="FFFF00"/>
              </a:solidFill>
            </a:endParaRPr>
          </a:p>
          <a:p>
            <a:pPr eaLnBrk="1" hangingPunct="1"/>
            <a:r>
              <a:rPr lang="en-US" sz="2000" dirty="0" smtClean="0">
                <a:solidFill>
                  <a:srgbClr val="FFFF00"/>
                </a:solidFill>
              </a:rPr>
              <a:t>Via temporal sampling, can you get Hurricane Sandy to appear to rotate backwards?</a:t>
            </a:r>
          </a:p>
          <a:p>
            <a:pPr eaLnBrk="1" hangingPunct="1"/>
            <a:endParaRPr lang="en-US" sz="2000" dirty="0">
              <a:solidFill>
                <a:srgbClr val="FFFF00"/>
              </a:solidFill>
            </a:endParaRPr>
          </a:p>
          <a:p>
            <a:pPr eaLnBrk="1" hangingPunct="1"/>
            <a:r>
              <a:rPr lang="en-US" sz="2000" dirty="0" smtClean="0">
                <a:solidFill>
                  <a:srgbClr val="FFFF00"/>
                </a:solidFill>
              </a:rPr>
              <a:t>Can you observe an enhanced v signature in the IR case over MN?</a:t>
            </a:r>
            <a:endParaRPr lang="en-US" sz="2000" dirty="0">
              <a:solidFill>
                <a:srgbClr val="FFFF00"/>
              </a:solidFill>
            </a:endParaRPr>
          </a:p>
          <a:p>
            <a:pPr lvl="1" eaLnBrk="1" hangingPunct="1"/>
            <a:endParaRPr lang="en-US" sz="1600" dirty="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113</a:t>
            </a:fld>
            <a:endParaRPr lang="en-US" smtClean="0">
              <a:solidFill>
                <a:srgbClr val="0000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42456724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eaLnBrk="1" hangingPunct="1"/>
            <a:r>
              <a:rPr lang="en-US" dirty="0" smtClean="0">
                <a:solidFill>
                  <a:srgbClr val="FFFF00"/>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114</a:t>
            </a:fld>
            <a:endParaRPr lang="en-US" smtClean="0">
              <a:solidFill>
                <a:srgbClr val="000000"/>
              </a:solidFill>
            </a:endParaRPr>
          </a:p>
        </p:txBody>
      </p:sp>
      <p:pic>
        <p:nvPicPr>
          <p:cNvPr id="8" name="Picture 2" descr="C:\SAT\ABI\ABIX OLD\MATLAB6p5p1\work\cube_imager.png"/>
          <p:cNvPicPr>
            <a:picLocks noChangeAspect="1" noChangeArrowheads="1"/>
          </p:cNvPicPr>
          <p:nvPr/>
        </p:nvPicPr>
        <p:blipFill rotWithShape="1">
          <a:blip r:embed="rId2">
            <a:extLst>
              <a:ext uri="{28A0092B-C50C-407E-A947-70E740481C1C}">
                <a14:useLocalDpi xmlns:a14="http://schemas.microsoft.com/office/drawing/2010/main" val="0"/>
              </a:ext>
            </a:extLst>
          </a:blip>
          <a:srcRect l="4959" t="13600" r="6401" b="6187"/>
          <a:stretch/>
        </p:blipFill>
        <p:spPr bwMode="auto">
          <a:xfrm>
            <a:off x="4886826" y="3048000"/>
            <a:ext cx="3893642" cy="264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290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81600" y="6258580"/>
            <a:ext cx="3621954" cy="523220"/>
          </a:xfrm>
          <a:prstGeom prst="rect">
            <a:avLst/>
          </a:prstGeom>
          <a:noFill/>
        </p:spPr>
        <p:txBody>
          <a:bodyPr wrap="none" rtlCol="0">
            <a:spAutoFit/>
          </a:bodyPr>
          <a:lstStyle/>
          <a:p>
            <a:r>
              <a:rPr lang="en-US" sz="2800" dirty="0">
                <a:solidFill>
                  <a:srgbClr val="FFFF00"/>
                </a:solidFill>
              </a:rPr>
              <a:t>http://www.goes-r.gov</a:t>
            </a: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115</a:t>
            </a:fld>
            <a:endParaRPr lang="en-US">
              <a:solidFill>
                <a:srgbClr val="000000"/>
              </a:solidFill>
            </a:endParaRPr>
          </a:p>
        </p:txBody>
      </p:sp>
    </p:spTree>
    <p:extLst>
      <p:ext uri="{BB962C8B-B14F-4D97-AF65-F5344CB8AC3E}">
        <p14:creationId xmlns:p14="http://schemas.microsoft.com/office/powerpoint/2010/main" val="18634254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53360108"/>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883706649"/>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01000" y="5989904"/>
            <a:ext cx="954941" cy="369332"/>
          </a:xfrm>
          <a:prstGeom prst="rect">
            <a:avLst/>
          </a:prstGeom>
          <a:noFill/>
        </p:spPr>
        <p:txBody>
          <a:bodyPr wrap="none" rtlCol="0">
            <a:spAutoFit/>
          </a:bodyPr>
          <a:lstStyle/>
          <a:p>
            <a:r>
              <a:rPr lang="en-US" dirty="0">
                <a:solidFill>
                  <a:prstClr val="white"/>
                </a:solidFill>
              </a:rPr>
              <a:t>+ others</a:t>
            </a:r>
          </a:p>
        </p:txBody>
      </p:sp>
    </p:spTree>
    <p:extLst>
      <p:ext uri="{BB962C8B-B14F-4D97-AF65-F5344CB8AC3E}">
        <p14:creationId xmlns:p14="http://schemas.microsoft.com/office/powerpoint/2010/main" val="33756387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solidFill>
                  <a:srgbClr val="FFFF00"/>
                </a:solidFill>
              </a:rPr>
              <a:t>Bridging the gap between imagery and products</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117</a:t>
            </a:fld>
            <a:endParaRPr lang="en-US">
              <a:solidFill>
                <a:srgbClr val="000000"/>
              </a:solidFill>
            </a:endParaRPr>
          </a:p>
        </p:txBody>
      </p:sp>
      <p:sp>
        <p:nvSpPr>
          <p:cNvPr id="5" name="Oval 4"/>
          <p:cNvSpPr/>
          <p:nvPr/>
        </p:nvSpPr>
        <p:spPr>
          <a:xfrm>
            <a:off x="762000" y="1219200"/>
            <a:ext cx="34290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00"/>
                </a:solidFill>
              </a:rPr>
              <a:t>Qualitative</a:t>
            </a:r>
            <a:endParaRPr lang="en-US" sz="2800" dirty="0">
              <a:solidFill>
                <a:srgbClr val="000000"/>
              </a:solidFill>
            </a:endParaRPr>
          </a:p>
        </p:txBody>
      </p:sp>
      <p:sp>
        <p:nvSpPr>
          <p:cNvPr id="6" name="Oval 5"/>
          <p:cNvSpPr/>
          <p:nvPr/>
        </p:nvSpPr>
        <p:spPr>
          <a:xfrm>
            <a:off x="4800600" y="1219200"/>
            <a:ext cx="33528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00"/>
                </a:solidFill>
              </a:rPr>
              <a:t>Quantitative</a:t>
            </a:r>
            <a:endParaRPr lang="en-US" sz="2800" dirty="0">
              <a:solidFill>
                <a:srgbClr val="000000"/>
              </a:solidFill>
            </a:endParaRPr>
          </a:p>
        </p:txBody>
      </p:sp>
      <p:sp>
        <p:nvSpPr>
          <p:cNvPr id="9" name="Oval 8"/>
          <p:cNvSpPr/>
          <p:nvPr/>
        </p:nvSpPr>
        <p:spPr>
          <a:xfrm>
            <a:off x="3429000" y="4038600"/>
            <a:ext cx="3352800" cy="26670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sp>
        <p:nvSpPr>
          <p:cNvPr id="10" name="TextBox 9"/>
          <p:cNvSpPr txBox="1"/>
          <p:nvPr/>
        </p:nvSpPr>
        <p:spPr>
          <a:xfrm>
            <a:off x="3453756" y="4987378"/>
            <a:ext cx="1133644" cy="646331"/>
          </a:xfrm>
          <a:prstGeom prst="rect">
            <a:avLst/>
          </a:prstGeom>
          <a:noFill/>
        </p:spPr>
        <p:txBody>
          <a:bodyPr wrap="none" rtlCol="0">
            <a:spAutoFit/>
          </a:bodyPr>
          <a:lstStyle/>
          <a:p>
            <a:r>
              <a:rPr lang="en-US" sz="3600" dirty="0" smtClean="0">
                <a:solidFill>
                  <a:srgbClr val="000000"/>
                </a:solidFill>
              </a:rPr>
              <a:t>Both</a:t>
            </a:r>
            <a:endParaRPr lang="en-US" sz="3600" dirty="0">
              <a:solidFill>
                <a:srgbClr val="000000"/>
              </a:solidFill>
            </a:endParaRPr>
          </a:p>
        </p:txBody>
      </p:sp>
      <p:sp>
        <p:nvSpPr>
          <p:cNvPr id="8" name="Oval 7"/>
          <p:cNvSpPr/>
          <p:nvPr/>
        </p:nvSpPr>
        <p:spPr>
          <a:xfrm>
            <a:off x="2133600" y="4038600"/>
            <a:ext cx="3429000" cy="2667000"/>
          </a:xfrm>
          <a:prstGeom prst="ellipse">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spTree>
    <p:extLst>
      <p:ext uri="{BB962C8B-B14F-4D97-AF65-F5344CB8AC3E}">
        <p14:creationId xmlns:p14="http://schemas.microsoft.com/office/powerpoint/2010/main" val="182965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457200" y="76200"/>
            <a:ext cx="8229600" cy="1143000"/>
          </a:xfrm>
        </p:spPr>
        <p:txBody>
          <a:bodyPr>
            <a:noAutofit/>
          </a:bodyPr>
          <a:lstStyle/>
          <a:p>
            <a:r>
              <a:rPr lang="en-US" sz="3600" dirty="0" smtClean="0">
                <a:latin typeface="Arial Black" charset="0"/>
              </a:rPr>
              <a:t>http://cimss.ssec.wisc.edu/goesr/proving-ground/geocat_ash</a:t>
            </a:r>
          </a:p>
        </p:txBody>
      </p:sp>
      <p:sp>
        <p:nvSpPr>
          <p:cNvPr id="34819" name="Slide Number Placeholder 3"/>
          <p:cNvSpPr>
            <a:spLocks noGrp="1"/>
          </p:cNvSpPr>
          <p:nvPr>
            <p:ph type="sldNum" sz="quarter" idx="12"/>
          </p:nvPr>
        </p:nvSpPr>
        <p:spPr>
          <a:noFill/>
        </p:spPr>
        <p:txBody>
          <a:bodyPr/>
          <a:lstStyle/>
          <a:p>
            <a:fld id="{957AE97B-3F32-0843-8539-62EEA2A3F1F0}" type="slidenum">
              <a:rPr lang="en-US" smtClean="0">
                <a:solidFill>
                  <a:prstClr val="black">
                    <a:tint val="75000"/>
                  </a:prstClr>
                </a:solidFill>
              </a:rPr>
              <a:pPr/>
              <a:t>118</a:t>
            </a:fld>
            <a:endParaRPr lang="en-US" smtClean="0">
              <a:solidFill>
                <a:prstClr val="black">
                  <a:tint val="75000"/>
                </a:prstClr>
              </a:solidFill>
            </a:endParaRPr>
          </a:p>
        </p:txBody>
      </p:sp>
      <p:pic>
        <p:nvPicPr>
          <p:cNvPr id="34820" name="Picture 5" descr="SA_realtime_example.tiff"/>
          <p:cNvPicPr>
            <a:picLocks noChangeAspect="1"/>
          </p:cNvPicPr>
          <p:nvPr/>
        </p:nvPicPr>
        <p:blipFill>
          <a:blip r:embed="rId3"/>
          <a:srcRect/>
          <a:stretch>
            <a:fillRect/>
          </a:stretch>
        </p:blipFill>
        <p:spPr bwMode="auto">
          <a:xfrm>
            <a:off x="0" y="1701800"/>
            <a:ext cx="5287963" cy="5003800"/>
          </a:xfrm>
          <a:prstGeom prst="rect">
            <a:avLst/>
          </a:prstGeom>
          <a:noFill/>
          <a:ln w="9525">
            <a:noFill/>
            <a:miter lim="800000"/>
            <a:headEnd/>
            <a:tailEnd/>
          </a:ln>
        </p:spPr>
      </p:pic>
      <p:pic>
        <p:nvPicPr>
          <p:cNvPr id="34821" name="Picture 6" descr="iceland_web_site_screenshot.tiff"/>
          <p:cNvPicPr>
            <a:picLocks noChangeAspect="1"/>
          </p:cNvPicPr>
          <p:nvPr/>
        </p:nvPicPr>
        <p:blipFill>
          <a:blip r:embed="rId4"/>
          <a:srcRect/>
          <a:stretch>
            <a:fillRect/>
          </a:stretch>
        </p:blipFill>
        <p:spPr bwMode="auto">
          <a:xfrm>
            <a:off x="5321300" y="1714500"/>
            <a:ext cx="3822700" cy="4889500"/>
          </a:xfrm>
          <a:prstGeom prst="rect">
            <a:avLst/>
          </a:prstGeom>
          <a:noFill/>
          <a:ln w="9525">
            <a:noFill/>
            <a:miter lim="800000"/>
            <a:headEnd/>
            <a:tailEnd/>
          </a:ln>
        </p:spPr>
      </p:pic>
      <p:sp>
        <p:nvSpPr>
          <p:cNvPr id="34822" name="TextBox 7"/>
          <p:cNvSpPr txBox="1">
            <a:spLocks noChangeArrowheads="1"/>
          </p:cNvSpPr>
          <p:nvPr/>
        </p:nvSpPr>
        <p:spPr bwMode="auto">
          <a:xfrm>
            <a:off x="1117600" y="12065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a:solidFill>
                  <a:srgbClr val="FFFF00"/>
                </a:solidFill>
              </a:rPr>
              <a:t>Cordon </a:t>
            </a:r>
            <a:r>
              <a:rPr lang="en-US" sz="2800" dirty="0" err="1">
                <a:solidFill>
                  <a:srgbClr val="FFFF00"/>
                </a:solidFill>
              </a:rPr>
              <a:t>Caulle</a:t>
            </a:r>
            <a:endParaRPr lang="en-US" sz="2800" dirty="0">
              <a:solidFill>
                <a:srgbClr val="FFFF00"/>
              </a:solidFill>
            </a:endParaRPr>
          </a:p>
        </p:txBody>
      </p:sp>
      <p:sp>
        <p:nvSpPr>
          <p:cNvPr id="34823" name="TextBox 8"/>
          <p:cNvSpPr txBox="1">
            <a:spLocks noChangeArrowheads="1"/>
          </p:cNvSpPr>
          <p:nvPr/>
        </p:nvSpPr>
        <p:spPr bwMode="auto">
          <a:xfrm>
            <a:off x="5613400" y="12192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err="1">
                <a:solidFill>
                  <a:srgbClr val="FFFF00"/>
                </a:solidFill>
              </a:rPr>
              <a:t>Grimsvotn</a:t>
            </a:r>
            <a:endParaRPr lang="en-US" sz="2800" dirty="0">
              <a:solidFill>
                <a:srgbClr val="FFFF00"/>
              </a:solidFill>
            </a:endParaRPr>
          </a:p>
        </p:txBody>
      </p:sp>
      <p:sp>
        <p:nvSpPr>
          <p:cNvPr id="2" name="TextBox 1"/>
          <p:cNvSpPr txBox="1"/>
          <p:nvPr/>
        </p:nvSpPr>
        <p:spPr>
          <a:xfrm>
            <a:off x="1752600" y="5296932"/>
            <a:ext cx="5736507" cy="369332"/>
          </a:xfrm>
          <a:prstGeom prst="rect">
            <a:avLst/>
          </a:prstGeom>
          <a:solidFill>
            <a:schemeClr val="bg1"/>
          </a:solidFill>
        </p:spPr>
        <p:txBody>
          <a:bodyPr wrap="none" rtlCol="0">
            <a:spAutoFit/>
          </a:bodyPr>
          <a:lstStyle/>
          <a:p>
            <a:r>
              <a:rPr lang="en-US" dirty="0" smtClean="0">
                <a:solidFill>
                  <a:prstClr val="black"/>
                </a:solidFill>
              </a:rPr>
              <a:t>Using contours to highlight quantitative product (over RGB)</a:t>
            </a:r>
            <a:endParaRPr lang="en-US" dirty="0">
              <a:solidFill>
                <a:prstClr val="black"/>
              </a:solidFill>
            </a:endParaRPr>
          </a:p>
        </p:txBody>
      </p:sp>
      <p:cxnSp>
        <p:nvCxnSpPr>
          <p:cNvPr id="4" name="Straight Arrow Connector 3"/>
          <p:cNvCxnSpPr/>
          <p:nvPr/>
        </p:nvCxnSpPr>
        <p:spPr>
          <a:xfrm flipV="1">
            <a:off x="6019800" y="4159250"/>
            <a:ext cx="76200" cy="11376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362200" y="4728091"/>
            <a:ext cx="152400" cy="568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232650" y="6564868"/>
            <a:ext cx="1068241" cy="369332"/>
          </a:xfrm>
          <a:prstGeom prst="rect">
            <a:avLst/>
          </a:prstGeom>
          <a:noFill/>
        </p:spPr>
        <p:txBody>
          <a:bodyPr wrap="none" rtlCol="0">
            <a:spAutoFit/>
          </a:bodyPr>
          <a:lstStyle/>
          <a:p>
            <a:r>
              <a:rPr lang="en-US" dirty="0" smtClean="0">
                <a:solidFill>
                  <a:prstClr val="black"/>
                </a:solidFill>
              </a:rPr>
              <a:t>Pavolonis</a:t>
            </a:r>
            <a:endParaRPr lang="en-US" dirty="0">
              <a:solidFill>
                <a:prstClr val="black"/>
              </a:solidFill>
            </a:endParaRPr>
          </a:p>
        </p:txBody>
      </p:sp>
    </p:spTree>
    <p:extLst>
      <p:ext uri="{BB962C8B-B14F-4D97-AF65-F5344CB8AC3E}">
        <p14:creationId xmlns:p14="http://schemas.microsoft.com/office/powerpoint/2010/main" val="5555400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ocat.GOES-12.2009347.061500.Alva-OK.rgb_fogcont.gif"/>
          <p:cNvPicPr>
            <a:picLocks noChangeAspect="1"/>
          </p:cNvPicPr>
          <p:nvPr/>
        </p:nvPicPr>
        <p:blipFill>
          <a:blip r:embed="rId3"/>
          <a:stretch>
            <a:fillRect/>
          </a:stretch>
        </p:blipFill>
        <p:spPr>
          <a:xfrm>
            <a:off x="87381" y="0"/>
            <a:ext cx="5965419" cy="6858000"/>
          </a:xfrm>
          <a:prstGeom prst="rect">
            <a:avLst/>
          </a:prstGeom>
        </p:spPr>
      </p:pic>
      <p:sp>
        <p:nvSpPr>
          <p:cNvPr id="8" name="TextBox 7"/>
          <p:cNvSpPr txBox="1"/>
          <p:nvPr/>
        </p:nvSpPr>
        <p:spPr>
          <a:xfrm>
            <a:off x="6228522" y="872435"/>
            <a:ext cx="2451652" cy="5632310"/>
          </a:xfrm>
          <a:prstGeom prst="rect">
            <a:avLst/>
          </a:prstGeom>
          <a:solidFill>
            <a:schemeClr val="accent1">
              <a:lumMod val="20000"/>
              <a:lumOff val="80000"/>
            </a:schemeClr>
          </a:solidFill>
        </p:spPr>
        <p:txBody>
          <a:bodyPr wrap="square" rtlCol="0">
            <a:spAutoFit/>
          </a:bodyPr>
          <a:lstStyle/>
          <a:p>
            <a:pPr defTabSz="457200">
              <a:buFont typeface="Arial"/>
              <a:buChar char="•"/>
            </a:pPr>
            <a:r>
              <a:rPr lang="en-US" sz="2400" b="1" dirty="0" smtClean="0">
                <a:solidFill>
                  <a:prstClr val="black"/>
                </a:solidFill>
              </a:rPr>
              <a:t> The </a:t>
            </a:r>
            <a:r>
              <a:rPr lang="en-US" sz="2400" b="1" dirty="0">
                <a:solidFill>
                  <a:prstClr val="black"/>
                </a:solidFill>
              </a:rPr>
              <a:t>quantitative assessment of cloud ceiling can be overlaid on top of imagery to make the product more appealing to forecasters.</a:t>
            </a:r>
          </a:p>
          <a:p>
            <a:pPr defTabSz="457200">
              <a:buFont typeface="Arial"/>
              <a:buChar char="•"/>
            </a:pPr>
            <a:endParaRPr lang="en-US" sz="2400" b="1" dirty="0">
              <a:solidFill>
                <a:prstClr val="black"/>
              </a:solidFill>
            </a:endParaRPr>
          </a:p>
          <a:p>
            <a:pPr defTabSz="457200">
              <a:buFont typeface="Arial"/>
              <a:buChar char="•"/>
            </a:pPr>
            <a:r>
              <a:rPr lang="en-US" sz="2400" b="1" dirty="0" smtClean="0">
                <a:solidFill>
                  <a:prstClr val="black"/>
                </a:solidFill>
              </a:rPr>
              <a:t> The </a:t>
            </a:r>
            <a:r>
              <a:rPr lang="en-US" sz="2400" b="1" dirty="0">
                <a:solidFill>
                  <a:prstClr val="black"/>
                </a:solidFill>
              </a:rPr>
              <a:t>ability to contour the IFR and MVFR probabilities will soon be available in AWIPS.</a:t>
            </a:r>
          </a:p>
        </p:txBody>
      </p:sp>
      <p:sp>
        <p:nvSpPr>
          <p:cNvPr id="4" name="TextBox 3"/>
          <p:cNvSpPr txBox="1"/>
          <p:nvPr/>
        </p:nvSpPr>
        <p:spPr>
          <a:xfrm>
            <a:off x="609601" y="3276600"/>
            <a:ext cx="3200400" cy="646331"/>
          </a:xfrm>
          <a:prstGeom prst="rect">
            <a:avLst/>
          </a:prstGeom>
          <a:solidFill>
            <a:schemeClr val="bg1"/>
          </a:solidFill>
        </p:spPr>
        <p:txBody>
          <a:bodyPr wrap="square" rtlCol="0">
            <a:spAutoFit/>
          </a:bodyPr>
          <a:lstStyle/>
          <a:p>
            <a:r>
              <a:rPr lang="en-US" dirty="0" smtClean="0">
                <a:solidFill>
                  <a:prstClr val="black"/>
                </a:solidFill>
              </a:rPr>
              <a:t>Using contours to highlight quantitative product (over RGB)</a:t>
            </a:r>
            <a:endParaRPr lang="en-US" dirty="0">
              <a:solidFill>
                <a:prstClr val="black"/>
              </a:solidFill>
            </a:endParaRPr>
          </a:p>
        </p:txBody>
      </p:sp>
      <p:sp>
        <p:nvSpPr>
          <p:cNvPr id="5" name="TextBox 4"/>
          <p:cNvSpPr txBox="1"/>
          <p:nvPr/>
        </p:nvSpPr>
        <p:spPr>
          <a:xfrm>
            <a:off x="7232650" y="6564868"/>
            <a:ext cx="1068241" cy="369332"/>
          </a:xfrm>
          <a:prstGeom prst="rect">
            <a:avLst/>
          </a:prstGeom>
          <a:noFill/>
        </p:spPr>
        <p:txBody>
          <a:bodyPr wrap="none" rtlCol="0">
            <a:spAutoFit/>
          </a:bodyPr>
          <a:lstStyle/>
          <a:p>
            <a:r>
              <a:rPr lang="en-US" dirty="0" smtClean="0">
                <a:solidFill>
                  <a:prstClr val="black"/>
                </a:solidFill>
              </a:rPr>
              <a:t>Pavolonis</a:t>
            </a:r>
            <a:endParaRPr lang="en-US" dirty="0">
              <a:solidFill>
                <a:prstClr val="black"/>
              </a:solidFill>
            </a:endParaRPr>
          </a:p>
        </p:txBody>
      </p:sp>
    </p:spTree>
    <p:extLst>
      <p:ext uri="{BB962C8B-B14F-4D97-AF65-F5344CB8AC3E}">
        <p14:creationId xmlns:p14="http://schemas.microsoft.com/office/powerpoint/2010/main" val="2623554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rgbClr val="FFFF00"/>
                </a:solidFill>
              </a:rPr>
              <a:t>Spectral</a:t>
            </a:r>
          </a:p>
          <a:p>
            <a:pPr lvl="1" eaLnBrk="1" hangingPunct="1"/>
            <a:r>
              <a:rPr lang="en-US" dirty="0" smtClean="0">
                <a:solidFill>
                  <a:schemeClr val="bg1"/>
                </a:solidFill>
              </a:rPr>
              <a:t>Temporal</a:t>
            </a:r>
          </a:p>
          <a:p>
            <a:pPr lvl="1" eaLnBrk="1" hangingPunct="1"/>
            <a:r>
              <a:rPr lang="en-US" dirty="0" smtClean="0">
                <a:solidFill>
                  <a:schemeClr val="bg1"/>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12</a:t>
            </a:fld>
            <a:endParaRPr lang="en-US" smtClean="0">
              <a:solidFill>
                <a:srgbClr val="000000"/>
              </a:solidFill>
            </a:endParaRPr>
          </a:p>
        </p:txBody>
      </p:sp>
      <p:pic>
        <p:nvPicPr>
          <p:cNvPr id="8" name="Picture 13" descr="goesRNextGenerationWHurrican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797343" y="3886200"/>
            <a:ext cx="2193878" cy="27389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868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2" name="TextBox 1"/>
          <p:cNvSpPr txBox="1"/>
          <p:nvPr/>
        </p:nvSpPr>
        <p:spPr>
          <a:xfrm>
            <a:off x="381000" y="6550223"/>
            <a:ext cx="1276503" cy="307777"/>
          </a:xfrm>
          <a:prstGeom prst="rect">
            <a:avLst/>
          </a:prstGeom>
          <a:noFill/>
        </p:spPr>
        <p:txBody>
          <a:bodyPr wrap="none" rtlCol="0">
            <a:spAutoFit/>
          </a:bodyPr>
          <a:lstStyle/>
          <a:p>
            <a:r>
              <a:rPr lang="en-US" sz="1400" dirty="0">
                <a:solidFill>
                  <a:prstClr val="white"/>
                </a:solidFill>
              </a:rPr>
              <a:t>Mike Pavolonis</a:t>
            </a:r>
          </a:p>
        </p:txBody>
      </p:sp>
    </p:spTree>
    <p:extLst>
      <p:ext uri="{BB962C8B-B14F-4D97-AF65-F5344CB8AC3E}">
        <p14:creationId xmlns:p14="http://schemas.microsoft.com/office/powerpoint/2010/main" val="153894095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MAWARI-8.AHI.2015-01-25.02-30-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5" name="TextBox 4"/>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clearly discernable in the Himawari-8 AHI imagery constructed using similar spectral channels</a:t>
            </a:r>
          </a:p>
        </p:txBody>
      </p:sp>
      <p:sp>
        <p:nvSpPr>
          <p:cNvPr id="6" name="TextBox 5"/>
          <p:cNvSpPr txBox="1"/>
          <p:nvPr/>
        </p:nvSpPr>
        <p:spPr>
          <a:xfrm>
            <a:off x="381000" y="6550223"/>
            <a:ext cx="1276503" cy="307777"/>
          </a:xfrm>
          <a:prstGeom prst="rect">
            <a:avLst/>
          </a:prstGeom>
          <a:noFill/>
        </p:spPr>
        <p:txBody>
          <a:bodyPr wrap="none" rtlCol="0">
            <a:spAutoFit/>
          </a:bodyPr>
          <a:lstStyle/>
          <a:p>
            <a:r>
              <a:rPr lang="en-US" sz="1400" dirty="0">
                <a:solidFill>
                  <a:prstClr val="white"/>
                </a:solidFill>
              </a:rPr>
              <a:t>Mike Pavolonis</a:t>
            </a:r>
          </a:p>
        </p:txBody>
      </p:sp>
    </p:spTree>
    <p:extLst>
      <p:ext uri="{BB962C8B-B14F-4D97-AF65-F5344CB8AC3E}">
        <p14:creationId xmlns:p14="http://schemas.microsoft.com/office/powerpoint/2010/main" val="45805450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6" name="TextBox 5"/>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not discernable in MTSAT false color imagery</a:t>
            </a:r>
          </a:p>
        </p:txBody>
      </p:sp>
      <p:sp>
        <p:nvSpPr>
          <p:cNvPr id="7" name="TextBox 6"/>
          <p:cNvSpPr txBox="1"/>
          <p:nvPr/>
        </p:nvSpPr>
        <p:spPr>
          <a:xfrm>
            <a:off x="381000" y="6550223"/>
            <a:ext cx="1276503" cy="307777"/>
          </a:xfrm>
          <a:prstGeom prst="rect">
            <a:avLst/>
          </a:prstGeom>
          <a:noFill/>
        </p:spPr>
        <p:txBody>
          <a:bodyPr wrap="none" rtlCol="0">
            <a:spAutoFit/>
          </a:bodyPr>
          <a:lstStyle/>
          <a:p>
            <a:r>
              <a:rPr lang="en-US" sz="1400" dirty="0">
                <a:solidFill>
                  <a:prstClr val="white"/>
                </a:solidFill>
              </a:rPr>
              <a:t>Mike Pavolonis</a:t>
            </a:r>
          </a:p>
        </p:txBody>
      </p:sp>
    </p:spTree>
    <p:extLst>
      <p:ext uri="{BB962C8B-B14F-4D97-AF65-F5344CB8AC3E}">
        <p14:creationId xmlns:p14="http://schemas.microsoft.com/office/powerpoint/2010/main" val="18460592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152400" y="228600"/>
            <a:ext cx="8839200" cy="1139825"/>
          </a:xfrm>
        </p:spPr>
        <p:txBody>
          <a:bodyPr/>
          <a:lstStyle/>
          <a:p>
            <a:r>
              <a:rPr lang="en-US" altLang="en-US" smtClean="0">
                <a:solidFill>
                  <a:srgbClr val="FFFF00"/>
                </a:solidFill>
                <a:effectLst/>
                <a:ea typeface="ＭＳ Ｐゴシック" pitchFamily="34" charset="-128"/>
              </a:rPr>
              <a:t>Himawari-8 Imagery – Real Earth</a:t>
            </a:r>
            <a:br>
              <a:rPr lang="en-US" altLang="en-US" smtClean="0">
                <a:solidFill>
                  <a:srgbClr val="FFFF00"/>
                </a:solidFill>
                <a:effectLst/>
                <a:ea typeface="ＭＳ Ｐゴシック" pitchFamily="34" charset="-128"/>
              </a:rPr>
            </a:br>
            <a:r>
              <a:rPr lang="en-US" altLang="en-US" sz="3200" smtClean="0">
                <a:solidFill>
                  <a:srgbClr val="FFFF00"/>
                </a:solidFill>
                <a:effectLst/>
                <a:ea typeface="ＭＳ Ｐゴシック" pitchFamily="34" charset="-128"/>
                <a:hlinkClick r:id="rId3"/>
              </a:rPr>
              <a:t>http://re.ssec.wisc.edu</a:t>
            </a:r>
            <a:r>
              <a:rPr lang="en-US" altLang="en-US" sz="3200" smtClean="0">
                <a:solidFill>
                  <a:srgbClr val="FFFF00"/>
                </a:solidFill>
                <a:effectLst/>
                <a:ea typeface="ＭＳ Ｐゴシック" pitchFamily="34" charset="-128"/>
              </a:rPr>
              <a:t> - All 16 Bands</a:t>
            </a:r>
          </a:p>
        </p:txBody>
      </p:sp>
      <p:pic>
        <p:nvPicPr>
          <p:cNvPr id="49154" name="Picture 5" descr="h-8_screen_sho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78819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6"/>
          <p:cNvSpPr>
            <a:spLocks noChangeArrowheads="1"/>
          </p:cNvSpPr>
          <p:nvPr/>
        </p:nvSpPr>
        <p:spPr bwMode="auto">
          <a:xfrm>
            <a:off x="2498725" y="6324600"/>
            <a:ext cx="414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1800" smtClean="0">
                <a:solidFill>
                  <a:srgbClr val="FFFFFF"/>
                </a:solidFill>
              </a:rPr>
              <a:t> </a:t>
            </a:r>
            <a:r>
              <a:rPr lang="en-US" altLang="en-US" sz="1800" u="sng" smtClean="0">
                <a:solidFill>
                  <a:srgbClr val="FFFFFF"/>
                </a:solidFill>
                <a:hlinkClick r:id="rId5"/>
              </a:rPr>
              <a:t>http://realearth.ssec.wisc.edu/s/32VeT</a:t>
            </a:r>
            <a:endParaRPr lang="en-US" altLang="en-US" sz="1800" smtClean="0">
              <a:solidFill>
                <a:srgbClr val="FFFFFF"/>
              </a:solidFill>
            </a:endParaRPr>
          </a:p>
        </p:txBody>
      </p:sp>
    </p:spTree>
    <p:extLst>
      <p:ext uri="{BB962C8B-B14F-4D97-AF65-F5344CB8AC3E}">
        <p14:creationId xmlns:p14="http://schemas.microsoft.com/office/powerpoint/2010/main" val="420487533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39825"/>
          </a:xfrm>
        </p:spPr>
        <p:txBody>
          <a:bodyPr/>
          <a:lstStyle/>
          <a:p>
            <a:r>
              <a:rPr lang="en-US" altLang="en-US" sz="2800" dirty="0" smtClean="0">
                <a:ea typeface="ＭＳ Ｐゴシック" pitchFamily="34" charset="-128"/>
              </a:rPr>
              <a:t> </a:t>
            </a:r>
            <a:r>
              <a:rPr lang="en-US" altLang="en-US" sz="2800" u="sng" dirty="0" smtClean="0">
                <a:ea typeface="ＭＳ Ｐゴシック" pitchFamily="34" charset="-128"/>
                <a:hlinkClick r:id="rId3"/>
              </a:rPr>
              <a:t>http://realearth.ssec.wisc.edu/s/U2Vhb</a:t>
            </a:r>
            <a:endParaRPr lang="en-US" altLang="en-US" sz="2800" dirty="0" smtClean="0">
              <a:ea typeface="ＭＳ Ｐゴシック" pitchFamily="34" charset="-128"/>
            </a:endParaRPr>
          </a:p>
        </p:txBody>
      </p:sp>
      <p:pic>
        <p:nvPicPr>
          <p:cNvPr id="51202" name="Picture 3" descr="realearth-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1143000"/>
            <a:ext cx="62865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p:cNvSpPr txBox="1">
            <a:spLocks noChangeArrowheads="1"/>
          </p:cNvSpPr>
          <p:nvPr/>
        </p:nvSpPr>
        <p:spPr bwMode="auto">
          <a:xfrm>
            <a:off x="152400" y="6324600"/>
            <a:ext cx="892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1800" smtClean="0">
                <a:solidFill>
                  <a:srgbClr val="FFFFFF"/>
                </a:solidFill>
              </a:rPr>
              <a:t>Real Earth “Features” can be easily shared via Facebook, Twitter or Embedded Email</a:t>
            </a:r>
          </a:p>
        </p:txBody>
      </p:sp>
    </p:spTree>
    <p:extLst>
      <p:ext uri="{BB962C8B-B14F-4D97-AF65-F5344CB8AC3E}">
        <p14:creationId xmlns:p14="http://schemas.microsoft.com/office/powerpoint/2010/main" val="251262715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125</a:t>
            </a:fld>
            <a:endParaRPr lang="en-US" dirty="0">
              <a:solidFill>
                <a:srgbClr val="000000"/>
              </a:solidFill>
            </a:endParaRPr>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Exploratory ABI Scan Mode (draft) </a:t>
            </a:r>
            <a:endParaRPr lang="en-US" dirty="0">
              <a:solidFill>
                <a:srgbClr val="FFFF00"/>
              </a:solidFill>
              <a:latin typeface="Calibri"/>
            </a:endParaRPr>
          </a:p>
        </p:txBody>
      </p:sp>
      <p:sp>
        <p:nvSpPr>
          <p:cNvPr id="6" name="Rectangle 3"/>
          <p:cNvSpPr txBox="1">
            <a:spLocks noChangeArrowheads="1"/>
          </p:cNvSpPr>
          <p:nvPr/>
        </p:nvSpPr>
        <p:spPr>
          <a:xfrm>
            <a:off x="457200" y="947738"/>
            <a:ext cx="85344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At some point, other ABI scan modes could be possible. </a:t>
            </a:r>
          </a:p>
          <a:p>
            <a:pPr lvl="1" eaLnBrk="1" hangingPunct="1">
              <a:defRPr/>
            </a:pPr>
            <a:r>
              <a:rPr lang="en-US" sz="2000" dirty="0">
                <a:solidFill>
                  <a:srgbClr val="FFFFFF"/>
                </a:solidFill>
              </a:rPr>
              <a:t>	</a:t>
            </a:r>
            <a:r>
              <a:rPr lang="en-US" sz="2000" dirty="0" smtClean="0">
                <a:solidFill>
                  <a:srgbClr val="FFFFFF"/>
                </a:solidFill>
              </a:rPr>
              <a:t>requires an upgrade to the ground system. </a:t>
            </a:r>
          </a:p>
          <a:p>
            <a:pPr lvl="1" indent="-342900" eaLnBrk="1" hangingPunct="1">
              <a:defRPr/>
            </a:pPr>
            <a:r>
              <a:rPr lang="en-US" sz="2000" dirty="0" smtClean="0">
                <a:solidFill>
                  <a:srgbClr val="FFFFFF"/>
                </a:solidFill>
              </a:rPr>
              <a:t>  ABI </a:t>
            </a:r>
            <a:r>
              <a:rPr lang="en-US" sz="2000" i="1" dirty="0">
                <a:solidFill>
                  <a:srgbClr val="FFFFFF"/>
                </a:solidFill>
              </a:rPr>
              <a:t>instrument</a:t>
            </a:r>
            <a:r>
              <a:rPr lang="en-US" sz="2000" dirty="0">
                <a:solidFill>
                  <a:srgbClr val="FFFFFF"/>
                </a:solidFill>
              </a:rPr>
              <a:t> is capable of supporting other scan modes.</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One </a:t>
            </a:r>
            <a:r>
              <a:rPr lang="en-US" sz="2800" dirty="0">
                <a:solidFill>
                  <a:srgbClr val="FFFFFF"/>
                </a:solidFill>
              </a:rPr>
              <a:t>option is to use the ‘white space’ of when the ABI instrument is not scanning in mode 3 (‘flex’). For example, increase to an ‘extended CONUS’ image</a:t>
            </a:r>
            <a:r>
              <a:rPr lang="en-US" sz="2800" dirty="0" smtClean="0">
                <a:solidFill>
                  <a:srgbClr val="FFFFFF"/>
                </a:solidFill>
              </a:rPr>
              <a:t>.</a:t>
            </a:r>
            <a:br>
              <a:rPr lang="en-US" sz="2800" dirty="0" smtClean="0">
                <a:solidFill>
                  <a:srgbClr val="FFFFFF"/>
                </a:solidFill>
              </a:rPr>
            </a:br>
            <a:endParaRPr lang="en-US" sz="1000" dirty="0" smtClean="0">
              <a:solidFill>
                <a:srgbClr val="FFFFFF"/>
              </a:solidFill>
            </a:endParaRPr>
          </a:p>
          <a:p>
            <a:pPr marL="0" indent="0" eaLnBrk="1" hangingPunct="1">
              <a:buFontTx/>
              <a:buNone/>
              <a:defRPr/>
            </a:pPr>
            <a:r>
              <a:rPr lang="en-US" sz="2800" dirty="0" smtClean="0">
                <a:solidFill>
                  <a:srgbClr val="FFFFFF"/>
                </a:solidFill>
              </a:rPr>
              <a:t>There </a:t>
            </a:r>
            <a:r>
              <a:rPr lang="en-US" sz="2800" dirty="0">
                <a:solidFill>
                  <a:srgbClr val="FFFFFF"/>
                </a:solidFill>
              </a:rPr>
              <a:t>are other optimized scan options as well, such as investigating a FD scan every 10 min </a:t>
            </a:r>
            <a:r>
              <a:rPr lang="en-US" sz="2800" dirty="0" smtClean="0">
                <a:solidFill>
                  <a:srgbClr val="FFFFFF"/>
                </a:solidFill>
              </a:rPr>
              <a:t>to sync </a:t>
            </a:r>
            <a:r>
              <a:rPr lang="en-US" sz="2800" dirty="0">
                <a:solidFill>
                  <a:srgbClr val="FFFFFF"/>
                </a:solidFill>
              </a:rPr>
              <a:t>with global constellation (EUMETSAT, AHI, </a:t>
            </a:r>
            <a:r>
              <a:rPr lang="en-US" sz="2800" dirty="0" smtClean="0">
                <a:solidFill>
                  <a:srgbClr val="FFFFFF"/>
                </a:solidFill>
              </a:rPr>
              <a:t>AGRI, etc.).</a:t>
            </a:r>
          </a:p>
          <a:p>
            <a:pPr marL="0" indent="0" eaLnBrk="1" hangingPunct="1">
              <a:buFontTx/>
              <a:buNone/>
              <a:defRPr/>
            </a:pPr>
            <a:endParaRPr lang="en-US" sz="1000" dirty="0">
              <a:solidFill>
                <a:srgbClr val="FFFFFF"/>
              </a:solidFill>
            </a:endParaRPr>
          </a:p>
        </p:txBody>
      </p:sp>
    </p:spTree>
    <p:extLst>
      <p:ext uri="{BB962C8B-B14F-4D97-AF65-F5344CB8AC3E}">
        <p14:creationId xmlns:p14="http://schemas.microsoft.com/office/powerpoint/2010/main" val="75182316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p>
            <a:r>
              <a:rPr lang="en-US" i="1" dirty="0" smtClean="0"/>
              <a:t>Draft</a:t>
            </a:r>
            <a:r>
              <a:rPr lang="en-US" dirty="0" smtClean="0"/>
              <a:t> Scan Mode ”6” with </a:t>
            </a:r>
            <a:r>
              <a:rPr lang="en-US" u="sng" dirty="0" smtClean="0"/>
              <a:t>10-min</a:t>
            </a:r>
            <a:r>
              <a:rPr lang="en-US" dirty="0" smtClean="0"/>
              <a:t> FD</a:t>
            </a:r>
            <a:endParaRPr lang="en-US" dirty="0"/>
          </a:p>
        </p:txBody>
      </p:sp>
      <p:sp>
        <p:nvSpPr>
          <p:cNvPr id="3" name="TextBox 2"/>
          <p:cNvSpPr txBox="1"/>
          <p:nvPr/>
        </p:nvSpPr>
        <p:spPr>
          <a:xfrm>
            <a:off x="4150433" y="6503908"/>
            <a:ext cx="878767"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04800" y="990600"/>
            <a:ext cx="8763000" cy="5262979"/>
          </a:xfrm>
          <a:prstGeom prst="rect">
            <a:avLst/>
          </a:prstGeom>
          <a:noFill/>
        </p:spPr>
        <p:txBody>
          <a:bodyPr wrap="square" rtlCol="0">
            <a:spAutoFit/>
          </a:bodyPr>
          <a:lstStyle/>
          <a:p>
            <a:pPr marL="285750" indent="-285750">
              <a:buFont typeface="Arial" pitchFamily="34" charset="0"/>
              <a:buChar char="•"/>
            </a:pPr>
            <a:r>
              <a:rPr lang="en-US" sz="2400" dirty="0">
                <a:solidFill>
                  <a:prstClr val="black"/>
                </a:solidFill>
              </a:rPr>
              <a:t>In </a:t>
            </a:r>
            <a:r>
              <a:rPr lang="en-US" sz="2400" b="1" dirty="0">
                <a:solidFill>
                  <a:prstClr val="black"/>
                </a:solidFill>
              </a:rPr>
              <a:t>10</a:t>
            </a:r>
            <a:r>
              <a:rPr lang="en-US" sz="2400" dirty="0">
                <a:solidFill>
                  <a:prstClr val="black"/>
                </a:solidFill>
              </a:rPr>
              <a:t>-min: </a:t>
            </a:r>
          </a:p>
          <a:p>
            <a:pPr marL="742950" lvl="1" indent="-285750">
              <a:buFont typeface="Arial" pitchFamily="34" charset="0"/>
              <a:buChar char="•"/>
            </a:pPr>
            <a:r>
              <a:rPr lang="en-US" sz="2400" dirty="0">
                <a:solidFill>
                  <a:prstClr val="black"/>
                </a:solidFill>
              </a:rPr>
              <a:t>1 Full Disk +</a:t>
            </a:r>
          </a:p>
          <a:p>
            <a:pPr marL="742950" lvl="1" indent="-285750">
              <a:buFont typeface="Arial" pitchFamily="34" charset="0"/>
              <a:buChar char="•"/>
            </a:pPr>
            <a:r>
              <a:rPr lang="en-US" sz="2400" dirty="0">
                <a:solidFill>
                  <a:prstClr val="black"/>
                </a:solidFill>
              </a:rPr>
              <a:t>2 CONUS +</a:t>
            </a:r>
          </a:p>
          <a:p>
            <a:pPr marL="742950" lvl="1" indent="-285750">
              <a:buFont typeface="Arial" pitchFamily="34" charset="0"/>
              <a:buChar char="•"/>
            </a:pPr>
            <a:r>
              <a:rPr lang="en-US" sz="2400" dirty="0">
                <a:solidFill>
                  <a:prstClr val="black"/>
                </a:solidFill>
              </a:rPr>
              <a:t>20 </a:t>
            </a:r>
            <a:r>
              <a:rPr lang="en-US" sz="2400" dirty="0" err="1">
                <a:solidFill>
                  <a:prstClr val="black"/>
                </a:solidFill>
              </a:rPr>
              <a:t>Meso</a:t>
            </a:r>
            <a:r>
              <a:rPr lang="en-US" sz="2400" dirty="0">
                <a:solidFill>
                  <a:prstClr val="black"/>
                </a:solidFill>
              </a:rPr>
              <a:t>-scale</a:t>
            </a:r>
            <a:br>
              <a:rPr lang="en-US" sz="2400" dirty="0">
                <a:solidFill>
                  <a:prstClr val="black"/>
                </a:solidFill>
              </a:rPr>
            </a:br>
            <a:endParaRPr lang="en-US" sz="2400" dirty="0">
              <a:solidFill>
                <a:prstClr val="black"/>
              </a:solidFill>
            </a:endParaRPr>
          </a:p>
          <a:p>
            <a:pPr marL="285750" indent="-285750">
              <a:buFont typeface="Arial" pitchFamily="34" charset="0"/>
              <a:buChar char="•"/>
            </a:pPr>
            <a:r>
              <a:rPr lang="en-US" sz="2400" dirty="0">
                <a:solidFill>
                  <a:prstClr val="black"/>
                </a:solidFill>
              </a:rPr>
              <a:t>The 10-min Full Disk would offer synergy with other geos and improved AMVs outside of CONUS, plus still allow for </a:t>
            </a:r>
            <a:r>
              <a:rPr lang="en-US" sz="2400" dirty="0" err="1">
                <a:solidFill>
                  <a:prstClr val="black"/>
                </a:solidFill>
              </a:rPr>
              <a:t>meso</a:t>
            </a:r>
            <a:r>
              <a:rPr lang="en-US" sz="2400" dirty="0">
                <a:solidFill>
                  <a:prstClr val="black"/>
                </a:solidFill>
              </a:rPr>
              <a:t>-scale observations. </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draft mode 6 ideally could be tested during PLPT (Post Launch Products Test).</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mode should be easier to implement at the Ground System, sense the scan sectors are the same size/locations as in mode 3. </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214602196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i="1" dirty="0" smtClean="0"/>
              <a:t>Draft </a:t>
            </a:r>
            <a:r>
              <a:rPr lang="en-US" dirty="0"/>
              <a:t> Scan Mode </a:t>
            </a:r>
            <a:r>
              <a:rPr lang="en-US" dirty="0" smtClean="0"/>
              <a:t>”6” with </a:t>
            </a:r>
            <a:r>
              <a:rPr lang="en-US" u="sng" dirty="0" smtClean="0"/>
              <a:t>10-min</a:t>
            </a:r>
            <a:r>
              <a:rPr lang="en-US" dirty="0" smtClean="0"/>
              <a:t> FD</a:t>
            </a:r>
            <a:endParaRPr lang="en-US" dirty="0"/>
          </a:p>
        </p:txBody>
      </p:sp>
      <p:sp>
        <p:nvSpPr>
          <p:cNvPr id="3" name="TextBox 2"/>
          <p:cNvSpPr txBox="1"/>
          <p:nvPr/>
        </p:nvSpPr>
        <p:spPr>
          <a:xfrm>
            <a:off x="3054167" y="6503908"/>
            <a:ext cx="3118033" cy="369332"/>
          </a:xfrm>
          <a:prstGeom prst="rect">
            <a:avLst/>
          </a:prstGeom>
          <a:noFill/>
        </p:spPr>
        <p:txBody>
          <a:bodyPr wrap="none" rtlCol="0">
            <a:spAutoFit/>
          </a:bodyPr>
          <a:lstStyle/>
          <a:p>
            <a:r>
              <a:rPr lang="en-US" dirty="0">
                <a:solidFill>
                  <a:prstClr val="black"/>
                </a:solidFill>
              </a:rPr>
              <a:t>Time-time diagram from </a:t>
            </a:r>
            <a:r>
              <a:rPr lang="en-US" dirty="0" err="1">
                <a:solidFill>
                  <a:prstClr val="black"/>
                </a:solidFill>
              </a:rPr>
              <a:t>Exelis</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127</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572"/>
            <a:ext cx="9144000" cy="4660855"/>
          </a:xfrm>
          <a:prstGeom prst="rect">
            <a:avLst/>
          </a:prstGeom>
        </p:spPr>
      </p:pic>
      <p:sp>
        <p:nvSpPr>
          <p:cNvPr id="7" name="TextBox 6"/>
          <p:cNvSpPr txBox="1"/>
          <p:nvPr/>
        </p:nvSpPr>
        <p:spPr>
          <a:xfrm>
            <a:off x="381000" y="5955268"/>
            <a:ext cx="5178854" cy="369332"/>
          </a:xfrm>
          <a:prstGeom prst="rect">
            <a:avLst/>
          </a:prstGeom>
          <a:noFill/>
        </p:spPr>
        <p:txBody>
          <a:bodyPr wrap="none" rtlCol="0">
            <a:spAutoFit/>
          </a:bodyPr>
          <a:lstStyle/>
          <a:p>
            <a:r>
              <a:rPr lang="en-US" dirty="0">
                <a:solidFill>
                  <a:prstClr val="black"/>
                </a:solidFill>
              </a:rPr>
              <a:t>Note less ‘white space’ than scan mode 3 (flex mode)</a:t>
            </a:r>
          </a:p>
        </p:txBody>
      </p:sp>
    </p:spTree>
    <p:extLst>
      <p:ext uri="{BB962C8B-B14F-4D97-AF65-F5344CB8AC3E}">
        <p14:creationId xmlns:p14="http://schemas.microsoft.com/office/powerpoint/2010/main" val="49700508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19992" y="1179512"/>
            <a:ext cx="8278813" cy="5368925"/>
            <a:chOff x="457200" y="946150"/>
            <a:chExt cx="8278813" cy="5368925"/>
          </a:xfrm>
        </p:grpSpPr>
        <p:pic>
          <p:nvPicPr>
            <p:cNvPr id="15362" name="Picture 1046" descr="H:\CREST三好\20141222_23_CRESTビッグデータキックオフミーティング＠磐田\trc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15"/>
            <p:cNvSpPr>
              <a:spLocks/>
            </p:cNvSpPr>
            <p:nvPr/>
          </p:nvSpPr>
          <p:spPr bwMode="auto">
            <a:xfrm>
              <a:off x="5495925" y="946150"/>
              <a:ext cx="3240088" cy="825500"/>
            </a:xfrm>
            <a:prstGeom prst="borderCallout1">
              <a:avLst>
                <a:gd name="adj1" fmla="val 13847"/>
                <a:gd name="adj2" fmla="val -2352"/>
                <a:gd name="adj3" fmla="val 113463"/>
                <a:gd name="adj4" fmla="val -58255"/>
              </a:avLst>
            </a:prstGeom>
            <a:noFill/>
            <a:ln w="3175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Full disk</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10</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(6 times per hour)</a:t>
              </a:r>
            </a:p>
          </p:txBody>
        </p:sp>
        <p:sp>
          <p:nvSpPr>
            <p:cNvPr id="21" name="円/楕円 20"/>
            <p:cNvSpPr/>
            <p:nvPr/>
          </p:nvSpPr>
          <p:spPr>
            <a:xfrm>
              <a:off x="468313" y="1698625"/>
              <a:ext cx="4391025" cy="435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lang="ja-JP" altLang="en-US">
                <a:solidFill>
                  <a:srgbClr val="FFFFFF"/>
                </a:solidFill>
                <a:latin typeface="Calibri" pitchFamily="34" charset="0"/>
              </a:endParaRPr>
            </a:p>
          </p:txBody>
        </p:sp>
        <p:sp>
          <p:nvSpPr>
            <p:cNvPr id="15365" name="Rectangle 7"/>
            <p:cNvSpPr>
              <a:spLocks noChangeArrowheads="1"/>
            </p:cNvSpPr>
            <p:nvPr/>
          </p:nvSpPr>
          <p:spPr bwMode="auto">
            <a:xfrm>
              <a:off x="2895600" y="3505200"/>
              <a:ext cx="431800" cy="360363"/>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66FF33"/>
                </a:solidFill>
                <a:latin typeface="Calibri" pitchFamily="34" charset="0"/>
              </a:endParaRPr>
            </a:p>
          </p:txBody>
        </p:sp>
        <p:sp>
          <p:nvSpPr>
            <p:cNvPr id="15366" name="AutoShape 18"/>
            <p:cNvSpPr>
              <a:spLocks/>
            </p:cNvSpPr>
            <p:nvPr/>
          </p:nvSpPr>
          <p:spPr bwMode="auto">
            <a:xfrm>
              <a:off x="5486400" y="3657600"/>
              <a:ext cx="3240088" cy="828675"/>
            </a:xfrm>
            <a:prstGeom prst="borderCallout1">
              <a:avLst>
                <a:gd name="adj1" fmla="val 13792"/>
                <a:gd name="adj2" fmla="val -2352"/>
                <a:gd name="adj3" fmla="val 14176"/>
                <a:gd name="adj4" fmla="val -64676"/>
              </a:avLst>
            </a:prstGeom>
            <a:noFill/>
            <a:ln w="31750">
              <a:solidFill>
                <a:srgbClr val="66FF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3 Target Area</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2.5</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(4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1000 x 1000 km</a:t>
              </a:r>
            </a:p>
          </p:txBody>
        </p:sp>
        <p:sp>
          <p:nvSpPr>
            <p:cNvPr id="15367" name="Rectangle 6"/>
            <p:cNvSpPr>
              <a:spLocks noChangeArrowheads="1"/>
            </p:cNvSpPr>
            <p:nvPr/>
          </p:nvSpPr>
          <p:spPr bwMode="auto">
            <a:xfrm>
              <a:off x="1935163" y="2490788"/>
              <a:ext cx="792162" cy="360362"/>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000000"/>
                </a:solidFill>
                <a:latin typeface="Calibri" pitchFamily="34" charset="0"/>
              </a:endParaRPr>
            </a:p>
          </p:txBody>
        </p:sp>
        <p:sp>
          <p:nvSpPr>
            <p:cNvPr id="15368" name="Text Box 11"/>
            <p:cNvSpPr txBox="1">
              <a:spLocks noChangeArrowheads="1"/>
            </p:cNvSpPr>
            <p:nvPr/>
          </p:nvSpPr>
          <p:spPr bwMode="auto">
            <a:xfrm>
              <a:off x="1219200" y="2209800"/>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50000"/>
                </a:spcBef>
                <a:spcAft>
                  <a:spcPct val="0"/>
                </a:spcAft>
                <a:buFontTx/>
                <a:buNone/>
              </a:pPr>
              <a:r>
                <a:rPr lang="en-US" altLang="ja-JP" sz="1000" b="1">
                  <a:solidFill>
                    <a:srgbClr val="0000FF"/>
                  </a:solidFill>
                  <a:latin typeface="Calibri" pitchFamily="34" charset="0"/>
                </a:rPr>
                <a:t>Region</a:t>
              </a:r>
              <a:r>
                <a:rPr lang="en-US" altLang="ja-JP" sz="1000">
                  <a:solidFill>
                    <a:srgbClr val="0000FF"/>
                  </a:solidFill>
                  <a:latin typeface="Calibri" pitchFamily="34" charset="0"/>
                </a:rPr>
                <a:t> </a:t>
              </a:r>
              <a:r>
                <a:rPr lang="en-US" altLang="ja-JP" sz="1000" b="1">
                  <a:solidFill>
                    <a:srgbClr val="0000FF"/>
                  </a:solidFill>
                  <a:latin typeface="Calibri" pitchFamily="34" charset="0"/>
                </a:rPr>
                <a:t>2</a:t>
              </a:r>
            </a:p>
            <a:p>
              <a:pPr eaLnBrk="1" fontAlgn="base" hangingPunct="1">
                <a:spcBef>
                  <a:spcPct val="0"/>
                </a:spcBef>
                <a:spcAft>
                  <a:spcPct val="0"/>
                </a:spcAft>
                <a:buFontTx/>
                <a:buNone/>
              </a:pPr>
              <a:r>
                <a:rPr lang="en-US" altLang="ja-JP" sz="1000" b="1">
                  <a:solidFill>
                    <a:srgbClr val="0000FF"/>
                  </a:solidFill>
                  <a:latin typeface="Calibri" pitchFamily="34" charset="0"/>
                </a:rPr>
                <a:t>SW-JAPAN</a:t>
              </a:r>
            </a:p>
          </p:txBody>
        </p:sp>
        <p:sp>
          <p:nvSpPr>
            <p:cNvPr id="15369" name="AutoShape 17"/>
            <p:cNvSpPr>
              <a:spLocks/>
            </p:cNvSpPr>
            <p:nvPr/>
          </p:nvSpPr>
          <p:spPr bwMode="auto">
            <a:xfrm>
              <a:off x="5486400" y="2738438"/>
              <a:ext cx="3240088" cy="828675"/>
            </a:xfrm>
            <a:prstGeom prst="borderCallout1">
              <a:avLst>
                <a:gd name="adj1" fmla="val 13792"/>
                <a:gd name="adj2" fmla="val -2352"/>
                <a:gd name="adj3" fmla="val -6130"/>
                <a:gd name="adj4" fmla="val -84125"/>
              </a:avLst>
            </a:prstGeom>
            <a:noFill/>
            <a:ln w="31750">
              <a:solidFill>
                <a:srgbClr val="0000FF"/>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2 JAPAN (South-West)</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2.5</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(4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2000 x 1000 km</a:t>
              </a:r>
            </a:p>
          </p:txBody>
        </p:sp>
        <p:sp>
          <p:nvSpPr>
            <p:cNvPr id="15370" name="Rectangle 5"/>
            <p:cNvSpPr>
              <a:spLocks noChangeArrowheads="1"/>
            </p:cNvSpPr>
            <p:nvPr/>
          </p:nvSpPr>
          <p:spPr bwMode="auto">
            <a:xfrm>
              <a:off x="2224088" y="2130425"/>
              <a:ext cx="792162" cy="36036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000000"/>
                </a:solidFill>
                <a:latin typeface="Calibri" pitchFamily="34" charset="0"/>
              </a:endParaRPr>
            </a:p>
          </p:txBody>
        </p:sp>
        <p:sp>
          <p:nvSpPr>
            <p:cNvPr id="15371" name="Text Box 10"/>
            <p:cNvSpPr txBox="1">
              <a:spLocks noChangeArrowheads="1"/>
            </p:cNvSpPr>
            <p:nvPr/>
          </p:nvSpPr>
          <p:spPr bwMode="auto">
            <a:xfrm>
              <a:off x="1524000" y="1905000"/>
              <a:ext cx="935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0000FF"/>
                  </a:solidFill>
                  <a:latin typeface="Calibri" pitchFamily="34" charset="0"/>
                </a:rPr>
                <a:t>Region</a:t>
              </a:r>
              <a:r>
                <a:rPr lang="ja-JP" altLang="en-US" sz="1000" b="1">
                  <a:solidFill>
                    <a:srgbClr val="0000FF"/>
                  </a:solidFill>
                  <a:latin typeface="Calibri" pitchFamily="34" charset="0"/>
                </a:rPr>
                <a:t>　</a:t>
              </a:r>
              <a:r>
                <a:rPr lang="en-US" altLang="ja-JP" sz="1000" b="1">
                  <a:solidFill>
                    <a:srgbClr val="0000FF"/>
                  </a:solidFill>
                  <a:latin typeface="Calibri" pitchFamily="34" charset="0"/>
                </a:rPr>
                <a:t>1</a:t>
              </a:r>
            </a:p>
            <a:p>
              <a:pPr eaLnBrk="1" fontAlgn="base" hangingPunct="1">
                <a:spcBef>
                  <a:spcPct val="0"/>
                </a:spcBef>
                <a:spcAft>
                  <a:spcPct val="0"/>
                </a:spcAft>
                <a:buFontTx/>
                <a:buNone/>
              </a:pPr>
              <a:r>
                <a:rPr lang="en-US" altLang="ja-JP" sz="1000" b="1">
                  <a:solidFill>
                    <a:srgbClr val="0000FF"/>
                  </a:solidFill>
                  <a:latin typeface="Calibri" pitchFamily="34" charset="0"/>
                </a:rPr>
                <a:t>NE-JAPAN</a:t>
              </a:r>
            </a:p>
          </p:txBody>
        </p:sp>
        <p:sp>
          <p:nvSpPr>
            <p:cNvPr id="15372" name="AutoShape 16"/>
            <p:cNvSpPr>
              <a:spLocks/>
            </p:cNvSpPr>
            <p:nvPr/>
          </p:nvSpPr>
          <p:spPr bwMode="auto">
            <a:xfrm>
              <a:off x="5486400" y="1828800"/>
              <a:ext cx="3240088" cy="827088"/>
            </a:xfrm>
            <a:prstGeom prst="borderCallout1">
              <a:avLst>
                <a:gd name="adj1" fmla="val 13819"/>
                <a:gd name="adj2" fmla="val -2352"/>
                <a:gd name="adj3" fmla="val 54894"/>
                <a:gd name="adj4" fmla="val -75356"/>
              </a:avLst>
            </a:prstGeom>
            <a:noFill/>
            <a:ln w="31750">
              <a:solidFill>
                <a:srgbClr val="0000FF"/>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1 JAPAN (North-East)</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2.5</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(4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2000 x 1000 km</a:t>
              </a:r>
            </a:p>
          </p:txBody>
        </p:sp>
        <p:sp>
          <p:nvSpPr>
            <p:cNvPr id="15374" name="Rectangle 7"/>
            <p:cNvSpPr>
              <a:spLocks noChangeArrowheads="1"/>
            </p:cNvSpPr>
            <p:nvPr/>
          </p:nvSpPr>
          <p:spPr bwMode="auto">
            <a:xfrm>
              <a:off x="1447800" y="4876800"/>
              <a:ext cx="431800" cy="207963"/>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66FF33"/>
                </a:solidFill>
                <a:latin typeface="Calibri" pitchFamily="34" charset="0"/>
              </a:endParaRPr>
            </a:p>
          </p:txBody>
        </p:sp>
        <p:sp>
          <p:nvSpPr>
            <p:cNvPr id="15375" name="AutoShape 18"/>
            <p:cNvSpPr>
              <a:spLocks/>
            </p:cNvSpPr>
            <p:nvPr/>
          </p:nvSpPr>
          <p:spPr bwMode="auto">
            <a:xfrm>
              <a:off x="5486400" y="4567238"/>
              <a:ext cx="3240088" cy="828675"/>
            </a:xfrm>
            <a:prstGeom prst="borderCallout1">
              <a:avLst>
                <a:gd name="adj1" fmla="val 13792"/>
                <a:gd name="adj2" fmla="val -2352"/>
                <a:gd name="adj3" fmla="val 13792"/>
                <a:gd name="adj4" fmla="val -69866"/>
              </a:avLst>
            </a:prstGeom>
            <a:noFill/>
            <a:ln w="31750">
              <a:solidFill>
                <a:srgbClr val="FF99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4 Landmark Area</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30</a:t>
              </a:r>
              <a:r>
                <a:rPr lang="en-US" altLang="ja-JP" sz="1200" b="1">
                  <a:solidFill>
                    <a:srgbClr val="C00000"/>
                  </a:solidFill>
                  <a:latin typeface="Candara" pitchFamily="34" charset="0"/>
                </a:rPr>
                <a:t> seconds </a:t>
              </a:r>
              <a:r>
                <a:rPr lang="en-US" altLang="ja-JP" sz="1200">
                  <a:solidFill>
                    <a:srgbClr val="000000"/>
                  </a:solidFill>
                  <a:latin typeface="Candara" pitchFamily="34" charset="0"/>
                </a:rPr>
                <a:t>(20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1000 x 500 km</a:t>
              </a:r>
            </a:p>
          </p:txBody>
        </p:sp>
        <p:sp>
          <p:nvSpPr>
            <p:cNvPr id="15376" name="Text Box 10"/>
            <p:cNvSpPr txBox="1">
              <a:spLocks noChangeArrowheads="1"/>
            </p:cNvSpPr>
            <p:nvPr/>
          </p:nvSpPr>
          <p:spPr bwMode="auto">
            <a:xfrm>
              <a:off x="1981200" y="41910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FF9933"/>
                  </a:solidFill>
                  <a:latin typeface="Calibri" pitchFamily="34" charset="0"/>
                </a:rPr>
                <a:t>Region</a:t>
              </a:r>
              <a:r>
                <a:rPr lang="ja-JP" altLang="en-US" sz="1000" b="1">
                  <a:solidFill>
                    <a:srgbClr val="FF9933"/>
                  </a:solidFill>
                  <a:latin typeface="Calibri" pitchFamily="34" charset="0"/>
                </a:rPr>
                <a:t>　</a:t>
              </a:r>
              <a:r>
                <a:rPr lang="en-US" altLang="ja-JP" sz="1000" b="1">
                  <a:solidFill>
                    <a:srgbClr val="FF9933"/>
                  </a:solidFill>
                  <a:latin typeface="Calibri" pitchFamily="34" charset="0"/>
                </a:rPr>
                <a:t>4</a:t>
              </a:r>
            </a:p>
            <a:p>
              <a:pPr eaLnBrk="1" fontAlgn="base" hangingPunct="1">
                <a:spcBef>
                  <a:spcPct val="0"/>
                </a:spcBef>
                <a:spcAft>
                  <a:spcPct val="0"/>
                </a:spcAft>
                <a:buFontTx/>
                <a:buNone/>
              </a:pPr>
              <a:r>
                <a:rPr lang="en-US" altLang="ja-JP" sz="1000" b="1">
                  <a:solidFill>
                    <a:srgbClr val="FF9933"/>
                  </a:solidFill>
                  <a:latin typeface="Calibri" pitchFamily="34" charset="0"/>
                </a:rPr>
                <a:t>Landmark Area</a:t>
              </a:r>
            </a:p>
          </p:txBody>
        </p:sp>
        <p:sp>
          <p:nvSpPr>
            <p:cNvPr id="15377" name="Text Box 10"/>
            <p:cNvSpPr txBox="1">
              <a:spLocks noChangeArrowheads="1"/>
            </p:cNvSpPr>
            <p:nvPr/>
          </p:nvSpPr>
          <p:spPr bwMode="auto">
            <a:xfrm>
              <a:off x="762000" y="4495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FF9933"/>
                  </a:solidFill>
                  <a:latin typeface="Calibri" pitchFamily="34" charset="0"/>
                </a:rPr>
                <a:t>Region</a:t>
              </a:r>
              <a:r>
                <a:rPr lang="ja-JP" altLang="en-US" sz="1000" b="1">
                  <a:solidFill>
                    <a:srgbClr val="FF9933"/>
                  </a:solidFill>
                  <a:latin typeface="Calibri" pitchFamily="34" charset="0"/>
                </a:rPr>
                <a:t>　</a:t>
              </a:r>
              <a:r>
                <a:rPr lang="en-US" altLang="ja-JP" sz="1000" b="1">
                  <a:solidFill>
                    <a:srgbClr val="FF9933"/>
                  </a:solidFill>
                  <a:latin typeface="Calibri" pitchFamily="34" charset="0"/>
                </a:rPr>
                <a:t>5</a:t>
              </a:r>
            </a:p>
            <a:p>
              <a:pPr eaLnBrk="1" fontAlgn="base" hangingPunct="1">
                <a:spcBef>
                  <a:spcPct val="0"/>
                </a:spcBef>
                <a:spcAft>
                  <a:spcPct val="0"/>
                </a:spcAft>
                <a:buFontTx/>
                <a:buNone/>
              </a:pPr>
              <a:r>
                <a:rPr lang="en-US" altLang="ja-JP" sz="1000" b="1">
                  <a:solidFill>
                    <a:srgbClr val="FF9933"/>
                  </a:solidFill>
                  <a:latin typeface="Calibri" pitchFamily="34" charset="0"/>
                </a:rPr>
                <a:t>Landmark Area</a:t>
              </a:r>
            </a:p>
          </p:txBody>
        </p:sp>
        <p:sp>
          <p:nvSpPr>
            <p:cNvPr id="15378" name="Rectangle 7"/>
            <p:cNvSpPr>
              <a:spLocks noChangeArrowheads="1"/>
            </p:cNvSpPr>
            <p:nvPr/>
          </p:nvSpPr>
          <p:spPr bwMode="auto">
            <a:xfrm>
              <a:off x="2743200" y="4572000"/>
              <a:ext cx="431800" cy="207963"/>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66FF33"/>
                </a:solidFill>
                <a:latin typeface="Calibri" pitchFamily="34" charset="0"/>
              </a:endParaRPr>
            </a:p>
          </p:txBody>
        </p:sp>
        <p:sp>
          <p:nvSpPr>
            <p:cNvPr id="15379" name="Text Box 10"/>
            <p:cNvSpPr txBox="1">
              <a:spLocks noChangeArrowheads="1"/>
            </p:cNvSpPr>
            <p:nvPr/>
          </p:nvSpPr>
          <p:spPr bwMode="auto">
            <a:xfrm>
              <a:off x="2438400" y="31242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66FF33"/>
                  </a:solidFill>
                  <a:latin typeface="Calibri" pitchFamily="34" charset="0"/>
                </a:rPr>
                <a:t>Region</a:t>
              </a:r>
              <a:r>
                <a:rPr lang="ja-JP" altLang="en-US" sz="1000" b="1">
                  <a:solidFill>
                    <a:srgbClr val="66FF33"/>
                  </a:solidFill>
                  <a:latin typeface="Calibri" pitchFamily="34" charset="0"/>
                </a:rPr>
                <a:t>　</a:t>
              </a:r>
              <a:r>
                <a:rPr lang="en-US" altLang="ja-JP" sz="1000" b="1">
                  <a:solidFill>
                    <a:srgbClr val="66FF33"/>
                  </a:solidFill>
                  <a:latin typeface="Calibri" pitchFamily="34" charset="0"/>
                </a:rPr>
                <a:t>3</a:t>
              </a:r>
            </a:p>
            <a:p>
              <a:pPr eaLnBrk="1" fontAlgn="base" hangingPunct="1">
                <a:spcBef>
                  <a:spcPct val="0"/>
                </a:spcBef>
                <a:spcAft>
                  <a:spcPct val="0"/>
                </a:spcAft>
                <a:buFontTx/>
                <a:buNone/>
              </a:pPr>
              <a:r>
                <a:rPr lang="en-US" altLang="ja-JP" sz="1000" b="1">
                  <a:solidFill>
                    <a:srgbClr val="66FF33"/>
                  </a:solidFill>
                  <a:latin typeface="Calibri" pitchFamily="34" charset="0"/>
                </a:rPr>
                <a:t>Target Area</a:t>
              </a:r>
            </a:p>
          </p:txBody>
        </p:sp>
        <p:sp>
          <p:nvSpPr>
            <p:cNvPr id="15380" name="AutoShape 18"/>
            <p:cNvSpPr>
              <a:spLocks/>
            </p:cNvSpPr>
            <p:nvPr/>
          </p:nvSpPr>
          <p:spPr bwMode="auto">
            <a:xfrm>
              <a:off x="5486400" y="5486400"/>
              <a:ext cx="3240088" cy="828675"/>
            </a:xfrm>
            <a:prstGeom prst="borderCallout1">
              <a:avLst>
                <a:gd name="adj1" fmla="val 13792"/>
                <a:gd name="adj2" fmla="val -2352"/>
                <a:gd name="adj3" fmla="val -62644"/>
                <a:gd name="adj4" fmla="val -110144"/>
              </a:avLst>
            </a:prstGeom>
            <a:noFill/>
            <a:ln w="31750">
              <a:solidFill>
                <a:srgbClr val="FF99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5 Landmark Area</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30</a:t>
              </a:r>
              <a:r>
                <a:rPr lang="en-US" altLang="ja-JP" sz="1200" b="1">
                  <a:solidFill>
                    <a:srgbClr val="C00000"/>
                  </a:solidFill>
                  <a:latin typeface="Candara" pitchFamily="34" charset="0"/>
                </a:rPr>
                <a:t> seconds </a:t>
              </a:r>
              <a:r>
                <a:rPr lang="en-US" altLang="ja-JP" sz="1200">
                  <a:solidFill>
                    <a:srgbClr val="000000"/>
                  </a:solidFill>
                  <a:latin typeface="Candara" pitchFamily="34" charset="0"/>
                </a:rPr>
                <a:t>(20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1000 x 500 km</a:t>
              </a:r>
            </a:p>
          </p:txBody>
        </p:sp>
      </p:grpSp>
      <p:sp>
        <p:nvSpPr>
          <p:cNvPr id="2" name="タイトル 1"/>
          <p:cNvSpPr>
            <a:spLocks noGrp="1"/>
          </p:cNvSpPr>
          <p:nvPr>
            <p:ph type="title"/>
          </p:nvPr>
        </p:nvSpPr>
        <p:spPr>
          <a:xfrm>
            <a:off x="107504" y="44624"/>
            <a:ext cx="8928992" cy="1008112"/>
          </a:xfrm>
        </p:spPr>
        <p:txBody>
          <a:bodyPr/>
          <a:lstStyle/>
          <a:p>
            <a:pPr>
              <a:lnSpc>
                <a:spcPts val="3800"/>
              </a:lnSpc>
            </a:pPr>
            <a:r>
              <a:rPr lang="en-US" altLang="ja-JP" sz="3600" dirty="0"/>
              <a:t>AHI </a:t>
            </a:r>
            <a:r>
              <a:rPr lang="en-US" altLang="ja-JP" sz="3600" dirty="0" smtClean="0"/>
              <a:t>Observation Modes:</a:t>
            </a:r>
            <a:br>
              <a:rPr lang="en-US" altLang="ja-JP" sz="3600" dirty="0" smtClean="0"/>
            </a:br>
            <a:r>
              <a:rPr lang="en-US" altLang="ja-JP" sz="3600" dirty="0" smtClean="0"/>
              <a:t>Areas </a:t>
            </a:r>
            <a:r>
              <a:rPr lang="en-US" altLang="ja-JP" sz="3600" dirty="0"/>
              <a:t>and </a:t>
            </a:r>
            <a:r>
              <a:rPr lang="en-US" altLang="ja-JP" sz="3600" dirty="0" smtClean="0"/>
              <a:t>Temporal resolution</a:t>
            </a:r>
            <a:endParaRPr lang="en-US" altLang="ja-JP" sz="3600" dirty="0"/>
          </a:p>
        </p:txBody>
      </p:sp>
      <p:sp>
        <p:nvSpPr>
          <p:cNvPr id="4" name="日付プレースホルダー 3"/>
          <p:cNvSpPr>
            <a:spLocks noGrp="1"/>
          </p:cNvSpPr>
          <p:nvPr>
            <p:ph type="dt" sz="half" idx="10"/>
          </p:nvPr>
        </p:nvSpPr>
        <p:spPr/>
        <p:txBody>
          <a:body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r>
              <a:rPr lang="en-US" altLang="ja-JP" smtClean="0">
                <a:solidFill>
                  <a:prstClr val="black">
                    <a:tint val="75000"/>
                  </a:prstClr>
                </a:solidFill>
              </a:rPr>
              <a:t>SSEC/CIMSS Seminar</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CD1323FE-F4CD-4D1C-A5A7-662AD80E9BB8}" type="slidenum">
              <a:rPr lang="ja-JP" altLang="en-US" smtClean="0">
                <a:solidFill>
                  <a:prstClr val="black">
                    <a:tint val="75000"/>
                  </a:prstClr>
                </a:solidFill>
              </a:rPr>
              <a:pPr>
                <a:defRPr/>
              </a:pPr>
              <a:t>128</a:t>
            </a:fld>
            <a:endParaRPr lang="ja-JP" altLang="en-US">
              <a:solidFill>
                <a:prstClr val="black">
                  <a:tint val="75000"/>
                </a:prstClr>
              </a:solidFill>
            </a:endParaRPr>
          </a:p>
        </p:txBody>
      </p:sp>
    </p:spTree>
    <p:extLst>
      <p:ext uri="{BB962C8B-B14F-4D97-AF65-F5344CB8AC3E}">
        <p14:creationId xmlns:p14="http://schemas.microsoft.com/office/powerpoint/2010/main" val="404176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335" y="0"/>
            <a:ext cx="6883330" cy="6858000"/>
          </a:xfrm>
          <a:prstGeom prst="rect">
            <a:avLst/>
          </a:prstGeom>
        </p:spPr>
      </p:pic>
      <p:sp>
        <p:nvSpPr>
          <p:cNvPr id="2" name="Title 1"/>
          <p:cNvSpPr>
            <a:spLocks noGrp="1"/>
          </p:cNvSpPr>
          <p:nvPr>
            <p:ph type="title"/>
          </p:nvPr>
        </p:nvSpPr>
        <p:spPr>
          <a:xfrm>
            <a:off x="-990600" y="-228600"/>
            <a:ext cx="4419600" cy="1143000"/>
          </a:xfrm>
        </p:spPr>
        <p:txBody>
          <a:bodyPr/>
          <a:lstStyle/>
          <a:p>
            <a:r>
              <a:rPr lang="en-US" sz="3600" dirty="0" smtClean="0">
                <a:solidFill>
                  <a:srgbClr val="FFFF00"/>
                </a:solidFill>
              </a:rPr>
              <a:t>JMA’s AHI</a:t>
            </a:r>
            <a:endParaRPr lang="en-US" sz="3600" dirty="0">
              <a:solidFill>
                <a:srgbClr val="FFFF00"/>
              </a:solidFill>
            </a:endParaRPr>
          </a:p>
        </p:txBody>
      </p:sp>
      <p:sp>
        <p:nvSpPr>
          <p:cNvPr id="3" name="Content Placeholder 2"/>
          <p:cNvSpPr>
            <a:spLocks noGrp="1"/>
          </p:cNvSpPr>
          <p:nvPr>
            <p:ph sz="half" idx="1"/>
          </p:nvPr>
        </p:nvSpPr>
        <p:spPr>
          <a:xfrm>
            <a:off x="6858000" y="6019800"/>
            <a:ext cx="2286000" cy="533400"/>
          </a:xfrm>
        </p:spPr>
        <p:txBody>
          <a:bodyPr/>
          <a:lstStyle/>
          <a:p>
            <a:pPr marL="0" indent="0">
              <a:buNone/>
            </a:pPr>
            <a:r>
              <a:rPr lang="en-US" sz="1600" dirty="0" smtClean="0">
                <a:solidFill>
                  <a:schemeClr val="bg1"/>
                </a:solidFill>
              </a:rPr>
              <a:t>S. Miller (CIRA) </a:t>
            </a:r>
            <a:r>
              <a:rPr lang="en-US" sz="1600" dirty="0">
                <a:solidFill>
                  <a:schemeClr val="bg1"/>
                </a:solidFill>
              </a:rPr>
              <a:t>on behalf of the </a:t>
            </a:r>
            <a:r>
              <a:rPr lang="en-US" sz="1600" dirty="0" smtClean="0">
                <a:solidFill>
                  <a:schemeClr val="bg1"/>
                </a:solidFill>
              </a:rPr>
              <a:t>GOES-R AWG Imagery </a:t>
            </a:r>
            <a:r>
              <a:rPr lang="en-US" sz="1600" dirty="0">
                <a:solidFill>
                  <a:schemeClr val="bg1"/>
                </a:solidFill>
              </a:rPr>
              <a:t>Team</a:t>
            </a:r>
          </a:p>
        </p:txBody>
      </p:sp>
      <p:sp>
        <p:nvSpPr>
          <p:cNvPr id="5" name="Slide Number Placeholder 4"/>
          <p:cNvSpPr>
            <a:spLocks noGrp="1"/>
          </p:cNvSpPr>
          <p:nvPr>
            <p:ph type="sldNum" sz="quarter" idx="12"/>
          </p:nvPr>
        </p:nvSpPr>
        <p:spPr/>
        <p:txBody>
          <a:bodyPr/>
          <a:lstStyle/>
          <a:p>
            <a:pPr>
              <a:defRPr/>
            </a:pPr>
            <a:fld id="{CC7E65C8-2C22-4AE6-98B5-BCD7AD56F3B5}" type="slidenum">
              <a:rPr lang="en-US" smtClean="0"/>
              <a:pPr>
                <a:defRPr/>
              </a:pPr>
              <a:t>129</a:t>
            </a:fld>
            <a:endParaRPr lang="en-US"/>
          </a:p>
        </p:txBody>
      </p:sp>
      <p:sp>
        <p:nvSpPr>
          <p:cNvPr id="7" name="Content Placeholder 2"/>
          <p:cNvSpPr>
            <a:spLocks noGrp="1"/>
          </p:cNvSpPr>
          <p:nvPr>
            <p:ph sz="half" idx="1"/>
          </p:nvPr>
        </p:nvSpPr>
        <p:spPr>
          <a:xfrm>
            <a:off x="42162" y="6096000"/>
            <a:ext cx="2286000" cy="381000"/>
          </a:xfrm>
        </p:spPr>
        <p:txBody>
          <a:bodyPr/>
          <a:lstStyle/>
          <a:p>
            <a:pPr marL="0" indent="0">
              <a:buNone/>
            </a:pPr>
            <a:r>
              <a:rPr lang="en-US" sz="1600" i="1" dirty="0" smtClean="0">
                <a:solidFill>
                  <a:schemeClr val="bg1"/>
                </a:solidFill>
              </a:rPr>
              <a:t>25-January-2015</a:t>
            </a:r>
          </a:p>
          <a:p>
            <a:pPr marL="0" indent="0">
              <a:buNone/>
            </a:pPr>
            <a:r>
              <a:rPr lang="en-US" sz="1600" i="1" dirty="0" smtClean="0">
                <a:solidFill>
                  <a:schemeClr val="bg1"/>
                </a:solidFill>
              </a:rPr>
              <a:t>02:30 UTC</a:t>
            </a:r>
            <a:endParaRPr lang="en-US" sz="1600" i="1" dirty="0">
              <a:solidFill>
                <a:schemeClr val="bg1"/>
              </a:solidFill>
            </a:endParaRPr>
          </a:p>
        </p:txBody>
      </p:sp>
    </p:spTree>
    <p:extLst>
      <p:ext uri="{BB962C8B-B14F-4D97-AF65-F5344CB8AC3E}">
        <p14:creationId xmlns:p14="http://schemas.microsoft.com/office/powerpoint/2010/main" val="2757527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13</a:t>
            </a:fld>
            <a:endParaRPr lang="en-US" smtClean="0">
              <a:solidFill>
                <a:srgbClr val="000000"/>
              </a:solidFill>
            </a:endParaRPr>
          </a:p>
        </p:txBody>
      </p:sp>
      <p:sp>
        <p:nvSpPr>
          <p:cNvPr id="6" name="Rounded Rectangle 5"/>
          <p:cNvSpPr>
            <a:spLocks noChangeArrowheads="1"/>
          </p:cNvSpPr>
          <p:nvPr/>
        </p:nvSpPr>
        <p:spPr bwMode="auto">
          <a:xfrm>
            <a:off x="1219200" y="5638800"/>
            <a:ext cx="6705600" cy="93571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2 visible bands and 4 near infrared bands on the ABI, compared to only one on today’s imager </a:t>
            </a:r>
            <a:endParaRPr lang="en-US" sz="2000" b="1" dirty="0">
              <a:solidFill>
                <a:srgbClr val="000000"/>
              </a:solidFill>
            </a:endParaRPr>
          </a:p>
        </p:txBody>
      </p:sp>
      <p:sp>
        <p:nvSpPr>
          <p:cNvPr id="2" name="TextBox 1"/>
          <p:cNvSpPr txBox="1"/>
          <p:nvPr/>
        </p:nvSpPr>
        <p:spPr>
          <a:xfrm>
            <a:off x="2113358" y="1143000"/>
            <a:ext cx="1239442" cy="307777"/>
          </a:xfrm>
          <a:prstGeom prst="rect">
            <a:avLst/>
          </a:prstGeom>
          <a:noFill/>
        </p:spPr>
        <p:txBody>
          <a:bodyPr wrap="none" rtlCol="0">
            <a:spAutoFit/>
          </a:bodyPr>
          <a:lstStyle/>
          <a:p>
            <a:r>
              <a:rPr lang="en-US" sz="1400" dirty="0" smtClean="0"/>
              <a:t>Approximate:</a:t>
            </a:r>
            <a:endParaRPr lang="en-US" sz="1400" dirty="0"/>
          </a:p>
        </p:txBody>
      </p:sp>
    </p:spTree>
    <p:extLst>
      <p:ext uri="{BB962C8B-B14F-4D97-AF65-F5344CB8AC3E}">
        <p14:creationId xmlns:p14="http://schemas.microsoft.com/office/powerpoint/2010/main" val="6697043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05666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a:lstStyle/>
          <a:p>
            <a:r>
              <a:rPr lang="en-US" sz="3200" dirty="0" err="1" smtClean="0">
                <a:solidFill>
                  <a:srgbClr val="FFFF00"/>
                </a:solidFill>
              </a:rPr>
              <a:t>Realtime</a:t>
            </a:r>
            <a:r>
              <a:rPr lang="en-US" sz="3200" dirty="0" smtClean="0">
                <a:solidFill>
                  <a:srgbClr val="FFFF00"/>
                </a:solidFill>
              </a:rPr>
              <a:t> WRF </a:t>
            </a:r>
            <a:r>
              <a:rPr lang="en-US" sz="3200" dirty="0" err="1" smtClean="0">
                <a:solidFill>
                  <a:srgbClr val="FFFF00"/>
                </a:solidFill>
              </a:rPr>
              <a:t>Chem</a:t>
            </a:r>
            <a:r>
              <a:rPr lang="en-US" sz="3200" dirty="0" smtClean="0">
                <a:solidFill>
                  <a:srgbClr val="FFFF00"/>
                </a:solidFill>
              </a:rPr>
              <a:t> and GFS ABI runs</a:t>
            </a:r>
            <a:endParaRPr lang="en-US" sz="3200" dirty="0">
              <a:solidFill>
                <a:srgbClr val="FFFF00"/>
              </a:solidFill>
            </a:endParaRPr>
          </a:p>
        </p:txBody>
      </p:sp>
      <p:sp>
        <p:nvSpPr>
          <p:cNvPr id="3" name="Content Placeholder 2"/>
          <p:cNvSpPr>
            <a:spLocks noGrp="1"/>
          </p:cNvSpPr>
          <p:nvPr>
            <p:ph idx="1"/>
          </p:nvPr>
        </p:nvSpPr>
        <p:spPr>
          <a:xfrm>
            <a:off x="0" y="762000"/>
            <a:ext cx="10515600" cy="4525963"/>
          </a:xfrm>
        </p:spPr>
        <p:txBody>
          <a:bodyPr/>
          <a:lstStyle/>
          <a:p>
            <a:r>
              <a:rPr lang="en-US" sz="1800" dirty="0">
                <a:solidFill>
                  <a:schemeClr val="bg1"/>
                </a:solidFill>
              </a:rPr>
              <a:t>http://cimss.ssec.wisc.edu/goes_r/proving-ground/wrf_chem_abi/wrf_chem_abi.html</a:t>
            </a: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131</a:t>
            </a:fld>
            <a:endParaRPr lang="en-US">
              <a:solidFill>
                <a:srgbClr val="00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66800"/>
            <a:ext cx="5782541" cy="52578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446708"/>
            <a:ext cx="7072406" cy="5411292"/>
          </a:xfrm>
          <a:prstGeom prst="rect">
            <a:avLst/>
          </a:prstGeom>
        </p:spPr>
      </p:pic>
      <p:sp>
        <p:nvSpPr>
          <p:cNvPr id="10" name="TextBox 9"/>
          <p:cNvSpPr txBox="1"/>
          <p:nvPr/>
        </p:nvSpPr>
        <p:spPr>
          <a:xfrm>
            <a:off x="283030" y="6139934"/>
            <a:ext cx="7391399" cy="369332"/>
          </a:xfrm>
          <a:prstGeom prst="rect">
            <a:avLst/>
          </a:prstGeom>
          <a:solidFill>
            <a:srgbClr val="FFFF00"/>
          </a:solidFill>
        </p:spPr>
        <p:txBody>
          <a:bodyPr wrap="square" rtlCol="0">
            <a:spAutoFit/>
          </a:bodyPr>
          <a:lstStyle/>
          <a:p>
            <a:r>
              <a:rPr lang="en-US" dirty="0" err="1" smtClean="0">
                <a:solidFill>
                  <a:srgbClr val="000000"/>
                </a:solidFill>
              </a:rPr>
              <a:t>Realtime</a:t>
            </a:r>
            <a:r>
              <a:rPr lang="en-US" dirty="0" smtClean="0">
                <a:solidFill>
                  <a:srgbClr val="000000"/>
                </a:solidFill>
              </a:rPr>
              <a:t> simulated ABI Data used for GOES-R ground system testing</a:t>
            </a:r>
            <a:endParaRPr lang="en-US" dirty="0">
              <a:solidFill>
                <a:prstClr val="black"/>
              </a:solidFill>
            </a:endParaRPr>
          </a:p>
        </p:txBody>
      </p:sp>
    </p:spTree>
    <p:extLst>
      <p:ext uri="{BB962C8B-B14F-4D97-AF65-F5344CB8AC3E}">
        <p14:creationId xmlns:p14="http://schemas.microsoft.com/office/powerpoint/2010/main" val="42329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a:lstStyle/>
          <a:p>
            <a:r>
              <a:rPr lang="en-US" sz="3200" dirty="0" smtClean="0">
                <a:solidFill>
                  <a:srgbClr val="FFFF00"/>
                </a:solidFill>
              </a:rPr>
              <a:t>Near </a:t>
            </a:r>
            <a:r>
              <a:rPr lang="en-US" sz="3200" dirty="0" err="1" smtClean="0">
                <a:solidFill>
                  <a:srgbClr val="FFFF00"/>
                </a:solidFill>
              </a:rPr>
              <a:t>Realtime</a:t>
            </a:r>
            <a:r>
              <a:rPr lang="en-US" sz="3200" dirty="0" smtClean="0">
                <a:solidFill>
                  <a:srgbClr val="FFFF00"/>
                </a:solidFill>
              </a:rPr>
              <a:t> GFS ABI runs</a:t>
            </a:r>
            <a:endParaRPr lang="en-US" sz="3200" dirty="0">
              <a:solidFill>
                <a:srgbClr val="FFFF00"/>
              </a:solidFill>
            </a:endParaRPr>
          </a:p>
        </p:txBody>
      </p:sp>
      <p:sp>
        <p:nvSpPr>
          <p:cNvPr id="3" name="Content Placeholder 2"/>
          <p:cNvSpPr>
            <a:spLocks noGrp="1"/>
          </p:cNvSpPr>
          <p:nvPr>
            <p:ph idx="1"/>
          </p:nvPr>
        </p:nvSpPr>
        <p:spPr>
          <a:xfrm>
            <a:off x="0" y="762000"/>
            <a:ext cx="10515600" cy="4525963"/>
          </a:xfrm>
        </p:spPr>
        <p:txBody>
          <a:bodyPr/>
          <a:lstStyle/>
          <a:p>
            <a:r>
              <a:rPr lang="en-US" sz="1800" dirty="0" err="1" smtClean="0">
                <a:solidFill>
                  <a:schemeClr val="bg1"/>
                </a:solidFill>
              </a:rPr>
              <a:t>RaFTR</a:t>
            </a:r>
            <a:r>
              <a:rPr lang="en-US" sz="1800" dirty="0" smtClean="0">
                <a:solidFill>
                  <a:schemeClr val="bg1"/>
                </a:solidFill>
              </a:rPr>
              <a:t>-CIMSS-SIM data</a:t>
            </a:r>
            <a:endParaRPr lang="en-US" sz="1800"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132</a:t>
            </a:fld>
            <a:endParaRPr lang="en-US">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25" y="1189264"/>
            <a:ext cx="6762750" cy="5410200"/>
          </a:xfrm>
          <a:prstGeom prst="rect">
            <a:avLst/>
          </a:prstGeom>
        </p:spPr>
      </p:pic>
      <p:sp>
        <p:nvSpPr>
          <p:cNvPr id="8" name="TextBox 7"/>
          <p:cNvSpPr txBox="1"/>
          <p:nvPr/>
        </p:nvSpPr>
        <p:spPr>
          <a:xfrm>
            <a:off x="304801" y="5029200"/>
            <a:ext cx="7391399" cy="923330"/>
          </a:xfrm>
          <a:prstGeom prst="rect">
            <a:avLst/>
          </a:prstGeom>
          <a:solidFill>
            <a:srgbClr val="FFFF00"/>
          </a:solidFill>
        </p:spPr>
        <p:txBody>
          <a:bodyPr wrap="square" rtlCol="0">
            <a:spAutoFit/>
          </a:bodyPr>
          <a:lstStyle/>
          <a:p>
            <a:r>
              <a:rPr lang="en-US" dirty="0" smtClean="0">
                <a:solidFill>
                  <a:srgbClr val="000000"/>
                </a:solidFill>
              </a:rPr>
              <a:t>Screenshot of </a:t>
            </a:r>
            <a:r>
              <a:rPr lang="en-US" dirty="0" smtClean="0">
                <a:solidFill>
                  <a:prstClr val="black"/>
                </a:solidFill>
              </a:rPr>
              <a:t>Simulated ABI data at 140E </a:t>
            </a:r>
            <a:r>
              <a:rPr lang="en-US" dirty="0" smtClean="0">
                <a:solidFill>
                  <a:srgbClr val="000000"/>
                </a:solidFill>
              </a:rPr>
              <a:t>from the National Headquarters Development system (NHDA) - AWIPS-II GOES-R test (January 23, 2015)  </a:t>
            </a:r>
            <a:r>
              <a:rPr lang="en-US" dirty="0" smtClean="0">
                <a:solidFill>
                  <a:prstClr val="black"/>
                </a:solidFill>
              </a:rPr>
              <a:t>Image from Joe </a:t>
            </a:r>
            <a:r>
              <a:rPr lang="en-US" dirty="0" err="1" smtClean="0">
                <a:solidFill>
                  <a:prstClr val="black"/>
                </a:solidFill>
              </a:rPr>
              <a:t>Zajic</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73743334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eaLnBrk="1" hangingPunct="1"/>
            <a:r>
              <a:rPr lang="en-US" dirty="0" smtClean="0">
                <a:solidFill>
                  <a:schemeClr val="bg1"/>
                </a:solidFill>
              </a:rPr>
              <a:t>Other</a:t>
            </a:r>
          </a:p>
          <a:p>
            <a:pPr eaLnBrk="1" hangingPunct="1"/>
            <a:r>
              <a:rPr lang="en-US" dirty="0" smtClean="0">
                <a:solidFill>
                  <a:srgbClr val="FFFF00"/>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133</a:t>
            </a:fld>
            <a:endParaRPr lang="en-US" smtClean="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352800"/>
            <a:ext cx="3124200" cy="3124200"/>
          </a:xfrm>
          <a:prstGeom prst="rect">
            <a:avLst/>
          </a:prstGeom>
        </p:spPr>
      </p:pic>
    </p:spTree>
    <p:extLst>
      <p:ext uri="{BB962C8B-B14F-4D97-AF65-F5344CB8AC3E}">
        <p14:creationId xmlns:p14="http://schemas.microsoft.com/office/powerpoint/2010/main" val="19660991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3101142634"/>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80486004"/>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Tree>
    <p:extLst>
      <p:ext uri="{BB962C8B-B14F-4D97-AF65-F5344CB8AC3E}">
        <p14:creationId xmlns:p14="http://schemas.microsoft.com/office/powerpoint/2010/main" val="14409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dirty="0" smtClean="0"/>
              <a:t>Geostationary Imagers: Number of </a:t>
            </a:r>
            <a:r>
              <a:rPr lang="en-US" u="sng" dirty="0" smtClean="0"/>
              <a:t>Spectral</a:t>
            </a:r>
            <a:r>
              <a:rPr lang="en-US" dirty="0" smtClean="0"/>
              <a:t> bands (~ width)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0048635"/>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(0.15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1 (1 </a:t>
                      </a:r>
                      <a:r>
                        <a:rPr lang="el-GR" dirty="0" smtClean="0"/>
                        <a:t>μ</a:t>
                      </a:r>
                      <a:r>
                        <a:rPr lang="en-US" dirty="0" smtClean="0"/>
                        <a:t>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3 (1 </a:t>
                      </a:r>
                      <a:r>
                        <a:rPr lang="el-GR" dirty="0" smtClean="0"/>
                        <a:t>μ</a:t>
                      </a:r>
                      <a:r>
                        <a:rPr lang="en-US" dirty="0" smtClean="0"/>
                        <a:t>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6 (0.1 </a:t>
                      </a:r>
                      <a:r>
                        <a:rPr lang="el-GR" dirty="0" smtClean="0"/>
                        <a:t>μ</a:t>
                      </a:r>
                      <a:r>
                        <a:rPr lang="en-US" dirty="0" smtClean="0"/>
                        <a:t>m)</a:t>
                      </a:r>
                      <a:endParaRPr lang="en-US" dirty="0"/>
                    </a:p>
                  </a:txBody>
                  <a:tcPr/>
                </a:tc>
                <a:tc>
                  <a:txBody>
                    <a:bodyPr/>
                    <a:lstStyle/>
                    <a:p>
                      <a:r>
                        <a:rPr lang="en-US" dirty="0" smtClean="0"/>
                        <a:t>10 (1 </a:t>
                      </a:r>
                      <a:r>
                        <a:rPr lang="el-GR" dirty="0" smtClean="0"/>
                        <a:t>μ</a:t>
                      </a:r>
                      <a:r>
                        <a:rPr lang="en-US" dirty="0" smtClean="0"/>
                        <a:t>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 name="Slide Number Placeholder 6"/>
          <p:cNvSpPr>
            <a:spLocks noGrp="1"/>
          </p:cNvSpPr>
          <p:nvPr>
            <p:ph type="sldNum" sz="quarter" idx="12"/>
          </p:nvPr>
        </p:nvSpPr>
        <p:spPr/>
        <p:txBody>
          <a:bodyPr/>
          <a:lstStyle/>
          <a:p>
            <a:fld id="{DCB7186A-6F92-4F8F-B4D4-34B97F42FEF7}" type="slidenum">
              <a:rPr lang="en-US">
                <a:solidFill>
                  <a:prstClr val="black">
                    <a:tint val="75000"/>
                  </a:prstClr>
                </a:solidFill>
              </a:rPr>
              <a:pPr/>
              <a:t>136</a:t>
            </a:fld>
            <a:endParaRPr lang="en-US">
              <a:solidFill>
                <a:prstClr val="black">
                  <a:tint val="75000"/>
                </a:prstClr>
              </a:solidFill>
            </a:endParaRPr>
          </a:p>
        </p:txBody>
      </p:sp>
      <p:sp>
        <p:nvSpPr>
          <p:cNvPr id="8" name="TextBox 7"/>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6" name="TextBox 5"/>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3" name="Left Arrow 2"/>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0434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Geostationary Imagers: </a:t>
            </a:r>
            <a:br>
              <a:rPr lang="en-US" dirty="0" smtClean="0"/>
            </a:br>
            <a:r>
              <a:rPr lang="en-US" u="sng" dirty="0" smtClean="0"/>
              <a:t>Spatial</a:t>
            </a:r>
            <a:r>
              <a:rPr lang="en-US" dirty="0" smtClean="0"/>
              <a:t> Resolution (approximate)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8441143"/>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ATS-1/3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ATS-3 </a:t>
                      </a:r>
                      <a:r>
                        <a:rPr lang="en-US" sz="1600" dirty="0" smtClean="0"/>
                        <a:t>(Multicolor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 km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7-14 km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 </a:t>
                      </a:r>
                      <a:endParaRPr lang="en-US" dirty="0"/>
                    </a:p>
                  </a:txBody>
                  <a:tcPr/>
                </a:tc>
                <a:tc>
                  <a:txBody>
                    <a:bodyPr/>
                    <a:lstStyle/>
                    <a:p>
                      <a:r>
                        <a:rPr lang="en-US" dirty="0" smtClean="0"/>
                        <a:t>4-8 km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a:t>
                      </a:r>
                      <a:endParaRPr lang="en-US" dirty="0"/>
                    </a:p>
                  </a:txBody>
                  <a:tcPr/>
                </a:tc>
                <a:tc>
                  <a:txBody>
                    <a:bodyPr/>
                    <a:lstStyle/>
                    <a:p>
                      <a:r>
                        <a:rPr lang="en-US" dirty="0" smtClean="0"/>
                        <a:t>4 km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1 km</a:t>
                      </a:r>
                      <a:endParaRPr lang="en-US" dirty="0"/>
                    </a:p>
                  </a:txBody>
                  <a:tcPr/>
                </a:tc>
                <a:tc>
                  <a:txBody>
                    <a:bodyPr/>
                    <a:lstStyle/>
                    <a:p>
                      <a:r>
                        <a:rPr lang="en-US" dirty="0" smtClean="0"/>
                        <a:t>2 km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DCB7186A-6F92-4F8F-B4D4-34B97F42FEF7}" type="slidenum">
              <a:rPr lang="en-US">
                <a:solidFill>
                  <a:prstClr val="black">
                    <a:tint val="75000"/>
                  </a:prstClr>
                </a:solidFill>
              </a:rPr>
              <a:pPr/>
              <a:t>137</a:t>
            </a:fld>
            <a:endParaRPr lang="en-US">
              <a:solidFill>
                <a:prstClr val="black">
                  <a:tint val="75000"/>
                </a:prstClr>
              </a:solidFill>
            </a:endParaRPr>
          </a:p>
        </p:txBody>
      </p:sp>
      <p:sp>
        <p:nvSpPr>
          <p:cNvPr id="7" name="TextBox 6"/>
          <p:cNvSpPr txBox="1"/>
          <p:nvPr/>
        </p:nvSpPr>
        <p:spPr>
          <a:xfrm>
            <a:off x="152400" y="6412468"/>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8" name="TextBox 7"/>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9" name="Left Arrow 8"/>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282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US" dirty="0" smtClean="0"/>
              <a:t>Geostationary Imagers: </a:t>
            </a:r>
            <a:br>
              <a:rPr lang="en-US" dirty="0" smtClean="0"/>
            </a:br>
            <a:r>
              <a:rPr lang="en-US" u="sng" dirty="0" smtClean="0"/>
              <a:t>Temporal</a:t>
            </a:r>
            <a:r>
              <a:rPr lang="en-US" dirty="0" smtClean="0"/>
              <a:t> Resolution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1141318"/>
              </p:ext>
            </p:extLst>
          </p:nvPr>
        </p:nvGraphicFramePr>
        <p:xfrm>
          <a:off x="533400" y="1295400"/>
          <a:ext cx="8458200" cy="5013960"/>
        </p:xfrm>
        <a:graphic>
          <a:graphicData uri="http://schemas.openxmlformats.org/drawingml/2006/table">
            <a:tbl>
              <a:tblPr firstRow="1" bandRow="1">
                <a:tableStyleId>{5C22544A-7EE6-4342-B048-85BDC9FD1C3A}</a:tableStyleId>
              </a:tblPr>
              <a:tblGrid>
                <a:gridCol w="1295401"/>
                <a:gridCol w="3886200"/>
                <a:gridCol w="1676399"/>
                <a:gridCol w="16002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 30 min</a:t>
                      </a:r>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r>
                        <a:rPr lang="en-US" dirty="0" smtClean="0"/>
                        <a:t>7 – 30 min</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0.5 - 5 - 15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0.5 - 5 - 15 min</a:t>
                      </a:r>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
        <p:nvSpPr>
          <p:cNvPr id="6" name="Slide Number Placeholder 5"/>
          <p:cNvSpPr>
            <a:spLocks noGrp="1"/>
          </p:cNvSpPr>
          <p:nvPr>
            <p:ph type="sldNum" sz="quarter" idx="12"/>
          </p:nvPr>
        </p:nvSpPr>
        <p:spPr/>
        <p:txBody>
          <a:bodyPr/>
          <a:lstStyle/>
          <a:p>
            <a:fld id="{DCB7186A-6F92-4F8F-B4D4-34B97F42FEF7}" type="slidenum">
              <a:rPr lang="en-US">
                <a:solidFill>
                  <a:prstClr val="black">
                    <a:tint val="75000"/>
                  </a:prstClr>
                </a:solidFill>
              </a:rPr>
              <a:pPr/>
              <a:t>138</a:t>
            </a:fld>
            <a:endParaRPr lang="en-US">
              <a:solidFill>
                <a:prstClr val="black">
                  <a:tint val="75000"/>
                </a:prstClr>
              </a:solidFill>
            </a:endParaRPr>
          </a:p>
        </p:txBody>
      </p:sp>
      <p:sp>
        <p:nvSpPr>
          <p:cNvPr id="7" name="TextBox 6"/>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9" name="TextBox 8"/>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10" name="Left Arrow 9"/>
          <p:cNvSpPr/>
          <p:nvPr/>
        </p:nvSpPr>
        <p:spPr>
          <a:xfrm>
            <a:off x="89154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320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noAutofit/>
          </a:bodyPr>
          <a:lstStyle/>
          <a:p>
            <a:pPr marL="0" indent="0" eaLnBrk="1" hangingPunct="1">
              <a:buNone/>
              <a:defRPr/>
            </a:pPr>
            <a:r>
              <a:rPr lang="en-US" sz="2800" dirty="0" smtClean="0">
                <a:solidFill>
                  <a:schemeClr val="bg1"/>
                </a:solidFill>
              </a:rPr>
              <a:t>1. The GOES-R ABI provides </a:t>
            </a:r>
            <a:r>
              <a:rPr lang="en-US" sz="2800" b="1" dirty="0" smtClean="0">
                <a:solidFill>
                  <a:schemeClr val="bg1"/>
                </a:solidFill>
              </a:rPr>
              <a:t>mission continuity</a:t>
            </a:r>
          </a:p>
          <a:p>
            <a:pPr marL="514350" indent="-514350" eaLnBrk="1" hangingPunct="1">
              <a:buAutoNum type="arabicPeriod"/>
              <a:defRPr/>
            </a:pPr>
            <a:endParaRPr lang="en-US" sz="2800" dirty="0" smtClean="0">
              <a:solidFill>
                <a:schemeClr val="bg1"/>
              </a:solidFill>
            </a:endParaRPr>
          </a:p>
          <a:p>
            <a:pPr marL="0" indent="0" eaLnBrk="1" hangingPunct="1">
              <a:buNone/>
              <a:defRPr/>
            </a:pPr>
            <a:r>
              <a:rPr lang="en-US" sz="2800" dirty="0" smtClean="0">
                <a:solidFill>
                  <a:schemeClr val="bg1"/>
                </a:solidFill>
              </a:rPr>
              <a:t>2. Two times the </a:t>
            </a:r>
            <a:r>
              <a:rPr lang="en-US" sz="2800" b="1" dirty="0" smtClean="0">
                <a:solidFill>
                  <a:schemeClr val="bg1"/>
                </a:solidFill>
              </a:rPr>
              <a:t>image navigation quality</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3. Three times the </a:t>
            </a:r>
            <a:r>
              <a:rPr lang="en-US" sz="2800" b="1" dirty="0" smtClean="0">
                <a:solidFill>
                  <a:schemeClr val="bg1"/>
                </a:solidFill>
              </a:rPr>
              <a:t>number of imaging bands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4. Four times the </a:t>
            </a:r>
            <a:r>
              <a:rPr lang="en-US" sz="2800" b="1" dirty="0" smtClean="0">
                <a:solidFill>
                  <a:schemeClr val="bg1"/>
                </a:solidFill>
              </a:rPr>
              <a:t>spatial resolutions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5. Five times the </a:t>
            </a:r>
            <a:r>
              <a:rPr lang="en-US" sz="2800" b="1" dirty="0" smtClean="0">
                <a:solidFill>
                  <a:schemeClr val="bg1"/>
                </a:solidFill>
              </a:rPr>
              <a:t>coverage rate</a:t>
            </a:r>
          </a:p>
          <a:p>
            <a:pPr marL="0" indent="0" eaLnBrk="1" hangingPunct="1">
              <a:buNone/>
              <a:defRPr/>
            </a:pPr>
            <a:r>
              <a:rPr lang="en-US" sz="2800" dirty="0">
                <a:solidFill>
                  <a:schemeClr val="bg1"/>
                </a:solidFill>
              </a:rPr>
              <a:t>	</a:t>
            </a:r>
            <a:r>
              <a:rPr lang="en-US" sz="2800" dirty="0" smtClean="0">
                <a:solidFill>
                  <a:schemeClr val="bg1"/>
                </a:solidFill>
              </a:rPr>
              <a:t>- Special GOES-14 1-min data pathfinder</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139</a:t>
            </a:fld>
            <a:endParaRPr lang="en-US" smtClean="0">
              <a:solidFill>
                <a:srgbClr val="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spTree>
    <p:extLst>
      <p:ext uri="{BB962C8B-B14F-4D97-AF65-F5344CB8AC3E}">
        <p14:creationId xmlns:p14="http://schemas.microsoft.com/office/powerpoint/2010/main" val="223834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14</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26437900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rgbClr val="FFFF00"/>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140</a:t>
            </a:fld>
            <a:endParaRPr lang="en-US" smtClean="0">
              <a:solidFill>
                <a:srgbClr val="000000"/>
              </a:solidFill>
            </a:endParaRPr>
          </a:p>
        </p:txBody>
      </p:sp>
    </p:spTree>
    <p:extLst>
      <p:ext uri="{BB962C8B-B14F-4D97-AF65-F5344CB8AC3E}">
        <p14:creationId xmlns:p14="http://schemas.microsoft.com/office/powerpoint/2010/main" val="71863609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ABI Bands Quick Information Guides</a:t>
            </a:r>
          </a:p>
        </p:txBody>
      </p:sp>
      <p:sp>
        <p:nvSpPr>
          <p:cNvPr id="3" name="Content Placeholder 2"/>
          <p:cNvSpPr>
            <a:spLocks noGrp="1"/>
          </p:cNvSpPr>
          <p:nvPr>
            <p:ph idx="1"/>
          </p:nvPr>
        </p:nvSpPr>
        <p:spPr>
          <a:xfrm>
            <a:off x="228600" y="1371600"/>
            <a:ext cx="8839200" cy="4525963"/>
          </a:xfrm>
        </p:spPr>
        <p:txBody>
          <a:bodyPr>
            <a:normAutofit/>
          </a:bodyPr>
          <a:lstStyle/>
          <a:p>
            <a:r>
              <a:rPr lang="en-US" sz="2400" dirty="0">
                <a:solidFill>
                  <a:schemeClr val="bg1"/>
                </a:solidFill>
              </a:rPr>
              <a:t>http://www.goes-r.gov/education/ABI-bands-quick-info.html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057400"/>
            <a:ext cx="3666407" cy="4724400"/>
          </a:xfrm>
          <a:prstGeom prst="rect">
            <a:avLst/>
          </a:prstGeom>
        </p:spPr>
      </p:pic>
    </p:spTree>
    <p:extLst>
      <p:ext uri="{BB962C8B-B14F-4D97-AF65-F5344CB8AC3E}">
        <p14:creationId xmlns:p14="http://schemas.microsoft.com/office/powerpoint/2010/main" val="217043901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Select Links</a:t>
            </a:r>
          </a:p>
        </p:txBody>
      </p:sp>
      <p:sp>
        <p:nvSpPr>
          <p:cNvPr id="184323" name="Rectangle 3"/>
          <p:cNvSpPr>
            <a:spLocks noGrp="1" noChangeArrowheads="1"/>
          </p:cNvSpPr>
          <p:nvPr>
            <p:ph type="body" idx="1"/>
          </p:nvPr>
        </p:nvSpPr>
        <p:spPr>
          <a:xfrm>
            <a:off x="-304800" y="762000"/>
            <a:ext cx="9372600" cy="4525962"/>
          </a:xfrm>
        </p:spPr>
        <p:txBody>
          <a:bodyPr/>
          <a:lstStyle/>
          <a:p>
            <a:pPr lvl="1">
              <a:spcBef>
                <a:spcPct val="0"/>
              </a:spcBef>
              <a:buFontTx/>
              <a:buChar char="•"/>
            </a:pPr>
            <a:r>
              <a:rPr lang="en-US" sz="2400" dirty="0" smtClean="0">
                <a:solidFill>
                  <a:srgbClr val="FFFFFF"/>
                </a:solidFill>
                <a:latin typeface="Arial Unicode MS" pitchFamily="34" charset="-128"/>
              </a:rPr>
              <a:t>http://www.goes-r.gov</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chemeClr val="bg1"/>
                </a:solidFill>
                <a:ea typeface="Calibri"/>
                <a:cs typeface="Calibri"/>
                <a:sym typeface="Calibri"/>
                <a:rtl val="0"/>
              </a:rPr>
              <a:t>http</a:t>
            </a:r>
            <a:r>
              <a:rPr lang="en-US" sz="2400" dirty="0">
                <a:solidFill>
                  <a:schemeClr val="bg1"/>
                </a:solidFill>
                <a:ea typeface="Calibri"/>
                <a:cs typeface="Calibri"/>
                <a:sym typeface="Calibri"/>
                <a:rtl val="0"/>
              </a:rPr>
              <a:t>://cimss.ssec.wisc.edu/education/goesr</a:t>
            </a:r>
            <a:r>
              <a:rPr lang="en-US" sz="2400" dirty="0" smtClean="0">
                <a:solidFill>
                  <a:srgbClr val="FFFFFF"/>
                </a:solidFill>
                <a:latin typeface="Arial Unicode MS" pitchFamily="34" charset="-128"/>
              </a:rPr>
              <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a:solidFill>
                  <a:srgbClr val="FFFFFF"/>
                </a:solidFill>
                <a:latin typeface="Arial Unicode MS" pitchFamily="34" charset="-128"/>
              </a:rPr>
              <a:t>http://satelliteconferences.noaa.gov/2015/ </a:t>
            </a:r>
            <a:r>
              <a:rPr lang="en-US" sz="2400" dirty="0" smtClean="0">
                <a:solidFill>
                  <a:srgbClr val="FFFFFF"/>
                </a:solidFill>
                <a:latin typeface="Arial Unicode MS" pitchFamily="34" charset="-128"/>
              </a:rPr>
              <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http://cimss.ssec.wisc.edu/goes/abi/</a:t>
            </a:r>
            <a:r>
              <a:rPr lang="en-US" sz="2400" dirty="0" smtClean="0">
                <a:solidFill>
                  <a:srgbClr val="FFFF00"/>
                </a:solidFill>
                <a:latin typeface="Arial Unicode MS" pitchFamily="34" charset="-128"/>
              </a:rPr>
              <a:t> </a:t>
            </a:r>
            <a:br>
              <a:rPr lang="en-US" sz="2400" dirty="0" smtClean="0">
                <a:solidFill>
                  <a:srgbClr val="FFFF00"/>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http://cimss.ssec.wisc.edu/goes/blog/</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a:solidFill>
                  <a:schemeClr val="bg1"/>
                </a:solidFill>
              </a:rPr>
              <a:t>http://cimss.ssec.wisc.edu/goes_r/proving-ground/wrf_chem_abi/wrf_chem_abi.html</a:t>
            </a:r>
          </a:p>
          <a:p>
            <a:pPr marL="457200" lvl="1" indent="0">
              <a:spcBef>
                <a:spcPct val="0"/>
              </a:spcBef>
              <a:buNone/>
            </a:pP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http://cimss.ssec.wisc.edu/goes/srsor2015/GOES-14_SRSOR.html</a:t>
            </a:r>
          </a:p>
          <a:p>
            <a:pPr lvl="1">
              <a:spcBef>
                <a:spcPct val="0"/>
              </a:spcBef>
              <a:buFontTx/>
              <a:buChar char="•"/>
            </a:pPr>
            <a:endParaRPr lang="en-US" sz="1000" dirty="0">
              <a:solidFill>
                <a:srgbClr val="FFFFFF"/>
              </a:solidFill>
              <a:latin typeface="Arial Unicode MS" pitchFamily="34" charset="-128"/>
            </a:endParaRPr>
          </a:p>
          <a:p>
            <a:pPr lvl="1">
              <a:spcBef>
                <a:spcPct val="0"/>
              </a:spcBef>
              <a:buFontTx/>
              <a:buChar char="•"/>
            </a:pPr>
            <a:r>
              <a:rPr lang="en-US" sz="2400" dirty="0">
                <a:solidFill>
                  <a:srgbClr val="FFFFFF"/>
                </a:solidFill>
                <a:latin typeface="Arial Unicode MS" pitchFamily="34" charset="-128"/>
              </a:rPr>
              <a:t>http://www.meted.ucar.edu/index.htm</a:t>
            </a:r>
            <a:endParaRPr lang="en-US" sz="2400" dirty="0" smtClean="0">
              <a:solidFill>
                <a:srgbClr val="FFFFFF"/>
              </a:solidFill>
              <a:latin typeface="Arial Unicode MS" pitchFamily="34" charset="-128"/>
            </a:endParaRP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142</a:t>
            </a:fld>
            <a:endParaRPr lang="en-US" smtClean="0">
              <a:solidFill>
                <a:srgbClr val="000000"/>
              </a:solidFill>
            </a:endParaRPr>
          </a:p>
        </p:txBody>
      </p:sp>
      <p:sp>
        <p:nvSpPr>
          <p:cNvPr id="3" name="Rectangle 2"/>
          <p:cNvSpPr/>
          <p:nvPr/>
        </p:nvSpPr>
        <p:spPr>
          <a:xfrm>
            <a:off x="1447800" y="6312932"/>
            <a:ext cx="6629400" cy="400110"/>
          </a:xfrm>
          <a:prstGeom prst="rect">
            <a:avLst/>
          </a:prstGeom>
        </p:spPr>
        <p:txBody>
          <a:bodyPr wrap="square">
            <a:spAutoFit/>
          </a:bodyPr>
          <a:lstStyle/>
          <a:p>
            <a:r>
              <a:rPr lang="en-US" sz="2000" dirty="0">
                <a:solidFill>
                  <a:srgbClr val="000000"/>
                </a:solidFill>
              </a:rPr>
              <a:t>Contact information: Tim.J.Schmit@noaa.gov</a:t>
            </a:r>
          </a:p>
        </p:txBody>
      </p:sp>
    </p:spTree>
    <p:extLst>
      <p:ext uri="{BB962C8B-B14F-4D97-AF65-F5344CB8AC3E}">
        <p14:creationId xmlns:p14="http://schemas.microsoft.com/office/powerpoint/2010/main" val="67745472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D97DC28-83C0-416A-930C-F8B980D5CAC2}" type="slidenum">
              <a:rPr lang="en-US" smtClean="0">
                <a:solidFill>
                  <a:srgbClr val="000000"/>
                </a:solidFill>
              </a:rPr>
              <a:pPr>
                <a:defRPr/>
              </a:pPr>
              <a:t>143</a:t>
            </a:fld>
            <a:endParaRPr lang="en-US">
              <a:solidFill>
                <a:srgbClr val="000000"/>
              </a:solidFill>
            </a:endParaRPr>
          </a:p>
        </p:txBody>
      </p:sp>
    </p:spTree>
    <p:extLst>
      <p:ext uri="{BB962C8B-B14F-4D97-AF65-F5344CB8AC3E}">
        <p14:creationId xmlns:p14="http://schemas.microsoft.com/office/powerpoint/2010/main" val="48750996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r>
              <a:rPr lang="en-US" dirty="0" smtClean="0">
                <a:solidFill>
                  <a:srgbClr val="FFFF00"/>
                </a:solidFill>
              </a:rPr>
              <a:t>Data Flow</a:t>
            </a:r>
            <a:endParaRPr lang="en-US" dirty="0">
              <a:solidFill>
                <a:srgbClr val="FFFF00"/>
              </a:solidFill>
            </a:endParaRPr>
          </a:p>
        </p:txBody>
      </p:sp>
      <p:sp>
        <p:nvSpPr>
          <p:cNvPr id="4" name="Content Placeholder 3"/>
          <p:cNvSpPr>
            <a:spLocks noGrp="1"/>
          </p:cNvSpPr>
          <p:nvPr>
            <p:ph idx="1"/>
          </p:nvPr>
        </p:nvSpPr>
        <p:spPr>
          <a:xfrm>
            <a:off x="152400" y="914400"/>
            <a:ext cx="8763000" cy="4525963"/>
          </a:xfrm>
        </p:spPr>
        <p:txBody>
          <a:bodyPr/>
          <a:lstStyle/>
          <a:p>
            <a:r>
              <a:rPr lang="en-US" sz="2400" dirty="0" smtClean="0">
                <a:solidFill>
                  <a:schemeClr val="bg1"/>
                </a:solidFill>
              </a:rPr>
              <a:t>Current plans call for several data delivery methods, for real-time, these are: </a:t>
            </a:r>
          </a:p>
          <a:p>
            <a:pPr lvl="1"/>
            <a:r>
              <a:rPr lang="en-US" sz="1600" dirty="0">
                <a:solidFill>
                  <a:srgbClr val="FFFF00"/>
                </a:solidFill>
              </a:rPr>
              <a:t>GOES-R </a:t>
            </a:r>
            <a:r>
              <a:rPr lang="en-US" sz="1600" dirty="0" err="1">
                <a:solidFill>
                  <a:srgbClr val="FFFF00"/>
                </a:solidFill>
              </a:rPr>
              <a:t>ReBroadcast</a:t>
            </a:r>
            <a:r>
              <a:rPr lang="en-US" sz="1600" dirty="0">
                <a:solidFill>
                  <a:srgbClr val="FFFF00"/>
                </a:solidFill>
              </a:rPr>
              <a:t> </a:t>
            </a:r>
            <a:r>
              <a:rPr lang="en-US" sz="1600" dirty="0" smtClean="0">
                <a:solidFill>
                  <a:srgbClr val="FFFF00"/>
                </a:solidFill>
              </a:rPr>
              <a:t>(RGB) (National Centers)</a:t>
            </a:r>
          </a:p>
          <a:p>
            <a:pPr lvl="1"/>
            <a:r>
              <a:rPr lang="en-US" sz="1600" dirty="0" smtClean="0">
                <a:solidFill>
                  <a:srgbClr val="FFFF00"/>
                </a:solidFill>
              </a:rPr>
              <a:t>SBN (“NOAA Port”)</a:t>
            </a:r>
            <a:r>
              <a:rPr lang="en-US" sz="1600" dirty="0" smtClean="0">
                <a:solidFill>
                  <a:srgbClr val="FFFFFF"/>
                </a:solidFill>
              </a:rPr>
              <a:t>.</a:t>
            </a:r>
          </a:p>
          <a:p>
            <a:pPr lvl="1"/>
            <a:r>
              <a:rPr lang="en-US" sz="1600" dirty="0" smtClean="0">
                <a:solidFill>
                  <a:srgbClr val="FFFF00"/>
                </a:solidFill>
              </a:rPr>
              <a:t>Other (pull)</a:t>
            </a:r>
          </a:p>
          <a:p>
            <a:pPr lvl="1"/>
            <a:endParaRPr lang="en-US" sz="1600" dirty="0">
              <a:solidFill>
                <a:srgbClr val="FFFFFF"/>
              </a:solidFill>
            </a:endParaRPr>
          </a:p>
          <a:p>
            <a:r>
              <a:rPr lang="en-US" sz="2000" dirty="0" smtClean="0">
                <a:solidFill>
                  <a:srgbClr val="FFFFFF"/>
                </a:solidFill>
              </a:rPr>
              <a:t>Hence, what GOES-R data you have may depend on your access method. For example, courser data outside of CONUS and certain sectors. Note that this plan is not ‘set in stone’. </a:t>
            </a:r>
            <a:endParaRPr lang="en-US" sz="2000" dirty="0">
              <a:solidFill>
                <a:schemeClr val="bg1"/>
              </a:solidFill>
            </a:endParaRPr>
          </a:p>
          <a:p>
            <a:endParaRPr lang="en-US" sz="2400" dirty="0">
              <a:solidFill>
                <a:schemeClr val="bg1"/>
              </a:solidFill>
            </a:endParaRPr>
          </a:p>
          <a:p>
            <a:endParaRPr lang="en-US" sz="2400" dirty="0" smtClean="0">
              <a:solidFill>
                <a:schemeClr val="bg1"/>
              </a:solidFill>
            </a:endParaRPr>
          </a:p>
          <a:p>
            <a:endParaRPr lang="en-US" sz="2400" dirty="0">
              <a:solidFill>
                <a:schemeClr val="bg1"/>
              </a:solidFill>
            </a:endParaRPr>
          </a:p>
          <a:p>
            <a:endParaRPr lang="en-US" sz="2400" dirty="0" smtClean="0">
              <a:solidFill>
                <a:schemeClr val="bg1"/>
              </a:solidFill>
            </a:endParaRPr>
          </a:p>
        </p:txBody>
      </p:sp>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144</a:t>
            </a:fld>
            <a:endParaRPr lang="en-US" dirty="0">
              <a:solidFill>
                <a:srgbClr val="000000"/>
              </a:solidFill>
            </a:endParaRPr>
          </a:p>
        </p:txBody>
      </p:sp>
      <p:sp>
        <p:nvSpPr>
          <p:cNvPr id="6" name="Rectangle 5"/>
          <p:cNvSpPr/>
          <p:nvPr/>
        </p:nvSpPr>
        <p:spPr>
          <a:xfrm>
            <a:off x="3500560" y="4648200"/>
            <a:ext cx="2366839" cy="1400558"/>
          </a:xfrm>
          <a:prstGeom prst="rect">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Rectangle 6"/>
          <p:cNvSpPr/>
          <p:nvPr/>
        </p:nvSpPr>
        <p:spPr>
          <a:xfrm>
            <a:off x="3962400" y="4715258"/>
            <a:ext cx="1242015" cy="533400"/>
          </a:xfrm>
          <a:prstGeom prst="rect">
            <a:avLst/>
          </a:prstGeom>
          <a:solidFill>
            <a:srgbClr val="0000FF"/>
          </a:solidFill>
          <a:ln>
            <a:solidFill>
              <a:schemeClr val="tx1"/>
            </a:solidFill>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smtClean="0">
                <a:solidFill>
                  <a:schemeClr val="bg1"/>
                </a:solidFill>
              </a:rPr>
              <a:t>GOES-R</a:t>
            </a:r>
            <a:endParaRPr lang="en-US" dirty="0">
              <a:solidFill>
                <a:schemeClr val="bg1"/>
              </a:solidFill>
            </a:endParaRPr>
          </a:p>
        </p:txBody>
      </p:sp>
      <p:cxnSp>
        <p:nvCxnSpPr>
          <p:cNvPr id="8" name="Straight Arrow Connector 7"/>
          <p:cNvCxnSpPr>
            <a:stCxn id="7" idx="2"/>
            <a:endCxn id="9" idx="7"/>
          </p:cNvCxnSpPr>
          <p:nvPr/>
        </p:nvCxnSpPr>
        <p:spPr>
          <a:xfrm flipH="1">
            <a:off x="4364345" y="5248658"/>
            <a:ext cx="219063" cy="340011"/>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571133" y="5532873"/>
            <a:ext cx="929306" cy="38100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t>GRB</a:t>
            </a:r>
            <a:endParaRPr lang="en-US" dirty="0"/>
          </a:p>
        </p:txBody>
      </p:sp>
      <p:pic>
        <p:nvPicPr>
          <p:cNvPr id="10" name="Picture 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87343" y="4981958"/>
            <a:ext cx="217072" cy="217072"/>
          </a:xfrm>
          <a:prstGeom prst="rect">
            <a:avLst/>
          </a:prstGeom>
          <a:noFill/>
          <a:ln w="9525">
            <a:noFill/>
            <a:miter lim="800000"/>
            <a:headEnd/>
            <a:tailEnd/>
          </a:ln>
        </p:spPr>
      </p:pic>
      <p:sp>
        <p:nvSpPr>
          <p:cNvPr id="11" name="Oval 10"/>
          <p:cNvSpPr/>
          <p:nvPr/>
        </p:nvSpPr>
        <p:spPr>
          <a:xfrm>
            <a:off x="4617631" y="5527390"/>
            <a:ext cx="1173569" cy="381000"/>
          </a:xfrm>
          <a:prstGeom prst="ellipse">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t>AWIPS</a:t>
            </a:r>
            <a:endParaRPr lang="en-US" dirty="0"/>
          </a:p>
        </p:txBody>
      </p:sp>
      <p:cxnSp>
        <p:nvCxnSpPr>
          <p:cNvPr id="12" name="Straight Arrow Connector 11"/>
          <p:cNvCxnSpPr>
            <a:stCxn id="7" idx="2"/>
            <a:endCxn id="11" idx="1"/>
          </p:cNvCxnSpPr>
          <p:nvPr/>
        </p:nvCxnSpPr>
        <p:spPr>
          <a:xfrm>
            <a:off x="4583408" y="5248658"/>
            <a:ext cx="206088" cy="334528"/>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34000" y="6295115"/>
            <a:ext cx="2762295" cy="369332"/>
          </a:xfrm>
          <a:prstGeom prst="rect">
            <a:avLst/>
          </a:prstGeom>
          <a:noFill/>
        </p:spPr>
        <p:txBody>
          <a:bodyPr wrap="none" rtlCol="0">
            <a:spAutoFit/>
          </a:bodyPr>
          <a:lstStyle/>
          <a:p>
            <a:r>
              <a:rPr lang="en-US" dirty="0" smtClean="0"/>
              <a:t>Image from Matt Seybold</a:t>
            </a:r>
            <a:endParaRPr lang="en-US" dirty="0"/>
          </a:p>
        </p:txBody>
      </p:sp>
    </p:spTree>
    <p:extLst>
      <p:ext uri="{BB962C8B-B14F-4D97-AF65-F5344CB8AC3E}">
        <p14:creationId xmlns:p14="http://schemas.microsoft.com/office/powerpoint/2010/main" val="138629572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S_FPS_6km_snipe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63638"/>
            <a:ext cx="9144000" cy="4529137"/>
          </a:xfrm>
          <a:prstGeom prst="rect">
            <a:avLst/>
          </a:prstGeom>
          <a:noFill/>
          <a:ln>
            <a:noFill/>
          </a:ln>
        </p:spPr>
      </p:pic>
      <p:sp>
        <p:nvSpPr>
          <p:cNvPr id="3" name="TextBox 2"/>
          <p:cNvSpPr txBox="1"/>
          <p:nvPr/>
        </p:nvSpPr>
        <p:spPr>
          <a:xfrm>
            <a:off x="914400" y="228600"/>
            <a:ext cx="7224863" cy="584775"/>
          </a:xfrm>
          <a:prstGeom prst="rect">
            <a:avLst/>
          </a:prstGeom>
          <a:noFill/>
        </p:spPr>
        <p:txBody>
          <a:bodyPr wrap="none" rtlCol="0">
            <a:spAutoFit/>
          </a:bodyPr>
          <a:lstStyle/>
          <a:p>
            <a:r>
              <a:rPr lang="en-US" sz="3200" dirty="0">
                <a:solidFill>
                  <a:srgbClr val="FFFF00"/>
                </a:solidFill>
              </a:rPr>
              <a:t>Ground System (GS) FPS, Appendix E</a:t>
            </a:r>
          </a:p>
        </p:txBody>
      </p:sp>
      <p:sp>
        <p:nvSpPr>
          <p:cNvPr id="4" name="TextBox 3"/>
          <p:cNvSpPr txBox="1"/>
          <p:nvPr/>
        </p:nvSpPr>
        <p:spPr>
          <a:xfrm>
            <a:off x="207087" y="5791200"/>
            <a:ext cx="8784513" cy="923330"/>
          </a:xfrm>
          <a:prstGeom prst="rect">
            <a:avLst/>
          </a:prstGeom>
          <a:noFill/>
        </p:spPr>
        <p:txBody>
          <a:bodyPr wrap="square" rtlCol="0">
            <a:spAutoFit/>
          </a:bodyPr>
          <a:lstStyle/>
          <a:p>
            <a:r>
              <a:rPr lang="en-US" dirty="0">
                <a:solidFill>
                  <a:srgbClr val="FFFFFF"/>
                </a:solidFill>
              </a:rPr>
              <a:t>Outside of CONUS, Hawaii, Alaska and Puerto Rico regional, imagery will be 6 km in AWIPS (for the data via the SBN).</a:t>
            </a:r>
          </a:p>
          <a:p>
            <a:r>
              <a:rPr lang="en-US" i="1" dirty="0">
                <a:solidFill>
                  <a:srgbClr val="FFFFFF"/>
                </a:solidFill>
              </a:rPr>
              <a:t>http://www.goes-r.gov/resources/docs/GOES-R_GS_FPS.pdf</a:t>
            </a:r>
          </a:p>
        </p:txBody>
      </p:sp>
      <p:sp>
        <p:nvSpPr>
          <p:cNvPr id="5" name="Oval 4"/>
          <p:cNvSpPr/>
          <p:nvPr/>
        </p:nvSpPr>
        <p:spPr>
          <a:xfrm>
            <a:off x="4343400" y="353906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145</a:t>
            </a:fld>
            <a:endParaRPr lang="en-US">
              <a:solidFill>
                <a:srgbClr val="000000"/>
              </a:solidFill>
            </a:endParaRPr>
          </a:p>
        </p:txBody>
      </p:sp>
    </p:spTree>
    <p:extLst>
      <p:ext uri="{BB962C8B-B14F-4D97-AF65-F5344CB8AC3E}">
        <p14:creationId xmlns:p14="http://schemas.microsoft.com/office/powerpoint/2010/main" val="376569053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_REGIONAL_EXAMPL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TextBox 2"/>
          <p:cNvSpPr txBox="1"/>
          <p:nvPr/>
        </p:nvSpPr>
        <p:spPr>
          <a:xfrm>
            <a:off x="2514600" y="685800"/>
            <a:ext cx="4647426" cy="646331"/>
          </a:xfrm>
          <a:prstGeom prst="rect">
            <a:avLst/>
          </a:prstGeom>
          <a:noFill/>
        </p:spPr>
        <p:txBody>
          <a:bodyPr wrap="none" rtlCol="0">
            <a:spAutoFit/>
          </a:bodyPr>
          <a:lstStyle/>
          <a:p>
            <a:r>
              <a:rPr lang="en-US" dirty="0">
                <a:solidFill>
                  <a:srgbClr val="FFFF00"/>
                </a:solidFill>
              </a:rPr>
              <a:t>Approximate Puerto Rico regional coverage</a:t>
            </a:r>
          </a:p>
          <a:p>
            <a:r>
              <a:rPr lang="en-US" dirty="0">
                <a:solidFill>
                  <a:srgbClr val="FFFF00"/>
                </a:solidFill>
              </a:rPr>
              <a:t>(from GS FPS)</a:t>
            </a:r>
          </a:p>
        </p:txBody>
      </p:sp>
      <p:sp>
        <p:nvSpPr>
          <p:cNvPr id="4" name="TextBox 3"/>
          <p:cNvSpPr txBox="1"/>
          <p:nvPr/>
        </p:nvSpPr>
        <p:spPr>
          <a:xfrm>
            <a:off x="5486400" y="6412468"/>
            <a:ext cx="3044423" cy="369332"/>
          </a:xfrm>
          <a:prstGeom prst="rect">
            <a:avLst/>
          </a:prstGeom>
          <a:noFill/>
        </p:spPr>
        <p:txBody>
          <a:bodyPr wrap="none" rtlCol="0">
            <a:spAutoFit/>
          </a:bodyPr>
          <a:lstStyle/>
          <a:p>
            <a:r>
              <a:rPr lang="en-US" dirty="0">
                <a:solidFill>
                  <a:srgbClr val="000000"/>
                </a:solidFill>
              </a:rPr>
              <a:t>Shown in satellite projection</a:t>
            </a:r>
          </a:p>
        </p:txBody>
      </p:sp>
    </p:spTree>
    <p:extLst>
      <p:ext uri="{BB962C8B-B14F-4D97-AF65-F5344CB8AC3E}">
        <p14:creationId xmlns:p14="http://schemas.microsoft.com/office/powerpoint/2010/main" val="285887134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EAST_12SEP2003_VIS-1KM-6KM"/>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TextBox 2"/>
          <p:cNvSpPr txBox="1"/>
          <p:nvPr/>
        </p:nvSpPr>
        <p:spPr>
          <a:xfrm>
            <a:off x="685800" y="609600"/>
            <a:ext cx="819455" cy="369332"/>
          </a:xfrm>
          <a:prstGeom prst="rect">
            <a:avLst/>
          </a:prstGeom>
          <a:noFill/>
        </p:spPr>
        <p:txBody>
          <a:bodyPr wrap="none" rtlCol="0">
            <a:spAutoFit/>
          </a:bodyPr>
          <a:lstStyle/>
          <a:p>
            <a:r>
              <a:rPr lang="en-US" dirty="0">
                <a:solidFill>
                  <a:srgbClr val="000000"/>
                </a:solidFill>
              </a:rPr>
              <a:t>~1 km</a:t>
            </a:r>
          </a:p>
        </p:txBody>
      </p:sp>
      <p:sp>
        <p:nvSpPr>
          <p:cNvPr id="4" name="TextBox 3"/>
          <p:cNvSpPr txBox="1"/>
          <p:nvPr/>
        </p:nvSpPr>
        <p:spPr>
          <a:xfrm>
            <a:off x="685800" y="3745468"/>
            <a:ext cx="819455" cy="369332"/>
          </a:xfrm>
          <a:prstGeom prst="rect">
            <a:avLst/>
          </a:prstGeom>
          <a:noFill/>
        </p:spPr>
        <p:txBody>
          <a:bodyPr wrap="none" rtlCol="0">
            <a:spAutoFit/>
          </a:bodyPr>
          <a:lstStyle/>
          <a:p>
            <a:r>
              <a:rPr lang="en-US" dirty="0">
                <a:solidFill>
                  <a:srgbClr val="000000"/>
                </a:solidFill>
              </a:rPr>
              <a:t>~6 km</a:t>
            </a:r>
          </a:p>
        </p:txBody>
      </p:sp>
    </p:spTree>
    <p:extLst>
      <p:ext uri="{BB962C8B-B14F-4D97-AF65-F5344CB8AC3E}">
        <p14:creationId xmlns:p14="http://schemas.microsoft.com/office/powerpoint/2010/main" val="32695054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WEST_11NOV2013_VIS-1KM-6KM"/>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TextBox 2"/>
          <p:cNvSpPr txBox="1"/>
          <p:nvPr/>
        </p:nvSpPr>
        <p:spPr>
          <a:xfrm>
            <a:off x="685800" y="609600"/>
            <a:ext cx="819455" cy="369332"/>
          </a:xfrm>
          <a:prstGeom prst="rect">
            <a:avLst/>
          </a:prstGeom>
          <a:solidFill>
            <a:schemeClr val="bg1"/>
          </a:solidFill>
        </p:spPr>
        <p:txBody>
          <a:bodyPr wrap="none" rtlCol="0">
            <a:spAutoFit/>
          </a:bodyPr>
          <a:lstStyle/>
          <a:p>
            <a:r>
              <a:rPr lang="en-US" dirty="0">
                <a:solidFill>
                  <a:srgbClr val="000000"/>
                </a:solidFill>
              </a:rPr>
              <a:t>~1 km</a:t>
            </a:r>
          </a:p>
        </p:txBody>
      </p:sp>
      <p:sp>
        <p:nvSpPr>
          <p:cNvPr id="4" name="TextBox 3"/>
          <p:cNvSpPr txBox="1"/>
          <p:nvPr/>
        </p:nvSpPr>
        <p:spPr>
          <a:xfrm>
            <a:off x="685800" y="3745468"/>
            <a:ext cx="819455" cy="369332"/>
          </a:xfrm>
          <a:prstGeom prst="rect">
            <a:avLst/>
          </a:prstGeom>
          <a:solidFill>
            <a:schemeClr val="bg1"/>
          </a:solidFill>
        </p:spPr>
        <p:txBody>
          <a:bodyPr wrap="none" rtlCol="0">
            <a:spAutoFit/>
          </a:bodyPr>
          <a:lstStyle/>
          <a:p>
            <a:r>
              <a:rPr lang="en-US" dirty="0">
                <a:solidFill>
                  <a:srgbClr val="000000"/>
                </a:solidFill>
              </a:rPr>
              <a:t>~6 km</a:t>
            </a:r>
          </a:p>
        </p:txBody>
      </p:sp>
    </p:spTree>
    <p:extLst>
      <p:ext uri="{BB962C8B-B14F-4D97-AF65-F5344CB8AC3E}">
        <p14:creationId xmlns:p14="http://schemas.microsoft.com/office/powerpoint/2010/main" val="1762947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60960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cstate="screen">
              <a:extLst>
                <a:ext uri="{28A0092B-C50C-407E-A947-70E740481C1C}">
                  <a14:useLocalDpi xmlns:a14="http://schemas.microsoft.com/office/drawing/2010/main"/>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15</a:t>
            </a:fld>
            <a:endParaRPr lang="en-US" smtClean="0">
              <a:solidFill>
                <a:srgbClr val="000000"/>
              </a:solidFill>
            </a:endParaRPr>
          </a:p>
        </p:txBody>
      </p:sp>
      <p:sp>
        <p:nvSpPr>
          <p:cNvPr id="8" name="Rounded Rectangle 7"/>
          <p:cNvSpPr>
            <a:spLocks noChangeArrowheads="1"/>
          </p:cNvSpPr>
          <p:nvPr/>
        </p:nvSpPr>
        <p:spPr bwMode="auto">
          <a:xfrm>
            <a:off x="314325" y="6248400"/>
            <a:ext cx="8505825" cy="609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10 infrared bands on the ABI, compared to four on today’s imager </a:t>
            </a:r>
            <a:endParaRPr lang="en-US" sz="2000" b="1" dirty="0">
              <a:solidFill>
                <a:srgbClr val="000000"/>
              </a:solidFill>
            </a:endParaRPr>
          </a:p>
        </p:txBody>
      </p:sp>
      <p:sp>
        <p:nvSpPr>
          <p:cNvPr id="9" name="TextBox 8"/>
          <p:cNvSpPr txBox="1"/>
          <p:nvPr/>
        </p:nvSpPr>
        <p:spPr>
          <a:xfrm>
            <a:off x="2113358" y="5407223"/>
            <a:ext cx="1239442" cy="307777"/>
          </a:xfrm>
          <a:prstGeom prst="rect">
            <a:avLst/>
          </a:prstGeom>
          <a:noFill/>
        </p:spPr>
        <p:txBody>
          <a:bodyPr wrap="none" rtlCol="0">
            <a:spAutoFit/>
          </a:bodyPr>
          <a:lstStyle/>
          <a:p>
            <a:r>
              <a:rPr lang="en-US" sz="1400" dirty="0" smtClean="0"/>
              <a:t>Approximate:</a:t>
            </a:r>
            <a:endParaRPr lang="en-US" sz="1400" dirty="0"/>
          </a:p>
        </p:txBody>
      </p:sp>
    </p:spTree>
    <p:extLst>
      <p:ext uri="{BB962C8B-B14F-4D97-AF65-F5344CB8AC3E}">
        <p14:creationId xmlns:p14="http://schemas.microsoft.com/office/powerpoint/2010/main" val="3007223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16</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320544" y="2249458"/>
            <a:ext cx="187743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dirty="0" smtClean="0">
                <a:solidFill>
                  <a:srgbClr val="000000"/>
                </a:solidFill>
                <a:latin typeface="Times New Roman" pitchFamily="18" charset="0"/>
              </a:rPr>
              <a:t>Fires</a:t>
            </a:r>
            <a:r>
              <a:rPr lang="en-US" sz="2000" dirty="0">
                <a:solidFill>
                  <a:srgbClr val="000000"/>
                </a:solidFill>
                <a:latin typeface="Times New Roman" pitchFamily="18" charset="0"/>
              </a:rPr>
              <a:t>,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872364" y="2093175"/>
            <a:ext cx="267733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dirty="0">
                <a:solidFill>
                  <a:srgbClr val="000000"/>
                </a:solidFill>
                <a:latin typeface="Times New Roman" pitchFamily="18" charset="0"/>
              </a:rPr>
              <a:t> Cloud </a:t>
            </a:r>
            <a:r>
              <a:rPr lang="en-US" sz="2000" dirty="0" smtClean="0">
                <a:solidFill>
                  <a:srgbClr val="000000"/>
                </a:solidFill>
                <a:latin typeface="Times New Roman" pitchFamily="18" charset="0"/>
              </a:rPr>
              <a:t>Phase, SO2, dust</a:t>
            </a:r>
            <a:endParaRPr lang="en-US" sz="2000" dirty="0">
              <a:solidFill>
                <a:srgbClr val="000000"/>
              </a:solidFill>
              <a:latin typeface="Times New Roman" pitchFamily="18" charset="0"/>
            </a:endParaRP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1423040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514157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105-11-2014_image_map"/>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4" name="TextBox 3"/>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01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F2FA0ECB-36C4-4091-949D-A834634066A2}"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38113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2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02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4223892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a:solidFill>
                  <a:srgbClr val="FFFFFF"/>
                </a:solidFill>
                <a:latin typeface="Arial Unicode MS" pitchFamily="34" charset="-128"/>
              </a:rPr>
              <a:t>Paul </a:t>
            </a:r>
            <a:r>
              <a:rPr lang="en-US" sz="2000" dirty="0" err="1">
                <a:solidFill>
                  <a:srgbClr val="FFFFFF"/>
                </a:solidFill>
                <a:latin typeface="Arial Unicode MS" pitchFamily="34" charset="-128"/>
              </a:rPr>
              <a:t>Menzel</a:t>
            </a:r>
            <a:r>
              <a:rPr lang="en-US" sz="2000" dirty="0">
                <a:solidFill>
                  <a:srgbClr val="FFFFFF"/>
                </a:solidFill>
                <a:latin typeface="Arial Unicode MS" pitchFamily="34" charset="-128"/>
              </a:rPr>
              <a:t>, Steven J. Goodman, Daniel T. Lindsey,  Robert M. Rabin,  Kristopher M. </a:t>
            </a:r>
            <a:r>
              <a:rPr lang="en-US" sz="2000" dirty="0" err="1">
                <a:solidFill>
                  <a:srgbClr val="FFFFFF"/>
                </a:solidFill>
                <a:latin typeface="Arial Unicode MS" pitchFamily="34" charset="-128"/>
              </a:rPr>
              <a:t>Bedka</a:t>
            </a:r>
            <a:r>
              <a:rPr lang="en-US" sz="2000" dirty="0">
                <a:solidFill>
                  <a:srgbClr val="FFFFFF"/>
                </a:solidFill>
                <a:latin typeface="Arial Unicode MS" pitchFamily="34" charset="-128"/>
              </a:rPr>
              <a:t>, John L. </a:t>
            </a:r>
            <a:r>
              <a:rPr lang="en-US" sz="2000" dirty="0" err="1">
                <a:solidFill>
                  <a:srgbClr val="FFFFFF"/>
                </a:solidFill>
                <a:latin typeface="Arial Unicode MS" pitchFamily="34" charset="-128"/>
              </a:rPr>
              <a:t>Cintineo</a:t>
            </a:r>
            <a:r>
              <a:rPr lang="en-US" sz="2000" dirty="0">
                <a:solidFill>
                  <a:srgbClr val="FFFFFF"/>
                </a:solidFill>
                <a:latin typeface="Arial Unicode MS" pitchFamily="34" charset="-128"/>
              </a:rPr>
              <a:t>, Christopher S. Velden, A. Scott Bachmeier, </a:t>
            </a:r>
            <a:r>
              <a:rPr lang="en-US" sz="2000" dirty="0" smtClean="0">
                <a:solidFill>
                  <a:srgbClr val="FFFFFF"/>
                </a:solidFill>
                <a:latin typeface="Arial Unicode MS" pitchFamily="34" charset="-128"/>
              </a:rPr>
              <a:t>Scott Lindstrom, Mat </a:t>
            </a:r>
            <a:r>
              <a:rPr lang="en-US" sz="2000" dirty="0">
                <a:solidFill>
                  <a:srgbClr val="FFFFFF"/>
                </a:solidFill>
                <a:latin typeface="Arial Unicode MS" pitchFamily="34" charset="-128"/>
              </a:rPr>
              <a:t>Gunshor, </a:t>
            </a:r>
            <a:r>
              <a:rPr lang="en-US" sz="2000" dirty="0" smtClean="0">
                <a:solidFill>
                  <a:srgbClr val="FFFFFF"/>
                </a:solidFill>
                <a:latin typeface="Arial Unicode MS" pitchFamily="34" charset="-128"/>
              </a:rPr>
              <a:t>Chris Schmidt</a:t>
            </a:r>
          </a:p>
          <a:p>
            <a:pPr eaLnBrk="1" hangingPunct="1"/>
            <a:endParaRPr lang="en-US" sz="2000" dirty="0" smtClean="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Tom Whittaker, Margaret Mooney, Andy Heidinger,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a:t>
            </a:r>
            <a:r>
              <a:rPr lang="en-US" sz="2000" dirty="0" smtClean="0">
                <a:solidFill>
                  <a:srgbClr val="FFFFFF"/>
                </a:solidFill>
                <a:latin typeface="Arial Unicode MS" pitchFamily="34" charset="-128"/>
              </a:rPr>
              <a:t>Steve 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Justin Sieglaff,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Linda Hedges, Jim Nelson,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Zheng, Allen Huang, Bob Rabin, the SSEC data center, Mike Pavolonis, Jaime Daniels, ASPB, STAR, NESDIS, NSSL, MUG, Kevin Ludlum, GOES operators, GOES shift supervisors,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Dave Martin, Joe Schmit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a:solidFill>
                  <a:schemeClr val="bg1"/>
                </a:solidFill>
              </a:rPr>
              <a:t>GOES-R Program Office, Greg </a:t>
            </a:r>
            <a:r>
              <a:rPr lang="en-US" sz="2000" dirty="0" err="1">
                <a:solidFill>
                  <a:schemeClr val="bg1"/>
                </a:solidFill>
              </a:rPr>
              <a:t>Mandt</a:t>
            </a:r>
            <a:r>
              <a:rPr lang="en-US" sz="2000" dirty="0">
                <a:solidFill>
                  <a:schemeClr val="bg1"/>
                </a:solidFill>
              </a:rPr>
              <a:t>, NASA, </a:t>
            </a:r>
            <a:r>
              <a:rPr lang="en-US" sz="2000" dirty="0" err="1">
                <a:solidFill>
                  <a:schemeClr val="bg1"/>
                </a:solidFill>
              </a:rPr>
              <a:t>Exelis</a:t>
            </a:r>
            <a:r>
              <a:rPr lang="en-US" sz="2000" dirty="0">
                <a:solidFill>
                  <a:schemeClr val="bg1"/>
                </a:solidFill>
              </a:rPr>
              <a:t> Industries, Lockheed </a:t>
            </a:r>
            <a:r>
              <a:rPr lang="en-US" sz="2000" dirty="0" smtClean="0">
                <a:solidFill>
                  <a:schemeClr val="bg1"/>
                </a:solidFill>
              </a:rPr>
              <a:t>Martin, and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3889547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3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03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408121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4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04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179952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5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05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4032723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6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06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054662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7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07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25327162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8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08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548204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09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09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1586229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0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10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7605528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1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11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26928041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2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12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1014977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rgbClr val="FFFF00"/>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grpSp>
        <p:nvGrpSpPr>
          <p:cNvPr id="4" name="Group 3"/>
          <p:cNvGrpSpPr/>
          <p:nvPr/>
        </p:nvGrpSpPr>
        <p:grpSpPr>
          <a:xfrm>
            <a:off x="3428999" y="1219200"/>
            <a:ext cx="5600922" cy="4038601"/>
            <a:chOff x="2811106" y="1184694"/>
            <a:chExt cx="6210522" cy="464820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106" y="1184695"/>
              <a:ext cx="6197600" cy="46482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5186"/>
            <a:stretch/>
          </p:blipFill>
          <p:spPr>
            <a:xfrm>
              <a:off x="2811106" y="1184694"/>
              <a:ext cx="6210522" cy="1623467"/>
            </a:xfrm>
            <a:prstGeom prst="rect">
              <a:avLst/>
            </a:prstGeom>
          </p:spPr>
        </p:pic>
      </p:grpSp>
    </p:spTree>
    <p:extLst>
      <p:ext uri="{BB962C8B-B14F-4D97-AF65-F5344CB8AC3E}">
        <p14:creationId xmlns:p14="http://schemas.microsoft.com/office/powerpoint/2010/main" val="41748815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3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13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5470588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4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14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28736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5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15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874779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E_OT_GOES-R_CONUS1605-11-2014_image_ma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685800"/>
            <a:ext cx="6858000" cy="5486400"/>
          </a:xfrm>
          <a:prstGeom prst="rect">
            <a:avLst/>
          </a:prstGeom>
          <a:noFill/>
          <a:ln>
            <a:noFill/>
          </a:ln>
        </p:spPr>
      </p:pic>
      <p:sp>
        <p:nvSpPr>
          <p:cNvPr id="3" name="TextBox 2"/>
          <p:cNvSpPr txBox="1"/>
          <p:nvPr/>
        </p:nvSpPr>
        <p:spPr>
          <a:xfrm>
            <a:off x="762000" y="228600"/>
            <a:ext cx="7620000" cy="369332"/>
          </a:xfrm>
          <a:prstGeom prst="rect">
            <a:avLst/>
          </a:prstGeom>
          <a:noFill/>
        </p:spPr>
        <p:txBody>
          <a:bodyPr wrap="square" rtlCol="0">
            <a:spAutoFit/>
          </a:bodyPr>
          <a:lstStyle/>
          <a:p>
            <a:pPr algn="ctr"/>
            <a:r>
              <a:rPr lang="en-US" dirty="0" smtClean="0">
                <a:solidFill>
                  <a:prstClr val="black"/>
                </a:solidFill>
              </a:rPr>
              <a:t>ABI Band 16 Generated by DOE-0, Visualized by </a:t>
            </a:r>
            <a:r>
              <a:rPr lang="en-US" dirty="0" err="1" smtClean="0">
                <a:solidFill>
                  <a:prstClr val="black"/>
                </a:solidFill>
              </a:rPr>
              <a:t>McIDAS</a:t>
            </a:r>
            <a:r>
              <a:rPr lang="en-US" dirty="0" smtClean="0">
                <a:solidFill>
                  <a:prstClr val="black"/>
                </a:solidFill>
              </a:rPr>
              <a:t>-V Script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F2FA0ECB-36C4-4091-949D-A834634066A2}"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7779080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1"/>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34</a:t>
            </a:fld>
            <a:endParaRPr lang="en-US"/>
          </a:p>
        </p:txBody>
      </p:sp>
      <p:sp>
        <p:nvSpPr>
          <p:cNvPr id="4" name="TextBox 3"/>
          <p:cNvSpPr txBox="1"/>
          <p:nvPr/>
        </p:nvSpPr>
        <p:spPr>
          <a:xfrm>
            <a:off x="4648200" y="6096000"/>
            <a:ext cx="1359668" cy="523220"/>
          </a:xfrm>
          <a:prstGeom prst="rect">
            <a:avLst/>
          </a:prstGeom>
          <a:noFill/>
        </p:spPr>
        <p:txBody>
          <a:bodyPr wrap="none" rtlCol="0">
            <a:spAutoFit/>
          </a:bodyPr>
          <a:lstStyle/>
          <a:p>
            <a:r>
              <a:rPr lang="en-US" sz="2800" dirty="0" smtClean="0"/>
              <a:t>0.47 um</a:t>
            </a:r>
            <a:endParaRPr lang="en-US" sz="2800" dirty="0"/>
          </a:p>
        </p:txBody>
      </p:sp>
    </p:spTree>
    <p:extLst>
      <p:ext uri="{BB962C8B-B14F-4D97-AF65-F5344CB8AC3E}">
        <p14:creationId xmlns:p14="http://schemas.microsoft.com/office/powerpoint/2010/main" val="3494023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35</a:t>
            </a:fld>
            <a:endParaRPr lang="en-US"/>
          </a:p>
        </p:txBody>
      </p:sp>
      <p:sp>
        <p:nvSpPr>
          <p:cNvPr id="4" name="TextBox 3"/>
          <p:cNvSpPr txBox="1"/>
          <p:nvPr/>
        </p:nvSpPr>
        <p:spPr>
          <a:xfrm>
            <a:off x="4648200" y="6096000"/>
            <a:ext cx="1393330" cy="523220"/>
          </a:xfrm>
          <a:prstGeom prst="rect">
            <a:avLst/>
          </a:prstGeom>
          <a:noFill/>
        </p:spPr>
        <p:txBody>
          <a:bodyPr wrap="none" rtlCol="0">
            <a:spAutoFit/>
          </a:bodyPr>
          <a:lstStyle/>
          <a:p>
            <a:r>
              <a:rPr lang="en-US" sz="2800" dirty="0" smtClean="0"/>
              <a:t>0.64 um</a:t>
            </a:r>
            <a:endParaRPr lang="en-US" sz="2800" dirty="0"/>
          </a:p>
        </p:txBody>
      </p:sp>
    </p:spTree>
    <p:extLst>
      <p:ext uri="{BB962C8B-B14F-4D97-AF65-F5344CB8AC3E}">
        <p14:creationId xmlns:p14="http://schemas.microsoft.com/office/powerpoint/2010/main" val="26881661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36</a:t>
            </a:fld>
            <a:endParaRPr lang="en-US"/>
          </a:p>
        </p:txBody>
      </p:sp>
      <p:sp>
        <p:nvSpPr>
          <p:cNvPr id="4" name="TextBox 3"/>
          <p:cNvSpPr txBox="1"/>
          <p:nvPr/>
        </p:nvSpPr>
        <p:spPr>
          <a:xfrm>
            <a:off x="4648200" y="6096000"/>
            <a:ext cx="1391728" cy="523220"/>
          </a:xfrm>
          <a:prstGeom prst="rect">
            <a:avLst/>
          </a:prstGeom>
          <a:noFill/>
        </p:spPr>
        <p:txBody>
          <a:bodyPr wrap="none" rtlCol="0">
            <a:spAutoFit/>
          </a:bodyPr>
          <a:lstStyle/>
          <a:p>
            <a:r>
              <a:rPr lang="en-US" sz="2800" dirty="0" smtClean="0"/>
              <a:t>0.86 um</a:t>
            </a:r>
            <a:endParaRPr lang="en-US" sz="2800" dirty="0"/>
          </a:p>
        </p:txBody>
      </p:sp>
    </p:spTree>
    <p:extLst>
      <p:ext uri="{BB962C8B-B14F-4D97-AF65-F5344CB8AC3E}">
        <p14:creationId xmlns:p14="http://schemas.microsoft.com/office/powerpoint/2010/main" val="22414566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37</a:t>
            </a:fld>
            <a:endParaRPr lang="en-US"/>
          </a:p>
        </p:txBody>
      </p:sp>
      <p:sp>
        <p:nvSpPr>
          <p:cNvPr id="4" name="TextBox 3"/>
          <p:cNvSpPr txBox="1"/>
          <p:nvPr/>
        </p:nvSpPr>
        <p:spPr>
          <a:xfrm>
            <a:off x="4648200" y="6096000"/>
            <a:ext cx="1313180" cy="523220"/>
          </a:xfrm>
          <a:prstGeom prst="rect">
            <a:avLst/>
          </a:prstGeom>
          <a:noFill/>
        </p:spPr>
        <p:txBody>
          <a:bodyPr wrap="none" rtlCol="0">
            <a:spAutoFit/>
          </a:bodyPr>
          <a:lstStyle/>
          <a:p>
            <a:r>
              <a:rPr lang="en-US" sz="2800" dirty="0" smtClean="0"/>
              <a:t>1.37 um</a:t>
            </a:r>
            <a:endParaRPr lang="en-US" sz="2800" dirty="0"/>
          </a:p>
        </p:txBody>
      </p:sp>
    </p:spTree>
    <p:extLst>
      <p:ext uri="{BB962C8B-B14F-4D97-AF65-F5344CB8AC3E}">
        <p14:creationId xmlns:p14="http://schemas.microsoft.com/office/powerpoint/2010/main" val="1082608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38</a:t>
            </a:fld>
            <a:endParaRPr lang="en-US"/>
          </a:p>
        </p:txBody>
      </p:sp>
      <p:sp>
        <p:nvSpPr>
          <p:cNvPr id="4" name="TextBox 3"/>
          <p:cNvSpPr txBox="1"/>
          <p:nvPr/>
        </p:nvSpPr>
        <p:spPr>
          <a:xfrm>
            <a:off x="4648200" y="6096000"/>
            <a:ext cx="1183337" cy="523220"/>
          </a:xfrm>
          <a:prstGeom prst="rect">
            <a:avLst/>
          </a:prstGeom>
          <a:noFill/>
        </p:spPr>
        <p:txBody>
          <a:bodyPr wrap="none" rtlCol="0">
            <a:spAutoFit/>
          </a:bodyPr>
          <a:lstStyle/>
          <a:p>
            <a:r>
              <a:rPr lang="en-US" sz="2800" dirty="0" smtClean="0"/>
              <a:t>1.6 um</a:t>
            </a:r>
            <a:endParaRPr lang="en-US" sz="2800" dirty="0"/>
          </a:p>
        </p:txBody>
      </p:sp>
    </p:spTree>
    <p:extLst>
      <p:ext uri="{BB962C8B-B14F-4D97-AF65-F5344CB8AC3E}">
        <p14:creationId xmlns:p14="http://schemas.microsoft.com/office/powerpoint/2010/main" val="3138798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39</a:t>
            </a:fld>
            <a:endParaRPr lang="en-US"/>
          </a:p>
        </p:txBody>
      </p:sp>
      <p:sp>
        <p:nvSpPr>
          <p:cNvPr id="4" name="TextBox 3"/>
          <p:cNvSpPr txBox="1"/>
          <p:nvPr/>
        </p:nvSpPr>
        <p:spPr>
          <a:xfrm>
            <a:off x="4648200" y="6096000"/>
            <a:ext cx="1386918" cy="523220"/>
          </a:xfrm>
          <a:prstGeom prst="rect">
            <a:avLst/>
          </a:prstGeom>
          <a:noFill/>
        </p:spPr>
        <p:txBody>
          <a:bodyPr wrap="none" rtlCol="0">
            <a:spAutoFit/>
          </a:bodyPr>
          <a:lstStyle/>
          <a:p>
            <a:r>
              <a:rPr lang="en-US" sz="2800" dirty="0" smtClean="0"/>
              <a:t>2.24 um</a:t>
            </a:r>
            <a:endParaRPr lang="en-US" sz="2800" dirty="0"/>
          </a:p>
        </p:txBody>
      </p:sp>
    </p:spTree>
    <p:extLst>
      <p:ext uri="{BB962C8B-B14F-4D97-AF65-F5344CB8AC3E}">
        <p14:creationId xmlns:p14="http://schemas.microsoft.com/office/powerpoint/2010/main" val="414439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492875"/>
            <a:ext cx="762000" cy="365125"/>
          </a:xfrm>
        </p:spPr>
        <p:txBody>
          <a:bodyPr/>
          <a:lstStyle/>
          <a:p>
            <a:pPr>
              <a:defRPr/>
            </a:pPr>
            <a:fld id="{C8E52D18-A355-4B49-A791-A2983201C3CB}" type="slidenum">
              <a:rPr lang="en-US" smtClean="0"/>
              <a:pPr>
                <a:defRPr/>
              </a:pPr>
              <a:t>4</a:t>
            </a:fld>
            <a:endParaRPr lang="en-US" dirty="0"/>
          </a:p>
        </p:txBody>
      </p:sp>
      <p:sp>
        <p:nvSpPr>
          <p:cNvPr id="6" name="Rectangle 2"/>
          <p:cNvSpPr txBox="1">
            <a:spLocks noChangeArrowheads="1"/>
          </p:cNvSpPr>
          <p:nvPr/>
        </p:nvSpPr>
        <p:spPr bwMode="auto">
          <a:xfrm>
            <a:off x="444954" y="152400"/>
            <a:ext cx="8229600" cy="762000"/>
          </a:xfrm>
          <a:prstGeom prst="rect">
            <a:avLst/>
          </a:prstGeom>
          <a:noFill/>
          <a:ln w="9525">
            <a:noFill/>
            <a:miter lim="800000"/>
            <a:headEnd/>
            <a:tailEnd/>
          </a:ln>
        </p:spPr>
        <p:txBody>
          <a:bodyPr vert="horz" wrap="square" lIns="0" tIns="45720" rIns="0" bIns="0" numCol="1" anchor="t" anchorCtr="0" compatLnSpc="1">
            <a:prstTxWarp prst="textNoShape">
              <a:avLst/>
            </a:prstTxWarp>
            <a:noAutofit/>
          </a:bodyPr>
          <a:lstStyle>
            <a:lvl1pPr algn="ctr" rtl="0" eaLnBrk="0" fontAlgn="base" hangingPunct="0">
              <a:spcBef>
                <a:spcPct val="0"/>
              </a:spcBef>
              <a:spcAft>
                <a:spcPct val="0"/>
              </a:spcAft>
              <a:defRPr sz="3200" kern="12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tx2"/>
                </a:solidFill>
                <a:latin typeface="Arial" pitchFamily="34" charset="0"/>
                <a:cs typeface="Arial" pitchFamily="34" charset="0"/>
              </a:defRPr>
            </a:lvl2pPr>
            <a:lvl3pPr algn="ctr" rtl="0" eaLnBrk="0" fontAlgn="base" hangingPunct="0">
              <a:spcBef>
                <a:spcPct val="0"/>
              </a:spcBef>
              <a:spcAft>
                <a:spcPct val="0"/>
              </a:spcAft>
              <a:defRPr sz="3200">
                <a:solidFill>
                  <a:schemeClr val="tx2"/>
                </a:solidFill>
                <a:latin typeface="Arial" pitchFamily="34" charset="0"/>
                <a:cs typeface="Arial" pitchFamily="34" charset="0"/>
              </a:defRPr>
            </a:lvl3pPr>
            <a:lvl4pPr algn="ctr" rtl="0" eaLnBrk="0" fontAlgn="base" hangingPunct="0">
              <a:spcBef>
                <a:spcPct val="0"/>
              </a:spcBef>
              <a:spcAft>
                <a:spcPct val="0"/>
              </a:spcAft>
              <a:defRPr sz="3200">
                <a:solidFill>
                  <a:schemeClr val="tx2"/>
                </a:solidFill>
                <a:latin typeface="Arial" pitchFamily="34" charset="0"/>
                <a:cs typeface="Arial" pitchFamily="34" charset="0"/>
              </a:defRPr>
            </a:lvl4pPr>
            <a:lvl5pPr algn="ctr" rtl="0" eaLnBrk="0" fontAlgn="base" hangingPunct="0">
              <a:spcBef>
                <a:spcPct val="0"/>
              </a:spcBef>
              <a:spcAft>
                <a:spcPct val="0"/>
              </a:spcAft>
              <a:defRPr sz="3200">
                <a:solidFill>
                  <a:schemeClr val="tx2"/>
                </a:solidFill>
                <a:latin typeface="Arial" pitchFamily="34" charset="0"/>
                <a:cs typeface="Arial" pitchFamily="34" charset="0"/>
              </a:defRPr>
            </a:lvl5pPr>
            <a:lvl6pPr marL="457200" algn="ctr" rtl="0" fontAlgn="base">
              <a:spcBef>
                <a:spcPct val="0"/>
              </a:spcBef>
              <a:spcAft>
                <a:spcPct val="0"/>
              </a:spcAft>
              <a:defRPr sz="3200">
                <a:solidFill>
                  <a:schemeClr val="tx2"/>
                </a:solidFill>
                <a:latin typeface="Arial" pitchFamily="34" charset="0"/>
                <a:cs typeface="Arial" pitchFamily="34" charset="0"/>
              </a:defRPr>
            </a:lvl6pPr>
            <a:lvl7pPr marL="914400" algn="ctr" rtl="0" fontAlgn="base">
              <a:spcBef>
                <a:spcPct val="0"/>
              </a:spcBef>
              <a:spcAft>
                <a:spcPct val="0"/>
              </a:spcAft>
              <a:defRPr sz="3200">
                <a:solidFill>
                  <a:schemeClr val="tx2"/>
                </a:solidFill>
                <a:latin typeface="Arial" pitchFamily="34" charset="0"/>
                <a:cs typeface="Arial" pitchFamily="34" charset="0"/>
              </a:defRPr>
            </a:lvl7pPr>
            <a:lvl8pPr marL="1371600" algn="ctr" rtl="0" fontAlgn="base">
              <a:spcBef>
                <a:spcPct val="0"/>
              </a:spcBef>
              <a:spcAft>
                <a:spcPct val="0"/>
              </a:spcAft>
              <a:defRPr sz="3200">
                <a:solidFill>
                  <a:schemeClr val="tx2"/>
                </a:solidFill>
                <a:latin typeface="Arial" pitchFamily="34" charset="0"/>
                <a:cs typeface="Arial" pitchFamily="34" charset="0"/>
              </a:defRPr>
            </a:lvl8pPr>
            <a:lvl9pPr marL="1828800" algn="ctr" rtl="0" fontAlgn="base">
              <a:spcBef>
                <a:spcPct val="0"/>
              </a:spcBef>
              <a:spcAft>
                <a:spcPct val="0"/>
              </a:spcAft>
              <a:defRPr sz="3200">
                <a:solidFill>
                  <a:schemeClr val="tx2"/>
                </a:solidFill>
                <a:latin typeface="Arial" pitchFamily="34" charset="0"/>
                <a:cs typeface="Arial" pitchFamily="34" charset="0"/>
              </a:defRPr>
            </a:lvl9pPr>
          </a:lstStyle>
          <a:p>
            <a:r>
              <a:rPr lang="en-US" sz="2800" b="1" dirty="0" smtClean="0">
                <a:solidFill>
                  <a:srgbClr val="04617B"/>
                </a:solidFill>
              </a:rPr>
              <a:t>GOES </a:t>
            </a:r>
            <a:r>
              <a:rPr lang="en-US" sz="2800" b="1" dirty="0" err="1" smtClean="0">
                <a:solidFill>
                  <a:srgbClr val="04617B"/>
                </a:solidFill>
              </a:rPr>
              <a:t>Flyout</a:t>
            </a:r>
            <a:r>
              <a:rPr lang="en-US" sz="2800" b="1" dirty="0" smtClean="0">
                <a:solidFill>
                  <a:srgbClr val="04617B"/>
                </a:solidFill>
              </a:rPr>
              <a:t> Chart w/</a:t>
            </a:r>
          </a:p>
          <a:p>
            <a:r>
              <a:rPr lang="en-US" sz="2800" b="1" dirty="0" smtClean="0">
                <a:solidFill>
                  <a:srgbClr val="04617B"/>
                </a:solidFill>
              </a:rPr>
              <a:t>Fuel-Limited Lifetime Phase Added</a:t>
            </a:r>
            <a:endParaRPr lang="en-US" sz="2800" b="1" dirty="0">
              <a:solidFill>
                <a:srgbClr val="04617B"/>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8" y="1066800"/>
            <a:ext cx="9125632" cy="46955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8350" y="5791200"/>
            <a:ext cx="2914650" cy="990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395" y="6019800"/>
            <a:ext cx="2600325" cy="514350"/>
          </a:xfrm>
          <a:prstGeom prst="rect">
            <a:avLst/>
          </a:prstGeom>
        </p:spPr>
      </p:pic>
    </p:spTree>
    <p:extLst>
      <p:ext uri="{BB962C8B-B14F-4D97-AF65-F5344CB8AC3E}">
        <p14:creationId xmlns:p14="http://schemas.microsoft.com/office/powerpoint/2010/main" val="70172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40</a:t>
            </a:fld>
            <a:endParaRPr lang="en-US"/>
          </a:p>
        </p:txBody>
      </p:sp>
      <p:sp>
        <p:nvSpPr>
          <p:cNvPr id="4" name="TextBox 3"/>
          <p:cNvSpPr txBox="1"/>
          <p:nvPr/>
        </p:nvSpPr>
        <p:spPr>
          <a:xfrm>
            <a:off x="4648200" y="6096000"/>
            <a:ext cx="1186543" cy="523220"/>
          </a:xfrm>
          <a:prstGeom prst="rect">
            <a:avLst/>
          </a:prstGeom>
          <a:noFill/>
        </p:spPr>
        <p:txBody>
          <a:bodyPr wrap="none" rtlCol="0">
            <a:spAutoFit/>
          </a:bodyPr>
          <a:lstStyle/>
          <a:p>
            <a:r>
              <a:rPr lang="en-US" sz="2800" dirty="0" smtClean="0"/>
              <a:t>3.9 um</a:t>
            </a:r>
            <a:endParaRPr lang="en-US" sz="2800" dirty="0"/>
          </a:p>
        </p:txBody>
      </p:sp>
    </p:spTree>
    <p:extLst>
      <p:ext uri="{BB962C8B-B14F-4D97-AF65-F5344CB8AC3E}">
        <p14:creationId xmlns:p14="http://schemas.microsoft.com/office/powerpoint/2010/main" val="2179394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41</a:t>
            </a:fld>
            <a:endParaRPr lang="en-US"/>
          </a:p>
        </p:txBody>
      </p:sp>
      <p:sp>
        <p:nvSpPr>
          <p:cNvPr id="4" name="TextBox 3"/>
          <p:cNvSpPr txBox="1"/>
          <p:nvPr/>
        </p:nvSpPr>
        <p:spPr>
          <a:xfrm>
            <a:off x="4648200" y="6096000"/>
            <a:ext cx="1205779" cy="523220"/>
          </a:xfrm>
          <a:prstGeom prst="rect">
            <a:avLst/>
          </a:prstGeom>
          <a:noFill/>
        </p:spPr>
        <p:txBody>
          <a:bodyPr wrap="none" rtlCol="0">
            <a:spAutoFit/>
          </a:bodyPr>
          <a:lstStyle/>
          <a:p>
            <a:r>
              <a:rPr lang="en-US" sz="2800" dirty="0" smtClean="0"/>
              <a:t>6.2 um</a:t>
            </a:r>
            <a:endParaRPr lang="en-US" sz="2800" dirty="0"/>
          </a:p>
        </p:txBody>
      </p:sp>
    </p:spTree>
    <p:extLst>
      <p:ext uri="{BB962C8B-B14F-4D97-AF65-F5344CB8AC3E}">
        <p14:creationId xmlns:p14="http://schemas.microsoft.com/office/powerpoint/2010/main" val="3772352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42</a:t>
            </a:fld>
            <a:endParaRPr lang="en-US"/>
          </a:p>
        </p:txBody>
      </p:sp>
      <p:sp>
        <p:nvSpPr>
          <p:cNvPr id="4" name="TextBox 3"/>
          <p:cNvSpPr txBox="1"/>
          <p:nvPr/>
        </p:nvSpPr>
        <p:spPr>
          <a:xfrm>
            <a:off x="4648200" y="6096000"/>
            <a:ext cx="1205779" cy="523220"/>
          </a:xfrm>
          <a:prstGeom prst="rect">
            <a:avLst/>
          </a:prstGeom>
          <a:noFill/>
        </p:spPr>
        <p:txBody>
          <a:bodyPr wrap="none" rtlCol="0">
            <a:spAutoFit/>
          </a:bodyPr>
          <a:lstStyle/>
          <a:p>
            <a:r>
              <a:rPr lang="en-US" sz="2800" dirty="0" smtClean="0"/>
              <a:t>6.9 um</a:t>
            </a:r>
            <a:endParaRPr lang="en-US" sz="2800" dirty="0"/>
          </a:p>
        </p:txBody>
      </p:sp>
    </p:spTree>
    <p:extLst>
      <p:ext uri="{BB962C8B-B14F-4D97-AF65-F5344CB8AC3E}">
        <p14:creationId xmlns:p14="http://schemas.microsoft.com/office/powerpoint/2010/main" val="1375265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43</a:t>
            </a:fld>
            <a:endParaRPr lang="en-US"/>
          </a:p>
        </p:txBody>
      </p:sp>
      <p:sp>
        <p:nvSpPr>
          <p:cNvPr id="4" name="TextBox 3"/>
          <p:cNvSpPr txBox="1"/>
          <p:nvPr/>
        </p:nvSpPr>
        <p:spPr>
          <a:xfrm>
            <a:off x="4648200" y="6096000"/>
            <a:ext cx="1152880" cy="523220"/>
          </a:xfrm>
          <a:prstGeom prst="rect">
            <a:avLst/>
          </a:prstGeom>
          <a:noFill/>
        </p:spPr>
        <p:txBody>
          <a:bodyPr wrap="none" rtlCol="0">
            <a:spAutoFit/>
          </a:bodyPr>
          <a:lstStyle/>
          <a:p>
            <a:r>
              <a:rPr lang="en-US" sz="2800" dirty="0" smtClean="0"/>
              <a:t>7.3 um</a:t>
            </a:r>
            <a:endParaRPr lang="en-US" sz="2800" dirty="0"/>
          </a:p>
        </p:txBody>
      </p:sp>
    </p:spTree>
    <p:extLst>
      <p:ext uri="{BB962C8B-B14F-4D97-AF65-F5344CB8AC3E}">
        <p14:creationId xmlns:p14="http://schemas.microsoft.com/office/powerpoint/2010/main" val="32149750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44</a:t>
            </a:fld>
            <a:endParaRPr lang="en-US"/>
          </a:p>
        </p:txBody>
      </p:sp>
      <p:sp>
        <p:nvSpPr>
          <p:cNvPr id="4" name="TextBox 3"/>
          <p:cNvSpPr txBox="1"/>
          <p:nvPr/>
        </p:nvSpPr>
        <p:spPr>
          <a:xfrm>
            <a:off x="4648200" y="6096000"/>
            <a:ext cx="1205779" cy="523220"/>
          </a:xfrm>
          <a:prstGeom prst="rect">
            <a:avLst/>
          </a:prstGeom>
          <a:noFill/>
        </p:spPr>
        <p:txBody>
          <a:bodyPr wrap="none" rtlCol="0">
            <a:spAutoFit/>
          </a:bodyPr>
          <a:lstStyle/>
          <a:p>
            <a:r>
              <a:rPr lang="en-US" sz="2800" dirty="0" smtClean="0"/>
              <a:t>8.4 um</a:t>
            </a:r>
            <a:endParaRPr lang="en-US" sz="2800" dirty="0"/>
          </a:p>
        </p:txBody>
      </p:sp>
    </p:spTree>
    <p:extLst>
      <p:ext uri="{BB962C8B-B14F-4D97-AF65-F5344CB8AC3E}">
        <p14:creationId xmlns:p14="http://schemas.microsoft.com/office/powerpoint/2010/main" val="3006957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45</a:t>
            </a:fld>
            <a:endParaRPr lang="en-US"/>
          </a:p>
        </p:txBody>
      </p:sp>
      <p:sp>
        <p:nvSpPr>
          <p:cNvPr id="4" name="TextBox 3"/>
          <p:cNvSpPr txBox="1"/>
          <p:nvPr/>
        </p:nvSpPr>
        <p:spPr>
          <a:xfrm>
            <a:off x="4648200" y="6096000"/>
            <a:ext cx="1210588" cy="523220"/>
          </a:xfrm>
          <a:prstGeom prst="rect">
            <a:avLst/>
          </a:prstGeom>
          <a:noFill/>
        </p:spPr>
        <p:txBody>
          <a:bodyPr wrap="none" rtlCol="0">
            <a:spAutoFit/>
          </a:bodyPr>
          <a:lstStyle/>
          <a:p>
            <a:r>
              <a:rPr lang="en-US" sz="2800" dirty="0" smtClean="0"/>
              <a:t>9.6 um</a:t>
            </a:r>
            <a:endParaRPr lang="en-US" sz="2800" dirty="0"/>
          </a:p>
        </p:txBody>
      </p:sp>
    </p:spTree>
    <p:extLst>
      <p:ext uri="{BB962C8B-B14F-4D97-AF65-F5344CB8AC3E}">
        <p14:creationId xmlns:p14="http://schemas.microsoft.com/office/powerpoint/2010/main" val="41419797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46</a:t>
            </a:fld>
            <a:endParaRPr lang="en-US"/>
          </a:p>
        </p:txBody>
      </p:sp>
      <p:sp>
        <p:nvSpPr>
          <p:cNvPr id="4" name="TextBox 3"/>
          <p:cNvSpPr txBox="1"/>
          <p:nvPr/>
        </p:nvSpPr>
        <p:spPr>
          <a:xfrm>
            <a:off x="4648200" y="6096000"/>
            <a:ext cx="1343638" cy="523220"/>
          </a:xfrm>
          <a:prstGeom prst="rect">
            <a:avLst/>
          </a:prstGeom>
          <a:noFill/>
        </p:spPr>
        <p:txBody>
          <a:bodyPr wrap="none" rtlCol="0">
            <a:spAutoFit/>
          </a:bodyPr>
          <a:lstStyle/>
          <a:p>
            <a:r>
              <a:rPr lang="en-US" sz="2800" dirty="0" smtClean="0"/>
              <a:t>10.3 um</a:t>
            </a:r>
            <a:endParaRPr lang="en-US" sz="2800" dirty="0"/>
          </a:p>
        </p:txBody>
      </p:sp>
    </p:spTree>
    <p:extLst>
      <p:ext uri="{BB962C8B-B14F-4D97-AF65-F5344CB8AC3E}">
        <p14:creationId xmlns:p14="http://schemas.microsoft.com/office/powerpoint/2010/main" val="4215020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47</a:t>
            </a:fld>
            <a:endParaRPr lang="en-US"/>
          </a:p>
        </p:txBody>
      </p:sp>
      <p:sp>
        <p:nvSpPr>
          <p:cNvPr id="4" name="TextBox 3"/>
          <p:cNvSpPr txBox="1"/>
          <p:nvPr/>
        </p:nvSpPr>
        <p:spPr>
          <a:xfrm>
            <a:off x="4648200" y="6096000"/>
            <a:ext cx="1338828" cy="523220"/>
          </a:xfrm>
          <a:prstGeom prst="rect">
            <a:avLst/>
          </a:prstGeom>
          <a:noFill/>
        </p:spPr>
        <p:txBody>
          <a:bodyPr wrap="none" rtlCol="0">
            <a:spAutoFit/>
          </a:bodyPr>
          <a:lstStyle/>
          <a:p>
            <a:r>
              <a:rPr lang="en-US" sz="2800" dirty="0" smtClean="0"/>
              <a:t>11.2 um</a:t>
            </a:r>
            <a:endParaRPr lang="en-US" sz="2800" dirty="0"/>
          </a:p>
        </p:txBody>
      </p:sp>
    </p:spTree>
    <p:extLst>
      <p:ext uri="{BB962C8B-B14F-4D97-AF65-F5344CB8AC3E}">
        <p14:creationId xmlns:p14="http://schemas.microsoft.com/office/powerpoint/2010/main" val="37980130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48</a:t>
            </a:fld>
            <a:endParaRPr lang="en-US"/>
          </a:p>
        </p:txBody>
      </p:sp>
      <p:sp>
        <p:nvSpPr>
          <p:cNvPr id="4" name="TextBox 3"/>
          <p:cNvSpPr txBox="1"/>
          <p:nvPr/>
        </p:nvSpPr>
        <p:spPr>
          <a:xfrm>
            <a:off x="4648200" y="6096000"/>
            <a:ext cx="1361270" cy="523220"/>
          </a:xfrm>
          <a:prstGeom prst="rect">
            <a:avLst/>
          </a:prstGeom>
          <a:noFill/>
        </p:spPr>
        <p:txBody>
          <a:bodyPr wrap="none" rtlCol="0">
            <a:spAutoFit/>
          </a:bodyPr>
          <a:lstStyle/>
          <a:p>
            <a:r>
              <a:rPr lang="en-US" sz="2800" dirty="0" smtClean="0"/>
              <a:t>12.2 um</a:t>
            </a:r>
            <a:endParaRPr lang="en-US" sz="2800" dirty="0"/>
          </a:p>
        </p:txBody>
      </p:sp>
    </p:spTree>
    <p:extLst>
      <p:ext uri="{BB962C8B-B14F-4D97-AF65-F5344CB8AC3E}">
        <p14:creationId xmlns:p14="http://schemas.microsoft.com/office/powerpoint/2010/main" val="28079513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49</a:t>
            </a:fld>
            <a:endParaRPr lang="en-US"/>
          </a:p>
        </p:txBody>
      </p:sp>
      <p:sp>
        <p:nvSpPr>
          <p:cNvPr id="4" name="TextBox 3"/>
          <p:cNvSpPr txBox="1"/>
          <p:nvPr/>
        </p:nvSpPr>
        <p:spPr>
          <a:xfrm>
            <a:off x="4648200" y="6096000"/>
            <a:ext cx="1314014" cy="523220"/>
          </a:xfrm>
          <a:prstGeom prst="rect">
            <a:avLst/>
          </a:prstGeom>
          <a:noFill/>
        </p:spPr>
        <p:txBody>
          <a:bodyPr wrap="none" rtlCol="0">
            <a:spAutoFit/>
          </a:bodyPr>
          <a:lstStyle/>
          <a:p>
            <a:r>
              <a:rPr lang="en-US" sz="2800" dirty="0" smtClean="0"/>
              <a:t>13.3 um</a:t>
            </a:r>
            <a:endParaRPr lang="en-US" sz="2800" dirty="0"/>
          </a:p>
        </p:txBody>
      </p:sp>
    </p:spTree>
    <p:extLst>
      <p:ext uri="{BB962C8B-B14F-4D97-AF65-F5344CB8AC3E}">
        <p14:creationId xmlns:p14="http://schemas.microsoft.com/office/powerpoint/2010/main" val="3225816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37493" y="1054398"/>
            <a:ext cx="1458669" cy="584775"/>
          </a:xfrm>
          <a:prstGeom prst="rect">
            <a:avLst/>
          </a:prstGeom>
          <a:noFill/>
        </p:spPr>
        <p:txBody>
          <a:bodyPr wrap="none" rtlCol="0">
            <a:spAutoFit/>
          </a:bodyPr>
          <a:lstStyle/>
          <a:p>
            <a:pPr algn="ctr"/>
            <a:r>
              <a:rPr lang="en-US" sz="1600" dirty="0" smtClean="0">
                <a:solidFill>
                  <a:prstClr val="black"/>
                </a:solidFill>
              </a:rPr>
              <a:t>GOES-R Launch</a:t>
            </a:r>
          </a:p>
          <a:p>
            <a:pPr algn="ctr"/>
            <a:r>
              <a:rPr lang="en-US" sz="1600" dirty="0" smtClean="0">
                <a:solidFill>
                  <a:prstClr val="black"/>
                </a:solidFill>
              </a:rPr>
              <a:t>to 89.5° West</a:t>
            </a:r>
            <a:endParaRPr lang="en-US" sz="1600" dirty="0">
              <a:solidFill>
                <a:prstClr val="black"/>
              </a:solidFill>
            </a:endParaRPr>
          </a:p>
        </p:txBody>
      </p:sp>
      <p:cxnSp>
        <p:nvCxnSpPr>
          <p:cNvPr id="49" name="Straight Arrow Connector 48"/>
          <p:cNvCxnSpPr/>
          <p:nvPr/>
        </p:nvCxnSpPr>
        <p:spPr>
          <a:xfrm flipH="1">
            <a:off x="5023250" y="1609227"/>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2982560" y="1611850"/>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433530" y="1245848"/>
            <a:ext cx="1488421" cy="830997"/>
          </a:xfrm>
          <a:prstGeom prst="rect">
            <a:avLst/>
          </a:prstGeom>
          <a:noFill/>
        </p:spPr>
        <p:txBody>
          <a:bodyPr wrap="none" rtlCol="0">
            <a:spAutoFit/>
          </a:bodyPr>
          <a:lstStyle/>
          <a:p>
            <a:pPr algn="r"/>
            <a:r>
              <a:rPr lang="en-US" sz="1600" dirty="0" smtClean="0">
                <a:solidFill>
                  <a:prstClr val="black"/>
                </a:solidFill>
              </a:rPr>
              <a:t>Milestone:</a:t>
            </a:r>
          </a:p>
          <a:p>
            <a:pPr algn="r"/>
            <a:endParaRPr lang="en-US" sz="1600" dirty="0">
              <a:solidFill>
                <a:prstClr val="black"/>
              </a:solidFill>
            </a:endParaRPr>
          </a:p>
          <a:p>
            <a:pPr algn="r"/>
            <a:r>
              <a:rPr lang="en-US" sz="1600" dirty="0" smtClean="0">
                <a:solidFill>
                  <a:prstClr val="black"/>
                </a:solidFill>
              </a:rPr>
              <a:t>Program Phase:</a:t>
            </a:r>
          </a:p>
        </p:txBody>
      </p:sp>
      <p:graphicFrame>
        <p:nvGraphicFramePr>
          <p:cNvPr id="25" name="Table 24"/>
          <p:cNvGraphicFramePr>
            <a:graphicFrameLocks noGrp="1"/>
          </p:cNvGraphicFramePr>
          <p:nvPr>
            <p:extLst>
              <p:ext uri="{D42A27DB-BD31-4B8C-83A1-F6EECF244321}">
                <p14:modId xmlns:p14="http://schemas.microsoft.com/office/powerpoint/2010/main" val="2936616288"/>
              </p:ext>
            </p:extLst>
          </p:nvPr>
        </p:nvGraphicFramePr>
        <p:xfrm>
          <a:off x="1956861" y="1811143"/>
          <a:ext cx="6565165" cy="243840"/>
        </p:xfrm>
        <a:graphic>
          <a:graphicData uri="http://schemas.openxmlformats.org/drawingml/2006/table">
            <a:tbl>
              <a:tblPr firstRow="1" bandRow="1">
                <a:effectLst/>
                <a:tableStyleId>{D7AC3CCA-C797-4891-BE02-D94E43425B78}</a:tableStyleId>
              </a:tblPr>
              <a:tblGrid>
                <a:gridCol w="1023319"/>
                <a:gridCol w="2043919"/>
                <a:gridCol w="3497927"/>
              </a:tblGrid>
              <a:tr h="185420">
                <a:tc>
                  <a:txBody>
                    <a:bodyPr/>
                    <a:lstStyle/>
                    <a:p>
                      <a:pPr algn="ctr"/>
                      <a:r>
                        <a:rPr lang="en-US" sz="1600" b="0" dirty="0" smtClean="0">
                          <a:solidFill>
                            <a:schemeClr val="tx1"/>
                          </a:solidFill>
                        </a:rPr>
                        <a:t>Pre-Launch</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a:r>
                        <a:rPr lang="en-US" sz="1600" b="0" dirty="0" smtClean="0">
                          <a:solidFill>
                            <a:schemeClr val="tx1"/>
                          </a:solidFill>
                        </a:rPr>
                        <a:t>PLT (6 months)</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a:r>
                        <a:rPr lang="en-US" sz="1600" b="0" dirty="0" smtClean="0">
                          <a:solidFill>
                            <a:schemeClr val="tx1"/>
                          </a:solidFill>
                        </a:rPr>
                        <a:t>Post-Handover</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r>
            </a:tbl>
          </a:graphicData>
        </a:graphic>
      </p:graphicFrame>
      <p:sp>
        <p:nvSpPr>
          <p:cNvPr id="36" name="Title 29"/>
          <p:cNvSpPr>
            <a:spLocks noGrp="1"/>
          </p:cNvSpPr>
          <p:nvPr>
            <p:ph type="title"/>
          </p:nvPr>
        </p:nvSpPr>
        <p:spPr>
          <a:xfrm>
            <a:off x="0" y="121497"/>
            <a:ext cx="8686800" cy="564303"/>
          </a:xfrm>
        </p:spPr>
        <p:txBody>
          <a:bodyPr>
            <a:noAutofit/>
          </a:bodyPr>
          <a:lstStyle/>
          <a:p>
            <a:r>
              <a:rPr lang="en-US" sz="2400" b="0" dirty="0" smtClean="0"/>
              <a:t>Validation and Availability for GOES-R Baseline Products</a:t>
            </a:r>
            <a:endParaRPr lang="en-US" sz="2400" b="0" dirty="0"/>
          </a:p>
        </p:txBody>
      </p:sp>
      <p:cxnSp>
        <p:nvCxnSpPr>
          <p:cNvPr id="30" name="Straight Arrow Connector 29"/>
          <p:cNvCxnSpPr/>
          <p:nvPr/>
        </p:nvCxnSpPr>
        <p:spPr>
          <a:xfrm flipH="1">
            <a:off x="7086731" y="1611727"/>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007265" y="1054397"/>
            <a:ext cx="1967783" cy="584775"/>
          </a:xfrm>
          <a:prstGeom prst="rect">
            <a:avLst/>
          </a:prstGeom>
          <a:noFill/>
        </p:spPr>
        <p:txBody>
          <a:bodyPr wrap="none" rtlCol="0">
            <a:spAutoFit/>
          </a:bodyPr>
          <a:lstStyle/>
          <a:p>
            <a:pPr algn="ctr"/>
            <a:r>
              <a:rPr lang="en-US" sz="1600" dirty="0" smtClean="0">
                <a:solidFill>
                  <a:prstClr val="black"/>
                </a:solidFill>
              </a:rPr>
              <a:t>Operations Handover</a:t>
            </a:r>
          </a:p>
          <a:p>
            <a:pPr algn="ctr"/>
            <a:r>
              <a:rPr lang="en-US" sz="1600" dirty="0" smtClean="0">
                <a:solidFill>
                  <a:prstClr val="black"/>
                </a:solidFill>
              </a:rPr>
              <a:t>(includes Products)</a:t>
            </a:r>
          </a:p>
        </p:txBody>
      </p:sp>
      <p:sp>
        <p:nvSpPr>
          <p:cNvPr id="44" name="TextBox 43"/>
          <p:cNvSpPr txBox="1"/>
          <p:nvPr/>
        </p:nvSpPr>
        <p:spPr>
          <a:xfrm>
            <a:off x="6191573" y="1054398"/>
            <a:ext cx="1813831" cy="584775"/>
          </a:xfrm>
          <a:prstGeom prst="rect">
            <a:avLst/>
          </a:prstGeom>
          <a:noFill/>
        </p:spPr>
        <p:txBody>
          <a:bodyPr wrap="none" rtlCol="0">
            <a:spAutoFit/>
          </a:bodyPr>
          <a:lstStyle/>
          <a:p>
            <a:pPr algn="ctr"/>
            <a:r>
              <a:rPr lang="en-US" sz="1600" dirty="0" smtClean="0">
                <a:solidFill>
                  <a:prstClr val="black"/>
                </a:solidFill>
              </a:rPr>
              <a:t>On-Orbit East/West</a:t>
            </a:r>
          </a:p>
          <a:p>
            <a:pPr algn="ctr"/>
            <a:r>
              <a:rPr lang="en-US" sz="1600" dirty="0" smtClean="0">
                <a:solidFill>
                  <a:prstClr val="black"/>
                </a:solidFill>
              </a:rPr>
              <a:t>Operations</a:t>
            </a:r>
          </a:p>
        </p:txBody>
      </p:sp>
      <p:sp>
        <p:nvSpPr>
          <p:cNvPr id="57" name="TextBox 56"/>
          <p:cNvSpPr txBox="1"/>
          <p:nvPr/>
        </p:nvSpPr>
        <p:spPr>
          <a:xfrm>
            <a:off x="5286248" y="1545379"/>
            <a:ext cx="1647952" cy="307777"/>
          </a:xfrm>
          <a:prstGeom prst="rect">
            <a:avLst/>
          </a:prstGeom>
          <a:noFill/>
        </p:spPr>
        <p:txBody>
          <a:bodyPr wrap="none" rtlCol="0">
            <a:spAutoFit/>
          </a:bodyPr>
          <a:lstStyle/>
          <a:p>
            <a:pPr algn="ctr"/>
            <a:r>
              <a:rPr lang="en-US" sz="1400" dirty="0" smtClean="0">
                <a:solidFill>
                  <a:prstClr val="black"/>
                </a:solidFill>
              </a:rPr>
              <a:t>Extended Validation</a:t>
            </a:r>
          </a:p>
        </p:txBody>
      </p:sp>
      <p:cxnSp>
        <p:nvCxnSpPr>
          <p:cNvPr id="39" name="Straight Arrow Connector 38"/>
          <p:cNvCxnSpPr/>
          <p:nvPr/>
        </p:nvCxnSpPr>
        <p:spPr>
          <a:xfrm flipH="1">
            <a:off x="4114217" y="2057903"/>
            <a:ext cx="1" cy="182880"/>
          </a:xfrm>
          <a:prstGeom prst="straightConnector1">
            <a:avLst/>
          </a:prstGeom>
          <a:ln w="19050">
            <a:solidFill>
              <a:schemeClr val="tx1"/>
            </a:solidFill>
            <a:headEnd type="triangl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029199" y="2057710"/>
            <a:ext cx="1" cy="182880"/>
          </a:xfrm>
          <a:prstGeom prst="straightConnector1">
            <a:avLst/>
          </a:prstGeom>
          <a:ln w="19050">
            <a:solidFill>
              <a:schemeClr val="tx1"/>
            </a:solidFill>
            <a:headEnd type="triangl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685800" y="2240590"/>
            <a:ext cx="3428417" cy="261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23250" y="2240590"/>
            <a:ext cx="3467803" cy="261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46245" y="2502011"/>
            <a:ext cx="8240555" cy="146038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prstClr val="black"/>
                </a:solidFill>
              </a:rPr>
              <a:t>L1b Product </a:t>
            </a:r>
            <a:r>
              <a:rPr lang="en-US" sz="1600" dirty="0">
                <a:solidFill>
                  <a:prstClr val="black"/>
                </a:solidFill>
              </a:rPr>
              <a:t>Activities</a:t>
            </a:r>
          </a:p>
          <a:p>
            <a:pPr marL="285750" indent="-285750">
              <a:buFont typeface="Arial" panose="020B0604020202020204" pitchFamily="34" charset="0"/>
              <a:buChar char="•"/>
            </a:pPr>
            <a:r>
              <a:rPr lang="en-US" sz="1600" dirty="0">
                <a:solidFill>
                  <a:prstClr val="black"/>
                </a:solidFill>
              </a:rPr>
              <a:t>L1b Validation - Products recertified against pre-launch instrument performance</a:t>
            </a:r>
          </a:p>
          <a:p>
            <a:pPr marL="285750" indent="-285750">
              <a:buFont typeface="Arial" panose="020B0604020202020204" pitchFamily="34" charset="0"/>
              <a:buChar char="•"/>
            </a:pPr>
            <a:r>
              <a:rPr lang="en-US" sz="1600" dirty="0">
                <a:solidFill>
                  <a:prstClr val="black"/>
                </a:solidFill>
              </a:rPr>
              <a:t>‘First Light’ Data </a:t>
            </a:r>
            <a:r>
              <a:rPr lang="en-US" sz="1600" dirty="0" smtClean="0">
                <a:solidFill>
                  <a:prstClr val="black"/>
                </a:solidFill>
              </a:rPr>
              <a:t>captures shared </a:t>
            </a:r>
            <a:r>
              <a:rPr lang="en-US" sz="1600" dirty="0">
                <a:solidFill>
                  <a:prstClr val="black"/>
                </a:solidFill>
              </a:rPr>
              <a:t>from Instruments</a:t>
            </a:r>
          </a:p>
          <a:p>
            <a:pPr marL="285750" indent="-285750">
              <a:buFont typeface="Arial" panose="020B0604020202020204" pitchFamily="34" charset="0"/>
              <a:buChar char="•"/>
            </a:pPr>
            <a:r>
              <a:rPr lang="en-US" sz="1600" dirty="0">
                <a:solidFill>
                  <a:prstClr val="black"/>
                </a:solidFill>
              </a:rPr>
              <a:t>Insertion of L1b products into GRB service is controlled by ground system and will occur as products are certified</a:t>
            </a:r>
          </a:p>
          <a:p>
            <a:pPr marL="285750" indent="-285750">
              <a:buFont typeface="Arial" panose="020B0604020202020204" pitchFamily="34" charset="0"/>
              <a:buChar char="•"/>
            </a:pPr>
            <a:endParaRPr lang="en-US" sz="1600" dirty="0" smtClean="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smtClean="0">
                <a:solidFill>
                  <a:prstClr val="black"/>
                </a:solidFill>
              </a:rPr>
              <a:t>(Figure from Matt Seybold from NOAA Satellite Conference)</a:t>
            </a:r>
          </a:p>
        </p:txBody>
      </p:sp>
      <p:pic>
        <p:nvPicPr>
          <p:cNvPr id="18" name="Picture 17" descr="http://www.goes-r.gov/education/images/logos/Color/Small/GOES-R_logo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59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50</a:t>
            </a:fld>
            <a:endParaRPr lang="en-US">
              <a:solidFill>
                <a:srgbClr val="000000"/>
              </a:solidFill>
            </a:endParaRPr>
          </a:p>
        </p:txBody>
      </p:sp>
      <p:sp>
        <p:nvSpPr>
          <p:cNvPr id="5" name="Text Box 2"/>
          <p:cNvSpPr txBox="1">
            <a:spLocks noChangeArrowheads="1"/>
          </p:cNvSpPr>
          <p:nvPr/>
        </p:nvSpPr>
        <p:spPr bwMode="auto">
          <a:xfrm>
            <a:off x="381000" y="300335"/>
            <a:ext cx="5800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Visible and Near-IR bands on the ABI …. </a:t>
            </a:r>
            <a:endParaRPr lang="en-US" sz="2400" b="1" dirty="0">
              <a:solidFill>
                <a:srgbClr val="FFFF00"/>
              </a:solidFill>
              <a:latin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14400"/>
            <a:ext cx="7519307" cy="5848350"/>
          </a:xfrm>
          <a:prstGeom prst="rect">
            <a:avLst/>
          </a:prstGeom>
        </p:spPr>
      </p:pic>
    </p:spTree>
    <p:extLst>
      <p:ext uri="{BB962C8B-B14F-4D97-AF65-F5344CB8AC3E}">
        <p14:creationId xmlns:p14="http://schemas.microsoft.com/office/powerpoint/2010/main" val="600780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51</a:t>
            </a:fld>
            <a:endParaRPr lang="en-US">
              <a:solidFill>
                <a:srgbClr val="000000"/>
              </a:solidFill>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762001"/>
            <a:ext cx="8153400" cy="4191000"/>
          </a:xfrm>
          <a:prstGeom prst="rect">
            <a:avLst/>
          </a:prstGeom>
          <a:noFill/>
          <a:ln>
            <a:noFill/>
          </a:ln>
          <a:extLst/>
        </p:spPr>
      </p:pic>
      <p:sp>
        <p:nvSpPr>
          <p:cNvPr id="4" name="Rectangle 3"/>
          <p:cNvSpPr/>
          <p:nvPr/>
        </p:nvSpPr>
        <p:spPr>
          <a:xfrm>
            <a:off x="748095" y="4953000"/>
            <a:ext cx="7924800" cy="1477328"/>
          </a:xfrm>
          <a:prstGeom prst="rect">
            <a:avLst/>
          </a:prstGeom>
        </p:spPr>
        <p:txBody>
          <a:bodyPr wrap="square">
            <a:spAutoFit/>
          </a:bodyPr>
          <a:lstStyle/>
          <a:p>
            <a:r>
              <a:rPr lang="en-US" dirty="0">
                <a:solidFill>
                  <a:schemeClr val="bg1"/>
                </a:solidFill>
              </a:rPr>
              <a:t>NASA’s VIIRS M7 band (0.865 </a:t>
            </a:r>
            <a:r>
              <a:rPr lang="en-US" dirty="0" err="1">
                <a:solidFill>
                  <a:schemeClr val="bg1"/>
                </a:solidFill>
              </a:rPr>
              <a:t>μm</a:t>
            </a:r>
            <a:r>
              <a:rPr lang="en-US" dirty="0">
                <a:solidFill>
                  <a:schemeClr val="bg1"/>
                </a:solidFill>
              </a:rPr>
              <a:t>) is shown for two times. On the left is before (August 13, 2013) and on the right is after (August 30, 2013) the California Rim Fire. Note the smoke plume and </a:t>
            </a:r>
            <a:r>
              <a:rPr lang="en-US" dirty="0" err="1">
                <a:solidFill>
                  <a:schemeClr val="bg1"/>
                </a:solidFill>
              </a:rPr>
              <a:t>pyrocumulus</a:t>
            </a:r>
            <a:r>
              <a:rPr lang="en-US" dirty="0">
                <a:solidFill>
                  <a:schemeClr val="bg1"/>
                </a:solidFill>
              </a:rPr>
              <a:t> along the periphery of the dark burn scar near the center of the image on the right, and the large burn scar just to the west of the smoke plume.</a:t>
            </a:r>
          </a:p>
        </p:txBody>
      </p:sp>
      <p:sp>
        <p:nvSpPr>
          <p:cNvPr id="5" name="Text Box 2"/>
          <p:cNvSpPr txBox="1">
            <a:spLocks noChangeArrowheads="1"/>
          </p:cNvSpPr>
          <p:nvPr/>
        </p:nvSpPr>
        <p:spPr bwMode="auto">
          <a:xfrm>
            <a:off x="1143000" y="0"/>
            <a:ext cx="57535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0.865 </a:t>
            </a:r>
            <a:r>
              <a:rPr lang="en-US" sz="2400" b="1" dirty="0" smtClean="0">
                <a:solidFill>
                  <a:srgbClr val="FFFF00"/>
                </a:solidFill>
                <a:latin typeface="Times New Roman" pitchFamily="18" charset="0"/>
                <a:sym typeface="Symbol" pitchFamily="18" charset="2"/>
              </a:rPr>
              <a:t></a:t>
            </a:r>
            <a:r>
              <a:rPr lang="en-US" sz="2400" b="1" dirty="0" smtClean="0">
                <a:solidFill>
                  <a:srgbClr val="FFFF00"/>
                </a:solidFill>
                <a:latin typeface="Times New Roman" pitchFamily="18" charset="0"/>
              </a:rPr>
              <a:t>m </a:t>
            </a:r>
            <a:r>
              <a:rPr lang="en-US" sz="2400" b="1" dirty="0">
                <a:solidFill>
                  <a:srgbClr val="FFFF00"/>
                </a:solidFill>
                <a:latin typeface="Times New Roman" pitchFamily="18" charset="0"/>
              </a:rPr>
              <a:t>is helpful for </a:t>
            </a:r>
            <a:r>
              <a:rPr lang="en-US" sz="2400" b="1" dirty="0" smtClean="0">
                <a:solidFill>
                  <a:srgbClr val="FFFF00"/>
                </a:solidFill>
                <a:latin typeface="Times New Roman" pitchFamily="18" charset="0"/>
              </a:rPr>
              <a:t>burn scar detection</a:t>
            </a:r>
            <a:endParaRPr lang="en-US" sz="2400" b="1" dirty="0">
              <a:solidFill>
                <a:srgbClr val="FFFF00"/>
              </a:solidFill>
              <a:latin typeface="Times New Roman" pitchFamily="18" charset="0"/>
            </a:endParaRPr>
          </a:p>
        </p:txBody>
      </p:sp>
      <p:sp>
        <p:nvSpPr>
          <p:cNvPr id="6" name="Oval 5"/>
          <p:cNvSpPr/>
          <p:nvPr/>
        </p:nvSpPr>
        <p:spPr>
          <a:xfrm>
            <a:off x="5181600" y="2819400"/>
            <a:ext cx="1524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8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81DB8"/>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52</a:t>
            </a:fld>
            <a:endParaRPr lang="en-US">
              <a:solidFill>
                <a:srgbClr val="000000"/>
              </a:solidFill>
            </a:endParaRPr>
          </a:p>
        </p:txBody>
      </p:sp>
      <p:sp>
        <p:nvSpPr>
          <p:cNvPr id="5"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1.88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(or 1.38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is helpful for contrail detection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3777099" cy="3777099"/>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133600"/>
            <a:ext cx="3777099" cy="377709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6901" y="3080901"/>
            <a:ext cx="3777099" cy="3777099"/>
          </a:xfrm>
          <a:prstGeom prst="rect">
            <a:avLst/>
          </a:prstGeom>
          <a:ln>
            <a:solidFill>
              <a:schemeClr val="tx1"/>
            </a:solidFill>
          </a:ln>
        </p:spPr>
      </p:pic>
      <p:sp>
        <p:nvSpPr>
          <p:cNvPr id="9" name="TextBox 8"/>
          <p:cNvSpPr txBox="1"/>
          <p:nvPr/>
        </p:nvSpPr>
        <p:spPr>
          <a:xfrm>
            <a:off x="3962400" y="914400"/>
            <a:ext cx="2428870" cy="369332"/>
          </a:xfrm>
          <a:prstGeom prst="rect">
            <a:avLst/>
          </a:prstGeom>
          <a:noFill/>
        </p:spPr>
        <p:txBody>
          <a:bodyPr wrap="none" rtlCol="0">
            <a:spAutoFit/>
          </a:bodyPr>
          <a:lstStyle/>
          <a:p>
            <a:r>
              <a:rPr lang="en-US" dirty="0">
                <a:solidFill>
                  <a:srgbClr val="FFFFFF"/>
                </a:solidFill>
              </a:rPr>
              <a:t>Aircraft case -- Clear?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293" y="3264475"/>
            <a:ext cx="4384221" cy="3409950"/>
          </a:xfrm>
          <a:prstGeom prst="rect">
            <a:avLst/>
          </a:prstGeom>
        </p:spPr>
      </p:pic>
    </p:spTree>
    <p:extLst>
      <p:ext uri="{BB962C8B-B14F-4D97-AF65-F5344CB8AC3E}">
        <p14:creationId xmlns:p14="http://schemas.microsoft.com/office/powerpoint/2010/main" val="362395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53</a:t>
            </a:fld>
            <a:endParaRPr lang="en-US">
              <a:solidFill>
                <a:srgbClr val="0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066800"/>
            <a:ext cx="4455682" cy="4645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66800"/>
            <a:ext cx="4455682" cy="4645800"/>
          </a:xfrm>
          <a:prstGeom prst="rect">
            <a:avLst/>
          </a:prstGeom>
        </p:spPr>
      </p:pic>
      <p:sp>
        <p:nvSpPr>
          <p:cNvPr id="6" name="Text Box 2"/>
          <p:cNvSpPr txBox="1">
            <a:spLocks noChangeArrowheads="1"/>
          </p:cNvSpPr>
          <p:nvPr/>
        </p:nvSpPr>
        <p:spPr bwMode="auto">
          <a:xfrm>
            <a:off x="381000" y="300335"/>
            <a:ext cx="85890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Using  the 1.6 um ABI band for cloud phase….and elevated dust</a:t>
            </a:r>
            <a:endParaRPr lang="en-US" sz="2400" b="1" dirty="0">
              <a:solidFill>
                <a:srgbClr val="FFFF00"/>
              </a:solidFill>
              <a:latin typeface="Times New Roman"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66800"/>
            <a:ext cx="4455682" cy="4645799"/>
          </a:xfrm>
          <a:prstGeom prst="rect">
            <a:avLst/>
          </a:prstGeom>
        </p:spPr>
      </p:pic>
    </p:spTree>
    <p:extLst>
      <p:ext uri="{BB962C8B-B14F-4D97-AF65-F5344CB8AC3E}">
        <p14:creationId xmlns:p14="http://schemas.microsoft.com/office/powerpoint/2010/main" val="325390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54</a:t>
            </a:fld>
            <a:endParaRPr lang="en-US">
              <a:solidFill>
                <a:srgbClr val="000000"/>
              </a:solidFill>
            </a:endParaRPr>
          </a:p>
        </p:txBody>
      </p:sp>
      <p:sp>
        <p:nvSpPr>
          <p:cNvPr id="5" name="Text Box 2"/>
          <p:cNvSpPr txBox="1">
            <a:spLocks noChangeArrowheads="1"/>
          </p:cNvSpPr>
          <p:nvPr/>
        </p:nvSpPr>
        <p:spPr bwMode="auto">
          <a:xfrm>
            <a:off x="381000" y="300335"/>
            <a:ext cx="83486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Why we can see hot fires in the 2.2 um (and 1.6 um) ABI bands</a:t>
            </a:r>
            <a:endParaRPr lang="en-US" sz="2400" b="1" dirty="0">
              <a:solidFill>
                <a:srgbClr val="FFFF00"/>
              </a:solidFill>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838200"/>
            <a:ext cx="5127171" cy="3987800"/>
          </a:xfrm>
          <a:prstGeom prst="rect">
            <a:avLst/>
          </a:prstGeom>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2025" t="12717" r="34813" b="26317"/>
          <a:stretch/>
        </p:blipFill>
        <p:spPr bwMode="auto">
          <a:xfrm>
            <a:off x="152400" y="3808095"/>
            <a:ext cx="5187315" cy="297370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5410200" y="5029200"/>
            <a:ext cx="3657599" cy="1754326"/>
          </a:xfrm>
          <a:prstGeom prst="rect">
            <a:avLst/>
          </a:prstGeom>
          <a:solidFill>
            <a:srgbClr val="00B0F0"/>
          </a:solidFill>
        </p:spPr>
        <p:txBody>
          <a:bodyPr wrap="square" rtlCol="0">
            <a:spAutoFit/>
          </a:bodyPr>
          <a:lstStyle/>
          <a:p>
            <a:r>
              <a:rPr lang="en-US" dirty="0"/>
              <a:t>AHI images over Australia on March 23, 2015 of bands 3.9 </a:t>
            </a:r>
            <a:r>
              <a:rPr lang="en-US" dirty="0" err="1"/>
              <a:t>μm</a:t>
            </a:r>
            <a:r>
              <a:rPr lang="en-US" dirty="0"/>
              <a:t> (left) 1.6 </a:t>
            </a:r>
            <a:r>
              <a:rPr lang="en-US" dirty="0" err="1"/>
              <a:t>μm</a:t>
            </a:r>
            <a:r>
              <a:rPr lang="en-US" dirty="0"/>
              <a:t> (right) showing a fire. The AHI 1.6 </a:t>
            </a:r>
            <a:r>
              <a:rPr lang="en-US" dirty="0" err="1"/>
              <a:t>μm</a:t>
            </a:r>
            <a:r>
              <a:rPr lang="en-US" dirty="0"/>
              <a:t> is nominally 2 km spatial resolution, while on the ABI the band will be 1 km. </a:t>
            </a:r>
          </a:p>
        </p:txBody>
      </p:sp>
      <p:sp>
        <p:nvSpPr>
          <p:cNvPr id="8" name="TextBox 7"/>
          <p:cNvSpPr txBox="1"/>
          <p:nvPr/>
        </p:nvSpPr>
        <p:spPr>
          <a:xfrm>
            <a:off x="76200" y="962708"/>
            <a:ext cx="3657599" cy="369332"/>
          </a:xfrm>
          <a:prstGeom prst="rect">
            <a:avLst/>
          </a:prstGeom>
          <a:solidFill>
            <a:srgbClr val="00B0F0"/>
          </a:solidFill>
        </p:spPr>
        <p:txBody>
          <a:bodyPr wrap="square" rtlCol="0">
            <a:spAutoFit/>
          </a:bodyPr>
          <a:lstStyle/>
          <a:p>
            <a:pPr algn="r"/>
            <a:r>
              <a:rPr lang="en-US" dirty="0" smtClean="0"/>
              <a:t>Radiance versus wavelength</a:t>
            </a:r>
            <a:endParaRPr lang="en-US" dirty="0"/>
          </a:p>
        </p:txBody>
      </p:sp>
    </p:spTree>
    <p:extLst>
      <p:ext uri="{BB962C8B-B14F-4D97-AF65-F5344CB8AC3E}">
        <p14:creationId xmlns:p14="http://schemas.microsoft.com/office/powerpoint/2010/main" val="141023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41102756"/>
              </p:ext>
            </p:extLst>
          </p:nvPr>
        </p:nvGraphicFramePr>
        <p:xfrm>
          <a:off x="723900" y="228600"/>
          <a:ext cx="7696200" cy="6086406"/>
        </p:xfrm>
        <a:graphic>
          <a:graphicData uri="http://schemas.openxmlformats.org/drawingml/2006/table">
            <a:tbl>
              <a:tblPr/>
              <a:tblGrid>
                <a:gridCol w="668363"/>
                <a:gridCol w="1122337"/>
                <a:gridCol w="1143000"/>
                <a:gridCol w="685800"/>
                <a:gridCol w="713578"/>
                <a:gridCol w="1351254"/>
                <a:gridCol w="2011868"/>
              </a:tblGrid>
              <a:tr h="64140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AHI</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Band</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AHI Approximate Central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Wavelength</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 [</a:t>
                      </a:r>
                      <a:r>
                        <a:rPr kumimoji="1" lang="en-US" altLang="ja-JP" sz="1200" b="0" i="0" u="none" strike="noStrike" cap="none" normalizeH="0" baseline="0" dirty="0" err="1"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μm</a:t>
                      </a: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ABI Approximate Central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Wavelength</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 [μm]</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ABI</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Band</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Type</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Nickname</a:t>
                      </a: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Information</a:t>
                      </a: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1</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rPr>
                        <a:t>1</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2</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0.51</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 </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Green</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Green</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3</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rPr>
                        <a:t>2</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3</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Times New Roman" panose="02020603050405020304" pitchFamily="18" charset="0"/>
                          <a:ea typeface="DejaVu LGC Sans"/>
                          <a:cs typeface="Times New Roman" panose="02020603050405020304" pitchFamily="18" charset="0"/>
                        </a:rPr>
                        <a:t>Veggie</a:t>
                      </a:r>
                      <a:endParaRPr lang="en-US" sz="1200" kern="50" dirty="0">
                        <a:solidFill>
                          <a:schemeClr val="tx1"/>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Vegetation</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 </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1.37</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4</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endParaRPr lang="en-US" sz="1200" kern="50" dirty="0">
                        <a:solidFill>
                          <a:schemeClr val="tx1"/>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5</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Phase/Snow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Snow/Ice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2.3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2.24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6</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Particle</a:t>
                      </a:r>
                      <a:r>
                        <a:rPr lang="en-US" sz="1200" kern="50" baseline="0" dirty="0" smtClean="0">
                          <a:effectLst/>
                          <a:latin typeface="Times New Roman" panose="02020603050405020304" pitchFamily="18" charset="0"/>
                          <a:ea typeface="DejaVu LGC Sans"/>
                          <a:cs typeface="Times New Roman" panose="02020603050405020304" pitchFamily="18" charset="0"/>
                        </a:rPr>
                        <a:t>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 particle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7</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Shortwave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Shortwave IR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8</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Upper-level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Upper-level tropospheric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9</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Mid-level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Upper/mid-level tropospheric </a:t>
                      </a:r>
                      <a:r>
                        <a:rPr lang="en-US" sz="1200" kern="50" dirty="0" smtClean="0">
                          <a:effectLst/>
                          <a:latin typeface="Times New Roman" panose="02020603050405020304" pitchFamily="18" charset="0"/>
                          <a:ea typeface="DejaVu LGC Sans"/>
                          <a:cs typeface="Times New Roman" panose="02020603050405020304" pitchFamily="18" charset="0"/>
                        </a:rPr>
                        <a:t>water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10</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Lower-level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Lower mid-level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11</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Cloud-top 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12</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 (total)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13</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a:t>
                      </a:r>
                      <a:r>
                        <a:rPr lang="en-US" sz="1200" kern="50" dirty="0">
                          <a:effectLst/>
                          <a:latin typeface="Times New Roman" panose="02020603050405020304" pitchFamily="18" charset="0"/>
                          <a:ea typeface="DejaVu LGC Sans"/>
                          <a:cs typeface="Times New Roman" panose="02020603050405020304" pitchFamily="18" charset="0"/>
                        </a:rPr>
                        <a:t>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14</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Traditional 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59096">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15</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16</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r>
                        <a:rPr lang="en-US" sz="1200" kern="50" dirty="0" smtClean="0">
                          <a:effectLst/>
                          <a:latin typeface="Times New Roman" panose="02020603050405020304" pitchFamily="18" charset="0"/>
                          <a:ea typeface="DejaVu LGC Sans"/>
                          <a:cs typeface="Times New Roman" panose="02020603050405020304" pitchFamily="18" charset="0"/>
                        </a:rPr>
                        <a:t> </a:t>
                      </a:r>
                      <a:r>
                        <a:rPr lang="en-US" sz="1200" kern="50" dirty="0" err="1" smtClean="0">
                          <a:effectLst/>
                          <a:latin typeface="Times New Roman" panose="02020603050405020304" pitchFamily="18" charset="0"/>
                          <a:ea typeface="DejaVu LGC Sans"/>
                          <a:cs typeface="Times New Roman" panose="02020603050405020304" pitchFamily="18" charset="0"/>
                        </a:rPr>
                        <a:t>longwave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r>
            </a:tbl>
          </a:graphicData>
        </a:graphic>
      </p:graphicFrame>
      <p:sp>
        <p:nvSpPr>
          <p:cNvPr id="5" name="TextBox 4"/>
          <p:cNvSpPr txBox="1"/>
          <p:nvPr/>
        </p:nvSpPr>
        <p:spPr>
          <a:xfrm>
            <a:off x="3276600" y="6302514"/>
            <a:ext cx="2650084" cy="707886"/>
          </a:xfrm>
          <a:prstGeom prst="rect">
            <a:avLst/>
          </a:prstGeom>
          <a:noFill/>
        </p:spPr>
        <p:txBody>
          <a:bodyPr wrap="none" rtlCol="0">
            <a:spAutoFit/>
          </a:bodyPr>
          <a:lstStyle/>
          <a:p>
            <a:r>
              <a:rPr lang="en-US" sz="4000" dirty="0" smtClean="0">
                <a:solidFill>
                  <a:prstClr val="black"/>
                </a:solidFill>
              </a:rPr>
              <a:t>AHI and ABI</a:t>
            </a:r>
            <a:endParaRPr lang="en-US" sz="4000" dirty="0">
              <a:solidFill>
                <a:prstClr val="black"/>
              </a:solidFill>
            </a:endParaRPr>
          </a:p>
        </p:txBody>
      </p:sp>
    </p:spTree>
    <p:extLst>
      <p:ext uri="{BB962C8B-B14F-4D97-AF65-F5344CB8AC3E}">
        <p14:creationId xmlns:p14="http://schemas.microsoft.com/office/powerpoint/2010/main" val="28291705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2212076"/>
              </p:ext>
            </p:extLst>
          </p:nvPr>
        </p:nvGraphicFramePr>
        <p:xfrm>
          <a:off x="723900" y="842997"/>
          <a:ext cx="7696200" cy="4984954"/>
        </p:xfrm>
        <a:graphic>
          <a:graphicData uri="http://schemas.openxmlformats.org/drawingml/2006/table">
            <a:tbl>
              <a:tblPr/>
              <a:tblGrid>
                <a:gridCol w="848033"/>
                <a:gridCol w="1220867"/>
                <a:gridCol w="1360100"/>
                <a:gridCol w="1714500"/>
                <a:gridCol w="2552700"/>
              </a:tblGrid>
              <a:tr h="64140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AHI</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Band</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Central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Wavelength</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 [μm]</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Type</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Nickname</a:t>
                      </a: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Information</a:t>
                      </a: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1</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2</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0.51</a:t>
                      </a:r>
                      <a:endPar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Green</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Times New Roman" panose="02020603050405020304" pitchFamily="18" charset="0"/>
                          <a:ea typeface="ＭＳ 明朝" pitchFamily="17" charset="-128"/>
                          <a:cs typeface="Times New Roman" panose="02020603050405020304" pitchFamily="18" charset="0"/>
                        </a:rPr>
                        <a:t>Green</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3</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 </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Times New Roman" panose="02020603050405020304" pitchFamily="18" charset="0"/>
                          <a:ea typeface="DejaVu LGC Sans"/>
                          <a:cs typeface="Times New Roman" panose="02020603050405020304" pitchFamily="18" charset="0"/>
                        </a:rPr>
                        <a:t>Veggie</a:t>
                      </a:r>
                      <a:endParaRPr lang="en-US" sz="1200" kern="50" dirty="0">
                        <a:solidFill>
                          <a:schemeClr val="tx1"/>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Vegetation</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Phase/Snow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Snow/Ice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2.3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Particle</a:t>
                      </a:r>
                      <a:r>
                        <a:rPr lang="en-US" sz="1200" kern="50" baseline="0" dirty="0" smtClean="0">
                          <a:effectLst/>
                          <a:latin typeface="Times New Roman" panose="02020603050405020304" pitchFamily="18" charset="0"/>
                          <a:ea typeface="DejaVu LGC Sans"/>
                          <a:cs typeface="Times New Roman" panose="02020603050405020304" pitchFamily="18" charset="0"/>
                        </a:rPr>
                        <a:t>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 particle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Shortwave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Shortwave IR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Upper-level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Upper-level tropospheric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Mid-level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Upper/mid-level tropospheric </a:t>
                      </a:r>
                      <a:r>
                        <a:rPr lang="en-US" sz="1200" kern="50" dirty="0" smtClean="0">
                          <a:effectLst/>
                          <a:latin typeface="Times New Roman" panose="02020603050405020304" pitchFamily="18" charset="0"/>
                          <a:ea typeface="DejaVu LGC Sans"/>
                          <a:cs typeface="Times New Roman" panose="02020603050405020304" pitchFamily="18" charset="0"/>
                        </a:rPr>
                        <a:t>water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Lower-level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Lower mid-level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Cloud-top 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 (total)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a:t>
                      </a:r>
                      <a:r>
                        <a:rPr lang="en-US" sz="1200" kern="50" dirty="0">
                          <a:effectLst/>
                          <a:latin typeface="Times New Roman" panose="02020603050405020304" pitchFamily="18" charset="0"/>
                          <a:ea typeface="DejaVu LGC Sans"/>
                          <a:cs typeface="Times New Roman" panose="02020603050405020304" pitchFamily="18" charset="0"/>
                        </a:rPr>
                        <a:t>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Traditional 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59096">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r>
                        <a:rPr lang="en-US" sz="1200" kern="50" dirty="0" smtClean="0">
                          <a:effectLst/>
                          <a:latin typeface="Times New Roman" panose="02020603050405020304" pitchFamily="18" charset="0"/>
                          <a:ea typeface="DejaVu LGC Sans"/>
                          <a:cs typeface="Times New Roman" panose="02020603050405020304" pitchFamily="18" charset="0"/>
                        </a:rPr>
                        <a:t> </a:t>
                      </a:r>
                      <a:r>
                        <a:rPr lang="en-US" sz="1200" kern="50" dirty="0" err="1" smtClean="0">
                          <a:effectLst/>
                          <a:latin typeface="Times New Roman" panose="02020603050405020304" pitchFamily="18" charset="0"/>
                          <a:ea typeface="DejaVu LGC Sans"/>
                          <a:cs typeface="Times New Roman" panose="02020603050405020304" pitchFamily="18" charset="0"/>
                        </a:rPr>
                        <a:t>longwave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r>
            </a:tbl>
          </a:graphicData>
        </a:graphic>
      </p:graphicFrame>
      <p:sp>
        <p:nvSpPr>
          <p:cNvPr id="5" name="TextBox 4"/>
          <p:cNvSpPr txBox="1"/>
          <p:nvPr/>
        </p:nvSpPr>
        <p:spPr>
          <a:xfrm>
            <a:off x="4038600" y="6073914"/>
            <a:ext cx="930063" cy="707886"/>
          </a:xfrm>
          <a:prstGeom prst="rect">
            <a:avLst/>
          </a:prstGeom>
          <a:noFill/>
        </p:spPr>
        <p:txBody>
          <a:bodyPr wrap="none" rtlCol="0">
            <a:spAutoFit/>
          </a:bodyPr>
          <a:lstStyle/>
          <a:p>
            <a:r>
              <a:rPr lang="en-US" sz="4000" dirty="0" smtClean="0">
                <a:solidFill>
                  <a:prstClr val="black"/>
                </a:solidFill>
              </a:rPr>
              <a:t>AHI</a:t>
            </a:r>
            <a:endParaRPr lang="en-US" sz="4000" dirty="0">
              <a:solidFill>
                <a:prstClr val="black"/>
              </a:solidFill>
            </a:endParaRPr>
          </a:p>
        </p:txBody>
      </p:sp>
    </p:spTree>
    <p:extLst>
      <p:ext uri="{BB962C8B-B14F-4D97-AF65-F5344CB8AC3E}">
        <p14:creationId xmlns:p14="http://schemas.microsoft.com/office/powerpoint/2010/main" val="175573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44982723"/>
              </p:ext>
            </p:extLst>
          </p:nvPr>
        </p:nvGraphicFramePr>
        <p:xfrm>
          <a:off x="723900" y="842997"/>
          <a:ext cx="7696200" cy="4984954"/>
        </p:xfrm>
        <a:graphic>
          <a:graphicData uri="http://schemas.openxmlformats.org/drawingml/2006/table">
            <a:tbl>
              <a:tblPr/>
              <a:tblGrid>
                <a:gridCol w="848033"/>
                <a:gridCol w="1220867"/>
                <a:gridCol w="1360100"/>
                <a:gridCol w="1714500"/>
                <a:gridCol w="2552700"/>
              </a:tblGrid>
              <a:tr h="64140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ABI</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dk1"/>
                          </a:solidFill>
                          <a:effectLst/>
                          <a:latin typeface="Times New Roman" panose="02020603050405020304" pitchFamily="18" charset="0"/>
                          <a:ea typeface="+mn-ea"/>
                          <a:cs typeface="Times New Roman" panose="02020603050405020304" pitchFamily="18" charset="0"/>
                        </a:rPr>
                        <a:t>Band</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Central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Wavelength</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 [μm]</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Type</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Nickname</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46858" marR="46858" marT="46854" marB="46854"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Information</a:t>
                      </a:r>
                    </a:p>
                  </a:txBody>
                  <a:tcPr marL="46858" marR="46858" marT="46854" marB="46854"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1</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Times New Roman" panose="02020603050405020304" pitchFamily="18" charset="0"/>
                          <a:ea typeface="Arial"/>
                          <a:cs typeface="Times New Roman" panose="02020603050405020304" pitchFamily="18" charset="0"/>
                        </a:rPr>
                        <a:t>Blue</a:t>
                      </a:r>
                    </a:p>
                  </a:txBody>
                  <a:tcPr marL="36000" marR="36000" marT="36000" marB="36000"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2</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FF0000"/>
                          </a:solidFill>
                          <a:effectLst/>
                          <a:latin typeface="Times New Roman" panose="02020603050405020304" pitchFamily="18" charset="0"/>
                          <a:ea typeface="ＭＳ 明朝" pitchFamily="17" charset="-128"/>
                          <a:cs typeface="Times New Roman" panose="02020603050405020304" pitchFamily="18" charset="0"/>
                        </a:rPr>
                        <a:t>Vis</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Times New Roman" panose="02020603050405020304" pitchFamily="18" charset="0"/>
                          <a:ea typeface="DejaVu LGC Sans"/>
                          <a:cs typeface="Times New Roman" panose="02020603050405020304" pitchFamily="18" charset="0"/>
                        </a:rPr>
                        <a:t>Red</a:t>
                      </a:r>
                      <a:endParaRPr lang="en-US" sz="1200" kern="50" dirty="0">
                        <a:solidFill>
                          <a:srgbClr val="FF0000"/>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Times New Roman" panose="02020603050405020304" pitchFamily="18" charset="0"/>
                          <a:ea typeface="DejaVu LGC Sans"/>
                          <a:cs typeface="Times New Roman" panose="02020603050405020304" pitchFamily="18" charset="0"/>
                        </a:rPr>
                        <a:t>Veggie</a:t>
                      </a:r>
                      <a:endParaRPr lang="en-US" sz="1200" kern="50" dirty="0">
                        <a:solidFill>
                          <a:schemeClr val="tx1"/>
                        </a:solidFill>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Vegetation</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1.37</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Cirrus</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Upper</a:t>
                      </a:r>
                      <a:r>
                        <a:rPr lang="en-US" sz="1200" kern="50" baseline="0" dirty="0" smtClean="0">
                          <a:effectLst/>
                          <a:latin typeface="Times New Roman" panose="02020603050405020304" pitchFamily="18" charset="0"/>
                          <a:ea typeface="DejaVu LGC Sans"/>
                          <a:cs typeface="Times New Roman" panose="02020603050405020304" pitchFamily="18" charset="0"/>
                        </a:rPr>
                        <a:t> level </a:t>
                      </a:r>
                      <a:r>
                        <a:rPr lang="en-US" sz="1200" kern="50" dirty="0" smtClean="0">
                          <a:effectLst/>
                          <a:latin typeface="Times New Roman" panose="02020603050405020304" pitchFamily="18" charset="0"/>
                          <a:ea typeface="DejaVu LGC Sans"/>
                          <a:cs typeface="Times New Roman" panose="02020603050405020304" pitchFamily="18" charset="0"/>
                        </a:rPr>
                        <a:t>Cirrus/elevated dust</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Snow/phase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Snow/Ice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2.24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NIR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Particle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 particle size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Shortwave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Shortwave IR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Upper-level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Upper-level tropospheric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Mid-level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Upper/mid-level tropospheric </a:t>
                      </a:r>
                      <a:r>
                        <a:rPr lang="en-US" sz="1200" kern="50" dirty="0" smtClean="0">
                          <a:effectLst/>
                          <a:latin typeface="Times New Roman" panose="02020603050405020304" pitchFamily="18" charset="0"/>
                          <a:ea typeface="DejaVu LGC Sans"/>
                          <a:cs typeface="Times New Roman" panose="02020603050405020304" pitchFamily="18" charset="0"/>
                        </a:rPr>
                        <a:t>water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WV</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Lower-level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a:effectLst/>
                          <a:latin typeface="Times New Roman" panose="02020603050405020304" pitchFamily="18" charset="0"/>
                          <a:ea typeface="DejaVu LGC Sans"/>
                          <a:cs typeface="Times New Roman" panose="02020603050405020304" pitchFamily="18" charset="0"/>
                        </a:rPr>
                        <a:t>Lower mid-level water </a:t>
                      </a:r>
                      <a:r>
                        <a:rPr lang="en-US" sz="1200" kern="50" dirty="0" smtClean="0">
                          <a:effectLst/>
                          <a:latin typeface="Times New Roman" panose="02020603050405020304" pitchFamily="18" charset="0"/>
                          <a:ea typeface="DejaVu LGC Sans"/>
                          <a:cs typeface="Times New Roman" panose="02020603050405020304" pitchFamily="18" charset="0"/>
                        </a:rPr>
                        <a:t>vapor</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8.4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Cloud-top phase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Ozone (total)</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10.3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Clean </a:t>
                      </a:r>
                      <a:r>
                        <a:rPr lang="en-US" sz="1200" kern="50" dirty="0">
                          <a:effectLst/>
                          <a:latin typeface="Times New Roman" panose="02020603050405020304" pitchFamily="18" charset="0"/>
                          <a:ea typeface="DejaVu LGC Sans"/>
                          <a:cs typeface="Times New Roman" panose="02020603050405020304" pitchFamily="18" charset="0"/>
                        </a:rPr>
                        <a:t>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Traditional IR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59096">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15</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12.3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“Dirty” </a:t>
                      </a:r>
                      <a:r>
                        <a:rPr lang="en-US" sz="1200" kern="50" dirty="0" err="1">
                          <a:effectLst/>
                          <a:latin typeface="Times New Roman" panose="02020603050405020304" pitchFamily="18" charset="0"/>
                          <a:ea typeface="DejaVu LGC Sans"/>
                          <a:cs typeface="Times New Roman" panose="02020603050405020304" pitchFamily="18" charset="0"/>
                        </a:rPr>
                        <a:t>longwave</a:t>
                      </a:r>
                      <a:r>
                        <a:rPr lang="en-US" sz="1200" kern="50" dirty="0">
                          <a:effectLst/>
                          <a:latin typeface="Times New Roman" panose="02020603050405020304" pitchFamily="18" charset="0"/>
                          <a:ea typeface="DejaVu LGC Sans"/>
                          <a:cs typeface="Times New Roman" panose="02020603050405020304" pitchFamily="18" charset="0"/>
                        </a:rPr>
                        <a:t> </a:t>
                      </a:r>
                      <a:r>
                        <a:rPr lang="en-US" sz="1200" kern="50" dirty="0" smtClean="0">
                          <a:effectLst/>
                          <a:latin typeface="Times New Roman" panose="02020603050405020304" pitchFamily="18" charset="0"/>
                          <a:ea typeface="DejaVu LGC Sans"/>
                          <a:cs typeface="Times New Roman" panose="02020603050405020304" pitchFamily="18" charset="0"/>
                        </a:rPr>
                        <a:t>window</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Times New Roman" panose="02020603050405020304" pitchFamily="18" charset="0"/>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endParaRP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Times New Roman" panose="02020603050405020304" pitchFamily="18" charset="0"/>
                          <a:ea typeface="ＭＳ 明朝" pitchFamily="17" charset="-128"/>
                          <a:cs typeface="Times New Roman" panose="02020603050405020304" pitchFamily="18" charset="0"/>
                        </a:rPr>
                        <a:t>IR</a:t>
                      </a:r>
                    </a:p>
                  </a:txBody>
                  <a:tcPr marL="36000" marR="36000" marT="36000" marB="36000"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Times New Roman" panose="02020603050405020304" pitchFamily="18" charset="0"/>
                          <a:ea typeface="DejaVu LGC Sans"/>
                          <a:cs typeface="Times New Roman" panose="02020603050405020304" pitchFamily="18" charset="0"/>
                        </a:rPr>
                        <a:t>CO</a:t>
                      </a:r>
                      <a:r>
                        <a:rPr lang="en-US" sz="1200" kern="50" baseline="-25000" dirty="0" smtClean="0">
                          <a:effectLst/>
                          <a:latin typeface="Times New Roman" panose="02020603050405020304" pitchFamily="18" charset="0"/>
                          <a:ea typeface="DejaVu LGC Sans"/>
                          <a:cs typeface="Times New Roman" panose="02020603050405020304" pitchFamily="18" charset="0"/>
                        </a:rPr>
                        <a:t>2</a:t>
                      </a:r>
                      <a:r>
                        <a:rPr lang="en-US" sz="1200" kern="50" dirty="0" smtClean="0">
                          <a:effectLst/>
                          <a:latin typeface="Times New Roman" panose="02020603050405020304" pitchFamily="18" charset="0"/>
                          <a:ea typeface="DejaVu LGC Sans"/>
                          <a:cs typeface="Times New Roman" panose="02020603050405020304" pitchFamily="18" charset="0"/>
                        </a:rPr>
                        <a:t> </a:t>
                      </a:r>
                      <a:r>
                        <a:rPr lang="en-US" sz="1200" kern="50" dirty="0" err="1" smtClean="0">
                          <a:effectLst/>
                          <a:latin typeface="Times New Roman" panose="02020603050405020304" pitchFamily="18" charset="0"/>
                          <a:ea typeface="DejaVu LGC Sans"/>
                          <a:cs typeface="Times New Roman" panose="02020603050405020304" pitchFamily="18" charset="0"/>
                        </a:rPr>
                        <a:t>longwave</a:t>
                      </a:r>
                      <a:endParaRPr lang="en-US" sz="1200" kern="50" dirty="0">
                        <a:effectLst/>
                        <a:latin typeface="Times New Roman" panose="02020603050405020304" pitchFamily="18" charset="0"/>
                        <a:ea typeface="DejaVu LGC Sans"/>
                        <a:cs typeface="Times New Roman" panose="02020603050405020304" pitchFamily="18" charset="0"/>
                      </a:endParaRPr>
                    </a:p>
                  </a:txBody>
                  <a:tcPr marL="76200" marR="76200" marT="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r>
            </a:tbl>
          </a:graphicData>
        </a:graphic>
      </p:graphicFrame>
      <p:sp>
        <p:nvSpPr>
          <p:cNvPr id="5" name="TextBox 4"/>
          <p:cNvSpPr txBox="1"/>
          <p:nvPr/>
        </p:nvSpPr>
        <p:spPr>
          <a:xfrm>
            <a:off x="4038600" y="6073914"/>
            <a:ext cx="889987" cy="707886"/>
          </a:xfrm>
          <a:prstGeom prst="rect">
            <a:avLst/>
          </a:prstGeom>
          <a:noFill/>
        </p:spPr>
        <p:txBody>
          <a:bodyPr wrap="none" rtlCol="0">
            <a:spAutoFit/>
          </a:bodyPr>
          <a:lstStyle/>
          <a:p>
            <a:r>
              <a:rPr lang="en-US" sz="4000" dirty="0" smtClean="0">
                <a:solidFill>
                  <a:prstClr val="black"/>
                </a:solidFill>
              </a:rPr>
              <a:t>ABI</a:t>
            </a:r>
            <a:endParaRPr lang="en-US" sz="4000" dirty="0">
              <a:solidFill>
                <a:prstClr val="black"/>
              </a:solidFill>
            </a:endParaRPr>
          </a:p>
        </p:txBody>
      </p:sp>
    </p:spTree>
    <p:extLst>
      <p:ext uri="{BB962C8B-B14F-4D97-AF65-F5344CB8AC3E}">
        <p14:creationId xmlns:p14="http://schemas.microsoft.com/office/powerpoint/2010/main" val="1346787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1_0046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13733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2_0051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60289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5VIS_SSEC_89p5W"/>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20688" y="0"/>
            <a:ext cx="8301037" cy="6858000"/>
          </a:xfrm>
          <a:prstGeom prst="rect">
            <a:avLst/>
          </a:prstGeom>
          <a:noFill/>
          <a:ln>
            <a:noFill/>
          </a:ln>
        </p:spPr>
      </p:pic>
      <p:sp>
        <p:nvSpPr>
          <p:cNvPr id="3" name="TextBox 2"/>
          <p:cNvSpPr txBox="1"/>
          <p:nvPr/>
        </p:nvSpPr>
        <p:spPr>
          <a:xfrm>
            <a:off x="990600" y="6400800"/>
            <a:ext cx="5593326" cy="369332"/>
          </a:xfrm>
          <a:prstGeom prst="rect">
            <a:avLst/>
          </a:prstGeom>
          <a:noFill/>
        </p:spPr>
        <p:txBody>
          <a:bodyPr wrap="none" rtlCol="0">
            <a:spAutoFit/>
          </a:bodyPr>
          <a:lstStyle/>
          <a:p>
            <a:r>
              <a:rPr lang="en-US" dirty="0" smtClean="0">
                <a:solidFill>
                  <a:schemeClr val="bg1">
                    <a:lumMod val="85000"/>
                  </a:schemeClr>
                </a:solidFill>
              </a:rPr>
              <a:t>~90W (Approximate location of GOES-R during check-out)</a:t>
            </a:r>
            <a:endParaRPr lang="en-US" dirty="0">
              <a:solidFill>
                <a:schemeClr val="bg1">
                  <a:lumMod val="85000"/>
                </a:schemeClr>
              </a:solidFill>
            </a:endParaRPr>
          </a:p>
        </p:txBody>
      </p:sp>
    </p:spTree>
    <p:extLst>
      <p:ext uri="{BB962C8B-B14F-4D97-AF65-F5344CB8AC3E}">
        <p14:creationId xmlns:p14="http://schemas.microsoft.com/office/powerpoint/2010/main" val="32747940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3_0064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148786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4_0086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459475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5_016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402550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6_02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075902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7_039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801576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8_062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974971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9_069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656747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0_07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941942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1_086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7496123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2_096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28157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7</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400" dirty="0">
                <a:solidFill>
                  <a:srgbClr val="FFFF00"/>
                </a:solidFill>
              </a:rPr>
              <a:t>m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400" dirty="0">
                <a:solidFill>
                  <a:srgbClr val="FFFF00"/>
                </a:solidFill>
              </a:rPr>
              <a:t>m)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a:t>
            </a:r>
            <a:r>
              <a:rPr lang="en-US" sz="2400" dirty="0" smtClean="0">
                <a:solidFill>
                  <a:srgbClr val="FFFF00"/>
                </a:solidFill>
              </a:rPr>
              <a:t>Every 15 min</a:t>
            </a:r>
            <a:r>
              <a:rPr lang="en-US" sz="2400" dirty="0">
                <a:solidFill>
                  <a:srgbClr val="FFFF00"/>
                </a:solidFill>
              </a:rPr>
              <a:t>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a:t>
            </a:r>
            <a:r>
              <a:rPr lang="en-US" sz="2400" dirty="0" smtClean="0">
                <a:solidFill>
                  <a:srgbClr val="FFFF00"/>
                </a:solidFill>
              </a:rPr>
              <a:t>Every 5 min</a:t>
            </a:r>
            <a:r>
              <a:rPr lang="en-US" sz="2400" dirty="0">
                <a:solidFill>
                  <a:srgbClr val="FFFF00"/>
                </a:solidFill>
              </a:rPr>
              <a:t>		</a:t>
            </a:r>
            <a:r>
              <a:rPr lang="en-US" sz="2400" dirty="0">
                <a:solidFill>
                  <a:srgbClr val="FFFFFF"/>
                </a:solidFill>
              </a:rPr>
              <a:t>~4 per hour</a:t>
            </a:r>
          </a:p>
          <a:p>
            <a:pPr fontAlgn="base">
              <a:spcBef>
                <a:spcPct val="0"/>
              </a:spcBef>
              <a:spcAft>
                <a:spcPct val="0"/>
              </a:spcAft>
            </a:pPr>
            <a:r>
              <a:rPr lang="en-US" sz="2400" dirty="0">
                <a:solidFill>
                  <a:srgbClr val="FFFF00"/>
                </a:solidFill>
              </a:rPr>
              <a:t>	Mesoscale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Tree>
    <p:extLst>
      <p:ext uri="{BB962C8B-B14F-4D97-AF65-F5344CB8AC3E}">
        <p14:creationId xmlns:p14="http://schemas.microsoft.com/office/powerpoint/2010/main" val="3085309765"/>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3_104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826829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4_112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707705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5_12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797437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6_13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551900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normAutofit fontScale="90000"/>
          </a:bodyPr>
          <a:lstStyle/>
          <a:p>
            <a:r>
              <a:rPr lang="en-US" dirty="0" smtClean="0">
                <a:solidFill>
                  <a:srgbClr val="FFFF00"/>
                </a:solidFill>
              </a:rPr>
              <a:t>Educational </a:t>
            </a:r>
            <a:r>
              <a:rPr lang="en-US" dirty="0" err="1" smtClean="0">
                <a:solidFill>
                  <a:srgbClr val="FFFF00"/>
                </a:solidFill>
              </a:rPr>
              <a:t>Webapps</a:t>
            </a:r>
            <a:r>
              <a:rPr lang="en-US" dirty="0" smtClean="0">
                <a:solidFill>
                  <a:srgbClr val="FFFF00"/>
                </a:solidFill>
              </a:rPr>
              <a:t> Developed</a:t>
            </a:r>
            <a:endParaRPr lang="en-US" dirty="0">
              <a:solidFill>
                <a:srgbClr val="FFFF00"/>
              </a:solidFill>
            </a:endParaRPr>
          </a:p>
        </p:txBody>
      </p:sp>
      <p:sp>
        <p:nvSpPr>
          <p:cNvPr id="13" name="Content Placeholder 12"/>
          <p:cNvSpPr>
            <a:spLocks noGrp="1"/>
          </p:cNvSpPr>
          <p:nvPr>
            <p:ph sz="half" idx="1"/>
          </p:nvPr>
        </p:nvSpPr>
        <p:spPr>
          <a:xfrm>
            <a:off x="10886" y="762000"/>
            <a:ext cx="4332513" cy="5257800"/>
          </a:xfrm>
        </p:spPr>
        <p:txBody>
          <a:bodyPr>
            <a:noAutofit/>
          </a:bodyPr>
          <a:lstStyle/>
          <a:p>
            <a:pPr>
              <a:buClr>
                <a:srgbClr val="000000"/>
              </a:buClr>
              <a:buSzPct val="100000"/>
            </a:pPr>
            <a:r>
              <a:rPr lang="en-US" sz="2000" dirty="0" smtClean="0">
                <a:solidFill>
                  <a:schemeClr val="bg1"/>
                </a:solidFill>
                <a:latin typeface="+mj-lt"/>
                <a:ea typeface="Calibri"/>
                <a:cs typeface="Calibri"/>
                <a:sym typeface="Calibri"/>
                <a:rtl val="0"/>
              </a:rPr>
              <a:t>NOAA </a:t>
            </a:r>
            <a:r>
              <a:rPr lang="en-US" sz="2000" dirty="0">
                <a:solidFill>
                  <a:schemeClr val="bg1"/>
                </a:solidFill>
                <a:latin typeface="+mj-lt"/>
                <a:ea typeface="Calibri"/>
                <a:cs typeface="Calibri"/>
                <a:sym typeface="Calibri"/>
                <a:rtl val="0"/>
              </a:rPr>
              <a:t>NESDIS </a:t>
            </a:r>
            <a:r>
              <a:rPr lang="en-US" sz="2000" dirty="0" smtClean="0">
                <a:solidFill>
                  <a:schemeClr val="bg1"/>
                </a:solidFill>
                <a:latin typeface="+mj-lt"/>
                <a:ea typeface="Calibri"/>
                <a:cs typeface="Calibri"/>
                <a:sym typeface="Calibri"/>
                <a:rtl val="0"/>
              </a:rPr>
              <a:t>ASPB </a:t>
            </a:r>
            <a:r>
              <a:rPr lang="en-US" sz="2000" dirty="0">
                <a:solidFill>
                  <a:schemeClr val="bg1"/>
                </a:solidFill>
                <a:latin typeface="+mj-lt"/>
                <a:ea typeface="Calibri"/>
                <a:cs typeface="Calibri"/>
                <a:sym typeface="Calibri"/>
                <a:rtl val="0"/>
              </a:rPr>
              <a:t>teamed up with CIMSS researchers to develop </a:t>
            </a:r>
            <a:r>
              <a:rPr lang="en-US" sz="2000" dirty="0" smtClean="0">
                <a:solidFill>
                  <a:schemeClr val="bg1"/>
                </a:solidFill>
                <a:latin typeface="+mj-lt"/>
                <a:ea typeface="Calibri"/>
                <a:cs typeface="Calibri"/>
                <a:sym typeface="Calibri"/>
                <a:rtl val="0"/>
              </a:rPr>
              <a:t>three </a:t>
            </a:r>
            <a:r>
              <a:rPr lang="en-US" sz="2000" dirty="0">
                <a:solidFill>
                  <a:schemeClr val="bg1"/>
                </a:solidFill>
                <a:latin typeface="+mj-lt"/>
                <a:ea typeface="Calibri"/>
                <a:cs typeface="Calibri"/>
                <a:sym typeface="Calibri"/>
                <a:rtl val="0"/>
              </a:rPr>
              <a:t>educational WebApps to explore space, time and spectral resolutions of satellite imagery.</a:t>
            </a:r>
            <a:br>
              <a:rPr lang="en-US" sz="2000" dirty="0">
                <a:solidFill>
                  <a:schemeClr val="bg1"/>
                </a:solidFill>
                <a:latin typeface="+mj-lt"/>
                <a:ea typeface="Calibri"/>
                <a:cs typeface="Calibri"/>
                <a:sym typeface="Calibri"/>
                <a:rtl val="0"/>
              </a:rPr>
            </a:b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dirty="0">
                <a:solidFill>
                  <a:schemeClr val="bg1"/>
                </a:solidFill>
                <a:latin typeface="+mj-lt"/>
                <a:ea typeface="Calibri"/>
                <a:cs typeface="Calibri"/>
                <a:sym typeface="Calibri"/>
                <a:rtl val="0"/>
              </a:rPr>
              <a:t>Part of the </a:t>
            </a:r>
            <a:r>
              <a:rPr lang="en-US" sz="2000" b="1" dirty="0">
                <a:solidFill>
                  <a:schemeClr val="bg1"/>
                </a:solidFill>
                <a:latin typeface="+mj-lt"/>
                <a:ea typeface="Calibri"/>
                <a:cs typeface="Calibri"/>
                <a:sym typeface="Calibri"/>
                <a:rtl val="0"/>
              </a:rPr>
              <a:t>GOES-R Educational Proving </a:t>
            </a:r>
            <a:r>
              <a:rPr lang="en-US" sz="2000" b="1" dirty="0" smtClean="0">
                <a:solidFill>
                  <a:schemeClr val="bg1"/>
                </a:solidFill>
                <a:latin typeface="+mj-lt"/>
                <a:ea typeface="Calibri"/>
                <a:cs typeface="Calibri"/>
                <a:sym typeface="Calibri"/>
                <a:rtl val="0"/>
              </a:rPr>
              <a:t>Ground at CIMSS</a:t>
            </a:r>
            <a:r>
              <a:rPr lang="en-US" sz="2000" dirty="0" smtClean="0">
                <a:solidFill>
                  <a:schemeClr val="bg1"/>
                </a:solidFill>
                <a:latin typeface="+mj-lt"/>
                <a:ea typeface="Calibri"/>
                <a:cs typeface="Calibri"/>
                <a:sym typeface="Calibri"/>
                <a:rtl val="0"/>
              </a:rPr>
              <a:t>: </a:t>
            </a: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i="1" u="sng" dirty="0">
                <a:solidFill>
                  <a:schemeClr val="bg1"/>
                </a:solidFill>
                <a:latin typeface="+mj-lt"/>
                <a:ea typeface="Calibri"/>
                <a:cs typeface="Calibri"/>
                <a:sym typeface="Calibri"/>
                <a:hlinkClick r:id="rId3"/>
                <a:rtl val="0"/>
              </a:rPr>
              <a:t>http://cimss.ssec.wisc.edu/education/goesr</a:t>
            </a:r>
            <a:br>
              <a:rPr lang="en-US" sz="2000" i="1" u="sng" dirty="0">
                <a:solidFill>
                  <a:schemeClr val="bg1"/>
                </a:solidFill>
                <a:latin typeface="+mj-lt"/>
                <a:ea typeface="Calibri"/>
                <a:cs typeface="Calibri"/>
                <a:sym typeface="Calibri"/>
                <a:hlinkClick r:id="rId3"/>
                <a:rtl val="0"/>
              </a:rPr>
            </a:br>
            <a:endParaRPr lang="en-US" sz="2000" i="1" u="sng" dirty="0">
              <a:solidFill>
                <a:schemeClr val="bg1"/>
              </a:solidFill>
              <a:latin typeface="+mj-lt"/>
              <a:ea typeface="Calibri"/>
              <a:cs typeface="Calibri"/>
              <a:sym typeface="Calibri"/>
              <a:hlinkClick r:id="rId3"/>
              <a:rtl val="0"/>
            </a:endParaRPr>
          </a:p>
          <a:p>
            <a:pPr>
              <a:spcBef>
                <a:spcPts val="400"/>
              </a:spcBef>
              <a:buClr>
                <a:srgbClr val="000000"/>
              </a:buClr>
              <a:buSzPct val="100000"/>
              <a:buFont typeface="Calibri"/>
              <a:buChar char="•"/>
            </a:pPr>
            <a:r>
              <a:rPr lang="en-US" sz="2000" dirty="0">
                <a:solidFill>
                  <a:schemeClr val="bg1"/>
                </a:solidFill>
                <a:latin typeface="+mj-lt"/>
              </a:rPr>
              <a:t>Teacher feedback: </a:t>
            </a:r>
            <a:br>
              <a:rPr lang="en-US" sz="2000" dirty="0">
                <a:solidFill>
                  <a:schemeClr val="bg1"/>
                </a:solidFill>
                <a:latin typeface="+mj-lt"/>
              </a:rPr>
            </a:br>
            <a:r>
              <a:rPr lang="en-US" sz="1800" i="1" dirty="0">
                <a:solidFill>
                  <a:schemeClr val="bg1"/>
                </a:solidFill>
                <a:latin typeface="+mj-lt"/>
              </a:rPr>
              <a:t>“…. Wow!!  This is awesome!!</a:t>
            </a:r>
            <a:br>
              <a:rPr lang="en-US" sz="1800" i="1" dirty="0">
                <a:solidFill>
                  <a:schemeClr val="bg1"/>
                </a:solidFill>
                <a:latin typeface="+mj-lt"/>
              </a:rPr>
            </a:br>
            <a:r>
              <a:rPr lang="en-US" sz="1800" i="1" dirty="0">
                <a:solidFill>
                  <a:schemeClr val="bg1"/>
                </a:solidFill>
                <a:latin typeface="+mj-lt"/>
              </a:rPr>
              <a:t>This is impressive. Thank you for sharing.   This is great. Thanks for all your hard work and help!!!!  </a:t>
            </a:r>
            <a:br>
              <a:rPr lang="en-US" sz="1800" i="1" dirty="0">
                <a:solidFill>
                  <a:schemeClr val="bg1"/>
                </a:solidFill>
                <a:latin typeface="+mj-lt"/>
              </a:rPr>
            </a:br>
            <a:r>
              <a:rPr lang="en-US" sz="1800" i="1" dirty="0">
                <a:solidFill>
                  <a:schemeClr val="bg1"/>
                </a:solidFill>
                <a:latin typeface="+mj-lt"/>
              </a:rPr>
              <a:t>We are honored and will use it next week … Earth </a:t>
            </a:r>
            <a:r>
              <a:rPr lang="en-US" sz="1800" i="1" dirty="0" err="1">
                <a:solidFill>
                  <a:schemeClr val="bg1"/>
                </a:solidFill>
                <a:latin typeface="+mj-lt"/>
              </a:rPr>
              <a:t>SySTEM</a:t>
            </a:r>
            <a:r>
              <a:rPr lang="en-US" sz="1800" i="1" dirty="0">
                <a:solidFill>
                  <a:schemeClr val="bg1"/>
                </a:solidFill>
                <a:latin typeface="+mj-lt"/>
              </a:rPr>
              <a:t> Teacher Academy”</a:t>
            </a:r>
            <a:endParaRPr lang="en-US" sz="1800" i="1" u="sng" dirty="0">
              <a:solidFill>
                <a:schemeClr val="bg1"/>
              </a:solidFill>
              <a:latin typeface="+mj-lt"/>
              <a:ea typeface="Calibri"/>
              <a:cs typeface="Calibri"/>
              <a:sym typeface="Calibri"/>
              <a:hlinkClick r:id="rId3"/>
              <a:rtl val="0"/>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74</a:t>
            </a:fld>
            <a:endParaRPr lang="en-US"/>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2987" t="9387" r="13729"/>
          <a:stretch/>
        </p:blipFill>
        <p:spPr>
          <a:xfrm>
            <a:off x="4349941" y="762000"/>
            <a:ext cx="4717859" cy="4668803"/>
          </a:xfrm>
        </p:spPr>
      </p:pic>
      <p:sp>
        <p:nvSpPr>
          <p:cNvPr id="4" name="TextBox 3"/>
          <p:cNvSpPr txBox="1"/>
          <p:nvPr/>
        </p:nvSpPr>
        <p:spPr>
          <a:xfrm>
            <a:off x="4571999" y="5486400"/>
            <a:ext cx="4495801" cy="1200329"/>
          </a:xfrm>
          <a:prstGeom prst="rect">
            <a:avLst/>
          </a:prstGeom>
          <a:noFill/>
        </p:spPr>
        <p:txBody>
          <a:bodyPr wrap="square" rtlCol="0">
            <a:spAutoFit/>
          </a:bodyPr>
          <a:lstStyle/>
          <a:p>
            <a:r>
              <a:rPr lang="en-US" dirty="0">
                <a:solidFill>
                  <a:srgbClr val="FFFFFF"/>
                </a:solidFill>
              </a:rPr>
              <a:t>Sample interactive “</a:t>
            </a:r>
            <a:r>
              <a:rPr lang="en-US" dirty="0" err="1">
                <a:solidFill>
                  <a:srgbClr val="FFFFFF"/>
                </a:solidFill>
              </a:rPr>
              <a:t>Bandapp</a:t>
            </a:r>
            <a:r>
              <a:rPr lang="en-US" dirty="0">
                <a:solidFill>
                  <a:srgbClr val="FFFFFF"/>
                </a:solidFill>
              </a:rPr>
              <a:t>” educational </a:t>
            </a:r>
            <a:r>
              <a:rPr lang="en-US" dirty="0" err="1">
                <a:solidFill>
                  <a:srgbClr val="FFFFFF"/>
                </a:solidFill>
              </a:rPr>
              <a:t>webapp</a:t>
            </a:r>
            <a:r>
              <a:rPr lang="en-US" dirty="0">
                <a:solidFill>
                  <a:srgbClr val="FFFFFF"/>
                </a:solidFill>
              </a:rPr>
              <a:t> using simulated ABI images:</a:t>
            </a:r>
          </a:p>
          <a:p>
            <a:r>
              <a:rPr lang="en-US" i="1" dirty="0">
                <a:solidFill>
                  <a:srgbClr val="FFFFFF"/>
                </a:solidFill>
                <a:hlinkClick r:id="rId5"/>
              </a:rPr>
              <a:t>http://cimss.ssec.wisc.edu/goes/webapps/bandapp/</a:t>
            </a:r>
            <a:endParaRPr lang="en-US" i="1" dirty="0">
              <a:solidFill>
                <a:srgbClr val="FFFFFF"/>
              </a:solidFill>
            </a:endParaRPr>
          </a:p>
        </p:txBody>
      </p:sp>
      <p:sp>
        <p:nvSpPr>
          <p:cNvPr id="14" name="Shape 318"/>
          <p:cNvSpPr txBox="1"/>
          <p:nvPr/>
        </p:nvSpPr>
        <p:spPr>
          <a:xfrm>
            <a:off x="4343399" y="3429000"/>
            <a:ext cx="4613263" cy="1323439"/>
          </a:xfrm>
          <a:prstGeom prst="rect">
            <a:avLst/>
          </a:prstGeom>
          <a:noFill/>
          <a:ln>
            <a:noFill/>
          </a:ln>
        </p:spPr>
        <p:txBody>
          <a:bodyPr lIns="91425" tIns="45700" rIns="91425" bIns="45700" anchor="t" anchorCtr="0">
            <a:noAutofit/>
          </a:bodyPr>
          <a:lstStyle/>
          <a:p>
            <a:pPr>
              <a:buSzPct val="25000"/>
            </a:pPr>
            <a:endParaRPr lang="en-US" sz="1600" b="1" i="1" kern="0" dirty="0">
              <a:solidFill>
                <a:srgbClr val="FFFF00"/>
              </a:solidFill>
              <a:latin typeface="Calibri"/>
              <a:ea typeface="Calibri"/>
              <a:cs typeface="Calibri"/>
              <a:sym typeface="Calibri"/>
              <a:rtl val="0"/>
            </a:endParaRPr>
          </a:p>
        </p:txBody>
      </p:sp>
      <p:sp>
        <p:nvSpPr>
          <p:cNvPr id="8" name="TextBox 7"/>
          <p:cNvSpPr txBox="1"/>
          <p:nvPr/>
        </p:nvSpPr>
        <p:spPr>
          <a:xfrm>
            <a:off x="8001000" y="6488668"/>
            <a:ext cx="1133708" cy="369332"/>
          </a:xfrm>
          <a:prstGeom prst="rect">
            <a:avLst/>
          </a:prstGeom>
          <a:noFill/>
        </p:spPr>
        <p:txBody>
          <a:bodyPr wrap="none" rtlCol="0">
            <a:spAutoFit/>
          </a:bodyPr>
          <a:lstStyle/>
          <a:p>
            <a:r>
              <a:rPr lang="en-US" dirty="0">
                <a:solidFill>
                  <a:srgbClr val="000000"/>
                </a:solidFill>
              </a:rPr>
              <a:t>T. Schmit</a:t>
            </a:r>
          </a:p>
        </p:txBody>
      </p:sp>
    </p:spTree>
    <p:extLst>
      <p:ext uri="{BB962C8B-B14F-4D97-AF65-F5344CB8AC3E}">
        <p14:creationId xmlns:p14="http://schemas.microsoft.com/office/powerpoint/2010/main" val="28886184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397250" y="0"/>
            <a:ext cx="5746750" cy="6858000"/>
          </a:xfrm>
        </p:spPr>
      </p:pic>
      <p:sp>
        <p:nvSpPr>
          <p:cNvPr id="5" name="TextBox 4"/>
          <p:cNvSpPr txBox="1"/>
          <p:nvPr/>
        </p:nvSpPr>
        <p:spPr>
          <a:xfrm>
            <a:off x="152400" y="2284274"/>
            <a:ext cx="3352800" cy="2677656"/>
          </a:xfrm>
          <a:prstGeom prst="rect">
            <a:avLst/>
          </a:prstGeom>
          <a:noFill/>
        </p:spPr>
        <p:txBody>
          <a:bodyPr wrap="square" rtlCol="0">
            <a:spAutoFit/>
          </a:bodyPr>
          <a:lstStyle/>
          <a:p>
            <a:r>
              <a:rPr lang="en-US" sz="2400" dirty="0">
                <a:solidFill>
                  <a:prstClr val="white"/>
                </a:solidFill>
              </a:rPr>
              <a:t>There are also several case studies using current GOES imagery   (5 spectral bands) </a:t>
            </a:r>
          </a:p>
          <a:p>
            <a:r>
              <a:rPr lang="en-US" sz="2400" dirty="0">
                <a:solidFill>
                  <a:prstClr val="white"/>
                </a:solidFill>
              </a:rPr>
              <a:t>with the option to add descriptive annotations, </a:t>
            </a:r>
          </a:p>
          <a:p>
            <a:r>
              <a:rPr lang="en-US" sz="2400" dirty="0">
                <a:solidFill>
                  <a:prstClr val="white"/>
                </a:solidFill>
              </a:rPr>
              <a:t>or add map outlines.  </a:t>
            </a:r>
          </a:p>
        </p:txBody>
      </p:sp>
    </p:spTree>
    <p:extLst>
      <p:ext uri="{BB962C8B-B14F-4D97-AF65-F5344CB8AC3E}">
        <p14:creationId xmlns:p14="http://schemas.microsoft.com/office/powerpoint/2010/main" val="33743853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227" r="3869"/>
          <a:stretch/>
        </p:blipFill>
        <p:spPr>
          <a:xfrm>
            <a:off x="2443655" y="-799"/>
            <a:ext cx="6700345" cy="6858799"/>
          </a:xfrm>
          <a:prstGeom prst="rect">
            <a:avLst/>
          </a:prstGeom>
        </p:spPr>
      </p:pic>
      <p:sp>
        <p:nvSpPr>
          <p:cNvPr id="5" name="TextBox 4"/>
          <p:cNvSpPr txBox="1"/>
          <p:nvPr/>
        </p:nvSpPr>
        <p:spPr>
          <a:xfrm>
            <a:off x="0" y="1709678"/>
            <a:ext cx="2743200" cy="3416320"/>
          </a:xfrm>
          <a:prstGeom prst="rect">
            <a:avLst/>
          </a:prstGeom>
          <a:noFill/>
        </p:spPr>
        <p:txBody>
          <a:bodyPr wrap="square" rtlCol="0">
            <a:spAutoFit/>
          </a:bodyPr>
          <a:lstStyle/>
          <a:p>
            <a:r>
              <a:rPr lang="en-US" sz="2400" dirty="0">
                <a:solidFill>
                  <a:prstClr val="white"/>
                </a:solidFill>
              </a:rPr>
              <a:t>Mouse over anywhere in the image to get an interactive pop-up chart that provides data (reflectance </a:t>
            </a:r>
          </a:p>
          <a:p>
            <a:r>
              <a:rPr lang="en-US" sz="2400" dirty="0">
                <a:solidFill>
                  <a:prstClr val="white"/>
                </a:solidFill>
              </a:rPr>
              <a:t>&amp; temperature) </a:t>
            </a:r>
          </a:p>
          <a:p>
            <a:r>
              <a:rPr lang="en-US" sz="2400" dirty="0">
                <a:solidFill>
                  <a:prstClr val="white"/>
                </a:solidFill>
              </a:rPr>
              <a:t>for each band at that </a:t>
            </a:r>
            <a:r>
              <a:rPr lang="en-US" sz="2400" dirty="0" smtClean="0">
                <a:solidFill>
                  <a:prstClr val="white"/>
                </a:solidFill>
              </a:rPr>
              <a:t>location. </a:t>
            </a:r>
            <a:endParaRPr lang="en-US" sz="2400" dirty="0">
              <a:solidFill>
                <a:prstClr val="white"/>
              </a:solidFill>
            </a:endParaRPr>
          </a:p>
        </p:txBody>
      </p:sp>
    </p:spTree>
    <p:extLst>
      <p:ext uri="{BB962C8B-B14F-4D97-AF65-F5344CB8AC3E}">
        <p14:creationId xmlns:p14="http://schemas.microsoft.com/office/powerpoint/2010/main" val="7059935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Hands-on…Spectral</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Step through the ABI spectral bands (and turn on the interactive chart)</a:t>
            </a:r>
          </a:p>
          <a:p>
            <a:pPr lvl="1" eaLnBrk="1" hangingPunct="1"/>
            <a:endParaRPr lang="en-US" sz="1600" dirty="0" smtClean="0">
              <a:solidFill>
                <a:srgbClr val="FFFF00"/>
              </a:solidFill>
            </a:endParaRPr>
          </a:p>
          <a:p>
            <a:pPr lvl="1" eaLnBrk="1" hangingPunct="1"/>
            <a:r>
              <a:rPr lang="en-US" sz="1600" dirty="0" smtClean="0">
                <a:solidFill>
                  <a:srgbClr val="FFFF00"/>
                </a:solidFill>
              </a:rPr>
              <a:t>One of the simulated cases</a:t>
            </a:r>
            <a:endParaRPr lang="en-US" sz="1600" dirty="0">
              <a:solidFill>
                <a:srgbClr val="FFFF00"/>
              </a:solidFill>
            </a:endParaRPr>
          </a:p>
          <a:p>
            <a:pPr lvl="1" eaLnBrk="1" hangingPunct="1"/>
            <a:endParaRPr lang="en-US" sz="1600" dirty="0" smtClean="0">
              <a:solidFill>
                <a:srgbClr val="FFFF00"/>
              </a:solidFill>
            </a:endParaRPr>
          </a:p>
          <a:p>
            <a:pPr lvl="1" eaLnBrk="1" hangingPunct="1"/>
            <a:r>
              <a:rPr lang="en-US" sz="1600" dirty="0">
                <a:solidFill>
                  <a:srgbClr val="FFFF00"/>
                </a:solidFill>
                <a:hlinkClick r:id="rId2"/>
              </a:rPr>
              <a:t>http://</a:t>
            </a:r>
            <a:r>
              <a:rPr lang="en-US" sz="1600" dirty="0" smtClean="0">
                <a:solidFill>
                  <a:srgbClr val="FFFF00"/>
                </a:solidFill>
                <a:hlinkClick r:id="rId2"/>
              </a:rPr>
              <a:t>cimss.ssec.wisc.edu/education/apps/bandapp/overview_goes-r.html</a:t>
            </a:r>
            <a:endParaRPr lang="en-US" sz="1600" dirty="0" smtClean="0">
              <a:solidFill>
                <a:srgbClr val="FFFF00"/>
              </a:solidFill>
            </a:endParaRPr>
          </a:p>
          <a:p>
            <a:pPr lvl="1" eaLnBrk="1" hangingPunct="1"/>
            <a:r>
              <a:rPr lang="en-US" sz="1600" dirty="0" smtClean="0">
                <a:solidFill>
                  <a:srgbClr val="FFFF00"/>
                </a:solidFill>
              </a:rPr>
              <a:t>or</a:t>
            </a:r>
          </a:p>
          <a:p>
            <a:pPr lvl="1" eaLnBrk="1" hangingPunct="1"/>
            <a:r>
              <a:rPr lang="en-US" sz="1600" dirty="0">
                <a:solidFill>
                  <a:srgbClr val="FFFF00"/>
                </a:solidFill>
              </a:rPr>
              <a:t>http://cimss.ssec.wisc.edu/goes/webapps/bandapp/</a:t>
            </a:r>
            <a:endParaRPr lang="en-US" sz="1600" dirty="0" smtClean="0">
              <a:solidFill>
                <a:srgbClr val="FFFF00"/>
              </a:solidFill>
            </a:endParaRPr>
          </a:p>
          <a:p>
            <a:pPr lvl="1" eaLnBrk="1" hangingPunct="1"/>
            <a:endParaRPr lang="en-US" sz="1600" dirty="0">
              <a:solidFill>
                <a:srgbClr val="FFFF00"/>
              </a:solidFill>
            </a:endParaRPr>
          </a:p>
          <a:p>
            <a:pPr lvl="1" eaLnBrk="1" hangingPunct="1"/>
            <a:endParaRPr lang="en-US" sz="1600" dirty="0" smtClean="0">
              <a:solidFill>
                <a:srgbClr val="FFFF00"/>
              </a:solidFill>
            </a:endParaRPr>
          </a:p>
          <a:p>
            <a:pPr eaLnBrk="1" hangingPunct="1"/>
            <a:r>
              <a:rPr lang="en-US" sz="2000" dirty="0" smtClean="0">
                <a:solidFill>
                  <a:srgbClr val="FFFF00"/>
                </a:solidFill>
              </a:rPr>
              <a:t>Or step </a:t>
            </a:r>
            <a:r>
              <a:rPr lang="en-US" sz="2000" dirty="0">
                <a:solidFill>
                  <a:srgbClr val="FFFF00"/>
                </a:solidFill>
              </a:rPr>
              <a:t>through the </a:t>
            </a:r>
            <a:r>
              <a:rPr lang="en-US" sz="2000" dirty="0" smtClean="0">
                <a:solidFill>
                  <a:srgbClr val="FFFF00"/>
                </a:solidFill>
              </a:rPr>
              <a:t>AHI </a:t>
            </a:r>
            <a:r>
              <a:rPr lang="en-US" sz="2000" dirty="0">
                <a:solidFill>
                  <a:srgbClr val="FFFF00"/>
                </a:solidFill>
              </a:rPr>
              <a:t>spectral </a:t>
            </a:r>
            <a:r>
              <a:rPr lang="en-US" sz="2000" dirty="0" smtClean="0">
                <a:solidFill>
                  <a:srgbClr val="FFFF00"/>
                </a:solidFill>
              </a:rPr>
              <a:t>bands (and turn on the interactive chart)</a:t>
            </a:r>
            <a:endParaRPr lang="en-US" sz="20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One of the </a:t>
            </a:r>
            <a:r>
              <a:rPr lang="en-US" sz="1600" dirty="0" smtClean="0">
                <a:solidFill>
                  <a:srgbClr val="FFFF00"/>
                </a:solidFill>
              </a:rPr>
              <a:t>observed cases</a:t>
            </a:r>
            <a:endParaRPr lang="en-US" sz="16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hlinkClick r:id="rId3"/>
              </a:rPr>
              <a:t>http://</a:t>
            </a:r>
            <a:r>
              <a:rPr lang="en-US" sz="1600" dirty="0" smtClean="0">
                <a:solidFill>
                  <a:srgbClr val="FFFF00"/>
                </a:solidFill>
                <a:hlinkClick r:id="rId3"/>
              </a:rPr>
              <a:t>cimss.ssec.wisc.edu/education/apps/bandapp/overview_ahi_first_images.html</a:t>
            </a:r>
            <a:endParaRPr lang="en-US" sz="1600" dirty="0" smtClean="0">
              <a:solidFill>
                <a:srgbClr val="FFFF00"/>
              </a:solidFill>
            </a:endParaRPr>
          </a:p>
          <a:p>
            <a:pPr lvl="1" eaLnBrk="1" hangingPunct="1"/>
            <a:r>
              <a:rPr lang="en-US" sz="1600" dirty="0" smtClean="0">
                <a:solidFill>
                  <a:srgbClr val="FFFF00"/>
                </a:solidFill>
              </a:rPr>
              <a:t>or</a:t>
            </a:r>
          </a:p>
          <a:p>
            <a:pPr lvl="1" eaLnBrk="1" hangingPunct="1"/>
            <a:r>
              <a:rPr lang="en-US" sz="1600" dirty="0">
                <a:solidFill>
                  <a:srgbClr val="FFFF00"/>
                </a:solidFill>
              </a:rPr>
              <a:t>http://cimss.ssec.wisc.edu/goes/webapps/bandapp/overview_ahi_first_images.html</a:t>
            </a:r>
            <a:endParaRPr lang="en-US" sz="1600" dirty="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77</a:t>
            </a:fld>
            <a:endParaRPr lang="en-US" smtClean="0">
              <a:solidFill>
                <a:srgbClr val="00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23862673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0F71F-35A7-4D2D-85AC-B23894C5A4D3}" type="slidenum">
              <a:rPr lang="en-US" altLang="en-US">
                <a:solidFill>
                  <a:srgbClr val="000000"/>
                </a:solidFill>
              </a:rPr>
              <a:pPr eaLnBrk="1" hangingPunct="1"/>
              <a:t>78</a:t>
            </a:fld>
            <a:endParaRPr lang="en-US" altLang="en-US">
              <a:solidFill>
                <a:srgbClr val="000000"/>
              </a:solidFill>
            </a:endParaRPr>
          </a:p>
        </p:txBody>
      </p:sp>
      <p:sp>
        <p:nvSpPr>
          <p:cNvPr id="90115" name="Rectangle 2"/>
          <p:cNvSpPr>
            <a:spLocks noGrp="1" noChangeArrowheads="1"/>
          </p:cNvSpPr>
          <p:nvPr>
            <p:ph type="title"/>
          </p:nvPr>
        </p:nvSpPr>
        <p:spPr>
          <a:xfrm>
            <a:off x="457200" y="1066800"/>
            <a:ext cx="8161338" cy="762000"/>
          </a:xfrm>
        </p:spPr>
        <p:txBody>
          <a:bodyPr/>
          <a:lstStyle/>
          <a:p>
            <a:pPr eaLnBrk="1" hangingPunct="1"/>
            <a:r>
              <a:rPr lang="en-US" altLang="en-US" sz="4000" dirty="0" smtClean="0">
                <a:solidFill>
                  <a:srgbClr val="FFFF00"/>
                </a:solidFill>
              </a:rPr>
              <a:t>Three ABI water vapor bands</a:t>
            </a:r>
            <a:br>
              <a:rPr lang="en-US" altLang="en-US" sz="4000" dirty="0" smtClean="0">
                <a:solidFill>
                  <a:srgbClr val="FFFF00"/>
                </a:solidFill>
              </a:rPr>
            </a:br>
            <a:endParaRPr lang="en-US" altLang="en-US" sz="2800" dirty="0" smtClean="0">
              <a:solidFill>
                <a:srgbClr val="FFFF00"/>
              </a:solidFill>
            </a:endParaRPr>
          </a:p>
        </p:txBody>
      </p:sp>
      <p:pic>
        <p:nvPicPr>
          <p:cNvPr id="90116" name="Picture 3" descr="2005_06_04_ABIS_water_vapor_comparetoGOES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1981200"/>
            <a:ext cx="4170362"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2005_06_04_GOES12_water_vapor_comparetoAB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417036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 Box 5"/>
          <p:cNvSpPr txBox="1">
            <a:spLocks noChangeArrowheads="1"/>
          </p:cNvSpPr>
          <p:nvPr/>
        </p:nvSpPr>
        <p:spPr bwMode="auto">
          <a:xfrm>
            <a:off x="1431925" y="5599113"/>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Current GOES</a:t>
            </a:r>
          </a:p>
        </p:txBody>
      </p:sp>
      <p:sp>
        <p:nvSpPr>
          <p:cNvPr id="90119" name="Text Box 6"/>
          <p:cNvSpPr txBox="1">
            <a:spLocks noChangeArrowheads="1"/>
          </p:cNvSpPr>
          <p:nvPr/>
        </p:nvSpPr>
        <p:spPr bwMode="auto">
          <a:xfrm>
            <a:off x="5797550" y="5576888"/>
            <a:ext cx="156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Future GOES</a:t>
            </a:r>
          </a:p>
        </p:txBody>
      </p:sp>
      <p:sp>
        <p:nvSpPr>
          <p:cNvPr id="90120" name="Text Box 7"/>
          <p:cNvSpPr txBox="1">
            <a:spLocks noChangeArrowheads="1"/>
          </p:cNvSpPr>
          <p:nvPr/>
        </p:nvSpPr>
        <p:spPr bwMode="auto">
          <a:xfrm>
            <a:off x="3276600" y="5943600"/>
            <a:ext cx="225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Images from J. Feltz</a:t>
            </a:r>
          </a:p>
        </p:txBody>
      </p:sp>
      <p:pic>
        <p:nvPicPr>
          <p:cNvPr id="90121" name="Picture 8" descr="mcidasv_500x2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0"/>
            <a:ext cx="2057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2" name="Text Box 9"/>
          <p:cNvSpPr txBox="1">
            <a:spLocks noChangeArrowheads="1"/>
          </p:cNvSpPr>
          <p:nvPr/>
        </p:nvSpPr>
        <p:spPr bwMode="auto">
          <a:xfrm>
            <a:off x="1279525" y="5903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1512263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EB8406C-11D1-4779-8E71-DCB955A9E66A}" type="slidenum">
              <a:rPr lang="en-US" altLang="en-US">
                <a:solidFill>
                  <a:srgbClr val="000000"/>
                </a:solidFill>
              </a:rPr>
              <a:pPr/>
              <a:t>79</a:t>
            </a:fld>
            <a:endParaRPr lang="en-US" altLang="en-US">
              <a:solidFill>
                <a:srgbClr val="000000"/>
              </a:solidFill>
            </a:endParaRPr>
          </a:p>
        </p:txBody>
      </p:sp>
      <p:sp>
        <p:nvSpPr>
          <p:cNvPr id="13314" name="Rectangle 2"/>
          <p:cNvSpPr>
            <a:spLocks noGrp="1" noChangeArrowheads="1"/>
          </p:cNvSpPr>
          <p:nvPr>
            <p:ph type="title"/>
          </p:nvPr>
        </p:nvSpPr>
        <p:spPr/>
        <p:txBody>
          <a:bodyPr/>
          <a:lstStyle/>
          <a:p>
            <a:r>
              <a:rPr lang="en-US" altLang="en-US"/>
              <a:t>Weighting Functions</a:t>
            </a:r>
          </a:p>
        </p:txBody>
      </p:sp>
      <p:sp>
        <p:nvSpPr>
          <p:cNvPr id="13315" name="Rectangle 3"/>
          <p:cNvSpPr>
            <a:spLocks noGrp="1" noChangeArrowheads="1"/>
          </p:cNvSpPr>
          <p:nvPr>
            <p:ph type="body" idx="1"/>
          </p:nvPr>
        </p:nvSpPr>
        <p:spPr>
          <a:xfrm>
            <a:off x="457200" y="1295400"/>
            <a:ext cx="8229600" cy="4525963"/>
          </a:xfrm>
        </p:spPr>
        <p:txBody>
          <a:bodyPr/>
          <a:lstStyle/>
          <a:p>
            <a:r>
              <a:rPr lang="en-US" altLang="en-US"/>
              <a:t>How the transmittance varies with height</a:t>
            </a:r>
          </a:p>
          <a:p>
            <a:r>
              <a:rPr lang="en-US" altLang="en-US"/>
              <a:t>The layer of the atmosphere observed by a given spectral band</a:t>
            </a:r>
          </a:p>
          <a:p>
            <a:r>
              <a:rPr lang="en-US" altLang="en-US"/>
              <a:t>Depends on the band, input temperature, moisture, ozone profiles, skin temperature, surface emissivity, plus the view (zenith) angle.</a:t>
            </a:r>
          </a:p>
          <a:p>
            <a:r>
              <a:rPr lang="en-US" altLang="en-US"/>
              <a:t>Clear-sky fast forward calculations</a:t>
            </a:r>
          </a:p>
          <a:p>
            <a:r>
              <a:rPr lang="en-US" altLang="en-US"/>
              <a:t>A surface emissivity value of 1 is used for each band.</a:t>
            </a:r>
          </a:p>
        </p:txBody>
      </p:sp>
    </p:spTree>
    <p:extLst>
      <p:ext uri="{BB962C8B-B14F-4D97-AF65-F5344CB8AC3E}">
        <p14:creationId xmlns:p14="http://schemas.microsoft.com/office/powerpoint/2010/main" val="3054181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_Vis_Sat_20140320_17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7313"/>
            <a:ext cx="9144000" cy="6683375"/>
          </a:xfrm>
          <a:prstGeom prst="rect">
            <a:avLst/>
          </a:prstGeom>
          <a:noFill/>
          <a:ln>
            <a:noFill/>
          </a:ln>
        </p:spPr>
      </p:pic>
      <p:cxnSp>
        <p:nvCxnSpPr>
          <p:cNvPr id="4" name="Straight Connector 3"/>
          <p:cNvCxnSpPr/>
          <p:nvPr/>
        </p:nvCxnSpPr>
        <p:spPr>
          <a:xfrm>
            <a:off x="1676400" y="4724400"/>
            <a:ext cx="0" cy="12192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752600" y="4724400"/>
            <a:ext cx="748923" cy="369332"/>
          </a:xfrm>
          <a:prstGeom prst="rect">
            <a:avLst/>
          </a:prstGeom>
          <a:noFill/>
        </p:spPr>
        <p:txBody>
          <a:bodyPr wrap="none" rtlCol="0">
            <a:spAutoFit/>
          </a:bodyPr>
          <a:lstStyle/>
          <a:p>
            <a:r>
              <a:rPr lang="en-US" dirty="0">
                <a:solidFill>
                  <a:schemeClr val="accent1"/>
                </a:solidFill>
              </a:rPr>
              <a:t>seam</a:t>
            </a:r>
          </a:p>
        </p:txBody>
      </p:sp>
    </p:spTree>
    <p:extLst>
      <p:ext uri="{BB962C8B-B14F-4D97-AF65-F5344CB8AC3E}">
        <p14:creationId xmlns:p14="http://schemas.microsoft.com/office/powerpoint/2010/main" val="23557511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9ABD7A1A-DD03-4ED3-9F35-083A638881F6}" type="slidenum">
              <a:rPr lang="en-US" altLang="en-US">
                <a:solidFill>
                  <a:srgbClr val="000000"/>
                </a:solidFill>
              </a:rPr>
              <a:pPr/>
              <a:t>80</a:t>
            </a:fld>
            <a:endParaRPr lang="en-US" altLang="en-US">
              <a:solidFill>
                <a:srgbClr val="000000"/>
              </a:solidFill>
            </a:endParaRPr>
          </a:p>
        </p:txBody>
      </p:sp>
      <p:sp>
        <p:nvSpPr>
          <p:cNvPr id="18434" name="Text Box 2"/>
          <p:cNvSpPr txBox="1">
            <a:spLocks noChangeArrowheads="1"/>
          </p:cNvSpPr>
          <p:nvPr/>
        </p:nvSpPr>
        <p:spPr bwMode="auto">
          <a:xfrm>
            <a:off x="228600" y="228600"/>
            <a:ext cx="7086600"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50000"/>
              </a:lnSpc>
              <a:spcBef>
                <a:spcPct val="0"/>
              </a:spcBef>
              <a:spcAft>
                <a:spcPct val="0"/>
              </a:spcAft>
            </a:pPr>
            <a:endParaRPr lang="en-GB" altLang="en-US">
              <a:solidFill>
                <a:srgbClr val="000000"/>
              </a:solidFill>
              <a:latin typeface="Times New Roman" pitchFamily="18" charset="0"/>
            </a:endParaRPr>
          </a:p>
          <a:p>
            <a:pPr eaLnBrk="0" fontAlgn="base" hangingPunct="0">
              <a:spcBef>
                <a:spcPct val="0"/>
              </a:spcBef>
              <a:spcAft>
                <a:spcPct val="0"/>
              </a:spcAft>
            </a:pPr>
            <a:r>
              <a:rPr lang="en-GB" altLang="en-US">
                <a:solidFill>
                  <a:srgbClr val="000000"/>
                </a:solidFill>
                <a:latin typeface="Times New Roman" pitchFamily="18" charset="0"/>
              </a:rPr>
              <a:t>Rsfc	R1	R2</a:t>
            </a:r>
          </a:p>
          <a:p>
            <a:pPr eaLnBrk="0" fontAlgn="base" hangingPunct="0">
              <a:spcBef>
                <a:spcPct val="0"/>
              </a:spcBef>
              <a:spcAft>
                <a:spcPct val="0"/>
              </a:spcAft>
            </a:pPr>
            <a:endParaRPr lang="en-GB" altLang="en-US">
              <a:solidFill>
                <a:srgbClr val="000000"/>
              </a:solidFill>
              <a:latin typeface="Times New Roman" pitchFamily="18" charset="0"/>
            </a:endParaRPr>
          </a:p>
          <a:p>
            <a:pPr eaLnBrk="0" fontAlgn="base" hangingPunct="0">
              <a:lnSpc>
                <a:spcPct val="75000"/>
              </a:lnSpc>
              <a:spcBef>
                <a:spcPct val="0"/>
              </a:spcBef>
              <a:spcAft>
                <a:spcPct val="0"/>
              </a:spcAft>
            </a:pPr>
            <a:r>
              <a:rPr lang="en-GB" altLang="en-US" u="sng">
                <a:solidFill>
                  <a:srgbClr val="000000"/>
                </a:solidFill>
                <a:latin typeface="Times New Roman" pitchFamily="18" charset="0"/>
              </a:rPr>
              <a:t>                                                            	</a:t>
            </a:r>
            <a:r>
              <a:rPr lang="en-GB" altLang="en-US">
                <a:solidFill>
                  <a:srgbClr val="000000"/>
                </a:solidFill>
                <a:latin typeface="Times New Roman" pitchFamily="18" charset="0"/>
              </a:rPr>
              <a:t> top of the atmosphere</a:t>
            </a:r>
          </a:p>
          <a:p>
            <a:pPr eaLnBrk="0" fontAlgn="base" hangingPunct="0">
              <a:lnSpc>
                <a:spcPct val="50000"/>
              </a:lnSpc>
              <a:spcBef>
                <a:spcPct val="0"/>
              </a:spcBef>
              <a:spcAft>
                <a:spcPct val="0"/>
              </a:spcAft>
            </a:pPr>
            <a:endParaRPr lang="en-GB" altLang="en-US">
              <a:solidFill>
                <a:srgbClr val="000000"/>
              </a:solidFill>
              <a:latin typeface="Times New Roman" pitchFamily="18" charset="0"/>
              <a:sym typeface="Symbol" pitchFamily="18" charset="2"/>
            </a:endParaRPr>
          </a:p>
          <a:p>
            <a:pPr eaLnBrk="0" fontAlgn="base" hangingPunct="0">
              <a:spcBef>
                <a:spcPct val="0"/>
              </a:spcBef>
              <a:spcAft>
                <a:spcPct val="0"/>
              </a:spcAft>
            </a:pPr>
            <a:r>
              <a:rPr lang="en-GB" altLang="en-US" baseline="-25000">
                <a:solidFill>
                  <a:srgbClr val="000000"/>
                </a:solidFill>
                <a:latin typeface="Times New Roman" pitchFamily="18" charset="0"/>
              </a:rPr>
              <a:t>			</a:t>
            </a:r>
            <a:r>
              <a:rPr lang="el-GR" altLang="en-US" sz="2000">
                <a:solidFill>
                  <a:srgbClr val="000000"/>
                </a:solidFill>
                <a:latin typeface="Times New Roman" pitchFamily="18" charset="0"/>
              </a:rPr>
              <a:t>τ</a:t>
            </a:r>
            <a:r>
              <a:rPr lang="en-US" altLang="en-US" sz="2000">
                <a:solidFill>
                  <a:srgbClr val="000000"/>
                </a:solidFill>
                <a:latin typeface="Times New Roman" pitchFamily="18" charset="0"/>
              </a:rPr>
              <a:t>2</a:t>
            </a:r>
            <a:r>
              <a:rPr lang="en-US" altLang="en-US" sz="2400">
                <a:solidFill>
                  <a:srgbClr val="000000"/>
                </a:solidFill>
                <a:latin typeface="Times New Roman" pitchFamily="18" charset="0"/>
              </a:rPr>
              <a:t> </a:t>
            </a:r>
            <a:r>
              <a:rPr lang="en-US" altLang="en-US" sz="2000">
                <a:solidFill>
                  <a:srgbClr val="000000"/>
                </a:solidFill>
                <a:latin typeface="Times New Roman" pitchFamily="18" charset="0"/>
              </a:rPr>
              <a:t>=</a:t>
            </a:r>
            <a:r>
              <a:rPr lang="en-US" altLang="en-US" sz="2400">
                <a:solidFill>
                  <a:srgbClr val="000000"/>
                </a:solidFill>
                <a:latin typeface="Times New Roman" pitchFamily="18" charset="0"/>
              </a:rPr>
              <a:t> </a:t>
            </a:r>
            <a:r>
              <a:rPr lang="en-US" altLang="en-US" sz="2000">
                <a:solidFill>
                  <a:srgbClr val="000000"/>
                </a:solidFill>
                <a:latin typeface="Times New Roman" pitchFamily="18" charset="0"/>
              </a:rPr>
              <a:t>transmittance of upper layer of atm</a:t>
            </a:r>
            <a:endParaRPr lang="el-GR" altLang="en-US" sz="2000">
              <a:solidFill>
                <a:srgbClr val="000000"/>
              </a:solidFill>
              <a:latin typeface="Times New Roman" pitchFamily="18" charset="0"/>
            </a:endParaRPr>
          </a:p>
          <a:p>
            <a:pPr eaLnBrk="0" fontAlgn="base" hangingPunct="0">
              <a:lnSpc>
                <a:spcPct val="75000"/>
              </a:lnSpc>
              <a:spcBef>
                <a:spcPct val="0"/>
              </a:spcBef>
              <a:spcAft>
                <a:spcPct val="0"/>
              </a:spcAft>
            </a:pPr>
            <a:r>
              <a:rPr lang="en-GB" altLang="en-US" u="sng">
                <a:solidFill>
                  <a:srgbClr val="000000"/>
                </a:solidFill>
                <a:latin typeface="Times New Roman" pitchFamily="18" charset="0"/>
              </a:rPr>
              <a:t>                                                            	</a:t>
            </a:r>
            <a:r>
              <a:rPr lang="en-GB" altLang="en-US">
                <a:solidFill>
                  <a:srgbClr val="000000"/>
                </a:solidFill>
                <a:latin typeface="Times New Roman" pitchFamily="18" charset="0"/>
              </a:rPr>
              <a:t>	</a:t>
            </a:r>
          </a:p>
          <a:p>
            <a:pPr eaLnBrk="0" fontAlgn="base" hangingPunct="0">
              <a:lnSpc>
                <a:spcPct val="50000"/>
              </a:lnSpc>
              <a:spcBef>
                <a:spcPct val="0"/>
              </a:spcBef>
              <a:spcAft>
                <a:spcPct val="0"/>
              </a:spcAft>
            </a:pPr>
            <a:endParaRPr lang="en-GB" altLang="en-US">
              <a:solidFill>
                <a:srgbClr val="000000"/>
              </a:solidFill>
              <a:latin typeface="Times New Roman" pitchFamily="18" charset="0"/>
              <a:sym typeface="Symbol" pitchFamily="18" charset="2"/>
            </a:endParaRPr>
          </a:p>
          <a:p>
            <a:pPr eaLnBrk="0" fontAlgn="base" hangingPunct="0">
              <a:spcBef>
                <a:spcPct val="0"/>
              </a:spcBef>
              <a:spcAft>
                <a:spcPct val="0"/>
              </a:spcAft>
            </a:pPr>
            <a:r>
              <a:rPr lang="en-GB" altLang="en-US">
                <a:solidFill>
                  <a:srgbClr val="000000"/>
                </a:solidFill>
                <a:latin typeface="Times New Roman" pitchFamily="18" charset="0"/>
              </a:rPr>
              <a:t>	</a:t>
            </a:r>
            <a:r>
              <a:rPr lang="en-GB" altLang="en-US" baseline="-25000">
                <a:solidFill>
                  <a:srgbClr val="000000"/>
                </a:solidFill>
                <a:latin typeface="Times New Roman" pitchFamily="18" charset="0"/>
              </a:rPr>
              <a:t>		</a:t>
            </a:r>
            <a:r>
              <a:rPr lang="el-GR" altLang="en-US" sz="2000">
                <a:solidFill>
                  <a:srgbClr val="000000"/>
                </a:solidFill>
                <a:latin typeface="Times New Roman" pitchFamily="18" charset="0"/>
              </a:rPr>
              <a:t>τ</a:t>
            </a:r>
            <a:r>
              <a:rPr lang="en-US" altLang="en-US" sz="2000">
                <a:solidFill>
                  <a:srgbClr val="000000"/>
                </a:solidFill>
                <a:latin typeface="Times New Roman" pitchFamily="18" charset="0"/>
              </a:rPr>
              <a:t>1= transmittance of lower layer of atm</a:t>
            </a:r>
            <a:endParaRPr lang="en-GB" altLang="en-US" sz="2000">
              <a:solidFill>
                <a:srgbClr val="000000"/>
              </a:solidFill>
              <a:latin typeface="Times New Roman" pitchFamily="18" charset="0"/>
            </a:endParaRPr>
          </a:p>
          <a:p>
            <a:pPr eaLnBrk="0" fontAlgn="base" hangingPunct="0">
              <a:lnSpc>
                <a:spcPct val="75000"/>
              </a:lnSpc>
              <a:spcBef>
                <a:spcPct val="0"/>
              </a:spcBef>
              <a:spcAft>
                <a:spcPct val="0"/>
              </a:spcAft>
            </a:pPr>
            <a:r>
              <a:rPr lang="en-GB" altLang="en-US" u="sng">
                <a:solidFill>
                  <a:srgbClr val="000000"/>
                </a:solidFill>
                <a:latin typeface="Times New Roman" pitchFamily="18" charset="0"/>
              </a:rPr>
              <a:t>                                                             	</a:t>
            </a:r>
            <a:r>
              <a:rPr lang="en-GB" altLang="en-US">
                <a:solidFill>
                  <a:srgbClr val="000000"/>
                </a:solidFill>
                <a:latin typeface="Times New Roman" pitchFamily="18" charset="0"/>
              </a:rPr>
              <a:t> 	</a:t>
            </a:r>
          </a:p>
          <a:p>
            <a:pPr eaLnBrk="0" fontAlgn="base" hangingPunct="0">
              <a:lnSpc>
                <a:spcPct val="75000"/>
              </a:lnSpc>
              <a:spcBef>
                <a:spcPct val="0"/>
              </a:spcBef>
              <a:spcAft>
                <a:spcPct val="0"/>
              </a:spcAft>
            </a:pPr>
            <a:r>
              <a:rPr lang="en-GB" altLang="en-US">
                <a:solidFill>
                  <a:srgbClr val="000000"/>
                </a:solidFill>
                <a:latin typeface="Times New Roman" pitchFamily="18" charset="0"/>
              </a:rPr>
              <a:t>				 blackbody earth surface.</a:t>
            </a:r>
          </a:p>
          <a:p>
            <a:pPr eaLnBrk="0" fontAlgn="base" hangingPunct="0">
              <a:lnSpc>
                <a:spcPct val="50000"/>
              </a:lnSpc>
              <a:spcBef>
                <a:spcPct val="0"/>
              </a:spcBef>
              <a:spcAft>
                <a:spcPct val="0"/>
              </a:spcAft>
            </a:pPr>
            <a:endParaRPr lang="en-GB" altLang="en-US">
              <a:solidFill>
                <a:srgbClr val="000000"/>
              </a:solidFill>
              <a:latin typeface="Times New Roman" pitchFamily="18" charset="0"/>
            </a:endParaRPr>
          </a:p>
        </p:txBody>
      </p:sp>
      <p:sp>
        <p:nvSpPr>
          <p:cNvPr id="18435" name="Line 3"/>
          <p:cNvSpPr>
            <a:spLocks noChangeShapeType="1"/>
          </p:cNvSpPr>
          <p:nvPr/>
        </p:nvSpPr>
        <p:spPr bwMode="auto">
          <a:xfrm flipV="1">
            <a:off x="533400" y="914400"/>
            <a:ext cx="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36" name="Line 4"/>
          <p:cNvSpPr>
            <a:spLocks noChangeShapeType="1"/>
          </p:cNvSpPr>
          <p:nvPr/>
        </p:nvSpPr>
        <p:spPr bwMode="auto">
          <a:xfrm flipV="1">
            <a:off x="1371600" y="9144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37" name="Line 5"/>
          <p:cNvSpPr>
            <a:spLocks noChangeShapeType="1"/>
          </p:cNvSpPr>
          <p:nvPr/>
        </p:nvSpPr>
        <p:spPr bwMode="auto">
          <a:xfrm flipV="1">
            <a:off x="2286000" y="9144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38" name="Text Box 6"/>
          <p:cNvSpPr txBox="1">
            <a:spLocks noChangeArrowheads="1"/>
          </p:cNvSpPr>
          <p:nvPr/>
        </p:nvSpPr>
        <p:spPr bwMode="auto">
          <a:xfrm>
            <a:off x="228600" y="3581400"/>
            <a:ext cx="4729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itchFamily="18" charset="0"/>
              </a:rPr>
              <a:t>R</a:t>
            </a:r>
            <a:r>
              <a:rPr lang="en-US" altLang="en-US" sz="2400" baseline="-25000">
                <a:solidFill>
                  <a:srgbClr val="000000"/>
                </a:solidFill>
                <a:latin typeface="Times New Roman" pitchFamily="18" charset="0"/>
              </a:rPr>
              <a:t>obs</a:t>
            </a:r>
            <a:r>
              <a:rPr lang="en-US" altLang="en-US" sz="2400">
                <a:solidFill>
                  <a:srgbClr val="000000"/>
                </a:solidFill>
                <a:latin typeface="Times New Roman" pitchFamily="18" charset="0"/>
              </a:rPr>
              <a:t> = </a:t>
            </a:r>
          </a:p>
          <a:p>
            <a:pPr eaLnBrk="0" fontAlgn="base" hangingPunct="0">
              <a:spcBef>
                <a:spcPct val="0"/>
              </a:spcBef>
              <a:spcAft>
                <a:spcPct val="0"/>
              </a:spcAft>
            </a:pPr>
            <a:r>
              <a:rPr lang="en-US" altLang="en-US" sz="2400">
                <a:solidFill>
                  <a:srgbClr val="000000"/>
                </a:solidFill>
                <a:latin typeface="Times New Roman" pitchFamily="18" charset="0"/>
              </a:rPr>
              <a:t>R</a:t>
            </a:r>
            <a:r>
              <a:rPr lang="en-US" altLang="en-US" sz="2400" baseline="-25000">
                <a:solidFill>
                  <a:srgbClr val="000000"/>
                </a:solidFill>
                <a:latin typeface="Times New Roman" pitchFamily="18" charset="0"/>
              </a:rPr>
              <a:t>sfc</a:t>
            </a:r>
            <a:r>
              <a:rPr lang="en-US" altLang="en-US" sz="2400">
                <a:solidFill>
                  <a:srgbClr val="000000"/>
                </a:solidFill>
                <a:latin typeface="Times New Roman" pitchFamily="18" charset="0"/>
              </a:rPr>
              <a:t>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1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2 + R1 (1-</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1)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2 + R2 (1-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2)</a:t>
            </a:r>
          </a:p>
        </p:txBody>
      </p:sp>
      <p:pic>
        <p:nvPicPr>
          <p:cNvPr id="18439" name="Picture 7" descr="17wf"/>
          <p:cNvPicPr>
            <a:picLocks noChangeAspect="1" noChangeArrowheads="1"/>
          </p:cNvPicPr>
          <p:nvPr/>
        </p:nvPicPr>
        <p:blipFill>
          <a:blip r:embed="rId3">
            <a:extLst>
              <a:ext uri="{28A0092B-C50C-407E-A947-70E740481C1C}">
                <a14:useLocalDpi xmlns:a14="http://schemas.microsoft.com/office/drawing/2010/main" val="0"/>
              </a:ext>
            </a:extLst>
          </a:blip>
          <a:srcRect t="19179" r="-1184"/>
          <a:stretch>
            <a:fillRect/>
          </a:stretch>
        </p:blipFill>
        <p:spPr bwMode="auto">
          <a:xfrm>
            <a:off x="5253038" y="2719388"/>
            <a:ext cx="3662362" cy="4138612"/>
          </a:xfrm>
          <a:prstGeom prst="rect">
            <a:avLst/>
          </a:prstGeom>
          <a:noFill/>
          <a:extLst>
            <a:ext uri="{909E8E84-426E-40DD-AFC4-6F175D3DCCD1}">
              <a14:hiddenFill xmlns:a14="http://schemas.microsoft.com/office/drawing/2010/main">
                <a:solidFill>
                  <a:srgbClr val="FFFFFF"/>
                </a:solidFill>
              </a14:hiddenFill>
            </a:ext>
          </a:extLst>
        </p:spPr>
      </p:pic>
      <p:sp>
        <p:nvSpPr>
          <p:cNvPr id="18440" name="Text Box 8"/>
          <p:cNvSpPr txBox="1">
            <a:spLocks noChangeArrowheads="1"/>
          </p:cNvSpPr>
          <p:nvPr/>
        </p:nvSpPr>
        <p:spPr bwMode="auto">
          <a:xfrm>
            <a:off x="228600" y="633888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i="1">
                <a:solidFill>
                  <a:srgbClr val="000000"/>
                </a:solidFill>
              </a:rPr>
              <a:t>From W. P. Menzel</a:t>
            </a:r>
          </a:p>
        </p:txBody>
      </p:sp>
    </p:spTree>
    <p:extLst>
      <p:ext uri="{BB962C8B-B14F-4D97-AF65-F5344CB8AC3E}">
        <p14:creationId xmlns:p14="http://schemas.microsoft.com/office/powerpoint/2010/main" val="2091586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ppt_x"/>
                                          </p:val>
                                        </p:tav>
                                        <p:tav tm="100000">
                                          <p:val>
                                            <p:strVal val="#ppt_x"/>
                                          </p:val>
                                        </p:tav>
                                      </p:tavLst>
                                    </p:anim>
                                    <p:anim calcmode="lin" valueType="num">
                                      <p:cBhvr additive="base">
                                        <p:cTn id="8"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9581BF9D-13D1-4F73-93D3-53CF00FA6F7A}" type="slidenum">
              <a:rPr lang="en-US" altLang="en-US">
                <a:solidFill>
                  <a:srgbClr val="000000"/>
                </a:solidFill>
              </a:rPr>
              <a:pPr/>
              <a:t>81</a:t>
            </a:fld>
            <a:endParaRPr lang="en-US" altLang="en-US">
              <a:solidFill>
                <a:srgbClr val="000000"/>
              </a:solidFill>
            </a:endParaRPr>
          </a:p>
        </p:txBody>
      </p:sp>
      <p:sp>
        <p:nvSpPr>
          <p:cNvPr id="23554" name="Rectangle 2"/>
          <p:cNvSpPr>
            <a:spLocks noGrp="1" noChangeArrowheads="1"/>
          </p:cNvSpPr>
          <p:nvPr>
            <p:ph type="title"/>
          </p:nvPr>
        </p:nvSpPr>
        <p:spPr>
          <a:xfrm>
            <a:off x="457200" y="-152400"/>
            <a:ext cx="8229600" cy="1143000"/>
          </a:xfrm>
        </p:spPr>
        <p:txBody>
          <a:bodyPr/>
          <a:lstStyle/>
          <a:p>
            <a:r>
              <a:rPr lang="en-US" altLang="en-US" sz="2400">
                <a:solidFill>
                  <a:schemeClr val="tx1"/>
                </a:solidFill>
              </a:rPr>
              <a:t>ABI Clear-sky Weighting Functions</a:t>
            </a:r>
          </a:p>
        </p:txBody>
      </p:sp>
      <p:pic>
        <p:nvPicPr>
          <p:cNvPr id="23555" name="Picture 3" descr="wf_web_abi_i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44550"/>
            <a:ext cx="7953375" cy="5937250"/>
          </a:xfrm>
          <a:prstGeom prst="rect">
            <a:avLst/>
          </a:prstGeom>
          <a:noFill/>
          <a:extLst>
            <a:ext uri="{909E8E84-426E-40DD-AFC4-6F175D3DCCD1}">
              <a14:hiddenFill xmlns:a14="http://schemas.microsoft.com/office/drawing/2010/main">
                <a:solidFill>
                  <a:srgbClr val="FFFFFF"/>
                </a:solidFill>
              </a14:hiddenFill>
            </a:ext>
          </a:extLst>
        </p:spPr>
      </p:pic>
      <p:sp>
        <p:nvSpPr>
          <p:cNvPr id="23556" name="Oval 4"/>
          <p:cNvSpPr>
            <a:spLocks noChangeArrowheads="1"/>
          </p:cNvSpPr>
          <p:nvPr/>
        </p:nvSpPr>
        <p:spPr bwMode="auto">
          <a:xfrm>
            <a:off x="762000" y="4191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7" name="Oval 5"/>
          <p:cNvSpPr>
            <a:spLocks noChangeArrowheads="1"/>
          </p:cNvSpPr>
          <p:nvPr/>
        </p:nvSpPr>
        <p:spPr bwMode="auto">
          <a:xfrm>
            <a:off x="2438400" y="25908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8" name="Oval 6"/>
          <p:cNvSpPr>
            <a:spLocks noChangeArrowheads="1"/>
          </p:cNvSpPr>
          <p:nvPr/>
        </p:nvSpPr>
        <p:spPr bwMode="auto">
          <a:xfrm>
            <a:off x="3429000" y="3429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9" name="Oval 7"/>
          <p:cNvSpPr>
            <a:spLocks noChangeArrowheads="1"/>
          </p:cNvSpPr>
          <p:nvPr/>
        </p:nvSpPr>
        <p:spPr bwMode="auto">
          <a:xfrm>
            <a:off x="3429000" y="4572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170820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57"/>
                                        </p:tgtEl>
                                        <p:attrNameLst>
                                          <p:attrName>style.visibility</p:attrName>
                                        </p:attrNameLst>
                                      </p:cBhvr>
                                      <p:to>
                                        <p:strVal val="visible"/>
                                      </p:to>
                                    </p:set>
                                    <p:anim calcmode="lin" valueType="num">
                                      <p:cBhvr additive="base">
                                        <p:cTn id="11" dur="500" fill="hold"/>
                                        <p:tgtEl>
                                          <p:spTgt spid="23557"/>
                                        </p:tgtEl>
                                        <p:attrNameLst>
                                          <p:attrName>ppt_x</p:attrName>
                                        </p:attrNameLst>
                                      </p:cBhvr>
                                      <p:tavLst>
                                        <p:tav tm="0">
                                          <p:val>
                                            <p:strVal val="#ppt_x"/>
                                          </p:val>
                                        </p:tav>
                                        <p:tav tm="100000">
                                          <p:val>
                                            <p:strVal val="#ppt_x"/>
                                          </p:val>
                                        </p:tav>
                                      </p:tavLst>
                                    </p:anim>
                                    <p:anim calcmode="lin" valueType="num">
                                      <p:cBhvr additive="base">
                                        <p:cTn id="12" dur="500" fill="hold"/>
                                        <p:tgtEl>
                                          <p:spTgt spid="235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558"/>
                                        </p:tgtEl>
                                        <p:attrNameLst>
                                          <p:attrName>style.visibility</p:attrName>
                                        </p:attrNameLst>
                                      </p:cBhvr>
                                      <p:to>
                                        <p:strVal val="visible"/>
                                      </p:to>
                                    </p:set>
                                    <p:anim calcmode="lin" valueType="num">
                                      <p:cBhvr additive="base">
                                        <p:cTn id="15" dur="500" fill="hold"/>
                                        <p:tgtEl>
                                          <p:spTgt spid="23558"/>
                                        </p:tgtEl>
                                        <p:attrNameLst>
                                          <p:attrName>ppt_x</p:attrName>
                                        </p:attrNameLst>
                                      </p:cBhvr>
                                      <p:tavLst>
                                        <p:tav tm="0">
                                          <p:val>
                                            <p:strVal val="#ppt_x"/>
                                          </p:val>
                                        </p:tav>
                                        <p:tav tm="100000">
                                          <p:val>
                                            <p:strVal val="#ppt_x"/>
                                          </p:val>
                                        </p:tav>
                                      </p:tavLst>
                                    </p:anim>
                                    <p:anim calcmode="lin" valueType="num">
                                      <p:cBhvr additive="base">
                                        <p:cTn id="16" dur="500" fill="hold"/>
                                        <p:tgtEl>
                                          <p:spTgt spid="235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ppt_x"/>
                                          </p:val>
                                        </p:tav>
                                        <p:tav tm="100000">
                                          <p:val>
                                            <p:strVal val="#ppt_x"/>
                                          </p:val>
                                        </p:tav>
                                      </p:tavLst>
                                    </p:anim>
                                    <p:anim calcmode="lin" valueType="num">
                                      <p:cBhvr additive="base">
                                        <p:cTn id="20"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animBg="1"/>
      <p:bldP spid="23558" grpId="0" animBg="1"/>
      <p:bldP spid="2355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A5F7A97-F294-46CA-864C-5B132081757C}" type="slidenum">
              <a:rPr lang="en-US" altLang="en-US">
                <a:solidFill>
                  <a:srgbClr val="000000"/>
                </a:solidFill>
              </a:rPr>
              <a:pPr/>
              <a:t>82</a:t>
            </a:fld>
            <a:endParaRPr lang="en-US" altLang="en-US">
              <a:solidFill>
                <a:srgbClr val="000000"/>
              </a:solidFill>
            </a:endParaRPr>
          </a:p>
        </p:txBody>
      </p:sp>
      <p:pic>
        <p:nvPicPr>
          <p:cNvPr id="24582" name="Picture 6" descr="2pl_abi_wf_re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954088"/>
            <a:ext cx="8539162" cy="5903912"/>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a:xfrm>
            <a:off x="457200" y="0"/>
            <a:ext cx="8229600" cy="1143000"/>
          </a:xfrm>
        </p:spPr>
        <p:txBody>
          <a:bodyPr/>
          <a:lstStyle/>
          <a:p>
            <a:r>
              <a:rPr lang="en-US" altLang="en-US" sz="2400">
                <a:solidFill>
                  <a:schemeClr val="tx1"/>
                </a:solidFill>
              </a:rPr>
              <a:t>http://cimss.ssec.wisc.edu/goes/wf/ABI/</a:t>
            </a:r>
          </a:p>
        </p:txBody>
      </p:sp>
      <p:sp>
        <p:nvSpPr>
          <p:cNvPr id="24580" name="Oval 4"/>
          <p:cNvSpPr>
            <a:spLocks noChangeArrowheads="1"/>
          </p:cNvSpPr>
          <p:nvPr/>
        </p:nvSpPr>
        <p:spPr bwMode="auto">
          <a:xfrm>
            <a:off x="12954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4581" name="Oval 5"/>
          <p:cNvSpPr>
            <a:spLocks noChangeArrowheads="1"/>
          </p:cNvSpPr>
          <p:nvPr/>
        </p:nvSpPr>
        <p:spPr bwMode="auto">
          <a:xfrm>
            <a:off x="51816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736988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58C0243-26C3-4735-8593-464800EC216F}" type="slidenum">
              <a:rPr lang="en-US" altLang="en-US">
                <a:solidFill>
                  <a:srgbClr val="000000"/>
                </a:solidFill>
              </a:rPr>
              <a:pPr/>
              <a:t>83</a:t>
            </a:fld>
            <a:endParaRPr lang="en-US" altLang="en-US">
              <a:solidFill>
                <a:srgbClr val="000000"/>
              </a:solidFill>
            </a:endParaRPr>
          </a:p>
        </p:txBody>
      </p:sp>
      <p:sp>
        <p:nvSpPr>
          <p:cNvPr id="11267" name="Rectangle 3"/>
          <p:cNvSpPr>
            <a:spLocks noGrp="1" noChangeArrowheads="1"/>
          </p:cNvSpPr>
          <p:nvPr>
            <p:ph type="title"/>
          </p:nvPr>
        </p:nvSpPr>
        <p:spPr/>
        <p:txBody>
          <a:bodyPr/>
          <a:lstStyle/>
          <a:p>
            <a:r>
              <a:rPr lang="en-US" altLang="en-US"/>
              <a:t>ABI Weighting Functions</a:t>
            </a:r>
          </a:p>
        </p:txBody>
      </p:sp>
      <p:sp>
        <p:nvSpPr>
          <p:cNvPr id="11268" name="Rectangle 4"/>
          <p:cNvSpPr>
            <a:spLocks noGrp="1" noChangeArrowheads="1"/>
          </p:cNvSpPr>
          <p:nvPr>
            <p:ph type="body" idx="1"/>
          </p:nvPr>
        </p:nvSpPr>
        <p:spPr>
          <a:xfrm>
            <a:off x="152400" y="1417638"/>
            <a:ext cx="8229600" cy="4525962"/>
          </a:xfrm>
        </p:spPr>
        <p:txBody>
          <a:bodyPr/>
          <a:lstStyle/>
          <a:p>
            <a:r>
              <a:rPr lang="en-US" altLang="en-US"/>
              <a:t>As a function of….</a:t>
            </a:r>
          </a:p>
          <a:p>
            <a:pPr lvl="1"/>
            <a:r>
              <a:rPr lang="en-US" altLang="en-US"/>
              <a:t>View angle</a:t>
            </a:r>
          </a:p>
        </p:txBody>
      </p:sp>
      <p:pic>
        <p:nvPicPr>
          <p:cNvPr id="11270" name="Picture 6" descr="ABI_LZAvsT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1336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941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0"/>
            <a:ext cx="8543925" cy="1143000"/>
          </a:xfrm>
        </p:spPr>
        <p:txBody>
          <a:bodyPr/>
          <a:lstStyle/>
          <a:p>
            <a:pPr eaLnBrk="1" hangingPunct="1"/>
            <a:r>
              <a:rPr lang="en-US" dirty="0" smtClean="0">
                <a:solidFill>
                  <a:srgbClr val="FFFF00"/>
                </a:solidFill>
              </a:rPr>
              <a:t>Hands-on….Weighting Functions</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How many mid-level water vapor bands? </a:t>
            </a:r>
          </a:p>
          <a:p>
            <a:pPr eaLnBrk="1" hangingPunct="1"/>
            <a:endParaRPr lang="en-US" sz="2000" dirty="0">
              <a:solidFill>
                <a:srgbClr val="FFFF00"/>
              </a:solidFill>
            </a:endParaRPr>
          </a:p>
          <a:p>
            <a:pPr eaLnBrk="1" hangingPunct="1"/>
            <a:r>
              <a:rPr lang="en-US" sz="2000" dirty="0" smtClean="0">
                <a:solidFill>
                  <a:srgbClr val="FFFF00"/>
                </a:solidFill>
              </a:rPr>
              <a:t>How many window bands? </a:t>
            </a:r>
          </a:p>
          <a:p>
            <a:pPr eaLnBrk="1" hangingPunct="1"/>
            <a:endParaRPr lang="en-US" sz="2000" dirty="0">
              <a:solidFill>
                <a:srgbClr val="FFFF00"/>
              </a:solidFill>
            </a:endParaRPr>
          </a:p>
          <a:p>
            <a:pPr eaLnBrk="1" hangingPunct="1"/>
            <a:r>
              <a:rPr lang="en-US" sz="2000" dirty="0" smtClean="0">
                <a:solidFill>
                  <a:srgbClr val="FFFF00"/>
                </a:solidFill>
              </a:rPr>
              <a:t>Which band peaks the highest in the atmosphere?</a:t>
            </a:r>
          </a:p>
          <a:p>
            <a:pPr lvl="1" eaLnBrk="1" hangingPunct="1"/>
            <a:endParaRPr lang="en-US" sz="1600" dirty="0" smtClean="0">
              <a:solidFill>
                <a:srgbClr val="FFFF00"/>
              </a:solidFill>
            </a:endParaRPr>
          </a:p>
          <a:p>
            <a:pPr eaLnBrk="1" hangingPunct="1"/>
            <a:r>
              <a:rPr lang="en-US" sz="2000" dirty="0" smtClean="0">
                <a:solidFill>
                  <a:srgbClr val="FFFF00"/>
                </a:solidFill>
              </a:rPr>
              <a:t>What’s the cleanest IR window?</a:t>
            </a:r>
            <a:endParaRPr lang="en-US" sz="2000" dirty="0">
              <a:solidFill>
                <a:srgbClr val="FFFF00"/>
              </a:solidFill>
            </a:endParaRPr>
          </a:p>
          <a:p>
            <a:pPr lvl="1" eaLnBrk="1" hangingPunct="1"/>
            <a:endParaRPr lang="en-US" sz="1600" dirty="0">
              <a:solidFill>
                <a:srgbClr val="FFFF00"/>
              </a:solidFill>
            </a:endParaRPr>
          </a:p>
          <a:p>
            <a:pPr lvl="1" eaLnBrk="1" hangingPunct="1"/>
            <a:r>
              <a:rPr lang="en-US" sz="1600" dirty="0" smtClean="0">
                <a:solidFill>
                  <a:srgbClr val="FFFF00"/>
                </a:solidFill>
              </a:rPr>
              <a:t>Select an atmosphere and view angle: </a:t>
            </a:r>
            <a:endParaRPr lang="en-US" sz="16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http://cimss.ssec.wisc.edu/goes/wf/ABI/</a:t>
            </a:r>
            <a:endParaRPr lang="en-US" sz="1600" dirty="0" smtClean="0">
              <a:solidFill>
                <a:srgbClr val="FFFF00"/>
              </a:solidFill>
            </a:endParaRPr>
          </a:p>
          <a:p>
            <a:pPr lvl="1" eaLnBrk="1" hangingPunct="1"/>
            <a:endParaRPr lang="en-US" sz="1600" dirty="0" smtClean="0">
              <a:solidFill>
                <a:srgbClr val="FFFF00"/>
              </a:solidFill>
            </a:endParaRPr>
          </a:p>
          <a:p>
            <a:pPr lvl="1" eaLnBrk="1" hangingPunct="1"/>
            <a:endParaRPr lang="en-US" sz="1600" dirty="0">
              <a:solidFill>
                <a:srgbClr val="FFFF00"/>
              </a:solidFill>
            </a:endParaRPr>
          </a:p>
          <a:p>
            <a:pPr lvl="1" eaLnBrk="1" hangingPunct="1"/>
            <a:r>
              <a:rPr lang="en-US" sz="1600" dirty="0" smtClean="0">
                <a:solidFill>
                  <a:srgbClr val="FFFF00"/>
                </a:solidFill>
              </a:rPr>
              <a:t>Look at </a:t>
            </a:r>
            <a:r>
              <a:rPr lang="en-US" sz="1600" dirty="0" err="1" smtClean="0">
                <a:solidFill>
                  <a:srgbClr val="FFFF00"/>
                </a:solidFill>
              </a:rPr>
              <a:t>realtime</a:t>
            </a:r>
            <a:r>
              <a:rPr lang="en-US" sz="1600" dirty="0" smtClean="0">
                <a:solidFill>
                  <a:srgbClr val="FFFF00"/>
                </a:solidFill>
              </a:rPr>
              <a:t> GOES WF</a:t>
            </a:r>
          </a:p>
          <a:p>
            <a:pPr lvl="1" eaLnBrk="1" hangingPunct="1"/>
            <a:endParaRPr lang="en-US" sz="1600" dirty="0">
              <a:solidFill>
                <a:srgbClr val="FFFF00"/>
              </a:solidFill>
            </a:endParaRPr>
          </a:p>
          <a:p>
            <a:pPr lvl="1" eaLnBrk="1" hangingPunct="1"/>
            <a:r>
              <a:rPr lang="en-US" sz="1600" dirty="0">
                <a:solidFill>
                  <a:srgbClr val="FFFF00"/>
                </a:solidFill>
              </a:rPr>
              <a:t>http://cimss.ssec.wisc.edu/goes/wf/</a:t>
            </a: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84</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36487128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800600"/>
            <a:ext cx="7772400" cy="1470025"/>
          </a:xfrm>
        </p:spPr>
        <p:txBody>
          <a:bodyPr/>
          <a:lstStyle/>
          <a:p>
            <a:r>
              <a:rPr lang="en-US" dirty="0" smtClean="0"/>
              <a:t>RGB Web App</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9" y="0"/>
            <a:ext cx="6299201" cy="36483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105" y="2057400"/>
            <a:ext cx="4867695" cy="4724400"/>
          </a:xfrm>
          <a:prstGeom prst="rect">
            <a:avLst/>
          </a:prstGeom>
        </p:spPr>
      </p:pic>
    </p:spTree>
    <p:extLst>
      <p:ext uri="{BB962C8B-B14F-4D97-AF65-F5344CB8AC3E}">
        <p14:creationId xmlns:p14="http://schemas.microsoft.com/office/powerpoint/2010/main" val="170982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RGB</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447800"/>
            <a:ext cx="4816138" cy="5071257"/>
          </a:xfrm>
        </p:spPr>
      </p:pic>
      <p:sp>
        <p:nvSpPr>
          <p:cNvPr id="4" name="Slide Number Placeholder 3"/>
          <p:cNvSpPr>
            <a:spLocks noGrp="1"/>
          </p:cNvSpPr>
          <p:nvPr>
            <p:ph type="sldNum" sz="quarter" idx="12"/>
          </p:nvPr>
        </p:nvSpPr>
        <p:spPr/>
        <p:txBody>
          <a:bodyPr/>
          <a:lstStyle/>
          <a:p>
            <a:fld id="{EB7FFE96-DB44-4337-A9AB-845DBD393ED7}" type="slidenum">
              <a:rPr lang="en-US" altLang="en-US" smtClean="0">
                <a:solidFill>
                  <a:srgbClr val="000000"/>
                </a:solidFill>
              </a:rPr>
              <a:pPr/>
              <a:t>86</a:t>
            </a:fld>
            <a:endParaRPr lang="en-US" altLang="en-US">
              <a:solidFill>
                <a:srgbClr val="000000"/>
              </a:solidFill>
            </a:endParaRPr>
          </a:p>
        </p:txBody>
      </p:sp>
      <p:sp>
        <p:nvSpPr>
          <p:cNvPr id="6" name="TextBox 5"/>
          <p:cNvSpPr txBox="1"/>
          <p:nvPr/>
        </p:nvSpPr>
        <p:spPr>
          <a:xfrm>
            <a:off x="5410200" y="2971800"/>
            <a:ext cx="3589444" cy="646331"/>
          </a:xfrm>
          <a:prstGeom prst="rect">
            <a:avLst/>
          </a:prstGeom>
          <a:noFill/>
        </p:spPr>
        <p:txBody>
          <a:bodyPr wrap="none" rtlCol="0">
            <a:spAutoFit/>
          </a:bodyPr>
          <a:lstStyle/>
          <a:p>
            <a:pPr marL="400050" indent="-400050">
              <a:buAutoNum type="romanLcParenR"/>
            </a:pPr>
            <a:r>
              <a:rPr lang="en-US" dirty="0" smtClean="0"/>
              <a:t>Select an input for each band</a:t>
            </a:r>
          </a:p>
          <a:p>
            <a:pPr marL="400050" indent="-400050">
              <a:buAutoNum type="romanLcParenR"/>
            </a:pPr>
            <a:r>
              <a:rPr lang="en-US" dirty="0" smtClean="0"/>
              <a:t>Click “Combine Channels”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96" y="1445019"/>
            <a:ext cx="5411000" cy="5334000"/>
          </a:xfrm>
          <a:prstGeom prst="rect">
            <a:avLst/>
          </a:prstGeom>
        </p:spPr>
      </p:pic>
    </p:spTree>
    <p:extLst>
      <p:ext uri="{BB962C8B-B14F-4D97-AF65-F5344CB8AC3E}">
        <p14:creationId xmlns:p14="http://schemas.microsoft.com/office/powerpoint/2010/main" val="48039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Hands-on….Red-Green-Blue</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Combine the bands to bring out a feature of interest</a:t>
            </a:r>
          </a:p>
          <a:p>
            <a:pPr lvl="1" eaLnBrk="1" hangingPunct="1"/>
            <a:endParaRPr lang="en-US" sz="1600" dirty="0" smtClean="0">
              <a:solidFill>
                <a:srgbClr val="FFFF00"/>
              </a:solidFill>
            </a:endParaRPr>
          </a:p>
          <a:p>
            <a:pPr lvl="1" eaLnBrk="1" hangingPunct="1"/>
            <a:r>
              <a:rPr lang="en-US" sz="1600" dirty="0">
                <a:solidFill>
                  <a:srgbClr val="FFFF00"/>
                </a:solidFill>
              </a:rPr>
              <a:t>http://cimss.ssec.wisc.edu/goes/webapps/satrgb/overview.html</a:t>
            </a:r>
            <a:endParaRPr lang="en-US" sz="1600" dirty="0" smtClean="0">
              <a:solidFill>
                <a:srgbClr val="FFFF00"/>
              </a:solidFill>
            </a:endParaRPr>
          </a:p>
          <a:p>
            <a:pPr lvl="1" eaLnBrk="1" hangingPunct="1"/>
            <a:endParaRPr lang="en-US" sz="1600" dirty="0">
              <a:solidFill>
                <a:srgbClr val="FFFF00"/>
              </a:solidFill>
            </a:endParaRPr>
          </a:p>
          <a:p>
            <a:pPr lvl="1" eaLnBrk="1" hangingPunct="1"/>
            <a:r>
              <a:rPr lang="en-US" sz="1600" dirty="0" smtClean="0">
                <a:solidFill>
                  <a:srgbClr val="FFFF00"/>
                </a:solidFill>
              </a:rPr>
              <a:t>One </a:t>
            </a:r>
            <a:r>
              <a:rPr lang="en-US" sz="1600" dirty="0" smtClean="0">
                <a:solidFill>
                  <a:srgbClr val="FFFF00"/>
                </a:solidFill>
              </a:rPr>
              <a:t>of the simulated ABI cases</a:t>
            </a:r>
            <a:endParaRPr lang="en-US" sz="1600" dirty="0">
              <a:solidFill>
                <a:srgbClr val="FFFF00"/>
              </a:solidFill>
            </a:endParaRPr>
          </a:p>
          <a:p>
            <a:pPr lvl="1" eaLnBrk="1" hangingPunct="1"/>
            <a:endParaRPr lang="en-US" sz="1600" dirty="0" smtClean="0">
              <a:solidFill>
                <a:srgbClr val="FFFF00"/>
              </a:solidFill>
            </a:endParaRPr>
          </a:p>
          <a:p>
            <a:pPr lvl="1" eaLnBrk="1" hangingPunct="1"/>
            <a:r>
              <a:rPr lang="en-US" sz="1600" dirty="0">
                <a:solidFill>
                  <a:srgbClr val="FFFF00"/>
                </a:solidFill>
                <a:hlinkClick r:id="rId2"/>
              </a:rPr>
              <a:t>http://</a:t>
            </a:r>
            <a:r>
              <a:rPr lang="en-US" sz="1600" dirty="0" smtClean="0">
                <a:solidFill>
                  <a:srgbClr val="FFFF00"/>
                </a:solidFill>
                <a:hlinkClick r:id="rId2"/>
              </a:rPr>
              <a:t>cimss.ssec.wisc.edu/education/apps/bandapp/overview_goes-r.html</a:t>
            </a:r>
            <a:r>
              <a:rPr lang="en-US" sz="1600" dirty="0" smtClean="0">
                <a:solidFill>
                  <a:srgbClr val="FFFF00"/>
                </a:solidFill>
              </a:rPr>
              <a:t/>
            </a:r>
            <a:br>
              <a:rPr lang="en-US" sz="1600" dirty="0" smtClean="0">
                <a:solidFill>
                  <a:srgbClr val="FFFF00"/>
                </a:solidFill>
              </a:rPr>
            </a:br>
            <a:endParaRPr lang="en-US" sz="1600" dirty="0" smtClean="0">
              <a:solidFill>
                <a:srgbClr val="FFFF00"/>
              </a:solidFill>
            </a:endParaRPr>
          </a:p>
          <a:p>
            <a:pPr marL="457200" lvl="1" indent="0" eaLnBrk="1" hangingPunct="1">
              <a:buNone/>
            </a:pPr>
            <a:endParaRPr lang="en-US" sz="1600" dirty="0">
              <a:solidFill>
                <a:srgbClr val="FFFF00"/>
              </a:solidFill>
            </a:endParaRPr>
          </a:p>
          <a:p>
            <a:pPr lvl="1" eaLnBrk="1" hangingPunct="1"/>
            <a:r>
              <a:rPr lang="en-US" sz="1600" dirty="0">
                <a:solidFill>
                  <a:srgbClr val="FFFF00"/>
                </a:solidFill>
              </a:rPr>
              <a:t>One of the </a:t>
            </a:r>
            <a:r>
              <a:rPr lang="en-US" sz="1600" dirty="0" smtClean="0">
                <a:solidFill>
                  <a:srgbClr val="FFFF00"/>
                </a:solidFill>
              </a:rPr>
              <a:t>observed AHI cases</a:t>
            </a:r>
            <a:endParaRPr lang="en-US" sz="16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http://cimss.ssec.wisc.edu/goes/webapps/satrgb/overview_ahi.html</a:t>
            </a:r>
          </a:p>
          <a:p>
            <a:pPr lvl="1" eaLnBrk="1" hangingPunct="1"/>
            <a:endParaRPr lang="en-US" sz="1600" dirty="0">
              <a:solidFill>
                <a:srgbClr val="FFFF00"/>
              </a:solidFill>
            </a:endParaRPr>
          </a:p>
          <a:p>
            <a:pPr lvl="1" eaLnBrk="1" hangingPunct="1"/>
            <a:endParaRPr lang="en-US" sz="16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87</a:t>
            </a:fld>
            <a:endParaRPr lang="en-US" dirty="0" smtClean="0">
              <a:solidFill>
                <a:srgbClr val="0000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15996138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rgbClr val="FFFF00"/>
                </a:solidFill>
              </a:rPr>
              <a:t>Temporal</a:t>
            </a:r>
          </a:p>
          <a:p>
            <a:pPr lvl="1" eaLnBrk="1" hangingPunct="1"/>
            <a:r>
              <a:rPr lang="en-US" dirty="0">
                <a:solidFill>
                  <a:schemeClr val="bg1"/>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88</a:t>
            </a:fld>
            <a:endParaRPr lang="en-US" smtClean="0">
              <a:solidFill>
                <a:srgbClr val="000000"/>
              </a:solidFill>
            </a:endParaRPr>
          </a:p>
        </p:txBody>
      </p:sp>
    </p:spTree>
    <p:extLst>
      <p:ext uri="{BB962C8B-B14F-4D97-AF65-F5344CB8AC3E}">
        <p14:creationId xmlns:p14="http://schemas.microsoft.com/office/powerpoint/2010/main" val="163465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89</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2763121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9</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5782333" y="1175753"/>
            <a:ext cx="3209267" cy="2177047"/>
          </a:xfrm>
          <a:prstGeom prst="rect">
            <a:avLst/>
          </a:prstGeom>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coverage</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p>
          <a:p>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 on the current imager)</a:t>
            </a:r>
          </a:p>
        </p:txBody>
      </p:sp>
    </p:spTree>
    <p:extLst>
      <p:ext uri="{BB962C8B-B14F-4D97-AF65-F5344CB8AC3E}">
        <p14:creationId xmlns:p14="http://schemas.microsoft.com/office/powerpoint/2010/main" val="19426274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6488668"/>
            <a:ext cx="659476" cy="369332"/>
          </a:xfrm>
          <a:prstGeom prst="rect">
            <a:avLst/>
          </a:prstGeom>
          <a:noFill/>
        </p:spPr>
        <p:txBody>
          <a:bodyPr wrap="none" rtlCol="0">
            <a:spAutoFit/>
          </a:bodyPr>
          <a:lstStyle/>
          <a:p>
            <a:r>
              <a:rPr lang="en-US" dirty="0" smtClean="0">
                <a:solidFill>
                  <a:prstClr val="black"/>
                </a:solidFill>
              </a:rPr>
              <a:t>Draft</a:t>
            </a:r>
            <a:endParaRPr lang="en-US" dirty="0">
              <a:solidFill>
                <a:prstClr val="black"/>
              </a:solidFill>
            </a:endParaRPr>
          </a:p>
        </p:txBody>
      </p:sp>
      <p:sp>
        <p:nvSpPr>
          <p:cNvPr id="5" name="TextBox 4"/>
          <p:cNvSpPr txBox="1"/>
          <p:nvPr/>
        </p:nvSpPr>
        <p:spPr>
          <a:xfrm>
            <a:off x="381000" y="5638800"/>
            <a:ext cx="4520725" cy="369332"/>
          </a:xfrm>
          <a:prstGeom prst="rect">
            <a:avLst/>
          </a:prstGeom>
          <a:noFill/>
        </p:spPr>
        <p:txBody>
          <a:bodyPr wrap="none" rtlCol="0">
            <a:spAutoFit/>
          </a:bodyPr>
          <a:lstStyle/>
          <a:p>
            <a:r>
              <a:rPr lang="en-US" dirty="0">
                <a:solidFill>
                  <a:prstClr val="black"/>
                </a:solidFill>
              </a:rPr>
              <a:t>Note the ‘white’ space is instrument idle time.</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90</a:t>
            </a:fld>
            <a:endParaRPr lang="en-US">
              <a:solidFill>
                <a:prstClr val="black">
                  <a:tint val="75000"/>
                </a:prstClr>
              </a:solidFill>
            </a:endParaRPr>
          </a:p>
        </p:txBody>
      </p:sp>
      <p:sp>
        <p:nvSpPr>
          <p:cNvPr id="9" name="Title 1"/>
          <p:cNvSpPr>
            <a:spLocks noGrp="1"/>
          </p:cNvSpPr>
          <p:nvPr>
            <p:ph type="title"/>
          </p:nvPr>
        </p:nvSpPr>
        <p:spPr/>
        <p:txBody>
          <a:bodyPr>
            <a:normAutofit fontScale="90000"/>
          </a:bodyPr>
          <a:lstStyle/>
          <a:p>
            <a:r>
              <a:rPr lang="en-US" i="1" dirty="0" smtClean="0"/>
              <a:t>Recent</a:t>
            </a:r>
            <a:r>
              <a:rPr lang="en-US" dirty="0" smtClean="0"/>
              <a:t> Mode 3 (Flex mode)</a:t>
            </a:r>
            <a:br>
              <a:rPr lang="en-US" dirty="0" smtClean="0"/>
            </a:br>
            <a:r>
              <a:rPr lang="en-US" dirty="0" smtClean="0"/>
              <a:t> “Time-Time” chart</a:t>
            </a:r>
            <a:endParaRPr lang="en-US" dirty="0"/>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5272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Baseline</a:t>
            </a:r>
            <a:r>
              <a:rPr lang="en-US" dirty="0" smtClean="0"/>
              <a:t> Time-Time Mode 4</a:t>
            </a:r>
            <a:br>
              <a:rPr lang="en-US" dirty="0" smtClean="0"/>
            </a:br>
            <a:r>
              <a:rPr lang="en-US" dirty="0" smtClean="0"/>
              <a:t>(Continuous Full Disk)</a:t>
            </a:r>
            <a:endParaRPr lang="en-US" dirty="0"/>
          </a:p>
        </p:txBody>
      </p:sp>
      <p:sp>
        <p:nvSpPr>
          <p:cNvPr id="3" name="Slide Number Placeholder 2"/>
          <p:cNvSpPr>
            <a:spLocks noGrp="1"/>
          </p:cNvSpPr>
          <p:nvPr>
            <p:ph type="sldNum" sz="quarter" idx="12"/>
          </p:nvPr>
        </p:nvSpPr>
        <p:spPr/>
        <p:txBody>
          <a:bodyPr/>
          <a:lstStyle/>
          <a:p>
            <a:fld id="{585A1C52-93DC-4A90-ADF1-DF20450C18A0}" type="slidenum">
              <a:rPr lang="en-US" smtClean="0">
                <a:solidFill>
                  <a:prstClr val="black">
                    <a:tint val="75000"/>
                  </a:prstClr>
                </a:solidFill>
              </a:rPr>
              <a:pPr/>
              <a:t>91</a:t>
            </a:fld>
            <a:endParaRPr lang="en-US">
              <a:solidFill>
                <a:prstClr val="black">
                  <a:tint val="75000"/>
                </a:prstClr>
              </a:solidFill>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5638800"/>
            <a:ext cx="4966873" cy="923330"/>
          </a:xfrm>
          <a:prstGeom prst="rect">
            <a:avLst/>
          </a:prstGeom>
          <a:noFill/>
        </p:spPr>
        <p:txBody>
          <a:bodyPr wrap="none" rtlCol="0">
            <a:spAutoFit/>
          </a:bodyPr>
          <a:lstStyle/>
          <a:p>
            <a:r>
              <a:rPr lang="en-US" dirty="0">
                <a:solidFill>
                  <a:prstClr val="black"/>
                </a:solidFill>
              </a:rPr>
              <a:t>This is the Continuous Full Disk (every 5 min) mode</a:t>
            </a:r>
          </a:p>
          <a:p>
            <a:endParaRPr lang="en-US" dirty="0">
              <a:solidFill>
                <a:prstClr val="black"/>
              </a:solidFill>
            </a:endParaRPr>
          </a:p>
          <a:p>
            <a:r>
              <a:rPr lang="en-US" dirty="0">
                <a:solidFill>
                  <a:prstClr val="black"/>
                </a:solidFill>
              </a:rPr>
              <a:t>This is the highest data rate. </a:t>
            </a:r>
          </a:p>
        </p:txBody>
      </p:sp>
    </p:spTree>
    <p:extLst>
      <p:ext uri="{BB962C8B-B14F-4D97-AF65-F5344CB8AC3E}">
        <p14:creationId xmlns:p14="http://schemas.microsoft.com/office/powerpoint/2010/main" val="15301274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I_scan_band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7705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288925" y="6289675"/>
            <a:ext cx="528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latin typeface="Times New Roman" pitchFamily="18" charset="0"/>
              </a:rPr>
              <a:t>Concept of flex mode scanning animation</a:t>
            </a:r>
          </a:p>
        </p:txBody>
      </p:sp>
      <p:sp>
        <p:nvSpPr>
          <p:cNvPr id="4100" name="Text Box 4"/>
          <p:cNvSpPr txBox="1">
            <a:spLocks noChangeArrowheads="1"/>
          </p:cNvSpPr>
          <p:nvPr/>
        </p:nvSpPr>
        <p:spPr bwMode="auto">
          <a:xfrm rot="-5400000">
            <a:off x="7214394" y="4864894"/>
            <a:ext cx="334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Figure courtesy of J. Li, CIMSS</a:t>
            </a:r>
          </a:p>
        </p:txBody>
      </p:sp>
    </p:spTree>
    <p:extLst>
      <p:ext uri="{BB962C8B-B14F-4D97-AF65-F5344CB8AC3E}">
        <p14:creationId xmlns:p14="http://schemas.microsoft.com/office/powerpoint/2010/main" val="4914727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Loop over Peoria</a:t>
            </a:r>
            <a:endParaRPr lang="en-US" dirty="0"/>
          </a:p>
        </p:txBody>
      </p:sp>
      <p:sp>
        <p:nvSpPr>
          <p:cNvPr id="3" name="Subtitle 2"/>
          <p:cNvSpPr>
            <a:spLocks noGrp="1"/>
          </p:cNvSpPr>
          <p:nvPr>
            <p:ph type="subTitle" idx="1"/>
          </p:nvPr>
        </p:nvSpPr>
        <p:spPr/>
        <p:txBody>
          <a:bodyPr/>
          <a:lstStyle/>
          <a:p>
            <a:endParaRPr lang="en-US"/>
          </a:p>
        </p:txBody>
      </p:sp>
      <p:pic>
        <p:nvPicPr>
          <p:cNvPr id="5" name="800x800_AGOES14_B1_JABI_CONUS_animated_2013163_201500_182_2013163_220000_182_EB_TSTORM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6858000"/>
          </a:xfrm>
          <a:prstGeom prst="rect">
            <a:avLst/>
          </a:prstGeom>
        </p:spPr>
      </p:pic>
    </p:spTree>
    <p:extLst>
      <p:ext uri="{BB962C8B-B14F-4D97-AF65-F5344CB8AC3E}">
        <p14:creationId xmlns:p14="http://schemas.microsoft.com/office/powerpoint/2010/main" val="24065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z="4000" b="1" smtClean="0">
                <a:solidFill>
                  <a:srgbClr val="FFFF00"/>
                </a:solidFill>
              </a:rPr>
              <a:t>GOES-15 Science Test</a:t>
            </a:r>
            <a:endParaRPr lang="en-US" altLang="en-US" sz="4000" smtClean="0">
              <a:solidFill>
                <a:srgbClr val="FFFF00"/>
              </a:solidFill>
            </a:endParaRPr>
          </a:p>
        </p:txBody>
      </p:sp>
      <p:sp>
        <p:nvSpPr>
          <p:cNvPr id="136195" name="Text Box 3"/>
          <p:cNvSpPr txBox="1">
            <a:spLocks noChangeArrowheads="1"/>
          </p:cNvSpPr>
          <p:nvPr/>
        </p:nvSpPr>
        <p:spPr bwMode="auto">
          <a:xfrm>
            <a:off x="1998663" y="6324600"/>
            <a:ext cx="6243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FFFFFF"/>
                </a:solidFill>
              </a:rPr>
              <a:t>Unique GOES-15 Imager Visible data from the NOAA Science Test</a:t>
            </a:r>
          </a:p>
        </p:txBody>
      </p:sp>
      <p:grpSp>
        <p:nvGrpSpPr>
          <p:cNvPr id="136196" name="Group 2"/>
          <p:cNvGrpSpPr>
            <a:grpSpLocks/>
          </p:cNvGrpSpPr>
          <p:nvPr/>
        </p:nvGrpSpPr>
        <p:grpSpPr bwMode="auto">
          <a:xfrm>
            <a:off x="2741613" y="990600"/>
            <a:ext cx="6326187" cy="5200650"/>
            <a:chOff x="1219200" y="838200"/>
            <a:chExt cx="6553200" cy="5570538"/>
          </a:xfrm>
        </p:grpSpPr>
        <p:pic>
          <p:nvPicPr>
            <p:cNvPr id="136199"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30-min</a:t>
              </a:r>
            </a:p>
          </p:txBody>
        </p:sp>
        <p:sp>
          <p:nvSpPr>
            <p:cNvPr id="136201"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1-min</a:t>
              </a:r>
            </a:p>
          </p:txBody>
        </p:sp>
      </p:grpSp>
      <p:sp>
        <p:nvSpPr>
          <p:cNvPr id="1361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8F300F-D802-444B-8BF9-52A6A30DC6CE}" type="slidenum">
              <a:rPr lang="en-US" altLang="en-US" smtClean="0">
                <a:solidFill>
                  <a:srgbClr val="000000"/>
                </a:solidFill>
              </a:rPr>
              <a:pPr eaLnBrk="1" hangingPunct="1"/>
              <a:t>94</a:t>
            </a:fld>
            <a:endParaRPr lang="en-US" altLang="en-US" smtClean="0">
              <a:solidFill>
                <a:srgbClr val="000000"/>
              </a:solidFill>
            </a:endParaRPr>
          </a:p>
        </p:txBody>
      </p:sp>
      <p:sp>
        <p:nvSpPr>
          <p:cNvPr id="136198" name="Rectangle 3"/>
          <p:cNvSpPr txBox="1">
            <a:spLocks noChangeArrowheads="1"/>
          </p:cNvSpPr>
          <p:nvPr/>
        </p:nvSpPr>
        <p:spPr bwMode="auto">
          <a:xfrm>
            <a:off x="0" y="609600"/>
            <a:ext cx="27432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buFontTx/>
              <a:buChar char="•"/>
            </a:pPr>
            <a:endParaRPr lang="en-US" altLang="en-US" sz="1600" dirty="0">
              <a:solidFill>
                <a:srgbClr val="000000"/>
              </a:solidFill>
            </a:endParaRPr>
          </a:p>
          <a:p>
            <a:pPr eaLnBrk="1" hangingPunct="1">
              <a:lnSpc>
                <a:spcPct val="90000"/>
              </a:lnSpc>
              <a:spcBef>
                <a:spcPct val="20000"/>
              </a:spcBef>
              <a:buFontTx/>
              <a:buChar char="•"/>
            </a:pPr>
            <a:r>
              <a:rPr lang="en-US" altLang="en-US" sz="1600" dirty="0">
                <a:solidFill>
                  <a:srgbClr val="FFFFFF"/>
                </a:solidFill>
              </a:rPr>
              <a:t>The </a:t>
            </a:r>
            <a:r>
              <a:rPr lang="en-US" altLang="en-US" sz="1600" b="1" dirty="0">
                <a:solidFill>
                  <a:srgbClr val="FFFFFF"/>
                </a:solidFill>
              </a:rPr>
              <a:t>Science Test </a:t>
            </a:r>
            <a:r>
              <a:rPr lang="en-US" altLang="en-US" sz="1600" dirty="0">
                <a:solidFill>
                  <a:srgbClr val="FFFFFF"/>
                </a:solidFill>
              </a:rPr>
              <a:t>part of Post Launch Testing for GOES-15 occurred in the summer of 2010.</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Co-led by </a:t>
            </a:r>
            <a:r>
              <a:rPr lang="en-US" altLang="en-US" sz="1600" dirty="0" err="1">
                <a:solidFill>
                  <a:srgbClr val="FFFFFF"/>
                </a:solidFill>
              </a:rPr>
              <a:t>Hillger</a:t>
            </a:r>
            <a:r>
              <a:rPr lang="en-US" altLang="en-US" sz="1600" dirty="0">
                <a:solidFill>
                  <a:srgbClr val="FFFFFF"/>
                </a:solidFill>
              </a:rPr>
              <a:t> and Schmit.</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Unique 1-minute rapid scan imagery acquired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GOES-15 data analysis will continue. All the GVAR data archived.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Many products generated in near real-time.</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A </a:t>
            </a:r>
            <a:r>
              <a:rPr lang="en-US" altLang="en-US" sz="1600" i="1" dirty="0">
                <a:solidFill>
                  <a:srgbClr val="FFFFFF"/>
                </a:solidFill>
              </a:rPr>
              <a:t>NOAA Technical Report</a:t>
            </a:r>
            <a:r>
              <a:rPr lang="en-US" altLang="en-US" sz="1600" dirty="0">
                <a:solidFill>
                  <a:srgbClr val="FFFFFF"/>
                </a:solidFill>
              </a:rPr>
              <a:t> </a:t>
            </a:r>
            <a:r>
              <a:rPr lang="en-US" altLang="en-US" sz="1600" dirty="0" smtClean="0">
                <a:solidFill>
                  <a:srgbClr val="FFFFFF"/>
                </a:solidFill>
              </a:rPr>
              <a:t>was </a:t>
            </a:r>
            <a:r>
              <a:rPr lang="en-US" altLang="en-US" sz="1600" dirty="0">
                <a:solidFill>
                  <a:srgbClr val="FFFFFF"/>
                </a:solidFill>
              </a:rPr>
              <a:t>generated.</a:t>
            </a:r>
          </a:p>
        </p:txBody>
      </p:sp>
    </p:spTree>
    <p:extLst>
      <p:ext uri="{BB962C8B-B14F-4D97-AF65-F5344CB8AC3E}">
        <p14:creationId xmlns:p14="http://schemas.microsoft.com/office/powerpoint/2010/main" val="18080051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77AFF1-CB1F-4DC2-B04D-336926EDCB89}" type="slidenum">
              <a:rPr lang="en-US" altLang="en-US">
                <a:solidFill>
                  <a:srgbClr val="000000"/>
                </a:solidFill>
              </a:rPr>
              <a:pPr eaLnBrk="1" hangingPunct="1"/>
              <a:t>95</a:t>
            </a:fld>
            <a:endParaRPr lang="en-US" altLang="en-US">
              <a:solidFill>
                <a:srgbClr val="000000"/>
              </a:solidFill>
            </a:endParaRPr>
          </a:p>
        </p:txBody>
      </p:sp>
      <p:sp>
        <p:nvSpPr>
          <p:cNvPr id="82947" name="Rectangle 2"/>
          <p:cNvSpPr>
            <a:spLocks noGrp="1" noChangeArrowheads="1"/>
          </p:cNvSpPr>
          <p:nvPr>
            <p:ph type="title"/>
          </p:nvPr>
        </p:nvSpPr>
        <p:spPr>
          <a:xfrm>
            <a:off x="457200" y="0"/>
            <a:ext cx="8229600" cy="1143000"/>
          </a:xfrm>
        </p:spPr>
        <p:txBody>
          <a:bodyPr/>
          <a:lstStyle/>
          <a:p>
            <a:pPr eaLnBrk="1" hangingPunct="1"/>
            <a:r>
              <a:rPr lang="en-US" altLang="en-US" sz="3600" dirty="0" smtClean="0">
                <a:solidFill>
                  <a:srgbClr val="FFFF00"/>
                </a:solidFill>
              </a:rPr>
              <a:t>Sample “1-min” visible imagery</a:t>
            </a:r>
          </a:p>
        </p:txBody>
      </p:sp>
      <p:sp>
        <p:nvSpPr>
          <p:cNvPr id="82948" name="Text Box 3"/>
          <p:cNvSpPr txBox="1">
            <a:spLocks noChangeArrowheads="1"/>
          </p:cNvSpPr>
          <p:nvPr/>
        </p:nvSpPr>
        <p:spPr bwMode="auto">
          <a:xfrm>
            <a:off x="2133600" y="6384925"/>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600" smtClean="0">
                <a:solidFill>
                  <a:srgbClr val="FFFFFF"/>
                </a:solidFill>
              </a:rPr>
              <a:t>See “what is happening”, not “what has happened”. </a:t>
            </a:r>
          </a:p>
        </p:txBody>
      </p:sp>
      <p:pic>
        <p:nvPicPr>
          <p:cNvPr id="82949"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914400"/>
            <a:ext cx="6746875"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5"/>
          <p:cNvSpPr txBox="1">
            <a:spLocks noChangeArrowheads="1"/>
          </p:cNvSpPr>
          <p:nvPr/>
        </p:nvSpPr>
        <p:spPr bwMode="auto">
          <a:xfrm>
            <a:off x="22860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FFFF00"/>
                </a:solidFill>
              </a:rPr>
              <a:t>GOES-12</a:t>
            </a:r>
          </a:p>
        </p:txBody>
      </p:sp>
      <p:sp>
        <p:nvSpPr>
          <p:cNvPr id="82951" name="Text Box 6"/>
          <p:cNvSpPr txBox="1">
            <a:spLocks noChangeArrowheads="1"/>
          </p:cNvSpPr>
          <p:nvPr/>
        </p:nvSpPr>
        <p:spPr bwMode="auto">
          <a:xfrm>
            <a:off x="54102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GOES-14</a:t>
            </a:r>
          </a:p>
        </p:txBody>
      </p:sp>
    </p:spTree>
    <p:extLst>
      <p:ext uri="{BB962C8B-B14F-4D97-AF65-F5344CB8AC3E}">
        <p14:creationId xmlns:p14="http://schemas.microsoft.com/office/powerpoint/2010/main" val="34497756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_ABI_FUTURE_CONUSI"/>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57200" y="0"/>
            <a:ext cx="8229600" cy="6858000"/>
          </a:xfrm>
          <a:prstGeom prst="rect">
            <a:avLst/>
          </a:prstGeom>
          <a:noFill/>
          <a:ln>
            <a:noFill/>
          </a:ln>
        </p:spPr>
      </p:pic>
      <p:sp>
        <p:nvSpPr>
          <p:cNvPr id="3" name="TextBox 2"/>
          <p:cNvSpPr txBox="1"/>
          <p:nvPr/>
        </p:nvSpPr>
        <p:spPr>
          <a:xfrm>
            <a:off x="4452685" y="600670"/>
            <a:ext cx="4538915" cy="923330"/>
          </a:xfrm>
          <a:prstGeom prst="rect">
            <a:avLst/>
          </a:prstGeom>
          <a:solidFill>
            <a:schemeClr val="tx1"/>
          </a:solidFill>
        </p:spPr>
        <p:txBody>
          <a:bodyPr wrap="square" rtlCol="0">
            <a:spAutoFit/>
          </a:bodyPr>
          <a:lstStyle/>
          <a:p>
            <a:r>
              <a:rPr lang="en-US" dirty="0" smtClean="0">
                <a:solidFill>
                  <a:srgbClr val="FFFF00"/>
                </a:solidFill>
              </a:rPr>
              <a:t>Flex Mode (3) would offer a total of 4 </a:t>
            </a:r>
            <a:r>
              <a:rPr lang="en-US" dirty="0" err="1" smtClean="0">
                <a:solidFill>
                  <a:srgbClr val="FFFF00"/>
                </a:solidFill>
              </a:rPr>
              <a:t>meso</a:t>
            </a:r>
            <a:r>
              <a:rPr lang="en-US" dirty="0" smtClean="0">
                <a:solidFill>
                  <a:srgbClr val="FFFF00"/>
                </a:solidFill>
              </a:rPr>
              <a:t>-scale sectors, from the combined 2 satellite constellation.</a:t>
            </a:r>
            <a:endParaRPr lang="en-US" dirty="0">
              <a:solidFill>
                <a:srgbClr val="FFFF00"/>
              </a:solidFill>
            </a:endParaRPr>
          </a:p>
        </p:txBody>
      </p:sp>
      <p:sp>
        <p:nvSpPr>
          <p:cNvPr id="4" name="Rectangle 3"/>
          <p:cNvSpPr/>
          <p:nvPr/>
        </p:nvSpPr>
        <p:spPr>
          <a:xfrm rot="1078995">
            <a:off x="2771257" y="-287715"/>
            <a:ext cx="1029182" cy="2319088"/>
          </a:xfrm>
          <a:prstGeom prst="rect">
            <a:avLst/>
          </a:prstGeom>
          <a:noFill/>
          <a:ln>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078995">
            <a:off x="673012" y="3557340"/>
            <a:ext cx="1029182" cy="1067246"/>
          </a:xfrm>
          <a:prstGeom prst="rect">
            <a:avLst/>
          </a:prstGeom>
          <a:noFill/>
          <a:ln>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400800" y="6258580"/>
            <a:ext cx="2217274" cy="523220"/>
          </a:xfrm>
          <a:prstGeom prst="rect">
            <a:avLst/>
          </a:prstGeom>
          <a:noFill/>
        </p:spPr>
        <p:txBody>
          <a:bodyPr wrap="none" rtlCol="0">
            <a:spAutoFit/>
          </a:bodyPr>
          <a:lstStyle/>
          <a:p>
            <a:r>
              <a:rPr lang="en-US" sz="2800" b="1" dirty="0" smtClean="0">
                <a:solidFill>
                  <a:schemeClr val="accent3"/>
                </a:solidFill>
              </a:rPr>
              <a:t>PROPOSED</a:t>
            </a:r>
            <a:endParaRPr lang="en-US" b="1" dirty="0">
              <a:solidFill>
                <a:schemeClr val="accent3"/>
              </a:solidFill>
            </a:endParaRPr>
          </a:p>
        </p:txBody>
      </p:sp>
      <p:sp>
        <p:nvSpPr>
          <p:cNvPr id="7" name="Rectangle 6"/>
          <p:cNvSpPr/>
          <p:nvPr/>
        </p:nvSpPr>
        <p:spPr>
          <a:xfrm rot="20576869">
            <a:off x="5886209" y="2723604"/>
            <a:ext cx="1029182" cy="1067246"/>
          </a:xfrm>
          <a:prstGeom prst="rect">
            <a:avLst/>
          </a:prstGeom>
          <a:noFill/>
          <a:ln>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20576869">
            <a:off x="7904759" y="3377313"/>
            <a:ext cx="1029182" cy="1067246"/>
          </a:xfrm>
          <a:prstGeom prst="rect">
            <a:avLst/>
          </a:prstGeom>
          <a:noFill/>
          <a:ln>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1460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696200" cy="2057400"/>
          </a:xfrm>
          <a:prstGeom prst="rect">
            <a:avLst/>
          </a:prstGeom>
          <a:solidFill>
            <a:schemeClr val="tx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ABI CONUS sector scan coverage from East and West </a:t>
            </a:r>
            <a:r>
              <a:rPr lang="en-US" sz="3200" dirty="0" smtClean="0">
                <a:solidFill>
                  <a:srgbClr val="FFFF00"/>
                </a:solidFill>
              </a:rPr>
              <a:t>(NOAT/GORWG-approved)</a:t>
            </a:r>
            <a:endParaRPr lang="en-US" sz="3200"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97</a:t>
            </a:fld>
            <a:endParaRPr lang="en-US" dirty="0">
              <a:solidFill>
                <a:srgbClr val="000000"/>
              </a:solidFill>
            </a:endParaRPr>
          </a:p>
        </p:txBody>
      </p:sp>
    </p:spTree>
    <p:extLst>
      <p:ext uri="{BB962C8B-B14F-4D97-AF65-F5344CB8AC3E}">
        <p14:creationId xmlns:p14="http://schemas.microsoft.com/office/powerpoint/2010/main" val="374230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rgbClr val="FFFF00"/>
                </a:solidFill>
              </a:rPr>
              <a:t>Spatial</a:t>
            </a:r>
          </a:p>
          <a:p>
            <a:pPr eaLnBrk="1" hangingPunct="1"/>
            <a:r>
              <a:rPr lang="en-US" dirty="0" smtClean="0">
                <a:solidFill>
                  <a:schemeClr val="bg1"/>
                </a:solidFill>
              </a:rPr>
              <a:t>Other</a:t>
            </a:r>
          </a:p>
          <a:p>
            <a:pPr eaLnBrk="1" hangingPunct="1"/>
            <a:r>
              <a:rPr lang="en-US" dirty="0" smtClean="0">
                <a:solidFill>
                  <a:schemeClr val="bg1"/>
                </a:solidFill>
              </a:rPr>
              <a:t>Summary</a:t>
            </a:r>
          </a:p>
          <a:p>
            <a:pPr eaLnBrk="1" hangingPunct="1"/>
            <a:r>
              <a:rPr lang="en-US" dirty="0" smtClean="0">
                <a:solidFill>
                  <a:schemeClr val="bg1"/>
                </a:solidFill>
              </a:rPr>
              <a:t>More 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98</a:t>
            </a:fld>
            <a:endParaRPr lang="en-US" smtClean="0">
              <a:solidFill>
                <a:srgbClr val="000000"/>
              </a:solidFill>
            </a:endParaRPr>
          </a:p>
        </p:txBody>
      </p:sp>
      <p:sp>
        <p:nvSpPr>
          <p:cNvPr id="6" name="TextBox 2"/>
          <p:cNvSpPr txBox="1">
            <a:spLocks noChangeArrowheads="1"/>
          </p:cNvSpPr>
          <p:nvPr/>
        </p:nvSpPr>
        <p:spPr bwMode="auto">
          <a:xfrm>
            <a:off x="6819900" y="4938713"/>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38400"/>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6008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R_Optimal_RES_2km_Zoomed_Proposed_CONU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0"/>
            <a:ext cx="9144000" cy="9144000"/>
          </a:xfrm>
          <a:prstGeom prst="rect">
            <a:avLst/>
          </a:prstGeom>
          <a:noFill/>
          <a:ln>
            <a:noFill/>
          </a:ln>
        </p:spPr>
      </p:pic>
      <p:sp>
        <p:nvSpPr>
          <p:cNvPr id="3" name="Title 2"/>
          <p:cNvSpPr txBox="1">
            <a:spLocks/>
          </p:cNvSpPr>
          <p:nvPr/>
        </p:nvSpPr>
        <p:spPr>
          <a:xfrm>
            <a:off x="76200" y="-76200"/>
            <a:ext cx="9067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prstClr val="black"/>
                </a:solidFill>
              </a:rPr>
              <a:t>ABI IR Pixel size from West and East </a:t>
            </a:r>
          </a:p>
          <a:p>
            <a:r>
              <a:rPr lang="en-US" dirty="0" smtClean="0">
                <a:solidFill>
                  <a:prstClr val="black"/>
                </a:solidFill>
              </a:rPr>
              <a:t>(proposed ABI CONUS West and East)</a:t>
            </a:r>
            <a:endParaRPr lang="en-US" dirty="0">
              <a:solidFill>
                <a:prstClr val="black"/>
              </a:solidFill>
            </a:endParaRPr>
          </a:p>
        </p:txBody>
      </p:sp>
      <p:sp>
        <p:nvSpPr>
          <p:cNvPr id="4" name="TextBox 3"/>
          <p:cNvSpPr txBox="1"/>
          <p:nvPr/>
        </p:nvSpPr>
        <p:spPr>
          <a:xfrm>
            <a:off x="5791200" y="3124199"/>
            <a:ext cx="2351541" cy="584775"/>
          </a:xfrm>
          <a:prstGeom prst="rect">
            <a:avLst/>
          </a:prstGeom>
          <a:noFill/>
        </p:spPr>
        <p:txBody>
          <a:bodyPr wrap="none" rtlCol="0">
            <a:spAutoFit/>
          </a:bodyPr>
          <a:lstStyle/>
          <a:p>
            <a:r>
              <a:rPr lang="en-US" sz="3200" b="1" dirty="0">
                <a:solidFill>
                  <a:prstClr val="white"/>
                </a:solidFill>
              </a:rPr>
              <a:t>East Optimal</a:t>
            </a:r>
          </a:p>
        </p:txBody>
      </p:sp>
      <p:sp>
        <p:nvSpPr>
          <p:cNvPr id="5" name="TextBox 4"/>
          <p:cNvSpPr txBox="1"/>
          <p:nvPr/>
        </p:nvSpPr>
        <p:spPr>
          <a:xfrm>
            <a:off x="457200" y="3276599"/>
            <a:ext cx="2518638" cy="584775"/>
          </a:xfrm>
          <a:prstGeom prst="rect">
            <a:avLst/>
          </a:prstGeom>
          <a:noFill/>
        </p:spPr>
        <p:txBody>
          <a:bodyPr wrap="none" rtlCol="0">
            <a:spAutoFit/>
          </a:bodyPr>
          <a:lstStyle/>
          <a:p>
            <a:r>
              <a:rPr lang="en-US" sz="3200" b="1" dirty="0">
                <a:solidFill>
                  <a:prstClr val="white"/>
                </a:solidFill>
              </a:rPr>
              <a:t>West Optimal</a:t>
            </a:r>
          </a:p>
        </p:txBody>
      </p:sp>
    </p:spTree>
    <p:extLst>
      <p:ext uri="{BB962C8B-B14F-4D97-AF65-F5344CB8AC3E}">
        <p14:creationId xmlns:p14="http://schemas.microsoft.com/office/powerpoint/2010/main" val="27262376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rI0pndbJ1vAjO46AVjZUic"/>
</p:tagLst>
</file>

<file path=ppt/tags/tag10.xml><?xml version="1.0" encoding="utf-8"?>
<p:tagLst xmlns:a="http://schemas.openxmlformats.org/drawingml/2006/main" xmlns:r="http://schemas.openxmlformats.org/officeDocument/2006/relationships" xmlns:p="http://schemas.openxmlformats.org/presentationml/2006/main">
  <p:tag name="DVSHAPEID" val="and524CdhA7ptrbMAlSX7e"/>
</p:tagLst>
</file>

<file path=ppt/tags/tag11.xml><?xml version="1.0" encoding="utf-8"?>
<p:tagLst xmlns:a="http://schemas.openxmlformats.org/drawingml/2006/main" xmlns:r="http://schemas.openxmlformats.org/officeDocument/2006/relationships" xmlns:p="http://schemas.openxmlformats.org/presentationml/2006/main">
  <p:tag name="DVSHAPEID" val="j0tRxakQo6NWeqWYDWr8cr"/>
</p:tagLst>
</file>

<file path=ppt/tags/tag12.xml><?xml version="1.0" encoding="utf-8"?>
<p:tagLst xmlns:a="http://schemas.openxmlformats.org/drawingml/2006/main" xmlns:r="http://schemas.openxmlformats.org/officeDocument/2006/relationships" xmlns:p="http://schemas.openxmlformats.org/presentationml/2006/main">
  <p:tag name="DVSHAPEID" val="KiPNPuFVoFjUt9Az8BOygy"/>
</p:tagLst>
</file>

<file path=ppt/tags/tag13.xml><?xml version="1.0" encoding="utf-8"?>
<p:tagLst xmlns:a="http://schemas.openxmlformats.org/drawingml/2006/main" xmlns:r="http://schemas.openxmlformats.org/officeDocument/2006/relationships" xmlns:p="http://schemas.openxmlformats.org/presentationml/2006/main">
  <p:tag name="DVSHAPEID" val="nF8waHjB0L2Rfb2JkQatH8"/>
</p:tagLst>
</file>

<file path=ppt/tags/tag14.xml><?xml version="1.0" encoding="utf-8"?>
<p:tagLst xmlns:a="http://schemas.openxmlformats.org/drawingml/2006/main" xmlns:r="http://schemas.openxmlformats.org/officeDocument/2006/relationships" xmlns:p="http://schemas.openxmlformats.org/presentationml/2006/main">
  <p:tag name="DVSHAPEID" val="CkWMo4NQkDacU9FjkYBNEx"/>
</p:tagLst>
</file>

<file path=ppt/tags/tag15.xml><?xml version="1.0" encoding="utf-8"?>
<p:tagLst xmlns:a="http://schemas.openxmlformats.org/drawingml/2006/main" xmlns:r="http://schemas.openxmlformats.org/officeDocument/2006/relationships" xmlns:p="http://schemas.openxmlformats.org/presentationml/2006/main">
  <p:tag name="DVSHAPEID" val="RBTpwpgXnNQe3NznifN9rp"/>
</p:tagLst>
</file>

<file path=ppt/tags/tag16.xml><?xml version="1.0" encoding="utf-8"?>
<p:tagLst xmlns:a="http://schemas.openxmlformats.org/drawingml/2006/main" xmlns:r="http://schemas.openxmlformats.org/officeDocument/2006/relationships" xmlns:p="http://schemas.openxmlformats.org/presentationml/2006/main">
  <p:tag name="DVSHAPEID" val="G3gT41vcRUu4tkTZyoAmgn"/>
</p:tagLst>
</file>

<file path=ppt/tags/tag2.xml><?xml version="1.0" encoding="utf-8"?>
<p:tagLst xmlns:a="http://schemas.openxmlformats.org/drawingml/2006/main" xmlns:r="http://schemas.openxmlformats.org/officeDocument/2006/relationships" xmlns:p="http://schemas.openxmlformats.org/presentationml/2006/main">
  <p:tag name="DVSHAPEID" val="nHoUpj3a2cVEe59JDgmRK3"/>
</p:tagLst>
</file>

<file path=ppt/tags/tag3.xml><?xml version="1.0" encoding="utf-8"?>
<p:tagLst xmlns:a="http://schemas.openxmlformats.org/drawingml/2006/main" xmlns:r="http://schemas.openxmlformats.org/officeDocument/2006/relationships" xmlns:p="http://schemas.openxmlformats.org/presentationml/2006/main">
  <p:tag name="DVSHAPEID" val="YUbtAOjnDRhelj0tOSGQtn"/>
</p:tagLst>
</file>

<file path=ppt/tags/tag4.xml><?xml version="1.0" encoding="utf-8"?>
<p:tagLst xmlns:a="http://schemas.openxmlformats.org/drawingml/2006/main" xmlns:r="http://schemas.openxmlformats.org/officeDocument/2006/relationships" xmlns:p="http://schemas.openxmlformats.org/presentationml/2006/main">
  <p:tag name="DVSHAPEID" val="oaP1qcGIxqskIuIVIeRFy4"/>
</p:tagLst>
</file>

<file path=ppt/tags/tag5.xml><?xml version="1.0" encoding="utf-8"?>
<p:tagLst xmlns:a="http://schemas.openxmlformats.org/drawingml/2006/main" xmlns:r="http://schemas.openxmlformats.org/officeDocument/2006/relationships" xmlns:p="http://schemas.openxmlformats.org/presentationml/2006/main">
  <p:tag name="DVSHAPEID" val="mZKQI9rubTABw1Dzn6GUjR"/>
</p:tagLst>
</file>

<file path=ppt/tags/tag6.xml><?xml version="1.0" encoding="utf-8"?>
<p:tagLst xmlns:a="http://schemas.openxmlformats.org/drawingml/2006/main" xmlns:r="http://schemas.openxmlformats.org/officeDocument/2006/relationships" xmlns:p="http://schemas.openxmlformats.org/presentationml/2006/main">
  <p:tag name="DVSHAPEID" val="M1AwKS9rZNOjNPgAtwh3fy"/>
</p:tagLst>
</file>

<file path=ppt/tags/tag7.xml><?xml version="1.0" encoding="utf-8"?>
<p:tagLst xmlns:a="http://schemas.openxmlformats.org/drawingml/2006/main" xmlns:r="http://schemas.openxmlformats.org/officeDocument/2006/relationships" xmlns:p="http://schemas.openxmlformats.org/presentationml/2006/main">
  <p:tag name="DVSHAPEID" val="ziCxkh8IHwDWkLttR37P1u"/>
</p:tagLst>
</file>

<file path=ppt/tags/tag8.xml><?xml version="1.0" encoding="utf-8"?>
<p:tagLst xmlns:a="http://schemas.openxmlformats.org/drawingml/2006/main" xmlns:r="http://schemas.openxmlformats.org/officeDocument/2006/relationships" xmlns:p="http://schemas.openxmlformats.org/presentationml/2006/main">
  <p:tag name="DVSHAPEID" val="YH8xi5BMO6VOo7CQKQdBxZ"/>
</p:tagLst>
</file>

<file path=ppt/tags/tag9.xml><?xml version="1.0" encoding="utf-8"?>
<p:tagLst xmlns:a="http://schemas.openxmlformats.org/drawingml/2006/main" xmlns:r="http://schemas.openxmlformats.org/officeDocument/2006/relationships" xmlns:p="http://schemas.openxmlformats.org/presentationml/2006/main">
  <p:tag name="DVSHAPEID" val="tyxxGTHeacHBmrF2O2Vla2"/>
</p:tagLst>
</file>

<file path=ppt/theme/_rels/theme15.xml.rels><?xml version="1.0" encoding="UTF-8" standalone="yes"?>
<Relationships xmlns="http://schemas.openxmlformats.org/package/2006/relationships"><Relationship Id="rId1" Type="http://schemas.openxmlformats.org/officeDocument/2006/relationships/image" Target="../media/image10.jpeg"/></Relationships>
</file>

<file path=ppt/theme/_rels/theme16.xml.rels><?xml version="1.0" encoding="UTF-8" standalone="yes"?>
<Relationships xmlns="http://schemas.openxmlformats.org/package/2006/relationships"><Relationship Id="rId1" Type="http://schemas.openxmlformats.org/officeDocument/2006/relationships/image" Target="../media/image13.jpeg"/></Relationships>
</file>

<file path=ppt/theme/_rels/theme2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MUG2013_SEYBOLD_v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デザインの設定">
  <a:themeElements>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8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10667</TotalTime>
  <Words>5106</Words>
  <Application>Microsoft Office PowerPoint</Application>
  <PresentationFormat>On-screen Show (4:3)</PresentationFormat>
  <Paragraphs>1305</Paragraphs>
  <Slides>148</Slides>
  <Notes>43</Notes>
  <HiddenSlides>3</HiddenSlides>
  <MMClips>2</MMClips>
  <ScaleCrop>false</ScaleCrop>
  <HeadingPairs>
    <vt:vector size="4" baseType="variant">
      <vt:variant>
        <vt:lpstr>Theme</vt:lpstr>
      </vt:variant>
      <vt:variant>
        <vt:i4>30</vt:i4>
      </vt:variant>
      <vt:variant>
        <vt:lpstr>Slide Titles</vt:lpstr>
      </vt:variant>
      <vt:variant>
        <vt:i4>148</vt:i4>
      </vt:variant>
    </vt:vector>
  </HeadingPairs>
  <TitlesOfParts>
    <vt:vector size="178" baseType="lpstr">
      <vt:lpstr>Office Theme</vt:lpstr>
      <vt:lpstr>11_Office Theme</vt:lpstr>
      <vt:lpstr>1_Default Design</vt:lpstr>
      <vt:lpstr>2_NOAA</vt:lpstr>
      <vt:lpstr>4_Default Design</vt:lpstr>
      <vt:lpstr>4_Office Theme</vt:lpstr>
      <vt:lpstr>Default Design</vt:lpstr>
      <vt:lpstr>デザインの設定</vt:lpstr>
      <vt:lpstr>18_Default Design</vt:lpstr>
      <vt:lpstr>26_Default Design</vt:lpstr>
      <vt:lpstr>2_Default Design</vt:lpstr>
      <vt:lpstr>9_Default Design</vt:lpstr>
      <vt:lpstr>3_Default Design</vt:lpstr>
      <vt:lpstr>6_Office Theme</vt:lpstr>
      <vt:lpstr>CIMSS_Template_2013Logo</vt:lpstr>
      <vt:lpstr>Flow</vt:lpstr>
      <vt:lpstr>5_Default Design</vt:lpstr>
      <vt:lpstr>14_Default Design</vt:lpstr>
      <vt:lpstr>7_Default Design</vt:lpstr>
      <vt:lpstr>3_Office Theme</vt:lpstr>
      <vt:lpstr>2_Office Theme</vt:lpstr>
      <vt:lpstr>5_Office Theme</vt:lpstr>
      <vt:lpstr>1_CIMSS_Template_2013Logo</vt:lpstr>
      <vt:lpstr>MUG2013_SEYBOLD_v01</vt:lpstr>
      <vt:lpstr>7_Office Theme</vt:lpstr>
      <vt:lpstr>1_Office Theme</vt:lpstr>
      <vt:lpstr>8_Office Theme</vt:lpstr>
      <vt:lpstr>Orbit</vt:lpstr>
      <vt:lpstr>13_Default Design</vt:lpstr>
      <vt:lpstr>9_Office Theme</vt:lpstr>
      <vt:lpstr>PowerPoint Presentation</vt:lpstr>
      <vt:lpstr>Thanks to…</vt:lpstr>
      <vt:lpstr>Outline</vt:lpstr>
      <vt:lpstr>PowerPoint Presentation</vt:lpstr>
      <vt:lpstr>Validation and Availability for GOES-R Baseline Products</vt:lpstr>
      <vt:lpstr>PowerPoint Presentation</vt:lpstr>
      <vt:lpstr>The Advanced Baseline Imager:</vt:lpstr>
      <vt:lpstr>PowerPoint Presentation</vt:lpstr>
      <vt:lpstr>Advanced Baseline Imager</vt:lpstr>
      <vt:lpstr>PowerPoint Presentation</vt:lpstr>
      <vt:lpstr>PowerPoint Presentation</vt:lpstr>
      <vt:lpstr>Outline</vt:lpstr>
      <vt:lpstr>ABI bands 1-6</vt:lpstr>
      <vt:lpstr>PowerPoint Presentation</vt:lpstr>
      <vt:lpstr>ABI bands 7-16</vt:lpstr>
      <vt:lpstr>PowerPoint Presentation</vt:lpstr>
      <vt:lpstr>Future vs. Current Spectral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Webapps Developed</vt:lpstr>
      <vt:lpstr>PowerPoint Presentation</vt:lpstr>
      <vt:lpstr>PowerPoint Presentation</vt:lpstr>
      <vt:lpstr>Hands-on…Spectral</vt:lpstr>
      <vt:lpstr>Three ABI water vapor bands </vt:lpstr>
      <vt:lpstr>Weighting Functions</vt:lpstr>
      <vt:lpstr>PowerPoint Presentation</vt:lpstr>
      <vt:lpstr>ABI Clear-sky Weighting Functions</vt:lpstr>
      <vt:lpstr>http://cimss.ssec.wisc.edu/goes/wf/ABI/</vt:lpstr>
      <vt:lpstr>ABI Weighting Functions</vt:lpstr>
      <vt:lpstr>Hands-on….Weighting Functions</vt:lpstr>
      <vt:lpstr>RGB Web App</vt:lpstr>
      <vt:lpstr>Sat RGB</vt:lpstr>
      <vt:lpstr>Hands-on….Red-Green-Blue</vt:lpstr>
      <vt:lpstr>Outline</vt:lpstr>
      <vt:lpstr>Baseline ABI Scan Modes</vt:lpstr>
      <vt:lpstr>Recent Mode 3 (Flex mode)  “Time-Time” chart</vt:lpstr>
      <vt:lpstr>Baseline Time-Time Mode 4 (Continuous Full Disk)</vt:lpstr>
      <vt:lpstr>PowerPoint Presentation</vt:lpstr>
      <vt:lpstr>Loop over Peoria</vt:lpstr>
      <vt:lpstr>GOES-15 Science Test</vt:lpstr>
      <vt:lpstr>Sample “1-min” visible imagery</vt:lpstr>
      <vt:lpstr>PowerPoint Presentation</vt:lpstr>
      <vt:lpstr>PowerPoint Presentation</vt:lpstr>
      <vt:lpstr>Outline</vt:lpstr>
      <vt:lpstr>PowerPoint Presentation</vt:lpstr>
      <vt:lpstr>ABI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GOES-14 Super Rapid Scan Operations to Prepare for GOES-R (SRSOR)</vt:lpstr>
      <vt:lpstr>SRSOR vs Meso</vt:lpstr>
      <vt:lpstr>PowerPoint Presentation</vt:lpstr>
      <vt:lpstr>PowerPoint Presentation</vt:lpstr>
      <vt:lpstr>PowerPoint Presentation</vt:lpstr>
      <vt:lpstr>Hands-on….Temporal/Spatial</vt:lpstr>
      <vt:lpstr>Outline</vt:lpstr>
      <vt:lpstr>PowerPoint Presentation</vt:lpstr>
      <vt:lpstr>GOES-R ABI Products</vt:lpstr>
      <vt:lpstr>Bridging the gap between imagery and products</vt:lpstr>
      <vt:lpstr>http://cimss.ssec.wisc.edu/goesr/proving-ground/geocat_ash</vt:lpstr>
      <vt:lpstr>PowerPoint Presentation</vt:lpstr>
      <vt:lpstr>PowerPoint Presentation</vt:lpstr>
      <vt:lpstr>PowerPoint Presentation</vt:lpstr>
      <vt:lpstr>PowerPoint Presentation</vt:lpstr>
      <vt:lpstr>Himawari-8 Imagery – Real Earth http://re.ssec.wisc.edu - All 16 Bands</vt:lpstr>
      <vt:lpstr> http://realearth.ssec.wisc.edu/s/U2Vhb</vt:lpstr>
      <vt:lpstr>PowerPoint Presentation</vt:lpstr>
      <vt:lpstr>Draft Scan Mode ”6” with 10-min FD</vt:lpstr>
      <vt:lpstr>Draft  Scan Mode ”6” with 10-min FD</vt:lpstr>
      <vt:lpstr>AHI Observation Modes: Areas and Temporal resolution</vt:lpstr>
      <vt:lpstr>JMA’s AHI</vt:lpstr>
      <vt:lpstr>Pseudo-Natural Color</vt:lpstr>
      <vt:lpstr>Realtime WRF Chem and GFS ABI runs</vt:lpstr>
      <vt:lpstr>Near Realtime GFS ABI runs</vt:lpstr>
      <vt:lpstr>Outline</vt:lpstr>
      <vt:lpstr>Approximate spectral and spatial resolutions of US GOES Imagers</vt:lpstr>
      <vt:lpstr>PowerPoint Presentation</vt:lpstr>
      <vt:lpstr>Geostationary Imagers: Number of Spectral bands (~ width)</vt:lpstr>
      <vt:lpstr>Geostationary Imagers:  Spatial Resolution (approximate)</vt:lpstr>
      <vt:lpstr>Geostationary Imagers:  Temporal Resolution</vt:lpstr>
      <vt:lpstr>Summary  </vt:lpstr>
      <vt:lpstr>Outline</vt:lpstr>
      <vt:lpstr>ABI Bands Quick Information Guides</vt:lpstr>
      <vt:lpstr>Select Links</vt:lpstr>
      <vt:lpstr>Back-up</vt:lpstr>
      <vt:lpstr>Data Flow</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58</cp:revision>
  <dcterms:created xsi:type="dcterms:W3CDTF">2015-05-14T13:26:17Z</dcterms:created>
  <dcterms:modified xsi:type="dcterms:W3CDTF">2015-05-27T17:52:13Z</dcterms:modified>
</cp:coreProperties>
</file>