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5.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theme/themeOverride1.xml" ContentType="application/vnd.openxmlformats-officedocument.themeOverrid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6.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9" r:id="rId4"/>
    <p:sldMasterId id="2147483713" r:id="rId5"/>
    <p:sldMasterId id="2147483727" r:id="rId6"/>
    <p:sldMasterId id="2147483739" r:id="rId7"/>
    <p:sldMasterId id="2147483751" r:id="rId8"/>
    <p:sldMasterId id="2147483764" r:id="rId9"/>
    <p:sldMasterId id="2147483778" r:id="rId10"/>
    <p:sldMasterId id="2147483790" r:id="rId11"/>
    <p:sldMasterId id="2147483803" r:id="rId12"/>
    <p:sldMasterId id="2147483817" r:id="rId13"/>
    <p:sldMasterId id="2147483829" r:id="rId14"/>
    <p:sldMasterId id="2147483842" r:id="rId15"/>
    <p:sldMasterId id="2147483853" r:id="rId16"/>
    <p:sldMasterId id="2147483867" r:id="rId17"/>
    <p:sldMasterId id="2147483874" r:id="rId18"/>
    <p:sldMasterId id="2147483886" r:id="rId19"/>
    <p:sldMasterId id="2147483899" r:id="rId20"/>
    <p:sldMasterId id="2147483911" r:id="rId21"/>
    <p:sldMasterId id="2147483925" r:id="rId22"/>
    <p:sldMasterId id="2147483934" r:id="rId23"/>
    <p:sldMasterId id="2147483946" r:id="rId24"/>
    <p:sldMasterId id="2147483958" r:id="rId25"/>
    <p:sldMasterId id="2147483965" r:id="rId26"/>
    <p:sldMasterId id="2147483983" r:id="rId27"/>
  </p:sldMasterIdLst>
  <p:notesMasterIdLst>
    <p:notesMasterId r:id="rId148"/>
  </p:notesMasterIdLst>
  <p:sldIdLst>
    <p:sldId id="357" r:id="rId28"/>
    <p:sldId id="376" r:id="rId29"/>
    <p:sldId id="288" r:id="rId30"/>
    <p:sldId id="341" r:id="rId31"/>
    <p:sldId id="384" r:id="rId32"/>
    <p:sldId id="279" r:id="rId33"/>
    <p:sldId id="289" r:id="rId34"/>
    <p:sldId id="385" r:id="rId35"/>
    <p:sldId id="290" r:id="rId36"/>
    <p:sldId id="258" r:id="rId37"/>
    <p:sldId id="259" r:id="rId38"/>
    <p:sldId id="260" r:id="rId39"/>
    <p:sldId id="261" r:id="rId40"/>
    <p:sldId id="265" r:id="rId41"/>
    <p:sldId id="377" r:id="rId42"/>
    <p:sldId id="291" r:id="rId43"/>
    <p:sldId id="300" r:id="rId44"/>
    <p:sldId id="292" r:id="rId45"/>
    <p:sldId id="293" r:id="rId46"/>
    <p:sldId id="257"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45" r:id="rId81"/>
    <p:sldId id="361" r:id="rId82"/>
    <p:sldId id="392" r:id="rId83"/>
    <p:sldId id="362" r:id="rId84"/>
    <p:sldId id="382" r:id="rId85"/>
    <p:sldId id="401" r:id="rId86"/>
    <p:sldId id="386" r:id="rId87"/>
    <p:sldId id="387" r:id="rId88"/>
    <p:sldId id="388" r:id="rId89"/>
    <p:sldId id="389" r:id="rId90"/>
    <p:sldId id="390" r:id="rId91"/>
    <p:sldId id="391" r:id="rId92"/>
    <p:sldId id="396" r:id="rId93"/>
    <p:sldId id="395" r:id="rId94"/>
    <p:sldId id="381" r:id="rId95"/>
    <p:sldId id="270" r:id="rId96"/>
    <p:sldId id="273" r:id="rId97"/>
    <p:sldId id="274" r:id="rId98"/>
    <p:sldId id="267" r:id="rId99"/>
    <p:sldId id="360" r:id="rId100"/>
    <p:sldId id="342" r:id="rId101"/>
    <p:sldId id="343" r:id="rId102"/>
    <p:sldId id="304" r:id="rId103"/>
    <p:sldId id="272" r:id="rId104"/>
    <p:sldId id="378" r:id="rId105"/>
    <p:sldId id="358" r:id="rId106"/>
    <p:sldId id="383" r:id="rId107"/>
    <p:sldId id="374" r:id="rId108"/>
    <p:sldId id="375" r:id="rId109"/>
    <p:sldId id="294" r:id="rId110"/>
    <p:sldId id="295" r:id="rId111"/>
    <p:sldId id="296" r:id="rId112"/>
    <p:sldId id="346" r:id="rId113"/>
    <p:sldId id="347" r:id="rId114"/>
    <p:sldId id="397" r:id="rId115"/>
    <p:sldId id="348" r:id="rId116"/>
    <p:sldId id="349" r:id="rId117"/>
    <p:sldId id="363" r:id="rId118"/>
    <p:sldId id="364" r:id="rId119"/>
    <p:sldId id="365" r:id="rId120"/>
    <p:sldId id="394" r:id="rId121"/>
    <p:sldId id="339" r:id="rId122"/>
    <p:sldId id="367" r:id="rId123"/>
    <p:sldId id="368" r:id="rId124"/>
    <p:sldId id="369" r:id="rId125"/>
    <p:sldId id="370" r:id="rId126"/>
    <p:sldId id="379" r:id="rId127"/>
    <p:sldId id="350" r:id="rId128"/>
    <p:sldId id="351" r:id="rId129"/>
    <p:sldId id="398" r:id="rId130"/>
    <p:sldId id="399" r:id="rId131"/>
    <p:sldId id="400" r:id="rId132"/>
    <p:sldId id="275" r:id="rId133"/>
    <p:sldId id="276" r:id="rId134"/>
    <p:sldId id="277" r:id="rId135"/>
    <p:sldId id="286" r:id="rId136"/>
    <p:sldId id="371" r:id="rId137"/>
    <p:sldId id="372" r:id="rId138"/>
    <p:sldId id="393" r:id="rId139"/>
    <p:sldId id="344" r:id="rId140"/>
    <p:sldId id="352" r:id="rId141"/>
    <p:sldId id="353" r:id="rId142"/>
    <p:sldId id="354" r:id="rId143"/>
    <p:sldId id="297" r:id="rId144"/>
    <p:sldId id="380" r:id="rId145"/>
    <p:sldId id="298" r:id="rId146"/>
    <p:sldId id="299" r:id="rId1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0A49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howGuides="1">
      <p:cViewPr varScale="1">
        <p:scale>
          <a:sx n="158" d="100"/>
          <a:sy n="158" d="100"/>
        </p:scale>
        <p:origin x="-1320" y="-84"/>
      </p:cViewPr>
      <p:guideLst>
        <p:guide orient="horz" pos="2160"/>
        <p:guide pos="2880"/>
      </p:guideLst>
    </p:cSldViewPr>
  </p:slideViewPr>
  <p:notesTextViewPr>
    <p:cViewPr>
      <p:scale>
        <a:sx n="1" d="1"/>
        <a:sy n="1" d="1"/>
      </p:scale>
      <p:origin x="0" y="0"/>
    </p:cViewPr>
  </p:notesTextViewPr>
  <p:sorterViewPr>
    <p:cViewPr>
      <p:scale>
        <a:sx n="82" d="100"/>
        <a:sy n="82"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38" Type="http://schemas.openxmlformats.org/officeDocument/2006/relationships/slide" Target="slides/slide111.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28" Type="http://schemas.openxmlformats.org/officeDocument/2006/relationships/slide" Target="slides/slide101.xml"/><Relationship Id="rId144" Type="http://schemas.openxmlformats.org/officeDocument/2006/relationships/slide" Target="slides/slide117.xml"/><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134" Type="http://schemas.openxmlformats.org/officeDocument/2006/relationships/slide" Target="slides/slide107.xml"/><Relationship Id="rId139" Type="http://schemas.openxmlformats.org/officeDocument/2006/relationships/slide" Target="slides/slide112.xml"/><Relationship Id="rId80" Type="http://schemas.openxmlformats.org/officeDocument/2006/relationships/slide" Target="slides/slide53.xml"/><Relationship Id="rId85" Type="http://schemas.openxmlformats.org/officeDocument/2006/relationships/slide" Target="slides/slide58.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103" Type="http://schemas.openxmlformats.org/officeDocument/2006/relationships/slide" Target="slides/slide76.xml"/><Relationship Id="rId108" Type="http://schemas.openxmlformats.org/officeDocument/2006/relationships/slide" Target="slides/slide81.xml"/><Relationship Id="rId116" Type="http://schemas.openxmlformats.org/officeDocument/2006/relationships/slide" Target="slides/slide89.xml"/><Relationship Id="rId124" Type="http://schemas.openxmlformats.org/officeDocument/2006/relationships/slide" Target="slides/slide97.xml"/><Relationship Id="rId129" Type="http://schemas.openxmlformats.org/officeDocument/2006/relationships/slide" Target="slides/slide102.xml"/><Relationship Id="rId137"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slide" Target="slides/slide69.xml"/><Relationship Id="rId111" Type="http://schemas.openxmlformats.org/officeDocument/2006/relationships/slide" Target="slides/slide84.xml"/><Relationship Id="rId132" Type="http://schemas.openxmlformats.org/officeDocument/2006/relationships/slide" Target="slides/slide105.xml"/><Relationship Id="rId140" Type="http://schemas.openxmlformats.org/officeDocument/2006/relationships/slide" Target="slides/slide113.xml"/><Relationship Id="rId145" Type="http://schemas.openxmlformats.org/officeDocument/2006/relationships/slide" Target="slides/slide1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slide" Target="slides/slide79.xml"/><Relationship Id="rId114" Type="http://schemas.openxmlformats.org/officeDocument/2006/relationships/slide" Target="slides/slide87.xml"/><Relationship Id="rId119" Type="http://schemas.openxmlformats.org/officeDocument/2006/relationships/slide" Target="slides/slide92.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30" Type="http://schemas.openxmlformats.org/officeDocument/2006/relationships/slide" Target="slides/slide103.xml"/><Relationship Id="rId135" Type="http://schemas.openxmlformats.org/officeDocument/2006/relationships/slide" Target="slides/slide108.xml"/><Relationship Id="rId143" Type="http://schemas.openxmlformats.org/officeDocument/2006/relationships/slide" Target="slides/slide116.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slide" Target="slides/slide119.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D2F681-DCAF-4C97-9C8F-0E7DA37BB8C5}" type="datetimeFigureOut">
              <a:rPr lang="en-US" smtClean="0"/>
              <a:t>5/15/2015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CDB098-D85A-4BAB-8370-C872F2189276}" type="slidenum">
              <a:rPr lang="en-US" smtClean="0"/>
              <a:t>‹#›</a:t>
            </a:fld>
            <a:endParaRPr lang="en-US"/>
          </a:p>
        </p:txBody>
      </p:sp>
    </p:spTree>
    <p:extLst>
      <p:ext uri="{BB962C8B-B14F-4D97-AF65-F5344CB8AC3E}">
        <p14:creationId xmlns:p14="http://schemas.microsoft.com/office/powerpoint/2010/main" val="393159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E42FDB4-9973-43EC-BC23-2467B839BAB2}" type="slidenum">
              <a:rPr lang="en-US">
                <a:solidFill>
                  <a:srgbClr val="000000"/>
                </a:solidFill>
              </a:rPr>
              <a:pPr eaLnBrk="1" hangingPunct="1"/>
              <a:t>17</a:t>
            </a:fld>
            <a:endParaRPr lang="en-US">
              <a:solidFill>
                <a:srgbClr val="000000"/>
              </a:solidFill>
            </a:endParaRPr>
          </a:p>
        </p:txBody>
      </p:sp>
      <p:sp>
        <p:nvSpPr>
          <p:cNvPr id="226307" name="Rectangle 2"/>
          <p:cNvSpPr>
            <a:spLocks noGrp="1" noRot="1" noChangeAspect="1" noChangeArrowheads="1" noTextEdit="1"/>
          </p:cNvSpPr>
          <p:nvPr>
            <p:ph type="sldImg"/>
          </p:nvPr>
        </p:nvSpPr>
        <p:spPr>
          <a:xfrm>
            <a:off x="1143000" y="687388"/>
            <a:ext cx="4572000" cy="3429000"/>
          </a:xfrm>
          <a:ln/>
        </p:spPr>
      </p:sp>
      <p:sp>
        <p:nvSpPr>
          <p:cNvPr id="226308"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18</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B78CC1-FADB-4330-BCB7-4AA1DA32C7B4}" type="slidenum">
              <a:rPr lang="en-US">
                <a:solidFill>
                  <a:srgbClr val="000000"/>
                </a:solidFill>
              </a:rPr>
              <a:pPr eaLnBrk="1" hangingPunct="1"/>
              <a:t>19</a:t>
            </a:fld>
            <a:endParaRPr lang="en-US">
              <a:solidFill>
                <a:srgbClr val="000000"/>
              </a:solidFill>
            </a:endParaRPr>
          </a:p>
        </p:txBody>
      </p:sp>
      <p:sp>
        <p:nvSpPr>
          <p:cNvPr id="227331" name="Rectangle 2"/>
          <p:cNvSpPr>
            <a:spLocks noGrp="1" noRot="1" noChangeAspect="1" noChangeArrowheads="1" noTextEdit="1"/>
          </p:cNvSpPr>
          <p:nvPr>
            <p:ph type="sldImg"/>
          </p:nvPr>
        </p:nvSpPr>
        <p:spPr>
          <a:xfrm>
            <a:off x="1143000" y="687388"/>
            <a:ext cx="4572000" cy="3429000"/>
          </a:xfrm>
          <a:ln/>
        </p:spPr>
      </p:sp>
      <p:sp>
        <p:nvSpPr>
          <p:cNvPr id="227332" name="Rectangle 3"/>
          <p:cNvSpPr>
            <a:spLocks noGrp="1" noChangeArrowheads="1"/>
          </p:cNvSpPr>
          <p:nvPr>
            <p:ph type="body" idx="1"/>
          </p:nvPr>
        </p:nvSpPr>
        <p:spPr>
          <a:xfrm>
            <a:off x="685800" y="4343400"/>
            <a:ext cx="5486400"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5347D30-C036-49E5-ABD1-43E13C658A7C}" type="slidenum">
              <a:rPr lang="en-US" altLang="en-US">
                <a:solidFill>
                  <a:prstClr val="black"/>
                </a:solidFill>
              </a:rPr>
              <a:pPr eaLnBrk="1" hangingPunct="1"/>
              <a:t>59</a:t>
            </a:fld>
            <a:endParaRPr lang="en-US" altLang="en-US">
              <a:solidFill>
                <a:prstClr val="black"/>
              </a:solidFill>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sz="800" smtClean="0">
                <a:latin typeface="Arial" charset="0"/>
              </a:rPr>
              <a:t>Note the 3 layers of information possible from the ABI (right panel). </a:t>
            </a:r>
          </a:p>
          <a:p>
            <a:pPr eaLnBrk="1" hangingPunct="1"/>
            <a:r>
              <a:rPr lang="en-US" altLang="en-US" sz="800" smtClean="0">
                <a:latin typeface="Arial" charset="0"/>
              </a:rPr>
              <a:t>http://www.ssec.wisc.edu/mcidas/software/v/</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1BC00D-473E-4D38-A773-F0E2A2F37E08}" type="slidenum">
              <a:rPr lang="en-US" altLang="en-US">
                <a:solidFill>
                  <a:prstClr val="black"/>
                </a:solidFill>
              </a:rPr>
              <a:pPr/>
              <a:t>61</a:t>
            </a:fld>
            <a:endParaRPr lang="en-US" altLang="en-US">
              <a:solidFill>
                <a:prstClr val="black"/>
              </a:solidFill>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en-US"/>
              <a:t>From W. P. Menzel</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CONUS image is the shifted center</a:t>
            </a:r>
            <a:r>
              <a:rPr lang="en-US" baseline="0" dirty="0" smtClean="0"/>
              <a:t> point. </a:t>
            </a:r>
            <a:endParaRPr lang="en-US" dirty="0"/>
          </a:p>
        </p:txBody>
      </p:sp>
      <p:sp>
        <p:nvSpPr>
          <p:cNvPr id="4" name="Slide Number Placeholder 3"/>
          <p:cNvSpPr>
            <a:spLocks noGrp="1"/>
          </p:cNvSpPr>
          <p:nvPr>
            <p:ph type="sldNum" sz="quarter" idx="10"/>
          </p:nvPr>
        </p:nvSpPr>
        <p:spPr/>
        <p:txBody>
          <a:bodyPr/>
          <a:lstStyle/>
          <a:p>
            <a:fld id="{B3C16FF0-83EF-4309-8892-341FC9C9DC46}"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1004680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AE71930-67A8-476B-A9AE-3B0BA3F71442}" type="slidenum">
              <a:rPr lang="en-US" altLang="en-US" smtClean="0">
                <a:solidFill>
                  <a:srgbClr val="000000"/>
                </a:solidFill>
              </a:rPr>
              <a:pPr eaLnBrk="1" hangingPunct="1"/>
              <a:t>74</a:t>
            </a:fld>
            <a:endParaRPr lang="en-US" altLang="en-US" smtClean="0">
              <a:solidFill>
                <a:srgbClr val="000000"/>
              </a:solidFill>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Igor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D5DE2F2-A303-4097-A407-AE33DF437C21}" type="slidenum">
              <a:rPr lang="en-US" altLang="en-US">
                <a:solidFill>
                  <a:prstClr val="black"/>
                </a:solidFill>
              </a:rPr>
              <a:pPr eaLnBrk="1" hangingPunct="1"/>
              <a:t>75</a:t>
            </a:fld>
            <a:endParaRPr lang="en-US" altLang="en-US">
              <a:solidFill>
                <a:prstClr val="black"/>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smtClean="0">
                <a:latin typeface="Arial" charset="0"/>
              </a:rPr>
              <a:t>Note the number of different levels of motion you can see (the cyclonic low level circulation over the ocean through the breaks in the higher clouds)... and you can't distinguish those on the GOES-12 loop.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a:t>
            </a:r>
            <a:r>
              <a:rPr lang="en-US" baseline="0" dirty="0" smtClean="0"/>
              <a:t> course there would also be 2 </a:t>
            </a:r>
            <a:r>
              <a:rPr lang="en-US" baseline="0" dirty="0" err="1" smtClean="0"/>
              <a:t>meso</a:t>
            </a:r>
            <a:r>
              <a:rPr lang="en-US" baseline="0" dirty="0" smtClean="0"/>
              <a:t> possible from the ABI at GOES-East </a:t>
            </a:r>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t>76</a:t>
            </a:fld>
            <a:endParaRPr lang="en-US"/>
          </a:p>
        </p:txBody>
      </p:sp>
    </p:spTree>
    <p:extLst>
      <p:ext uri="{BB962C8B-B14F-4D97-AF65-F5344CB8AC3E}">
        <p14:creationId xmlns:p14="http://schemas.microsoft.com/office/powerpoint/2010/main" val="2072375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46B4C2-8A3B-4691-9EF1-A145405AB1B0}"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3394040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days simulated. </a:t>
            </a:r>
          </a:p>
          <a:p>
            <a:endParaRPr lang="en-US" dirty="0"/>
          </a:p>
        </p:txBody>
      </p:sp>
      <p:sp>
        <p:nvSpPr>
          <p:cNvPr id="4" name="Slide Number Placeholder 3"/>
          <p:cNvSpPr>
            <a:spLocks noGrp="1"/>
          </p:cNvSpPr>
          <p:nvPr>
            <p:ph type="sldNum" sz="quarter" idx="10"/>
          </p:nvPr>
        </p:nvSpPr>
        <p:spPr/>
        <p:txBody>
          <a:bodyPr/>
          <a:lstStyle/>
          <a:p>
            <a:fld id="{B7B39B64-9E29-4E87-9215-2E470EDD379B}"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32746085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3CC2A3-0237-41C2-AC28-8469083E0235}" type="slidenum">
              <a:rPr lang="en-US">
                <a:solidFill>
                  <a:prstClr val="black"/>
                </a:solidFill>
              </a:rPr>
              <a:pPr eaLnBrk="1" hangingPunct="1"/>
              <a:t>83</a:t>
            </a:fld>
            <a:endParaRPr lang="en-US">
              <a:solidFill>
                <a:prstClr val="black"/>
              </a:solidFill>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Here are two different fires from J. Feltz of CIMSS (using mcidas-v).  What we can see is a more defined peak in the higher resolution data and it is easier to pick out individual hotspots.  In addition, the higher saturation temperature of the ABI allows us to see that the fire is around 370K.  ABI is simulated from MODIS.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3DF98D-2975-471A-91A1-C2C210B0912E}" type="slidenum">
              <a:rPr lang="en-US">
                <a:solidFill>
                  <a:srgbClr val="000000"/>
                </a:solidFill>
              </a:rPr>
              <a:pPr eaLnBrk="1" hangingPunct="1"/>
              <a:t>86</a:t>
            </a:fld>
            <a:endParaRPr lang="en-US">
              <a:solidFill>
                <a:srgbClr val="000000"/>
              </a:solidFill>
            </a:endParaRPr>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p:spPr>
        <p:txBody>
          <a:bodyPr/>
          <a:lstStyle/>
          <a:p>
            <a:r>
              <a:rPr lang="en-US" dirty="0" smtClean="0">
                <a:latin typeface="Arial" charset="0"/>
              </a:rPr>
              <a:t>Note the ABI (from MODIS) image is better spatial resolution and better signal-to-noise ratio then the GOES-10 imager. </a:t>
            </a:r>
          </a:p>
          <a:p>
            <a:r>
              <a:rPr lang="en-US" dirty="0" smtClean="0">
                <a:latin typeface="Arial" charset="0"/>
              </a:rPr>
              <a:t>Schmit, T. J., M. M. Gunshor, W. P. </a:t>
            </a:r>
            <a:r>
              <a:rPr lang="en-US" dirty="0" err="1" smtClean="0">
                <a:latin typeface="Arial" charset="0"/>
              </a:rPr>
              <a:t>Menzel</a:t>
            </a:r>
            <a:r>
              <a:rPr lang="en-US" dirty="0" smtClean="0">
                <a:latin typeface="Arial" charset="0"/>
              </a:rPr>
              <a:t>, J. J. </a:t>
            </a:r>
            <a:r>
              <a:rPr lang="en-US" dirty="0" err="1" smtClean="0">
                <a:latin typeface="Arial" charset="0"/>
              </a:rPr>
              <a:t>Gurka</a:t>
            </a:r>
            <a:r>
              <a:rPr lang="en-US" dirty="0" smtClean="0">
                <a:latin typeface="Arial" charset="0"/>
              </a:rPr>
              <a:t>, J. Li, and A. S. Bachmeier, 2005: Introducing the next-generation Advanced Baseline Imager on GOES-R. </a:t>
            </a:r>
            <a:r>
              <a:rPr lang="en-US" i="1" dirty="0" smtClean="0">
                <a:latin typeface="Arial" charset="0"/>
              </a:rPr>
              <a:t>Bull. Amer. Meteor. Soc</a:t>
            </a:r>
            <a:r>
              <a:rPr lang="en-US" dirty="0" smtClean="0">
                <a:latin typeface="Arial" charset="0"/>
              </a:rPr>
              <a:t>., </a:t>
            </a:r>
            <a:r>
              <a:rPr lang="en-US" b="1" dirty="0" smtClean="0">
                <a:latin typeface="Arial" charset="0"/>
              </a:rPr>
              <a:t>86</a:t>
            </a:r>
            <a:r>
              <a:rPr lang="en-US" dirty="0" smtClean="0">
                <a:latin typeface="Arial" charset="0"/>
              </a:rPr>
              <a:t>, 1079-1096.</a:t>
            </a:r>
          </a:p>
          <a:p>
            <a:endParaRPr lang="en-US" dirty="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2CAD2C-5A06-479F-977E-FC413843B392}" type="slidenum">
              <a:rPr lang="en-US">
                <a:solidFill>
                  <a:srgbClr val="000000"/>
                </a:solidFill>
              </a:rPr>
              <a:pPr eaLnBrk="1" hangingPunct="1"/>
              <a:t>87</a:t>
            </a:fld>
            <a:endParaRPr lang="en-US">
              <a:solidFill>
                <a:srgbClr val="000000"/>
              </a:solidFill>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p:spPr>
        <p:txBody>
          <a:bodyPr/>
          <a:lstStyle/>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http://cimss.ssec.wisc.edu/goes/srsor2015/GOES-14_SRSOR.html</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00513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http://journals.ametsoc.org/doi/abs/10.1175/WAF-D-14-00062.1</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22304073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FFFF"/>
                </a:solidFill>
              </a:rPr>
              <a:t>Tim</a:t>
            </a:r>
            <a:r>
              <a:rPr lang="en-US" sz="1200" baseline="0" dirty="0" smtClean="0">
                <a:solidFill>
                  <a:srgbClr val="FFFFFF"/>
                </a:solidFill>
              </a:rPr>
              <a:t> Schmit, ASPB</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https://ams.confex.com/ams/95Annual/webprogram/Paper265203.html   </a:t>
            </a:r>
            <a:r>
              <a:rPr lang="en-US" baseline="0" dirty="0" smtClean="0"/>
              <a:t>ABI = Advanced Baseline Imager</a:t>
            </a:r>
            <a:endParaRPr lang="en-US" dirty="0" smtClean="0"/>
          </a:p>
          <a:p>
            <a:endParaRPr lang="en-US" dirty="0" smtClean="0"/>
          </a:p>
          <a:p>
            <a:r>
              <a:rPr lang="en-US" dirty="0" smtClean="0"/>
              <a:t>Other new </a:t>
            </a:r>
            <a:r>
              <a:rPr lang="en-US" sz="1200" i="1" kern="0" dirty="0" err="1" smtClean="0">
                <a:solidFill>
                  <a:srgbClr val="000000"/>
                </a:solidFill>
                <a:ea typeface="Arial"/>
                <a:cs typeface="Arial"/>
                <a:sym typeface="Arial"/>
                <a:rtl val="0"/>
              </a:rPr>
              <a:t>webapps</a:t>
            </a:r>
            <a:r>
              <a:rPr lang="en-US" sz="1200" i="1" kern="0" dirty="0" smtClean="0">
                <a:solidFill>
                  <a:srgbClr val="000000"/>
                </a:solidFill>
                <a:ea typeface="Arial"/>
                <a:cs typeface="Arial"/>
                <a:sym typeface="Arial"/>
                <a:rtl val="0"/>
              </a:rPr>
              <a:t>:  one to change both the spatial and temporal sampling and the other only the pixel sampling  </a:t>
            </a:r>
            <a:endParaRPr lang="en-US" dirty="0"/>
          </a:p>
        </p:txBody>
      </p:sp>
      <p:sp>
        <p:nvSpPr>
          <p:cNvPr id="4" name="Slide Number Placeholder 3"/>
          <p:cNvSpPr>
            <a:spLocks noGrp="1"/>
          </p:cNvSpPr>
          <p:nvPr>
            <p:ph type="sldNum" sz="quarter" idx="10"/>
          </p:nvPr>
        </p:nvSpPr>
        <p:spPr/>
        <p:txBody>
          <a:bodyPr/>
          <a:lstStyle/>
          <a:p>
            <a:fld id="{200991F8-E4FF-497C-97F1-314C1106722E}" type="slidenum">
              <a:rPr lang="en-US">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1117850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66A94D-C181-46BB-896C-A16F1B32B475}" type="slidenum">
              <a:rPr lang="en-US">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352732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AHI resolution at a viewing angle</a:t>
            </a:r>
            <a:r>
              <a:rPr lang="en-US" baseline="0" dirty="0" smtClean="0"/>
              <a:t> of 65+ degrees is actually better than MTSAT or GOES at nadir.</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rPr>
              <a:pPr>
                <a:defRPr/>
              </a:pPr>
              <a:t>104</a:t>
            </a:fld>
            <a:endParaRPr lang="en-US" altLang="zh-CN">
              <a:solidFill>
                <a:prstClr val="black"/>
              </a:solidFill>
            </a:endParaRPr>
          </a:p>
        </p:txBody>
      </p:sp>
    </p:spTree>
    <p:extLst>
      <p:ext uri="{BB962C8B-B14F-4D97-AF65-F5344CB8AC3E}">
        <p14:creationId xmlns:p14="http://schemas.microsoft.com/office/powerpoint/2010/main" val="2827175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https://volcano.ssec.wisc.edu/</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243101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More precisely:  L1b Validation – On-orbit product performance recertified against pre-launch analytically-predicted product performance.  </a:t>
            </a:r>
          </a:p>
          <a:p>
            <a:pPr defTabSz="914350">
              <a:defRPr/>
            </a:pPr>
            <a:endParaRPr lang="en-US" dirty="0"/>
          </a:p>
        </p:txBody>
      </p:sp>
      <p:sp>
        <p:nvSpPr>
          <p:cNvPr id="4" name="Slide Number Placeholder 3"/>
          <p:cNvSpPr>
            <a:spLocks noGrp="1"/>
          </p:cNvSpPr>
          <p:nvPr>
            <p:ph type="sldNum" sz="quarter" idx="10"/>
          </p:nvPr>
        </p:nvSpPr>
        <p:spPr/>
        <p:txBody>
          <a:bodyPr/>
          <a:lstStyle/>
          <a:p>
            <a:fld id="{F684D099-D296-4F9B-AE91-07111C525E83}"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9581180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Copy</a:t>
            </a:r>
            <a:r>
              <a:rPr lang="en-US" baseline="0" dirty="0" smtClean="0"/>
              <a:t> and pasted from excel.  Pasted as a picture.  Resized to 44% by 44% of original.  Arrange -&gt; Align -&gt; Align Center &amp; Align Middle</a:t>
            </a:r>
            <a:endParaRPr lang="en-US" dirty="0" smtClean="0"/>
          </a:p>
          <a:p>
            <a:endParaRPr lang="en-US" dirty="0"/>
          </a:p>
        </p:txBody>
      </p:sp>
      <p:sp>
        <p:nvSpPr>
          <p:cNvPr id="4" name="Slide Number Placeholder 3"/>
          <p:cNvSpPr>
            <a:spLocks noGrp="1"/>
          </p:cNvSpPr>
          <p:nvPr>
            <p:ph type="sldNum" sz="quarter" idx="10"/>
          </p:nvPr>
        </p:nvSpPr>
        <p:spPr/>
        <p:txBody>
          <a:bodyPr/>
          <a:lstStyle/>
          <a:p>
            <a:fld id="{74EC23BC-5D5F-4F85-8BBF-04569923CCFF}" type="slidenum">
              <a:rPr lang="en-US">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52206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a:ln/>
        </p:spPr>
      </p:sp>
      <p:sp>
        <p:nvSpPr>
          <p:cNvPr id="26627"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p>
            <a:pPr>
              <a:spcBef>
                <a:spcPct val="0"/>
              </a:spcBef>
            </a:pPr>
            <a:endParaRPr lang="ja-JP" altLang="en-US" dirty="0" smtClean="0"/>
          </a:p>
        </p:txBody>
      </p:sp>
      <p:sp>
        <p:nvSpPr>
          <p:cNvPr id="26628" name="スライド番号プレースホルダー 3"/>
          <p:cNvSpPr txBox="1">
            <a:spLocks noGrp="1"/>
          </p:cNvSpPr>
          <p:nvPr/>
        </p:nvSpPr>
        <p:spPr bwMode="auto">
          <a:xfrm>
            <a:off x="3883991" y="8684961"/>
            <a:ext cx="2972392" cy="45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fontAlgn="base" hangingPunct="1">
              <a:spcBef>
                <a:spcPct val="0"/>
              </a:spcBef>
              <a:spcAft>
                <a:spcPct val="0"/>
              </a:spcAft>
            </a:pPr>
            <a:fld id="{0D46026C-965B-49D8-B111-D10132D33841}" type="slidenum">
              <a:rPr lang="ja-JP" altLang="en-US">
                <a:solidFill>
                  <a:srgbClr val="000000"/>
                </a:solidFill>
                <a:latin typeface="Calibri" pitchFamily="34" charset="0"/>
                <a:ea typeface="ＭＳ Ｐゴシック" pitchFamily="50" charset="-128"/>
              </a:rPr>
              <a:pPr algn="r" eaLnBrk="1" fontAlgn="base" hangingPunct="1">
                <a:spcBef>
                  <a:spcPct val="0"/>
                </a:spcBef>
                <a:spcAft>
                  <a:spcPct val="0"/>
                </a:spcAft>
              </a:pPr>
              <a:t>109</a:t>
            </a:fld>
            <a:endParaRPr lang="en-US" altLang="ja-JP">
              <a:solidFill>
                <a:srgbClr val="000000"/>
              </a:solidFill>
              <a:latin typeface="Calibri" pitchFamily="34" charset="0"/>
              <a:ea typeface="ＭＳ Ｐゴシック" pitchFamily="50" charset="-128"/>
            </a:endParaRPr>
          </a:p>
        </p:txBody>
      </p:sp>
    </p:spTree>
    <p:extLst>
      <p:ext uri="{BB962C8B-B14F-4D97-AF65-F5344CB8AC3E}">
        <p14:creationId xmlns:p14="http://schemas.microsoft.com/office/powerpoint/2010/main" val="548919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113</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in parenthesis is approximate 50% width</a:t>
            </a:r>
            <a:r>
              <a:rPr lang="en-US" baseline="0" dirty="0" smtClean="0"/>
              <a:t> of the visible or IR window.</a:t>
            </a:r>
            <a:endParaRPr lang="en-US" dirty="0" smtClean="0"/>
          </a:p>
          <a:p>
            <a:r>
              <a:rPr lang="en-US" dirty="0" smtClean="0"/>
              <a:t>http://cimss.ssec.wisc.edu/goes/calibration/</a:t>
            </a:r>
          </a:p>
          <a:p>
            <a:r>
              <a:rPr lang="en-US" dirty="0" smtClean="0"/>
              <a:t>Values</a:t>
            </a:r>
            <a:r>
              <a:rPr lang="en-US" baseline="0" dirty="0" smtClean="0"/>
              <a:t> are approximate.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23752069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Values</a:t>
            </a:r>
            <a:r>
              <a:rPr lang="en-US" baseline="0" dirty="0" smtClean="0"/>
              <a:t> are approximate, at satellite sub-points. GOES Imager over-sampling not represented.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3706984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Values</a:t>
            </a:r>
            <a:r>
              <a:rPr lang="en-US" baseline="0" dirty="0" smtClean="0"/>
              <a:t> are approximate. Times are routine, not special modes. </a:t>
            </a:r>
            <a:endParaRPr lang="en-US" dirty="0" smtClean="0"/>
          </a:p>
          <a:p>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2815460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from SSEC Data Center</a:t>
            </a:r>
            <a:endParaRPr lang="en-US" dirty="0"/>
          </a:p>
        </p:txBody>
      </p:sp>
      <p:sp>
        <p:nvSpPr>
          <p:cNvPr id="4" name="Slide Number Placeholder 3"/>
          <p:cNvSpPr>
            <a:spLocks noGrp="1"/>
          </p:cNvSpPr>
          <p:nvPr>
            <p:ph type="sldNum" sz="quarter" idx="10"/>
          </p:nvPr>
        </p:nvSpPr>
        <p:spPr/>
        <p:txBody>
          <a:bodyPr/>
          <a:lstStyle/>
          <a:p>
            <a:fld id="{C3AF2D7B-623A-447D-B105-7B5BF175EBE5}" type="slidenum">
              <a:rPr lang="en-US" smtClean="0"/>
              <a:t>6</a:t>
            </a:fld>
            <a:endParaRPr lang="en-US"/>
          </a:p>
        </p:txBody>
      </p:sp>
    </p:spTree>
    <p:extLst>
      <p:ext uri="{BB962C8B-B14F-4D97-AF65-F5344CB8AC3E}">
        <p14:creationId xmlns:p14="http://schemas.microsoft.com/office/powerpoint/2010/main" val="781459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7</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ABI band 2 (0.6 micrometers) will be finer resolution than the imagery shown and the 6km may be worse</a:t>
            </a:r>
            <a:r>
              <a:rPr lang="en-US" sz="1200" baseline="0" dirty="0" smtClean="0">
                <a:solidFill>
                  <a:schemeClr val="bg1"/>
                </a:solidFill>
              </a:rPr>
              <a:t> since this is 6km in a Mercator</a:t>
            </a:r>
            <a:r>
              <a:rPr lang="en-US" sz="1200" dirty="0" smtClean="0">
                <a:solidFill>
                  <a:schemeClr val="bg1"/>
                </a:solidFill>
              </a:rPr>
              <a:t>.</a:t>
            </a:r>
            <a:endParaRPr lang="en-US" dirty="0"/>
          </a:p>
        </p:txBody>
      </p:sp>
      <p:sp>
        <p:nvSpPr>
          <p:cNvPr id="4" name="Slide Number Placeholder 3"/>
          <p:cNvSpPr>
            <a:spLocks noGrp="1"/>
          </p:cNvSpPr>
          <p:nvPr>
            <p:ph type="sldNum" sz="quarter" idx="10"/>
          </p:nvPr>
        </p:nvSpPr>
        <p:spPr/>
        <p:txBody>
          <a:bodyPr/>
          <a:lstStyle/>
          <a:p>
            <a:fld id="{372F0010-11F3-4F78-A667-F4267BBA78F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654205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solidFill>
              </a:rPr>
              <a:t>ABI band 2 (0.6 micrometers) will be finer resolution than the imagery shown and the 6km may be worse</a:t>
            </a:r>
            <a:r>
              <a:rPr lang="en-US" sz="1200" baseline="0" dirty="0" smtClean="0">
                <a:solidFill>
                  <a:schemeClr val="bg1"/>
                </a:solidFill>
              </a:rPr>
              <a:t> since this is 6km in a Mercator.</a:t>
            </a:r>
            <a:endParaRPr lang="en-US" dirty="0"/>
          </a:p>
        </p:txBody>
      </p:sp>
      <p:sp>
        <p:nvSpPr>
          <p:cNvPr id="4" name="Slide Number Placeholder 3"/>
          <p:cNvSpPr>
            <a:spLocks noGrp="1"/>
          </p:cNvSpPr>
          <p:nvPr>
            <p:ph type="sldNum" sz="quarter" idx="10"/>
          </p:nvPr>
        </p:nvSpPr>
        <p:spPr/>
        <p:txBody>
          <a:bodyPr/>
          <a:lstStyle/>
          <a:p>
            <a:fld id="{372F0010-11F3-4F78-A667-F4267BBA78F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3596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16</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7.xml"/></Relationships>
</file>

<file path=ppt/slideLayouts/_rels/slideLayout192.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8.xml"/></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0.xml"/><Relationship Id="rId1" Type="http://schemas.openxmlformats.org/officeDocument/2006/relationships/tags" Target="../tags/tag9.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2" Type="http://schemas.openxmlformats.org/officeDocument/2006/relationships/slideMaster" Target="../slideMasters/slideMaster22.xml"/><Relationship Id="rId1" Type="http://schemas.openxmlformats.org/officeDocument/2006/relationships/themeOverride" Target="../theme/themeOverride1.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87507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29752710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25945933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42709086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7524573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2151791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2757342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6573907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6650268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7831727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18834860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534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076229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56944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8744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4765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94341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22856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3750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9740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30948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3459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856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85362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36532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47369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43567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496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88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9108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7692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55366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5720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919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5/15/2015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13782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146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85866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27038519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5153817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39100142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2256785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38978475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88392384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3635686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1912944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5/15/2015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33128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41770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9247393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42385903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281567594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1570851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41512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53887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9034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7076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5804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5/15/2015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66523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65239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75728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8323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5757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90348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06288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168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2274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1017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60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5/15/2015</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03676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7254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4693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7625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8028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497109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0582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5606DF-7828-4233-B26D-67DA2E6C86B0}"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7A48B6-EEDB-4FDE-8E4C-7D20CD40EB3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64370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3382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5" name="Rectangle 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6" name="Rectangle 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7" name="Rectangle 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ea typeface="ＭＳ Ｐゴシック" pitchFamily="-112" charset="-128"/>
            </a:endParaRPr>
          </a:p>
        </p:txBody>
      </p:sp>
      <p:sp>
        <p:nvSpPr>
          <p:cNvPr id="8" name="Title 7"/>
          <p:cNvSpPr>
            <a:spLocks noGrp="1"/>
          </p:cNvSpPr>
          <p:nvPr>
            <p:ph type="ctrTitle"/>
          </p:nvPr>
        </p:nvSpPr>
        <p:spPr>
          <a:xfrm>
            <a:off x="685800" y="1295400"/>
            <a:ext cx="7772400" cy="1447800"/>
          </a:xfrm>
        </p:spPr>
        <p:txBody>
          <a:bodyPr/>
          <a:lstStyle>
            <a:lvl1pPr marR="9144" algn="ctr">
              <a:defRPr sz="4000" b="1" cap="all" spc="0" baseline="0">
                <a:effectLst/>
                <a:latin typeface="Corbel"/>
              </a:defRPr>
            </a:lvl1pPr>
          </a:lstStyle>
          <a:p>
            <a:r>
              <a:rPr lang="en-US" smtClean="0"/>
              <a:t>Click to edit Master title style</a:t>
            </a:r>
            <a:endParaRPr lang="en-US" dirty="0"/>
          </a:p>
        </p:txBody>
      </p:sp>
      <p:sp>
        <p:nvSpPr>
          <p:cNvPr id="9" name="Subtitle 8"/>
          <p:cNvSpPr>
            <a:spLocks noGrp="1"/>
          </p:cNvSpPr>
          <p:nvPr>
            <p:ph type="subTitle" idx="1"/>
          </p:nvPr>
        </p:nvSpPr>
        <p:spPr>
          <a:xfrm>
            <a:off x="685800" y="3228945"/>
            <a:ext cx="7772400" cy="400110"/>
          </a:xfrm>
        </p:spPr>
        <p:txBody>
          <a:bodyPr lIns="100584" anchor="ctr">
            <a:spAutoFit/>
          </a:bodyPr>
          <a:lstStyle>
            <a:lvl1pPr marL="0" indent="0" algn="ct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dirty="0"/>
          </a:p>
        </p:txBody>
      </p:sp>
      <p:sp>
        <p:nvSpPr>
          <p:cNvPr id="10" name="Slide Number Placeholder 2"/>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38994115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762000"/>
            <a:ext cx="82296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195070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5/15/2015</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0707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914400"/>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493776" y="0"/>
            <a:ext cx="8156448" cy="777240"/>
          </a:xfrm>
        </p:spPr>
        <p:txBody>
          <a:bodyPr tIns="64008"/>
          <a:lstStyle>
            <a:lvl1pPr algn="ctr">
              <a:buNone/>
              <a:defRPr sz="3800" b="0" cap="none" spc="-150" baseline="0"/>
            </a:lvl1pPr>
          </a:lstStyle>
          <a:p>
            <a:r>
              <a:rPr lang="en-US" smtClean="0"/>
              <a:t>Click to edit Master title style</a:t>
            </a:r>
            <a:endParaRPr lang="en-US" dirty="0"/>
          </a:p>
        </p:txBody>
      </p:sp>
      <p:sp>
        <p:nvSpPr>
          <p:cNvPr id="4"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7049264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345805298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030161"/>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030161"/>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679448"/>
            <a:ext cx="4040188"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679448"/>
            <a:ext cx="4041775" cy="48737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09384487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p:spPr>
        <p:txBody>
          <a:bodyPr/>
          <a:lstStyle>
            <a:lvl1pPr>
              <a:defRPr sz="4000" cap="none" baseline="0"/>
            </a:lvl1p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0300472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685800" y="6324600"/>
            <a:ext cx="5029200" cy="365125"/>
          </a:xfrm>
          <a:prstGeom prst="rect">
            <a:avLst/>
          </a:prstGeom>
        </p:spPr>
        <p:txBody>
          <a:bodyPr vert="horz" wrap="square" lIns="91440" tIns="45720" rIns="91440" bIns="45720" numCol="1" anchor="t" anchorCtr="0" compatLnSpc="1">
            <a:prstTxWarp prst="textNoShape">
              <a:avLst/>
            </a:prstTxWarp>
          </a:bodyPr>
          <a:lstStyle>
            <a:lvl1pPr fontAlgn="auto">
              <a:spcBef>
                <a:spcPts val="0"/>
              </a:spcBef>
              <a:spcAft>
                <a:spcPts val="0"/>
              </a:spcAft>
              <a:defRPr>
                <a:latin typeface="+mn-lt"/>
              </a:defRPr>
            </a:lvl1pPr>
          </a:lstStyle>
          <a:p>
            <a:endParaRPr lang="en-US">
              <a:solidFill>
                <a:prstClr val="white"/>
              </a:solidFill>
            </a:endParaRPr>
          </a:p>
        </p:txBody>
      </p:sp>
      <p:sp>
        <p:nvSpPr>
          <p:cNvPr id="3" name="Slide Number Placeholder 2"/>
          <p:cNvSpPr>
            <a:spLocks noGrp="1"/>
          </p:cNvSpPr>
          <p:nvPr>
            <p:ph type="sldNum" sz="quarter" idx="11"/>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37047496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62050"/>
          </a:xfrm>
        </p:spPr>
        <p:txBody>
          <a:bodyPr anchor="ctr"/>
          <a:lstStyle>
            <a:lvl1pPr algn="ctr">
              <a:buNone/>
              <a:defRPr sz="3600" b="0"/>
            </a:lvl1pPr>
          </a:lstStyle>
          <a:p>
            <a:r>
              <a:rPr lang="en-US" smtClean="0"/>
              <a:t>Click to edit Master title style</a:t>
            </a:r>
            <a:endParaRPr lang="en-US" dirty="0"/>
          </a:p>
        </p:txBody>
      </p:sp>
      <p:sp>
        <p:nvSpPr>
          <p:cNvPr id="3" name="Text Placeholder 2"/>
          <p:cNvSpPr>
            <a:spLocks noGrp="1"/>
          </p:cNvSpPr>
          <p:nvPr>
            <p:ph type="body" idx="2"/>
          </p:nvPr>
        </p:nvSpPr>
        <p:spPr>
          <a:xfrm>
            <a:off x="685800" y="12954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2954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4350249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11085648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fld id="{D85EAB15-EF4F-494D-B362-C2C586658AF0}" type="slidenum">
              <a:rPr lang="en-US" smtClean="0"/>
              <a:pPr/>
              <a:t>‹#›</a:t>
            </a:fld>
            <a:endParaRPr lang="en-US"/>
          </a:p>
        </p:txBody>
      </p:sp>
    </p:spTree>
    <p:extLst>
      <p:ext uri="{BB962C8B-B14F-4D97-AF65-F5344CB8AC3E}">
        <p14:creationId xmlns:p14="http://schemas.microsoft.com/office/powerpoint/2010/main" val="6841013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13098231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726803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5/15/2015</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60674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111743209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24034254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16461355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42020070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757116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29899135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2694809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26364571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411993772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3672709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5/15/2015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9228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18800185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chor="b">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5600" b="1">
                <a:ln>
                  <a:noFill/>
                </a:ln>
                <a:solidFill>
                  <a:schemeClr val="bg1"/>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Slide Number Placeholder 26"/>
          <p:cNvSpPr>
            <a:spLocks noGrp="1"/>
          </p:cNvSpPr>
          <p:nvPr>
            <p:ph type="sldNum" sz="quarter" idx="10"/>
            <p:custDataLst>
              <p:tags r:id="rId1"/>
            </p:custDataLst>
          </p:nvPr>
        </p:nvSpPr>
        <p:spPr/>
        <p:txBody>
          <a:bodyPr/>
          <a:lstStyle>
            <a:lvl1pPr>
              <a:defRPr>
                <a:solidFill>
                  <a:srgbClr val="DBF5F9">
                    <a:shade val="90000"/>
                  </a:srgbClr>
                </a:solidFill>
                <a:latin typeface="Arial" pitchFamily="34" charset="0"/>
                <a:cs typeface="+mn-cs"/>
              </a:defRPr>
            </a:lvl1pPr>
          </a:lstStyle>
          <a:p>
            <a:pPr>
              <a:defRPr/>
            </a:pPr>
            <a:fld id="{D9E4E852-7139-4856-A770-7DADAE5DCF1F}" type="slidenum">
              <a:rPr lang="en-US"/>
              <a:pPr>
                <a:defRPr/>
              </a:pPr>
              <a:t>‹#›</a:t>
            </a:fld>
            <a:endParaRPr lang="en-US" dirty="0"/>
          </a:p>
        </p:txBody>
      </p:sp>
    </p:spTree>
    <p:extLst>
      <p:ext uri="{BB962C8B-B14F-4D97-AF65-F5344CB8AC3E}">
        <p14:creationId xmlns:p14="http://schemas.microsoft.com/office/powerpoint/2010/main" val="1293427951"/>
      </p:ext>
    </p:extLst>
  </p:cSld>
  <p:clrMapOvr>
    <a:overrideClrMapping bg1="dk1" tx1="lt1" bg2="dk2" tx2="lt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56991" y="1246548"/>
            <a:ext cx="8461331" cy="522940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custDataLst>
              <p:tags r:id="rId1"/>
            </p:custDataLst>
          </p:nvPr>
        </p:nvSpPr>
        <p:spPr/>
        <p:txBody>
          <a:bodyPr/>
          <a:lstStyle>
            <a:lvl1pPr>
              <a:defRPr>
                <a:latin typeface="Arial" pitchFamily="34" charset="0"/>
                <a:cs typeface="+mn-cs"/>
              </a:defRPr>
            </a:lvl1pPr>
          </a:lstStyle>
          <a:p>
            <a:pPr>
              <a:defRPr/>
            </a:pPr>
            <a:fld id="{99270512-549B-4C75-8F10-09B676D5A0E5}" type="slidenum">
              <a:rPr lang="en-US"/>
              <a:pPr>
                <a:defRPr/>
              </a:pPr>
              <a:t>‹#›</a:t>
            </a:fld>
            <a:endParaRPr lang="en-US" dirty="0"/>
          </a:p>
        </p:txBody>
      </p:sp>
    </p:spTree>
    <p:extLst>
      <p:ext uri="{BB962C8B-B14F-4D97-AF65-F5344CB8AC3E}">
        <p14:creationId xmlns:p14="http://schemas.microsoft.com/office/powerpoint/2010/main" val="2048661503"/>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custDataLst>
              <p:tags r:id="rId1"/>
            </p:custDataLst>
          </p:nvPr>
        </p:nvSpPr>
        <p:spPr>
          <a:xfrm>
            <a:off x="0" y="6600825"/>
            <a:ext cx="9144000" cy="257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prstClr val="white"/>
                </a:solidFill>
              </a:rPr>
              <a:t>ISSUE</a:t>
            </a: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356992" y="1246548"/>
            <a:ext cx="8561540" cy="5304563"/>
          </a:xfrm>
          <a:noFill/>
        </p:spPr>
        <p:txBody>
          <a:bodyPr/>
          <a:lstStyle>
            <a:lvl1pPr>
              <a:buClr>
                <a:schemeClr val="tx1"/>
              </a:buClr>
              <a:defRPr/>
            </a:lvl1pPr>
            <a:lvl2pPr>
              <a:buClr>
                <a:schemeClr val="tx1"/>
              </a:buClr>
              <a:buFont typeface="Wingdings" pitchFamily="2" charset="2"/>
              <a:buChar char="§"/>
              <a:defRPr/>
            </a:lvl2pPr>
            <a:lvl3pPr>
              <a:buClr>
                <a:schemeClr val="tx1"/>
              </a:buClr>
              <a:defRPr/>
            </a:lvl3pPr>
            <a:lvl4pPr>
              <a:buClr>
                <a:schemeClr val="tx1"/>
              </a:buClr>
              <a:buFont typeface="Wingdings" pitchFamily="2" charset="2"/>
              <a:buChar char="q"/>
              <a:defRPr/>
            </a:lvl4pPr>
            <a:lvl5pPr>
              <a:buClr>
                <a:schemeClr val="tx1"/>
              </a:buClr>
              <a:buFont typeface="Courier New" pitchFamily="49" charset="0"/>
              <a:buChar char="o"/>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custDataLst>
              <p:tags r:id="rId2"/>
            </p:custDataLst>
          </p:nvPr>
        </p:nvSpPr>
        <p:spPr/>
        <p:txBody>
          <a:bodyPr/>
          <a:lstStyle>
            <a:lvl1pPr>
              <a:defRPr>
                <a:solidFill>
                  <a:schemeClr val="tx1"/>
                </a:solidFill>
                <a:latin typeface="Arial" pitchFamily="34" charset="0"/>
                <a:cs typeface="+mn-cs"/>
              </a:defRPr>
            </a:lvl1pPr>
          </a:lstStyle>
          <a:p>
            <a:pPr>
              <a:defRPr/>
            </a:pPr>
            <a:fld id="{288997F6-D1D1-409A-A39C-EB3503499C4A}"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79652960"/>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01874" y="0"/>
            <a:ext cx="7402882" cy="964504"/>
          </a:xfrm>
        </p:spPr>
        <p:txBody>
          <a:bodyPr>
            <a:normAutofit/>
            <a:scene3d>
              <a:camera prst="orthographicFront"/>
              <a:lightRig rig="freezing" dir="t">
                <a:rot lat="0" lon="0" rev="5640000"/>
              </a:lightRig>
            </a:scene3d>
            <a:sp3d prstMaterial="flat">
              <a:contourClr>
                <a:schemeClr val="tx2"/>
              </a:contourClr>
            </a:sp3d>
          </a:bodyPr>
          <a:lstStyle>
            <a:lvl1pPr algn="ctr" rtl="0">
              <a:spcBef>
                <a:spcPct val="0"/>
              </a:spcBef>
              <a:buNone/>
              <a:defRPr sz="3200" b="0">
                <a:ln>
                  <a:noFill/>
                </a:ln>
                <a:solidFill>
                  <a:schemeClr val="tx2"/>
                </a:solidFill>
                <a:effectLst/>
                <a:latin typeface="Arial" pitchFamily="34" charset="0"/>
                <a:ea typeface="+mj-ea"/>
                <a:cs typeface="Arial"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custDataLst>
              <p:tags r:id="rId1"/>
            </p:custDataLst>
          </p:nvPr>
        </p:nvSpPr>
        <p:spPr>
          <a:xfrm>
            <a:off x="457200" y="6356350"/>
            <a:ext cx="21336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4" name="Footer Placeholder 3"/>
          <p:cNvSpPr>
            <a:spLocks noGrp="1"/>
          </p:cNvSpPr>
          <p:nvPr>
            <p:ph type="ftr" sz="quarter" idx="11"/>
            <p:custDataLst>
              <p:tags r:id="rId2"/>
            </p:custDataLst>
          </p:nvPr>
        </p:nvSpPr>
        <p:spPr>
          <a:xfrm>
            <a:off x="2667000" y="6356350"/>
            <a:ext cx="33528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5" name="Slide Number Placeholder 4"/>
          <p:cNvSpPr>
            <a:spLocks noGrp="1"/>
          </p:cNvSpPr>
          <p:nvPr>
            <p:ph type="sldNum" sz="quarter" idx="12"/>
            <p:custDataLst>
              <p:tags r:id="rId3"/>
            </p:custDataLst>
          </p:nvPr>
        </p:nvSpPr>
        <p:spPr/>
        <p:txBody>
          <a:bodyPr/>
          <a:lstStyle>
            <a:lvl1pPr>
              <a:defRPr>
                <a:latin typeface="Arial" pitchFamily="34" charset="0"/>
                <a:cs typeface="+mn-cs"/>
              </a:defRPr>
            </a:lvl1pPr>
          </a:lstStyle>
          <a:p>
            <a:pPr>
              <a:defRPr/>
            </a:pPr>
            <a:fld id="{92F2151F-D3E4-4D2F-9D51-0553C002B90D}" type="slidenum">
              <a:rPr lang="en-US"/>
              <a:pPr>
                <a:defRPr/>
              </a:pPr>
              <a:t>‹#›</a:t>
            </a:fld>
            <a:endParaRPr lang="en-US" dirty="0"/>
          </a:p>
        </p:txBody>
      </p:sp>
    </p:spTree>
    <p:extLst>
      <p:ext uri="{BB962C8B-B14F-4D97-AF65-F5344CB8AC3E}">
        <p14:creationId xmlns:p14="http://schemas.microsoft.com/office/powerpoint/2010/main" val="31779172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a:xfrm>
            <a:off x="457200" y="6356350"/>
            <a:ext cx="21336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3" name="Footer Placeholder 2"/>
          <p:cNvSpPr>
            <a:spLocks noGrp="1"/>
          </p:cNvSpPr>
          <p:nvPr>
            <p:ph type="ftr" sz="quarter" idx="11"/>
            <p:custDataLst>
              <p:tags r:id="rId2"/>
            </p:custDataLst>
          </p:nvPr>
        </p:nvSpPr>
        <p:spPr>
          <a:xfrm>
            <a:off x="2667000" y="6356350"/>
            <a:ext cx="3352800" cy="365125"/>
          </a:xfrm>
          <a:prstGeom prst="rect">
            <a:avLst/>
          </a:prstGeom>
        </p:spPr>
        <p:txBody>
          <a:bodyPr/>
          <a:lstStyle>
            <a:lvl1pPr>
              <a:defRPr>
                <a:solidFill>
                  <a:prstClr val="black"/>
                </a:solidFill>
                <a:latin typeface="Arial" charset="0"/>
                <a:cs typeface="Arial" charset="0"/>
              </a:defRPr>
            </a:lvl1pPr>
          </a:lstStyle>
          <a:p>
            <a:pPr fontAlgn="base">
              <a:spcBef>
                <a:spcPct val="0"/>
              </a:spcBef>
              <a:spcAft>
                <a:spcPct val="0"/>
              </a:spcAft>
              <a:defRPr/>
            </a:pPr>
            <a:endParaRPr lang="en-US" dirty="0"/>
          </a:p>
        </p:txBody>
      </p:sp>
      <p:sp>
        <p:nvSpPr>
          <p:cNvPr id="4" name="Slide Number Placeholder 3"/>
          <p:cNvSpPr>
            <a:spLocks noGrp="1"/>
          </p:cNvSpPr>
          <p:nvPr>
            <p:ph type="sldNum" sz="quarter" idx="12"/>
            <p:custDataLst>
              <p:tags r:id="rId3"/>
            </p:custDataLst>
          </p:nvPr>
        </p:nvSpPr>
        <p:spPr/>
        <p:txBody>
          <a:bodyPr/>
          <a:lstStyle>
            <a:lvl1pPr>
              <a:defRPr>
                <a:latin typeface="Arial" pitchFamily="34" charset="0"/>
                <a:cs typeface="+mn-cs"/>
              </a:defRPr>
            </a:lvl1pPr>
          </a:lstStyle>
          <a:p>
            <a:pPr>
              <a:defRPr/>
            </a:pPr>
            <a:fld id="{C8E52D18-A355-4B49-A791-A2983201C3CB}" type="slidenum">
              <a:rPr lang="en-US"/>
              <a:pPr>
                <a:defRPr/>
              </a:pPr>
              <a:t>‹#›</a:t>
            </a:fld>
            <a:endParaRPr lang="en-US" dirty="0"/>
          </a:p>
        </p:txBody>
      </p:sp>
    </p:spTree>
    <p:extLst>
      <p:ext uri="{BB962C8B-B14F-4D97-AF65-F5344CB8AC3E}">
        <p14:creationId xmlns:p14="http://schemas.microsoft.com/office/powerpoint/2010/main" val="32779130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E005D1F1-91AF-4587-A4DE-C6D11F93CEA6}" type="datetimeFigureOut">
              <a:rPr lang="en-US">
                <a:solidFill>
                  <a:prstClr val="black"/>
                </a:solidFill>
                <a:latin typeface="Arial" pitchFamily="34" charset="0"/>
              </a:rPr>
              <a:pPr fontAlgn="base">
                <a:spcBef>
                  <a:spcPct val="0"/>
                </a:spcBef>
                <a:spcAft>
                  <a:spcPct val="0"/>
                </a:spcAft>
              </a:pPr>
              <a:t>5/15/2015</a:t>
            </a:fld>
            <a:endParaRPr lang="en-US">
              <a:solidFill>
                <a:prstClr val="black"/>
              </a:solidFill>
              <a:latin typeface="Arial" pitchFamily="34"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a:solidFill>
                <a:prstClr val="black"/>
              </a:solidFill>
              <a:latin typeface="Arial" pitchFamily="34" charset="0"/>
            </a:endParaRPr>
          </a:p>
        </p:txBody>
      </p:sp>
      <p:sp>
        <p:nvSpPr>
          <p:cNvPr id="7" name="Slide Number Placeholder 6"/>
          <p:cNvSpPr>
            <a:spLocks noGrp="1"/>
          </p:cNvSpPr>
          <p:nvPr>
            <p:ph type="sldNum" sz="quarter" idx="12"/>
          </p:nvPr>
        </p:nvSpPr>
        <p:spPr/>
        <p:txBody>
          <a:bodyPr/>
          <a:lstStyle/>
          <a:p>
            <a:fld id="{D7430E6A-26C4-4253-AF38-60AAD5DBB973}" type="slidenum">
              <a:rPr lang="en-US" smtClean="0"/>
              <a:pPr/>
              <a:t>‹#›</a:t>
            </a:fld>
            <a:endParaRPr lang="en-US"/>
          </a:p>
        </p:txBody>
      </p:sp>
    </p:spTree>
    <p:extLst>
      <p:ext uri="{BB962C8B-B14F-4D97-AF65-F5344CB8AC3E}">
        <p14:creationId xmlns:p14="http://schemas.microsoft.com/office/powerpoint/2010/main" val="11866847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382988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74551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448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45650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5/15/2015</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88447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072159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68327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65482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42856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60323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35629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0529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5042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1002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6767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5/15/2015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475885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0832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1237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3810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56525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085593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077563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6798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9063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57027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514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5/15/2015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65354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5710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5640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624569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28778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964861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6127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6350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2915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13427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475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305271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F2BF20-AD8C-2140-8F4A-F17D557063AA}" type="slidenum">
              <a:rPr>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9192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6D50551-45AE-423F-A81F-7E45551184AE}"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8786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65335B4D-F4D4-4A42-9BAA-9056E0F5FE52}"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26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A2620885-118E-43AC-A010-F38417477FC2}"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11556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0866766-9705-4CEA-830A-CD0DAC772151}"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95954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A17F6516-0A9F-4600-B783-E1B19CE244A3}" type="datetime1">
              <a:rPr lang="en-US" smtClean="0">
                <a:solidFill>
                  <a:srgbClr val="000000"/>
                </a:solidFill>
              </a:rPr>
              <a:pPr>
                <a:defRPr/>
              </a:pPr>
              <a:t>5/15/2015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863488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A18AADB-19E0-4C04-9DE0-49608389A70E}" type="datetime1">
              <a:rPr lang="en-US" smtClean="0">
                <a:solidFill>
                  <a:srgbClr val="000000"/>
                </a:solidFill>
              </a:rPr>
              <a:pPr>
                <a:defRPr/>
              </a:pPr>
              <a:t>5/15/2015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2197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19E433F8-F955-4CA1-94D0-8070C507910E}" type="datetime1">
              <a:rPr lang="en-US" smtClean="0">
                <a:solidFill>
                  <a:srgbClr val="000000"/>
                </a:solidFill>
              </a:rPr>
              <a:pPr>
                <a:defRPr/>
              </a:pPr>
              <a:t>5/15/2015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51938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87DD99-9510-4305-B967-7012AC9C7E61}"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1999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78DEA57-C531-4F5C-99E2-4A1865F40AD4}"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526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4070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6F9CB8F-4F3A-463B-831C-6448008C0A99}"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3785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6B8947-26BE-4EF5-8DAE-23CDBF57F5B0}"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401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4AEF67BE-18B7-44B5-869B-DE4AEAC30C92}"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2337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D917745C-1634-4AF3-9033-98248BEDD389}"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02665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33142" y="4648200"/>
            <a:ext cx="6400800" cy="106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 name="Title 1"/>
          <p:cNvSpPr>
            <a:spLocks noGrp="1"/>
          </p:cNvSpPr>
          <p:nvPr>
            <p:ph type="ctrTitle"/>
          </p:nvPr>
        </p:nvSpPr>
        <p:spPr>
          <a:xfrm>
            <a:off x="1242642" y="685800"/>
            <a:ext cx="6781800" cy="1828800"/>
          </a:xfrm>
        </p:spPr>
        <p:txBody>
          <a:bodyPr/>
          <a:lstStyle>
            <a:lvl1pPr>
              <a:defRPr>
                <a:solidFill>
                  <a:schemeClr val="tx1"/>
                </a:solidFill>
              </a:defRPr>
            </a:lvl1pPr>
          </a:lstStyle>
          <a:p>
            <a:r>
              <a:rPr lang="en-US" smtClean="0"/>
              <a:t>Click to edit Master title style</a:t>
            </a:r>
            <a:endParaRPr lang="en-US"/>
          </a:p>
        </p:txBody>
      </p:sp>
      <p:sp>
        <p:nvSpPr>
          <p:cNvPr id="5" name="Date Placeholder 3"/>
          <p:cNvSpPr>
            <a:spLocks noGrp="1"/>
          </p:cNvSpPr>
          <p:nvPr>
            <p:ph type="dt" sz="half" idx="10"/>
          </p:nvPr>
        </p:nvSpPr>
        <p:spPr/>
        <p:txBody>
          <a:bodyPr/>
          <a:lstStyle>
            <a:lvl1pPr>
              <a:defRPr/>
            </a:lvl1pPr>
          </a:lstStyle>
          <a:p>
            <a:pPr>
              <a:defRPr/>
            </a:pPr>
            <a:fld id="{63A29F38-5EC6-D140-80EF-CFE0A6945C10}"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24F5610-794B-43F9-A0D9-AF1E5933AB5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8912033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4b566dac80219blue-earth-wallpaper.jpg"/>
          <p:cNvPicPr>
            <a:picLocks noChangeAspect="1"/>
          </p:cNvPicPr>
          <p:nvPr userDrawn="1"/>
        </p:nvPicPr>
        <p:blipFill>
          <a:blip r:embed="rId2" cstate="print"/>
          <a:srcRect l="10479" t="4085"/>
          <a:stretch>
            <a:fillRect/>
          </a:stretch>
        </p:blipFill>
        <p:spPr>
          <a:xfrm>
            <a:off x="0" y="0"/>
            <a:ext cx="9144000" cy="6858000"/>
          </a:xfrm>
          <a:prstGeom prst="rect">
            <a:avLst/>
          </a:prstGeom>
        </p:spPr>
      </p:pic>
      <p:sp>
        <p:nvSpPr>
          <p:cNvPr id="18" name="Rectangle 17"/>
          <p:cNvSpPr/>
          <p:nvPr userDrawn="1"/>
        </p:nvSpPr>
        <p:spPr>
          <a:xfrm>
            <a:off x="0" y="1"/>
            <a:ext cx="9144000" cy="6858000"/>
          </a:xfrm>
          <a:prstGeom prst="rect">
            <a:avLst/>
          </a:prstGeom>
          <a:solidFill>
            <a:schemeClr val="bg1">
              <a:lumMod val="95000"/>
              <a:lumOff val="5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title"/>
          </p:nvPr>
        </p:nvSpPr>
        <p:spPr>
          <a:xfrm>
            <a:off x="1200150" y="921910"/>
            <a:ext cx="7086600" cy="11430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userDrawn="1">
            <p:ph type="ftr" sz="quarter" idx="11"/>
          </p:nvPr>
        </p:nvSpPr>
        <p:spPr/>
        <p:txBody>
          <a:bodyPr/>
          <a:lstStyle>
            <a:lvl1pPr>
              <a:defRPr/>
            </a:lvl1pPr>
          </a:lstStyle>
          <a:p>
            <a:pPr>
              <a:defRPr/>
            </a:pPr>
            <a:endParaRPr lang="en-US" dirty="0">
              <a:solidFill>
                <a:prstClr val="white">
                  <a:tint val="75000"/>
                </a:prstClr>
              </a:solidFill>
            </a:endParaRPr>
          </a:p>
        </p:txBody>
      </p:sp>
      <p:sp>
        <p:nvSpPr>
          <p:cNvPr id="14" name="Slide Number Placeholder 5"/>
          <p:cNvSpPr>
            <a:spLocks noGrp="1"/>
          </p:cNvSpPr>
          <p:nvPr userDrawn="1">
            <p:ph type="sldNum" sz="quarter" idx="12"/>
          </p:nvPr>
        </p:nvSpPr>
        <p:spPr/>
        <p:txBody>
          <a:bodyPr/>
          <a:lstStyle>
            <a:lvl1pPr>
              <a:defRPr/>
            </a:lvl1pPr>
          </a:lstStyle>
          <a:p>
            <a:pPr>
              <a:defRPr/>
            </a:pPr>
            <a:fld id="{6ECF5EF8-31B4-4F78-B46E-860652303D3D}" type="slidenum">
              <a:rPr lang="en-US">
                <a:solidFill>
                  <a:prstClr val="black"/>
                </a:solidFill>
              </a:rPr>
              <a:pPr>
                <a:defRPr/>
              </a:pPr>
              <a:t>‹#›</a:t>
            </a:fld>
            <a:endParaRPr lang="en-US" dirty="0">
              <a:solidFill>
                <a:prstClr val="black"/>
              </a:solidFill>
            </a:endParaRPr>
          </a:p>
        </p:txBody>
      </p:sp>
      <p:pic>
        <p:nvPicPr>
          <p:cNvPr id="22" name="Picture 21" descr="GOES-R_logo.png"/>
          <p:cNvPicPr>
            <a:picLocks noChangeAspect="1"/>
          </p:cNvPicPr>
          <p:nvPr userDrawn="1"/>
        </p:nvPicPr>
        <p:blipFill>
          <a:blip r:embed="rId3" cstate="print"/>
          <a:stretch>
            <a:fillRect/>
          </a:stretch>
        </p:blipFill>
        <p:spPr>
          <a:xfrm>
            <a:off x="76200" y="48890"/>
            <a:ext cx="914400" cy="583250"/>
          </a:xfrm>
          <a:prstGeom prst="rect">
            <a:avLst/>
          </a:prstGeom>
        </p:spPr>
      </p:pic>
      <p:pic>
        <p:nvPicPr>
          <p:cNvPr id="25" name="Picture 24" descr="NASA_Logo.png"/>
          <p:cNvPicPr>
            <a:picLocks noChangeAspect="1"/>
          </p:cNvPicPr>
          <p:nvPr userDrawn="1"/>
        </p:nvPicPr>
        <p:blipFill>
          <a:blip r:embed="rId4" cstate="print"/>
          <a:stretch>
            <a:fillRect/>
          </a:stretch>
        </p:blipFill>
        <p:spPr>
          <a:xfrm>
            <a:off x="8072435" y="139225"/>
            <a:ext cx="542204" cy="457200"/>
          </a:xfrm>
          <a:prstGeom prst="rect">
            <a:avLst/>
          </a:prstGeom>
        </p:spPr>
      </p:pic>
      <p:pic>
        <p:nvPicPr>
          <p:cNvPr id="26" name="Picture 25" descr="NOAA_logo.png"/>
          <p:cNvPicPr>
            <a:picLocks noChangeAspect="1"/>
          </p:cNvPicPr>
          <p:nvPr userDrawn="1"/>
        </p:nvPicPr>
        <p:blipFill>
          <a:blip r:embed="rId5" cstate="print"/>
          <a:stretch>
            <a:fillRect/>
          </a:stretch>
        </p:blipFill>
        <p:spPr>
          <a:xfrm>
            <a:off x="8605834" y="139225"/>
            <a:ext cx="456236" cy="457200"/>
          </a:xfrm>
          <a:prstGeom prst="rect">
            <a:avLst/>
          </a:prstGeom>
        </p:spPr>
      </p:pic>
    </p:spTree>
    <p:extLst>
      <p:ext uri="{BB962C8B-B14F-4D97-AF65-F5344CB8AC3E}">
        <p14:creationId xmlns:p14="http://schemas.microsoft.com/office/powerpoint/2010/main" val="11372596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4"/>
          <p:cNvSpPr>
            <a:spLocks noGrp="1"/>
          </p:cNvSpPr>
          <p:nvPr>
            <p:ph type="dt" sz="half" idx="10"/>
          </p:nvPr>
        </p:nvSpPr>
        <p:spPr/>
        <p:txBody>
          <a:bodyPr/>
          <a:lstStyle>
            <a:lvl1pPr>
              <a:defRPr/>
            </a:lvl1pPr>
          </a:lstStyle>
          <a:p>
            <a:pPr>
              <a:defRPr/>
            </a:pPr>
            <a:fld id="{6C28B839-8756-C94C-A47D-583F8BA95CCB}"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14" name="Footer Placeholder 5"/>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5" name="Slide Number Placeholder 6"/>
          <p:cNvSpPr>
            <a:spLocks noGrp="1"/>
          </p:cNvSpPr>
          <p:nvPr>
            <p:ph type="sldNum" sz="quarter" idx="12"/>
          </p:nvPr>
        </p:nvSpPr>
        <p:spPr/>
        <p:txBody>
          <a:bodyPr/>
          <a:lstStyle>
            <a:lvl1pPr>
              <a:defRPr/>
            </a:lvl1pPr>
          </a:lstStyle>
          <a:p>
            <a:pPr>
              <a:defRPr/>
            </a:pPr>
            <a:fld id="{F8BBB978-F783-4560-B5F8-459943D30458}"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1817081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5" name="Date Placeholder 6"/>
          <p:cNvSpPr>
            <a:spLocks noGrp="1"/>
          </p:cNvSpPr>
          <p:nvPr>
            <p:ph type="dt" sz="half" idx="10"/>
          </p:nvPr>
        </p:nvSpPr>
        <p:spPr/>
        <p:txBody>
          <a:bodyPr/>
          <a:lstStyle>
            <a:lvl1pPr>
              <a:defRPr/>
            </a:lvl1pPr>
          </a:lstStyle>
          <a:p>
            <a:pPr>
              <a:defRPr/>
            </a:pPr>
            <a:fld id="{724A9001-4838-5A4A-AF6B-307A42C382F7}"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16" name="Footer Placeholder 7"/>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7" name="Slide Number Placeholder 8"/>
          <p:cNvSpPr>
            <a:spLocks noGrp="1"/>
          </p:cNvSpPr>
          <p:nvPr>
            <p:ph type="sldNum" sz="quarter" idx="12"/>
          </p:nvPr>
        </p:nvSpPr>
        <p:spPr/>
        <p:txBody>
          <a:bodyPr/>
          <a:lstStyle>
            <a:lvl1pPr>
              <a:defRPr/>
            </a:lvl1pPr>
          </a:lstStyle>
          <a:p>
            <a:pPr>
              <a:defRPr/>
            </a:pPr>
            <a:fld id="{0BFEE794-286C-43E6-A7E2-0D551E93D8D3}"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2008092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fld id="{DAD26652-F626-454A-851B-0656F6A0F770}"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12" name="Footer Placeholder 3"/>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3" name="Slide Number Placeholder 4"/>
          <p:cNvSpPr>
            <a:spLocks noGrp="1"/>
          </p:cNvSpPr>
          <p:nvPr>
            <p:ph type="sldNum" sz="quarter" idx="12"/>
          </p:nvPr>
        </p:nvSpPr>
        <p:spPr/>
        <p:txBody>
          <a:bodyPr/>
          <a:lstStyle>
            <a:lvl1pPr>
              <a:defRPr/>
            </a:lvl1pPr>
          </a:lstStyle>
          <a:p>
            <a:pPr>
              <a:defRPr/>
            </a:pPr>
            <a:fld id="{93880D5D-487B-49EF-ADB5-2AA03D04BA2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5463004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 name="Date Placeholder 1"/>
          <p:cNvSpPr>
            <a:spLocks noGrp="1"/>
          </p:cNvSpPr>
          <p:nvPr>
            <p:ph type="dt" sz="half" idx="10"/>
          </p:nvPr>
        </p:nvSpPr>
        <p:spPr/>
        <p:txBody>
          <a:bodyPr/>
          <a:lstStyle>
            <a:lvl1pPr>
              <a:defRPr/>
            </a:lvl1pPr>
          </a:lstStyle>
          <a:p>
            <a:pPr>
              <a:defRPr/>
            </a:pPr>
            <a:fld id="{12BE1055-48A6-3246-B91B-18BA09128D84}" type="datetime1">
              <a:rPr lang="en-US" smtClean="0">
                <a:solidFill>
                  <a:prstClr val="white">
                    <a:tint val="75000"/>
                  </a:prstClr>
                </a:solidFill>
              </a:rPr>
              <a:pPr>
                <a:defRPr/>
              </a:pPr>
              <a:t>5/15/2015</a:t>
            </a:fld>
            <a:endParaRPr lang="en-US" dirty="0">
              <a:solidFill>
                <a:prstClr val="white">
                  <a:tint val="75000"/>
                </a:prstClr>
              </a:solidFill>
            </a:endParaRPr>
          </a:p>
        </p:txBody>
      </p:sp>
      <p:sp>
        <p:nvSpPr>
          <p:cNvPr id="11" name="Footer Placeholder 2"/>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12" name="Slide Number Placeholder 3"/>
          <p:cNvSpPr>
            <a:spLocks noGrp="1"/>
          </p:cNvSpPr>
          <p:nvPr>
            <p:ph type="sldNum" sz="quarter" idx="12"/>
          </p:nvPr>
        </p:nvSpPr>
        <p:spPr/>
        <p:txBody>
          <a:bodyPr/>
          <a:lstStyle>
            <a:lvl1pPr>
              <a:defRPr/>
            </a:lvl1pPr>
          </a:lstStyle>
          <a:p>
            <a:pPr>
              <a:defRPr/>
            </a:pPr>
            <a:fld id="{0D9AC741-1BF0-41AA-9B51-622F501F52CB}" type="slidenum">
              <a:rPr lang="en-US">
                <a:solidFill>
                  <a:prstClr val="black"/>
                </a:solidFill>
              </a:rPr>
              <a:pPr>
                <a:defRPr/>
              </a:pPr>
              <a:t>‹#›</a:t>
            </a:fld>
            <a:endParaRPr lang="en-US" dirty="0">
              <a:solidFill>
                <a:prstClr val="black"/>
              </a:solidFill>
            </a:endParaRPr>
          </a:p>
        </p:txBody>
      </p:sp>
      <p:pic>
        <p:nvPicPr>
          <p:cNvPr id="20" name="Picture 19" descr="GOES-R_logo_v2.png"/>
          <p:cNvPicPr>
            <a:picLocks noChangeAspect="1"/>
          </p:cNvPicPr>
          <p:nvPr userDrawn="1"/>
        </p:nvPicPr>
        <p:blipFill>
          <a:blip r:embed="rId2" cstate="print"/>
          <a:stretch>
            <a:fillRect/>
          </a:stretch>
        </p:blipFill>
        <p:spPr>
          <a:xfrm>
            <a:off x="76200" y="0"/>
            <a:ext cx="1143000" cy="762000"/>
          </a:xfrm>
          <a:prstGeom prst="rect">
            <a:avLst/>
          </a:prstGeom>
        </p:spPr>
      </p:pic>
    </p:spTree>
    <p:extLst>
      <p:ext uri="{BB962C8B-B14F-4D97-AF65-F5344CB8AC3E}">
        <p14:creationId xmlns:p14="http://schemas.microsoft.com/office/powerpoint/2010/main" val="3799922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18850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1DCB09A-BA5E-4AB7-91E1-C59162FD57D5}" type="datetime1">
              <a:rPr lang="en-US">
                <a:solidFill>
                  <a:prstClr val="white">
                    <a:tint val="75000"/>
                  </a:prstClr>
                </a:solidFill>
              </a:rPr>
              <a:pPr>
                <a:defRPr/>
              </a:pPr>
              <a:t>5/15/2015</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91078541"/>
      </p:ext>
    </p:extLst>
  </p:cSld>
  <p:clrMapOvr>
    <a:masterClrMapping/>
  </p:clrMapOvr>
  <p:hf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6781800" y="6248400"/>
            <a:ext cx="2133600" cy="476250"/>
          </a:xfrm>
        </p:spPr>
        <p:txBody>
          <a:bodyPr/>
          <a:lstStyle>
            <a:lvl1pPr>
              <a:defRPr/>
            </a:lvl1pPr>
          </a:lstStyle>
          <a:p>
            <a:fld id="{D118A2ED-550B-4CCD-8C84-F04FEAC86836}" type="slidenum">
              <a:rPr lang="en-US">
                <a:solidFill>
                  <a:srgbClr val="000000"/>
                </a:solidFill>
              </a:rPr>
              <a:pPr/>
              <a:t>‹#›</a:t>
            </a:fld>
            <a:endParaRPr lang="en-US" dirty="0">
              <a:solidFill>
                <a:srgbClr val="000000"/>
              </a:solidFill>
            </a:endParaRPr>
          </a:p>
        </p:txBody>
      </p:sp>
      <p:sp>
        <p:nvSpPr>
          <p:cNvPr id="7" name="Date Placeholder 6"/>
          <p:cNvSpPr>
            <a:spLocks noGrp="1"/>
          </p:cNvSpPr>
          <p:nvPr>
            <p:ph type="dt" sz="half" idx="11"/>
          </p:nvPr>
        </p:nvSpPr>
        <p:spPr>
          <a:xfrm>
            <a:off x="3581400" y="6248400"/>
            <a:ext cx="2133600" cy="47625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2"/>
          </p:nvPr>
        </p:nvSpPr>
        <p:spPr>
          <a:xfrm>
            <a:off x="304800" y="6400800"/>
            <a:ext cx="1600200" cy="320675"/>
          </a:xfrm>
        </p:spPr>
        <p:txBody>
          <a:bodyPr/>
          <a:lstStyle>
            <a:lvl1pPr>
              <a:defRPr/>
            </a:lvl1pPr>
          </a:lstStyle>
          <a:p>
            <a:endParaRPr lang="en-US" dirty="0">
              <a:solidFill>
                <a:srgbClr val="000000"/>
              </a:solidFill>
            </a:endParaRPr>
          </a:p>
        </p:txBody>
      </p:sp>
    </p:spTree>
    <p:extLst>
      <p:ext uri="{BB962C8B-B14F-4D97-AF65-F5344CB8AC3E}">
        <p14:creationId xmlns:p14="http://schemas.microsoft.com/office/powerpoint/2010/main" val="24923712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07104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29979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3248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8599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1256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723476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3594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337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441134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30277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90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4239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786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64558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8237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8387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1583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3502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9230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87005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21238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39974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30790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43032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22427418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dirty="0"/>
          </a:p>
        </p:txBody>
      </p:sp>
    </p:spTree>
    <p:extLst>
      <p:ext uri="{BB962C8B-B14F-4D97-AF65-F5344CB8AC3E}">
        <p14:creationId xmlns:p14="http://schemas.microsoft.com/office/powerpoint/2010/main" val="12647099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dirty="0"/>
          </a:p>
        </p:txBody>
      </p:sp>
    </p:spTree>
    <p:extLst>
      <p:ext uri="{BB962C8B-B14F-4D97-AF65-F5344CB8AC3E}">
        <p14:creationId xmlns:p14="http://schemas.microsoft.com/office/powerpoint/2010/main" val="30512735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dirty="0"/>
          </a:p>
        </p:txBody>
      </p:sp>
    </p:spTree>
    <p:extLst>
      <p:ext uri="{BB962C8B-B14F-4D97-AF65-F5344CB8AC3E}">
        <p14:creationId xmlns:p14="http://schemas.microsoft.com/office/powerpoint/2010/main" val="272231697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dirty="0"/>
          </a:p>
        </p:txBody>
      </p:sp>
    </p:spTree>
    <p:extLst>
      <p:ext uri="{BB962C8B-B14F-4D97-AF65-F5344CB8AC3E}">
        <p14:creationId xmlns:p14="http://schemas.microsoft.com/office/powerpoint/2010/main" val="47628233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dirty="0"/>
          </a:p>
        </p:txBody>
      </p:sp>
    </p:spTree>
    <p:extLst>
      <p:ext uri="{BB962C8B-B14F-4D97-AF65-F5344CB8AC3E}">
        <p14:creationId xmlns:p14="http://schemas.microsoft.com/office/powerpoint/2010/main" val="3121208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88943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0208034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049680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5223704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73453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4534618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212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04778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541942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22884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3222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5594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380095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171337374"/>
      </p:ext>
    </p:extLst>
  </p:cSld>
  <p:clrMapOvr>
    <a:masterClrMapping/>
  </p:clrMapOvr>
  <p:transition spd="med">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926845536"/>
      </p:ext>
    </p:extLst>
  </p:cSld>
  <p:clrMapOvr>
    <a:masterClrMapping/>
  </p:clrMapOvr>
  <p:transition spd="med">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2505074505"/>
      </p:ext>
    </p:extLst>
  </p:cSld>
  <p:clrMapOvr>
    <a:masterClrMapping/>
  </p:clrMapOvr>
  <p:transition spd="med">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extLst>
      <p:ext uri="{BB962C8B-B14F-4D97-AF65-F5344CB8AC3E}">
        <p14:creationId xmlns:p14="http://schemas.microsoft.com/office/powerpoint/2010/main" val="2979123034"/>
      </p:ext>
    </p:extLst>
  </p:cSld>
  <p:clrMapOvr>
    <a:masterClrMapping/>
  </p:clrMapOvr>
  <p:transition spd="med">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smtClean="0"/>
              <a:t>Click to edit Master title style</a:t>
            </a:r>
            <a:endParaRPr lang="en-US" dirty="0"/>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7136878"/>
      </p:ext>
    </p:extLst>
  </p:cSld>
  <p:clrMapOvr>
    <a:masterClrMapping/>
  </p:clrMapOvr>
  <p:transition spd="med">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Title Only (Non-Export Controlle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0006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852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779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521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ED8866-3639-47B4-9C54-8BF13B527467}" type="datetimeFigureOut">
              <a:rPr lang="en-US" smtClean="0"/>
              <a:t>5/15/2015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236691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16690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950939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171449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99897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632986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64923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98951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4854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021C82-4BC8-C949-8A60-47B9C9A94D37}"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B9DBB8-3017-264B-9461-9CE4E86F4FC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5698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5946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18163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215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187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0044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3983EC4F-2A0D-4A04-8884-A8C0206F6724}" type="slidenum">
              <a:rPr lang="en-US"/>
              <a:pPr>
                <a:defRPr/>
              </a:pPr>
              <a:t>‹#›</a:t>
            </a:fld>
            <a:endParaRPr lang="en-US"/>
          </a:p>
        </p:txBody>
      </p:sp>
    </p:spTree>
    <p:extLst>
      <p:ext uri="{BB962C8B-B14F-4D97-AF65-F5344CB8AC3E}">
        <p14:creationId xmlns:p14="http://schemas.microsoft.com/office/powerpoint/2010/main" val="33596473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7FA11908-7626-4223-B0F9-609808D95EFE}" type="slidenum">
              <a:rPr lang="en-US"/>
              <a:pPr>
                <a:defRPr/>
              </a:pPr>
              <a:t>‹#›</a:t>
            </a:fld>
            <a:endParaRPr lang="en-US"/>
          </a:p>
        </p:txBody>
      </p:sp>
    </p:spTree>
    <p:extLst>
      <p:ext uri="{BB962C8B-B14F-4D97-AF65-F5344CB8AC3E}">
        <p14:creationId xmlns:p14="http://schemas.microsoft.com/office/powerpoint/2010/main" val="3671136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11A6CB1A-82A9-490A-A72E-AC597359704C}" type="slidenum">
              <a:rPr lang="en-US"/>
              <a:pPr>
                <a:defRPr/>
              </a:pPr>
              <a:t>‹#›</a:t>
            </a:fld>
            <a:endParaRPr lang="en-US"/>
          </a:p>
        </p:txBody>
      </p:sp>
    </p:spTree>
    <p:extLst>
      <p:ext uri="{BB962C8B-B14F-4D97-AF65-F5344CB8AC3E}">
        <p14:creationId xmlns:p14="http://schemas.microsoft.com/office/powerpoint/2010/main" val="27413254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17E84C-2843-4FE6-AB13-457B7DD2FF95}" type="slidenum">
              <a:rPr lang="en-US"/>
              <a:pPr>
                <a:defRPr/>
              </a:pPr>
              <a:t>‹#›</a:t>
            </a:fld>
            <a:endParaRPr lang="en-US"/>
          </a:p>
        </p:txBody>
      </p:sp>
    </p:spTree>
    <p:extLst>
      <p:ext uri="{BB962C8B-B14F-4D97-AF65-F5344CB8AC3E}">
        <p14:creationId xmlns:p14="http://schemas.microsoft.com/office/powerpoint/2010/main" val="375060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ED8866-3639-47B4-9C54-8BF13B527467}" type="datetimeFigureOut">
              <a:rPr lang="en-US" smtClean="0"/>
              <a:t>5/15/2015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6328829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8" name="Rectangle 4"/>
          <p:cNvSpPr>
            <a:spLocks noGrp="1" noChangeArrowheads="1"/>
          </p:cNvSpPr>
          <p:nvPr>
            <p:ph type="sldNum" sz="quarter" idx="11"/>
          </p:nvPr>
        </p:nvSpPr>
        <p:spPr/>
        <p:txBody>
          <a:bodyPr/>
          <a:lstStyle>
            <a:lvl1pPr>
              <a:spcBef>
                <a:spcPct val="20000"/>
              </a:spcBef>
              <a:defRPr i="1">
                <a:ea typeface="+mn-ea"/>
              </a:defRPr>
            </a:lvl1pPr>
          </a:lstStyle>
          <a:p>
            <a:pPr>
              <a:defRPr/>
            </a:pPr>
            <a:fld id="{BCF041E9-97F0-4936-9FFF-E0EB007138C0}" type="slidenum">
              <a:rPr lang="en-US"/>
              <a:pPr>
                <a:defRPr/>
              </a:pPr>
              <a:t>‹#›</a:t>
            </a:fld>
            <a:endParaRPr lang="en-US"/>
          </a:p>
        </p:txBody>
      </p:sp>
    </p:spTree>
    <p:extLst>
      <p:ext uri="{BB962C8B-B14F-4D97-AF65-F5344CB8AC3E}">
        <p14:creationId xmlns:p14="http://schemas.microsoft.com/office/powerpoint/2010/main" val="1301349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4"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821475-0E67-4098-BF3D-BD15632C5A8D}" type="slidenum">
              <a:rPr lang="en-US"/>
              <a:pPr>
                <a:defRPr/>
              </a:pPr>
              <a:t>‹#›</a:t>
            </a:fld>
            <a:endParaRPr lang="en-US"/>
          </a:p>
        </p:txBody>
      </p:sp>
    </p:spTree>
    <p:extLst>
      <p:ext uri="{BB962C8B-B14F-4D97-AF65-F5344CB8AC3E}">
        <p14:creationId xmlns:p14="http://schemas.microsoft.com/office/powerpoint/2010/main" val="3977841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3"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A3D9720-CB3E-430D-968B-09E6DC53BC1B}" type="slidenum">
              <a:rPr lang="en-US"/>
              <a:pPr>
                <a:defRPr/>
              </a:pPr>
              <a:t>‹#›</a:t>
            </a:fld>
            <a:endParaRPr lang="en-US"/>
          </a:p>
        </p:txBody>
      </p:sp>
    </p:spTree>
    <p:extLst>
      <p:ext uri="{BB962C8B-B14F-4D97-AF65-F5344CB8AC3E}">
        <p14:creationId xmlns:p14="http://schemas.microsoft.com/office/powerpoint/2010/main" val="3843154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49A53A0-E963-4F66-98E4-C621537444FC}" type="slidenum">
              <a:rPr lang="en-US"/>
              <a:pPr>
                <a:defRPr/>
              </a:pPr>
              <a:t>‹#›</a:t>
            </a:fld>
            <a:endParaRPr lang="en-US"/>
          </a:p>
        </p:txBody>
      </p:sp>
    </p:spTree>
    <p:extLst>
      <p:ext uri="{BB962C8B-B14F-4D97-AF65-F5344CB8AC3E}">
        <p14:creationId xmlns:p14="http://schemas.microsoft.com/office/powerpoint/2010/main" val="846615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D577F592-1E1B-4C57-8C68-32D037D1F50D}" type="slidenum">
              <a:rPr lang="en-US"/>
              <a:pPr>
                <a:defRPr/>
              </a:pPr>
              <a:t>‹#›</a:t>
            </a:fld>
            <a:endParaRPr lang="en-US"/>
          </a:p>
        </p:txBody>
      </p:sp>
    </p:spTree>
    <p:extLst>
      <p:ext uri="{BB962C8B-B14F-4D97-AF65-F5344CB8AC3E}">
        <p14:creationId xmlns:p14="http://schemas.microsoft.com/office/powerpoint/2010/main" val="417943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9F336F56-24E9-45A4-834D-B4E9B578FA53}" type="slidenum">
              <a:rPr lang="en-US"/>
              <a:pPr>
                <a:defRPr/>
              </a:pPr>
              <a:t>‹#›</a:t>
            </a:fld>
            <a:endParaRPr lang="en-US"/>
          </a:p>
        </p:txBody>
      </p:sp>
    </p:spTree>
    <p:extLst>
      <p:ext uri="{BB962C8B-B14F-4D97-AF65-F5344CB8AC3E}">
        <p14:creationId xmlns:p14="http://schemas.microsoft.com/office/powerpoint/2010/main" val="1967905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286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681F1FA-3F48-4839-997C-3D7B3F01540C}" type="slidenum">
              <a:rPr lang="en-US"/>
              <a:pPr>
                <a:defRPr/>
              </a:pPr>
              <a:t>‹#›</a:t>
            </a:fld>
            <a:endParaRPr lang="en-US"/>
          </a:p>
        </p:txBody>
      </p:sp>
    </p:spTree>
    <p:extLst>
      <p:ext uri="{BB962C8B-B14F-4D97-AF65-F5344CB8AC3E}">
        <p14:creationId xmlns:p14="http://schemas.microsoft.com/office/powerpoint/2010/main" val="1555087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6" name="Rectangle 4"/>
          <p:cNvSpPr>
            <a:spLocks noGrp="1" noChangeArrowheads="1"/>
          </p:cNvSpPr>
          <p:nvPr>
            <p:ph type="sldNum" sz="quarter" idx="11"/>
          </p:nvPr>
        </p:nvSpPr>
        <p:spPr/>
        <p:txBody>
          <a:bodyPr/>
          <a:lstStyle>
            <a:lvl1pPr>
              <a:spcBef>
                <a:spcPct val="20000"/>
              </a:spcBef>
              <a:defRPr i="1">
                <a:ea typeface="+mn-ea"/>
              </a:defRPr>
            </a:lvl1pPr>
          </a:lstStyle>
          <a:p>
            <a:pPr>
              <a:defRPr/>
            </a:pPr>
            <a:fld id="{C8D0ECDA-F2AE-44B7-BDD4-D5C4DC982683}" type="slidenum">
              <a:rPr lang="en-US"/>
              <a:pPr>
                <a:defRPr/>
              </a:pPr>
              <a:t>‹#›</a:t>
            </a:fld>
            <a:endParaRPr lang="en-US"/>
          </a:p>
        </p:txBody>
      </p:sp>
    </p:spTree>
    <p:extLst>
      <p:ext uri="{BB962C8B-B14F-4D97-AF65-F5344CB8AC3E}">
        <p14:creationId xmlns:p14="http://schemas.microsoft.com/office/powerpoint/2010/main" val="6603499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spcBef>
                <a:spcPct val="20000"/>
              </a:spcBef>
              <a:defRPr b="1" i="1">
                <a:ea typeface="+mn-ea"/>
              </a:defRPr>
            </a:lvl1pPr>
          </a:lstStyle>
          <a:p>
            <a:pPr>
              <a:defRPr/>
            </a:pPr>
            <a:endParaRPr lang="en-US"/>
          </a:p>
        </p:txBody>
      </p:sp>
      <p:sp>
        <p:nvSpPr>
          <p:cNvPr id="5" name="Rectangle 4"/>
          <p:cNvSpPr>
            <a:spLocks noGrp="1" noChangeArrowheads="1"/>
          </p:cNvSpPr>
          <p:nvPr>
            <p:ph type="sldNum" sz="quarter" idx="11"/>
          </p:nvPr>
        </p:nvSpPr>
        <p:spPr/>
        <p:txBody>
          <a:bodyPr/>
          <a:lstStyle>
            <a:lvl1pPr>
              <a:spcBef>
                <a:spcPct val="20000"/>
              </a:spcBef>
              <a:defRPr i="1">
                <a:ea typeface="+mn-ea"/>
              </a:defRPr>
            </a:lvl1pPr>
          </a:lstStyle>
          <a:p>
            <a:pPr>
              <a:defRPr/>
            </a:pPr>
            <a:fld id="{29CC263A-0325-4CDC-AF33-8A0D3B833A26}" type="slidenum">
              <a:rPr lang="en-US"/>
              <a:pPr>
                <a:defRPr/>
              </a:pPr>
              <a:t>‹#›</a:t>
            </a:fld>
            <a:endParaRPr lang="en-US"/>
          </a:p>
        </p:txBody>
      </p:sp>
    </p:spTree>
    <p:extLst>
      <p:ext uri="{BB962C8B-B14F-4D97-AF65-F5344CB8AC3E}">
        <p14:creationId xmlns:p14="http://schemas.microsoft.com/office/powerpoint/2010/main" val="938449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D35FC85-E849-4794-A393-59409C9C85B0}"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65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ED8866-3639-47B4-9C54-8BF13B527467}" type="datetimeFigureOut">
              <a:rPr lang="en-US" smtClean="0"/>
              <a:t>5/15/2015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25550693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B951D02-9A0F-410A-A219-18EF8607EC4C}"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04363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4BE4D20F-636D-48AB-B141-BDA684531A03}"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9481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32F223-3F12-4296-9EBE-53E104B54CC0}"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05927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2580DDC-936B-475F-B81C-E32254845937}" type="datetime1">
              <a:rPr lang="en-US" smtClean="0">
                <a:solidFill>
                  <a:srgbClr val="000000"/>
                </a:solidFill>
              </a:rPr>
              <a:pPr>
                <a:defRPr/>
              </a:pPr>
              <a:t>5/15/2015</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6643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A168B053-7C3D-49AD-B82F-7867F511E945}" type="datetime1">
              <a:rPr lang="en-US" smtClean="0">
                <a:solidFill>
                  <a:srgbClr val="000000"/>
                </a:solidFill>
              </a:rPr>
              <a:pPr>
                <a:defRPr/>
              </a:pPr>
              <a:t>5/15/2015</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7541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CA81B5-2ABE-460C-A1E0-19CE9B54CA07}" type="datetime1">
              <a:rPr lang="en-US" smtClean="0">
                <a:solidFill>
                  <a:srgbClr val="000000"/>
                </a:solidFill>
              </a:rPr>
              <a:pPr>
                <a:defRPr/>
              </a:pPr>
              <a:t>5/15/2015</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6903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5F688A4-5A5A-4E5C-9939-B69A4067480B}"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7499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DC9842-2DD5-41AE-8F58-48D745E0F8D3}"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14901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107AB52D-8226-49A1-8904-5B62DB7B6DC9}"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0971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87AC4FA-6C77-49FB-9B2C-E51EE3AD95EF}"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2646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ED8866-3639-47B4-9C54-8BF13B527467}" type="datetimeFigureOut">
              <a:rPr lang="en-US" smtClean="0"/>
              <a:t>5/15/2015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4309924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84177ADD-46FF-4599-B2C5-1362C5E3A715}" type="datetime1">
              <a:rPr lang="en-US" smtClean="0">
                <a:solidFill>
                  <a:srgbClr val="000000"/>
                </a:solidFill>
              </a:rPr>
              <a:pPr>
                <a:defRPr/>
              </a:pPr>
              <a:t>5/15/2015</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8446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B3E7D63-82DD-49FA-89E7-9F97637C6879}" type="datetime1">
              <a:rPr lang="en-US" smtClean="0">
                <a:solidFill>
                  <a:srgbClr val="000000"/>
                </a:solidFill>
              </a:rPr>
              <a:pPr>
                <a:defRPr/>
              </a:pPr>
              <a:t>5/15/2015</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277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29ED9-A786-4B10-96C0-6359A4CDC7E2}"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8862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20FE-D316-41C5-A67A-1B211F2BE84E}"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740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2248-FF7D-4FED-BDD9-B82663548032}"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578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5F16-88C7-433D-BF1D-4C1FECDFEF66}" type="datetime1">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983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A402-AC2D-4890-B19F-E635A43D802D}" type="datetime1">
              <a:rPr lang="en-US" smtClean="0">
                <a:solidFill>
                  <a:prstClr val="black">
                    <a:tint val="75000"/>
                  </a:prstClr>
                </a:solidFill>
              </a:rPr>
              <a:pPr/>
              <a:t>5/15/2015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443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2E691-7EA6-4AFC-8207-4EB1A77E5738}" type="datetime1">
              <a:rPr lang="en-US" smtClean="0">
                <a:solidFill>
                  <a:prstClr val="black">
                    <a:tint val="75000"/>
                  </a:prstClr>
                </a:solidFill>
              </a:rPr>
              <a:pPr/>
              <a:t>5/15/2015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47142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88308-B439-467E-A8CE-1F13D604420D}" type="datetime1">
              <a:rPr lang="en-US" smtClean="0">
                <a:solidFill>
                  <a:prstClr val="black">
                    <a:tint val="75000"/>
                  </a:prstClr>
                </a:solidFill>
              </a:rPr>
              <a:pPr/>
              <a:t>5/15/2015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386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A306-0D09-4C6B-94E4-5FD303CB9CDD}" type="datetime1">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591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ED8866-3639-47B4-9C54-8BF13B527467}" type="datetimeFigureOut">
              <a:rPr lang="en-US" smtClean="0"/>
              <a:t>5/15/2015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2103495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8AF21-2DD2-46A0-9863-00212E5FB823}" type="datetime1">
              <a:rPr lang="en-US" smtClean="0">
                <a:solidFill>
                  <a:prstClr val="black">
                    <a:tint val="75000"/>
                  </a:prstClr>
                </a:solidFill>
              </a:rPr>
              <a:pPr/>
              <a:t>5/15/2015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0506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959FE-1469-4CD4-AAEF-D0AE3B522EE0}"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2688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6A74-EAA8-42BA-88AD-E9899DA15254}"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A21DD12-6BDC-420B-A0A0-BADC5DD537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41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7FFE96-DB44-4337-A9AB-845DBD393E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85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8E17B8-AD57-4752-B11A-4D7746C5A0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1996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2535E9-B5B4-44DC-B0F9-2970D8D2D7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63911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C07CA12-4D13-4E01-B56B-23AABA47ED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3345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61ABF5C-966A-4DC1-805F-9FAC04AFEB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5391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6492F0B-A117-4085-80E8-CA670D7C03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24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smtClean="0"/>
              <a:t>5/15/2015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17788566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C8FBD03-E6AF-4065-8CEF-0F38395DE0C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34963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A8F9E63-7B35-4DBC-B99E-8E77C863E5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836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3FF7C64-B989-46EF-ABAF-BC3BEEAD9D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0553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18968C1-64A7-4601-B0DD-75C8739A04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8008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a:solidFill>
                  <a:schemeClr val="tx1"/>
                </a:solidFill>
                <a:effectLst>
                  <a:outerShdw blurRad="50800" dist="38100" dir="2700000" algn="tl" rotWithShape="0">
                    <a:prstClr val="black">
                      <a:alpha val="40000"/>
                    </a:prstClr>
                  </a:outerShdw>
                </a:effectLst>
              </a:defRPr>
            </a:lvl1p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grpSp>
        <p:nvGrpSpPr>
          <p:cNvPr id="4" name="グループ化 8"/>
          <p:cNvGrpSpPr/>
          <p:nvPr userDrawn="1"/>
        </p:nvGrpSpPr>
        <p:grpSpPr>
          <a:xfrm>
            <a:off x="1368152" y="6462919"/>
            <a:ext cx="7775848" cy="389442"/>
            <a:chOff x="1043607" y="6496951"/>
            <a:chExt cx="7488832" cy="389442"/>
          </a:xfrm>
        </p:grpSpPr>
        <p:sp>
          <p:nvSpPr>
            <p:cNvPr id="7" name="正方形/長方形 6"/>
            <p:cNvSpPr/>
            <p:nvPr userDrawn="1"/>
          </p:nvSpPr>
          <p:spPr>
            <a:xfrm>
              <a:off x="1043607" y="6525344"/>
              <a:ext cx="7488832" cy="332656"/>
            </a:xfrm>
            <a:prstGeom prst="rect">
              <a:avLst/>
            </a:prstGeom>
            <a:gradFill flip="none" rotWithShape="1">
              <a:gsLst>
                <a:gs pos="20000">
                  <a:schemeClr val="tx1"/>
                </a:gs>
                <a:gs pos="86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fontAlgn="base">
                <a:spcBef>
                  <a:spcPct val="0"/>
                </a:spcBef>
                <a:spcAft>
                  <a:spcPct val="0"/>
                </a:spcAft>
              </a:pPr>
              <a:r>
                <a:rPr kumimoji="1" lang="ja-JP" altLang="en-US" i="1" dirty="0">
                  <a:solidFill>
                    <a:prstClr val="white"/>
                  </a:solidFill>
                  <a:effectLst>
                    <a:outerShdw blurRad="50800" dist="38100" dir="2700000" algn="tl" rotWithShape="0">
                      <a:prstClr val="black">
                        <a:alpha val="40000"/>
                      </a:prstClr>
                    </a:outerShdw>
                  </a:effectLst>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2016</a:t>
              </a:r>
              <a:r>
                <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HIMAWARI-9</a:t>
              </a:r>
              <a:endPar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endParaRPr>
            </a:p>
          </p:txBody>
        </p:sp>
        <p:sp>
          <p:nvSpPr>
            <p:cNvPr id="8" name="二等辺三角形 7"/>
            <p:cNvSpPr/>
            <p:nvPr userDrawn="1"/>
          </p:nvSpPr>
          <p:spPr>
            <a:xfrm rot="5400000">
              <a:off x="1002658" y="6537901"/>
              <a:ext cx="389442" cy="307541"/>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grpSp>
      <p:grpSp>
        <p:nvGrpSpPr>
          <p:cNvPr id="5" name="グループ化 9"/>
          <p:cNvGrpSpPr/>
          <p:nvPr userDrawn="1"/>
        </p:nvGrpSpPr>
        <p:grpSpPr>
          <a:xfrm>
            <a:off x="1036060" y="6112284"/>
            <a:ext cx="8107940" cy="360040"/>
            <a:chOff x="1042060" y="6511652"/>
            <a:chExt cx="8107940" cy="360040"/>
          </a:xfrm>
        </p:grpSpPr>
        <p:sp>
          <p:nvSpPr>
            <p:cNvPr id="11" name="正方形/長方形 10"/>
            <p:cNvSpPr/>
            <p:nvPr userDrawn="1"/>
          </p:nvSpPr>
          <p:spPr>
            <a:xfrm>
              <a:off x="1043608" y="6525344"/>
              <a:ext cx="8106392" cy="332656"/>
            </a:xfrm>
            <a:prstGeom prst="rect">
              <a:avLst/>
            </a:prstGeom>
            <a:gradFill flip="none" rotWithShape="1">
              <a:gsLst>
                <a:gs pos="20000">
                  <a:schemeClr val="tx1"/>
                </a:gs>
                <a:gs pos="86000">
                  <a:schemeClr val="accent1">
                    <a:tint val="44500"/>
                    <a:satMod val="160000"/>
                  </a:schemeClr>
                </a:gs>
                <a:gs pos="100000">
                  <a:srgbClr val="E1ECF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fontAlgn="base">
                <a:spcBef>
                  <a:spcPct val="0"/>
                </a:spcBef>
                <a:spcAft>
                  <a:spcPct val="0"/>
                </a:spcAft>
              </a:pPr>
              <a:r>
                <a:rPr kumimoji="1" lang="ja-JP" altLang="en-US" i="1" dirty="0">
                  <a:solidFill>
                    <a:prstClr val="white"/>
                  </a:solidFill>
                  <a:effectLst>
                    <a:outerShdw blurRad="50800" dist="38100" dir="2700000" algn="tl" rotWithShape="0">
                      <a:prstClr val="black">
                        <a:alpha val="40000"/>
                      </a:prstClr>
                    </a:outerShdw>
                  </a:effectLst>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2014</a:t>
              </a:r>
              <a:r>
                <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rPr>
                <a:t>　　　</a:t>
              </a:r>
              <a:r>
                <a:rPr kumimoji="1" lang="en-US" altLang="ja-JP" sz="2400" i="1" dirty="0">
                  <a:solidFill>
                    <a:prstClr val="white"/>
                  </a:solidFill>
                  <a:effectLst>
                    <a:outerShdw blurRad="50800" dist="38100" dir="2700000" algn="tl" rotWithShape="0">
                      <a:prstClr val="black">
                        <a:alpha val="40000"/>
                      </a:prstClr>
                    </a:outerShdw>
                  </a:effectLst>
                  <a:latin typeface="Century" pitchFamily="18" charset="0"/>
                </a:rPr>
                <a:t>HIMAWARI-8</a:t>
              </a:r>
              <a:endParaRPr kumimoji="1" lang="ja-JP" altLang="en-US" sz="2400" i="1" dirty="0">
                <a:solidFill>
                  <a:prstClr val="white"/>
                </a:solidFill>
                <a:effectLst>
                  <a:outerShdw blurRad="50800" dist="38100" dir="2700000" algn="tl" rotWithShape="0">
                    <a:prstClr val="black">
                      <a:alpha val="40000"/>
                    </a:prstClr>
                  </a:outerShdw>
                </a:effectLst>
                <a:latin typeface="Century" pitchFamily="18" charset="0"/>
              </a:endParaRPr>
            </a:p>
          </p:txBody>
        </p:sp>
        <p:sp>
          <p:nvSpPr>
            <p:cNvPr id="12" name="二等辺三角形 11"/>
            <p:cNvSpPr/>
            <p:nvPr userDrawn="1"/>
          </p:nvSpPr>
          <p:spPr>
            <a:xfrm rot="5400000">
              <a:off x="1028368" y="6525344"/>
              <a:ext cx="360040" cy="332656"/>
            </a:xfrm>
            <a:prstGeom prst="triangle">
              <a:avLst>
                <a:gd name="adj" fmla="val 10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grpSp>
      <p:cxnSp>
        <p:nvCxnSpPr>
          <p:cNvPr id="19" name="直線コネクタ 18"/>
          <p:cNvCxnSpPr/>
          <p:nvPr userDrawn="1"/>
        </p:nvCxnSpPr>
        <p:spPr>
          <a:xfrm>
            <a:off x="654072" y="3356992"/>
            <a:ext cx="7848872" cy="0"/>
          </a:xfrm>
          <a:prstGeom prst="line">
            <a:avLst/>
          </a:prstGeom>
          <a:ln w="34925" cmpd="dbl">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正方形/長方形 12"/>
          <p:cNvSpPr/>
          <p:nvPr userDrawn="1"/>
        </p:nvSpPr>
        <p:spPr>
          <a:xfrm>
            <a:off x="0" y="6093296"/>
            <a:ext cx="1043608"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pic>
        <p:nvPicPr>
          <p:cNvPr id="32771" name="Picture 3" descr="C:\Documents and Settings\JMA32E5\デスクトップ\東北大出張\4_ひまわり高頻度観測について\次期ひまわり--.png"/>
          <p:cNvPicPr>
            <a:picLocks noChangeAspect="1" noChangeArrowheads="1"/>
          </p:cNvPicPr>
          <p:nvPr userDrawn="1"/>
        </p:nvPicPr>
        <p:blipFill>
          <a:blip r:embed="rId2" cstate="print">
            <a:duotone>
              <a:prstClr val="black"/>
              <a:srgbClr val="002060">
                <a:tint val="45000"/>
                <a:satMod val="400000"/>
              </a:srgbClr>
            </a:duotone>
            <a:lum bright="-20000"/>
          </a:blip>
          <a:srcRect/>
          <a:stretch>
            <a:fillRect/>
          </a:stretch>
        </p:blipFill>
        <p:spPr bwMode="auto">
          <a:xfrm rot="20576677">
            <a:off x="114869" y="5712475"/>
            <a:ext cx="964909" cy="1176958"/>
          </a:xfrm>
          <a:prstGeom prst="rect">
            <a:avLst/>
          </a:prstGeom>
          <a:noFill/>
        </p:spPr>
      </p:pic>
    </p:spTree>
    <p:extLst>
      <p:ext uri="{BB962C8B-B14F-4D97-AF65-F5344CB8AC3E}">
        <p14:creationId xmlns:p14="http://schemas.microsoft.com/office/powerpoint/2010/main" val="1562189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4F51097-32C8-4C75-8994-ACA15410FFE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3971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E7193A7D-0330-4C3A-83AE-4327738B20E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041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7B083AF-9EDA-4FBE-8D91-D3F373E728EA}"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4879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59B7ABD4-BC20-4D96-9C64-819983053EF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0941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dirty="0">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CD1323FE-F4CD-4D1C-A5A7-662AD80E9BB8}"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6341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ED8866-3639-47B4-9C54-8BF13B527467}" type="datetimeFigureOut">
              <a:rPr lang="en-US" smtClean="0"/>
              <a:t>5/15/2015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75B25-DE7D-4217-8FFA-5388270781EE}" type="slidenum">
              <a:rPr lang="en-US" smtClean="0"/>
              <a:t>‹#›</a:t>
            </a:fld>
            <a:endParaRPr lang="en-US"/>
          </a:p>
        </p:txBody>
      </p:sp>
    </p:spTree>
    <p:extLst>
      <p:ext uri="{BB962C8B-B14F-4D97-AF65-F5344CB8AC3E}">
        <p14:creationId xmlns:p14="http://schemas.microsoft.com/office/powerpoint/2010/main" val="3515806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dirty="0">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03FBCC32-1A7C-4106-A592-C86E5025783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3449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224077F-29F3-467F-8230-AF05E6A7D15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2007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48C6F337-0788-46DB-9274-CEDC8AF15BF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6306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7F232C16-4AD2-4474-B9D1-8890D66EB41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0020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C3CB1238-89F2-4F29-BBDD-1F66D8CF994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7718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9003"/>
            <a:ext cx="8229600" cy="706437"/>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268413"/>
            <a:ext cx="8229600" cy="4857750"/>
          </a:xfrm>
        </p:spPr>
        <p:txBody>
          <a:bodyPr/>
          <a:lstStyle/>
          <a:p>
            <a:pPr lvl="0"/>
            <a:endParaRPr lang="ja-JP" altLang="en-US" noProof="0" dirty="0" smtClean="0"/>
          </a:p>
        </p:txBody>
      </p:sp>
      <p:sp>
        <p:nvSpPr>
          <p:cNvPr id="4" name="Rectangle 7"/>
          <p:cNvSpPr>
            <a:spLocks noGrp="1" noChangeArrowheads="1"/>
          </p:cNvSpPr>
          <p:nvPr>
            <p:ph type="dt" sz="half" idx="10"/>
          </p:nvPr>
        </p:nvSpPr>
        <p:spPr/>
        <p:txBody>
          <a:bodyPr/>
          <a:lstStyle>
            <a:lvl1pPr>
              <a:defRPr/>
            </a:lvl1pPr>
          </a:lstStyle>
          <a:p>
            <a:pPr>
              <a:defRPr/>
            </a:pPr>
            <a:r>
              <a:rPr lang="en-US" altLang="ja-JP" smtClean="0">
                <a:solidFill>
                  <a:prstClr val="black">
                    <a:tint val="75000"/>
                  </a:prstClr>
                </a:solidFill>
              </a:rPr>
              <a:t>2015/04/10</a:t>
            </a:r>
            <a:endParaRPr lang="en-US" altLang="ja-JP">
              <a:solidFill>
                <a:prstClr val="black">
                  <a:tint val="75000"/>
                </a:prstClr>
              </a:solidFill>
            </a:endParaRPr>
          </a:p>
        </p:txBody>
      </p:sp>
      <p:sp>
        <p:nvSpPr>
          <p:cNvPr id="5" name="Rectangle 8"/>
          <p:cNvSpPr>
            <a:spLocks noGrp="1" noChangeArrowheads="1"/>
          </p:cNvSpPr>
          <p:nvPr>
            <p:ph type="ftr" sz="quarter" idx="11"/>
          </p:nvPr>
        </p:nvSpPr>
        <p:spPr/>
        <p:txBody>
          <a:bodyPr/>
          <a:lstStyle>
            <a:lvl1pPr>
              <a:defRPr/>
            </a:lvl1pPr>
          </a:lstStyle>
          <a:p>
            <a:pPr>
              <a:defRPr/>
            </a:pPr>
            <a:r>
              <a:rPr lang="en-US" altLang="ja-JP" smtClean="0">
                <a:solidFill>
                  <a:prstClr val="black">
                    <a:tint val="75000"/>
                  </a:prstClr>
                </a:solidFill>
              </a:rPr>
              <a:t>SSEC/CIMSS Seminar</a:t>
            </a:r>
            <a:endParaRPr lang="en-US" altLang="ja-JP">
              <a:solidFill>
                <a:prstClr val="black">
                  <a:tint val="75000"/>
                </a:prstClr>
              </a:solidFill>
            </a:endParaRPr>
          </a:p>
        </p:txBody>
      </p:sp>
      <p:sp>
        <p:nvSpPr>
          <p:cNvPr id="6" name="Rectangle 9"/>
          <p:cNvSpPr>
            <a:spLocks noGrp="1" noChangeArrowheads="1"/>
          </p:cNvSpPr>
          <p:nvPr>
            <p:ph type="sldNum" sz="quarter" idx="12"/>
          </p:nvPr>
        </p:nvSpPr>
        <p:spPr/>
        <p:txBody>
          <a:bodyPr/>
          <a:lstStyle>
            <a:lvl1pPr>
              <a:defRPr/>
            </a:lvl1pPr>
          </a:lstStyle>
          <a:p>
            <a:pPr>
              <a:defRPr/>
            </a:pPr>
            <a:fld id="{5BCBEC08-452E-42F5-BED1-CBCA4F7326FF}" type="slidenum">
              <a:rPr lang="en-US" altLang="ja-JP">
                <a:solidFill>
                  <a:prstClr val="black">
                    <a:tint val="75000"/>
                  </a:prstClr>
                </a:solidFill>
              </a:rPr>
              <a:pPr>
                <a:defRPr/>
              </a:pPr>
              <a:t>‹#›</a:t>
            </a:fld>
            <a:r>
              <a:rPr lang="en-US" altLang="ja-JP">
                <a:solidFill>
                  <a:prstClr val="black">
                    <a:tint val="75000"/>
                  </a:prstClr>
                </a:solidFill>
              </a:rPr>
              <a:t>/18</a:t>
            </a:r>
          </a:p>
        </p:txBody>
      </p:sp>
    </p:spTree>
    <p:extLst>
      <p:ext uri="{BB962C8B-B14F-4D97-AF65-F5344CB8AC3E}">
        <p14:creationId xmlns:p14="http://schemas.microsoft.com/office/powerpoint/2010/main" val="405139454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6240203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22055270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40053640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4101510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2.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image" Target="../media/image11.jpeg"/><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theme" Target="../theme/theme15.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tags" Target="../tags/tag6.xml"/><Relationship Id="rId3" Type="http://schemas.openxmlformats.org/officeDocument/2006/relationships/slideLayout" Target="../slideLayouts/slideLayout193.xml"/><Relationship Id="rId7" Type="http://schemas.openxmlformats.org/officeDocument/2006/relationships/theme" Target="../theme/theme17.xml"/><Relationship Id="rId12" Type="http://schemas.openxmlformats.org/officeDocument/2006/relationships/tags" Target="../tags/tag5.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tags" Target="../tags/tag4.xml"/><Relationship Id="rId5" Type="http://schemas.openxmlformats.org/officeDocument/2006/relationships/slideLayout" Target="../slideLayouts/slideLayout195.xml"/><Relationship Id="rId15" Type="http://schemas.openxmlformats.org/officeDocument/2006/relationships/image" Target="../media/image15.png"/><Relationship Id="rId10" Type="http://schemas.openxmlformats.org/officeDocument/2006/relationships/tags" Target="../tags/tag3.xml"/><Relationship Id="rId4" Type="http://schemas.openxmlformats.org/officeDocument/2006/relationships/slideLayout" Target="../slideLayouts/slideLayout194.xml"/><Relationship Id="rId9" Type="http://schemas.openxmlformats.org/officeDocument/2006/relationships/tags" Target="../tags/tag2.xml"/><Relationship Id="rId14" Type="http://schemas.openxmlformats.org/officeDocument/2006/relationships/image" Target="../media/image1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19.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16.png"/><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5" Type="http://schemas.openxmlformats.org/officeDocument/2006/relationships/slideLayout" Target="../slideLayouts/slideLayout248.xml"/><Relationship Id="rId4" Type="http://schemas.openxmlformats.org/officeDocument/2006/relationships/slideLayout" Target="../slideLayouts/slideLayout247.xml"/><Relationship Id="rId9"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76.xml"/><Relationship Id="rId7"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5" Type="http://schemas.openxmlformats.org/officeDocument/2006/relationships/slideLayout" Target="../slideLayouts/slideLayout278.xml"/><Relationship Id="rId4"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7.xml"/><Relationship Id="rId13" Type="http://schemas.openxmlformats.org/officeDocument/2006/relationships/slideLayout" Target="../slideLayouts/slideLayout292.xml"/><Relationship Id="rId18" Type="http://schemas.openxmlformats.org/officeDocument/2006/relationships/theme" Target="../theme/theme26.xml"/><Relationship Id="rId3" Type="http://schemas.openxmlformats.org/officeDocument/2006/relationships/slideLayout" Target="../slideLayouts/slideLayout282.xml"/><Relationship Id="rId7" Type="http://schemas.openxmlformats.org/officeDocument/2006/relationships/slideLayout" Target="../slideLayouts/slideLayout286.xml"/><Relationship Id="rId12" Type="http://schemas.openxmlformats.org/officeDocument/2006/relationships/slideLayout" Target="../slideLayouts/slideLayout291.xml"/><Relationship Id="rId17" Type="http://schemas.openxmlformats.org/officeDocument/2006/relationships/slideLayout" Target="../slideLayouts/slideLayout296.xml"/><Relationship Id="rId2" Type="http://schemas.openxmlformats.org/officeDocument/2006/relationships/slideLayout" Target="../slideLayouts/slideLayout281.xml"/><Relationship Id="rId16" Type="http://schemas.openxmlformats.org/officeDocument/2006/relationships/slideLayout" Target="../slideLayouts/slideLayout295.xml"/><Relationship Id="rId20" Type="http://schemas.openxmlformats.org/officeDocument/2006/relationships/image" Target="../media/image24.png"/><Relationship Id="rId1" Type="http://schemas.openxmlformats.org/officeDocument/2006/relationships/slideLayout" Target="../slideLayouts/slideLayout280.xml"/><Relationship Id="rId6" Type="http://schemas.openxmlformats.org/officeDocument/2006/relationships/slideLayout" Target="../slideLayouts/slideLayout285.xml"/><Relationship Id="rId11" Type="http://schemas.openxmlformats.org/officeDocument/2006/relationships/slideLayout" Target="../slideLayouts/slideLayout290.xml"/><Relationship Id="rId5" Type="http://schemas.openxmlformats.org/officeDocument/2006/relationships/slideLayout" Target="../slideLayouts/slideLayout284.xml"/><Relationship Id="rId15" Type="http://schemas.openxmlformats.org/officeDocument/2006/relationships/slideLayout" Target="../slideLayouts/slideLayout294.xml"/><Relationship Id="rId10" Type="http://schemas.openxmlformats.org/officeDocument/2006/relationships/slideLayout" Target="../slideLayouts/slideLayout289.xml"/><Relationship Id="rId19" Type="http://schemas.openxmlformats.org/officeDocument/2006/relationships/image" Target="../media/image23.png"/><Relationship Id="rId4" Type="http://schemas.openxmlformats.org/officeDocument/2006/relationships/slideLayout" Target="../slideLayouts/slideLayout283.xml"/><Relationship Id="rId9" Type="http://schemas.openxmlformats.org/officeDocument/2006/relationships/slideLayout" Target="../slideLayouts/slideLayout288.xml"/><Relationship Id="rId14"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7.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6.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D8866-3639-47B4-9C54-8BF13B527467}" type="datetimeFigureOut">
              <a:rPr lang="en-US" smtClean="0"/>
              <a:t>5/15/2015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75B25-DE7D-4217-8FFA-5388270781EE}" type="slidenum">
              <a:rPr lang="en-US" smtClean="0"/>
              <a:t>‹#›</a:t>
            </a:fld>
            <a:endParaRPr lang="en-US"/>
          </a:p>
        </p:txBody>
      </p:sp>
    </p:spTree>
    <p:extLst>
      <p:ext uri="{BB962C8B-B14F-4D97-AF65-F5344CB8AC3E}">
        <p14:creationId xmlns:p14="http://schemas.microsoft.com/office/powerpoint/2010/main" val="3679600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9291561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2680799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37493291"/>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8659730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606DF-7828-4233-B26D-67DA2E6C86B0}" type="datetimeFigureOut">
              <a:rPr lang="en-US" smtClean="0">
                <a:solidFill>
                  <a:prstClr val="black">
                    <a:tint val="75000"/>
                  </a:prstClr>
                </a:solidFill>
              </a:rPr>
              <a:pPr/>
              <a:t>5/15/2015</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7A48B6-EEDB-4FDE-8E4C-7D20CD40EB3C}"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424510169"/>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shade val="100000"/>
                <a:satMod val="150000"/>
              </a:schemeClr>
            </a:gs>
            <a:gs pos="65000">
              <a:schemeClr val="bg1">
                <a:shade val="90000"/>
                <a:satMod val="375000"/>
              </a:schemeClr>
            </a:gs>
            <a:gs pos="100000">
              <a:schemeClr val="bg2">
                <a:tint val="88000"/>
                <a:satMod val="400000"/>
              </a:schemeClr>
            </a:gs>
          </a:gsLst>
          <a:lin ang="5400000" scaled="0"/>
          <a:tileRect/>
        </a:gradFill>
        <a:effectLst/>
      </p:bgPr>
    </p:bg>
    <p:spTree>
      <p:nvGrpSpPr>
        <p:cNvPr id="1" name=""/>
        <p:cNvGrpSpPr/>
        <p:nvPr/>
      </p:nvGrpSpPr>
      <p:grpSpPr>
        <a:xfrm>
          <a:off x="0" y="0"/>
          <a:ext cx="0" cy="0"/>
          <a:chOff x="0" y="0"/>
          <a:chExt cx="0" cy="0"/>
        </a:xfrm>
      </p:grpSpPr>
      <p:pic>
        <p:nvPicPr>
          <p:cNvPr id="1026" name="Picture 25"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618288" y="0"/>
            <a:ext cx="2525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4"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3"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20" descr="star_fade_bg.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25257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Placeholder 21"/>
          <p:cNvSpPr>
            <a:spLocks noGrp="1"/>
          </p:cNvSpPr>
          <p:nvPr>
            <p:ph type="title"/>
          </p:nvPr>
        </p:nvSpPr>
        <p:spPr>
          <a:xfrm>
            <a:off x="458262" y="0"/>
            <a:ext cx="8228538" cy="609600"/>
          </a:xfrm>
          <a:prstGeom prst="rect">
            <a:avLst/>
          </a:prstGeom>
        </p:spPr>
        <p:txBody>
          <a:bodyPr vert="horz" wrap="square" lIns="91440" tIns="45720" rIns="91440" bIns="45720" numCol="1" anchor="t" anchorCtr="0" compatLnSpc="1">
            <a:prstTxWarp prst="textNoShape">
              <a:avLst/>
            </a:prstTxWarp>
            <a:noAutofit/>
          </a:bodyPr>
          <a:lstStyle/>
          <a:p>
            <a:pPr lvl="0"/>
            <a:r>
              <a:rPr lang="en-US" smtClean="0"/>
              <a:t>Click to edit Master title style</a:t>
            </a:r>
            <a:endParaRPr lang="en-US" dirty="0" smtClean="0"/>
          </a:p>
        </p:txBody>
      </p:sp>
      <p:sp>
        <p:nvSpPr>
          <p:cNvPr id="1031" name="Text Placeholder 12"/>
          <p:cNvSpPr>
            <a:spLocks noGrp="1"/>
          </p:cNvSpPr>
          <p:nvPr>
            <p:ph type="body" idx="1"/>
          </p:nvPr>
        </p:nvSpPr>
        <p:spPr bwMode="auto">
          <a:xfrm>
            <a:off x="458262" y="762000"/>
            <a:ext cx="8228538" cy="57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ltLang="zh-CN" dirty="0" smtClean="0"/>
          </a:p>
        </p:txBody>
      </p:sp>
      <p:sp>
        <p:nvSpPr>
          <p:cNvPr id="1033" name="TextBox 9"/>
          <p:cNvSpPr txBox="1">
            <a:spLocks noChangeArrowheads="1"/>
          </p:cNvSpPr>
          <p:nvPr/>
        </p:nvSpPr>
        <p:spPr bwMode="auto">
          <a:xfrm>
            <a:off x="365974" y="6590763"/>
            <a:ext cx="381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700" dirty="0" smtClean="0">
                <a:solidFill>
                  <a:srgbClr val="FFF1CE"/>
                </a:solidFill>
                <a:latin typeface="Corbel" pitchFamily="34" charset="0"/>
              </a:rPr>
              <a:t>Cooperative Institute for Meteorological Satellite Studies</a:t>
            </a:r>
          </a:p>
          <a:p>
            <a:pPr eaLnBrk="1" hangingPunct="1">
              <a:defRPr/>
            </a:pPr>
            <a:r>
              <a:rPr lang="en-US" sz="700" dirty="0" smtClean="0">
                <a:solidFill>
                  <a:prstClr val="white"/>
                </a:solidFill>
                <a:latin typeface="Corbel" pitchFamily="34" charset="0"/>
              </a:rPr>
              <a:t>University of Wisconsin - Madison</a:t>
            </a:r>
          </a:p>
        </p:txBody>
      </p:sp>
      <p:sp>
        <p:nvSpPr>
          <p:cNvPr id="11" name="Slide Number Placeholder 10"/>
          <p:cNvSpPr>
            <a:spLocks noGrp="1"/>
          </p:cNvSpPr>
          <p:nvPr>
            <p:ph type="sldNum" sz="quarter" idx="4"/>
          </p:nvPr>
        </p:nvSpPr>
        <p:spPr>
          <a:xfrm>
            <a:off x="8686800" y="66294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mn-lt"/>
              </a:defRPr>
            </a:lvl1pPr>
          </a:lstStyle>
          <a:p>
            <a:fld id="{D85EAB15-EF4F-494D-B362-C2C586658AF0}" type="slidenum">
              <a:rPr lang="en-US" smtClean="0"/>
              <a:pPr/>
              <a:t>‹#›</a:t>
            </a:fld>
            <a:endParaRPr lang="en-US"/>
          </a:p>
        </p:txBody>
      </p:sp>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6537278"/>
            <a:ext cx="457199" cy="320722"/>
          </a:xfrm>
          <a:prstGeom prst="rect">
            <a:avLst/>
          </a:prstGeom>
        </p:spPr>
      </p:pic>
    </p:spTree>
    <p:extLst>
      <p:ext uri="{BB962C8B-B14F-4D97-AF65-F5344CB8AC3E}">
        <p14:creationId xmlns:p14="http://schemas.microsoft.com/office/powerpoint/2010/main" val="3211179828"/>
      </p:ext>
    </p:extLst>
  </p:cSld>
  <p:clrMap bg1="dk1" tx1="lt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Lst>
  <p:timing>
    <p:tnLst>
      <p:par>
        <p:cTn id="1" dur="indefinite" restart="never" nodeType="tmRoot"/>
      </p:par>
    </p:tnLst>
  </p:timing>
  <p:hf hdr="0" ftr="0" dt="0"/>
  <p:txStyles>
    <p:titleStyle>
      <a:lvl1pPr algn="ctr" rtl="0" eaLnBrk="1" fontAlgn="base" hangingPunct="1">
        <a:spcBef>
          <a:spcPct val="0"/>
        </a:spcBef>
        <a:spcAft>
          <a:spcPct val="0"/>
        </a:spcAft>
        <a:defRPr sz="3600" kern="1200" spc="-100">
          <a:solidFill>
            <a:srgbClr val="C1EEFF"/>
          </a:solidFill>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rgbClr val="A7D6FF"/>
        </a:buClr>
        <a:buSzPct val="95000"/>
        <a:buFont typeface="Wingdings" pitchFamily="2" charset="2"/>
        <a:buChar char=""/>
        <a:defRPr sz="3000" kern="1200">
          <a:solidFill>
            <a:schemeClr val="tx1"/>
          </a:solidFill>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rgbClr val="A7D6FF"/>
        </a:buClr>
        <a:buSzPct val="90000"/>
        <a:buFont typeface="Wingdings" pitchFamily="2" charset="2"/>
        <a:buChar char=""/>
        <a:defRPr sz="2600" kern="1200">
          <a:solidFill>
            <a:schemeClr val="tx1"/>
          </a:solidFill>
          <a:latin typeface="+mn-lt"/>
          <a:ea typeface="MS PGothic" pitchFamily="34" charset="-128"/>
          <a:cs typeface="+mn-cs"/>
        </a:defRPr>
      </a:lvl2pPr>
      <a:lvl3pPr marL="995363" indent="-228600" algn="l" rtl="0" eaLnBrk="1" fontAlgn="base" hangingPunct="1">
        <a:spcBef>
          <a:spcPct val="20000"/>
        </a:spcBef>
        <a:spcAft>
          <a:spcPct val="0"/>
        </a:spcAft>
        <a:buClr>
          <a:srgbClr val="A7D6FF"/>
        </a:buClr>
        <a:buFont typeface="Wingdings 2" pitchFamily="18" charset="2"/>
        <a:buChar char=""/>
        <a:defRPr sz="2400" kern="1200">
          <a:solidFill>
            <a:schemeClr val="tx1"/>
          </a:solidFill>
          <a:latin typeface="+mn-lt"/>
          <a:ea typeface="MS PGothic" pitchFamily="34" charset="-128"/>
          <a:cs typeface="+mn-cs"/>
        </a:defRPr>
      </a:lvl3pPr>
      <a:lvl4pPr marL="1260475" indent="-228600" algn="l" rtl="0" eaLnBrk="1" fontAlgn="base" hangingPunct="1">
        <a:spcBef>
          <a:spcPct val="20000"/>
        </a:spcBef>
        <a:spcAft>
          <a:spcPct val="0"/>
        </a:spcAft>
        <a:buClr>
          <a:srgbClr val="A7D6FF"/>
        </a:buClr>
        <a:buSzPct val="80000"/>
        <a:buFont typeface="Arial" pitchFamily="34" charset="0"/>
        <a:buChar char="•"/>
        <a:defRPr sz="2200" kern="1200">
          <a:solidFill>
            <a:schemeClr val="tx1"/>
          </a:solidFill>
          <a:latin typeface="+mn-lt"/>
          <a:ea typeface="MS PGothic" pitchFamily="34" charset="-128"/>
          <a:cs typeface="+mn-cs"/>
        </a:defRPr>
      </a:lvl4pPr>
      <a:lvl5pPr marL="1481138" indent="-209550" algn="l" rtl="0" eaLnBrk="1" fontAlgn="base" hangingPunct="1">
        <a:spcBef>
          <a:spcPct val="20000"/>
        </a:spcBef>
        <a:spcAft>
          <a:spcPct val="0"/>
        </a:spcAft>
        <a:buClr>
          <a:srgbClr val="A7D6FF"/>
        </a:buClr>
        <a:buSzPct val="80000"/>
        <a:buFont typeface="Wingdings 2" pitchFamily="18" charset="2"/>
        <a:buChar char=""/>
        <a:defRPr sz="2000" kern="1200">
          <a:solidFill>
            <a:schemeClr val="tx1"/>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1038E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11152915"/>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074" name="Title Placeholder 8"/>
          <p:cNvSpPr>
            <a:spLocks noGrp="1"/>
          </p:cNvSpPr>
          <p:nvPr>
            <p:ph type="title"/>
            <p:custDataLst>
              <p:tags r:id="rId8"/>
            </p:custDataLst>
          </p:nvPr>
        </p:nvSpPr>
        <p:spPr bwMode="auto">
          <a:xfrm>
            <a:off x="763588" y="0"/>
            <a:ext cx="7635875" cy="876300"/>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p>
            <a:pPr lvl="0"/>
            <a:r>
              <a:rPr lang="en-US" smtClean="0"/>
              <a:t>Click to edit Master title style</a:t>
            </a:r>
          </a:p>
        </p:txBody>
      </p:sp>
      <p:sp>
        <p:nvSpPr>
          <p:cNvPr id="3075" name="Text Placeholder 29"/>
          <p:cNvSpPr>
            <a:spLocks noGrp="1"/>
          </p:cNvSpPr>
          <p:nvPr>
            <p:ph type="body" idx="1"/>
            <p:custDataLst>
              <p:tags r:id="rId9"/>
            </p:custDataLst>
          </p:nvPr>
        </p:nvSpPr>
        <p:spPr bwMode="auto">
          <a:xfrm>
            <a:off x="357188" y="1246188"/>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Slide Number Placeholder 17"/>
          <p:cNvSpPr>
            <a:spLocks noGrp="1"/>
          </p:cNvSpPr>
          <p:nvPr>
            <p:ph type="sldNum" sz="quarter" idx="4"/>
            <p:custDataLst>
              <p:tags r:id="rId10"/>
            </p:custDataLst>
          </p:nvPr>
        </p:nvSpPr>
        <p:spPr>
          <a:xfrm>
            <a:off x="8237538" y="6430963"/>
            <a:ext cx="762000" cy="365125"/>
          </a:xfrm>
          <a:prstGeom prst="rect">
            <a:avLst/>
          </a:prstGeom>
        </p:spPr>
        <p:txBody>
          <a:bodyPr vert="horz" lIns="0" tIns="0" rIns="0" bIns="0" anchor="b"/>
          <a:lstStyle>
            <a:lvl1pPr algn="r" eaLnBrk="1" latinLnBrk="0" hangingPunct="1">
              <a:defRPr kumimoji="0" sz="1200">
                <a:solidFill>
                  <a:srgbClr val="04617B">
                    <a:shade val="90000"/>
                  </a:srgbClr>
                </a:solidFill>
                <a:latin typeface="Arial" charset="0"/>
                <a:cs typeface="Arial" charset="0"/>
              </a:defRPr>
            </a:lvl1pPr>
          </a:lstStyle>
          <a:p>
            <a:pPr fontAlgn="base">
              <a:spcBef>
                <a:spcPct val="0"/>
              </a:spcBef>
              <a:spcAft>
                <a:spcPct val="0"/>
              </a:spcAft>
              <a:defRPr/>
            </a:pPr>
            <a:fld id="{6A6CA646-5517-4013-8DDC-334EC274DAFB}" type="slidenum">
              <a:rPr lang="en-US"/>
              <a:pPr fontAlgn="base">
                <a:spcBef>
                  <a:spcPct val="0"/>
                </a:spcBef>
                <a:spcAft>
                  <a:spcPct val="0"/>
                </a:spcAft>
                <a:defRPr/>
              </a:pPr>
              <a:t>‹#›</a:t>
            </a:fld>
            <a:endParaRPr lang="en-US" dirty="0"/>
          </a:p>
        </p:txBody>
      </p:sp>
      <p:grpSp>
        <p:nvGrpSpPr>
          <p:cNvPr id="3077" name="Group 8"/>
          <p:cNvGrpSpPr>
            <a:grpSpLocks/>
          </p:cNvGrpSpPr>
          <p:nvPr>
            <p:custDataLst>
              <p:tags r:id="rId11"/>
            </p:custDataLst>
          </p:nvPr>
        </p:nvGrpSpPr>
        <p:grpSpPr bwMode="auto">
          <a:xfrm>
            <a:off x="31750" y="47625"/>
            <a:ext cx="836613" cy="801688"/>
            <a:chOff x="72" y="84"/>
            <a:chExt cx="828" cy="828"/>
          </a:xfrm>
        </p:grpSpPr>
        <p:sp>
          <p:nvSpPr>
            <p:cNvPr id="15" name="Oval 9"/>
            <p:cNvSpPr>
              <a:spLocks noChangeAspect="1" noChangeArrowheads="1"/>
            </p:cNvSpPr>
            <p:nvPr userDrawn="1"/>
          </p:nvSpPr>
          <p:spPr bwMode="auto">
            <a:xfrm>
              <a:off x="72" y="84"/>
              <a:ext cx="828" cy="828"/>
            </a:xfrm>
            <a:prstGeom prst="ellipse">
              <a:avLst/>
            </a:prstGeom>
            <a:solidFill>
              <a:srgbClr val="FFFFFF"/>
            </a:solidFill>
            <a:ln w="9525" algn="in">
              <a:noFill/>
              <a:round/>
              <a:headEnd/>
              <a:tailEnd/>
            </a:ln>
            <a:effectLst/>
          </p:spPr>
          <p:txBody>
            <a:bodyPr lIns="36576" tIns="36576" rIns="36576" bIns="36576"/>
            <a:lstStyle/>
            <a:p>
              <a:pPr fontAlgn="base">
                <a:spcBef>
                  <a:spcPct val="0"/>
                </a:spcBef>
                <a:spcAft>
                  <a:spcPct val="0"/>
                </a:spcAft>
                <a:defRPr/>
              </a:pPr>
              <a:endParaRPr lang="en-US" dirty="0">
                <a:solidFill>
                  <a:prstClr val="black"/>
                </a:solidFill>
                <a:latin typeface="Arial" charset="0"/>
                <a:cs typeface="Arial" charset="0"/>
              </a:endParaRPr>
            </a:p>
          </p:txBody>
        </p:sp>
        <p:pic>
          <p:nvPicPr>
            <p:cNvPr id="3083" name="Picture 10" descr="NOAA seal 2"/>
            <p:cNvPicPr>
              <a:picLocks noChangeAspect="1" noChangeArrowheads="1"/>
            </p:cNvPicPr>
            <p:nvPr userDrawn="1"/>
          </p:nvPicPr>
          <p:blipFill>
            <a:blip r:embed="rId14" cstate="print"/>
            <a:srcRect/>
            <a:stretch>
              <a:fillRect/>
            </a:stretch>
          </p:blipFill>
          <p:spPr bwMode="auto">
            <a:xfrm>
              <a:off x="72" y="84"/>
              <a:ext cx="828" cy="828"/>
            </a:xfrm>
            <a:prstGeom prst="rect">
              <a:avLst/>
            </a:prstGeom>
            <a:noFill/>
            <a:ln w="9525" algn="in">
              <a:noFill/>
              <a:miter lim="800000"/>
              <a:headEnd/>
              <a:tailEnd/>
            </a:ln>
          </p:spPr>
        </p:pic>
      </p:grpSp>
      <p:grpSp>
        <p:nvGrpSpPr>
          <p:cNvPr id="3078" name="Group 11"/>
          <p:cNvGrpSpPr>
            <a:grpSpLocks/>
          </p:cNvGrpSpPr>
          <p:nvPr>
            <p:custDataLst>
              <p:tags r:id="rId12"/>
            </p:custDataLst>
          </p:nvPr>
        </p:nvGrpSpPr>
        <p:grpSpPr bwMode="auto">
          <a:xfrm>
            <a:off x="8332788" y="33338"/>
            <a:ext cx="777875" cy="787400"/>
            <a:chOff x="5184" y="3736"/>
            <a:chExt cx="528" cy="536"/>
          </a:xfrm>
        </p:grpSpPr>
        <p:sp>
          <p:nvSpPr>
            <p:cNvPr id="19" name="Oval 12"/>
            <p:cNvSpPr>
              <a:spLocks noChangeArrowheads="1"/>
            </p:cNvSpPr>
            <p:nvPr userDrawn="1"/>
          </p:nvSpPr>
          <p:spPr bwMode="auto">
            <a:xfrm>
              <a:off x="5184" y="3736"/>
              <a:ext cx="528" cy="536"/>
            </a:xfrm>
            <a:prstGeom prst="ellipse">
              <a:avLst/>
            </a:prstGeom>
            <a:solidFill>
              <a:schemeClr val="bg1"/>
            </a:solidFill>
            <a:ln w="19050">
              <a:solidFill>
                <a:schemeClr val="bg1"/>
              </a:solidFill>
              <a:round/>
              <a:headEnd/>
              <a:tailEnd/>
            </a:ln>
            <a:effectLst/>
          </p:spPr>
          <p:txBody>
            <a:bodyPr wrap="none" anchor="ctr"/>
            <a:lstStyle/>
            <a:p>
              <a:pPr fontAlgn="base">
                <a:spcBef>
                  <a:spcPct val="0"/>
                </a:spcBef>
                <a:spcAft>
                  <a:spcPct val="0"/>
                </a:spcAft>
                <a:defRPr/>
              </a:pPr>
              <a:endParaRPr lang="en-US" dirty="0">
                <a:solidFill>
                  <a:prstClr val="black"/>
                </a:solidFill>
                <a:latin typeface="Arial" charset="0"/>
                <a:cs typeface="Arial" charset="0"/>
              </a:endParaRPr>
            </a:p>
          </p:txBody>
        </p:sp>
        <p:pic>
          <p:nvPicPr>
            <p:cNvPr id="3081" name="Picture 13"/>
            <p:cNvPicPr>
              <a:picLocks noChangeAspect="1" noChangeArrowheads="1"/>
            </p:cNvPicPr>
            <p:nvPr userDrawn="1"/>
          </p:nvPicPr>
          <p:blipFill>
            <a:blip r:embed="rId15" cstate="print"/>
            <a:srcRect/>
            <a:stretch>
              <a:fillRect/>
            </a:stretch>
          </p:blipFill>
          <p:spPr bwMode="auto">
            <a:xfrm>
              <a:off x="5190" y="3748"/>
              <a:ext cx="520" cy="516"/>
            </a:xfrm>
            <a:prstGeom prst="rect">
              <a:avLst/>
            </a:prstGeom>
            <a:noFill/>
            <a:ln w="9525">
              <a:noFill/>
              <a:miter lim="800000"/>
              <a:headEnd/>
              <a:tailEnd/>
            </a:ln>
          </p:spPr>
        </p:pic>
      </p:grpSp>
      <p:sp>
        <p:nvSpPr>
          <p:cNvPr id="21" name="Line 13"/>
          <p:cNvSpPr>
            <a:spLocks noChangeShapeType="1"/>
          </p:cNvSpPr>
          <p:nvPr>
            <p:custDataLst>
              <p:tags r:id="rId13"/>
            </p:custDataLst>
          </p:nvPr>
        </p:nvSpPr>
        <p:spPr bwMode="auto">
          <a:xfrm>
            <a:off x="0" y="1011238"/>
            <a:ext cx="9144000" cy="0"/>
          </a:xfrm>
          <a:prstGeom prst="line">
            <a:avLst/>
          </a:prstGeom>
          <a:noFill/>
          <a:ln w="28575">
            <a:solidFill>
              <a:schemeClr val="tx1"/>
            </a:solidFill>
            <a:round/>
            <a:headEnd/>
            <a:tailEnd/>
          </a:ln>
          <a:effectLst/>
        </p:spPr>
        <p:txBody>
          <a:bodyPr/>
          <a:lstStyle/>
          <a:p>
            <a:pPr fontAlgn="base">
              <a:spcBef>
                <a:spcPct val="0"/>
              </a:spcBef>
              <a:spcAft>
                <a:spcPct val="0"/>
              </a:spcAft>
              <a:defRPr/>
            </a:pPr>
            <a:endParaRPr lang="en-US" dirty="0">
              <a:solidFill>
                <a:prstClr val="black"/>
              </a:solidFill>
              <a:latin typeface="Arial" charset="0"/>
              <a:cs typeface="Arial" charset="0"/>
            </a:endParaRPr>
          </a:p>
        </p:txBody>
      </p:sp>
    </p:spTree>
    <p:extLst>
      <p:ext uri="{BB962C8B-B14F-4D97-AF65-F5344CB8AC3E}">
        <p14:creationId xmlns:p14="http://schemas.microsoft.com/office/powerpoint/2010/main" val="298492395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Lst>
  <p:timing>
    <p:tnLst>
      <p:par>
        <p:cTn id="1" dur="indefinite" restart="never" nodeType="tmRoot"/>
      </p:par>
    </p:tnLst>
  </p:timing>
  <p:hf hdr="0" ftr="0" dt="0"/>
  <p:txStyles>
    <p:titleStyle>
      <a:lvl1pPr algn="ctr" rtl="0" eaLnBrk="0" fontAlgn="base" hangingPunct="0">
        <a:spcBef>
          <a:spcPct val="0"/>
        </a:spcBef>
        <a:spcAft>
          <a:spcPct val="0"/>
        </a:spcAft>
        <a:defRPr sz="3200" kern="12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tx2"/>
          </a:solidFill>
          <a:latin typeface="Arial" pitchFamily="34" charset="0"/>
          <a:cs typeface="Arial" pitchFamily="34" charset="0"/>
        </a:defRPr>
      </a:lvl2pPr>
      <a:lvl3pPr algn="ctr" rtl="0" eaLnBrk="0" fontAlgn="base" hangingPunct="0">
        <a:spcBef>
          <a:spcPct val="0"/>
        </a:spcBef>
        <a:spcAft>
          <a:spcPct val="0"/>
        </a:spcAft>
        <a:defRPr sz="3200">
          <a:solidFill>
            <a:schemeClr val="tx2"/>
          </a:solidFill>
          <a:latin typeface="Arial" pitchFamily="34" charset="0"/>
          <a:cs typeface="Arial" pitchFamily="34" charset="0"/>
        </a:defRPr>
      </a:lvl3pPr>
      <a:lvl4pPr algn="ctr" rtl="0" eaLnBrk="0" fontAlgn="base" hangingPunct="0">
        <a:spcBef>
          <a:spcPct val="0"/>
        </a:spcBef>
        <a:spcAft>
          <a:spcPct val="0"/>
        </a:spcAft>
        <a:defRPr sz="3200">
          <a:solidFill>
            <a:schemeClr val="tx2"/>
          </a:solidFill>
          <a:latin typeface="Arial" pitchFamily="34" charset="0"/>
          <a:cs typeface="Arial" pitchFamily="34" charset="0"/>
        </a:defRPr>
      </a:lvl4pPr>
      <a:lvl5pPr algn="ctr" rtl="0" eaLnBrk="0" fontAlgn="base" hangingPunct="0">
        <a:spcBef>
          <a:spcPct val="0"/>
        </a:spcBef>
        <a:spcAft>
          <a:spcPct val="0"/>
        </a:spcAft>
        <a:defRPr sz="3200">
          <a:solidFill>
            <a:schemeClr val="tx2"/>
          </a:solidFill>
          <a:latin typeface="Arial" pitchFamily="34" charset="0"/>
          <a:cs typeface="Arial" pitchFamily="34" charset="0"/>
        </a:defRPr>
      </a:lvl5pPr>
      <a:lvl6pPr marL="457200" algn="ctr" rtl="0" fontAlgn="base">
        <a:spcBef>
          <a:spcPct val="0"/>
        </a:spcBef>
        <a:spcAft>
          <a:spcPct val="0"/>
        </a:spcAft>
        <a:defRPr sz="3200">
          <a:solidFill>
            <a:schemeClr val="tx2"/>
          </a:solidFill>
          <a:latin typeface="Arial" pitchFamily="34" charset="0"/>
          <a:cs typeface="Arial" pitchFamily="34" charset="0"/>
        </a:defRPr>
      </a:lvl6pPr>
      <a:lvl7pPr marL="914400" algn="ctr" rtl="0" fontAlgn="base">
        <a:spcBef>
          <a:spcPct val="0"/>
        </a:spcBef>
        <a:spcAft>
          <a:spcPct val="0"/>
        </a:spcAft>
        <a:defRPr sz="3200">
          <a:solidFill>
            <a:schemeClr val="tx2"/>
          </a:solidFill>
          <a:latin typeface="Arial" pitchFamily="34" charset="0"/>
          <a:cs typeface="Arial" pitchFamily="34" charset="0"/>
        </a:defRPr>
      </a:lvl7pPr>
      <a:lvl8pPr marL="1371600" algn="ctr" rtl="0" fontAlgn="base">
        <a:spcBef>
          <a:spcPct val="0"/>
        </a:spcBef>
        <a:spcAft>
          <a:spcPct val="0"/>
        </a:spcAft>
        <a:defRPr sz="3200">
          <a:solidFill>
            <a:schemeClr val="tx2"/>
          </a:solidFill>
          <a:latin typeface="Arial" pitchFamily="34" charset="0"/>
          <a:cs typeface="Arial" pitchFamily="34" charset="0"/>
        </a:defRPr>
      </a:lvl8pPr>
      <a:lvl9pPr marL="1828800" algn="ctr" rtl="0" fontAlgn="base">
        <a:spcBef>
          <a:spcPct val="0"/>
        </a:spcBef>
        <a:spcAft>
          <a:spcPct val="0"/>
        </a:spcAft>
        <a:defRPr sz="3200">
          <a:solidFill>
            <a:schemeClr val="tx2"/>
          </a:solidFill>
          <a:latin typeface="Arial" pitchFamily="34" charset="0"/>
          <a:cs typeface="Arial"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Arial" pitchFamily="34" charset="0"/>
          <a:ea typeface="+mn-ea"/>
          <a:cs typeface="Arial" pitchFamily="34" charset="0"/>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Arial" pitchFamily="34" charset="0"/>
          <a:ea typeface="+mn-ea"/>
          <a:cs typeface="Arial" pitchFamily="34" charset="0"/>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Arial" pitchFamily="34" charset="0"/>
          <a:ea typeface="+mn-ea"/>
          <a:cs typeface="Arial" pitchFamily="34" charset="0"/>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Arial" pitchFamily="34" charset="0"/>
          <a:ea typeface="+mn-ea"/>
          <a:cs typeface="Arial" pitchFamily="34" charset="0"/>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Arial" pitchFamily="34" charset="0"/>
          <a:ea typeface="+mn-ea"/>
          <a:cs typeface="Arial"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3731329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50037186"/>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3"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127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272"/>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r>
              <a:rPr lang="en-US" smtClean="0">
                <a:solidFill>
                  <a:prstClr val="black">
                    <a:tint val="75000"/>
                  </a:prstClr>
                </a:solidFill>
              </a:rPr>
              <a:t>4/9/14</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2F2BF20-AD8C-2140-8F4A-F17D557063AA}" type="slidenum">
              <a:rPr>
                <a:solidFill>
                  <a:prstClr val="black">
                    <a:tint val="75000"/>
                  </a:prstClr>
                </a:solidFill>
              </a:rPr>
              <a:pPr defTabSz="457200"/>
              <a:t>‹#›</a:t>
            </a:fld>
            <a:endParaRPr lang="en-US">
              <a:solidFill>
                <a:prstClr val="black">
                  <a:tint val="75000"/>
                </a:prstClr>
              </a:solidFill>
            </a:endParaRPr>
          </a:p>
        </p:txBody>
      </p:sp>
      <p:pic>
        <p:nvPicPr>
          <p:cNvPr id="7" name="Picture 8"/>
          <p:cNvPicPr>
            <a:picLocks noChangeAspect="1"/>
          </p:cNvPicPr>
          <p:nvPr userDrawn="1"/>
        </p:nvPicPr>
        <p:blipFill>
          <a:blip r:embed="rId13">
            <a:alphaModFix amt="62000"/>
            <a:extLst>
              <a:ext uri="{28A0092B-C50C-407E-A947-70E740481C1C}">
                <a14:useLocalDpi xmlns:a14="http://schemas.microsoft.com/office/drawing/2010/main" val="0"/>
              </a:ext>
            </a:extLst>
          </a:blip>
          <a:srcRect t="26328" b="40063"/>
          <a:stretch>
            <a:fillRect/>
          </a:stretch>
        </p:blipFill>
        <p:spPr bwMode="auto">
          <a:xfrm>
            <a:off x="0" y="0"/>
            <a:ext cx="9144000" cy="1168400"/>
          </a:xfrm>
          <a:prstGeom prst="rect">
            <a:avLst/>
          </a:prstGeom>
          <a:noFill/>
          <a:ln>
            <a:noFill/>
          </a:ln>
          <a:extLst>
            <a:ext uri="{909E8E84-426E-40DD-AFC4-6F175D3DCCD1}">
              <a14:hiddenFill xmlns:a14="http://schemas.microsoft.com/office/drawing/2010/main">
                <a:solidFill>
                  <a:srgbClr val="FFFFFF">
                    <a:alpha val="62000"/>
                  </a:srgbClr>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826854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B704391B-55AB-46A2-904B-418F773C3550}" type="datetime1">
              <a:rPr lang="en-US" smtClean="0">
                <a:solidFill>
                  <a:srgbClr val="000000"/>
                </a:solidFill>
              </a:rPr>
              <a:pPr fontAlgn="base">
                <a:spcBef>
                  <a:spcPct val="0"/>
                </a:spcBef>
                <a:spcAft>
                  <a:spcPct val="0"/>
                </a:spcAft>
                <a:defRPr/>
              </a:pPr>
              <a:t>5/15/2015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69478980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 id="2147483924"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76400"/>
            <a:ext cx="8229600" cy="444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16675"/>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141AB6D1-6459-4441-BBE4-74E809A15251}" type="datetime1">
              <a:rPr lang="en-US">
                <a:solidFill>
                  <a:prstClr val="white">
                    <a:tint val="75000"/>
                  </a:prstClr>
                </a:solidFill>
              </a:rPr>
              <a:pPr>
                <a:defRPr/>
              </a:pPr>
              <a:t>5/15/2015</a:t>
            </a:fld>
            <a:endParaRPr lang="en-US" dirty="0">
              <a:solidFill>
                <a:prstClr val="white">
                  <a:tint val="75000"/>
                </a:prstClr>
              </a:solidFill>
            </a:endParaRPr>
          </a:p>
        </p:txBody>
      </p:sp>
      <p:sp>
        <p:nvSpPr>
          <p:cNvPr id="5" name="Footer Placeholder 4"/>
          <p:cNvSpPr>
            <a:spLocks noGrp="1"/>
          </p:cNvSpPr>
          <p:nvPr>
            <p:ph type="ftr" sz="quarter" idx="3"/>
          </p:nvPr>
        </p:nvSpPr>
        <p:spPr>
          <a:xfrm>
            <a:off x="3124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
        <p:nvSpPr>
          <p:cNvPr id="1030" name="Title Placeholder 1"/>
          <p:cNvSpPr>
            <a:spLocks noGrp="1"/>
          </p:cNvSpPr>
          <p:nvPr>
            <p:ph type="title"/>
          </p:nvPr>
        </p:nvSpPr>
        <p:spPr bwMode="auto">
          <a:xfrm>
            <a:off x="1143000" y="274638"/>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882899372"/>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Lst>
  <p:timing>
    <p:tnLst>
      <p:par>
        <p:cTn id="1" dur="indefinite" restart="never" nodeType="tmRoot"/>
      </p:par>
    </p:tnLst>
  </p:timing>
  <p:hf hdr="0" ftr="0" dt="0"/>
  <p:txStyles>
    <p:titleStyle>
      <a:lvl1pPr algn="ctr" rtl="0" fontAlgn="base">
        <a:spcBef>
          <a:spcPct val="0"/>
        </a:spcBef>
        <a:spcAft>
          <a:spcPct val="0"/>
        </a:spcAft>
        <a:defRPr sz="3600" kern="1200">
          <a:solidFill>
            <a:schemeClr val="bg1"/>
          </a:solidFill>
          <a:latin typeface="+mj-lt"/>
          <a:ea typeface="+mj-ea"/>
          <a:cs typeface="+mj-cs"/>
        </a:defRPr>
      </a:lvl1pPr>
      <a:lvl2pPr algn="ctr" rtl="0" fontAlgn="base">
        <a:spcBef>
          <a:spcPct val="0"/>
        </a:spcBef>
        <a:spcAft>
          <a:spcPct val="0"/>
        </a:spcAft>
        <a:defRPr sz="3600">
          <a:solidFill>
            <a:schemeClr val="bg1"/>
          </a:solidFill>
          <a:latin typeface="Calibri" pitchFamily="34" charset="0"/>
        </a:defRPr>
      </a:lvl2pPr>
      <a:lvl3pPr algn="ctr" rtl="0" fontAlgn="base">
        <a:spcBef>
          <a:spcPct val="0"/>
        </a:spcBef>
        <a:spcAft>
          <a:spcPct val="0"/>
        </a:spcAft>
        <a:defRPr sz="3600">
          <a:solidFill>
            <a:schemeClr val="bg1"/>
          </a:solidFill>
          <a:latin typeface="Calibri" pitchFamily="34" charset="0"/>
        </a:defRPr>
      </a:lvl3pPr>
      <a:lvl4pPr algn="ctr" rtl="0" fontAlgn="base">
        <a:spcBef>
          <a:spcPct val="0"/>
        </a:spcBef>
        <a:spcAft>
          <a:spcPct val="0"/>
        </a:spcAft>
        <a:defRPr sz="3600">
          <a:solidFill>
            <a:schemeClr val="bg1"/>
          </a:solidFill>
          <a:latin typeface="Calibri" pitchFamily="34" charset="0"/>
        </a:defRPr>
      </a:lvl4pPr>
      <a:lvl5pPr algn="ctr" rtl="0" fontAlgn="base">
        <a:spcBef>
          <a:spcPct val="0"/>
        </a:spcBef>
        <a:spcAft>
          <a:spcPct val="0"/>
        </a:spcAft>
        <a:defRPr sz="3600">
          <a:solidFill>
            <a:schemeClr val="bg1"/>
          </a:solidFill>
          <a:latin typeface="Calibri" pitchFamily="34" charset="0"/>
        </a:defRPr>
      </a:lvl5pPr>
      <a:lvl6pPr marL="457200" algn="ctr" rtl="0" fontAlgn="base">
        <a:spcBef>
          <a:spcPct val="0"/>
        </a:spcBef>
        <a:spcAft>
          <a:spcPct val="0"/>
        </a:spcAft>
        <a:defRPr sz="3600">
          <a:solidFill>
            <a:schemeClr val="bg1"/>
          </a:solidFill>
          <a:latin typeface="Calibri" pitchFamily="34" charset="0"/>
        </a:defRPr>
      </a:lvl6pPr>
      <a:lvl7pPr marL="914400" algn="ctr" rtl="0" fontAlgn="base">
        <a:spcBef>
          <a:spcPct val="0"/>
        </a:spcBef>
        <a:spcAft>
          <a:spcPct val="0"/>
        </a:spcAft>
        <a:defRPr sz="3600">
          <a:solidFill>
            <a:schemeClr val="bg1"/>
          </a:solidFill>
          <a:latin typeface="Calibri" pitchFamily="34" charset="0"/>
        </a:defRPr>
      </a:lvl7pPr>
      <a:lvl8pPr marL="1371600" algn="ctr" rtl="0" fontAlgn="base">
        <a:spcBef>
          <a:spcPct val="0"/>
        </a:spcBef>
        <a:spcAft>
          <a:spcPct val="0"/>
        </a:spcAft>
        <a:defRPr sz="3600">
          <a:solidFill>
            <a:schemeClr val="bg1"/>
          </a:solidFill>
          <a:latin typeface="Calibri" pitchFamily="34" charset="0"/>
        </a:defRPr>
      </a:lvl8pPr>
      <a:lvl9pPr marL="1828800" algn="ctr" rtl="0" fontAlgn="base">
        <a:spcBef>
          <a:spcPct val="0"/>
        </a:spcBef>
        <a:spcAft>
          <a:spcPct val="0"/>
        </a:spcAft>
        <a:defRPr sz="3600">
          <a:solidFill>
            <a:schemeClr val="bg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47EB2-C379-4F8E-B7D0-6E47F6640951}" type="datetimeFigureOut">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7084AA-E4C4-429C-9798-C7C9FDB9D6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740111"/>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D8866-3639-47B4-9C54-8BF13B527467}" type="datetimeFigureOut">
              <a:rPr lang="en-US">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75B25-DE7D-4217-8FFA-5388270781E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80256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userDrawn="1"/>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a:p>
            <a:pPr algn="ctr" fontAlgn="base">
              <a:spcBef>
                <a:spcPct val="0"/>
              </a:spcBef>
              <a:spcAft>
                <a:spcPct val="0"/>
              </a:spcAft>
            </a:pPr>
            <a:endParaRPr lang="en-US" dirty="0">
              <a:solidFill>
                <a:prstClr val="white"/>
              </a:solidFil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a:defRPr/>
            </a:pPr>
            <a:fld id="{49C620E3-86D2-421C-B672-9D0292A84894}" type="slidenum">
              <a:rPr lang="en-US" smtClean="0"/>
              <a:pPr>
                <a:defRPr/>
              </a:pPr>
              <a:t>‹#›</a:t>
            </a:fld>
            <a:endParaRPr lang="en-US" dirty="0"/>
          </a:p>
        </p:txBody>
      </p:sp>
      <p:sp>
        <p:nvSpPr>
          <p:cNvPr id="10" name="TextBox 9"/>
          <p:cNvSpPr txBox="1">
            <a:spLocks noChangeArrowheads="1"/>
          </p:cNvSpPr>
          <p:nvPr userDrawn="1"/>
        </p:nvSpPr>
        <p:spPr bwMode="auto">
          <a:xfrm>
            <a:off x="609600" y="6533290"/>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28600" y="6519334"/>
            <a:ext cx="420624" cy="304800"/>
          </a:xfrm>
          <a:prstGeom prst="rect">
            <a:avLst/>
          </a:prstGeom>
        </p:spPr>
      </p:pic>
    </p:spTree>
    <p:extLst>
      <p:ext uri="{BB962C8B-B14F-4D97-AF65-F5344CB8AC3E}">
        <p14:creationId xmlns:p14="http://schemas.microsoft.com/office/powerpoint/2010/main" val="3782828240"/>
      </p:ext>
    </p:extLst>
  </p:cSld>
  <p:clrMap bg1="dk1" tx1="lt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Lst>
  <p:timing>
    <p:tnLst>
      <p:par>
        <p:cT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prstClr val="white"/>
              </a:solidFill>
            </a:endParaRPr>
          </a:p>
        </p:txBody>
      </p:sp>
      <p:pic>
        <p:nvPicPr>
          <p:cNvPr id="6" name="Picture 7" descr="Dept of Commerce Seal"/>
          <p:cNvPicPr>
            <a:picLocks noChangeAspect="1" noChangeArrowheads="1"/>
          </p:cNvPicPr>
          <p:nvPr/>
        </p:nvPicPr>
        <p:blipFill>
          <a:blip r:embed="rId19"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p:nvPicPr>
        <p:blipFill>
          <a:blip r:embed="rId20"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prstClr val="white"/>
                </a:solidFill>
              </a:rPr>
              <a:pPr algn="r"/>
              <a:t>‹#›</a:t>
            </a:fld>
            <a:endParaRPr lang="en-US" sz="1400" dirty="0">
              <a:solidFill>
                <a:prstClr val="white"/>
              </a:solidFill>
            </a:endParaRPr>
          </a:p>
        </p:txBody>
      </p:sp>
      <p:sp>
        <p:nvSpPr>
          <p:cNvPr id="10" name="Rectangle 9"/>
          <p:cNvSpPr/>
          <p:nvPr/>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cap="all" dirty="0" smtClean="0">
                <a:ln w="0"/>
                <a:gradFill flip="none">
                  <a:gsLst>
                    <a:gs pos="0">
                      <a:prstClr val="white"/>
                    </a:gs>
                    <a:gs pos="49000">
                      <a:prstClr val="white">
                        <a:lumMod val="95000"/>
                      </a:prstClr>
                    </a:gs>
                    <a:gs pos="50000">
                      <a:prstClr val="white">
                        <a:lumMod val="85000"/>
                      </a:prstClr>
                    </a:gs>
                    <a:gs pos="92000">
                      <a:prstClr val="white">
                        <a:lumMod val="75000"/>
                      </a:prstClr>
                    </a:gs>
                  </a:gsLst>
                  <a:lin ang="5400000"/>
                </a:gradFill>
                <a:effectLst>
                  <a:reflection blurRad="12700" stA="50000" endPos="50000" dist="5000" dir="5400000" sy="-100000" rotWithShape="0"/>
                </a:effectLst>
                <a:latin typeface="Haettenschweiler" pitchFamily="34" charset="0"/>
              </a:rPr>
              <a:t>OFFICE  OF  SATELLITE  AND  PRODUCT  OPERATIONS</a:t>
            </a:r>
            <a:endParaRPr lang="en-US" cap="all" dirty="0">
              <a:ln w="0"/>
              <a:gradFill flip="none">
                <a:gsLst>
                  <a:gs pos="0">
                    <a:prstClr val="white"/>
                  </a:gs>
                  <a:gs pos="49000">
                    <a:prstClr val="white">
                      <a:lumMod val="95000"/>
                    </a:prstClr>
                  </a:gs>
                  <a:gs pos="50000">
                    <a:prstClr val="white">
                      <a:lumMod val="85000"/>
                    </a:prstClr>
                  </a:gs>
                  <a:gs pos="92000">
                    <a:prstClr val="white">
                      <a:lumMod val="75000"/>
                    </a:prstClr>
                  </a:gs>
                </a:gsLst>
                <a:lin ang="5400000"/>
              </a:gradFill>
              <a:effectLst>
                <a:reflection blurRad="12700" stA="50000" endPos="50000" dist="5000" dir="5400000" sy="-100000" rotWithShape="0"/>
              </a:effectLst>
              <a:latin typeface="Haettenschweiler" pitchFamily="34" charset="0"/>
            </a:endParaRPr>
          </a:p>
        </p:txBody>
      </p:sp>
    </p:spTree>
    <p:extLst>
      <p:ext uri="{BB962C8B-B14F-4D97-AF65-F5344CB8AC3E}">
        <p14:creationId xmlns:p14="http://schemas.microsoft.com/office/powerpoint/2010/main" val="2771159221"/>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D2021C82-4BC8-C949-8A60-47B9C9A94D37}" type="datetimeFigureOut">
              <a:rPr lang="en-US" smtClean="0">
                <a:solidFill>
                  <a:prstClr val="black">
                    <a:tint val="75000"/>
                  </a:prstClr>
                </a:solidFill>
              </a:rPr>
              <a:pPr defTabSz="457200"/>
              <a:t>5/15/2015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DB9DBB8-3017-264B-9461-9CE4E86F4FC7}"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4760693"/>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513775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2185D"/>
            </a:gs>
            <a:gs pos="100000">
              <a:schemeClr val="bg1"/>
            </a:gs>
          </a:gsLst>
          <a:lin ang="5400000" scaled="1"/>
        </a:gradFill>
        <a:effectLst/>
      </p:bgPr>
    </p:bg>
    <p:spTree>
      <p:nvGrpSpPr>
        <p:cNvPr id="1" name=""/>
        <p:cNvGrpSpPr/>
        <p:nvPr/>
      </p:nvGrpSpPr>
      <p:grpSpPr>
        <a:xfrm>
          <a:off x="0" y="0"/>
          <a:ext cx="0" cy="0"/>
          <a:chOff x="0" y="0"/>
          <a:chExt cx="0" cy="0"/>
        </a:xfrm>
      </p:grpSpPr>
      <p:pic>
        <p:nvPicPr>
          <p:cNvPr id="2050" name="Picture 43" descr="goesr_iosspdt_template1"/>
          <p:cNvPicPr>
            <a:picLocks noChangeAspect="1" noChangeArrowheads="1"/>
          </p:cNvPicPr>
          <p:nvPr/>
        </p:nvPicPr>
        <p:blipFill>
          <a:blip r:embed="rId15">
            <a:lum bright="-30000" contrast="-36000"/>
            <a:extLst>
              <a:ext uri="{28A0092B-C50C-407E-A947-70E740481C1C}">
                <a14:useLocalDpi xmlns:a14="http://schemas.microsoft.com/office/drawing/2010/main"/>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sz="1400" b="0" i="0">
                <a:solidFill>
                  <a:srgbClr val="FFFF00"/>
                </a:solidFill>
                <a:latin typeface="Times New Roman" pitchFamily="18" charset="0"/>
                <a:ea typeface="ＭＳ Ｐゴシック" pitchFamily="34" charset="-128"/>
              </a:defRPr>
            </a:lvl1pPr>
          </a:lstStyle>
          <a:p>
            <a:pPr fontAlgn="base">
              <a:spcAft>
                <a:spcPct val="0"/>
              </a:spcAft>
              <a:defRPr/>
            </a:pPr>
            <a:endParaRPr lang="en-US"/>
          </a:p>
        </p:txBody>
      </p:sp>
      <p:sp>
        <p:nvSpPr>
          <p:cNvPr id="1028" name="Rectangle 4"/>
          <p:cNvSpPr>
            <a:spLocks noGrp="1" noChangeArrowheads="1"/>
          </p:cNvSpPr>
          <p:nvPr>
            <p:ph type="sldNum" sz="quarter" idx="4"/>
          </p:nvPr>
        </p:nvSpPr>
        <p:spPr bwMode="auto">
          <a:xfrm>
            <a:off x="7696200" y="6705600"/>
            <a:ext cx="1447800" cy="1524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b="1" i="0">
                <a:solidFill>
                  <a:srgbClr val="FFFF00"/>
                </a:solidFill>
                <a:latin typeface="Times New Roman" pitchFamily="18" charset="0"/>
                <a:ea typeface="ＭＳ Ｐゴシック" pitchFamily="34" charset="-128"/>
              </a:defRPr>
            </a:lvl1pPr>
          </a:lstStyle>
          <a:p>
            <a:pPr fontAlgn="base">
              <a:spcAft>
                <a:spcPct val="0"/>
              </a:spcAft>
              <a:defRPr/>
            </a:pPr>
            <a:fld id="{DA52FEA2-6043-4062-8E64-41FC7FB5FC6E}" type="slidenum">
              <a:rPr lang="en-US"/>
              <a:pPr fontAlgn="base">
                <a:spcAft>
                  <a:spcPct val="0"/>
                </a:spcAft>
                <a:defRPr/>
              </a:pPr>
              <a:t>‹#›</a:t>
            </a:fld>
            <a:endParaRPr lang="en-US"/>
          </a:p>
        </p:txBody>
      </p:sp>
      <p:sp>
        <p:nvSpPr>
          <p:cNvPr id="2053" name="Rectangle 5"/>
          <p:cNvSpPr>
            <a:spLocks noChangeArrowheads="1"/>
          </p:cNvSpPr>
          <p:nvPr/>
        </p:nvSpPr>
        <p:spPr bwMode="auto">
          <a:xfrm>
            <a:off x="0" y="14287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4" name="Rectangle 6"/>
          <p:cNvSpPr>
            <a:spLocks noChangeArrowheads="1"/>
          </p:cNvSpPr>
          <p:nvPr/>
        </p:nvSpPr>
        <p:spPr bwMode="auto">
          <a:xfrm>
            <a:off x="0" y="15430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1600" b="1">
              <a:solidFill>
                <a:srgbClr val="FFFF00"/>
              </a:solidFill>
              <a:ea typeface="ＭＳ Ｐゴシック" pitchFamily="34" charset="-128"/>
            </a:endParaRPr>
          </a:p>
        </p:txBody>
      </p:sp>
      <p:sp>
        <p:nvSpPr>
          <p:cNvPr id="2055" name="Rectangle 7"/>
          <p:cNvSpPr>
            <a:spLocks noGrp="1" noChangeArrowheads="1"/>
          </p:cNvSpPr>
          <p:nvPr>
            <p:ph type="title"/>
          </p:nvPr>
        </p:nvSpPr>
        <p:spPr bwMode="auto">
          <a:xfrm>
            <a:off x="1295400" y="228600"/>
            <a:ext cx="7543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056" name="Rectangle 8"/>
          <p:cNvSpPr>
            <a:spLocks noGrp="1" noChangeArrowheads="1"/>
          </p:cNvSpPr>
          <p:nvPr>
            <p:ph type="body" idx="1"/>
          </p:nvPr>
        </p:nvSpPr>
        <p:spPr bwMode="auto">
          <a:xfrm>
            <a:off x="609600" y="2209800"/>
            <a:ext cx="7848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7" name="Picture 39" descr="NOAA-NESDIS"/>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84138" y="133350"/>
            <a:ext cx="1231900"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43216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hdr="0" ftr="0" dt="0"/>
  <p:txStyles>
    <p:titleStyle>
      <a:lvl1pPr algn="ctr" rtl="0" eaLnBrk="0" fontAlgn="base" hangingPunct="0">
        <a:lnSpc>
          <a:spcPct val="85000"/>
        </a:lnSpc>
        <a:spcBef>
          <a:spcPct val="0"/>
        </a:spcBef>
        <a:spcAft>
          <a:spcPct val="0"/>
        </a:spcAft>
        <a:defRPr sz="4400" b="1">
          <a:solidFill>
            <a:srgbClr val="FAFD00"/>
          </a:solidFill>
          <a:latin typeface="+mj-lt"/>
          <a:ea typeface="ＭＳ Ｐゴシック" pitchFamily="34" charset="-128"/>
          <a:cs typeface="ＭＳ Ｐゴシック" charset="-128"/>
        </a:defRPr>
      </a:lvl1pPr>
      <a:lvl2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2pPr>
      <a:lvl3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3pPr>
      <a:lvl4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4pPr>
      <a:lvl5pPr algn="ctr" rtl="0" eaLnBrk="0" fontAlgn="base" hangingPunct="0">
        <a:lnSpc>
          <a:spcPct val="85000"/>
        </a:lnSpc>
        <a:spcBef>
          <a:spcPct val="0"/>
        </a:spcBef>
        <a:spcAft>
          <a:spcPct val="0"/>
        </a:spcAft>
        <a:defRPr sz="4400" b="1">
          <a:solidFill>
            <a:srgbClr val="FAFD00"/>
          </a:solidFill>
          <a:latin typeface="Book Antiqua" charset="0"/>
          <a:ea typeface="ＭＳ Ｐゴシック" pitchFamily="34" charset="-128"/>
          <a:cs typeface="ＭＳ Ｐゴシック" charset="-128"/>
        </a:defRPr>
      </a:lvl5pPr>
      <a:lvl6pPr marL="457200" algn="ctr" rtl="0" fontAlgn="base">
        <a:lnSpc>
          <a:spcPct val="85000"/>
        </a:lnSpc>
        <a:spcBef>
          <a:spcPct val="0"/>
        </a:spcBef>
        <a:spcAft>
          <a:spcPct val="0"/>
        </a:spcAft>
        <a:defRPr sz="4400" b="1">
          <a:solidFill>
            <a:srgbClr val="FAFD00"/>
          </a:solidFill>
          <a:latin typeface="Book Antiqua" charset="0"/>
        </a:defRPr>
      </a:lvl6pPr>
      <a:lvl7pPr marL="914400" algn="ctr" rtl="0" fontAlgn="base">
        <a:lnSpc>
          <a:spcPct val="85000"/>
        </a:lnSpc>
        <a:spcBef>
          <a:spcPct val="0"/>
        </a:spcBef>
        <a:spcAft>
          <a:spcPct val="0"/>
        </a:spcAft>
        <a:defRPr sz="4400" b="1">
          <a:solidFill>
            <a:srgbClr val="FAFD00"/>
          </a:solidFill>
          <a:latin typeface="Book Antiqua" charset="0"/>
        </a:defRPr>
      </a:lvl7pPr>
      <a:lvl8pPr marL="1371600" algn="ctr" rtl="0" fontAlgn="base">
        <a:lnSpc>
          <a:spcPct val="85000"/>
        </a:lnSpc>
        <a:spcBef>
          <a:spcPct val="0"/>
        </a:spcBef>
        <a:spcAft>
          <a:spcPct val="0"/>
        </a:spcAft>
        <a:defRPr sz="4400" b="1">
          <a:solidFill>
            <a:srgbClr val="FAFD00"/>
          </a:solidFill>
          <a:latin typeface="Book Antiqua" charset="0"/>
        </a:defRPr>
      </a:lvl8pPr>
      <a:lvl9pPr marL="1828800" algn="ctr" rtl="0" fontAlgn="base">
        <a:lnSpc>
          <a:spcPct val="85000"/>
        </a:lnSpc>
        <a:spcBef>
          <a:spcPct val="0"/>
        </a:spcBef>
        <a:spcAft>
          <a:spcPct val="0"/>
        </a:spcAft>
        <a:defRPr sz="4400" b="1">
          <a:solidFill>
            <a:srgbClr val="FAFD00"/>
          </a:solidFill>
          <a:latin typeface="Book Antiqua" charset="0"/>
        </a:defRPr>
      </a:lvl9pPr>
    </p:titleStyle>
    <p:bodyStyle>
      <a:lvl1pPr marL="342900" indent="-342900" algn="l" rtl="0" eaLnBrk="0" fontAlgn="base" hangingPunct="0">
        <a:spcBef>
          <a:spcPct val="20000"/>
        </a:spcBef>
        <a:spcAft>
          <a:spcPct val="0"/>
        </a:spcAft>
        <a:buClr>
          <a:srgbClr val="FAFD00"/>
        </a:buClr>
        <a:buSzPct val="100000"/>
        <a:buFont typeface="Symbol" pitchFamily="18" charset="2"/>
        <a:buChar char="·"/>
        <a:defRPr sz="2800">
          <a:solidFill>
            <a:srgbClr val="F8F8F8"/>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rgbClr val="A2D7FF"/>
        </a:buClr>
        <a:buSzPct val="100000"/>
        <a:buChar char="»"/>
        <a:defRPr sz="2400">
          <a:solidFill>
            <a:srgbClr val="F8F8F8"/>
          </a:solidFill>
          <a:latin typeface="+mn-lt"/>
          <a:ea typeface="ＭＳ Ｐゴシック" pitchFamily="34" charset="-128"/>
        </a:defRPr>
      </a:lvl2pPr>
      <a:lvl3pPr marL="1143000" indent="-228600" algn="l" rtl="0" eaLnBrk="0" fontAlgn="base" hangingPunct="0">
        <a:spcBef>
          <a:spcPct val="20000"/>
        </a:spcBef>
        <a:spcAft>
          <a:spcPct val="0"/>
        </a:spcAft>
        <a:buClr>
          <a:srgbClr val="FF6600"/>
        </a:buClr>
        <a:buSzPct val="100000"/>
        <a:buFont typeface="Times New Roman" pitchFamily="18" charset="0"/>
        <a:buChar char="–"/>
        <a:defRPr sz="2400">
          <a:solidFill>
            <a:srgbClr val="F8F8F8"/>
          </a:solidFill>
          <a:latin typeface="+mn-lt"/>
          <a:ea typeface="ＭＳ Ｐゴシック" pitchFamily="34" charset="-128"/>
        </a:defRPr>
      </a:lvl3pPr>
      <a:lvl4pPr marL="1600200" indent="-228600" algn="l" rtl="0" eaLnBrk="0" fontAlgn="base" hangingPunct="0">
        <a:spcBef>
          <a:spcPct val="20000"/>
        </a:spcBef>
        <a:spcAft>
          <a:spcPct val="0"/>
        </a:spcAft>
        <a:buClr>
          <a:schemeClr val="accent2"/>
        </a:buClr>
        <a:buSzPct val="65000"/>
        <a:buFont typeface="Monotype Sorts" charset="2"/>
        <a:buChar char="l"/>
        <a:defRPr sz="2000">
          <a:solidFill>
            <a:srgbClr val="F8F8F8"/>
          </a:solidFill>
          <a:latin typeface="+mn-lt"/>
          <a:ea typeface="ＭＳ Ｐゴシック" pitchFamily="34" charset="-128"/>
        </a:defRPr>
      </a:lvl4pPr>
      <a:lvl5pPr marL="2057400" indent="-228600" algn="l" rtl="0" eaLnBrk="0" fontAlgn="base" hangingPunct="0">
        <a:spcBef>
          <a:spcPct val="20000"/>
        </a:spcBef>
        <a:spcAft>
          <a:spcPct val="0"/>
        </a:spcAft>
        <a:buClr>
          <a:schemeClr val="folHlink"/>
        </a:buClr>
        <a:buSzPct val="100000"/>
        <a:buChar char="»"/>
        <a:defRPr sz="2000">
          <a:solidFill>
            <a:srgbClr val="F8F8F8"/>
          </a:solidFill>
          <a:latin typeface="+mn-lt"/>
          <a:ea typeface="ＭＳ Ｐゴシック" pitchFamily="34" charset="-128"/>
        </a:defRPr>
      </a:lvl5pPr>
      <a:lvl6pPr marL="25146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6pPr>
      <a:lvl7pPr marL="29718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7pPr>
      <a:lvl8pPr marL="34290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8pPr>
      <a:lvl9pPr marL="3886200" indent="-228600" algn="l" rtl="0" fontAlgn="base">
        <a:spcBef>
          <a:spcPct val="20000"/>
        </a:spcBef>
        <a:spcAft>
          <a:spcPct val="0"/>
        </a:spcAft>
        <a:buClr>
          <a:schemeClr val="folHlink"/>
        </a:buClr>
        <a:buSzPct val="100000"/>
        <a:buChar char="»"/>
        <a:defRPr sz="2000">
          <a:solidFill>
            <a:srgbClr val="F8F8F8"/>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EED98605-C4D9-407D-AE7E-9A9517A22159}" type="datetime1">
              <a:rPr lang="en-US" smtClean="0">
                <a:solidFill>
                  <a:srgbClr val="000000"/>
                </a:solidFill>
              </a:rPr>
              <a:pPr fontAlgn="base">
                <a:spcBef>
                  <a:spcPct val="0"/>
                </a:spcBef>
                <a:spcAft>
                  <a:spcPct val="0"/>
                </a:spcAft>
                <a:defRPr/>
              </a:pPr>
              <a:t>5/15/2015</a:t>
            </a:fld>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5098475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AEB95-881A-40E2-B382-64D659BD6864}" type="datetime1">
              <a:rPr lang="en-US" smtClean="0">
                <a:solidFill>
                  <a:prstClr val="black">
                    <a:tint val="75000"/>
                  </a:prstClr>
                </a:solidFill>
              </a:rPr>
              <a:pPr/>
              <a:t>5/15/2015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69482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1B69ECE-9D37-41CA-AC5F-8487BA39469F}"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6141025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7" descr="http://svkeg2.naps.kishou.go.jp/webpon/imagedat.php?SENSOR=HRIT-2&amp;CHAN=-1&amp;FOLDER=/grpL/msc/webpon/SatData/HRIT-2/VIS&amp;DIFF=0&amp;SET=DETAIL&amp;FILENAME=HRIT_MTSAT2_20131025_0032_DK01VIS&amp;PROJ=NOPR&amp;FORM=PNG&amp;PRJCLON=&amp;PRJCLAT=&amp;PRJCLAT2=&amp;STDXPOS=0&amp;STDYPOS=0&amp;STDLON=&amp;STDLAT=&amp;STDXSIZ=10&amp;STDYSIZ=10&amp;STDXNUM=0&amp;STDYNUM=0&amp;MAPCOL=10&amp;LINCOL=12&amp;LINITV=-10&amp;LINWID=1&amp;STRCOL=6&amp;EQUCOL=17&amp;STRSIZ=8&amp;STRPOS=1&amp;TIMMOD=0&amp;BRIGHT=0&amp;CNTRST=0&amp;ELVBRT=0&amp;STR=1&amp;ELV=1&amp;ERR=0&amp;INTP=0"/>
          <p:cNvPicPr>
            <a:picLocks noChangeAspect="1" noChangeArrowheads="1"/>
          </p:cNvPicPr>
          <p:nvPr userDrawn="1"/>
        </p:nvPicPr>
        <p:blipFill>
          <a:blip r:embed="rId14" cstate="print"/>
          <a:srcRect r="25202" b="69529"/>
          <a:stretch>
            <a:fillRect/>
          </a:stretch>
        </p:blipFill>
        <p:spPr bwMode="auto">
          <a:xfrm>
            <a:off x="6804249" y="0"/>
            <a:ext cx="2350621" cy="957600"/>
          </a:xfrm>
          <a:prstGeom prst="rect">
            <a:avLst/>
          </a:prstGeom>
          <a:noFill/>
        </p:spPr>
      </p:pic>
      <p:sp>
        <p:nvSpPr>
          <p:cNvPr id="10" name="正方形/長方形 9"/>
          <p:cNvSpPr/>
          <p:nvPr userDrawn="1"/>
        </p:nvSpPr>
        <p:spPr>
          <a:xfrm>
            <a:off x="6804248" y="0"/>
            <a:ext cx="1008112" cy="1166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sp>
        <p:nvSpPr>
          <p:cNvPr id="8" name="正方形/長方形 7"/>
          <p:cNvSpPr/>
          <p:nvPr userDrawn="1"/>
        </p:nvSpPr>
        <p:spPr>
          <a:xfrm>
            <a:off x="1" y="-1"/>
            <a:ext cx="6805612" cy="954000"/>
          </a:xfrm>
          <a:prstGeom prst="rect">
            <a:avLst/>
          </a:prstGeom>
          <a:gradFill flip="none" rotWithShape="1">
            <a:gsLst>
              <a:gs pos="66000">
                <a:schemeClr val="tx1"/>
              </a:gs>
              <a:gs pos="95000">
                <a:srgbClr val="CCECFF"/>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kumimoji="1" lang="ja-JP" altLang="en-US">
              <a:solidFill>
                <a:prstClr val="white"/>
              </a:solidFill>
            </a:endParaRPr>
          </a:p>
        </p:txBody>
      </p:sp>
      <p:sp>
        <p:nvSpPr>
          <p:cNvPr id="3074" name="タイトル プレースホルダ 1"/>
          <p:cNvSpPr>
            <a:spLocks noGrp="1"/>
          </p:cNvSpPr>
          <p:nvPr>
            <p:ph type="title"/>
          </p:nvPr>
        </p:nvSpPr>
        <p:spPr bwMode="auto">
          <a:xfrm>
            <a:off x="14808" y="250816"/>
            <a:ext cx="8229600" cy="729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テキスト プレースホルダ 2"/>
          <p:cNvSpPr>
            <a:spLocks noGrp="1"/>
          </p:cNvSpPr>
          <p:nvPr>
            <p:ph type="body" idx="1"/>
          </p:nvPr>
        </p:nvSpPr>
        <p:spPr bwMode="auto">
          <a:xfrm>
            <a:off x="457200" y="1124744"/>
            <a:ext cx="8229600" cy="50014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latin typeface="Arial" charset="0"/>
                <a:ea typeface="ＭＳ Ｐゴシック" pitchFamily="34" charset="-128"/>
              </a:defRPr>
            </a:lvl1pPr>
          </a:lstStyle>
          <a:p>
            <a:pPr fontAlgn="base">
              <a:spcBef>
                <a:spcPct val="0"/>
              </a:spcBef>
              <a:spcAft>
                <a:spcPct val="0"/>
              </a:spcAft>
              <a:defRPr/>
            </a:pPr>
            <a:r>
              <a:rPr kumimoji="1" lang="en-US" altLang="ja-JP">
                <a:solidFill>
                  <a:prstClr val="black">
                    <a:tint val="75000"/>
                  </a:prstClr>
                </a:solidFill>
              </a:rPr>
              <a:t>2015/04/10</a:t>
            </a:r>
            <a:endParaRPr kumimoji="1"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000" dirty="0" smtClean="0">
                <a:solidFill>
                  <a:schemeClr val="tx1">
                    <a:tint val="75000"/>
                  </a:schemeClr>
                </a:solidFill>
                <a:latin typeface="Arial" charset="0"/>
                <a:ea typeface="ＭＳ Ｐゴシック" pitchFamily="34" charset="-128"/>
              </a:defRPr>
            </a:lvl1pPr>
          </a:lstStyle>
          <a:p>
            <a:pPr fontAlgn="base">
              <a:spcBef>
                <a:spcPct val="0"/>
              </a:spcBef>
              <a:spcAft>
                <a:spcPct val="0"/>
              </a:spcAft>
              <a:defRPr/>
            </a:pPr>
            <a:r>
              <a:rPr kumimoji="1" lang="en-US" altLang="ja-JP">
                <a:solidFill>
                  <a:prstClr val="black">
                    <a:tint val="75000"/>
                  </a:prstClr>
                </a:solidFill>
              </a:rPr>
              <a:t>SSEC/CIMSS Seminar</a:t>
            </a:r>
            <a:endParaRPr kumimoji="1"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ＭＳ Ｐゴシック" pitchFamily="34" charset="-128"/>
              </a:defRPr>
            </a:lvl1pPr>
          </a:lstStyle>
          <a:p>
            <a:pPr fontAlgn="base">
              <a:spcBef>
                <a:spcPct val="0"/>
              </a:spcBef>
              <a:spcAft>
                <a:spcPct val="0"/>
              </a:spcAft>
              <a:defRPr/>
            </a:pPr>
            <a:fld id="{8514042D-A478-451E-911C-7B008393EB7D}" type="slidenum">
              <a:rPr kumimoji="1" lang="ja-JP" altLang="en-US">
                <a:solidFill>
                  <a:prstClr val="black">
                    <a:tint val="75000"/>
                  </a:prstClr>
                </a:solidFill>
              </a:rPr>
              <a:pPr fontAlgn="base">
                <a:spcBef>
                  <a:spcPct val="0"/>
                </a:spcBef>
                <a:spcAft>
                  <a:spcPct val="0"/>
                </a:spcAft>
                <a:defRPr/>
              </a:pPr>
              <a:t>‹#›</a:t>
            </a:fld>
            <a:endParaRPr kumimoji="1" lang="ja-JP" altLang="en-US">
              <a:solidFill>
                <a:prstClr val="black">
                  <a:tint val="75000"/>
                </a:prstClr>
              </a:solidFill>
            </a:endParaRPr>
          </a:p>
        </p:txBody>
      </p:sp>
      <p:cxnSp>
        <p:nvCxnSpPr>
          <p:cNvPr id="12" name="直線コネクタ 11"/>
          <p:cNvCxnSpPr/>
          <p:nvPr userDrawn="1"/>
        </p:nvCxnSpPr>
        <p:spPr>
          <a:xfrm>
            <a:off x="0" y="6360062"/>
            <a:ext cx="914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234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ctr" rtl="0" eaLnBrk="0" fontAlgn="base" hangingPunct="0">
        <a:spcBef>
          <a:spcPct val="0"/>
        </a:spcBef>
        <a:spcAft>
          <a:spcPct val="0"/>
        </a:spcAft>
        <a:defRPr kumimoji="1" sz="4000" kern="1200">
          <a:solidFill>
            <a:schemeClr val="bg1"/>
          </a:solidFill>
          <a:effectLst>
            <a:outerShdw blurRad="50800" dist="38100" dir="2700000" algn="tl" rotWithShape="0">
              <a:prstClr val="black">
                <a:alpha val="40000"/>
              </a:prstClr>
            </a:outerShdw>
          </a:effectLst>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34"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34"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34"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ea"/>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ea"/>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ea"/>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ea"/>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ea"/>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3771654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03.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9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3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5.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03.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303.xml"/></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30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10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32.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35.xml"/></Relationships>
</file>

<file path=ppt/slides/_rels/slide11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9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5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1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1.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2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38.xml"/></Relationships>
</file>

<file path=ppt/slides/_rels/slide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8.xml"/></Relationships>
</file>

<file path=ppt/slides/_rels/slide2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22.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174.xml"/></Relationships>
</file>

<file path=ppt/slides/_rels/slide2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74.xml"/></Relationships>
</file>

<file path=ppt/slides/_rels/slide24.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74.xml"/></Relationships>
</file>

<file path=ppt/slides/_rels/slide2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74.xml"/></Relationships>
</file>

<file path=ppt/slides/_rels/slide2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174.xml"/></Relationships>
</file>

<file path=ppt/slides/_rels/slide2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174.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97.xml"/></Relationships>
</file>

<file path=ppt/slides/_rels/slide30.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74.xml"/></Relationships>
</file>

<file path=ppt/slides/_rels/slide31.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174.xml"/></Relationships>
</file>

<file path=ppt/slides/_rels/slide32.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174.xml"/></Relationships>
</file>

<file path=ppt/slides/_rels/slide33.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74.xml"/></Relationships>
</file>

<file path=ppt/slides/_rels/slide34.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74.xml"/></Relationships>
</file>

<file path=ppt/slides/_rels/slide35.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174.xml"/></Relationships>
</file>

<file path=ppt/slides/_rels/slide37.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74.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4.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4.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95.xml"/><Relationship Id="rId5" Type="http://schemas.openxmlformats.org/officeDocument/2006/relationships/image" Target="../media/image34.jpeg"/><Relationship Id="rId4" Type="http://schemas.openxmlformats.org/officeDocument/2006/relationships/image" Target="../media/image33.jpeg"/></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4.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4.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4.xml"/></Relationships>
</file>

<file path=ppt/slides/_rels/slide4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4.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4.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4.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4.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4.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4.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4.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85.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4.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4.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4.xml"/></Relationships>
</file>

<file path=ppt/slides/_rels/slide5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4.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6.xml"/><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26.xml"/></Relationships>
</file>

<file path=ppt/slides/_rels/slide58.xml.rels><?xml version="1.0" encoding="UTF-8" standalone="yes"?>
<Relationships xmlns="http://schemas.openxmlformats.org/package/2006/relationships"><Relationship Id="rId3" Type="http://schemas.openxmlformats.org/officeDocument/2006/relationships/hyperlink" Target="http://cimss.ssec.wisc.edu/education/apps/bandapp/overview_ahi_first_images.html" TargetMode="External"/><Relationship Id="rId2" Type="http://schemas.openxmlformats.org/officeDocument/2006/relationships/hyperlink" Target="http://cimss.ssec.wisc.edu/education/apps/bandapp/overview_goes-r.html" TargetMode="External"/><Relationship Id="rId1" Type="http://schemas.openxmlformats.org/officeDocument/2006/relationships/slideLayout" Target="../slideLayouts/slideLayout121.xml"/><Relationship Id="rId4" Type="http://schemas.openxmlformats.org/officeDocument/2006/relationships/image" Target="../media/image29.jpeg"/></Relationships>
</file>

<file path=ppt/slides/_rels/slide5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110.xml"/><Relationship Id="rId5" Type="http://schemas.openxmlformats.org/officeDocument/2006/relationships/image" Target="../media/image91.png"/><Relationship Id="rId4" Type="http://schemas.openxmlformats.org/officeDocument/2006/relationships/image" Target="../media/image90.jpe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4.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4.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4.xml"/></Relationships>
</file>

<file path=ppt/slides/_rels/slide65.xml.rels><?xml version="1.0" encoding="UTF-8" standalone="yes"?>
<Relationships xmlns="http://schemas.openxmlformats.org/package/2006/relationships"><Relationship Id="rId3" Type="http://schemas.openxmlformats.org/officeDocument/2006/relationships/hyperlink" Target="http://cimss.ssec.wisc.edu/education/apps/bandapp/overview_ahi_first_images.html" TargetMode="External"/><Relationship Id="rId2" Type="http://schemas.openxmlformats.org/officeDocument/2006/relationships/hyperlink" Target="http://cimss.ssec.wisc.edu/education/apps/bandapp/overview_goes-r.html" TargetMode="External"/><Relationship Id="rId1" Type="http://schemas.openxmlformats.org/officeDocument/2006/relationships/slideLayout" Target="../slideLayouts/slideLayout121.xml"/><Relationship Id="rId4" Type="http://schemas.openxmlformats.org/officeDocument/2006/relationships/image" Target="../media/image2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67.xml.rels><?xml version="1.0" encoding="UTF-8" standalone="yes"?>
<Relationships xmlns="http://schemas.openxmlformats.org/package/2006/relationships"><Relationship Id="rId3" Type="http://schemas.openxmlformats.org/officeDocument/2006/relationships/hyperlink" Target="http://cimss.ssec.wisc.edu/goes/webapps/satrgb/overview_ahi.html" TargetMode="External"/><Relationship Id="rId2" Type="http://schemas.openxmlformats.org/officeDocument/2006/relationships/hyperlink" Target="http://cimss.ssec.wisc.edu/goes/webapps/satrgb/overview.html" TargetMode="External"/><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37.xml"/><Relationship Id="rId5" Type="http://schemas.openxmlformats.org/officeDocument/2006/relationships/image" Target="../media/image81.png"/><Relationship Id="rId4" Type="http://schemas.openxmlformats.org/officeDocument/2006/relationships/image" Target="../media/image9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70.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6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7.xml"/><Relationship Id="rId1" Type="http://schemas.openxmlformats.org/officeDocument/2006/relationships/slideLayout" Target="../slideLayouts/slideLayout198.xml"/></Relationships>
</file>

<file path=ppt/slides/_rels/slide75.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notesSlide" Target="../notesSlides/notesSlide18.xml"/><Relationship Id="rId1" Type="http://schemas.openxmlformats.org/officeDocument/2006/relationships/slideLayout" Target="../slideLayouts/slideLayout110.xml"/></Relationships>
</file>

<file path=ppt/slides/_rels/slide76.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5.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57.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58.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58.xml"/></Relationships>
</file>

<file path=ppt/slides/_rels/slide8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1.xml"/><Relationship Id="rId1" Type="http://schemas.openxmlformats.org/officeDocument/2006/relationships/slideLayout" Target="../slideLayouts/slideLayout151.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8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51.xml"/></Relationships>
</file>

<file path=ppt/slides/_rels/slide8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2.xml"/><Relationship Id="rId1" Type="http://schemas.openxmlformats.org/officeDocument/2006/relationships/slideLayout" Target="../slideLayouts/slideLayout151.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3.xml"/><Relationship Id="rId1" Type="http://schemas.openxmlformats.org/officeDocument/2006/relationships/slideLayout" Target="../slideLayouts/slideLayout151.xml"/></Relationships>
</file>

<file path=ppt/slides/_rels/slide88.xml.rels><?xml version="1.0" encoding="UTF-8" standalone="yes"?>
<Relationships xmlns="http://schemas.openxmlformats.org/package/2006/relationships"><Relationship Id="rId3" Type="http://schemas.openxmlformats.org/officeDocument/2006/relationships/hyperlink" Target="http://cimss.ssec.wisc.edu/goes/srsor2015/GOES-14_SRSOR.html" TargetMode="External"/><Relationship Id="rId7" Type="http://schemas.openxmlformats.org/officeDocument/2006/relationships/image" Target="../media/image119.gif"/><Relationship Id="rId2" Type="http://schemas.openxmlformats.org/officeDocument/2006/relationships/notesSlide" Target="../notesSlides/notesSlide24.xml"/><Relationship Id="rId1" Type="http://schemas.openxmlformats.org/officeDocument/2006/relationships/slideLayout" Target="../slideLayouts/slideLayout135.xml"/><Relationship Id="rId6" Type="http://schemas.openxmlformats.org/officeDocument/2006/relationships/hyperlink" Target="http://cimss.ssec.wisc.edu/goes/srsor2014/GOES-14_SRSOR.html" TargetMode="External"/><Relationship Id="rId5" Type="http://schemas.openxmlformats.org/officeDocument/2006/relationships/hyperlink" Target="http://cimss.ssec.wisc.edu/goes/srsor2013/GOES-14_SRSOR.html" TargetMode="External"/><Relationship Id="rId4" Type="http://schemas.openxmlformats.org/officeDocument/2006/relationships/hyperlink" Target="http://cimss.ssec.wisc.edu/goes/srsor/GOES-14_SRSOR.html"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21.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6.xml"/></Relationships>
</file>

<file path=ppt/slides/_rels/slide91.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9.xml"/></Relationships>
</file>

<file path=ppt/slides/_rels/slide92.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9.xml"/></Relationships>
</file>

<file path=ppt/slides/_rels/slide93.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79.xml"/></Relationships>
</file>

<file path=ppt/slides/_rels/slide94.xml.rels><?xml version="1.0" encoding="UTF-8" standalone="yes"?>
<Relationships xmlns="http://schemas.openxmlformats.org/package/2006/relationships"><Relationship Id="rId3" Type="http://schemas.openxmlformats.org/officeDocument/2006/relationships/hyperlink" Target="http://cimss.ssec.wisc.edu/education/apps/bandapp/overview_ahi_first_images.html" TargetMode="External"/><Relationship Id="rId2" Type="http://schemas.openxmlformats.org/officeDocument/2006/relationships/hyperlink" Target="http://cimss.ssec.wisc.edu/education/apps/bandapp/overview_goes-r.html" TargetMode="External"/><Relationship Id="rId1" Type="http://schemas.openxmlformats.org/officeDocument/2006/relationships/slideLayout" Target="../slideLayouts/slideLayout121.xml"/><Relationship Id="rId4" Type="http://schemas.openxmlformats.org/officeDocument/2006/relationships/image" Target="../media/image29.jpeg"/></Relationships>
</file>

<file path=ppt/slides/_rels/slide95.xml.rels><?xml version="1.0" encoding="UTF-8" standalone="yes"?>
<Relationships xmlns="http://schemas.openxmlformats.org/package/2006/relationships"><Relationship Id="rId3" Type="http://schemas.openxmlformats.org/officeDocument/2006/relationships/hyperlink" Target="http://cimss.ssec.wisc.edu/education/goesr" TargetMode="External"/><Relationship Id="rId2" Type="http://schemas.openxmlformats.org/officeDocument/2006/relationships/notesSlide" Target="../notesSlides/notesSlide26.xml"/><Relationship Id="rId1" Type="http://schemas.openxmlformats.org/officeDocument/2006/relationships/slideLayout" Target="../slideLayouts/slideLayout181.xml"/><Relationship Id="rId5" Type="http://schemas.openxmlformats.org/officeDocument/2006/relationships/hyperlink" Target="http://cimss.ssec.wisc.edu/goes/webapps/bandapp/" TargetMode="External"/><Relationship Id="rId4" Type="http://schemas.openxmlformats.org/officeDocument/2006/relationships/image" Target="../media/image124.JPG"/></Relationships>
</file>

<file path=ppt/slides/_rels/slide9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79.xml"/><Relationship Id="rId4" Type="http://schemas.openxmlformats.org/officeDocument/2006/relationships/image" Target="../media/image127.jpeg"/></Relationships>
</file>

<file path=ppt/slides/_rels/slide9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79.xml"/></Relationships>
</file>

<file path=ppt/slides/_rels/slide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7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304800" y="1152525"/>
            <a:ext cx="86963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a:solidFill>
                  <a:srgbClr val="FFFF00"/>
                </a:solidFill>
                <a:latin typeface="Arial Unicode MS" pitchFamily="34" charset="-128"/>
                <a:cs typeface="Times New Roman" pitchFamily="18" charset="0"/>
              </a:rPr>
              <a:t>The </a:t>
            </a:r>
            <a:r>
              <a:rPr lang="en-US" sz="4000" dirty="0" smtClean="0">
                <a:solidFill>
                  <a:srgbClr val="FFFF00"/>
                </a:solidFill>
                <a:latin typeface="Arial Unicode MS" pitchFamily="34" charset="-128"/>
                <a:cs typeface="Times New Roman" pitchFamily="18" charset="0"/>
              </a:rPr>
              <a:t>ABI on GOES-R Series </a:t>
            </a:r>
            <a:endParaRPr lang="en-US" sz="4000" dirty="0">
              <a:solidFill>
                <a:srgbClr val="FFFF00"/>
              </a:solidFill>
              <a:latin typeface="Arial Unicode MS" pitchFamily="34" charset="-128"/>
              <a:cs typeface="Times New Roman" pitchFamily="18" charset="0"/>
            </a:endParaRPr>
          </a:p>
        </p:txBody>
      </p:sp>
      <p:sp>
        <p:nvSpPr>
          <p:cNvPr id="101379" name="Text Box 3"/>
          <p:cNvSpPr txBox="1">
            <a:spLocks noChangeArrowheads="1"/>
          </p:cNvSpPr>
          <p:nvPr/>
        </p:nvSpPr>
        <p:spPr bwMode="auto">
          <a:xfrm>
            <a:off x="304800" y="2133600"/>
            <a:ext cx="8534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marL="0" lvl="1" algn="ctr" fontAlgn="base">
              <a:spcBef>
                <a:spcPct val="50000"/>
              </a:spcBef>
              <a:spcAft>
                <a:spcPct val="0"/>
              </a:spcAft>
            </a:pPr>
            <a:r>
              <a:rPr lang="en-US" sz="2000" b="1" dirty="0" smtClean="0">
                <a:solidFill>
                  <a:srgbClr val="FFFFFF"/>
                </a:solidFill>
                <a:latin typeface="Arial Unicode MS" pitchFamily="34" charset="-128"/>
              </a:rPr>
              <a:t>Jordan </a:t>
            </a:r>
            <a:r>
              <a:rPr lang="en-US" sz="2000" b="1" dirty="0" err="1" smtClean="0">
                <a:solidFill>
                  <a:srgbClr val="FFFFFF"/>
                </a:solidFill>
                <a:latin typeface="Arial Unicode MS" pitchFamily="34" charset="-128"/>
              </a:rPr>
              <a:t>Gerth</a:t>
            </a:r>
            <a:r>
              <a:rPr lang="en-US" sz="2000" b="1" dirty="0" smtClean="0">
                <a:solidFill>
                  <a:srgbClr val="FFFFFF"/>
                </a:solidFill>
                <a:latin typeface="Arial Unicode MS" pitchFamily="34" charset="-128"/>
              </a:rPr>
              <a:t> (jordan.gerth</a:t>
            </a:r>
            <a:r>
              <a:rPr lang="en-US" dirty="0" smtClean="0">
                <a:solidFill>
                  <a:srgbClr val="FFFFFF"/>
                </a:solidFill>
              </a:rPr>
              <a: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CIMSS</a:t>
            </a:r>
            <a:endParaRPr lang="en-US" sz="2000" b="1" dirty="0">
              <a:solidFill>
                <a:srgbClr val="FFFF00"/>
              </a:solidFill>
              <a:latin typeface="Arial Unicode MS" pitchFamily="34" charset="-128"/>
            </a:endParaRPr>
          </a:p>
          <a:p>
            <a:pPr algn="ctr" fontAlgn="base">
              <a:spcBef>
                <a:spcPct val="50000"/>
              </a:spcBef>
              <a:spcAft>
                <a:spcPct val="0"/>
              </a:spcAft>
            </a:pPr>
            <a:r>
              <a:rPr lang="en-US" sz="2000" b="1" dirty="0" smtClean="0">
                <a:solidFill>
                  <a:srgbClr val="FFFF00"/>
                </a:solidFill>
                <a:latin typeface="Arial Unicode MS" pitchFamily="34" charset="-128"/>
              </a:rPr>
              <a:t>Madison</a:t>
            </a:r>
            <a:r>
              <a:rPr lang="en-US" sz="2000" b="1" dirty="0">
                <a:solidFill>
                  <a:srgbClr val="FFFF00"/>
                </a:solidFill>
                <a:latin typeface="Arial Unicode MS" pitchFamily="34" charset="-128"/>
              </a:rPr>
              <a:t>, </a:t>
            </a:r>
            <a:r>
              <a:rPr lang="en-US" sz="2000" b="1" dirty="0" smtClean="0">
                <a:solidFill>
                  <a:srgbClr val="FFFF00"/>
                </a:solidFill>
                <a:latin typeface="Arial Unicode MS" pitchFamily="34" charset="-128"/>
              </a:rPr>
              <a:t>WI</a:t>
            </a:r>
          </a:p>
          <a:p>
            <a:pPr algn="ctr" fontAlgn="base">
              <a:spcBef>
                <a:spcPct val="50000"/>
              </a:spcBef>
              <a:spcAft>
                <a:spcPct val="0"/>
              </a:spcAft>
            </a:pPr>
            <a:r>
              <a:rPr lang="en-US" sz="2000" b="1" dirty="0" smtClean="0">
                <a:solidFill>
                  <a:srgbClr val="FFFF00"/>
                </a:solidFill>
                <a:latin typeface="Arial Unicode MS" pitchFamily="34" charset="-128"/>
              </a:rPr>
              <a:t>                                       </a:t>
            </a:r>
            <a:r>
              <a:rPr lang="en-US" sz="2000" b="1" dirty="0" smtClean="0">
                <a:solidFill>
                  <a:schemeClr val="bg1"/>
                </a:solidFill>
                <a:latin typeface="Arial Unicode MS" pitchFamily="34" charset="-128"/>
              </a:rPr>
              <a:t>Plus many, many more…</a:t>
            </a:r>
            <a:endParaRPr lang="en-US" sz="2000" b="1" dirty="0">
              <a:solidFill>
                <a:schemeClr val="bg1"/>
              </a:solidFill>
              <a:latin typeface="Arial Unicode MS" pitchFamily="34" charset="-128"/>
            </a:endParaRP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3581400" y="5950803"/>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b="1" dirty="0" smtClean="0">
                <a:solidFill>
                  <a:srgbClr val="FFFFFF"/>
                </a:solidFill>
              </a:rPr>
              <a:t>GOES-R User Readiness</a:t>
            </a:r>
          </a:p>
          <a:p>
            <a:pPr algn="ctr" eaLnBrk="1" fontAlgn="base" hangingPunct="1">
              <a:spcBef>
                <a:spcPct val="0"/>
              </a:spcBef>
              <a:spcAft>
                <a:spcPct val="0"/>
              </a:spcAft>
            </a:pPr>
            <a:r>
              <a:rPr lang="en-US" sz="1600" b="1" dirty="0" smtClean="0">
                <a:solidFill>
                  <a:srgbClr val="FFFFFF"/>
                </a:solidFill>
              </a:rPr>
              <a:t>Kansas City</a:t>
            </a:r>
            <a:endParaRPr lang="en-US" sz="1600" b="1" dirty="0">
              <a:solidFill>
                <a:srgbClr val="FFFFFF"/>
              </a:solidFill>
            </a:endParaRPr>
          </a:p>
          <a:p>
            <a:pPr algn="ctr" eaLnBrk="1" fontAlgn="base" hangingPunct="1">
              <a:spcBef>
                <a:spcPct val="0"/>
              </a:spcBef>
              <a:spcAft>
                <a:spcPct val="0"/>
              </a:spcAft>
            </a:pPr>
            <a:r>
              <a:rPr lang="en-US" sz="1600" b="1" dirty="0" smtClean="0">
                <a:solidFill>
                  <a:srgbClr val="FFFFFF"/>
                </a:solidFill>
              </a:rPr>
              <a:t>June 16, 2015 </a:t>
            </a:r>
            <a:endParaRPr lang="en-US" sz="1600" b="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4" name="Picture 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19600"/>
            <a:ext cx="323373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5" name="Picture 2" descr="C:\SAT\Users\tims\Documents\gifs_old\star_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spTree>
    <p:extLst>
      <p:ext uri="{BB962C8B-B14F-4D97-AF65-F5344CB8AC3E}">
        <p14:creationId xmlns:p14="http://schemas.microsoft.com/office/powerpoint/2010/main" val="14926618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r>
              <a:rPr lang="en-US" dirty="0" smtClean="0">
                <a:solidFill>
                  <a:srgbClr val="FFFF00"/>
                </a:solidFill>
              </a:rPr>
              <a:t>Data Flow</a:t>
            </a:r>
            <a:endParaRPr lang="en-US" dirty="0">
              <a:solidFill>
                <a:srgbClr val="FFFF00"/>
              </a:solidFill>
            </a:endParaRPr>
          </a:p>
        </p:txBody>
      </p:sp>
      <p:sp>
        <p:nvSpPr>
          <p:cNvPr id="4" name="Content Placeholder 3"/>
          <p:cNvSpPr>
            <a:spLocks noGrp="1"/>
          </p:cNvSpPr>
          <p:nvPr>
            <p:ph idx="1"/>
          </p:nvPr>
        </p:nvSpPr>
        <p:spPr>
          <a:xfrm>
            <a:off x="152400" y="914400"/>
            <a:ext cx="8763000" cy="4525963"/>
          </a:xfrm>
        </p:spPr>
        <p:txBody>
          <a:bodyPr/>
          <a:lstStyle/>
          <a:p>
            <a:r>
              <a:rPr lang="en-US" sz="2400" dirty="0" smtClean="0">
                <a:solidFill>
                  <a:schemeClr val="bg1"/>
                </a:solidFill>
              </a:rPr>
              <a:t>Current plans </a:t>
            </a:r>
            <a:r>
              <a:rPr lang="en-US" sz="2400" dirty="0" smtClean="0">
                <a:solidFill>
                  <a:schemeClr val="bg1"/>
                </a:solidFill>
              </a:rPr>
              <a:t>call for several data delivery methods, for real-time, these are: </a:t>
            </a:r>
          </a:p>
          <a:p>
            <a:pPr lvl="1"/>
            <a:r>
              <a:rPr lang="en-US" sz="1600" dirty="0">
                <a:solidFill>
                  <a:srgbClr val="FFFF00"/>
                </a:solidFill>
              </a:rPr>
              <a:t>GOES-R </a:t>
            </a:r>
            <a:r>
              <a:rPr lang="en-US" sz="1600" dirty="0" err="1">
                <a:solidFill>
                  <a:srgbClr val="FFFF00"/>
                </a:solidFill>
              </a:rPr>
              <a:t>ReBroadcast</a:t>
            </a:r>
            <a:r>
              <a:rPr lang="en-US" sz="1600" dirty="0">
                <a:solidFill>
                  <a:srgbClr val="FFFF00"/>
                </a:solidFill>
              </a:rPr>
              <a:t> (GRB</a:t>
            </a:r>
            <a:r>
              <a:rPr lang="en-US" sz="1600" dirty="0" smtClean="0">
                <a:solidFill>
                  <a:srgbClr val="FFFF00"/>
                </a:solidFill>
              </a:rPr>
              <a:t>) (National Centers)</a:t>
            </a:r>
          </a:p>
          <a:p>
            <a:pPr lvl="1"/>
            <a:r>
              <a:rPr lang="en-US" sz="1600" dirty="0" smtClean="0">
                <a:solidFill>
                  <a:srgbClr val="FFFF00"/>
                </a:solidFill>
              </a:rPr>
              <a:t>SBN</a:t>
            </a:r>
            <a:r>
              <a:rPr lang="en-US" sz="1600" dirty="0" smtClean="0">
                <a:solidFill>
                  <a:srgbClr val="FFFFFF"/>
                </a:solidFill>
              </a:rPr>
              <a:t>.</a:t>
            </a:r>
          </a:p>
          <a:p>
            <a:pPr lvl="1"/>
            <a:r>
              <a:rPr lang="en-US" sz="1600" dirty="0" smtClean="0">
                <a:solidFill>
                  <a:srgbClr val="FFFF00"/>
                </a:solidFill>
              </a:rPr>
              <a:t>Other (pull)</a:t>
            </a:r>
            <a:endParaRPr lang="en-US" sz="1600" dirty="0" smtClean="0">
              <a:solidFill>
                <a:srgbClr val="FFFF00"/>
              </a:solidFill>
            </a:endParaRPr>
          </a:p>
          <a:p>
            <a:pPr lvl="1"/>
            <a:endParaRPr lang="en-US" sz="1600" dirty="0">
              <a:solidFill>
                <a:srgbClr val="FFFFFF"/>
              </a:solidFill>
            </a:endParaRPr>
          </a:p>
          <a:p>
            <a:r>
              <a:rPr lang="en-US" sz="2000" dirty="0" smtClean="0">
                <a:solidFill>
                  <a:srgbClr val="FFFFFF"/>
                </a:solidFill>
              </a:rPr>
              <a:t>Hence, what GOES-R data you have may depend on your access method. For example, courser data outside of CONUS and certain sectors.</a:t>
            </a:r>
            <a:endParaRPr lang="en-US" sz="2000" dirty="0">
              <a:solidFill>
                <a:schemeClr val="bg1"/>
              </a:solidFill>
            </a:endParaRPr>
          </a:p>
          <a:p>
            <a:endParaRPr lang="en-US" sz="2400" dirty="0">
              <a:solidFill>
                <a:schemeClr val="bg1"/>
              </a:solidFill>
            </a:endParaRPr>
          </a:p>
          <a:p>
            <a:endParaRPr lang="en-US" sz="2400" dirty="0" smtClean="0">
              <a:solidFill>
                <a:schemeClr val="bg1"/>
              </a:solidFill>
            </a:endParaRPr>
          </a:p>
          <a:p>
            <a:endParaRPr lang="en-US" sz="2400" dirty="0">
              <a:solidFill>
                <a:schemeClr val="bg1"/>
              </a:solidFill>
            </a:endParaRPr>
          </a:p>
          <a:p>
            <a:endParaRPr lang="en-US" sz="2400" dirty="0" smtClean="0">
              <a:solidFill>
                <a:schemeClr val="bg1"/>
              </a:solidFill>
            </a:endParaRPr>
          </a:p>
        </p:txBody>
      </p:sp>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41777019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endParaRPr lang="en-US" dirty="0">
              <a:solidFill>
                <a:srgbClr val="FFFF00"/>
              </a:solidFill>
            </a:endParaRP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marL="457200" lvl="1" indent="0" eaLnBrk="1" hangingPunct="1">
              <a:buNone/>
            </a:pPr>
            <a:endParaRPr lang="en-US" dirty="0" smtClean="0">
              <a:solidFill>
                <a:schemeClr val="bg1"/>
              </a:solidFill>
            </a:endParaRPr>
          </a:p>
          <a:p>
            <a:pPr eaLnBrk="1" hangingPunct="1"/>
            <a:r>
              <a:rPr lang="en-US" dirty="0" smtClean="0">
                <a:solidFill>
                  <a:srgbClr val="FFFF00"/>
                </a:solidFill>
              </a:rPr>
              <a:t>Other</a:t>
            </a:r>
          </a:p>
          <a:p>
            <a:pPr eaLnBrk="1" hangingPunct="1"/>
            <a:r>
              <a:rPr lang="en-US" dirty="0" smtClean="0">
                <a:solidFill>
                  <a:schemeClr val="bg1"/>
                </a:solidFill>
              </a:rPr>
              <a:t>Summary</a:t>
            </a:r>
          </a:p>
          <a:p>
            <a:pPr eaLnBrk="1" hangingPunct="1"/>
            <a:r>
              <a:rPr lang="en-US" dirty="0" smtClean="0">
                <a:solidFill>
                  <a:schemeClr val="bg1"/>
                </a:solidFill>
              </a:rPr>
              <a:t>More </a:t>
            </a:r>
            <a:r>
              <a:rPr lang="en-US" dirty="0" smtClean="0">
                <a:solidFill>
                  <a:schemeClr val="bg1"/>
                </a:solidFill>
              </a:rPr>
              <a:t>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100</a:t>
            </a:fld>
            <a:endParaRPr lang="en-US" smtClean="0">
              <a:solidFill>
                <a:srgbClr val="000000"/>
              </a:solidFill>
            </a:endParaRPr>
          </a:p>
        </p:txBody>
      </p:sp>
      <p:pic>
        <p:nvPicPr>
          <p:cNvPr id="8" name="Picture 2" descr="C:\SAT\ABI\ABIX OLD\MATLAB6p5p1\work\cube_imager.png"/>
          <p:cNvPicPr>
            <a:picLocks noChangeAspect="1" noChangeArrowheads="1"/>
          </p:cNvPicPr>
          <p:nvPr/>
        </p:nvPicPr>
        <p:blipFill rotWithShape="1">
          <a:blip r:embed="rId2">
            <a:extLst>
              <a:ext uri="{28A0092B-C50C-407E-A947-70E740481C1C}">
                <a14:useLocalDpi xmlns:a14="http://schemas.microsoft.com/office/drawing/2010/main" val="0"/>
              </a:ext>
            </a:extLst>
          </a:blip>
          <a:srcRect l="4959" t="13600" r="6401" b="6187"/>
          <a:stretch/>
        </p:blipFill>
        <p:spPr bwMode="auto">
          <a:xfrm>
            <a:off x="4886826" y="3048000"/>
            <a:ext cx="3893642" cy="264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290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526" t="14114" r="15333" b="11794"/>
          <a:stretch/>
        </p:blipFill>
        <p:spPr bwMode="auto">
          <a:xfrm>
            <a:off x="0" y="-9358"/>
            <a:ext cx="9156476" cy="6867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81600" y="6258580"/>
            <a:ext cx="3621954" cy="523220"/>
          </a:xfrm>
          <a:prstGeom prst="rect">
            <a:avLst/>
          </a:prstGeom>
          <a:noFill/>
        </p:spPr>
        <p:txBody>
          <a:bodyPr wrap="none" rtlCol="0">
            <a:spAutoFit/>
          </a:bodyPr>
          <a:lstStyle/>
          <a:p>
            <a:r>
              <a:rPr lang="en-US" sz="2800" dirty="0">
                <a:solidFill>
                  <a:srgbClr val="FFFF00"/>
                </a:solidFill>
              </a:rPr>
              <a:t>http://www.goes-r.gov</a:t>
            </a: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101</a:t>
            </a:fld>
            <a:endParaRPr lang="en-US">
              <a:solidFill>
                <a:srgbClr val="000000"/>
              </a:solidFill>
            </a:endParaRPr>
          </a:p>
        </p:txBody>
      </p:sp>
    </p:spTree>
    <p:extLst>
      <p:ext uri="{BB962C8B-B14F-4D97-AF65-F5344CB8AC3E}">
        <p14:creationId xmlns:p14="http://schemas.microsoft.com/office/powerpoint/2010/main" val="18634254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212" y="-215153"/>
            <a:ext cx="7086600" cy="1143000"/>
          </a:xfrm>
        </p:spPr>
        <p:txBody>
          <a:bodyPr/>
          <a:lstStyle/>
          <a:p>
            <a:r>
              <a:rPr lang="en-US" b="1" dirty="0" smtClean="0">
                <a:solidFill>
                  <a:schemeClr val="tx1"/>
                </a:solidFill>
                <a:effectLst>
                  <a:outerShdw blurRad="38100" dist="38100" dir="2700000" algn="tl">
                    <a:srgbClr val="000000">
                      <a:alpha val="43137"/>
                    </a:srgbClr>
                  </a:outerShdw>
                </a:effectLst>
              </a:rPr>
              <a:t>GOES-R ABI Products</a:t>
            </a:r>
            <a:endParaRPr lang="en-US" b="1" dirty="0">
              <a:solidFill>
                <a:schemeClr val="tx1"/>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53360108"/>
              </p:ext>
            </p:extLst>
          </p:nvPr>
        </p:nvGraphicFramePr>
        <p:xfrm>
          <a:off x="1219201" y="1218341"/>
          <a:ext cx="2833066" cy="5034280"/>
        </p:xfrm>
        <a:graphic>
          <a:graphicData uri="http://schemas.openxmlformats.org/drawingml/2006/table">
            <a:tbl>
              <a:tblPr firstRow="1" bandRow="1">
                <a:tableStyleId>{5C22544A-7EE6-4342-B048-85BDC9FD1C3A}</a:tableStyleId>
              </a:tblPr>
              <a:tblGrid>
                <a:gridCol w="2833066"/>
              </a:tblGrid>
              <a:tr h="382417">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4651863">
                <a:tc>
                  <a:txBody>
                    <a:bodyPr/>
                    <a:lstStyle/>
                    <a:p>
                      <a:pPr>
                        <a:spcAft>
                          <a:spcPts val="200"/>
                        </a:spcAft>
                      </a:pPr>
                      <a:r>
                        <a:rPr lang="en-US" sz="1000" dirty="0" smtClean="0"/>
                        <a:t>Aerosol Detection (Including Smoke</a:t>
                      </a:r>
                      <a:r>
                        <a:rPr lang="en-US" sz="1000" baseline="0" dirty="0" smtClean="0"/>
                        <a:t> and Dust)</a:t>
                      </a:r>
                    </a:p>
                    <a:p>
                      <a:pPr>
                        <a:spcAft>
                          <a:spcPts val="200"/>
                        </a:spcAft>
                      </a:pPr>
                      <a:r>
                        <a:rPr lang="en-US" sz="1000" baseline="0" dirty="0" smtClean="0"/>
                        <a:t>Aerosol Optical Depth (AOD)</a:t>
                      </a:r>
                    </a:p>
                    <a:p>
                      <a:pPr>
                        <a:spcAft>
                          <a:spcPts val="200"/>
                        </a:spcAft>
                      </a:pPr>
                      <a:r>
                        <a:rPr lang="en-US" sz="1000" baseline="0" dirty="0" smtClean="0"/>
                        <a:t>Clear Sky Masks</a:t>
                      </a:r>
                    </a:p>
                    <a:p>
                      <a:pPr>
                        <a:spcAft>
                          <a:spcPts val="200"/>
                        </a:spcAft>
                      </a:pPr>
                      <a:r>
                        <a:rPr lang="en-US" sz="1000" baseline="0" dirty="0" smtClean="0"/>
                        <a:t>Cloud and Moisture Imagery</a:t>
                      </a:r>
                    </a:p>
                    <a:p>
                      <a:pPr>
                        <a:spcAft>
                          <a:spcPts val="200"/>
                        </a:spcAft>
                      </a:pPr>
                      <a:r>
                        <a:rPr lang="en-US" sz="1000" baseline="0" dirty="0" smtClean="0"/>
                        <a:t>Cloud Optical Depth</a:t>
                      </a:r>
                    </a:p>
                    <a:p>
                      <a:pPr>
                        <a:spcAft>
                          <a:spcPts val="200"/>
                        </a:spcAft>
                      </a:pPr>
                      <a:r>
                        <a:rPr lang="en-US" sz="1000" baseline="0" dirty="0" smtClean="0"/>
                        <a:t>Cloud Particle Size Distribution</a:t>
                      </a:r>
                    </a:p>
                    <a:p>
                      <a:pPr>
                        <a:spcAft>
                          <a:spcPts val="200"/>
                        </a:spcAft>
                      </a:pPr>
                      <a:r>
                        <a:rPr lang="en-US" sz="1000" baseline="0" dirty="0" smtClean="0"/>
                        <a:t>Cloud Top Height</a:t>
                      </a:r>
                    </a:p>
                    <a:p>
                      <a:pPr>
                        <a:spcAft>
                          <a:spcPts val="200"/>
                        </a:spcAft>
                      </a:pPr>
                      <a:r>
                        <a:rPr lang="en-US" sz="1000" baseline="0" dirty="0" smtClean="0"/>
                        <a:t>Cloud Top Phase</a:t>
                      </a:r>
                    </a:p>
                    <a:p>
                      <a:pPr>
                        <a:spcAft>
                          <a:spcPts val="200"/>
                        </a:spcAft>
                      </a:pPr>
                      <a:r>
                        <a:rPr lang="en-US" sz="1000" baseline="0" dirty="0" smtClean="0"/>
                        <a:t>Cloud Top Pressure</a:t>
                      </a:r>
                    </a:p>
                    <a:p>
                      <a:pPr>
                        <a:spcAft>
                          <a:spcPts val="200"/>
                        </a:spcAft>
                      </a:pPr>
                      <a:r>
                        <a:rPr lang="en-US" sz="1000" baseline="0" dirty="0" smtClean="0"/>
                        <a:t>Cloud Top Temperature</a:t>
                      </a:r>
                    </a:p>
                    <a:p>
                      <a:pPr>
                        <a:spcAft>
                          <a:spcPts val="200"/>
                        </a:spcAft>
                      </a:pPr>
                      <a:r>
                        <a:rPr lang="en-US" sz="1000" baseline="0" dirty="0" smtClean="0"/>
                        <a:t>Derived Motion Winds</a:t>
                      </a:r>
                    </a:p>
                    <a:p>
                      <a:pPr>
                        <a:spcAft>
                          <a:spcPts val="200"/>
                        </a:spcAft>
                      </a:pPr>
                      <a:r>
                        <a:rPr lang="en-US" sz="1000" dirty="0" smtClean="0"/>
                        <a:t>Derived Stability Indices</a:t>
                      </a:r>
                    </a:p>
                    <a:p>
                      <a:pPr>
                        <a:spcAft>
                          <a:spcPts val="200"/>
                        </a:spcAft>
                      </a:pPr>
                      <a:r>
                        <a:rPr lang="en-US" sz="1000" dirty="0" smtClean="0"/>
                        <a:t>Downward</a:t>
                      </a:r>
                      <a:r>
                        <a:rPr lang="en-US" sz="1000" baseline="0" dirty="0" smtClean="0"/>
                        <a:t> Shortwave Radiation: Surface</a:t>
                      </a:r>
                    </a:p>
                    <a:p>
                      <a:pPr>
                        <a:spcAft>
                          <a:spcPts val="200"/>
                        </a:spcAft>
                      </a:pPr>
                      <a:r>
                        <a:rPr lang="en-US" sz="1000" baseline="0" dirty="0" smtClean="0"/>
                        <a:t>Fire/Hot Spot Characterization</a:t>
                      </a:r>
                    </a:p>
                    <a:p>
                      <a:pPr>
                        <a:spcAft>
                          <a:spcPts val="200"/>
                        </a:spcAft>
                      </a:pPr>
                      <a:r>
                        <a:rPr lang="en-US" sz="1000" baseline="0" dirty="0" smtClean="0"/>
                        <a:t>Hurricane Intensity Estimation</a:t>
                      </a:r>
                    </a:p>
                    <a:p>
                      <a:pPr>
                        <a:spcAft>
                          <a:spcPts val="200"/>
                        </a:spcAft>
                      </a:pPr>
                      <a:r>
                        <a:rPr lang="en-US" sz="1000" baseline="0" dirty="0" smtClean="0"/>
                        <a:t>Land Surface Temperature (Skin)</a:t>
                      </a:r>
                    </a:p>
                    <a:p>
                      <a:pPr>
                        <a:spcAft>
                          <a:spcPts val="200"/>
                        </a:spcAft>
                      </a:pPr>
                      <a:r>
                        <a:rPr lang="en-US" sz="1000" baseline="0" dirty="0" smtClean="0"/>
                        <a:t>Legacy Vertical Moisture Profile</a:t>
                      </a:r>
                    </a:p>
                    <a:p>
                      <a:pPr>
                        <a:spcAft>
                          <a:spcPts val="200"/>
                        </a:spcAft>
                      </a:pPr>
                      <a:r>
                        <a:rPr lang="en-US" sz="1000" baseline="0" dirty="0" smtClean="0"/>
                        <a:t>Legacy Vertical Temperature Profile</a:t>
                      </a:r>
                    </a:p>
                    <a:p>
                      <a:pPr>
                        <a:spcAft>
                          <a:spcPts val="200"/>
                        </a:spcAft>
                      </a:pPr>
                      <a:r>
                        <a:rPr lang="en-US" sz="1000" baseline="0" dirty="0" smtClean="0"/>
                        <a:t>Radiances</a:t>
                      </a:r>
                    </a:p>
                    <a:p>
                      <a:pPr>
                        <a:spcAft>
                          <a:spcPts val="200"/>
                        </a:spcAft>
                      </a:pPr>
                      <a:r>
                        <a:rPr lang="en-US" sz="1000" baseline="0" dirty="0" smtClean="0"/>
                        <a:t>Rainfall Rate/QPE</a:t>
                      </a:r>
                    </a:p>
                    <a:p>
                      <a:pPr>
                        <a:spcAft>
                          <a:spcPts val="200"/>
                        </a:spcAft>
                      </a:pPr>
                      <a:r>
                        <a:rPr lang="en-US" sz="1000" baseline="0" dirty="0" smtClean="0"/>
                        <a:t>Reflected Shortwave Radiation: TOA</a:t>
                      </a:r>
                    </a:p>
                    <a:p>
                      <a:pPr>
                        <a:spcAft>
                          <a:spcPts val="200"/>
                        </a:spcAft>
                      </a:pPr>
                      <a:r>
                        <a:rPr lang="en-US" sz="1000" baseline="0" dirty="0" smtClean="0"/>
                        <a:t>Sea Surface Temperature (Skin)</a:t>
                      </a:r>
                    </a:p>
                    <a:p>
                      <a:pPr>
                        <a:spcAft>
                          <a:spcPts val="200"/>
                        </a:spcAft>
                      </a:pPr>
                      <a:r>
                        <a:rPr lang="en-US" sz="1000" baseline="0" dirty="0" smtClean="0"/>
                        <a:t>Snow Cover</a:t>
                      </a:r>
                    </a:p>
                    <a:p>
                      <a:pPr>
                        <a:spcAft>
                          <a:spcPts val="200"/>
                        </a:spcAft>
                      </a:pPr>
                      <a:r>
                        <a:rPr lang="en-US" sz="1000" baseline="0" dirty="0" smtClean="0"/>
                        <a:t>Total Precipitable Water</a:t>
                      </a:r>
                    </a:p>
                    <a:p>
                      <a:pPr>
                        <a:spcAft>
                          <a:spcPts val="200"/>
                        </a:spcAft>
                      </a:pPr>
                      <a:r>
                        <a:rPr lang="en-US" sz="1000" baseline="0" dirty="0" smtClean="0"/>
                        <a:t>Volcanic Ash: Detection and Height</a:t>
                      </a:r>
                    </a:p>
                  </a:txBody>
                  <a:tcPr>
                    <a:solidFill>
                      <a:schemeClr val="accent1">
                        <a:lumMod val="20000"/>
                        <a:lumOff val="80000"/>
                      </a:schemeClr>
                    </a:solidFill>
                  </a:tcPr>
                </a:tc>
              </a:tr>
            </a:tbl>
          </a:graphicData>
        </a:graphic>
      </p:graphicFrame>
      <p:sp>
        <p:nvSpPr>
          <p:cNvPr id="7" name="TextBox 6"/>
          <p:cNvSpPr txBox="1"/>
          <p:nvPr/>
        </p:nvSpPr>
        <p:spPr>
          <a:xfrm>
            <a:off x="12770" y="730412"/>
            <a:ext cx="5432612"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Baseline Products</a:t>
            </a:r>
          </a:p>
        </p:txBody>
      </p:sp>
      <p:graphicFrame>
        <p:nvGraphicFramePr>
          <p:cNvPr id="8" name="Content Placeholder 4"/>
          <p:cNvGraphicFramePr>
            <a:graphicFrameLocks/>
          </p:cNvGraphicFramePr>
          <p:nvPr>
            <p:extLst>
              <p:ext uri="{D42A27DB-BD31-4B8C-83A1-F6EECF244321}">
                <p14:modId xmlns:p14="http://schemas.microsoft.com/office/powerpoint/2010/main" val="3883706649"/>
              </p:ext>
            </p:extLst>
          </p:nvPr>
        </p:nvGraphicFramePr>
        <p:xfrm>
          <a:off x="5066852" y="1218341"/>
          <a:ext cx="2646381" cy="5186680"/>
        </p:xfrm>
        <a:graphic>
          <a:graphicData uri="http://schemas.openxmlformats.org/drawingml/2006/table">
            <a:tbl>
              <a:tblPr firstRow="1" bandRow="1">
                <a:tableStyleId>{5C22544A-7EE6-4342-B048-85BDC9FD1C3A}</a:tableStyleId>
              </a:tblPr>
              <a:tblGrid>
                <a:gridCol w="2646381"/>
              </a:tblGrid>
              <a:tr h="370840">
                <a:tc>
                  <a:txBody>
                    <a:bodyPr/>
                    <a:lstStyle/>
                    <a:p>
                      <a:r>
                        <a:rPr lang="en-US" sz="1200" b="1" dirty="0" smtClean="0">
                          <a:solidFill>
                            <a:schemeClr val="tx1"/>
                          </a:solidFill>
                        </a:rPr>
                        <a:t>Advanced Baseline</a:t>
                      </a:r>
                      <a:r>
                        <a:rPr lang="en-US" sz="1200" b="1" baseline="0" dirty="0" smtClean="0">
                          <a:solidFill>
                            <a:schemeClr val="tx1"/>
                          </a:solidFill>
                        </a:rPr>
                        <a:t> Imager (ABI)</a:t>
                      </a:r>
                      <a:endParaRPr lang="en-US" sz="1200" b="1" dirty="0">
                        <a:solidFill>
                          <a:schemeClr val="tx1"/>
                        </a:solidFill>
                      </a:endParaRPr>
                    </a:p>
                  </a:txBody>
                  <a:tcPr anchor="ctr">
                    <a:gradFill flip="none" rotWithShape="1">
                      <a:gsLst>
                        <a:gs pos="31000">
                          <a:srgbClr val="374D6B"/>
                        </a:gs>
                        <a:gs pos="2000">
                          <a:schemeClr val="bg2">
                            <a:lumMod val="50000"/>
                          </a:schemeClr>
                        </a:gs>
                      </a:gsLst>
                      <a:lin ang="16200000" scaled="1"/>
                      <a:tileRect/>
                    </a:gradFill>
                  </a:tcPr>
                </a:tc>
              </a:tr>
              <a:tr h="370840">
                <a:tc>
                  <a:txBody>
                    <a:bodyPr/>
                    <a:lstStyle/>
                    <a:p>
                      <a:pPr>
                        <a:spcAft>
                          <a:spcPts val="0"/>
                        </a:spcAft>
                      </a:pPr>
                      <a:r>
                        <a:rPr lang="en-US" sz="1000" dirty="0" smtClean="0"/>
                        <a:t>Absorbed Shortwave Radiation:</a:t>
                      </a:r>
                      <a:r>
                        <a:rPr lang="en-US" sz="1000" baseline="0" dirty="0" smtClean="0"/>
                        <a:t> Surface</a:t>
                      </a:r>
                    </a:p>
                    <a:p>
                      <a:pPr>
                        <a:spcAft>
                          <a:spcPts val="0"/>
                        </a:spcAft>
                      </a:pPr>
                      <a:r>
                        <a:rPr lang="en-US" sz="1000" baseline="0" dirty="0" smtClean="0"/>
                        <a:t>Aerosol Particle Size</a:t>
                      </a:r>
                    </a:p>
                    <a:p>
                      <a:pPr>
                        <a:spcAft>
                          <a:spcPts val="0"/>
                        </a:spcAft>
                      </a:pPr>
                      <a:r>
                        <a:rPr lang="en-US" sz="1000" baseline="0" dirty="0" smtClean="0"/>
                        <a:t>Aircraft Icing Threat</a:t>
                      </a:r>
                    </a:p>
                    <a:p>
                      <a:pPr>
                        <a:spcAft>
                          <a:spcPts val="0"/>
                        </a:spcAft>
                      </a:pPr>
                      <a:r>
                        <a:rPr lang="en-US" sz="1000" baseline="0" dirty="0" smtClean="0"/>
                        <a:t>Cloud Ice Water Path</a:t>
                      </a:r>
                    </a:p>
                    <a:p>
                      <a:pPr>
                        <a:spcAft>
                          <a:spcPts val="0"/>
                        </a:spcAft>
                      </a:pPr>
                      <a:r>
                        <a:rPr lang="en-US" sz="1000" baseline="0" dirty="0" smtClean="0"/>
                        <a:t>Cloud Layers/Heights</a:t>
                      </a:r>
                    </a:p>
                    <a:p>
                      <a:pPr>
                        <a:spcAft>
                          <a:spcPts val="0"/>
                        </a:spcAft>
                      </a:pPr>
                      <a:r>
                        <a:rPr lang="en-US" sz="1000" baseline="0" dirty="0" smtClean="0"/>
                        <a:t>Cloud Liquid Water</a:t>
                      </a:r>
                    </a:p>
                    <a:p>
                      <a:pPr>
                        <a:spcAft>
                          <a:spcPts val="0"/>
                        </a:spcAft>
                      </a:pPr>
                      <a:r>
                        <a:rPr lang="en-US" sz="1000" baseline="0" dirty="0" smtClean="0"/>
                        <a:t>Cloud Type</a:t>
                      </a:r>
                    </a:p>
                    <a:p>
                      <a:pPr>
                        <a:spcAft>
                          <a:spcPts val="0"/>
                        </a:spcAft>
                      </a:pPr>
                      <a:r>
                        <a:rPr lang="en-US" sz="1000" baseline="0" dirty="0" smtClean="0"/>
                        <a:t>Convective Initiation</a:t>
                      </a:r>
                    </a:p>
                    <a:p>
                      <a:pPr>
                        <a:spcAft>
                          <a:spcPts val="0"/>
                        </a:spcAft>
                      </a:pPr>
                      <a:r>
                        <a:rPr lang="en-US" sz="1000" baseline="0" dirty="0" smtClean="0"/>
                        <a:t>Currents</a:t>
                      </a:r>
                    </a:p>
                    <a:p>
                      <a:pPr>
                        <a:spcAft>
                          <a:spcPts val="0"/>
                        </a:spcAft>
                      </a:pPr>
                      <a:r>
                        <a:rPr lang="en-US" sz="1000" baseline="0" dirty="0" smtClean="0"/>
                        <a:t>Currents: Offshore</a:t>
                      </a:r>
                    </a:p>
                    <a:p>
                      <a:pPr>
                        <a:spcAft>
                          <a:spcPts val="0"/>
                        </a:spcAft>
                      </a:pPr>
                      <a:r>
                        <a:rPr lang="en-US" sz="1000" baseline="0" dirty="0" smtClean="0"/>
                        <a:t>Downward Longwave Radiation: Surface</a:t>
                      </a:r>
                    </a:p>
                    <a:p>
                      <a:pPr>
                        <a:spcAft>
                          <a:spcPts val="0"/>
                        </a:spcAft>
                      </a:pPr>
                      <a:r>
                        <a:rPr lang="en-US" sz="1000" baseline="0" dirty="0" smtClean="0"/>
                        <a:t>Enhanced “V”/Overshooting Top Detection</a:t>
                      </a:r>
                    </a:p>
                    <a:p>
                      <a:pPr>
                        <a:spcAft>
                          <a:spcPts val="0"/>
                        </a:spcAft>
                      </a:pPr>
                      <a:r>
                        <a:rPr lang="en-US" sz="1000" baseline="0" dirty="0" smtClean="0"/>
                        <a:t>Flood/Standing Water</a:t>
                      </a:r>
                    </a:p>
                    <a:p>
                      <a:pPr>
                        <a:spcAft>
                          <a:spcPts val="0"/>
                        </a:spcAft>
                      </a:pPr>
                      <a:r>
                        <a:rPr lang="en-US" sz="1000" baseline="0" dirty="0" smtClean="0"/>
                        <a:t>Ice Cover</a:t>
                      </a:r>
                    </a:p>
                    <a:p>
                      <a:pPr>
                        <a:spcAft>
                          <a:spcPts val="0"/>
                        </a:spcAft>
                      </a:pPr>
                      <a:r>
                        <a:rPr lang="en-US" sz="1000" baseline="0" dirty="0" smtClean="0"/>
                        <a:t>Low Cloud and Fog</a:t>
                      </a:r>
                    </a:p>
                    <a:p>
                      <a:pPr>
                        <a:spcAft>
                          <a:spcPts val="0"/>
                        </a:spcAft>
                      </a:pPr>
                      <a:r>
                        <a:rPr lang="en-US" sz="1000" baseline="0" dirty="0" smtClean="0"/>
                        <a:t>Ozone Total</a:t>
                      </a:r>
                    </a:p>
                    <a:p>
                      <a:pPr>
                        <a:spcAft>
                          <a:spcPts val="0"/>
                        </a:spcAft>
                      </a:pPr>
                      <a:r>
                        <a:rPr lang="en-US" sz="1000" baseline="0" dirty="0" smtClean="0"/>
                        <a:t>Probability of Rainfall</a:t>
                      </a:r>
                    </a:p>
                    <a:p>
                      <a:pPr>
                        <a:spcAft>
                          <a:spcPts val="0"/>
                        </a:spcAft>
                      </a:pPr>
                      <a:r>
                        <a:rPr lang="en-US" sz="1000" baseline="0" dirty="0" smtClean="0"/>
                        <a:t>Rainfall Potential</a:t>
                      </a:r>
                    </a:p>
                    <a:p>
                      <a:pPr>
                        <a:spcAft>
                          <a:spcPts val="0"/>
                        </a:spcAft>
                      </a:pPr>
                      <a:r>
                        <a:rPr lang="en-US" sz="1000" baseline="0" dirty="0" smtClean="0"/>
                        <a:t>Sea and Lake Ice: Age</a:t>
                      </a:r>
                    </a:p>
                    <a:p>
                      <a:pPr>
                        <a:spcAft>
                          <a:spcPts val="0"/>
                        </a:spcAft>
                      </a:pPr>
                      <a:r>
                        <a:rPr lang="en-US" sz="1000" baseline="0" dirty="0" smtClean="0"/>
                        <a:t>Sea and Lake Ice: Concentration</a:t>
                      </a:r>
                    </a:p>
                    <a:p>
                      <a:pPr>
                        <a:spcAft>
                          <a:spcPts val="0"/>
                        </a:spcAft>
                      </a:pPr>
                      <a:r>
                        <a:rPr lang="en-US" sz="1000" baseline="0" dirty="0" smtClean="0"/>
                        <a:t>Sea and Lake Ice: Motion</a:t>
                      </a:r>
                    </a:p>
                    <a:p>
                      <a:pPr>
                        <a:spcAft>
                          <a:spcPts val="0"/>
                        </a:spcAft>
                      </a:pPr>
                      <a:r>
                        <a:rPr lang="en-US" sz="1000" baseline="0" dirty="0" smtClean="0"/>
                        <a:t>Snow Depth (Over Plains)</a:t>
                      </a:r>
                    </a:p>
                    <a:p>
                      <a:pPr>
                        <a:spcAft>
                          <a:spcPts val="0"/>
                        </a:spcAft>
                      </a:pPr>
                      <a:r>
                        <a:rPr lang="en-US" sz="1000" baseline="0" dirty="0" smtClean="0"/>
                        <a:t>SO</a:t>
                      </a:r>
                      <a:r>
                        <a:rPr lang="en-US" sz="1000" baseline="-25000" dirty="0" smtClean="0"/>
                        <a:t>2 </a:t>
                      </a:r>
                      <a:r>
                        <a:rPr lang="en-US" sz="1000" baseline="0" dirty="0" smtClean="0"/>
                        <a:t>Detection</a:t>
                      </a:r>
                    </a:p>
                    <a:p>
                      <a:pPr>
                        <a:spcAft>
                          <a:spcPts val="0"/>
                        </a:spcAft>
                      </a:pPr>
                      <a:r>
                        <a:rPr lang="en-US" sz="1000" baseline="0" dirty="0" smtClean="0"/>
                        <a:t>Surface Albedo</a:t>
                      </a:r>
                    </a:p>
                    <a:p>
                      <a:pPr>
                        <a:spcAft>
                          <a:spcPts val="0"/>
                        </a:spcAft>
                      </a:pPr>
                      <a:r>
                        <a:rPr lang="en-US" sz="1000" baseline="0" dirty="0" smtClean="0"/>
                        <a:t>Surface Emissivity</a:t>
                      </a:r>
                    </a:p>
                    <a:p>
                      <a:pPr>
                        <a:spcAft>
                          <a:spcPts val="0"/>
                        </a:spcAft>
                      </a:pPr>
                      <a:r>
                        <a:rPr lang="en-US" sz="1000" baseline="0" dirty="0" smtClean="0"/>
                        <a:t>Tropopause Folding Turbulence Prediction</a:t>
                      </a:r>
                    </a:p>
                    <a:p>
                      <a:pPr>
                        <a:spcAft>
                          <a:spcPts val="0"/>
                        </a:spcAft>
                      </a:pPr>
                      <a:r>
                        <a:rPr lang="en-US" sz="1000" baseline="0" dirty="0" smtClean="0"/>
                        <a:t>Upward Longwave Radiation: Surface</a:t>
                      </a:r>
                    </a:p>
                    <a:p>
                      <a:pPr>
                        <a:spcAft>
                          <a:spcPts val="0"/>
                        </a:spcAft>
                      </a:pPr>
                      <a:r>
                        <a:rPr lang="en-US" sz="1000" baseline="0" dirty="0" smtClean="0"/>
                        <a:t>Upward Longwave Radiation: TOA</a:t>
                      </a:r>
                    </a:p>
                    <a:p>
                      <a:pPr>
                        <a:spcAft>
                          <a:spcPts val="0"/>
                        </a:spcAft>
                      </a:pPr>
                      <a:r>
                        <a:rPr lang="en-US" sz="1000" baseline="0" dirty="0" smtClean="0"/>
                        <a:t>Vegetation Fraction: Green</a:t>
                      </a:r>
                    </a:p>
                    <a:p>
                      <a:pPr>
                        <a:spcAft>
                          <a:spcPts val="0"/>
                        </a:spcAft>
                      </a:pPr>
                      <a:r>
                        <a:rPr lang="en-US" sz="1000" baseline="0" dirty="0" smtClean="0"/>
                        <a:t>Vegetation Index</a:t>
                      </a:r>
                    </a:p>
                    <a:p>
                      <a:pPr>
                        <a:spcAft>
                          <a:spcPts val="0"/>
                        </a:spcAft>
                      </a:pPr>
                      <a:r>
                        <a:rPr lang="en-US" sz="1000" baseline="0" dirty="0" smtClean="0"/>
                        <a:t>Visibility</a:t>
                      </a:r>
                    </a:p>
                  </a:txBody>
                  <a:tcPr>
                    <a:solidFill>
                      <a:schemeClr val="accent1">
                        <a:lumMod val="20000"/>
                        <a:lumOff val="80000"/>
                      </a:schemeClr>
                    </a:solidFill>
                  </a:tcPr>
                </a:tc>
              </a:tr>
            </a:tbl>
          </a:graphicData>
        </a:graphic>
      </p:graphicFrame>
      <p:sp>
        <p:nvSpPr>
          <p:cNvPr id="9" name="TextBox 8"/>
          <p:cNvSpPr txBox="1"/>
          <p:nvPr/>
        </p:nvSpPr>
        <p:spPr>
          <a:xfrm>
            <a:off x="5105400" y="730412"/>
            <a:ext cx="2560320" cy="369332"/>
          </a:xfrm>
          <a:prstGeom prst="rect">
            <a:avLst/>
          </a:prstGeom>
          <a:noFill/>
        </p:spPr>
        <p:txBody>
          <a:bodyPr wrap="square" rtlCol="0">
            <a:spAutoFit/>
          </a:bodyPr>
          <a:lstStyle/>
          <a:p>
            <a:pPr algn="ctr" fontAlgn="base">
              <a:spcBef>
                <a:spcPct val="0"/>
              </a:spcBef>
              <a:spcAft>
                <a:spcPct val="0"/>
              </a:spcAft>
            </a:pPr>
            <a:r>
              <a:rPr lang="en-US" b="1" dirty="0">
                <a:solidFill>
                  <a:srgbClr val="FFFF00"/>
                </a:solidFill>
                <a:latin typeface="Arial" charset="0"/>
              </a:rPr>
              <a:t>Future Capabilities</a:t>
            </a:r>
          </a:p>
        </p:txBody>
      </p:sp>
      <p:cxnSp>
        <p:nvCxnSpPr>
          <p:cNvPr id="11" name="Straight Connector 10"/>
          <p:cNvCxnSpPr/>
          <p:nvPr/>
        </p:nvCxnSpPr>
        <p:spPr>
          <a:xfrm flipH="1">
            <a:off x="4572000" y="1043353"/>
            <a:ext cx="5378" cy="52050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01000" y="5989904"/>
            <a:ext cx="954941" cy="369332"/>
          </a:xfrm>
          <a:prstGeom prst="rect">
            <a:avLst/>
          </a:prstGeom>
          <a:noFill/>
        </p:spPr>
        <p:txBody>
          <a:bodyPr wrap="none" rtlCol="0">
            <a:spAutoFit/>
          </a:bodyPr>
          <a:lstStyle/>
          <a:p>
            <a:r>
              <a:rPr lang="en-US" dirty="0">
                <a:solidFill>
                  <a:prstClr val="white"/>
                </a:solidFill>
              </a:rPr>
              <a:t>+ others</a:t>
            </a:r>
          </a:p>
        </p:txBody>
      </p:sp>
    </p:spTree>
    <p:extLst>
      <p:ext uri="{BB962C8B-B14F-4D97-AF65-F5344CB8AC3E}">
        <p14:creationId xmlns:p14="http://schemas.microsoft.com/office/powerpoint/2010/main" val="33756387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2" name="TextBox 1"/>
          <p:cNvSpPr txBox="1"/>
          <p:nvPr/>
        </p:nvSpPr>
        <p:spPr>
          <a:xfrm>
            <a:off x="381000" y="6550223"/>
            <a:ext cx="1276503" cy="307777"/>
          </a:xfrm>
          <a:prstGeom prst="rect">
            <a:avLst/>
          </a:prstGeom>
          <a:noFill/>
        </p:spPr>
        <p:txBody>
          <a:bodyPr wrap="none" rtlCol="0">
            <a:spAutoFit/>
          </a:bodyPr>
          <a:lstStyle/>
          <a:p>
            <a:r>
              <a:rPr lang="en-US" sz="1400" dirty="0">
                <a:solidFill>
                  <a:prstClr val="white"/>
                </a:solidFill>
              </a:rPr>
              <a:t>Mike Pavolonis</a:t>
            </a:r>
          </a:p>
        </p:txBody>
      </p:sp>
    </p:spTree>
    <p:extLst>
      <p:ext uri="{BB962C8B-B14F-4D97-AF65-F5344CB8AC3E}">
        <p14:creationId xmlns:p14="http://schemas.microsoft.com/office/powerpoint/2010/main" val="153894095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MAWARI-8.AHI.2015-01-25.02-30-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4" name="TextBox 3"/>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5" name="TextBox 4"/>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clearly discernable in the Himawari-8 AHI imagery constructed using similar spectral channels</a:t>
            </a:r>
          </a:p>
        </p:txBody>
      </p:sp>
      <p:sp>
        <p:nvSpPr>
          <p:cNvPr id="6" name="TextBox 5"/>
          <p:cNvSpPr txBox="1"/>
          <p:nvPr/>
        </p:nvSpPr>
        <p:spPr>
          <a:xfrm>
            <a:off x="381000" y="6550223"/>
            <a:ext cx="1276503" cy="307777"/>
          </a:xfrm>
          <a:prstGeom prst="rect">
            <a:avLst/>
          </a:prstGeom>
          <a:noFill/>
        </p:spPr>
        <p:txBody>
          <a:bodyPr wrap="none" rtlCol="0">
            <a:spAutoFit/>
          </a:bodyPr>
          <a:lstStyle/>
          <a:p>
            <a:r>
              <a:rPr lang="en-US" sz="1400" dirty="0">
                <a:solidFill>
                  <a:prstClr val="white"/>
                </a:solidFill>
              </a:rPr>
              <a:t>Mike Pavolonis</a:t>
            </a:r>
          </a:p>
        </p:txBody>
      </p:sp>
    </p:spTree>
    <p:extLst>
      <p:ext uri="{BB962C8B-B14F-4D97-AF65-F5344CB8AC3E}">
        <p14:creationId xmlns:p14="http://schemas.microsoft.com/office/powerpoint/2010/main" val="45805450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TSAT-2.VisIRImager.2015-01-25_02-32-00.RGB1112or13um_3911um_11um.Kamchatka_1_k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0"/>
            <a:ext cx="8353228" cy="6858000"/>
          </a:xfrm>
          <a:prstGeom prst="rect">
            <a:avLst/>
          </a:prstGeom>
        </p:spPr>
      </p:pic>
      <p:sp>
        <p:nvSpPr>
          <p:cNvPr id="3" name="Oval 2"/>
          <p:cNvSpPr/>
          <p:nvPr/>
        </p:nvSpPr>
        <p:spPr>
          <a:xfrm rot="20340000">
            <a:off x="3813136" y="2678217"/>
            <a:ext cx="1306285" cy="361230"/>
          </a:xfrm>
          <a:prstGeom prst="ellipse">
            <a:avLst/>
          </a:prstGeom>
          <a:no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4838095" y="1741714"/>
            <a:ext cx="3001690" cy="830997"/>
          </a:xfrm>
          <a:prstGeom prst="rect">
            <a:avLst/>
          </a:prstGeom>
          <a:noFill/>
        </p:spPr>
        <p:txBody>
          <a:bodyPr wrap="square" rtlCol="0">
            <a:spAutoFit/>
          </a:bodyPr>
          <a:lstStyle/>
          <a:p>
            <a:pPr defTabSz="457200"/>
            <a:r>
              <a:rPr lang="en-US" sz="2400" b="1" dirty="0" err="1">
                <a:solidFill>
                  <a:prstClr val="white"/>
                </a:solidFill>
              </a:rPr>
              <a:t>Klyuchevskoy</a:t>
            </a:r>
            <a:r>
              <a:rPr lang="en-US" sz="2400" b="1" dirty="0">
                <a:solidFill>
                  <a:prstClr val="white"/>
                </a:solidFill>
              </a:rPr>
              <a:t> ash plume</a:t>
            </a:r>
          </a:p>
        </p:txBody>
      </p:sp>
      <p:sp>
        <p:nvSpPr>
          <p:cNvPr id="6" name="TextBox 5"/>
          <p:cNvSpPr txBox="1"/>
          <p:nvPr/>
        </p:nvSpPr>
        <p:spPr>
          <a:xfrm>
            <a:off x="491065" y="587828"/>
            <a:ext cx="7854649" cy="830997"/>
          </a:xfrm>
          <a:prstGeom prst="rect">
            <a:avLst/>
          </a:prstGeom>
          <a:noFill/>
        </p:spPr>
        <p:txBody>
          <a:bodyPr wrap="square" rtlCol="0">
            <a:spAutoFit/>
          </a:bodyPr>
          <a:lstStyle/>
          <a:p>
            <a:pPr defTabSz="457200"/>
            <a:r>
              <a:rPr lang="en-US" sz="2400" b="1" dirty="0">
                <a:solidFill>
                  <a:prstClr val="white"/>
                </a:solidFill>
              </a:rPr>
              <a:t>The ash plume is not discernable in MTSAT false color imagery</a:t>
            </a:r>
          </a:p>
        </p:txBody>
      </p:sp>
      <p:sp>
        <p:nvSpPr>
          <p:cNvPr id="7" name="TextBox 6"/>
          <p:cNvSpPr txBox="1"/>
          <p:nvPr/>
        </p:nvSpPr>
        <p:spPr>
          <a:xfrm>
            <a:off x="381000" y="6550223"/>
            <a:ext cx="1276503" cy="307777"/>
          </a:xfrm>
          <a:prstGeom prst="rect">
            <a:avLst/>
          </a:prstGeom>
          <a:noFill/>
        </p:spPr>
        <p:txBody>
          <a:bodyPr wrap="none" rtlCol="0">
            <a:spAutoFit/>
          </a:bodyPr>
          <a:lstStyle/>
          <a:p>
            <a:r>
              <a:rPr lang="en-US" sz="1400" dirty="0">
                <a:solidFill>
                  <a:prstClr val="white"/>
                </a:solidFill>
              </a:rPr>
              <a:t>Mike Pavolonis</a:t>
            </a:r>
          </a:p>
        </p:txBody>
      </p:sp>
      <p:sp>
        <p:nvSpPr>
          <p:cNvPr id="8" name="TextBox 7"/>
          <p:cNvSpPr txBox="1"/>
          <p:nvPr/>
        </p:nvSpPr>
        <p:spPr>
          <a:xfrm>
            <a:off x="5257800" y="3276600"/>
            <a:ext cx="3825581" cy="923330"/>
          </a:xfrm>
          <a:prstGeom prst="rect">
            <a:avLst/>
          </a:prstGeom>
          <a:solidFill>
            <a:srgbClr val="FFFF00"/>
          </a:solidFill>
        </p:spPr>
        <p:txBody>
          <a:bodyPr wrap="square" rtlCol="0">
            <a:spAutoFit/>
          </a:bodyPr>
          <a:lstStyle/>
          <a:p>
            <a:r>
              <a:rPr lang="en-US" dirty="0" smtClean="0">
                <a:solidFill>
                  <a:prstClr val="black"/>
                </a:solidFill>
              </a:rPr>
              <a:t>Poster 2-47: </a:t>
            </a:r>
            <a:r>
              <a:rPr lang="en-US" dirty="0">
                <a:solidFill>
                  <a:prstClr val="black"/>
                </a:solidFill>
              </a:rPr>
              <a:t>Volcanic Cloud Detection, Characterization, Alerting, and Modeling Applications for </a:t>
            </a:r>
            <a:r>
              <a:rPr lang="en-US" dirty="0" smtClean="0">
                <a:solidFill>
                  <a:prstClr val="black"/>
                </a:solidFill>
              </a:rPr>
              <a:t>GOES-R</a:t>
            </a:r>
            <a:endParaRPr lang="en-US" dirty="0">
              <a:solidFill>
                <a:prstClr val="black"/>
              </a:solidFill>
            </a:endParaRPr>
          </a:p>
        </p:txBody>
      </p:sp>
    </p:spTree>
    <p:extLst>
      <p:ext uri="{BB962C8B-B14F-4D97-AF65-F5344CB8AC3E}">
        <p14:creationId xmlns:p14="http://schemas.microsoft.com/office/powerpoint/2010/main" val="1846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106</a:t>
            </a:fld>
            <a:endParaRPr lang="en-US" dirty="0">
              <a:solidFill>
                <a:srgbClr val="000000"/>
              </a:solidFill>
            </a:endParaRPr>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Exploratory ABI Scan Mode (draft) </a:t>
            </a:r>
            <a:endParaRPr lang="en-US" dirty="0">
              <a:solidFill>
                <a:srgbClr val="FFFF00"/>
              </a:solidFill>
              <a:latin typeface="Calibri"/>
            </a:endParaRPr>
          </a:p>
        </p:txBody>
      </p:sp>
      <p:sp>
        <p:nvSpPr>
          <p:cNvPr id="6" name="Rectangle 3"/>
          <p:cNvSpPr txBox="1">
            <a:spLocks noChangeArrowheads="1"/>
          </p:cNvSpPr>
          <p:nvPr/>
        </p:nvSpPr>
        <p:spPr>
          <a:xfrm>
            <a:off x="457200" y="947738"/>
            <a:ext cx="85344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800" dirty="0" smtClean="0">
                <a:solidFill>
                  <a:srgbClr val="FFFFFF"/>
                </a:solidFill>
              </a:rPr>
              <a:t>At some point, other ABI scan modes could be possible. </a:t>
            </a:r>
          </a:p>
          <a:p>
            <a:pPr lvl="1" eaLnBrk="1" hangingPunct="1">
              <a:defRPr/>
            </a:pPr>
            <a:r>
              <a:rPr lang="en-US" sz="2000" dirty="0">
                <a:solidFill>
                  <a:srgbClr val="FFFFFF"/>
                </a:solidFill>
              </a:rPr>
              <a:t>	</a:t>
            </a:r>
            <a:r>
              <a:rPr lang="en-US" sz="2000" dirty="0" smtClean="0">
                <a:solidFill>
                  <a:srgbClr val="FFFFFF"/>
                </a:solidFill>
              </a:rPr>
              <a:t>requires an upgrade to the ground system. </a:t>
            </a:r>
          </a:p>
          <a:p>
            <a:pPr lvl="1" indent="-342900" eaLnBrk="1" hangingPunct="1">
              <a:defRPr/>
            </a:pPr>
            <a:r>
              <a:rPr lang="en-US" sz="2000" dirty="0" smtClean="0">
                <a:solidFill>
                  <a:srgbClr val="FFFFFF"/>
                </a:solidFill>
              </a:rPr>
              <a:t>  ABI </a:t>
            </a:r>
            <a:r>
              <a:rPr lang="en-US" sz="2000" i="1" dirty="0">
                <a:solidFill>
                  <a:srgbClr val="FFFFFF"/>
                </a:solidFill>
              </a:rPr>
              <a:t>instrument</a:t>
            </a:r>
            <a:r>
              <a:rPr lang="en-US" sz="2000" dirty="0">
                <a:solidFill>
                  <a:srgbClr val="FFFFFF"/>
                </a:solidFill>
              </a:rPr>
              <a:t> is capable of supporting other scan modes.</a:t>
            </a:r>
          </a:p>
          <a:p>
            <a:pPr marL="0" indent="0" eaLnBrk="1" hangingPunct="1">
              <a:buFontTx/>
              <a:buNone/>
              <a:defRPr/>
            </a:pPr>
            <a:endParaRPr lang="en-US" sz="1000" dirty="0">
              <a:solidFill>
                <a:srgbClr val="FFFFFF"/>
              </a:solidFill>
            </a:endParaRPr>
          </a:p>
          <a:p>
            <a:pPr marL="0" indent="0" eaLnBrk="1" hangingPunct="1">
              <a:buFontTx/>
              <a:buNone/>
              <a:defRPr/>
            </a:pPr>
            <a:r>
              <a:rPr lang="en-US" sz="2800" dirty="0" smtClean="0">
                <a:solidFill>
                  <a:srgbClr val="FFFFFF"/>
                </a:solidFill>
              </a:rPr>
              <a:t>One </a:t>
            </a:r>
            <a:r>
              <a:rPr lang="en-US" sz="2800" dirty="0">
                <a:solidFill>
                  <a:srgbClr val="FFFFFF"/>
                </a:solidFill>
              </a:rPr>
              <a:t>option is to use the ‘white space’ of when the ABI instrument is not scanning in mode 3 (‘flex’). For example, increase to an ‘extended CONUS’ image</a:t>
            </a:r>
            <a:r>
              <a:rPr lang="en-US" sz="2800" dirty="0" smtClean="0">
                <a:solidFill>
                  <a:srgbClr val="FFFFFF"/>
                </a:solidFill>
              </a:rPr>
              <a:t>.</a:t>
            </a:r>
            <a:br>
              <a:rPr lang="en-US" sz="2800" dirty="0" smtClean="0">
                <a:solidFill>
                  <a:srgbClr val="FFFFFF"/>
                </a:solidFill>
              </a:rPr>
            </a:br>
            <a:endParaRPr lang="en-US" sz="1000" dirty="0" smtClean="0">
              <a:solidFill>
                <a:srgbClr val="FFFFFF"/>
              </a:solidFill>
            </a:endParaRPr>
          </a:p>
          <a:p>
            <a:pPr marL="0" indent="0" eaLnBrk="1" hangingPunct="1">
              <a:buFontTx/>
              <a:buNone/>
              <a:defRPr/>
            </a:pPr>
            <a:r>
              <a:rPr lang="en-US" sz="2800" dirty="0" smtClean="0">
                <a:solidFill>
                  <a:srgbClr val="FFFFFF"/>
                </a:solidFill>
              </a:rPr>
              <a:t>There </a:t>
            </a:r>
            <a:r>
              <a:rPr lang="en-US" sz="2800" dirty="0">
                <a:solidFill>
                  <a:srgbClr val="FFFFFF"/>
                </a:solidFill>
              </a:rPr>
              <a:t>are other optimized scan options as well, such as investigating a FD scan every 10 min </a:t>
            </a:r>
            <a:r>
              <a:rPr lang="en-US" sz="2800" dirty="0" smtClean="0">
                <a:solidFill>
                  <a:srgbClr val="FFFFFF"/>
                </a:solidFill>
              </a:rPr>
              <a:t>to sync </a:t>
            </a:r>
            <a:r>
              <a:rPr lang="en-US" sz="2800" dirty="0">
                <a:solidFill>
                  <a:srgbClr val="FFFFFF"/>
                </a:solidFill>
              </a:rPr>
              <a:t>with global constellation (EUMETSAT, AHI, </a:t>
            </a:r>
            <a:r>
              <a:rPr lang="en-US" sz="2800" dirty="0" smtClean="0">
                <a:solidFill>
                  <a:srgbClr val="FFFFFF"/>
                </a:solidFill>
              </a:rPr>
              <a:t>AGRI, etc.).</a:t>
            </a:r>
          </a:p>
          <a:p>
            <a:pPr marL="0" indent="0" eaLnBrk="1" hangingPunct="1">
              <a:buFontTx/>
              <a:buNone/>
              <a:defRPr/>
            </a:pPr>
            <a:endParaRPr lang="en-US" sz="1000" dirty="0">
              <a:solidFill>
                <a:srgbClr val="FFFFFF"/>
              </a:solidFill>
            </a:endParaRPr>
          </a:p>
        </p:txBody>
      </p:sp>
    </p:spTree>
    <p:extLst>
      <p:ext uri="{BB962C8B-B14F-4D97-AF65-F5344CB8AC3E}">
        <p14:creationId xmlns:p14="http://schemas.microsoft.com/office/powerpoint/2010/main" val="75182316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p>
            <a:r>
              <a:rPr lang="en-US" i="1" dirty="0" smtClean="0"/>
              <a:t>Draft</a:t>
            </a:r>
            <a:r>
              <a:rPr lang="en-US" dirty="0" smtClean="0"/>
              <a:t> Scan Mode ”6” with </a:t>
            </a:r>
            <a:r>
              <a:rPr lang="en-US" u="sng" dirty="0" smtClean="0"/>
              <a:t>10-min</a:t>
            </a:r>
            <a:r>
              <a:rPr lang="en-US" dirty="0" smtClean="0"/>
              <a:t> FD</a:t>
            </a:r>
            <a:endParaRPr lang="en-US" dirty="0"/>
          </a:p>
        </p:txBody>
      </p:sp>
      <p:sp>
        <p:nvSpPr>
          <p:cNvPr id="3" name="TextBox 2"/>
          <p:cNvSpPr txBox="1"/>
          <p:nvPr/>
        </p:nvSpPr>
        <p:spPr>
          <a:xfrm>
            <a:off x="4150433" y="6503908"/>
            <a:ext cx="878767"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04800" y="990600"/>
            <a:ext cx="8763000" cy="5262979"/>
          </a:xfrm>
          <a:prstGeom prst="rect">
            <a:avLst/>
          </a:prstGeom>
          <a:noFill/>
        </p:spPr>
        <p:txBody>
          <a:bodyPr wrap="square" rtlCol="0">
            <a:spAutoFit/>
          </a:bodyPr>
          <a:lstStyle/>
          <a:p>
            <a:pPr marL="285750" indent="-285750">
              <a:buFont typeface="Arial" pitchFamily="34" charset="0"/>
              <a:buChar char="•"/>
            </a:pPr>
            <a:r>
              <a:rPr lang="en-US" sz="2400" dirty="0">
                <a:solidFill>
                  <a:prstClr val="black"/>
                </a:solidFill>
              </a:rPr>
              <a:t>In </a:t>
            </a:r>
            <a:r>
              <a:rPr lang="en-US" sz="2400" b="1" dirty="0">
                <a:solidFill>
                  <a:prstClr val="black"/>
                </a:solidFill>
              </a:rPr>
              <a:t>10</a:t>
            </a:r>
            <a:r>
              <a:rPr lang="en-US" sz="2400" dirty="0">
                <a:solidFill>
                  <a:prstClr val="black"/>
                </a:solidFill>
              </a:rPr>
              <a:t>-min: </a:t>
            </a:r>
          </a:p>
          <a:p>
            <a:pPr marL="742950" lvl="1" indent="-285750">
              <a:buFont typeface="Arial" pitchFamily="34" charset="0"/>
              <a:buChar char="•"/>
            </a:pPr>
            <a:r>
              <a:rPr lang="en-US" sz="2400" dirty="0">
                <a:solidFill>
                  <a:prstClr val="black"/>
                </a:solidFill>
              </a:rPr>
              <a:t>1 Full Disk +</a:t>
            </a:r>
          </a:p>
          <a:p>
            <a:pPr marL="742950" lvl="1" indent="-285750">
              <a:buFont typeface="Arial" pitchFamily="34" charset="0"/>
              <a:buChar char="•"/>
            </a:pPr>
            <a:r>
              <a:rPr lang="en-US" sz="2400" dirty="0">
                <a:solidFill>
                  <a:prstClr val="black"/>
                </a:solidFill>
              </a:rPr>
              <a:t>2 CONUS +</a:t>
            </a:r>
          </a:p>
          <a:p>
            <a:pPr marL="742950" lvl="1" indent="-285750">
              <a:buFont typeface="Arial" pitchFamily="34" charset="0"/>
              <a:buChar char="•"/>
            </a:pPr>
            <a:r>
              <a:rPr lang="en-US" sz="2400" dirty="0">
                <a:solidFill>
                  <a:prstClr val="black"/>
                </a:solidFill>
              </a:rPr>
              <a:t>20 </a:t>
            </a:r>
            <a:r>
              <a:rPr lang="en-US" sz="2400" dirty="0" err="1">
                <a:solidFill>
                  <a:prstClr val="black"/>
                </a:solidFill>
              </a:rPr>
              <a:t>Meso</a:t>
            </a:r>
            <a:r>
              <a:rPr lang="en-US" sz="2400" dirty="0">
                <a:solidFill>
                  <a:prstClr val="black"/>
                </a:solidFill>
              </a:rPr>
              <a:t>-scale</a:t>
            </a:r>
            <a:br>
              <a:rPr lang="en-US" sz="2400" dirty="0">
                <a:solidFill>
                  <a:prstClr val="black"/>
                </a:solidFill>
              </a:rPr>
            </a:br>
            <a:endParaRPr lang="en-US" sz="2400" dirty="0">
              <a:solidFill>
                <a:prstClr val="black"/>
              </a:solidFill>
            </a:endParaRPr>
          </a:p>
          <a:p>
            <a:pPr marL="285750" indent="-285750">
              <a:buFont typeface="Arial" pitchFamily="34" charset="0"/>
              <a:buChar char="•"/>
            </a:pPr>
            <a:r>
              <a:rPr lang="en-US" sz="2400" dirty="0">
                <a:solidFill>
                  <a:prstClr val="black"/>
                </a:solidFill>
              </a:rPr>
              <a:t>The 10-min Full Disk would offer synergy with other geos and improved AMVs outside of CONUS, plus still allow for </a:t>
            </a:r>
            <a:r>
              <a:rPr lang="en-US" sz="2400" dirty="0" err="1">
                <a:solidFill>
                  <a:prstClr val="black"/>
                </a:solidFill>
              </a:rPr>
              <a:t>meso</a:t>
            </a:r>
            <a:r>
              <a:rPr lang="en-US" sz="2400" dirty="0">
                <a:solidFill>
                  <a:prstClr val="black"/>
                </a:solidFill>
              </a:rPr>
              <a:t>-scale observations. </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draft mode 6 ideally could be tested during PLPT (Post Launch Products Test).</a:t>
            </a:r>
          </a:p>
          <a:p>
            <a:pPr marL="285750" indent="-285750">
              <a:buFont typeface="Arial" pitchFamily="34" charset="0"/>
              <a:buChar char="•"/>
            </a:pPr>
            <a:endParaRPr lang="en-US" sz="2400" dirty="0">
              <a:solidFill>
                <a:prstClr val="black"/>
              </a:solidFill>
            </a:endParaRPr>
          </a:p>
          <a:p>
            <a:pPr marL="285750" indent="-285750">
              <a:buFont typeface="Arial" pitchFamily="34" charset="0"/>
              <a:buChar char="•"/>
            </a:pPr>
            <a:r>
              <a:rPr lang="en-US" sz="2400" dirty="0">
                <a:solidFill>
                  <a:prstClr val="black"/>
                </a:solidFill>
              </a:rPr>
              <a:t>This mode should be easier to implement at the Ground System, sense the scan sectors are the same size/locations as in mode 3. </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21460219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i="1" dirty="0" smtClean="0"/>
              <a:t>Draft </a:t>
            </a:r>
            <a:r>
              <a:rPr lang="en-US" dirty="0"/>
              <a:t> Scan Mode </a:t>
            </a:r>
            <a:r>
              <a:rPr lang="en-US" dirty="0" smtClean="0"/>
              <a:t>”6” with </a:t>
            </a:r>
            <a:r>
              <a:rPr lang="en-US" u="sng" dirty="0" smtClean="0"/>
              <a:t>10-min</a:t>
            </a:r>
            <a:r>
              <a:rPr lang="en-US" dirty="0" smtClean="0"/>
              <a:t> FD</a:t>
            </a:r>
            <a:endParaRPr lang="en-US" dirty="0"/>
          </a:p>
        </p:txBody>
      </p:sp>
      <p:sp>
        <p:nvSpPr>
          <p:cNvPr id="3" name="TextBox 2"/>
          <p:cNvSpPr txBox="1"/>
          <p:nvPr/>
        </p:nvSpPr>
        <p:spPr>
          <a:xfrm>
            <a:off x="3054167" y="6503908"/>
            <a:ext cx="3118033" cy="369332"/>
          </a:xfrm>
          <a:prstGeom prst="rect">
            <a:avLst/>
          </a:prstGeom>
          <a:noFill/>
        </p:spPr>
        <p:txBody>
          <a:bodyPr wrap="none" rtlCol="0">
            <a:spAutoFit/>
          </a:bodyPr>
          <a:lstStyle/>
          <a:p>
            <a:r>
              <a:rPr lang="en-US" dirty="0">
                <a:solidFill>
                  <a:prstClr val="black"/>
                </a:solidFill>
              </a:rPr>
              <a:t>Time-time diagram from </a:t>
            </a:r>
            <a:r>
              <a:rPr lang="en-US" dirty="0" err="1">
                <a:solidFill>
                  <a:prstClr val="black"/>
                </a:solidFill>
              </a:rPr>
              <a:t>Exelis</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108</a:t>
            </a:fld>
            <a:endParaRPr lang="en-US">
              <a:solidFill>
                <a:prstClr val="black">
                  <a:tint val="75000"/>
                </a:prst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8572"/>
            <a:ext cx="9144000" cy="4660855"/>
          </a:xfrm>
          <a:prstGeom prst="rect">
            <a:avLst/>
          </a:prstGeom>
        </p:spPr>
      </p:pic>
      <p:sp>
        <p:nvSpPr>
          <p:cNvPr id="7" name="TextBox 6"/>
          <p:cNvSpPr txBox="1"/>
          <p:nvPr/>
        </p:nvSpPr>
        <p:spPr>
          <a:xfrm>
            <a:off x="381000" y="5955268"/>
            <a:ext cx="5178854" cy="369332"/>
          </a:xfrm>
          <a:prstGeom prst="rect">
            <a:avLst/>
          </a:prstGeom>
          <a:noFill/>
        </p:spPr>
        <p:txBody>
          <a:bodyPr wrap="none" rtlCol="0">
            <a:spAutoFit/>
          </a:bodyPr>
          <a:lstStyle/>
          <a:p>
            <a:r>
              <a:rPr lang="en-US" dirty="0">
                <a:solidFill>
                  <a:prstClr val="black"/>
                </a:solidFill>
              </a:rPr>
              <a:t>Note less ‘white space’ than scan mode 3 (flex mode)</a:t>
            </a:r>
          </a:p>
        </p:txBody>
      </p:sp>
    </p:spTree>
    <p:extLst>
      <p:ext uri="{BB962C8B-B14F-4D97-AF65-F5344CB8AC3E}">
        <p14:creationId xmlns:p14="http://schemas.microsoft.com/office/powerpoint/2010/main" val="49700508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19992" y="1179512"/>
            <a:ext cx="8278813" cy="5368925"/>
            <a:chOff x="457200" y="946150"/>
            <a:chExt cx="8278813" cy="5368925"/>
          </a:xfrm>
        </p:grpSpPr>
        <p:pic>
          <p:nvPicPr>
            <p:cNvPr id="15362" name="Picture 1046" descr="H:\CREST三好\20141222_23_CRESTビッグデータキックオフミーティング＠磐田\trc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AutoShape 15"/>
            <p:cNvSpPr>
              <a:spLocks/>
            </p:cNvSpPr>
            <p:nvPr/>
          </p:nvSpPr>
          <p:spPr bwMode="auto">
            <a:xfrm>
              <a:off x="5495925" y="946150"/>
              <a:ext cx="3240088" cy="825500"/>
            </a:xfrm>
            <a:prstGeom prst="borderCallout1">
              <a:avLst>
                <a:gd name="adj1" fmla="val 13847"/>
                <a:gd name="adj2" fmla="val -2352"/>
                <a:gd name="adj3" fmla="val 113463"/>
                <a:gd name="adj4" fmla="val -58255"/>
              </a:avLst>
            </a:prstGeom>
            <a:noFill/>
            <a:ln w="31750">
              <a:solidFill>
                <a:srgbClr val="FF0000"/>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Full disk</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10</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(6 times per hour)</a:t>
              </a:r>
            </a:p>
          </p:txBody>
        </p:sp>
        <p:sp>
          <p:nvSpPr>
            <p:cNvPr id="21" name="円/楕円 20"/>
            <p:cNvSpPr/>
            <p:nvPr/>
          </p:nvSpPr>
          <p:spPr>
            <a:xfrm>
              <a:off x="468313" y="1698625"/>
              <a:ext cx="4391025" cy="4356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defRPr/>
              </a:pPr>
              <a:endParaRPr lang="ja-JP" altLang="en-US">
                <a:solidFill>
                  <a:srgbClr val="FFFFFF"/>
                </a:solidFill>
                <a:latin typeface="Calibri" pitchFamily="34" charset="0"/>
              </a:endParaRPr>
            </a:p>
          </p:txBody>
        </p:sp>
        <p:sp>
          <p:nvSpPr>
            <p:cNvPr id="15365" name="Rectangle 7"/>
            <p:cNvSpPr>
              <a:spLocks noChangeArrowheads="1"/>
            </p:cNvSpPr>
            <p:nvPr/>
          </p:nvSpPr>
          <p:spPr bwMode="auto">
            <a:xfrm>
              <a:off x="2895600" y="3505200"/>
              <a:ext cx="431800" cy="360363"/>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66FF33"/>
                </a:solidFill>
                <a:latin typeface="Calibri" pitchFamily="34" charset="0"/>
              </a:endParaRPr>
            </a:p>
          </p:txBody>
        </p:sp>
        <p:sp>
          <p:nvSpPr>
            <p:cNvPr id="15366" name="AutoShape 18"/>
            <p:cNvSpPr>
              <a:spLocks/>
            </p:cNvSpPr>
            <p:nvPr/>
          </p:nvSpPr>
          <p:spPr bwMode="auto">
            <a:xfrm>
              <a:off x="5486400" y="3657600"/>
              <a:ext cx="3240088" cy="828675"/>
            </a:xfrm>
            <a:prstGeom prst="borderCallout1">
              <a:avLst>
                <a:gd name="adj1" fmla="val 13792"/>
                <a:gd name="adj2" fmla="val -2352"/>
                <a:gd name="adj3" fmla="val 14176"/>
                <a:gd name="adj4" fmla="val -64676"/>
              </a:avLst>
            </a:prstGeom>
            <a:noFill/>
            <a:ln w="31750">
              <a:solidFill>
                <a:srgbClr val="66FF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3 Target Area</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2.5</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(4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1000 x 1000 km</a:t>
              </a:r>
            </a:p>
          </p:txBody>
        </p:sp>
        <p:sp>
          <p:nvSpPr>
            <p:cNvPr id="15367" name="Rectangle 6"/>
            <p:cNvSpPr>
              <a:spLocks noChangeArrowheads="1"/>
            </p:cNvSpPr>
            <p:nvPr/>
          </p:nvSpPr>
          <p:spPr bwMode="auto">
            <a:xfrm>
              <a:off x="1935163" y="2490788"/>
              <a:ext cx="792162" cy="360362"/>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000000"/>
                </a:solidFill>
                <a:latin typeface="Calibri" pitchFamily="34" charset="0"/>
              </a:endParaRPr>
            </a:p>
          </p:txBody>
        </p:sp>
        <p:sp>
          <p:nvSpPr>
            <p:cNvPr id="15368" name="Text Box 11"/>
            <p:cNvSpPr txBox="1">
              <a:spLocks noChangeArrowheads="1"/>
            </p:cNvSpPr>
            <p:nvPr/>
          </p:nvSpPr>
          <p:spPr bwMode="auto">
            <a:xfrm>
              <a:off x="1219200" y="2209800"/>
              <a:ext cx="762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50000"/>
                </a:spcBef>
                <a:spcAft>
                  <a:spcPct val="0"/>
                </a:spcAft>
                <a:buFontTx/>
                <a:buNone/>
              </a:pPr>
              <a:r>
                <a:rPr lang="en-US" altLang="ja-JP" sz="1000" b="1">
                  <a:solidFill>
                    <a:srgbClr val="0000FF"/>
                  </a:solidFill>
                  <a:latin typeface="Calibri" pitchFamily="34" charset="0"/>
                </a:rPr>
                <a:t>Region</a:t>
              </a:r>
              <a:r>
                <a:rPr lang="en-US" altLang="ja-JP" sz="1000">
                  <a:solidFill>
                    <a:srgbClr val="0000FF"/>
                  </a:solidFill>
                  <a:latin typeface="Calibri" pitchFamily="34" charset="0"/>
                </a:rPr>
                <a:t> </a:t>
              </a:r>
              <a:r>
                <a:rPr lang="en-US" altLang="ja-JP" sz="1000" b="1">
                  <a:solidFill>
                    <a:srgbClr val="0000FF"/>
                  </a:solidFill>
                  <a:latin typeface="Calibri" pitchFamily="34" charset="0"/>
                </a:rPr>
                <a:t>2</a:t>
              </a:r>
            </a:p>
            <a:p>
              <a:pPr eaLnBrk="1" fontAlgn="base" hangingPunct="1">
                <a:spcBef>
                  <a:spcPct val="0"/>
                </a:spcBef>
                <a:spcAft>
                  <a:spcPct val="0"/>
                </a:spcAft>
                <a:buFontTx/>
                <a:buNone/>
              </a:pPr>
              <a:r>
                <a:rPr lang="en-US" altLang="ja-JP" sz="1000" b="1">
                  <a:solidFill>
                    <a:srgbClr val="0000FF"/>
                  </a:solidFill>
                  <a:latin typeface="Calibri" pitchFamily="34" charset="0"/>
                </a:rPr>
                <a:t>SW-JAPAN</a:t>
              </a:r>
            </a:p>
          </p:txBody>
        </p:sp>
        <p:sp>
          <p:nvSpPr>
            <p:cNvPr id="15369" name="AutoShape 17"/>
            <p:cNvSpPr>
              <a:spLocks/>
            </p:cNvSpPr>
            <p:nvPr/>
          </p:nvSpPr>
          <p:spPr bwMode="auto">
            <a:xfrm>
              <a:off x="5486400" y="2738438"/>
              <a:ext cx="3240088" cy="828675"/>
            </a:xfrm>
            <a:prstGeom prst="borderCallout1">
              <a:avLst>
                <a:gd name="adj1" fmla="val 13792"/>
                <a:gd name="adj2" fmla="val -2352"/>
                <a:gd name="adj3" fmla="val -6130"/>
                <a:gd name="adj4" fmla="val -84125"/>
              </a:avLst>
            </a:prstGeom>
            <a:noFill/>
            <a:ln w="31750">
              <a:solidFill>
                <a:srgbClr val="0000FF"/>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2 JAPAN (South-West)</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2.5</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(4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2000 x 1000 km</a:t>
              </a:r>
            </a:p>
          </p:txBody>
        </p:sp>
        <p:sp>
          <p:nvSpPr>
            <p:cNvPr id="15370" name="Rectangle 5"/>
            <p:cNvSpPr>
              <a:spLocks noChangeArrowheads="1"/>
            </p:cNvSpPr>
            <p:nvPr/>
          </p:nvSpPr>
          <p:spPr bwMode="auto">
            <a:xfrm>
              <a:off x="2224088" y="2130425"/>
              <a:ext cx="792162" cy="36036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000000"/>
                </a:solidFill>
                <a:latin typeface="Calibri" pitchFamily="34" charset="0"/>
              </a:endParaRPr>
            </a:p>
          </p:txBody>
        </p:sp>
        <p:sp>
          <p:nvSpPr>
            <p:cNvPr id="15371" name="Text Box 10"/>
            <p:cNvSpPr txBox="1">
              <a:spLocks noChangeArrowheads="1"/>
            </p:cNvSpPr>
            <p:nvPr/>
          </p:nvSpPr>
          <p:spPr bwMode="auto">
            <a:xfrm>
              <a:off x="1524000" y="1905000"/>
              <a:ext cx="935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0000FF"/>
                  </a:solidFill>
                  <a:latin typeface="Calibri" pitchFamily="34" charset="0"/>
                </a:rPr>
                <a:t>Region</a:t>
              </a:r>
              <a:r>
                <a:rPr lang="ja-JP" altLang="en-US" sz="1000" b="1">
                  <a:solidFill>
                    <a:srgbClr val="0000FF"/>
                  </a:solidFill>
                  <a:latin typeface="Calibri" pitchFamily="34" charset="0"/>
                </a:rPr>
                <a:t>　</a:t>
              </a:r>
              <a:r>
                <a:rPr lang="en-US" altLang="ja-JP" sz="1000" b="1">
                  <a:solidFill>
                    <a:srgbClr val="0000FF"/>
                  </a:solidFill>
                  <a:latin typeface="Calibri" pitchFamily="34" charset="0"/>
                </a:rPr>
                <a:t>1</a:t>
              </a:r>
            </a:p>
            <a:p>
              <a:pPr eaLnBrk="1" fontAlgn="base" hangingPunct="1">
                <a:spcBef>
                  <a:spcPct val="0"/>
                </a:spcBef>
                <a:spcAft>
                  <a:spcPct val="0"/>
                </a:spcAft>
                <a:buFontTx/>
                <a:buNone/>
              </a:pPr>
              <a:r>
                <a:rPr lang="en-US" altLang="ja-JP" sz="1000" b="1">
                  <a:solidFill>
                    <a:srgbClr val="0000FF"/>
                  </a:solidFill>
                  <a:latin typeface="Calibri" pitchFamily="34" charset="0"/>
                </a:rPr>
                <a:t>NE-JAPAN</a:t>
              </a:r>
            </a:p>
          </p:txBody>
        </p:sp>
        <p:sp>
          <p:nvSpPr>
            <p:cNvPr id="15372" name="AutoShape 16"/>
            <p:cNvSpPr>
              <a:spLocks/>
            </p:cNvSpPr>
            <p:nvPr/>
          </p:nvSpPr>
          <p:spPr bwMode="auto">
            <a:xfrm>
              <a:off x="5486400" y="1828800"/>
              <a:ext cx="3240088" cy="827088"/>
            </a:xfrm>
            <a:prstGeom prst="borderCallout1">
              <a:avLst>
                <a:gd name="adj1" fmla="val 13819"/>
                <a:gd name="adj2" fmla="val -2352"/>
                <a:gd name="adj3" fmla="val 54894"/>
                <a:gd name="adj4" fmla="val -75356"/>
              </a:avLst>
            </a:prstGeom>
            <a:noFill/>
            <a:ln w="31750">
              <a:solidFill>
                <a:srgbClr val="0000FF"/>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1 JAPAN (North-East)</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2.5</a:t>
              </a:r>
              <a:r>
                <a:rPr lang="en-US" altLang="ja-JP" sz="1200" b="1">
                  <a:solidFill>
                    <a:srgbClr val="C00000"/>
                  </a:solidFill>
                  <a:latin typeface="Candara" pitchFamily="34" charset="0"/>
                </a:rPr>
                <a:t> minutes </a:t>
              </a:r>
              <a:r>
                <a:rPr lang="en-US" altLang="ja-JP" sz="1200">
                  <a:solidFill>
                    <a:srgbClr val="000000"/>
                  </a:solidFill>
                  <a:latin typeface="Candara" pitchFamily="34" charset="0"/>
                </a:rPr>
                <a:t>(4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2000 x 1000 km</a:t>
              </a:r>
            </a:p>
          </p:txBody>
        </p:sp>
        <p:sp>
          <p:nvSpPr>
            <p:cNvPr id="15374" name="Rectangle 7"/>
            <p:cNvSpPr>
              <a:spLocks noChangeArrowheads="1"/>
            </p:cNvSpPr>
            <p:nvPr/>
          </p:nvSpPr>
          <p:spPr bwMode="auto">
            <a:xfrm>
              <a:off x="1447800" y="4876800"/>
              <a:ext cx="431800" cy="207963"/>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66FF33"/>
                </a:solidFill>
                <a:latin typeface="Calibri" pitchFamily="34" charset="0"/>
              </a:endParaRPr>
            </a:p>
          </p:txBody>
        </p:sp>
        <p:sp>
          <p:nvSpPr>
            <p:cNvPr id="15375" name="AutoShape 18"/>
            <p:cNvSpPr>
              <a:spLocks/>
            </p:cNvSpPr>
            <p:nvPr/>
          </p:nvSpPr>
          <p:spPr bwMode="auto">
            <a:xfrm>
              <a:off x="5486400" y="4567238"/>
              <a:ext cx="3240088" cy="828675"/>
            </a:xfrm>
            <a:prstGeom prst="borderCallout1">
              <a:avLst>
                <a:gd name="adj1" fmla="val 13792"/>
                <a:gd name="adj2" fmla="val -2352"/>
                <a:gd name="adj3" fmla="val 13792"/>
                <a:gd name="adj4" fmla="val -69866"/>
              </a:avLst>
            </a:prstGeom>
            <a:noFill/>
            <a:ln w="31750">
              <a:solidFill>
                <a:srgbClr val="FF99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4 Landmark Area</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30</a:t>
              </a:r>
              <a:r>
                <a:rPr lang="en-US" altLang="ja-JP" sz="1200" b="1">
                  <a:solidFill>
                    <a:srgbClr val="C00000"/>
                  </a:solidFill>
                  <a:latin typeface="Candara" pitchFamily="34" charset="0"/>
                </a:rPr>
                <a:t> seconds </a:t>
              </a:r>
              <a:r>
                <a:rPr lang="en-US" altLang="ja-JP" sz="1200">
                  <a:solidFill>
                    <a:srgbClr val="000000"/>
                  </a:solidFill>
                  <a:latin typeface="Candara" pitchFamily="34" charset="0"/>
                </a:rPr>
                <a:t>(20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1000 x 500 km</a:t>
              </a:r>
            </a:p>
          </p:txBody>
        </p:sp>
        <p:sp>
          <p:nvSpPr>
            <p:cNvPr id="15376" name="Text Box 10"/>
            <p:cNvSpPr txBox="1">
              <a:spLocks noChangeArrowheads="1"/>
            </p:cNvSpPr>
            <p:nvPr/>
          </p:nvSpPr>
          <p:spPr bwMode="auto">
            <a:xfrm>
              <a:off x="1981200" y="41910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FF9933"/>
                  </a:solidFill>
                  <a:latin typeface="Calibri" pitchFamily="34" charset="0"/>
                </a:rPr>
                <a:t>Region</a:t>
              </a:r>
              <a:r>
                <a:rPr lang="ja-JP" altLang="en-US" sz="1000" b="1">
                  <a:solidFill>
                    <a:srgbClr val="FF9933"/>
                  </a:solidFill>
                  <a:latin typeface="Calibri" pitchFamily="34" charset="0"/>
                </a:rPr>
                <a:t>　</a:t>
              </a:r>
              <a:r>
                <a:rPr lang="en-US" altLang="ja-JP" sz="1000" b="1">
                  <a:solidFill>
                    <a:srgbClr val="FF9933"/>
                  </a:solidFill>
                  <a:latin typeface="Calibri" pitchFamily="34" charset="0"/>
                </a:rPr>
                <a:t>4</a:t>
              </a:r>
            </a:p>
            <a:p>
              <a:pPr eaLnBrk="1" fontAlgn="base" hangingPunct="1">
                <a:spcBef>
                  <a:spcPct val="0"/>
                </a:spcBef>
                <a:spcAft>
                  <a:spcPct val="0"/>
                </a:spcAft>
                <a:buFontTx/>
                <a:buNone/>
              </a:pPr>
              <a:r>
                <a:rPr lang="en-US" altLang="ja-JP" sz="1000" b="1">
                  <a:solidFill>
                    <a:srgbClr val="FF9933"/>
                  </a:solidFill>
                  <a:latin typeface="Calibri" pitchFamily="34" charset="0"/>
                </a:rPr>
                <a:t>Landmark Area</a:t>
              </a:r>
            </a:p>
          </p:txBody>
        </p:sp>
        <p:sp>
          <p:nvSpPr>
            <p:cNvPr id="15377" name="Text Box 10"/>
            <p:cNvSpPr txBox="1">
              <a:spLocks noChangeArrowheads="1"/>
            </p:cNvSpPr>
            <p:nvPr/>
          </p:nvSpPr>
          <p:spPr bwMode="auto">
            <a:xfrm>
              <a:off x="762000" y="4495800"/>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FF9933"/>
                  </a:solidFill>
                  <a:latin typeface="Calibri" pitchFamily="34" charset="0"/>
                </a:rPr>
                <a:t>Region</a:t>
              </a:r>
              <a:r>
                <a:rPr lang="ja-JP" altLang="en-US" sz="1000" b="1">
                  <a:solidFill>
                    <a:srgbClr val="FF9933"/>
                  </a:solidFill>
                  <a:latin typeface="Calibri" pitchFamily="34" charset="0"/>
                </a:rPr>
                <a:t>　</a:t>
              </a:r>
              <a:r>
                <a:rPr lang="en-US" altLang="ja-JP" sz="1000" b="1">
                  <a:solidFill>
                    <a:srgbClr val="FF9933"/>
                  </a:solidFill>
                  <a:latin typeface="Calibri" pitchFamily="34" charset="0"/>
                </a:rPr>
                <a:t>5</a:t>
              </a:r>
            </a:p>
            <a:p>
              <a:pPr eaLnBrk="1" fontAlgn="base" hangingPunct="1">
                <a:spcBef>
                  <a:spcPct val="0"/>
                </a:spcBef>
                <a:spcAft>
                  <a:spcPct val="0"/>
                </a:spcAft>
                <a:buFontTx/>
                <a:buNone/>
              </a:pPr>
              <a:r>
                <a:rPr lang="en-US" altLang="ja-JP" sz="1000" b="1">
                  <a:solidFill>
                    <a:srgbClr val="FF9933"/>
                  </a:solidFill>
                  <a:latin typeface="Calibri" pitchFamily="34" charset="0"/>
                </a:rPr>
                <a:t>Landmark Area</a:t>
              </a:r>
            </a:p>
          </p:txBody>
        </p:sp>
        <p:sp>
          <p:nvSpPr>
            <p:cNvPr id="15378" name="Rectangle 7"/>
            <p:cNvSpPr>
              <a:spLocks noChangeArrowheads="1"/>
            </p:cNvSpPr>
            <p:nvPr/>
          </p:nvSpPr>
          <p:spPr bwMode="auto">
            <a:xfrm>
              <a:off x="2743200" y="4572000"/>
              <a:ext cx="431800" cy="207963"/>
            </a:xfrm>
            <a:prstGeom prst="rect">
              <a:avLst/>
            </a:prstGeom>
            <a:noFill/>
            <a:ln w="28575">
              <a:solidFill>
                <a:srgbClr val="FF99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fontAlgn="base">
                <a:spcBef>
                  <a:spcPct val="0"/>
                </a:spcBef>
                <a:spcAft>
                  <a:spcPct val="0"/>
                </a:spcAft>
                <a:buFontTx/>
                <a:buNone/>
              </a:pPr>
              <a:endParaRPr kumimoji="0" lang="ja-JP" altLang="en-US" sz="1800">
                <a:solidFill>
                  <a:srgbClr val="66FF33"/>
                </a:solidFill>
                <a:latin typeface="Calibri" pitchFamily="34" charset="0"/>
              </a:endParaRPr>
            </a:p>
          </p:txBody>
        </p:sp>
        <p:sp>
          <p:nvSpPr>
            <p:cNvPr id="15379" name="Text Box 10"/>
            <p:cNvSpPr txBox="1">
              <a:spLocks noChangeArrowheads="1"/>
            </p:cNvSpPr>
            <p:nvPr/>
          </p:nvSpPr>
          <p:spPr bwMode="auto">
            <a:xfrm>
              <a:off x="2438400" y="3124200"/>
              <a:ext cx="83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000" b="1">
                  <a:solidFill>
                    <a:srgbClr val="66FF33"/>
                  </a:solidFill>
                  <a:latin typeface="Calibri" pitchFamily="34" charset="0"/>
                </a:rPr>
                <a:t>Region</a:t>
              </a:r>
              <a:r>
                <a:rPr lang="ja-JP" altLang="en-US" sz="1000" b="1">
                  <a:solidFill>
                    <a:srgbClr val="66FF33"/>
                  </a:solidFill>
                  <a:latin typeface="Calibri" pitchFamily="34" charset="0"/>
                </a:rPr>
                <a:t>　</a:t>
              </a:r>
              <a:r>
                <a:rPr lang="en-US" altLang="ja-JP" sz="1000" b="1">
                  <a:solidFill>
                    <a:srgbClr val="66FF33"/>
                  </a:solidFill>
                  <a:latin typeface="Calibri" pitchFamily="34" charset="0"/>
                </a:rPr>
                <a:t>3</a:t>
              </a:r>
            </a:p>
            <a:p>
              <a:pPr eaLnBrk="1" fontAlgn="base" hangingPunct="1">
                <a:spcBef>
                  <a:spcPct val="0"/>
                </a:spcBef>
                <a:spcAft>
                  <a:spcPct val="0"/>
                </a:spcAft>
                <a:buFontTx/>
                <a:buNone/>
              </a:pPr>
              <a:r>
                <a:rPr lang="en-US" altLang="ja-JP" sz="1000" b="1">
                  <a:solidFill>
                    <a:srgbClr val="66FF33"/>
                  </a:solidFill>
                  <a:latin typeface="Calibri" pitchFamily="34" charset="0"/>
                </a:rPr>
                <a:t>Target Area</a:t>
              </a:r>
            </a:p>
          </p:txBody>
        </p:sp>
        <p:sp>
          <p:nvSpPr>
            <p:cNvPr id="15380" name="AutoShape 18"/>
            <p:cNvSpPr>
              <a:spLocks/>
            </p:cNvSpPr>
            <p:nvPr/>
          </p:nvSpPr>
          <p:spPr bwMode="auto">
            <a:xfrm>
              <a:off x="5486400" y="5486400"/>
              <a:ext cx="3240088" cy="828675"/>
            </a:xfrm>
            <a:prstGeom prst="borderCallout1">
              <a:avLst>
                <a:gd name="adj1" fmla="val 13792"/>
                <a:gd name="adj2" fmla="val -2352"/>
                <a:gd name="adj3" fmla="val -62644"/>
                <a:gd name="adj4" fmla="val -110144"/>
              </a:avLst>
            </a:prstGeom>
            <a:noFill/>
            <a:ln w="31750">
              <a:solidFill>
                <a:srgbClr val="FF9933"/>
              </a:solidFill>
              <a:miter lim="800000"/>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Font typeface="Arial" charset="0"/>
                <a:buChar char="•"/>
                <a:defRPr kumimoji="1" sz="3200">
                  <a:solidFill>
                    <a:schemeClr val="tx1"/>
                  </a:solidFill>
                  <a:latin typeface="Arial" charset="0"/>
                </a:defRPr>
              </a:lvl1pPr>
              <a:lvl2pPr marL="742950" indent="-285750" eaLnBrk="0" hangingPunct="0">
                <a:spcBef>
                  <a:spcPct val="20000"/>
                </a:spcBef>
                <a:buFont typeface="Arial" charset="0"/>
                <a:buChar char="–"/>
                <a:defRPr kumimoji="1" sz="2800">
                  <a:solidFill>
                    <a:schemeClr val="tx1"/>
                  </a:solidFill>
                  <a:latin typeface="Arial" charset="0"/>
                </a:defRPr>
              </a:lvl2pPr>
              <a:lvl3pPr marL="1143000" indent="-228600" eaLnBrk="0" hangingPunct="0">
                <a:spcBef>
                  <a:spcPct val="20000"/>
                </a:spcBef>
                <a:buFont typeface="Arial" charset="0"/>
                <a:buChar char="•"/>
                <a:defRPr kumimoji="1" sz="2400">
                  <a:solidFill>
                    <a:schemeClr val="tx1"/>
                  </a:solidFill>
                  <a:latin typeface="Arial" charset="0"/>
                </a:defRPr>
              </a:lvl3pPr>
              <a:lvl4pPr marL="1600200" indent="-228600" eaLnBrk="0" hangingPunct="0">
                <a:spcBef>
                  <a:spcPct val="20000"/>
                </a:spcBef>
                <a:buFont typeface="Arial" charset="0"/>
                <a:buChar char="–"/>
                <a:defRPr kumimoji="1" sz="2000">
                  <a:solidFill>
                    <a:schemeClr val="tx1"/>
                  </a:solidFill>
                  <a:latin typeface="Arial" charset="0"/>
                </a:defRPr>
              </a:lvl4pPr>
              <a:lvl5pPr marL="2057400" indent="-228600" eaLnBrk="0" hangingPunct="0">
                <a:spcBef>
                  <a:spcPct val="20000"/>
                </a:spcBef>
                <a:buFont typeface="Arial" charset="0"/>
                <a:buChar char="»"/>
                <a:defRPr kumimoji="1" sz="2000">
                  <a:solidFill>
                    <a:schemeClr val="tx1"/>
                  </a:solidFill>
                  <a:latin typeface="Arial" charset="0"/>
                </a:defRPr>
              </a:lvl5pPr>
              <a:lvl6pPr marL="2514600" indent="-228600" eaLnBrk="0" fontAlgn="base" hangingPunct="0">
                <a:spcBef>
                  <a:spcPct val="20000"/>
                </a:spcBef>
                <a:spcAft>
                  <a:spcPct val="0"/>
                </a:spcAft>
                <a:buFont typeface="Arial" charset="0"/>
                <a:buChar char="»"/>
                <a:defRPr kumimoji="1" sz="2000">
                  <a:solidFill>
                    <a:schemeClr val="tx1"/>
                  </a:solidFill>
                  <a:latin typeface="Arial" charset="0"/>
                </a:defRPr>
              </a:lvl6pPr>
              <a:lvl7pPr marL="2971800" indent="-228600" eaLnBrk="0" fontAlgn="base" hangingPunct="0">
                <a:spcBef>
                  <a:spcPct val="20000"/>
                </a:spcBef>
                <a:spcAft>
                  <a:spcPct val="0"/>
                </a:spcAft>
                <a:buFont typeface="Arial" charset="0"/>
                <a:buChar char="»"/>
                <a:defRPr kumimoji="1" sz="2000">
                  <a:solidFill>
                    <a:schemeClr val="tx1"/>
                  </a:solidFill>
                  <a:latin typeface="Arial" charset="0"/>
                </a:defRPr>
              </a:lvl7pPr>
              <a:lvl8pPr marL="3429000" indent="-228600" eaLnBrk="0" fontAlgn="base" hangingPunct="0">
                <a:spcBef>
                  <a:spcPct val="20000"/>
                </a:spcBef>
                <a:spcAft>
                  <a:spcPct val="0"/>
                </a:spcAft>
                <a:buFont typeface="Arial" charset="0"/>
                <a:buChar char="»"/>
                <a:defRPr kumimoji="1" sz="2000">
                  <a:solidFill>
                    <a:schemeClr val="tx1"/>
                  </a:solidFill>
                  <a:latin typeface="Arial" charset="0"/>
                </a:defRPr>
              </a:lvl8pPr>
              <a:lvl9pPr marL="3886200" indent="-228600" eaLnBrk="0" fontAlgn="base" hangingPunct="0">
                <a:spcBef>
                  <a:spcPct val="20000"/>
                </a:spcBef>
                <a:spcAft>
                  <a:spcPct val="0"/>
                </a:spcAft>
                <a:buFont typeface="Arial" charset="0"/>
                <a:buChar char="»"/>
                <a:defRPr kumimoji="1" sz="2000">
                  <a:solidFill>
                    <a:schemeClr val="tx1"/>
                  </a:solidFill>
                  <a:latin typeface="Arial" charset="0"/>
                </a:defRPr>
              </a:lvl9pPr>
            </a:lstStyle>
            <a:p>
              <a:pPr eaLnBrk="1" fontAlgn="base" hangingPunct="1">
                <a:spcBef>
                  <a:spcPct val="0"/>
                </a:spcBef>
                <a:spcAft>
                  <a:spcPct val="0"/>
                </a:spcAft>
                <a:buFontTx/>
                <a:buNone/>
              </a:pPr>
              <a:r>
                <a:rPr lang="en-US" altLang="ja-JP" sz="1400" b="1">
                  <a:solidFill>
                    <a:srgbClr val="000000"/>
                  </a:solidFill>
                  <a:latin typeface="Candara" pitchFamily="34" charset="0"/>
                </a:rPr>
                <a:t>Region 5 Landmark Area</a:t>
              </a:r>
            </a:p>
            <a:p>
              <a:pPr eaLnBrk="1" fontAlgn="base" hangingPunct="1">
                <a:spcBef>
                  <a:spcPct val="0"/>
                </a:spcBef>
                <a:spcAft>
                  <a:spcPct val="0"/>
                </a:spcAft>
                <a:buFontTx/>
                <a:buNone/>
              </a:pPr>
              <a:r>
                <a:rPr lang="en-US" altLang="ja-JP" sz="1200">
                  <a:solidFill>
                    <a:srgbClr val="000000"/>
                  </a:solidFill>
                  <a:latin typeface="Candara" pitchFamily="34" charset="0"/>
                </a:rPr>
                <a:t>Interval : </a:t>
              </a:r>
              <a:r>
                <a:rPr lang="en-US" altLang="ja-JP" sz="2400" b="1">
                  <a:solidFill>
                    <a:srgbClr val="C00000"/>
                  </a:solidFill>
                  <a:latin typeface="Candara" pitchFamily="34" charset="0"/>
                </a:rPr>
                <a:t>30</a:t>
              </a:r>
              <a:r>
                <a:rPr lang="en-US" altLang="ja-JP" sz="1200" b="1">
                  <a:solidFill>
                    <a:srgbClr val="C00000"/>
                  </a:solidFill>
                  <a:latin typeface="Candara" pitchFamily="34" charset="0"/>
                </a:rPr>
                <a:t> seconds </a:t>
              </a:r>
              <a:r>
                <a:rPr lang="en-US" altLang="ja-JP" sz="1200">
                  <a:solidFill>
                    <a:srgbClr val="000000"/>
                  </a:solidFill>
                  <a:latin typeface="Candara" pitchFamily="34" charset="0"/>
                </a:rPr>
                <a:t>(20 times in 10 min)</a:t>
              </a:r>
            </a:p>
            <a:p>
              <a:pPr eaLnBrk="1" fontAlgn="base" hangingPunct="1">
                <a:spcBef>
                  <a:spcPct val="0"/>
                </a:spcBef>
                <a:spcAft>
                  <a:spcPct val="0"/>
                </a:spcAft>
                <a:buFontTx/>
                <a:buNone/>
              </a:pPr>
              <a:r>
                <a:rPr lang="en-US" altLang="ja-JP" sz="1200">
                  <a:solidFill>
                    <a:srgbClr val="000000"/>
                  </a:solidFill>
                  <a:latin typeface="Candara" pitchFamily="34" charset="0"/>
                </a:rPr>
                <a:t>Dimension : EW x NS: 1000 x 500 km</a:t>
              </a:r>
            </a:p>
          </p:txBody>
        </p:sp>
      </p:grpSp>
      <p:sp>
        <p:nvSpPr>
          <p:cNvPr id="2" name="タイトル 1"/>
          <p:cNvSpPr>
            <a:spLocks noGrp="1"/>
          </p:cNvSpPr>
          <p:nvPr>
            <p:ph type="title"/>
          </p:nvPr>
        </p:nvSpPr>
        <p:spPr>
          <a:xfrm>
            <a:off x="107504" y="44624"/>
            <a:ext cx="8928992" cy="1008112"/>
          </a:xfrm>
        </p:spPr>
        <p:txBody>
          <a:bodyPr/>
          <a:lstStyle/>
          <a:p>
            <a:pPr>
              <a:lnSpc>
                <a:spcPts val="3800"/>
              </a:lnSpc>
            </a:pPr>
            <a:r>
              <a:rPr lang="en-US" altLang="ja-JP" sz="3600" dirty="0"/>
              <a:t>AHI </a:t>
            </a:r>
            <a:r>
              <a:rPr lang="en-US" altLang="ja-JP" sz="3600" dirty="0" smtClean="0"/>
              <a:t>Observation Modes:</a:t>
            </a:r>
            <a:br>
              <a:rPr lang="en-US" altLang="ja-JP" sz="3600" dirty="0" smtClean="0"/>
            </a:br>
            <a:r>
              <a:rPr lang="en-US" altLang="ja-JP" sz="3600" dirty="0" smtClean="0"/>
              <a:t>Areas </a:t>
            </a:r>
            <a:r>
              <a:rPr lang="en-US" altLang="ja-JP" sz="3600" dirty="0"/>
              <a:t>and </a:t>
            </a:r>
            <a:r>
              <a:rPr lang="en-US" altLang="ja-JP" sz="3600" dirty="0" smtClean="0"/>
              <a:t>Temporal resolution</a:t>
            </a:r>
            <a:endParaRPr lang="en-US" altLang="ja-JP" sz="3600" dirty="0"/>
          </a:p>
        </p:txBody>
      </p:sp>
      <p:sp>
        <p:nvSpPr>
          <p:cNvPr id="4" name="日付プレースホルダー 3"/>
          <p:cNvSpPr>
            <a:spLocks noGrp="1"/>
          </p:cNvSpPr>
          <p:nvPr>
            <p:ph type="dt" sz="half" idx="10"/>
          </p:nvPr>
        </p:nvSpPr>
        <p:spPr/>
        <p:txBody>
          <a:bodyPr/>
          <a:lstStyle/>
          <a:p>
            <a:pPr>
              <a:defRPr/>
            </a:pPr>
            <a:r>
              <a:rPr lang="en-US" altLang="ja-JP" smtClean="0">
                <a:solidFill>
                  <a:prstClr val="black">
                    <a:tint val="75000"/>
                  </a:prstClr>
                </a:solidFill>
              </a:rPr>
              <a:t>2015/04/10</a:t>
            </a:r>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a:defRPr/>
            </a:pPr>
            <a:r>
              <a:rPr lang="en-US" altLang="ja-JP" smtClean="0">
                <a:solidFill>
                  <a:prstClr val="black">
                    <a:tint val="75000"/>
                  </a:prstClr>
                </a:solidFill>
              </a:rPr>
              <a:t>SSEC/CIMSS Seminar</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a:defRPr/>
            </a:pPr>
            <a:fld id="{CD1323FE-F4CD-4D1C-A5A7-662AD80E9BB8}" type="slidenum">
              <a:rPr lang="ja-JP" altLang="en-US" smtClean="0">
                <a:solidFill>
                  <a:prstClr val="black">
                    <a:tint val="75000"/>
                  </a:prstClr>
                </a:solidFill>
              </a:rPr>
              <a:pPr>
                <a:defRPr/>
              </a:pPr>
              <a:t>109</a:t>
            </a:fld>
            <a:endParaRPr lang="ja-JP" altLang="en-US">
              <a:solidFill>
                <a:prstClr val="black">
                  <a:tint val="75000"/>
                </a:prstClr>
              </a:solidFill>
            </a:endParaRPr>
          </a:p>
        </p:txBody>
      </p:sp>
    </p:spTree>
    <p:extLst>
      <p:ext uri="{BB962C8B-B14F-4D97-AF65-F5344CB8AC3E}">
        <p14:creationId xmlns:p14="http://schemas.microsoft.com/office/powerpoint/2010/main" val="404176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GS_FPS_6km_snipet"/>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63638"/>
            <a:ext cx="9144000" cy="4529137"/>
          </a:xfrm>
          <a:prstGeom prst="rect">
            <a:avLst/>
          </a:prstGeom>
          <a:noFill/>
          <a:ln>
            <a:noFill/>
          </a:ln>
        </p:spPr>
      </p:pic>
      <p:sp>
        <p:nvSpPr>
          <p:cNvPr id="3" name="TextBox 2"/>
          <p:cNvSpPr txBox="1"/>
          <p:nvPr/>
        </p:nvSpPr>
        <p:spPr>
          <a:xfrm>
            <a:off x="914400" y="228600"/>
            <a:ext cx="7224863" cy="584775"/>
          </a:xfrm>
          <a:prstGeom prst="rect">
            <a:avLst/>
          </a:prstGeom>
          <a:noFill/>
        </p:spPr>
        <p:txBody>
          <a:bodyPr wrap="none" rtlCol="0">
            <a:spAutoFit/>
          </a:bodyPr>
          <a:lstStyle/>
          <a:p>
            <a:r>
              <a:rPr lang="en-US" sz="3200" dirty="0">
                <a:solidFill>
                  <a:srgbClr val="FFFF00"/>
                </a:solidFill>
              </a:rPr>
              <a:t>Ground System (GS) FPS, Appendix E</a:t>
            </a:r>
          </a:p>
        </p:txBody>
      </p:sp>
      <p:sp>
        <p:nvSpPr>
          <p:cNvPr id="4" name="TextBox 3"/>
          <p:cNvSpPr txBox="1"/>
          <p:nvPr/>
        </p:nvSpPr>
        <p:spPr>
          <a:xfrm>
            <a:off x="207087" y="5791200"/>
            <a:ext cx="8784513" cy="923330"/>
          </a:xfrm>
          <a:prstGeom prst="rect">
            <a:avLst/>
          </a:prstGeom>
          <a:noFill/>
        </p:spPr>
        <p:txBody>
          <a:bodyPr wrap="square" rtlCol="0">
            <a:spAutoFit/>
          </a:bodyPr>
          <a:lstStyle/>
          <a:p>
            <a:r>
              <a:rPr lang="en-US" dirty="0">
                <a:solidFill>
                  <a:srgbClr val="FFFFFF"/>
                </a:solidFill>
              </a:rPr>
              <a:t>Outside of CONUS, Hawaii, Alaska and Puerto Rico regional, imagery will be 6 km in AWIPS (for the data via the SBN).</a:t>
            </a:r>
          </a:p>
          <a:p>
            <a:r>
              <a:rPr lang="en-US" i="1" dirty="0">
                <a:solidFill>
                  <a:srgbClr val="FFFFFF"/>
                </a:solidFill>
              </a:rPr>
              <a:t>http://www.goes-r.gov/resources/docs/GOES-R_GS_FPS.pdf</a:t>
            </a:r>
          </a:p>
        </p:txBody>
      </p:sp>
      <p:sp>
        <p:nvSpPr>
          <p:cNvPr id="5" name="Oval 4"/>
          <p:cNvSpPr/>
          <p:nvPr/>
        </p:nvSpPr>
        <p:spPr>
          <a:xfrm>
            <a:off x="4343400" y="353906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11</a:t>
            </a:fld>
            <a:endParaRPr lang="en-US">
              <a:solidFill>
                <a:srgbClr val="000000"/>
              </a:solidFill>
            </a:endParaRPr>
          </a:p>
        </p:txBody>
      </p:sp>
    </p:spTree>
    <p:extLst>
      <p:ext uri="{BB962C8B-B14F-4D97-AF65-F5344CB8AC3E}">
        <p14:creationId xmlns:p14="http://schemas.microsoft.com/office/powerpoint/2010/main" val="129319156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335" y="0"/>
            <a:ext cx="6883330" cy="6858000"/>
          </a:xfrm>
          <a:prstGeom prst="rect">
            <a:avLst/>
          </a:prstGeom>
        </p:spPr>
      </p:pic>
      <p:sp>
        <p:nvSpPr>
          <p:cNvPr id="2" name="Title 1"/>
          <p:cNvSpPr>
            <a:spLocks noGrp="1"/>
          </p:cNvSpPr>
          <p:nvPr>
            <p:ph type="title"/>
          </p:nvPr>
        </p:nvSpPr>
        <p:spPr>
          <a:xfrm>
            <a:off x="-990600" y="-228600"/>
            <a:ext cx="4419600" cy="1143000"/>
          </a:xfrm>
        </p:spPr>
        <p:txBody>
          <a:bodyPr/>
          <a:lstStyle/>
          <a:p>
            <a:r>
              <a:rPr lang="en-US" sz="3600" dirty="0" smtClean="0">
                <a:solidFill>
                  <a:srgbClr val="FFFF00"/>
                </a:solidFill>
              </a:rPr>
              <a:t>JMA’s AHI</a:t>
            </a:r>
            <a:endParaRPr lang="en-US" sz="3600" dirty="0">
              <a:solidFill>
                <a:srgbClr val="FFFF00"/>
              </a:solidFill>
            </a:endParaRPr>
          </a:p>
        </p:txBody>
      </p:sp>
      <p:sp>
        <p:nvSpPr>
          <p:cNvPr id="3" name="Content Placeholder 2"/>
          <p:cNvSpPr>
            <a:spLocks noGrp="1"/>
          </p:cNvSpPr>
          <p:nvPr>
            <p:ph sz="half" idx="1"/>
          </p:nvPr>
        </p:nvSpPr>
        <p:spPr>
          <a:xfrm>
            <a:off x="6858000" y="6019800"/>
            <a:ext cx="2286000" cy="533400"/>
          </a:xfrm>
        </p:spPr>
        <p:txBody>
          <a:bodyPr/>
          <a:lstStyle/>
          <a:p>
            <a:pPr marL="0" indent="0">
              <a:buNone/>
            </a:pPr>
            <a:r>
              <a:rPr lang="en-US" sz="1600" dirty="0" smtClean="0">
                <a:solidFill>
                  <a:schemeClr val="bg1"/>
                </a:solidFill>
              </a:rPr>
              <a:t>S. Miller (CIRA) </a:t>
            </a:r>
            <a:r>
              <a:rPr lang="en-US" sz="1600" dirty="0">
                <a:solidFill>
                  <a:schemeClr val="bg1"/>
                </a:solidFill>
              </a:rPr>
              <a:t>on behalf of the </a:t>
            </a:r>
            <a:r>
              <a:rPr lang="en-US" sz="1600" dirty="0" smtClean="0">
                <a:solidFill>
                  <a:schemeClr val="bg1"/>
                </a:solidFill>
              </a:rPr>
              <a:t>GOES-R AWG Imagery </a:t>
            </a:r>
            <a:r>
              <a:rPr lang="en-US" sz="1600" dirty="0">
                <a:solidFill>
                  <a:schemeClr val="bg1"/>
                </a:solidFill>
              </a:rPr>
              <a:t>Team</a:t>
            </a:r>
          </a:p>
        </p:txBody>
      </p:sp>
      <p:sp>
        <p:nvSpPr>
          <p:cNvPr id="5" name="Slide Number Placeholder 4"/>
          <p:cNvSpPr>
            <a:spLocks noGrp="1"/>
          </p:cNvSpPr>
          <p:nvPr>
            <p:ph type="sldNum" sz="quarter" idx="12"/>
          </p:nvPr>
        </p:nvSpPr>
        <p:spPr/>
        <p:txBody>
          <a:bodyPr/>
          <a:lstStyle/>
          <a:p>
            <a:pPr>
              <a:defRPr/>
            </a:pPr>
            <a:fld id="{CC7E65C8-2C22-4AE6-98B5-BCD7AD56F3B5}" type="slidenum">
              <a:rPr lang="en-US" smtClean="0"/>
              <a:pPr>
                <a:defRPr/>
              </a:pPr>
              <a:t>110</a:t>
            </a:fld>
            <a:endParaRPr lang="en-US"/>
          </a:p>
        </p:txBody>
      </p:sp>
      <p:sp>
        <p:nvSpPr>
          <p:cNvPr id="7" name="Content Placeholder 2"/>
          <p:cNvSpPr>
            <a:spLocks noGrp="1"/>
          </p:cNvSpPr>
          <p:nvPr>
            <p:ph sz="half" idx="1"/>
          </p:nvPr>
        </p:nvSpPr>
        <p:spPr>
          <a:xfrm>
            <a:off x="42162" y="6096000"/>
            <a:ext cx="2286000" cy="381000"/>
          </a:xfrm>
        </p:spPr>
        <p:txBody>
          <a:bodyPr/>
          <a:lstStyle/>
          <a:p>
            <a:pPr marL="0" indent="0">
              <a:buNone/>
            </a:pPr>
            <a:r>
              <a:rPr lang="en-US" sz="1600" i="1" dirty="0" smtClean="0">
                <a:solidFill>
                  <a:schemeClr val="bg1"/>
                </a:solidFill>
              </a:rPr>
              <a:t>25-January-2015</a:t>
            </a:r>
          </a:p>
          <a:p>
            <a:pPr marL="0" indent="0">
              <a:buNone/>
            </a:pPr>
            <a:r>
              <a:rPr lang="en-US" sz="1600" i="1" dirty="0" smtClean="0">
                <a:solidFill>
                  <a:schemeClr val="bg1"/>
                </a:solidFill>
              </a:rPr>
              <a:t>02:30 UTC</a:t>
            </a:r>
            <a:endParaRPr lang="en-US" sz="1600" i="1" dirty="0">
              <a:solidFill>
                <a:schemeClr val="bg1"/>
              </a:solidFill>
            </a:endParaRPr>
          </a:p>
        </p:txBody>
      </p:sp>
    </p:spTree>
    <p:extLst>
      <p:ext uri="{BB962C8B-B14F-4D97-AF65-F5344CB8AC3E}">
        <p14:creationId xmlns:p14="http://schemas.microsoft.com/office/powerpoint/2010/main" val="275752716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Pseudo-Natural Color</a:t>
            </a:r>
          </a:p>
        </p:txBody>
      </p:sp>
      <p:sp>
        <p:nvSpPr>
          <p:cNvPr id="9220" name="Slide Number Placeholder 1"/>
          <p:cNvSpPr>
            <a:spLocks noGrp="1"/>
          </p:cNvSpPr>
          <p:nvPr>
            <p:ph type="sldNum" sz="quarter" idx="12"/>
          </p:nvPr>
        </p:nvSpPr>
        <p:spPr>
          <a:xfrm>
            <a:off x="457200" y="6198475"/>
            <a:ext cx="879586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spcBef>
                <a:spcPct val="20000"/>
              </a:spcBef>
              <a:buClr>
                <a:srgbClr val="FAFD00"/>
              </a:buClr>
              <a:buSzPct val="100000"/>
            </a:pPr>
            <a:r>
              <a:rPr lang="en-US" dirty="0">
                <a:solidFill>
                  <a:srgbClr val="FFFF00"/>
                </a:solidFill>
                <a:ea typeface="MS PGothic" pitchFamily="34" charset="-128"/>
              </a:rPr>
              <a:t>“True Color” with “synthetic” green band from ABI simulated data (from CIMSS); image from Don </a:t>
            </a:r>
            <a:r>
              <a:rPr lang="en-US" dirty="0" err="1">
                <a:solidFill>
                  <a:srgbClr val="FFFF00"/>
                </a:solidFill>
                <a:ea typeface="MS PGothic" pitchFamily="34" charset="-128"/>
              </a:rPr>
              <a:t>Hillger</a:t>
            </a:r>
            <a:r>
              <a:rPr lang="en-US" dirty="0">
                <a:solidFill>
                  <a:srgbClr val="FFFF00"/>
                </a:solidFill>
                <a:ea typeface="MS PGothic" pitchFamily="34" charset="-128"/>
              </a:rPr>
              <a:t>, RAMMB.</a:t>
            </a:r>
          </a:p>
        </p:txBody>
      </p:sp>
      <p:pic>
        <p:nvPicPr>
          <p:cNvPr id="9" name="Picture 137"/>
          <p:cNvPicPr>
            <a:picLocks noChangeAspect="1"/>
          </p:cNvPicPr>
          <p:nvPr/>
        </p:nvPicPr>
        <p:blipFill>
          <a:blip r:embed="rId2">
            <a:extLst>
              <a:ext uri="{28A0092B-C50C-407E-A947-70E740481C1C}">
                <a14:useLocalDpi xmlns:a14="http://schemas.microsoft.com/office/drawing/2010/main" val="0"/>
              </a:ext>
            </a:extLst>
          </a:blip>
          <a:srcRect l="7014" r="5173"/>
          <a:stretch>
            <a:fillRect/>
          </a:stretch>
        </p:blipFill>
        <p:spPr bwMode="auto">
          <a:xfrm>
            <a:off x="271940" y="1295400"/>
            <a:ext cx="8564878"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70566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endParaRPr lang="en-US" dirty="0">
              <a:solidFill>
                <a:srgbClr val="FFFF00"/>
              </a:solidFill>
            </a:endParaRP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marL="457200" lvl="1" indent="0" eaLnBrk="1" hangingPunct="1">
              <a:buNone/>
            </a:pPr>
            <a:endParaRPr lang="en-US" dirty="0" smtClean="0">
              <a:solidFill>
                <a:schemeClr val="bg1"/>
              </a:solidFill>
            </a:endParaRPr>
          </a:p>
          <a:p>
            <a:pPr eaLnBrk="1" hangingPunct="1"/>
            <a:r>
              <a:rPr lang="en-US" dirty="0" smtClean="0">
                <a:solidFill>
                  <a:schemeClr val="bg1"/>
                </a:solidFill>
              </a:rPr>
              <a:t>Other</a:t>
            </a:r>
          </a:p>
          <a:p>
            <a:pPr eaLnBrk="1" hangingPunct="1"/>
            <a:r>
              <a:rPr lang="en-US" dirty="0" smtClean="0">
                <a:solidFill>
                  <a:srgbClr val="FFFF00"/>
                </a:solidFill>
              </a:rPr>
              <a:t>Summary</a:t>
            </a:r>
            <a:endParaRPr lang="en-US" dirty="0" smtClean="0">
              <a:solidFill>
                <a:srgbClr val="FFFF00"/>
              </a:solidFill>
            </a:endParaRPr>
          </a:p>
          <a:p>
            <a:pPr eaLnBrk="1" hangingPunct="1"/>
            <a:r>
              <a:rPr lang="en-US" dirty="0" smtClean="0">
                <a:solidFill>
                  <a:schemeClr val="bg1"/>
                </a:solidFill>
              </a:rPr>
              <a:t>More </a:t>
            </a:r>
            <a:r>
              <a:rPr lang="en-US" dirty="0" smtClean="0">
                <a:solidFill>
                  <a:schemeClr val="bg1"/>
                </a:solidFill>
              </a:rPr>
              <a:t>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112</a:t>
            </a:fld>
            <a:endParaRPr lang="en-US" smtClean="0">
              <a:solidFill>
                <a:srgbClr val="00000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352800"/>
            <a:ext cx="3124200" cy="3124200"/>
          </a:xfrm>
          <a:prstGeom prst="rect">
            <a:avLst/>
          </a:prstGeom>
        </p:spPr>
      </p:pic>
    </p:spTree>
    <p:extLst>
      <p:ext uri="{BB962C8B-B14F-4D97-AF65-F5344CB8AC3E}">
        <p14:creationId xmlns:p14="http://schemas.microsoft.com/office/powerpoint/2010/main" val="196609916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3101142634"/>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80486004"/>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dirty="0" smtClean="0"/>
              <a:t>Geostationary Imagers: Number of </a:t>
            </a:r>
            <a:r>
              <a:rPr lang="en-US" u="sng" dirty="0" smtClean="0"/>
              <a:t>Spectral</a:t>
            </a:r>
            <a:r>
              <a:rPr lang="en-US" dirty="0" smtClean="0"/>
              <a:t> bands (~ </a:t>
            </a:r>
            <a:r>
              <a:rPr lang="en-US" dirty="0" smtClean="0"/>
              <a:t>width)</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0048635"/>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(0.15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1 (1 </a:t>
                      </a:r>
                      <a:r>
                        <a:rPr lang="el-GR" dirty="0" smtClean="0"/>
                        <a:t>μ</a:t>
                      </a:r>
                      <a:r>
                        <a:rPr lang="en-US" dirty="0" smtClean="0"/>
                        <a:t>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3 (1 </a:t>
                      </a:r>
                      <a:r>
                        <a:rPr lang="el-GR" dirty="0" smtClean="0"/>
                        <a:t>μ</a:t>
                      </a:r>
                      <a:r>
                        <a:rPr lang="en-US" dirty="0" smtClean="0"/>
                        <a:t>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6 (0.1 </a:t>
                      </a:r>
                      <a:r>
                        <a:rPr lang="el-GR" dirty="0" smtClean="0"/>
                        <a:t>μ</a:t>
                      </a:r>
                      <a:r>
                        <a:rPr lang="en-US" dirty="0" smtClean="0"/>
                        <a:t>m)</a:t>
                      </a:r>
                      <a:endParaRPr lang="en-US" dirty="0"/>
                    </a:p>
                  </a:txBody>
                  <a:tcPr/>
                </a:tc>
                <a:tc>
                  <a:txBody>
                    <a:bodyPr/>
                    <a:lstStyle/>
                    <a:p>
                      <a:r>
                        <a:rPr lang="en-US" dirty="0" smtClean="0"/>
                        <a:t>10 (1 </a:t>
                      </a:r>
                      <a:r>
                        <a:rPr lang="el-GR" dirty="0" smtClean="0"/>
                        <a:t>μ</a:t>
                      </a:r>
                      <a:r>
                        <a:rPr lang="en-US" dirty="0" smtClean="0"/>
                        <a:t>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 name="Slide Number Placeholder 6"/>
          <p:cNvSpPr>
            <a:spLocks noGrp="1"/>
          </p:cNvSpPr>
          <p:nvPr>
            <p:ph type="sldNum" sz="quarter" idx="12"/>
          </p:nvPr>
        </p:nvSpPr>
        <p:spPr/>
        <p:txBody>
          <a:bodyPr/>
          <a:lstStyle/>
          <a:p>
            <a:fld id="{DCB7186A-6F92-4F8F-B4D4-34B97F42FEF7}" type="slidenum">
              <a:rPr lang="en-US">
                <a:solidFill>
                  <a:prstClr val="black">
                    <a:tint val="75000"/>
                  </a:prstClr>
                </a:solidFill>
              </a:rPr>
              <a:pPr/>
              <a:t>114</a:t>
            </a:fld>
            <a:endParaRPr lang="en-US">
              <a:solidFill>
                <a:prstClr val="black">
                  <a:tint val="75000"/>
                </a:prstClr>
              </a:solidFill>
            </a:endParaRPr>
          </a:p>
        </p:txBody>
      </p:sp>
      <p:sp>
        <p:nvSpPr>
          <p:cNvPr id="8" name="TextBox 7"/>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6" name="TextBox 5"/>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3" name="Left Arrow 2"/>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0434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Geostationary Imagers: </a:t>
            </a:r>
            <a:br>
              <a:rPr lang="en-US" dirty="0" smtClean="0"/>
            </a:br>
            <a:r>
              <a:rPr lang="en-US" u="sng" dirty="0" smtClean="0"/>
              <a:t>Spatial</a:t>
            </a:r>
            <a:r>
              <a:rPr lang="en-US" dirty="0" smtClean="0"/>
              <a:t> Resolution (approximate)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8441143"/>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ATS-1/3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ATS-3 </a:t>
                      </a:r>
                      <a:r>
                        <a:rPr lang="en-US" sz="1600" dirty="0" smtClean="0"/>
                        <a:t>(Multicolor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 km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7-14 km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 </a:t>
                      </a:r>
                      <a:endParaRPr lang="en-US" dirty="0"/>
                    </a:p>
                  </a:txBody>
                  <a:tcPr/>
                </a:tc>
                <a:tc>
                  <a:txBody>
                    <a:bodyPr/>
                    <a:lstStyle/>
                    <a:p>
                      <a:r>
                        <a:rPr lang="en-US" dirty="0" smtClean="0"/>
                        <a:t>4-8 km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a:t>
                      </a:r>
                      <a:endParaRPr lang="en-US" dirty="0"/>
                    </a:p>
                  </a:txBody>
                  <a:tcPr/>
                </a:tc>
                <a:tc>
                  <a:txBody>
                    <a:bodyPr/>
                    <a:lstStyle/>
                    <a:p>
                      <a:r>
                        <a:rPr lang="en-US" dirty="0" smtClean="0"/>
                        <a:t>4 km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1 km</a:t>
                      </a:r>
                      <a:endParaRPr lang="en-US" dirty="0"/>
                    </a:p>
                  </a:txBody>
                  <a:tcPr/>
                </a:tc>
                <a:tc>
                  <a:txBody>
                    <a:bodyPr/>
                    <a:lstStyle/>
                    <a:p>
                      <a:r>
                        <a:rPr lang="en-US" dirty="0" smtClean="0"/>
                        <a:t>2 km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DCB7186A-6F92-4F8F-B4D4-34B97F42FEF7}" type="slidenum">
              <a:rPr lang="en-US">
                <a:solidFill>
                  <a:prstClr val="black">
                    <a:tint val="75000"/>
                  </a:prstClr>
                </a:solidFill>
              </a:rPr>
              <a:pPr/>
              <a:t>115</a:t>
            </a:fld>
            <a:endParaRPr lang="en-US">
              <a:solidFill>
                <a:prstClr val="black">
                  <a:tint val="75000"/>
                </a:prstClr>
              </a:solidFill>
            </a:endParaRPr>
          </a:p>
        </p:txBody>
      </p:sp>
      <p:sp>
        <p:nvSpPr>
          <p:cNvPr id="7" name="TextBox 6"/>
          <p:cNvSpPr txBox="1"/>
          <p:nvPr/>
        </p:nvSpPr>
        <p:spPr>
          <a:xfrm>
            <a:off x="152400" y="6412468"/>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8" name="TextBox 7"/>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9" name="Left Arrow 8"/>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282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US" dirty="0" smtClean="0"/>
              <a:t>Geostationary Imagers: </a:t>
            </a:r>
            <a:br>
              <a:rPr lang="en-US" dirty="0" smtClean="0"/>
            </a:br>
            <a:r>
              <a:rPr lang="en-US" u="sng" dirty="0" smtClean="0"/>
              <a:t>Temporal</a:t>
            </a:r>
            <a:r>
              <a:rPr lang="en-US" dirty="0" smtClean="0"/>
              <a:t> Resolution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61141318"/>
              </p:ext>
            </p:extLst>
          </p:nvPr>
        </p:nvGraphicFramePr>
        <p:xfrm>
          <a:off x="533400" y="1295400"/>
          <a:ext cx="8458200" cy="5013960"/>
        </p:xfrm>
        <a:graphic>
          <a:graphicData uri="http://schemas.openxmlformats.org/drawingml/2006/table">
            <a:tbl>
              <a:tblPr firstRow="1" bandRow="1">
                <a:tableStyleId>{5C22544A-7EE6-4342-B048-85BDC9FD1C3A}</a:tableStyleId>
              </a:tblPr>
              <a:tblGrid>
                <a:gridCol w="1295401"/>
                <a:gridCol w="3886200"/>
                <a:gridCol w="1676399"/>
                <a:gridCol w="16002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 30 min</a:t>
                      </a:r>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r>
                        <a:rPr lang="en-US" dirty="0" smtClean="0"/>
                        <a:t>7 – 30 min</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0.5 - 5 - 15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0.5 - 5 - 15 min</a:t>
                      </a:r>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
        <p:nvSpPr>
          <p:cNvPr id="6" name="Slide Number Placeholder 5"/>
          <p:cNvSpPr>
            <a:spLocks noGrp="1"/>
          </p:cNvSpPr>
          <p:nvPr>
            <p:ph type="sldNum" sz="quarter" idx="12"/>
          </p:nvPr>
        </p:nvSpPr>
        <p:spPr/>
        <p:txBody>
          <a:bodyPr/>
          <a:lstStyle/>
          <a:p>
            <a:fld id="{DCB7186A-6F92-4F8F-B4D4-34B97F42FEF7}" type="slidenum">
              <a:rPr lang="en-US">
                <a:solidFill>
                  <a:prstClr val="black">
                    <a:tint val="75000"/>
                  </a:prstClr>
                </a:solidFill>
              </a:rPr>
              <a:pPr/>
              <a:t>116</a:t>
            </a:fld>
            <a:endParaRPr lang="en-US">
              <a:solidFill>
                <a:prstClr val="black">
                  <a:tint val="75000"/>
                </a:prstClr>
              </a:solidFill>
            </a:endParaRPr>
          </a:p>
        </p:txBody>
      </p:sp>
      <p:sp>
        <p:nvSpPr>
          <p:cNvPr id="7" name="TextBox 6"/>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9" name="TextBox 8"/>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10" name="Left Arrow 9"/>
          <p:cNvSpPr/>
          <p:nvPr/>
        </p:nvSpPr>
        <p:spPr>
          <a:xfrm>
            <a:off x="89154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03200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76200"/>
            <a:ext cx="8229600" cy="1143000"/>
          </a:xfrm>
        </p:spPr>
        <p:txBody>
          <a:bodyPr/>
          <a:lstStyle/>
          <a:p>
            <a:pPr eaLnBrk="1" hangingPunct="1"/>
            <a:r>
              <a:rPr lang="en-US" dirty="0" smtClean="0">
                <a:solidFill>
                  <a:srgbClr val="FFFF00"/>
                </a:solidFill>
              </a:rPr>
              <a:t>Summary  </a:t>
            </a:r>
          </a:p>
        </p:txBody>
      </p:sp>
      <p:sp>
        <p:nvSpPr>
          <p:cNvPr id="54275" name="Rectangle 3"/>
          <p:cNvSpPr>
            <a:spLocks noGrp="1" noChangeArrowheads="1"/>
          </p:cNvSpPr>
          <p:nvPr>
            <p:ph type="body" idx="1"/>
          </p:nvPr>
        </p:nvSpPr>
        <p:spPr>
          <a:xfrm>
            <a:off x="457200" y="947738"/>
            <a:ext cx="8534400" cy="4462462"/>
          </a:xfrm>
        </p:spPr>
        <p:txBody>
          <a:bodyPr>
            <a:noAutofit/>
          </a:bodyPr>
          <a:lstStyle/>
          <a:p>
            <a:pPr marL="0" indent="0" eaLnBrk="1" hangingPunct="1">
              <a:buNone/>
              <a:defRPr/>
            </a:pPr>
            <a:r>
              <a:rPr lang="en-US" sz="2800" dirty="0" smtClean="0">
                <a:solidFill>
                  <a:schemeClr val="bg1"/>
                </a:solidFill>
              </a:rPr>
              <a:t>1. The GOES-R ABI provides </a:t>
            </a:r>
            <a:r>
              <a:rPr lang="en-US" sz="2800" b="1" dirty="0" smtClean="0">
                <a:solidFill>
                  <a:schemeClr val="bg1"/>
                </a:solidFill>
              </a:rPr>
              <a:t>mission continuity</a:t>
            </a:r>
          </a:p>
          <a:p>
            <a:pPr marL="514350" indent="-514350" eaLnBrk="1" hangingPunct="1">
              <a:buAutoNum type="arabicPeriod"/>
              <a:defRPr/>
            </a:pPr>
            <a:endParaRPr lang="en-US" sz="2800" dirty="0" smtClean="0">
              <a:solidFill>
                <a:schemeClr val="bg1"/>
              </a:solidFill>
            </a:endParaRPr>
          </a:p>
          <a:p>
            <a:pPr marL="0" indent="0" eaLnBrk="1" hangingPunct="1">
              <a:buNone/>
              <a:defRPr/>
            </a:pPr>
            <a:r>
              <a:rPr lang="en-US" sz="2800" dirty="0" smtClean="0">
                <a:solidFill>
                  <a:schemeClr val="bg1"/>
                </a:solidFill>
              </a:rPr>
              <a:t>2. Two times the </a:t>
            </a:r>
            <a:r>
              <a:rPr lang="en-US" sz="2800" b="1" dirty="0" smtClean="0">
                <a:solidFill>
                  <a:schemeClr val="bg1"/>
                </a:solidFill>
              </a:rPr>
              <a:t>image navigation quality</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3. Three times the </a:t>
            </a:r>
            <a:r>
              <a:rPr lang="en-US" sz="2800" b="1" dirty="0" smtClean="0">
                <a:solidFill>
                  <a:schemeClr val="bg1"/>
                </a:solidFill>
              </a:rPr>
              <a:t>number of imaging bands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4. Four times the </a:t>
            </a:r>
            <a:r>
              <a:rPr lang="en-US" sz="2800" b="1" dirty="0" smtClean="0">
                <a:solidFill>
                  <a:schemeClr val="bg1"/>
                </a:solidFill>
              </a:rPr>
              <a:t>spatial resolutions</a:t>
            </a:r>
          </a:p>
          <a:p>
            <a:pPr marL="0" indent="0" eaLnBrk="1" hangingPunct="1">
              <a:buNone/>
              <a:defRPr/>
            </a:pPr>
            <a:endParaRPr lang="en-US" sz="2800" dirty="0" smtClean="0">
              <a:solidFill>
                <a:schemeClr val="bg1"/>
              </a:solidFill>
            </a:endParaRPr>
          </a:p>
          <a:p>
            <a:pPr marL="0" indent="0" eaLnBrk="1" hangingPunct="1">
              <a:buNone/>
              <a:defRPr/>
            </a:pPr>
            <a:r>
              <a:rPr lang="en-US" sz="2800" dirty="0" smtClean="0">
                <a:solidFill>
                  <a:schemeClr val="bg1"/>
                </a:solidFill>
              </a:rPr>
              <a:t>5. Five times the </a:t>
            </a:r>
            <a:r>
              <a:rPr lang="en-US" sz="2800" b="1" dirty="0" smtClean="0">
                <a:solidFill>
                  <a:schemeClr val="bg1"/>
                </a:solidFill>
              </a:rPr>
              <a:t>coverage rate</a:t>
            </a:r>
          </a:p>
          <a:p>
            <a:pPr marL="0" indent="0" eaLnBrk="1" hangingPunct="1">
              <a:buNone/>
              <a:defRPr/>
            </a:pPr>
            <a:r>
              <a:rPr lang="en-US" sz="2800" dirty="0">
                <a:solidFill>
                  <a:schemeClr val="bg1"/>
                </a:solidFill>
              </a:rPr>
              <a:t>	</a:t>
            </a:r>
            <a:r>
              <a:rPr lang="en-US" sz="2800" dirty="0" smtClean="0">
                <a:solidFill>
                  <a:schemeClr val="bg1"/>
                </a:solidFill>
              </a:rPr>
              <a:t>- Special GOES-14 1-min data pathfinder</a:t>
            </a:r>
          </a:p>
        </p:txBody>
      </p:sp>
      <p:sp>
        <p:nvSpPr>
          <p:cNvPr id="8192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DB4AF0-9137-4E66-BBEB-EA2B82F149F3}" type="slidenum">
              <a:rPr lang="en-US" smtClean="0">
                <a:solidFill>
                  <a:srgbClr val="000000"/>
                </a:solidFill>
              </a:rPr>
              <a:pPr eaLnBrk="1" hangingPunct="1"/>
              <a:t>117</a:t>
            </a:fld>
            <a:endParaRPr lang="en-US" smtClean="0">
              <a:solidFill>
                <a:srgbClr val="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15276" y="6012599"/>
            <a:ext cx="1152524" cy="769201"/>
          </a:xfrm>
          <a:prstGeom prst="rect">
            <a:avLst/>
          </a:prstGeom>
        </p:spPr>
      </p:pic>
    </p:spTree>
    <p:extLst>
      <p:ext uri="{BB962C8B-B14F-4D97-AF65-F5344CB8AC3E}">
        <p14:creationId xmlns:p14="http://schemas.microsoft.com/office/powerpoint/2010/main" val="22383428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endParaRPr lang="en-US" dirty="0">
              <a:solidFill>
                <a:srgbClr val="FFFF00"/>
              </a:solidFill>
            </a:endParaRP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marL="457200" lvl="1" indent="0" eaLnBrk="1" hangingPunct="1">
              <a:buNone/>
            </a:pPr>
            <a:endParaRPr lang="en-US" dirty="0" smtClean="0">
              <a:solidFill>
                <a:schemeClr val="bg1"/>
              </a:solidFill>
            </a:endParaRPr>
          </a:p>
          <a:p>
            <a:pPr eaLnBrk="1" hangingPunct="1"/>
            <a:r>
              <a:rPr lang="en-US" dirty="0" smtClean="0">
                <a:solidFill>
                  <a:schemeClr val="bg1"/>
                </a:solidFill>
              </a:rPr>
              <a:t>Other</a:t>
            </a:r>
          </a:p>
          <a:p>
            <a:pPr eaLnBrk="1" hangingPunct="1"/>
            <a:r>
              <a:rPr lang="en-US" dirty="0" smtClean="0">
                <a:solidFill>
                  <a:schemeClr val="bg1"/>
                </a:solidFill>
              </a:rPr>
              <a:t>Summary</a:t>
            </a:r>
            <a:endParaRPr lang="en-US" dirty="0" smtClean="0">
              <a:solidFill>
                <a:schemeClr val="bg1"/>
              </a:solidFill>
            </a:endParaRPr>
          </a:p>
          <a:p>
            <a:pPr eaLnBrk="1" hangingPunct="1"/>
            <a:r>
              <a:rPr lang="en-US" dirty="0" smtClean="0">
                <a:solidFill>
                  <a:srgbClr val="FFFF00"/>
                </a:solidFill>
              </a:rPr>
              <a:t>More </a:t>
            </a:r>
            <a:r>
              <a:rPr lang="en-US" dirty="0" smtClean="0">
                <a:solidFill>
                  <a:srgbClr val="FFFF00"/>
                </a:solidFill>
              </a:rPr>
              <a:t>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118</a:t>
            </a:fld>
            <a:endParaRPr lang="en-US" smtClean="0">
              <a:solidFill>
                <a:srgbClr val="000000"/>
              </a:solidFill>
            </a:endParaRPr>
          </a:p>
        </p:txBody>
      </p:sp>
    </p:spTree>
    <p:extLst>
      <p:ext uri="{BB962C8B-B14F-4D97-AF65-F5344CB8AC3E}">
        <p14:creationId xmlns:p14="http://schemas.microsoft.com/office/powerpoint/2010/main" val="71863609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ABI Bands Quick Information Guides</a:t>
            </a:r>
          </a:p>
        </p:txBody>
      </p:sp>
      <p:sp>
        <p:nvSpPr>
          <p:cNvPr id="3" name="Content Placeholder 2"/>
          <p:cNvSpPr>
            <a:spLocks noGrp="1"/>
          </p:cNvSpPr>
          <p:nvPr>
            <p:ph idx="1"/>
          </p:nvPr>
        </p:nvSpPr>
        <p:spPr>
          <a:xfrm>
            <a:off x="228600" y="1371600"/>
            <a:ext cx="8839200" cy="4525963"/>
          </a:xfrm>
        </p:spPr>
        <p:txBody>
          <a:bodyPr>
            <a:normAutofit/>
          </a:bodyPr>
          <a:lstStyle/>
          <a:p>
            <a:r>
              <a:rPr lang="en-US" sz="2400" dirty="0">
                <a:solidFill>
                  <a:schemeClr val="bg1"/>
                </a:solidFill>
              </a:rPr>
              <a:t>http://www.goes-r.gov/education/ABI-bands-quick-info.html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057400"/>
            <a:ext cx="3666407" cy="4724400"/>
          </a:xfrm>
          <a:prstGeom prst="rect">
            <a:avLst/>
          </a:prstGeom>
        </p:spPr>
      </p:pic>
    </p:spTree>
    <p:extLst>
      <p:ext uri="{BB962C8B-B14F-4D97-AF65-F5344CB8AC3E}">
        <p14:creationId xmlns:p14="http://schemas.microsoft.com/office/powerpoint/2010/main" val="2170439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_REGIONAL_EXAMPL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TextBox 2"/>
          <p:cNvSpPr txBox="1"/>
          <p:nvPr/>
        </p:nvSpPr>
        <p:spPr>
          <a:xfrm>
            <a:off x="2514600" y="685800"/>
            <a:ext cx="4647426" cy="646331"/>
          </a:xfrm>
          <a:prstGeom prst="rect">
            <a:avLst/>
          </a:prstGeom>
          <a:noFill/>
        </p:spPr>
        <p:txBody>
          <a:bodyPr wrap="none" rtlCol="0">
            <a:spAutoFit/>
          </a:bodyPr>
          <a:lstStyle/>
          <a:p>
            <a:r>
              <a:rPr lang="en-US" dirty="0">
                <a:solidFill>
                  <a:srgbClr val="FFFF00"/>
                </a:solidFill>
              </a:rPr>
              <a:t>Approximate Puerto Rico regional coverage</a:t>
            </a:r>
          </a:p>
          <a:p>
            <a:r>
              <a:rPr lang="en-US" dirty="0">
                <a:solidFill>
                  <a:srgbClr val="FFFF00"/>
                </a:solidFill>
              </a:rPr>
              <a:t>(from GS FPS)</a:t>
            </a:r>
          </a:p>
        </p:txBody>
      </p:sp>
      <p:sp>
        <p:nvSpPr>
          <p:cNvPr id="4" name="TextBox 3"/>
          <p:cNvSpPr txBox="1"/>
          <p:nvPr/>
        </p:nvSpPr>
        <p:spPr>
          <a:xfrm>
            <a:off x="5486400" y="6412468"/>
            <a:ext cx="3044423" cy="369332"/>
          </a:xfrm>
          <a:prstGeom prst="rect">
            <a:avLst/>
          </a:prstGeom>
          <a:noFill/>
        </p:spPr>
        <p:txBody>
          <a:bodyPr wrap="none" rtlCol="0">
            <a:spAutoFit/>
          </a:bodyPr>
          <a:lstStyle/>
          <a:p>
            <a:r>
              <a:rPr lang="en-US" dirty="0">
                <a:solidFill>
                  <a:srgbClr val="000000"/>
                </a:solidFill>
              </a:rPr>
              <a:t>Shown in satellite projection</a:t>
            </a:r>
          </a:p>
        </p:txBody>
      </p:sp>
    </p:spTree>
    <p:extLst>
      <p:ext uri="{BB962C8B-B14F-4D97-AF65-F5344CB8AC3E}">
        <p14:creationId xmlns:p14="http://schemas.microsoft.com/office/powerpoint/2010/main" val="13162083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Select Links</a:t>
            </a:r>
          </a:p>
        </p:txBody>
      </p:sp>
      <p:sp>
        <p:nvSpPr>
          <p:cNvPr id="184323" name="Rectangle 3"/>
          <p:cNvSpPr>
            <a:spLocks noGrp="1" noChangeArrowheads="1"/>
          </p:cNvSpPr>
          <p:nvPr>
            <p:ph type="body" idx="1"/>
          </p:nvPr>
        </p:nvSpPr>
        <p:spPr>
          <a:xfrm>
            <a:off x="-304800" y="914400"/>
            <a:ext cx="9372600" cy="4525962"/>
          </a:xfrm>
        </p:spPr>
        <p:txBody>
          <a:bodyPr/>
          <a:lstStyle/>
          <a:p>
            <a:pPr lvl="1">
              <a:spcBef>
                <a:spcPct val="0"/>
              </a:spcBef>
              <a:buFontTx/>
              <a:buChar char="•"/>
            </a:pPr>
            <a:r>
              <a:rPr lang="en-US" sz="2400" dirty="0" smtClean="0">
                <a:solidFill>
                  <a:srgbClr val="FFFFFF"/>
                </a:solidFill>
                <a:latin typeface="Arial Unicode MS" pitchFamily="34" charset="-128"/>
              </a:rPr>
              <a:t>http://www.goes-r.gov</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chemeClr val="bg1"/>
                </a:solidFill>
                <a:ea typeface="Calibri"/>
                <a:cs typeface="Calibri"/>
                <a:sym typeface="Calibri"/>
                <a:rtl val="0"/>
              </a:rPr>
              <a:t>http</a:t>
            </a:r>
            <a:r>
              <a:rPr lang="en-US" sz="2400" dirty="0">
                <a:solidFill>
                  <a:schemeClr val="bg1"/>
                </a:solidFill>
                <a:ea typeface="Calibri"/>
                <a:cs typeface="Calibri"/>
                <a:sym typeface="Calibri"/>
                <a:rtl val="0"/>
              </a:rPr>
              <a:t>://cimss.ssec.wisc.edu/education/goesr</a:t>
            </a:r>
            <a:r>
              <a:rPr lang="en-US" sz="2400" dirty="0" smtClean="0">
                <a:solidFill>
                  <a:srgbClr val="FFFFFF"/>
                </a:solidFill>
                <a:latin typeface="Arial Unicode MS" pitchFamily="34" charset="-128"/>
              </a:rPr>
              <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http://cimss.ssec.wisc.edu/goes_r/proving-ground/nssl_abi/nssl_abi_rt.html</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http://cimss.ssec.wisc.edu/goes/abi/</a:t>
            </a:r>
            <a:r>
              <a:rPr lang="en-US" sz="2400" dirty="0" smtClean="0">
                <a:solidFill>
                  <a:srgbClr val="FFFF00"/>
                </a:solidFill>
                <a:latin typeface="Arial Unicode MS" pitchFamily="34" charset="-128"/>
              </a:rPr>
              <a:t> </a:t>
            </a:r>
            <a:br>
              <a:rPr lang="en-US" sz="2400" dirty="0" smtClean="0">
                <a:solidFill>
                  <a:srgbClr val="FFFF00"/>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http://cimss.ssec.wisc.edu/goes/blog/</a:t>
            </a:r>
            <a:br>
              <a:rPr lang="en-US" sz="2400" dirty="0" smtClean="0">
                <a:solidFill>
                  <a:srgbClr val="FFFFFF"/>
                </a:solidFill>
                <a:latin typeface="Arial Unicode MS" pitchFamily="34" charset="-128"/>
              </a:rPr>
            </a:br>
            <a:endParaRPr lang="en-US" sz="1000" dirty="0" smtClean="0">
              <a:solidFill>
                <a:srgbClr val="FFFFFF"/>
              </a:solidFill>
              <a:latin typeface="Arial Unicode MS" pitchFamily="34" charset="-128"/>
            </a:endParaRPr>
          </a:p>
          <a:p>
            <a:pPr lvl="1">
              <a:spcBef>
                <a:spcPct val="0"/>
              </a:spcBef>
              <a:buFontTx/>
              <a:buChar char="•"/>
            </a:pPr>
            <a:r>
              <a:rPr lang="en-US" sz="2400" dirty="0">
                <a:solidFill>
                  <a:schemeClr val="bg1"/>
                </a:solidFill>
              </a:rPr>
              <a:t>http://cimss.ssec.wisc.edu/goes_r/proving-ground/wrf_chem_abi/wrf_chem_abi.html</a:t>
            </a:r>
          </a:p>
          <a:p>
            <a:pPr marL="457200" lvl="1" indent="0">
              <a:spcBef>
                <a:spcPct val="0"/>
              </a:spcBef>
              <a:buNone/>
            </a:pPr>
            <a:endParaRPr lang="en-US" sz="1000" dirty="0" smtClean="0">
              <a:solidFill>
                <a:srgbClr val="FFFFFF"/>
              </a:solidFill>
              <a:latin typeface="Arial Unicode MS" pitchFamily="34" charset="-128"/>
            </a:endParaRPr>
          </a:p>
          <a:p>
            <a:pPr lvl="1">
              <a:spcBef>
                <a:spcPct val="0"/>
              </a:spcBef>
              <a:buFontTx/>
              <a:buChar char="•"/>
            </a:pPr>
            <a:r>
              <a:rPr lang="en-US" sz="2400" dirty="0" smtClean="0">
                <a:solidFill>
                  <a:srgbClr val="FFFFFF"/>
                </a:solidFill>
                <a:latin typeface="Arial Unicode MS" pitchFamily="34" charset="-128"/>
              </a:rPr>
              <a:t>http://cimss.ssec.wisc.edu/goes/srsor/GOES-14_SRSOR.html</a:t>
            </a:r>
          </a:p>
          <a:p>
            <a:pPr lvl="1">
              <a:spcBef>
                <a:spcPct val="0"/>
              </a:spcBef>
              <a:buFontTx/>
              <a:buChar char="•"/>
            </a:pPr>
            <a:endParaRPr lang="en-US" sz="1000" dirty="0">
              <a:solidFill>
                <a:srgbClr val="FFFFFF"/>
              </a:solidFill>
              <a:latin typeface="Arial Unicode MS" pitchFamily="34" charset="-128"/>
            </a:endParaRPr>
          </a:p>
          <a:p>
            <a:pPr lvl="1">
              <a:spcBef>
                <a:spcPct val="0"/>
              </a:spcBef>
              <a:buFontTx/>
              <a:buChar char="•"/>
            </a:pPr>
            <a:r>
              <a:rPr lang="en-US" sz="2400" dirty="0">
                <a:solidFill>
                  <a:srgbClr val="FFFFFF"/>
                </a:solidFill>
                <a:latin typeface="Arial Unicode MS" pitchFamily="34" charset="-128"/>
              </a:rPr>
              <a:t>http://www.meted.ucar.edu/index.htm</a:t>
            </a:r>
            <a:endParaRPr lang="en-US" sz="2400" dirty="0" smtClean="0">
              <a:solidFill>
                <a:srgbClr val="FFFFFF"/>
              </a:solidFill>
              <a:latin typeface="Arial Unicode MS" pitchFamily="34" charset="-128"/>
            </a:endParaRPr>
          </a:p>
          <a:p>
            <a:pPr lvl="1">
              <a:spcBef>
                <a:spcPct val="0"/>
              </a:spcBef>
              <a:buFontTx/>
              <a:buChar char="•"/>
            </a:pPr>
            <a:endParaRPr lang="en-US" sz="2400" dirty="0" smtClean="0">
              <a:solidFill>
                <a:srgbClr val="FFFFFF"/>
              </a:solidFill>
              <a:latin typeface="Arial Unicode MS" pitchFamily="34" charset="-128"/>
            </a:endParaRPr>
          </a:p>
          <a:p>
            <a:pPr lvl="1">
              <a:spcBef>
                <a:spcPct val="0"/>
              </a:spcBef>
              <a:buFontTx/>
              <a:buChar char="•"/>
            </a:pPr>
            <a:endParaRPr lang="en-US" sz="2400" dirty="0">
              <a:solidFill>
                <a:srgbClr val="FFFFFF"/>
              </a:solidFill>
              <a:latin typeface="Arial Unicode MS" pitchFamily="34" charset="-128"/>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66AAA15-56B8-44CB-AFD1-7A90A4007413}" type="slidenum">
              <a:rPr lang="en-US" smtClean="0">
                <a:solidFill>
                  <a:srgbClr val="000000"/>
                </a:solidFill>
              </a:rPr>
              <a:pPr eaLnBrk="1" hangingPunct="1"/>
              <a:t>120</a:t>
            </a:fld>
            <a:endParaRPr lang="en-US" smtClean="0">
              <a:solidFill>
                <a:srgbClr val="000000"/>
              </a:solidFill>
            </a:endParaRPr>
          </a:p>
        </p:txBody>
      </p:sp>
      <p:sp>
        <p:nvSpPr>
          <p:cNvPr id="3" name="Rectangle 2"/>
          <p:cNvSpPr/>
          <p:nvPr/>
        </p:nvSpPr>
        <p:spPr>
          <a:xfrm>
            <a:off x="1447800" y="6312932"/>
            <a:ext cx="6629400" cy="400110"/>
          </a:xfrm>
          <a:prstGeom prst="rect">
            <a:avLst/>
          </a:prstGeom>
        </p:spPr>
        <p:txBody>
          <a:bodyPr wrap="square">
            <a:spAutoFit/>
          </a:bodyPr>
          <a:lstStyle/>
          <a:p>
            <a:r>
              <a:rPr lang="en-US" sz="2000" dirty="0">
                <a:solidFill>
                  <a:srgbClr val="000000"/>
                </a:solidFill>
              </a:rPr>
              <a:t>Contact information: Tim.J.Schmit@noaa.gov</a:t>
            </a:r>
          </a:p>
        </p:txBody>
      </p:sp>
    </p:spTree>
    <p:extLst>
      <p:ext uri="{BB962C8B-B14F-4D97-AF65-F5344CB8AC3E}">
        <p14:creationId xmlns:p14="http://schemas.microsoft.com/office/powerpoint/2010/main" val="677454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EAST_12SEP2003_VIS-1KM-6KM"/>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TextBox 2"/>
          <p:cNvSpPr txBox="1"/>
          <p:nvPr/>
        </p:nvSpPr>
        <p:spPr>
          <a:xfrm>
            <a:off x="685800" y="609600"/>
            <a:ext cx="819455" cy="369332"/>
          </a:xfrm>
          <a:prstGeom prst="rect">
            <a:avLst/>
          </a:prstGeom>
          <a:noFill/>
        </p:spPr>
        <p:txBody>
          <a:bodyPr wrap="none" rtlCol="0">
            <a:spAutoFit/>
          </a:bodyPr>
          <a:lstStyle/>
          <a:p>
            <a:r>
              <a:rPr lang="en-US" dirty="0">
                <a:solidFill>
                  <a:srgbClr val="000000"/>
                </a:solidFill>
              </a:rPr>
              <a:t>~1 km</a:t>
            </a:r>
          </a:p>
        </p:txBody>
      </p:sp>
      <p:sp>
        <p:nvSpPr>
          <p:cNvPr id="4" name="TextBox 3"/>
          <p:cNvSpPr txBox="1"/>
          <p:nvPr/>
        </p:nvSpPr>
        <p:spPr>
          <a:xfrm>
            <a:off x="685800" y="3745468"/>
            <a:ext cx="819455" cy="369332"/>
          </a:xfrm>
          <a:prstGeom prst="rect">
            <a:avLst/>
          </a:prstGeom>
          <a:noFill/>
        </p:spPr>
        <p:txBody>
          <a:bodyPr wrap="none" rtlCol="0">
            <a:spAutoFit/>
          </a:bodyPr>
          <a:lstStyle/>
          <a:p>
            <a:r>
              <a:rPr lang="en-US" dirty="0">
                <a:solidFill>
                  <a:srgbClr val="000000"/>
                </a:solidFill>
              </a:rPr>
              <a:t>~6 km</a:t>
            </a:r>
          </a:p>
        </p:txBody>
      </p:sp>
    </p:spTree>
    <p:extLst>
      <p:ext uri="{BB962C8B-B14F-4D97-AF65-F5344CB8AC3E}">
        <p14:creationId xmlns:p14="http://schemas.microsoft.com/office/powerpoint/2010/main" val="39902091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WEST_11NOV2013_VIS-1KM-6KM"/>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85750" y="0"/>
            <a:ext cx="8572500" cy="6858000"/>
          </a:xfrm>
          <a:prstGeom prst="rect">
            <a:avLst/>
          </a:prstGeom>
          <a:noFill/>
          <a:ln>
            <a:noFill/>
          </a:ln>
        </p:spPr>
      </p:pic>
      <p:sp>
        <p:nvSpPr>
          <p:cNvPr id="3" name="TextBox 2"/>
          <p:cNvSpPr txBox="1"/>
          <p:nvPr/>
        </p:nvSpPr>
        <p:spPr>
          <a:xfrm>
            <a:off x="685800" y="609600"/>
            <a:ext cx="819455" cy="369332"/>
          </a:xfrm>
          <a:prstGeom prst="rect">
            <a:avLst/>
          </a:prstGeom>
          <a:solidFill>
            <a:schemeClr val="bg1"/>
          </a:solidFill>
        </p:spPr>
        <p:txBody>
          <a:bodyPr wrap="none" rtlCol="0">
            <a:spAutoFit/>
          </a:bodyPr>
          <a:lstStyle/>
          <a:p>
            <a:r>
              <a:rPr lang="en-US" dirty="0">
                <a:solidFill>
                  <a:srgbClr val="000000"/>
                </a:solidFill>
              </a:rPr>
              <a:t>~1 km</a:t>
            </a:r>
          </a:p>
        </p:txBody>
      </p:sp>
      <p:sp>
        <p:nvSpPr>
          <p:cNvPr id="4" name="TextBox 3"/>
          <p:cNvSpPr txBox="1"/>
          <p:nvPr/>
        </p:nvSpPr>
        <p:spPr>
          <a:xfrm>
            <a:off x="685800" y="3745468"/>
            <a:ext cx="819455" cy="369332"/>
          </a:xfrm>
          <a:prstGeom prst="rect">
            <a:avLst/>
          </a:prstGeom>
          <a:solidFill>
            <a:schemeClr val="bg1"/>
          </a:solidFill>
        </p:spPr>
        <p:txBody>
          <a:bodyPr wrap="none" rtlCol="0">
            <a:spAutoFit/>
          </a:bodyPr>
          <a:lstStyle/>
          <a:p>
            <a:r>
              <a:rPr lang="en-US" dirty="0">
                <a:solidFill>
                  <a:srgbClr val="000000"/>
                </a:solidFill>
              </a:rPr>
              <a:t>~6 km</a:t>
            </a:r>
          </a:p>
        </p:txBody>
      </p:sp>
    </p:spTree>
    <p:extLst>
      <p:ext uri="{BB962C8B-B14F-4D97-AF65-F5344CB8AC3E}">
        <p14:creationId xmlns:p14="http://schemas.microsoft.com/office/powerpoint/2010/main" val="5575429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endParaRPr lang="en-US" dirty="0">
              <a:solidFill>
                <a:srgbClr val="FFFF00"/>
              </a:solidFill>
            </a:endParaRPr>
          </a:p>
          <a:p>
            <a:pPr eaLnBrk="1" hangingPunct="1"/>
            <a:r>
              <a:rPr lang="en-US" dirty="0" smtClean="0">
                <a:solidFill>
                  <a:schemeClr val="bg1"/>
                </a:solidFill>
              </a:rPr>
              <a:t>ABI</a:t>
            </a:r>
          </a:p>
          <a:p>
            <a:pPr lvl="1" eaLnBrk="1" hangingPunct="1"/>
            <a:r>
              <a:rPr lang="en-US" dirty="0" smtClean="0">
                <a:solidFill>
                  <a:srgbClr val="FFFF00"/>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lvl="1" eaLnBrk="1" hangingPunct="1"/>
            <a:endParaRPr lang="en-US" dirty="0" smtClean="0">
              <a:solidFill>
                <a:schemeClr val="bg1"/>
              </a:solidFill>
            </a:endParaRPr>
          </a:p>
          <a:p>
            <a:pPr eaLnBrk="1" hangingPunct="1"/>
            <a:r>
              <a:rPr lang="en-US" dirty="0" smtClean="0">
                <a:solidFill>
                  <a:schemeClr val="bg1"/>
                </a:solidFill>
              </a:rPr>
              <a:t>Other</a:t>
            </a:r>
          </a:p>
          <a:p>
            <a:pPr eaLnBrk="1" hangingPunct="1"/>
            <a:r>
              <a:rPr lang="en-US" dirty="0" smtClean="0">
                <a:solidFill>
                  <a:schemeClr val="bg1"/>
                </a:solidFill>
              </a:rPr>
              <a:t>Summary</a:t>
            </a:r>
            <a:endParaRPr lang="en-US" dirty="0" smtClean="0">
              <a:solidFill>
                <a:schemeClr val="bg1"/>
              </a:solidFill>
            </a:endParaRPr>
          </a:p>
          <a:p>
            <a:pPr eaLnBrk="1" hangingPunct="1"/>
            <a:r>
              <a:rPr lang="en-US" dirty="0" smtClean="0">
                <a:solidFill>
                  <a:schemeClr val="bg1"/>
                </a:solidFill>
              </a:rPr>
              <a:t>More </a:t>
            </a:r>
            <a:r>
              <a:rPr lang="en-US" dirty="0" smtClean="0">
                <a:solidFill>
                  <a:schemeClr val="bg1"/>
                </a:solidFill>
              </a:rPr>
              <a:t>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15</a:t>
            </a:fld>
            <a:endParaRPr lang="en-US" smtClean="0">
              <a:solidFill>
                <a:srgbClr val="000000"/>
              </a:solidFill>
            </a:endParaRPr>
          </a:p>
        </p:txBody>
      </p:sp>
      <p:pic>
        <p:nvPicPr>
          <p:cNvPr id="8" name="Picture 13" descr="goesRNextGenerationWHurricane"/>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0" y="1981200"/>
            <a:ext cx="2743200" cy="34247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486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solidFill>
                  <a:srgbClr val="FFFF00"/>
                </a:solidFill>
              </a:rPr>
              <a:t>ABI bands 1-6</a:t>
            </a:r>
          </a:p>
        </p:txBody>
      </p:sp>
      <p:sp>
        <p:nvSpPr>
          <p:cNvPr id="149507" name="Rectangle 3"/>
          <p:cNvSpPr>
            <a:spLocks noGrp="1" noChangeArrowheads="1"/>
          </p:cNvSpPr>
          <p:nvPr>
            <p:ph type="body" idx="1"/>
          </p:nvPr>
        </p:nvSpPr>
        <p:spPr/>
        <p:txBody>
          <a:bodyPr/>
          <a:lstStyle/>
          <a:p>
            <a:pPr eaLnBrk="1" hangingPunct="1"/>
            <a:endParaRPr lang="en-US" smtClean="0"/>
          </a:p>
        </p:txBody>
      </p:sp>
      <p:pic>
        <p:nvPicPr>
          <p:cNvPr id="149508" name="Picture 4" descr="abi_bams_table_1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2263" y="1433513"/>
            <a:ext cx="8497887"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16</a:t>
            </a:fld>
            <a:endParaRPr lang="en-US" smtClean="0">
              <a:solidFill>
                <a:srgbClr val="000000"/>
              </a:solidFill>
            </a:endParaRPr>
          </a:p>
        </p:txBody>
      </p:sp>
      <p:sp>
        <p:nvSpPr>
          <p:cNvPr id="6" name="Rounded Rectangle 5"/>
          <p:cNvSpPr>
            <a:spLocks noChangeArrowheads="1"/>
          </p:cNvSpPr>
          <p:nvPr/>
        </p:nvSpPr>
        <p:spPr bwMode="auto">
          <a:xfrm>
            <a:off x="1219200" y="5638800"/>
            <a:ext cx="6705600" cy="93571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2 </a:t>
            </a:r>
            <a:r>
              <a:rPr lang="en-US" sz="2000" b="1" dirty="0" smtClean="0">
                <a:solidFill>
                  <a:srgbClr val="000000"/>
                </a:solidFill>
              </a:rPr>
              <a:t>visible </a:t>
            </a:r>
            <a:r>
              <a:rPr lang="en-US" sz="2000" b="1" dirty="0" smtClean="0">
                <a:solidFill>
                  <a:srgbClr val="000000"/>
                </a:solidFill>
              </a:rPr>
              <a:t>band and 4</a:t>
            </a:r>
            <a:r>
              <a:rPr lang="en-US" sz="2000" b="1" dirty="0" smtClean="0">
                <a:solidFill>
                  <a:srgbClr val="000000"/>
                </a:solidFill>
              </a:rPr>
              <a:t> </a:t>
            </a:r>
            <a:r>
              <a:rPr lang="en-US" sz="2000" b="1" dirty="0" smtClean="0">
                <a:solidFill>
                  <a:srgbClr val="000000"/>
                </a:solidFill>
              </a:rPr>
              <a:t>near infrared bands on the ABI, compared to only one on today’s imager </a:t>
            </a:r>
            <a:endParaRPr lang="en-US" sz="2000" b="1" dirty="0">
              <a:solidFill>
                <a:srgbClr val="000000"/>
              </a:solidFill>
            </a:endParaRPr>
          </a:p>
        </p:txBody>
      </p:sp>
    </p:spTree>
    <p:extLst>
      <p:ext uri="{BB962C8B-B14F-4D97-AF65-F5344CB8AC3E}">
        <p14:creationId xmlns:p14="http://schemas.microsoft.com/office/powerpoint/2010/main" val="669704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p:cNvPicPr>
          <p:nvPr/>
        </p:nvPicPr>
        <p:blipFill>
          <a:blip r:embed="rId3">
            <a:extLst>
              <a:ext uri="{28A0092B-C50C-407E-A947-70E740481C1C}">
                <a14:useLocalDpi xmlns:a14="http://schemas.microsoft.com/office/drawing/2010/main" val="0"/>
              </a:ext>
            </a:extLst>
          </a:blip>
          <a:srcRect l="-221" t="3244" r="221" b="3316"/>
          <a:stretch>
            <a:fillRect/>
          </a:stretch>
        </p:blipFill>
        <p:spPr bwMode="auto">
          <a:xfrm>
            <a:off x="609600" y="754063"/>
            <a:ext cx="76311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ext Box 3"/>
          <p:cNvSpPr txBox="1">
            <a:spLocks noChangeArrowheads="1"/>
          </p:cNvSpPr>
          <p:nvPr/>
        </p:nvSpPr>
        <p:spPr bwMode="auto">
          <a:xfrm>
            <a:off x="762000" y="6400800"/>
            <a:ext cx="7218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FF"/>
                </a:solidFill>
                <a:latin typeface="Arial Unicode MS" pitchFamily="34" charset="-128"/>
                <a:cs typeface="Times New Roman" pitchFamily="18" charset="0"/>
              </a:rPr>
              <a:t>The ABI visible and near-IR bands have many uses</a:t>
            </a:r>
            <a:r>
              <a:rPr lang="en-US" sz="2400" i="1">
                <a:solidFill>
                  <a:srgbClr val="FFFFFF"/>
                </a:solidFill>
                <a:latin typeface="Arial Unicode MS" pitchFamily="34" charset="-128"/>
              </a:rPr>
              <a:t>.</a:t>
            </a:r>
          </a:p>
        </p:txBody>
      </p:sp>
      <p:grpSp>
        <p:nvGrpSpPr>
          <p:cNvPr id="3" name="Group 2"/>
          <p:cNvGrpSpPr>
            <a:grpSpLocks/>
          </p:cNvGrpSpPr>
          <p:nvPr/>
        </p:nvGrpSpPr>
        <p:grpSpPr bwMode="auto">
          <a:xfrm>
            <a:off x="693738" y="1789113"/>
            <a:ext cx="7386637" cy="2260600"/>
            <a:chOff x="693326" y="1788806"/>
            <a:chExt cx="7387741" cy="2261004"/>
          </a:xfrm>
        </p:grpSpPr>
        <p:sp>
          <p:nvSpPr>
            <p:cNvPr id="167944" name="Text Box 5"/>
            <p:cNvSpPr txBox="1">
              <a:spLocks noChangeArrowheads="1"/>
            </p:cNvSpPr>
            <p:nvPr/>
          </p:nvSpPr>
          <p:spPr bwMode="auto">
            <a:xfrm rot="-2700000">
              <a:off x="693326" y="2392064"/>
              <a:ext cx="2246128"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333399"/>
                  </a:solidFill>
                  <a:latin typeface="Times New Roman" pitchFamily="18" charset="0"/>
                </a:rPr>
                <a:t>Aerosols, Insolation</a:t>
              </a:r>
              <a:endParaRPr lang="en-US" sz="2000">
                <a:solidFill>
                  <a:srgbClr val="000000"/>
                </a:solidFill>
                <a:latin typeface="Times New Roman" pitchFamily="18" charset="0"/>
              </a:endParaRPr>
            </a:p>
          </p:txBody>
        </p:sp>
        <p:sp>
          <p:nvSpPr>
            <p:cNvPr id="167945" name="Text Box 6"/>
            <p:cNvSpPr txBox="1">
              <a:spLocks noChangeArrowheads="1"/>
            </p:cNvSpPr>
            <p:nvPr/>
          </p:nvSpPr>
          <p:spPr bwMode="auto">
            <a:xfrm rot="-2700000">
              <a:off x="1550405" y="2392064"/>
              <a:ext cx="1624163"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3300"/>
                  </a:solidFill>
                  <a:latin typeface="Times New Roman" pitchFamily="18" charset="0"/>
                </a:rPr>
                <a:t>Clouds, Snow</a:t>
              </a:r>
              <a:endParaRPr lang="en-US" sz="2000">
                <a:solidFill>
                  <a:srgbClr val="000000"/>
                </a:solidFill>
                <a:latin typeface="Times New Roman" pitchFamily="18" charset="0"/>
              </a:endParaRPr>
            </a:p>
          </p:txBody>
        </p:sp>
        <p:sp>
          <p:nvSpPr>
            <p:cNvPr id="167946" name="Text Box 7"/>
            <p:cNvSpPr txBox="1">
              <a:spLocks noChangeArrowheads="1"/>
            </p:cNvSpPr>
            <p:nvPr/>
          </p:nvSpPr>
          <p:spPr bwMode="auto">
            <a:xfrm rot="-2706086">
              <a:off x="1893403" y="2719253"/>
              <a:ext cx="2261004"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6600"/>
                  </a:solidFill>
                  <a:latin typeface="Times New Roman" pitchFamily="18" charset="0"/>
                </a:rPr>
                <a:t>Vegetation, Imagery</a:t>
              </a:r>
            </a:p>
          </p:txBody>
        </p:sp>
        <p:sp>
          <p:nvSpPr>
            <p:cNvPr id="167947" name="Text Box 8"/>
            <p:cNvSpPr txBox="1">
              <a:spLocks noChangeArrowheads="1"/>
            </p:cNvSpPr>
            <p:nvPr/>
          </p:nvSpPr>
          <p:spPr bwMode="auto">
            <a:xfrm rot="-2700000">
              <a:off x="2849044" y="2822545"/>
              <a:ext cx="337143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mask, Suspended matter</a:t>
              </a:r>
            </a:p>
          </p:txBody>
        </p:sp>
        <p:sp>
          <p:nvSpPr>
            <p:cNvPr id="167948" name="Text Box 9"/>
            <p:cNvSpPr txBox="1">
              <a:spLocks noChangeArrowheads="1"/>
            </p:cNvSpPr>
            <p:nvPr/>
          </p:nvSpPr>
          <p:spPr bwMode="auto">
            <a:xfrm rot="-2700000">
              <a:off x="5963180" y="2988623"/>
              <a:ext cx="2117887"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 Particle size</a:t>
              </a:r>
            </a:p>
          </p:txBody>
        </p:sp>
        <p:sp>
          <p:nvSpPr>
            <p:cNvPr id="167949" name="Text Box 10"/>
            <p:cNvSpPr txBox="1">
              <a:spLocks noChangeArrowheads="1"/>
            </p:cNvSpPr>
            <p:nvPr/>
          </p:nvSpPr>
          <p:spPr bwMode="auto">
            <a:xfrm rot="-2700000">
              <a:off x="4610290" y="2984430"/>
              <a:ext cx="1479251"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Snow, Phase</a:t>
              </a:r>
            </a:p>
          </p:txBody>
        </p:sp>
      </p:grpSp>
      <p:sp>
        <p:nvSpPr>
          <p:cNvPr id="167941"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F694A30-74C8-4338-87C7-AFA33498A86E}" type="slidenum">
              <a:rPr lang="en-US" smtClean="0">
                <a:solidFill>
                  <a:srgbClr val="000000"/>
                </a:solidFill>
              </a:rPr>
              <a:pPr eaLnBrk="1" hangingPunct="1"/>
              <a:t>17</a:t>
            </a:fld>
            <a:endParaRPr lang="en-US" smtClean="0">
              <a:solidFill>
                <a:srgbClr val="000000"/>
              </a:solidFill>
            </a:endParaRPr>
          </a:p>
        </p:txBody>
      </p:sp>
      <p:sp>
        <p:nvSpPr>
          <p:cNvPr id="167942" name="Text Box 4"/>
          <p:cNvSpPr txBox="1">
            <a:spLocks noChangeArrowheads="1"/>
          </p:cNvSpPr>
          <p:nvPr/>
        </p:nvSpPr>
        <p:spPr bwMode="auto">
          <a:xfrm>
            <a:off x="984250" y="0"/>
            <a:ext cx="7245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Visible and near-IR channels on the ABI</a:t>
            </a:r>
            <a:endParaRPr lang="en-US" sz="3200">
              <a:solidFill>
                <a:srgbClr val="FFFF00"/>
              </a:solidFill>
              <a:latin typeface="Times New Roman" pitchFamily="18" charset="0"/>
            </a:endParaRPr>
          </a:p>
        </p:txBody>
      </p:sp>
      <p:sp>
        <p:nvSpPr>
          <p:cNvPr id="4" name="TextBox 3"/>
          <p:cNvSpPr txBox="1">
            <a:spLocks noChangeArrowheads="1"/>
          </p:cNvSpPr>
          <p:nvPr/>
        </p:nvSpPr>
        <p:spPr bwMode="auto">
          <a:xfrm>
            <a:off x="3024188" y="4756150"/>
            <a:ext cx="370681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26437900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ABI bands 7-16</a:t>
            </a:r>
          </a:p>
        </p:txBody>
      </p:sp>
      <p:sp>
        <p:nvSpPr>
          <p:cNvPr id="157699" name="Rectangle 3"/>
          <p:cNvSpPr>
            <a:spLocks noGrp="1" noChangeArrowheads="1"/>
          </p:cNvSpPr>
          <p:nvPr>
            <p:ph type="body" idx="1"/>
          </p:nvPr>
        </p:nvSpPr>
        <p:spPr/>
        <p:txBody>
          <a:bodyPr/>
          <a:lstStyle/>
          <a:p>
            <a:pPr eaLnBrk="1" hangingPunct="1"/>
            <a:endParaRPr lang="en-US" smtClean="0"/>
          </a:p>
        </p:txBody>
      </p:sp>
      <p:grpSp>
        <p:nvGrpSpPr>
          <p:cNvPr id="157700" name="Group 4"/>
          <p:cNvGrpSpPr>
            <a:grpSpLocks/>
          </p:cNvGrpSpPr>
          <p:nvPr/>
        </p:nvGrpSpPr>
        <p:grpSpPr bwMode="auto">
          <a:xfrm>
            <a:off x="314325" y="609600"/>
            <a:ext cx="8505825" cy="5648325"/>
            <a:chOff x="198" y="612"/>
            <a:chExt cx="5358" cy="3558"/>
          </a:xfrm>
        </p:grpSpPr>
        <p:pic>
          <p:nvPicPr>
            <p:cNvPr id="157702" name="Picture 5" descr="abi_bams_table_7_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 y="612"/>
              <a:ext cx="5353"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a:blip r:embed="rId4" cstate="screen">
              <a:extLst>
                <a:ext uri="{28A0092B-C50C-407E-A947-70E740481C1C}">
                  <a14:useLocalDpi xmlns:a14="http://schemas.microsoft.com/office/drawing/2010/main"/>
                </a:ext>
              </a:extLst>
            </a:blip>
            <a:srcRect b="80908"/>
            <a:stretch>
              <a:fillRect/>
            </a:stretch>
          </p:blipFill>
          <p:spPr bwMode="auto">
            <a:xfrm>
              <a:off x="198" y="3690"/>
              <a:ext cx="5353"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18</a:t>
            </a:fld>
            <a:endParaRPr lang="en-US" smtClean="0">
              <a:solidFill>
                <a:srgbClr val="000000"/>
              </a:solidFill>
            </a:endParaRPr>
          </a:p>
        </p:txBody>
      </p:sp>
      <p:sp>
        <p:nvSpPr>
          <p:cNvPr id="8" name="Rounded Rectangle 7"/>
          <p:cNvSpPr>
            <a:spLocks noChangeArrowheads="1"/>
          </p:cNvSpPr>
          <p:nvPr/>
        </p:nvSpPr>
        <p:spPr bwMode="auto">
          <a:xfrm>
            <a:off x="314325" y="6248400"/>
            <a:ext cx="8505825" cy="609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10 infrared bands on the ABI, compared to four on today’s imager </a:t>
            </a:r>
            <a:endParaRPr lang="en-US" sz="2000" b="1" dirty="0">
              <a:solidFill>
                <a:srgbClr val="000000"/>
              </a:solidFill>
            </a:endParaRPr>
          </a:p>
        </p:txBody>
      </p:sp>
    </p:spTree>
    <p:extLst>
      <p:ext uri="{BB962C8B-B14F-4D97-AF65-F5344CB8AC3E}">
        <p14:creationId xmlns:p14="http://schemas.microsoft.com/office/powerpoint/2010/main" val="3007223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3"/>
          <p:cNvSpPr txBox="1">
            <a:spLocks noChangeArrowheads="1"/>
          </p:cNvSpPr>
          <p:nvPr/>
        </p:nvSpPr>
        <p:spPr bwMode="auto">
          <a:xfrm>
            <a:off x="533400" y="6457950"/>
            <a:ext cx="8915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FF"/>
                </a:solidFill>
                <a:latin typeface="Arial Unicode MS" pitchFamily="34" charset="-128"/>
              </a:rPr>
              <a:t>ABI has many more bands than the current operational GOES imagers.</a:t>
            </a:r>
            <a:r>
              <a:rPr lang="en-US">
                <a:solidFill>
                  <a:srgbClr val="FFFFFF"/>
                </a:solidFill>
                <a:latin typeface="Arial Unicode MS" pitchFamily="34" charset="-128"/>
              </a:rPr>
              <a:t> </a:t>
            </a:r>
          </a:p>
        </p:txBody>
      </p:sp>
      <p:sp>
        <p:nvSpPr>
          <p:cNvPr id="168963"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3B8F288-70F7-46A1-96F9-ECC7E87B5D4C}" type="slidenum">
              <a:rPr lang="en-US" smtClean="0">
                <a:solidFill>
                  <a:srgbClr val="000000"/>
                </a:solidFill>
              </a:rPr>
              <a:pPr eaLnBrk="1" hangingPunct="1"/>
              <a:t>19</a:t>
            </a:fld>
            <a:endParaRPr lang="en-US" smtClean="0">
              <a:solidFill>
                <a:srgbClr val="000000"/>
              </a:solidFill>
            </a:endParaRPr>
          </a:p>
        </p:txBody>
      </p:sp>
      <p:sp>
        <p:nvSpPr>
          <p:cNvPr id="168964" name="Text Box 4"/>
          <p:cNvSpPr txBox="1">
            <a:spLocks noChangeArrowheads="1"/>
          </p:cNvSpPr>
          <p:nvPr/>
        </p:nvSpPr>
        <p:spPr bwMode="auto">
          <a:xfrm>
            <a:off x="1981200" y="0"/>
            <a:ext cx="5054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The IR channels on the ABI</a:t>
            </a:r>
            <a:endParaRPr lang="en-US" sz="3200">
              <a:solidFill>
                <a:srgbClr val="FFFF00"/>
              </a:solidFill>
              <a:latin typeface="Times New Roman" pitchFamily="18" charset="0"/>
            </a:endParaRPr>
          </a:p>
        </p:txBody>
      </p:sp>
      <p:pic>
        <p:nvPicPr>
          <p:cNvPr id="168965" name="Picture 1"/>
          <p:cNvPicPr>
            <a:picLocks noChangeAspect="1"/>
          </p:cNvPicPr>
          <p:nvPr/>
        </p:nvPicPr>
        <p:blipFill>
          <a:blip r:embed="rId3">
            <a:extLst>
              <a:ext uri="{28A0092B-C50C-407E-A947-70E740481C1C}">
                <a14:useLocalDpi xmlns:a14="http://schemas.microsoft.com/office/drawing/2010/main" val="0"/>
              </a:ext>
            </a:extLst>
          </a:blip>
          <a:srcRect b="3320"/>
          <a:stretch>
            <a:fillRect/>
          </a:stretch>
        </p:blipFill>
        <p:spPr bwMode="auto">
          <a:xfrm>
            <a:off x="685800" y="517525"/>
            <a:ext cx="7924800"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rot="-2700000">
            <a:off x="1227138" y="2216150"/>
            <a:ext cx="2771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Clouds, Stability Indices </a:t>
            </a:r>
          </a:p>
        </p:txBody>
      </p:sp>
      <p:sp>
        <p:nvSpPr>
          <p:cNvPr id="9" name="Text Box 6"/>
          <p:cNvSpPr txBox="1">
            <a:spLocks noChangeArrowheads="1"/>
          </p:cNvSpPr>
          <p:nvPr/>
        </p:nvSpPr>
        <p:spPr bwMode="auto">
          <a:xfrm rot="-2700000">
            <a:off x="2274888" y="2465388"/>
            <a:ext cx="19335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Rainfall, Aerosol</a:t>
            </a:r>
          </a:p>
        </p:txBody>
      </p:sp>
      <p:sp>
        <p:nvSpPr>
          <p:cNvPr id="10" name="Text Box 7"/>
          <p:cNvSpPr txBox="1">
            <a:spLocks noChangeArrowheads="1"/>
          </p:cNvSpPr>
          <p:nvPr/>
        </p:nvSpPr>
        <p:spPr bwMode="auto">
          <a:xfrm rot="-2706086">
            <a:off x="3044825" y="2249488"/>
            <a:ext cx="24288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SST, Fires, Radiances</a:t>
            </a:r>
          </a:p>
        </p:txBody>
      </p:sp>
      <p:sp>
        <p:nvSpPr>
          <p:cNvPr id="11" name="Text Box 8"/>
          <p:cNvSpPr txBox="1">
            <a:spLocks noChangeArrowheads="1"/>
          </p:cNvSpPr>
          <p:nvPr/>
        </p:nvSpPr>
        <p:spPr bwMode="auto">
          <a:xfrm rot="-2700000">
            <a:off x="3679825" y="2503488"/>
            <a:ext cx="21891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Hurricane, Imagery</a:t>
            </a:r>
          </a:p>
        </p:txBody>
      </p:sp>
      <p:sp>
        <p:nvSpPr>
          <p:cNvPr id="12" name="Text Box 9"/>
          <p:cNvSpPr txBox="1">
            <a:spLocks noChangeArrowheads="1"/>
          </p:cNvSpPr>
          <p:nvPr/>
        </p:nvSpPr>
        <p:spPr bwMode="auto">
          <a:xfrm rot="-2981402">
            <a:off x="5945188" y="2478088"/>
            <a:ext cx="2108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 Cloud Phase, SST</a:t>
            </a:r>
          </a:p>
        </p:txBody>
      </p:sp>
      <p:sp>
        <p:nvSpPr>
          <p:cNvPr id="13" name="Text Box 10"/>
          <p:cNvSpPr txBox="1">
            <a:spLocks noChangeArrowheads="1"/>
          </p:cNvSpPr>
          <p:nvPr/>
        </p:nvSpPr>
        <p:spPr bwMode="auto">
          <a:xfrm rot="-2700000">
            <a:off x="4151313" y="2286000"/>
            <a:ext cx="3184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Ozone, Downward Radiation</a:t>
            </a:r>
          </a:p>
        </p:txBody>
      </p:sp>
      <p:sp>
        <p:nvSpPr>
          <p:cNvPr id="14" name="Text Box 5"/>
          <p:cNvSpPr txBox="1">
            <a:spLocks noChangeArrowheads="1"/>
          </p:cNvSpPr>
          <p:nvPr/>
        </p:nvSpPr>
        <p:spPr bwMode="auto">
          <a:xfrm rot="-2700000">
            <a:off x="1223963" y="4673600"/>
            <a:ext cx="182403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SO2, Radiances</a:t>
            </a:r>
          </a:p>
        </p:txBody>
      </p:sp>
      <p:sp>
        <p:nvSpPr>
          <p:cNvPr id="15" name="Text Box 6"/>
          <p:cNvSpPr txBox="1">
            <a:spLocks noChangeArrowheads="1"/>
          </p:cNvSpPr>
          <p:nvPr/>
        </p:nvSpPr>
        <p:spPr bwMode="auto">
          <a:xfrm rot="-2700000">
            <a:off x="1493838" y="4879975"/>
            <a:ext cx="23495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Winds, WV profiling</a:t>
            </a:r>
          </a:p>
        </p:txBody>
      </p:sp>
      <p:sp>
        <p:nvSpPr>
          <p:cNvPr id="16" name="Text Box 7"/>
          <p:cNvSpPr txBox="1">
            <a:spLocks noChangeArrowheads="1"/>
          </p:cNvSpPr>
          <p:nvPr/>
        </p:nvSpPr>
        <p:spPr bwMode="auto">
          <a:xfrm rot="-2706086">
            <a:off x="2401888" y="4906963"/>
            <a:ext cx="21018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TPW, Rainfall rate</a:t>
            </a:r>
          </a:p>
        </p:txBody>
      </p:sp>
      <p:sp>
        <p:nvSpPr>
          <p:cNvPr id="17" name="Text Box 9"/>
          <p:cNvSpPr txBox="1">
            <a:spLocks noChangeArrowheads="1"/>
          </p:cNvSpPr>
          <p:nvPr/>
        </p:nvSpPr>
        <p:spPr bwMode="auto">
          <a:xfrm rot="-3077489">
            <a:off x="6180931" y="5076032"/>
            <a:ext cx="12239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Fires, Fog</a:t>
            </a:r>
          </a:p>
        </p:txBody>
      </p:sp>
      <p:sp>
        <p:nvSpPr>
          <p:cNvPr id="18" name="TextBox 17"/>
          <p:cNvSpPr txBox="1">
            <a:spLocks noChangeArrowheads="1"/>
          </p:cNvSpPr>
          <p:nvPr/>
        </p:nvSpPr>
        <p:spPr bwMode="auto">
          <a:xfrm>
            <a:off x="2995613" y="3592513"/>
            <a:ext cx="37068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Sample use only, many other uses</a:t>
            </a:r>
          </a:p>
        </p:txBody>
      </p:sp>
    </p:spTree>
    <p:extLst>
      <p:ext uri="{BB962C8B-B14F-4D97-AF65-F5344CB8AC3E}">
        <p14:creationId xmlns:p14="http://schemas.microsoft.com/office/powerpoint/2010/main" val="1423040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49D4"/>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a:solidFill>
                  <a:srgbClr val="FFFFFF"/>
                </a:solidFill>
                <a:latin typeface="Arial Unicode MS" pitchFamily="34" charset="-128"/>
              </a:rPr>
              <a:t>Paul </a:t>
            </a:r>
            <a:r>
              <a:rPr lang="en-US" sz="2000" dirty="0" err="1">
                <a:solidFill>
                  <a:srgbClr val="FFFFFF"/>
                </a:solidFill>
                <a:latin typeface="Arial Unicode MS" pitchFamily="34" charset="-128"/>
              </a:rPr>
              <a:t>Menzel</a:t>
            </a:r>
            <a:r>
              <a:rPr lang="en-US" sz="2000" dirty="0">
                <a:solidFill>
                  <a:srgbClr val="FFFFFF"/>
                </a:solidFill>
                <a:latin typeface="Arial Unicode MS" pitchFamily="34" charset="-128"/>
              </a:rPr>
              <a:t>, Steven J. Goodman, Daniel T. Lindsey,  Robert M. Rabin,  Kristopher M. </a:t>
            </a:r>
            <a:r>
              <a:rPr lang="en-US" sz="2000" dirty="0" err="1">
                <a:solidFill>
                  <a:srgbClr val="FFFFFF"/>
                </a:solidFill>
                <a:latin typeface="Arial Unicode MS" pitchFamily="34" charset="-128"/>
              </a:rPr>
              <a:t>Bedka</a:t>
            </a:r>
            <a:r>
              <a:rPr lang="en-US" sz="2000" dirty="0">
                <a:solidFill>
                  <a:srgbClr val="FFFFFF"/>
                </a:solidFill>
                <a:latin typeface="Arial Unicode MS" pitchFamily="34" charset="-128"/>
              </a:rPr>
              <a:t>, John L. </a:t>
            </a:r>
            <a:r>
              <a:rPr lang="en-US" sz="2000" dirty="0" err="1">
                <a:solidFill>
                  <a:srgbClr val="FFFFFF"/>
                </a:solidFill>
                <a:latin typeface="Arial Unicode MS" pitchFamily="34" charset="-128"/>
              </a:rPr>
              <a:t>Cintineo</a:t>
            </a:r>
            <a:r>
              <a:rPr lang="en-US" sz="2000" dirty="0">
                <a:solidFill>
                  <a:srgbClr val="FFFFFF"/>
                </a:solidFill>
                <a:latin typeface="Arial Unicode MS" pitchFamily="34" charset="-128"/>
              </a:rPr>
              <a:t>, Christopher S. Velden, A. Scott Bachmeier, </a:t>
            </a:r>
            <a:r>
              <a:rPr lang="en-US" sz="2000" dirty="0" smtClean="0">
                <a:solidFill>
                  <a:srgbClr val="FFFFFF"/>
                </a:solidFill>
                <a:latin typeface="Arial Unicode MS" pitchFamily="34" charset="-128"/>
              </a:rPr>
              <a:t>Scott Lindstrom, </a:t>
            </a:r>
            <a:r>
              <a:rPr lang="en-US" sz="2000" dirty="0" smtClean="0">
                <a:solidFill>
                  <a:srgbClr val="FFFFFF"/>
                </a:solidFill>
                <a:latin typeface="Arial Unicode MS" pitchFamily="34" charset="-128"/>
              </a:rPr>
              <a:t>Mat </a:t>
            </a:r>
            <a:r>
              <a:rPr lang="en-US" sz="2000" dirty="0">
                <a:solidFill>
                  <a:srgbClr val="FFFFFF"/>
                </a:solidFill>
                <a:latin typeface="Arial Unicode MS" pitchFamily="34" charset="-128"/>
              </a:rPr>
              <a:t>Gunshor, </a:t>
            </a:r>
            <a:r>
              <a:rPr lang="en-US" sz="2000" dirty="0" smtClean="0">
                <a:solidFill>
                  <a:srgbClr val="FFFFFF"/>
                </a:solidFill>
                <a:latin typeface="Arial Unicode MS" pitchFamily="34" charset="-128"/>
              </a:rPr>
              <a:t>Chris Schmidt</a:t>
            </a:r>
          </a:p>
          <a:p>
            <a:pPr eaLnBrk="1" hangingPunct="1"/>
            <a:endParaRPr lang="en-US" sz="2000" dirty="0" smtClean="0">
              <a:solidFill>
                <a:srgbClr val="FFFFFF"/>
              </a:solidFill>
              <a:latin typeface="Arial Unicode MS" pitchFamily="34" charset="-128"/>
            </a:endParaRPr>
          </a:p>
          <a:p>
            <a:pPr eaLnBrk="1" hangingPunct="1"/>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Bah,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Tom Whittaker, </a:t>
            </a:r>
            <a:r>
              <a:rPr lang="en-US" sz="2000" dirty="0" smtClean="0">
                <a:solidFill>
                  <a:srgbClr val="FFFFFF"/>
                </a:solidFill>
                <a:latin typeface="Arial Unicode MS" pitchFamily="34" charset="-128"/>
              </a:rPr>
              <a:t>Margaret </a:t>
            </a:r>
            <a:r>
              <a:rPr lang="en-US" sz="2000" dirty="0" smtClean="0">
                <a:solidFill>
                  <a:srgbClr val="FFFFFF"/>
                </a:solidFill>
                <a:latin typeface="Arial Unicode MS" pitchFamily="34" charset="-128"/>
              </a:rPr>
              <a:t>Mooney, Andy Heidinger,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a:t>
            </a:r>
            <a:r>
              <a:rPr lang="en-US" sz="2000" dirty="0" smtClean="0">
                <a:solidFill>
                  <a:srgbClr val="FFFFFF"/>
                </a:solidFill>
                <a:latin typeface="Arial Unicode MS" pitchFamily="34" charset="-128"/>
              </a:rPr>
              <a:t>Steve 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Justin Sieglaff,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Linda Hedges, Jim Nelson,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Zheng, Allen Huang, Bob Rabin, the SSEC data center, Mike Pavolonis, Jaime Daniels, ASPB, STAR, NESDIS, NSSL, MUG, Kevin Ludlum, GOES operators, GOES shift supervisors,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Dave Martin, Joe Schmit and many others!</a:t>
            </a:r>
            <a:endParaRPr lang="en-US" sz="2000" dirty="0">
              <a:solidFill>
                <a:srgbClr val="FFFFFF"/>
              </a:solidFill>
              <a:latin typeface="Arial Unicode MS" pitchFamily="34" charset="-128"/>
            </a:endParaRPr>
          </a:p>
          <a:p>
            <a:pPr eaLnBrk="1" hangingPunct="1"/>
            <a:endParaRPr lang="en-US" sz="2000" dirty="0" smtClean="0">
              <a:solidFill>
                <a:srgbClr val="FFFF00"/>
              </a:solidFill>
            </a:endParaRPr>
          </a:p>
          <a:p>
            <a:pPr eaLnBrk="1" hangingPunct="1"/>
            <a:r>
              <a:rPr lang="en-US" sz="2000" dirty="0">
                <a:solidFill>
                  <a:schemeClr val="bg1"/>
                </a:solidFill>
              </a:rPr>
              <a:t>GOES-R Program Office, Greg </a:t>
            </a:r>
            <a:r>
              <a:rPr lang="en-US" sz="2000" dirty="0" err="1">
                <a:solidFill>
                  <a:schemeClr val="bg1"/>
                </a:solidFill>
              </a:rPr>
              <a:t>Mandt</a:t>
            </a:r>
            <a:r>
              <a:rPr lang="en-US" sz="2000" dirty="0">
                <a:solidFill>
                  <a:schemeClr val="bg1"/>
                </a:solidFill>
              </a:rPr>
              <a:t>, NASA, </a:t>
            </a:r>
            <a:r>
              <a:rPr lang="en-US" sz="2000" dirty="0" err="1">
                <a:solidFill>
                  <a:schemeClr val="bg1"/>
                </a:solidFill>
              </a:rPr>
              <a:t>Exelis</a:t>
            </a:r>
            <a:r>
              <a:rPr lang="en-US" sz="2000" dirty="0">
                <a:solidFill>
                  <a:schemeClr val="bg1"/>
                </a:solidFill>
              </a:rPr>
              <a:t> Industries, Lockheed </a:t>
            </a:r>
            <a:r>
              <a:rPr lang="en-US" sz="2000" dirty="0" smtClean="0">
                <a:solidFill>
                  <a:schemeClr val="bg1"/>
                </a:solidFill>
              </a:rPr>
              <a:t>Martin, and other industry partners, etc.</a:t>
            </a:r>
          </a:p>
          <a:p>
            <a:pPr eaLnBrk="1" hangingPunct="1"/>
            <a:endParaRPr lang="en-US" sz="2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2</a:t>
            </a:fld>
            <a:endParaRPr lang="en-US"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38895479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vs. Current Spectral Bands</a:t>
            </a:r>
            <a:endParaRPr lang="en-US" dirty="0"/>
          </a:p>
        </p:txBody>
      </p:sp>
      <p:sp>
        <p:nvSpPr>
          <p:cNvPr id="3" name="Rectangle 2"/>
          <p:cNvSpPr/>
          <p:nvPr/>
        </p:nvSpPr>
        <p:spPr>
          <a:xfrm>
            <a:off x="838200" y="5181600"/>
            <a:ext cx="7531710" cy="830997"/>
          </a:xfrm>
          <a:prstGeom prst="rect">
            <a:avLst/>
          </a:prstGeom>
          <a:solidFill>
            <a:srgbClr val="EEECE1"/>
          </a:solidFill>
        </p:spPr>
        <p:txBody>
          <a:bodyPr wrap="square">
            <a:spAutoFit/>
          </a:bodyPr>
          <a:lstStyle/>
          <a:p>
            <a:pPr algn="ctr"/>
            <a:r>
              <a:rPr lang="en-US" sz="2400" dirty="0">
                <a:solidFill>
                  <a:prstClr val="black"/>
                </a:solidFill>
              </a:rPr>
              <a:t>The current GOES (right) has 5 spectral bands, while the GOES-R series ABI (left) will have 16 spectral bands. </a:t>
            </a:r>
          </a:p>
        </p:txBody>
      </p:sp>
      <p:pic>
        <p:nvPicPr>
          <p:cNvPr id="9" name="Picture 8" descr="goes_abi_conus_89.5_anim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4279605"/>
          </a:xfrm>
          <a:prstGeom prst="rect">
            <a:avLst/>
          </a:prstGeom>
        </p:spPr>
      </p:pic>
    </p:spTree>
    <p:extLst>
      <p:ext uri="{BB962C8B-B14F-4D97-AF65-F5344CB8AC3E}">
        <p14:creationId xmlns:p14="http://schemas.microsoft.com/office/powerpoint/2010/main" val="514157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CONUS Scans from GOES-West and –East</a:t>
            </a:r>
            <a:br>
              <a:rPr lang="en-US" dirty="0" smtClean="0"/>
            </a:br>
            <a:r>
              <a:rPr lang="en-US" dirty="0" smtClean="0"/>
              <a:t> for the GOES-R Era</a:t>
            </a:r>
            <a:endParaRPr lang="en-US" dirty="0"/>
          </a:p>
        </p:txBody>
      </p:sp>
      <p:sp>
        <p:nvSpPr>
          <p:cNvPr id="3" name="Subtitle 2"/>
          <p:cNvSpPr>
            <a:spLocks noGrp="1"/>
          </p:cNvSpPr>
          <p:nvPr>
            <p:ph type="subTitle" idx="1"/>
          </p:nvPr>
        </p:nvSpPr>
        <p:spPr>
          <a:xfrm>
            <a:off x="685800" y="3349824"/>
            <a:ext cx="7772400" cy="1631216"/>
          </a:xfrm>
        </p:spPr>
        <p:txBody>
          <a:bodyPr/>
          <a:lstStyle/>
          <a:p>
            <a:r>
              <a:rPr lang="en-US" dirty="0" smtClean="0"/>
              <a:t>Timothy J. </a:t>
            </a:r>
            <a:r>
              <a:rPr lang="en-US" dirty="0" err="1" smtClean="0"/>
              <a:t>Schmit</a:t>
            </a:r>
            <a:endParaRPr lang="en-US" dirty="0" smtClean="0"/>
          </a:p>
          <a:p>
            <a:r>
              <a:rPr lang="en-US" dirty="0" smtClean="0"/>
              <a:t>(NOAA/NESDIS/ASPB)</a:t>
            </a:r>
          </a:p>
          <a:p>
            <a:r>
              <a:rPr lang="en-US" dirty="0" smtClean="0"/>
              <a:t>Mat Gunshor, </a:t>
            </a:r>
            <a:r>
              <a:rPr lang="en-US" dirty="0" err="1" smtClean="0"/>
              <a:t>Kaba</a:t>
            </a:r>
            <a:r>
              <a:rPr lang="en-US" dirty="0" smtClean="0"/>
              <a:t> Bah, Jordan </a:t>
            </a:r>
            <a:r>
              <a:rPr lang="en-US" dirty="0" err="1" smtClean="0"/>
              <a:t>Gerth</a:t>
            </a:r>
            <a:endParaRPr lang="en-US" dirty="0" smtClean="0"/>
          </a:p>
          <a:p>
            <a:r>
              <a:rPr lang="en-US" dirty="0" smtClean="0"/>
              <a:t>(CIMSS)</a:t>
            </a:r>
          </a:p>
          <a:p>
            <a:r>
              <a:rPr lang="en-US" dirty="0" smtClean="0"/>
              <a:t>University of Wisconsin-Madison -- Madison, WI</a:t>
            </a:r>
            <a:endParaRPr lang="en-US" dirty="0"/>
          </a:p>
        </p:txBody>
      </p:sp>
      <p:sp>
        <p:nvSpPr>
          <p:cNvPr id="4" name="Slide Number Placeholder 3"/>
          <p:cNvSpPr>
            <a:spLocks noGrp="1"/>
          </p:cNvSpPr>
          <p:nvPr>
            <p:ph type="sldNum" sz="quarter" idx="10"/>
          </p:nvPr>
        </p:nvSpPr>
        <p:spPr/>
        <p:txBody>
          <a:bodyPr/>
          <a:lstStyle/>
          <a:p>
            <a:fld id="{D85EAB15-EF4F-494D-B362-C2C586658AF0}" type="slidenum">
              <a:rPr lang="en-US" smtClean="0"/>
              <a:pPr/>
              <a:t>21</a:t>
            </a:fld>
            <a:endParaRPr lang="en-US"/>
          </a:p>
        </p:txBody>
      </p:sp>
    </p:spTree>
    <p:extLst>
      <p:ext uri="{BB962C8B-B14F-4D97-AF65-F5344CB8AC3E}">
        <p14:creationId xmlns:p14="http://schemas.microsoft.com/office/powerpoint/2010/main" val="13124069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1"/>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22</a:t>
            </a:fld>
            <a:endParaRPr lang="en-US"/>
          </a:p>
        </p:txBody>
      </p:sp>
    </p:spTree>
    <p:extLst>
      <p:ext uri="{BB962C8B-B14F-4D97-AF65-F5344CB8AC3E}">
        <p14:creationId xmlns:p14="http://schemas.microsoft.com/office/powerpoint/2010/main" val="3494023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23</a:t>
            </a:fld>
            <a:endParaRPr lang="en-US"/>
          </a:p>
        </p:txBody>
      </p:sp>
    </p:spTree>
    <p:extLst>
      <p:ext uri="{BB962C8B-B14F-4D97-AF65-F5344CB8AC3E}">
        <p14:creationId xmlns:p14="http://schemas.microsoft.com/office/powerpoint/2010/main" val="26881661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24</a:t>
            </a:fld>
            <a:endParaRPr lang="en-US"/>
          </a:p>
        </p:txBody>
      </p:sp>
    </p:spTree>
    <p:extLst>
      <p:ext uri="{BB962C8B-B14F-4D97-AF65-F5344CB8AC3E}">
        <p14:creationId xmlns:p14="http://schemas.microsoft.com/office/powerpoint/2010/main" val="22414566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25</a:t>
            </a:fld>
            <a:endParaRPr lang="en-US"/>
          </a:p>
        </p:txBody>
      </p:sp>
    </p:spTree>
    <p:extLst>
      <p:ext uri="{BB962C8B-B14F-4D97-AF65-F5344CB8AC3E}">
        <p14:creationId xmlns:p14="http://schemas.microsoft.com/office/powerpoint/2010/main" val="1082608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26</a:t>
            </a:fld>
            <a:endParaRPr lang="en-US"/>
          </a:p>
        </p:txBody>
      </p:sp>
    </p:spTree>
    <p:extLst>
      <p:ext uri="{BB962C8B-B14F-4D97-AF65-F5344CB8AC3E}">
        <p14:creationId xmlns:p14="http://schemas.microsoft.com/office/powerpoint/2010/main" val="3138798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27</a:t>
            </a:fld>
            <a:endParaRPr lang="en-US"/>
          </a:p>
        </p:txBody>
      </p:sp>
    </p:spTree>
    <p:extLst>
      <p:ext uri="{BB962C8B-B14F-4D97-AF65-F5344CB8AC3E}">
        <p14:creationId xmlns:p14="http://schemas.microsoft.com/office/powerpoint/2010/main" val="414439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28</a:t>
            </a:fld>
            <a:endParaRPr lang="en-US"/>
          </a:p>
        </p:txBody>
      </p:sp>
    </p:spTree>
    <p:extLst>
      <p:ext uri="{BB962C8B-B14F-4D97-AF65-F5344CB8AC3E}">
        <p14:creationId xmlns:p14="http://schemas.microsoft.com/office/powerpoint/2010/main" val="2179394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29</a:t>
            </a:fld>
            <a:endParaRPr lang="en-US"/>
          </a:p>
        </p:txBody>
      </p:sp>
    </p:spTree>
    <p:extLst>
      <p:ext uri="{BB962C8B-B14F-4D97-AF65-F5344CB8AC3E}">
        <p14:creationId xmlns:p14="http://schemas.microsoft.com/office/powerpoint/2010/main" val="37723529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rgbClr val="FFFF00"/>
                </a:solidFill>
              </a:rPr>
              <a:t>Overview</a:t>
            </a:r>
          </a:p>
          <a:p>
            <a:pPr eaLnBrk="1" hangingPunct="1"/>
            <a:endParaRPr lang="en-US" dirty="0">
              <a:solidFill>
                <a:srgbClr val="FFFF00"/>
              </a:solidFill>
            </a:endParaRP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chemeClr val="bg1"/>
                </a:solidFill>
              </a:rPr>
              <a:t>Spatial</a:t>
            </a:r>
          </a:p>
          <a:p>
            <a:pPr lvl="1" eaLnBrk="1" hangingPunct="1"/>
            <a:endParaRPr lang="en-US" dirty="0" smtClean="0">
              <a:solidFill>
                <a:schemeClr val="bg1"/>
              </a:solidFill>
            </a:endParaRPr>
          </a:p>
          <a:p>
            <a:pPr eaLnBrk="1" hangingPunct="1"/>
            <a:r>
              <a:rPr lang="en-US" dirty="0" smtClean="0">
                <a:solidFill>
                  <a:schemeClr val="bg1"/>
                </a:solidFill>
              </a:rPr>
              <a:t>Other</a:t>
            </a:r>
          </a:p>
          <a:p>
            <a:pPr eaLnBrk="1" hangingPunct="1"/>
            <a:r>
              <a:rPr lang="en-US" dirty="0" smtClean="0">
                <a:solidFill>
                  <a:schemeClr val="bg1"/>
                </a:solidFill>
              </a:rPr>
              <a:t>Summary</a:t>
            </a:r>
            <a:endParaRPr lang="en-US" dirty="0" smtClean="0">
              <a:solidFill>
                <a:schemeClr val="bg1"/>
              </a:solidFill>
            </a:endParaRPr>
          </a:p>
          <a:p>
            <a:pPr eaLnBrk="1" hangingPunct="1"/>
            <a:r>
              <a:rPr lang="en-US" dirty="0" smtClean="0">
                <a:solidFill>
                  <a:schemeClr val="bg1"/>
                </a:solidFill>
              </a:rPr>
              <a:t>More </a:t>
            </a:r>
            <a:r>
              <a:rPr lang="en-US" dirty="0" smtClean="0">
                <a:solidFill>
                  <a:schemeClr val="bg1"/>
                </a:solidFill>
              </a:rPr>
              <a:t>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600" y="1447800"/>
            <a:ext cx="6197600" cy="46482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5186"/>
          <a:stretch/>
        </p:blipFill>
        <p:spPr>
          <a:xfrm>
            <a:off x="2895600" y="1447799"/>
            <a:ext cx="6210522" cy="1623467"/>
          </a:xfrm>
          <a:prstGeom prst="rect">
            <a:avLst/>
          </a:prstGeom>
        </p:spPr>
      </p:pic>
    </p:spTree>
    <p:extLst>
      <p:ext uri="{BB962C8B-B14F-4D97-AF65-F5344CB8AC3E}">
        <p14:creationId xmlns:p14="http://schemas.microsoft.com/office/powerpoint/2010/main" val="41748815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30</a:t>
            </a:fld>
            <a:endParaRPr lang="en-US"/>
          </a:p>
        </p:txBody>
      </p:sp>
    </p:spTree>
    <p:extLst>
      <p:ext uri="{BB962C8B-B14F-4D97-AF65-F5344CB8AC3E}">
        <p14:creationId xmlns:p14="http://schemas.microsoft.com/office/powerpoint/2010/main" val="13752653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31</a:t>
            </a:fld>
            <a:endParaRPr lang="en-US"/>
          </a:p>
        </p:txBody>
      </p:sp>
    </p:spTree>
    <p:extLst>
      <p:ext uri="{BB962C8B-B14F-4D97-AF65-F5344CB8AC3E}">
        <p14:creationId xmlns:p14="http://schemas.microsoft.com/office/powerpoint/2010/main" val="3214975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32</a:t>
            </a:fld>
            <a:endParaRPr lang="en-US"/>
          </a:p>
        </p:txBody>
      </p:sp>
    </p:spTree>
    <p:extLst>
      <p:ext uri="{BB962C8B-B14F-4D97-AF65-F5344CB8AC3E}">
        <p14:creationId xmlns:p14="http://schemas.microsoft.com/office/powerpoint/2010/main" val="30069575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33</a:t>
            </a:fld>
            <a:endParaRPr lang="en-US"/>
          </a:p>
        </p:txBody>
      </p:sp>
    </p:spTree>
    <p:extLst>
      <p:ext uri="{BB962C8B-B14F-4D97-AF65-F5344CB8AC3E}">
        <p14:creationId xmlns:p14="http://schemas.microsoft.com/office/powerpoint/2010/main" val="41419797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34</a:t>
            </a:fld>
            <a:endParaRPr lang="en-US"/>
          </a:p>
        </p:txBody>
      </p:sp>
    </p:spTree>
    <p:extLst>
      <p:ext uri="{BB962C8B-B14F-4D97-AF65-F5344CB8AC3E}">
        <p14:creationId xmlns:p14="http://schemas.microsoft.com/office/powerpoint/2010/main" val="42150209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35</a:t>
            </a:fld>
            <a:endParaRPr lang="en-US"/>
          </a:p>
        </p:txBody>
      </p:sp>
    </p:spTree>
    <p:extLst>
      <p:ext uri="{BB962C8B-B14F-4D97-AF65-F5344CB8AC3E}">
        <p14:creationId xmlns:p14="http://schemas.microsoft.com/office/powerpoint/2010/main" val="3798013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36</a:t>
            </a:fld>
            <a:endParaRPr lang="en-US"/>
          </a:p>
        </p:txBody>
      </p:sp>
    </p:spTree>
    <p:extLst>
      <p:ext uri="{BB962C8B-B14F-4D97-AF65-F5344CB8AC3E}">
        <p14:creationId xmlns:p14="http://schemas.microsoft.com/office/powerpoint/2010/main" val="28079513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137W_CONUS_new_conus_2008_0626_22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37</a:t>
            </a:fld>
            <a:endParaRPr lang="en-US"/>
          </a:p>
        </p:txBody>
      </p:sp>
    </p:spTree>
    <p:extLst>
      <p:ext uri="{BB962C8B-B14F-4D97-AF65-F5344CB8AC3E}">
        <p14:creationId xmlns:p14="http://schemas.microsoft.com/office/powerpoint/2010/main" val="32258169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1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38</a:t>
            </a:fld>
            <a:endParaRPr lang="en-US"/>
          </a:p>
        </p:txBody>
      </p:sp>
    </p:spTree>
    <p:extLst>
      <p:ext uri="{BB962C8B-B14F-4D97-AF65-F5344CB8AC3E}">
        <p14:creationId xmlns:p14="http://schemas.microsoft.com/office/powerpoint/2010/main" val="73914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2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39</a:t>
            </a:fld>
            <a:endParaRPr lang="en-US"/>
          </a:p>
        </p:txBody>
      </p:sp>
    </p:spTree>
    <p:extLst>
      <p:ext uri="{BB962C8B-B14F-4D97-AF65-F5344CB8AC3E}">
        <p14:creationId xmlns:p14="http://schemas.microsoft.com/office/powerpoint/2010/main" val="19453988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05800" y="6492875"/>
            <a:ext cx="762000" cy="365125"/>
          </a:xfrm>
        </p:spPr>
        <p:txBody>
          <a:bodyPr/>
          <a:lstStyle/>
          <a:p>
            <a:pPr>
              <a:defRPr/>
            </a:pPr>
            <a:fld id="{C8E52D18-A355-4B49-A791-A2983201C3CB}" type="slidenum">
              <a:rPr lang="en-US" smtClean="0"/>
              <a:pPr>
                <a:defRPr/>
              </a:pPr>
              <a:t>4</a:t>
            </a:fld>
            <a:endParaRPr lang="en-US" dirty="0"/>
          </a:p>
        </p:txBody>
      </p:sp>
      <p:sp>
        <p:nvSpPr>
          <p:cNvPr id="6" name="Rectangle 2"/>
          <p:cNvSpPr txBox="1">
            <a:spLocks noChangeArrowheads="1"/>
          </p:cNvSpPr>
          <p:nvPr/>
        </p:nvSpPr>
        <p:spPr bwMode="auto">
          <a:xfrm>
            <a:off x="444954" y="152400"/>
            <a:ext cx="8229600" cy="762000"/>
          </a:xfrm>
          <a:prstGeom prst="rect">
            <a:avLst/>
          </a:prstGeom>
          <a:noFill/>
          <a:ln w="9525">
            <a:noFill/>
            <a:miter lim="800000"/>
            <a:headEnd/>
            <a:tailEnd/>
          </a:ln>
        </p:spPr>
        <p:txBody>
          <a:bodyPr vert="horz" wrap="square" lIns="0" tIns="45720" rIns="0" bIns="0" numCol="1" anchor="t" anchorCtr="0" compatLnSpc="1">
            <a:prstTxWarp prst="textNoShape">
              <a:avLst/>
            </a:prstTxWarp>
            <a:noAutofit/>
          </a:bodyPr>
          <a:lstStyle>
            <a:lvl1pPr algn="ctr" rtl="0" eaLnBrk="0" fontAlgn="base" hangingPunct="0">
              <a:spcBef>
                <a:spcPct val="0"/>
              </a:spcBef>
              <a:spcAft>
                <a:spcPct val="0"/>
              </a:spcAft>
              <a:defRPr sz="3200" kern="12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3200">
                <a:solidFill>
                  <a:schemeClr val="tx2"/>
                </a:solidFill>
                <a:latin typeface="Arial" pitchFamily="34" charset="0"/>
                <a:cs typeface="Arial" pitchFamily="34" charset="0"/>
              </a:defRPr>
            </a:lvl2pPr>
            <a:lvl3pPr algn="ctr" rtl="0" eaLnBrk="0" fontAlgn="base" hangingPunct="0">
              <a:spcBef>
                <a:spcPct val="0"/>
              </a:spcBef>
              <a:spcAft>
                <a:spcPct val="0"/>
              </a:spcAft>
              <a:defRPr sz="3200">
                <a:solidFill>
                  <a:schemeClr val="tx2"/>
                </a:solidFill>
                <a:latin typeface="Arial" pitchFamily="34" charset="0"/>
                <a:cs typeface="Arial" pitchFamily="34" charset="0"/>
              </a:defRPr>
            </a:lvl3pPr>
            <a:lvl4pPr algn="ctr" rtl="0" eaLnBrk="0" fontAlgn="base" hangingPunct="0">
              <a:spcBef>
                <a:spcPct val="0"/>
              </a:spcBef>
              <a:spcAft>
                <a:spcPct val="0"/>
              </a:spcAft>
              <a:defRPr sz="3200">
                <a:solidFill>
                  <a:schemeClr val="tx2"/>
                </a:solidFill>
                <a:latin typeface="Arial" pitchFamily="34" charset="0"/>
                <a:cs typeface="Arial" pitchFamily="34" charset="0"/>
              </a:defRPr>
            </a:lvl4pPr>
            <a:lvl5pPr algn="ctr" rtl="0" eaLnBrk="0" fontAlgn="base" hangingPunct="0">
              <a:spcBef>
                <a:spcPct val="0"/>
              </a:spcBef>
              <a:spcAft>
                <a:spcPct val="0"/>
              </a:spcAft>
              <a:defRPr sz="3200">
                <a:solidFill>
                  <a:schemeClr val="tx2"/>
                </a:solidFill>
                <a:latin typeface="Arial" pitchFamily="34" charset="0"/>
                <a:cs typeface="Arial" pitchFamily="34" charset="0"/>
              </a:defRPr>
            </a:lvl5pPr>
            <a:lvl6pPr marL="457200" algn="ctr" rtl="0" fontAlgn="base">
              <a:spcBef>
                <a:spcPct val="0"/>
              </a:spcBef>
              <a:spcAft>
                <a:spcPct val="0"/>
              </a:spcAft>
              <a:defRPr sz="3200">
                <a:solidFill>
                  <a:schemeClr val="tx2"/>
                </a:solidFill>
                <a:latin typeface="Arial" pitchFamily="34" charset="0"/>
                <a:cs typeface="Arial" pitchFamily="34" charset="0"/>
              </a:defRPr>
            </a:lvl6pPr>
            <a:lvl7pPr marL="914400" algn="ctr" rtl="0" fontAlgn="base">
              <a:spcBef>
                <a:spcPct val="0"/>
              </a:spcBef>
              <a:spcAft>
                <a:spcPct val="0"/>
              </a:spcAft>
              <a:defRPr sz="3200">
                <a:solidFill>
                  <a:schemeClr val="tx2"/>
                </a:solidFill>
                <a:latin typeface="Arial" pitchFamily="34" charset="0"/>
                <a:cs typeface="Arial" pitchFamily="34" charset="0"/>
              </a:defRPr>
            </a:lvl7pPr>
            <a:lvl8pPr marL="1371600" algn="ctr" rtl="0" fontAlgn="base">
              <a:spcBef>
                <a:spcPct val="0"/>
              </a:spcBef>
              <a:spcAft>
                <a:spcPct val="0"/>
              </a:spcAft>
              <a:defRPr sz="3200">
                <a:solidFill>
                  <a:schemeClr val="tx2"/>
                </a:solidFill>
                <a:latin typeface="Arial" pitchFamily="34" charset="0"/>
                <a:cs typeface="Arial" pitchFamily="34" charset="0"/>
              </a:defRPr>
            </a:lvl8pPr>
            <a:lvl9pPr marL="1828800" algn="ctr" rtl="0" fontAlgn="base">
              <a:spcBef>
                <a:spcPct val="0"/>
              </a:spcBef>
              <a:spcAft>
                <a:spcPct val="0"/>
              </a:spcAft>
              <a:defRPr sz="3200">
                <a:solidFill>
                  <a:schemeClr val="tx2"/>
                </a:solidFill>
                <a:latin typeface="Arial" pitchFamily="34" charset="0"/>
                <a:cs typeface="Arial" pitchFamily="34" charset="0"/>
              </a:defRPr>
            </a:lvl9pPr>
          </a:lstStyle>
          <a:p>
            <a:r>
              <a:rPr lang="en-US" sz="2800" b="1" dirty="0" smtClean="0">
                <a:solidFill>
                  <a:srgbClr val="04617B"/>
                </a:solidFill>
              </a:rPr>
              <a:t>GOES </a:t>
            </a:r>
            <a:r>
              <a:rPr lang="en-US" sz="2800" b="1" dirty="0" err="1" smtClean="0">
                <a:solidFill>
                  <a:srgbClr val="04617B"/>
                </a:solidFill>
              </a:rPr>
              <a:t>Flyout</a:t>
            </a:r>
            <a:r>
              <a:rPr lang="en-US" sz="2800" b="1" dirty="0" smtClean="0">
                <a:solidFill>
                  <a:srgbClr val="04617B"/>
                </a:solidFill>
              </a:rPr>
              <a:t> Chart w/</a:t>
            </a:r>
          </a:p>
          <a:p>
            <a:r>
              <a:rPr lang="en-US" sz="2800" b="1" dirty="0" smtClean="0">
                <a:solidFill>
                  <a:srgbClr val="04617B"/>
                </a:solidFill>
              </a:rPr>
              <a:t>Fuel-Limited Lifetime Phase Added</a:t>
            </a:r>
            <a:endParaRPr lang="en-US" sz="2800" b="1" dirty="0">
              <a:solidFill>
                <a:srgbClr val="04617B"/>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8" y="1066800"/>
            <a:ext cx="9125632" cy="469557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8350" y="5791200"/>
            <a:ext cx="2914650" cy="99060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395" y="6019800"/>
            <a:ext cx="2600325" cy="514350"/>
          </a:xfrm>
          <a:prstGeom prst="rect">
            <a:avLst/>
          </a:prstGeom>
        </p:spPr>
      </p:pic>
    </p:spTree>
    <p:extLst>
      <p:ext uri="{BB962C8B-B14F-4D97-AF65-F5344CB8AC3E}">
        <p14:creationId xmlns:p14="http://schemas.microsoft.com/office/powerpoint/2010/main" val="70172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3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40</a:t>
            </a:fld>
            <a:endParaRPr lang="en-US"/>
          </a:p>
        </p:txBody>
      </p:sp>
    </p:spTree>
    <p:extLst>
      <p:ext uri="{BB962C8B-B14F-4D97-AF65-F5344CB8AC3E}">
        <p14:creationId xmlns:p14="http://schemas.microsoft.com/office/powerpoint/2010/main" val="33209991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4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41</a:t>
            </a:fld>
            <a:endParaRPr lang="en-US"/>
          </a:p>
        </p:txBody>
      </p:sp>
    </p:spTree>
    <p:extLst>
      <p:ext uri="{BB962C8B-B14F-4D97-AF65-F5344CB8AC3E}">
        <p14:creationId xmlns:p14="http://schemas.microsoft.com/office/powerpoint/2010/main" val="6813819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5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42</a:t>
            </a:fld>
            <a:endParaRPr lang="en-US"/>
          </a:p>
        </p:txBody>
      </p:sp>
    </p:spTree>
    <p:extLst>
      <p:ext uri="{BB962C8B-B14F-4D97-AF65-F5344CB8AC3E}">
        <p14:creationId xmlns:p14="http://schemas.microsoft.com/office/powerpoint/2010/main" val="4979131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Refl_fact_b06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43</a:t>
            </a:fld>
            <a:endParaRPr lang="en-US"/>
          </a:p>
        </p:txBody>
      </p:sp>
    </p:spTree>
    <p:extLst>
      <p:ext uri="{BB962C8B-B14F-4D97-AF65-F5344CB8AC3E}">
        <p14:creationId xmlns:p14="http://schemas.microsoft.com/office/powerpoint/2010/main" val="83359907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7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44</a:t>
            </a:fld>
            <a:endParaRPr lang="en-US"/>
          </a:p>
        </p:txBody>
      </p:sp>
    </p:spTree>
    <p:extLst>
      <p:ext uri="{BB962C8B-B14F-4D97-AF65-F5344CB8AC3E}">
        <p14:creationId xmlns:p14="http://schemas.microsoft.com/office/powerpoint/2010/main" val="3104321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8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45</a:t>
            </a:fld>
            <a:endParaRPr lang="en-US"/>
          </a:p>
        </p:txBody>
      </p:sp>
    </p:spTree>
    <p:extLst>
      <p:ext uri="{BB962C8B-B14F-4D97-AF65-F5344CB8AC3E}">
        <p14:creationId xmlns:p14="http://schemas.microsoft.com/office/powerpoint/2010/main" val="25900848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09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46</a:t>
            </a:fld>
            <a:endParaRPr lang="en-US"/>
          </a:p>
        </p:txBody>
      </p:sp>
    </p:spTree>
    <p:extLst>
      <p:ext uri="{BB962C8B-B14F-4D97-AF65-F5344CB8AC3E}">
        <p14:creationId xmlns:p14="http://schemas.microsoft.com/office/powerpoint/2010/main" val="968712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0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47</a:t>
            </a:fld>
            <a:endParaRPr lang="en-US"/>
          </a:p>
        </p:txBody>
      </p:sp>
    </p:spTree>
    <p:extLst>
      <p:ext uri="{BB962C8B-B14F-4D97-AF65-F5344CB8AC3E}">
        <p14:creationId xmlns:p14="http://schemas.microsoft.com/office/powerpoint/2010/main" val="11208152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1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48</a:t>
            </a:fld>
            <a:endParaRPr lang="en-US"/>
          </a:p>
        </p:txBody>
      </p:sp>
    </p:spTree>
    <p:extLst>
      <p:ext uri="{BB962C8B-B14F-4D97-AF65-F5344CB8AC3E}">
        <p14:creationId xmlns:p14="http://schemas.microsoft.com/office/powerpoint/2010/main" val="25226700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2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49</a:t>
            </a:fld>
            <a:endParaRPr lang="en-US"/>
          </a:p>
        </p:txBody>
      </p:sp>
    </p:spTree>
    <p:extLst>
      <p:ext uri="{BB962C8B-B14F-4D97-AF65-F5344CB8AC3E}">
        <p14:creationId xmlns:p14="http://schemas.microsoft.com/office/powerpoint/2010/main" val="3304943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237493" y="609601"/>
            <a:ext cx="1458669" cy="584775"/>
          </a:xfrm>
          <a:prstGeom prst="rect">
            <a:avLst/>
          </a:prstGeom>
          <a:noFill/>
        </p:spPr>
        <p:txBody>
          <a:bodyPr wrap="none" rtlCol="0">
            <a:spAutoFit/>
          </a:bodyPr>
          <a:lstStyle/>
          <a:p>
            <a:pPr algn="ctr"/>
            <a:r>
              <a:rPr lang="en-US" sz="1600" dirty="0" smtClean="0">
                <a:solidFill>
                  <a:prstClr val="black"/>
                </a:solidFill>
              </a:rPr>
              <a:t>GOES-R Launch</a:t>
            </a:r>
          </a:p>
          <a:p>
            <a:pPr algn="ctr"/>
            <a:r>
              <a:rPr lang="en-US" sz="1600" dirty="0" smtClean="0">
                <a:solidFill>
                  <a:prstClr val="black"/>
                </a:solidFill>
              </a:rPr>
              <a:t>to 89.5° West</a:t>
            </a:r>
            <a:endParaRPr lang="en-US" sz="1600" dirty="0">
              <a:solidFill>
                <a:prstClr val="black"/>
              </a:solidFill>
            </a:endParaRPr>
          </a:p>
        </p:txBody>
      </p:sp>
      <p:cxnSp>
        <p:nvCxnSpPr>
          <p:cNvPr id="49" name="Straight Arrow Connector 48"/>
          <p:cNvCxnSpPr/>
          <p:nvPr/>
        </p:nvCxnSpPr>
        <p:spPr>
          <a:xfrm flipH="1">
            <a:off x="5023250" y="1164430"/>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2982560" y="1167053"/>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433530" y="801051"/>
            <a:ext cx="1488421" cy="830997"/>
          </a:xfrm>
          <a:prstGeom prst="rect">
            <a:avLst/>
          </a:prstGeom>
          <a:noFill/>
        </p:spPr>
        <p:txBody>
          <a:bodyPr wrap="none" rtlCol="0">
            <a:spAutoFit/>
          </a:bodyPr>
          <a:lstStyle/>
          <a:p>
            <a:pPr algn="r"/>
            <a:r>
              <a:rPr lang="en-US" sz="1600" dirty="0" smtClean="0">
                <a:solidFill>
                  <a:prstClr val="black"/>
                </a:solidFill>
              </a:rPr>
              <a:t>Milestone:</a:t>
            </a:r>
          </a:p>
          <a:p>
            <a:pPr algn="r"/>
            <a:endParaRPr lang="en-US" sz="1600" dirty="0">
              <a:solidFill>
                <a:prstClr val="black"/>
              </a:solidFill>
            </a:endParaRPr>
          </a:p>
          <a:p>
            <a:pPr algn="r"/>
            <a:r>
              <a:rPr lang="en-US" sz="1600" dirty="0" smtClean="0">
                <a:solidFill>
                  <a:prstClr val="black"/>
                </a:solidFill>
              </a:rPr>
              <a:t>Program Phase:</a:t>
            </a:r>
          </a:p>
        </p:txBody>
      </p:sp>
      <p:graphicFrame>
        <p:nvGraphicFramePr>
          <p:cNvPr id="25" name="Table 24"/>
          <p:cNvGraphicFramePr>
            <a:graphicFrameLocks noGrp="1"/>
          </p:cNvGraphicFramePr>
          <p:nvPr>
            <p:extLst>
              <p:ext uri="{D42A27DB-BD31-4B8C-83A1-F6EECF244321}">
                <p14:modId xmlns:p14="http://schemas.microsoft.com/office/powerpoint/2010/main" val="862507703"/>
              </p:ext>
            </p:extLst>
          </p:nvPr>
        </p:nvGraphicFramePr>
        <p:xfrm>
          <a:off x="1956861" y="1366346"/>
          <a:ext cx="6565165" cy="243840"/>
        </p:xfrm>
        <a:graphic>
          <a:graphicData uri="http://schemas.openxmlformats.org/drawingml/2006/table">
            <a:tbl>
              <a:tblPr firstRow="1" bandRow="1">
                <a:effectLst/>
                <a:tableStyleId>{D7AC3CCA-C797-4891-BE02-D94E43425B78}</a:tableStyleId>
              </a:tblPr>
              <a:tblGrid>
                <a:gridCol w="1023319"/>
                <a:gridCol w="2043919"/>
                <a:gridCol w="3497927"/>
              </a:tblGrid>
              <a:tr h="185420">
                <a:tc>
                  <a:txBody>
                    <a:bodyPr/>
                    <a:lstStyle/>
                    <a:p>
                      <a:pPr algn="ctr"/>
                      <a:r>
                        <a:rPr lang="en-US" sz="1600" b="0" dirty="0" smtClean="0">
                          <a:solidFill>
                            <a:schemeClr val="tx1"/>
                          </a:solidFill>
                        </a:rPr>
                        <a:t>Pre-Launch</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a:r>
                        <a:rPr lang="en-US" sz="1600" b="0" dirty="0" smtClean="0">
                          <a:solidFill>
                            <a:schemeClr val="tx1"/>
                          </a:solidFill>
                        </a:rPr>
                        <a:t>PLT (6 months)</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c>
                  <a:txBody>
                    <a:bodyPr/>
                    <a:lstStyle/>
                    <a:p>
                      <a:pPr algn="ctr"/>
                      <a:r>
                        <a:rPr lang="en-US" sz="1600" b="0" dirty="0" smtClean="0">
                          <a:solidFill>
                            <a:schemeClr val="tx1"/>
                          </a:solidFill>
                        </a:rPr>
                        <a:t>Post-Handover</a:t>
                      </a:r>
                      <a:endParaRPr lang="en-US" sz="1600" b="0" dirty="0">
                        <a:solidFill>
                          <a:schemeClr val="tx1"/>
                        </a:solidFill>
                      </a:endParaRPr>
                    </a:p>
                  </a:txBody>
                  <a:tcPr marL="0" marR="0"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00"/>
                    </a:solidFill>
                  </a:tcPr>
                </a:tc>
              </a:tr>
            </a:tbl>
          </a:graphicData>
        </a:graphic>
      </p:graphicFrame>
      <p:sp>
        <p:nvSpPr>
          <p:cNvPr id="36" name="Title 29"/>
          <p:cNvSpPr>
            <a:spLocks noGrp="1"/>
          </p:cNvSpPr>
          <p:nvPr>
            <p:ph type="title"/>
          </p:nvPr>
        </p:nvSpPr>
        <p:spPr>
          <a:xfrm>
            <a:off x="0" y="121497"/>
            <a:ext cx="8686800" cy="564303"/>
          </a:xfrm>
        </p:spPr>
        <p:txBody>
          <a:bodyPr>
            <a:noAutofit/>
          </a:bodyPr>
          <a:lstStyle/>
          <a:p>
            <a:r>
              <a:rPr lang="en-US" sz="2400" b="0" dirty="0" smtClean="0"/>
              <a:t>Validation and Availability for GOES-R Baseline Products</a:t>
            </a:r>
            <a:endParaRPr lang="en-US" sz="2400" b="0" dirty="0"/>
          </a:p>
        </p:txBody>
      </p:sp>
      <p:cxnSp>
        <p:nvCxnSpPr>
          <p:cNvPr id="30" name="Straight Arrow Connector 29"/>
          <p:cNvCxnSpPr/>
          <p:nvPr/>
        </p:nvCxnSpPr>
        <p:spPr>
          <a:xfrm flipH="1">
            <a:off x="7086731" y="1166930"/>
            <a:ext cx="1" cy="182880"/>
          </a:xfrm>
          <a:prstGeom prst="straightConnector1">
            <a:avLst/>
          </a:prstGeom>
          <a:ln w="19050">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4007265" y="609600"/>
            <a:ext cx="1967783" cy="584775"/>
          </a:xfrm>
          <a:prstGeom prst="rect">
            <a:avLst/>
          </a:prstGeom>
          <a:noFill/>
        </p:spPr>
        <p:txBody>
          <a:bodyPr wrap="none" rtlCol="0">
            <a:spAutoFit/>
          </a:bodyPr>
          <a:lstStyle/>
          <a:p>
            <a:pPr algn="ctr"/>
            <a:r>
              <a:rPr lang="en-US" sz="1600" dirty="0" smtClean="0">
                <a:solidFill>
                  <a:prstClr val="black"/>
                </a:solidFill>
              </a:rPr>
              <a:t>Operations Handover</a:t>
            </a:r>
          </a:p>
          <a:p>
            <a:pPr algn="ctr"/>
            <a:r>
              <a:rPr lang="en-US" sz="1600" dirty="0" smtClean="0">
                <a:solidFill>
                  <a:prstClr val="black"/>
                </a:solidFill>
              </a:rPr>
              <a:t>(includes Products)</a:t>
            </a:r>
          </a:p>
        </p:txBody>
      </p:sp>
      <p:sp>
        <p:nvSpPr>
          <p:cNvPr id="44" name="TextBox 43"/>
          <p:cNvSpPr txBox="1"/>
          <p:nvPr/>
        </p:nvSpPr>
        <p:spPr>
          <a:xfrm>
            <a:off x="6191573" y="609601"/>
            <a:ext cx="1813831" cy="584775"/>
          </a:xfrm>
          <a:prstGeom prst="rect">
            <a:avLst/>
          </a:prstGeom>
          <a:noFill/>
        </p:spPr>
        <p:txBody>
          <a:bodyPr wrap="none" rtlCol="0">
            <a:spAutoFit/>
          </a:bodyPr>
          <a:lstStyle/>
          <a:p>
            <a:pPr algn="ctr"/>
            <a:r>
              <a:rPr lang="en-US" sz="1600" dirty="0" smtClean="0">
                <a:solidFill>
                  <a:prstClr val="black"/>
                </a:solidFill>
              </a:rPr>
              <a:t>On-Orbit East/West</a:t>
            </a:r>
          </a:p>
          <a:p>
            <a:pPr algn="ctr"/>
            <a:r>
              <a:rPr lang="en-US" sz="1600" dirty="0" smtClean="0">
                <a:solidFill>
                  <a:prstClr val="black"/>
                </a:solidFill>
              </a:rPr>
              <a:t>Operations</a:t>
            </a:r>
          </a:p>
        </p:txBody>
      </p:sp>
      <p:sp>
        <p:nvSpPr>
          <p:cNvPr id="57" name="TextBox 56"/>
          <p:cNvSpPr txBox="1"/>
          <p:nvPr/>
        </p:nvSpPr>
        <p:spPr>
          <a:xfrm>
            <a:off x="5286248" y="1100582"/>
            <a:ext cx="1647952" cy="307777"/>
          </a:xfrm>
          <a:prstGeom prst="rect">
            <a:avLst/>
          </a:prstGeom>
          <a:noFill/>
        </p:spPr>
        <p:txBody>
          <a:bodyPr wrap="none" rtlCol="0">
            <a:spAutoFit/>
          </a:bodyPr>
          <a:lstStyle/>
          <a:p>
            <a:pPr algn="ctr"/>
            <a:r>
              <a:rPr lang="en-US" sz="1400" dirty="0" smtClean="0">
                <a:solidFill>
                  <a:prstClr val="black"/>
                </a:solidFill>
              </a:rPr>
              <a:t>Extended Validation</a:t>
            </a:r>
          </a:p>
        </p:txBody>
      </p:sp>
      <p:cxnSp>
        <p:nvCxnSpPr>
          <p:cNvPr id="39" name="Straight Arrow Connector 38"/>
          <p:cNvCxnSpPr/>
          <p:nvPr/>
        </p:nvCxnSpPr>
        <p:spPr>
          <a:xfrm flipH="1">
            <a:off x="4114217" y="1613106"/>
            <a:ext cx="1" cy="182880"/>
          </a:xfrm>
          <a:prstGeom prst="straightConnector1">
            <a:avLst/>
          </a:prstGeom>
          <a:ln w="19050">
            <a:solidFill>
              <a:schemeClr val="tx1"/>
            </a:solidFill>
            <a:headEnd type="triangl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a:off x="5029199" y="1612913"/>
            <a:ext cx="1" cy="182880"/>
          </a:xfrm>
          <a:prstGeom prst="straightConnector1">
            <a:avLst/>
          </a:prstGeom>
          <a:ln w="19050">
            <a:solidFill>
              <a:schemeClr val="tx1"/>
            </a:solidFill>
            <a:headEnd type="triangle"/>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685800" y="1795793"/>
            <a:ext cx="3428417" cy="261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023250" y="1795793"/>
            <a:ext cx="3467803" cy="2612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46245" y="2057214"/>
            <a:ext cx="8240555" cy="146038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smtClean="0">
                <a:solidFill>
                  <a:prstClr val="black"/>
                </a:solidFill>
              </a:rPr>
              <a:t>L1b Product </a:t>
            </a:r>
            <a:r>
              <a:rPr lang="en-US" sz="1600" dirty="0">
                <a:solidFill>
                  <a:prstClr val="black"/>
                </a:solidFill>
              </a:rPr>
              <a:t>Activities</a:t>
            </a:r>
          </a:p>
          <a:p>
            <a:pPr marL="285750" indent="-285750">
              <a:buFont typeface="Arial" panose="020B0604020202020204" pitchFamily="34" charset="0"/>
              <a:buChar char="•"/>
            </a:pPr>
            <a:r>
              <a:rPr lang="en-US" sz="1600" dirty="0">
                <a:solidFill>
                  <a:prstClr val="black"/>
                </a:solidFill>
              </a:rPr>
              <a:t>L1b Validation - Products recertified against pre-launch instrument performance</a:t>
            </a:r>
          </a:p>
          <a:p>
            <a:pPr marL="285750" indent="-285750">
              <a:buFont typeface="Arial" panose="020B0604020202020204" pitchFamily="34" charset="0"/>
              <a:buChar char="•"/>
            </a:pPr>
            <a:r>
              <a:rPr lang="en-US" sz="1600" dirty="0">
                <a:solidFill>
                  <a:prstClr val="black"/>
                </a:solidFill>
              </a:rPr>
              <a:t>‘First Light’ Data </a:t>
            </a:r>
            <a:r>
              <a:rPr lang="en-US" sz="1600" dirty="0" smtClean="0">
                <a:solidFill>
                  <a:prstClr val="black"/>
                </a:solidFill>
              </a:rPr>
              <a:t>captures shared </a:t>
            </a:r>
            <a:r>
              <a:rPr lang="en-US" sz="1600" dirty="0">
                <a:solidFill>
                  <a:prstClr val="black"/>
                </a:solidFill>
              </a:rPr>
              <a:t>from Instruments</a:t>
            </a:r>
          </a:p>
          <a:p>
            <a:pPr marL="285750" indent="-285750">
              <a:buFont typeface="Arial" panose="020B0604020202020204" pitchFamily="34" charset="0"/>
              <a:buChar char="•"/>
            </a:pPr>
            <a:r>
              <a:rPr lang="en-US" sz="1600" dirty="0">
                <a:solidFill>
                  <a:prstClr val="black"/>
                </a:solidFill>
              </a:rPr>
              <a:t>Insertion of L1b products into GRB service is controlled by ground system and will occur as products are certified</a:t>
            </a:r>
          </a:p>
          <a:p>
            <a:pPr marL="285750" indent="-285750">
              <a:buFont typeface="Arial" panose="020B0604020202020204" pitchFamily="34" charset="0"/>
              <a:buChar char="•"/>
            </a:pPr>
            <a:endParaRPr lang="en-US" sz="1600" dirty="0" smtClean="0">
              <a:solidFill>
                <a:prstClr val="black"/>
              </a:solidFill>
            </a:endParaRPr>
          </a:p>
          <a:p>
            <a:r>
              <a:rPr lang="en-US" sz="1600" dirty="0" smtClean="0">
                <a:solidFill>
                  <a:prstClr val="black"/>
                </a:solidFill>
              </a:rPr>
              <a:t>L2+ Product Activities</a:t>
            </a:r>
            <a:endParaRPr lang="en-US" sz="1600" dirty="0">
              <a:solidFill>
                <a:prstClr val="black"/>
              </a:solidFill>
            </a:endParaRPr>
          </a:p>
          <a:p>
            <a:pPr marL="285750" indent="-285750">
              <a:buFont typeface="Arial" panose="020B0604020202020204" pitchFamily="34" charset="0"/>
              <a:buChar char="•"/>
            </a:pPr>
            <a:r>
              <a:rPr lang="en-US" sz="1600" dirty="0" smtClean="0">
                <a:solidFill>
                  <a:prstClr val="black"/>
                </a:solidFill>
              </a:rPr>
              <a:t>L2+ Validation – Same certification process as L1b products</a:t>
            </a:r>
          </a:p>
          <a:p>
            <a:pPr marL="285750" indent="-285750">
              <a:buFont typeface="Arial" panose="020B0604020202020204" pitchFamily="34" charset="0"/>
              <a:buChar char="•"/>
            </a:pPr>
            <a:r>
              <a:rPr lang="en-US" sz="1600" dirty="0" smtClean="0">
                <a:solidFill>
                  <a:prstClr val="black"/>
                </a:solidFill>
              </a:rPr>
              <a:t>However, L2+ certification begins after L1b products and the portfolio will mature at an overall slower rate with some products certified post-Operations Handover</a:t>
            </a:r>
          </a:p>
          <a:p>
            <a:endParaRPr lang="en-US" sz="1600" dirty="0">
              <a:solidFill>
                <a:prstClr val="black"/>
              </a:solidFill>
            </a:endParaRPr>
          </a:p>
          <a:p>
            <a:r>
              <a:rPr lang="en-US" sz="1600" dirty="0">
                <a:solidFill>
                  <a:prstClr val="black"/>
                </a:solidFill>
              </a:rPr>
              <a:t>Distribution Testing</a:t>
            </a:r>
          </a:p>
          <a:p>
            <a:pPr marL="285750" indent="-285750">
              <a:buFont typeface="Arial" panose="020B0604020202020204" pitchFamily="34" charset="0"/>
              <a:buChar char="•"/>
            </a:pPr>
            <a:r>
              <a:rPr lang="en-US" sz="1600" dirty="0">
                <a:solidFill>
                  <a:prstClr val="black"/>
                </a:solidFill>
              </a:rPr>
              <a:t>Testing of Distribution Requirements for </a:t>
            </a:r>
            <a:r>
              <a:rPr lang="en-US" sz="1600" dirty="0" smtClean="0">
                <a:solidFill>
                  <a:prstClr val="black"/>
                </a:solidFill>
              </a:rPr>
              <a:t>GRB, AWIPS, and PDA will occur with </a:t>
            </a:r>
            <a:r>
              <a:rPr lang="en-US" sz="1600" dirty="0">
                <a:solidFill>
                  <a:prstClr val="black"/>
                </a:solidFill>
              </a:rPr>
              <a:t>Integration &amp; Test Customers, utilizing a terrestrial test-purpose data flow from Wallops to </a:t>
            </a:r>
            <a:r>
              <a:rPr lang="en-US" sz="1600" dirty="0" smtClean="0">
                <a:solidFill>
                  <a:prstClr val="black"/>
                </a:solidFill>
              </a:rPr>
              <a:t>NSOF</a:t>
            </a:r>
            <a:endParaRPr lang="en-US" sz="1600" dirty="0">
              <a:solidFill>
                <a:prstClr val="black"/>
              </a:solidFill>
            </a:endParaRPr>
          </a:p>
          <a:p>
            <a:endParaRPr lang="en-US" sz="1600" dirty="0" smtClean="0">
              <a:solidFill>
                <a:prstClr val="black"/>
              </a:solidFill>
            </a:endParaRPr>
          </a:p>
          <a:p>
            <a:r>
              <a:rPr lang="en-US" sz="1600" dirty="0" smtClean="0">
                <a:solidFill>
                  <a:prstClr val="black"/>
                </a:solidFill>
              </a:rPr>
              <a:t>Mission Notifications</a:t>
            </a:r>
          </a:p>
          <a:p>
            <a:pPr marL="285750" indent="-285750">
              <a:buFont typeface="Arial" panose="020B0604020202020204" pitchFamily="34" charset="0"/>
              <a:buChar char="•"/>
            </a:pPr>
            <a:r>
              <a:rPr lang="en-US" sz="1600" dirty="0">
                <a:solidFill>
                  <a:prstClr val="black"/>
                </a:solidFill>
              </a:rPr>
              <a:t>Mission notifications will inform users of new product operations and caveats (e.g. GOES maneuver data caveats) leading up to, during, and after Operations Handover</a:t>
            </a:r>
          </a:p>
          <a:p>
            <a:endParaRPr lang="en-US" sz="1600" dirty="0">
              <a:solidFill>
                <a:prstClr val="black"/>
              </a:solidFill>
            </a:endParaRPr>
          </a:p>
        </p:txBody>
      </p:sp>
      <p:pic>
        <p:nvPicPr>
          <p:cNvPr id="18" name="Picture 17" descr="http://www.goes-r.gov/education/images/logos/Color/Small/GOES-R_logo_smal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152400"/>
            <a:ext cx="962378" cy="614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9590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3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50</a:t>
            </a:fld>
            <a:endParaRPr lang="en-US"/>
          </a:p>
        </p:txBody>
      </p:sp>
    </p:spTree>
    <p:extLst>
      <p:ext uri="{BB962C8B-B14F-4D97-AF65-F5344CB8AC3E}">
        <p14:creationId xmlns:p14="http://schemas.microsoft.com/office/powerpoint/2010/main" val="22924054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4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51</a:t>
            </a:fld>
            <a:endParaRPr lang="en-US"/>
          </a:p>
        </p:txBody>
      </p:sp>
    </p:spTree>
    <p:extLst>
      <p:ext uri="{BB962C8B-B14F-4D97-AF65-F5344CB8AC3E}">
        <p14:creationId xmlns:p14="http://schemas.microsoft.com/office/powerpoint/2010/main" val="7735573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5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52</a:t>
            </a:fld>
            <a:endParaRPr lang="en-US"/>
          </a:p>
        </p:txBody>
      </p:sp>
    </p:spTree>
    <p:extLst>
      <p:ext uri="{BB962C8B-B14F-4D97-AF65-F5344CB8AC3E}">
        <p14:creationId xmlns:p14="http://schemas.microsoft.com/office/powerpoint/2010/main" val="35567308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R_ABI_TBB_b16_75W_CONUS_new_conus_2005_0604_2000UTC"/>
          <p:cNvPicPr>
            <a:picLocks noGrp="1" noChangeAspect="1"/>
          </p:cNvPicPr>
          <p:nvPr isPhoto="1"/>
        </p:nvPicPr>
        <p:blipFill rotWithShape="1">
          <a:blip r:embed="rId2">
            <a:lum/>
            <a:extLst>
              <a:ext uri="{28A0092B-C50C-407E-A947-70E740481C1C}">
                <a14:useLocalDpi xmlns:a14="http://schemas.microsoft.com/office/drawing/2010/main" val="0"/>
              </a:ext>
            </a:extLst>
          </a:blip>
          <a:srcRect b="12222"/>
          <a:stretch/>
        </p:blipFill>
        <p:spPr>
          <a:xfrm>
            <a:off x="239713" y="0"/>
            <a:ext cx="8662987" cy="6019800"/>
          </a:xfrm>
          <a:prstGeom prst="rect">
            <a:avLst/>
          </a:prstGeom>
          <a:noFill/>
          <a:ln>
            <a:noFill/>
          </a:ln>
        </p:spPr>
      </p:pic>
      <p:sp>
        <p:nvSpPr>
          <p:cNvPr id="3" name="Slide Number Placeholder 2"/>
          <p:cNvSpPr>
            <a:spLocks noGrp="1"/>
          </p:cNvSpPr>
          <p:nvPr>
            <p:ph type="sldNum" sz="quarter" idx="11"/>
          </p:nvPr>
        </p:nvSpPr>
        <p:spPr/>
        <p:txBody>
          <a:bodyPr/>
          <a:lstStyle/>
          <a:p>
            <a:fld id="{D85EAB15-EF4F-494D-B362-C2C586658AF0}" type="slidenum">
              <a:rPr lang="en-US" smtClean="0"/>
              <a:pPr/>
              <a:t>53</a:t>
            </a:fld>
            <a:endParaRPr lang="en-US"/>
          </a:p>
        </p:txBody>
      </p:sp>
    </p:spTree>
    <p:extLst>
      <p:ext uri="{BB962C8B-B14F-4D97-AF65-F5344CB8AC3E}">
        <p14:creationId xmlns:p14="http://schemas.microsoft.com/office/powerpoint/2010/main" val="311191504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81DB8"/>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54</a:t>
            </a:fld>
            <a:endParaRPr lang="en-US">
              <a:solidFill>
                <a:srgbClr val="000000"/>
              </a:solidFill>
            </a:endParaRPr>
          </a:p>
        </p:txBody>
      </p:sp>
      <p:sp>
        <p:nvSpPr>
          <p:cNvPr id="5"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1.88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(or 1.38 </a:t>
            </a:r>
            <a:r>
              <a:rPr lang="en-US" sz="2400" b="1" dirty="0">
                <a:solidFill>
                  <a:srgbClr val="FFFF00"/>
                </a:solidFill>
                <a:latin typeface="Times New Roman" pitchFamily="18" charset="0"/>
                <a:sym typeface="Symbol" pitchFamily="18" charset="2"/>
              </a:rPr>
              <a:t></a:t>
            </a:r>
            <a:r>
              <a:rPr lang="en-US" sz="2400" b="1" dirty="0">
                <a:solidFill>
                  <a:srgbClr val="FFFF00"/>
                </a:solidFill>
                <a:latin typeface="Times New Roman" pitchFamily="18" charset="0"/>
              </a:rPr>
              <a:t>m) is helpful for contrail detection</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3777099" cy="3777099"/>
          </a:xfrm>
          <a:prstGeom prst="rect">
            <a:avLst/>
          </a:prstGeom>
          <a:ln>
            <a:solidFill>
              <a:schemeClr val="tx1"/>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2133600"/>
            <a:ext cx="3777099" cy="3777099"/>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6901" y="3080901"/>
            <a:ext cx="3777099" cy="3777099"/>
          </a:xfrm>
          <a:prstGeom prst="rect">
            <a:avLst/>
          </a:prstGeom>
          <a:ln>
            <a:solidFill>
              <a:schemeClr val="tx1"/>
            </a:solidFill>
          </a:ln>
        </p:spPr>
      </p:pic>
      <p:sp>
        <p:nvSpPr>
          <p:cNvPr id="9" name="TextBox 8"/>
          <p:cNvSpPr txBox="1"/>
          <p:nvPr/>
        </p:nvSpPr>
        <p:spPr>
          <a:xfrm>
            <a:off x="3962400" y="914400"/>
            <a:ext cx="2428870" cy="369332"/>
          </a:xfrm>
          <a:prstGeom prst="rect">
            <a:avLst/>
          </a:prstGeom>
          <a:noFill/>
        </p:spPr>
        <p:txBody>
          <a:bodyPr wrap="none" rtlCol="0">
            <a:spAutoFit/>
          </a:bodyPr>
          <a:lstStyle/>
          <a:p>
            <a:r>
              <a:rPr lang="en-US" dirty="0">
                <a:solidFill>
                  <a:srgbClr val="FFFFFF"/>
                </a:solidFill>
              </a:rPr>
              <a:t>Aircraft case -- Clear?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293" y="3264475"/>
            <a:ext cx="4384221" cy="3409950"/>
          </a:xfrm>
          <a:prstGeom prst="rect">
            <a:avLst/>
          </a:prstGeom>
        </p:spPr>
      </p:pic>
    </p:spTree>
    <p:extLst>
      <p:ext uri="{BB962C8B-B14F-4D97-AF65-F5344CB8AC3E}">
        <p14:creationId xmlns:p14="http://schemas.microsoft.com/office/powerpoint/2010/main" val="362395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55</a:t>
            </a:fld>
            <a:endParaRPr lang="en-US">
              <a:solidFill>
                <a:srgbClr val="000000"/>
              </a:solidFill>
            </a:endParaRPr>
          </a:p>
        </p:txBody>
      </p:sp>
      <p:sp>
        <p:nvSpPr>
          <p:cNvPr id="5" name="Text Box 2"/>
          <p:cNvSpPr txBox="1">
            <a:spLocks noChangeArrowheads="1"/>
          </p:cNvSpPr>
          <p:nvPr/>
        </p:nvSpPr>
        <p:spPr bwMode="auto">
          <a:xfrm>
            <a:off x="381000" y="300335"/>
            <a:ext cx="83486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Why we can see hot fires in the 2.2 um (and 1.6 um) ABI bands</a:t>
            </a:r>
            <a:endParaRPr lang="en-US" sz="2400" b="1" dirty="0">
              <a:solidFill>
                <a:srgbClr val="FFFF00"/>
              </a:solidFill>
              <a:latin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838200"/>
            <a:ext cx="5127171" cy="3987800"/>
          </a:xfrm>
          <a:prstGeom prst="rect">
            <a:avLst/>
          </a:prstGeom>
        </p:spPr>
      </p:pic>
      <p:pic>
        <p:nvPicPr>
          <p:cNvPr id="6" name="Picture 5"/>
          <p:cNvPicPr/>
          <p:nvPr/>
        </p:nvPicPr>
        <p:blipFill rotWithShape="1">
          <a:blip r:embed="rId3" cstate="print">
            <a:extLst>
              <a:ext uri="{28A0092B-C50C-407E-A947-70E740481C1C}">
                <a14:useLocalDpi xmlns:a14="http://schemas.microsoft.com/office/drawing/2010/main" val="0"/>
              </a:ext>
            </a:extLst>
          </a:blip>
          <a:srcRect l="2025" t="12717" r="34813" b="26317"/>
          <a:stretch/>
        </p:blipFill>
        <p:spPr bwMode="auto">
          <a:xfrm>
            <a:off x="152400" y="3808095"/>
            <a:ext cx="5187315" cy="2973705"/>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5410200" y="5029200"/>
            <a:ext cx="3657599" cy="1754326"/>
          </a:xfrm>
          <a:prstGeom prst="rect">
            <a:avLst/>
          </a:prstGeom>
          <a:solidFill>
            <a:srgbClr val="00B0F0"/>
          </a:solidFill>
        </p:spPr>
        <p:txBody>
          <a:bodyPr wrap="square" rtlCol="0">
            <a:spAutoFit/>
          </a:bodyPr>
          <a:lstStyle/>
          <a:p>
            <a:r>
              <a:rPr lang="en-US" dirty="0"/>
              <a:t>AHI images over Australia on March 23, 2015 of bands 3.9 </a:t>
            </a:r>
            <a:r>
              <a:rPr lang="en-US" dirty="0" err="1"/>
              <a:t>μm</a:t>
            </a:r>
            <a:r>
              <a:rPr lang="en-US" dirty="0"/>
              <a:t> (left) 1.6 </a:t>
            </a:r>
            <a:r>
              <a:rPr lang="en-US" dirty="0" err="1"/>
              <a:t>μm</a:t>
            </a:r>
            <a:r>
              <a:rPr lang="en-US" dirty="0"/>
              <a:t> (right) showing a fire. The AHI 1.6 </a:t>
            </a:r>
            <a:r>
              <a:rPr lang="en-US" dirty="0" err="1"/>
              <a:t>μm</a:t>
            </a:r>
            <a:r>
              <a:rPr lang="en-US" dirty="0"/>
              <a:t> is nominally 2 km spatial resolution, while on the ABI the band will be 1 km. </a:t>
            </a:r>
            <a:endParaRPr lang="en-US" dirty="0"/>
          </a:p>
        </p:txBody>
      </p:sp>
      <p:sp>
        <p:nvSpPr>
          <p:cNvPr id="8" name="TextBox 7"/>
          <p:cNvSpPr txBox="1"/>
          <p:nvPr/>
        </p:nvSpPr>
        <p:spPr>
          <a:xfrm>
            <a:off x="76200" y="962708"/>
            <a:ext cx="3657599" cy="369332"/>
          </a:xfrm>
          <a:prstGeom prst="rect">
            <a:avLst/>
          </a:prstGeom>
          <a:solidFill>
            <a:srgbClr val="00B0F0"/>
          </a:solidFill>
        </p:spPr>
        <p:txBody>
          <a:bodyPr wrap="square" rtlCol="0">
            <a:spAutoFit/>
          </a:bodyPr>
          <a:lstStyle/>
          <a:p>
            <a:pPr algn="r"/>
            <a:r>
              <a:rPr lang="en-US" dirty="0" smtClean="0"/>
              <a:t>Radiance versus wavelength</a:t>
            </a:r>
            <a:endParaRPr lang="en-US" dirty="0"/>
          </a:p>
        </p:txBody>
      </p:sp>
    </p:spTree>
    <p:extLst>
      <p:ext uri="{BB962C8B-B14F-4D97-AF65-F5344CB8AC3E}">
        <p14:creationId xmlns:p14="http://schemas.microsoft.com/office/powerpoint/2010/main" val="141023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56</a:t>
            </a:fld>
            <a:endParaRPr lang="en-US">
              <a:solidFill>
                <a:srgbClr val="000000"/>
              </a:solidFill>
            </a:endParaRPr>
          </a:p>
        </p:txBody>
      </p:sp>
    </p:spTree>
    <p:extLst>
      <p:ext uri="{BB962C8B-B14F-4D97-AF65-F5344CB8AC3E}">
        <p14:creationId xmlns:p14="http://schemas.microsoft.com/office/powerpoint/2010/main" val="32539086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57</a:t>
            </a:fld>
            <a:endParaRPr lang="en-US">
              <a:solidFill>
                <a:srgbClr val="000000"/>
              </a:solidFill>
            </a:endParaRPr>
          </a:p>
        </p:txBody>
      </p:sp>
      <p:sp>
        <p:nvSpPr>
          <p:cNvPr id="5" name="Text Box 2"/>
          <p:cNvSpPr txBox="1">
            <a:spLocks noChangeArrowheads="1"/>
          </p:cNvSpPr>
          <p:nvPr/>
        </p:nvSpPr>
        <p:spPr bwMode="auto">
          <a:xfrm>
            <a:off x="381000" y="300335"/>
            <a:ext cx="4866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smtClean="0">
                <a:solidFill>
                  <a:srgbClr val="FFFF00"/>
                </a:solidFill>
                <a:latin typeface="Times New Roman" pitchFamily="18" charset="0"/>
              </a:rPr>
              <a:t>Blue and Red bands on the ABI …. </a:t>
            </a:r>
            <a:endParaRPr lang="en-US" sz="2400" b="1" dirty="0">
              <a:solidFill>
                <a:srgbClr val="FFFF00"/>
              </a:solidFill>
              <a:latin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14400"/>
            <a:ext cx="7519307" cy="5848350"/>
          </a:xfrm>
          <a:prstGeom prst="rect">
            <a:avLst/>
          </a:prstGeom>
        </p:spPr>
      </p:pic>
    </p:spTree>
    <p:extLst>
      <p:ext uri="{BB962C8B-B14F-4D97-AF65-F5344CB8AC3E}">
        <p14:creationId xmlns:p14="http://schemas.microsoft.com/office/powerpoint/2010/main" val="6007805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Hands-on….</a:t>
            </a:r>
            <a:endParaRPr lang="en-US" dirty="0" smtClean="0">
              <a:solidFill>
                <a:srgbClr val="FFFF00"/>
              </a:solidFill>
            </a:endParaRP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Step through the ABI spectral bands (and turn on the interactive chart)</a:t>
            </a:r>
          </a:p>
          <a:p>
            <a:pPr lvl="1" eaLnBrk="1" hangingPunct="1"/>
            <a:endParaRPr lang="en-US" sz="1600" dirty="0" smtClean="0">
              <a:solidFill>
                <a:srgbClr val="FFFF00"/>
              </a:solidFill>
            </a:endParaRPr>
          </a:p>
          <a:p>
            <a:pPr lvl="1" eaLnBrk="1" hangingPunct="1"/>
            <a:r>
              <a:rPr lang="en-US" sz="1600" dirty="0" smtClean="0">
                <a:solidFill>
                  <a:srgbClr val="FFFF00"/>
                </a:solidFill>
              </a:rPr>
              <a:t>One of the simulated cases</a:t>
            </a:r>
            <a:endParaRPr lang="en-US" sz="1600" dirty="0">
              <a:solidFill>
                <a:srgbClr val="FFFF00"/>
              </a:solidFill>
            </a:endParaRPr>
          </a:p>
          <a:p>
            <a:pPr lvl="1" eaLnBrk="1" hangingPunct="1"/>
            <a:endParaRPr lang="en-US" sz="1600" dirty="0" smtClean="0">
              <a:solidFill>
                <a:srgbClr val="FFFF00"/>
              </a:solidFill>
            </a:endParaRPr>
          </a:p>
          <a:p>
            <a:pPr lvl="1" eaLnBrk="1" hangingPunct="1"/>
            <a:r>
              <a:rPr lang="en-US" sz="1600" dirty="0">
                <a:solidFill>
                  <a:srgbClr val="FFFF00"/>
                </a:solidFill>
                <a:hlinkClick r:id="rId2"/>
              </a:rPr>
              <a:t>http://</a:t>
            </a:r>
            <a:r>
              <a:rPr lang="en-US" sz="1600" dirty="0" smtClean="0">
                <a:solidFill>
                  <a:srgbClr val="FFFF00"/>
                </a:solidFill>
                <a:hlinkClick r:id="rId2"/>
              </a:rPr>
              <a:t>cimss.ssec.wisc.edu/education/apps/bandapp/overview_goes-r.html</a:t>
            </a:r>
            <a:endParaRPr lang="en-US" sz="1600" dirty="0" smtClean="0">
              <a:solidFill>
                <a:srgbClr val="FFFF00"/>
              </a:solidFill>
            </a:endParaRPr>
          </a:p>
          <a:p>
            <a:pPr lvl="1" eaLnBrk="1" hangingPunct="1"/>
            <a:endParaRPr lang="en-US" sz="1600" dirty="0">
              <a:solidFill>
                <a:srgbClr val="FFFF00"/>
              </a:solidFill>
            </a:endParaRPr>
          </a:p>
          <a:p>
            <a:pPr lvl="1" eaLnBrk="1" hangingPunct="1"/>
            <a:endParaRPr lang="en-US" sz="1600" dirty="0" smtClean="0">
              <a:solidFill>
                <a:srgbClr val="FFFF00"/>
              </a:solidFill>
            </a:endParaRPr>
          </a:p>
          <a:p>
            <a:pPr eaLnBrk="1" hangingPunct="1"/>
            <a:r>
              <a:rPr lang="en-US" sz="2000" dirty="0" smtClean="0">
                <a:solidFill>
                  <a:srgbClr val="FFFF00"/>
                </a:solidFill>
              </a:rPr>
              <a:t>Or step </a:t>
            </a:r>
            <a:r>
              <a:rPr lang="en-US" sz="2000" dirty="0">
                <a:solidFill>
                  <a:srgbClr val="FFFF00"/>
                </a:solidFill>
              </a:rPr>
              <a:t>through the </a:t>
            </a:r>
            <a:r>
              <a:rPr lang="en-US" sz="2000" dirty="0" smtClean="0">
                <a:solidFill>
                  <a:srgbClr val="FFFF00"/>
                </a:solidFill>
              </a:rPr>
              <a:t>AHI </a:t>
            </a:r>
            <a:r>
              <a:rPr lang="en-US" sz="2000" dirty="0">
                <a:solidFill>
                  <a:srgbClr val="FFFF00"/>
                </a:solidFill>
              </a:rPr>
              <a:t>spectral </a:t>
            </a:r>
            <a:r>
              <a:rPr lang="en-US" sz="2000" dirty="0" smtClean="0">
                <a:solidFill>
                  <a:srgbClr val="FFFF00"/>
                </a:solidFill>
              </a:rPr>
              <a:t>bands (and turn on the interactive chart)</a:t>
            </a:r>
            <a:endParaRPr lang="en-US" sz="20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One of the </a:t>
            </a:r>
            <a:r>
              <a:rPr lang="en-US" sz="1600" dirty="0" smtClean="0">
                <a:solidFill>
                  <a:srgbClr val="FFFF00"/>
                </a:solidFill>
              </a:rPr>
              <a:t>observed cases</a:t>
            </a:r>
            <a:endParaRPr lang="en-US" sz="16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hlinkClick r:id="rId3"/>
              </a:rPr>
              <a:t>http://</a:t>
            </a:r>
            <a:r>
              <a:rPr lang="en-US" sz="1600" dirty="0" smtClean="0">
                <a:solidFill>
                  <a:srgbClr val="FFFF00"/>
                </a:solidFill>
                <a:hlinkClick r:id="rId3"/>
              </a:rPr>
              <a:t>cimss.ssec.wisc.edu/education/apps/bandapp/overview_ahi_first_images.html</a:t>
            </a:r>
            <a:endParaRPr lang="en-US" sz="1600" dirty="0" smtClean="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http://cimss.ssec.wisc.edu/education/apps/bandapp/overview_ahi_first_images.html</a:t>
            </a:r>
            <a:endParaRPr lang="en-US" sz="16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58</a:t>
            </a:fld>
            <a:endParaRPr lang="en-US" smtClean="0">
              <a:solidFill>
                <a:srgbClr val="00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23862673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0F71F-35A7-4D2D-85AC-B23894C5A4D3}" type="slidenum">
              <a:rPr lang="en-US" altLang="en-US">
                <a:solidFill>
                  <a:srgbClr val="000000"/>
                </a:solidFill>
              </a:rPr>
              <a:pPr eaLnBrk="1" hangingPunct="1"/>
              <a:t>59</a:t>
            </a:fld>
            <a:endParaRPr lang="en-US" altLang="en-US">
              <a:solidFill>
                <a:srgbClr val="000000"/>
              </a:solidFill>
            </a:endParaRPr>
          </a:p>
        </p:txBody>
      </p:sp>
      <p:sp>
        <p:nvSpPr>
          <p:cNvPr id="90115" name="Rectangle 2"/>
          <p:cNvSpPr>
            <a:spLocks noGrp="1" noChangeArrowheads="1"/>
          </p:cNvSpPr>
          <p:nvPr>
            <p:ph type="title"/>
          </p:nvPr>
        </p:nvSpPr>
        <p:spPr>
          <a:xfrm>
            <a:off x="457200" y="1066800"/>
            <a:ext cx="8161338" cy="762000"/>
          </a:xfrm>
        </p:spPr>
        <p:txBody>
          <a:bodyPr/>
          <a:lstStyle/>
          <a:p>
            <a:pPr eaLnBrk="1" hangingPunct="1"/>
            <a:r>
              <a:rPr lang="en-US" altLang="en-US" sz="4000" dirty="0" smtClean="0">
                <a:solidFill>
                  <a:srgbClr val="FFFF00"/>
                </a:solidFill>
              </a:rPr>
              <a:t>Three ABI water vapor bands</a:t>
            </a:r>
            <a:br>
              <a:rPr lang="en-US" altLang="en-US" sz="4000" dirty="0" smtClean="0">
                <a:solidFill>
                  <a:srgbClr val="FFFF00"/>
                </a:solidFill>
              </a:rPr>
            </a:br>
            <a:endParaRPr lang="en-US" altLang="en-US" sz="2800" dirty="0" smtClean="0">
              <a:solidFill>
                <a:srgbClr val="FFFF00"/>
              </a:solidFill>
            </a:endParaRPr>
          </a:p>
        </p:txBody>
      </p:sp>
      <p:pic>
        <p:nvPicPr>
          <p:cNvPr id="90116" name="Picture 3" descr="2005_06_04_ABIS_water_vapor_comparetoGOES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2638" y="1981200"/>
            <a:ext cx="4170362"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4" descr="2005_06_04_GOES12_water_vapor_comparetoAB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4170363"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 Box 5"/>
          <p:cNvSpPr txBox="1">
            <a:spLocks noChangeArrowheads="1"/>
          </p:cNvSpPr>
          <p:nvPr/>
        </p:nvSpPr>
        <p:spPr bwMode="auto">
          <a:xfrm>
            <a:off x="1431925" y="5599113"/>
            <a:ext cx="1670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Current GOES</a:t>
            </a:r>
          </a:p>
        </p:txBody>
      </p:sp>
      <p:sp>
        <p:nvSpPr>
          <p:cNvPr id="90119" name="Text Box 6"/>
          <p:cNvSpPr txBox="1">
            <a:spLocks noChangeArrowheads="1"/>
          </p:cNvSpPr>
          <p:nvPr/>
        </p:nvSpPr>
        <p:spPr bwMode="auto">
          <a:xfrm>
            <a:off x="5797550" y="5576888"/>
            <a:ext cx="1568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Future GOES</a:t>
            </a:r>
          </a:p>
        </p:txBody>
      </p:sp>
      <p:sp>
        <p:nvSpPr>
          <p:cNvPr id="90120" name="Text Box 7"/>
          <p:cNvSpPr txBox="1">
            <a:spLocks noChangeArrowheads="1"/>
          </p:cNvSpPr>
          <p:nvPr/>
        </p:nvSpPr>
        <p:spPr bwMode="auto">
          <a:xfrm>
            <a:off x="3276600" y="5943600"/>
            <a:ext cx="2254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000000"/>
                </a:solidFill>
              </a:rPr>
              <a:t>Images from J. Feltz</a:t>
            </a:r>
          </a:p>
        </p:txBody>
      </p:sp>
      <p:pic>
        <p:nvPicPr>
          <p:cNvPr id="90121" name="Picture 8" descr="mcidasv_500x2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0"/>
            <a:ext cx="20574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2" name="Text Box 9"/>
          <p:cNvSpPr txBox="1">
            <a:spLocks noChangeArrowheads="1"/>
          </p:cNvSpPr>
          <p:nvPr/>
        </p:nvSpPr>
        <p:spPr bwMode="auto">
          <a:xfrm>
            <a:off x="1279525" y="59039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p:txBody>
      </p:sp>
    </p:spTree>
    <p:extLst>
      <p:ext uri="{BB962C8B-B14F-4D97-AF65-F5344CB8AC3E}">
        <p14:creationId xmlns:p14="http://schemas.microsoft.com/office/powerpoint/2010/main" val="1512263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15VIS_SSEC_89p5W"/>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420688" y="0"/>
            <a:ext cx="8301037" cy="6858000"/>
          </a:xfrm>
          <a:prstGeom prst="rect">
            <a:avLst/>
          </a:prstGeom>
          <a:noFill/>
          <a:ln>
            <a:noFill/>
          </a:ln>
        </p:spPr>
      </p:pic>
      <p:sp>
        <p:nvSpPr>
          <p:cNvPr id="3" name="TextBox 2"/>
          <p:cNvSpPr txBox="1"/>
          <p:nvPr/>
        </p:nvSpPr>
        <p:spPr>
          <a:xfrm>
            <a:off x="990600" y="6400800"/>
            <a:ext cx="5593326" cy="369332"/>
          </a:xfrm>
          <a:prstGeom prst="rect">
            <a:avLst/>
          </a:prstGeom>
          <a:noFill/>
        </p:spPr>
        <p:txBody>
          <a:bodyPr wrap="none" rtlCol="0">
            <a:spAutoFit/>
          </a:bodyPr>
          <a:lstStyle/>
          <a:p>
            <a:r>
              <a:rPr lang="en-US" dirty="0" smtClean="0">
                <a:solidFill>
                  <a:schemeClr val="bg1">
                    <a:lumMod val="85000"/>
                  </a:schemeClr>
                </a:solidFill>
              </a:rPr>
              <a:t>~</a:t>
            </a:r>
            <a:r>
              <a:rPr lang="en-US" dirty="0" smtClean="0">
                <a:solidFill>
                  <a:schemeClr val="bg1">
                    <a:lumMod val="85000"/>
                  </a:schemeClr>
                </a:solidFill>
              </a:rPr>
              <a:t>90W (Approximate location of GOES-R during check-out)</a:t>
            </a:r>
            <a:endParaRPr lang="en-US" dirty="0">
              <a:solidFill>
                <a:schemeClr val="bg1">
                  <a:lumMod val="85000"/>
                </a:schemeClr>
              </a:solidFill>
            </a:endParaRPr>
          </a:p>
        </p:txBody>
      </p:sp>
    </p:spTree>
    <p:extLst>
      <p:ext uri="{BB962C8B-B14F-4D97-AF65-F5344CB8AC3E}">
        <p14:creationId xmlns:p14="http://schemas.microsoft.com/office/powerpoint/2010/main" val="32747940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EB8406C-11D1-4779-8E71-DCB955A9E66A}" type="slidenum">
              <a:rPr lang="en-US" altLang="en-US">
                <a:solidFill>
                  <a:srgbClr val="000000"/>
                </a:solidFill>
              </a:rPr>
              <a:pPr/>
              <a:t>60</a:t>
            </a:fld>
            <a:endParaRPr lang="en-US" altLang="en-US">
              <a:solidFill>
                <a:srgbClr val="000000"/>
              </a:solidFill>
            </a:endParaRPr>
          </a:p>
        </p:txBody>
      </p:sp>
      <p:sp>
        <p:nvSpPr>
          <p:cNvPr id="13314" name="Rectangle 2"/>
          <p:cNvSpPr>
            <a:spLocks noGrp="1" noChangeArrowheads="1"/>
          </p:cNvSpPr>
          <p:nvPr>
            <p:ph type="title"/>
          </p:nvPr>
        </p:nvSpPr>
        <p:spPr/>
        <p:txBody>
          <a:bodyPr/>
          <a:lstStyle/>
          <a:p>
            <a:r>
              <a:rPr lang="en-US" altLang="en-US"/>
              <a:t>Weighting Functions</a:t>
            </a:r>
          </a:p>
        </p:txBody>
      </p:sp>
      <p:sp>
        <p:nvSpPr>
          <p:cNvPr id="13315" name="Rectangle 3"/>
          <p:cNvSpPr>
            <a:spLocks noGrp="1" noChangeArrowheads="1"/>
          </p:cNvSpPr>
          <p:nvPr>
            <p:ph type="body" idx="1"/>
          </p:nvPr>
        </p:nvSpPr>
        <p:spPr>
          <a:xfrm>
            <a:off x="457200" y="1295400"/>
            <a:ext cx="8229600" cy="4525963"/>
          </a:xfrm>
        </p:spPr>
        <p:txBody>
          <a:bodyPr/>
          <a:lstStyle/>
          <a:p>
            <a:r>
              <a:rPr lang="en-US" altLang="en-US"/>
              <a:t>How the transmittance varies with height</a:t>
            </a:r>
          </a:p>
          <a:p>
            <a:r>
              <a:rPr lang="en-US" altLang="en-US"/>
              <a:t>The layer of the atmosphere observed by a given spectral band</a:t>
            </a:r>
          </a:p>
          <a:p>
            <a:r>
              <a:rPr lang="en-US" altLang="en-US"/>
              <a:t>Depends on the band, input temperature, moisture, ozone profiles, skin temperature, surface emissivity, plus the view (zenith) angle.</a:t>
            </a:r>
          </a:p>
          <a:p>
            <a:r>
              <a:rPr lang="en-US" altLang="en-US"/>
              <a:t>Clear-sky fast forward calculations</a:t>
            </a:r>
          </a:p>
          <a:p>
            <a:r>
              <a:rPr lang="en-US" altLang="en-US"/>
              <a:t>A surface emissivity value of 1 is used for each band.</a:t>
            </a:r>
          </a:p>
        </p:txBody>
      </p:sp>
    </p:spTree>
    <p:extLst>
      <p:ext uri="{BB962C8B-B14F-4D97-AF65-F5344CB8AC3E}">
        <p14:creationId xmlns:p14="http://schemas.microsoft.com/office/powerpoint/2010/main" val="30541817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9ABD7A1A-DD03-4ED3-9F35-083A638881F6}" type="slidenum">
              <a:rPr lang="en-US" altLang="en-US">
                <a:solidFill>
                  <a:srgbClr val="000000"/>
                </a:solidFill>
              </a:rPr>
              <a:pPr/>
              <a:t>61</a:t>
            </a:fld>
            <a:endParaRPr lang="en-US" altLang="en-US">
              <a:solidFill>
                <a:srgbClr val="000000"/>
              </a:solidFill>
            </a:endParaRPr>
          </a:p>
        </p:txBody>
      </p:sp>
      <p:sp>
        <p:nvSpPr>
          <p:cNvPr id="18434" name="Text Box 2"/>
          <p:cNvSpPr txBox="1">
            <a:spLocks noChangeArrowheads="1"/>
          </p:cNvSpPr>
          <p:nvPr/>
        </p:nvSpPr>
        <p:spPr bwMode="auto">
          <a:xfrm>
            <a:off x="228600" y="228600"/>
            <a:ext cx="7086600" cy="26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lnSpc>
                <a:spcPct val="50000"/>
              </a:lnSpc>
              <a:spcBef>
                <a:spcPct val="0"/>
              </a:spcBef>
              <a:spcAft>
                <a:spcPct val="0"/>
              </a:spcAft>
            </a:pPr>
            <a:endParaRPr lang="en-GB" altLang="en-US">
              <a:solidFill>
                <a:srgbClr val="000000"/>
              </a:solidFill>
              <a:latin typeface="Times New Roman" pitchFamily="18" charset="0"/>
            </a:endParaRPr>
          </a:p>
          <a:p>
            <a:pPr eaLnBrk="0" fontAlgn="base" hangingPunct="0">
              <a:spcBef>
                <a:spcPct val="0"/>
              </a:spcBef>
              <a:spcAft>
                <a:spcPct val="0"/>
              </a:spcAft>
            </a:pPr>
            <a:r>
              <a:rPr lang="en-GB" altLang="en-US">
                <a:solidFill>
                  <a:srgbClr val="000000"/>
                </a:solidFill>
                <a:latin typeface="Times New Roman" pitchFamily="18" charset="0"/>
              </a:rPr>
              <a:t>Rsfc	R1	R2</a:t>
            </a:r>
          </a:p>
          <a:p>
            <a:pPr eaLnBrk="0" fontAlgn="base" hangingPunct="0">
              <a:spcBef>
                <a:spcPct val="0"/>
              </a:spcBef>
              <a:spcAft>
                <a:spcPct val="0"/>
              </a:spcAft>
            </a:pPr>
            <a:endParaRPr lang="en-GB" altLang="en-US">
              <a:solidFill>
                <a:srgbClr val="000000"/>
              </a:solidFill>
              <a:latin typeface="Times New Roman" pitchFamily="18" charset="0"/>
            </a:endParaRPr>
          </a:p>
          <a:p>
            <a:pPr eaLnBrk="0" fontAlgn="base" hangingPunct="0">
              <a:lnSpc>
                <a:spcPct val="75000"/>
              </a:lnSpc>
              <a:spcBef>
                <a:spcPct val="0"/>
              </a:spcBef>
              <a:spcAft>
                <a:spcPct val="0"/>
              </a:spcAft>
            </a:pPr>
            <a:r>
              <a:rPr lang="en-GB" altLang="en-US" u="sng">
                <a:solidFill>
                  <a:srgbClr val="000000"/>
                </a:solidFill>
                <a:latin typeface="Times New Roman" pitchFamily="18" charset="0"/>
              </a:rPr>
              <a:t>                                                            	</a:t>
            </a:r>
            <a:r>
              <a:rPr lang="en-GB" altLang="en-US">
                <a:solidFill>
                  <a:srgbClr val="000000"/>
                </a:solidFill>
                <a:latin typeface="Times New Roman" pitchFamily="18" charset="0"/>
              </a:rPr>
              <a:t> top of the atmosphere</a:t>
            </a:r>
          </a:p>
          <a:p>
            <a:pPr eaLnBrk="0" fontAlgn="base" hangingPunct="0">
              <a:lnSpc>
                <a:spcPct val="50000"/>
              </a:lnSpc>
              <a:spcBef>
                <a:spcPct val="0"/>
              </a:spcBef>
              <a:spcAft>
                <a:spcPct val="0"/>
              </a:spcAft>
            </a:pPr>
            <a:endParaRPr lang="en-GB" altLang="en-US">
              <a:solidFill>
                <a:srgbClr val="000000"/>
              </a:solidFill>
              <a:latin typeface="Times New Roman" pitchFamily="18" charset="0"/>
              <a:sym typeface="Symbol" pitchFamily="18" charset="2"/>
            </a:endParaRPr>
          </a:p>
          <a:p>
            <a:pPr eaLnBrk="0" fontAlgn="base" hangingPunct="0">
              <a:spcBef>
                <a:spcPct val="0"/>
              </a:spcBef>
              <a:spcAft>
                <a:spcPct val="0"/>
              </a:spcAft>
            </a:pPr>
            <a:r>
              <a:rPr lang="en-GB" altLang="en-US" baseline="-25000">
                <a:solidFill>
                  <a:srgbClr val="000000"/>
                </a:solidFill>
                <a:latin typeface="Times New Roman" pitchFamily="18" charset="0"/>
              </a:rPr>
              <a:t>			</a:t>
            </a:r>
            <a:r>
              <a:rPr lang="el-GR" altLang="en-US" sz="2000">
                <a:solidFill>
                  <a:srgbClr val="000000"/>
                </a:solidFill>
                <a:latin typeface="Times New Roman" pitchFamily="18" charset="0"/>
              </a:rPr>
              <a:t>τ</a:t>
            </a:r>
            <a:r>
              <a:rPr lang="en-US" altLang="en-US" sz="2000">
                <a:solidFill>
                  <a:srgbClr val="000000"/>
                </a:solidFill>
                <a:latin typeface="Times New Roman" pitchFamily="18" charset="0"/>
              </a:rPr>
              <a:t>2</a:t>
            </a:r>
            <a:r>
              <a:rPr lang="en-US" altLang="en-US" sz="2400">
                <a:solidFill>
                  <a:srgbClr val="000000"/>
                </a:solidFill>
                <a:latin typeface="Times New Roman" pitchFamily="18" charset="0"/>
              </a:rPr>
              <a:t> </a:t>
            </a:r>
            <a:r>
              <a:rPr lang="en-US" altLang="en-US" sz="2000">
                <a:solidFill>
                  <a:srgbClr val="000000"/>
                </a:solidFill>
                <a:latin typeface="Times New Roman" pitchFamily="18" charset="0"/>
              </a:rPr>
              <a:t>=</a:t>
            </a:r>
            <a:r>
              <a:rPr lang="en-US" altLang="en-US" sz="2400">
                <a:solidFill>
                  <a:srgbClr val="000000"/>
                </a:solidFill>
                <a:latin typeface="Times New Roman" pitchFamily="18" charset="0"/>
              </a:rPr>
              <a:t> </a:t>
            </a:r>
            <a:r>
              <a:rPr lang="en-US" altLang="en-US" sz="2000">
                <a:solidFill>
                  <a:srgbClr val="000000"/>
                </a:solidFill>
                <a:latin typeface="Times New Roman" pitchFamily="18" charset="0"/>
              </a:rPr>
              <a:t>transmittance of upper layer of atm</a:t>
            </a:r>
            <a:endParaRPr lang="el-GR" altLang="en-US" sz="2000">
              <a:solidFill>
                <a:srgbClr val="000000"/>
              </a:solidFill>
              <a:latin typeface="Times New Roman" pitchFamily="18" charset="0"/>
            </a:endParaRPr>
          </a:p>
          <a:p>
            <a:pPr eaLnBrk="0" fontAlgn="base" hangingPunct="0">
              <a:lnSpc>
                <a:spcPct val="75000"/>
              </a:lnSpc>
              <a:spcBef>
                <a:spcPct val="0"/>
              </a:spcBef>
              <a:spcAft>
                <a:spcPct val="0"/>
              </a:spcAft>
            </a:pPr>
            <a:r>
              <a:rPr lang="en-GB" altLang="en-US" u="sng">
                <a:solidFill>
                  <a:srgbClr val="000000"/>
                </a:solidFill>
                <a:latin typeface="Times New Roman" pitchFamily="18" charset="0"/>
              </a:rPr>
              <a:t>                                                            	</a:t>
            </a:r>
            <a:r>
              <a:rPr lang="en-GB" altLang="en-US">
                <a:solidFill>
                  <a:srgbClr val="000000"/>
                </a:solidFill>
                <a:latin typeface="Times New Roman" pitchFamily="18" charset="0"/>
              </a:rPr>
              <a:t>	</a:t>
            </a:r>
          </a:p>
          <a:p>
            <a:pPr eaLnBrk="0" fontAlgn="base" hangingPunct="0">
              <a:lnSpc>
                <a:spcPct val="50000"/>
              </a:lnSpc>
              <a:spcBef>
                <a:spcPct val="0"/>
              </a:spcBef>
              <a:spcAft>
                <a:spcPct val="0"/>
              </a:spcAft>
            </a:pPr>
            <a:endParaRPr lang="en-GB" altLang="en-US">
              <a:solidFill>
                <a:srgbClr val="000000"/>
              </a:solidFill>
              <a:latin typeface="Times New Roman" pitchFamily="18" charset="0"/>
              <a:sym typeface="Symbol" pitchFamily="18" charset="2"/>
            </a:endParaRPr>
          </a:p>
          <a:p>
            <a:pPr eaLnBrk="0" fontAlgn="base" hangingPunct="0">
              <a:spcBef>
                <a:spcPct val="0"/>
              </a:spcBef>
              <a:spcAft>
                <a:spcPct val="0"/>
              </a:spcAft>
            </a:pPr>
            <a:r>
              <a:rPr lang="en-GB" altLang="en-US">
                <a:solidFill>
                  <a:srgbClr val="000000"/>
                </a:solidFill>
                <a:latin typeface="Times New Roman" pitchFamily="18" charset="0"/>
              </a:rPr>
              <a:t>	</a:t>
            </a:r>
            <a:r>
              <a:rPr lang="en-GB" altLang="en-US" baseline="-25000">
                <a:solidFill>
                  <a:srgbClr val="000000"/>
                </a:solidFill>
                <a:latin typeface="Times New Roman" pitchFamily="18" charset="0"/>
              </a:rPr>
              <a:t>		</a:t>
            </a:r>
            <a:r>
              <a:rPr lang="el-GR" altLang="en-US" sz="2000">
                <a:solidFill>
                  <a:srgbClr val="000000"/>
                </a:solidFill>
                <a:latin typeface="Times New Roman" pitchFamily="18" charset="0"/>
              </a:rPr>
              <a:t>τ</a:t>
            </a:r>
            <a:r>
              <a:rPr lang="en-US" altLang="en-US" sz="2000">
                <a:solidFill>
                  <a:srgbClr val="000000"/>
                </a:solidFill>
                <a:latin typeface="Times New Roman" pitchFamily="18" charset="0"/>
              </a:rPr>
              <a:t>1= transmittance of lower layer of atm</a:t>
            </a:r>
            <a:endParaRPr lang="en-GB" altLang="en-US" sz="2000">
              <a:solidFill>
                <a:srgbClr val="000000"/>
              </a:solidFill>
              <a:latin typeface="Times New Roman" pitchFamily="18" charset="0"/>
            </a:endParaRPr>
          </a:p>
          <a:p>
            <a:pPr eaLnBrk="0" fontAlgn="base" hangingPunct="0">
              <a:lnSpc>
                <a:spcPct val="75000"/>
              </a:lnSpc>
              <a:spcBef>
                <a:spcPct val="0"/>
              </a:spcBef>
              <a:spcAft>
                <a:spcPct val="0"/>
              </a:spcAft>
            </a:pPr>
            <a:r>
              <a:rPr lang="en-GB" altLang="en-US" u="sng">
                <a:solidFill>
                  <a:srgbClr val="000000"/>
                </a:solidFill>
                <a:latin typeface="Times New Roman" pitchFamily="18" charset="0"/>
              </a:rPr>
              <a:t>                                                             	</a:t>
            </a:r>
            <a:r>
              <a:rPr lang="en-GB" altLang="en-US">
                <a:solidFill>
                  <a:srgbClr val="000000"/>
                </a:solidFill>
                <a:latin typeface="Times New Roman" pitchFamily="18" charset="0"/>
              </a:rPr>
              <a:t> 	</a:t>
            </a:r>
          </a:p>
          <a:p>
            <a:pPr eaLnBrk="0" fontAlgn="base" hangingPunct="0">
              <a:lnSpc>
                <a:spcPct val="75000"/>
              </a:lnSpc>
              <a:spcBef>
                <a:spcPct val="0"/>
              </a:spcBef>
              <a:spcAft>
                <a:spcPct val="0"/>
              </a:spcAft>
            </a:pPr>
            <a:r>
              <a:rPr lang="en-GB" altLang="en-US">
                <a:solidFill>
                  <a:srgbClr val="000000"/>
                </a:solidFill>
                <a:latin typeface="Times New Roman" pitchFamily="18" charset="0"/>
              </a:rPr>
              <a:t>				 blackbody earth surface.</a:t>
            </a:r>
          </a:p>
          <a:p>
            <a:pPr eaLnBrk="0" fontAlgn="base" hangingPunct="0">
              <a:lnSpc>
                <a:spcPct val="50000"/>
              </a:lnSpc>
              <a:spcBef>
                <a:spcPct val="0"/>
              </a:spcBef>
              <a:spcAft>
                <a:spcPct val="0"/>
              </a:spcAft>
            </a:pPr>
            <a:endParaRPr lang="en-GB" altLang="en-US">
              <a:solidFill>
                <a:srgbClr val="000000"/>
              </a:solidFill>
              <a:latin typeface="Times New Roman" pitchFamily="18" charset="0"/>
            </a:endParaRPr>
          </a:p>
        </p:txBody>
      </p:sp>
      <p:sp>
        <p:nvSpPr>
          <p:cNvPr id="18435" name="Line 3"/>
          <p:cNvSpPr>
            <a:spLocks noChangeShapeType="1"/>
          </p:cNvSpPr>
          <p:nvPr/>
        </p:nvSpPr>
        <p:spPr bwMode="auto">
          <a:xfrm flipV="1">
            <a:off x="533400" y="914400"/>
            <a:ext cx="0" cy="167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36" name="Line 4"/>
          <p:cNvSpPr>
            <a:spLocks noChangeShapeType="1"/>
          </p:cNvSpPr>
          <p:nvPr/>
        </p:nvSpPr>
        <p:spPr bwMode="auto">
          <a:xfrm flipV="1">
            <a:off x="1371600" y="914400"/>
            <a:ext cx="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37" name="Line 5"/>
          <p:cNvSpPr>
            <a:spLocks noChangeShapeType="1"/>
          </p:cNvSpPr>
          <p:nvPr/>
        </p:nvSpPr>
        <p:spPr bwMode="auto">
          <a:xfrm flipV="1">
            <a:off x="2286000" y="9144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8438" name="Text Box 6"/>
          <p:cNvSpPr txBox="1">
            <a:spLocks noChangeArrowheads="1"/>
          </p:cNvSpPr>
          <p:nvPr/>
        </p:nvSpPr>
        <p:spPr bwMode="auto">
          <a:xfrm>
            <a:off x="228600" y="3581400"/>
            <a:ext cx="47291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a:solidFill>
                  <a:srgbClr val="000000"/>
                </a:solidFill>
                <a:latin typeface="Times New Roman" pitchFamily="18" charset="0"/>
              </a:rPr>
              <a:t>R</a:t>
            </a:r>
            <a:r>
              <a:rPr lang="en-US" altLang="en-US" sz="2400" baseline="-25000">
                <a:solidFill>
                  <a:srgbClr val="000000"/>
                </a:solidFill>
                <a:latin typeface="Times New Roman" pitchFamily="18" charset="0"/>
              </a:rPr>
              <a:t>obs</a:t>
            </a:r>
            <a:r>
              <a:rPr lang="en-US" altLang="en-US" sz="2400">
                <a:solidFill>
                  <a:srgbClr val="000000"/>
                </a:solidFill>
                <a:latin typeface="Times New Roman" pitchFamily="18" charset="0"/>
              </a:rPr>
              <a:t> = </a:t>
            </a:r>
          </a:p>
          <a:p>
            <a:pPr eaLnBrk="0" fontAlgn="base" hangingPunct="0">
              <a:spcBef>
                <a:spcPct val="0"/>
              </a:spcBef>
              <a:spcAft>
                <a:spcPct val="0"/>
              </a:spcAft>
            </a:pPr>
            <a:r>
              <a:rPr lang="en-US" altLang="en-US" sz="2400">
                <a:solidFill>
                  <a:srgbClr val="000000"/>
                </a:solidFill>
                <a:latin typeface="Times New Roman" pitchFamily="18" charset="0"/>
              </a:rPr>
              <a:t>R</a:t>
            </a:r>
            <a:r>
              <a:rPr lang="en-US" altLang="en-US" sz="2400" baseline="-25000">
                <a:solidFill>
                  <a:srgbClr val="000000"/>
                </a:solidFill>
                <a:latin typeface="Times New Roman" pitchFamily="18" charset="0"/>
              </a:rPr>
              <a:t>sfc</a:t>
            </a:r>
            <a:r>
              <a:rPr lang="en-US" altLang="en-US" sz="2400">
                <a:solidFill>
                  <a:srgbClr val="000000"/>
                </a:solidFill>
                <a:latin typeface="Times New Roman" pitchFamily="18" charset="0"/>
              </a:rPr>
              <a:t>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1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2 + R1 (1-</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1)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2 + R2 (1- </a:t>
            </a:r>
            <a:r>
              <a:rPr lang="el-GR" altLang="en-US" sz="2400">
                <a:solidFill>
                  <a:srgbClr val="000000"/>
                </a:solidFill>
                <a:latin typeface="Times New Roman" pitchFamily="18" charset="0"/>
              </a:rPr>
              <a:t>τ</a:t>
            </a:r>
            <a:r>
              <a:rPr lang="en-US" altLang="en-US" sz="2400">
                <a:solidFill>
                  <a:srgbClr val="000000"/>
                </a:solidFill>
                <a:latin typeface="Times New Roman" pitchFamily="18" charset="0"/>
              </a:rPr>
              <a:t>2)</a:t>
            </a:r>
          </a:p>
        </p:txBody>
      </p:sp>
      <p:pic>
        <p:nvPicPr>
          <p:cNvPr id="18439" name="Picture 7" descr="17wf"/>
          <p:cNvPicPr>
            <a:picLocks noChangeAspect="1" noChangeArrowheads="1"/>
          </p:cNvPicPr>
          <p:nvPr/>
        </p:nvPicPr>
        <p:blipFill>
          <a:blip r:embed="rId3">
            <a:extLst>
              <a:ext uri="{28A0092B-C50C-407E-A947-70E740481C1C}">
                <a14:useLocalDpi xmlns:a14="http://schemas.microsoft.com/office/drawing/2010/main" val="0"/>
              </a:ext>
            </a:extLst>
          </a:blip>
          <a:srcRect t="19179" r="-1184"/>
          <a:stretch>
            <a:fillRect/>
          </a:stretch>
        </p:blipFill>
        <p:spPr bwMode="auto">
          <a:xfrm>
            <a:off x="5253038" y="2719388"/>
            <a:ext cx="3662362" cy="4138612"/>
          </a:xfrm>
          <a:prstGeom prst="rect">
            <a:avLst/>
          </a:prstGeom>
          <a:noFill/>
          <a:extLst>
            <a:ext uri="{909E8E84-426E-40DD-AFC4-6F175D3DCCD1}">
              <a14:hiddenFill xmlns:a14="http://schemas.microsoft.com/office/drawing/2010/main">
                <a:solidFill>
                  <a:srgbClr val="FFFFFF"/>
                </a:solidFill>
              </a14:hiddenFill>
            </a:ext>
          </a:extLst>
        </p:spPr>
      </p:pic>
      <p:sp>
        <p:nvSpPr>
          <p:cNvPr id="18440" name="Text Box 8"/>
          <p:cNvSpPr txBox="1">
            <a:spLocks noChangeArrowheads="1"/>
          </p:cNvSpPr>
          <p:nvPr/>
        </p:nvSpPr>
        <p:spPr bwMode="auto">
          <a:xfrm>
            <a:off x="228600" y="633888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en-US" i="1">
                <a:solidFill>
                  <a:srgbClr val="000000"/>
                </a:solidFill>
              </a:rPr>
              <a:t>From W. P. Menzel</a:t>
            </a:r>
          </a:p>
        </p:txBody>
      </p:sp>
    </p:spTree>
    <p:extLst>
      <p:ext uri="{BB962C8B-B14F-4D97-AF65-F5344CB8AC3E}">
        <p14:creationId xmlns:p14="http://schemas.microsoft.com/office/powerpoint/2010/main" val="2091586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ppt_x"/>
                                          </p:val>
                                        </p:tav>
                                        <p:tav tm="100000">
                                          <p:val>
                                            <p:strVal val="#ppt_x"/>
                                          </p:val>
                                        </p:tav>
                                      </p:tavLst>
                                    </p:anim>
                                    <p:anim calcmode="lin" valueType="num">
                                      <p:cBhvr additive="base">
                                        <p:cTn id="8"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9581BF9D-13D1-4F73-93D3-53CF00FA6F7A}" type="slidenum">
              <a:rPr lang="en-US" altLang="en-US">
                <a:solidFill>
                  <a:srgbClr val="000000"/>
                </a:solidFill>
              </a:rPr>
              <a:pPr/>
              <a:t>62</a:t>
            </a:fld>
            <a:endParaRPr lang="en-US" altLang="en-US">
              <a:solidFill>
                <a:srgbClr val="000000"/>
              </a:solidFill>
            </a:endParaRPr>
          </a:p>
        </p:txBody>
      </p:sp>
      <p:sp>
        <p:nvSpPr>
          <p:cNvPr id="23554" name="Rectangle 2"/>
          <p:cNvSpPr>
            <a:spLocks noGrp="1" noChangeArrowheads="1"/>
          </p:cNvSpPr>
          <p:nvPr>
            <p:ph type="title"/>
          </p:nvPr>
        </p:nvSpPr>
        <p:spPr>
          <a:xfrm>
            <a:off x="457200" y="-152400"/>
            <a:ext cx="8229600" cy="1143000"/>
          </a:xfrm>
        </p:spPr>
        <p:txBody>
          <a:bodyPr/>
          <a:lstStyle/>
          <a:p>
            <a:r>
              <a:rPr lang="en-US" altLang="en-US" sz="2400">
                <a:solidFill>
                  <a:schemeClr val="tx1"/>
                </a:solidFill>
              </a:rPr>
              <a:t>ABI Clear-sky Weighting Functions</a:t>
            </a:r>
          </a:p>
        </p:txBody>
      </p:sp>
      <p:pic>
        <p:nvPicPr>
          <p:cNvPr id="23555" name="Picture 3" descr="wf_web_abi_int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44550"/>
            <a:ext cx="7953375" cy="5937250"/>
          </a:xfrm>
          <a:prstGeom prst="rect">
            <a:avLst/>
          </a:prstGeom>
          <a:noFill/>
          <a:extLst>
            <a:ext uri="{909E8E84-426E-40DD-AFC4-6F175D3DCCD1}">
              <a14:hiddenFill xmlns:a14="http://schemas.microsoft.com/office/drawing/2010/main">
                <a:solidFill>
                  <a:srgbClr val="FFFFFF"/>
                </a:solidFill>
              </a14:hiddenFill>
            </a:ext>
          </a:extLst>
        </p:spPr>
      </p:pic>
      <p:sp>
        <p:nvSpPr>
          <p:cNvPr id="23556" name="Oval 4"/>
          <p:cNvSpPr>
            <a:spLocks noChangeArrowheads="1"/>
          </p:cNvSpPr>
          <p:nvPr/>
        </p:nvSpPr>
        <p:spPr bwMode="auto">
          <a:xfrm>
            <a:off x="762000" y="4191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7" name="Oval 5"/>
          <p:cNvSpPr>
            <a:spLocks noChangeArrowheads="1"/>
          </p:cNvSpPr>
          <p:nvPr/>
        </p:nvSpPr>
        <p:spPr bwMode="auto">
          <a:xfrm>
            <a:off x="2438400" y="25908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8" name="Oval 6"/>
          <p:cNvSpPr>
            <a:spLocks noChangeArrowheads="1"/>
          </p:cNvSpPr>
          <p:nvPr/>
        </p:nvSpPr>
        <p:spPr bwMode="auto">
          <a:xfrm>
            <a:off x="3429000" y="3429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3559" name="Oval 7"/>
          <p:cNvSpPr>
            <a:spLocks noChangeArrowheads="1"/>
          </p:cNvSpPr>
          <p:nvPr/>
        </p:nvSpPr>
        <p:spPr bwMode="auto">
          <a:xfrm>
            <a:off x="3429000" y="4572000"/>
            <a:ext cx="1752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170820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 calcmode="lin" valueType="num">
                                      <p:cBhvr additive="base">
                                        <p:cTn id="7" dur="500" fill="hold"/>
                                        <p:tgtEl>
                                          <p:spTgt spid="23556"/>
                                        </p:tgtEl>
                                        <p:attrNameLst>
                                          <p:attrName>ppt_x</p:attrName>
                                        </p:attrNameLst>
                                      </p:cBhvr>
                                      <p:tavLst>
                                        <p:tav tm="0">
                                          <p:val>
                                            <p:strVal val="#ppt_x"/>
                                          </p:val>
                                        </p:tav>
                                        <p:tav tm="100000">
                                          <p:val>
                                            <p:strVal val="#ppt_x"/>
                                          </p:val>
                                        </p:tav>
                                      </p:tavLst>
                                    </p:anim>
                                    <p:anim calcmode="lin" valueType="num">
                                      <p:cBhvr additive="base">
                                        <p:cTn id="8" dur="500" fill="hold"/>
                                        <p:tgtEl>
                                          <p:spTgt spid="235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557"/>
                                        </p:tgtEl>
                                        <p:attrNameLst>
                                          <p:attrName>style.visibility</p:attrName>
                                        </p:attrNameLst>
                                      </p:cBhvr>
                                      <p:to>
                                        <p:strVal val="visible"/>
                                      </p:to>
                                    </p:set>
                                    <p:anim calcmode="lin" valueType="num">
                                      <p:cBhvr additive="base">
                                        <p:cTn id="11" dur="500" fill="hold"/>
                                        <p:tgtEl>
                                          <p:spTgt spid="23557"/>
                                        </p:tgtEl>
                                        <p:attrNameLst>
                                          <p:attrName>ppt_x</p:attrName>
                                        </p:attrNameLst>
                                      </p:cBhvr>
                                      <p:tavLst>
                                        <p:tav tm="0">
                                          <p:val>
                                            <p:strVal val="#ppt_x"/>
                                          </p:val>
                                        </p:tav>
                                        <p:tav tm="100000">
                                          <p:val>
                                            <p:strVal val="#ppt_x"/>
                                          </p:val>
                                        </p:tav>
                                      </p:tavLst>
                                    </p:anim>
                                    <p:anim calcmode="lin" valueType="num">
                                      <p:cBhvr additive="base">
                                        <p:cTn id="12" dur="500" fill="hold"/>
                                        <p:tgtEl>
                                          <p:spTgt spid="2355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558"/>
                                        </p:tgtEl>
                                        <p:attrNameLst>
                                          <p:attrName>style.visibility</p:attrName>
                                        </p:attrNameLst>
                                      </p:cBhvr>
                                      <p:to>
                                        <p:strVal val="visible"/>
                                      </p:to>
                                    </p:set>
                                    <p:anim calcmode="lin" valueType="num">
                                      <p:cBhvr additive="base">
                                        <p:cTn id="15" dur="500" fill="hold"/>
                                        <p:tgtEl>
                                          <p:spTgt spid="23558"/>
                                        </p:tgtEl>
                                        <p:attrNameLst>
                                          <p:attrName>ppt_x</p:attrName>
                                        </p:attrNameLst>
                                      </p:cBhvr>
                                      <p:tavLst>
                                        <p:tav tm="0">
                                          <p:val>
                                            <p:strVal val="#ppt_x"/>
                                          </p:val>
                                        </p:tav>
                                        <p:tav tm="100000">
                                          <p:val>
                                            <p:strVal val="#ppt_x"/>
                                          </p:val>
                                        </p:tav>
                                      </p:tavLst>
                                    </p:anim>
                                    <p:anim calcmode="lin" valueType="num">
                                      <p:cBhvr additive="base">
                                        <p:cTn id="16" dur="500" fill="hold"/>
                                        <p:tgtEl>
                                          <p:spTgt spid="2355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559"/>
                                        </p:tgtEl>
                                        <p:attrNameLst>
                                          <p:attrName>style.visibility</p:attrName>
                                        </p:attrNameLst>
                                      </p:cBhvr>
                                      <p:to>
                                        <p:strVal val="visible"/>
                                      </p:to>
                                    </p:set>
                                    <p:anim calcmode="lin" valueType="num">
                                      <p:cBhvr additive="base">
                                        <p:cTn id="19" dur="500" fill="hold"/>
                                        <p:tgtEl>
                                          <p:spTgt spid="23559"/>
                                        </p:tgtEl>
                                        <p:attrNameLst>
                                          <p:attrName>ppt_x</p:attrName>
                                        </p:attrNameLst>
                                      </p:cBhvr>
                                      <p:tavLst>
                                        <p:tav tm="0">
                                          <p:val>
                                            <p:strVal val="#ppt_x"/>
                                          </p:val>
                                        </p:tav>
                                        <p:tav tm="100000">
                                          <p:val>
                                            <p:strVal val="#ppt_x"/>
                                          </p:val>
                                        </p:tav>
                                      </p:tavLst>
                                    </p:anim>
                                    <p:anim calcmode="lin" valueType="num">
                                      <p:cBhvr additive="base">
                                        <p:cTn id="20" dur="500" fill="hold"/>
                                        <p:tgtEl>
                                          <p:spTgt spid="235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p:bldP spid="23557" grpId="0" animBg="1"/>
      <p:bldP spid="23558" grpId="0" animBg="1"/>
      <p:bldP spid="2355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A5F7A97-F294-46CA-864C-5B132081757C}" type="slidenum">
              <a:rPr lang="en-US" altLang="en-US">
                <a:solidFill>
                  <a:srgbClr val="000000"/>
                </a:solidFill>
              </a:rPr>
              <a:pPr/>
              <a:t>63</a:t>
            </a:fld>
            <a:endParaRPr lang="en-US" altLang="en-US">
              <a:solidFill>
                <a:srgbClr val="000000"/>
              </a:solidFill>
            </a:endParaRPr>
          </a:p>
        </p:txBody>
      </p:sp>
      <p:pic>
        <p:nvPicPr>
          <p:cNvPr id="24582" name="Picture 6" descr="2pl_abi_wf_red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954088"/>
            <a:ext cx="8539162" cy="5903912"/>
          </a:xfrm>
          <a:prstGeom prst="rect">
            <a:avLst/>
          </a:prstGeom>
          <a:noFill/>
          <a:extLst>
            <a:ext uri="{909E8E84-426E-40DD-AFC4-6F175D3DCCD1}">
              <a14:hiddenFill xmlns:a14="http://schemas.microsoft.com/office/drawing/2010/main">
                <a:solidFill>
                  <a:srgbClr val="FFFFFF"/>
                </a:solidFill>
              </a14:hiddenFill>
            </a:ext>
          </a:extLst>
        </p:spPr>
      </p:pic>
      <p:sp>
        <p:nvSpPr>
          <p:cNvPr id="24578" name="Rectangle 2"/>
          <p:cNvSpPr>
            <a:spLocks noGrp="1" noChangeArrowheads="1"/>
          </p:cNvSpPr>
          <p:nvPr>
            <p:ph type="title"/>
          </p:nvPr>
        </p:nvSpPr>
        <p:spPr>
          <a:xfrm>
            <a:off x="457200" y="0"/>
            <a:ext cx="8229600" cy="1143000"/>
          </a:xfrm>
        </p:spPr>
        <p:txBody>
          <a:bodyPr/>
          <a:lstStyle/>
          <a:p>
            <a:r>
              <a:rPr lang="en-US" altLang="en-US" sz="2400">
                <a:solidFill>
                  <a:schemeClr val="tx1"/>
                </a:solidFill>
              </a:rPr>
              <a:t>http://cimss.ssec.wisc.edu/goes/wf/ABI/</a:t>
            </a:r>
          </a:p>
        </p:txBody>
      </p:sp>
      <p:sp>
        <p:nvSpPr>
          <p:cNvPr id="24580" name="Oval 4"/>
          <p:cNvSpPr>
            <a:spLocks noChangeArrowheads="1"/>
          </p:cNvSpPr>
          <p:nvPr/>
        </p:nvSpPr>
        <p:spPr bwMode="auto">
          <a:xfrm>
            <a:off x="12954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24581" name="Oval 5"/>
          <p:cNvSpPr>
            <a:spLocks noChangeArrowheads="1"/>
          </p:cNvSpPr>
          <p:nvPr/>
        </p:nvSpPr>
        <p:spPr bwMode="auto">
          <a:xfrm>
            <a:off x="5181600" y="3048000"/>
            <a:ext cx="990600" cy="457200"/>
          </a:xfrm>
          <a:prstGeom prst="ellipse">
            <a:avLst/>
          </a:prstGeom>
          <a:noFill/>
          <a:ln w="34925">
            <a:solidFill>
              <a:srgbClr val="3399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736988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p:bldP spid="2458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858C0243-26C3-4735-8593-464800EC216F}" type="slidenum">
              <a:rPr lang="en-US" altLang="en-US">
                <a:solidFill>
                  <a:srgbClr val="000000"/>
                </a:solidFill>
              </a:rPr>
              <a:pPr/>
              <a:t>64</a:t>
            </a:fld>
            <a:endParaRPr lang="en-US" altLang="en-US">
              <a:solidFill>
                <a:srgbClr val="000000"/>
              </a:solidFill>
            </a:endParaRPr>
          </a:p>
        </p:txBody>
      </p:sp>
      <p:sp>
        <p:nvSpPr>
          <p:cNvPr id="11267" name="Rectangle 3"/>
          <p:cNvSpPr>
            <a:spLocks noGrp="1" noChangeArrowheads="1"/>
          </p:cNvSpPr>
          <p:nvPr>
            <p:ph type="title"/>
          </p:nvPr>
        </p:nvSpPr>
        <p:spPr/>
        <p:txBody>
          <a:bodyPr/>
          <a:lstStyle/>
          <a:p>
            <a:r>
              <a:rPr lang="en-US" altLang="en-US"/>
              <a:t>ABI Weighting Functions</a:t>
            </a:r>
          </a:p>
        </p:txBody>
      </p:sp>
      <p:sp>
        <p:nvSpPr>
          <p:cNvPr id="11268" name="Rectangle 4"/>
          <p:cNvSpPr>
            <a:spLocks noGrp="1" noChangeArrowheads="1"/>
          </p:cNvSpPr>
          <p:nvPr>
            <p:ph type="body" idx="1"/>
          </p:nvPr>
        </p:nvSpPr>
        <p:spPr>
          <a:xfrm>
            <a:off x="152400" y="1417638"/>
            <a:ext cx="8229600" cy="4525962"/>
          </a:xfrm>
        </p:spPr>
        <p:txBody>
          <a:bodyPr/>
          <a:lstStyle/>
          <a:p>
            <a:r>
              <a:rPr lang="en-US" altLang="en-US"/>
              <a:t>As a function of….</a:t>
            </a:r>
          </a:p>
          <a:p>
            <a:pPr lvl="1"/>
            <a:r>
              <a:rPr lang="en-US" altLang="en-US"/>
              <a:t>View angle</a:t>
            </a:r>
          </a:p>
        </p:txBody>
      </p:sp>
      <p:pic>
        <p:nvPicPr>
          <p:cNvPr id="11270" name="Picture 6" descr="ABI_LZAvsTB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1336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59417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Hands-on….WF</a:t>
            </a:r>
            <a:endParaRPr lang="en-US" dirty="0" smtClean="0">
              <a:solidFill>
                <a:srgbClr val="FFFF00"/>
              </a:solidFill>
            </a:endParaRP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WV bands (3)</a:t>
            </a:r>
          </a:p>
          <a:p>
            <a:pPr lvl="1" eaLnBrk="1" hangingPunct="1"/>
            <a:endParaRPr lang="en-US" sz="1600" dirty="0" smtClean="0">
              <a:solidFill>
                <a:srgbClr val="FFFF00"/>
              </a:solidFill>
            </a:endParaRPr>
          </a:p>
          <a:p>
            <a:pPr lvl="1" eaLnBrk="1" hangingPunct="1"/>
            <a:r>
              <a:rPr lang="en-US" sz="1600" dirty="0" smtClean="0">
                <a:solidFill>
                  <a:srgbClr val="FFFF00"/>
                </a:solidFill>
              </a:rPr>
              <a:t>One of the simulated cases</a:t>
            </a:r>
            <a:endParaRPr lang="en-US" sz="1600" dirty="0">
              <a:solidFill>
                <a:srgbClr val="FFFF00"/>
              </a:solidFill>
            </a:endParaRPr>
          </a:p>
          <a:p>
            <a:pPr lvl="1" eaLnBrk="1" hangingPunct="1"/>
            <a:endParaRPr lang="en-US" sz="1600" dirty="0" smtClean="0">
              <a:solidFill>
                <a:srgbClr val="FFFF00"/>
              </a:solidFill>
            </a:endParaRPr>
          </a:p>
          <a:p>
            <a:pPr lvl="1" eaLnBrk="1" hangingPunct="1"/>
            <a:r>
              <a:rPr lang="en-US" sz="1600" dirty="0">
                <a:solidFill>
                  <a:srgbClr val="FFFF00"/>
                </a:solidFill>
                <a:hlinkClick r:id="rId2"/>
              </a:rPr>
              <a:t>http://</a:t>
            </a:r>
            <a:r>
              <a:rPr lang="en-US" sz="1600" dirty="0" smtClean="0">
                <a:solidFill>
                  <a:srgbClr val="FFFF00"/>
                </a:solidFill>
                <a:hlinkClick r:id="rId2"/>
              </a:rPr>
              <a:t>cimss.ssec.wisc.edu/education/apps/bandapp/overview_goes-r.html</a:t>
            </a:r>
            <a:endParaRPr lang="en-US" sz="1600" dirty="0" smtClean="0">
              <a:solidFill>
                <a:srgbClr val="FFFF00"/>
              </a:solidFill>
            </a:endParaRPr>
          </a:p>
          <a:p>
            <a:pPr lvl="1" eaLnBrk="1" hangingPunct="1"/>
            <a:endParaRPr lang="en-US" sz="1600" dirty="0">
              <a:solidFill>
                <a:srgbClr val="FFFF00"/>
              </a:solidFill>
            </a:endParaRPr>
          </a:p>
          <a:p>
            <a:pPr lvl="1" eaLnBrk="1" hangingPunct="1"/>
            <a:endParaRPr lang="en-US" sz="1600" dirty="0" smtClean="0">
              <a:solidFill>
                <a:srgbClr val="FFFF00"/>
              </a:solidFill>
            </a:endParaRPr>
          </a:p>
          <a:p>
            <a:pPr eaLnBrk="1" hangingPunct="1"/>
            <a:r>
              <a:rPr lang="en-US" sz="2000" dirty="0" smtClean="0">
                <a:solidFill>
                  <a:srgbClr val="FFFF00"/>
                </a:solidFill>
              </a:rPr>
              <a:t>What’s the cleanest IR window?</a:t>
            </a:r>
            <a:endParaRPr lang="en-US" sz="20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One of the </a:t>
            </a:r>
            <a:r>
              <a:rPr lang="en-US" sz="1600" dirty="0" smtClean="0">
                <a:solidFill>
                  <a:srgbClr val="FFFF00"/>
                </a:solidFill>
              </a:rPr>
              <a:t>observed cases</a:t>
            </a:r>
            <a:endParaRPr lang="en-US" sz="16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hlinkClick r:id="rId3"/>
              </a:rPr>
              <a:t>http://</a:t>
            </a:r>
            <a:r>
              <a:rPr lang="en-US" sz="1600" dirty="0" smtClean="0">
                <a:solidFill>
                  <a:srgbClr val="FFFF00"/>
                </a:solidFill>
                <a:hlinkClick r:id="rId3"/>
              </a:rPr>
              <a:t>cimss.ssec.wisc.edu/education/apps/bandapp/overview_ahi_first_images.html</a:t>
            </a:r>
            <a:endParaRPr lang="en-US" sz="1600" dirty="0" smtClean="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http://cimss.ssec.wisc.edu/education/apps/bandapp/overview_ahi_first_images.html</a:t>
            </a:r>
            <a:endParaRPr lang="en-US" sz="16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65</a:t>
            </a:fld>
            <a:endParaRPr lang="en-US" smtClean="0">
              <a:solidFill>
                <a:srgbClr val="00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36487128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5D97DC28-83C0-416A-930C-F8B980D5CAC2}" type="slidenum">
              <a:rPr lang="en-US" smtClean="0">
                <a:solidFill>
                  <a:srgbClr val="000000"/>
                </a:solidFill>
              </a:rPr>
              <a:pPr>
                <a:defRPr/>
              </a:pPr>
              <a:t>66</a:t>
            </a:fld>
            <a:endParaRPr lang="en-US">
              <a:solidFill>
                <a:srgbClr val="000000"/>
              </a:solidFill>
            </a:endParaRPr>
          </a:p>
        </p:txBody>
      </p:sp>
    </p:spTree>
    <p:extLst>
      <p:ext uri="{BB962C8B-B14F-4D97-AF65-F5344CB8AC3E}">
        <p14:creationId xmlns:p14="http://schemas.microsoft.com/office/powerpoint/2010/main" val="3608869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RGB + Qualitative</a:t>
            </a:r>
            <a:endParaRPr lang="en-US" dirty="0"/>
          </a:p>
        </p:txBody>
      </p:sp>
      <p:sp>
        <p:nvSpPr>
          <p:cNvPr id="3" name="Subtitle 2"/>
          <p:cNvSpPr>
            <a:spLocks noGrp="1"/>
          </p:cNvSpPr>
          <p:nvPr>
            <p:ph type="subTitle" idx="1"/>
          </p:nvPr>
        </p:nvSpPr>
        <p:spPr/>
        <p:txBody>
          <a:bodyPr/>
          <a:lstStyle/>
          <a:p>
            <a:r>
              <a:rPr lang="en-US" dirty="0" err="1" smtClean="0"/>
              <a:t>Webapp</a:t>
            </a:r>
            <a:endParaRPr lang="en-US" dirty="0" smtClean="0"/>
          </a:p>
          <a:p>
            <a:r>
              <a:rPr lang="en-US" dirty="0">
                <a:hlinkClick r:id="rId2"/>
              </a:rPr>
              <a:t>http://</a:t>
            </a:r>
            <a:r>
              <a:rPr lang="en-US" dirty="0" smtClean="0">
                <a:hlinkClick r:id="rId2"/>
              </a:rPr>
              <a:t>cimss.ssec.wisc.edu/goes/webapps/satrgb/overview.html</a:t>
            </a:r>
            <a:endParaRPr lang="en-US" dirty="0" smtClean="0"/>
          </a:p>
          <a:p>
            <a:r>
              <a:rPr lang="en-US" dirty="0">
                <a:hlinkClick r:id="rId3"/>
              </a:rPr>
              <a:t>http://</a:t>
            </a:r>
            <a:r>
              <a:rPr lang="en-US" dirty="0" smtClean="0">
                <a:hlinkClick r:id="rId3"/>
              </a:rPr>
              <a:t>cimss.ssec.wisc.edu/goes/webapps/satrgb/overview_ahi.html</a:t>
            </a:r>
            <a:endParaRPr lang="en-US" dirty="0" smtClean="0"/>
          </a:p>
          <a:p>
            <a:endParaRPr lang="en-US" dirty="0"/>
          </a:p>
        </p:txBody>
      </p:sp>
    </p:spTree>
    <p:extLst>
      <p:ext uri="{BB962C8B-B14F-4D97-AF65-F5344CB8AC3E}">
        <p14:creationId xmlns:p14="http://schemas.microsoft.com/office/powerpoint/2010/main" val="1709822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endParaRPr lang="en-US" dirty="0">
              <a:solidFill>
                <a:srgbClr val="FFFF00"/>
              </a:solidFill>
            </a:endParaRP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rgbClr val="FFFF00"/>
                </a:solidFill>
              </a:rPr>
              <a:t>Temporal</a:t>
            </a:r>
          </a:p>
          <a:p>
            <a:pPr lvl="1" eaLnBrk="1" hangingPunct="1"/>
            <a:r>
              <a:rPr lang="en-US" dirty="0">
                <a:solidFill>
                  <a:schemeClr val="bg1"/>
                </a:solidFill>
              </a:rPr>
              <a:t>Spatial</a:t>
            </a:r>
          </a:p>
          <a:p>
            <a:pPr lvl="1" eaLnBrk="1" hangingPunct="1"/>
            <a:endParaRPr lang="en-US" dirty="0" smtClean="0">
              <a:solidFill>
                <a:srgbClr val="FFFF00"/>
              </a:solidFill>
            </a:endParaRPr>
          </a:p>
          <a:p>
            <a:pPr eaLnBrk="1" hangingPunct="1"/>
            <a:r>
              <a:rPr lang="en-US" dirty="0" smtClean="0">
                <a:solidFill>
                  <a:schemeClr val="bg1"/>
                </a:solidFill>
              </a:rPr>
              <a:t>Other</a:t>
            </a:r>
          </a:p>
          <a:p>
            <a:pPr eaLnBrk="1" hangingPunct="1"/>
            <a:r>
              <a:rPr lang="en-US" dirty="0" smtClean="0">
                <a:solidFill>
                  <a:schemeClr val="bg1"/>
                </a:solidFill>
              </a:rPr>
              <a:t>Summary</a:t>
            </a:r>
            <a:endParaRPr lang="en-US" dirty="0" smtClean="0">
              <a:solidFill>
                <a:schemeClr val="bg1"/>
              </a:solidFill>
            </a:endParaRPr>
          </a:p>
          <a:p>
            <a:pPr eaLnBrk="1" hangingPunct="1"/>
            <a:r>
              <a:rPr lang="en-US" dirty="0" smtClean="0">
                <a:solidFill>
                  <a:schemeClr val="bg1"/>
                </a:solidFill>
              </a:rPr>
              <a:t>More </a:t>
            </a:r>
            <a:r>
              <a:rPr lang="en-US" dirty="0" smtClean="0">
                <a:solidFill>
                  <a:schemeClr val="bg1"/>
                </a:solidFill>
              </a:rPr>
              <a:t>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68</a:t>
            </a:fld>
            <a:endParaRPr lang="en-US" smtClean="0">
              <a:solidFill>
                <a:srgbClr val="000000"/>
              </a:solidFill>
            </a:endParaRPr>
          </a:p>
        </p:txBody>
      </p:sp>
    </p:spTree>
    <p:extLst>
      <p:ext uri="{BB962C8B-B14F-4D97-AF65-F5344CB8AC3E}">
        <p14:creationId xmlns:p14="http://schemas.microsoft.com/office/powerpoint/2010/main" val="163465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7543800" cy="1143000"/>
          </a:xfrm>
        </p:spPr>
        <p:txBody>
          <a:bodyPr/>
          <a:lstStyle/>
          <a:p>
            <a:r>
              <a:rPr lang="en-US" u="sng" dirty="0" smtClean="0"/>
              <a:t>Baseline</a:t>
            </a:r>
            <a:r>
              <a:rPr lang="en-US" dirty="0" smtClean="0"/>
              <a:t> ABI Scan Modes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74783" y="1219200"/>
            <a:ext cx="4778217" cy="4343400"/>
          </a:xfrm>
        </p:spPr>
      </p:pic>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F497244-FA3C-4012-968F-09C273D16AE7}" type="slidenum">
              <a:rPr lang="en-US" smtClean="0">
                <a:solidFill>
                  <a:srgbClr val="000000"/>
                </a:solidFill>
              </a:rPr>
              <a:pPr/>
              <a:t>69</a:t>
            </a:fld>
            <a:endParaRPr lang="en-US">
              <a:solidFill>
                <a:srgbClr val="000000"/>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51397" y="3482483"/>
            <a:ext cx="3505200" cy="2648374"/>
          </a:xfrm>
          <a:prstGeom prst="rect">
            <a:avLst/>
          </a:prstGeom>
        </p:spPr>
      </p:pic>
      <p:sp>
        <p:nvSpPr>
          <p:cNvPr id="8" name="Text Box 3"/>
          <p:cNvSpPr txBox="1">
            <a:spLocks noChangeArrowheads="1"/>
          </p:cNvSpPr>
          <p:nvPr/>
        </p:nvSpPr>
        <p:spPr bwMode="auto">
          <a:xfrm>
            <a:off x="0" y="5534561"/>
            <a:ext cx="86106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defRPr>
                <a:solidFill>
                  <a:schemeClr val="tx1"/>
                </a:solidFill>
                <a:latin typeface="Arial" pitchFamily="34" charset="0"/>
              </a:defRPr>
            </a:lvl1pPr>
            <a:lvl2pPr marL="914400" indent="-457200">
              <a:defRPr>
                <a:solidFill>
                  <a:schemeClr val="tx1"/>
                </a:solidFill>
                <a:latin typeface="Arial" pitchFamily="34" charset="0"/>
              </a:defRPr>
            </a:lvl2pPr>
            <a:lvl3pPr marL="1371600" indent="-457200">
              <a:defRPr>
                <a:solidFill>
                  <a:schemeClr val="tx1"/>
                </a:solidFill>
                <a:latin typeface="Arial" pitchFamily="34" charset="0"/>
              </a:defRPr>
            </a:lvl3pPr>
            <a:lvl4pPr marL="1828800" indent="-457200">
              <a:defRPr>
                <a:solidFill>
                  <a:schemeClr val="tx1"/>
                </a:solidFill>
                <a:latin typeface="Arial" pitchFamily="34" charset="0"/>
              </a:defRPr>
            </a:lvl4pPr>
            <a:lvl5pPr marL="2286000" indent="-457200">
              <a:defRPr>
                <a:solidFill>
                  <a:schemeClr val="tx1"/>
                </a:solidFill>
                <a:latin typeface="Arial" pitchFamily="34" charset="0"/>
              </a:defRPr>
            </a:lvl5pPr>
            <a:lvl6pPr marL="2743200" indent="-457200" fontAlgn="base">
              <a:spcBef>
                <a:spcPct val="0"/>
              </a:spcBef>
              <a:spcAft>
                <a:spcPct val="0"/>
              </a:spcAft>
              <a:defRPr>
                <a:solidFill>
                  <a:schemeClr val="tx1"/>
                </a:solidFill>
                <a:latin typeface="Arial" pitchFamily="34" charset="0"/>
              </a:defRPr>
            </a:lvl6pPr>
            <a:lvl7pPr marL="3200400" indent="-457200" fontAlgn="base">
              <a:spcBef>
                <a:spcPct val="0"/>
              </a:spcBef>
              <a:spcAft>
                <a:spcPct val="0"/>
              </a:spcAft>
              <a:defRPr>
                <a:solidFill>
                  <a:schemeClr val="tx1"/>
                </a:solidFill>
                <a:latin typeface="Arial" pitchFamily="34" charset="0"/>
              </a:defRPr>
            </a:lvl7pPr>
            <a:lvl8pPr marL="3657600" indent="-457200" fontAlgn="base">
              <a:spcBef>
                <a:spcPct val="0"/>
              </a:spcBef>
              <a:spcAft>
                <a:spcPct val="0"/>
              </a:spcAft>
              <a:defRPr>
                <a:solidFill>
                  <a:schemeClr val="tx1"/>
                </a:solidFill>
                <a:latin typeface="Arial" pitchFamily="34" charset="0"/>
              </a:defRPr>
            </a:lvl8pPr>
            <a:lvl9pPr marL="4114800" indent="-457200" fontAlgn="base">
              <a:spcBef>
                <a:spcPct val="0"/>
              </a:spcBef>
              <a:spcAft>
                <a:spcPct val="0"/>
              </a:spcAft>
              <a:defRPr>
                <a:solidFill>
                  <a:schemeClr val="tx1"/>
                </a:solidFill>
                <a:latin typeface="Arial" pitchFamily="34" charset="0"/>
              </a:defRPr>
            </a:lvl9pPr>
          </a:lstStyle>
          <a:p>
            <a:pPr eaLnBrk="0" hangingPunct="0"/>
            <a:r>
              <a:rPr lang="en-US" sz="2000" b="1" dirty="0" smtClean="0">
                <a:solidFill>
                  <a:srgbClr val="FFFFFF"/>
                </a:solidFill>
                <a:latin typeface="Arial Unicode MS" pitchFamily="34" charset="-128"/>
              </a:rPr>
              <a:t>Scan mode (3) or ‘flex mode’ </a:t>
            </a:r>
            <a:r>
              <a:rPr lang="en-US" sz="2000" b="1" dirty="0">
                <a:solidFill>
                  <a:srgbClr val="FFFFFF"/>
                </a:solidFill>
                <a:latin typeface="Arial Unicode MS" pitchFamily="34" charset="-128"/>
              </a:rPr>
              <a:t>for the ABI:</a:t>
            </a:r>
          </a:p>
          <a:p>
            <a:pPr eaLnBrk="0" hangingPunct="0"/>
            <a:r>
              <a:rPr lang="en-US" sz="2000" b="1" dirty="0" smtClean="0">
                <a:solidFill>
                  <a:srgbClr val="FFFFFF"/>
                </a:solidFill>
                <a:latin typeface="Arial Unicode MS" pitchFamily="34" charset="-128"/>
              </a:rPr>
              <a:t>- Full </a:t>
            </a:r>
            <a:r>
              <a:rPr lang="en-US" sz="2000" b="1" dirty="0">
                <a:solidFill>
                  <a:srgbClr val="FFFFFF"/>
                </a:solidFill>
                <a:latin typeface="Arial Unicode MS" pitchFamily="34" charset="-128"/>
              </a:rPr>
              <a:t>disk </a:t>
            </a:r>
            <a:r>
              <a:rPr lang="en-US" sz="2000" b="1" dirty="0" smtClean="0">
                <a:solidFill>
                  <a:srgbClr val="FFFFFF"/>
                </a:solidFill>
                <a:latin typeface="Arial Unicode MS" pitchFamily="34" charset="-128"/>
              </a:rPr>
              <a:t>every </a:t>
            </a:r>
            <a:r>
              <a:rPr lang="en-US" sz="2000" b="1" dirty="0">
                <a:solidFill>
                  <a:srgbClr val="FFFFFF"/>
                </a:solidFill>
                <a:latin typeface="Arial Unicode MS" pitchFamily="34" charset="-128"/>
              </a:rPr>
              <a:t>15 minutes + 5 min CONUS </a:t>
            </a:r>
            <a:endParaRPr lang="en-US" sz="2000" b="1" dirty="0" smtClean="0">
              <a:solidFill>
                <a:srgbClr val="FFFFFF"/>
              </a:solidFill>
              <a:latin typeface="Arial Unicode MS" pitchFamily="34" charset="-128"/>
            </a:endParaRPr>
          </a:p>
          <a:p>
            <a:pPr eaLnBrk="0" hangingPunct="0"/>
            <a:r>
              <a:rPr lang="en-US" sz="2000" b="1" dirty="0" smtClean="0">
                <a:solidFill>
                  <a:srgbClr val="FFFFFF"/>
                </a:solidFill>
                <a:latin typeface="Arial Unicode MS" pitchFamily="34" charset="-128"/>
              </a:rPr>
              <a:t>     + 1-min </a:t>
            </a:r>
            <a:r>
              <a:rPr lang="en-US" sz="2000" b="1" dirty="0" err="1" smtClean="0">
                <a:solidFill>
                  <a:srgbClr val="FFFFFF"/>
                </a:solidFill>
                <a:latin typeface="Arial Unicode MS" pitchFamily="34" charset="-128"/>
              </a:rPr>
              <a:t>mesoscales</a:t>
            </a:r>
            <a:r>
              <a:rPr lang="en-US" sz="2000" b="1" dirty="0" smtClean="0">
                <a:solidFill>
                  <a:srgbClr val="FFFFFF"/>
                </a:solidFill>
                <a:latin typeface="Arial Unicode MS" pitchFamily="34" charset="-128"/>
              </a:rPr>
              <a:t> (2 locations). </a:t>
            </a:r>
          </a:p>
          <a:p>
            <a:pPr eaLnBrk="0" hangingPunct="0"/>
            <a:r>
              <a:rPr lang="en-US" sz="2000" b="1" dirty="0" smtClean="0">
                <a:solidFill>
                  <a:srgbClr val="FFFFFF"/>
                </a:solidFill>
                <a:latin typeface="Arial Unicode MS" pitchFamily="34" charset="-128"/>
              </a:rPr>
              <a:t>[Scan mode (4) or ‘Continuous Full Disk’ (CFD) is a full disk every 5 min]</a:t>
            </a:r>
            <a:endParaRPr lang="en-US" sz="2000" b="1" dirty="0">
              <a:solidFill>
                <a:srgbClr val="FFFFFF"/>
              </a:solidFill>
              <a:latin typeface="Arial Unicode MS" pitchFamily="34" charset="-128"/>
            </a:endParaRPr>
          </a:p>
        </p:txBody>
      </p:sp>
      <p:pic>
        <p:nvPicPr>
          <p:cNvPr id="9" name="Picture 8" descr="GOES-R_ABI_TBB_b16_75W_CONUS_new_conus_2005_0604_2000UTC"/>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t="14884" b="12222"/>
          <a:stretch/>
        </p:blipFill>
        <p:spPr>
          <a:xfrm>
            <a:off x="5029200" y="1066800"/>
            <a:ext cx="3927397" cy="2266348"/>
          </a:xfrm>
          <a:prstGeom prst="rect">
            <a:avLst/>
          </a:prstGeom>
          <a:noFill/>
          <a:ln>
            <a:noFill/>
          </a:ln>
        </p:spPr>
      </p:pic>
    </p:spTree>
    <p:extLst>
      <p:ext uri="{BB962C8B-B14F-4D97-AF65-F5344CB8AC3E}">
        <p14:creationId xmlns:p14="http://schemas.microsoft.com/office/powerpoint/2010/main" val="2763121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7</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400" dirty="0">
                <a:solidFill>
                  <a:srgbClr val="FFFF00"/>
                </a:solidFill>
              </a:rPr>
              <a:t>m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400" dirty="0">
                <a:solidFill>
                  <a:srgbClr val="FFFF00"/>
                </a:solidFill>
              </a:rPr>
              <a:t>m)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a:t>
            </a:r>
            <a:r>
              <a:rPr lang="en-US" sz="2400" dirty="0" smtClean="0">
                <a:solidFill>
                  <a:srgbClr val="FFFF00"/>
                </a:solidFill>
              </a:rPr>
              <a:t>Every 15 min</a:t>
            </a:r>
            <a:r>
              <a:rPr lang="en-US" sz="2400" dirty="0">
                <a:solidFill>
                  <a:srgbClr val="FFFF00"/>
                </a:solidFill>
              </a:rPr>
              <a:t>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a:t>
            </a:r>
            <a:r>
              <a:rPr lang="en-US" sz="2400" dirty="0" smtClean="0">
                <a:solidFill>
                  <a:srgbClr val="FFFF00"/>
                </a:solidFill>
              </a:rPr>
              <a:t>Every 5 min</a:t>
            </a:r>
            <a:r>
              <a:rPr lang="en-US" sz="2400" dirty="0">
                <a:solidFill>
                  <a:srgbClr val="FFFF00"/>
                </a:solidFill>
              </a:rPr>
              <a:t>		</a:t>
            </a:r>
            <a:r>
              <a:rPr lang="en-US" sz="2400" dirty="0">
                <a:solidFill>
                  <a:srgbClr val="FFFFFF"/>
                </a:solidFill>
              </a:rPr>
              <a:t>~4 per hour</a:t>
            </a:r>
          </a:p>
          <a:p>
            <a:pPr fontAlgn="base">
              <a:spcBef>
                <a:spcPct val="0"/>
              </a:spcBef>
              <a:spcAft>
                <a:spcPct val="0"/>
              </a:spcAft>
            </a:pPr>
            <a:r>
              <a:rPr lang="en-US" sz="2400" dirty="0">
                <a:solidFill>
                  <a:srgbClr val="FFFF00"/>
                </a:solidFill>
              </a:rPr>
              <a:t>	Mesoscale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Tree>
    <p:extLst>
      <p:ext uri="{BB962C8B-B14F-4D97-AF65-F5344CB8AC3E}">
        <p14:creationId xmlns:p14="http://schemas.microsoft.com/office/powerpoint/2010/main" val="3085309765"/>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01469" y="6412468"/>
            <a:ext cx="1180131" cy="369332"/>
          </a:xfrm>
          <a:prstGeom prst="rect">
            <a:avLst/>
          </a:prstGeom>
          <a:noFill/>
        </p:spPr>
        <p:txBody>
          <a:bodyPr wrap="none" rtlCol="0">
            <a:spAutoFit/>
          </a:bodyPr>
          <a:lstStyle/>
          <a:p>
            <a:r>
              <a:rPr lang="en-US" dirty="0">
                <a:solidFill>
                  <a:prstClr val="black"/>
                </a:solidFill>
              </a:rPr>
              <a:t>DRAFT!!!!!</a:t>
            </a:r>
          </a:p>
        </p:txBody>
      </p:sp>
      <p:sp>
        <p:nvSpPr>
          <p:cNvPr id="5" name="TextBox 4"/>
          <p:cNvSpPr txBox="1"/>
          <p:nvPr/>
        </p:nvSpPr>
        <p:spPr>
          <a:xfrm>
            <a:off x="381000" y="5638800"/>
            <a:ext cx="4520725" cy="369332"/>
          </a:xfrm>
          <a:prstGeom prst="rect">
            <a:avLst/>
          </a:prstGeom>
          <a:noFill/>
        </p:spPr>
        <p:txBody>
          <a:bodyPr wrap="none" rtlCol="0">
            <a:spAutoFit/>
          </a:bodyPr>
          <a:lstStyle/>
          <a:p>
            <a:r>
              <a:rPr lang="en-US" dirty="0">
                <a:solidFill>
                  <a:prstClr val="black"/>
                </a:solidFill>
              </a:rPr>
              <a:t>Note the ‘white’ space is instrument idle time.</a:t>
            </a:r>
          </a:p>
        </p:txBody>
      </p:sp>
      <p:sp>
        <p:nvSpPr>
          <p:cNvPr id="4" name="Slide Number Placeholder 3"/>
          <p:cNvSpPr>
            <a:spLocks noGrp="1"/>
          </p:cNvSpPr>
          <p:nvPr>
            <p:ph type="sldNum" sz="quarter" idx="12"/>
          </p:nvPr>
        </p:nvSpPr>
        <p:spPr/>
        <p:txBody>
          <a:bodyPr/>
          <a:lstStyle/>
          <a:p>
            <a:fld id="{585A1C52-93DC-4A90-ADF1-DF20450C18A0}" type="slidenum">
              <a:rPr lang="en-US" smtClean="0">
                <a:solidFill>
                  <a:prstClr val="black">
                    <a:tint val="75000"/>
                  </a:prstClr>
                </a:solidFill>
              </a:rPr>
              <a:pPr/>
              <a:t>70</a:t>
            </a:fld>
            <a:endParaRPr lang="en-US">
              <a:solidFill>
                <a:prstClr val="black">
                  <a:tint val="75000"/>
                </a:prstClr>
              </a:solidFill>
            </a:endParaRPr>
          </a:p>
        </p:txBody>
      </p:sp>
      <p:sp>
        <p:nvSpPr>
          <p:cNvPr id="9" name="Title 1"/>
          <p:cNvSpPr>
            <a:spLocks noGrp="1"/>
          </p:cNvSpPr>
          <p:nvPr>
            <p:ph type="title"/>
          </p:nvPr>
        </p:nvSpPr>
        <p:spPr/>
        <p:txBody>
          <a:bodyPr>
            <a:normAutofit fontScale="90000"/>
          </a:bodyPr>
          <a:lstStyle/>
          <a:p>
            <a:r>
              <a:rPr lang="en-US" i="1" dirty="0" smtClean="0"/>
              <a:t>Recent</a:t>
            </a:r>
            <a:r>
              <a:rPr lang="en-US" dirty="0" smtClean="0"/>
              <a:t> Mode 3 (Flex mode)</a:t>
            </a:r>
            <a:br>
              <a:rPr lang="en-US" dirty="0" smtClean="0"/>
            </a:br>
            <a:r>
              <a:rPr lang="en-US" dirty="0" smtClean="0"/>
              <a:t> “Time-Time” chart</a:t>
            </a:r>
            <a:endParaRPr lang="en-US" dirty="0"/>
          </a:p>
        </p:txBody>
      </p:sp>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5272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Baseline</a:t>
            </a:r>
            <a:r>
              <a:rPr lang="en-US" dirty="0" smtClean="0"/>
              <a:t> Time-Time Mode 4</a:t>
            </a:r>
            <a:br>
              <a:rPr lang="en-US" dirty="0" smtClean="0"/>
            </a:br>
            <a:r>
              <a:rPr lang="en-US" dirty="0" smtClean="0"/>
              <a:t>(Continuous Full Disk)</a:t>
            </a:r>
            <a:endParaRPr lang="en-US" dirty="0"/>
          </a:p>
        </p:txBody>
      </p:sp>
      <p:sp>
        <p:nvSpPr>
          <p:cNvPr id="3" name="Slide Number Placeholder 2"/>
          <p:cNvSpPr>
            <a:spLocks noGrp="1"/>
          </p:cNvSpPr>
          <p:nvPr>
            <p:ph type="sldNum" sz="quarter" idx="12"/>
          </p:nvPr>
        </p:nvSpPr>
        <p:spPr/>
        <p:txBody>
          <a:bodyPr/>
          <a:lstStyle/>
          <a:p>
            <a:fld id="{585A1C52-93DC-4A90-ADF1-DF20450C18A0}" type="slidenum">
              <a:rPr lang="en-US" smtClean="0">
                <a:solidFill>
                  <a:prstClr val="black">
                    <a:tint val="75000"/>
                  </a:prstClr>
                </a:solidFill>
              </a:rPr>
              <a:pPr/>
              <a:t>71</a:t>
            </a:fld>
            <a:endParaRPr lang="en-US">
              <a:solidFill>
                <a:prstClr val="black">
                  <a:tint val="75000"/>
                </a:prstClr>
              </a:solidFill>
            </a:endParaRPr>
          </a:p>
        </p:txBody>
      </p:sp>
      <p:pic>
        <p:nvPicPr>
          <p:cNvPr id="512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40" y="1516617"/>
            <a:ext cx="9107321" cy="382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5638800"/>
            <a:ext cx="4966873" cy="923330"/>
          </a:xfrm>
          <a:prstGeom prst="rect">
            <a:avLst/>
          </a:prstGeom>
          <a:noFill/>
        </p:spPr>
        <p:txBody>
          <a:bodyPr wrap="none" rtlCol="0">
            <a:spAutoFit/>
          </a:bodyPr>
          <a:lstStyle/>
          <a:p>
            <a:r>
              <a:rPr lang="en-US" dirty="0">
                <a:solidFill>
                  <a:prstClr val="black"/>
                </a:solidFill>
              </a:rPr>
              <a:t>This is the Continuous Full Disk (every 5 min) mode</a:t>
            </a:r>
          </a:p>
          <a:p>
            <a:endParaRPr lang="en-US" dirty="0">
              <a:solidFill>
                <a:prstClr val="black"/>
              </a:solidFill>
            </a:endParaRPr>
          </a:p>
          <a:p>
            <a:r>
              <a:rPr lang="en-US" dirty="0">
                <a:solidFill>
                  <a:prstClr val="black"/>
                </a:solidFill>
              </a:rPr>
              <a:t>This is the highest data rate. </a:t>
            </a:r>
          </a:p>
        </p:txBody>
      </p:sp>
    </p:spTree>
    <p:extLst>
      <p:ext uri="{BB962C8B-B14F-4D97-AF65-F5344CB8AC3E}">
        <p14:creationId xmlns:p14="http://schemas.microsoft.com/office/powerpoint/2010/main" val="15301274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BI_scan_band1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7705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288925" y="6289675"/>
            <a:ext cx="5281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2400">
                <a:latin typeface="Times New Roman" pitchFamily="18" charset="0"/>
              </a:rPr>
              <a:t>Concept of flex mode scanning animation</a:t>
            </a:r>
          </a:p>
        </p:txBody>
      </p:sp>
      <p:sp>
        <p:nvSpPr>
          <p:cNvPr id="4100" name="Text Box 4"/>
          <p:cNvSpPr txBox="1">
            <a:spLocks noChangeArrowheads="1"/>
          </p:cNvSpPr>
          <p:nvPr/>
        </p:nvSpPr>
        <p:spPr bwMode="auto">
          <a:xfrm rot="-5400000">
            <a:off x="7214394" y="4864894"/>
            <a:ext cx="334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Figure courtesy of J. Li, CIMSS</a:t>
            </a:r>
          </a:p>
        </p:txBody>
      </p:sp>
    </p:spTree>
    <p:extLst>
      <p:ext uri="{BB962C8B-B14F-4D97-AF65-F5344CB8AC3E}">
        <p14:creationId xmlns:p14="http://schemas.microsoft.com/office/powerpoint/2010/main" val="4914727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Loop over Peoria</a:t>
            </a:r>
            <a:endParaRPr lang="en-US" dirty="0"/>
          </a:p>
        </p:txBody>
      </p:sp>
      <p:sp>
        <p:nvSpPr>
          <p:cNvPr id="3" name="Subtitle 2"/>
          <p:cNvSpPr>
            <a:spLocks noGrp="1"/>
          </p:cNvSpPr>
          <p:nvPr>
            <p:ph type="subTitle" idx="1"/>
          </p:nvPr>
        </p:nvSpPr>
        <p:spPr/>
        <p:txBody>
          <a:bodyPr/>
          <a:lstStyle/>
          <a:p>
            <a:endParaRPr lang="en-US"/>
          </a:p>
        </p:txBody>
      </p:sp>
      <p:pic>
        <p:nvPicPr>
          <p:cNvPr id="5" name="800x800_AGOES14_B1_JABI_CONUS_animated_2013163_201500_182_2013163_220000_182_EB_TSTORM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6858000"/>
          </a:xfrm>
          <a:prstGeom prst="rect">
            <a:avLst/>
          </a:prstGeom>
        </p:spPr>
      </p:pic>
    </p:spTree>
    <p:extLst>
      <p:ext uri="{BB962C8B-B14F-4D97-AF65-F5344CB8AC3E}">
        <p14:creationId xmlns:p14="http://schemas.microsoft.com/office/powerpoint/2010/main" val="240656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0"/>
            <a:ext cx="8229600" cy="1143000"/>
          </a:xfrm>
        </p:spPr>
        <p:txBody>
          <a:bodyPr/>
          <a:lstStyle/>
          <a:p>
            <a:pPr eaLnBrk="1" hangingPunct="1"/>
            <a:r>
              <a:rPr lang="en-US" altLang="en-US" sz="4000" b="1" smtClean="0">
                <a:solidFill>
                  <a:srgbClr val="FFFF00"/>
                </a:solidFill>
              </a:rPr>
              <a:t>GOES-15 Science Test</a:t>
            </a:r>
            <a:endParaRPr lang="en-US" altLang="en-US" sz="4000" smtClean="0">
              <a:solidFill>
                <a:srgbClr val="FFFF00"/>
              </a:solidFill>
            </a:endParaRPr>
          </a:p>
        </p:txBody>
      </p:sp>
      <p:sp>
        <p:nvSpPr>
          <p:cNvPr id="136195" name="Text Box 3"/>
          <p:cNvSpPr txBox="1">
            <a:spLocks noChangeArrowheads="1"/>
          </p:cNvSpPr>
          <p:nvPr/>
        </p:nvSpPr>
        <p:spPr bwMode="auto">
          <a:xfrm>
            <a:off x="1998663" y="6324600"/>
            <a:ext cx="6243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a:solidFill>
                  <a:srgbClr val="FFFFFF"/>
                </a:solidFill>
              </a:rPr>
              <a:t>Unique GOES-15 Imager Visible data from the NOAA Science Test</a:t>
            </a:r>
          </a:p>
        </p:txBody>
      </p:sp>
      <p:grpSp>
        <p:nvGrpSpPr>
          <p:cNvPr id="136196" name="Group 2"/>
          <p:cNvGrpSpPr>
            <a:grpSpLocks/>
          </p:cNvGrpSpPr>
          <p:nvPr/>
        </p:nvGrpSpPr>
        <p:grpSpPr bwMode="auto">
          <a:xfrm>
            <a:off x="2741613" y="990600"/>
            <a:ext cx="6326187" cy="5200650"/>
            <a:chOff x="1219200" y="838200"/>
            <a:chExt cx="6553200" cy="5570538"/>
          </a:xfrm>
        </p:grpSpPr>
        <p:pic>
          <p:nvPicPr>
            <p:cNvPr id="136199" name="Picture 8" descr="Igor_zoom_goes_15_13_80pc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838200"/>
              <a:ext cx="6553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0" name="Text Box 5"/>
            <p:cNvSpPr txBox="1">
              <a:spLocks noChangeArrowheads="1"/>
            </p:cNvSpPr>
            <p:nvPr/>
          </p:nvSpPr>
          <p:spPr bwMode="auto">
            <a:xfrm>
              <a:off x="5029200" y="5867400"/>
              <a:ext cx="882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30-min</a:t>
              </a:r>
            </a:p>
          </p:txBody>
        </p:sp>
        <p:sp>
          <p:nvSpPr>
            <p:cNvPr id="136201" name="Text Box 6"/>
            <p:cNvSpPr txBox="1">
              <a:spLocks noChangeArrowheads="1"/>
            </p:cNvSpPr>
            <p:nvPr/>
          </p:nvSpPr>
          <p:spPr bwMode="auto">
            <a:xfrm>
              <a:off x="1295400" y="5867400"/>
              <a:ext cx="755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srgbClr val="FFFF00"/>
                  </a:solidFill>
                </a:rPr>
                <a:t>1-min</a:t>
              </a:r>
            </a:p>
          </p:txBody>
        </p:sp>
      </p:grpSp>
      <p:sp>
        <p:nvSpPr>
          <p:cNvPr id="136197"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68F300F-D802-444B-8BF9-52A6A30DC6CE}" type="slidenum">
              <a:rPr lang="en-US" altLang="en-US" smtClean="0">
                <a:solidFill>
                  <a:srgbClr val="000000"/>
                </a:solidFill>
              </a:rPr>
              <a:pPr eaLnBrk="1" hangingPunct="1"/>
              <a:t>74</a:t>
            </a:fld>
            <a:endParaRPr lang="en-US" altLang="en-US" smtClean="0">
              <a:solidFill>
                <a:srgbClr val="000000"/>
              </a:solidFill>
            </a:endParaRPr>
          </a:p>
        </p:txBody>
      </p:sp>
      <p:sp>
        <p:nvSpPr>
          <p:cNvPr id="136198" name="Rectangle 3"/>
          <p:cNvSpPr txBox="1">
            <a:spLocks noChangeArrowheads="1"/>
          </p:cNvSpPr>
          <p:nvPr/>
        </p:nvSpPr>
        <p:spPr bwMode="auto">
          <a:xfrm>
            <a:off x="0" y="609600"/>
            <a:ext cx="2743200" cy="503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90000"/>
              </a:lnSpc>
              <a:spcBef>
                <a:spcPct val="20000"/>
              </a:spcBef>
              <a:buFontTx/>
              <a:buChar char="•"/>
            </a:pPr>
            <a:endParaRPr lang="en-US" altLang="en-US" sz="1600" dirty="0">
              <a:solidFill>
                <a:srgbClr val="000000"/>
              </a:solidFill>
            </a:endParaRPr>
          </a:p>
          <a:p>
            <a:pPr eaLnBrk="1" hangingPunct="1">
              <a:lnSpc>
                <a:spcPct val="90000"/>
              </a:lnSpc>
              <a:spcBef>
                <a:spcPct val="20000"/>
              </a:spcBef>
              <a:buFontTx/>
              <a:buChar char="•"/>
            </a:pPr>
            <a:r>
              <a:rPr lang="en-US" altLang="en-US" sz="1600" dirty="0">
                <a:solidFill>
                  <a:srgbClr val="FFFFFF"/>
                </a:solidFill>
              </a:rPr>
              <a:t>The </a:t>
            </a:r>
            <a:r>
              <a:rPr lang="en-US" altLang="en-US" sz="1600" b="1" dirty="0">
                <a:solidFill>
                  <a:srgbClr val="FFFFFF"/>
                </a:solidFill>
              </a:rPr>
              <a:t>Science Test </a:t>
            </a:r>
            <a:r>
              <a:rPr lang="en-US" altLang="en-US" sz="1600" dirty="0">
                <a:solidFill>
                  <a:srgbClr val="FFFFFF"/>
                </a:solidFill>
              </a:rPr>
              <a:t>part of Post Launch Testing for GOES-15 occurred in the summer of 2010.</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Co-led by </a:t>
            </a:r>
            <a:r>
              <a:rPr lang="en-US" altLang="en-US" sz="1600" dirty="0" err="1">
                <a:solidFill>
                  <a:srgbClr val="FFFFFF"/>
                </a:solidFill>
              </a:rPr>
              <a:t>Hillger</a:t>
            </a:r>
            <a:r>
              <a:rPr lang="en-US" altLang="en-US" sz="1600" dirty="0">
                <a:solidFill>
                  <a:srgbClr val="FFFFFF"/>
                </a:solidFill>
              </a:rPr>
              <a:t> and Schmit.</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Unique 1-minute rapid scan imagery acquired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GOES-15 data analysis will continue. All the GVAR data archived.</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Many products generated in near real-time.</a:t>
            </a:r>
          </a:p>
          <a:p>
            <a:pPr eaLnBrk="1" hangingPunct="1">
              <a:lnSpc>
                <a:spcPct val="90000"/>
              </a:lnSpc>
              <a:spcBef>
                <a:spcPct val="20000"/>
              </a:spcBef>
              <a:buFontTx/>
              <a:buChar char="•"/>
            </a:pPr>
            <a:endParaRPr lang="en-US" altLang="en-US" sz="800" dirty="0">
              <a:solidFill>
                <a:srgbClr val="FFFFFF"/>
              </a:solidFill>
            </a:endParaRPr>
          </a:p>
          <a:p>
            <a:pPr eaLnBrk="1" hangingPunct="1">
              <a:lnSpc>
                <a:spcPct val="90000"/>
              </a:lnSpc>
              <a:spcBef>
                <a:spcPct val="20000"/>
              </a:spcBef>
              <a:buFontTx/>
              <a:buChar char="•"/>
            </a:pPr>
            <a:r>
              <a:rPr lang="en-US" altLang="en-US" sz="1600" dirty="0">
                <a:solidFill>
                  <a:srgbClr val="FFFFFF"/>
                </a:solidFill>
              </a:rPr>
              <a:t>A </a:t>
            </a:r>
            <a:r>
              <a:rPr lang="en-US" altLang="en-US" sz="1600" i="1" dirty="0">
                <a:solidFill>
                  <a:srgbClr val="FFFFFF"/>
                </a:solidFill>
              </a:rPr>
              <a:t>NOAA Technical Report</a:t>
            </a:r>
            <a:r>
              <a:rPr lang="en-US" altLang="en-US" sz="1600" dirty="0">
                <a:solidFill>
                  <a:srgbClr val="FFFFFF"/>
                </a:solidFill>
              </a:rPr>
              <a:t> </a:t>
            </a:r>
            <a:r>
              <a:rPr lang="en-US" altLang="en-US" sz="1600" dirty="0" smtClean="0">
                <a:solidFill>
                  <a:srgbClr val="FFFFFF"/>
                </a:solidFill>
              </a:rPr>
              <a:t>was </a:t>
            </a:r>
            <a:r>
              <a:rPr lang="en-US" altLang="en-US" sz="1600" dirty="0">
                <a:solidFill>
                  <a:srgbClr val="FFFFFF"/>
                </a:solidFill>
              </a:rPr>
              <a:t>generated.</a:t>
            </a:r>
          </a:p>
        </p:txBody>
      </p:sp>
    </p:spTree>
    <p:extLst>
      <p:ext uri="{BB962C8B-B14F-4D97-AF65-F5344CB8AC3E}">
        <p14:creationId xmlns:p14="http://schemas.microsoft.com/office/powerpoint/2010/main" val="18080051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077AFF1-CB1F-4DC2-B04D-336926EDCB89}" type="slidenum">
              <a:rPr lang="en-US" altLang="en-US">
                <a:solidFill>
                  <a:srgbClr val="000000"/>
                </a:solidFill>
              </a:rPr>
              <a:pPr eaLnBrk="1" hangingPunct="1"/>
              <a:t>75</a:t>
            </a:fld>
            <a:endParaRPr lang="en-US" altLang="en-US">
              <a:solidFill>
                <a:srgbClr val="000000"/>
              </a:solidFill>
            </a:endParaRPr>
          </a:p>
        </p:txBody>
      </p:sp>
      <p:sp>
        <p:nvSpPr>
          <p:cNvPr id="82947" name="Rectangle 2"/>
          <p:cNvSpPr>
            <a:spLocks noGrp="1" noChangeArrowheads="1"/>
          </p:cNvSpPr>
          <p:nvPr>
            <p:ph type="title"/>
          </p:nvPr>
        </p:nvSpPr>
        <p:spPr>
          <a:xfrm>
            <a:off x="457200" y="0"/>
            <a:ext cx="8229600" cy="1143000"/>
          </a:xfrm>
        </p:spPr>
        <p:txBody>
          <a:bodyPr/>
          <a:lstStyle/>
          <a:p>
            <a:pPr eaLnBrk="1" hangingPunct="1"/>
            <a:r>
              <a:rPr lang="en-US" altLang="en-US" sz="3600" dirty="0" smtClean="0">
                <a:solidFill>
                  <a:srgbClr val="FFFF00"/>
                </a:solidFill>
              </a:rPr>
              <a:t>Sample “1-min” visible imagery</a:t>
            </a:r>
          </a:p>
        </p:txBody>
      </p:sp>
      <p:sp>
        <p:nvSpPr>
          <p:cNvPr id="82948" name="Text Box 3"/>
          <p:cNvSpPr txBox="1">
            <a:spLocks noChangeArrowheads="1"/>
          </p:cNvSpPr>
          <p:nvPr/>
        </p:nvSpPr>
        <p:spPr bwMode="auto">
          <a:xfrm>
            <a:off x="2133600" y="6384925"/>
            <a:ext cx="48498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1600" smtClean="0">
                <a:solidFill>
                  <a:srgbClr val="FFFFFF"/>
                </a:solidFill>
              </a:rPr>
              <a:t>See “what is happening”, not “what has happened”. </a:t>
            </a:r>
          </a:p>
        </p:txBody>
      </p:sp>
      <p:pic>
        <p:nvPicPr>
          <p:cNvPr id="82949" name="Picture 4" descr="ecb_g12g14_vis_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77925" y="914400"/>
            <a:ext cx="6746875" cy="506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 Box 5"/>
          <p:cNvSpPr txBox="1">
            <a:spLocks noChangeArrowheads="1"/>
          </p:cNvSpPr>
          <p:nvPr/>
        </p:nvSpPr>
        <p:spPr bwMode="auto">
          <a:xfrm>
            <a:off x="22860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dirty="0" smtClean="0">
                <a:solidFill>
                  <a:srgbClr val="FFFF00"/>
                </a:solidFill>
              </a:rPr>
              <a:t>GOES-12</a:t>
            </a:r>
          </a:p>
        </p:txBody>
      </p:sp>
      <p:sp>
        <p:nvSpPr>
          <p:cNvPr id="82951" name="Text Box 6"/>
          <p:cNvSpPr txBox="1">
            <a:spLocks noChangeArrowheads="1"/>
          </p:cNvSpPr>
          <p:nvPr/>
        </p:nvSpPr>
        <p:spPr bwMode="auto">
          <a:xfrm>
            <a:off x="5410200" y="5957887"/>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mtClean="0">
                <a:solidFill>
                  <a:srgbClr val="FFFF00"/>
                </a:solidFill>
              </a:rPr>
              <a:t>GOES-14</a:t>
            </a:r>
          </a:p>
        </p:txBody>
      </p:sp>
    </p:spTree>
    <p:extLst>
      <p:ext uri="{BB962C8B-B14F-4D97-AF65-F5344CB8AC3E}">
        <p14:creationId xmlns:p14="http://schemas.microsoft.com/office/powerpoint/2010/main" val="34497756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_ABI_FUTURE_CONUSI"/>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457200" y="0"/>
            <a:ext cx="8229600" cy="6858000"/>
          </a:xfrm>
          <a:prstGeom prst="rect">
            <a:avLst/>
          </a:prstGeom>
          <a:noFill/>
          <a:ln>
            <a:noFill/>
          </a:ln>
        </p:spPr>
      </p:pic>
      <p:sp>
        <p:nvSpPr>
          <p:cNvPr id="3" name="TextBox 2"/>
          <p:cNvSpPr txBox="1"/>
          <p:nvPr/>
        </p:nvSpPr>
        <p:spPr>
          <a:xfrm>
            <a:off x="4452685" y="600670"/>
            <a:ext cx="4538915" cy="923330"/>
          </a:xfrm>
          <a:prstGeom prst="rect">
            <a:avLst/>
          </a:prstGeom>
          <a:solidFill>
            <a:schemeClr val="tx1"/>
          </a:solidFill>
        </p:spPr>
        <p:txBody>
          <a:bodyPr wrap="square" rtlCol="0">
            <a:spAutoFit/>
          </a:bodyPr>
          <a:lstStyle/>
          <a:p>
            <a:r>
              <a:rPr lang="en-US" dirty="0" smtClean="0">
                <a:solidFill>
                  <a:srgbClr val="FFFF00"/>
                </a:solidFill>
              </a:rPr>
              <a:t>Flex Mode (3) would offer a total of 4 </a:t>
            </a:r>
            <a:r>
              <a:rPr lang="en-US" dirty="0" err="1" smtClean="0">
                <a:solidFill>
                  <a:srgbClr val="FFFF00"/>
                </a:solidFill>
              </a:rPr>
              <a:t>meso</a:t>
            </a:r>
            <a:r>
              <a:rPr lang="en-US" dirty="0" smtClean="0">
                <a:solidFill>
                  <a:srgbClr val="FFFF00"/>
                </a:solidFill>
              </a:rPr>
              <a:t>-scale sectors, from the combined 2 satellite constellation.</a:t>
            </a:r>
            <a:endParaRPr lang="en-US" dirty="0">
              <a:solidFill>
                <a:srgbClr val="FFFF00"/>
              </a:solidFill>
            </a:endParaRPr>
          </a:p>
        </p:txBody>
      </p:sp>
      <p:sp>
        <p:nvSpPr>
          <p:cNvPr id="4" name="Rectangle 3"/>
          <p:cNvSpPr/>
          <p:nvPr/>
        </p:nvSpPr>
        <p:spPr>
          <a:xfrm rot="1078995">
            <a:off x="2771257" y="-287715"/>
            <a:ext cx="1029182" cy="2319088"/>
          </a:xfrm>
          <a:prstGeom prst="rect">
            <a:avLst/>
          </a:prstGeom>
          <a:noFill/>
          <a:ln>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078995">
            <a:off x="673012" y="3557340"/>
            <a:ext cx="1029182" cy="1067246"/>
          </a:xfrm>
          <a:prstGeom prst="rect">
            <a:avLst/>
          </a:prstGeom>
          <a:noFill/>
          <a:ln>
            <a:solidFill>
              <a:schemeClr val="tx2">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6400800" y="6258580"/>
            <a:ext cx="2217274" cy="523220"/>
          </a:xfrm>
          <a:prstGeom prst="rect">
            <a:avLst/>
          </a:prstGeom>
          <a:noFill/>
        </p:spPr>
        <p:txBody>
          <a:bodyPr wrap="none" rtlCol="0">
            <a:spAutoFit/>
          </a:bodyPr>
          <a:lstStyle/>
          <a:p>
            <a:r>
              <a:rPr lang="en-US" sz="2800" b="1" dirty="0" smtClean="0">
                <a:solidFill>
                  <a:schemeClr val="accent3"/>
                </a:solidFill>
              </a:rPr>
              <a:t>PROPOSED</a:t>
            </a:r>
            <a:endParaRPr lang="en-US" b="1" dirty="0">
              <a:solidFill>
                <a:schemeClr val="accent3"/>
              </a:solidFill>
            </a:endParaRPr>
          </a:p>
        </p:txBody>
      </p:sp>
      <p:sp>
        <p:nvSpPr>
          <p:cNvPr id="7" name="Rectangle 6"/>
          <p:cNvSpPr/>
          <p:nvPr/>
        </p:nvSpPr>
        <p:spPr>
          <a:xfrm rot="20576869">
            <a:off x="5886209" y="2723604"/>
            <a:ext cx="1029182" cy="1067246"/>
          </a:xfrm>
          <a:prstGeom prst="rect">
            <a:avLst/>
          </a:prstGeom>
          <a:noFill/>
          <a:ln>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rot="20576869">
            <a:off x="7904759" y="3377313"/>
            <a:ext cx="1029182" cy="1067246"/>
          </a:xfrm>
          <a:prstGeom prst="rect">
            <a:avLst/>
          </a:prstGeom>
          <a:noFill/>
          <a:ln>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1460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ed-EAST-WEST-conu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579438"/>
            <a:ext cx="9144000" cy="5699125"/>
          </a:xfrm>
          <a:prstGeom prst="rect">
            <a:avLst/>
          </a:prstGeom>
          <a:noFill/>
          <a:ln>
            <a:noFill/>
          </a:ln>
        </p:spPr>
      </p:pic>
      <p:sp>
        <p:nvSpPr>
          <p:cNvPr id="3" name="Title 2"/>
          <p:cNvSpPr txBox="1">
            <a:spLocks/>
          </p:cNvSpPr>
          <p:nvPr/>
        </p:nvSpPr>
        <p:spPr>
          <a:xfrm>
            <a:off x="228600" y="4648200"/>
            <a:ext cx="7696200" cy="2057400"/>
          </a:xfrm>
          <a:prstGeom prst="rect">
            <a:avLst/>
          </a:prstGeom>
          <a:solidFill>
            <a:schemeClr val="tx1"/>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srgbClr val="FFFF00"/>
                </a:solidFill>
              </a:rPr>
              <a:t>ABI CONUS sector scan coverage from </a:t>
            </a:r>
            <a:r>
              <a:rPr lang="en-US" dirty="0" smtClean="0">
                <a:solidFill>
                  <a:srgbClr val="FFFF00"/>
                </a:solidFill>
              </a:rPr>
              <a:t>East and West </a:t>
            </a:r>
            <a:r>
              <a:rPr lang="en-US" sz="3200" dirty="0" smtClean="0">
                <a:solidFill>
                  <a:srgbClr val="FFFF00"/>
                </a:solidFill>
              </a:rPr>
              <a:t>(NOAT/GORWG-approved)</a:t>
            </a:r>
            <a:endParaRPr lang="en-US" sz="3200" dirty="0">
              <a:solidFill>
                <a:srgbClr val="FFFF00"/>
              </a:solidFill>
            </a:endParaRPr>
          </a:p>
        </p:txBody>
      </p:sp>
      <p:sp>
        <p:nvSpPr>
          <p:cNvPr id="4" name="Slide Number Placeholder 3"/>
          <p:cNvSpPr>
            <a:spLocks noGrp="1"/>
          </p:cNvSpPr>
          <p:nvPr>
            <p:ph type="sldNum" sz="quarter" idx="12"/>
          </p:nvPr>
        </p:nvSpPr>
        <p:spPr/>
        <p:txBody>
          <a:bodyPr/>
          <a:lstStyle/>
          <a:p>
            <a:pPr>
              <a:defRPr/>
            </a:pPr>
            <a:fld id="{D2ECD224-1A74-47C7-937F-D2AF1EDE567F}" type="slidenum">
              <a:rPr lang="en-US" smtClean="0">
                <a:solidFill>
                  <a:srgbClr val="000000"/>
                </a:solidFill>
              </a:rPr>
              <a:pPr>
                <a:defRPr/>
              </a:pPr>
              <a:t>77</a:t>
            </a:fld>
            <a:endParaRPr lang="en-US" dirty="0">
              <a:solidFill>
                <a:srgbClr val="000000"/>
              </a:solidFill>
            </a:endParaRPr>
          </a:p>
        </p:txBody>
      </p:sp>
    </p:spTree>
    <p:extLst>
      <p:ext uri="{BB962C8B-B14F-4D97-AF65-F5344CB8AC3E}">
        <p14:creationId xmlns:p14="http://schemas.microsoft.com/office/powerpoint/2010/main" val="374230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1"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Overview</a:t>
            </a:r>
          </a:p>
          <a:p>
            <a:pPr eaLnBrk="1" hangingPunct="1"/>
            <a:endParaRPr lang="en-US" dirty="0">
              <a:solidFill>
                <a:srgbClr val="FFFF00"/>
              </a:solidFill>
            </a:endParaRPr>
          </a:p>
          <a:p>
            <a:pPr eaLnBrk="1" hangingPunct="1"/>
            <a:r>
              <a:rPr lang="en-US" dirty="0" smtClean="0">
                <a:solidFill>
                  <a:schemeClr val="bg1"/>
                </a:solidFill>
              </a:rPr>
              <a:t>ABI</a:t>
            </a:r>
          </a:p>
          <a:p>
            <a:pPr lvl="1" eaLnBrk="1" hangingPunct="1"/>
            <a:r>
              <a:rPr lang="en-US" dirty="0" smtClean="0">
                <a:solidFill>
                  <a:schemeClr val="bg1"/>
                </a:solidFill>
              </a:rPr>
              <a:t>Spectral</a:t>
            </a:r>
          </a:p>
          <a:p>
            <a:pPr lvl="1" eaLnBrk="1" hangingPunct="1"/>
            <a:r>
              <a:rPr lang="en-US" dirty="0" smtClean="0">
                <a:solidFill>
                  <a:schemeClr val="bg1"/>
                </a:solidFill>
              </a:rPr>
              <a:t>Temporal</a:t>
            </a:r>
          </a:p>
          <a:p>
            <a:pPr lvl="1" eaLnBrk="1" hangingPunct="1"/>
            <a:r>
              <a:rPr lang="en-US" dirty="0">
                <a:solidFill>
                  <a:srgbClr val="FFFF00"/>
                </a:solidFill>
              </a:rPr>
              <a:t>Spatial</a:t>
            </a:r>
          </a:p>
          <a:p>
            <a:pPr lvl="1" eaLnBrk="1" hangingPunct="1"/>
            <a:endParaRPr lang="en-US" dirty="0" smtClean="0">
              <a:solidFill>
                <a:schemeClr val="bg1"/>
              </a:solidFill>
            </a:endParaRPr>
          </a:p>
          <a:p>
            <a:pPr eaLnBrk="1" hangingPunct="1"/>
            <a:r>
              <a:rPr lang="en-US" dirty="0" smtClean="0">
                <a:solidFill>
                  <a:schemeClr val="bg1"/>
                </a:solidFill>
              </a:rPr>
              <a:t>Other</a:t>
            </a:r>
          </a:p>
          <a:p>
            <a:pPr eaLnBrk="1" hangingPunct="1"/>
            <a:r>
              <a:rPr lang="en-US" dirty="0" smtClean="0">
                <a:solidFill>
                  <a:schemeClr val="bg1"/>
                </a:solidFill>
              </a:rPr>
              <a:t>Summary</a:t>
            </a:r>
            <a:endParaRPr lang="en-US" dirty="0" smtClean="0">
              <a:solidFill>
                <a:schemeClr val="bg1"/>
              </a:solidFill>
            </a:endParaRPr>
          </a:p>
          <a:p>
            <a:pPr eaLnBrk="1" hangingPunct="1"/>
            <a:r>
              <a:rPr lang="en-US" dirty="0" smtClean="0">
                <a:solidFill>
                  <a:schemeClr val="bg1"/>
                </a:solidFill>
              </a:rPr>
              <a:t>More </a:t>
            </a:r>
            <a:r>
              <a:rPr lang="en-US" dirty="0" smtClean="0">
                <a:solidFill>
                  <a:schemeClr val="bg1"/>
                </a:solidFill>
              </a:rPr>
              <a:t>information</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78</a:t>
            </a:fld>
            <a:endParaRPr lang="en-US" smtClean="0">
              <a:solidFill>
                <a:srgbClr val="000000"/>
              </a:solidFill>
            </a:endParaRPr>
          </a:p>
        </p:txBody>
      </p:sp>
      <p:sp>
        <p:nvSpPr>
          <p:cNvPr id="6" name="TextBox 2"/>
          <p:cNvSpPr txBox="1">
            <a:spLocks noChangeArrowheads="1"/>
          </p:cNvSpPr>
          <p:nvPr/>
        </p:nvSpPr>
        <p:spPr bwMode="auto">
          <a:xfrm>
            <a:off x="6819900" y="4938713"/>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438400"/>
            <a:ext cx="47625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36008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ES_R_Optimal_RES_2km_Zoomed_Proposed_CONUS"/>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762000"/>
            <a:ext cx="9144000" cy="9144000"/>
          </a:xfrm>
          <a:prstGeom prst="rect">
            <a:avLst/>
          </a:prstGeom>
          <a:noFill/>
          <a:ln>
            <a:noFill/>
          </a:ln>
        </p:spPr>
      </p:pic>
      <p:sp>
        <p:nvSpPr>
          <p:cNvPr id="3" name="Title 2"/>
          <p:cNvSpPr txBox="1">
            <a:spLocks/>
          </p:cNvSpPr>
          <p:nvPr/>
        </p:nvSpPr>
        <p:spPr>
          <a:xfrm>
            <a:off x="76200" y="-76200"/>
            <a:ext cx="90678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dirty="0" smtClean="0">
                <a:solidFill>
                  <a:prstClr val="black"/>
                </a:solidFill>
              </a:rPr>
              <a:t>ABI IR Pixel size from West and East </a:t>
            </a:r>
          </a:p>
          <a:p>
            <a:r>
              <a:rPr lang="en-US" dirty="0" smtClean="0">
                <a:solidFill>
                  <a:prstClr val="black"/>
                </a:solidFill>
              </a:rPr>
              <a:t>(proposed ABI CONUS West and East)</a:t>
            </a:r>
            <a:endParaRPr lang="en-US" dirty="0">
              <a:solidFill>
                <a:prstClr val="black"/>
              </a:solidFill>
            </a:endParaRPr>
          </a:p>
        </p:txBody>
      </p:sp>
      <p:sp>
        <p:nvSpPr>
          <p:cNvPr id="4" name="TextBox 3"/>
          <p:cNvSpPr txBox="1"/>
          <p:nvPr/>
        </p:nvSpPr>
        <p:spPr>
          <a:xfrm>
            <a:off x="5791200" y="3124199"/>
            <a:ext cx="2351541" cy="584775"/>
          </a:xfrm>
          <a:prstGeom prst="rect">
            <a:avLst/>
          </a:prstGeom>
          <a:noFill/>
        </p:spPr>
        <p:txBody>
          <a:bodyPr wrap="none" rtlCol="0">
            <a:spAutoFit/>
          </a:bodyPr>
          <a:lstStyle/>
          <a:p>
            <a:r>
              <a:rPr lang="en-US" sz="3200" b="1" dirty="0">
                <a:solidFill>
                  <a:prstClr val="white"/>
                </a:solidFill>
              </a:rPr>
              <a:t>East Optimal</a:t>
            </a:r>
          </a:p>
        </p:txBody>
      </p:sp>
      <p:sp>
        <p:nvSpPr>
          <p:cNvPr id="5" name="TextBox 4"/>
          <p:cNvSpPr txBox="1"/>
          <p:nvPr/>
        </p:nvSpPr>
        <p:spPr>
          <a:xfrm>
            <a:off x="457200" y="3276599"/>
            <a:ext cx="2518638" cy="584775"/>
          </a:xfrm>
          <a:prstGeom prst="rect">
            <a:avLst/>
          </a:prstGeom>
          <a:noFill/>
        </p:spPr>
        <p:txBody>
          <a:bodyPr wrap="none" rtlCol="0">
            <a:spAutoFit/>
          </a:bodyPr>
          <a:lstStyle/>
          <a:p>
            <a:r>
              <a:rPr lang="en-US" sz="3200" b="1" dirty="0">
                <a:solidFill>
                  <a:prstClr val="white"/>
                </a:solidFill>
              </a:rPr>
              <a:t>West Optimal</a:t>
            </a:r>
          </a:p>
        </p:txBody>
      </p:sp>
    </p:spTree>
    <p:extLst>
      <p:ext uri="{BB962C8B-B14F-4D97-AF65-F5344CB8AC3E}">
        <p14:creationId xmlns:p14="http://schemas.microsoft.com/office/powerpoint/2010/main" val="2726237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_Vis_Sat_20140320_17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87313"/>
            <a:ext cx="9144000" cy="6683375"/>
          </a:xfrm>
          <a:prstGeom prst="rect">
            <a:avLst/>
          </a:prstGeom>
          <a:noFill/>
          <a:ln>
            <a:noFill/>
          </a:ln>
        </p:spPr>
      </p:pic>
      <p:cxnSp>
        <p:nvCxnSpPr>
          <p:cNvPr id="4" name="Straight Connector 3"/>
          <p:cNvCxnSpPr/>
          <p:nvPr/>
        </p:nvCxnSpPr>
        <p:spPr>
          <a:xfrm>
            <a:off x="1676400" y="4724400"/>
            <a:ext cx="0" cy="121920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752600" y="4724400"/>
            <a:ext cx="748923" cy="369332"/>
          </a:xfrm>
          <a:prstGeom prst="rect">
            <a:avLst/>
          </a:prstGeom>
          <a:noFill/>
        </p:spPr>
        <p:txBody>
          <a:bodyPr wrap="none" rtlCol="0">
            <a:spAutoFit/>
          </a:bodyPr>
          <a:lstStyle/>
          <a:p>
            <a:r>
              <a:rPr lang="en-US" dirty="0">
                <a:solidFill>
                  <a:schemeClr val="accent1"/>
                </a:solidFill>
              </a:rPr>
              <a:t>seam</a:t>
            </a:r>
          </a:p>
        </p:txBody>
      </p:sp>
    </p:spTree>
    <p:extLst>
      <p:ext uri="{BB962C8B-B14F-4D97-AF65-F5344CB8AC3E}">
        <p14:creationId xmlns:p14="http://schemas.microsoft.com/office/powerpoint/2010/main" val="23557511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p://tims@mailserv.ssec.wisc.edu:993/fetch%3EUID%3E/INBOX%3E216230?part=1.2&amp;type=image/png&amp;filename=Capture_lza_lat.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title"/>
          </p:nvPr>
        </p:nvSpPr>
        <p:spPr/>
        <p:txBody>
          <a:bodyPr/>
          <a:lstStyle/>
          <a:p>
            <a:r>
              <a:rPr lang="en-US" dirty="0" smtClean="0"/>
              <a:t>ABI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79" y="1447800"/>
            <a:ext cx="9012621" cy="3733800"/>
          </a:xfrm>
          <a:prstGeom prst="rect">
            <a:avLst/>
          </a:prstGeom>
        </p:spPr>
      </p:pic>
      <p:sp>
        <p:nvSpPr>
          <p:cNvPr id="5" name="TextBox 4"/>
          <p:cNvSpPr txBox="1"/>
          <p:nvPr/>
        </p:nvSpPr>
        <p:spPr>
          <a:xfrm>
            <a:off x="3124200" y="6396335"/>
            <a:ext cx="2418804" cy="923330"/>
          </a:xfrm>
          <a:prstGeom prst="rect">
            <a:avLst/>
          </a:prstGeom>
          <a:noFill/>
        </p:spPr>
        <p:txBody>
          <a:bodyPr wrap="none" rtlCol="0">
            <a:spAutoFit/>
          </a:bodyPr>
          <a:lstStyle/>
          <a:p>
            <a:r>
              <a:rPr lang="en-US" dirty="0" smtClean="0"/>
              <a:t>Figure from J. Key, ASPB</a:t>
            </a:r>
          </a:p>
          <a:p>
            <a:endParaRPr lang="en-US" dirty="0"/>
          </a:p>
          <a:p>
            <a:endParaRPr lang="en-US" dirty="0"/>
          </a:p>
        </p:txBody>
      </p:sp>
      <p:cxnSp>
        <p:nvCxnSpPr>
          <p:cNvPr id="6" name="Straight Connector 5"/>
          <p:cNvCxnSpPr/>
          <p:nvPr/>
        </p:nvCxnSpPr>
        <p:spPr>
          <a:xfrm flipV="1">
            <a:off x="7778416" y="3314700"/>
            <a:ext cx="0" cy="8001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143500" y="3314700"/>
            <a:ext cx="2634916" cy="1203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53889" y="5105400"/>
            <a:ext cx="3581400" cy="1200329"/>
          </a:xfrm>
          <a:prstGeom prst="rect">
            <a:avLst/>
          </a:prstGeom>
          <a:solidFill>
            <a:srgbClr val="FFFF00"/>
          </a:solidFill>
        </p:spPr>
        <p:txBody>
          <a:bodyPr wrap="square" rtlCol="0">
            <a:spAutoFit/>
          </a:bodyPr>
          <a:lstStyle/>
          <a:p>
            <a:r>
              <a:rPr lang="en-US" dirty="0" smtClean="0"/>
              <a:t>In general, even at 50 degrees view angles, the spatial resolution of the ABI is comparable to today’s imager at the satellite sub-point.</a:t>
            </a:r>
            <a:endParaRPr lang="en-US" dirty="0"/>
          </a:p>
        </p:txBody>
      </p:sp>
      <p:cxnSp>
        <p:nvCxnSpPr>
          <p:cNvPr id="17" name="Straight Connector 16"/>
          <p:cNvCxnSpPr/>
          <p:nvPr/>
        </p:nvCxnSpPr>
        <p:spPr>
          <a:xfrm flipH="1" flipV="1">
            <a:off x="6906126" y="3657600"/>
            <a:ext cx="8022" cy="4953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155532" y="3657600"/>
            <a:ext cx="1750594" cy="421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124200" y="2755232"/>
            <a:ext cx="0" cy="139766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838200" y="2749216"/>
            <a:ext cx="2286000" cy="601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23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4C438056-2515-4E50-BD54-CF68FCE893EE}" type="slidenum">
              <a:rPr lang="en-US"/>
              <a:pPr/>
              <a:t>81</a:t>
            </a:fld>
            <a:endParaRPr lang="en-US"/>
          </a:p>
        </p:txBody>
      </p:sp>
      <p:sp>
        <p:nvSpPr>
          <p:cNvPr id="41987" name="Text Box 3"/>
          <p:cNvSpPr txBox="1">
            <a:spLocks noChangeArrowheads="1"/>
          </p:cNvSpPr>
          <p:nvPr/>
        </p:nvSpPr>
        <p:spPr bwMode="auto">
          <a:xfrm>
            <a:off x="2286000" y="6248400"/>
            <a:ext cx="4491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Current GOES-East Sample LZA’s</a:t>
            </a:r>
          </a:p>
        </p:txBody>
      </p:sp>
      <p:sp>
        <p:nvSpPr>
          <p:cNvPr id="41988" name="Text Box 4"/>
          <p:cNvSpPr txBox="1">
            <a:spLocks noChangeArrowheads="1"/>
          </p:cNvSpPr>
          <p:nvPr/>
        </p:nvSpPr>
        <p:spPr bwMode="auto">
          <a:xfrm>
            <a:off x="441325" y="727075"/>
            <a:ext cx="660400" cy="15525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CC3300"/>
                </a:solidFill>
              </a:rPr>
              <a:t>&lt;30</a:t>
            </a:r>
          </a:p>
          <a:p>
            <a:r>
              <a:rPr lang="en-US">
                <a:solidFill>
                  <a:schemeClr val="accent2"/>
                </a:solidFill>
              </a:rPr>
              <a:t>&lt;40</a:t>
            </a:r>
          </a:p>
          <a:p>
            <a:r>
              <a:rPr lang="en-US">
                <a:solidFill>
                  <a:schemeClr val="bg1"/>
                </a:solidFill>
              </a:rPr>
              <a:t>&lt;50</a:t>
            </a:r>
          </a:p>
          <a:p>
            <a:r>
              <a:rPr lang="en-US">
                <a:solidFill>
                  <a:schemeClr val="accent1"/>
                </a:solidFill>
              </a:rPr>
              <a:t>&lt;60</a:t>
            </a:r>
          </a:p>
        </p:txBody>
      </p:sp>
      <p:pic>
        <p:nvPicPr>
          <p:cNvPr id="41989" name="Picture 5" descr="lza_goes_east"/>
          <p:cNvPicPr>
            <a:picLocks noChangeAspect="1" noChangeArrowheads="1"/>
          </p:cNvPicPr>
          <p:nvPr/>
        </p:nvPicPr>
        <p:blipFill>
          <a:blip r:embed="rId2">
            <a:extLst>
              <a:ext uri="{28A0092B-C50C-407E-A947-70E740481C1C}">
                <a14:useLocalDpi xmlns:a14="http://schemas.microsoft.com/office/drawing/2010/main" val="0"/>
              </a:ext>
            </a:extLst>
          </a:blip>
          <a:srcRect r="18750"/>
          <a:stretch>
            <a:fillRect/>
          </a:stretch>
        </p:blipFill>
        <p:spPr bwMode="auto">
          <a:xfrm>
            <a:off x="1600200" y="685800"/>
            <a:ext cx="594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9370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BF739087-A30F-47FF-A19F-FFFC351A31F1}" type="slidenum">
              <a:rPr lang="en-US"/>
              <a:pPr/>
              <a:t>82</a:t>
            </a:fld>
            <a:endParaRPr lang="en-US"/>
          </a:p>
        </p:txBody>
      </p:sp>
      <p:pic>
        <p:nvPicPr>
          <p:cNvPr id="40962" name="Picture 2" descr="lza_goes_west"/>
          <p:cNvPicPr>
            <a:picLocks noChangeAspect="1" noChangeArrowheads="1"/>
          </p:cNvPicPr>
          <p:nvPr/>
        </p:nvPicPr>
        <p:blipFill>
          <a:blip r:embed="rId2">
            <a:extLst>
              <a:ext uri="{28A0092B-C50C-407E-A947-70E740481C1C}">
                <a14:useLocalDpi xmlns:a14="http://schemas.microsoft.com/office/drawing/2010/main" val="0"/>
              </a:ext>
            </a:extLst>
          </a:blip>
          <a:srcRect r="18750"/>
          <a:stretch>
            <a:fillRect/>
          </a:stretch>
        </p:blipFill>
        <p:spPr bwMode="auto">
          <a:xfrm>
            <a:off x="1600200" y="685800"/>
            <a:ext cx="59436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2286000" y="6248400"/>
            <a:ext cx="4592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Current GOES-West Sample LZA’s</a:t>
            </a:r>
          </a:p>
        </p:txBody>
      </p:sp>
      <p:sp>
        <p:nvSpPr>
          <p:cNvPr id="40965" name="Text Box 5"/>
          <p:cNvSpPr txBox="1">
            <a:spLocks noChangeArrowheads="1"/>
          </p:cNvSpPr>
          <p:nvPr/>
        </p:nvSpPr>
        <p:spPr bwMode="auto">
          <a:xfrm>
            <a:off x="441325" y="727075"/>
            <a:ext cx="660400" cy="15525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CC3300"/>
                </a:solidFill>
              </a:rPr>
              <a:t>&lt;30</a:t>
            </a:r>
          </a:p>
          <a:p>
            <a:r>
              <a:rPr lang="en-US">
                <a:solidFill>
                  <a:schemeClr val="accent2"/>
                </a:solidFill>
              </a:rPr>
              <a:t>&lt;40</a:t>
            </a:r>
          </a:p>
          <a:p>
            <a:r>
              <a:rPr lang="en-US">
                <a:solidFill>
                  <a:schemeClr val="bg1"/>
                </a:solidFill>
              </a:rPr>
              <a:t>&lt;50</a:t>
            </a:r>
          </a:p>
          <a:p>
            <a:r>
              <a:rPr lang="en-US">
                <a:solidFill>
                  <a:schemeClr val="accent1"/>
                </a:solidFill>
              </a:rPr>
              <a:t>&lt;60</a:t>
            </a:r>
          </a:p>
        </p:txBody>
      </p:sp>
    </p:spTree>
    <p:extLst>
      <p:ext uri="{BB962C8B-B14F-4D97-AF65-F5344CB8AC3E}">
        <p14:creationId xmlns:p14="http://schemas.microsoft.com/office/powerpoint/2010/main" val="340473998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ABIS_standard_satellite_latl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75" y="838200"/>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1" name="Picture 3" descr="GOES12_standard_satellite_latl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838200"/>
            <a:ext cx="3336925" cy="294798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0" name="Rectangle 4"/>
          <p:cNvSpPr>
            <a:spLocks noChangeArrowheads="1"/>
          </p:cNvSpPr>
          <p:nvPr/>
        </p:nvSpPr>
        <p:spPr bwMode="auto">
          <a:xfrm>
            <a:off x="654050" y="-53975"/>
            <a:ext cx="7940675" cy="1250950"/>
          </a:xfrm>
          <a:prstGeom prst="rect">
            <a:avLst/>
          </a:prstGeom>
          <a:noFill/>
          <a:ln>
            <a:noFill/>
          </a:ln>
          <a:effectLst/>
          <a:extLst>
            <a:ext uri="{909E8E84-426E-40DD-AFC4-6F175D3DCCD1}">
              <a14:hiddenFill xmlns:a14="http://schemas.microsoft.com/office/drawing/2010/main">
                <a:solidFill>
                  <a:srgbClr val="FF99CC"/>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GOES-12 and GOES-R ABI</a:t>
            </a:r>
          </a:p>
          <a:p>
            <a:pPr algn="ctr" fontAlgn="base">
              <a:spcBef>
                <a:spcPct val="0"/>
              </a:spcBef>
              <a:spcAft>
                <a:spcPct val="0"/>
              </a:spcAft>
              <a:defRPr/>
            </a:pPr>
            <a:r>
              <a:rPr lang="en-US" sz="2800" b="1">
                <a:solidFill>
                  <a:srgbClr val="FFFF00"/>
                </a:solidFill>
                <a:effectLst>
                  <a:outerShdw blurRad="38100" dist="38100" dir="2700000" algn="tl">
                    <a:srgbClr val="000000"/>
                  </a:outerShdw>
                </a:effectLst>
                <a:latin typeface="Times New Roman" pitchFamily="18" charset="0"/>
              </a:rPr>
              <a:t>Simulation of Grand Prix Fire/Southern California</a:t>
            </a:r>
          </a:p>
          <a:p>
            <a:pPr algn="ctr" fontAlgn="base">
              <a:spcBef>
                <a:spcPct val="0"/>
              </a:spcBef>
              <a:spcAft>
                <a:spcPct val="0"/>
              </a:spcAft>
              <a:defRPr/>
            </a:pPr>
            <a:endParaRPr lang="en-US" sz="2000" b="1">
              <a:solidFill>
                <a:srgbClr val="000000"/>
              </a:solidFill>
            </a:endParaRPr>
          </a:p>
        </p:txBody>
      </p:sp>
      <p:pic>
        <p:nvPicPr>
          <p:cNvPr id="160773" name="Picture 5" descr="GOES12_GrandPrix_colorfilledcontou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3876675"/>
            <a:ext cx="3335338" cy="2943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0774" name="Picture 6" descr="ABI_GrandPrix_colorfilledcontou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8875" y="3876675"/>
            <a:ext cx="3336925" cy="29416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0775" name="Text Box 7"/>
          <p:cNvSpPr txBox="1">
            <a:spLocks noChangeArrowheads="1"/>
          </p:cNvSpPr>
          <p:nvPr/>
        </p:nvSpPr>
        <p:spPr bwMode="auto">
          <a:xfrm>
            <a:off x="2863850" y="11430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6" name="Text Box 8"/>
          <p:cNvSpPr txBox="1">
            <a:spLocks noChangeArrowheads="1"/>
          </p:cNvSpPr>
          <p:nvPr/>
        </p:nvSpPr>
        <p:spPr bwMode="auto">
          <a:xfrm>
            <a:off x="2863850" y="4114800"/>
            <a:ext cx="1174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GOES-12</a:t>
            </a:r>
          </a:p>
        </p:txBody>
      </p:sp>
      <p:sp>
        <p:nvSpPr>
          <p:cNvPr id="160777" name="Text Box 9"/>
          <p:cNvSpPr txBox="1">
            <a:spLocks noChangeArrowheads="1"/>
          </p:cNvSpPr>
          <p:nvPr/>
        </p:nvSpPr>
        <p:spPr bwMode="auto">
          <a:xfrm>
            <a:off x="6750050" y="11430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8" name="Text Box 10"/>
          <p:cNvSpPr txBox="1">
            <a:spLocks noChangeArrowheads="1"/>
          </p:cNvSpPr>
          <p:nvPr/>
        </p:nvSpPr>
        <p:spPr bwMode="auto">
          <a:xfrm>
            <a:off x="6750050" y="411480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GOES-R ABI</a:t>
            </a:r>
          </a:p>
        </p:txBody>
      </p:sp>
      <p:sp>
        <p:nvSpPr>
          <p:cNvPr id="16077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2E6F9D-91DA-4B80-BF5B-6BC71ECBE38B}" type="slidenum">
              <a:rPr lang="en-US" smtClean="0">
                <a:solidFill>
                  <a:srgbClr val="000000"/>
                </a:solidFill>
              </a:rPr>
              <a:pPr eaLnBrk="1" hangingPunct="1"/>
              <a:t>83</a:t>
            </a:fld>
            <a:endParaRPr lang="en-US" smtClean="0">
              <a:solidFill>
                <a:srgbClr val="000000"/>
              </a:solidFill>
            </a:endParaRPr>
          </a:p>
        </p:txBody>
      </p:sp>
    </p:spTree>
    <p:extLst>
      <p:ext uri="{BB962C8B-B14F-4D97-AF65-F5344CB8AC3E}">
        <p14:creationId xmlns:p14="http://schemas.microsoft.com/office/powerpoint/2010/main" val="385107119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GOES4KM_112404_1645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212725" y="193675"/>
            <a:ext cx="9810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a:solidFill>
                  <a:srgbClr val="000000"/>
                </a:solidFill>
                <a:latin typeface="Times New Roman" pitchFamily="18" charset="0"/>
              </a:rPr>
              <a:t>GOES</a:t>
            </a:r>
          </a:p>
        </p:txBody>
      </p:sp>
      <p:sp>
        <p:nvSpPr>
          <p:cNvPr id="19460"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Tree>
    <p:extLst>
      <p:ext uri="{BB962C8B-B14F-4D97-AF65-F5344CB8AC3E}">
        <p14:creationId xmlns:p14="http://schemas.microsoft.com/office/powerpoint/2010/main" val="203877394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BI2KM_112404_1640_IR_TURBR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33500"/>
            <a:ext cx="11472863" cy="956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212725" y="193675"/>
            <a:ext cx="2733441"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“ABI</a:t>
            </a:r>
            <a:r>
              <a:rPr lang="en-US" sz="2400" dirty="0" smtClean="0">
                <a:solidFill>
                  <a:srgbClr val="000000"/>
                </a:solidFill>
                <a:latin typeface="Times New Roman" pitchFamily="18" charset="0"/>
              </a:rPr>
              <a:t>” from MODIS</a:t>
            </a:r>
            <a:endParaRPr lang="en-US" sz="2400" dirty="0">
              <a:solidFill>
                <a:srgbClr val="000000"/>
              </a:solidFill>
              <a:latin typeface="Times New Roman" pitchFamily="18" charset="0"/>
            </a:endParaRPr>
          </a:p>
        </p:txBody>
      </p:sp>
      <p:sp>
        <p:nvSpPr>
          <p:cNvPr id="20484" name="Text Box 4"/>
          <p:cNvSpPr txBox="1">
            <a:spLocks noChangeArrowheads="1"/>
          </p:cNvSpPr>
          <p:nvPr/>
        </p:nvSpPr>
        <p:spPr bwMode="auto">
          <a:xfrm>
            <a:off x="76200" y="6477000"/>
            <a:ext cx="434975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Figure courtesy of K. Bedka and W. Feltz</a:t>
            </a:r>
          </a:p>
        </p:txBody>
      </p:sp>
      <p:sp>
        <p:nvSpPr>
          <p:cNvPr id="2048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0CE682-699B-4F79-8A7C-49195558AB9E}" type="slidenum">
              <a:rPr lang="en-US" smtClean="0">
                <a:solidFill>
                  <a:srgbClr val="000000"/>
                </a:solidFill>
              </a:rPr>
              <a:pPr eaLnBrk="1" hangingPunct="1"/>
              <a:t>85</a:t>
            </a:fld>
            <a:endParaRPr lang="en-US" smtClean="0">
              <a:solidFill>
                <a:srgbClr val="000000"/>
              </a:solidFill>
            </a:endParaRPr>
          </a:p>
        </p:txBody>
      </p:sp>
    </p:spTree>
    <p:extLst>
      <p:ext uri="{BB962C8B-B14F-4D97-AF65-F5344CB8AC3E}">
        <p14:creationId xmlns:p14="http://schemas.microsoft.com/office/powerpoint/2010/main" val="20994454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ADD1D8B-2E7A-44A2-BDAD-DE044D6F7FC9}" type="slidenum">
              <a:rPr lang="en-US">
                <a:solidFill>
                  <a:srgbClr val="000000"/>
                </a:solidFill>
              </a:rPr>
              <a:pPr eaLnBrk="1" hangingPunct="1"/>
              <a:t>86</a:t>
            </a:fld>
            <a:endParaRPr lang="en-US">
              <a:solidFill>
                <a:srgbClr val="000000"/>
              </a:solidFill>
            </a:endParaRPr>
          </a:p>
        </p:txBody>
      </p:sp>
      <p:sp>
        <p:nvSpPr>
          <p:cNvPr id="158723" name="Text Box 2"/>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Nocturnal Fog/Stratus Over the Northern Plains</a:t>
            </a:r>
            <a:endParaRPr lang="en-US" sz="2400">
              <a:solidFill>
                <a:srgbClr val="FFFF00"/>
              </a:solidFill>
              <a:latin typeface="Times New Roman" pitchFamily="18" charset="0"/>
            </a:endParaRPr>
          </a:p>
        </p:txBody>
      </p:sp>
      <p:sp>
        <p:nvSpPr>
          <p:cNvPr id="158724" name="Text Box 3"/>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8725" name="Text Box 4"/>
          <p:cNvSpPr txBox="1">
            <a:spLocks noChangeArrowheads="1"/>
          </p:cNvSpPr>
          <p:nvPr/>
        </p:nvSpPr>
        <p:spPr bwMode="auto">
          <a:xfrm>
            <a:off x="2767013" y="6003925"/>
            <a:ext cx="37099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“ABI”   4 minus 11 μm Difference</a:t>
            </a:r>
            <a:endParaRPr lang="en-US" sz="2400">
              <a:solidFill>
                <a:srgbClr val="FFFF00"/>
              </a:solidFill>
              <a:latin typeface="Times New Roman" pitchFamily="18" charset="0"/>
            </a:endParaRPr>
          </a:p>
        </p:txBody>
      </p:sp>
      <p:pic>
        <p:nvPicPr>
          <p:cNvPr id="158726" name="Picture 5" descr="bams-1941f1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5663"/>
            <a:ext cx="68199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2328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EFCC85-6E87-4A09-98FD-C2A6E7808A60}" type="slidenum">
              <a:rPr lang="en-US">
                <a:solidFill>
                  <a:srgbClr val="000000"/>
                </a:solidFill>
              </a:rPr>
              <a:pPr eaLnBrk="1" hangingPunct="1"/>
              <a:t>87</a:t>
            </a:fld>
            <a:endParaRPr lang="en-US">
              <a:solidFill>
                <a:srgbClr val="000000"/>
              </a:solidFill>
            </a:endParaRPr>
          </a:p>
        </p:txBody>
      </p:sp>
      <p:sp>
        <p:nvSpPr>
          <p:cNvPr id="159747" name="Text Box 2"/>
          <p:cNvSpPr txBox="1">
            <a:spLocks noChangeArrowheads="1"/>
          </p:cNvSpPr>
          <p:nvPr/>
        </p:nvSpPr>
        <p:spPr bwMode="auto">
          <a:xfrm>
            <a:off x="381000" y="6248400"/>
            <a:ext cx="838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ABI image (from MODIS) shows greater detail in structure of fog. </a:t>
            </a:r>
          </a:p>
        </p:txBody>
      </p:sp>
      <p:sp>
        <p:nvSpPr>
          <p:cNvPr id="159748" name="Text Box 3"/>
          <p:cNvSpPr txBox="1">
            <a:spLocks noChangeArrowheads="1"/>
          </p:cNvSpPr>
          <p:nvPr/>
        </p:nvSpPr>
        <p:spPr bwMode="auto">
          <a:xfrm>
            <a:off x="2566988" y="6003925"/>
            <a:ext cx="39862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FFFF00"/>
                </a:solidFill>
                <a:latin typeface="Times New Roman" pitchFamily="18" charset="0"/>
              </a:rPr>
              <a:t>GOES-10  4 minus 11 μm Difference</a:t>
            </a:r>
            <a:endParaRPr lang="en-US" sz="2400">
              <a:solidFill>
                <a:srgbClr val="FFFF00"/>
              </a:solidFill>
              <a:latin typeface="Times New Roman" pitchFamily="18" charset="0"/>
            </a:endParaRPr>
          </a:p>
        </p:txBody>
      </p:sp>
      <p:pic>
        <p:nvPicPr>
          <p:cNvPr id="159749" name="Picture 4" descr="bams-1941f1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2488"/>
            <a:ext cx="6827838" cy="512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Box 5"/>
          <p:cNvSpPr txBox="1">
            <a:spLocks noChangeArrowheads="1"/>
          </p:cNvSpPr>
          <p:nvPr/>
        </p:nvSpPr>
        <p:spPr bwMode="auto">
          <a:xfrm>
            <a:off x="1295400" y="228600"/>
            <a:ext cx="648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latin typeface="Times New Roman" pitchFamily="18" charset="0"/>
              </a:rPr>
              <a:t>Nocturnal Fog/Stratus Over the Northern Plains</a:t>
            </a:r>
            <a:endParaRPr lang="en-US" sz="2400" dirty="0">
              <a:solidFill>
                <a:srgbClr val="FFFF00"/>
              </a:solidFill>
              <a:latin typeface="Times New Roman" pitchFamily="18" charset="0"/>
            </a:endParaRPr>
          </a:p>
        </p:txBody>
      </p:sp>
    </p:spTree>
    <p:extLst>
      <p:ext uri="{BB962C8B-B14F-4D97-AF65-F5344CB8AC3E}">
        <p14:creationId xmlns:p14="http://schemas.microsoft.com/office/powerpoint/2010/main" val="4140533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76200"/>
            <a:ext cx="8229600" cy="1143000"/>
          </a:xfrm>
        </p:spPr>
        <p:txBody>
          <a:bodyPr>
            <a:normAutofit/>
          </a:bodyPr>
          <a:lstStyle/>
          <a:p>
            <a:r>
              <a:rPr lang="en-US" sz="2700" b="1" dirty="0" smtClean="0">
                <a:solidFill>
                  <a:srgbClr val="FFFF00"/>
                </a:solidFill>
              </a:rPr>
              <a:t>GOES-14 </a:t>
            </a:r>
            <a:r>
              <a:rPr lang="en-US" sz="2700" b="1" dirty="0">
                <a:solidFill>
                  <a:srgbClr val="FFFF00"/>
                </a:solidFill>
              </a:rPr>
              <a:t>Super Rapid Scan Operations to Prepare for </a:t>
            </a:r>
            <a:r>
              <a:rPr lang="en-US" sz="2700" b="1" dirty="0" smtClean="0">
                <a:solidFill>
                  <a:srgbClr val="FFFF00"/>
                </a:solidFill>
              </a:rPr>
              <a:t>GOES-R (SRSOR)</a:t>
            </a:r>
            <a:endParaRPr lang="en-US" sz="1800" b="1" dirty="0">
              <a:solidFill>
                <a:srgbClr val="FFFF00"/>
              </a:solidFill>
            </a:endParaRPr>
          </a:p>
        </p:txBody>
      </p:sp>
      <p:sp>
        <p:nvSpPr>
          <p:cNvPr id="13" name="Content Placeholder 12"/>
          <p:cNvSpPr>
            <a:spLocks noGrp="1"/>
          </p:cNvSpPr>
          <p:nvPr>
            <p:ph sz="half" idx="1"/>
          </p:nvPr>
        </p:nvSpPr>
        <p:spPr>
          <a:xfrm>
            <a:off x="152400" y="990600"/>
            <a:ext cx="4495800" cy="5112385"/>
          </a:xfrm>
        </p:spPr>
        <p:txBody>
          <a:bodyPr>
            <a:noAutofit/>
          </a:bodyPr>
          <a:lstStyle/>
          <a:p>
            <a:pPr marL="0" indent="0">
              <a:buNone/>
              <a:defRPr/>
            </a:pPr>
            <a:r>
              <a:rPr lang="en-US" sz="2000" dirty="0" smtClean="0">
                <a:solidFill>
                  <a:schemeClr val="bg1"/>
                </a:solidFill>
              </a:rPr>
              <a:t>SRSOR plans for 2015 </a:t>
            </a:r>
            <a:r>
              <a:rPr lang="en-US" sz="2000" dirty="0">
                <a:solidFill>
                  <a:schemeClr val="bg1"/>
                </a:solidFill>
              </a:rPr>
              <a:t>include May </a:t>
            </a:r>
            <a:r>
              <a:rPr lang="en-US" sz="2000" dirty="0" smtClean="0">
                <a:solidFill>
                  <a:schemeClr val="bg1"/>
                </a:solidFill>
              </a:rPr>
              <a:t>18-June </a:t>
            </a:r>
            <a:r>
              <a:rPr lang="en-US" sz="2000" dirty="0">
                <a:solidFill>
                  <a:schemeClr val="bg1"/>
                </a:solidFill>
              </a:rPr>
              <a:t>12, and August </a:t>
            </a:r>
            <a:r>
              <a:rPr lang="en-US" sz="2000" dirty="0" smtClean="0">
                <a:solidFill>
                  <a:schemeClr val="bg1"/>
                </a:solidFill>
              </a:rPr>
              <a:t>10-22: </a:t>
            </a:r>
          </a:p>
          <a:p>
            <a:pPr marL="457200" lvl="1" indent="0">
              <a:buNone/>
              <a:defRPr/>
            </a:pPr>
            <a:r>
              <a:rPr lang="en-US" sz="1400" dirty="0">
                <a:solidFill>
                  <a:schemeClr val="bg1"/>
                </a:solidFill>
                <a:hlinkClick r:id="rId3"/>
              </a:rPr>
              <a:t>http://</a:t>
            </a:r>
            <a:r>
              <a:rPr lang="en-US" sz="1400" dirty="0" smtClean="0">
                <a:solidFill>
                  <a:schemeClr val="bg1"/>
                </a:solidFill>
                <a:hlinkClick r:id="rId3"/>
              </a:rPr>
              <a:t>cimss.ssec.wisc.edu/goes/srsor2015/GOES-14_SRSOR.html</a:t>
            </a:r>
            <a:endParaRPr lang="en-US" sz="1400" dirty="0" smtClean="0">
              <a:solidFill>
                <a:schemeClr val="bg1"/>
              </a:solidFill>
            </a:endParaRPr>
          </a:p>
          <a:p>
            <a:pPr marL="457200" lvl="1" indent="0">
              <a:buNone/>
              <a:defRPr/>
            </a:pPr>
            <a:endParaRPr lang="en-US" sz="1000" dirty="0">
              <a:solidFill>
                <a:schemeClr val="bg1"/>
              </a:solidFill>
            </a:endParaRPr>
          </a:p>
          <a:p>
            <a:pPr marL="0" lvl="1" indent="0">
              <a:buNone/>
              <a:defRPr/>
            </a:pPr>
            <a:r>
              <a:rPr lang="en-US" sz="2000" dirty="0" smtClean="0">
                <a:solidFill>
                  <a:schemeClr val="bg1"/>
                </a:solidFill>
              </a:rPr>
              <a:t>Data during parts of 2012 (Hurricane Sandy, convection), 2013 (CA Rim Fire, convection) and 2014 (Hurricane Marie, convection): </a:t>
            </a:r>
            <a:endParaRPr lang="en-US" sz="2000" dirty="0">
              <a:solidFill>
                <a:schemeClr val="bg1"/>
              </a:solidFill>
            </a:endParaRPr>
          </a:p>
          <a:p>
            <a:pPr marL="457200" lvl="1" indent="0">
              <a:lnSpc>
                <a:spcPct val="95000"/>
              </a:lnSpc>
              <a:buNone/>
              <a:defRPr/>
            </a:pPr>
            <a:r>
              <a:rPr lang="en-US" sz="1400" i="1" dirty="0" smtClean="0">
                <a:solidFill>
                  <a:schemeClr val="bg1"/>
                </a:solidFill>
                <a:hlinkClick r:id="rId4"/>
              </a:rPr>
              <a:t>http://cimss.ssec.wisc.edu/goes/srsor/GOES-14_SRSOR.html</a:t>
            </a:r>
            <a:r>
              <a:rPr lang="en-US" sz="1400" i="1" dirty="0" smtClean="0">
                <a:solidFill>
                  <a:schemeClr val="bg1"/>
                </a:solidFill>
              </a:rPr>
              <a:t> </a:t>
            </a:r>
          </a:p>
          <a:p>
            <a:pPr marL="457200" lvl="1" indent="0">
              <a:lnSpc>
                <a:spcPct val="95000"/>
              </a:lnSpc>
              <a:buNone/>
              <a:defRPr/>
            </a:pPr>
            <a:r>
              <a:rPr lang="en-US" sz="1400" i="1" dirty="0" smtClean="0">
                <a:solidFill>
                  <a:schemeClr val="bg1"/>
                </a:solidFill>
                <a:hlinkClick r:id="rId5"/>
              </a:rPr>
              <a:t>http</a:t>
            </a:r>
            <a:r>
              <a:rPr lang="en-US" sz="1400" i="1" dirty="0">
                <a:solidFill>
                  <a:schemeClr val="bg1"/>
                </a:solidFill>
                <a:hlinkClick r:id="rId5"/>
              </a:rPr>
              <a:t>://</a:t>
            </a:r>
            <a:r>
              <a:rPr lang="en-US" sz="1400" i="1" dirty="0" smtClean="0">
                <a:solidFill>
                  <a:schemeClr val="bg1"/>
                </a:solidFill>
                <a:hlinkClick r:id="rId5"/>
              </a:rPr>
              <a:t>cimss.ssec.wisc.edu/goes/srsor2013/GOES-14_SRSOR.html</a:t>
            </a:r>
            <a:endParaRPr lang="en-US" sz="1400" i="1" dirty="0" smtClean="0">
              <a:solidFill>
                <a:schemeClr val="bg1"/>
              </a:solidFill>
            </a:endParaRPr>
          </a:p>
          <a:p>
            <a:pPr marL="457200" lvl="1" indent="0">
              <a:lnSpc>
                <a:spcPct val="95000"/>
              </a:lnSpc>
              <a:buNone/>
              <a:defRPr/>
            </a:pPr>
            <a:r>
              <a:rPr lang="en-US" sz="1400" i="1" dirty="0">
                <a:solidFill>
                  <a:schemeClr val="bg1"/>
                </a:solidFill>
                <a:hlinkClick r:id="rId6"/>
              </a:rPr>
              <a:t>http://</a:t>
            </a:r>
            <a:r>
              <a:rPr lang="en-US" sz="1400" i="1" dirty="0" smtClean="0">
                <a:solidFill>
                  <a:schemeClr val="bg1"/>
                </a:solidFill>
                <a:hlinkClick r:id="rId6"/>
              </a:rPr>
              <a:t>cimss.ssec.wisc.edu/goes/srsor2014/GOES-14_SRSOR.html</a:t>
            </a:r>
            <a:r>
              <a:rPr lang="en-US" sz="2000" i="1" dirty="0" smtClean="0">
                <a:solidFill>
                  <a:schemeClr val="bg1"/>
                </a:solidFill>
              </a:rPr>
              <a:t/>
            </a:r>
            <a:br>
              <a:rPr lang="en-US" sz="2000" i="1" dirty="0" smtClean="0">
                <a:solidFill>
                  <a:schemeClr val="bg1"/>
                </a:solidFill>
              </a:rPr>
            </a:br>
            <a:endParaRPr lang="en-US" sz="1000" i="1" dirty="0">
              <a:solidFill>
                <a:schemeClr val="bg1"/>
              </a:solidFill>
            </a:endParaRPr>
          </a:p>
          <a:p>
            <a:pPr marL="0" indent="0">
              <a:lnSpc>
                <a:spcPct val="95000"/>
              </a:lnSpc>
              <a:buNone/>
              <a:defRPr/>
            </a:pPr>
            <a:r>
              <a:rPr lang="en-US" sz="2000" dirty="0">
                <a:solidFill>
                  <a:schemeClr val="bg1"/>
                </a:solidFill>
              </a:rPr>
              <a:t>GOES-14 provided very unique data and offered a glimpse into the possibilities that will be provided by the ABI on GOES-R in one minute </a:t>
            </a:r>
            <a:r>
              <a:rPr lang="en-US" sz="2000" dirty="0" err="1">
                <a:solidFill>
                  <a:schemeClr val="bg1"/>
                </a:solidFill>
              </a:rPr>
              <a:t>mesoscale</a:t>
            </a:r>
            <a:r>
              <a:rPr lang="en-US" sz="2000" dirty="0">
                <a:solidFill>
                  <a:schemeClr val="bg1"/>
                </a:solidFill>
              </a:rPr>
              <a:t> </a:t>
            </a:r>
            <a:r>
              <a:rPr lang="en-US" sz="2000" dirty="0" smtClean="0">
                <a:solidFill>
                  <a:schemeClr val="bg1"/>
                </a:solidFill>
              </a:rPr>
              <a:t>imagery</a:t>
            </a:r>
            <a:br>
              <a:rPr lang="en-US" sz="2000" dirty="0" smtClean="0">
                <a:solidFill>
                  <a:schemeClr val="bg1"/>
                </a:solidFill>
              </a:rPr>
            </a:br>
            <a:endParaRPr lang="en-US" sz="2000" dirty="0">
              <a:solidFill>
                <a:schemeClr val="bg1"/>
              </a:solidFill>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88</a:t>
            </a:fld>
            <a:endParaRPr lang="en-US" dirty="0"/>
          </a:p>
        </p:txBody>
      </p:sp>
      <p:sp>
        <p:nvSpPr>
          <p:cNvPr id="2" name="TextBox 1"/>
          <p:cNvSpPr txBox="1"/>
          <p:nvPr/>
        </p:nvSpPr>
        <p:spPr>
          <a:xfrm>
            <a:off x="4724400" y="5943600"/>
            <a:ext cx="4876800" cy="307777"/>
          </a:xfrm>
          <a:prstGeom prst="rect">
            <a:avLst/>
          </a:prstGeom>
          <a:noFill/>
        </p:spPr>
        <p:txBody>
          <a:bodyPr wrap="square" rtlCol="0">
            <a:spAutoFit/>
          </a:bodyPr>
          <a:lstStyle/>
          <a:p>
            <a:r>
              <a:rPr lang="en-US" sz="1400" dirty="0">
                <a:solidFill>
                  <a:srgbClr val="FFFFFF"/>
                </a:solidFill>
              </a:rPr>
              <a:t>GOES-14 visible image showing rapid convective development</a:t>
            </a:r>
          </a:p>
        </p:txBody>
      </p:sp>
      <p:pic>
        <p:nvPicPr>
          <p:cNvPr id="6" name="Content Placeholder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4724400" y="1600200"/>
            <a:ext cx="4343400" cy="4343400"/>
          </a:xfrm>
        </p:spPr>
      </p:pic>
    </p:spTree>
    <p:extLst>
      <p:ext uri="{BB962C8B-B14F-4D97-AF65-F5344CB8AC3E}">
        <p14:creationId xmlns:p14="http://schemas.microsoft.com/office/powerpoint/2010/main" val="143660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03158 - storm A enhanced 1280x7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14300" y="87465"/>
            <a:ext cx="8890000" cy="7694413"/>
          </a:xfrm>
          <a:prstGeom prst="rect">
            <a:avLst/>
          </a:prstGeom>
          <a:noFill/>
          <a:effectLst>
            <a:outerShdw blurRad="50800" dist="38100" dir="2700000" algn="tl" rotWithShape="0">
              <a:prstClr val="black">
                <a:alpha val="40000"/>
              </a:prstClr>
            </a:outerShdw>
          </a:effectLst>
          <a:scene3d>
            <a:camera prst="orthographicFront"/>
            <a:lightRig rig="threePt" dir="t"/>
          </a:scene3d>
          <a:sp3d>
            <a:bevelT/>
          </a:sp3d>
        </p:spPr>
        <p:txBody>
          <a:bodyPr wrap="square" rtlCol="0">
            <a:spAutoFit/>
          </a:bodyPr>
          <a:lstStyle/>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Monitoring The Co-Evolution Of </a:t>
            </a:r>
          </a:p>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Total Lightning, Radar, and </a:t>
            </a:r>
          </a:p>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GOES-14 Super Rapid Scan Observations </a:t>
            </a:r>
          </a:p>
          <a:p>
            <a:pPr algn="ctr" defTabSz="457200"/>
            <a:r>
              <a:rPr lang="en-US" sz="3200" b="1" dirty="0">
                <a:ln w="3175">
                  <a:noFill/>
                </a:ln>
                <a:solidFill>
                  <a:srgbClr val="FF0000"/>
                </a:solidFill>
                <a:effectLst>
                  <a:outerShdw blurRad="50800" dist="38100" dir="2700000" algn="tl" rotWithShape="0">
                    <a:srgbClr val="000000">
                      <a:alpha val="43000"/>
                    </a:srgbClr>
                  </a:outerShdw>
                </a:effectLst>
                <a:latin typeface="Arial"/>
                <a:cs typeface="Arial"/>
              </a:rPr>
              <a:t>Of Deep Convective Clouds</a:t>
            </a:r>
          </a:p>
          <a:p>
            <a:pPr algn="ctr" defTabSz="457200"/>
            <a:endParaRPr lang="en-US" sz="3600" b="1" dirty="0">
              <a:ln w="3175">
                <a:solidFill>
                  <a:prstClr val="white"/>
                </a:solidFill>
              </a:ln>
              <a:solidFill>
                <a:srgbClr val="000090"/>
              </a:solidFill>
              <a:latin typeface="Arial"/>
              <a:cs typeface="Arial"/>
            </a:endParaRPr>
          </a:p>
          <a:p>
            <a:pPr algn="ctr" defTabSz="457200"/>
            <a:r>
              <a:rPr lang="en-US" sz="2400" b="1" dirty="0">
                <a:ln w="3175">
                  <a:noFill/>
                </a:ln>
                <a:solidFill>
                  <a:srgbClr val="000090"/>
                </a:solidFill>
                <a:latin typeface="Arial"/>
                <a:cs typeface="Arial"/>
              </a:rPr>
              <a:t>Kristopher M. Bedka, Cecilia Wang, Patrick Minnis</a:t>
            </a:r>
          </a:p>
          <a:p>
            <a:pPr algn="ctr" defTabSz="457200"/>
            <a:r>
              <a:rPr lang="en-US" b="1" dirty="0">
                <a:ln w="3175">
                  <a:noFill/>
                </a:ln>
                <a:solidFill>
                  <a:srgbClr val="000090"/>
                </a:solidFill>
                <a:latin typeface="Arial"/>
                <a:cs typeface="Arial"/>
              </a:rPr>
              <a:t>NASA Langley Research Center</a:t>
            </a:r>
          </a:p>
          <a:p>
            <a:pPr algn="ctr" defTabSz="457200"/>
            <a:endParaRPr lang="en-US" sz="2400" b="1" dirty="0">
              <a:ln w="3175">
                <a:noFill/>
              </a:ln>
              <a:solidFill>
                <a:srgbClr val="000090"/>
              </a:solidFill>
              <a:latin typeface="Arial"/>
              <a:cs typeface="Arial"/>
            </a:endParaRPr>
          </a:p>
          <a:p>
            <a:pPr algn="ctr" defTabSz="457200"/>
            <a:r>
              <a:rPr lang="en-US" sz="2400" b="1" dirty="0">
                <a:ln w="3175">
                  <a:noFill/>
                </a:ln>
                <a:solidFill>
                  <a:srgbClr val="000090"/>
                </a:solidFill>
                <a:latin typeface="Arial"/>
                <a:cs typeface="Arial"/>
              </a:rPr>
              <a:t>Ryan Rogers, Lawrence D. Carey</a:t>
            </a:r>
          </a:p>
          <a:p>
            <a:pPr algn="ctr" defTabSz="457200"/>
            <a:r>
              <a:rPr lang="en-US" b="1" dirty="0">
                <a:ln w="3175">
                  <a:noFill/>
                </a:ln>
                <a:solidFill>
                  <a:srgbClr val="000090"/>
                </a:solidFill>
                <a:latin typeface="Arial"/>
                <a:cs typeface="Arial"/>
              </a:rPr>
              <a:t>University of Alabama in Huntsville</a:t>
            </a:r>
          </a:p>
          <a:p>
            <a:pPr algn="ctr" defTabSz="457200"/>
            <a:endParaRPr lang="en-US" sz="2400" b="1" dirty="0">
              <a:ln w="3175">
                <a:noFill/>
              </a:ln>
              <a:solidFill>
                <a:srgbClr val="000090"/>
              </a:solidFill>
              <a:latin typeface="Arial"/>
              <a:cs typeface="Arial"/>
            </a:endParaRPr>
          </a:p>
          <a:p>
            <a:pPr algn="ctr" defTabSz="457200"/>
            <a:r>
              <a:rPr lang="en-US" sz="2400" b="1" dirty="0">
                <a:ln w="3175">
                  <a:noFill/>
                </a:ln>
                <a:solidFill>
                  <a:srgbClr val="000090"/>
                </a:solidFill>
                <a:latin typeface="Arial"/>
                <a:cs typeface="Arial"/>
              </a:rPr>
              <a:t>Wayne Feltz</a:t>
            </a:r>
          </a:p>
          <a:p>
            <a:pPr algn="ctr" defTabSz="457200"/>
            <a:r>
              <a:rPr lang="en-US" b="1" dirty="0">
                <a:ln w="3175">
                  <a:noFill/>
                </a:ln>
                <a:solidFill>
                  <a:srgbClr val="000090"/>
                </a:solidFill>
                <a:latin typeface="Arial"/>
                <a:cs typeface="Arial"/>
              </a:rPr>
              <a:t>Cooperative Institute for Meteorological Satellite Studies</a:t>
            </a:r>
          </a:p>
          <a:p>
            <a:pPr algn="ctr" defTabSz="457200"/>
            <a:r>
              <a:rPr lang="en-US" b="1" dirty="0">
                <a:ln w="3175">
                  <a:noFill/>
                </a:ln>
                <a:solidFill>
                  <a:srgbClr val="000090"/>
                </a:solidFill>
                <a:latin typeface="Arial"/>
                <a:cs typeface="Arial"/>
              </a:rPr>
              <a:t>University of Wisconsin-Madison</a:t>
            </a:r>
          </a:p>
          <a:p>
            <a:pPr algn="ctr" defTabSz="457200"/>
            <a:endParaRPr lang="en-US" sz="2400" b="1" dirty="0">
              <a:ln w="3175">
                <a:noFill/>
              </a:ln>
              <a:solidFill>
                <a:srgbClr val="000090"/>
              </a:solidFill>
              <a:latin typeface="Arial"/>
              <a:cs typeface="Arial"/>
            </a:endParaRPr>
          </a:p>
          <a:p>
            <a:pPr algn="ctr" defTabSz="457200"/>
            <a:r>
              <a:rPr lang="en-US" sz="2400" b="1" dirty="0">
                <a:ln w="3175">
                  <a:noFill/>
                </a:ln>
                <a:solidFill>
                  <a:srgbClr val="000090"/>
                </a:solidFill>
                <a:latin typeface="Arial"/>
                <a:cs typeface="Arial"/>
              </a:rPr>
              <a:t>Jan Kanak</a:t>
            </a:r>
          </a:p>
          <a:p>
            <a:pPr algn="ctr" defTabSz="457200"/>
            <a:r>
              <a:rPr lang="en-US" b="1" dirty="0">
                <a:ln w="3175">
                  <a:noFill/>
                </a:ln>
                <a:solidFill>
                  <a:srgbClr val="000090"/>
                </a:solidFill>
                <a:latin typeface="Arial"/>
                <a:cs typeface="Arial"/>
              </a:rPr>
              <a:t>Slovak Hydrometeorological Institute</a:t>
            </a:r>
          </a:p>
          <a:p>
            <a:pPr algn="ctr" defTabSz="457200"/>
            <a:endParaRPr lang="en-US" sz="2400" b="1" dirty="0">
              <a:ln w="3175">
                <a:noFill/>
              </a:ln>
              <a:solidFill>
                <a:srgbClr val="000090"/>
              </a:solidFill>
              <a:latin typeface="Arial"/>
              <a:cs typeface="Arial"/>
            </a:endParaRPr>
          </a:p>
          <a:p>
            <a:pPr algn="ctr" defTabSz="457200"/>
            <a:r>
              <a:rPr lang="en-US" sz="3200" b="1" dirty="0">
                <a:ln w="3175">
                  <a:noFill/>
                </a:ln>
                <a:solidFill>
                  <a:srgbClr val="000090"/>
                </a:solidFill>
                <a:latin typeface="Arial"/>
                <a:cs typeface="Arial"/>
              </a:rPr>
              <a:t>  </a:t>
            </a:r>
          </a:p>
        </p:txBody>
      </p:sp>
      <p:sp>
        <p:nvSpPr>
          <p:cNvPr id="2" name="TextBox 1"/>
          <p:cNvSpPr txBox="1"/>
          <p:nvPr/>
        </p:nvSpPr>
        <p:spPr>
          <a:xfrm rot="19506645">
            <a:off x="7368708" y="4012173"/>
            <a:ext cx="1427827" cy="369332"/>
          </a:xfrm>
          <a:prstGeom prst="rect">
            <a:avLst/>
          </a:prstGeom>
          <a:noFill/>
        </p:spPr>
        <p:txBody>
          <a:bodyPr wrap="none" rtlCol="0">
            <a:spAutoFit/>
          </a:bodyPr>
          <a:lstStyle/>
          <a:p>
            <a:r>
              <a:rPr lang="en-US" dirty="0">
                <a:solidFill>
                  <a:srgbClr val="FF0000"/>
                </a:solidFill>
              </a:rPr>
              <a:t>Slide subset! </a:t>
            </a:r>
          </a:p>
        </p:txBody>
      </p:sp>
      <p:sp>
        <p:nvSpPr>
          <p:cNvPr id="3" name="Slide Number Placeholder 2"/>
          <p:cNvSpPr>
            <a:spLocks noGrp="1"/>
          </p:cNvSpPr>
          <p:nvPr>
            <p:ph type="sldNum" sz="quarter" idx="12"/>
          </p:nvPr>
        </p:nvSpPr>
        <p:spPr/>
        <p:txBody>
          <a:bodyPr/>
          <a:lstStyle/>
          <a:p>
            <a:fld id="{22F2BF20-AD8C-2140-8F4A-F17D557063AA}"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3754692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9</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5782333" y="1175753"/>
            <a:ext cx="3209267" cy="2177047"/>
          </a:xfrm>
          <a:prstGeom prst="rect">
            <a:avLst/>
          </a:prstGeom>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black"/>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black"/>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black"/>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black"/>
                </a:solidFill>
              </a:rPr>
              <a:t>X</a:t>
            </a:r>
          </a:p>
          <a:p>
            <a:r>
              <a:rPr lang="en-US" dirty="0">
                <a:solidFill>
                  <a:prstClr val="black"/>
                </a:solidFill>
              </a:rPr>
              <a:t>Faster coverage</a:t>
            </a:r>
            <a:br>
              <a:rPr lang="en-US" dirty="0">
                <a:solidFill>
                  <a:prstClr val="black"/>
                </a:solidFill>
              </a:rPr>
            </a:br>
            <a:r>
              <a:rPr lang="en-US" dirty="0">
                <a:solidFill>
                  <a:prstClr val="black"/>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Improved spatial</a:t>
            </a:r>
            <a:br>
              <a:rPr lang="en-US" dirty="0">
                <a:solidFill>
                  <a:prstClr val="black"/>
                </a:solidFill>
              </a:rPr>
            </a:br>
            <a:r>
              <a:rPr lang="en-US" dirty="0">
                <a:solidFill>
                  <a:prstClr val="black"/>
                </a:solidFill>
              </a:rPr>
              <a:t>resolution </a:t>
            </a:r>
          </a:p>
          <a:p>
            <a:r>
              <a:rPr lang="en-US" dirty="0">
                <a:solidFill>
                  <a:prstClr val="black"/>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black"/>
                </a:solidFill>
              </a:rPr>
              <a:t>X</a:t>
            </a:r>
          </a:p>
          <a:p>
            <a:r>
              <a:rPr lang="en-US" dirty="0">
                <a:solidFill>
                  <a:prstClr val="black"/>
                </a:solidFill>
              </a:rPr>
              <a:t>More spectral bands (16 on ABI vs. 5 on the current imager)</a:t>
            </a:r>
          </a:p>
        </p:txBody>
      </p:sp>
    </p:spTree>
    <p:extLst>
      <p:ext uri="{BB962C8B-B14F-4D97-AF65-F5344CB8AC3E}">
        <p14:creationId xmlns:p14="http://schemas.microsoft.com/office/powerpoint/2010/main" val="19426274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0" y="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700" b="1" i="1">
                <a:solidFill>
                  <a:srgbClr val="0000FF"/>
                </a:solidFill>
              </a:rPr>
              <a:t>Above-Anvil Cirrus Plume</a:t>
            </a:r>
          </a:p>
          <a:p>
            <a:r>
              <a:rPr lang="en-US" sz="3700" b="1" i="1">
                <a:solidFill>
                  <a:srgbClr val="0000FF"/>
                </a:solidFill>
              </a:rPr>
              <a:t>Severe Weather Relationships</a:t>
            </a:r>
          </a:p>
        </p:txBody>
      </p:sp>
      <p:sp>
        <p:nvSpPr>
          <p:cNvPr id="3" name="Rectangle 2"/>
          <p:cNvSpPr/>
          <p:nvPr/>
        </p:nvSpPr>
        <p:spPr>
          <a:xfrm>
            <a:off x="173166" y="1162209"/>
            <a:ext cx="8874633" cy="5355312"/>
          </a:xfrm>
          <a:prstGeom prst="rect">
            <a:avLst/>
          </a:prstGeom>
          <a:solidFill>
            <a:schemeClr val="bg1"/>
          </a:solidFill>
        </p:spPr>
        <p:txBody>
          <a:bodyPr wrap="square">
            <a:spAutoFit/>
          </a:bodyPr>
          <a:lstStyle/>
          <a:p>
            <a:pPr marL="285750" indent="-285750">
              <a:buFont typeface="Arial"/>
              <a:buChar char="•"/>
            </a:pPr>
            <a:r>
              <a:rPr lang="en-US" b="1" dirty="0">
                <a:solidFill>
                  <a:prstClr val="black"/>
                </a:solidFill>
              </a:rPr>
              <a:t>Plumes appeared in advance of a severe weather report for 28 of the 33 (85%) events </a:t>
            </a:r>
          </a:p>
          <a:p>
            <a:pPr marL="742950" lvl="1" indent="-285750">
              <a:buFontTx/>
              <a:buChar char="-"/>
            </a:pPr>
            <a:r>
              <a:rPr lang="en-US" dirty="0">
                <a:solidFill>
                  <a:prstClr val="black"/>
                </a:solidFill>
              </a:rPr>
              <a:t>For the 5 events with no lead-time, the plumes emerged a maximum of 10 </a:t>
            </a:r>
            <a:r>
              <a:rPr lang="en-US" dirty="0" err="1">
                <a:solidFill>
                  <a:prstClr val="black"/>
                </a:solidFill>
              </a:rPr>
              <a:t>mins</a:t>
            </a:r>
            <a:r>
              <a:rPr lang="en-US" dirty="0">
                <a:solidFill>
                  <a:prstClr val="black"/>
                </a:solidFill>
              </a:rPr>
              <a:t> after the severe weather report </a:t>
            </a:r>
          </a:p>
          <a:p>
            <a:pPr marL="742950" lvl="1" indent="-285750">
              <a:buFontTx/>
              <a:buChar char="-"/>
            </a:pPr>
            <a:r>
              <a:rPr lang="en-US" dirty="0">
                <a:solidFill>
                  <a:prstClr val="black"/>
                </a:solidFill>
              </a:rPr>
              <a:t>For the other 28 events, the plumes appeared an average of 18 minutes in advance of severe weather with a standard deviation of 14 </a:t>
            </a:r>
            <a:r>
              <a:rPr lang="en-US" dirty="0" err="1">
                <a:solidFill>
                  <a:prstClr val="black"/>
                </a:solidFill>
              </a:rPr>
              <a:t>mins</a:t>
            </a:r>
            <a:endParaRPr lang="en-US" dirty="0">
              <a:solidFill>
                <a:prstClr val="black"/>
              </a:solidFill>
            </a:endParaRPr>
          </a:p>
          <a:p>
            <a:pPr marL="742950" lvl="1" indent="-285750">
              <a:buFontTx/>
              <a:buChar char="-"/>
            </a:pPr>
            <a:r>
              <a:rPr lang="en-US" dirty="0">
                <a:solidFill>
                  <a:prstClr val="black"/>
                </a:solidFill>
              </a:rPr>
              <a:t>The large standard deviation was caused by 7 of the plumes providing greater than 30 minutes lead-time </a:t>
            </a:r>
          </a:p>
          <a:p>
            <a:pPr marL="742950" lvl="1" indent="-285750">
              <a:buFontTx/>
              <a:buChar char="-"/>
            </a:pPr>
            <a:endParaRPr lang="en-US" dirty="0">
              <a:solidFill>
                <a:prstClr val="black"/>
              </a:solidFill>
            </a:endParaRPr>
          </a:p>
          <a:p>
            <a:pPr marL="285750" indent="-285750">
              <a:buFont typeface="Arial"/>
              <a:buChar char="•"/>
            </a:pPr>
            <a:r>
              <a:rPr lang="en-US" b="1" dirty="0">
                <a:solidFill>
                  <a:prstClr val="black"/>
                </a:solidFill>
              </a:rPr>
              <a:t>The severe weather </a:t>
            </a:r>
            <a:r>
              <a:rPr lang="en-US" b="1" dirty="0" err="1">
                <a:solidFill>
                  <a:prstClr val="black"/>
                </a:solidFill>
              </a:rPr>
              <a:t>nowcast</a:t>
            </a:r>
            <a:r>
              <a:rPr lang="en-US" b="1" dirty="0">
                <a:solidFill>
                  <a:prstClr val="black"/>
                </a:solidFill>
              </a:rPr>
              <a:t> lead-times offered by GOES if it were operating in 15-30-minute operational and 7.5 min rapid scanning modes were determined </a:t>
            </a:r>
          </a:p>
          <a:p>
            <a:pPr marL="742950" lvl="1" indent="-285750">
              <a:buFontTx/>
              <a:buChar char="-"/>
            </a:pPr>
            <a:r>
              <a:rPr lang="en-US" dirty="0">
                <a:solidFill>
                  <a:prstClr val="black"/>
                </a:solidFill>
              </a:rPr>
              <a:t>A plume would have been observed prior to a severe weather report for 48% of the plume events if GOES were in normal operations; a plume would have been observed prior to a severe weather report for only 64% of the plume events if GOES were in 7.5 min rapid scan mode</a:t>
            </a:r>
          </a:p>
          <a:p>
            <a:pPr marL="742950" lvl="1" indent="-285750">
              <a:buFontTx/>
              <a:buChar char="-"/>
            </a:pPr>
            <a:endParaRPr lang="en-US" dirty="0">
              <a:solidFill>
                <a:prstClr val="black"/>
              </a:solidFill>
            </a:endParaRPr>
          </a:p>
          <a:p>
            <a:pPr marL="742950" lvl="1" indent="-285750">
              <a:buFontTx/>
              <a:buChar char="-"/>
            </a:pPr>
            <a:r>
              <a:rPr lang="en-US" dirty="0">
                <a:solidFill>
                  <a:prstClr val="black"/>
                </a:solidFill>
              </a:rPr>
              <a:t>For the 48% of the events observed by all scan modes, </a:t>
            </a:r>
          </a:p>
          <a:p>
            <a:pPr marL="1200150" lvl="2" indent="-285750">
              <a:buFontTx/>
              <a:buChar char="-"/>
            </a:pPr>
            <a:r>
              <a:rPr lang="en-US" dirty="0">
                <a:solidFill>
                  <a:prstClr val="black"/>
                </a:solidFill>
              </a:rPr>
              <a:t>SRSOR lead time          = 27 </a:t>
            </a:r>
            <a:r>
              <a:rPr lang="en-US" dirty="0" err="1">
                <a:solidFill>
                  <a:prstClr val="black"/>
                </a:solidFill>
              </a:rPr>
              <a:t>mins</a:t>
            </a:r>
            <a:r>
              <a:rPr lang="en-US" dirty="0">
                <a:solidFill>
                  <a:prstClr val="black"/>
                </a:solidFill>
              </a:rPr>
              <a:t>, </a:t>
            </a:r>
          </a:p>
          <a:p>
            <a:pPr marL="1200150" lvl="2" indent="-285750">
              <a:buFontTx/>
              <a:buChar char="-"/>
            </a:pPr>
            <a:r>
              <a:rPr lang="en-US" dirty="0">
                <a:solidFill>
                  <a:prstClr val="black"/>
                </a:solidFill>
              </a:rPr>
              <a:t>Rapid scan lead time   = 22 </a:t>
            </a:r>
            <a:r>
              <a:rPr lang="en-US" dirty="0" err="1">
                <a:solidFill>
                  <a:prstClr val="black"/>
                </a:solidFill>
              </a:rPr>
              <a:t>mins</a:t>
            </a:r>
            <a:r>
              <a:rPr lang="en-US" dirty="0">
                <a:solidFill>
                  <a:prstClr val="black"/>
                </a:solidFill>
              </a:rPr>
              <a:t>, </a:t>
            </a:r>
          </a:p>
          <a:p>
            <a:pPr marL="1200150" lvl="2" indent="-285750">
              <a:buFontTx/>
              <a:buChar char="-"/>
            </a:pPr>
            <a:r>
              <a:rPr lang="en-US" dirty="0">
                <a:solidFill>
                  <a:prstClr val="black"/>
                </a:solidFill>
              </a:rPr>
              <a:t>Operational lead time = 18 </a:t>
            </a:r>
            <a:r>
              <a:rPr lang="en-US" dirty="0" err="1">
                <a:solidFill>
                  <a:prstClr val="black"/>
                </a:solidFill>
              </a:rPr>
              <a:t>mins</a:t>
            </a:r>
            <a:endParaRPr lang="en-US" dirty="0">
              <a:solidFill>
                <a:prstClr val="black"/>
              </a:solidFill>
            </a:endParaRPr>
          </a:p>
        </p:txBody>
      </p:sp>
      <p:sp>
        <p:nvSpPr>
          <p:cNvPr id="4" name="Rectangle 3"/>
          <p:cNvSpPr/>
          <p:nvPr/>
        </p:nvSpPr>
        <p:spPr>
          <a:xfrm>
            <a:off x="381000" y="5257800"/>
            <a:ext cx="7924800" cy="121920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Slide Number Placeholder 4"/>
          <p:cNvSpPr>
            <a:spLocks noGrp="1"/>
          </p:cNvSpPr>
          <p:nvPr>
            <p:ph type="sldNum" sz="quarter" idx="12"/>
          </p:nvPr>
        </p:nvSpPr>
        <p:spPr/>
        <p:txBody>
          <a:bodyPr/>
          <a:lstStyle/>
          <a:p>
            <a:fld id="{22F2BF20-AD8C-2140-8F4A-F17D557063AA}" type="slidenum">
              <a:rPr lang="en-US" smtClean="0">
                <a:solidFill>
                  <a:prstClr val="black">
                    <a:tint val="75000"/>
                  </a:prstClr>
                </a:solidFill>
              </a:rPr>
              <a:pPr/>
              <a:t>90</a:t>
            </a:fld>
            <a:endParaRPr lang="en-US">
              <a:solidFill>
                <a:prstClr val="black">
                  <a:tint val="75000"/>
                </a:prstClr>
              </a:solidFill>
            </a:endParaRPr>
          </a:p>
        </p:txBody>
      </p:sp>
      <p:sp>
        <p:nvSpPr>
          <p:cNvPr id="6" name="TextBox 5"/>
          <p:cNvSpPr txBox="1"/>
          <p:nvPr/>
        </p:nvSpPr>
        <p:spPr>
          <a:xfrm>
            <a:off x="5210825" y="6488668"/>
            <a:ext cx="3018775" cy="369332"/>
          </a:xfrm>
          <a:prstGeom prst="rect">
            <a:avLst/>
          </a:prstGeom>
          <a:noFill/>
        </p:spPr>
        <p:txBody>
          <a:bodyPr wrap="none" rtlCol="0">
            <a:spAutoFit/>
          </a:bodyPr>
          <a:lstStyle/>
          <a:p>
            <a:r>
              <a:rPr lang="en-US" b="1" dirty="0">
                <a:ln w="3175">
                  <a:noFill/>
                </a:ln>
                <a:solidFill>
                  <a:srgbClr val="000090"/>
                </a:solidFill>
                <a:latin typeface="Arial"/>
                <a:cs typeface="Arial"/>
              </a:rPr>
              <a:t>Kristopher M. </a:t>
            </a:r>
            <a:r>
              <a:rPr lang="en-US" b="1" dirty="0" err="1">
                <a:ln w="3175">
                  <a:noFill/>
                </a:ln>
                <a:solidFill>
                  <a:srgbClr val="000090"/>
                </a:solidFill>
                <a:latin typeface="Arial"/>
                <a:cs typeface="Arial"/>
              </a:rPr>
              <a:t>Bedka</a:t>
            </a:r>
            <a:r>
              <a:rPr lang="en-US" b="1" dirty="0">
                <a:ln w="3175">
                  <a:noFill/>
                </a:ln>
                <a:solidFill>
                  <a:srgbClr val="000090"/>
                </a:solidFill>
                <a:latin typeface="Arial"/>
                <a:cs typeface="Arial"/>
              </a:rPr>
              <a:t> et al.</a:t>
            </a:r>
            <a:endParaRPr lang="en-US" dirty="0">
              <a:solidFill>
                <a:prstClr val="black"/>
              </a:solidFill>
            </a:endParaRPr>
          </a:p>
        </p:txBody>
      </p:sp>
    </p:spTree>
    <p:extLst>
      <p:ext uri="{BB962C8B-B14F-4D97-AF65-F5344CB8AC3E}">
        <p14:creationId xmlns:p14="http://schemas.microsoft.com/office/powerpoint/2010/main" val="92573656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3" y="0"/>
            <a:ext cx="6300787" cy="6858000"/>
          </a:xfrm>
          <a:prstGeom prst="rect">
            <a:avLst/>
          </a:prstGeom>
          <a:noFill/>
          <a:ln>
            <a:noFill/>
          </a:ln>
        </p:spPr>
      </p:pic>
      <p:sp>
        <p:nvSpPr>
          <p:cNvPr id="3" name="TextBox 2"/>
          <p:cNvSpPr txBox="1"/>
          <p:nvPr/>
        </p:nvSpPr>
        <p:spPr>
          <a:xfrm>
            <a:off x="3473692" y="5943600"/>
            <a:ext cx="5365508" cy="369332"/>
          </a:xfrm>
          <a:prstGeom prst="rect">
            <a:avLst/>
          </a:prstGeom>
          <a:solidFill>
            <a:schemeClr val="bg1"/>
          </a:solidFill>
        </p:spPr>
        <p:txBody>
          <a:bodyPr wrap="none" rtlCol="0">
            <a:spAutoFit/>
          </a:bodyPr>
          <a:lstStyle/>
          <a:p>
            <a:r>
              <a:rPr lang="en-US" dirty="0">
                <a:solidFill>
                  <a:prstClr val="black"/>
                </a:solidFill>
              </a:rPr>
              <a:t>http://cimss.ssec.wisc.edu/goes/applets/overview.html</a:t>
            </a:r>
          </a:p>
        </p:txBody>
      </p:sp>
      <p:sp>
        <p:nvSpPr>
          <p:cNvPr id="4" name="Oval 3"/>
          <p:cNvSpPr/>
          <p:nvPr/>
        </p:nvSpPr>
        <p:spPr>
          <a:xfrm>
            <a:off x="2286000" y="914400"/>
            <a:ext cx="1295400" cy="1066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9724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0813" y="0"/>
            <a:ext cx="6300787" cy="6858000"/>
          </a:xfrm>
          <a:prstGeom prst="rect">
            <a:avLst/>
          </a:prstGeom>
          <a:noFill/>
          <a:ln>
            <a:noFill/>
          </a:ln>
        </p:spPr>
      </p:pic>
    </p:spTree>
    <p:extLst>
      <p:ext uri="{BB962C8B-B14F-4D97-AF65-F5344CB8AC3E}">
        <p14:creationId xmlns:p14="http://schemas.microsoft.com/office/powerpoint/2010/main" val="5672955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pture_applet_0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19225" y="0"/>
            <a:ext cx="6305550" cy="6858000"/>
          </a:xfrm>
          <a:prstGeom prst="rect">
            <a:avLst/>
          </a:prstGeom>
          <a:noFill/>
          <a:ln>
            <a:noFill/>
          </a:ln>
        </p:spPr>
      </p:pic>
      <p:sp>
        <p:nvSpPr>
          <p:cNvPr id="3" name="Oval 2"/>
          <p:cNvSpPr/>
          <p:nvPr/>
        </p:nvSpPr>
        <p:spPr>
          <a:xfrm>
            <a:off x="2286000" y="914400"/>
            <a:ext cx="1295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49903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pPr eaLnBrk="1" hangingPunct="1"/>
            <a:r>
              <a:rPr lang="en-US" dirty="0" smtClean="0">
                <a:solidFill>
                  <a:srgbClr val="FFFF00"/>
                </a:solidFill>
              </a:rPr>
              <a:t>Hands-on….WF</a:t>
            </a:r>
            <a:endParaRPr lang="en-US" dirty="0" smtClean="0">
              <a:solidFill>
                <a:srgbClr val="FFFF00"/>
              </a:solidFill>
            </a:endParaRPr>
          </a:p>
        </p:txBody>
      </p:sp>
      <p:sp>
        <p:nvSpPr>
          <p:cNvPr id="8195" name="Rectangle 3"/>
          <p:cNvSpPr>
            <a:spLocks noGrp="1" noChangeArrowheads="1"/>
          </p:cNvSpPr>
          <p:nvPr>
            <p:ph type="body" idx="1"/>
          </p:nvPr>
        </p:nvSpPr>
        <p:spPr>
          <a:xfrm>
            <a:off x="228600" y="990600"/>
            <a:ext cx="8772525" cy="4525963"/>
          </a:xfrm>
        </p:spPr>
        <p:txBody>
          <a:bodyPr/>
          <a:lstStyle/>
          <a:p>
            <a:pPr eaLnBrk="1" hangingPunct="1"/>
            <a:r>
              <a:rPr lang="en-US" sz="2000" dirty="0" smtClean="0">
                <a:solidFill>
                  <a:srgbClr val="FFFF00"/>
                </a:solidFill>
              </a:rPr>
              <a:t>WV bands (3)</a:t>
            </a:r>
          </a:p>
          <a:p>
            <a:pPr lvl="1" eaLnBrk="1" hangingPunct="1"/>
            <a:endParaRPr lang="en-US" sz="1600" dirty="0" smtClean="0">
              <a:solidFill>
                <a:srgbClr val="FFFF00"/>
              </a:solidFill>
            </a:endParaRPr>
          </a:p>
          <a:p>
            <a:pPr lvl="1" eaLnBrk="1" hangingPunct="1"/>
            <a:r>
              <a:rPr lang="en-US" sz="1600" dirty="0" smtClean="0">
                <a:solidFill>
                  <a:srgbClr val="FFFF00"/>
                </a:solidFill>
              </a:rPr>
              <a:t>One of the simulated cases</a:t>
            </a:r>
            <a:endParaRPr lang="en-US" sz="1600" dirty="0">
              <a:solidFill>
                <a:srgbClr val="FFFF00"/>
              </a:solidFill>
            </a:endParaRPr>
          </a:p>
          <a:p>
            <a:pPr lvl="1" eaLnBrk="1" hangingPunct="1"/>
            <a:endParaRPr lang="en-US" sz="1600" dirty="0" smtClean="0">
              <a:solidFill>
                <a:srgbClr val="FFFF00"/>
              </a:solidFill>
            </a:endParaRPr>
          </a:p>
          <a:p>
            <a:pPr lvl="1" eaLnBrk="1" hangingPunct="1"/>
            <a:r>
              <a:rPr lang="en-US" sz="1600" dirty="0">
                <a:solidFill>
                  <a:srgbClr val="FFFF00"/>
                </a:solidFill>
                <a:hlinkClick r:id="rId2"/>
              </a:rPr>
              <a:t>http://</a:t>
            </a:r>
            <a:r>
              <a:rPr lang="en-US" sz="1600" dirty="0" smtClean="0">
                <a:solidFill>
                  <a:srgbClr val="FFFF00"/>
                </a:solidFill>
                <a:hlinkClick r:id="rId2"/>
              </a:rPr>
              <a:t>cimss.ssec.wisc.edu/education/apps/bandapp/overview_goes-r.html</a:t>
            </a:r>
            <a:endParaRPr lang="en-US" sz="1600" dirty="0" smtClean="0">
              <a:solidFill>
                <a:srgbClr val="FFFF00"/>
              </a:solidFill>
            </a:endParaRPr>
          </a:p>
          <a:p>
            <a:pPr lvl="1" eaLnBrk="1" hangingPunct="1"/>
            <a:endParaRPr lang="en-US" sz="1600" dirty="0">
              <a:solidFill>
                <a:srgbClr val="FFFF00"/>
              </a:solidFill>
            </a:endParaRPr>
          </a:p>
          <a:p>
            <a:pPr lvl="1" eaLnBrk="1" hangingPunct="1"/>
            <a:endParaRPr lang="en-US" sz="1600" dirty="0" smtClean="0">
              <a:solidFill>
                <a:srgbClr val="FFFF00"/>
              </a:solidFill>
            </a:endParaRPr>
          </a:p>
          <a:p>
            <a:pPr eaLnBrk="1" hangingPunct="1"/>
            <a:r>
              <a:rPr lang="en-US" sz="2000" dirty="0" smtClean="0">
                <a:solidFill>
                  <a:srgbClr val="FFFF00"/>
                </a:solidFill>
              </a:rPr>
              <a:t>What’s the cleanest IR window?</a:t>
            </a:r>
            <a:endParaRPr lang="en-US" sz="20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One of the </a:t>
            </a:r>
            <a:r>
              <a:rPr lang="en-US" sz="1600" dirty="0" smtClean="0">
                <a:solidFill>
                  <a:srgbClr val="FFFF00"/>
                </a:solidFill>
              </a:rPr>
              <a:t>observed cases</a:t>
            </a:r>
            <a:endParaRPr lang="en-US" sz="1600" dirty="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hlinkClick r:id="rId3"/>
              </a:rPr>
              <a:t>http://</a:t>
            </a:r>
            <a:r>
              <a:rPr lang="en-US" sz="1600" dirty="0" smtClean="0">
                <a:solidFill>
                  <a:srgbClr val="FFFF00"/>
                </a:solidFill>
                <a:hlinkClick r:id="rId3"/>
              </a:rPr>
              <a:t>cimss.ssec.wisc.edu/education/apps/bandapp/overview_ahi_first_images.html</a:t>
            </a:r>
            <a:endParaRPr lang="en-US" sz="1600" dirty="0" smtClean="0">
              <a:solidFill>
                <a:srgbClr val="FFFF00"/>
              </a:solidFill>
            </a:endParaRPr>
          </a:p>
          <a:p>
            <a:pPr lvl="1" eaLnBrk="1" hangingPunct="1"/>
            <a:endParaRPr lang="en-US" sz="1600" dirty="0">
              <a:solidFill>
                <a:srgbClr val="FFFF00"/>
              </a:solidFill>
            </a:endParaRPr>
          </a:p>
          <a:p>
            <a:pPr lvl="1" eaLnBrk="1" hangingPunct="1"/>
            <a:r>
              <a:rPr lang="en-US" sz="1600" dirty="0">
                <a:solidFill>
                  <a:srgbClr val="FFFF00"/>
                </a:solidFill>
              </a:rPr>
              <a:t>http://cimss.ssec.wisc.edu/education/apps/bandapp/overview_ahi_first_images.html</a:t>
            </a:r>
            <a:endParaRPr lang="en-US" sz="16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94</a:t>
            </a:fld>
            <a:endParaRPr lang="en-US" smtClean="0">
              <a:solidFill>
                <a:srgbClr val="000000"/>
              </a:solidFill>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42456724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152400"/>
            <a:ext cx="8229600" cy="1143000"/>
          </a:xfrm>
        </p:spPr>
        <p:txBody>
          <a:bodyPr>
            <a:normAutofit fontScale="90000"/>
          </a:bodyPr>
          <a:lstStyle/>
          <a:p>
            <a:r>
              <a:rPr lang="en-US" dirty="0" smtClean="0">
                <a:solidFill>
                  <a:srgbClr val="FFFF00"/>
                </a:solidFill>
              </a:rPr>
              <a:t>Educational </a:t>
            </a:r>
            <a:r>
              <a:rPr lang="en-US" dirty="0" err="1" smtClean="0">
                <a:solidFill>
                  <a:srgbClr val="FFFF00"/>
                </a:solidFill>
              </a:rPr>
              <a:t>Webapps</a:t>
            </a:r>
            <a:r>
              <a:rPr lang="en-US" dirty="0" smtClean="0">
                <a:solidFill>
                  <a:srgbClr val="FFFF00"/>
                </a:solidFill>
              </a:rPr>
              <a:t> Developed</a:t>
            </a:r>
            <a:endParaRPr lang="en-US" dirty="0">
              <a:solidFill>
                <a:srgbClr val="FFFF00"/>
              </a:solidFill>
            </a:endParaRPr>
          </a:p>
        </p:txBody>
      </p:sp>
      <p:sp>
        <p:nvSpPr>
          <p:cNvPr id="13" name="Content Placeholder 12"/>
          <p:cNvSpPr>
            <a:spLocks noGrp="1"/>
          </p:cNvSpPr>
          <p:nvPr>
            <p:ph sz="half" idx="1"/>
          </p:nvPr>
        </p:nvSpPr>
        <p:spPr>
          <a:xfrm>
            <a:off x="10886" y="762000"/>
            <a:ext cx="4332513" cy="5257800"/>
          </a:xfrm>
        </p:spPr>
        <p:txBody>
          <a:bodyPr>
            <a:noAutofit/>
          </a:bodyPr>
          <a:lstStyle/>
          <a:p>
            <a:pPr>
              <a:buClr>
                <a:srgbClr val="000000"/>
              </a:buClr>
              <a:buSzPct val="100000"/>
            </a:pPr>
            <a:r>
              <a:rPr lang="en-US" sz="2000" dirty="0" smtClean="0">
                <a:solidFill>
                  <a:schemeClr val="bg1"/>
                </a:solidFill>
                <a:latin typeface="+mj-lt"/>
                <a:ea typeface="Calibri"/>
                <a:cs typeface="Calibri"/>
                <a:sym typeface="Calibri"/>
                <a:rtl val="0"/>
              </a:rPr>
              <a:t>NOAA </a:t>
            </a:r>
            <a:r>
              <a:rPr lang="en-US" sz="2000" dirty="0">
                <a:solidFill>
                  <a:schemeClr val="bg1"/>
                </a:solidFill>
                <a:latin typeface="+mj-lt"/>
                <a:ea typeface="Calibri"/>
                <a:cs typeface="Calibri"/>
                <a:sym typeface="Calibri"/>
                <a:rtl val="0"/>
              </a:rPr>
              <a:t>NESDIS </a:t>
            </a:r>
            <a:r>
              <a:rPr lang="en-US" sz="2000" dirty="0" smtClean="0">
                <a:solidFill>
                  <a:schemeClr val="bg1"/>
                </a:solidFill>
                <a:latin typeface="+mj-lt"/>
                <a:ea typeface="Calibri"/>
                <a:cs typeface="Calibri"/>
                <a:sym typeface="Calibri"/>
                <a:rtl val="0"/>
              </a:rPr>
              <a:t>ASPB </a:t>
            </a:r>
            <a:r>
              <a:rPr lang="en-US" sz="2000" dirty="0">
                <a:solidFill>
                  <a:schemeClr val="bg1"/>
                </a:solidFill>
                <a:latin typeface="+mj-lt"/>
                <a:ea typeface="Calibri"/>
                <a:cs typeface="Calibri"/>
                <a:sym typeface="Calibri"/>
                <a:rtl val="0"/>
              </a:rPr>
              <a:t>teamed up with CIMSS researchers to develop </a:t>
            </a:r>
            <a:r>
              <a:rPr lang="en-US" sz="2000" dirty="0" smtClean="0">
                <a:solidFill>
                  <a:schemeClr val="bg1"/>
                </a:solidFill>
                <a:latin typeface="+mj-lt"/>
                <a:ea typeface="Calibri"/>
                <a:cs typeface="Calibri"/>
                <a:sym typeface="Calibri"/>
                <a:rtl val="0"/>
              </a:rPr>
              <a:t>three </a:t>
            </a:r>
            <a:r>
              <a:rPr lang="en-US" sz="2000" dirty="0">
                <a:solidFill>
                  <a:schemeClr val="bg1"/>
                </a:solidFill>
                <a:latin typeface="+mj-lt"/>
                <a:ea typeface="Calibri"/>
                <a:cs typeface="Calibri"/>
                <a:sym typeface="Calibri"/>
                <a:rtl val="0"/>
              </a:rPr>
              <a:t>educational WebApps to explore space, time and spectral resolutions of satellite imagery.</a:t>
            </a:r>
            <a:br>
              <a:rPr lang="en-US" sz="2000" dirty="0">
                <a:solidFill>
                  <a:schemeClr val="bg1"/>
                </a:solidFill>
                <a:latin typeface="+mj-lt"/>
                <a:ea typeface="Calibri"/>
                <a:cs typeface="Calibri"/>
                <a:sym typeface="Calibri"/>
                <a:rtl val="0"/>
              </a:rPr>
            </a:b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dirty="0">
                <a:solidFill>
                  <a:schemeClr val="bg1"/>
                </a:solidFill>
                <a:latin typeface="+mj-lt"/>
                <a:ea typeface="Calibri"/>
                <a:cs typeface="Calibri"/>
                <a:sym typeface="Calibri"/>
                <a:rtl val="0"/>
              </a:rPr>
              <a:t>Part of the </a:t>
            </a:r>
            <a:r>
              <a:rPr lang="en-US" sz="2000" b="1" dirty="0">
                <a:solidFill>
                  <a:schemeClr val="bg1"/>
                </a:solidFill>
                <a:latin typeface="+mj-lt"/>
                <a:ea typeface="Calibri"/>
                <a:cs typeface="Calibri"/>
                <a:sym typeface="Calibri"/>
                <a:rtl val="0"/>
              </a:rPr>
              <a:t>GOES-R Educational Proving </a:t>
            </a:r>
            <a:r>
              <a:rPr lang="en-US" sz="2000" b="1" dirty="0" smtClean="0">
                <a:solidFill>
                  <a:schemeClr val="bg1"/>
                </a:solidFill>
                <a:latin typeface="+mj-lt"/>
                <a:ea typeface="Calibri"/>
                <a:cs typeface="Calibri"/>
                <a:sym typeface="Calibri"/>
                <a:rtl val="0"/>
              </a:rPr>
              <a:t>Ground at CIMSS</a:t>
            </a:r>
            <a:r>
              <a:rPr lang="en-US" sz="2000" dirty="0" smtClean="0">
                <a:solidFill>
                  <a:schemeClr val="bg1"/>
                </a:solidFill>
                <a:latin typeface="+mj-lt"/>
                <a:ea typeface="Calibri"/>
                <a:cs typeface="Calibri"/>
                <a:sym typeface="Calibri"/>
                <a:rtl val="0"/>
              </a:rPr>
              <a:t>: </a:t>
            </a:r>
            <a:endParaRPr lang="en-US" sz="2000" dirty="0">
              <a:solidFill>
                <a:schemeClr val="bg1"/>
              </a:solidFill>
              <a:latin typeface="+mj-lt"/>
              <a:ea typeface="Calibri"/>
              <a:cs typeface="Calibri"/>
              <a:sym typeface="Calibri"/>
              <a:rtl val="0"/>
            </a:endParaRPr>
          </a:p>
          <a:p>
            <a:pPr>
              <a:spcBef>
                <a:spcPts val="400"/>
              </a:spcBef>
              <a:buClr>
                <a:srgbClr val="000000"/>
              </a:buClr>
              <a:buSzPct val="100000"/>
            </a:pPr>
            <a:r>
              <a:rPr lang="en-US" sz="2000" i="1" u="sng" dirty="0">
                <a:solidFill>
                  <a:schemeClr val="bg1"/>
                </a:solidFill>
                <a:latin typeface="+mj-lt"/>
                <a:ea typeface="Calibri"/>
                <a:cs typeface="Calibri"/>
                <a:sym typeface="Calibri"/>
                <a:hlinkClick r:id="rId3"/>
                <a:rtl val="0"/>
              </a:rPr>
              <a:t>http://cimss.ssec.wisc.edu/education/goesr</a:t>
            </a:r>
            <a:br>
              <a:rPr lang="en-US" sz="2000" i="1" u="sng" dirty="0">
                <a:solidFill>
                  <a:schemeClr val="bg1"/>
                </a:solidFill>
                <a:latin typeface="+mj-lt"/>
                <a:ea typeface="Calibri"/>
                <a:cs typeface="Calibri"/>
                <a:sym typeface="Calibri"/>
                <a:hlinkClick r:id="rId3"/>
                <a:rtl val="0"/>
              </a:rPr>
            </a:br>
            <a:endParaRPr lang="en-US" sz="2000" i="1" u="sng" dirty="0">
              <a:solidFill>
                <a:schemeClr val="bg1"/>
              </a:solidFill>
              <a:latin typeface="+mj-lt"/>
              <a:ea typeface="Calibri"/>
              <a:cs typeface="Calibri"/>
              <a:sym typeface="Calibri"/>
              <a:hlinkClick r:id="rId3"/>
              <a:rtl val="0"/>
            </a:endParaRPr>
          </a:p>
          <a:p>
            <a:pPr>
              <a:spcBef>
                <a:spcPts val="400"/>
              </a:spcBef>
              <a:buClr>
                <a:srgbClr val="000000"/>
              </a:buClr>
              <a:buSzPct val="100000"/>
              <a:buFont typeface="Calibri"/>
              <a:buChar char="•"/>
            </a:pPr>
            <a:r>
              <a:rPr lang="en-US" sz="2000" dirty="0">
                <a:solidFill>
                  <a:schemeClr val="bg1"/>
                </a:solidFill>
                <a:latin typeface="+mj-lt"/>
              </a:rPr>
              <a:t>Teacher feedback: </a:t>
            </a:r>
            <a:br>
              <a:rPr lang="en-US" sz="2000" dirty="0">
                <a:solidFill>
                  <a:schemeClr val="bg1"/>
                </a:solidFill>
                <a:latin typeface="+mj-lt"/>
              </a:rPr>
            </a:br>
            <a:r>
              <a:rPr lang="en-US" sz="1800" i="1" dirty="0">
                <a:solidFill>
                  <a:schemeClr val="bg1"/>
                </a:solidFill>
                <a:latin typeface="+mj-lt"/>
              </a:rPr>
              <a:t>“…. Wow!!  This is awesome!!</a:t>
            </a:r>
            <a:br>
              <a:rPr lang="en-US" sz="1800" i="1" dirty="0">
                <a:solidFill>
                  <a:schemeClr val="bg1"/>
                </a:solidFill>
                <a:latin typeface="+mj-lt"/>
              </a:rPr>
            </a:br>
            <a:r>
              <a:rPr lang="en-US" sz="1800" i="1" dirty="0">
                <a:solidFill>
                  <a:schemeClr val="bg1"/>
                </a:solidFill>
                <a:latin typeface="+mj-lt"/>
              </a:rPr>
              <a:t>This is impressive. Thank you for sharing.   This is great. Thanks for all your hard work and help!!!!  </a:t>
            </a:r>
            <a:br>
              <a:rPr lang="en-US" sz="1800" i="1" dirty="0">
                <a:solidFill>
                  <a:schemeClr val="bg1"/>
                </a:solidFill>
                <a:latin typeface="+mj-lt"/>
              </a:rPr>
            </a:br>
            <a:r>
              <a:rPr lang="en-US" sz="1800" i="1" dirty="0">
                <a:solidFill>
                  <a:schemeClr val="bg1"/>
                </a:solidFill>
                <a:latin typeface="+mj-lt"/>
              </a:rPr>
              <a:t>We are honored and will use it next week … Earth </a:t>
            </a:r>
            <a:r>
              <a:rPr lang="en-US" sz="1800" i="1" dirty="0" err="1">
                <a:solidFill>
                  <a:schemeClr val="bg1"/>
                </a:solidFill>
                <a:latin typeface="+mj-lt"/>
              </a:rPr>
              <a:t>SySTEM</a:t>
            </a:r>
            <a:r>
              <a:rPr lang="en-US" sz="1800" i="1" dirty="0">
                <a:solidFill>
                  <a:schemeClr val="bg1"/>
                </a:solidFill>
                <a:latin typeface="+mj-lt"/>
              </a:rPr>
              <a:t> Teacher Academy”</a:t>
            </a:r>
            <a:endParaRPr lang="en-US" sz="1800" i="1" u="sng" dirty="0">
              <a:solidFill>
                <a:schemeClr val="bg1"/>
              </a:solidFill>
              <a:latin typeface="+mj-lt"/>
              <a:ea typeface="Calibri"/>
              <a:cs typeface="Calibri"/>
              <a:sym typeface="Calibri"/>
              <a:hlinkClick r:id="rId3"/>
              <a:rtl val="0"/>
            </a:endParaRPr>
          </a:p>
        </p:txBody>
      </p:sp>
      <p:sp>
        <p:nvSpPr>
          <p:cNvPr id="11" name="Slide Number Placeholder 10"/>
          <p:cNvSpPr>
            <a:spLocks noGrp="1"/>
          </p:cNvSpPr>
          <p:nvPr>
            <p:ph type="sldNum" sz="quarter" idx="12"/>
          </p:nvPr>
        </p:nvSpPr>
        <p:spPr/>
        <p:txBody>
          <a:bodyPr/>
          <a:lstStyle/>
          <a:p>
            <a:fld id="{09B8BF32-6F5A-422F-A146-B65F2B98D5BA}" type="slidenum">
              <a:rPr lang="en-US" smtClean="0"/>
              <a:pPr/>
              <a:t>95</a:t>
            </a:fld>
            <a:endParaRPr lang="en-US"/>
          </a:p>
        </p:txBody>
      </p:sp>
      <p:pic>
        <p:nvPicPr>
          <p:cNvPr id="3" name="Content Placeholder 2"/>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2987" t="9387" r="13729"/>
          <a:stretch/>
        </p:blipFill>
        <p:spPr>
          <a:xfrm>
            <a:off x="4349941" y="762000"/>
            <a:ext cx="4717859" cy="4668803"/>
          </a:xfrm>
        </p:spPr>
      </p:pic>
      <p:sp>
        <p:nvSpPr>
          <p:cNvPr id="4" name="TextBox 3"/>
          <p:cNvSpPr txBox="1"/>
          <p:nvPr/>
        </p:nvSpPr>
        <p:spPr>
          <a:xfrm>
            <a:off x="4571999" y="5486400"/>
            <a:ext cx="4495801" cy="1200329"/>
          </a:xfrm>
          <a:prstGeom prst="rect">
            <a:avLst/>
          </a:prstGeom>
          <a:noFill/>
        </p:spPr>
        <p:txBody>
          <a:bodyPr wrap="square" rtlCol="0">
            <a:spAutoFit/>
          </a:bodyPr>
          <a:lstStyle/>
          <a:p>
            <a:r>
              <a:rPr lang="en-US" dirty="0">
                <a:solidFill>
                  <a:srgbClr val="FFFFFF"/>
                </a:solidFill>
              </a:rPr>
              <a:t>Sample interactive “</a:t>
            </a:r>
            <a:r>
              <a:rPr lang="en-US" dirty="0" err="1">
                <a:solidFill>
                  <a:srgbClr val="FFFFFF"/>
                </a:solidFill>
              </a:rPr>
              <a:t>Bandapp</a:t>
            </a:r>
            <a:r>
              <a:rPr lang="en-US" dirty="0">
                <a:solidFill>
                  <a:srgbClr val="FFFFFF"/>
                </a:solidFill>
              </a:rPr>
              <a:t>” educational </a:t>
            </a:r>
            <a:r>
              <a:rPr lang="en-US" dirty="0" err="1">
                <a:solidFill>
                  <a:srgbClr val="FFFFFF"/>
                </a:solidFill>
              </a:rPr>
              <a:t>webapp</a:t>
            </a:r>
            <a:r>
              <a:rPr lang="en-US" dirty="0">
                <a:solidFill>
                  <a:srgbClr val="FFFFFF"/>
                </a:solidFill>
              </a:rPr>
              <a:t> using simulated ABI images:</a:t>
            </a:r>
          </a:p>
          <a:p>
            <a:r>
              <a:rPr lang="en-US" i="1" dirty="0">
                <a:solidFill>
                  <a:srgbClr val="FFFFFF"/>
                </a:solidFill>
                <a:hlinkClick r:id="rId5"/>
              </a:rPr>
              <a:t>http://cimss.ssec.wisc.edu/goes/webapps/bandapp/</a:t>
            </a:r>
            <a:endParaRPr lang="en-US" i="1" dirty="0">
              <a:solidFill>
                <a:srgbClr val="FFFFFF"/>
              </a:solidFill>
            </a:endParaRPr>
          </a:p>
        </p:txBody>
      </p:sp>
      <p:sp>
        <p:nvSpPr>
          <p:cNvPr id="14" name="Shape 318"/>
          <p:cNvSpPr txBox="1"/>
          <p:nvPr/>
        </p:nvSpPr>
        <p:spPr>
          <a:xfrm>
            <a:off x="4343399" y="3429000"/>
            <a:ext cx="4613263" cy="1323439"/>
          </a:xfrm>
          <a:prstGeom prst="rect">
            <a:avLst/>
          </a:prstGeom>
          <a:noFill/>
          <a:ln>
            <a:noFill/>
          </a:ln>
        </p:spPr>
        <p:txBody>
          <a:bodyPr lIns="91425" tIns="45700" rIns="91425" bIns="45700" anchor="t" anchorCtr="0">
            <a:noAutofit/>
          </a:bodyPr>
          <a:lstStyle/>
          <a:p>
            <a:pPr>
              <a:buSzPct val="25000"/>
            </a:pPr>
            <a:endParaRPr lang="en-US" sz="1600" b="1" i="1" kern="0" dirty="0">
              <a:solidFill>
                <a:srgbClr val="FFFF00"/>
              </a:solidFill>
              <a:latin typeface="Calibri"/>
              <a:ea typeface="Calibri"/>
              <a:cs typeface="Calibri"/>
              <a:sym typeface="Calibri"/>
              <a:rtl val="0"/>
            </a:endParaRPr>
          </a:p>
        </p:txBody>
      </p:sp>
      <p:sp>
        <p:nvSpPr>
          <p:cNvPr id="8" name="TextBox 7"/>
          <p:cNvSpPr txBox="1"/>
          <p:nvPr/>
        </p:nvSpPr>
        <p:spPr>
          <a:xfrm>
            <a:off x="8001000" y="6488668"/>
            <a:ext cx="1133708" cy="369332"/>
          </a:xfrm>
          <a:prstGeom prst="rect">
            <a:avLst/>
          </a:prstGeom>
          <a:noFill/>
        </p:spPr>
        <p:txBody>
          <a:bodyPr wrap="none" rtlCol="0">
            <a:spAutoFit/>
          </a:bodyPr>
          <a:lstStyle/>
          <a:p>
            <a:r>
              <a:rPr lang="en-US" dirty="0">
                <a:solidFill>
                  <a:srgbClr val="000000"/>
                </a:solidFill>
              </a:rPr>
              <a:t>T. Schmit</a:t>
            </a:r>
          </a:p>
        </p:txBody>
      </p:sp>
    </p:spTree>
    <p:extLst>
      <p:ext uri="{BB962C8B-B14F-4D97-AF65-F5344CB8AC3E}">
        <p14:creationId xmlns:p14="http://schemas.microsoft.com/office/powerpoint/2010/main" val="210418733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971833"/>
            <a:ext cx="3657600" cy="428596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352800"/>
            <a:ext cx="3661609" cy="344728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223620"/>
            <a:ext cx="3657600" cy="2976780"/>
          </a:xfrm>
          <a:prstGeom prst="rect">
            <a:avLst/>
          </a:prstGeom>
        </p:spPr>
      </p:pic>
      <p:sp>
        <p:nvSpPr>
          <p:cNvPr id="9" name="TextBox 8"/>
          <p:cNvSpPr txBox="1"/>
          <p:nvPr/>
        </p:nvSpPr>
        <p:spPr>
          <a:xfrm>
            <a:off x="381001" y="304800"/>
            <a:ext cx="4343399" cy="584775"/>
          </a:xfrm>
          <a:prstGeom prst="rect">
            <a:avLst/>
          </a:prstGeom>
          <a:noFill/>
        </p:spPr>
        <p:txBody>
          <a:bodyPr wrap="square" rtlCol="0">
            <a:spAutoFit/>
          </a:bodyPr>
          <a:lstStyle/>
          <a:p>
            <a:r>
              <a:rPr lang="en-US" sz="3200" b="1" dirty="0">
                <a:solidFill>
                  <a:prstClr val="white"/>
                </a:solidFill>
              </a:rPr>
              <a:t>Three </a:t>
            </a:r>
            <a:r>
              <a:rPr lang="en-US" sz="3200" b="1" dirty="0" smtClean="0">
                <a:solidFill>
                  <a:prstClr val="white"/>
                </a:solidFill>
              </a:rPr>
              <a:t>WebApps</a:t>
            </a:r>
            <a:r>
              <a:rPr lang="en-US" sz="3200" b="1" dirty="0">
                <a:solidFill>
                  <a:prstClr val="white"/>
                </a:solidFill>
              </a:rPr>
              <a:t>! </a:t>
            </a:r>
          </a:p>
        </p:txBody>
      </p:sp>
      <p:sp>
        <p:nvSpPr>
          <p:cNvPr id="10" name="Rectangle 9"/>
          <p:cNvSpPr/>
          <p:nvPr/>
        </p:nvSpPr>
        <p:spPr>
          <a:xfrm>
            <a:off x="152400" y="5421868"/>
            <a:ext cx="5058501" cy="415498"/>
          </a:xfrm>
          <a:prstGeom prst="rect">
            <a:avLst/>
          </a:prstGeom>
        </p:spPr>
        <p:txBody>
          <a:bodyPr wrap="none">
            <a:spAutoFit/>
          </a:bodyPr>
          <a:lstStyle/>
          <a:p>
            <a:r>
              <a:rPr lang="en-US" sz="2100" dirty="0">
                <a:solidFill>
                  <a:prstClr val="white"/>
                </a:solidFill>
              </a:rPr>
              <a:t>http://cimss.ssec.wisc.edu/education/goesr/</a:t>
            </a:r>
          </a:p>
        </p:txBody>
      </p:sp>
    </p:spTree>
    <p:extLst>
      <p:ext uri="{BB962C8B-B14F-4D97-AF65-F5344CB8AC3E}">
        <p14:creationId xmlns:p14="http://schemas.microsoft.com/office/powerpoint/2010/main" val="20904538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227" r="3869"/>
          <a:stretch/>
        </p:blipFill>
        <p:spPr>
          <a:xfrm>
            <a:off x="2443655" y="-799"/>
            <a:ext cx="6700345" cy="6858799"/>
          </a:xfrm>
          <a:prstGeom prst="rect">
            <a:avLst/>
          </a:prstGeom>
        </p:spPr>
      </p:pic>
      <p:sp>
        <p:nvSpPr>
          <p:cNvPr id="5" name="TextBox 4"/>
          <p:cNvSpPr txBox="1"/>
          <p:nvPr/>
        </p:nvSpPr>
        <p:spPr>
          <a:xfrm>
            <a:off x="0" y="1709678"/>
            <a:ext cx="2743200" cy="3416320"/>
          </a:xfrm>
          <a:prstGeom prst="rect">
            <a:avLst/>
          </a:prstGeom>
          <a:noFill/>
        </p:spPr>
        <p:txBody>
          <a:bodyPr wrap="square" rtlCol="0">
            <a:spAutoFit/>
          </a:bodyPr>
          <a:lstStyle/>
          <a:p>
            <a:r>
              <a:rPr lang="en-US" sz="2400" dirty="0">
                <a:solidFill>
                  <a:prstClr val="white"/>
                </a:solidFill>
              </a:rPr>
              <a:t>Mouse over anywhere in the image to get an interactive pop-up chart that provides data (reflectance </a:t>
            </a:r>
          </a:p>
          <a:p>
            <a:r>
              <a:rPr lang="en-US" sz="2400" dirty="0">
                <a:solidFill>
                  <a:prstClr val="white"/>
                </a:solidFill>
              </a:rPr>
              <a:t>&amp; temperature) </a:t>
            </a:r>
          </a:p>
          <a:p>
            <a:r>
              <a:rPr lang="en-US" sz="2400" dirty="0">
                <a:solidFill>
                  <a:prstClr val="white"/>
                </a:solidFill>
              </a:rPr>
              <a:t>for each band at that location! </a:t>
            </a:r>
          </a:p>
        </p:txBody>
      </p:sp>
    </p:spTree>
    <p:extLst>
      <p:ext uri="{BB962C8B-B14F-4D97-AF65-F5344CB8AC3E}">
        <p14:creationId xmlns:p14="http://schemas.microsoft.com/office/powerpoint/2010/main" val="10753484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397250" y="0"/>
            <a:ext cx="5746750" cy="6858000"/>
          </a:xfrm>
        </p:spPr>
      </p:pic>
      <p:sp>
        <p:nvSpPr>
          <p:cNvPr id="5" name="TextBox 4"/>
          <p:cNvSpPr txBox="1"/>
          <p:nvPr/>
        </p:nvSpPr>
        <p:spPr>
          <a:xfrm>
            <a:off x="152400" y="2284274"/>
            <a:ext cx="3352800" cy="2677656"/>
          </a:xfrm>
          <a:prstGeom prst="rect">
            <a:avLst/>
          </a:prstGeom>
          <a:noFill/>
        </p:spPr>
        <p:txBody>
          <a:bodyPr wrap="square" rtlCol="0">
            <a:spAutoFit/>
          </a:bodyPr>
          <a:lstStyle/>
          <a:p>
            <a:r>
              <a:rPr lang="en-US" sz="2400" dirty="0">
                <a:solidFill>
                  <a:prstClr val="white"/>
                </a:solidFill>
              </a:rPr>
              <a:t>There are also several case studies using current GOES imagery   (5 spectral bands) </a:t>
            </a:r>
          </a:p>
          <a:p>
            <a:r>
              <a:rPr lang="en-US" sz="2400" dirty="0">
                <a:solidFill>
                  <a:prstClr val="white"/>
                </a:solidFill>
              </a:rPr>
              <a:t>with the option to add descriptive annotations, </a:t>
            </a:r>
          </a:p>
          <a:p>
            <a:r>
              <a:rPr lang="en-US" sz="2400" dirty="0">
                <a:solidFill>
                  <a:prstClr val="white"/>
                </a:solidFill>
              </a:rPr>
              <a:t>or add map outlines.  </a:t>
            </a:r>
          </a:p>
        </p:txBody>
      </p:sp>
    </p:spTree>
    <p:extLst>
      <p:ext uri="{BB962C8B-B14F-4D97-AF65-F5344CB8AC3E}">
        <p14:creationId xmlns:p14="http://schemas.microsoft.com/office/powerpoint/2010/main" val="29867913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241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HAPEID" val="rI0pndbJ1vAjO46AVjZUic"/>
</p:tagLst>
</file>

<file path=ppt/tags/tag10.xml><?xml version="1.0" encoding="utf-8"?>
<p:tagLst xmlns:a="http://schemas.openxmlformats.org/drawingml/2006/main" xmlns:r="http://schemas.openxmlformats.org/officeDocument/2006/relationships" xmlns:p="http://schemas.openxmlformats.org/presentationml/2006/main">
  <p:tag name="DVSHAPEID" val="and524CdhA7ptrbMAlSX7e"/>
</p:tagLst>
</file>

<file path=ppt/tags/tag11.xml><?xml version="1.0" encoding="utf-8"?>
<p:tagLst xmlns:a="http://schemas.openxmlformats.org/drawingml/2006/main" xmlns:r="http://schemas.openxmlformats.org/officeDocument/2006/relationships" xmlns:p="http://schemas.openxmlformats.org/presentationml/2006/main">
  <p:tag name="DVSHAPEID" val="j0tRxakQo6NWeqWYDWr8cr"/>
</p:tagLst>
</file>

<file path=ppt/tags/tag12.xml><?xml version="1.0" encoding="utf-8"?>
<p:tagLst xmlns:a="http://schemas.openxmlformats.org/drawingml/2006/main" xmlns:r="http://schemas.openxmlformats.org/officeDocument/2006/relationships" xmlns:p="http://schemas.openxmlformats.org/presentationml/2006/main">
  <p:tag name="DVSHAPEID" val="KiPNPuFVoFjUt9Az8BOygy"/>
</p:tagLst>
</file>

<file path=ppt/tags/tag13.xml><?xml version="1.0" encoding="utf-8"?>
<p:tagLst xmlns:a="http://schemas.openxmlformats.org/drawingml/2006/main" xmlns:r="http://schemas.openxmlformats.org/officeDocument/2006/relationships" xmlns:p="http://schemas.openxmlformats.org/presentationml/2006/main">
  <p:tag name="DVSHAPEID" val="nF8waHjB0L2Rfb2JkQatH8"/>
</p:tagLst>
</file>

<file path=ppt/tags/tag14.xml><?xml version="1.0" encoding="utf-8"?>
<p:tagLst xmlns:a="http://schemas.openxmlformats.org/drawingml/2006/main" xmlns:r="http://schemas.openxmlformats.org/officeDocument/2006/relationships" xmlns:p="http://schemas.openxmlformats.org/presentationml/2006/main">
  <p:tag name="DVSHAPEID" val="CkWMo4NQkDacU9FjkYBNEx"/>
</p:tagLst>
</file>

<file path=ppt/tags/tag15.xml><?xml version="1.0" encoding="utf-8"?>
<p:tagLst xmlns:a="http://schemas.openxmlformats.org/drawingml/2006/main" xmlns:r="http://schemas.openxmlformats.org/officeDocument/2006/relationships" xmlns:p="http://schemas.openxmlformats.org/presentationml/2006/main">
  <p:tag name="DVSHAPEID" val="RBTpwpgXnNQe3NznifN9rp"/>
</p:tagLst>
</file>

<file path=ppt/tags/tag16.xml><?xml version="1.0" encoding="utf-8"?>
<p:tagLst xmlns:a="http://schemas.openxmlformats.org/drawingml/2006/main" xmlns:r="http://schemas.openxmlformats.org/officeDocument/2006/relationships" xmlns:p="http://schemas.openxmlformats.org/presentationml/2006/main">
  <p:tag name="DVSHAPEID" val="G3gT41vcRUu4tkTZyoAmgn"/>
</p:tagLst>
</file>

<file path=ppt/tags/tag2.xml><?xml version="1.0" encoding="utf-8"?>
<p:tagLst xmlns:a="http://schemas.openxmlformats.org/drawingml/2006/main" xmlns:r="http://schemas.openxmlformats.org/officeDocument/2006/relationships" xmlns:p="http://schemas.openxmlformats.org/presentationml/2006/main">
  <p:tag name="DVSHAPEID" val="nHoUpj3a2cVEe59JDgmRK3"/>
</p:tagLst>
</file>

<file path=ppt/tags/tag3.xml><?xml version="1.0" encoding="utf-8"?>
<p:tagLst xmlns:a="http://schemas.openxmlformats.org/drawingml/2006/main" xmlns:r="http://schemas.openxmlformats.org/officeDocument/2006/relationships" xmlns:p="http://schemas.openxmlformats.org/presentationml/2006/main">
  <p:tag name="DVSHAPEID" val="YUbtAOjnDRhelj0tOSGQtn"/>
</p:tagLst>
</file>

<file path=ppt/tags/tag4.xml><?xml version="1.0" encoding="utf-8"?>
<p:tagLst xmlns:a="http://schemas.openxmlformats.org/drawingml/2006/main" xmlns:r="http://schemas.openxmlformats.org/officeDocument/2006/relationships" xmlns:p="http://schemas.openxmlformats.org/presentationml/2006/main">
  <p:tag name="DVSHAPEID" val="oaP1qcGIxqskIuIVIeRFy4"/>
</p:tagLst>
</file>

<file path=ppt/tags/tag5.xml><?xml version="1.0" encoding="utf-8"?>
<p:tagLst xmlns:a="http://schemas.openxmlformats.org/drawingml/2006/main" xmlns:r="http://schemas.openxmlformats.org/officeDocument/2006/relationships" xmlns:p="http://schemas.openxmlformats.org/presentationml/2006/main">
  <p:tag name="DVSHAPEID" val="mZKQI9rubTABw1Dzn6GUjR"/>
</p:tagLst>
</file>

<file path=ppt/tags/tag6.xml><?xml version="1.0" encoding="utf-8"?>
<p:tagLst xmlns:a="http://schemas.openxmlformats.org/drawingml/2006/main" xmlns:r="http://schemas.openxmlformats.org/officeDocument/2006/relationships" xmlns:p="http://schemas.openxmlformats.org/presentationml/2006/main">
  <p:tag name="DVSHAPEID" val="M1AwKS9rZNOjNPgAtwh3fy"/>
</p:tagLst>
</file>

<file path=ppt/tags/tag7.xml><?xml version="1.0" encoding="utf-8"?>
<p:tagLst xmlns:a="http://schemas.openxmlformats.org/drawingml/2006/main" xmlns:r="http://schemas.openxmlformats.org/officeDocument/2006/relationships" xmlns:p="http://schemas.openxmlformats.org/presentationml/2006/main">
  <p:tag name="DVSHAPEID" val="ziCxkh8IHwDWkLttR37P1u"/>
</p:tagLst>
</file>

<file path=ppt/tags/tag8.xml><?xml version="1.0" encoding="utf-8"?>
<p:tagLst xmlns:a="http://schemas.openxmlformats.org/drawingml/2006/main" xmlns:r="http://schemas.openxmlformats.org/officeDocument/2006/relationships" xmlns:p="http://schemas.openxmlformats.org/presentationml/2006/main">
  <p:tag name="DVSHAPEID" val="YH8xi5BMO6VOo7CQKQdBxZ"/>
</p:tagLst>
</file>

<file path=ppt/tags/tag9.xml><?xml version="1.0" encoding="utf-8"?>
<p:tagLst xmlns:a="http://schemas.openxmlformats.org/drawingml/2006/main" xmlns:r="http://schemas.openxmlformats.org/officeDocument/2006/relationships" xmlns:p="http://schemas.openxmlformats.org/presentationml/2006/main">
  <p:tag name="DVSHAPEID" val="tyxxGTHeacHBmrF2O2Vla2"/>
</p:tagLst>
</file>

<file path=ppt/theme/_rels/theme15.xml.rels><?xml version="1.0" encoding="UTF-8" standalone="yes"?>
<Relationships xmlns="http://schemas.openxmlformats.org/package/2006/relationships"><Relationship Id="rId1" Type="http://schemas.openxmlformats.org/officeDocument/2006/relationships/image" Target="../media/image10.jpeg"/></Relationships>
</file>

<file path=ppt/theme/_rels/theme17.xml.rels><?xml version="1.0" encoding="UTF-8" standalone="yes"?>
<Relationships xmlns="http://schemas.openxmlformats.org/package/2006/relationships"><Relationship Id="rId1" Type="http://schemas.openxmlformats.org/officeDocument/2006/relationships/image" Target="../media/image13.jpeg"/></Relationships>
</file>

<file path=ppt/theme/_rels/theme25.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low">
  <a:themeElements>
    <a:clrScheme name="Custom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7_Default Design">
  <a:themeElements>
    <a:clrScheme name="Custom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MUG2013_SEYBOLD_v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OAA">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2_NOAA">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OAA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OA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2_NOAA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OAA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AA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OAA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2_NOAA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デザインの設定">
  <a:themeElements>
    <a:clrScheme name="フレッシュ">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8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7984</TotalTime>
  <Words>4198</Words>
  <Application>Microsoft Office PowerPoint</Application>
  <PresentationFormat>On-screen Show (4:3)</PresentationFormat>
  <Paragraphs>934</Paragraphs>
  <Slides>120</Slides>
  <Notes>36</Notes>
  <HiddenSlides>1</HiddenSlides>
  <MMClips>1</MMClips>
  <ScaleCrop>false</ScaleCrop>
  <HeadingPairs>
    <vt:vector size="4" baseType="variant">
      <vt:variant>
        <vt:lpstr>Theme</vt:lpstr>
      </vt:variant>
      <vt:variant>
        <vt:i4>27</vt:i4>
      </vt:variant>
      <vt:variant>
        <vt:lpstr>Slide Titles</vt:lpstr>
      </vt:variant>
      <vt:variant>
        <vt:i4>120</vt:i4>
      </vt:variant>
    </vt:vector>
  </HeadingPairs>
  <TitlesOfParts>
    <vt:vector size="147" baseType="lpstr">
      <vt:lpstr>Office Theme</vt:lpstr>
      <vt:lpstr>11_Office Theme</vt:lpstr>
      <vt:lpstr>1_Default Design</vt:lpstr>
      <vt:lpstr>2_NOAA</vt:lpstr>
      <vt:lpstr>4_Default Design</vt:lpstr>
      <vt:lpstr>4_Office Theme</vt:lpstr>
      <vt:lpstr>Default Design</vt:lpstr>
      <vt:lpstr>デザインの設定</vt:lpstr>
      <vt:lpstr>18_Default Design</vt:lpstr>
      <vt:lpstr>26_Default Design</vt:lpstr>
      <vt:lpstr>2_Default Design</vt:lpstr>
      <vt:lpstr>9_Default Design</vt:lpstr>
      <vt:lpstr>3_Default Design</vt:lpstr>
      <vt:lpstr>6_Office Theme</vt:lpstr>
      <vt:lpstr>CIMSS_Template_2013Logo</vt:lpstr>
      <vt:lpstr>13_Default Design</vt:lpstr>
      <vt:lpstr>Flow</vt:lpstr>
      <vt:lpstr>5_Default Design</vt:lpstr>
      <vt:lpstr>14_Default Design</vt:lpstr>
      <vt:lpstr>10_Office Theme</vt:lpstr>
      <vt:lpstr>7_Default Design</vt:lpstr>
      <vt:lpstr>3_Office Theme</vt:lpstr>
      <vt:lpstr>2_Office Theme</vt:lpstr>
      <vt:lpstr>5_Office Theme</vt:lpstr>
      <vt:lpstr>1_CIMSS_Template_2013Logo</vt:lpstr>
      <vt:lpstr>MUG2013_SEYBOLD_v01</vt:lpstr>
      <vt:lpstr>7_Office Theme</vt:lpstr>
      <vt:lpstr>PowerPoint Presentation</vt:lpstr>
      <vt:lpstr>Thanks to…</vt:lpstr>
      <vt:lpstr>Outline</vt:lpstr>
      <vt:lpstr>PowerPoint Presentation</vt:lpstr>
      <vt:lpstr>Validation and Availability for GOES-R Baseline Products</vt:lpstr>
      <vt:lpstr>PowerPoint Presentation</vt:lpstr>
      <vt:lpstr>The Advanced Baseline Imager:</vt:lpstr>
      <vt:lpstr>PowerPoint Presentation</vt:lpstr>
      <vt:lpstr>Advanced Baseline Imager</vt:lpstr>
      <vt:lpstr>Data Flow</vt:lpstr>
      <vt:lpstr>PowerPoint Presentation</vt:lpstr>
      <vt:lpstr>PowerPoint Presentation</vt:lpstr>
      <vt:lpstr>PowerPoint Presentation</vt:lpstr>
      <vt:lpstr>PowerPoint Presentation</vt:lpstr>
      <vt:lpstr>Outline</vt:lpstr>
      <vt:lpstr>ABI bands 1-6</vt:lpstr>
      <vt:lpstr>PowerPoint Presentation</vt:lpstr>
      <vt:lpstr>ABI bands 7-16</vt:lpstr>
      <vt:lpstr>PowerPoint Presentation</vt:lpstr>
      <vt:lpstr>Future vs. Current Spectral Bands</vt:lpstr>
      <vt:lpstr>CONUS Scans from GOES-West and –East  for the GOES-R 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Hands-on….</vt:lpstr>
      <vt:lpstr>Three ABI water vapor bands </vt:lpstr>
      <vt:lpstr>Weighting Functions</vt:lpstr>
      <vt:lpstr>PowerPoint Presentation</vt:lpstr>
      <vt:lpstr>ABI Clear-sky Weighting Functions</vt:lpstr>
      <vt:lpstr>http://cimss.ssec.wisc.edu/goes/wf/ABI/</vt:lpstr>
      <vt:lpstr>ABI Weighting Functions</vt:lpstr>
      <vt:lpstr>Hands-on….WF</vt:lpstr>
      <vt:lpstr>PowerPoint Presentation</vt:lpstr>
      <vt:lpstr>RGB + Qualitative</vt:lpstr>
      <vt:lpstr>Outline</vt:lpstr>
      <vt:lpstr>Baseline ABI Scan Modes</vt:lpstr>
      <vt:lpstr>Recent Mode 3 (Flex mode)  “Time-Time” chart</vt:lpstr>
      <vt:lpstr>Baseline Time-Time Mode 4 (Continuous Full Disk)</vt:lpstr>
      <vt:lpstr>PowerPoint Presentation</vt:lpstr>
      <vt:lpstr>Loop over Peoria</vt:lpstr>
      <vt:lpstr>GOES-15 Science Test</vt:lpstr>
      <vt:lpstr>Sample “1-min” visible imagery</vt:lpstr>
      <vt:lpstr>PowerPoint Presentation</vt:lpstr>
      <vt:lpstr>PowerPoint Presentation</vt:lpstr>
      <vt:lpstr>Outline</vt:lpstr>
      <vt:lpstr>PowerPoint Presentation</vt:lpstr>
      <vt:lpstr>ABI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GOES-14 Super Rapid Scan Operations to Prepare for GOES-R (SRSOR)</vt:lpstr>
      <vt:lpstr>PowerPoint Presentation</vt:lpstr>
      <vt:lpstr>PowerPoint Presentation</vt:lpstr>
      <vt:lpstr>PowerPoint Presentation</vt:lpstr>
      <vt:lpstr>PowerPoint Presentation</vt:lpstr>
      <vt:lpstr>PowerPoint Presentation</vt:lpstr>
      <vt:lpstr>Hands-on….WF</vt:lpstr>
      <vt:lpstr>Educational Webapps Developed</vt:lpstr>
      <vt:lpstr>PowerPoint Presentation</vt:lpstr>
      <vt:lpstr>PowerPoint Presentation</vt:lpstr>
      <vt:lpstr>PowerPoint Presentation</vt:lpstr>
      <vt:lpstr>PowerPoint Presentation</vt:lpstr>
      <vt:lpstr>Outline</vt:lpstr>
      <vt:lpstr>PowerPoint Presentation</vt:lpstr>
      <vt:lpstr>GOES-R ABI Products</vt:lpstr>
      <vt:lpstr>PowerPoint Presentation</vt:lpstr>
      <vt:lpstr>PowerPoint Presentation</vt:lpstr>
      <vt:lpstr>PowerPoint Presentation</vt:lpstr>
      <vt:lpstr>PowerPoint Presentation</vt:lpstr>
      <vt:lpstr>Draft Scan Mode ”6” with 10-min FD</vt:lpstr>
      <vt:lpstr>Draft  Scan Mode ”6” with 10-min FD</vt:lpstr>
      <vt:lpstr>AHI Observation Modes: Areas and Temporal resolution</vt:lpstr>
      <vt:lpstr>JMA’s AHI</vt:lpstr>
      <vt:lpstr>Pseudo-Natural Color</vt:lpstr>
      <vt:lpstr>Outline</vt:lpstr>
      <vt:lpstr>Approximate spectral and spatial resolutions of US GOES Imagers</vt:lpstr>
      <vt:lpstr>Geostationary Imagers: Number of Spectral bands (~ width)</vt:lpstr>
      <vt:lpstr>Geostationary Imagers:  Spatial Resolution (approximate)</vt:lpstr>
      <vt:lpstr>Geostationary Imagers:  Temporal Resolution</vt:lpstr>
      <vt:lpstr>Summary  </vt:lpstr>
      <vt:lpstr>Outline</vt:lpstr>
      <vt:lpstr>ABI Bands Quick Information Guides</vt:lpstr>
      <vt:lpstr>Select Links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31</cp:revision>
  <dcterms:created xsi:type="dcterms:W3CDTF">2015-05-14T13:26:17Z</dcterms:created>
  <dcterms:modified xsi:type="dcterms:W3CDTF">2015-05-20T21:22:29Z</dcterms:modified>
</cp:coreProperties>
</file>