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9" r:id="rId4"/>
    <p:sldId id="261" r:id="rId5"/>
    <p:sldId id="262" r:id="rId6"/>
    <p:sldId id="263" r:id="rId7"/>
    <p:sldId id="264" r:id="rId8"/>
    <p:sldId id="267"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AE"/>
    <a:srgbClr val="2A4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4" autoAdjust="0"/>
    <p:restoredTop sz="94660"/>
  </p:normalViewPr>
  <p:slideViewPr>
    <p:cSldViewPr snapToGrid="0" snapToObjects="1">
      <p:cViewPr>
        <p:scale>
          <a:sx n="100" d="100"/>
          <a:sy n="100" d="100"/>
        </p:scale>
        <p:origin x="-2472" y="-10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19F2A-518F-E84E-9325-C613EAE4E3AF}" type="datetimeFigureOut">
              <a:rPr lang="en-US" smtClean="0"/>
              <a:t>8/8/13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EE9B0-520D-314A-A16E-32E7A152B2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19F2A-518F-E84E-9325-C613EAE4E3AF}" type="datetimeFigureOut">
              <a:rPr lang="en-US" smtClean="0"/>
              <a:t>8/8/13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EE9B0-520D-314A-A16E-32E7A152B2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19F2A-518F-E84E-9325-C613EAE4E3AF}" type="datetimeFigureOut">
              <a:rPr lang="en-US" smtClean="0"/>
              <a:t>8/8/13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EE9B0-520D-314A-A16E-32E7A152B2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19F2A-518F-E84E-9325-C613EAE4E3AF}" type="datetimeFigureOut">
              <a:rPr lang="en-US" smtClean="0"/>
              <a:t>8/8/13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EE9B0-520D-314A-A16E-32E7A152B2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19F2A-518F-E84E-9325-C613EAE4E3AF}" type="datetimeFigureOut">
              <a:rPr lang="en-US" smtClean="0"/>
              <a:t>8/8/13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EE9B0-520D-314A-A16E-32E7A152B2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19F2A-518F-E84E-9325-C613EAE4E3AF}" type="datetimeFigureOut">
              <a:rPr lang="en-US" smtClean="0"/>
              <a:t>8/8/13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EE9B0-520D-314A-A16E-32E7A152B2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19F2A-518F-E84E-9325-C613EAE4E3AF}" type="datetimeFigureOut">
              <a:rPr lang="en-US" smtClean="0"/>
              <a:t>8/8/13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EE9B0-520D-314A-A16E-32E7A152B2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19F2A-518F-E84E-9325-C613EAE4E3AF}" type="datetimeFigureOut">
              <a:rPr lang="en-US" smtClean="0"/>
              <a:t>8/8/13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EE9B0-520D-314A-A16E-32E7A152B2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19F2A-518F-E84E-9325-C613EAE4E3AF}" type="datetimeFigureOut">
              <a:rPr lang="en-US" smtClean="0"/>
              <a:t>8/8/13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EE9B0-520D-314A-A16E-32E7A152B2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19F2A-518F-E84E-9325-C613EAE4E3AF}" type="datetimeFigureOut">
              <a:rPr lang="en-US" smtClean="0"/>
              <a:t>8/8/13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EE9B0-520D-314A-A16E-32E7A152B2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19F2A-518F-E84E-9325-C613EAE4E3AF}" type="datetimeFigureOut">
              <a:rPr lang="en-US" smtClean="0"/>
              <a:t>8/8/13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EE9B0-520D-314A-A16E-32E7A152B2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19F2A-518F-E84E-9325-C613EAE4E3AF}" type="datetimeFigureOut">
              <a:rPr lang="en-US" smtClean="0"/>
              <a:t>8/8/13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EE9B0-520D-314A-A16E-32E7A152B2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A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125" y="1282700"/>
            <a:ext cx="8620125" cy="3517900"/>
          </a:xfrm>
        </p:spPr>
        <p:txBody>
          <a:bodyPr>
            <a:normAutofit fontScale="90000"/>
          </a:bodyPr>
          <a:lstStyle/>
          <a:p>
            <a:r>
              <a:rPr lang="en-US" sz="3200" b="1" dirty="0">
                <a:solidFill>
                  <a:srgbClr val="FFFF00"/>
                </a:solidFill>
              </a:rPr>
              <a:t>Near-Real-Time validation of simulated GOES-R ABI radiances and derived products, using the WRF-Chem model forecast over CONUS for all 16 ABI bands </a:t>
            </a:r>
            <a:r>
              <a:rPr lang="en-US" sz="3200" b="1" dirty="0" smtClean="0">
                <a:solidFill>
                  <a:srgbClr val="FFFF00"/>
                </a:solidFill>
              </a:rPr>
              <a:t/>
            </a:r>
            <a:br>
              <a:rPr lang="en-US" sz="3200" b="1" dirty="0" smtClean="0">
                <a:solidFill>
                  <a:srgbClr val="FFFF00"/>
                </a:solidFill>
              </a:rPr>
            </a:br>
            <a:r>
              <a:rPr lang="en-US" sz="3200" b="1" dirty="0">
                <a:solidFill>
                  <a:srgbClr val="FFFF00"/>
                </a:solidFill>
              </a:rPr>
              <a:t/>
            </a:r>
            <a:br>
              <a:rPr lang="en-US" sz="3200" b="1" dirty="0">
                <a:solidFill>
                  <a:srgbClr val="FFFF00"/>
                </a:solidFill>
              </a:rPr>
            </a:br>
            <a:r>
              <a:rPr lang="en-US" sz="2200" b="1" dirty="0" smtClean="0">
                <a:solidFill>
                  <a:srgbClr val="FFFF00"/>
                </a:solidFill>
              </a:rPr>
              <a:t>Kaba </a:t>
            </a:r>
            <a:r>
              <a:rPr lang="en-US" sz="2200" b="1" dirty="0">
                <a:solidFill>
                  <a:srgbClr val="FFFF00"/>
                </a:solidFill>
              </a:rPr>
              <a:t>Bah</a:t>
            </a:r>
            <a:r>
              <a:rPr lang="en-US" sz="2200" b="1" baseline="30000" dirty="0">
                <a:solidFill>
                  <a:srgbClr val="FFFF00"/>
                </a:solidFill>
              </a:rPr>
              <a:t>1</a:t>
            </a:r>
            <a:r>
              <a:rPr lang="en-US" sz="2200" b="1" dirty="0">
                <a:solidFill>
                  <a:srgbClr val="FFFF00"/>
                </a:solidFill>
              </a:rPr>
              <a:t>, Marek Rogal</a:t>
            </a:r>
            <a:r>
              <a:rPr lang="en-US" sz="2200" b="1" baseline="30000" dirty="0">
                <a:solidFill>
                  <a:srgbClr val="FFFF00"/>
                </a:solidFill>
              </a:rPr>
              <a:t>1</a:t>
            </a:r>
            <a:r>
              <a:rPr lang="en-US" sz="2200" b="1" dirty="0">
                <a:solidFill>
                  <a:srgbClr val="FFFF00"/>
                </a:solidFill>
              </a:rPr>
              <a:t>, </a:t>
            </a:r>
            <a:r>
              <a:rPr lang="en-US" sz="2200" b="1" dirty="0" smtClean="0">
                <a:solidFill>
                  <a:srgbClr val="FFFF00"/>
                </a:solidFill>
              </a:rPr>
              <a:t>Tom </a:t>
            </a:r>
            <a:r>
              <a:rPr lang="en-US" sz="2200" b="1" dirty="0">
                <a:solidFill>
                  <a:srgbClr val="FFFF00"/>
                </a:solidFill>
              </a:rPr>
              <a:t>Greenwald</a:t>
            </a:r>
            <a:r>
              <a:rPr lang="en-US" sz="2200" b="1" baseline="30000" dirty="0">
                <a:solidFill>
                  <a:srgbClr val="FFFF00"/>
                </a:solidFill>
              </a:rPr>
              <a:t>1</a:t>
            </a:r>
            <a:r>
              <a:rPr lang="en-US" sz="2200" b="1" dirty="0">
                <a:solidFill>
                  <a:srgbClr val="FFFF00"/>
                </a:solidFill>
              </a:rPr>
              <a:t>, Brad Pierce</a:t>
            </a:r>
            <a:r>
              <a:rPr lang="en-US" sz="2200" b="1" baseline="30000" dirty="0">
                <a:solidFill>
                  <a:srgbClr val="FFFF00"/>
                </a:solidFill>
              </a:rPr>
              <a:t>2</a:t>
            </a:r>
            <a:r>
              <a:rPr lang="en-US" sz="2200" b="1" dirty="0">
                <a:solidFill>
                  <a:srgbClr val="FFFF00"/>
                </a:solidFill>
              </a:rPr>
              <a:t>, Allen Lenzen</a:t>
            </a:r>
            <a:r>
              <a:rPr lang="en-US" sz="2200" b="1" baseline="30000" dirty="0">
                <a:solidFill>
                  <a:srgbClr val="FFFF00"/>
                </a:solidFill>
              </a:rPr>
              <a:t>1</a:t>
            </a:r>
            <a:r>
              <a:rPr lang="en-US" sz="2200" b="1" dirty="0">
                <a:solidFill>
                  <a:srgbClr val="FFFF00"/>
                </a:solidFill>
              </a:rPr>
              <a:t>,</a:t>
            </a:r>
            <a:br>
              <a:rPr lang="en-US" sz="2200" b="1" dirty="0">
                <a:solidFill>
                  <a:srgbClr val="FFFF00"/>
                </a:solidFill>
              </a:rPr>
            </a:br>
            <a:r>
              <a:rPr lang="en-US" sz="2200" b="1" dirty="0">
                <a:solidFill>
                  <a:srgbClr val="FFFF00"/>
                </a:solidFill>
              </a:rPr>
              <a:t>Jim Nelson</a:t>
            </a:r>
            <a:r>
              <a:rPr lang="en-US" sz="2200" b="1" baseline="30000" dirty="0">
                <a:solidFill>
                  <a:srgbClr val="FFFF00"/>
                </a:solidFill>
              </a:rPr>
              <a:t>1</a:t>
            </a:r>
            <a:r>
              <a:rPr lang="en-US" sz="2200" b="1" dirty="0">
                <a:solidFill>
                  <a:srgbClr val="FFFF00"/>
                </a:solidFill>
              </a:rPr>
              <a:t>, Jason Otkin</a:t>
            </a:r>
            <a:r>
              <a:rPr lang="en-US" sz="2200" b="1" baseline="30000" dirty="0">
                <a:solidFill>
                  <a:srgbClr val="FFFF00"/>
                </a:solidFill>
              </a:rPr>
              <a:t>1</a:t>
            </a:r>
            <a:r>
              <a:rPr lang="en-US" sz="2200" b="1" dirty="0">
                <a:solidFill>
                  <a:srgbClr val="FFFF00"/>
                </a:solidFill>
              </a:rPr>
              <a:t>, Todd Schaack</a:t>
            </a:r>
            <a:r>
              <a:rPr lang="en-US" sz="2200" b="1" baseline="30000" dirty="0">
                <a:solidFill>
                  <a:srgbClr val="FFFF00"/>
                </a:solidFill>
              </a:rPr>
              <a:t>1</a:t>
            </a:r>
            <a:r>
              <a:rPr lang="en-US" sz="2200" b="1" dirty="0">
                <a:solidFill>
                  <a:srgbClr val="FFFF00"/>
                </a:solidFill>
              </a:rPr>
              <a:t>, Jim Davies</a:t>
            </a:r>
            <a:r>
              <a:rPr lang="en-US" sz="2200" b="1" baseline="30000" dirty="0">
                <a:solidFill>
                  <a:srgbClr val="FFFF00"/>
                </a:solidFill>
              </a:rPr>
              <a:t>1</a:t>
            </a:r>
            <a:r>
              <a:rPr lang="en-US" sz="2200" b="1" dirty="0">
                <a:solidFill>
                  <a:srgbClr val="FFFF00"/>
                </a:solidFill>
              </a:rPr>
              <a:t>, Eva Borbas</a:t>
            </a:r>
            <a:r>
              <a:rPr lang="en-US" sz="2200" b="1" baseline="30000" dirty="0">
                <a:solidFill>
                  <a:srgbClr val="FFFF00"/>
                </a:solidFill>
              </a:rPr>
              <a:t>1</a:t>
            </a:r>
            <a:r>
              <a:rPr lang="en-US" sz="2200" b="1" dirty="0">
                <a:solidFill>
                  <a:srgbClr val="FFFF00"/>
                </a:solidFill>
              </a:rPr>
              <a:t>, Justin Sieglaff</a:t>
            </a:r>
            <a:r>
              <a:rPr lang="en-US" sz="2200" b="1" baseline="30000" dirty="0">
                <a:solidFill>
                  <a:srgbClr val="FFFF00"/>
                </a:solidFill>
              </a:rPr>
              <a:t>1</a:t>
            </a:r>
            <a:r>
              <a:rPr lang="en-US" sz="2200" b="1" dirty="0">
                <a:solidFill>
                  <a:srgbClr val="FFFF00"/>
                </a:solidFill>
              </a:rPr>
              <a:t> and Hung-Lung </a:t>
            </a:r>
            <a:r>
              <a:rPr lang="en-US" sz="2200" b="1" dirty="0" smtClean="0">
                <a:solidFill>
                  <a:srgbClr val="FFFF00"/>
                </a:solidFill>
              </a:rPr>
              <a:t>Huang</a:t>
            </a:r>
            <a:r>
              <a:rPr lang="en-US" sz="2200" b="1" baseline="30000" dirty="0" smtClean="0">
                <a:solidFill>
                  <a:srgbClr val="FFFF00"/>
                </a:solidFill>
              </a:rPr>
              <a:t>1</a:t>
            </a:r>
            <a:r>
              <a:rPr lang="en-US" sz="2200" b="1" dirty="0" smtClean="0">
                <a:solidFill>
                  <a:srgbClr val="FFFF00"/>
                </a:solidFill>
              </a:rPr>
              <a:t/>
            </a:r>
            <a:br>
              <a:rPr lang="en-US" sz="2200" b="1" dirty="0" smtClean="0">
                <a:solidFill>
                  <a:srgbClr val="FFFF00"/>
                </a:solidFill>
              </a:rPr>
            </a:br>
            <a:r>
              <a:rPr lang="en-US" sz="2200" b="1" dirty="0">
                <a:solidFill>
                  <a:srgbClr val="FFFF00"/>
                </a:solidFill>
              </a:rPr>
              <a:t/>
            </a:r>
            <a:br>
              <a:rPr lang="en-US" sz="2200" b="1" dirty="0">
                <a:solidFill>
                  <a:srgbClr val="FFFF00"/>
                </a:solidFill>
              </a:rPr>
            </a:br>
            <a:r>
              <a:rPr lang="en-US" sz="1200" b="1" baseline="30000" dirty="0" smtClean="0">
                <a:solidFill>
                  <a:srgbClr val="FFFF00"/>
                </a:solidFill>
              </a:rPr>
              <a:t>1</a:t>
            </a:r>
            <a:r>
              <a:rPr lang="en-US" sz="1200" b="1" dirty="0" smtClean="0">
                <a:solidFill>
                  <a:srgbClr val="FFFF00"/>
                </a:solidFill>
              </a:rPr>
              <a:t>Cooperative </a:t>
            </a:r>
            <a:r>
              <a:rPr lang="en-US" sz="1200" b="1" dirty="0">
                <a:solidFill>
                  <a:srgbClr val="FFFF00"/>
                </a:solidFill>
              </a:rPr>
              <a:t>Institute for Meteorological Satellite Studies (CIMSS), Space Science and Engineering Center (SSEC), University of Wisconsin – Madison, Wisconsin 53706, </a:t>
            </a:r>
            <a:r>
              <a:rPr lang="en-US" sz="1200" b="1" dirty="0" smtClean="0">
                <a:solidFill>
                  <a:srgbClr val="FFFF00"/>
                </a:solidFill>
              </a:rPr>
              <a:t>U.S.A</a:t>
            </a:r>
            <a:br>
              <a:rPr lang="en-US" sz="1200" b="1" dirty="0" smtClean="0">
                <a:solidFill>
                  <a:srgbClr val="FFFF00"/>
                </a:solidFill>
              </a:rPr>
            </a:br>
            <a:r>
              <a:rPr lang="en-US" sz="1200" b="1" baseline="30000" dirty="0" smtClean="0">
                <a:solidFill>
                  <a:srgbClr val="FFFF00"/>
                </a:solidFill>
              </a:rPr>
              <a:t>2</a:t>
            </a:r>
            <a:r>
              <a:rPr lang="en-US" sz="1200" b="1" dirty="0" smtClean="0">
                <a:solidFill>
                  <a:srgbClr val="FFFF00"/>
                </a:solidFill>
              </a:rPr>
              <a:t>NOAA/NESDIS Office of Research and Applications, Advanced Satellite Products Branch (ASPB), Madison, WI, 53706, U.S.A.</a:t>
            </a:r>
            <a:br>
              <a:rPr lang="en-US" sz="1200" b="1" dirty="0" smtClean="0">
                <a:solidFill>
                  <a:srgbClr val="FFFF00"/>
                </a:solidFill>
              </a:rPr>
            </a:br>
            <a:endParaRPr lang="en-US" sz="1200" b="1" dirty="0">
              <a:solidFill>
                <a:srgbClr val="FFFF00"/>
              </a:solidFill>
            </a:endParaRPr>
          </a:p>
        </p:txBody>
      </p:sp>
      <p:sp>
        <p:nvSpPr>
          <p:cNvPr id="3" name="Subtitle 2"/>
          <p:cNvSpPr>
            <a:spLocks noGrp="1"/>
          </p:cNvSpPr>
          <p:nvPr>
            <p:ph type="subTitle" idx="1"/>
          </p:nvPr>
        </p:nvSpPr>
        <p:spPr>
          <a:xfrm>
            <a:off x="1371600" y="5029200"/>
            <a:ext cx="6400800" cy="1752600"/>
          </a:xfrm>
        </p:spPr>
        <p:txBody>
          <a:bodyPr/>
          <a:lstStyle/>
          <a:p>
            <a:r>
              <a:rPr lang="en-US" dirty="0" smtClean="0">
                <a:solidFill>
                  <a:schemeClr val="bg1"/>
                </a:solidFill>
              </a:rPr>
              <a:t>NOAA Satellite Science Week</a:t>
            </a:r>
          </a:p>
          <a:p>
            <a:r>
              <a:rPr lang="en-US" dirty="0" smtClean="0">
                <a:solidFill>
                  <a:schemeClr val="bg1"/>
                </a:solidFill>
              </a:rPr>
              <a:t>March 18-22, 2013</a:t>
            </a:r>
            <a:endParaRPr lang="en-US" dirty="0">
              <a:solidFill>
                <a:schemeClr val="bg1"/>
              </a:solidFill>
            </a:endParaRPr>
          </a:p>
        </p:txBody>
      </p:sp>
      <p:pic>
        <p:nvPicPr>
          <p:cNvPr id="5" name="Picture 7" descr="cimss_for_engraving_cro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67650" y="5772150"/>
            <a:ext cx="1200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966200" y="190500"/>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1894" y="66259"/>
            <a:ext cx="1270805" cy="848142"/>
          </a:xfrm>
          <a:prstGeom prst="rect">
            <a:avLst/>
          </a:prstGeom>
        </p:spPr>
      </p:pic>
      <p:pic>
        <p:nvPicPr>
          <p:cNvPr id="8" name="Picture 11" descr="WideBannerLef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111125"/>
            <a:ext cx="4953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269870"/>
            <a:ext cx="2149372" cy="15881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A3"/>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65088"/>
            <a:ext cx="8229600" cy="1143000"/>
          </a:xfrm>
        </p:spPr>
        <p:txBody>
          <a:bodyPr>
            <a:normAutofit fontScale="90000"/>
          </a:bodyPr>
          <a:lstStyle/>
          <a:p>
            <a:r>
              <a:rPr lang="en-US" dirty="0" smtClean="0">
                <a:solidFill>
                  <a:srgbClr val="FFFF00"/>
                </a:solidFill>
              </a:rPr>
              <a:t>Conclusions</a:t>
            </a:r>
            <a:r>
              <a:rPr lang="en-US" dirty="0" smtClean="0">
                <a:solidFill>
                  <a:srgbClr val="003399"/>
                </a:solidFill>
              </a:rPr>
              <a:t/>
            </a:r>
            <a:br>
              <a:rPr lang="en-US" dirty="0" smtClean="0">
                <a:solidFill>
                  <a:srgbClr val="003399"/>
                </a:solidFill>
              </a:rPr>
            </a:br>
            <a:endParaRPr lang="en-US" dirty="0"/>
          </a:p>
        </p:txBody>
      </p:sp>
      <p:sp>
        <p:nvSpPr>
          <p:cNvPr id="2" name="Rectangle 1"/>
          <p:cNvSpPr/>
          <p:nvPr/>
        </p:nvSpPr>
        <p:spPr>
          <a:xfrm>
            <a:off x="457200" y="642422"/>
            <a:ext cx="8373883" cy="6186309"/>
          </a:xfrm>
          <a:prstGeom prst="rect">
            <a:avLst/>
          </a:prstGeom>
        </p:spPr>
        <p:txBody>
          <a:bodyPr wrap="square">
            <a:spAutoFit/>
          </a:bodyPr>
          <a:lstStyle/>
          <a:p>
            <a:r>
              <a:rPr lang="en-US" dirty="0" smtClean="0">
                <a:solidFill>
                  <a:schemeClr val="bg1"/>
                </a:solidFill>
              </a:rPr>
              <a:t>We have developed a RAQMS/WRFCHEM/CRTM based framework for generation of real-time proxy radiances for all GOES-R ABI bands and are now routinely delivering hourly proxy GRB files to AIT on a daily basis.</a:t>
            </a:r>
          </a:p>
          <a:p>
            <a:endParaRPr lang="en-US" dirty="0">
              <a:solidFill>
                <a:schemeClr val="bg1"/>
              </a:solidFill>
            </a:endParaRPr>
          </a:p>
          <a:p>
            <a:r>
              <a:rPr lang="en-US" dirty="0" smtClean="0">
                <a:solidFill>
                  <a:schemeClr val="bg1"/>
                </a:solidFill>
              </a:rPr>
              <a:t>We have developed a real-time validation system to assess the fidelity of the proxy radiances using GOES Sounder data which includes:</a:t>
            </a:r>
          </a:p>
          <a:p>
            <a:endParaRPr lang="en-US" dirty="0" smtClean="0">
              <a:solidFill>
                <a:schemeClr val="bg1"/>
              </a:solidFill>
            </a:endParaRPr>
          </a:p>
          <a:p>
            <a:pPr lvl="3"/>
            <a:r>
              <a:rPr lang="en-US" dirty="0">
                <a:solidFill>
                  <a:schemeClr val="bg1"/>
                </a:solidFill>
              </a:rPr>
              <a:t>[I] Visualization and simple differencing.</a:t>
            </a:r>
          </a:p>
          <a:p>
            <a:pPr lvl="3"/>
            <a:r>
              <a:rPr lang="en-US" dirty="0">
                <a:solidFill>
                  <a:schemeClr val="bg1"/>
                </a:solidFill>
              </a:rPr>
              <a:t>[II] Scatter analysis (clear, cloudy, land, water).</a:t>
            </a:r>
          </a:p>
          <a:p>
            <a:pPr lvl="3"/>
            <a:r>
              <a:rPr lang="en-US" dirty="0">
                <a:solidFill>
                  <a:schemeClr val="bg1"/>
                </a:solidFill>
              </a:rPr>
              <a:t>[III] PDF comps. (clear, cloudy, land, water).</a:t>
            </a:r>
          </a:p>
          <a:p>
            <a:pPr lvl="3"/>
            <a:r>
              <a:rPr lang="en-US" dirty="0">
                <a:solidFill>
                  <a:schemeClr val="bg1"/>
                </a:solidFill>
              </a:rPr>
              <a:t>[IV] Time series </a:t>
            </a:r>
            <a:r>
              <a:rPr lang="en-US" dirty="0" smtClean="0">
                <a:solidFill>
                  <a:schemeClr val="bg1"/>
                </a:solidFill>
              </a:rPr>
              <a:t>plots</a:t>
            </a:r>
            <a:r>
              <a:rPr lang="en-US" dirty="0">
                <a:solidFill>
                  <a:schemeClr val="bg1"/>
                </a:solidFill>
              </a:rPr>
              <a:t> </a:t>
            </a:r>
            <a:r>
              <a:rPr lang="en-US" dirty="0" smtClean="0">
                <a:solidFill>
                  <a:schemeClr val="bg1"/>
                </a:solidFill>
              </a:rPr>
              <a:t>(clear, high, mid, and low clouds, land, water)</a:t>
            </a:r>
          </a:p>
          <a:p>
            <a:pPr lvl="3"/>
            <a:endParaRPr lang="en-US" dirty="0">
              <a:solidFill>
                <a:schemeClr val="bg1"/>
              </a:solidFill>
            </a:endParaRPr>
          </a:p>
          <a:p>
            <a:r>
              <a:rPr lang="en-US" dirty="0" smtClean="0">
                <a:solidFill>
                  <a:schemeClr val="bg1"/>
                </a:solidFill>
              </a:rPr>
              <a:t>Validation results during February, 2013 show that:</a:t>
            </a:r>
          </a:p>
          <a:p>
            <a:endParaRPr lang="en-US" dirty="0">
              <a:solidFill>
                <a:schemeClr val="bg1"/>
              </a:solidFill>
            </a:endParaRPr>
          </a:p>
          <a:p>
            <a:pPr marL="742950" lvl="1" indent="-285750">
              <a:buFont typeface="Wingdings" pitchFamily="2" charset="2"/>
              <a:buChar char="q"/>
            </a:pPr>
            <a:r>
              <a:rPr lang="en-US" dirty="0" smtClean="0">
                <a:solidFill>
                  <a:schemeClr val="bg1"/>
                </a:solidFill>
              </a:rPr>
              <a:t>ABI IR proxy bands (7,8,9,10,12,14,16) are generally within 1-2K of the expected biases except for ABI band 07 (3.9 micron) which shows large negative biases for cloudy scenes during the daytime due to the neglect of solar reflection in the CRTM cloudy radiance calculation for this ABI band.</a:t>
            </a:r>
          </a:p>
          <a:p>
            <a:pPr marL="742950" lvl="1" indent="-285750">
              <a:buFont typeface="Wingdings" pitchFamily="2" charset="2"/>
              <a:buChar char="q"/>
            </a:pPr>
            <a:endParaRPr lang="en-US" dirty="0">
              <a:solidFill>
                <a:schemeClr val="bg1"/>
              </a:solidFill>
            </a:endParaRPr>
          </a:p>
          <a:p>
            <a:pPr marL="742950" lvl="1" indent="-285750">
              <a:buFont typeface="Wingdings" pitchFamily="2" charset="2"/>
              <a:buChar char="q"/>
            </a:pPr>
            <a:r>
              <a:rPr lang="en-US" dirty="0" smtClean="0">
                <a:solidFill>
                  <a:schemeClr val="bg1"/>
                </a:solidFill>
              </a:rPr>
              <a:t>ABI visible band 02 (0.64micron) is generally within 5% for cloudy scenes and within 10 to 15 percent for clear ocean and clear land scenes, respectively, which is reasonable given that GOES visible bands are not calibrated. </a:t>
            </a:r>
          </a:p>
        </p:txBody>
      </p:sp>
    </p:spTree>
    <p:extLst>
      <p:ext uri="{BB962C8B-B14F-4D97-AF65-F5344CB8AC3E}">
        <p14:creationId xmlns:p14="http://schemas.microsoft.com/office/powerpoint/2010/main" val="38135059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GOAL:</a:t>
            </a:r>
          </a:p>
        </p:txBody>
      </p:sp>
      <p:sp>
        <p:nvSpPr>
          <p:cNvPr id="3" name="Content Placeholder 2"/>
          <p:cNvSpPr>
            <a:spLocks noGrp="1"/>
          </p:cNvSpPr>
          <p:nvPr>
            <p:ph idx="1"/>
          </p:nvPr>
        </p:nvSpPr>
        <p:spPr/>
        <p:txBody>
          <a:bodyPr>
            <a:normAutofit fontScale="85000" lnSpcReduction="10000"/>
          </a:bodyPr>
          <a:lstStyle/>
          <a:p>
            <a:r>
              <a:rPr lang="en-US" sz="2400" dirty="0">
                <a:solidFill>
                  <a:schemeClr val="bg1"/>
                </a:solidFill>
                <a:latin typeface="Arial" pitchFamily="34" charset="0"/>
                <a:cs typeface="Arial" pitchFamily="34" charset="0"/>
              </a:rPr>
              <a:t>Support GOES-R PG activates with proxy datasets using CRTM V2.1 with inputs from WRF-CHEM 8km air quality simulations coupled to global chemical aerosol </a:t>
            </a:r>
            <a:r>
              <a:rPr lang="en-US" sz="2400" dirty="0" smtClean="0">
                <a:solidFill>
                  <a:schemeClr val="bg1"/>
                </a:solidFill>
                <a:latin typeface="Arial" pitchFamily="34" charset="0"/>
                <a:cs typeface="Arial" pitchFamily="34" charset="0"/>
              </a:rPr>
              <a:t>and ozone analysis </a:t>
            </a:r>
            <a:r>
              <a:rPr lang="en-US" sz="2400" dirty="0">
                <a:solidFill>
                  <a:schemeClr val="bg1"/>
                </a:solidFill>
                <a:latin typeface="Arial" pitchFamily="34" charset="0"/>
                <a:cs typeface="Arial" pitchFamily="34" charset="0"/>
              </a:rPr>
              <a:t>from (RAQMS</a:t>
            </a:r>
            <a:r>
              <a:rPr lang="en-US" sz="2400" dirty="0" smtClean="0">
                <a:solidFill>
                  <a:schemeClr val="bg1"/>
                </a:solidFill>
                <a:latin typeface="Arial" pitchFamily="34" charset="0"/>
                <a:cs typeface="Arial" pitchFamily="34" charset="0"/>
              </a:rPr>
              <a:t>)</a:t>
            </a:r>
          </a:p>
          <a:p>
            <a:endParaRPr lang="en-US" sz="2400" dirty="0">
              <a:solidFill>
                <a:schemeClr val="bg1"/>
              </a:solidFill>
              <a:latin typeface="Arial" pitchFamily="34" charset="0"/>
              <a:cs typeface="Arial" pitchFamily="34" charset="0"/>
            </a:endParaRPr>
          </a:p>
          <a:p>
            <a:r>
              <a:rPr lang="en-US" sz="2400" dirty="0">
                <a:solidFill>
                  <a:schemeClr val="bg1"/>
                </a:solidFill>
                <a:latin typeface="Arial" pitchFamily="34" charset="0"/>
                <a:cs typeface="Arial" pitchFamily="34" charset="0"/>
              </a:rPr>
              <a:t>Data:</a:t>
            </a:r>
          </a:p>
          <a:p>
            <a:pPr lvl="1"/>
            <a:r>
              <a:rPr lang="en-US" sz="2000" dirty="0">
                <a:solidFill>
                  <a:schemeClr val="bg1"/>
                </a:solidFill>
                <a:latin typeface="Arial" pitchFamily="34" charset="0"/>
                <a:cs typeface="Arial" pitchFamily="34" charset="0"/>
              </a:rPr>
              <a:t>Hourly </a:t>
            </a:r>
            <a:r>
              <a:rPr lang="en-US" sz="2000" dirty="0" err="1">
                <a:solidFill>
                  <a:schemeClr val="bg1"/>
                </a:solidFill>
                <a:latin typeface="Arial" pitchFamily="34" charset="0"/>
                <a:cs typeface="Arial" pitchFamily="34" charset="0"/>
              </a:rPr>
              <a:t>netCDF</a:t>
            </a:r>
            <a:r>
              <a:rPr lang="en-US" sz="2000" dirty="0">
                <a:solidFill>
                  <a:schemeClr val="bg1"/>
                </a:solidFill>
                <a:latin typeface="Arial" pitchFamily="34" charset="0"/>
                <a:cs typeface="Arial" pitchFamily="34" charset="0"/>
              </a:rPr>
              <a:t> Fixed Grid Format (FGF) files are generated daily and made available for real-time download </a:t>
            </a:r>
          </a:p>
          <a:p>
            <a:pPr lvl="2"/>
            <a:r>
              <a:rPr lang="en-US" sz="1600" dirty="0">
                <a:solidFill>
                  <a:schemeClr val="bg1"/>
                </a:solidFill>
                <a:latin typeface="Arial" pitchFamily="34" charset="0"/>
                <a:cs typeface="Arial" pitchFamily="34" charset="0"/>
              </a:rPr>
              <a:t>(</a:t>
            </a:r>
            <a:r>
              <a:rPr lang="en-US" sz="1600" dirty="0">
                <a:solidFill>
                  <a:srgbClr val="FFFF00"/>
                </a:solidFill>
                <a:latin typeface="Arial" pitchFamily="34" charset="0"/>
                <a:cs typeface="Arial" pitchFamily="34" charset="0"/>
              </a:rPr>
              <a:t>ftp://ftp.ssec.wisc.edu/ABI/REALTIME_PROXY/</a:t>
            </a:r>
            <a:r>
              <a:rPr lang="en-US" sz="1600" dirty="0">
                <a:solidFill>
                  <a:schemeClr val="bg1"/>
                </a:solidFill>
                <a:latin typeface="Arial" pitchFamily="34" charset="0"/>
                <a:cs typeface="Arial" pitchFamily="34" charset="0"/>
              </a:rPr>
              <a:t>) </a:t>
            </a:r>
          </a:p>
          <a:p>
            <a:r>
              <a:rPr lang="en-US" sz="2400" dirty="0">
                <a:solidFill>
                  <a:schemeClr val="bg1"/>
                </a:solidFill>
                <a:latin typeface="Arial" pitchFamily="34" charset="0"/>
                <a:cs typeface="Arial" pitchFamily="34" charset="0"/>
              </a:rPr>
              <a:t>Imagery :</a:t>
            </a:r>
          </a:p>
          <a:p>
            <a:pPr lvl="1"/>
            <a:r>
              <a:rPr lang="en-US" sz="2000" dirty="0">
                <a:solidFill>
                  <a:schemeClr val="bg1"/>
                </a:solidFill>
                <a:latin typeface="Arial" pitchFamily="34" charset="0"/>
                <a:cs typeface="Arial" pitchFamily="34" charset="0"/>
              </a:rPr>
              <a:t>Hourly images are generated and uploaded daily to the CIMSS PG website:</a:t>
            </a:r>
          </a:p>
          <a:p>
            <a:pPr lvl="2"/>
            <a:r>
              <a:rPr lang="en-US" sz="1600" dirty="0">
                <a:solidFill>
                  <a:srgbClr val="FFFF00"/>
                </a:solidFill>
                <a:latin typeface="Arial" pitchFamily="34" charset="0"/>
                <a:cs typeface="Arial" pitchFamily="34" charset="0"/>
              </a:rPr>
              <a:t>http://cimss.ssec.wisc.edu/goes_r/proving-ground/wrf_chem_abi/wrf_chem_abi.html</a:t>
            </a:r>
          </a:p>
          <a:p>
            <a:r>
              <a:rPr lang="en-US" sz="2400" dirty="0">
                <a:solidFill>
                  <a:schemeClr val="bg1"/>
                </a:solidFill>
                <a:latin typeface="Arial" pitchFamily="34" charset="0"/>
                <a:cs typeface="Arial" pitchFamily="34" charset="0"/>
              </a:rPr>
              <a:t>Products:</a:t>
            </a:r>
          </a:p>
          <a:p>
            <a:pPr lvl="1"/>
            <a:r>
              <a:rPr lang="en-US" sz="2000" dirty="0">
                <a:solidFill>
                  <a:schemeClr val="bg1"/>
                </a:solidFill>
                <a:latin typeface="Arial" pitchFamily="34" charset="0"/>
                <a:cs typeface="Arial" pitchFamily="34" charset="0"/>
              </a:rPr>
              <a:t>Hourly </a:t>
            </a:r>
            <a:r>
              <a:rPr lang="en-US" sz="2000" dirty="0" err="1">
                <a:solidFill>
                  <a:schemeClr val="bg1"/>
                </a:solidFill>
                <a:latin typeface="Arial" pitchFamily="34" charset="0"/>
                <a:cs typeface="Arial" pitchFamily="34" charset="0"/>
              </a:rPr>
              <a:t>netCDF</a:t>
            </a:r>
            <a:r>
              <a:rPr lang="en-US" sz="2000" dirty="0">
                <a:solidFill>
                  <a:schemeClr val="bg1"/>
                </a:solidFill>
                <a:latin typeface="Arial" pitchFamily="34" charset="0"/>
                <a:cs typeface="Arial" pitchFamily="34" charset="0"/>
              </a:rPr>
              <a:t> files are used as input into GEOCAT, to generate real-time GOES-R ABI baseline cloud, sounding, and ozone retrievals.</a:t>
            </a:r>
            <a:endParaRPr lang="en-US" dirty="0">
              <a:solidFill>
                <a:schemeClr val="bg1"/>
              </a:solidFill>
              <a:latin typeface="Arial" pitchFamily="34" charset="0"/>
              <a:cs typeface="Arial" pitchFamily="34" charset="0"/>
            </a:endParaRPr>
          </a:p>
          <a:p>
            <a:endParaRPr lang="en-US" dirty="0"/>
          </a:p>
          <a:p>
            <a:endParaRPr lang="en-US" dirty="0"/>
          </a:p>
        </p:txBody>
      </p:sp>
    </p:spTree>
    <p:extLst>
      <p:ext uri="{BB962C8B-B14F-4D97-AF65-F5344CB8AC3E}">
        <p14:creationId xmlns:p14="http://schemas.microsoft.com/office/powerpoint/2010/main" val="25077099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72507"/>
          </a:xfrm>
        </p:spPr>
        <p:txBody>
          <a:bodyPr>
            <a:normAutofit fontScale="90000"/>
          </a:bodyPr>
          <a:lstStyle/>
          <a:p>
            <a:r>
              <a:rPr lang="en-US" dirty="0">
                <a:solidFill>
                  <a:srgbClr val="FFFF00"/>
                </a:solidFill>
              </a:rPr>
              <a:t>O</a:t>
            </a:r>
            <a:r>
              <a:rPr lang="en-US" dirty="0" smtClean="0">
                <a:solidFill>
                  <a:srgbClr val="FFFF00"/>
                </a:solidFill>
              </a:rPr>
              <a:t>nline daily WRF-CHEM images of all 16 ABI bands at CIMSS PG website  </a:t>
            </a:r>
            <a:endParaRPr lang="en-US"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860" y="1561658"/>
            <a:ext cx="7559755" cy="50490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Near-Real-Time Validation</a:t>
            </a:r>
            <a:r>
              <a:rPr lang="en-US" dirty="0" smtClean="0">
                <a:solidFill>
                  <a:srgbClr val="003399"/>
                </a:solidFill>
              </a:rPr>
              <a:t/>
            </a:r>
            <a:br>
              <a:rPr lang="en-US" dirty="0" smtClean="0">
                <a:solidFill>
                  <a:srgbClr val="003399"/>
                </a:solidFill>
              </a:rPr>
            </a:br>
            <a:endParaRPr lang="en-US" dirty="0"/>
          </a:p>
        </p:txBody>
      </p:sp>
      <p:sp>
        <p:nvSpPr>
          <p:cNvPr id="3" name="TextBox 2"/>
          <p:cNvSpPr txBox="1"/>
          <p:nvPr/>
        </p:nvSpPr>
        <p:spPr>
          <a:xfrm>
            <a:off x="0" y="956211"/>
            <a:ext cx="8991600" cy="5078313"/>
          </a:xfrm>
          <a:prstGeom prst="rect">
            <a:avLst/>
          </a:prstGeom>
          <a:noFill/>
        </p:spPr>
        <p:txBody>
          <a:bodyPr wrap="square" rtlCol="0">
            <a:spAutoFit/>
          </a:bodyPr>
          <a:lstStyle/>
          <a:p>
            <a:pPr marL="285750" indent="-285750">
              <a:buFont typeface="Wingdings" pitchFamily="2" charset="2"/>
              <a:buChar char="§"/>
            </a:pPr>
            <a:r>
              <a:rPr lang="en-US" dirty="0" smtClean="0">
                <a:solidFill>
                  <a:schemeClr val="bg1"/>
                </a:solidFill>
              </a:rPr>
              <a:t>GOES-13 Sounder data (collected at SSEC) are used to verify select visible and IR bands of the simulated ABI data. </a:t>
            </a:r>
          </a:p>
          <a:p>
            <a:pPr marL="285750" indent="-285750">
              <a:buFont typeface="Wingdings" pitchFamily="2" charset="2"/>
              <a:buChar char="§"/>
            </a:pPr>
            <a:endParaRPr lang="en-US" dirty="0" smtClean="0">
              <a:solidFill>
                <a:schemeClr val="bg1"/>
              </a:solidFill>
            </a:endParaRPr>
          </a:p>
          <a:p>
            <a:pPr marL="285750" indent="-285750">
              <a:buFont typeface="Wingdings" pitchFamily="2" charset="2"/>
              <a:buChar char="§"/>
            </a:pPr>
            <a:r>
              <a:rPr lang="en-US" dirty="0" smtClean="0">
                <a:solidFill>
                  <a:schemeClr val="bg1"/>
                </a:solidFill>
              </a:rPr>
              <a:t>Both simulated ABI data and observed sounder data are remapped  and converted to the </a:t>
            </a:r>
            <a:r>
              <a:rPr lang="en-US" dirty="0">
                <a:solidFill>
                  <a:schemeClr val="bg1"/>
                </a:solidFill>
              </a:rPr>
              <a:t>currently accepted </a:t>
            </a:r>
            <a:r>
              <a:rPr lang="en-US" dirty="0" smtClean="0">
                <a:solidFill>
                  <a:schemeClr val="bg1"/>
                </a:solidFill>
              </a:rPr>
              <a:t>GOES </a:t>
            </a:r>
            <a:r>
              <a:rPr lang="en-US" dirty="0">
                <a:solidFill>
                  <a:schemeClr val="bg1"/>
                </a:solidFill>
              </a:rPr>
              <a:t>Re-Broadcast (</a:t>
            </a:r>
            <a:r>
              <a:rPr lang="en-US" dirty="0" smtClean="0">
                <a:solidFill>
                  <a:schemeClr val="bg1"/>
                </a:solidFill>
              </a:rPr>
              <a:t>GRB) 2 km FGF.  These files contain Level 1b products with </a:t>
            </a:r>
            <a:r>
              <a:rPr lang="en-US" dirty="0">
                <a:solidFill>
                  <a:schemeClr val="bg1"/>
                </a:solidFill>
              </a:rPr>
              <a:t>radiometric and geometric correction applied to produce parameters in physical units</a:t>
            </a:r>
            <a:r>
              <a:rPr lang="en-US" dirty="0" smtClean="0">
                <a:solidFill>
                  <a:schemeClr val="bg1"/>
                </a:solidFill>
              </a:rPr>
              <a:t>.</a:t>
            </a:r>
          </a:p>
          <a:p>
            <a:pPr marL="285750" indent="-285750">
              <a:buFont typeface="Wingdings" pitchFamily="2" charset="2"/>
              <a:buChar char="§"/>
            </a:pPr>
            <a:endParaRPr lang="en-US" dirty="0" smtClean="0">
              <a:solidFill>
                <a:schemeClr val="bg1"/>
              </a:solidFill>
            </a:endParaRPr>
          </a:p>
          <a:p>
            <a:pPr marL="285750" indent="-285750">
              <a:buFont typeface="Wingdings" pitchFamily="2" charset="2"/>
              <a:buChar char="§"/>
            </a:pPr>
            <a:r>
              <a:rPr lang="en-US" dirty="0" smtClean="0">
                <a:solidFill>
                  <a:schemeClr val="bg1"/>
                </a:solidFill>
              </a:rPr>
              <a:t>Clear and cloudy data points are identified using both simulated and GOES cloud masks. Glance (a Python software tool developed at CIMSS) and IDL statistical procedures are run to monitor statistics between the simulated data and observations.</a:t>
            </a:r>
          </a:p>
          <a:p>
            <a:pPr marL="285750" indent="-285750">
              <a:buFont typeface="Wingdings" pitchFamily="2" charset="2"/>
              <a:buChar char="§"/>
            </a:pPr>
            <a:endParaRPr lang="en-US" dirty="0" smtClean="0">
              <a:solidFill>
                <a:schemeClr val="bg1"/>
              </a:solidFill>
            </a:endParaRPr>
          </a:p>
          <a:p>
            <a:pPr marL="285750" indent="-285750">
              <a:buFont typeface="Wingdings" pitchFamily="2" charset="2"/>
              <a:buChar char="§"/>
            </a:pPr>
            <a:r>
              <a:rPr lang="en-US" dirty="0" smtClean="0">
                <a:solidFill>
                  <a:schemeClr val="bg1"/>
                </a:solidFill>
              </a:rPr>
              <a:t>Routine validation procedures:</a:t>
            </a:r>
          </a:p>
          <a:p>
            <a:pPr lvl="3"/>
            <a:r>
              <a:rPr lang="en-US" dirty="0">
                <a:solidFill>
                  <a:schemeClr val="bg1"/>
                </a:solidFill>
              </a:rPr>
              <a:t>[I] Visualization and simple differencing.</a:t>
            </a:r>
          </a:p>
          <a:p>
            <a:pPr lvl="3"/>
            <a:r>
              <a:rPr lang="en-US" dirty="0">
                <a:solidFill>
                  <a:schemeClr val="bg1"/>
                </a:solidFill>
              </a:rPr>
              <a:t>[II] Scatter analysis (clear, cloudy, land, water).</a:t>
            </a:r>
          </a:p>
          <a:p>
            <a:pPr lvl="3"/>
            <a:r>
              <a:rPr lang="en-US" dirty="0">
                <a:solidFill>
                  <a:schemeClr val="bg1"/>
                </a:solidFill>
              </a:rPr>
              <a:t>[III] PDF comps. (clear, cloudy, land, water).</a:t>
            </a:r>
          </a:p>
          <a:p>
            <a:pPr lvl="3"/>
            <a:r>
              <a:rPr lang="en-US" dirty="0">
                <a:solidFill>
                  <a:schemeClr val="bg1"/>
                </a:solidFill>
              </a:rPr>
              <a:t>[IV] Time series plots. </a:t>
            </a:r>
          </a:p>
          <a:p>
            <a:pPr marL="285750" indent="-285750">
              <a:buFont typeface="Wingdings" pitchFamily="2" charset="2"/>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A3"/>
        </a:solidFill>
        <a:effectLst/>
      </p:bgPr>
    </p:bg>
    <p:spTree>
      <p:nvGrpSpPr>
        <p:cNvPr id="1" name=""/>
        <p:cNvGrpSpPr/>
        <p:nvPr/>
      </p:nvGrpSpPr>
      <p:grpSpPr>
        <a:xfrm>
          <a:off x="0" y="0"/>
          <a:ext cx="0" cy="0"/>
          <a:chOff x="0" y="0"/>
          <a:chExt cx="0" cy="0"/>
        </a:xfrm>
      </p:grpSpPr>
      <p:sp>
        <p:nvSpPr>
          <p:cNvPr id="4" name="TextBox 3"/>
          <p:cNvSpPr txBox="1"/>
          <p:nvPr/>
        </p:nvSpPr>
        <p:spPr>
          <a:xfrm>
            <a:off x="228600" y="416123"/>
            <a:ext cx="2250873" cy="307777"/>
          </a:xfrm>
          <a:prstGeom prst="rect">
            <a:avLst/>
          </a:prstGeom>
          <a:noFill/>
        </p:spPr>
        <p:txBody>
          <a:bodyPr wrap="none" rtlCol="0">
            <a:spAutoFit/>
          </a:bodyPr>
          <a:lstStyle/>
          <a:p>
            <a:r>
              <a:rPr lang="en-US" sz="1400" b="1" dirty="0" smtClean="0">
                <a:solidFill>
                  <a:schemeClr val="bg1"/>
                </a:solidFill>
                <a:latin typeface="Times New Roman" pitchFamily="18" charset="0"/>
                <a:cs typeface="Times New Roman" pitchFamily="18" charset="0"/>
              </a:rPr>
              <a:t>ABI Band 02 (0.64 micron)</a:t>
            </a:r>
            <a:endParaRPr lang="en-US" sz="1400" b="1" dirty="0">
              <a:solidFill>
                <a:schemeClr val="bg1"/>
              </a:solidFill>
              <a:latin typeface="Times New Roman" pitchFamily="18" charset="0"/>
              <a:cs typeface="Times New Roman" pitchFamily="18" charset="0"/>
            </a:endParaRPr>
          </a:p>
        </p:txBody>
      </p:sp>
      <p:sp>
        <p:nvSpPr>
          <p:cNvPr id="8" name="TextBox 7"/>
          <p:cNvSpPr txBox="1"/>
          <p:nvPr/>
        </p:nvSpPr>
        <p:spPr>
          <a:xfrm>
            <a:off x="3311727" y="403423"/>
            <a:ext cx="2250873" cy="307777"/>
          </a:xfrm>
          <a:prstGeom prst="rect">
            <a:avLst/>
          </a:prstGeom>
          <a:noFill/>
        </p:spPr>
        <p:txBody>
          <a:bodyPr wrap="none" rtlCol="0">
            <a:spAutoFit/>
          </a:bodyPr>
          <a:lstStyle/>
          <a:p>
            <a:r>
              <a:rPr lang="en-US" sz="1400" b="1" dirty="0" smtClean="0">
                <a:solidFill>
                  <a:schemeClr val="bg1"/>
                </a:solidFill>
                <a:latin typeface="Times New Roman" pitchFamily="18" charset="0"/>
                <a:cs typeface="Times New Roman" pitchFamily="18" charset="0"/>
              </a:rPr>
              <a:t>ABI Band 07 (3.90 micron)</a:t>
            </a:r>
            <a:endParaRPr lang="en-US" sz="1400" b="1" dirty="0">
              <a:solidFill>
                <a:schemeClr val="bg1"/>
              </a:solidFill>
              <a:latin typeface="Times New Roman" pitchFamily="18" charset="0"/>
              <a:cs typeface="Times New Roman" pitchFamily="18" charset="0"/>
            </a:endParaRPr>
          </a:p>
        </p:txBody>
      </p:sp>
      <p:sp>
        <p:nvSpPr>
          <p:cNvPr id="9" name="TextBox 8"/>
          <p:cNvSpPr txBox="1"/>
          <p:nvPr/>
        </p:nvSpPr>
        <p:spPr>
          <a:xfrm>
            <a:off x="6629400" y="403423"/>
            <a:ext cx="2250873" cy="307777"/>
          </a:xfrm>
          <a:prstGeom prst="rect">
            <a:avLst/>
          </a:prstGeom>
          <a:noFill/>
        </p:spPr>
        <p:txBody>
          <a:bodyPr wrap="none" rtlCol="0">
            <a:spAutoFit/>
          </a:bodyPr>
          <a:lstStyle/>
          <a:p>
            <a:r>
              <a:rPr lang="en-US" sz="1400" b="1" dirty="0" smtClean="0">
                <a:solidFill>
                  <a:schemeClr val="bg1"/>
                </a:solidFill>
                <a:latin typeface="Times New Roman" pitchFamily="18" charset="0"/>
                <a:cs typeface="Times New Roman" pitchFamily="18" charset="0"/>
              </a:rPr>
              <a:t>ABI Band 08 (6.15 micron)</a:t>
            </a:r>
            <a:endParaRPr lang="en-US" sz="1400" b="1" dirty="0">
              <a:solidFill>
                <a:schemeClr val="bg1"/>
              </a:solidFill>
              <a:latin typeface="Times New Roman" pitchFamily="18" charset="0"/>
              <a:cs typeface="Times New Roman" pitchFamily="18" charset="0"/>
            </a:endParaRPr>
          </a:p>
        </p:txBody>
      </p:sp>
      <p:sp>
        <p:nvSpPr>
          <p:cNvPr id="5" name="TextBox 4"/>
          <p:cNvSpPr txBox="1"/>
          <p:nvPr/>
        </p:nvSpPr>
        <p:spPr>
          <a:xfrm>
            <a:off x="877687" y="11837"/>
            <a:ext cx="7568162" cy="461665"/>
          </a:xfrm>
          <a:prstGeom prst="rect">
            <a:avLst/>
          </a:prstGeom>
          <a:noFill/>
        </p:spPr>
        <p:txBody>
          <a:bodyPr wrap="none" rtlCol="0">
            <a:spAutoFit/>
          </a:bodyPr>
          <a:lstStyle/>
          <a:p>
            <a:r>
              <a:rPr lang="en-US" sz="2400" b="1" dirty="0" smtClean="0">
                <a:solidFill>
                  <a:srgbClr val="FFFF00"/>
                </a:solidFill>
                <a:latin typeface="Times New Roman" pitchFamily="18" charset="0"/>
                <a:cs typeface="Times New Roman" pitchFamily="18" charset="0"/>
              </a:rPr>
              <a:t>ABI Proxy – GOES-13 Sounder 18Z February 16, 2013  </a:t>
            </a:r>
            <a:endParaRPr lang="en-US" sz="2400" b="1" dirty="0">
              <a:solidFill>
                <a:srgbClr val="FFFF00"/>
              </a:solidFill>
              <a:latin typeface="Times New Roman" pitchFamily="18" charset="0"/>
              <a:cs typeface="Times New Roman" pitchFamily="18" charset="0"/>
            </a:endParaRPr>
          </a:p>
        </p:txBody>
      </p:sp>
      <p:pic>
        <p:nvPicPr>
          <p:cNvPr id="2" name="Picture 2" descr="\\beans\users$\bpierce\Data\Documents\Attachments\mar_04\20130216_18UTC_3PANELS_CRTM08_GO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685800"/>
            <a:ext cx="308610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beans\users$\bpierce\Data\Documents\Attachments\mar_04\20130216_18UTC_3PANELS_CRTM07_GOES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685800"/>
            <a:ext cx="308610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beans\users$\bpierce\Data\Documents\Attachments\mar_04\20130216_18UTC_3PANELS_CRTM02_GOES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30861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7210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A3"/>
        </a:solidFill>
        <a:effectLst/>
      </p:bgPr>
    </p:bg>
    <p:spTree>
      <p:nvGrpSpPr>
        <p:cNvPr id="1" name=""/>
        <p:cNvGrpSpPr/>
        <p:nvPr/>
      </p:nvGrpSpPr>
      <p:grpSpPr>
        <a:xfrm>
          <a:off x="0" y="0"/>
          <a:ext cx="0" cy="0"/>
          <a:chOff x="0" y="0"/>
          <a:chExt cx="0" cy="0"/>
        </a:xfrm>
      </p:grpSpPr>
      <p:pic>
        <p:nvPicPr>
          <p:cNvPr id="2050" name="Picture 2" descr="\\beans\users$\bpierce\Data\Documents\Attachments\mar_04\FEB2013_GOES_CRTM_ABI1_18Z_SCATTER_band08_to_12_clou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886200"/>
            <a:ext cx="2823098" cy="282309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eans\users$\bpierce\Data\Documents\Attachments\mar_04\FEB2013_GOES_CRTM_ABI1_18Z_SCATTER_band08_to_12_cle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914400"/>
            <a:ext cx="2823098" cy="28230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ans\users$\bpierce\Data\Documents\Attachments\mar_04\FEB2013_GOES_CRTM_ABI1_18Z_SCATTER_band02_to_19_clou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702" y="3886200"/>
            <a:ext cx="2823098" cy="282309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beans\users$\bpierce\Data\Documents\Attachments\mar_04\FEB2013_GOES_CRTM_ABI1_18Z_SCATTER_band02_to_19_clea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02" y="914400"/>
            <a:ext cx="2823098" cy="28230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eans\users$\bpierce\Data\Documents\Attachments\mar_04\FEB2013_GOES_CRTM_ABI1_18Z_SCATTER_band07_to_17_clou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3886200"/>
            <a:ext cx="2823098" cy="282309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beans\users$\bpierce\Data\Documents\Attachments\mar_04\FEB2013_GOES_CRTM_ABI1_18Z_SCATTER_band07_to_17_clea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929196"/>
            <a:ext cx="2823098" cy="28230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8600" y="454223"/>
            <a:ext cx="2250873" cy="307777"/>
          </a:xfrm>
          <a:prstGeom prst="rect">
            <a:avLst/>
          </a:prstGeom>
          <a:noFill/>
        </p:spPr>
        <p:txBody>
          <a:bodyPr wrap="none" rtlCol="0">
            <a:spAutoFit/>
          </a:bodyPr>
          <a:lstStyle/>
          <a:p>
            <a:r>
              <a:rPr lang="en-US" sz="1400" b="1" dirty="0" smtClean="0">
                <a:solidFill>
                  <a:schemeClr val="bg1"/>
                </a:solidFill>
                <a:latin typeface="Times New Roman" pitchFamily="18" charset="0"/>
                <a:cs typeface="Times New Roman" pitchFamily="18" charset="0"/>
              </a:rPr>
              <a:t>ABI Band 02 (0.64 micron)</a:t>
            </a:r>
            <a:endParaRPr lang="en-US" sz="1400" b="1" dirty="0">
              <a:solidFill>
                <a:schemeClr val="bg1"/>
              </a:solidFill>
              <a:latin typeface="Times New Roman" pitchFamily="18" charset="0"/>
              <a:cs typeface="Times New Roman" pitchFamily="18" charset="0"/>
            </a:endParaRPr>
          </a:p>
        </p:txBody>
      </p:sp>
      <p:sp>
        <p:nvSpPr>
          <p:cNvPr id="13" name="TextBox 12"/>
          <p:cNvSpPr txBox="1"/>
          <p:nvPr/>
        </p:nvSpPr>
        <p:spPr>
          <a:xfrm>
            <a:off x="3311727" y="454223"/>
            <a:ext cx="2250873" cy="307777"/>
          </a:xfrm>
          <a:prstGeom prst="rect">
            <a:avLst/>
          </a:prstGeom>
          <a:noFill/>
        </p:spPr>
        <p:txBody>
          <a:bodyPr wrap="none" rtlCol="0">
            <a:spAutoFit/>
          </a:bodyPr>
          <a:lstStyle/>
          <a:p>
            <a:r>
              <a:rPr lang="en-US" sz="1400" b="1" dirty="0" smtClean="0">
                <a:solidFill>
                  <a:schemeClr val="bg1"/>
                </a:solidFill>
                <a:latin typeface="Times New Roman" pitchFamily="18" charset="0"/>
                <a:cs typeface="Times New Roman" pitchFamily="18" charset="0"/>
              </a:rPr>
              <a:t>ABI Band 07 (3.90 micron)</a:t>
            </a:r>
            <a:endParaRPr lang="en-US" sz="1400" b="1" dirty="0">
              <a:solidFill>
                <a:schemeClr val="bg1"/>
              </a:solidFill>
              <a:latin typeface="Times New Roman" pitchFamily="18" charset="0"/>
              <a:cs typeface="Times New Roman" pitchFamily="18" charset="0"/>
            </a:endParaRPr>
          </a:p>
        </p:txBody>
      </p:sp>
      <p:sp>
        <p:nvSpPr>
          <p:cNvPr id="14" name="TextBox 13"/>
          <p:cNvSpPr txBox="1"/>
          <p:nvPr/>
        </p:nvSpPr>
        <p:spPr>
          <a:xfrm>
            <a:off x="6629400" y="454223"/>
            <a:ext cx="2250873" cy="307777"/>
          </a:xfrm>
          <a:prstGeom prst="rect">
            <a:avLst/>
          </a:prstGeom>
          <a:noFill/>
        </p:spPr>
        <p:txBody>
          <a:bodyPr wrap="none" rtlCol="0">
            <a:spAutoFit/>
          </a:bodyPr>
          <a:lstStyle/>
          <a:p>
            <a:r>
              <a:rPr lang="en-US" sz="1400" b="1" dirty="0" smtClean="0">
                <a:solidFill>
                  <a:schemeClr val="bg1"/>
                </a:solidFill>
                <a:latin typeface="Times New Roman" pitchFamily="18" charset="0"/>
                <a:cs typeface="Times New Roman" pitchFamily="18" charset="0"/>
              </a:rPr>
              <a:t>ABI Band 08 (6.15 micron)</a:t>
            </a:r>
            <a:endParaRPr lang="en-US" sz="1400" b="1" dirty="0">
              <a:solidFill>
                <a:schemeClr val="bg1"/>
              </a:solidFill>
              <a:latin typeface="Times New Roman" pitchFamily="18" charset="0"/>
              <a:cs typeface="Times New Roman" pitchFamily="18" charset="0"/>
            </a:endParaRPr>
          </a:p>
        </p:txBody>
      </p:sp>
      <p:sp>
        <p:nvSpPr>
          <p:cNvPr id="15" name="TextBox 14"/>
          <p:cNvSpPr txBox="1"/>
          <p:nvPr/>
        </p:nvSpPr>
        <p:spPr>
          <a:xfrm>
            <a:off x="877687" y="11837"/>
            <a:ext cx="7944867" cy="461665"/>
          </a:xfrm>
          <a:prstGeom prst="rect">
            <a:avLst/>
          </a:prstGeom>
          <a:noFill/>
        </p:spPr>
        <p:txBody>
          <a:bodyPr wrap="none" rtlCol="0">
            <a:spAutoFit/>
          </a:bodyPr>
          <a:lstStyle/>
          <a:p>
            <a:r>
              <a:rPr lang="en-US" sz="2400" b="1" dirty="0" smtClean="0">
                <a:solidFill>
                  <a:srgbClr val="FFFF00"/>
                </a:solidFill>
                <a:latin typeface="Times New Roman" pitchFamily="18" charset="0"/>
                <a:cs typeface="Times New Roman" pitchFamily="18" charset="0"/>
              </a:rPr>
              <a:t>ABI Proxy </a:t>
            </a:r>
            <a:r>
              <a:rPr lang="en-US" sz="2400" b="1" dirty="0" err="1" smtClean="0">
                <a:solidFill>
                  <a:srgbClr val="FFFF00"/>
                </a:solidFill>
                <a:latin typeface="Times New Roman" pitchFamily="18" charset="0"/>
                <a:cs typeface="Times New Roman" pitchFamily="18" charset="0"/>
              </a:rPr>
              <a:t>vs</a:t>
            </a:r>
            <a:r>
              <a:rPr lang="en-US" sz="2400" b="1" dirty="0" smtClean="0">
                <a:solidFill>
                  <a:srgbClr val="FFFF00"/>
                </a:solidFill>
                <a:latin typeface="Times New Roman" pitchFamily="18" charset="0"/>
                <a:cs typeface="Times New Roman" pitchFamily="18" charset="0"/>
              </a:rPr>
              <a:t> GOES-13 Sounder 18Z February 1-21, 2013  </a:t>
            </a:r>
            <a:endParaRPr lang="en-US" sz="2400" b="1" dirty="0">
              <a:solidFill>
                <a:srgbClr val="FFFF00"/>
              </a:solidFill>
              <a:latin typeface="Times New Roman" pitchFamily="18" charset="0"/>
              <a:cs typeface="Times New Roman" pitchFamily="18" charset="0"/>
            </a:endParaRPr>
          </a:p>
        </p:txBody>
      </p:sp>
      <p:sp>
        <p:nvSpPr>
          <p:cNvPr id="4" name="TextBox 3"/>
          <p:cNvSpPr txBox="1"/>
          <p:nvPr/>
        </p:nvSpPr>
        <p:spPr>
          <a:xfrm>
            <a:off x="762000" y="1421166"/>
            <a:ext cx="561372" cy="307777"/>
          </a:xfrm>
          <a:prstGeom prst="rect">
            <a:avLst/>
          </a:prstGeom>
          <a:noFill/>
        </p:spPr>
        <p:txBody>
          <a:bodyPr wrap="none" rtlCol="0">
            <a:spAutoFit/>
          </a:bodyPr>
          <a:lstStyle/>
          <a:p>
            <a:r>
              <a:rPr lang="en-US" sz="1400" b="1" dirty="0" smtClean="0"/>
              <a:t>Clear</a:t>
            </a:r>
            <a:endParaRPr lang="en-US" sz="1400" b="1" dirty="0"/>
          </a:p>
        </p:txBody>
      </p:sp>
      <p:sp>
        <p:nvSpPr>
          <p:cNvPr id="24" name="TextBox 23"/>
          <p:cNvSpPr txBox="1"/>
          <p:nvPr/>
        </p:nvSpPr>
        <p:spPr>
          <a:xfrm>
            <a:off x="3581400" y="1371600"/>
            <a:ext cx="561372" cy="307777"/>
          </a:xfrm>
          <a:prstGeom prst="rect">
            <a:avLst/>
          </a:prstGeom>
          <a:noFill/>
        </p:spPr>
        <p:txBody>
          <a:bodyPr wrap="none" rtlCol="0">
            <a:spAutoFit/>
          </a:bodyPr>
          <a:lstStyle/>
          <a:p>
            <a:r>
              <a:rPr lang="en-US" sz="1400" b="1" dirty="0" smtClean="0"/>
              <a:t>Clear</a:t>
            </a:r>
            <a:endParaRPr lang="en-US" sz="1400" b="1" dirty="0"/>
          </a:p>
        </p:txBody>
      </p:sp>
      <p:sp>
        <p:nvSpPr>
          <p:cNvPr id="25" name="TextBox 24"/>
          <p:cNvSpPr txBox="1"/>
          <p:nvPr/>
        </p:nvSpPr>
        <p:spPr>
          <a:xfrm>
            <a:off x="6629400" y="1447800"/>
            <a:ext cx="561372" cy="307777"/>
          </a:xfrm>
          <a:prstGeom prst="rect">
            <a:avLst/>
          </a:prstGeom>
          <a:noFill/>
        </p:spPr>
        <p:txBody>
          <a:bodyPr wrap="none" rtlCol="0">
            <a:spAutoFit/>
          </a:bodyPr>
          <a:lstStyle/>
          <a:p>
            <a:r>
              <a:rPr lang="en-US" sz="1400" b="1" dirty="0" smtClean="0"/>
              <a:t>Clear</a:t>
            </a:r>
            <a:endParaRPr lang="en-US" sz="1400" b="1" dirty="0"/>
          </a:p>
        </p:txBody>
      </p:sp>
      <p:sp>
        <p:nvSpPr>
          <p:cNvPr id="26" name="TextBox 25"/>
          <p:cNvSpPr txBox="1"/>
          <p:nvPr/>
        </p:nvSpPr>
        <p:spPr>
          <a:xfrm>
            <a:off x="761152" y="4267200"/>
            <a:ext cx="697627" cy="307777"/>
          </a:xfrm>
          <a:prstGeom prst="rect">
            <a:avLst/>
          </a:prstGeom>
          <a:noFill/>
        </p:spPr>
        <p:txBody>
          <a:bodyPr wrap="none" rtlCol="0">
            <a:spAutoFit/>
          </a:bodyPr>
          <a:lstStyle/>
          <a:p>
            <a:r>
              <a:rPr lang="en-US" sz="1400" b="1" dirty="0" smtClean="0"/>
              <a:t>Cloudy</a:t>
            </a:r>
            <a:endParaRPr lang="en-US" sz="1400" b="1" dirty="0"/>
          </a:p>
        </p:txBody>
      </p:sp>
      <p:sp>
        <p:nvSpPr>
          <p:cNvPr id="27" name="TextBox 26"/>
          <p:cNvSpPr txBox="1"/>
          <p:nvPr/>
        </p:nvSpPr>
        <p:spPr>
          <a:xfrm>
            <a:off x="3627524" y="4261290"/>
            <a:ext cx="697627" cy="307777"/>
          </a:xfrm>
          <a:prstGeom prst="rect">
            <a:avLst/>
          </a:prstGeom>
          <a:noFill/>
        </p:spPr>
        <p:txBody>
          <a:bodyPr wrap="none" rtlCol="0">
            <a:spAutoFit/>
          </a:bodyPr>
          <a:lstStyle/>
          <a:p>
            <a:r>
              <a:rPr lang="en-US" sz="1400" b="1" dirty="0" smtClean="0"/>
              <a:t>Cloudy</a:t>
            </a:r>
            <a:endParaRPr lang="en-US" sz="1400" b="1" dirty="0"/>
          </a:p>
        </p:txBody>
      </p:sp>
      <p:sp>
        <p:nvSpPr>
          <p:cNvPr id="28" name="TextBox 27"/>
          <p:cNvSpPr txBox="1"/>
          <p:nvPr/>
        </p:nvSpPr>
        <p:spPr>
          <a:xfrm>
            <a:off x="6629400" y="4267200"/>
            <a:ext cx="697627" cy="307777"/>
          </a:xfrm>
          <a:prstGeom prst="rect">
            <a:avLst/>
          </a:prstGeom>
          <a:noFill/>
        </p:spPr>
        <p:txBody>
          <a:bodyPr wrap="none" rtlCol="0">
            <a:spAutoFit/>
          </a:bodyPr>
          <a:lstStyle/>
          <a:p>
            <a:r>
              <a:rPr lang="en-US" sz="1400" b="1" dirty="0" smtClean="0"/>
              <a:t>Cloudy</a:t>
            </a:r>
            <a:endParaRPr lang="en-US" sz="1400" b="1" dirty="0"/>
          </a:p>
        </p:txBody>
      </p:sp>
    </p:spTree>
    <p:extLst>
      <p:ext uri="{BB962C8B-B14F-4D97-AF65-F5344CB8AC3E}">
        <p14:creationId xmlns:p14="http://schemas.microsoft.com/office/powerpoint/2010/main" val="34322211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A3"/>
        </a:solidFill>
        <a:effectLst/>
      </p:bgPr>
    </p:bg>
    <p:spTree>
      <p:nvGrpSpPr>
        <p:cNvPr id="1" name=""/>
        <p:cNvGrpSpPr/>
        <p:nvPr/>
      </p:nvGrpSpPr>
      <p:grpSpPr>
        <a:xfrm>
          <a:off x="0" y="0"/>
          <a:ext cx="0" cy="0"/>
          <a:chOff x="0" y="0"/>
          <a:chExt cx="0" cy="0"/>
        </a:xfrm>
      </p:grpSpPr>
      <p:pic>
        <p:nvPicPr>
          <p:cNvPr id="12" name="Picture 5" descr="\\beans\users$\bpierce\Data\Documents\Attachments\mar_04\FEB2013_GOES_CRTM_ABI1_00Z_SCATTER_band07_to_17_cle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7377"/>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beans\users$\bpierce\Data\Documents\Attachments\mar_04\FEB2013_GOES_CRTM_ABI1_00Z_SCATTER_band07_to_17_clou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89177"/>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27192" y="533400"/>
            <a:ext cx="2079415" cy="307777"/>
          </a:xfrm>
          <a:prstGeom prst="rect">
            <a:avLst/>
          </a:prstGeom>
          <a:noFill/>
        </p:spPr>
        <p:txBody>
          <a:bodyPr wrap="none" rtlCol="0">
            <a:spAutoFit/>
          </a:bodyPr>
          <a:lstStyle/>
          <a:p>
            <a:r>
              <a:rPr lang="en-US" sz="1400" b="1" dirty="0" smtClean="0">
                <a:solidFill>
                  <a:schemeClr val="bg1"/>
                </a:solidFill>
                <a:latin typeface="Times New Roman" pitchFamily="18" charset="0"/>
                <a:cs typeface="Times New Roman" pitchFamily="18" charset="0"/>
              </a:rPr>
              <a:t>00Z February 1-21, 2013</a:t>
            </a:r>
            <a:endParaRPr lang="en-US" sz="1400" b="1" dirty="0">
              <a:solidFill>
                <a:schemeClr val="bg1"/>
              </a:solidFill>
              <a:latin typeface="Times New Roman" pitchFamily="18" charset="0"/>
              <a:cs typeface="Times New Roman" pitchFamily="18" charset="0"/>
            </a:endParaRPr>
          </a:p>
        </p:txBody>
      </p:sp>
      <p:sp>
        <p:nvSpPr>
          <p:cNvPr id="17" name="TextBox 16"/>
          <p:cNvSpPr txBox="1"/>
          <p:nvPr/>
        </p:nvSpPr>
        <p:spPr>
          <a:xfrm>
            <a:off x="304800" y="25432"/>
            <a:ext cx="8525667" cy="400110"/>
          </a:xfrm>
          <a:prstGeom prst="rect">
            <a:avLst/>
          </a:prstGeom>
          <a:noFill/>
        </p:spPr>
        <p:txBody>
          <a:bodyPr wrap="none" rtlCol="0">
            <a:spAutoFit/>
          </a:bodyPr>
          <a:lstStyle/>
          <a:p>
            <a:r>
              <a:rPr lang="en-US" sz="2000" b="1" dirty="0" smtClean="0">
                <a:solidFill>
                  <a:srgbClr val="FFFF00"/>
                </a:solidFill>
                <a:latin typeface="Times New Roman" pitchFamily="18" charset="0"/>
                <a:cs typeface="Times New Roman" pitchFamily="18" charset="0"/>
              </a:rPr>
              <a:t>ABI Proxy Band 07 (3.90 micron) </a:t>
            </a:r>
            <a:r>
              <a:rPr lang="en-US" sz="2000" b="1" dirty="0" err="1" smtClean="0">
                <a:solidFill>
                  <a:srgbClr val="FFFF00"/>
                </a:solidFill>
                <a:latin typeface="Times New Roman" pitchFamily="18" charset="0"/>
                <a:cs typeface="Times New Roman" pitchFamily="18" charset="0"/>
              </a:rPr>
              <a:t>vs</a:t>
            </a:r>
            <a:r>
              <a:rPr lang="en-US" sz="2000" b="1" dirty="0" smtClean="0">
                <a:solidFill>
                  <a:srgbClr val="FFFF00"/>
                </a:solidFill>
                <a:latin typeface="Times New Roman" pitchFamily="18" charset="0"/>
                <a:cs typeface="Times New Roman" pitchFamily="18" charset="0"/>
              </a:rPr>
              <a:t> GOES-13 Sounder February 1-21, 2013</a:t>
            </a:r>
            <a:endParaRPr lang="en-US" sz="2000" b="1" dirty="0">
              <a:solidFill>
                <a:srgbClr val="FFFF00"/>
              </a:solidFill>
              <a:latin typeface="Times New Roman" pitchFamily="18" charset="0"/>
              <a:cs typeface="Times New Roman" pitchFamily="18" charset="0"/>
            </a:endParaRPr>
          </a:p>
        </p:txBody>
      </p:sp>
      <p:pic>
        <p:nvPicPr>
          <p:cNvPr id="18" name="Picture 8" descr="\\beans\users$\bpierce\Data\Documents\Attachments\mar_04\FEB2013_GOES_CRTM_ABI1_18Z_SCATTER_band07_to_17_clou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880299"/>
            <a:ext cx="2823098" cy="28230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beans\users$\bpierce\Data\Documents\Attachments\mar_04\FEB2013_GOES_CRTM_ABI1_18Z_SCATTER_band07_to_17_clea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923295"/>
            <a:ext cx="2823098" cy="282309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248400" y="533400"/>
            <a:ext cx="2079415" cy="307777"/>
          </a:xfrm>
          <a:prstGeom prst="rect">
            <a:avLst/>
          </a:prstGeom>
          <a:noFill/>
        </p:spPr>
        <p:txBody>
          <a:bodyPr wrap="none" rtlCol="0">
            <a:spAutoFit/>
          </a:bodyPr>
          <a:lstStyle/>
          <a:p>
            <a:r>
              <a:rPr lang="en-US" sz="1400" b="1" dirty="0" smtClean="0">
                <a:solidFill>
                  <a:schemeClr val="bg1"/>
                </a:solidFill>
                <a:latin typeface="Times New Roman" pitchFamily="18" charset="0"/>
                <a:cs typeface="Times New Roman" pitchFamily="18" charset="0"/>
              </a:rPr>
              <a:t>18Z February 1-21, 2013</a:t>
            </a:r>
            <a:endParaRPr lang="en-US" sz="1400" b="1" dirty="0">
              <a:solidFill>
                <a:schemeClr val="bg1"/>
              </a:solidFill>
              <a:latin typeface="Times New Roman" pitchFamily="18" charset="0"/>
              <a:cs typeface="Times New Roman" pitchFamily="18" charset="0"/>
            </a:endParaRPr>
          </a:p>
        </p:txBody>
      </p:sp>
      <p:sp>
        <p:nvSpPr>
          <p:cNvPr id="22" name="TextBox 21"/>
          <p:cNvSpPr txBox="1"/>
          <p:nvPr/>
        </p:nvSpPr>
        <p:spPr>
          <a:xfrm>
            <a:off x="902573" y="1192566"/>
            <a:ext cx="1352678" cy="307777"/>
          </a:xfrm>
          <a:prstGeom prst="rect">
            <a:avLst/>
          </a:prstGeom>
          <a:noFill/>
        </p:spPr>
        <p:txBody>
          <a:bodyPr wrap="none" rtlCol="0">
            <a:spAutoFit/>
          </a:bodyPr>
          <a:lstStyle/>
          <a:p>
            <a:r>
              <a:rPr lang="en-US" sz="1400" b="1" dirty="0" smtClean="0"/>
              <a:t>Nighttime Clear</a:t>
            </a:r>
            <a:endParaRPr lang="en-US" sz="1400" b="1" dirty="0"/>
          </a:p>
        </p:txBody>
      </p:sp>
      <p:sp>
        <p:nvSpPr>
          <p:cNvPr id="23" name="TextBox 22"/>
          <p:cNvSpPr txBox="1"/>
          <p:nvPr/>
        </p:nvSpPr>
        <p:spPr>
          <a:xfrm>
            <a:off x="6248400" y="1199114"/>
            <a:ext cx="1233864" cy="307777"/>
          </a:xfrm>
          <a:prstGeom prst="rect">
            <a:avLst/>
          </a:prstGeom>
          <a:noFill/>
        </p:spPr>
        <p:txBody>
          <a:bodyPr wrap="none" rtlCol="0">
            <a:spAutoFit/>
          </a:bodyPr>
          <a:lstStyle/>
          <a:p>
            <a:r>
              <a:rPr lang="en-US" sz="1400" b="1" dirty="0" smtClean="0"/>
              <a:t>Daytime Clear</a:t>
            </a:r>
            <a:endParaRPr lang="en-US" sz="1400" b="1" dirty="0"/>
          </a:p>
        </p:txBody>
      </p:sp>
      <p:sp>
        <p:nvSpPr>
          <p:cNvPr id="24" name="TextBox 23"/>
          <p:cNvSpPr txBox="1"/>
          <p:nvPr/>
        </p:nvSpPr>
        <p:spPr>
          <a:xfrm>
            <a:off x="854100" y="4152900"/>
            <a:ext cx="1484124" cy="307777"/>
          </a:xfrm>
          <a:prstGeom prst="rect">
            <a:avLst/>
          </a:prstGeom>
          <a:noFill/>
        </p:spPr>
        <p:txBody>
          <a:bodyPr wrap="none" rtlCol="0">
            <a:spAutoFit/>
          </a:bodyPr>
          <a:lstStyle/>
          <a:p>
            <a:r>
              <a:rPr lang="en-US" sz="1400" b="1" dirty="0" smtClean="0"/>
              <a:t>Nighttime Cloudy</a:t>
            </a:r>
            <a:endParaRPr lang="en-US" sz="1400" b="1" dirty="0"/>
          </a:p>
        </p:txBody>
      </p:sp>
      <p:sp>
        <p:nvSpPr>
          <p:cNvPr id="25" name="TextBox 24"/>
          <p:cNvSpPr txBox="1"/>
          <p:nvPr/>
        </p:nvSpPr>
        <p:spPr>
          <a:xfrm>
            <a:off x="6143336" y="4149923"/>
            <a:ext cx="1365310" cy="307777"/>
          </a:xfrm>
          <a:prstGeom prst="rect">
            <a:avLst/>
          </a:prstGeom>
          <a:noFill/>
        </p:spPr>
        <p:txBody>
          <a:bodyPr wrap="none" rtlCol="0">
            <a:spAutoFit/>
          </a:bodyPr>
          <a:lstStyle/>
          <a:p>
            <a:r>
              <a:rPr lang="en-US" sz="1400" b="1" dirty="0" smtClean="0"/>
              <a:t>Daytime Cloudy</a:t>
            </a:r>
            <a:endParaRPr lang="en-US" sz="1400" b="1" dirty="0"/>
          </a:p>
        </p:txBody>
      </p:sp>
      <p:sp>
        <p:nvSpPr>
          <p:cNvPr id="2" name="TextBox 1"/>
          <p:cNvSpPr txBox="1"/>
          <p:nvPr/>
        </p:nvSpPr>
        <p:spPr>
          <a:xfrm>
            <a:off x="3276600" y="942345"/>
            <a:ext cx="2514600" cy="2585323"/>
          </a:xfrm>
          <a:prstGeom prst="rect">
            <a:avLst/>
          </a:prstGeom>
          <a:noFill/>
        </p:spPr>
        <p:txBody>
          <a:bodyPr wrap="square" rtlCol="0">
            <a:spAutoFit/>
          </a:bodyPr>
          <a:lstStyle/>
          <a:p>
            <a:r>
              <a:rPr lang="en-US" dirty="0" smtClean="0">
                <a:solidFill>
                  <a:schemeClr val="bg1"/>
                </a:solidFill>
              </a:rPr>
              <a:t>Simulated ABI Band 07 (3.90 micron) is in </a:t>
            </a:r>
            <a:r>
              <a:rPr lang="en-US" u="sng" dirty="0" smtClean="0">
                <a:solidFill>
                  <a:schemeClr val="bg1"/>
                </a:solidFill>
              </a:rPr>
              <a:t>good agreement</a:t>
            </a:r>
            <a:r>
              <a:rPr lang="en-US" dirty="0" smtClean="0">
                <a:solidFill>
                  <a:schemeClr val="bg1"/>
                </a:solidFill>
              </a:rPr>
              <a:t> with GOES-13 3.9 micron band under clear sky conditions since climatological MODIS IR surface emissivity is used in CRTM</a:t>
            </a:r>
            <a:endParaRPr lang="en-US" dirty="0">
              <a:solidFill>
                <a:schemeClr val="bg1"/>
              </a:solidFill>
            </a:endParaRPr>
          </a:p>
        </p:txBody>
      </p:sp>
      <p:sp>
        <p:nvSpPr>
          <p:cNvPr id="14" name="TextBox 13"/>
          <p:cNvSpPr txBox="1"/>
          <p:nvPr/>
        </p:nvSpPr>
        <p:spPr>
          <a:xfrm>
            <a:off x="3276600" y="4037970"/>
            <a:ext cx="2514600" cy="2585323"/>
          </a:xfrm>
          <a:prstGeom prst="rect">
            <a:avLst/>
          </a:prstGeom>
          <a:noFill/>
        </p:spPr>
        <p:txBody>
          <a:bodyPr wrap="square" rtlCol="0">
            <a:spAutoFit/>
          </a:bodyPr>
          <a:lstStyle/>
          <a:p>
            <a:r>
              <a:rPr lang="en-US" dirty="0" smtClean="0">
                <a:solidFill>
                  <a:schemeClr val="bg1"/>
                </a:solidFill>
              </a:rPr>
              <a:t>Simulated ABI Band 07 (3.90 micron) is in </a:t>
            </a:r>
            <a:r>
              <a:rPr lang="en-US" u="sng" dirty="0" smtClean="0">
                <a:solidFill>
                  <a:schemeClr val="bg1"/>
                </a:solidFill>
              </a:rPr>
              <a:t>poor agreement</a:t>
            </a:r>
            <a:r>
              <a:rPr lang="en-US" dirty="0" smtClean="0">
                <a:solidFill>
                  <a:schemeClr val="bg1"/>
                </a:solidFill>
              </a:rPr>
              <a:t> with GOES-13 3.9 micron band during the daytime under cloudy conditions since the CRTM neglects solar reflection for the ABI 3.9 micron band </a:t>
            </a:r>
            <a:endParaRPr lang="en-US" dirty="0">
              <a:solidFill>
                <a:schemeClr val="bg1"/>
              </a:solidFill>
            </a:endParaRPr>
          </a:p>
        </p:txBody>
      </p:sp>
    </p:spTree>
    <p:extLst>
      <p:ext uri="{BB962C8B-B14F-4D97-AF65-F5344CB8AC3E}">
        <p14:creationId xmlns:p14="http://schemas.microsoft.com/office/powerpoint/2010/main" val="524301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800" y="25432"/>
            <a:ext cx="8525667"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ABI Proxy Band 02 (0.64 micron) </a:t>
            </a:r>
            <a:r>
              <a:rPr lang="en-US" sz="2000" b="1" dirty="0" err="1" smtClean="0">
                <a:latin typeface="Times New Roman" pitchFamily="18" charset="0"/>
                <a:cs typeface="Times New Roman" pitchFamily="18" charset="0"/>
              </a:rPr>
              <a:t>vs</a:t>
            </a:r>
            <a:r>
              <a:rPr lang="en-US" sz="2000" b="1" dirty="0" smtClean="0">
                <a:latin typeface="Times New Roman" pitchFamily="18" charset="0"/>
                <a:cs typeface="Times New Roman" pitchFamily="18" charset="0"/>
              </a:rPr>
              <a:t> GOES-13 Sounder February 1-21, 2013</a:t>
            </a:r>
            <a:endParaRPr lang="en-US" sz="2000" b="1" dirty="0">
              <a:latin typeface="Times New Roman" pitchFamily="18" charset="0"/>
              <a:cs typeface="Times New Roman" pitchFamily="18" charset="0"/>
            </a:endParaRPr>
          </a:p>
        </p:txBody>
      </p:sp>
      <p:pic>
        <p:nvPicPr>
          <p:cNvPr id="1027" name="Picture 3" descr="\\beans\users$\bpierce\Data\Documents\Attachments\mar_05\FEB2013_CRTM02GOES_19_bands_percent_l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9825"/>
            <a:ext cx="9067800" cy="302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5776" y="4391025"/>
            <a:ext cx="7981950" cy="2031325"/>
          </a:xfrm>
          <a:prstGeom prst="rect">
            <a:avLst/>
          </a:prstGeom>
          <a:noFill/>
        </p:spPr>
        <p:txBody>
          <a:bodyPr wrap="square" rtlCol="0">
            <a:spAutoFit/>
          </a:bodyPr>
          <a:lstStyle/>
          <a:p>
            <a:r>
              <a:rPr lang="en-US" dirty="0" smtClean="0"/>
              <a:t>Simulated ABI Band 02 (0.64 micron) cloudy </a:t>
            </a:r>
            <a:r>
              <a:rPr lang="en-US" dirty="0" err="1" smtClean="0"/>
              <a:t>reflectances</a:t>
            </a:r>
            <a:r>
              <a:rPr lang="en-US" dirty="0" smtClean="0"/>
              <a:t> systematically </a:t>
            </a:r>
            <a:r>
              <a:rPr lang="en-US" u="sng" dirty="0" smtClean="0"/>
              <a:t>underestimates</a:t>
            </a:r>
            <a:r>
              <a:rPr lang="en-US" dirty="0" smtClean="0"/>
              <a:t> GOES-13 by 20-30% at sunrise and 5-10% at sunset and frequently </a:t>
            </a:r>
            <a:r>
              <a:rPr lang="en-US" u="sng" dirty="0" smtClean="0"/>
              <a:t>overestimates</a:t>
            </a:r>
            <a:r>
              <a:rPr lang="en-US" dirty="0" smtClean="0"/>
              <a:t> GOES-13 by 10-15% during mid-day (18Z).</a:t>
            </a:r>
          </a:p>
          <a:p>
            <a:endParaRPr lang="en-US" dirty="0"/>
          </a:p>
          <a:p>
            <a:r>
              <a:rPr lang="en-US" dirty="0" smtClean="0"/>
              <a:t>Low (680-950hPa) and High (&lt;440hPa) clouds tend to show the largest biases at sunrise and mid-day while Mid-level (440-680hPa) clouds tend to show the largest biases at sunset </a:t>
            </a:r>
            <a:endParaRPr lang="en-US" dirty="0"/>
          </a:p>
        </p:txBody>
      </p:sp>
    </p:spTree>
    <p:extLst>
      <p:ext uri="{BB962C8B-B14F-4D97-AF65-F5344CB8AC3E}">
        <p14:creationId xmlns:p14="http://schemas.microsoft.com/office/powerpoint/2010/main" val="16286313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14327945"/>
              </p:ext>
            </p:extLst>
          </p:nvPr>
        </p:nvGraphicFramePr>
        <p:xfrm>
          <a:off x="228600" y="1397000"/>
          <a:ext cx="8686800" cy="4388179"/>
        </p:xfrm>
        <a:graphic>
          <a:graphicData uri="http://schemas.openxmlformats.org/drawingml/2006/table">
            <a:tbl>
              <a:tblPr firstRow="1" bandRow="1">
                <a:tableStyleId>{073A0DAA-6AF3-43AB-8588-CEC1D06C72B9}</a:tableStyleId>
              </a:tblPr>
              <a:tblGrid>
                <a:gridCol w="1085850"/>
                <a:gridCol w="1085850"/>
                <a:gridCol w="1085850"/>
                <a:gridCol w="1085850"/>
                <a:gridCol w="1085850"/>
                <a:gridCol w="1085850"/>
                <a:gridCol w="1085850"/>
                <a:gridCol w="1085850"/>
              </a:tblGrid>
              <a:tr h="778747">
                <a:tc>
                  <a:txBody>
                    <a:bodyPr/>
                    <a:lstStyle/>
                    <a:p>
                      <a:r>
                        <a:rPr lang="en-US" dirty="0" smtClean="0"/>
                        <a:t>ABI Band</a:t>
                      </a:r>
                    </a:p>
                    <a:p>
                      <a:r>
                        <a:rPr lang="en-US" dirty="0" smtClean="0"/>
                        <a:t>(microns)</a:t>
                      </a:r>
                      <a:endParaRPr lang="en-US" dirty="0"/>
                    </a:p>
                  </a:txBody>
                  <a:tcPr/>
                </a:tc>
                <a:tc>
                  <a:txBody>
                    <a:bodyPr/>
                    <a:lstStyle/>
                    <a:p>
                      <a:r>
                        <a:rPr lang="en-US" dirty="0" smtClean="0"/>
                        <a:t>Clear</a:t>
                      </a:r>
                      <a:endParaRPr lang="en-US" dirty="0"/>
                    </a:p>
                  </a:txBody>
                  <a:tcPr/>
                </a:tc>
                <a:tc>
                  <a:txBody>
                    <a:bodyPr/>
                    <a:lstStyle/>
                    <a:p>
                      <a:r>
                        <a:rPr lang="en-US" dirty="0" smtClean="0"/>
                        <a:t>Cloudy</a:t>
                      </a:r>
                      <a:endParaRPr lang="en-US" dirty="0"/>
                    </a:p>
                  </a:txBody>
                  <a:tcPr/>
                </a:tc>
                <a:tc>
                  <a:txBody>
                    <a:bodyPr/>
                    <a:lstStyle/>
                    <a:p>
                      <a:r>
                        <a:rPr lang="en-US" dirty="0" smtClean="0"/>
                        <a:t>Clear/ </a:t>
                      </a:r>
                    </a:p>
                    <a:p>
                      <a:r>
                        <a:rPr lang="en-US" dirty="0" smtClean="0"/>
                        <a:t>Land</a:t>
                      </a:r>
                      <a:endParaRPr lang="en-US" dirty="0"/>
                    </a:p>
                  </a:txBody>
                  <a:tcPr/>
                </a:tc>
                <a:tc>
                  <a:txBody>
                    <a:bodyPr/>
                    <a:lstStyle/>
                    <a:p>
                      <a:r>
                        <a:rPr lang="en-US" dirty="0" smtClean="0"/>
                        <a:t>Clear/ </a:t>
                      </a:r>
                    </a:p>
                    <a:p>
                      <a:r>
                        <a:rPr lang="en-US" dirty="0" smtClean="0"/>
                        <a:t>Water</a:t>
                      </a:r>
                      <a:endParaRPr lang="en-US" dirty="0"/>
                    </a:p>
                  </a:txBody>
                  <a:tcPr/>
                </a:tc>
                <a:tc>
                  <a:txBody>
                    <a:bodyPr/>
                    <a:lstStyle/>
                    <a:p>
                      <a:r>
                        <a:rPr lang="en-US" dirty="0" smtClean="0"/>
                        <a:t>Cloudy/</a:t>
                      </a:r>
                    </a:p>
                    <a:p>
                      <a:r>
                        <a:rPr lang="en-US" dirty="0" smtClean="0"/>
                        <a:t>Land</a:t>
                      </a:r>
                      <a:endParaRPr lang="en-US" dirty="0"/>
                    </a:p>
                  </a:txBody>
                  <a:tcPr/>
                </a:tc>
                <a:tc>
                  <a:txBody>
                    <a:bodyPr/>
                    <a:lstStyle/>
                    <a:p>
                      <a:r>
                        <a:rPr lang="en-US" dirty="0" smtClean="0"/>
                        <a:t>Cloudy/  Water</a:t>
                      </a:r>
                      <a:r>
                        <a:rPr lang="en-US" baseline="0" dirty="0" smtClean="0"/>
                        <a:t>  </a:t>
                      </a:r>
                      <a:endParaRPr lang="en-US" dirty="0"/>
                    </a:p>
                  </a:txBody>
                  <a:tcPr/>
                </a:tc>
                <a:tc>
                  <a:txBody>
                    <a:bodyPr/>
                    <a:lstStyle/>
                    <a:p>
                      <a:r>
                        <a:rPr lang="en-US" dirty="0" smtClean="0"/>
                        <a:t>Expected</a:t>
                      </a:r>
                      <a:endParaRPr lang="en-US" dirty="0"/>
                    </a:p>
                  </a:txBody>
                  <a:tcPr/>
                </a:tc>
              </a:tr>
              <a:tr h="451179">
                <a:tc>
                  <a:txBody>
                    <a:bodyPr/>
                    <a:lstStyle/>
                    <a:p>
                      <a:r>
                        <a:rPr lang="en-US" dirty="0" smtClean="0">
                          <a:solidFill>
                            <a:schemeClr val="tx1"/>
                          </a:solidFill>
                        </a:rPr>
                        <a:t>02 (0.64)</a:t>
                      </a:r>
                      <a:endParaRPr lang="en-US" dirty="0">
                        <a:solidFill>
                          <a:schemeClr val="tx1"/>
                        </a:solidFill>
                      </a:endParaRPr>
                    </a:p>
                  </a:txBody>
                  <a:tcPr/>
                </a:tc>
                <a:tc>
                  <a:txBody>
                    <a:bodyPr/>
                    <a:lstStyle/>
                    <a:p>
                      <a:r>
                        <a:rPr lang="en-US" dirty="0" smtClean="0">
                          <a:solidFill>
                            <a:schemeClr val="tx1"/>
                          </a:solidFill>
                        </a:rPr>
                        <a:t>-15.80%</a:t>
                      </a:r>
                      <a:endParaRPr lang="en-US" dirty="0">
                        <a:solidFill>
                          <a:schemeClr val="tx1"/>
                        </a:solidFill>
                      </a:endParaRPr>
                    </a:p>
                  </a:txBody>
                  <a:tcPr/>
                </a:tc>
                <a:tc>
                  <a:txBody>
                    <a:bodyPr/>
                    <a:lstStyle/>
                    <a:p>
                      <a:r>
                        <a:rPr lang="en-US" dirty="0" smtClean="0">
                          <a:solidFill>
                            <a:schemeClr val="tx1"/>
                          </a:solidFill>
                        </a:rPr>
                        <a:t>  -0.35%</a:t>
                      </a:r>
                      <a:endParaRPr lang="en-US" dirty="0">
                        <a:solidFill>
                          <a:schemeClr val="tx1"/>
                        </a:solidFill>
                      </a:endParaRPr>
                    </a:p>
                  </a:txBody>
                  <a:tcPr/>
                </a:tc>
                <a:tc>
                  <a:txBody>
                    <a:bodyPr/>
                    <a:lstStyle/>
                    <a:p>
                      <a:r>
                        <a:rPr lang="en-US" dirty="0" smtClean="0">
                          <a:solidFill>
                            <a:schemeClr val="tx1"/>
                          </a:solidFill>
                        </a:rPr>
                        <a:t>-15.15%</a:t>
                      </a:r>
                      <a:endParaRPr lang="en-US" dirty="0">
                        <a:solidFill>
                          <a:schemeClr val="tx1"/>
                        </a:solidFill>
                      </a:endParaRPr>
                    </a:p>
                  </a:txBody>
                  <a:tcPr/>
                </a:tc>
                <a:tc>
                  <a:txBody>
                    <a:bodyPr/>
                    <a:lstStyle/>
                    <a:p>
                      <a:r>
                        <a:rPr lang="en-US" dirty="0" smtClean="0">
                          <a:solidFill>
                            <a:schemeClr val="tx1"/>
                          </a:solidFill>
                        </a:rPr>
                        <a:t>-8.67%</a:t>
                      </a:r>
                      <a:endParaRPr lang="en-US" dirty="0">
                        <a:solidFill>
                          <a:schemeClr val="tx1"/>
                        </a:solidFill>
                      </a:endParaRPr>
                    </a:p>
                  </a:txBody>
                  <a:tcPr/>
                </a:tc>
                <a:tc>
                  <a:txBody>
                    <a:bodyPr/>
                    <a:lstStyle/>
                    <a:p>
                      <a:r>
                        <a:rPr lang="en-US" dirty="0" smtClean="0">
                          <a:solidFill>
                            <a:schemeClr val="tx1"/>
                          </a:solidFill>
                        </a:rPr>
                        <a:t>  -4.36%</a:t>
                      </a:r>
                      <a:endParaRPr lang="en-US" dirty="0">
                        <a:solidFill>
                          <a:schemeClr val="tx1"/>
                        </a:solidFill>
                      </a:endParaRPr>
                    </a:p>
                  </a:txBody>
                  <a:tcPr/>
                </a:tc>
                <a:tc>
                  <a:txBody>
                    <a:bodyPr/>
                    <a:lstStyle/>
                    <a:p>
                      <a:r>
                        <a:rPr lang="en-US" dirty="0" smtClean="0">
                          <a:solidFill>
                            <a:schemeClr val="tx1"/>
                          </a:solidFill>
                        </a:rPr>
                        <a:t>    5.71%</a:t>
                      </a:r>
                      <a:endParaRPr lang="en-US" dirty="0">
                        <a:solidFill>
                          <a:schemeClr val="tx1"/>
                        </a:solidFill>
                      </a:endParaRPr>
                    </a:p>
                  </a:txBody>
                  <a:tcPr/>
                </a:tc>
                <a:tc>
                  <a:txBody>
                    <a:bodyPr/>
                    <a:lstStyle/>
                    <a:p>
                      <a:r>
                        <a:rPr lang="en-US" dirty="0" smtClean="0">
                          <a:solidFill>
                            <a:schemeClr val="tx1"/>
                          </a:solidFill>
                        </a:rPr>
                        <a:t>  NA</a:t>
                      </a:r>
                      <a:endParaRPr lang="en-US" dirty="0">
                        <a:solidFill>
                          <a:schemeClr val="tx1"/>
                        </a:solidFill>
                      </a:endParaRPr>
                    </a:p>
                  </a:txBody>
                  <a:tcPr/>
                </a:tc>
              </a:tr>
              <a:tr h="451179">
                <a:tc>
                  <a:txBody>
                    <a:bodyPr/>
                    <a:lstStyle/>
                    <a:p>
                      <a:r>
                        <a:rPr lang="en-US" dirty="0" smtClean="0">
                          <a:solidFill>
                            <a:schemeClr val="tx1"/>
                          </a:solidFill>
                        </a:rPr>
                        <a:t>07 (3.90)</a:t>
                      </a:r>
                      <a:endParaRPr lang="en-US" dirty="0">
                        <a:solidFill>
                          <a:schemeClr val="tx1"/>
                        </a:solidFill>
                      </a:endParaRPr>
                    </a:p>
                  </a:txBody>
                  <a:tcPr/>
                </a:tc>
                <a:tc>
                  <a:txBody>
                    <a:bodyPr/>
                    <a:lstStyle/>
                    <a:p>
                      <a:r>
                        <a:rPr lang="en-US" dirty="0" smtClean="0">
                          <a:solidFill>
                            <a:schemeClr val="tx1"/>
                          </a:solidFill>
                        </a:rPr>
                        <a:t>  -6.37K</a:t>
                      </a:r>
                      <a:endParaRPr lang="en-US" dirty="0">
                        <a:solidFill>
                          <a:schemeClr val="tx1"/>
                        </a:solidFill>
                      </a:endParaRPr>
                    </a:p>
                  </a:txBody>
                  <a:tcPr/>
                </a:tc>
                <a:tc>
                  <a:txBody>
                    <a:bodyPr/>
                    <a:lstStyle/>
                    <a:p>
                      <a:r>
                        <a:rPr lang="en-US" dirty="0" smtClean="0">
                          <a:solidFill>
                            <a:schemeClr val="tx1"/>
                          </a:solidFill>
                        </a:rPr>
                        <a:t>-18.17K</a:t>
                      </a:r>
                      <a:endParaRPr lang="en-US" dirty="0">
                        <a:solidFill>
                          <a:schemeClr val="tx1"/>
                        </a:solidFill>
                      </a:endParaRPr>
                    </a:p>
                  </a:txBody>
                  <a:tcPr/>
                </a:tc>
                <a:tc>
                  <a:txBody>
                    <a:bodyPr/>
                    <a:lstStyle/>
                    <a:p>
                      <a:r>
                        <a:rPr lang="en-US" dirty="0" smtClean="0">
                          <a:solidFill>
                            <a:schemeClr val="tx1"/>
                          </a:solidFill>
                        </a:rPr>
                        <a:t>  -7.82K</a:t>
                      </a:r>
                      <a:endParaRPr lang="en-US" dirty="0">
                        <a:solidFill>
                          <a:schemeClr val="tx1"/>
                        </a:solidFill>
                      </a:endParaRPr>
                    </a:p>
                  </a:txBody>
                  <a:tcPr/>
                </a:tc>
                <a:tc>
                  <a:txBody>
                    <a:bodyPr/>
                    <a:lstStyle/>
                    <a:p>
                      <a:r>
                        <a:rPr lang="en-US" dirty="0" smtClean="0">
                          <a:solidFill>
                            <a:schemeClr val="tx1"/>
                          </a:solidFill>
                        </a:rPr>
                        <a:t>-3.14K</a:t>
                      </a:r>
                      <a:endParaRPr lang="en-US" dirty="0">
                        <a:solidFill>
                          <a:schemeClr val="tx1"/>
                        </a:solidFill>
                      </a:endParaRPr>
                    </a:p>
                  </a:txBody>
                  <a:tcPr/>
                </a:tc>
                <a:tc>
                  <a:txBody>
                    <a:bodyPr/>
                    <a:lstStyle/>
                    <a:p>
                      <a:r>
                        <a:rPr lang="en-US" dirty="0" smtClean="0">
                          <a:solidFill>
                            <a:schemeClr val="tx1"/>
                          </a:solidFill>
                        </a:rPr>
                        <a:t>-18.18K </a:t>
                      </a:r>
                      <a:endParaRPr lang="en-US" dirty="0">
                        <a:solidFill>
                          <a:schemeClr val="tx1"/>
                        </a:solidFill>
                      </a:endParaRPr>
                    </a:p>
                  </a:txBody>
                  <a:tcPr/>
                </a:tc>
                <a:tc>
                  <a:txBody>
                    <a:bodyPr/>
                    <a:lstStyle/>
                    <a:p>
                      <a:r>
                        <a:rPr lang="en-US" dirty="0" smtClean="0">
                          <a:solidFill>
                            <a:schemeClr val="tx1"/>
                          </a:solidFill>
                        </a:rPr>
                        <a:t>-18.03K</a:t>
                      </a:r>
                      <a:endParaRPr lang="en-US" dirty="0">
                        <a:solidFill>
                          <a:schemeClr val="tx1"/>
                        </a:solidFill>
                      </a:endParaRPr>
                    </a:p>
                  </a:txBody>
                  <a:tcPr/>
                </a:tc>
                <a:tc>
                  <a:txBody>
                    <a:bodyPr/>
                    <a:lstStyle/>
                    <a:p>
                      <a:r>
                        <a:rPr lang="en-US" dirty="0" smtClean="0">
                          <a:solidFill>
                            <a:schemeClr val="tx1"/>
                          </a:solidFill>
                        </a:rPr>
                        <a:t>  NA</a:t>
                      </a:r>
                      <a:endParaRPr lang="en-US" dirty="0">
                        <a:solidFill>
                          <a:schemeClr val="tx1"/>
                        </a:solidFill>
                      </a:endParaRPr>
                    </a:p>
                  </a:txBody>
                  <a:tcPr/>
                </a:tc>
              </a:tr>
              <a:tr h="451179">
                <a:tc>
                  <a:txBody>
                    <a:bodyPr/>
                    <a:lstStyle/>
                    <a:p>
                      <a:r>
                        <a:rPr lang="en-US" dirty="0" smtClean="0">
                          <a:solidFill>
                            <a:schemeClr val="tx1"/>
                          </a:solidFill>
                        </a:rPr>
                        <a:t>08 (6.15)</a:t>
                      </a:r>
                      <a:endParaRPr lang="en-US" dirty="0">
                        <a:solidFill>
                          <a:schemeClr val="tx1"/>
                        </a:solidFill>
                      </a:endParaRPr>
                    </a:p>
                  </a:txBody>
                  <a:tcPr/>
                </a:tc>
                <a:tc>
                  <a:txBody>
                    <a:bodyPr/>
                    <a:lstStyle/>
                    <a:p>
                      <a:r>
                        <a:rPr lang="en-US" dirty="0" smtClean="0">
                          <a:solidFill>
                            <a:schemeClr val="tx1"/>
                          </a:solidFill>
                        </a:rPr>
                        <a:t>   3.49K</a:t>
                      </a:r>
                      <a:endParaRPr lang="en-US" dirty="0">
                        <a:solidFill>
                          <a:schemeClr val="tx1"/>
                        </a:solidFill>
                      </a:endParaRPr>
                    </a:p>
                  </a:txBody>
                  <a:tcPr/>
                </a:tc>
                <a:tc>
                  <a:txBody>
                    <a:bodyPr/>
                    <a:lstStyle/>
                    <a:p>
                      <a:r>
                        <a:rPr lang="en-US" dirty="0" smtClean="0">
                          <a:solidFill>
                            <a:schemeClr val="tx1"/>
                          </a:solidFill>
                        </a:rPr>
                        <a:t>   2.40K</a:t>
                      </a:r>
                      <a:endParaRPr lang="en-US" dirty="0">
                        <a:solidFill>
                          <a:schemeClr val="tx1"/>
                        </a:solidFill>
                      </a:endParaRPr>
                    </a:p>
                  </a:txBody>
                  <a:tcPr/>
                </a:tc>
                <a:tc>
                  <a:txBody>
                    <a:bodyPr/>
                    <a:lstStyle/>
                    <a:p>
                      <a:r>
                        <a:rPr lang="en-US" dirty="0" smtClean="0">
                          <a:solidFill>
                            <a:schemeClr val="tx1"/>
                          </a:solidFill>
                        </a:rPr>
                        <a:t>   3.25K</a:t>
                      </a:r>
                      <a:endParaRPr lang="en-US" dirty="0">
                        <a:solidFill>
                          <a:schemeClr val="tx1"/>
                        </a:solidFill>
                      </a:endParaRPr>
                    </a:p>
                  </a:txBody>
                  <a:tcPr/>
                </a:tc>
                <a:tc>
                  <a:txBody>
                    <a:bodyPr/>
                    <a:lstStyle/>
                    <a:p>
                      <a:r>
                        <a:rPr lang="en-US" dirty="0" smtClean="0">
                          <a:solidFill>
                            <a:schemeClr val="tx1"/>
                          </a:solidFill>
                        </a:rPr>
                        <a:t> 3.92K</a:t>
                      </a:r>
                      <a:endParaRPr lang="en-US" dirty="0">
                        <a:solidFill>
                          <a:schemeClr val="tx1"/>
                        </a:solidFill>
                      </a:endParaRPr>
                    </a:p>
                  </a:txBody>
                  <a:tcPr/>
                </a:tc>
                <a:tc>
                  <a:txBody>
                    <a:bodyPr/>
                    <a:lstStyle/>
                    <a:p>
                      <a:r>
                        <a:rPr lang="en-US" dirty="0" smtClean="0">
                          <a:solidFill>
                            <a:schemeClr val="tx1"/>
                          </a:solidFill>
                        </a:rPr>
                        <a:t>   1.93K</a:t>
                      </a:r>
                      <a:endParaRPr lang="en-US" dirty="0">
                        <a:solidFill>
                          <a:schemeClr val="tx1"/>
                        </a:solidFill>
                      </a:endParaRPr>
                    </a:p>
                  </a:txBody>
                  <a:tcPr/>
                </a:tc>
                <a:tc>
                  <a:txBody>
                    <a:bodyPr/>
                    <a:lstStyle/>
                    <a:p>
                      <a:r>
                        <a:rPr lang="en-US" dirty="0" smtClean="0">
                          <a:solidFill>
                            <a:schemeClr val="tx1"/>
                          </a:solidFill>
                        </a:rPr>
                        <a:t>    2.78K</a:t>
                      </a:r>
                      <a:endParaRPr lang="en-US" dirty="0">
                        <a:solidFill>
                          <a:schemeClr val="tx1"/>
                        </a:solidFill>
                      </a:endParaRPr>
                    </a:p>
                  </a:txBody>
                  <a:tcPr/>
                </a:tc>
                <a:tc>
                  <a:txBody>
                    <a:bodyPr/>
                    <a:lstStyle/>
                    <a:p>
                      <a:r>
                        <a:rPr lang="en-US" dirty="0" smtClean="0">
                          <a:solidFill>
                            <a:schemeClr val="tx1"/>
                          </a:solidFill>
                        </a:rPr>
                        <a:t> 4.5K</a:t>
                      </a:r>
                      <a:endParaRPr lang="en-US" dirty="0">
                        <a:solidFill>
                          <a:schemeClr val="tx1"/>
                        </a:solidFill>
                      </a:endParaRPr>
                    </a:p>
                  </a:txBody>
                  <a:tcPr/>
                </a:tc>
              </a:tr>
              <a:tr h="451179">
                <a:tc>
                  <a:txBody>
                    <a:bodyPr/>
                    <a:lstStyle/>
                    <a:p>
                      <a:r>
                        <a:rPr lang="en-US" dirty="0" smtClean="0">
                          <a:solidFill>
                            <a:schemeClr val="tx1"/>
                          </a:solidFill>
                        </a:rPr>
                        <a:t>09 (7.0)</a:t>
                      </a:r>
                      <a:endParaRPr lang="en-US" dirty="0">
                        <a:solidFill>
                          <a:schemeClr val="tx1"/>
                        </a:solidFill>
                      </a:endParaRPr>
                    </a:p>
                  </a:txBody>
                  <a:tcPr/>
                </a:tc>
                <a:tc>
                  <a:txBody>
                    <a:bodyPr/>
                    <a:lstStyle/>
                    <a:p>
                      <a:r>
                        <a:rPr lang="en-US" dirty="0" smtClean="0">
                          <a:solidFill>
                            <a:schemeClr val="tx1"/>
                          </a:solidFill>
                        </a:rPr>
                        <a:t>  -4.11K</a:t>
                      </a:r>
                      <a:endParaRPr lang="en-US" dirty="0">
                        <a:solidFill>
                          <a:schemeClr val="tx1"/>
                        </a:solidFill>
                      </a:endParaRPr>
                    </a:p>
                  </a:txBody>
                  <a:tcPr/>
                </a:tc>
                <a:tc>
                  <a:txBody>
                    <a:bodyPr/>
                    <a:lstStyle/>
                    <a:p>
                      <a:r>
                        <a:rPr lang="en-US" dirty="0" smtClean="0">
                          <a:solidFill>
                            <a:schemeClr val="tx1"/>
                          </a:solidFill>
                        </a:rPr>
                        <a:t>  -4.47K</a:t>
                      </a:r>
                      <a:endParaRPr lang="en-US" dirty="0">
                        <a:solidFill>
                          <a:schemeClr val="tx1"/>
                        </a:solidFill>
                      </a:endParaRPr>
                    </a:p>
                  </a:txBody>
                  <a:tcPr/>
                </a:tc>
                <a:tc>
                  <a:txBody>
                    <a:bodyPr/>
                    <a:lstStyle/>
                    <a:p>
                      <a:r>
                        <a:rPr lang="en-US" dirty="0" smtClean="0">
                          <a:solidFill>
                            <a:schemeClr val="tx1"/>
                          </a:solidFill>
                        </a:rPr>
                        <a:t>  -4.08K</a:t>
                      </a:r>
                      <a:endParaRPr lang="en-US" dirty="0">
                        <a:solidFill>
                          <a:schemeClr val="tx1"/>
                        </a:solidFill>
                      </a:endParaRPr>
                    </a:p>
                  </a:txBody>
                  <a:tcPr/>
                </a:tc>
                <a:tc>
                  <a:txBody>
                    <a:bodyPr/>
                    <a:lstStyle/>
                    <a:p>
                      <a:r>
                        <a:rPr lang="en-US" dirty="0" smtClean="0">
                          <a:solidFill>
                            <a:schemeClr val="tx1"/>
                          </a:solidFill>
                        </a:rPr>
                        <a:t>-4.31K</a:t>
                      </a:r>
                      <a:endParaRPr lang="en-US" dirty="0">
                        <a:solidFill>
                          <a:schemeClr val="tx1"/>
                        </a:solidFill>
                      </a:endParaRPr>
                    </a:p>
                  </a:txBody>
                  <a:tcPr/>
                </a:tc>
                <a:tc>
                  <a:txBody>
                    <a:bodyPr/>
                    <a:lstStyle/>
                    <a:p>
                      <a:r>
                        <a:rPr lang="en-US" dirty="0" smtClean="0">
                          <a:solidFill>
                            <a:schemeClr val="tx1"/>
                          </a:solidFill>
                        </a:rPr>
                        <a:t>  -4.71K</a:t>
                      </a:r>
                      <a:endParaRPr lang="en-US" dirty="0">
                        <a:solidFill>
                          <a:schemeClr val="tx1"/>
                        </a:solidFill>
                      </a:endParaRPr>
                    </a:p>
                  </a:txBody>
                  <a:tcPr/>
                </a:tc>
                <a:tc>
                  <a:txBody>
                    <a:bodyPr/>
                    <a:lstStyle/>
                    <a:p>
                      <a:r>
                        <a:rPr lang="en-US" dirty="0" smtClean="0">
                          <a:solidFill>
                            <a:schemeClr val="tx1"/>
                          </a:solidFill>
                        </a:rPr>
                        <a:t>   -4.25K</a:t>
                      </a:r>
                      <a:endParaRPr lang="en-US" dirty="0">
                        <a:solidFill>
                          <a:schemeClr val="tx1"/>
                        </a:solidFill>
                      </a:endParaRPr>
                    </a:p>
                  </a:txBody>
                  <a:tcPr/>
                </a:tc>
                <a:tc>
                  <a:txBody>
                    <a:bodyPr/>
                    <a:lstStyle/>
                    <a:p>
                      <a:r>
                        <a:rPr lang="en-US" dirty="0" smtClean="0">
                          <a:solidFill>
                            <a:schemeClr val="tx1"/>
                          </a:solidFill>
                        </a:rPr>
                        <a:t>-1.9K</a:t>
                      </a:r>
                      <a:endParaRPr lang="en-US" dirty="0">
                        <a:solidFill>
                          <a:schemeClr val="tx1"/>
                        </a:solidFill>
                      </a:endParaRPr>
                    </a:p>
                  </a:txBody>
                  <a:tcPr/>
                </a:tc>
              </a:tr>
              <a:tr h="451179">
                <a:tc>
                  <a:txBody>
                    <a:bodyPr/>
                    <a:lstStyle/>
                    <a:p>
                      <a:r>
                        <a:rPr lang="en-US" dirty="0" smtClean="0">
                          <a:solidFill>
                            <a:schemeClr val="tx1"/>
                          </a:solidFill>
                        </a:rPr>
                        <a:t>10 (7.4)</a:t>
                      </a:r>
                      <a:endParaRPr lang="en-US" dirty="0">
                        <a:solidFill>
                          <a:schemeClr val="tx1"/>
                        </a:solidFill>
                      </a:endParaRPr>
                    </a:p>
                  </a:txBody>
                  <a:tcPr/>
                </a:tc>
                <a:tc>
                  <a:txBody>
                    <a:bodyPr/>
                    <a:lstStyle/>
                    <a:p>
                      <a:r>
                        <a:rPr lang="en-US" dirty="0" smtClean="0">
                          <a:solidFill>
                            <a:schemeClr val="tx1"/>
                          </a:solidFill>
                        </a:rPr>
                        <a:t>  -2.10K</a:t>
                      </a:r>
                      <a:endParaRPr lang="en-US" dirty="0">
                        <a:solidFill>
                          <a:schemeClr val="tx1"/>
                        </a:solidFill>
                      </a:endParaRPr>
                    </a:p>
                  </a:txBody>
                  <a:tcPr/>
                </a:tc>
                <a:tc>
                  <a:txBody>
                    <a:bodyPr/>
                    <a:lstStyle/>
                    <a:p>
                      <a:r>
                        <a:rPr lang="en-US" dirty="0" smtClean="0">
                          <a:solidFill>
                            <a:schemeClr val="tx1"/>
                          </a:solidFill>
                        </a:rPr>
                        <a:t>  -2.66K</a:t>
                      </a:r>
                      <a:endParaRPr lang="en-US" dirty="0">
                        <a:solidFill>
                          <a:schemeClr val="tx1"/>
                        </a:solidFill>
                      </a:endParaRPr>
                    </a:p>
                  </a:txBody>
                  <a:tcPr/>
                </a:tc>
                <a:tc>
                  <a:txBody>
                    <a:bodyPr/>
                    <a:lstStyle/>
                    <a:p>
                      <a:r>
                        <a:rPr lang="en-US" dirty="0" smtClean="0">
                          <a:solidFill>
                            <a:schemeClr val="tx1"/>
                          </a:solidFill>
                        </a:rPr>
                        <a:t>  -1.91K</a:t>
                      </a:r>
                      <a:endParaRPr lang="en-US" dirty="0">
                        <a:solidFill>
                          <a:schemeClr val="tx1"/>
                        </a:solidFill>
                      </a:endParaRPr>
                    </a:p>
                  </a:txBody>
                  <a:tcPr/>
                </a:tc>
                <a:tc>
                  <a:txBody>
                    <a:bodyPr/>
                    <a:lstStyle/>
                    <a:p>
                      <a:r>
                        <a:rPr lang="en-US" dirty="0" smtClean="0">
                          <a:solidFill>
                            <a:schemeClr val="tx1"/>
                          </a:solidFill>
                        </a:rPr>
                        <a:t>-2.53K</a:t>
                      </a:r>
                      <a:endParaRPr lang="en-US" dirty="0">
                        <a:solidFill>
                          <a:schemeClr val="tx1"/>
                        </a:solidFill>
                      </a:endParaRPr>
                    </a:p>
                  </a:txBody>
                  <a:tcPr/>
                </a:tc>
                <a:tc>
                  <a:txBody>
                    <a:bodyPr/>
                    <a:lstStyle/>
                    <a:p>
                      <a:r>
                        <a:rPr lang="en-US" dirty="0" smtClean="0">
                          <a:solidFill>
                            <a:schemeClr val="tx1"/>
                          </a:solidFill>
                        </a:rPr>
                        <a:t>  -2.95K</a:t>
                      </a:r>
                      <a:endParaRPr lang="en-US" dirty="0">
                        <a:solidFill>
                          <a:schemeClr val="tx1"/>
                        </a:solidFill>
                      </a:endParaRPr>
                    </a:p>
                  </a:txBody>
                  <a:tcPr/>
                </a:tc>
                <a:tc>
                  <a:txBody>
                    <a:bodyPr/>
                    <a:lstStyle/>
                    <a:p>
                      <a:r>
                        <a:rPr lang="en-US" dirty="0" smtClean="0">
                          <a:solidFill>
                            <a:schemeClr val="tx1"/>
                          </a:solidFill>
                        </a:rPr>
                        <a:t>   -2.56K</a:t>
                      </a:r>
                      <a:endParaRPr lang="en-US" dirty="0">
                        <a:solidFill>
                          <a:schemeClr val="tx1"/>
                        </a:solidFill>
                      </a:endParaRPr>
                    </a:p>
                  </a:txBody>
                  <a:tcPr/>
                </a:tc>
                <a:tc>
                  <a:txBody>
                    <a:bodyPr/>
                    <a:lstStyle/>
                    <a:p>
                      <a:r>
                        <a:rPr lang="en-US" dirty="0" smtClean="0">
                          <a:solidFill>
                            <a:schemeClr val="tx1"/>
                          </a:solidFill>
                        </a:rPr>
                        <a:t>-1.6K</a:t>
                      </a:r>
                      <a:endParaRPr lang="en-US" dirty="0">
                        <a:solidFill>
                          <a:schemeClr val="tx1"/>
                        </a:solidFill>
                      </a:endParaRPr>
                    </a:p>
                  </a:txBody>
                  <a:tcPr/>
                </a:tc>
              </a:tr>
              <a:tr h="451179">
                <a:tc>
                  <a:txBody>
                    <a:bodyPr/>
                    <a:lstStyle/>
                    <a:p>
                      <a:r>
                        <a:rPr lang="en-US" dirty="0" smtClean="0">
                          <a:solidFill>
                            <a:schemeClr val="tx1"/>
                          </a:solidFill>
                        </a:rPr>
                        <a:t>12 (9.7)</a:t>
                      </a:r>
                      <a:endParaRPr lang="en-US" dirty="0">
                        <a:solidFill>
                          <a:schemeClr val="tx1"/>
                        </a:solidFill>
                      </a:endParaRPr>
                    </a:p>
                  </a:txBody>
                  <a:tcPr/>
                </a:tc>
                <a:tc>
                  <a:txBody>
                    <a:bodyPr/>
                    <a:lstStyle/>
                    <a:p>
                      <a:r>
                        <a:rPr lang="en-US" dirty="0" smtClean="0">
                          <a:solidFill>
                            <a:schemeClr val="tx1"/>
                          </a:solidFill>
                        </a:rPr>
                        <a:t>  -2.82K</a:t>
                      </a:r>
                      <a:endParaRPr lang="en-US" dirty="0">
                        <a:solidFill>
                          <a:schemeClr val="tx1"/>
                        </a:solidFill>
                      </a:endParaRPr>
                    </a:p>
                  </a:txBody>
                  <a:tcPr/>
                </a:tc>
                <a:tc>
                  <a:txBody>
                    <a:bodyPr/>
                    <a:lstStyle/>
                    <a:p>
                      <a:r>
                        <a:rPr lang="en-US" dirty="0" smtClean="0">
                          <a:solidFill>
                            <a:schemeClr val="tx1"/>
                          </a:solidFill>
                        </a:rPr>
                        <a:t>  -2.82K</a:t>
                      </a:r>
                      <a:endParaRPr lang="en-US" dirty="0">
                        <a:solidFill>
                          <a:schemeClr val="tx1"/>
                        </a:solidFill>
                      </a:endParaRPr>
                    </a:p>
                  </a:txBody>
                  <a:tcPr/>
                </a:tc>
                <a:tc>
                  <a:txBody>
                    <a:bodyPr/>
                    <a:lstStyle/>
                    <a:p>
                      <a:r>
                        <a:rPr lang="en-US" dirty="0" smtClean="0">
                          <a:solidFill>
                            <a:schemeClr val="tx1"/>
                          </a:solidFill>
                        </a:rPr>
                        <a:t>  -2.17K</a:t>
                      </a:r>
                      <a:endParaRPr lang="en-US" dirty="0">
                        <a:solidFill>
                          <a:schemeClr val="tx1"/>
                        </a:solidFill>
                      </a:endParaRPr>
                    </a:p>
                  </a:txBody>
                  <a:tcPr/>
                </a:tc>
                <a:tc>
                  <a:txBody>
                    <a:bodyPr/>
                    <a:lstStyle/>
                    <a:p>
                      <a:r>
                        <a:rPr lang="en-US" dirty="0" smtClean="0">
                          <a:solidFill>
                            <a:schemeClr val="tx1"/>
                          </a:solidFill>
                        </a:rPr>
                        <a:t>-1.08K</a:t>
                      </a:r>
                      <a:endParaRPr lang="en-US" dirty="0">
                        <a:solidFill>
                          <a:schemeClr val="tx1"/>
                        </a:solidFill>
                      </a:endParaRPr>
                    </a:p>
                  </a:txBody>
                  <a:tcPr/>
                </a:tc>
                <a:tc>
                  <a:txBody>
                    <a:bodyPr/>
                    <a:lstStyle/>
                    <a:p>
                      <a:r>
                        <a:rPr lang="en-US" dirty="0" smtClean="0">
                          <a:solidFill>
                            <a:schemeClr val="tx1"/>
                          </a:solidFill>
                        </a:rPr>
                        <a:t>  -2.56K</a:t>
                      </a:r>
                      <a:endParaRPr lang="en-US" dirty="0">
                        <a:solidFill>
                          <a:schemeClr val="tx1"/>
                        </a:solidFill>
                      </a:endParaRPr>
                    </a:p>
                  </a:txBody>
                  <a:tcPr/>
                </a:tc>
                <a:tc>
                  <a:txBody>
                    <a:bodyPr/>
                    <a:lstStyle/>
                    <a:p>
                      <a:r>
                        <a:rPr lang="en-US" dirty="0" smtClean="0">
                          <a:solidFill>
                            <a:schemeClr val="tx1"/>
                          </a:solidFill>
                        </a:rPr>
                        <a:t>   -3.01K</a:t>
                      </a:r>
                      <a:endParaRPr lang="en-US" dirty="0">
                        <a:solidFill>
                          <a:schemeClr val="tx1"/>
                        </a:solidFill>
                      </a:endParaRPr>
                    </a:p>
                  </a:txBody>
                  <a:tcPr/>
                </a:tc>
                <a:tc>
                  <a:txBody>
                    <a:bodyPr/>
                    <a:lstStyle/>
                    <a:p>
                      <a:r>
                        <a:rPr lang="en-US" dirty="0" smtClean="0">
                          <a:solidFill>
                            <a:schemeClr val="tx1"/>
                          </a:solidFill>
                        </a:rPr>
                        <a:t>-0.3K</a:t>
                      </a:r>
                      <a:endParaRPr lang="en-US" dirty="0">
                        <a:solidFill>
                          <a:schemeClr val="tx1"/>
                        </a:solidFill>
                      </a:endParaRPr>
                    </a:p>
                  </a:txBody>
                  <a:tcPr/>
                </a:tc>
              </a:tr>
              <a:tr h="451179">
                <a:tc>
                  <a:txBody>
                    <a:bodyPr/>
                    <a:lstStyle/>
                    <a:p>
                      <a:r>
                        <a:rPr lang="en-US" dirty="0" smtClean="0">
                          <a:solidFill>
                            <a:schemeClr val="tx1"/>
                          </a:solidFill>
                        </a:rPr>
                        <a:t>14 (11.2)</a:t>
                      </a:r>
                      <a:endParaRPr lang="en-US" dirty="0">
                        <a:solidFill>
                          <a:schemeClr val="tx1"/>
                        </a:solidFill>
                      </a:endParaRPr>
                    </a:p>
                  </a:txBody>
                  <a:tcPr/>
                </a:tc>
                <a:tc>
                  <a:txBody>
                    <a:bodyPr/>
                    <a:lstStyle/>
                    <a:p>
                      <a:r>
                        <a:rPr lang="en-US" dirty="0" smtClean="0">
                          <a:solidFill>
                            <a:schemeClr val="tx1"/>
                          </a:solidFill>
                        </a:rPr>
                        <a:t>  -1.81K</a:t>
                      </a:r>
                      <a:endParaRPr lang="en-US" dirty="0">
                        <a:solidFill>
                          <a:schemeClr val="tx1"/>
                        </a:solidFill>
                      </a:endParaRPr>
                    </a:p>
                  </a:txBody>
                  <a:tcPr/>
                </a:tc>
                <a:tc>
                  <a:txBody>
                    <a:bodyPr/>
                    <a:lstStyle/>
                    <a:p>
                      <a:r>
                        <a:rPr lang="en-US" dirty="0" smtClean="0">
                          <a:solidFill>
                            <a:schemeClr val="tx1"/>
                          </a:solidFill>
                        </a:rPr>
                        <a:t>  -4.32K</a:t>
                      </a:r>
                      <a:endParaRPr lang="en-US" dirty="0">
                        <a:solidFill>
                          <a:schemeClr val="tx1"/>
                        </a:solidFill>
                      </a:endParaRPr>
                    </a:p>
                  </a:txBody>
                  <a:tcPr/>
                </a:tc>
                <a:tc>
                  <a:txBody>
                    <a:bodyPr/>
                    <a:lstStyle/>
                    <a:p>
                      <a:r>
                        <a:rPr lang="en-US" dirty="0" smtClean="0">
                          <a:solidFill>
                            <a:schemeClr val="tx1"/>
                          </a:solidFill>
                        </a:rPr>
                        <a:t>  -2.65K</a:t>
                      </a:r>
                      <a:endParaRPr lang="en-US" dirty="0">
                        <a:solidFill>
                          <a:schemeClr val="tx1"/>
                        </a:solidFill>
                      </a:endParaRPr>
                    </a:p>
                  </a:txBody>
                  <a:tcPr/>
                </a:tc>
                <a:tc>
                  <a:txBody>
                    <a:bodyPr/>
                    <a:lstStyle/>
                    <a:p>
                      <a:r>
                        <a:rPr lang="en-US" baseline="0" dirty="0" smtClean="0">
                          <a:solidFill>
                            <a:schemeClr val="tx1"/>
                          </a:solidFill>
                        </a:rPr>
                        <a:t> </a:t>
                      </a:r>
                      <a:r>
                        <a:rPr lang="en-US" dirty="0" smtClean="0">
                          <a:solidFill>
                            <a:schemeClr val="tx1"/>
                          </a:solidFill>
                        </a:rPr>
                        <a:t>0.35K</a:t>
                      </a:r>
                      <a:endParaRPr lang="en-US" dirty="0">
                        <a:solidFill>
                          <a:schemeClr val="tx1"/>
                        </a:solidFill>
                      </a:endParaRPr>
                    </a:p>
                  </a:txBody>
                  <a:tcPr/>
                </a:tc>
                <a:tc>
                  <a:txBody>
                    <a:bodyPr/>
                    <a:lstStyle/>
                    <a:p>
                      <a:r>
                        <a:rPr lang="en-US" dirty="0" smtClean="0">
                          <a:solidFill>
                            <a:schemeClr val="tx1"/>
                          </a:solidFill>
                        </a:rPr>
                        <a:t>  -4.64K</a:t>
                      </a:r>
                      <a:endParaRPr lang="en-US" dirty="0">
                        <a:solidFill>
                          <a:schemeClr val="tx1"/>
                        </a:solidFill>
                      </a:endParaRPr>
                    </a:p>
                  </a:txBody>
                  <a:tcPr/>
                </a:tc>
                <a:tc>
                  <a:txBody>
                    <a:bodyPr/>
                    <a:lstStyle/>
                    <a:p>
                      <a:r>
                        <a:rPr lang="en-US" dirty="0" smtClean="0">
                          <a:solidFill>
                            <a:schemeClr val="tx1"/>
                          </a:solidFill>
                        </a:rPr>
                        <a:t>   -4.10K</a:t>
                      </a:r>
                      <a:endParaRPr lang="en-US" dirty="0">
                        <a:solidFill>
                          <a:schemeClr val="tx1"/>
                        </a:solidFill>
                      </a:endParaRPr>
                    </a:p>
                  </a:txBody>
                  <a:tcPr/>
                </a:tc>
                <a:tc>
                  <a:txBody>
                    <a:bodyPr/>
                    <a:lstStyle/>
                    <a:p>
                      <a:r>
                        <a:rPr lang="en-US" dirty="0" smtClean="0">
                          <a:solidFill>
                            <a:schemeClr val="tx1"/>
                          </a:solidFill>
                        </a:rPr>
                        <a:t> 0.0K</a:t>
                      </a:r>
                      <a:endParaRPr lang="en-US" dirty="0">
                        <a:solidFill>
                          <a:schemeClr val="tx1"/>
                        </a:solidFill>
                      </a:endParaRPr>
                    </a:p>
                  </a:txBody>
                  <a:tcPr/>
                </a:tc>
              </a:tr>
              <a:tr h="451179">
                <a:tc>
                  <a:txBody>
                    <a:bodyPr/>
                    <a:lstStyle/>
                    <a:p>
                      <a:r>
                        <a:rPr lang="en-US" dirty="0" smtClean="0">
                          <a:solidFill>
                            <a:schemeClr val="tx1"/>
                          </a:solidFill>
                        </a:rPr>
                        <a:t>16 (13.3)</a:t>
                      </a:r>
                      <a:endParaRPr lang="en-US" dirty="0">
                        <a:solidFill>
                          <a:schemeClr val="tx1"/>
                        </a:solidFill>
                      </a:endParaRPr>
                    </a:p>
                  </a:txBody>
                  <a:tcPr/>
                </a:tc>
                <a:tc>
                  <a:txBody>
                    <a:bodyPr/>
                    <a:lstStyle/>
                    <a:p>
                      <a:r>
                        <a:rPr lang="en-US" dirty="0" smtClean="0">
                          <a:solidFill>
                            <a:schemeClr val="tx1"/>
                          </a:solidFill>
                        </a:rPr>
                        <a:t>   2.16K</a:t>
                      </a:r>
                      <a:endParaRPr lang="en-US" dirty="0">
                        <a:solidFill>
                          <a:schemeClr val="tx1"/>
                        </a:solidFill>
                      </a:endParaRPr>
                    </a:p>
                  </a:txBody>
                  <a:tcPr/>
                </a:tc>
                <a:tc>
                  <a:txBody>
                    <a:bodyPr/>
                    <a:lstStyle/>
                    <a:p>
                      <a:r>
                        <a:rPr lang="en-US" dirty="0" smtClean="0">
                          <a:solidFill>
                            <a:schemeClr val="tx1"/>
                          </a:solidFill>
                        </a:rPr>
                        <a:t>  -0.60K </a:t>
                      </a:r>
                      <a:endParaRPr lang="en-US" dirty="0">
                        <a:solidFill>
                          <a:schemeClr val="tx1"/>
                        </a:solidFill>
                      </a:endParaRPr>
                    </a:p>
                  </a:txBody>
                  <a:tcPr/>
                </a:tc>
                <a:tc>
                  <a:txBody>
                    <a:bodyPr/>
                    <a:lstStyle/>
                    <a:p>
                      <a:r>
                        <a:rPr lang="en-US" dirty="0" smtClean="0">
                          <a:solidFill>
                            <a:schemeClr val="tx1"/>
                          </a:solidFill>
                        </a:rPr>
                        <a:t>   1.67K</a:t>
                      </a:r>
                      <a:endParaRPr lang="en-US" dirty="0">
                        <a:solidFill>
                          <a:schemeClr val="tx1"/>
                        </a:solidFill>
                      </a:endParaRPr>
                    </a:p>
                  </a:txBody>
                  <a:tcPr/>
                </a:tc>
                <a:tc>
                  <a:txBody>
                    <a:bodyPr/>
                    <a:lstStyle/>
                    <a:p>
                      <a:r>
                        <a:rPr lang="en-US" dirty="0" smtClean="0">
                          <a:solidFill>
                            <a:schemeClr val="tx1"/>
                          </a:solidFill>
                        </a:rPr>
                        <a:t> 4.39K </a:t>
                      </a:r>
                      <a:endParaRPr lang="en-US" dirty="0">
                        <a:solidFill>
                          <a:schemeClr val="tx1"/>
                        </a:solidFill>
                      </a:endParaRPr>
                    </a:p>
                  </a:txBody>
                  <a:tcPr/>
                </a:tc>
                <a:tc>
                  <a:txBody>
                    <a:bodyPr/>
                    <a:lstStyle/>
                    <a:p>
                      <a:r>
                        <a:rPr lang="en-US" dirty="0" smtClean="0">
                          <a:solidFill>
                            <a:schemeClr val="tx1"/>
                          </a:solidFill>
                        </a:rPr>
                        <a:t>  -1.25K</a:t>
                      </a:r>
                      <a:endParaRPr lang="en-US" dirty="0">
                        <a:solidFill>
                          <a:schemeClr val="tx1"/>
                        </a:solidFill>
                      </a:endParaRPr>
                    </a:p>
                  </a:txBody>
                  <a:tcPr/>
                </a:tc>
                <a:tc>
                  <a:txBody>
                    <a:bodyPr/>
                    <a:lstStyle/>
                    <a:p>
                      <a:r>
                        <a:rPr lang="en-US" dirty="0" smtClean="0">
                          <a:solidFill>
                            <a:schemeClr val="tx1"/>
                          </a:solidFill>
                        </a:rPr>
                        <a:t>   -0.06K</a:t>
                      </a:r>
                      <a:endParaRPr lang="en-US" dirty="0">
                        <a:solidFill>
                          <a:schemeClr val="tx1"/>
                        </a:solidFill>
                      </a:endParaRPr>
                    </a:p>
                  </a:txBody>
                  <a:tcPr/>
                </a:tc>
                <a:tc>
                  <a:txBody>
                    <a:bodyPr/>
                    <a:lstStyle/>
                    <a:p>
                      <a:r>
                        <a:rPr lang="en-US" dirty="0" smtClean="0">
                          <a:solidFill>
                            <a:schemeClr val="tx1"/>
                          </a:solidFill>
                        </a:rPr>
                        <a:t> 3.3K</a:t>
                      </a:r>
                      <a:endParaRPr lang="en-US" dirty="0">
                        <a:solidFill>
                          <a:schemeClr val="tx1"/>
                        </a:solidFill>
                      </a:endParaRPr>
                    </a:p>
                  </a:txBody>
                  <a:tcPr/>
                </a:tc>
              </a:tr>
            </a:tbl>
          </a:graphicData>
        </a:graphic>
      </p:graphicFrame>
      <p:sp>
        <p:nvSpPr>
          <p:cNvPr id="5" name="TextBox 4"/>
          <p:cNvSpPr txBox="1"/>
          <p:nvPr/>
        </p:nvSpPr>
        <p:spPr>
          <a:xfrm>
            <a:off x="615115" y="923453"/>
            <a:ext cx="7913769"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Summary Validation Statistics (ABI Proxy-GOES-13 Sounder) February, 2013</a:t>
            </a:r>
            <a:endParaRPr lang="en-US" b="1" dirty="0">
              <a:latin typeface="Times New Roman" pitchFamily="18" charset="0"/>
              <a:cs typeface="Times New Roman" pitchFamily="18" charset="0"/>
            </a:endParaRPr>
          </a:p>
        </p:txBody>
      </p:sp>
      <p:sp>
        <p:nvSpPr>
          <p:cNvPr id="8" name="Rectangle 7"/>
          <p:cNvSpPr/>
          <p:nvPr/>
        </p:nvSpPr>
        <p:spPr>
          <a:xfrm>
            <a:off x="228600" y="2626312"/>
            <a:ext cx="86868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856" y="6000750"/>
            <a:ext cx="8300285" cy="646331"/>
          </a:xfrm>
          <a:prstGeom prst="rect">
            <a:avLst/>
          </a:prstGeom>
          <a:noFill/>
        </p:spPr>
        <p:txBody>
          <a:bodyPr wrap="square" rtlCol="0">
            <a:spAutoFit/>
          </a:bodyPr>
          <a:lstStyle/>
          <a:p>
            <a:r>
              <a:rPr lang="en-US" dirty="0" smtClean="0"/>
              <a:t>Expected biases account for different ABI and GOES-13 spectral response functions and are computed using a standard US atmosphere</a:t>
            </a:r>
            <a:endParaRPr lang="en-US" dirty="0"/>
          </a:p>
        </p:txBody>
      </p:sp>
    </p:spTree>
    <p:extLst>
      <p:ext uri="{BB962C8B-B14F-4D97-AF65-F5344CB8AC3E}">
        <p14:creationId xmlns:p14="http://schemas.microsoft.com/office/powerpoint/2010/main" val="31867524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437</TotalTime>
  <Words>1116</Words>
  <Application>Microsoft Macintosh PowerPoint</Application>
  <PresentationFormat>On-screen Show (4:3)</PresentationFormat>
  <Paragraphs>147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Near-Real-Time validation of simulated GOES-R ABI radiances and derived products, using the WRF-Chem model forecast over CONUS for all 16 ABI bands   Kaba Bah1, Marek Rogal1, Tom Greenwald1, Brad Pierce2, Allen Lenzen1, Jim Nelson1, Jason Otkin1, Todd Schaack1, Jim Davies1, Eva Borbas1, Justin Sieglaff1 and Hung-Lung Huang1  1Cooperative Institute for Meteorological Satellite Studies (CIMSS), Space Science and Engineering Center (SSEC), University of Wisconsin – Madison, Wisconsin 53706, U.S.A 2NOAA/NESDIS Office of Research and Applications, Advanced Satellite Products Branch (ASPB), Madison, WI, 53706, U.S.A. </vt:lpstr>
      <vt:lpstr>GOAL:</vt:lpstr>
      <vt:lpstr>Online daily WRF-CHEM images of all 16 ABI bands at CIMSS PG website  </vt:lpstr>
      <vt:lpstr>Near-Real-Time Validation </vt:lpstr>
      <vt:lpstr>PowerPoint Presentation</vt:lpstr>
      <vt:lpstr>PowerPoint Presentation</vt:lpstr>
      <vt:lpstr>PowerPoint Presentation</vt:lpstr>
      <vt:lpstr>PowerPoint Presentation</vt:lpstr>
      <vt:lpstr>PowerPoint Presentation</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_x0016_Near-Real-Time Simulated ABI Imagery for User Readiness</dc:title>
  <dc:creator>Kaba Bah</dc:creator>
  <cp:lastModifiedBy>Kaba Bah</cp:lastModifiedBy>
  <cp:revision>41</cp:revision>
  <cp:lastPrinted>2013-03-05T17:04:40Z</cp:lastPrinted>
  <dcterms:created xsi:type="dcterms:W3CDTF">2013-03-04T20:29:44Z</dcterms:created>
  <dcterms:modified xsi:type="dcterms:W3CDTF">2013-08-08T17:57:14Z</dcterms:modified>
</cp:coreProperties>
</file>