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FA"/>
    <a:srgbClr val="E1FFFF"/>
    <a:srgbClr val="DDF2FF"/>
    <a:srgbClr val="D5FFF5"/>
    <a:srgbClr val="FDF8E1"/>
    <a:srgbClr val="FDF7D9"/>
    <a:srgbClr val="CCFFCC"/>
    <a:srgbClr val="FDF5CD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2613" autoAdjust="0"/>
  </p:normalViewPr>
  <p:slideViewPr>
    <p:cSldViewPr snapToGrid="0">
      <p:cViewPr>
        <p:scale>
          <a:sx n="41" d="100"/>
          <a:sy n="41" d="100"/>
        </p:scale>
        <p:origin x="-1410" y="354"/>
      </p:cViewPr>
      <p:guideLst>
        <p:guide orient="horz" pos="2304"/>
        <p:guide orient="horz" pos="11232"/>
        <p:guide orient="horz" pos="432"/>
        <p:guide pos="18432"/>
        <p:guide pos="9216"/>
        <p:guide pos="720"/>
        <p:guide pos="13824"/>
        <p:guide pos="4608"/>
        <p:guide pos="26928"/>
        <p:guide pos="22704"/>
        <p:guide pos="2764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570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570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fld id="{092A2B4B-5AA1-4C7F-94FF-A2361AC30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C0EF-88B1-46A6-8AF8-B53B3080CF4A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8" y="4409758"/>
            <a:ext cx="5587366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664-A13C-4F11-AB75-F644DCD15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5664-A13C-4F11-AB75-F644DCD15D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20DD-CFDF-48CE-B3BA-60909C89D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ACFB-1978-43A9-91A0-A0DDC58F5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C7D8-378B-4029-9524-445ABC09A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30F3-B850-442C-8FFC-7794A1185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661-CF6F-49B8-88EB-0D9DCE097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02EB-EF24-40E7-8BCC-8239D1A01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A666-7EDE-4267-B981-90FC3070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38E2-6221-4D0D-8FF5-0B1591A56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A4E0-052E-4195-9C6B-DC510D65B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BC9E-8AF9-4512-8A68-60150B617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C11A-3AE2-4E91-82A2-A9D5CBF16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latin typeface="+mn-lt"/>
              </a:defRPr>
            </a:lvl1pPr>
          </a:lstStyle>
          <a:p>
            <a:fld id="{B688B3CA-22A3-4CE5-9E55-806C0EC4A2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248017" y="5204694"/>
            <a:ext cx="13668207" cy="4872134"/>
          </a:xfrm>
          <a:prstGeom prst="rect">
            <a:avLst/>
          </a:prstGeom>
          <a:solidFill>
            <a:srgbClr val="D5FFF5"/>
          </a:solidFill>
          <a:ln w="1905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8017" y="5397415"/>
            <a:ext cx="137076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Novel </a:t>
            </a:r>
            <a:r>
              <a:rPr lang="en-US" sz="2800" b="1" dirty="0"/>
              <a:t>system developed to: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dirty="0" smtClean="0"/>
              <a:t>Provide </a:t>
            </a:r>
            <a:r>
              <a:rPr lang="en-US" dirty="0"/>
              <a:t>near-real-time proxy ABI data from WRF-</a:t>
            </a:r>
            <a:r>
              <a:rPr lang="en-US" dirty="0" err="1"/>
              <a:t>Chem</a:t>
            </a:r>
            <a:r>
              <a:rPr lang="en-US" dirty="0"/>
              <a:t> model forecasts over CONUS using </a:t>
            </a:r>
          </a:p>
          <a:p>
            <a:pPr lvl="0"/>
            <a:r>
              <a:rPr lang="en-US" dirty="0" smtClean="0"/>
              <a:t>    the </a:t>
            </a:r>
            <a:r>
              <a:rPr lang="en-US" dirty="0"/>
              <a:t>Community </a:t>
            </a:r>
            <a:r>
              <a:rPr lang="en-US" dirty="0" err="1"/>
              <a:t>Radiative</a:t>
            </a:r>
            <a:r>
              <a:rPr lang="en-US" dirty="0"/>
              <a:t> Transfer Model (CRTM) for all 16 ABI bands. (</a:t>
            </a:r>
            <a:r>
              <a:rPr lang="en-US" dirty="0" smtClean="0"/>
              <a:t>including products)</a:t>
            </a:r>
            <a:endParaRPr lang="en-US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n-US" dirty="0" smtClean="0"/>
              <a:t>Remap </a:t>
            </a:r>
            <a:r>
              <a:rPr lang="en-US" dirty="0"/>
              <a:t>it to the ABI Fixed Grid Format, compatible with GOES-R Re-Broadcast Level 1b data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dirty="0" smtClean="0"/>
              <a:t>Provide </a:t>
            </a:r>
            <a:r>
              <a:rPr lang="en-US" dirty="0"/>
              <a:t>a validation system for verification of model simulated ABI radiances and derived </a:t>
            </a:r>
          </a:p>
          <a:p>
            <a:pPr lvl="0"/>
            <a:r>
              <a:rPr lang="en-US" dirty="0" smtClean="0"/>
              <a:t>    products </a:t>
            </a:r>
            <a:r>
              <a:rPr lang="en-US" dirty="0"/>
              <a:t>in near-real-time</a:t>
            </a:r>
          </a:p>
          <a:p>
            <a:r>
              <a:rPr lang="en-US" sz="2800" b="1" dirty="0"/>
              <a:t>Community Impact: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dirty="0"/>
              <a:t>System will allow forecasters and other users to prepare for the new information that the ABI </a:t>
            </a:r>
            <a:r>
              <a:rPr lang="en-US" dirty="0" smtClean="0"/>
              <a:t>will </a:t>
            </a:r>
            <a:r>
              <a:rPr lang="en-US" dirty="0"/>
              <a:t>provide on the atmosphere, clouds and the surface </a:t>
            </a:r>
            <a:r>
              <a:rPr lang="en-US" dirty="0" smtClean="0"/>
              <a:t>making </a:t>
            </a:r>
            <a:r>
              <a:rPr lang="en-US" dirty="0"/>
              <a:t>use of the future GOES </a:t>
            </a:r>
            <a:r>
              <a:rPr lang="en-US" dirty="0" err="1" smtClean="0"/>
              <a:t>ReBroadcast</a:t>
            </a:r>
            <a:r>
              <a:rPr lang="en-US" dirty="0" smtClean="0"/>
              <a:t> </a:t>
            </a:r>
            <a:r>
              <a:rPr lang="en-US" dirty="0"/>
              <a:t>(GRB) </a:t>
            </a:r>
            <a:r>
              <a:rPr lang="en-US" dirty="0" smtClean="0"/>
              <a:t>data and GOES-R ABI algorithms</a:t>
            </a:r>
            <a:endParaRPr lang="en-US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n-US" dirty="0"/>
              <a:t>These data </a:t>
            </a:r>
            <a:r>
              <a:rPr lang="en-US" dirty="0" smtClean="0"/>
              <a:t>can also </a:t>
            </a:r>
            <a:r>
              <a:rPr lang="en-US" dirty="0"/>
              <a:t>be used for GOES-R pre-launch activities, such as testing </a:t>
            </a:r>
            <a:r>
              <a:rPr lang="en-US" dirty="0" smtClean="0"/>
              <a:t>GOES-R ground system throughput, and providing synthetic ABI imagery and products to AWIPS users</a:t>
            </a:r>
            <a:endParaRPr lang="en-US" dirty="0"/>
          </a:p>
          <a:p>
            <a:pPr marL="285750" lvl="0" indent="-285750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23900" y="533400"/>
            <a:ext cx="42443400" cy="511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 smtClean="0"/>
              <a:t>Near-Real-Time </a:t>
            </a:r>
            <a:r>
              <a:rPr lang="en-US" sz="8000" b="1" dirty="0"/>
              <a:t>validation of simulated GOES-R ABI radiances and derived products, using the </a:t>
            </a:r>
            <a:r>
              <a:rPr lang="en-US" sz="8000" b="1" dirty="0" smtClean="0"/>
              <a:t>WRF-</a:t>
            </a:r>
            <a:r>
              <a:rPr lang="en-US" sz="8000" b="1" dirty="0" err="1" smtClean="0"/>
              <a:t>Chem</a:t>
            </a:r>
            <a:r>
              <a:rPr lang="en-US" sz="8000" b="1" dirty="0" smtClean="0"/>
              <a:t> model </a:t>
            </a:r>
            <a:r>
              <a:rPr lang="en-US" sz="8000" b="1" dirty="0"/>
              <a:t>forecast over CONUS for all 16 ABI bands</a:t>
            </a:r>
            <a:endParaRPr lang="en-US" sz="8000" b="1" dirty="0"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en-US" sz="36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600" b="1" dirty="0" err="1" smtClean="0"/>
              <a:t>Marek</a:t>
            </a:r>
            <a:r>
              <a:rPr lang="en-US" sz="3600" b="1" dirty="0" smtClean="0"/>
              <a:t> </a:t>
            </a:r>
            <a:r>
              <a:rPr lang="en-US" sz="3600" b="1" dirty="0" err="1"/>
              <a:t>Rogal</a:t>
            </a:r>
            <a:r>
              <a:rPr lang="en-US" sz="3600" b="1" dirty="0"/>
              <a:t>, </a:t>
            </a:r>
            <a:r>
              <a:rPr lang="en-US" sz="3600" b="1" dirty="0" err="1"/>
              <a:t>Kaba</a:t>
            </a:r>
            <a:r>
              <a:rPr lang="en-US" sz="3600" b="1" dirty="0"/>
              <a:t> Bah, Tom Greenwald, Brad </a:t>
            </a:r>
            <a:r>
              <a:rPr lang="en-US" sz="3600" b="1" dirty="0" smtClean="0"/>
              <a:t>Pierce</a:t>
            </a:r>
            <a:r>
              <a:rPr lang="en-US" sz="3600" b="1" baseline="30000" dirty="0" smtClean="0"/>
              <a:t>*</a:t>
            </a:r>
            <a:r>
              <a:rPr lang="en-US" sz="3600" b="1" dirty="0" smtClean="0"/>
              <a:t>, </a:t>
            </a:r>
            <a:r>
              <a:rPr lang="en-US" sz="3600" b="1" dirty="0"/>
              <a:t>Allen Lenzen, Jim Nelson, Jason Otkin, Todd Schaack, Jim Davies</a:t>
            </a:r>
            <a:r>
              <a:rPr lang="en-US" sz="3600" b="1" dirty="0" smtClean="0"/>
              <a:t>,</a:t>
            </a:r>
          </a:p>
          <a:p>
            <a:pPr algn="ctr">
              <a:spcBef>
                <a:spcPts val="0"/>
              </a:spcBef>
            </a:pPr>
            <a:r>
              <a:rPr lang="en-US" sz="3600" b="1" dirty="0" smtClean="0"/>
              <a:t>Eva </a:t>
            </a:r>
            <a:r>
              <a:rPr lang="en-US" sz="3600" b="1" dirty="0"/>
              <a:t>Borbas, </a:t>
            </a:r>
            <a:r>
              <a:rPr lang="en-US" sz="3600" b="1" dirty="0" smtClean="0"/>
              <a:t>Justin </a:t>
            </a:r>
            <a:r>
              <a:rPr lang="en-US" sz="3600" b="1" dirty="0"/>
              <a:t>Sieglaff and </a:t>
            </a:r>
            <a:r>
              <a:rPr lang="en-US" sz="3600" b="1" dirty="0" smtClean="0"/>
              <a:t>Hung-Lung (Allen) Huang </a:t>
            </a:r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Cooperative </a:t>
            </a:r>
            <a:r>
              <a:rPr lang="en-US" sz="2800" b="1" dirty="0">
                <a:solidFill>
                  <a:schemeClr val="tx2"/>
                </a:solidFill>
              </a:rPr>
              <a:t>Institute for Meteorological Satellite Studies (CIMSS), University of </a:t>
            </a:r>
            <a:r>
              <a:rPr lang="en-US" sz="2800" b="1" dirty="0" smtClean="0">
                <a:solidFill>
                  <a:schemeClr val="tx2"/>
                </a:solidFill>
              </a:rPr>
              <a:t>Wisconsin-Madison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* NOAA/NESDIS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endParaRPr lang="en-US" sz="2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833" name="Picture 785" descr="SSE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755333"/>
            <a:ext cx="292100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" name="Text Box 768"/>
          <p:cNvSpPr txBox="1">
            <a:spLocks noChangeArrowheads="1"/>
          </p:cNvSpPr>
          <p:nvPr/>
        </p:nvSpPr>
        <p:spPr bwMode="auto">
          <a:xfrm>
            <a:off x="6172575" y="5104164"/>
            <a:ext cx="22600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Goals</a:t>
            </a:r>
            <a:endParaRPr lang="en-US" sz="4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43" name="Text Box 895"/>
          <p:cNvSpPr txBox="1">
            <a:spLocks noChangeArrowheads="1"/>
          </p:cNvSpPr>
          <p:nvPr/>
        </p:nvSpPr>
        <p:spPr bwMode="auto">
          <a:xfrm>
            <a:off x="32467323" y="32158338"/>
            <a:ext cx="10769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FF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Support provided </a:t>
            </a:r>
            <a:r>
              <a:rPr lang="en-US" dirty="0"/>
              <a:t>by </a:t>
            </a:r>
            <a:r>
              <a:rPr lang="en-US" dirty="0" smtClean="0"/>
              <a:t>the NOAA GOES-R Program, grant #NA10NES4400013. </a:t>
            </a:r>
            <a:endParaRPr lang="en-US" dirty="0"/>
          </a:p>
        </p:txBody>
      </p:sp>
      <p:pic>
        <p:nvPicPr>
          <p:cNvPr id="23216" name="Picture 6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5881" y="2696519"/>
            <a:ext cx="3109912" cy="20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25" name="Text Box 697"/>
          <p:cNvSpPr txBox="1">
            <a:spLocks noChangeArrowheads="1"/>
          </p:cNvSpPr>
          <p:nvPr/>
        </p:nvSpPr>
        <p:spPr bwMode="auto">
          <a:xfrm>
            <a:off x="723900" y="22517945"/>
            <a:ext cx="6988213" cy="70788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Near-Real-Time Verification</a:t>
            </a:r>
            <a:endParaRPr lang="en-US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699"/>
          <p:cNvSpPr txBox="1">
            <a:spLocks noChangeArrowheads="1"/>
          </p:cNvSpPr>
          <p:nvPr/>
        </p:nvSpPr>
        <p:spPr bwMode="auto">
          <a:xfrm>
            <a:off x="248017" y="10327307"/>
            <a:ext cx="13668206" cy="70788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 of Simulated ABI Radiances and Products  </a:t>
            </a:r>
            <a:endParaRPr lang="en-US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16" name="TextBox 2915"/>
          <p:cNvSpPr txBox="1"/>
          <p:nvPr/>
        </p:nvSpPr>
        <p:spPr>
          <a:xfrm>
            <a:off x="8770620" y="30531187"/>
            <a:ext cx="206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Google </a:t>
            </a:r>
            <a:r>
              <a:rPr lang="en-US" dirty="0" smtClean="0">
                <a:solidFill>
                  <a:schemeClr val="bg1"/>
                </a:solidFill>
              </a:rPr>
              <a:t>maps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3820" y="2619387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Cloudy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08" y="28638361"/>
            <a:ext cx="13616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GOES-13 Sounder data (collected at SSEC) are used to verify select IR and visible bands of the simulated ABI data.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GOES-13 Sounder Derived Product Imagery (DPI) is used to verify select GOES-R AWG algorithms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Both simulated ABI data and observed sounder data are remapped to the currently accepted 2 km Fixed Grid Format (in </a:t>
            </a:r>
            <a:r>
              <a:rPr lang="en-US" dirty="0" err="1" smtClean="0"/>
              <a:t>NetCDF</a:t>
            </a:r>
            <a:r>
              <a:rPr lang="en-US" dirty="0" smtClean="0"/>
              <a:t>).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These files are converted to GRB files (also in </a:t>
            </a:r>
            <a:r>
              <a:rPr lang="en-US" dirty="0" err="1" smtClean="0"/>
              <a:t>NetCDF</a:t>
            </a:r>
            <a:r>
              <a:rPr lang="en-US" dirty="0" smtClean="0"/>
              <a:t>), which contain Level 1b products with </a:t>
            </a:r>
            <a:r>
              <a:rPr lang="en-US" dirty="0"/>
              <a:t>radiometric and geometric correction applied to produce parameters in physical units</a:t>
            </a:r>
            <a:r>
              <a:rPr lang="en-US" dirty="0" smtClean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Clear and cloudy data points are identified and IDL procedures are run to monitor differences between the simulated data and observations and compile statistics. 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4529741" y="27110402"/>
            <a:ext cx="16835974" cy="5428555"/>
            <a:chOff x="31171248" y="26972223"/>
            <a:chExt cx="12368474" cy="4949696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1171248" y="27042990"/>
              <a:ext cx="12368474" cy="4878929"/>
            </a:xfrm>
            <a:prstGeom prst="rect">
              <a:avLst/>
            </a:prstGeom>
            <a:solidFill>
              <a:srgbClr val="ECECFA"/>
            </a:solidFill>
            <a:ln w="19050">
              <a:solidFill>
                <a:srgbClr val="0070C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532519" y="27947921"/>
              <a:ext cx="11645932" cy="378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CIMSS is currently producing proxy ABI data for all 16 bands in near-real-time using WRF-CHEM simulations and the CRTM</a:t>
              </a:r>
            </a:p>
            <a:p>
              <a:pPr lvl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The synthetic ABI radiances are produced in GOES-R GRB format and delivered to GEOS-R AIT (data available upon request)</a:t>
              </a:r>
            </a:p>
            <a:p>
              <a:pPr marL="342900" lvl="0" indent="-342900">
                <a:buFont typeface="Arial" pitchFamily="34" charset="0"/>
                <a:buChar char="•"/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A verification system has been developed that is used to monitor the quality of the synthetic radiances and ABI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products which has proven useful to identify issues in both the CRTM and WRF-CHEM</a:t>
              </a:r>
            </a:p>
            <a:p>
              <a:pPr lvl="0"/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We are currently working on developing tools to ingest GOES-R GRB and GEOCAT HDF5 output files into AWIPS to help familiarize AWIPS users with ABI imagery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and products (see poster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T-65)</a:t>
              </a:r>
            </a:p>
          </p:txBody>
        </p:sp>
        <p:sp>
          <p:nvSpPr>
            <p:cNvPr id="51" name="Text Box 768"/>
            <p:cNvSpPr txBox="1">
              <a:spLocks noChangeArrowheads="1"/>
            </p:cNvSpPr>
            <p:nvPr/>
          </p:nvSpPr>
          <p:spPr bwMode="auto">
            <a:xfrm>
              <a:off x="31465648" y="26972223"/>
              <a:ext cx="577699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Summary and Plans </a:t>
              </a:r>
              <a:endParaRPr 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2913" name="Straight Connector 2912"/>
          <p:cNvCxnSpPr/>
          <p:nvPr/>
        </p:nvCxnSpPr>
        <p:spPr bwMode="auto">
          <a:xfrm flipV="1">
            <a:off x="14447520" y="5906457"/>
            <a:ext cx="0" cy="27066240"/>
          </a:xfrm>
          <a:prstGeom prst="line">
            <a:avLst/>
          </a:prstGeom>
          <a:solidFill>
            <a:srgbClr val="E3FFE3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19" name="Picture 29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7" y="11120918"/>
            <a:ext cx="7923046" cy="10236454"/>
          </a:xfrm>
          <a:prstGeom prst="rect">
            <a:avLst/>
          </a:prstGeom>
        </p:spPr>
      </p:pic>
      <p:pic>
        <p:nvPicPr>
          <p:cNvPr id="2920" name="Picture 29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4" y="23487186"/>
            <a:ext cx="5813263" cy="3848780"/>
          </a:xfrm>
          <a:prstGeom prst="rect">
            <a:avLst/>
          </a:prstGeom>
        </p:spPr>
      </p:pic>
      <p:sp>
        <p:nvSpPr>
          <p:cNvPr id="23227" name="Text Box 699"/>
          <p:cNvSpPr txBox="1">
            <a:spLocks noChangeArrowheads="1"/>
          </p:cNvSpPr>
          <p:nvPr/>
        </p:nvSpPr>
        <p:spPr bwMode="auto">
          <a:xfrm>
            <a:off x="17398478" y="5474216"/>
            <a:ext cx="11671822" cy="83099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GOES-R ABI AWG Algorithm Validation</a:t>
            </a:r>
            <a:endParaRPr 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25800" y="6756702"/>
            <a:ext cx="1417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Proxy ABI radiances are used as input to the CIMSS </a:t>
            </a:r>
            <a:r>
              <a:rPr lang="en-US" dirty="0" err="1" smtClean="0"/>
              <a:t>GEOstationary</a:t>
            </a:r>
            <a:r>
              <a:rPr lang="en-US" dirty="0" smtClean="0"/>
              <a:t> </a:t>
            </a:r>
            <a:r>
              <a:rPr lang="en-US" dirty="0"/>
              <a:t>Cloud Algorithm Test-bed (</a:t>
            </a:r>
            <a:r>
              <a:rPr lang="en-US" dirty="0" smtClean="0"/>
              <a:t>GEOCAT) to generate baseline ABI sounding, ozone, and cloud retrievals. We then use the GEOCAT output to perform comparisons between the ABI simulated products and GOES Sounder DPI.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835748" y="8352477"/>
            <a:ext cx="16366889" cy="11939889"/>
            <a:chOff x="14835748" y="8676327"/>
            <a:chExt cx="16366889" cy="11939889"/>
          </a:xfrm>
        </p:grpSpPr>
        <p:sp>
          <p:nvSpPr>
            <p:cNvPr id="29" name="TextBox 28"/>
            <p:cNvSpPr txBox="1"/>
            <p:nvPr/>
          </p:nvSpPr>
          <p:spPr>
            <a:xfrm>
              <a:off x="17089986" y="13755012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Clear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4835748" y="8676327"/>
              <a:ext cx="16366889" cy="11087100"/>
              <a:chOff x="14498052" y="19812000"/>
              <a:chExt cx="16366889" cy="11087100"/>
            </a:xfrm>
          </p:grpSpPr>
          <p:pic>
            <p:nvPicPr>
              <p:cNvPr id="80" name="Picture 12" descr="\\beans\users$\bpierce\Data\Documents\FY13_Travel\NOAA_Satellite_Conference\Proxy_poster\2013_01_29_20UTC_3PANELS_CRTM_GOES_TPW.png"/>
              <p:cNvPicPr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-598"/>
              <a:stretch/>
            </p:blipFill>
            <p:spPr bwMode="auto">
              <a:xfrm>
                <a:off x="19906248" y="19839070"/>
                <a:ext cx="5523341" cy="11060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Marek\Desktop\POSTER\2013_01_29_20UTC_3PANELS_CRTM_GOES_TCO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340441" y="19812000"/>
                <a:ext cx="5524500" cy="11049000"/>
              </a:xfrm>
              <a:prstGeom prst="rect">
                <a:avLst/>
              </a:prstGeom>
              <a:noFill/>
            </p:spPr>
          </p:pic>
          <p:pic>
            <p:nvPicPr>
              <p:cNvPr id="2" name="Picture 3" descr="C:\Users\Marek\Desktop\POSTER\2013_01_29_20UTC_3PANELS_CRTM_GOES_CTP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14498052" y="19828042"/>
                <a:ext cx="5486400" cy="10972800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981381" y="893741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452134" y="8949857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839448" y="8962296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603133" y="19908330"/>
              <a:ext cx="15270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Figure  2. GEOCAT simulated ABI retrievals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GOES-13 Cloud Top Pressure (a), Total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Precipitable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Water (b), and Column Ozone (c),  on 20Z, Jan 29, 2013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793446" y="20664381"/>
            <a:ext cx="15696527" cy="5928815"/>
            <a:chOff x="14793446" y="20664381"/>
            <a:chExt cx="15696527" cy="5928815"/>
          </a:xfrm>
        </p:grpSpPr>
        <p:pic>
          <p:nvPicPr>
            <p:cNvPr id="1029" name="Picture 5" descr="C:\Users\Marek\Desktop\POSTER\2013_01_29_GOESvsCRTM_ABI_20Z_SCATTER_ctp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797506" y="20664381"/>
              <a:ext cx="4898267" cy="4898266"/>
            </a:xfrm>
            <a:prstGeom prst="rect">
              <a:avLst/>
            </a:prstGeom>
            <a:noFill/>
          </p:spPr>
        </p:pic>
        <p:pic>
          <p:nvPicPr>
            <p:cNvPr id="4" name="Picture 7" descr="C:\Users\Marek\Desktop\POSTER\2013_01_29_GOESvsCRTM_ABI_20Z_SCATTER_tc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584912" y="20665440"/>
              <a:ext cx="4905061" cy="4905060"/>
            </a:xfrm>
            <a:prstGeom prst="rect">
              <a:avLst/>
            </a:prstGeom>
            <a:noFill/>
          </p:spPr>
        </p:pic>
        <p:pic>
          <p:nvPicPr>
            <p:cNvPr id="6" name="Picture 8" descr="C:\Users\Marek\Desktop\POSTER\2013_01_29_GOESvsCRTM_ABI_20Z_SCATTER_tpw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189067" y="20665440"/>
              <a:ext cx="4911274" cy="4911274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25529272" y="210312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980512" y="21031200"/>
              <a:ext cx="397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793446" y="25885310"/>
              <a:ext cx="15660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Figure 3. Scatter plots of GEOCAT simulated (a) Cloud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Top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Pressure, (b)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Total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Precipitable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Water,  and (c)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Total Column Ozone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GOES-13 DPI at 20Z, Jan 29, 2013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 Box 699"/>
          <p:cNvSpPr txBox="1">
            <a:spLocks noChangeArrowheads="1"/>
          </p:cNvSpPr>
          <p:nvPr/>
        </p:nvSpPr>
        <p:spPr bwMode="auto">
          <a:xfrm>
            <a:off x="32279547" y="5477256"/>
            <a:ext cx="10399650" cy="83099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 Synthetic Radiance Validation</a:t>
            </a:r>
            <a:endParaRPr 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10050" y="11064857"/>
            <a:ext cx="612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Figure 1: Synthetic ABI imagery valid 20Z 01/29/2013 </a:t>
            </a:r>
          </a:p>
          <a:p>
            <a:pPr marL="457200" indent="-457200"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Visible band 02 (0.64µm)</a:t>
            </a:r>
          </a:p>
          <a:p>
            <a:pPr marL="457200" indent="-457200"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‘water vapor’ band 09 (6.95µm)</a:t>
            </a:r>
          </a:p>
          <a:p>
            <a:pPr marL="457200" indent="-457200"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‘hybrid IR+VIS’ band07 (3.9µm)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‘Ozone’ band </a:t>
            </a:r>
            <a:r>
              <a:rPr lang="en-US" dirty="0">
                <a:latin typeface="Arial" pitchFamily="34" charset="0"/>
                <a:cs typeface="Arial" pitchFamily="34" charset="0"/>
              </a:rPr>
              <a:t>12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(9.6µm)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154964" y="13444855"/>
            <a:ext cx="6032078" cy="14875973"/>
            <a:chOff x="8108716" y="11577342"/>
            <a:chExt cx="5913802" cy="14584293"/>
          </a:xfrm>
        </p:grpSpPr>
        <p:pic>
          <p:nvPicPr>
            <p:cNvPr id="1027" name="Picture 3" descr="\\beans\users$\bpierce\Data\Documents\FY13_Travel\NOAA_Satellite_Conference\Proxy_poster\SABI_VIS_2013-01-29_20_abisref0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818" y="11611362"/>
              <a:ext cx="5600700" cy="33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\beans\users$\bpierce\Data\Documents\FY13_Travel\NOAA_Satellite_Conference\Proxy_poster\SABI_IR_2013-01-29_20_tb09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859" y="15309593"/>
              <a:ext cx="5600700" cy="33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\\beans\users$\bpierce\Data\Documents\FY13_Travel\NOAA_Satellite_Conference\Proxy_poster\SABI_IR_2013-01-29_20_tb07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479" y="19026073"/>
              <a:ext cx="5600700" cy="33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\\beans\users$\bpierce\Data\Documents\FY13_Travel\NOAA_Satellite_Conference\Proxy_poster\SABI_IR_2013-01-29_20_tb12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480" y="22801215"/>
              <a:ext cx="5600700" cy="33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8123144" y="11577342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39364" y="15317064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23144" y="1902607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108716" y="22796013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d)</a:t>
              </a:r>
              <a:endParaRPr lang="en-US" sz="2000" dirty="0">
                <a:latin typeface="+mn-lt"/>
              </a:endParaRPr>
            </a:p>
          </p:txBody>
        </p:sp>
      </p:grpSp>
      <p:cxnSp>
        <p:nvCxnSpPr>
          <p:cNvPr id="82" name="Straight Connector 81"/>
          <p:cNvCxnSpPr/>
          <p:nvPr/>
        </p:nvCxnSpPr>
        <p:spPr bwMode="auto">
          <a:xfrm flipV="1">
            <a:off x="31496627" y="5202936"/>
            <a:ext cx="0" cy="27066240"/>
          </a:xfrm>
          <a:prstGeom prst="line">
            <a:avLst/>
          </a:prstGeom>
          <a:solidFill>
            <a:srgbClr val="E3FFE3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31727895" y="20215225"/>
            <a:ext cx="12018927" cy="11666432"/>
            <a:chOff x="31727895" y="6175375"/>
            <a:chExt cx="12018927" cy="11666432"/>
          </a:xfrm>
        </p:grpSpPr>
        <p:sp>
          <p:nvSpPr>
            <p:cNvPr id="71" name="TextBox 70"/>
            <p:cNvSpPr txBox="1"/>
            <p:nvPr/>
          </p:nvSpPr>
          <p:spPr>
            <a:xfrm>
              <a:off x="31872273" y="6175375"/>
              <a:ext cx="116665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dirty="0" smtClean="0">
                  <a:solidFill>
                    <a:srgbClr val="FF0000"/>
                  </a:solidFill>
                </a:rPr>
                <a:t>arge cold biases with respect to GOES observations occur in the 3.9 micron radiances using the standard CRTM and default WRF-CHEM configuration.</a:t>
              </a:r>
              <a:endParaRPr lang="en-US" b="1" dirty="0">
                <a:solidFill>
                  <a:srgbClr val="FF0000"/>
                </a:solidFill>
              </a:endParaRPr>
            </a:p>
            <a:p>
              <a:endParaRPr lang="en-US" dirty="0" smtClean="0"/>
            </a:p>
            <a:p>
              <a:pPr marL="457200" indent="-457200">
                <a:buFont typeface="+mj-lt"/>
                <a:buAutoNum type="arabicParenR"/>
              </a:pPr>
              <a:r>
                <a:rPr lang="en-US" dirty="0" smtClean="0"/>
                <a:t>We found that the </a:t>
              </a:r>
              <a:r>
                <a:rPr lang="en-US" dirty="0"/>
                <a:t>large cold biases with respect to GOES Tb observations in cloudy regions (Figure </a:t>
              </a:r>
              <a:r>
                <a:rPr lang="en-US" dirty="0" smtClean="0"/>
                <a:t>5a) were largely due to the fact that the CRTM does not account for solar reflectance in the 3.9 </a:t>
              </a:r>
              <a:r>
                <a:rPr lang="en-US" dirty="0"/>
                <a:t>µm </a:t>
              </a:r>
              <a:r>
                <a:rPr lang="en-US" dirty="0" smtClean="0"/>
                <a:t>band.</a:t>
              </a:r>
              <a:endParaRPr lang="en-US" dirty="0"/>
            </a:p>
            <a:p>
              <a:pPr marL="457200" indent="-457200">
                <a:buFont typeface="+mj-lt"/>
                <a:buAutoNum type="arabicParenR"/>
              </a:pPr>
              <a:r>
                <a:rPr lang="en-US" dirty="0" smtClean="0"/>
                <a:t>Experiments showed that including solar reflectance contributions in the CRTM </a:t>
              </a:r>
              <a:r>
                <a:rPr lang="en-US" dirty="0"/>
                <a:t>3.9 </a:t>
              </a:r>
              <a:r>
                <a:rPr lang="en-US" dirty="0" smtClean="0"/>
                <a:t>µm band calculations reduces the cold bias for low clouds but introduces a large warm bias for high clouds with the WSM6 microphysics package (not shown)</a:t>
              </a:r>
            </a:p>
            <a:p>
              <a:pPr marL="457200" indent="-457200">
                <a:buFont typeface="+mj-lt"/>
                <a:buAutoNum type="arabicParenR"/>
              </a:pPr>
              <a:r>
                <a:rPr lang="en-US" dirty="0" smtClean="0"/>
                <a:t>We </a:t>
              </a:r>
              <a:r>
                <a:rPr lang="en-US" dirty="0"/>
                <a:t>conducted further experiments using the Thompson </a:t>
              </a:r>
              <a:r>
                <a:rPr lang="en-US" dirty="0" smtClean="0"/>
                <a:t>microphysics scheme instead of WSM6. This significantly reduced </a:t>
              </a:r>
              <a:r>
                <a:rPr lang="en-US" dirty="0"/>
                <a:t>the </a:t>
              </a:r>
              <a:r>
                <a:rPr lang="en-US" dirty="0" smtClean="0"/>
                <a:t>predicted cirrus </a:t>
              </a:r>
              <a:r>
                <a:rPr lang="en-US" dirty="0"/>
                <a:t>cloud </a:t>
              </a:r>
              <a:r>
                <a:rPr lang="en-US" dirty="0" smtClean="0"/>
                <a:t>ice mixing </a:t>
              </a:r>
              <a:r>
                <a:rPr lang="en-US" dirty="0"/>
                <a:t>ratios </a:t>
              </a:r>
              <a:r>
                <a:rPr lang="en-US" dirty="0" smtClean="0"/>
                <a:t>compared </a:t>
              </a:r>
              <a:r>
                <a:rPr lang="en-US" dirty="0"/>
                <a:t>to the WSM6 cloud </a:t>
              </a:r>
              <a:r>
                <a:rPr lang="en-US" dirty="0" smtClean="0"/>
                <a:t>microphysics and led to improved comparisons with GOES Tb for both high and low clouds (Figure 5b). </a:t>
              </a:r>
              <a:endParaRPr lang="en-US" dirty="0"/>
            </a:p>
            <a:p>
              <a:pPr marL="457200" indent="-457200">
                <a:buFont typeface="+mj-lt"/>
                <a:buAutoNum type="arabicParenR"/>
              </a:pPr>
              <a:endParaRPr lang="en-US" dirty="0"/>
            </a:p>
          </p:txBody>
        </p:sp>
        <p:grpSp>
          <p:nvGrpSpPr>
            <p:cNvPr id="2912" name="Group 2911"/>
            <p:cNvGrpSpPr/>
            <p:nvPr/>
          </p:nvGrpSpPr>
          <p:grpSpPr>
            <a:xfrm>
              <a:off x="31727895" y="11451112"/>
              <a:ext cx="12018927" cy="6390695"/>
              <a:chOff x="31777864" y="11755214"/>
              <a:chExt cx="12018927" cy="6390695"/>
            </a:xfrm>
          </p:grpSpPr>
          <p:pic>
            <p:nvPicPr>
              <p:cNvPr id="1034" name="Picture 10" descr="\\beans\users$\bpierce\Data\Documents\FY13_Travel\NOAA_Satellite_Conference\Proxy_poster\2013_01_29_GOES_CRTM_ABI1_20Z_SCATTER_band07_to_17_cloudy_thomp ir vis_goes_ctp model_mask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3023" y="12319827"/>
                <a:ext cx="4855464" cy="4855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\\beans\users$\bpierce\Data\Documents\FY13_Travel\NOAA_Satellite_Conference\Proxy_poster\2013_01_29_GOES_CRTM_ABI1_20Z_SCATTER_band07_to_17_cloudy_default_wsm6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9408" y="12319827"/>
                <a:ext cx="4855464" cy="4855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31777864" y="17438023"/>
                <a:ext cx="120189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Figure 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. CRTM/WRF-CHEM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GOES-13 comparison of synthetic ABI band 7 (3.9µm), using WSM6 microphysics package (a) and Thompson microphysics scheme (b) at 20Z on Jan 29, 2013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2101348" y="12730036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a)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7506590" y="12726988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339969" y="11755214"/>
                <a:ext cx="7448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Results </a:t>
                </a:r>
                <a:r>
                  <a:rPr lang="en-US" sz="2800" b="1" dirty="0"/>
                  <a:t>of </a:t>
                </a:r>
                <a:r>
                  <a:rPr lang="en-US" sz="2800" b="1" dirty="0" smtClean="0"/>
                  <a:t>3.9 µm sensitivity experiments  </a:t>
                </a:r>
                <a:endParaRPr lang="en-US" sz="2800" b="1" dirty="0"/>
              </a:p>
            </p:txBody>
          </p:sp>
        </p:grpSp>
      </p:grpSp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56432" y="2696519"/>
            <a:ext cx="3268232" cy="21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956712" y="2778779"/>
            <a:ext cx="2094000" cy="2107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84" name="Group 83"/>
          <p:cNvGrpSpPr/>
          <p:nvPr/>
        </p:nvGrpSpPr>
        <p:grpSpPr>
          <a:xfrm>
            <a:off x="32087828" y="6433384"/>
            <a:ext cx="11135451" cy="13575256"/>
            <a:chOff x="32031849" y="18268273"/>
            <a:chExt cx="11135451" cy="13575256"/>
          </a:xfrm>
        </p:grpSpPr>
        <p:pic>
          <p:nvPicPr>
            <p:cNvPr id="85" name="Picture 7" descr="\\beans\users$\bpierce\Data\Documents\FY13_Travel\NOAA_Satellite_Conference\Proxy_poster\Updated_proxy_validation\FEB2013_GOES_CRTM_ABI1_18Z_SCATTER_band07_to_17_cloudi_ctp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6128" y="18839193"/>
              <a:ext cx="4859279" cy="485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\\beans\users$\bpierce\Data\Documents\FY13_Travel\NOAA_Satellite_Conference\Proxy_poster\Updated_proxy_validation\FEB2013_GOES_CRTM_ABI1_18Z_SCATTER_band09_to_11_cloud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3756" y="18834418"/>
              <a:ext cx="4859279" cy="485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32783142" y="25097445"/>
              <a:ext cx="9840067" cy="6746084"/>
              <a:chOff x="32734199" y="24607179"/>
              <a:chExt cx="8729543" cy="532859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2776942" y="24607179"/>
                <a:ext cx="8686800" cy="5328591"/>
                <a:chOff x="15718018" y="11813371"/>
                <a:chExt cx="8686800" cy="5328591"/>
              </a:xfrm>
            </p:grpSpPr>
            <p:pic>
              <p:nvPicPr>
                <p:cNvPr id="96" name="table"/>
                <p:cNvPicPr>
                  <a:picLocks noChangeAspect="1"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15718018" y="12238792"/>
                  <a:ext cx="8686800" cy="4388179"/>
                </a:xfrm>
                <a:prstGeom prst="rect">
                  <a:avLst/>
                </a:prstGeom>
              </p:spPr>
            </p:pic>
            <p:sp>
              <p:nvSpPr>
                <p:cNvPr id="97" name="TextBox 4"/>
                <p:cNvSpPr txBox="1"/>
                <p:nvPr/>
              </p:nvSpPr>
              <p:spPr>
                <a:xfrm>
                  <a:off x="15848364" y="11813371"/>
                  <a:ext cx="8409513" cy="316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</a:rPr>
                    <a:t>Summary Validation Statistics (ABI Proxy-GOES-13 Sounder) February, 2013</a:t>
                  </a:r>
                  <a:endParaRPr lang="en-US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TextBox 1"/>
                <p:cNvSpPr txBox="1"/>
                <p:nvPr/>
              </p:nvSpPr>
              <p:spPr>
                <a:xfrm>
                  <a:off x="15954019" y="16631439"/>
                  <a:ext cx="8300285" cy="510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Expected biases account for different ABI and GOES-13 spectral response functions and are computed using a standard US atmosphere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5" name="Rectangle 94"/>
              <p:cNvSpPr/>
              <p:nvPr/>
            </p:nvSpPr>
            <p:spPr bwMode="auto">
              <a:xfrm>
                <a:off x="32734199" y="26269977"/>
                <a:ext cx="8686800" cy="4424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32051379" y="23831390"/>
              <a:ext cx="1111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Figure 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. 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omparison of ABI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Proxy Band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09 (6.95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µm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GOES-13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Sounder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band 11 (a), </a:t>
              </a:r>
            </a:p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ABI Proxy Band 07 (3.9µm)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GOES-13 Sounder band 17 (b) during February 1-21, 2013 (‘cloudy</a:t>
              </a:r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’ regions)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2031849" y="19486426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468622" y="19488417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381771" y="18268273"/>
              <a:ext cx="6455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Brightness Temperature Validation</a:t>
              </a:r>
              <a:endParaRPr lang="en-US" sz="2800" b="1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4644029" y="210312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20705</TotalTime>
  <Words>940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Liam E. Gumley</dc:creator>
  <cp:lastModifiedBy>mariav</cp:lastModifiedBy>
  <cp:revision>1935</cp:revision>
  <cp:lastPrinted>2013-01-01T16:37:50Z</cp:lastPrinted>
  <dcterms:created xsi:type="dcterms:W3CDTF">2013-01-01T14:51:42Z</dcterms:created>
  <dcterms:modified xsi:type="dcterms:W3CDTF">2013-04-04T15:42:50Z</dcterms:modified>
</cp:coreProperties>
</file>