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AFDDFF"/>
    <a:srgbClr val="ECECFA"/>
    <a:srgbClr val="E1FFFF"/>
    <a:srgbClr val="DDF2FF"/>
    <a:srgbClr val="D5FFF5"/>
    <a:srgbClr val="FDF8E1"/>
    <a:srgbClr val="FDF7D9"/>
    <a:srgbClr val="CCFFCC"/>
    <a:srgbClr val="FDF5CD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2613" autoAdjust="0"/>
  </p:normalViewPr>
  <p:slideViewPr>
    <p:cSldViewPr snapToGrid="0">
      <p:cViewPr varScale="1">
        <p:scale>
          <a:sx n="29" d="100"/>
          <a:sy n="29" d="100"/>
        </p:scale>
        <p:origin x="-1792" y="-144"/>
      </p:cViewPr>
      <p:guideLst>
        <p:guide orient="horz" pos="2304"/>
        <p:guide orient="horz" pos="11232"/>
        <p:guide orient="horz" pos="432"/>
        <p:guide pos="18432"/>
        <p:guide pos="9216"/>
        <p:guide pos="720"/>
        <p:guide pos="13824"/>
        <p:guide pos="4608"/>
        <p:guide pos="26928"/>
        <p:guide pos="22704"/>
        <p:guide pos="27647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9299" cy="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7" tIns="45620" rIns="91237" bIns="45620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5701" y="1"/>
            <a:ext cx="3039299" cy="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7" tIns="45620" rIns="91237" bIns="45620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7464"/>
            <a:ext cx="3039299" cy="45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7" tIns="45620" rIns="91237" bIns="45620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5701" y="8827464"/>
            <a:ext cx="3039299" cy="45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7" tIns="45620" rIns="91237" bIns="45620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Times New Roman" pitchFamily="18" charset="0"/>
              </a:defRPr>
            </a:lvl1pPr>
          </a:lstStyle>
          <a:p>
            <a:fld id="{092A2B4B-5AA1-4C7F-94FF-A2361AC308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7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622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794" y="0"/>
            <a:ext cx="3026622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C0EF-88B1-46A6-8AF8-B53B3080CF4A}" type="datetimeFigureOut">
              <a:rPr lang="en-US" smtClean="0"/>
              <a:pPr/>
              <a:t>8/8/13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818" y="4409758"/>
            <a:ext cx="5587366" cy="41776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26"/>
            <a:ext cx="3026622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794" y="8817926"/>
            <a:ext cx="3026622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E5664-A13C-4F11-AB75-F644DCD15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5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5664-A13C-4F11-AB75-F644DCD15DB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2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120DD-CFDF-48CE-B3BA-60909C89DB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1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1ACFB-1978-43A9-91A0-A0DDC58F50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9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2163" y="2925763"/>
            <a:ext cx="9326562" cy="2633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2475" y="2925763"/>
            <a:ext cx="27827288" cy="2633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0C7D8-378B-4029-9524-445ABC09AD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8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A30F3-B850-442C-8FFC-7794A1185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3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12661-CF6F-49B8-88EB-0D9DCE0977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3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2475" y="9509125"/>
            <a:ext cx="18576925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9509125"/>
            <a:ext cx="18576925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802EB-EF24-40E7-8BCC-8239D1A01A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0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9A666-7EDE-4267-B981-90FC307079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838E2-6221-4D0D-8FF5-0B1591A566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1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7A4E0-052E-4195-9C6B-DC510D65B4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8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DBC9E-8AF9-4512-8A68-60150B6178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5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6C11A-3AE2-4E91-82A2-A9D5CBF16E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6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2475" y="2925763"/>
            <a:ext cx="3730625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2475" y="9509125"/>
            <a:ext cx="37306250" cy="1975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2475" y="29992638"/>
            <a:ext cx="91440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defTabSz="4389438">
              <a:defRPr sz="67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92638"/>
            <a:ext cx="1390015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 defTabSz="4389438">
              <a:defRPr sz="67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92638"/>
            <a:ext cx="91440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 defTabSz="4389438">
              <a:defRPr sz="6700">
                <a:latin typeface="+mn-lt"/>
              </a:defRPr>
            </a:lvl1pPr>
          </a:lstStyle>
          <a:p>
            <a:fld id="{B688B3CA-22A3-4CE5-9E55-806C0EC4A2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5pPr>
      <a:lvl6pPr marL="457200"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6pPr>
      <a:lvl7pPr marL="914400"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7pPr>
      <a:lvl8pPr marL="1371600"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8pPr>
      <a:lvl9pPr marL="1828800"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21214158" y="5108512"/>
            <a:ext cx="21953141" cy="27057766"/>
          </a:xfrm>
          <a:prstGeom prst="rect">
            <a:avLst/>
          </a:prstGeom>
          <a:solidFill>
            <a:schemeClr val="bg1"/>
          </a:solidFill>
          <a:ln w="50800">
            <a:solidFill>
              <a:srgbClr val="0070C0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23900" y="11431372"/>
            <a:ext cx="19941540" cy="20718146"/>
          </a:xfrm>
          <a:prstGeom prst="rect">
            <a:avLst/>
          </a:prstGeom>
          <a:solidFill>
            <a:schemeClr val="bg1"/>
          </a:solidFill>
          <a:ln w="50800">
            <a:solidFill>
              <a:srgbClr val="0070C0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168524" y="5137472"/>
            <a:ext cx="16892906" cy="5736751"/>
          </a:xfrm>
          <a:prstGeom prst="rect">
            <a:avLst/>
          </a:prstGeom>
          <a:solidFill>
            <a:schemeClr val="bg1"/>
          </a:solidFill>
          <a:ln w="50800">
            <a:solidFill>
              <a:srgbClr val="0070C0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23900" y="533400"/>
            <a:ext cx="42443400" cy="436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800" b="1" dirty="0" smtClean="0"/>
              <a:t>Near-Real-Time Proxy ABI Products for GOES-R User Readiness</a:t>
            </a:r>
            <a:endParaRPr lang="en-US" sz="8800" b="1" dirty="0">
              <a:cs typeface="Times New Roman" pitchFamily="18" charset="0"/>
            </a:endParaRPr>
          </a:p>
          <a:p>
            <a:pPr algn="ctr">
              <a:lnSpc>
                <a:spcPct val="70000"/>
              </a:lnSpc>
            </a:pPr>
            <a:endParaRPr lang="en-US" sz="3600" b="1" dirty="0">
              <a:solidFill>
                <a:schemeClr val="tx2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4000" b="1" dirty="0"/>
              <a:t>Tom Greenwald, Brad </a:t>
            </a:r>
            <a:r>
              <a:rPr lang="en-US" sz="4000" b="1" dirty="0" smtClean="0"/>
              <a:t>Pierce*, Todd </a:t>
            </a:r>
            <a:r>
              <a:rPr lang="en-US" sz="4000" b="1" dirty="0" err="1"/>
              <a:t>Schaack</a:t>
            </a:r>
            <a:r>
              <a:rPr lang="en-US" sz="4000" b="1" dirty="0"/>
              <a:t>, </a:t>
            </a:r>
            <a:r>
              <a:rPr lang="en-US" sz="4000" b="1" dirty="0" smtClean="0"/>
              <a:t>Jason </a:t>
            </a:r>
            <a:r>
              <a:rPr lang="en-US" sz="4000" b="1" dirty="0" err="1" smtClean="0"/>
              <a:t>Otkin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Kaba</a:t>
            </a:r>
            <a:r>
              <a:rPr lang="en-US" sz="4000" b="1" dirty="0" smtClean="0"/>
              <a:t> Bah, Jim </a:t>
            </a:r>
            <a:r>
              <a:rPr lang="en-US" sz="4000" b="1" dirty="0"/>
              <a:t>Davies, </a:t>
            </a:r>
            <a:r>
              <a:rPr lang="en-US" sz="4000" b="1" dirty="0" smtClean="0"/>
              <a:t>Justin </a:t>
            </a:r>
            <a:r>
              <a:rPr lang="en-US" sz="4000" b="1" dirty="0" err="1" smtClean="0"/>
              <a:t>Sieglaff</a:t>
            </a:r>
            <a:r>
              <a:rPr lang="en-US" sz="4000" b="1" dirty="0" smtClean="0"/>
              <a:t>, Allen </a:t>
            </a:r>
            <a:r>
              <a:rPr lang="en-US" sz="4000" b="1" dirty="0" err="1" smtClean="0"/>
              <a:t>Lenzen</a:t>
            </a:r>
            <a:r>
              <a:rPr lang="en-US" sz="4000" b="1" dirty="0" smtClean="0"/>
              <a:t>,                                                                                                          Jim Nelson,</a:t>
            </a:r>
            <a:r>
              <a:rPr lang="en-US" sz="4000" b="1" dirty="0"/>
              <a:t> </a:t>
            </a:r>
            <a:r>
              <a:rPr lang="en-US" sz="4000" b="1" dirty="0" err="1" smtClean="0"/>
              <a:t>Marek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Rogal</a:t>
            </a:r>
            <a:r>
              <a:rPr lang="en-US" sz="4000" b="1" dirty="0" smtClean="0"/>
              <a:t>, and Hung-Lung (Allen) Huang</a:t>
            </a:r>
            <a:r>
              <a:rPr lang="en-US" sz="3600" b="1" dirty="0" smtClean="0">
                <a:solidFill>
                  <a:schemeClr val="tx2"/>
                </a:solidFill>
                <a:cs typeface="Arial" charset="0"/>
              </a:rPr>
              <a:t> </a:t>
            </a:r>
            <a:endParaRPr lang="en-US" sz="3600" b="1" dirty="0">
              <a:solidFill>
                <a:schemeClr val="tx2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3200" b="1" dirty="0" smtClean="0">
                <a:solidFill>
                  <a:schemeClr val="tx2"/>
                </a:solidFill>
              </a:rPr>
              <a:t>Cooperative </a:t>
            </a:r>
            <a:r>
              <a:rPr lang="en-US" sz="3200" b="1" dirty="0">
                <a:solidFill>
                  <a:schemeClr val="tx2"/>
                </a:solidFill>
              </a:rPr>
              <a:t>Institute for Meteorological Satellite Studies (CIMSS), University of </a:t>
            </a:r>
            <a:r>
              <a:rPr lang="en-US" sz="3200" b="1" dirty="0" smtClean="0">
                <a:solidFill>
                  <a:schemeClr val="tx2"/>
                </a:solidFill>
              </a:rPr>
              <a:t>Wisconsin-Madison</a:t>
            </a:r>
          </a:p>
          <a:p>
            <a:pPr algn="ctr">
              <a:spcBef>
                <a:spcPts val="0"/>
              </a:spcBef>
            </a:pPr>
            <a:r>
              <a:rPr lang="en-US" sz="3200" b="1" dirty="0" smtClean="0">
                <a:solidFill>
                  <a:schemeClr val="tx2"/>
                </a:solidFill>
              </a:rPr>
              <a:t>* NOAA/NESDIS ORA ASPB</a:t>
            </a:r>
            <a:endParaRPr lang="en-US" sz="3200" b="1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spcBef>
                <a:spcPct val="15000"/>
              </a:spcBef>
            </a:pPr>
            <a:endParaRPr lang="en-US" sz="2800" b="1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2833" name="Picture 785" descr="SSEC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59" y="2717074"/>
            <a:ext cx="2921000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16" name="Text Box 768"/>
          <p:cNvSpPr txBox="1">
            <a:spLocks noChangeArrowheads="1"/>
          </p:cNvSpPr>
          <p:nvPr/>
        </p:nvSpPr>
        <p:spPr bwMode="auto">
          <a:xfrm>
            <a:off x="2527672" y="5390695"/>
            <a:ext cx="40750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 smtClean="0"/>
              <a:t>Objectives</a:t>
            </a:r>
            <a:endParaRPr lang="en-US" sz="4400" b="1" dirty="0"/>
          </a:p>
        </p:txBody>
      </p:sp>
      <p:sp>
        <p:nvSpPr>
          <p:cNvPr id="2943" name="Text Box 895"/>
          <p:cNvSpPr txBox="1">
            <a:spLocks noChangeArrowheads="1"/>
          </p:cNvSpPr>
          <p:nvPr/>
        </p:nvSpPr>
        <p:spPr bwMode="auto">
          <a:xfrm>
            <a:off x="29855160" y="31673351"/>
            <a:ext cx="13373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FF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Support provided </a:t>
            </a:r>
            <a:r>
              <a:rPr lang="en-US" dirty="0"/>
              <a:t>by </a:t>
            </a:r>
            <a:r>
              <a:rPr lang="en-US" dirty="0" smtClean="0"/>
              <a:t>the GOES-R Program, NOAA Cooperative Agreement #NA10NES4400013. </a:t>
            </a:r>
            <a:endParaRPr lang="en-US" dirty="0"/>
          </a:p>
        </p:txBody>
      </p:sp>
      <p:pic>
        <p:nvPicPr>
          <p:cNvPr id="23216" name="Picture 688" descr="cimss_logo_yellow_bg_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4252" y="2619511"/>
            <a:ext cx="3109912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699"/>
          <p:cNvSpPr txBox="1">
            <a:spLocks noChangeArrowheads="1"/>
          </p:cNvSpPr>
          <p:nvPr/>
        </p:nvSpPr>
        <p:spPr bwMode="auto">
          <a:xfrm>
            <a:off x="6138883" y="11774272"/>
            <a:ext cx="10237600" cy="76944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 smtClean="0"/>
              <a:t>Production of Simulated ABI Data  </a:t>
            </a:r>
            <a:endParaRPr lang="en-US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27672" y="6037726"/>
            <a:ext cx="1653375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Introduce users to Advanced Baseline Imager (ABI) imagery and products in near-real-time but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at reduced time and space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resolution using simulated data derived from a regional forecast model with chemistry coupled to global chemical/aerosol analyses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lvl="0"/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600" dirty="0" smtClean="0">
                <a:latin typeface="Arial" pitchFamily="34" charset="0"/>
                <a:cs typeface="Arial" pitchFamily="34" charset="0"/>
              </a:rPr>
              <a:t>Make selected simulated ABI data products available within AWIPS to support Proving Ground activities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9356" y="31594180"/>
            <a:ext cx="12584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http://cimss.ssec.wisc.edu/goes_r/proving-ground/wrf_chem_abi/wrf_chem_abi.html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12919" y="23329460"/>
            <a:ext cx="4785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Near-Real-Time Website:</a:t>
            </a:r>
            <a:endParaRPr lang="en-US" sz="3200" u="sng" dirty="0"/>
          </a:p>
        </p:txBody>
      </p:sp>
      <p:pic>
        <p:nvPicPr>
          <p:cNvPr id="2919" name="Picture 29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22" y="12955976"/>
            <a:ext cx="7799917" cy="10077373"/>
          </a:xfrm>
          <a:prstGeom prst="rect">
            <a:avLst/>
          </a:prstGeom>
        </p:spPr>
      </p:pic>
      <p:sp>
        <p:nvSpPr>
          <p:cNvPr id="2923" name="TextBox 2922"/>
          <p:cNvSpPr txBox="1"/>
          <p:nvPr/>
        </p:nvSpPr>
        <p:spPr>
          <a:xfrm>
            <a:off x="9499600" y="13291290"/>
            <a:ext cx="1059815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 smtClean="0"/>
              <a:t>Weather Research &amp; Forecasting with Chemistry (WRF-CHEM) model is run for CONUS (as defined in GOES-R Product Users’ Guide (PUG)) on 8 km grid with hourly output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 smtClean="0"/>
              <a:t>CRTM v2.1 used to compute radiances from WRF-CHEM model output for all ABI bands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 smtClean="0"/>
              <a:t>Radiances remapped to 2 km Fixed Grid Format according to PUG conventions, rescaled, then output to CF compliant NetCDF-4 data files 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 smtClean="0"/>
              <a:t>Data files are run through GEOCAT (</a:t>
            </a:r>
            <a:r>
              <a:rPr lang="en-US" sz="3600" dirty="0" err="1" smtClean="0"/>
              <a:t>GEOstationary</a:t>
            </a:r>
            <a:r>
              <a:rPr lang="en-US" sz="3600" dirty="0" smtClean="0"/>
              <a:t> Cloud Algorithm </a:t>
            </a:r>
            <a:r>
              <a:rPr lang="en-US" sz="3600" dirty="0" err="1" smtClean="0"/>
              <a:t>Testbed</a:t>
            </a:r>
            <a:r>
              <a:rPr lang="en-US" sz="3600" dirty="0" smtClean="0"/>
              <a:t>) to generate baseline products (HDF5 output)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dirty="0" err="1" smtClean="0"/>
              <a:t>McIDAS</a:t>
            </a:r>
            <a:r>
              <a:rPr lang="en-US" sz="3600" dirty="0" smtClean="0"/>
              <a:t>-X is used to convert these HDF files to the type of </a:t>
            </a:r>
            <a:r>
              <a:rPr lang="en-US" sz="3600" dirty="0" err="1" smtClean="0"/>
              <a:t>NetCDF</a:t>
            </a:r>
            <a:r>
              <a:rPr lang="en-US" sz="3600" dirty="0" smtClean="0"/>
              <a:t> files needed by AWIPS II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44" y="24044329"/>
            <a:ext cx="7735196" cy="7393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99600" y="22327655"/>
            <a:ext cx="10864850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/>
              <a:t>Baseline products currently available in GEOCAT: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/>
              <a:t>Cloud </a:t>
            </a:r>
            <a:r>
              <a:rPr lang="en-US" sz="3600" dirty="0" smtClean="0"/>
              <a:t>mask 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/>
              <a:t>Cloud </a:t>
            </a:r>
            <a:r>
              <a:rPr lang="en-US" sz="3600" dirty="0"/>
              <a:t>top </a:t>
            </a:r>
            <a:r>
              <a:rPr lang="en-US" sz="3600" dirty="0" smtClean="0"/>
              <a:t>height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/>
              <a:t>Cloud top phase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/>
              <a:t>Cloud top pressure/temperature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/>
              <a:t>Daytime cloud optical depth/effective radius </a:t>
            </a:r>
            <a:endParaRPr lang="en-US" sz="3600" dirty="0"/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/>
              <a:t>Legacy temperature/moisture profiles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/>
              <a:t>Total </a:t>
            </a:r>
            <a:r>
              <a:rPr lang="en-US" sz="3600" dirty="0" err="1" smtClean="0"/>
              <a:t>precipitable</a:t>
            </a:r>
            <a:r>
              <a:rPr lang="en-US" sz="3600" dirty="0" smtClean="0"/>
              <a:t> water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/>
              <a:t>Derived stability indices: CAPE, lifted index, </a:t>
            </a:r>
            <a:r>
              <a:rPr lang="en-US" sz="3600" dirty="0" smtClean="0"/>
              <a:t>   K-Index, Total Totals index, Showalter Index</a:t>
            </a:r>
            <a:endParaRPr lang="en-US" sz="3600" dirty="0"/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/>
              <a:t>Derived motion winds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/>
              <a:t>Fire/hot spot characterization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/>
              <a:t>Volcanic ash: detection and height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/>
              <a:t>Cloud and moisture imagery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/>
              <a:t>Radiances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580955" y="5468339"/>
            <a:ext cx="1121954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Tornado Outbreak of January </a:t>
            </a:r>
            <a:r>
              <a:rPr lang="en-US" sz="4400" b="1" dirty="0"/>
              <a:t>29-30, </a:t>
            </a:r>
            <a:r>
              <a:rPr lang="en-US" sz="4400" b="1" dirty="0" smtClean="0"/>
              <a:t>2013</a:t>
            </a:r>
            <a:endParaRPr lang="en-US" sz="4400" b="1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495740" y="6844459"/>
            <a:ext cx="84201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One of the largest outbreaks ever recorded in January</a:t>
            </a:r>
          </a:p>
          <a:p>
            <a:endParaRPr lang="en-US" sz="3600" dirty="0"/>
          </a:p>
          <a:p>
            <a:r>
              <a:rPr lang="en-US" sz="3600" dirty="0" smtClean="0"/>
              <a:t>Total of 83 reported tornados; 57 confirmed</a:t>
            </a:r>
          </a:p>
          <a:p>
            <a:endParaRPr lang="en-US" sz="3600" dirty="0" smtClean="0"/>
          </a:p>
          <a:p>
            <a:r>
              <a:rPr lang="en-US" sz="3600" dirty="0" smtClean="0"/>
              <a:t>Produced one EF3 tornado with one fatality</a:t>
            </a:r>
          </a:p>
          <a:p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28375484" y="12066551"/>
            <a:ext cx="763048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Sample Proxy ABI Products</a:t>
            </a:r>
            <a:endParaRPr lang="en-US" sz="4400" b="1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934" y="7081626"/>
            <a:ext cx="5792185" cy="40944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0908" y="7081626"/>
            <a:ext cx="5816358" cy="4094476"/>
          </a:xfrm>
          <a:prstGeom prst="rect">
            <a:avLst/>
          </a:prstGeom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306765" y="2644708"/>
            <a:ext cx="2089515" cy="2103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4767" y="2720958"/>
            <a:ext cx="3268232" cy="21797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256" y="14667931"/>
            <a:ext cx="5374418" cy="33930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362" y="18391897"/>
            <a:ext cx="5375312" cy="34007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362" y="22066884"/>
            <a:ext cx="5375312" cy="3413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775" y="25758531"/>
            <a:ext cx="5350486" cy="33859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053" y="13788197"/>
            <a:ext cx="8501993" cy="50880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7261" y="18026137"/>
            <a:ext cx="8501993" cy="50770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0709" y="21595790"/>
            <a:ext cx="8501993" cy="50769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688592" y="13862098"/>
            <a:ext cx="4126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Imagery in </a:t>
            </a:r>
            <a:r>
              <a:rPr lang="en-US" sz="3200" dirty="0" err="1" smtClean="0"/>
              <a:t>McIDAS</a:t>
            </a:r>
            <a:r>
              <a:rPr lang="en-US" sz="3200" dirty="0" smtClean="0"/>
              <a:t>-V</a:t>
            </a:r>
            <a:endParaRPr lang="en-US" sz="3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7261" y="25758531"/>
            <a:ext cx="8501993" cy="508605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037040" y="29500415"/>
            <a:ext cx="11171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Remaining work</a:t>
            </a:r>
            <a:r>
              <a:rPr lang="en-US" sz="3600" dirty="0" smtClean="0"/>
              <a:t>: streamline the conversion of  GEOCAT HDF files into AWIPS II-compatible </a:t>
            </a:r>
            <a:r>
              <a:rPr lang="en-US" sz="3600" dirty="0" err="1" smtClean="0"/>
              <a:t>NetCDF</a:t>
            </a:r>
            <a:r>
              <a:rPr lang="en-US" sz="3600" dirty="0" smtClean="0"/>
              <a:t> files, address color table issues, and include additional ABI baseline products.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38353764" y="14881955"/>
            <a:ext cx="2968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Baseline products in AWIPS II</a:t>
            </a:r>
            <a:endParaRPr lang="en-US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29912310" y="18905270"/>
            <a:ext cx="2721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Cloud Top Height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9154204" y="2314313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CAPE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9518169" y="26725352"/>
            <a:ext cx="3654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 </a:t>
            </a:r>
            <a:r>
              <a:rPr lang="en-US" b="1" dirty="0" err="1" smtClean="0"/>
              <a:t>Precipitable</a:t>
            </a:r>
            <a:r>
              <a:rPr lang="en-US" b="1" dirty="0" smtClean="0"/>
              <a:t> Water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7256140" y="30881234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Lifted Index</a:t>
            </a:r>
            <a:endParaRPr lang="en-US" b="1" dirty="0"/>
          </a:p>
        </p:txBody>
      </p:sp>
      <p:sp>
        <p:nvSpPr>
          <p:cNvPr id="2912" name="TextBox 2911"/>
          <p:cNvSpPr txBox="1"/>
          <p:nvPr/>
        </p:nvSpPr>
        <p:spPr>
          <a:xfrm>
            <a:off x="29690558" y="1458465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017806" y="14597459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15000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757858" y="1882408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144195" y="18842281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5000 J/kg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633408" y="2237690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078143" y="22371917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</a:t>
            </a:r>
            <a:r>
              <a:rPr lang="en-US" sz="1200" dirty="0" smtClean="0">
                <a:solidFill>
                  <a:schemeClr val="bg1"/>
                </a:solidFill>
              </a:rPr>
              <a:t>00 mm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757132" y="26558277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-10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230399" y="26563247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40 K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3FFE3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3FFE3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21530</TotalTime>
  <Words>468</Words>
  <Application>Microsoft Macintosh PowerPoint</Application>
  <PresentationFormat>Custom</PresentationFormat>
  <Paragraphs>56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Liam E. Gumley</dc:creator>
  <cp:lastModifiedBy>Kaba Bah</cp:lastModifiedBy>
  <cp:revision>2027</cp:revision>
  <cp:lastPrinted>2013-04-04T18:43:44Z</cp:lastPrinted>
  <dcterms:created xsi:type="dcterms:W3CDTF">2013-01-01T14:51:42Z</dcterms:created>
  <dcterms:modified xsi:type="dcterms:W3CDTF">2013-08-08T17:44:46Z</dcterms:modified>
</cp:coreProperties>
</file>