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2565"/>
    <a:srgbClr val="AFDDFF"/>
    <a:srgbClr val="ECECFA"/>
    <a:srgbClr val="E1FFFF"/>
    <a:srgbClr val="DDF2FF"/>
    <a:srgbClr val="D5FFF5"/>
    <a:srgbClr val="FDF8E1"/>
    <a:srgbClr val="FDF7D9"/>
    <a:srgbClr val="CCFFCC"/>
    <a:srgbClr val="FDF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0316" autoAdjust="0"/>
  </p:normalViewPr>
  <p:slideViewPr>
    <p:cSldViewPr snapToGrid="0">
      <p:cViewPr>
        <p:scale>
          <a:sx n="33" d="100"/>
          <a:sy n="33" d="100"/>
        </p:scale>
        <p:origin x="-2464" y="-176"/>
      </p:cViewPr>
      <p:guideLst>
        <p:guide orient="horz" pos="2304"/>
        <p:guide orient="horz" pos="10686"/>
        <p:guide orient="horz" pos="432"/>
        <p:guide pos="20962"/>
        <p:guide pos="9240"/>
        <p:guide pos="720"/>
        <p:guide pos="16276"/>
        <p:guide pos="4608"/>
        <p:guide pos="26843"/>
        <p:guide pos="24912"/>
        <p:guide pos="2764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9299" cy="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5701" y="1"/>
            <a:ext cx="3039299" cy="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7464"/>
            <a:ext cx="3039299" cy="4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5701" y="8827464"/>
            <a:ext cx="3039299" cy="4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7" tIns="45620" rIns="91237" bIns="45620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</a:defRPr>
            </a:lvl1pPr>
          </a:lstStyle>
          <a:p>
            <a:fld id="{092A2B4B-5AA1-4C7F-94FF-A2361AC308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794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C0EF-88B1-46A6-8AF8-B53B3080CF4A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18" y="4409758"/>
            <a:ext cx="5587366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794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5664-A13C-4F11-AB75-F644DCD15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5664-A13C-4F11-AB75-F644DCD15D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120DD-CFDF-48CE-B3BA-60909C89D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ACFB-1978-43A9-91A0-A0DDC58F5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9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3" y="2925763"/>
            <a:ext cx="9326562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2925763"/>
            <a:ext cx="27827288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0C7D8-378B-4029-9524-445ABC09A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8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30F3-B850-442C-8FFC-7794A1185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3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2661-CF6F-49B8-88EB-0D9DCE097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5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802EB-EF24-40E7-8BCC-8239D1A01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0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A666-7EDE-4267-B981-90FC30707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38E2-6221-4D0D-8FF5-0B1591A56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7A4E0-052E-4195-9C6B-DC510D65B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8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DBC9E-8AF9-4512-8A68-60150B617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5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6C11A-3AE2-4E91-82A2-A9D5CBF16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5763"/>
            <a:ext cx="373062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09125"/>
            <a:ext cx="37306250" cy="197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438">
              <a:defRPr sz="67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92638"/>
            <a:ext cx="1390015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2638"/>
            <a:ext cx="9144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>
                <a:latin typeface="+mn-lt"/>
              </a:defRPr>
            </a:lvl1pPr>
          </a:lstStyle>
          <a:p>
            <a:fld id="{B688B3CA-22A3-4CE5-9E55-806C0EC4A2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gif"/><Relationship Id="rId12" Type="http://schemas.openxmlformats.org/officeDocument/2006/relationships/image" Target="../media/image10.gif"/><Relationship Id="rId13" Type="http://schemas.openxmlformats.org/officeDocument/2006/relationships/image" Target="../media/image11.gif"/><Relationship Id="rId14" Type="http://schemas.openxmlformats.org/officeDocument/2006/relationships/image" Target="../media/image12.gif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gif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21214157" y="5142379"/>
            <a:ext cx="21953141" cy="27057766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23900" y="11431372"/>
            <a:ext cx="19941540" cy="20718146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168524" y="5137472"/>
            <a:ext cx="16892906" cy="5736751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23900" y="533400"/>
            <a:ext cx="42443400" cy="506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800" b="1" dirty="0" smtClean="0"/>
              <a:t>Improving severe weather monitoring and forecasting capabilities using real time ABI proxy and derived products.  </a:t>
            </a:r>
            <a:endParaRPr lang="en-US" sz="8800" b="1" dirty="0" smtClean="0"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endParaRPr lang="en-US" sz="3600" b="1" dirty="0" smtClean="0"/>
          </a:p>
          <a:p>
            <a:pPr algn="ctr">
              <a:lnSpc>
                <a:spcPct val="70000"/>
              </a:lnSpc>
            </a:pPr>
            <a:r>
              <a:rPr lang="en-US" sz="3600" b="1" dirty="0"/>
              <a:t>Kaba Bah,</a:t>
            </a:r>
            <a:r>
              <a:rPr lang="en-US" sz="3200" b="1" dirty="0"/>
              <a:t> </a:t>
            </a:r>
            <a:r>
              <a:rPr lang="en-US" sz="3600" b="1" dirty="0"/>
              <a:t>Brad Pierce</a:t>
            </a:r>
            <a:r>
              <a:rPr lang="en-US" sz="3600" b="1" dirty="0" smtClean="0"/>
              <a:t>*,</a:t>
            </a:r>
            <a:r>
              <a:rPr lang="en-US" sz="3600" b="1" dirty="0"/>
              <a:t> Tom Greenwald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Marek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Rogal</a:t>
            </a:r>
            <a:r>
              <a:rPr lang="en-US" sz="3600" b="1" dirty="0" smtClean="0"/>
              <a:t>, Todd </a:t>
            </a:r>
            <a:r>
              <a:rPr lang="en-US" sz="3600" b="1" dirty="0" err="1"/>
              <a:t>Schaack</a:t>
            </a:r>
            <a:r>
              <a:rPr lang="en-US" sz="3600" b="1" dirty="0"/>
              <a:t>, </a:t>
            </a:r>
            <a:r>
              <a:rPr lang="en-US" sz="3200" b="1" dirty="0" smtClean="0"/>
              <a:t>Allen </a:t>
            </a:r>
            <a:r>
              <a:rPr lang="en-US" sz="3200" b="1" dirty="0" err="1"/>
              <a:t>Lenzen</a:t>
            </a:r>
            <a:r>
              <a:rPr lang="en-US" sz="3200" b="1" dirty="0"/>
              <a:t>, </a:t>
            </a:r>
            <a:r>
              <a:rPr lang="en-US" sz="3200" b="1" dirty="0" smtClean="0"/>
              <a:t>Jim </a:t>
            </a:r>
            <a:r>
              <a:rPr lang="en-US" sz="3200" b="1" dirty="0"/>
              <a:t>Nelson</a:t>
            </a:r>
            <a:r>
              <a:rPr lang="en-US" sz="3200" b="1" dirty="0" smtClean="0"/>
              <a:t>, </a:t>
            </a:r>
            <a:r>
              <a:rPr lang="en-US" sz="3200" b="1" dirty="0"/>
              <a:t>Jason </a:t>
            </a:r>
            <a:r>
              <a:rPr lang="en-US" sz="3200" b="1" dirty="0" err="1"/>
              <a:t>Otkin</a:t>
            </a:r>
            <a:r>
              <a:rPr lang="en-US" sz="3200" b="1" dirty="0" smtClean="0"/>
              <a:t>, </a:t>
            </a:r>
            <a:r>
              <a:rPr lang="en-US" sz="3200" b="1" dirty="0"/>
              <a:t>and Hung-Lung (Allen) Huang </a:t>
            </a:r>
            <a:endParaRPr lang="en-US" sz="3200" dirty="0"/>
          </a:p>
          <a:p>
            <a:pPr algn="ctr">
              <a:lnSpc>
                <a:spcPct val="70000"/>
              </a:lnSpc>
            </a:pPr>
            <a:endParaRPr lang="en-US" sz="3200" b="1" dirty="0" smtClean="0"/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Cooperative Institute for Meteorological Satellite Studies (CIMSS), University of Wisconsin-Madison</a:t>
            </a: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tx2"/>
                </a:solidFill>
              </a:rPr>
              <a:t>* </a:t>
            </a:r>
            <a:r>
              <a:rPr lang="en-US" sz="3200" b="1" dirty="0" smtClean="0">
                <a:solidFill>
                  <a:schemeClr val="tx2"/>
                </a:solidFill>
              </a:rPr>
              <a:t>NOAA/NESDIS ORA ASPB</a:t>
            </a:r>
            <a:endParaRPr lang="en-US" sz="32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endParaRPr lang="en-US" sz="28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833" name="Picture 785" descr="SSEC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7" y="2678590"/>
            <a:ext cx="292100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" name="Text Box 768"/>
          <p:cNvSpPr txBox="1">
            <a:spLocks noChangeArrowheads="1"/>
          </p:cNvSpPr>
          <p:nvPr/>
        </p:nvSpPr>
        <p:spPr bwMode="auto">
          <a:xfrm>
            <a:off x="2527672" y="5390695"/>
            <a:ext cx="40750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/>
              <a:t>Objectives</a:t>
            </a:r>
            <a:endParaRPr lang="en-US" sz="4400" b="1" dirty="0"/>
          </a:p>
        </p:txBody>
      </p:sp>
      <p:sp>
        <p:nvSpPr>
          <p:cNvPr id="2943" name="Text Box 895"/>
          <p:cNvSpPr txBox="1">
            <a:spLocks noChangeArrowheads="1"/>
          </p:cNvSpPr>
          <p:nvPr/>
        </p:nvSpPr>
        <p:spPr bwMode="auto">
          <a:xfrm>
            <a:off x="29855160" y="31791882"/>
            <a:ext cx="1337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FF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Support provided </a:t>
            </a:r>
            <a:r>
              <a:rPr lang="en-US" dirty="0"/>
              <a:t>by </a:t>
            </a:r>
            <a:r>
              <a:rPr lang="en-US" dirty="0" smtClean="0"/>
              <a:t>the GOES-R Program, NOAA Cooperative Agreement #NA10NES4400013. </a:t>
            </a:r>
            <a:endParaRPr lang="en-US" dirty="0"/>
          </a:p>
        </p:txBody>
      </p:sp>
      <p:pic>
        <p:nvPicPr>
          <p:cNvPr id="23216" name="Picture 688" descr="cimss_logo_yellow_bg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252" y="2465575"/>
            <a:ext cx="3109912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699"/>
          <p:cNvSpPr txBox="1">
            <a:spLocks noChangeArrowheads="1"/>
          </p:cNvSpPr>
          <p:nvPr/>
        </p:nvSpPr>
        <p:spPr bwMode="auto">
          <a:xfrm>
            <a:off x="6138883" y="11774272"/>
            <a:ext cx="10237600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/>
              <a:t>Production of Simulated ABI Data  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27672" y="6037726"/>
            <a:ext cx="165337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Introduce users to Advanced Baseline Imager (ABI) imagery and products in near-real-time but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at reduced time and space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resolution using simulated data derived from a regional forecast model with chemistry coupled to global chemical/aerosol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analyses.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lvl="0" indent="-571500">
              <a:buFont typeface="Arial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Make selected simulated ABI data products available within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AWIPS through WES cases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to support Proving Ground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activities.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1632665"/>
            <a:ext cx="1293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 http</a:t>
            </a:r>
            <a:r>
              <a:rPr lang="en-US" b="1" dirty="0">
                <a:solidFill>
                  <a:schemeClr val="accent6"/>
                </a:solidFill>
              </a:rPr>
              <a:t>://cimss.ssec.wisc.edu/goes_r/proving-ground/wrf_chem_abi/wrf_chem_abi.html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2919" y="23329460"/>
            <a:ext cx="478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Near-Real-Time Website:</a:t>
            </a:r>
            <a:endParaRPr lang="en-US" sz="3200" u="sng" dirty="0"/>
          </a:p>
        </p:txBody>
      </p:sp>
      <p:pic>
        <p:nvPicPr>
          <p:cNvPr id="2919" name="Picture 29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22" y="12955976"/>
            <a:ext cx="7799917" cy="10077373"/>
          </a:xfrm>
          <a:prstGeom prst="rect">
            <a:avLst/>
          </a:prstGeom>
        </p:spPr>
      </p:pic>
      <p:sp>
        <p:nvSpPr>
          <p:cNvPr id="2923" name="TextBox 2922"/>
          <p:cNvSpPr txBox="1"/>
          <p:nvPr/>
        </p:nvSpPr>
        <p:spPr>
          <a:xfrm>
            <a:off x="9499600" y="13291290"/>
            <a:ext cx="1059815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Weather Research &amp; Forecasting with Chemistry (WRF-CHEM) model is run for CONUS (as defined in GOES-R Product Users’ Guide (PUG)) on 8 km grid with hourly output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CRTM v2.1 used to compute radiances from WRF-CHEM model output for all ABI bands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Radiances remapped to 2 km Fixed Grid Format according to PUG conventions, rescaled, then output to CF compliant NetCDF-4 data files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Data files are run through GEOCAT (</a:t>
            </a:r>
            <a:r>
              <a:rPr lang="en-US" sz="3600" dirty="0" err="1" smtClean="0"/>
              <a:t>GEOstationary</a:t>
            </a:r>
            <a:r>
              <a:rPr lang="en-US" sz="3600" dirty="0" smtClean="0"/>
              <a:t> Cloud Algorithm </a:t>
            </a:r>
            <a:r>
              <a:rPr lang="en-US" sz="3600" dirty="0" err="1" smtClean="0"/>
              <a:t>Testbed</a:t>
            </a:r>
            <a:r>
              <a:rPr lang="en-US" sz="3600" dirty="0" smtClean="0"/>
              <a:t>) to generate baseline products (HDF5 output)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err="1" smtClean="0"/>
              <a:t>McIDAS</a:t>
            </a:r>
            <a:r>
              <a:rPr lang="en-US" sz="3600" dirty="0" smtClean="0"/>
              <a:t>-X is used to convert these HDF files to the type of </a:t>
            </a:r>
            <a:r>
              <a:rPr lang="en-US" sz="3600" dirty="0" err="1" smtClean="0"/>
              <a:t>NetCDF</a:t>
            </a:r>
            <a:r>
              <a:rPr lang="en-US" sz="3600" dirty="0" smtClean="0"/>
              <a:t> files needed by AWIPS II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44" y="24044329"/>
            <a:ext cx="7735196" cy="7393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99600" y="22327655"/>
            <a:ext cx="10864850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Baseline products currently available in GEOCAT: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/>
              <a:t>Cloud </a:t>
            </a:r>
            <a:r>
              <a:rPr lang="en-US" sz="3600" dirty="0" smtClean="0"/>
              <a:t>mask 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Cloud </a:t>
            </a:r>
            <a:r>
              <a:rPr lang="en-US" sz="3600" dirty="0"/>
              <a:t>top </a:t>
            </a:r>
            <a:r>
              <a:rPr lang="en-US" sz="3600" dirty="0" smtClean="0"/>
              <a:t>height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Cloud top phase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Cloud top pressure/temperature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Daytime cloud optical depth/effective radius </a:t>
            </a:r>
            <a:endParaRPr lang="en-US" sz="3600" dirty="0"/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Legacy temperature/moisture profiles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Total </a:t>
            </a:r>
            <a:r>
              <a:rPr lang="en-US" sz="3600" dirty="0" err="1" smtClean="0"/>
              <a:t>precipitable</a:t>
            </a:r>
            <a:r>
              <a:rPr lang="en-US" sz="3600" dirty="0" smtClean="0"/>
              <a:t> water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/>
              <a:t>Derived stability indices: CAPE, lifted index, </a:t>
            </a:r>
            <a:r>
              <a:rPr lang="en-US" sz="3600" dirty="0" smtClean="0"/>
              <a:t>   K-Index, Total Totals index, Showalter Index</a:t>
            </a:r>
            <a:endParaRPr lang="en-US" sz="3600" dirty="0"/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Derived motion winds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Fire/hot spot characterization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Volcanic ash: detection and height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/>
              <a:t>Cloud and moisture imagery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/>
              <a:t>Radiances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60559" y="5314403"/>
            <a:ext cx="15763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WES Case: May </a:t>
            </a:r>
            <a:r>
              <a:rPr lang="en-US" sz="4400" b="1" dirty="0"/>
              <a:t>20, </a:t>
            </a:r>
            <a:r>
              <a:rPr lang="en-US" sz="4400" b="1" dirty="0" smtClean="0"/>
              <a:t>2013   Oklahoma  </a:t>
            </a:r>
            <a:r>
              <a:rPr lang="en-US" sz="4400" b="1" dirty="0" smtClean="0"/>
              <a:t>Tornado Outbreak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403112" y="17353146"/>
            <a:ext cx="14318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Corresponding</a:t>
            </a:r>
            <a:r>
              <a:rPr lang="en-US" sz="4400" b="1" dirty="0" smtClean="0"/>
              <a:t> Simulated GOES-R ABI </a:t>
            </a:r>
            <a:r>
              <a:rPr lang="en-US" sz="4400" b="1" dirty="0" smtClean="0"/>
              <a:t>Imagery</a:t>
            </a:r>
            <a:endParaRPr lang="en-US" sz="4400" b="1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76153" y="2760160"/>
            <a:ext cx="2089515" cy="2103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2959" y="2682474"/>
            <a:ext cx="3268232" cy="2179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7204795" y="12031742"/>
            <a:ext cx="6088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12:00Z , SPC </a:t>
            </a:r>
            <a:r>
              <a:rPr lang="en-US" sz="3200" dirty="0"/>
              <a:t> </a:t>
            </a:r>
            <a:r>
              <a:rPr lang="en-US" sz="3200" dirty="0" smtClean="0"/>
              <a:t>analysis shows wind-shear and high dew points associated with upper-level trough.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28170415" y="29106185"/>
            <a:ext cx="8331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or more information visit:</a:t>
            </a:r>
          </a:p>
          <a:p>
            <a:r>
              <a:rPr lang="de-DE" b="1" dirty="0" smtClean="0">
                <a:solidFill>
                  <a:schemeClr val="accent2"/>
                </a:solidFill>
              </a:rPr>
              <a:t>http</a:t>
            </a:r>
            <a:r>
              <a:rPr lang="de-DE" b="1" dirty="0">
                <a:solidFill>
                  <a:schemeClr val="accent2"/>
                </a:solidFill>
              </a:rPr>
              <a:t>://cimss.ssec.wisc.edu/goes_r/proving-ground/wrf_chem_abi/ABI-PRODUCTS/</a:t>
            </a:r>
            <a:r>
              <a:rPr lang="de-DE" b="1" dirty="0" smtClean="0">
                <a:solidFill>
                  <a:schemeClr val="accent2"/>
                </a:solidFill>
              </a:rPr>
              <a:t>wrf_chem_abi_prod.html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Email: kbah@ssec.wisc.edu</a:t>
            </a:r>
            <a:endParaRPr lang="en-US" b="1" dirty="0"/>
          </a:p>
          <a:p>
            <a:r>
              <a:rPr lang="en-US" b="1" dirty="0" smtClean="0"/>
              <a:t>Phone: 608-262-4462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7256140" y="30881234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Lifted Index</a:t>
            </a:r>
            <a:endParaRPr lang="en-US" b="1" dirty="0"/>
          </a:p>
        </p:txBody>
      </p:sp>
      <p:sp>
        <p:nvSpPr>
          <p:cNvPr id="2912" name="TextBox 2911"/>
          <p:cNvSpPr txBox="1"/>
          <p:nvPr/>
        </p:nvSpPr>
        <p:spPr>
          <a:xfrm>
            <a:off x="29690558" y="1458465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017806" y="14597459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15000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757858" y="1882408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44195" y="1884228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5000 J/kg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33408" y="2237690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078143" y="22371917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00 mm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757132" y="2655827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-10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230399" y="2656324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40 K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9" name="Picture 5" descr="\\beans\users$\bpierce\Data\Documents\Attachments\jun_26\130520_rpts.gi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664" y="11723298"/>
            <a:ext cx="9039719" cy="51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\\beans\users$\bpierce\Data\Documents\Attachments\jun_26\day1otlk_20130520_1300_prt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735" y="7433488"/>
            <a:ext cx="7134655" cy="440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\\beans\users$\bpierce\Data\Documents\Attachments\jun_26\300_130520_12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712" y="7396134"/>
            <a:ext cx="6387571" cy="44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\\beans\users$\bpierce\Data\Documents\Attachments\jun_26\vis.loop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794" y="18188435"/>
            <a:ext cx="6806054" cy="43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\\beans\users$\bpierce\Data\Documents\Attachments\jun_26\FWD.gif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7" b="32646"/>
          <a:stretch/>
        </p:blipFill>
        <p:spPr bwMode="auto">
          <a:xfrm>
            <a:off x="28986862" y="7585890"/>
            <a:ext cx="6985236" cy="38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\\beans\users$\bpierce\Data\Documents\Attachments\jun_26\cape.loop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139" y="24558113"/>
            <a:ext cx="6569531" cy="399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572538" y="28106689"/>
            <a:ext cx="6302376" cy="36226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66828" y="18148760"/>
            <a:ext cx="6771745" cy="443658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1481656" y="12065609"/>
            <a:ext cx="649221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r>
              <a:rPr lang="en-US" sz="3200" dirty="0" smtClean="0"/>
              <a:t>2:17Z , SPC issues a moderate risk of severe thunderstorm.</a:t>
            </a:r>
          </a:p>
          <a:p>
            <a:endParaRPr lang="en-US" sz="3200" dirty="0" smtClean="0"/>
          </a:p>
          <a:p>
            <a:r>
              <a:rPr lang="en-US" sz="3200" dirty="0"/>
              <a:t>19:40Z (2:40pm) Tornado warning </a:t>
            </a:r>
            <a:r>
              <a:rPr lang="en-US" sz="3200" dirty="0" smtClean="0"/>
              <a:t>issued.</a:t>
            </a:r>
          </a:p>
          <a:p>
            <a:endParaRPr lang="en-US" sz="3200" dirty="0" smtClean="0"/>
          </a:p>
          <a:p>
            <a:r>
              <a:rPr lang="en-US" sz="3200" dirty="0"/>
              <a:t>24hr CIMSS WRFCHEM Proxy simulations and derived products captures onset of severe </a:t>
            </a:r>
            <a:r>
              <a:rPr lang="en-US" sz="3200" dirty="0" err="1"/>
              <a:t>Wx</a:t>
            </a:r>
            <a:r>
              <a:rPr lang="en-US" sz="3200" dirty="0"/>
              <a:t> that led to </a:t>
            </a:r>
            <a:r>
              <a:rPr lang="en-US" sz="3200" dirty="0" smtClean="0"/>
              <a:t>Tornado </a:t>
            </a:r>
            <a:r>
              <a:rPr lang="en-US" sz="3200" dirty="0"/>
              <a:t>outbreak.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7130090" y="14422413"/>
            <a:ext cx="61634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GOES-R ABI LI and CAPE retrievals are in reasonable agreement with 18Z Dallas/Fort Worth, TX sounding prior to May 20, tornado outbreak.</a:t>
            </a:r>
            <a:endParaRPr lang="en-US" sz="3200" dirty="0"/>
          </a:p>
        </p:txBody>
      </p:sp>
      <p:sp>
        <p:nvSpPr>
          <p:cNvPr id="67" name="Oval 66"/>
          <p:cNvSpPr/>
          <p:nvPr/>
        </p:nvSpPr>
        <p:spPr>
          <a:xfrm>
            <a:off x="24757436" y="19881711"/>
            <a:ext cx="685799" cy="685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39006840" y="20008708"/>
            <a:ext cx="685799" cy="685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25044400" y="14719300"/>
            <a:ext cx="7442200" cy="5499100"/>
          </a:xfrm>
          <a:prstGeom prst="straightConnector1">
            <a:avLst/>
          </a:prstGeom>
          <a:ln w="38100" cmpd="sng">
            <a:gradFill flip="none" rotWithShape="1">
              <a:gsLst>
                <a:gs pos="41000">
                  <a:srgbClr val="FF0000"/>
                </a:gs>
                <a:gs pos="14000">
                  <a:srgbClr val="FFFFFF"/>
                </a:gs>
              </a:gsLst>
              <a:lin ang="0" scaled="1"/>
              <a:tileRect/>
            </a:gradFill>
            <a:prstDash val="lg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32486603" y="14770103"/>
            <a:ext cx="6866464" cy="5583764"/>
          </a:xfrm>
          <a:prstGeom prst="straightConnector1">
            <a:avLst/>
          </a:prstGeom>
          <a:ln w="38100" cmpd="sng">
            <a:gradFill flip="none" rotWithShape="1">
              <a:gsLst>
                <a:gs pos="36000">
                  <a:srgbClr val="FF0000"/>
                </a:gs>
                <a:gs pos="29000">
                  <a:srgbClr val="FFFFFF"/>
                </a:gs>
              </a:gsLst>
              <a:lin ang="0" scaled="1"/>
              <a:tileRect/>
            </a:gra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21" name="Picture 29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34268" y="18152533"/>
            <a:ext cx="7162800" cy="4452408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1860966" y="19970609"/>
            <a:ext cx="685799" cy="685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418500" y="23068146"/>
            <a:ext cx="14318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Matching proxy derived ABI products</a:t>
            </a:r>
            <a:endParaRPr lang="en-US" sz="4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3252875" y="27405154"/>
            <a:ext cx="215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Airmass RGB</a:t>
            </a:r>
            <a:endParaRPr lang="en-US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9251903" y="24064679"/>
            <a:ext cx="139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CAPE</a:t>
            </a:r>
            <a:endParaRPr lang="en-US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6193024" y="24149346"/>
            <a:ext cx="139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</a:t>
            </a:r>
            <a:endParaRPr lang="en-US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0184692" y="27505228"/>
            <a:ext cx="139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TPW</a:t>
            </a:r>
            <a:endParaRPr lang="en-US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22832287" y="6841680"/>
            <a:ext cx="18541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SPC monitors and alerts public about the development of a possible sever weather event.</a:t>
            </a:r>
            <a:endParaRPr lang="en-US" sz="3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22649093" y="5955012"/>
            <a:ext cx="191854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Rated:EF-5, Fatalities:25, Injuries:390, Damage:~$3B, Path length:17miles, Path Width:1.3 miles. </a:t>
            </a:r>
            <a:endParaRPr lang="en-US" sz="3200" b="1" dirty="0"/>
          </a:p>
        </p:txBody>
      </p:sp>
      <p:pic>
        <p:nvPicPr>
          <p:cNvPr id="61" name="Picture 2" descr="\\beans\users$\bpierce\Data\Documents\Attachments\jun_26\li.loop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316" y="24570266"/>
            <a:ext cx="6536267" cy="39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813067" y="28092398"/>
            <a:ext cx="5935133" cy="3705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FFE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FFE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21836</TotalTime>
  <Words>587</Words>
  <Application>Microsoft Macintosh PowerPoint</Application>
  <PresentationFormat>Custom</PresentationFormat>
  <Paragraphs>66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Liam E. Gumley</dc:creator>
  <cp:lastModifiedBy>Kaba Bah</cp:lastModifiedBy>
  <cp:revision>2059</cp:revision>
  <cp:lastPrinted>2013-04-04T18:43:44Z</cp:lastPrinted>
  <dcterms:created xsi:type="dcterms:W3CDTF">2013-01-01T14:51:42Z</dcterms:created>
  <dcterms:modified xsi:type="dcterms:W3CDTF">2013-07-22T17:38:13Z</dcterms:modified>
</cp:coreProperties>
</file>