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2" r:id="rId2"/>
    <p:sldId id="281" r:id="rId3"/>
    <p:sldId id="264" r:id="rId4"/>
    <p:sldId id="259" r:id="rId5"/>
    <p:sldId id="257" r:id="rId6"/>
    <p:sldId id="283" r:id="rId7"/>
    <p:sldId id="285" r:id="rId8"/>
    <p:sldId id="284" r:id="rId9"/>
    <p:sldId id="267" r:id="rId10"/>
    <p:sldId id="279" r:id="rId11"/>
    <p:sldId id="277" r:id="rId12"/>
    <p:sldId id="275" r:id="rId13"/>
    <p:sldId id="276" r:id="rId14"/>
    <p:sldId id="272" r:id="rId15"/>
    <p:sldId id="286" r:id="rId16"/>
    <p:sldId id="27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7" autoAdjust="0"/>
    <p:restoredTop sz="94660"/>
  </p:normalViewPr>
  <p:slideViewPr>
    <p:cSldViewPr snapToGrid="0" snapToObjects="1">
      <p:cViewPr varScale="1">
        <p:scale>
          <a:sx n="116" d="100"/>
          <a:sy n="116" d="100"/>
        </p:scale>
        <p:origin x="-12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646FF4-E659-F346-B06C-1FE479781D54}" type="datetimeFigureOut">
              <a:rPr lang="en-US" smtClean="0"/>
              <a:t>6/26/17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CAB8-4561-F342-BF7D-F1FA09120D98}" type="slidenum">
              <a:rPr lang="en-US" smtClean="0"/>
              <a:t>‹#›</a:t>
            </a:fld>
            <a:endParaRPr lang="en-US"/>
          </a:p>
        </p:txBody>
      </p:sp>
    </p:spTree>
    <p:extLst>
      <p:ext uri="{BB962C8B-B14F-4D97-AF65-F5344CB8AC3E}">
        <p14:creationId xmlns:p14="http://schemas.microsoft.com/office/powerpoint/2010/main" val="1014610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3</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9</a:t>
            </a:fld>
            <a:endParaRPr lang="en-US" smtClean="0">
              <a:solidFill>
                <a:prstClr val="black"/>
              </a:solidFill>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67256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Units</a:t>
            </a:r>
            <a:r>
              <a:rPr lang="en-US" baseline="0" dirty="0" smtClean="0"/>
              <a:t> are Celsius by default for SST in </a:t>
            </a:r>
            <a:r>
              <a:rPr lang="en-US" baseline="0" dirty="0" err="1" smtClean="0"/>
              <a:t>McIDAS</a:t>
            </a:r>
            <a:r>
              <a:rPr lang="en-US" baseline="0" dirty="0" smtClean="0"/>
              <a:t>-V because of </a:t>
            </a:r>
            <a:r>
              <a:rPr lang="en-US" baseline="0" dirty="0" err="1" smtClean="0"/>
              <a:t>unidata</a:t>
            </a:r>
            <a:r>
              <a:rPr lang="en-US" baseline="0" dirty="0" smtClean="0"/>
              <a:t> defaults for IDV.</a:t>
            </a:r>
          </a:p>
          <a:p>
            <a:r>
              <a:rPr lang="en-US" baseline="0" dirty="0" smtClean="0"/>
              <a:t>SST calculated everywhere except land, even where it is cloudy and despite quality flags.</a:t>
            </a:r>
            <a:endParaRPr lang="en-US" dirty="0"/>
          </a:p>
        </p:txBody>
      </p:sp>
      <p:sp>
        <p:nvSpPr>
          <p:cNvPr id="4" name="Slide Number Placeholder 3"/>
          <p:cNvSpPr>
            <a:spLocks noGrp="1"/>
          </p:cNvSpPr>
          <p:nvPr>
            <p:ph type="sldNum" sz="quarter" idx="10"/>
          </p:nvPr>
        </p:nvSpPr>
        <p:spPr/>
        <p:txBody>
          <a:bodyPr/>
          <a:lstStyle/>
          <a:p>
            <a:fld id="{A42DC147-879E-4A84-A607-1FC424DC8606}" type="slidenum">
              <a:rPr lang="en-US" smtClean="0"/>
              <a:t>11</a:t>
            </a:fld>
            <a:endParaRPr lang="en-US"/>
          </a:p>
        </p:txBody>
      </p:sp>
    </p:spTree>
    <p:extLst>
      <p:ext uri="{BB962C8B-B14F-4D97-AF65-F5344CB8AC3E}">
        <p14:creationId xmlns:p14="http://schemas.microsoft.com/office/powerpoint/2010/main" val="414601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temperature range on the SST</a:t>
            </a:r>
            <a:r>
              <a:rPr lang="en-US" baseline="0" dirty="0" smtClean="0"/>
              <a:t> was changed to match the temperature range of the LST so they could share the same scale</a:t>
            </a:r>
            <a:endParaRPr lang="en-US" dirty="0"/>
          </a:p>
        </p:txBody>
      </p:sp>
      <p:sp>
        <p:nvSpPr>
          <p:cNvPr id="4" name="Slide Number Placeholder 3"/>
          <p:cNvSpPr>
            <a:spLocks noGrp="1"/>
          </p:cNvSpPr>
          <p:nvPr>
            <p:ph type="sldNum" sz="quarter" idx="10"/>
          </p:nvPr>
        </p:nvSpPr>
        <p:spPr/>
        <p:txBody>
          <a:bodyPr/>
          <a:lstStyle/>
          <a:p>
            <a:fld id="{A42DC147-879E-4A84-A607-1FC424DC8606}" type="slidenum">
              <a:rPr lang="en-US" smtClean="0"/>
              <a:t>12</a:t>
            </a:fld>
            <a:endParaRPr lang="en-US"/>
          </a:p>
        </p:txBody>
      </p:sp>
    </p:spTree>
    <p:extLst>
      <p:ext uri="{BB962C8B-B14F-4D97-AF65-F5344CB8AC3E}">
        <p14:creationId xmlns:p14="http://schemas.microsoft.com/office/powerpoint/2010/main" val="7419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temperature range on the SST</a:t>
            </a:r>
            <a:r>
              <a:rPr lang="en-US" baseline="0" dirty="0" smtClean="0"/>
              <a:t> was changed to match the temperature range of the LST so they could share the same scale.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Cloud Top Heights 1500m and below</a:t>
            </a:r>
            <a:r>
              <a:rPr lang="en-US" baseline="0" dirty="0" smtClean="0"/>
              <a:t> were made transparent.</a:t>
            </a:r>
            <a:endParaRPr lang="en-US" dirty="0"/>
          </a:p>
        </p:txBody>
      </p:sp>
      <p:sp>
        <p:nvSpPr>
          <p:cNvPr id="4" name="Slide Number Placeholder 3"/>
          <p:cNvSpPr>
            <a:spLocks noGrp="1"/>
          </p:cNvSpPr>
          <p:nvPr>
            <p:ph type="sldNum" sz="quarter" idx="10"/>
          </p:nvPr>
        </p:nvSpPr>
        <p:spPr/>
        <p:txBody>
          <a:bodyPr/>
          <a:lstStyle/>
          <a:p>
            <a:fld id="{A42DC147-879E-4A84-A607-1FC424DC8606}" type="slidenum">
              <a:rPr lang="en-US" smtClean="0"/>
              <a:t>13</a:t>
            </a:fld>
            <a:endParaRPr lang="en-US"/>
          </a:p>
        </p:txBody>
      </p:sp>
    </p:spTree>
    <p:extLst>
      <p:ext uri="{BB962C8B-B14F-4D97-AF65-F5344CB8AC3E}">
        <p14:creationId xmlns:p14="http://schemas.microsoft.com/office/powerpoint/2010/main" val="249869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166694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03655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20302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22162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120F66-68B7-1445-953C-20707F3FF41E}"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13973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120F66-68B7-1445-953C-20707F3FF41E}"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85310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120F66-68B7-1445-953C-20707F3FF41E}" type="datetimeFigureOut">
              <a:rPr lang="en-US" smtClean="0"/>
              <a:t>6/26/17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365668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120F66-68B7-1445-953C-20707F3FF41E}" type="datetimeFigureOut">
              <a:rPr lang="en-US" smtClean="0"/>
              <a:t>6/26/17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1834771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20F66-68B7-1445-953C-20707F3FF41E}" type="datetimeFigureOut">
              <a:rPr lang="en-US" smtClean="0"/>
              <a:t>6/26/17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395388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20F66-68B7-1445-953C-20707F3FF41E}"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276041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20F66-68B7-1445-953C-20707F3FF41E}"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39206590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alpha val="9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20F66-68B7-1445-953C-20707F3FF41E}" type="datetimeFigureOut">
              <a:rPr lang="en-US" smtClean="0"/>
              <a:t>6/26/17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98537-426E-1D41-89B9-F3160330466B}" type="slidenum">
              <a:rPr lang="en-US" smtClean="0"/>
              <a:t>‹#›</a:t>
            </a:fld>
            <a:endParaRPr lang="en-US"/>
          </a:p>
        </p:txBody>
      </p:sp>
    </p:spTree>
    <p:extLst>
      <p:ext uri="{BB962C8B-B14F-4D97-AF65-F5344CB8AC3E}">
        <p14:creationId xmlns:p14="http://schemas.microsoft.com/office/powerpoint/2010/main" val="2046224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ftp://ftp.ssec.wisc.edu/ABI/kaba/temp/tims/" TargetMode="External"/><Relationship Id="rId4" Type="http://schemas.openxmlformats.org/officeDocument/2006/relationships/hyperlink" Target="ftp://ftp.ssec.wisc.edu/ABI/kaba/temp/tims/witorn02.mp4" TargetMode="External"/><Relationship Id="rId1" Type="http://schemas.openxmlformats.org/officeDocument/2006/relationships/slideLayout" Target="../slideLayouts/slideLayout2.xml"/><Relationship Id="rId2" Type="http://schemas.openxmlformats.org/officeDocument/2006/relationships/hyperlink" Target="ftp://ftp.ssec.wisc.edu/ABI/kaba/student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226783"/>
            <a:ext cx="8637813" cy="1143000"/>
          </a:xfrm>
        </p:spPr>
        <p:txBody>
          <a:bodyPr>
            <a:normAutofit fontScale="90000"/>
          </a:bodyPr>
          <a:lstStyle/>
          <a:p>
            <a:r>
              <a:rPr lang="en-US" dirty="0" smtClean="0">
                <a:solidFill>
                  <a:srgbClr val="FFFF00"/>
                </a:solidFill>
              </a:rPr>
              <a:t>GOES-</a:t>
            </a:r>
            <a:r>
              <a:rPr lang="en-US" dirty="0">
                <a:solidFill>
                  <a:srgbClr val="FFFF00"/>
                </a:solidFill>
              </a:rPr>
              <a:t>R Advanced Baseline </a:t>
            </a:r>
            <a:r>
              <a:rPr lang="en-US" dirty="0" smtClean="0">
                <a:solidFill>
                  <a:srgbClr val="FFFF00"/>
                </a:solidFill>
              </a:rPr>
              <a:t>Imager (ABI) </a:t>
            </a:r>
            <a:br>
              <a:rPr lang="en-US" dirty="0" smtClean="0">
                <a:solidFill>
                  <a:srgbClr val="FFFF00"/>
                </a:solidFill>
              </a:rPr>
            </a:br>
            <a:r>
              <a:rPr lang="en-US" dirty="0" smtClean="0">
                <a:solidFill>
                  <a:srgbClr val="FFFF00"/>
                </a:solidFill>
              </a:rPr>
              <a:t>Outline.</a:t>
            </a:r>
          </a:p>
        </p:txBody>
      </p:sp>
      <p:sp>
        <p:nvSpPr>
          <p:cNvPr id="9219" name="Rectangle 3"/>
          <p:cNvSpPr>
            <a:spLocks noGrp="1" noChangeArrowheads="1"/>
          </p:cNvSpPr>
          <p:nvPr>
            <p:ph type="body" idx="1"/>
          </p:nvPr>
        </p:nvSpPr>
        <p:spPr>
          <a:xfrm>
            <a:off x="304800" y="1340756"/>
            <a:ext cx="8839200" cy="5390243"/>
          </a:xfrm>
        </p:spPr>
        <p:txBody>
          <a:bodyPr>
            <a:normAutofit fontScale="92500" lnSpcReduction="10000"/>
          </a:bodyPr>
          <a:lstStyle/>
          <a:p>
            <a:pPr eaLnBrk="1" hangingPunct="1">
              <a:lnSpc>
                <a:spcPct val="90000"/>
              </a:lnSpc>
            </a:pPr>
            <a:r>
              <a:rPr lang="en-US" dirty="0" smtClean="0">
                <a:solidFill>
                  <a:schemeClr val="bg1"/>
                </a:solidFill>
              </a:rPr>
              <a:t>Polar vs Geo. (~800km vs ~36000km) </a:t>
            </a:r>
          </a:p>
          <a:p>
            <a:pPr marL="0" indent="0" eaLnBrk="1" hangingPunct="1">
              <a:lnSpc>
                <a:spcPct val="90000"/>
              </a:lnSpc>
              <a:buNone/>
            </a:pPr>
            <a:endParaRPr lang="en-US" dirty="0" smtClean="0">
              <a:solidFill>
                <a:schemeClr val="bg1"/>
              </a:solidFill>
            </a:endParaRP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GOES-15/16</a:t>
            </a:r>
          </a:p>
          <a:p>
            <a:pPr eaLnBrk="1" hangingPunct="1">
              <a:lnSpc>
                <a:spcPct val="90000"/>
              </a:lnSpc>
            </a:pPr>
            <a:r>
              <a:rPr lang="en-US" dirty="0" smtClean="0">
                <a:solidFill>
                  <a:srgbClr val="FFFF00"/>
                </a:solidFill>
              </a:rPr>
              <a:t>Futures: G16- ABI </a:t>
            </a:r>
          </a:p>
          <a:p>
            <a:pPr lvl="1">
              <a:lnSpc>
                <a:spcPct val="90000"/>
              </a:lnSpc>
            </a:pPr>
            <a:r>
              <a:rPr lang="en-US" dirty="0" smtClean="0">
                <a:solidFill>
                  <a:schemeClr val="bg1"/>
                </a:solidFill>
              </a:rPr>
              <a:t>Nov-2016</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Spatial</a:t>
            </a:r>
          </a:p>
          <a:p>
            <a:pPr lvl="1">
              <a:lnSpc>
                <a:spcPct val="90000"/>
              </a:lnSpc>
            </a:pPr>
            <a:r>
              <a:rPr lang="en-US" dirty="0" smtClean="0">
                <a:solidFill>
                  <a:schemeClr val="bg1"/>
                </a:solidFill>
              </a:rPr>
              <a:t>Temporal</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3" name="TextBox 2"/>
          <p:cNvSpPr txBox="1">
            <a:spLocks noChangeArrowheads="1"/>
          </p:cNvSpPr>
          <p:nvPr/>
        </p:nvSpPr>
        <p:spPr bwMode="auto">
          <a:xfrm>
            <a:off x="7162800" y="6241125"/>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41732" y="2639779"/>
            <a:ext cx="4763175" cy="3265714"/>
          </a:xfrm>
          <a:prstGeom prst="rect">
            <a:avLst/>
          </a:prstGeom>
        </p:spPr>
      </p:pic>
    </p:spTree>
    <p:extLst>
      <p:ext uri="{BB962C8B-B14F-4D97-AF65-F5344CB8AC3E}">
        <p14:creationId xmlns:p14="http://schemas.microsoft.com/office/powerpoint/2010/main" val="40126760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323439"/>
          </a:xfrm>
          <a:prstGeom prst="rect">
            <a:avLst/>
          </a:prstGeom>
          <a:noFill/>
        </p:spPr>
        <p:txBody>
          <a:bodyPr wrap="square" rtlCol="0">
            <a:spAutoFit/>
          </a:bodyPr>
          <a:lstStyle/>
          <a:p>
            <a:r>
              <a:rPr lang="en-US" sz="1600" dirty="0" smtClean="0"/>
              <a:t>Land Surface Temperature (LST)</a:t>
            </a:r>
          </a:p>
          <a:p>
            <a:endParaRPr lang="en-US" sz="1600" dirty="0" smtClean="0"/>
          </a:p>
          <a:p>
            <a:r>
              <a:rPr lang="en-US" sz="1600" dirty="0" smtClean="0"/>
              <a:t>ABI Simulated Data from GRE_DO3.0b</a:t>
            </a:r>
          </a:p>
        </p:txBody>
      </p:sp>
      <p:pic>
        <p:nvPicPr>
          <p:cNvPr id="4" name="Picture 3" descr="OR_ABI-L2-LSTF-M3_G16_s20161101241006_e20161101251375_c2016110125851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20236061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323439"/>
          </a:xfrm>
          <a:prstGeom prst="rect">
            <a:avLst/>
          </a:prstGeom>
          <a:noFill/>
        </p:spPr>
        <p:txBody>
          <a:bodyPr wrap="square" rtlCol="0">
            <a:spAutoFit/>
          </a:bodyPr>
          <a:lstStyle/>
          <a:p>
            <a:r>
              <a:rPr lang="en-US" sz="1600" dirty="0" smtClean="0"/>
              <a:t>Sea Surface Temperature (SST)</a:t>
            </a:r>
          </a:p>
          <a:p>
            <a:endParaRPr lang="en-US" sz="1600" dirty="0" smtClean="0"/>
          </a:p>
          <a:p>
            <a:r>
              <a:rPr lang="en-US" sz="1600" dirty="0" smtClean="0"/>
              <a:t>ABI Simulated Data from GRE_DO3.0b</a:t>
            </a:r>
          </a:p>
        </p:txBody>
      </p:sp>
      <p:pic>
        <p:nvPicPr>
          <p:cNvPr id="4" name="Picture 3" descr="OR_ABI-L2-SSTF-M3_G16_s20161101155566_e20161101251375_c201611012554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22291866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569660"/>
          </a:xfrm>
          <a:prstGeom prst="rect">
            <a:avLst/>
          </a:prstGeom>
          <a:noFill/>
        </p:spPr>
        <p:txBody>
          <a:bodyPr wrap="square" rtlCol="0">
            <a:spAutoFit/>
          </a:bodyPr>
          <a:lstStyle/>
          <a:p>
            <a:r>
              <a:rPr lang="en-US" sz="1600" dirty="0" smtClean="0"/>
              <a:t>Land Surface Temperature (LST) and Sea Surface Temperature (SST)</a:t>
            </a:r>
          </a:p>
          <a:p>
            <a:endParaRPr lang="en-US" sz="1600" dirty="0" smtClean="0"/>
          </a:p>
          <a:p>
            <a:r>
              <a:rPr lang="en-US" sz="1600" dirty="0" smtClean="0"/>
              <a:t>ABI Simulated Data from GRE_DO3.0b</a:t>
            </a:r>
          </a:p>
        </p:txBody>
      </p:sp>
      <p:pic>
        <p:nvPicPr>
          <p:cNvPr id="4" name="Picture 3" descr="OR_ABI-L2-LSTF-s20161101241006_SSTF-M3_G16_s20161101155566_e20161101251375_c201611012554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41502278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815882"/>
          </a:xfrm>
          <a:prstGeom prst="rect">
            <a:avLst/>
          </a:prstGeom>
          <a:noFill/>
        </p:spPr>
        <p:txBody>
          <a:bodyPr wrap="square" rtlCol="0">
            <a:spAutoFit/>
          </a:bodyPr>
          <a:lstStyle/>
          <a:p>
            <a:r>
              <a:rPr lang="en-US" sz="1600" dirty="0" smtClean="0"/>
              <a:t>Land Surface Temperature (LST) and Sea Surface Temperature (SST) and Cloud Top Height (HT)</a:t>
            </a:r>
          </a:p>
          <a:p>
            <a:endParaRPr lang="en-US" sz="1600" dirty="0" smtClean="0"/>
          </a:p>
          <a:p>
            <a:r>
              <a:rPr lang="en-US" sz="1600" dirty="0" smtClean="0"/>
              <a:t>ABI Simulated Data from GRE_DO3.0b</a:t>
            </a:r>
          </a:p>
        </p:txBody>
      </p:sp>
      <p:pic>
        <p:nvPicPr>
          <p:cNvPr id="4" name="Picture 3" descr="OR_ABI-L2-ACHAF-LSTF-s20161101241006_SSTF-M3_G16_s20161101155566_e20161101251375_c201611012554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32362936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McIDAS</a:t>
            </a:r>
            <a:r>
              <a:rPr lang="en-US" dirty="0" smtClean="0"/>
              <a:t>-V on hands</a:t>
            </a:r>
            <a:endParaRPr lang="en-US" dirty="0"/>
          </a:p>
        </p:txBody>
      </p:sp>
      <p:sp>
        <p:nvSpPr>
          <p:cNvPr id="3" name="Content Placeholder 2"/>
          <p:cNvSpPr>
            <a:spLocks noGrp="1"/>
          </p:cNvSpPr>
          <p:nvPr>
            <p:ph idx="1"/>
          </p:nvPr>
        </p:nvSpPr>
        <p:spPr/>
        <p:txBody>
          <a:bodyPr/>
          <a:lstStyle/>
          <a:p>
            <a:r>
              <a:rPr lang="en-US" dirty="0" smtClean="0">
                <a:solidFill>
                  <a:schemeClr val="bg1"/>
                </a:solidFill>
              </a:rPr>
              <a:t>Sample Data:</a:t>
            </a:r>
          </a:p>
          <a:p>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hlinkClick r:id="rId2" action="ppaction://hlinkfile"/>
              </a:rPr>
              <a:t>ftp://ftp.ssec.wisc.edu/ABI/kaba/students</a:t>
            </a:r>
            <a:r>
              <a:rPr lang="en-US" sz="2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hlinkClick r:id="rId2" action="ppaction://hlinkfile"/>
              </a:rPr>
              <a:t>/</a:t>
            </a:r>
            <a:endParaRPr lang="en-US" sz="2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marL="0" indent="0">
              <a:buNone/>
            </a:pPr>
            <a:endParaRPr lang="en-US" dirty="0"/>
          </a:p>
          <a:p>
            <a:r>
              <a:rPr lang="en-US" dirty="0" smtClean="0">
                <a:solidFill>
                  <a:schemeClr val="bg1">
                    <a:lumMod val="95000"/>
                  </a:schemeClr>
                </a:solidFill>
              </a:rPr>
              <a:t>Sample </a:t>
            </a:r>
            <a:r>
              <a:rPr lang="en-US" dirty="0" smtClean="0">
                <a:solidFill>
                  <a:schemeClr val="bg1">
                    <a:lumMod val="95000"/>
                  </a:schemeClr>
                </a:solidFill>
              </a:rPr>
              <a:t>movies and images</a:t>
            </a:r>
            <a:r>
              <a:rPr lang="en-US" dirty="0" smtClean="0">
                <a:solidFill>
                  <a:schemeClr val="bg1">
                    <a:lumMod val="95000"/>
                  </a:schemeClr>
                </a:solidFill>
              </a:rPr>
              <a:t>:</a:t>
            </a:r>
          </a:p>
          <a:p>
            <a:r>
              <a:rPr lang="en-US" sz="2400" dirty="0">
                <a:solidFill>
                  <a:schemeClr val="bg1"/>
                </a:solidFill>
                <a:hlinkClick r:id="rId3" action="ppaction://hlinkfile"/>
              </a:rPr>
              <a:t>ftp://ftp.ssec.wisc.edu/ABI/kaba/temp/tims</a:t>
            </a:r>
            <a:r>
              <a:rPr lang="en-US" sz="2400" dirty="0" smtClean="0">
                <a:solidFill>
                  <a:schemeClr val="bg1"/>
                </a:solidFill>
                <a:hlinkClick r:id="rId3" action="ppaction://hlinkfile"/>
              </a:rPr>
              <a:t>/</a:t>
            </a:r>
            <a:endParaRPr lang="en-US" sz="2400" dirty="0" smtClean="0">
              <a:solidFill>
                <a:schemeClr val="bg1"/>
              </a:solidFill>
            </a:endParaRPr>
          </a:p>
          <a:p>
            <a:r>
              <a:rPr lang="en-US" sz="2400" dirty="0">
                <a:solidFill>
                  <a:schemeClr val="bg1"/>
                </a:solidFill>
                <a:hlinkClick r:id="rId4" action="ppaction://hlinkfile"/>
              </a:rPr>
              <a:t>ftp://ftp.ssec.wisc.edu/ABI/kaba/temp/tims</a:t>
            </a:r>
            <a:r>
              <a:rPr lang="en-US" sz="2400" dirty="0" smtClean="0">
                <a:solidFill>
                  <a:schemeClr val="bg1"/>
                </a:solidFill>
                <a:hlinkClick r:id="rId4" action="ppaction://hlinkfile"/>
              </a:rPr>
              <a:t>/</a:t>
            </a:r>
            <a:r>
              <a:rPr lang="en-US" sz="2400" dirty="0">
                <a:hlinkClick r:id="rId4" action="ppaction://hlinkfile"/>
              </a:rPr>
              <a:t>witorn02.</a:t>
            </a:r>
            <a:r>
              <a:rPr lang="en-US" sz="2400" dirty="0" smtClean="0">
                <a:hlinkClick r:id="rId4" action="ppaction://hlinkfile"/>
              </a:rPr>
              <a:t>mp4</a:t>
            </a:r>
            <a:endParaRPr lang="en-US" sz="2400" dirty="0" smtClean="0"/>
          </a:p>
          <a:p>
            <a:endParaRPr lang="en-US" sz="2400" dirty="0" smtClean="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7949258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968252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0" indent="0">
              <a:buNone/>
            </a:pPr>
            <a:endParaRPr lang="en-US" dirty="0" smtClean="0"/>
          </a:p>
          <a:p>
            <a:endParaRPr lang="en-US" dirty="0"/>
          </a:p>
          <a:p>
            <a:r>
              <a:rPr lang="en-US" dirty="0" smtClean="0"/>
              <a:t>                               </a:t>
            </a:r>
            <a:r>
              <a:rPr lang="en-US" dirty="0" smtClean="0">
                <a:solidFill>
                  <a:schemeClr val="bg1"/>
                </a:solidFill>
              </a:rPr>
              <a:t>     </a:t>
            </a:r>
            <a:r>
              <a:rPr lang="en-US" sz="5400" dirty="0" smtClean="0">
                <a:solidFill>
                  <a:schemeClr val="bg1"/>
                </a:solidFill>
              </a:rPr>
              <a:t>END</a:t>
            </a:r>
            <a:endParaRPr lang="en-US" sz="5400" dirty="0">
              <a:solidFill>
                <a:schemeClr val="bg1"/>
              </a:solidFill>
            </a:endParaRPr>
          </a:p>
        </p:txBody>
      </p:sp>
    </p:spTree>
    <p:extLst>
      <p:ext uri="{BB962C8B-B14F-4D97-AF65-F5344CB8AC3E}">
        <p14:creationId xmlns:p14="http://schemas.microsoft.com/office/powerpoint/2010/main" val="19862404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E28C10-53D9-4629-9606-A827DF48417F}" type="slidenum">
              <a:rPr lang="en-US" smtClean="0"/>
              <a:t>2</a:t>
            </a:fld>
            <a:endParaRPr lang="en-US"/>
          </a:p>
        </p:txBody>
      </p:sp>
      <p:pic>
        <p:nvPicPr>
          <p:cNvPr id="3" name="Picture 2" descr="Screen Shot 2015-10-27 at 9.48.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
            <a:ext cx="8610600" cy="6629400"/>
          </a:xfrm>
          <a:prstGeom prst="rect">
            <a:avLst/>
          </a:prstGeom>
        </p:spPr>
      </p:pic>
    </p:spTree>
    <p:extLst>
      <p:ext uri="{BB962C8B-B14F-4D97-AF65-F5344CB8AC3E}">
        <p14:creationId xmlns:p14="http://schemas.microsoft.com/office/powerpoint/2010/main" val="333540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dirty="0" smtClean="0">
                <a:solidFill>
                  <a:srgbClr val="FFFF00"/>
                </a:solidFill>
              </a:rPr>
              <a:t>The Advanced Baseline Imager:</a:t>
            </a:r>
          </a:p>
        </p:txBody>
      </p:sp>
      <p:sp>
        <p:nvSpPr>
          <p:cNvPr id="30723" name="Text Box 3"/>
          <p:cNvSpPr txBox="1">
            <a:spLocks noChangeArrowheads="1"/>
          </p:cNvSpPr>
          <p:nvPr/>
        </p:nvSpPr>
        <p:spPr bwMode="auto">
          <a:xfrm>
            <a:off x="76200" y="838200"/>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smtClean="0">
                <a:solidFill>
                  <a:srgbClr val="FFFF00"/>
                </a:solidFill>
              </a:rPr>
              <a:t>1: Spectral </a:t>
            </a:r>
            <a:r>
              <a:rPr lang="en-US" sz="2400" b="1" dirty="0">
                <a:solidFill>
                  <a:srgbClr val="FFFF00"/>
                </a:solidFill>
              </a:rPr>
              <a:t>Coverage</a:t>
            </a:r>
            <a:r>
              <a:rPr lang="en-US" sz="2400" dirty="0">
                <a:solidFill>
                  <a:srgbClr val="FFFF00"/>
                </a:solidFill>
              </a:rPr>
              <a:t>				</a:t>
            </a:r>
          </a:p>
          <a:p>
            <a:pPr fontAlgn="base">
              <a:spcBef>
                <a:spcPct val="0"/>
              </a:spcBef>
              <a:spcAft>
                <a:spcPct val="0"/>
              </a:spcAft>
            </a:pPr>
            <a:r>
              <a:rPr lang="en-US" sz="2400" dirty="0">
                <a:solidFill>
                  <a:srgbClr val="FFFF00"/>
                </a:solidFill>
              </a:rPr>
              <a:t>						</a:t>
            </a:r>
            <a:r>
              <a:rPr lang="en-US" sz="2400" dirty="0" smtClean="0">
                <a:solidFill>
                  <a:srgbClr val="FFFF00"/>
                </a:solidFill>
              </a:rPr>
              <a:t>     16 </a:t>
            </a:r>
            <a:r>
              <a:rPr lang="en-US" sz="2400" dirty="0">
                <a:solidFill>
                  <a:srgbClr val="FFFF00"/>
                </a:solidFill>
              </a:rPr>
              <a:t>bands	</a:t>
            </a:r>
            <a:r>
              <a:rPr lang="en-US" sz="2400" dirty="0" smtClean="0">
                <a:solidFill>
                  <a:srgbClr val="FFFF00"/>
                </a:solidFill>
              </a:rPr>
              <a:t>        </a:t>
            </a:r>
            <a:r>
              <a:rPr lang="en-US" sz="2400" dirty="0">
                <a:solidFill>
                  <a:srgbClr val="FFFF00"/>
                </a:solidFill>
              </a:rPr>
              <a:t>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smtClean="0">
                <a:solidFill>
                  <a:srgbClr val="FFFF00"/>
                </a:solidFill>
              </a:rPr>
              <a:t>2: Spatial </a:t>
            </a:r>
            <a:r>
              <a:rPr lang="en-US" sz="2400" b="1" dirty="0">
                <a:solidFill>
                  <a:srgbClr val="FFFF00"/>
                </a:solidFill>
              </a:rPr>
              <a:t>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a:t>
            </a:r>
            <a:r>
              <a:rPr lang="en-US" sz="2400" dirty="0" smtClean="0">
                <a:solidFill>
                  <a:srgbClr val="FFFF00"/>
                </a:solidFill>
              </a:rPr>
              <a:t>IR</a:t>
            </a:r>
            <a:r>
              <a:rPr lang="en-US" sz="2400" dirty="0">
                <a:solidFill>
                  <a:srgbClr val="FFFF00"/>
                </a:solidFill>
              </a:rPr>
              <a:t>	</a:t>
            </a:r>
            <a:r>
              <a:rPr lang="en-US" sz="2400" dirty="0" smtClean="0">
                <a:solidFill>
                  <a:srgbClr val="FFFF00"/>
                </a:solidFill>
              </a:rPr>
              <a:t>      1.0 </a:t>
            </a:r>
            <a:r>
              <a:rPr lang="en-US" sz="2400" dirty="0">
                <a:solidFill>
                  <a:srgbClr val="FFFF00"/>
                </a:solidFill>
              </a:rPr>
              <a:t>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smtClean="0">
                <a:solidFill>
                  <a:srgbClr val="FFFF00"/>
                </a:solidFill>
              </a:rPr>
              <a:t>3: Coverage</a:t>
            </a:r>
            <a:r>
              <a:rPr lang="en-US" sz="2400" b="1" dirty="0">
                <a:solidFill>
                  <a:srgbClr val="FFFF00"/>
                </a:solidFill>
              </a:rPr>
              <a:t>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smtClean="0">
                <a:solidFill>
                  <a:srgbClr val="FFFFFF"/>
                </a:solidFill>
              </a:rPr>
              <a:t>hourly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36872395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4408"/>
            <a:ext cx="8890000" cy="6573592"/>
          </a:xfrm>
          <a:prstGeom prst="rect">
            <a:avLst/>
          </a:prstGeom>
          <a:noFill/>
          <a:ln>
            <a:noFill/>
          </a:ln>
        </p:spPr>
      </p:pic>
      <p:sp>
        <p:nvSpPr>
          <p:cNvPr id="3" name="TextBox 2"/>
          <p:cNvSpPr txBox="1"/>
          <p:nvPr/>
        </p:nvSpPr>
        <p:spPr>
          <a:xfrm>
            <a:off x="3200400" y="-76200"/>
            <a:ext cx="2178301" cy="338554"/>
          </a:xfrm>
          <a:prstGeom prst="rect">
            <a:avLst/>
          </a:prstGeom>
          <a:noFill/>
        </p:spPr>
        <p:txBody>
          <a:bodyPr wrap="none" rtlCol="0">
            <a:spAutoFit/>
          </a:bodyPr>
          <a:lstStyle/>
          <a:p>
            <a:r>
              <a:rPr lang="en-US" sz="1600" dirty="0" smtClean="0"/>
              <a:t>GOES-15 band </a:t>
            </a:r>
            <a:r>
              <a:rPr lang="en-US" sz="1600" dirty="0" smtClean="0"/>
              <a:t>selection</a:t>
            </a:r>
            <a:endParaRPr lang="en-US" sz="1600" dirty="0"/>
          </a:p>
        </p:txBody>
      </p:sp>
    </p:spTree>
    <p:extLst>
      <p:ext uri="{BB962C8B-B14F-4D97-AF65-F5344CB8AC3E}">
        <p14:creationId xmlns:p14="http://schemas.microsoft.com/office/powerpoint/2010/main" val="34444715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18"/>
          <p:cNvSpPr txBox="1">
            <a:spLocks noChangeArrowheads="1"/>
          </p:cNvSpPr>
          <p:nvPr/>
        </p:nvSpPr>
        <p:spPr bwMode="auto">
          <a:xfrm>
            <a:off x="29718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0.64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4" name="Text Box 19"/>
          <p:cNvSpPr txBox="1">
            <a:spLocks noChangeArrowheads="1"/>
          </p:cNvSpPr>
          <p:nvPr/>
        </p:nvSpPr>
        <p:spPr bwMode="auto">
          <a:xfrm>
            <a:off x="5029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 name="Text Box 20"/>
          <p:cNvSpPr txBox="1">
            <a:spLocks noChangeArrowheads="1"/>
          </p:cNvSpPr>
          <p:nvPr/>
        </p:nvSpPr>
        <p:spPr bwMode="auto">
          <a:xfrm>
            <a:off x="6934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6" name="Text Box 21"/>
          <p:cNvSpPr txBox="1">
            <a:spLocks noChangeArrowheads="1"/>
          </p:cNvSpPr>
          <p:nvPr/>
        </p:nvSpPr>
        <p:spPr bwMode="auto">
          <a:xfrm>
            <a:off x="9906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7" name="Text Box 22"/>
          <p:cNvSpPr txBox="1">
            <a:spLocks noChangeArrowheads="1"/>
          </p:cNvSpPr>
          <p:nvPr/>
        </p:nvSpPr>
        <p:spPr bwMode="auto">
          <a:xfrm>
            <a:off x="30480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8" name="Text Box 23"/>
          <p:cNvSpPr txBox="1">
            <a:spLocks noChangeArrowheads="1"/>
          </p:cNvSpPr>
          <p:nvPr/>
        </p:nvSpPr>
        <p:spPr bwMode="auto">
          <a:xfrm>
            <a:off x="5105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9" name="Text Box 24"/>
          <p:cNvSpPr txBox="1">
            <a:spLocks noChangeArrowheads="1"/>
          </p:cNvSpPr>
          <p:nvPr/>
        </p:nvSpPr>
        <p:spPr bwMode="auto">
          <a:xfrm>
            <a:off x="7010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5"/>
          <p:cNvSpPr txBox="1">
            <a:spLocks noChangeArrowheads="1"/>
          </p:cNvSpPr>
          <p:nvPr/>
        </p:nvSpPr>
        <p:spPr bwMode="auto">
          <a:xfrm>
            <a:off x="914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1" name="Text Box 26"/>
          <p:cNvSpPr txBox="1">
            <a:spLocks noChangeArrowheads="1"/>
          </p:cNvSpPr>
          <p:nvPr/>
        </p:nvSpPr>
        <p:spPr bwMode="auto">
          <a:xfrm>
            <a:off x="29718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2" name="Text Box 27"/>
          <p:cNvSpPr txBox="1">
            <a:spLocks noChangeArrowheads="1"/>
          </p:cNvSpPr>
          <p:nvPr/>
        </p:nvSpPr>
        <p:spPr bwMode="auto">
          <a:xfrm>
            <a:off x="9144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8"/>
          <p:cNvSpPr txBox="1">
            <a:spLocks noChangeArrowheads="1"/>
          </p:cNvSpPr>
          <p:nvPr/>
        </p:nvSpPr>
        <p:spPr bwMode="auto">
          <a:xfrm>
            <a:off x="50292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9"/>
          <p:cNvSpPr txBox="1">
            <a:spLocks noChangeArrowheads="1"/>
          </p:cNvSpPr>
          <p:nvPr/>
        </p:nvSpPr>
        <p:spPr bwMode="auto">
          <a:xfrm>
            <a:off x="7010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30"/>
          <p:cNvSpPr txBox="1">
            <a:spLocks noChangeArrowheads="1"/>
          </p:cNvSpPr>
          <p:nvPr/>
        </p:nvSpPr>
        <p:spPr bwMode="auto">
          <a:xfrm>
            <a:off x="685800" y="5899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31"/>
          <p:cNvSpPr txBox="1">
            <a:spLocks noChangeArrowheads="1"/>
          </p:cNvSpPr>
          <p:nvPr/>
        </p:nvSpPr>
        <p:spPr bwMode="auto">
          <a:xfrm>
            <a:off x="29718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7" name="Text Box 32"/>
          <p:cNvSpPr txBox="1">
            <a:spLocks noChangeArrowheads="1"/>
          </p:cNvSpPr>
          <p:nvPr/>
        </p:nvSpPr>
        <p:spPr bwMode="auto">
          <a:xfrm>
            <a:off x="5029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33"/>
          <p:cNvSpPr txBox="1">
            <a:spLocks noChangeArrowheads="1"/>
          </p:cNvSpPr>
          <p:nvPr/>
        </p:nvSpPr>
        <p:spPr bwMode="auto">
          <a:xfrm>
            <a:off x="6934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Box 18"/>
          <p:cNvSpPr txBox="1"/>
          <p:nvPr/>
        </p:nvSpPr>
        <p:spPr>
          <a:xfrm>
            <a:off x="3200400" y="-76200"/>
            <a:ext cx="3113314" cy="338554"/>
          </a:xfrm>
          <a:prstGeom prst="rect">
            <a:avLst/>
          </a:prstGeom>
          <a:noFill/>
        </p:spPr>
        <p:txBody>
          <a:bodyPr wrap="square" rtlCol="0">
            <a:spAutoFit/>
          </a:bodyPr>
          <a:lstStyle/>
          <a:p>
            <a:r>
              <a:rPr lang="en-US" sz="1600" dirty="0" smtClean="0"/>
              <a:t>GOES-16: </a:t>
            </a:r>
            <a:r>
              <a:rPr lang="en-US" sz="1600" dirty="0" smtClean="0"/>
              <a:t>ABI band selection</a:t>
            </a:r>
            <a:endParaRPr lang="en-US" sz="1600" dirty="0"/>
          </a:p>
        </p:txBody>
      </p:sp>
    </p:spTree>
    <p:extLst>
      <p:ext uri="{BB962C8B-B14F-4D97-AF65-F5344CB8AC3E}">
        <p14:creationId xmlns:p14="http://schemas.microsoft.com/office/powerpoint/2010/main" val="2148971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854"/>
            <a:ext cx="8229600" cy="1143000"/>
          </a:xfrm>
        </p:spPr>
        <p:txBody>
          <a:bodyPr/>
          <a:lstStyle/>
          <a:p>
            <a:r>
              <a:rPr lang="en-US" dirty="0" smtClean="0">
                <a:solidFill>
                  <a:schemeClr val="bg1"/>
                </a:solidFill>
              </a:rPr>
              <a:t>GOES-16 TRUE COLOR RGB</a:t>
            </a:r>
            <a:endParaRPr lang="en-US" dirty="0">
              <a:solidFill>
                <a:schemeClr val="bg1"/>
              </a:solidFill>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41787" r="-41787"/>
          <a:stretch>
            <a:fillRect/>
          </a:stretch>
        </p:blipFill>
        <p:spPr>
          <a:xfrm>
            <a:off x="-358374" y="1081435"/>
            <a:ext cx="9795515" cy="5136819"/>
          </a:xfrm>
          <a:prstGeom prst="rect">
            <a:avLst/>
          </a:prstGeom>
        </p:spPr>
      </p:pic>
    </p:spTree>
    <p:extLst>
      <p:ext uri="{BB962C8B-B14F-4D97-AF65-F5344CB8AC3E}">
        <p14:creationId xmlns:p14="http://schemas.microsoft.com/office/powerpoint/2010/main" val="3816622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036"/>
            <a:ext cx="8229600" cy="936825"/>
          </a:xfrm>
        </p:spPr>
        <p:txBody>
          <a:bodyPr>
            <a:normAutofit/>
          </a:bodyPr>
          <a:lstStyle/>
          <a:p>
            <a:r>
              <a:rPr lang="en-US" sz="3200" dirty="0" smtClean="0">
                <a:solidFill>
                  <a:schemeClr val="bg1"/>
                </a:solidFill>
              </a:rPr>
              <a:t>GOES-16 TRUE COLOR RGB (ENHANCED)</a:t>
            </a:r>
            <a:endParaRPr lang="en-US" sz="3200" dirty="0">
              <a:solidFill>
                <a:schemeClr val="bg1"/>
              </a:solidFill>
            </a:endParaRPr>
          </a:p>
        </p:txBody>
      </p:sp>
      <p:pic>
        <p:nvPicPr>
          <p:cNvPr id="4" name="Content Placeholder 3" descr="Screen Shot 2017-06-26 at 9.47.08 AM.png"/>
          <p:cNvPicPr>
            <a:picLocks noGrp="1" noChangeAspect="1"/>
          </p:cNvPicPr>
          <p:nvPr>
            <p:ph idx="1"/>
          </p:nvPr>
        </p:nvPicPr>
        <p:blipFill>
          <a:blip r:embed="rId2">
            <a:extLst>
              <a:ext uri="{28A0092B-C50C-407E-A947-70E740481C1C}">
                <a14:useLocalDpi xmlns:a14="http://schemas.microsoft.com/office/drawing/2010/main" val="0"/>
              </a:ext>
            </a:extLst>
          </a:blip>
          <a:srcRect l="-26618" r="-26618"/>
          <a:stretch>
            <a:fillRect/>
          </a:stretch>
        </p:blipFill>
        <p:spPr>
          <a:xfrm>
            <a:off x="238915" y="1138022"/>
            <a:ext cx="8447885" cy="4988141"/>
          </a:xfrm>
        </p:spPr>
      </p:pic>
    </p:spTree>
    <p:extLst>
      <p:ext uri="{BB962C8B-B14F-4D97-AF65-F5344CB8AC3E}">
        <p14:creationId xmlns:p14="http://schemas.microsoft.com/office/powerpoint/2010/main" val="14261616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889"/>
            <a:ext cx="8229600" cy="857097"/>
          </a:xfrm>
        </p:spPr>
        <p:txBody>
          <a:bodyPr/>
          <a:lstStyle/>
          <a:p>
            <a:r>
              <a:rPr lang="en-US" dirty="0" smtClean="0">
                <a:solidFill>
                  <a:schemeClr val="bg1"/>
                </a:solidFill>
              </a:rPr>
              <a:t>FEATURES</a:t>
            </a:r>
            <a:endParaRPr lang="en-US" dirty="0">
              <a:solidFill>
                <a:schemeClr val="bg1"/>
              </a:solidFill>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4634" b="4634"/>
          <a:stretch>
            <a:fillRect/>
          </a:stretch>
        </p:blipFill>
        <p:spPr>
          <a:xfrm>
            <a:off x="457200" y="1018562"/>
            <a:ext cx="8229600" cy="5191161"/>
          </a:xfrm>
          <a:prstGeom prst="rect">
            <a:avLst/>
          </a:prstGeom>
        </p:spPr>
      </p:pic>
    </p:spTree>
    <p:extLst>
      <p:ext uri="{BB962C8B-B14F-4D97-AF65-F5344CB8AC3E}">
        <p14:creationId xmlns:p14="http://schemas.microsoft.com/office/powerpoint/2010/main" val="8964554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218444" y="228600"/>
            <a:ext cx="8818240"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smtClean="0">
                <a:solidFill>
                  <a:prstClr val="black"/>
                </a:solidFill>
                <a:latin typeface="Arial" pitchFamily="34" charset="0"/>
                <a:cs typeface="Arial" pitchFamily="34" charset="0"/>
              </a:rPr>
              <a:t>MESO, GOES</a:t>
            </a:r>
            <a:r>
              <a:rPr lang="en-US" sz="3200" b="1" dirty="0">
                <a:solidFill>
                  <a:prstClr val="black"/>
                </a:solidFill>
                <a:latin typeface="Arial" pitchFamily="34" charset="0"/>
                <a:cs typeface="Arial" pitchFamily="34" charset="0"/>
              </a:rPr>
              <a:t>-R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0459665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790</TotalTime>
  <Words>729</Words>
  <Application>Microsoft Macintosh PowerPoint</Application>
  <PresentationFormat>On-screen Show (4:3)</PresentationFormat>
  <Paragraphs>108</Paragraphs>
  <Slides>16</Slides>
  <Notes>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GOES-R Advanced Baseline Imager (ABI)  Outline.</vt:lpstr>
      <vt:lpstr>PowerPoint Presentation</vt:lpstr>
      <vt:lpstr>The Advanced Baseline Imager:</vt:lpstr>
      <vt:lpstr>PowerPoint Presentation</vt:lpstr>
      <vt:lpstr>PowerPoint Presentation</vt:lpstr>
      <vt:lpstr>GOES-16 TRUE COLOR RGB</vt:lpstr>
      <vt:lpstr>GOES-16 TRUE COLOR RGB (ENHANCED)</vt:lpstr>
      <vt:lpstr>FEATURES</vt:lpstr>
      <vt:lpstr>PowerPoint Presentation</vt:lpstr>
      <vt:lpstr>PowerPoint Presentation</vt:lpstr>
      <vt:lpstr>PowerPoint Presentation</vt:lpstr>
      <vt:lpstr>PowerPoint Presentation</vt:lpstr>
      <vt:lpstr>PowerPoint Presentation</vt:lpstr>
      <vt:lpstr>McIDAS-V on hands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Kaba Bah</dc:creator>
  <cp:lastModifiedBy>kbah Bah</cp:lastModifiedBy>
  <cp:revision>34</cp:revision>
  <dcterms:created xsi:type="dcterms:W3CDTF">2013-06-21T17:40:47Z</dcterms:created>
  <dcterms:modified xsi:type="dcterms:W3CDTF">2017-06-26T15:03:18Z</dcterms:modified>
</cp:coreProperties>
</file>