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64" r:id="rId3"/>
    <p:sldId id="259" r:id="rId4"/>
    <p:sldId id="257" r:id="rId5"/>
    <p:sldId id="261" r:id="rId6"/>
    <p:sldId id="267" r:id="rId7"/>
    <p:sldId id="263" r:id="rId8"/>
    <p:sldId id="260" r:id="rId9"/>
    <p:sldId id="273" r:id="rId10"/>
    <p:sldId id="269" r:id="rId11"/>
    <p:sldId id="271" r:id="rId12"/>
    <p:sldId id="272"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6" autoAdjust="0"/>
    <p:restoredTop sz="94660"/>
  </p:normalViewPr>
  <p:slideViewPr>
    <p:cSldViewPr snapToGrid="0" snapToObjects="1">
      <p:cViewPr varScale="1">
        <p:scale>
          <a:sx n="140" d="100"/>
          <a:sy n="140" d="100"/>
        </p:scale>
        <p:origin x="-1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46FF4-E659-F346-B06C-1FE479781D54}" type="datetimeFigureOut">
              <a:rPr lang="en-US" smtClean="0"/>
              <a:t>6/18/14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4CAB8-4561-F342-BF7D-F1FA09120D98}" type="slidenum">
              <a:rPr lang="en-US" smtClean="0"/>
              <a:t>‹#›</a:t>
            </a:fld>
            <a:endParaRPr lang="en-US"/>
          </a:p>
        </p:txBody>
      </p:sp>
    </p:spTree>
    <p:extLst>
      <p:ext uri="{BB962C8B-B14F-4D97-AF65-F5344CB8AC3E}">
        <p14:creationId xmlns:p14="http://schemas.microsoft.com/office/powerpoint/2010/main" val="1014610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34FF79-E925-4904-866E-9F1016C317F1}" type="slidenum">
              <a:rPr lang="en-US">
                <a:solidFill>
                  <a:prstClr val="black"/>
                </a:solidFill>
              </a:rPr>
              <a:pPr eaLnBrk="1" hangingPunct="1"/>
              <a:t>2</a:t>
            </a:fld>
            <a:endParaRPr lang="en-US">
              <a:solidFill>
                <a:prstClr val="black"/>
              </a:solidFill>
            </a:endParaRPr>
          </a:p>
        </p:txBody>
      </p:sp>
      <p:sp>
        <p:nvSpPr>
          <p:cNvPr id="107523" name="Rectangle 2"/>
          <p:cNvSpPr>
            <a:spLocks noGrp="1" noRot="1" noChangeAspect="1" noChangeArrowheads="1" noTextEdit="1"/>
          </p:cNvSpPr>
          <p:nvPr>
            <p:ph type="sldImg"/>
          </p:nvPr>
        </p:nvSpPr>
        <p:spPr>
          <a:xfrm>
            <a:off x="1152525" y="671513"/>
            <a:ext cx="4578350" cy="3433762"/>
          </a:xfrm>
          <a:ln/>
        </p:spPr>
      </p:sp>
      <p:sp>
        <p:nvSpPr>
          <p:cNvPr id="107524" name="Rectangle 3"/>
          <p:cNvSpPr>
            <a:spLocks noGrp="1" noChangeArrowheads="1"/>
          </p:cNvSpPr>
          <p:nvPr>
            <p:ph type="body" idx="1"/>
          </p:nvPr>
        </p:nvSpPr>
        <p:spPr>
          <a:xfrm>
            <a:off x="908050" y="4329113"/>
            <a:ext cx="50673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7" tIns="45028" rIns="90057" bIns="45028"/>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b="1" dirty="0" smtClean="0">
                <a:solidFill>
                  <a:srgbClr val="F8F8F8"/>
                </a:solidFill>
              </a:rPr>
              <a:t>Will provide automated hurricane intensity estimates for tropical cyclone analysts over the GOES-R observation domain using infrared geostationary infrared window (IRW) imagery</a:t>
            </a:r>
          </a:p>
          <a:p>
            <a:pPr>
              <a:lnSpc>
                <a:spcPct val="90000"/>
              </a:lnSpc>
              <a:defRPr/>
            </a:pPr>
            <a:r>
              <a:rPr lang="en-US" sz="1800" dirty="0">
                <a:solidFill>
                  <a:srgbClr val="FFFFFF"/>
                </a:solidFill>
              </a:rPr>
              <a:t>Significant Heritage to draw from:</a:t>
            </a:r>
          </a:p>
          <a:p>
            <a:pPr>
              <a:lnSpc>
                <a:spcPct val="90000"/>
              </a:lnSpc>
              <a:buFont typeface="Arial" pitchFamily="34" charset="0"/>
              <a:buChar char="•"/>
              <a:defRPr/>
            </a:pPr>
            <a:r>
              <a:rPr lang="en-US" sz="1800" dirty="0">
                <a:solidFill>
                  <a:srgbClr val="FFFFFF"/>
                </a:solidFill>
              </a:rPr>
              <a:t> </a:t>
            </a:r>
            <a:r>
              <a:rPr lang="en-US" sz="1600" dirty="0">
                <a:solidFill>
                  <a:srgbClr val="FFFFFF"/>
                </a:solidFill>
              </a:rPr>
              <a:t>Based on </a:t>
            </a:r>
            <a:r>
              <a:rPr lang="en-US" sz="1600" dirty="0">
                <a:solidFill>
                  <a:srgbClr val="FFCC00"/>
                </a:solidFill>
              </a:rPr>
              <a:t>Subjective Dvorak “Enhanced Infrared” (EIR) Technique (SDT)</a:t>
            </a:r>
            <a:r>
              <a:rPr lang="en-US" sz="1600" dirty="0">
                <a:solidFill>
                  <a:srgbClr val="FFFFFF"/>
                </a:solidFill>
              </a:rPr>
              <a:t> developed in the 1970’s and 1980’s by NOAA/NESDIS scientist Vern Dvorak.</a:t>
            </a:r>
          </a:p>
          <a:p>
            <a:pPr>
              <a:lnSpc>
                <a:spcPct val="90000"/>
              </a:lnSpc>
              <a:buFont typeface="Arial" pitchFamily="34" charset="0"/>
              <a:buChar char="•"/>
              <a:defRPr/>
            </a:pPr>
            <a:r>
              <a:rPr lang="en-US" sz="1600" dirty="0">
                <a:solidFill>
                  <a:srgbClr val="FFFFFF"/>
                </a:solidFill>
              </a:rPr>
              <a:t> Provides e</a:t>
            </a:r>
            <a:r>
              <a:rPr lang="en-US" sz="1400" dirty="0">
                <a:solidFill>
                  <a:srgbClr val="FFFFFF"/>
                </a:solidFill>
              </a:rPr>
              <a:t>stimated hurricane intensity in oceanic regions where direct aircraft reconnaissance measurements of intensity are not available.</a:t>
            </a:r>
          </a:p>
          <a:p>
            <a:pPr>
              <a:lnSpc>
                <a:spcPct val="90000"/>
              </a:lnSpc>
              <a:buFont typeface="Arial" pitchFamily="34" charset="0"/>
              <a:buChar char="•"/>
              <a:defRPr/>
            </a:pPr>
            <a:r>
              <a:rPr lang="en-US" sz="1400" dirty="0">
                <a:solidFill>
                  <a:srgbClr val="FFFFFF"/>
                </a:solidFill>
              </a:rPr>
              <a:t> Satellite-based technique that employs image pattern recognition techniques and empirically based rules to derive an estimate of Tropical Cyclone (TC) intensity in “T numbers” which ultimately relate to surface wind speeds.</a:t>
            </a:r>
          </a:p>
          <a:p>
            <a:pPr>
              <a:defRPr/>
            </a:pPr>
            <a:endParaRPr lang="en-US" b="1" dirty="0" smtClean="0">
              <a:solidFill>
                <a:srgbClr val="F8F8F8"/>
              </a:solidFill>
            </a:endParaRPr>
          </a:p>
          <a:p>
            <a:pPr>
              <a:defRPr/>
            </a:pPr>
            <a:r>
              <a:rPr lang="en-US" dirty="0" smtClean="0"/>
              <a:t>The increased higher density winds derived from the higher resolution GOES-R ABI allows forecasters to more accurately determine the extent of the eye and gale force winds (upper winds, not ground), and improve the model forecasts of track and intensity. Example compares the winds GOES-R ABI can produce with its 2-km IR spatial resolution and 5-min refresh rate as simulated using the Weather Research and Forecast (WRF) Model compared to the current GOES-R imager with 4-km IR resolution and 15 min or longer refresh rate.</a:t>
            </a:r>
          </a:p>
          <a:p>
            <a:pPr>
              <a:defRPr/>
            </a:pPr>
            <a:endParaRPr lang="en-US" dirty="0" smtClean="0"/>
          </a:p>
          <a:p>
            <a:pPr>
              <a:defRPr/>
            </a:pPr>
            <a:r>
              <a:rPr lang="en-US" dirty="0" smtClean="0"/>
              <a:t>GOES-R improves spatial and temporal resolution thereby increasing the accuracy of storm height </a:t>
            </a:r>
            <a:r>
              <a:rPr lang="en-US" dirty="0" err="1" smtClean="0"/>
              <a:t>assigment</a:t>
            </a:r>
            <a:r>
              <a:rPr lang="en-US" dirty="0" smtClean="0"/>
              <a:t>.  GOES-R will also detect and more define eye helping to more accurately predict forward track.</a:t>
            </a:r>
          </a:p>
          <a:p>
            <a:pPr>
              <a:defRPr/>
            </a:pPr>
            <a:endParaRPr lang="en-US" dirty="0" smtClean="0"/>
          </a:p>
          <a:p>
            <a:pPr>
              <a:defRPr/>
            </a:pPr>
            <a:r>
              <a:rPr lang="en-US" b="1" i="1" dirty="0" smtClean="0">
                <a:solidFill>
                  <a:srgbClr val="FFFF00"/>
                </a:solidFill>
              </a:rPr>
              <a:t>The higher density winds derived from the GOES-R ABI allows forecasters to more accurately determine the extent of the eye and gale force winds, and will improve the model forecasts of track and intensity.</a:t>
            </a:r>
          </a:p>
          <a:p>
            <a:pPr>
              <a:defRPr/>
            </a:pPr>
            <a:endParaRPr lang="en-US" dirty="0" smtClean="0"/>
          </a:p>
          <a:p>
            <a:pPr>
              <a:defRPr/>
            </a:pPr>
            <a:endParaRPr lang="en-US" dirty="0"/>
          </a:p>
        </p:txBody>
      </p:sp>
      <p:sp>
        <p:nvSpPr>
          <p:cNvPr id="50180" name="Slide Number Placeholder 3"/>
          <p:cNvSpPr>
            <a:spLocks noGrp="1"/>
          </p:cNvSpPr>
          <p:nvPr>
            <p:ph type="sldNum" sz="quarter" idx="5"/>
          </p:nvPr>
        </p:nvSpPr>
        <p:spPr bwMode="auto">
          <a:noFill/>
          <a:ln>
            <a:miter lim="800000"/>
            <a:headEnd/>
            <a:tailEnd/>
          </a:ln>
        </p:spPr>
        <p:txBody>
          <a:bodyPr/>
          <a:lstStyle/>
          <a:p>
            <a:fld id="{260AEC5E-7676-4AD3-93E6-00596A9E4D71}" type="slidenum">
              <a:rPr lang="en-US" smtClean="0">
                <a:solidFill>
                  <a:prstClr val="black"/>
                </a:solidFill>
                <a:ea typeface="ＭＳ Ｐゴシック" pitchFamily="34" charset="-128"/>
              </a:rPr>
              <a:pPr/>
              <a:t>6</a:t>
            </a:fld>
            <a:endParaRPr lang="en-US" smtClean="0">
              <a:solidFill>
                <a:prstClr val="black"/>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20F66-68B7-1445-953C-20707F3FF41E}" type="datetimeFigureOut">
              <a:rPr lang="en-US" smtClean="0"/>
              <a:t>6/18/14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416669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20F66-68B7-1445-953C-20707F3FF41E}" type="datetimeFigureOut">
              <a:rPr lang="en-US" smtClean="0"/>
              <a:t>6/18/14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403655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20F66-68B7-1445-953C-20707F3FF41E}" type="datetimeFigureOut">
              <a:rPr lang="en-US" smtClean="0"/>
              <a:t>6/18/14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420302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20F66-68B7-1445-953C-20707F3FF41E}" type="datetimeFigureOut">
              <a:rPr lang="en-US" smtClean="0"/>
              <a:t>6/18/14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42216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20F66-68B7-1445-953C-20707F3FF41E}" type="datetimeFigureOut">
              <a:rPr lang="en-US" smtClean="0"/>
              <a:t>6/18/14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413973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20F66-68B7-1445-953C-20707F3FF41E}" type="datetimeFigureOut">
              <a:rPr lang="en-US" smtClean="0"/>
              <a:t>6/18/14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8531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20F66-68B7-1445-953C-20707F3FF41E}" type="datetimeFigureOut">
              <a:rPr lang="en-US" smtClean="0"/>
              <a:t>6/18/14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36566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20F66-68B7-1445-953C-20707F3FF41E}" type="datetimeFigureOut">
              <a:rPr lang="en-US" smtClean="0"/>
              <a:t>6/18/14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183477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20F66-68B7-1445-953C-20707F3FF41E}" type="datetimeFigureOut">
              <a:rPr lang="en-US" smtClean="0"/>
              <a:t>6/18/14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395388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20F66-68B7-1445-953C-20707F3FF41E}" type="datetimeFigureOut">
              <a:rPr lang="en-US" smtClean="0"/>
              <a:t>6/18/14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276041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20F66-68B7-1445-953C-20707F3FF41E}" type="datetimeFigureOut">
              <a:rPr lang="en-US" smtClean="0"/>
              <a:t>6/18/14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98537-426E-1D41-89B9-F3160330466B}" type="slidenum">
              <a:rPr lang="en-US" smtClean="0"/>
              <a:t>‹#›</a:t>
            </a:fld>
            <a:endParaRPr lang="en-US"/>
          </a:p>
        </p:txBody>
      </p:sp>
    </p:spTree>
    <p:extLst>
      <p:ext uri="{BB962C8B-B14F-4D97-AF65-F5344CB8AC3E}">
        <p14:creationId xmlns:p14="http://schemas.microsoft.com/office/powerpoint/2010/main" val="3920659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alpha val="9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20F66-68B7-1445-953C-20707F3FF41E}" type="datetimeFigureOut">
              <a:rPr lang="en-US" smtClean="0"/>
              <a:t>6/18/14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98537-426E-1D41-89B9-F3160330466B}" type="slidenum">
              <a:rPr lang="en-US" smtClean="0"/>
              <a:t>‹#›</a:t>
            </a:fld>
            <a:endParaRPr lang="en-US"/>
          </a:p>
        </p:txBody>
      </p:sp>
    </p:spTree>
    <p:extLst>
      <p:ext uri="{BB962C8B-B14F-4D97-AF65-F5344CB8AC3E}">
        <p14:creationId xmlns:p14="http://schemas.microsoft.com/office/powerpoint/2010/main" val="2046224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hyperlink" Target="ftp://ftp.ssec.wisc.edu/ABI/kaba/sim-abi/fgf/VAL/" TargetMode="External"/><Relationship Id="rId4" Type="http://schemas.openxmlformats.org/officeDocument/2006/relationships/hyperlink" Target="ftp://ftp.ssec.wisc.edu/ABI/kaba/sim-abi/fgf/images/" TargetMode="External"/><Relationship Id="rId1" Type="http://schemas.openxmlformats.org/officeDocument/2006/relationships/slideLayout" Target="../slideLayouts/slideLayout2.xml"/><Relationship Id="rId2" Type="http://schemas.openxmlformats.org/officeDocument/2006/relationships/hyperlink" Target="ftp://ftp.ssec.wisc.edu/ABI/kaba/sim-abi/fgf/GR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8.png"/><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6783"/>
            <a:ext cx="8637813" cy="1143000"/>
          </a:xfrm>
        </p:spPr>
        <p:txBody>
          <a:bodyPr>
            <a:normAutofit fontScale="90000"/>
          </a:bodyPr>
          <a:lstStyle/>
          <a:p>
            <a:r>
              <a:rPr lang="en-US" dirty="0" smtClean="0">
                <a:solidFill>
                  <a:srgbClr val="FFFF00"/>
                </a:solidFill>
              </a:rPr>
              <a:t>GOES-</a:t>
            </a:r>
            <a:r>
              <a:rPr lang="en-US" dirty="0">
                <a:solidFill>
                  <a:srgbClr val="FFFF00"/>
                </a:solidFill>
              </a:rPr>
              <a:t>R Advanced Baseline </a:t>
            </a:r>
            <a:r>
              <a:rPr lang="en-US" dirty="0" smtClean="0">
                <a:solidFill>
                  <a:srgbClr val="FFFF00"/>
                </a:solidFill>
              </a:rPr>
              <a:t>Imager (ABI) </a:t>
            </a:r>
            <a:br>
              <a:rPr lang="en-US" dirty="0" smtClean="0">
                <a:solidFill>
                  <a:srgbClr val="FFFF00"/>
                </a:solidFill>
              </a:rPr>
            </a:br>
            <a:r>
              <a:rPr lang="en-US" dirty="0" smtClean="0">
                <a:solidFill>
                  <a:srgbClr val="FFFF00"/>
                </a:solidFill>
              </a:rPr>
              <a:t>Outline.</a:t>
            </a:r>
          </a:p>
        </p:txBody>
      </p:sp>
      <p:sp>
        <p:nvSpPr>
          <p:cNvPr id="9219" name="Rectangle 3"/>
          <p:cNvSpPr>
            <a:spLocks noGrp="1" noChangeArrowheads="1"/>
          </p:cNvSpPr>
          <p:nvPr>
            <p:ph type="body" idx="1"/>
          </p:nvPr>
        </p:nvSpPr>
        <p:spPr>
          <a:xfrm>
            <a:off x="304800" y="1340756"/>
            <a:ext cx="8839200" cy="5390243"/>
          </a:xfrm>
        </p:spPr>
        <p:txBody>
          <a:bodyPr>
            <a:normAutofit fontScale="92500" lnSpcReduction="10000"/>
          </a:bodyPr>
          <a:lstStyle/>
          <a:p>
            <a:pPr eaLnBrk="1" hangingPunct="1">
              <a:lnSpc>
                <a:spcPct val="90000"/>
              </a:lnSpc>
            </a:pPr>
            <a:r>
              <a:rPr lang="en-US" dirty="0" smtClean="0">
                <a:solidFill>
                  <a:schemeClr val="bg1"/>
                </a:solidFill>
              </a:rPr>
              <a:t>Polar </a:t>
            </a:r>
            <a:r>
              <a:rPr lang="en-US" dirty="0" err="1" smtClean="0">
                <a:solidFill>
                  <a:schemeClr val="bg1"/>
                </a:solidFill>
              </a:rPr>
              <a:t>vs</a:t>
            </a:r>
            <a:r>
              <a:rPr lang="en-US" dirty="0" smtClean="0">
                <a:solidFill>
                  <a:schemeClr val="bg1"/>
                </a:solidFill>
              </a:rPr>
              <a:t> Geo.</a:t>
            </a:r>
          </a:p>
          <a:p>
            <a:pPr marL="0" indent="0" eaLnBrk="1" hangingPunct="1">
              <a:lnSpc>
                <a:spcPct val="90000"/>
              </a:lnSpc>
              <a:buNone/>
            </a:pPr>
            <a:endParaRPr lang="en-US" dirty="0" smtClean="0">
              <a:solidFill>
                <a:schemeClr val="bg1"/>
              </a:solidFill>
            </a:endParaRPr>
          </a:p>
          <a:p>
            <a:pPr eaLnBrk="1" hangingPunct="1">
              <a:lnSpc>
                <a:spcPct val="90000"/>
              </a:lnSpc>
            </a:pPr>
            <a:r>
              <a:rPr lang="en-US" dirty="0" smtClean="0">
                <a:solidFill>
                  <a:schemeClr val="bg1"/>
                </a:solidFill>
              </a:rPr>
              <a:t>Current GOES Imager and Sounder</a:t>
            </a:r>
          </a:p>
          <a:p>
            <a:pPr lvl="1" eaLnBrk="1" hangingPunct="1">
              <a:lnSpc>
                <a:spcPct val="90000"/>
              </a:lnSpc>
            </a:pPr>
            <a:r>
              <a:rPr lang="en-US" dirty="0" smtClean="0">
                <a:solidFill>
                  <a:schemeClr val="bg1"/>
                </a:solidFill>
              </a:rPr>
              <a:t>GOES-14/15</a:t>
            </a:r>
          </a:p>
          <a:p>
            <a:pPr eaLnBrk="1" hangingPunct="1">
              <a:lnSpc>
                <a:spcPct val="90000"/>
              </a:lnSpc>
            </a:pPr>
            <a:r>
              <a:rPr lang="en-US" dirty="0" smtClean="0">
                <a:solidFill>
                  <a:srgbClr val="FFFF00"/>
                </a:solidFill>
              </a:rPr>
              <a:t>Futures: ABI </a:t>
            </a:r>
          </a:p>
          <a:p>
            <a:pPr lvl="1" eaLnBrk="1" hangingPunct="1">
              <a:lnSpc>
                <a:spcPct val="90000"/>
              </a:lnSpc>
            </a:pPr>
            <a:r>
              <a:rPr lang="en-US" dirty="0" smtClean="0">
                <a:solidFill>
                  <a:schemeClr val="bg1"/>
                </a:solidFill>
              </a:rPr>
              <a:t>Spectral</a:t>
            </a:r>
          </a:p>
          <a:p>
            <a:pPr lvl="1" eaLnBrk="1" hangingPunct="1">
              <a:lnSpc>
                <a:spcPct val="90000"/>
              </a:lnSpc>
            </a:pPr>
            <a:r>
              <a:rPr lang="en-US" dirty="0" smtClean="0">
                <a:solidFill>
                  <a:schemeClr val="bg1"/>
                </a:solidFill>
              </a:rPr>
              <a:t>Spatial</a:t>
            </a:r>
          </a:p>
          <a:p>
            <a:pPr lvl="1">
              <a:lnSpc>
                <a:spcPct val="90000"/>
              </a:lnSpc>
            </a:pPr>
            <a:r>
              <a:rPr lang="en-US" dirty="0" smtClean="0">
                <a:solidFill>
                  <a:schemeClr val="bg1"/>
                </a:solidFill>
              </a:rPr>
              <a:t>Temporal</a:t>
            </a:r>
          </a:p>
          <a:p>
            <a:pPr marL="457200" lvl="1" indent="0" eaLnBrk="1" hangingPunct="1">
              <a:lnSpc>
                <a:spcPct val="90000"/>
              </a:lnSpc>
              <a:buNone/>
            </a:pPr>
            <a:endParaRPr lang="en-US" dirty="0" smtClean="0">
              <a:solidFill>
                <a:schemeClr val="bg1"/>
              </a:solidFill>
            </a:endParaRPr>
          </a:p>
          <a:p>
            <a:pPr eaLnBrk="1" hangingPunct="1">
              <a:lnSpc>
                <a:spcPct val="90000"/>
              </a:lnSpc>
            </a:pPr>
            <a:r>
              <a:rPr lang="en-US" dirty="0" smtClean="0">
                <a:solidFill>
                  <a:schemeClr val="bg1"/>
                </a:solidFill>
              </a:rPr>
              <a:t>Summary</a:t>
            </a:r>
          </a:p>
          <a:p>
            <a:pPr lvl="1" eaLnBrk="1" hangingPunct="1">
              <a:lnSpc>
                <a:spcPct val="90000"/>
              </a:lnSpc>
            </a:pPr>
            <a:r>
              <a:rPr lang="en-US" dirty="0" smtClean="0">
                <a:solidFill>
                  <a:schemeClr val="bg1"/>
                </a:solidFill>
              </a:rPr>
              <a:t>More information</a:t>
            </a:r>
          </a:p>
          <a:p>
            <a:pPr lvl="1" eaLnBrk="1" hangingPunct="1">
              <a:lnSpc>
                <a:spcPct val="90000"/>
              </a:lnSpc>
            </a:pPr>
            <a:r>
              <a:rPr lang="en-US" dirty="0" smtClean="0">
                <a:solidFill>
                  <a:schemeClr val="bg1"/>
                </a:solidFill>
              </a:rPr>
              <a:t>Questions</a:t>
            </a:r>
          </a:p>
        </p:txBody>
      </p:sp>
      <p:sp>
        <p:nvSpPr>
          <p:cNvPr id="9223" name="TextBox 2"/>
          <p:cNvSpPr txBox="1">
            <a:spLocks noChangeArrowheads="1"/>
          </p:cNvSpPr>
          <p:nvPr/>
        </p:nvSpPr>
        <p:spPr bwMode="auto">
          <a:xfrm>
            <a:off x="7162800" y="6241125"/>
            <a:ext cx="1542107" cy="25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srgbClr val="000000"/>
                </a:solidFill>
              </a:rPr>
              <a:t>Lockheed Martin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1732" y="2639779"/>
            <a:ext cx="4763175" cy="3265714"/>
          </a:xfrm>
          <a:prstGeom prst="rect">
            <a:avLst/>
          </a:prstGeom>
        </p:spPr>
      </p:pic>
    </p:spTree>
    <p:extLst>
      <p:ext uri="{BB962C8B-B14F-4D97-AF65-F5344CB8AC3E}">
        <p14:creationId xmlns:p14="http://schemas.microsoft.com/office/powerpoint/2010/main" val="4012676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hidden="1"/>
          <p:cNvSpPr>
            <a:spLocks noGrp="1" noChangeArrowheads="1"/>
          </p:cNvSpPr>
          <p:nvPr>
            <p:ph type="title"/>
          </p:nvPr>
        </p:nvSpPr>
        <p:spPr/>
        <p:txBody>
          <a:bodyPr/>
          <a:lstStyle/>
          <a:p>
            <a:pPr eaLnBrk="1" hangingPunct="1"/>
            <a:endParaRPr lang="en-US" smtClean="0"/>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30930B-9BE4-4EB7-906F-3EE3EA2A0EDC}" type="slidenum">
              <a:rPr lang="en-US" smtClean="0">
                <a:solidFill>
                  <a:srgbClr val="000000"/>
                </a:solidFill>
              </a:rPr>
              <a:pPr eaLnBrk="1" hangingPunct="1"/>
              <a:t>10</a:t>
            </a:fld>
            <a:endParaRPr lang="en-US" smtClean="0">
              <a:solidFill>
                <a:srgbClr val="000000"/>
              </a:solidFill>
            </a:endParaRPr>
          </a:p>
        </p:txBody>
      </p:sp>
      <p:sp>
        <p:nvSpPr>
          <p:cNvPr id="5" name="Text Box 5"/>
          <p:cNvSpPr txBox="1">
            <a:spLocks noChangeArrowheads="1"/>
          </p:cNvSpPr>
          <p:nvPr/>
        </p:nvSpPr>
        <p:spPr bwMode="auto">
          <a:xfrm>
            <a:off x="564245" y="6320968"/>
            <a:ext cx="832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t>         FULL </a:t>
            </a:r>
            <a:r>
              <a:rPr lang="en-US" dirty="0" smtClean="0"/>
              <a:t>DISK Band 7: Shortwave IR window band - fog, fires, etc.</a:t>
            </a:r>
            <a:endParaRPr lang="en-US" dirty="0">
              <a:solidFill>
                <a:srgbClr val="000000"/>
              </a:solidFill>
            </a:endParaRPr>
          </a:p>
        </p:txBody>
      </p:sp>
      <p:pic>
        <p:nvPicPr>
          <p:cNvPr id="2" name="Picture 1" descr="GOES-R_ABI_TBB_b07_75W_2005_0604_2030ut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36" y="390070"/>
            <a:ext cx="6495143" cy="5858329"/>
          </a:xfrm>
          <a:prstGeom prst="rect">
            <a:avLst/>
          </a:prstGeom>
        </p:spPr>
      </p:pic>
    </p:spTree>
    <p:extLst>
      <p:ext uri="{BB962C8B-B14F-4D97-AF65-F5344CB8AC3E}">
        <p14:creationId xmlns:p14="http://schemas.microsoft.com/office/powerpoint/2010/main" val="537565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hidden="1"/>
          <p:cNvSpPr>
            <a:spLocks noGrp="1" noChangeArrowheads="1"/>
          </p:cNvSpPr>
          <p:nvPr>
            <p:ph type="title"/>
          </p:nvPr>
        </p:nvSpPr>
        <p:spPr/>
        <p:txBody>
          <a:bodyPr/>
          <a:lstStyle/>
          <a:p>
            <a:pPr eaLnBrk="1" hangingPunct="1"/>
            <a:endParaRPr lang="en-US" smtClean="0"/>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30930B-9BE4-4EB7-906F-3EE3EA2A0EDC}" type="slidenum">
              <a:rPr lang="en-US" smtClean="0">
                <a:solidFill>
                  <a:srgbClr val="000000"/>
                </a:solidFill>
              </a:rPr>
              <a:pPr eaLnBrk="1" hangingPunct="1"/>
              <a:t>11</a:t>
            </a:fld>
            <a:endParaRPr lang="en-US" smtClean="0">
              <a:solidFill>
                <a:srgbClr val="000000"/>
              </a:solidFill>
            </a:endParaRPr>
          </a:p>
        </p:txBody>
      </p:sp>
      <p:sp>
        <p:nvSpPr>
          <p:cNvPr id="5" name="Text Box 5"/>
          <p:cNvSpPr txBox="1">
            <a:spLocks noChangeArrowheads="1"/>
          </p:cNvSpPr>
          <p:nvPr/>
        </p:nvSpPr>
        <p:spPr bwMode="auto">
          <a:xfrm>
            <a:off x="564245" y="6320968"/>
            <a:ext cx="8321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t>         FULL </a:t>
            </a:r>
            <a:r>
              <a:rPr lang="en-US" dirty="0" smtClean="0"/>
              <a:t>DISK Band 7: Shortwave IR window band - fog, fires, etc.</a:t>
            </a:r>
            <a:endParaRPr lang="en-US" dirty="0">
              <a:solidFill>
                <a:srgbClr val="000000"/>
              </a:solidFill>
            </a:endParaRPr>
          </a:p>
        </p:txBody>
      </p:sp>
      <p:pic>
        <p:nvPicPr>
          <p:cNvPr id="3" name="Picture 2" descr="GOES-R_ABI_TBB_b07_137W_FD_2008_0626_2200UT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864" y="408219"/>
            <a:ext cx="6495143" cy="5822038"/>
          </a:xfrm>
          <a:prstGeom prst="rect">
            <a:avLst/>
          </a:prstGeom>
        </p:spPr>
      </p:pic>
    </p:spTree>
    <p:extLst>
      <p:ext uri="{BB962C8B-B14F-4D97-AF65-F5344CB8AC3E}">
        <p14:creationId xmlns:p14="http://schemas.microsoft.com/office/powerpoint/2010/main" val="2104557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McIDAS</a:t>
            </a:r>
            <a:r>
              <a:rPr lang="en-US" dirty="0" smtClean="0"/>
              <a:t>-V on hands</a:t>
            </a:r>
            <a:endParaRPr lang="en-US" dirty="0"/>
          </a:p>
        </p:txBody>
      </p:sp>
      <p:sp>
        <p:nvSpPr>
          <p:cNvPr id="3" name="Content Placeholder 2"/>
          <p:cNvSpPr>
            <a:spLocks noGrp="1"/>
          </p:cNvSpPr>
          <p:nvPr>
            <p:ph idx="1"/>
          </p:nvPr>
        </p:nvSpPr>
        <p:spPr/>
        <p:txBody>
          <a:bodyPr/>
          <a:lstStyle/>
          <a:p>
            <a:r>
              <a:rPr lang="en-US" dirty="0" smtClean="0">
                <a:solidFill>
                  <a:schemeClr val="bg1"/>
                </a:solidFill>
              </a:rPr>
              <a:t>Sample Data:</a:t>
            </a:r>
          </a:p>
          <a:p>
            <a:r>
              <a:rPr lang="de-DE" sz="2400" dirty="0" smtClean="0">
                <a:solidFill>
                  <a:schemeClr val="bg1"/>
                </a:solidFill>
                <a:hlinkClick r:id="rId2" action="ppaction://hlinkfile"/>
              </a:rPr>
              <a:t>ftp</a:t>
            </a:r>
            <a:r>
              <a:rPr lang="de-DE" sz="2400" dirty="0">
                <a:solidFill>
                  <a:schemeClr val="bg1"/>
                </a:solidFill>
                <a:hlinkClick r:id="rId2" action="ppaction://hlinkfile"/>
              </a:rPr>
              <a:t>://ftp.ssec.wisc.edu/ABI/kaba/sim-abi/fgf/GRB</a:t>
            </a:r>
            <a:r>
              <a:rPr lang="de-DE" dirty="0" smtClean="0">
                <a:hlinkClick r:id="rId2" action="ppaction://hlinkfile"/>
              </a:rPr>
              <a:t>/</a:t>
            </a:r>
            <a:endParaRPr lang="de-DE" dirty="0" smtClean="0"/>
          </a:p>
          <a:p>
            <a:r>
              <a:rPr lang="de-DE" sz="2400" dirty="0">
                <a:solidFill>
                  <a:schemeClr val="bg1"/>
                </a:solidFill>
                <a:hlinkClick r:id="rId3" action="ppaction://hlinkfile"/>
              </a:rPr>
              <a:t>ftp://ftp.ssec.wisc.edu/ABI/kaba/sim-abi/fgf/VAL</a:t>
            </a:r>
            <a:r>
              <a:rPr lang="de-DE" sz="2400" dirty="0" smtClean="0">
                <a:solidFill>
                  <a:schemeClr val="bg1"/>
                </a:solidFill>
                <a:hlinkClick r:id="rId3" action="ppaction://hlinkfile"/>
              </a:rPr>
              <a:t>/</a:t>
            </a:r>
            <a:endParaRPr lang="de-DE" sz="2400" dirty="0" smtClean="0">
              <a:solidFill>
                <a:schemeClr val="bg1"/>
              </a:solidFill>
            </a:endParaRPr>
          </a:p>
          <a:p>
            <a:pPr marL="0" indent="0">
              <a:buNone/>
            </a:pPr>
            <a:endParaRPr lang="en-US" dirty="0"/>
          </a:p>
          <a:p>
            <a:r>
              <a:rPr lang="en-US" dirty="0" smtClean="0">
                <a:solidFill>
                  <a:schemeClr val="bg1">
                    <a:lumMod val="95000"/>
                  </a:schemeClr>
                </a:solidFill>
              </a:rPr>
              <a:t>Sample images:</a:t>
            </a:r>
          </a:p>
          <a:p>
            <a:r>
              <a:rPr lang="de-DE" sz="2400" dirty="0">
                <a:solidFill>
                  <a:schemeClr val="bg1"/>
                </a:solidFill>
                <a:hlinkClick r:id="rId4" action="ppaction://hlinkfile"/>
              </a:rPr>
              <a:t>ftp://ftp.ssec.wisc.edu/ABI/kaba/sim-abi/fgf/images</a:t>
            </a:r>
            <a:r>
              <a:rPr lang="de-DE" sz="2400" dirty="0" smtClean="0">
                <a:solidFill>
                  <a:schemeClr val="bg1"/>
                </a:solidFill>
                <a:hlinkClick r:id="rId4" action="ppaction://hlinkfile"/>
              </a:rPr>
              <a:t>/</a:t>
            </a:r>
            <a:endParaRPr lang="de-DE" sz="2400" dirty="0" smtClean="0">
              <a:solidFill>
                <a:schemeClr val="bg1"/>
              </a:solidFill>
            </a:endParaRPr>
          </a:p>
          <a:p>
            <a:endParaRPr lang="en-US" dirty="0"/>
          </a:p>
        </p:txBody>
      </p:sp>
    </p:spTree>
    <p:extLst>
      <p:ext uri="{BB962C8B-B14F-4D97-AF65-F5344CB8AC3E}">
        <p14:creationId xmlns:p14="http://schemas.microsoft.com/office/powerpoint/2010/main" val="179492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a:p>
            <a:endParaRPr lang="en-US" dirty="0"/>
          </a:p>
          <a:p>
            <a:r>
              <a:rPr lang="en-US" dirty="0" smtClean="0"/>
              <a:t>                               </a:t>
            </a:r>
            <a:r>
              <a:rPr lang="en-US" dirty="0" smtClean="0">
                <a:solidFill>
                  <a:schemeClr val="bg1"/>
                </a:solidFill>
              </a:rPr>
              <a:t>     </a:t>
            </a:r>
            <a:r>
              <a:rPr lang="en-US" sz="5400" dirty="0" smtClean="0">
                <a:solidFill>
                  <a:schemeClr val="bg1"/>
                </a:solidFill>
              </a:rPr>
              <a:t>END</a:t>
            </a:r>
            <a:endParaRPr lang="en-US" sz="5400" dirty="0">
              <a:solidFill>
                <a:schemeClr val="bg1"/>
              </a:solidFill>
            </a:endParaRPr>
          </a:p>
        </p:txBody>
      </p:sp>
    </p:spTree>
    <p:extLst>
      <p:ext uri="{BB962C8B-B14F-4D97-AF65-F5344CB8AC3E}">
        <p14:creationId xmlns:p14="http://schemas.microsoft.com/office/powerpoint/2010/main" val="198624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28600" y="-228600"/>
            <a:ext cx="8915400" cy="1371600"/>
          </a:xfrm>
        </p:spPr>
        <p:txBody>
          <a:bodyPr/>
          <a:lstStyle/>
          <a:p>
            <a:pPr eaLnBrk="1" hangingPunct="1"/>
            <a:r>
              <a:rPr lang="en-US" sz="4000" dirty="0" smtClean="0">
                <a:solidFill>
                  <a:srgbClr val="FFFF00"/>
                </a:solidFill>
              </a:rPr>
              <a:t>The Advanced Baseline Imager:</a:t>
            </a:r>
          </a:p>
        </p:txBody>
      </p:sp>
      <p:sp>
        <p:nvSpPr>
          <p:cNvPr id="30723" name="Text Box 3"/>
          <p:cNvSpPr txBox="1">
            <a:spLocks noChangeArrowheads="1"/>
          </p:cNvSpPr>
          <p:nvPr/>
        </p:nvSpPr>
        <p:spPr bwMode="auto">
          <a:xfrm>
            <a:off x="76200" y="8382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8325" eaLnBrk="0" hangingPunct="0">
              <a:defRPr>
                <a:solidFill>
                  <a:schemeClr val="tx1"/>
                </a:solidFill>
                <a:latin typeface="Arial" pitchFamily="34" charset="0"/>
              </a:defRPr>
            </a:lvl1pPr>
            <a:lvl2pPr marL="742950" indent="-285750" defTabSz="568325" eaLnBrk="0" hangingPunct="0">
              <a:defRPr>
                <a:solidFill>
                  <a:schemeClr val="tx1"/>
                </a:solidFill>
                <a:latin typeface="Arial" pitchFamily="34" charset="0"/>
              </a:defRPr>
            </a:lvl2pPr>
            <a:lvl3pPr marL="1143000" indent="-228600" defTabSz="568325" eaLnBrk="0" hangingPunct="0">
              <a:defRPr>
                <a:solidFill>
                  <a:schemeClr val="tx1"/>
                </a:solidFill>
                <a:latin typeface="Arial" pitchFamily="34" charset="0"/>
              </a:defRPr>
            </a:lvl3pPr>
            <a:lvl4pPr marL="1600200" indent="-228600" defTabSz="568325" eaLnBrk="0" hangingPunct="0">
              <a:defRPr>
                <a:solidFill>
                  <a:schemeClr val="tx1"/>
                </a:solidFill>
                <a:latin typeface="Arial" pitchFamily="34" charset="0"/>
              </a:defRPr>
            </a:lvl4pPr>
            <a:lvl5pPr marL="2057400" indent="-228600" defTabSz="568325" eaLnBrk="0" hangingPunct="0">
              <a:defRPr>
                <a:solidFill>
                  <a:schemeClr val="tx1"/>
                </a:solidFill>
                <a:latin typeface="Arial" pitchFamily="34" charset="0"/>
              </a:defRPr>
            </a:lvl5pPr>
            <a:lvl6pPr marL="2514600" indent="-228600" defTabSz="568325" eaLnBrk="0" fontAlgn="base" hangingPunct="0">
              <a:spcBef>
                <a:spcPct val="0"/>
              </a:spcBef>
              <a:spcAft>
                <a:spcPct val="0"/>
              </a:spcAft>
              <a:defRPr>
                <a:solidFill>
                  <a:schemeClr val="tx1"/>
                </a:solidFill>
                <a:latin typeface="Arial" pitchFamily="34" charset="0"/>
              </a:defRPr>
            </a:lvl6pPr>
            <a:lvl7pPr marL="2971800" indent="-228600" defTabSz="568325" eaLnBrk="0" fontAlgn="base" hangingPunct="0">
              <a:spcBef>
                <a:spcPct val="0"/>
              </a:spcBef>
              <a:spcAft>
                <a:spcPct val="0"/>
              </a:spcAft>
              <a:defRPr>
                <a:solidFill>
                  <a:schemeClr val="tx1"/>
                </a:solidFill>
                <a:latin typeface="Arial" pitchFamily="34" charset="0"/>
              </a:defRPr>
            </a:lvl7pPr>
            <a:lvl8pPr marL="3429000" indent="-228600" defTabSz="568325" eaLnBrk="0" fontAlgn="base" hangingPunct="0">
              <a:spcBef>
                <a:spcPct val="0"/>
              </a:spcBef>
              <a:spcAft>
                <a:spcPct val="0"/>
              </a:spcAft>
              <a:defRPr>
                <a:solidFill>
                  <a:schemeClr val="tx1"/>
                </a:solidFill>
                <a:latin typeface="Arial" pitchFamily="34" charset="0"/>
              </a:defRPr>
            </a:lvl8pPr>
            <a:lvl9pPr marL="3886200" indent="-228600" defTabSz="568325"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a:solidFill>
                  <a:srgbClr val="FFFF00"/>
                </a:solidFill>
              </a:rPr>
              <a:t>				  			ABI				</a:t>
            </a:r>
            <a:r>
              <a:rPr lang="en-US" sz="2400" b="1" dirty="0">
                <a:solidFill>
                  <a:srgbClr val="FFFFFF"/>
                </a:solidFill>
              </a:rPr>
              <a:t>Current</a:t>
            </a:r>
          </a:p>
          <a:p>
            <a:pPr fontAlgn="base">
              <a:spcBef>
                <a:spcPct val="0"/>
              </a:spcBef>
              <a:spcAft>
                <a:spcPct val="0"/>
              </a:spcAft>
            </a:pPr>
            <a:endParaRPr lang="en-US" sz="1200" b="1" dirty="0">
              <a:solidFill>
                <a:srgbClr val="FFFFFF"/>
              </a:solidFill>
            </a:endParaRPr>
          </a:p>
          <a:p>
            <a:pPr fontAlgn="base">
              <a:spcBef>
                <a:spcPct val="0"/>
              </a:spcBef>
              <a:spcAft>
                <a:spcPct val="0"/>
              </a:spcAft>
            </a:pPr>
            <a:r>
              <a:rPr lang="en-US" sz="2400" b="1" dirty="0">
                <a:solidFill>
                  <a:srgbClr val="FFFF00"/>
                </a:solidFill>
              </a:rPr>
              <a:t>Spectral Coverage</a:t>
            </a:r>
            <a:r>
              <a:rPr lang="en-US" sz="2400" dirty="0">
                <a:solidFill>
                  <a:srgbClr val="FFFF00"/>
                </a:solidFill>
              </a:rPr>
              <a:t>				</a:t>
            </a:r>
          </a:p>
          <a:p>
            <a:pPr fontAlgn="base">
              <a:spcBef>
                <a:spcPct val="0"/>
              </a:spcBef>
              <a:spcAft>
                <a:spcPct val="0"/>
              </a:spcAft>
            </a:pPr>
            <a:r>
              <a:rPr lang="en-US" sz="2400" dirty="0">
                <a:solidFill>
                  <a:srgbClr val="FFFF00"/>
                </a:solidFill>
              </a:rPr>
              <a:t>						</a:t>
            </a:r>
            <a:r>
              <a:rPr lang="en-US" sz="2400" dirty="0" smtClean="0">
                <a:solidFill>
                  <a:srgbClr val="FFFF00"/>
                </a:solidFill>
              </a:rPr>
              <a:t>     16 </a:t>
            </a:r>
            <a:r>
              <a:rPr lang="en-US" sz="2400" dirty="0">
                <a:solidFill>
                  <a:srgbClr val="FFFF00"/>
                </a:solidFill>
              </a:rPr>
              <a:t>bands	</a:t>
            </a:r>
            <a:r>
              <a:rPr lang="en-US" sz="2400" dirty="0" smtClean="0">
                <a:solidFill>
                  <a:srgbClr val="FFFF00"/>
                </a:solidFill>
              </a:rPr>
              <a:t>        </a:t>
            </a:r>
            <a:r>
              <a:rPr lang="en-US" sz="2400" dirty="0">
                <a:solidFill>
                  <a:srgbClr val="FFFF00"/>
                </a:solidFill>
              </a:rPr>
              <a:t>	</a:t>
            </a:r>
            <a:r>
              <a:rPr lang="en-US" sz="2400" dirty="0">
                <a:solidFill>
                  <a:srgbClr val="FFFFFF"/>
                </a:solidFill>
              </a:rPr>
              <a:t>5 bands</a:t>
            </a:r>
          </a:p>
          <a:p>
            <a:pPr fontAlgn="base">
              <a:spcBef>
                <a:spcPct val="0"/>
              </a:spcBef>
              <a:spcAft>
                <a:spcPct val="0"/>
              </a:spcAft>
            </a:pPr>
            <a:endParaRPr lang="en-US" sz="1200" b="1" dirty="0">
              <a:solidFill>
                <a:srgbClr val="FFFF00"/>
              </a:solidFill>
            </a:endParaRPr>
          </a:p>
          <a:p>
            <a:pPr fontAlgn="base">
              <a:spcBef>
                <a:spcPct val="0"/>
              </a:spcBef>
              <a:spcAft>
                <a:spcPct val="0"/>
              </a:spcAft>
            </a:pPr>
            <a:r>
              <a:rPr lang="en-US" sz="2400" b="1" dirty="0">
                <a:solidFill>
                  <a:srgbClr val="FFFF00"/>
                </a:solidFill>
              </a:rPr>
              <a:t>Spatial resolution </a:t>
            </a:r>
            <a:r>
              <a:rPr lang="en-US" sz="2400" dirty="0">
                <a:solidFill>
                  <a:srgbClr val="FFFF00"/>
                </a:solidFill>
              </a:rPr>
              <a:t>	</a:t>
            </a:r>
          </a:p>
          <a:p>
            <a:pPr fontAlgn="base">
              <a:spcBef>
                <a:spcPct val="0"/>
              </a:spcBef>
              <a:spcAft>
                <a:spcPct val="0"/>
              </a:spcAft>
            </a:pPr>
            <a:r>
              <a:rPr lang="en-US" sz="2400" dirty="0">
                <a:solidFill>
                  <a:srgbClr val="FFFF00"/>
                </a:solidFill>
              </a:rPr>
              <a:t>	0.64 </a:t>
            </a:r>
            <a:r>
              <a:rPr lang="en-US" sz="2400" dirty="0">
                <a:solidFill>
                  <a:srgbClr val="FFFF00"/>
                </a:solidFill>
                <a:latin typeface="Symbol" pitchFamily="18" charset="2"/>
              </a:rPr>
              <a:t>m</a:t>
            </a:r>
            <a:r>
              <a:rPr lang="en-US" sz="2400" dirty="0">
                <a:solidFill>
                  <a:srgbClr val="FFFF00"/>
                </a:solidFill>
              </a:rPr>
              <a:t>m Visible 			0.5 km 			</a:t>
            </a:r>
            <a:r>
              <a:rPr lang="en-US" sz="2400" dirty="0">
                <a:solidFill>
                  <a:srgbClr val="FFFFFF"/>
                </a:solidFill>
              </a:rPr>
              <a:t>Approx. 1 km</a:t>
            </a:r>
          </a:p>
          <a:p>
            <a:pPr fontAlgn="base">
              <a:spcBef>
                <a:spcPct val="0"/>
              </a:spcBef>
              <a:spcAft>
                <a:spcPct val="0"/>
              </a:spcAft>
            </a:pPr>
            <a:r>
              <a:rPr lang="en-US" sz="2400" dirty="0">
                <a:solidFill>
                  <a:srgbClr val="FFFF00"/>
                </a:solidFill>
              </a:rPr>
              <a:t>	Other Visible/near-</a:t>
            </a:r>
            <a:r>
              <a:rPr lang="en-US" sz="2400" dirty="0" smtClean="0">
                <a:solidFill>
                  <a:srgbClr val="FFFF00"/>
                </a:solidFill>
              </a:rPr>
              <a:t>IR</a:t>
            </a:r>
            <a:r>
              <a:rPr lang="en-US" sz="2400" dirty="0">
                <a:solidFill>
                  <a:srgbClr val="FFFF00"/>
                </a:solidFill>
              </a:rPr>
              <a:t>	</a:t>
            </a:r>
            <a:r>
              <a:rPr lang="en-US" sz="2400" dirty="0" smtClean="0">
                <a:solidFill>
                  <a:srgbClr val="FFFF00"/>
                </a:solidFill>
              </a:rPr>
              <a:t>      1.0 </a:t>
            </a:r>
            <a:r>
              <a:rPr lang="en-US" sz="2400" dirty="0">
                <a:solidFill>
                  <a:srgbClr val="FFFF00"/>
                </a:solidFill>
              </a:rPr>
              <a:t>km			</a:t>
            </a:r>
            <a:r>
              <a:rPr lang="en-US" sz="2400" dirty="0">
                <a:solidFill>
                  <a:srgbClr val="FFFFFF"/>
                </a:solidFill>
              </a:rPr>
              <a:t>n/a</a:t>
            </a:r>
          </a:p>
          <a:p>
            <a:pPr fontAlgn="base">
              <a:spcBef>
                <a:spcPct val="0"/>
              </a:spcBef>
              <a:spcAft>
                <a:spcPct val="0"/>
              </a:spcAft>
            </a:pPr>
            <a:r>
              <a:rPr lang="en-US" sz="2400" dirty="0">
                <a:solidFill>
                  <a:srgbClr val="FFFF00"/>
                </a:solidFill>
              </a:rPr>
              <a:t>	Bands (&gt;2 </a:t>
            </a:r>
            <a:r>
              <a:rPr lang="en-US" sz="2400" dirty="0">
                <a:solidFill>
                  <a:srgbClr val="FFFF00"/>
                </a:solidFill>
                <a:latin typeface="Symbol" pitchFamily="18" charset="2"/>
              </a:rPr>
              <a:t>m</a:t>
            </a:r>
            <a:r>
              <a:rPr lang="en-US" sz="2400" dirty="0">
                <a:solidFill>
                  <a:srgbClr val="FFFF00"/>
                </a:solidFill>
              </a:rPr>
              <a:t>m)			2 km			</a:t>
            </a:r>
            <a:r>
              <a:rPr lang="en-US" sz="2400" dirty="0">
                <a:solidFill>
                  <a:srgbClr val="FFFFFF"/>
                </a:solidFill>
              </a:rPr>
              <a:t>Approx. 4 km</a:t>
            </a:r>
          </a:p>
          <a:p>
            <a:pPr fontAlgn="base">
              <a:spcBef>
                <a:spcPct val="0"/>
              </a:spcBef>
              <a:spcAft>
                <a:spcPct val="0"/>
              </a:spcAft>
            </a:pPr>
            <a:endParaRPr lang="en-US" sz="1200" dirty="0">
              <a:solidFill>
                <a:srgbClr val="FFFFFF"/>
              </a:solidFill>
            </a:endParaRPr>
          </a:p>
          <a:p>
            <a:pPr fontAlgn="base">
              <a:spcBef>
                <a:spcPct val="0"/>
              </a:spcBef>
              <a:spcAft>
                <a:spcPct val="0"/>
              </a:spcAft>
            </a:pPr>
            <a:r>
              <a:rPr lang="en-US" sz="2400" b="1" dirty="0" smtClean="0">
                <a:solidFill>
                  <a:srgbClr val="FFFF00"/>
                </a:solidFill>
              </a:rPr>
              <a:t>Coverage</a:t>
            </a:r>
            <a:r>
              <a:rPr lang="en-US" sz="2400" b="1" dirty="0">
                <a:solidFill>
                  <a:srgbClr val="FFFF00"/>
                </a:solidFill>
              </a:rPr>
              <a:t>	</a:t>
            </a:r>
          </a:p>
          <a:p>
            <a:pPr fontAlgn="base">
              <a:spcBef>
                <a:spcPct val="0"/>
              </a:spcBef>
              <a:spcAft>
                <a:spcPct val="0"/>
              </a:spcAft>
            </a:pPr>
            <a:r>
              <a:rPr lang="en-US" sz="2400" b="1" dirty="0">
                <a:solidFill>
                  <a:srgbClr val="FFFF00"/>
                </a:solidFill>
              </a:rPr>
              <a:t>	</a:t>
            </a:r>
            <a:r>
              <a:rPr lang="en-US" sz="2400" dirty="0">
                <a:solidFill>
                  <a:srgbClr val="FFFF00"/>
                </a:solidFill>
              </a:rPr>
              <a:t>Full disk					4 per hour		</a:t>
            </a:r>
            <a:r>
              <a:rPr lang="en-US" sz="2400" dirty="0">
                <a:solidFill>
                  <a:srgbClr val="FFFFFF"/>
                </a:solidFill>
              </a:rPr>
              <a:t>Scheduled (3 </a:t>
            </a:r>
            <a:r>
              <a:rPr lang="en-US" sz="2400" dirty="0" smtClean="0">
                <a:solidFill>
                  <a:srgbClr val="FFFFFF"/>
                </a:solidFill>
              </a:rPr>
              <a:t>hourly</a:t>
            </a:r>
            <a:r>
              <a:rPr lang="en-US" sz="2400" dirty="0">
                <a:solidFill>
                  <a:srgbClr val="FFFFFF"/>
                </a:solidFill>
              </a:rPr>
              <a:t>)</a:t>
            </a:r>
            <a:endParaRPr lang="en-US" dirty="0">
              <a:solidFill>
                <a:srgbClr val="FFFFFF"/>
              </a:solidFill>
            </a:endParaRPr>
          </a:p>
          <a:p>
            <a:pPr fontAlgn="base">
              <a:spcBef>
                <a:spcPct val="0"/>
              </a:spcBef>
              <a:spcAft>
                <a:spcPct val="0"/>
              </a:spcAft>
            </a:pPr>
            <a:r>
              <a:rPr lang="en-US" sz="2400" dirty="0">
                <a:solidFill>
                  <a:srgbClr val="FFFF00"/>
                </a:solidFill>
              </a:rPr>
              <a:t>	CONUS        			12 per hour		</a:t>
            </a:r>
            <a:r>
              <a:rPr lang="en-US" sz="2400" dirty="0">
                <a:solidFill>
                  <a:srgbClr val="FFFFFF"/>
                </a:solidFill>
              </a:rPr>
              <a:t>~4 per hour</a:t>
            </a:r>
          </a:p>
          <a:p>
            <a:pPr fontAlgn="base">
              <a:spcBef>
                <a:spcPct val="0"/>
              </a:spcBef>
              <a:spcAft>
                <a:spcPct val="0"/>
              </a:spcAft>
            </a:pPr>
            <a:r>
              <a:rPr lang="en-US" sz="2400" dirty="0">
                <a:solidFill>
                  <a:srgbClr val="FFFF00"/>
                </a:solidFill>
              </a:rPr>
              <a:t>	</a:t>
            </a:r>
            <a:r>
              <a:rPr lang="en-US" sz="2400" dirty="0" err="1">
                <a:solidFill>
                  <a:srgbClr val="FFFF00"/>
                </a:solidFill>
              </a:rPr>
              <a:t>Mesoscale</a:t>
            </a:r>
            <a:r>
              <a:rPr lang="en-US" sz="2400" dirty="0">
                <a:solidFill>
                  <a:srgbClr val="FFFF00"/>
                </a:solidFill>
              </a:rPr>
              <a:t>				Every 30 sec	</a:t>
            </a:r>
            <a:r>
              <a:rPr lang="en-US" sz="2400" dirty="0">
                <a:solidFill>
                  <a:srgbClr val="FFFFFF"/>
                </a:solidFill>
              </a:rPr>
              <a:t>n/a</a:t>
            </a:r>
          </a:p>
          <a:p>
            <a:pPr fontAlgn="base">
              <a:spcBef>
                <a:spcPct val="0"/>
              </a:spcBef>
              <a:spcAft>
                <a:spcPct val="0"/>
              </a:spcAft>
            </a:pPr>
            <a:endParaRPr lang="en-US" sz="1200" dirty="0">
              <a:solidFill>
                <a:srgbClr val="FFFFFF"/>
              </a:solidFill>
            </a:endParaRPr>
          </a:p>
          <a:p>
            <a:pPr fontAlgn="base">
              <a:spcBef>
                <a:spcPct val="0"/>
              </a:spcBef>
              <a:spcAft>
                <a:spcPct val="0"/>
              </a:spcAft>
            </a:pPr>
            <a:r>
              <a:rPr lang="en-US" sz="2400" dirty="0">
                <a:solidFill>
                  <a:srgbClr val="FFFF00"/>
                </a:solidFill>
              </a:rPr>
              <a:t>	</a:t>
            </a:r>
            <a:endParaRPr lang="en-US" sz="1200" dirty="0">
              <a:solidFill>
                <a:srgbClr val="FFFF00"/>
              </a:solidFill>
            </a:endParaRPr>
          </a:p>
        </p:txBody>
      </p:sp>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15367C-360D-4C69-ADBC-DAFDBD6B9E36}" type="slidenum">
              <a:rPr lang="en-US" smtClean="0">
                <a:solidFill>
                  <a:srgbClr val="000000"/>
                </a:solidFill>
              </a:rPr>
              <a:pPr eaLnBrk="1" hangingPunct="1"/>
              <a:t>2</a:t>
            </a:fld>
            <a:endParaRPr lang="en-US" smtClean="0">
              <a:solidFill>
                <a:srgbClr val="000000"/>
              </a:solidFill>
            </a:endParaRPr>
          </a:p>
        </p:txBody>
      </p:sp>
    </p:spTree>
    <p:extLst>
      <p:ext uri="{BB962C8B-B14F-4D97-AF65-F5344CB8AC3E}">
        <p14:creationId xmlns:p14="http://schemas.microsoft.com/office/powerpoint/2010/main" val="36872395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4408"/>
            <a:ext cx="8890000" cy="6573592"/>
          </a:xfrm>
          <a:prstGeom prst="rect">
            <a:avLst/>
          </a:prstGeom>
          <a:noFill/>
          <a:ln>
            <a:noFill/>
          </a:ln>
        </p:spPr>
      </p:pic>
      <p:sp>
        <p:nvSpPr>
          <p:cNvPr id="3" name="TextBox 2"/>
          <p:cNvSpPr txBox="1"/>
          <p:nvPr/>
        </p:nvSpPr>
        <p:spPr>
          <a:xfrm>
            <a:off x="3200400" y="-76200"/>
            <a:ext cx="2588978" cy="338554"/>
          </a:xfrm>
          <a:prstGeom prst="rect">
            <a:avLst/>
          </a:prstGeom>
          <a:noFill/>
        </p:spPr>
        <p:txBody>
          <a:bodyPr wrap="none" rtlCol="0">
            <a:spAutoFit/>
          </a:bodyPr>
          <a:lstStyle/>
          <a:p>
            <a:r>
              <a:rPr lang="en-US" sz="1600" dirty="0" smtClean="0"/>
              <a:t>Current GOES band selection</a:t>
            </a:r>
            <a:endParaRPr lang="en-US" sz="1600" dirty="0"/>
          </a:p>
        </p:txBody>
      </p:sp>
    </p:spTree>
    <p:extLst>
      <p:ext uri="{BB962C8B-B14F-4D97-AF65-F5344CB8AC3E}">
        <p14:creationId xmlns:p14="http://schemas.microsoft.com/office/powerpoint/2010/main" val="34444715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 Box 18"/>
          <p:cNvSpPr txBox="1">
            <a:spLocks noChangeArrowheads="1"/>
          </p:cNvSpPr>
          <p:nvPr/>
        </p:nvSpPr>
        <p:spPr bwMode="auto">
          <a:xfrm>
            <a:off x="2971800" y="838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dirty="0">
                <a:solidFill>
                  <a:srgbClr val="FFFFFF"/>
                </a:solidFill>
                <a:latin typeface="Times New Roman" pitchFamily="18" charset="0"/>
              </a:rPr>
              <a:t>0.64 </a:t>
            </a:r>
            <a:r>
              <a:rPr lang="en-US" sz="1600" b="1" dirty="0">
                <a:solidFill>
                  <a:srgbClr val="FFFFFF"/>
                </a:solidFill>
                <a:latin typeface="Times New Roman" pitchFamily="18" charset="0"/>
                <a:sym typeface="Symbol" pitchFamily="18" charset="2"/>
              </a:rPr>
              <a:t>m</a:t>
            </a:r>
            <a:endParaRPr lang="en-US" sz="1600" b="1" dirty="0">
              <a:solidFill>
                <a:srgbClr val="FFFFFF"/>
              </a:solidFill>
              <a:latin typeface="Times New Roman" pitchFamily="18" charset="0"/>
            </a:endParaRPr>
          </a:p>
        </p:txBody>
      </p:sp>
      <p:sp>
        <p:nvSpPr>
          <p:cNvPr id="4" name="Text Box 19"/>
          <p:cNvSpPr txBox="1">
            <a:spLocks noChangeArrowheads="1"/>
          </p:cNvSpPr>
          <p:nvPr/>
        </p:nvSpPr>
        <p:spPr bwMode="auto">
          <a:xfrm>
            <a:off x="5029200" y="838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0.86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5" name="Text Box 20"/>
          <p:cNvSpPr txBox="1">
            <a:spLocks noChangeArrowheads="1"/>
          </p:cNvSpPr>
          <p:nvPr/>
        </p:nvSpPr>
        <p:spPr bwMode="auto">
          <a:xfrm>
            <a:off x="6934200" y="838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1.38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6" name="Text Box 21"/>
          <p:cNvSpPr txBox="1">
            <a:spLocks noChangeArrowheads="1"/>
          </p:cNvSpPr>
          <p:nvPr/>
        </p:nvSpPr>
        <p:spPr bwMode="auto">
          <a:xfrm>
            <a:off x="9906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1.61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7" name="Text Box 22"/>
          <p:cNvSpPr txBox="1">
            <a:spLocks noChangeArrowheads="1"/>
          </p:cNvSpPr>
          <p:nvPr/>
        </p:nvSpPr>
        <p:spPr bwMode="auto">
          <a:xfrm>
            <a:off x="30480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2.26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8" name="Text Box 23"/>
          <p:cNvSpPr txBox="1">
            <a:spLocks noChangeArrowheads="1"/>
          </p:cNvSpPr>
          <p:nvPr/>
        </p:nvSpPr>
        <p:spPr bwMode="auto">
          <a:xfrm>
            <a:off x="51054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3.9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9" name="Text Box 24"/>
          <p:cNvSpPr txBox="1">
            <a:spLocks noChangeArrowheads="1"/>
          </p:cNvSpPr>
          <p:nvPr/>
        </p:nvSpPr>
        <p:spPr bwMode="auto">
          <a:xfrm>
            <a:off x="70104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6.19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0" name="Text Box 25"/>
          <p:cNvSpPr txBox="1">
            <a:spLocks noChangeArrowheads="1"/>
          </p:cNvSpPr>
          <p:nvPr/>
        </p:nvSpPr>
        <p:spPr bwMode="auto">
          <a:xfrm>
            <a:off x="9144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6.95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1" name="Text Box 26"/>
          <p:cNvSpPr txBox="1">
            <a:spLocks noChangeArrowheads="1"/>
          </p:cNvSpPr>
          <p:nvPr/>
        </p:nvSpPr>
        <p:spPr bwMode="auto">
          <a:xfrm>
            <a:off x="29718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7.34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2" name="Text Box 27"/>
          <p:cNvSpPr txBox="1">
            <a:spLocks noChangeArrowheads="1"/>
          </p:cNvSpPr>
          <p:nvPr/>
        </p:nvSpPr>
        <p:spPr bwMode="auto">
          <a:xfrm>
            <a:off x="914400" y="838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dirty="0">
                <a:solidFill>
                  <a:srgbClr val="FFFFFF"/>
                </a:solidFill>
                <a:latin typeface="Times New Roman" pitchFamily="18" charset="0"/>
              </a:rPr>
              <a:t>0.47 </a:t>
            </a:r>
            <a:r>
              <a:rPr lang="en-US" sz="1600" b="1" dirty="0">
                <a:solidFill>
                  <a:srgbClr val="FFFFFF"/>
                </a:solidFill>
                <a:latin typeface="Times New Roman" pitchFamily="18" charset="0"/>
                <a:sym typeface="Symbol" pitchFamily="18" charset="2"/>
              </a:rPr>
              <a:t>m</a:t>
            </a:r>
            <a:endParaRPr lang="en-US" sz="1600" b="1" dirty="0">
              <a:solidFill>
                <a:srgbClr val="FFFFFF"/>
              </a:solidFill>
              <a:latin typeface="Times New Roman" pitchFamily="18" charset="0"/>
            </a:endParaRPr>
          </a:p>
        </p:txBody>
      </p:sp>
      <p:sp>
        <p:nvSpPr>
          <p:cNvPr id="13" name="Text Box 28"/>
          <p:cNvSpPr txBox="1">
            <a:spLocks noChangeArrowheads="1"/>
          </p:cNvSpPr>
          <p:nvPr/>
        </p:nvSpPr>
        <p:spPr bwMode="auto">
          <a:xfrm>
            <a:off x="50292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8.5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4" name="Text Box 29"/>
          <p:cNvSpPr txBox="1">
            <a:spLocks noChangeArrowheads="1"/>
          </p:cNvSpPr>
          <p:nvPr/>
        </p:nvSpPr>
        <p:spPr bwMode="auto">
          <a:xfrm>
            <a:off x="70104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9.61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5" name="Text Box 30"/>
          <p:cNvSpPr txBox="1">
            <a:spLocks noChangeArrowheads="1"/>
          </p:cNvSpPr>
          <p:nvPr/>
        </p:nvSpPr>
        <p:spPr bwMode="auto">
          <a:xfrm>
            <a:off x="685800" y="58991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10.35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6" name="Text Box 31"/>
          <p:cNvSpPr txBox="1">
            <a:spLocks noChangeArrowheads="1"/>
          </p:cNvSpPr>
          <p:nvPr/>
        </p:nvSpPr>
        <p:spPr bwMode="auto">
          <a:xfrm>
            <a:off x="2971800" y="58991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11.2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7" name="Text Box 32"/>
          <p:cNvSpPr txBox="1">
            <a:spLocks noChangeArrowheads="1"/>
          </p:cNvSpPr>
          <p:nvPr/>
        </p:nvSpPr>
        <p:spPr bwMode="auto">
          <a:xfrm>
            <a:off x="5029200" y="58991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12.3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8" name="Text Box 33"/>
          <p:cNvSpPr txBox="1">
            <a:spLocks noChangeArrowheads="1"/>
          </p:cNvSpPr>
          <p:nvPr/>
        </p:nvSpPr>
        <p:spPr bwMode="auto">
          <a:xfrm>
            <a:off x="6934200" y="58991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600" b="1">
                <a:solidFill>
                  <a:srgbClr val="FFFFFF"/>
                </a:solidFill>
                <a:latin typeface="Times New Roman" pitchFamily="18" charset="0"/>
              </a:rPr>
              <a:t>13.3 </a:t>
            </a:r>
            <a:r>
              <a:rPr lang="en-US" sz="1600" b="1">
                <a:solidFill>
                  <a:srgbClr val="FFFFFF"/>
                </a:solidFill>
                <a:latin typeface="Times New Roman" pitchFamily="18" charset="0"/>
                <a:sym typeface="Symbol" pitchFamily="18" charset="2"/>
              </a:rPr>
              <a:t>m</a:t>
            </a:r>
            <a:endParaRPr lang="en-US" sz="1600" b="1">
              <a:solidFill>
                <a:srgbClr val="FFFFFF"/>
              </a:solidFill>
              <a:latin typeface="Times New Roman" pitchFamily="18" charset="0"/>
            </a:endParaRPr>
          </a:p>
        </p:txBody>
      </p:sp>
      <p:sp>
        <p:nvSpPr>
          <p:cNvPr id="19" name="TextBox 18"/>
          <p:cNvSpPr txBox="1"/>
          <p:nvPr/>
        </p:nvSpPr>
        <p:spPr>
          <a:xfrm>
            <a:off x="3200400" y="-76200"/>
            <a:ext cx="3113314" cy="338554"/>
          </a:xfrm>
          <a:prstGeom prst="rect">
            <a:avLst/>
          </a:prstGeom>
          <a:noFill/>
        </p:spPr>
        <p:txBody>
          <a:bodyPr wrap="square" rtlCol="0">
            <a:spAutoFit/>
          </a:bodyPr>
          <a:lstStyle/>
          <a:p>
            <a:r>
              <a:rPr lang="en-US" sz="1600" dirty="0" smtClean="0"/>
              <a:t>Near Future: ABI band selection</a:t>
            </a:r>
            <a:endParaRPr lang="en-US" sz="1600" dirty="0"/>
          </a:p>
        </p:txBody>
      </p:sp>
    </p:spTree>
    <p:extLst>
      <p:ext uri="{BB962C8B-B14F-4D97-AF65-F5344CB8AC3E}">
        <p14:creationId xmlns:p14="http://schemas.microsoft.com/office/powerpoint/2010/main" val="214897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CE0BA4-E8C6-434C-ADA0-1A91C0D5DE60}" type="slidenum">
              <a:rPr lang="en-US" smtClean="0">
                <a:solidFill>
                  <a:srgbClr val="000000"/>
                </a:solidFill>
              </a:rPr>
              <a:pPr>
                <a:defRPr/>
              </a:pPr>
              <a:t>5</a:t>
            </a:fld>
            <a:endParaRPr lang="en-US">
              <a:solidFill>
                <a:srgbClr val="000000"/>
              </a:solidFill>
            </a:endParaRPr>
          </a:p>
        </p:txBody>
      </p:sp>
      <p:sp>
        <p:nvSpPr>
          <p:cNvPr id="5" name="Rectangle 2"/>
          <p:cNvSpPr txBox="1">
            <a:spLocks noChangeArrowheads="1"/>
          </p:cNvSpPr>
          <p:nvPr/>
        </p:nvSpPr>
        <p:spPr>
          <a:xfrm>
            <a:off x="609600" y="-762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solidFill>
                  <a:schemeClr val="tx1"/>
                </a:solidFill>
              </a:rPr>
              <a:t>Improved GOES-15 WV imagery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93" y="609600"/>
            <a:ext cx="7715250" cy="6172200"/>
          </a:xfrm>
          <a:prstGeom prst="rect">
            <a:avLst/>
          </a:prstGeom>
        </p:spPr>
      </p:pic>
      <p:sp>
        <p:nvSpPr>
          <p:cNvPr id="7" name="Text Box 7"/>
          <p:cNvSpPr txBox="1">
            <a:spLocks noChangeArrowheads="1"/>
          </p:cNvSpPr>
          <p:nvPr/>
        </p:nvSpPr>
        <p:spPr bwMode="auto">
          <a:xfrm rot="16200000">
            <a:off x="7213188" y="1245012"/>
            <a:ext cx="738664" cy="2058640"/>
          </a:xfrm>
          <a:prstGeom prst="rect">
            <a:avLst/>
          </a:prstGeom>
          <a:solidFill>
            <a:schemeClr val="tx2">
              <a:lumMod val="20000"/>
              <a:lumOff val="80000"/>
              <a:alpha val="50000"/>
            </a:schemeClr>
          </a:solidFill>
          <a:ln>
            <a:noFill/>
          </a:ln>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dirty="0" smtClean="0">
                <a:solidFill>
                  <a:schemeClr val="bg1"/>
                </a:solidFill>
              </a:rPr>
              <a:t>GOES-11</a:t>
            </a:r>
            <a:endParaRPr lang="en-US" sz="3600" dirty="0">
              <a:solidFill>
                <a:schemeClr val="bg1"/>
              </a:solidFill>
            </a:endParaRPr>
          </a:p>
        </p:txBody>
      </p:sp>
      <p:sp>
        <p:nvSpPr>
          <p:cNvPr id="8" name="Text Box 7"/>
          <p:cNvSpPr txBox="1">
            <a:spLocks noChangeArrowheads="1"/>
          </p:cNvSpPr>
          <p:nvPr/>
        </p:nvSpPr>
        <p:spPr bwMode="auto">
          <a:xfrm rot="16200000">
            <a:off x="7213188" y="4832628"/>
            <a:ext cx="738664" cy="2092881"/>
          </a:xfrm>
          <a:prstGeom prst="rect">
            <a:avLst/>
          </a:prstGeom>
          <a:solidFill>
            <a:schemeClr val="tx2">
              <a:lumMod val="20000"/>
              <a:lumOff val="80000"/>
              <a:alpha val="50000"/>
            </a:schemeClr>
          </a:solidFill>
          <a:ln>
            <a:noFill/>
          </a:ln>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dirty="0" smtClean="0">
                <a:solidFill>
                  <a:schemeClr val="bg1"/>
                </a:solidFill>
              </a:rPr>
              <a:t>GOES-15</a:t>
            </a:r>
            <a:endParaRPr lang="en-US" sz="3600" dirty="0">
              <a:solidFill>
                <a:schemeClr val="bg1"/>
              </a:solidFill>
            </a:endParaRPr>
          </a:p>
        </p:txBody>
      </p:sp>
    </p:spTree>
    <p:extLst>
      <p:ext uri="{BB962C8B-B14F-4D97-AF65-F5344CB8AC3E}">
        <p14:creationId xmlns:p14="http://schemas.microsoft.com/office/powerpoint/2010/main" val="2116482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Band14_QIwoFCSTwoEE_15BOX_15MIN_4KM_Real_GOES.png"/>
          <p:cNvPicPr>
            <a:picLocks noChangeAspect="1"/>
          </p:cNvPicPr>
          <p:nvPr/>
        </p:nvPicPr>
        <p:blipFill>
          <a:blip r:embed="rId3" cstate="print"/>
          <a:srcRect/>
          <a:stretch>
            <a:fillRect/>
          </a:stretch>
        </p:blipFill>
        <p:spPr bwMode="auto">
          <a:xfrm>
            <a:off x="549275" y="1497013"/>
            <a:ext cx="3736975" cy="3657600"/>
          </a:xfrm>
          <a:prstGeom prst="rect">
            <a:avLst/>
          </a:prstGeom>
          <a:noFill/>
          <a:ln w="9525">
            <a:noFill/>
            <a:miter lim="800000"/>
            <a:headEnd/>
            <a:tailEnd/>
          </a:ln>
        </p:spPr>
      </p:pic>
      <p:sp>
        <p:nvSpPr>
          <p:cNvPr id="27651" name="TextBox 10"/>
          <p:cNvSpPr txBox="1">
            <a:spLocks noChangeArrowheads="1"/>
          </p:cNvSpPr>
          <p:nvPr/>
        </p:nvSpPr>
        <p:spPr bwMode="auto">
          <a:xfrm>
            <a:off x="5099050" y="5543550"/>
            <a:ext cx="4208463" cy="7397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a:solidFill>
                  <a:prstClr val="black"/>
                </a:solidFill>
                <a:cs typeface="Arial" pitchFamily="34" charset="0"/>
              </a:rPr>
              <a:t>IR AMVs derived from WRF model images </a:t>
            </a:r>
          </a:p>
          <a:p>
            <a:pPr algn="ctr" fontAlgn="base">
              <a:spcBef>
                <a:spcPct val="0"/>
              </a:spcBef>
              <a:spcAft>
                <a:spcPct val="0"/>
              </a:spcAft>
            </a:pPr>
            <a:r>
              <a:rPr lang="en-US" sz="1400" b="1">
                <a:solidFill>
                  <a:prstClr val="black"/>
                </a:solidFill>
                <a:cs typeface="Arial" pitchFamily="34" charset="0"/>
              </a:rPr>
              <a:t>using simulated future GOES-R radiances</a:t>
            </a:r>
          </a:p>
          <a:p>
            <a:pPr algn="ctr" fontAlgn="base">
              <a:spcBef>
                <a:spcPct val="0"/>
              </a:spcBef>
              <a:spcAft>
                <a:spcPct val="0"/>
              </a:spcAft>
            </a:pPr>
            <a:r>
              <a:rPr lang="en-US" sz="1400" b="1">
                <a:solidFill>
                  <a:prstClr val="black"/>
                </a:solidFill>
                <a:cs typeface="Arial" pitchFamily="34" charset="0"/>
              </a:rPr>
              <a:t>2 km resolution; 5-minute time step</a:t>
            </a:r>
          </a:p>
        </p:txBody>
      </p:sp>
      <p:sp>
        <p:nvSpPr>
          <p:cNvPr id="27652" name="TextBox 13"/>
          <p:cNvSpPr txBox="1">
            <a:spLocks noChangeArrowheads="1"/>
          </p:cNvSpPr>
          <p:nvPr/>
        </p:nvSpPr>
        <p:spPr bwMode="auto">
          <a:xfrm>
            <a:off x="279400" y="5688013"/>
            <a:ext cx="4329113" cy="522287"/>
          </a:xfrm>
          <a:prstGeom prst="rect">
            <a:avLst/>
          </a:prstGeom>
          <a:noFill/>
          <a:ln w="9525">
            <a:noFill/>
            <a:miter lim="800000"/>
            <a:headEnd/>
            <a:tailEnd/>
          </a:ln>
        </p:spPr>
        <p:txBody>
          <a:bodyPr>
            <a:spAutoFit/>
          </a:bodyPr>
          <a:lstStyle/>
          <a:p>
            <a:pPr algn="ctr" fontAlgn="base">
              <a:spcBef>
                <a:spcPct val="0"/>
              </a:spcBef>
              <a:spcAft>
                <a:spcPct val="0"/>
              </a:spcAft>
            </a:pPr>
            <a:r>
              <a:rPr lang="en-US" sz="1400" b="1">
                <a:solidFill>
                  <a:prstClr val="black"/>
                </a:solidFill>
                <a:cs typeface="Arial" pitchFamily="34" charset="0"/>
              </a:rPr>
              <a:t>IR AMVs derived from current GOES-12</a:t>
            </a:r>
          </a:p>
          <a:p>
            <a:pPr algn="ctr" fontAlgn="base">
              <a:spcBef>
                <a:spcPct val="0"/>
              </a:spcBef>
              <a:spcAft>
                <a:spcPct val="0"/>
              </a:spcAft>
            </a:pPr>
            <a:r>
              <a:rPr lang="en-US" sz="1400" b="1">
                <a:solidFill>
                  <a:prstClr val="black"/>
                </a:solidFill>
                <a:cs typeface="Arial" pitchFamily="34" charset="0"/>
              </a:rPr>
              <a:t>4km resolution; 15-minute time step</a:t>
            </a:r>
          </a:p>
        </p:txBody>
      </p:sp>
      <p:sp>
        <p:nvSpPr>
          <p:cNvPr id="31749" name="Text Box 6"/>
          <p:cNvSpPr txBox="1">
            <a:spLocks noChangeArrowheads="1"/>
          </p:cNvSpPr>
          <p:nvPr/>
        </p:nvSpPr>
        <p:spPr bwMode="auto">
          <a:xfrm>
            <a:off x="218444" y="228600"/>
            <a:ext cx="8818240" cy="861774"/>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3200" b="1" dirty="0" smtClean="0">
                <a:solidFill>
                  <a:prstClr val="black"/>
                </a:solidFill>
                <a:latin typeface="Arial" pitchFamily="34" charset="0"/>
                <a:cs typeface="Arial" pitchFamily="34" charset="0"/>
              </a:rPr>
              <a:t>MESO, GOES</a:t>
            </a:r>
            <a:r>
              <a:rPr lang="en-US" sz="3200" b="1" dirty="0">
                <a:solidFill>
                  <a:prstClr val="black"/>
                </a:solidFill>
                <a:latin typeface="Arial" pitchFamily="34" charset="0"/>
                <a:cs typeface="Arial" pitchFamily="34" charset="0"/>
              </a:rPr>
              <a:t>-R Atmospheric </a:t>
            </a:r>
            <a:r>
              <a:rPr lang="en-US" sz="3200" b="1" dirty="0">
                <a:solidFill>
                  <a:prstClr val="black"/>
                </a:solidFill>
                <a:cs typeface="Arial" pitchFamily="34" charset="0"/>
              </a:rPr>
              <a:t>Motion</a:t>
            </a:r>
            <a:r>
              <a:rPr lang="en-US" sz="3200" b="1" dirty="0">
                <a:solidFill>
                  <a:prstClr val="black"/>
                </a:solidFill>
                <a:latin typeface="Arial" pitchFamily="34" charset="0"/>
                <a:cs typeface="Arial" pitchFamily="34" charset="0"/>
              </a:rPr>
              <a:t> Vectors </a:t>
            </a:r>
          </a:p>
          <a:p>
            <a:pPr algn="ctr" fontAlgn="base">
              <a:spcBef>
                <a:spcPct val="0"/>
              </a:spcBef>
              <a:spcAft>
                <a:spcPct val="0"/>
              </a:spcAft>
              <a:defRPr/>
            </a:pPr>
            <a:r>
              <a:rPr lang="en-US" b="1" dirty="0">
                <a:solidFill>
                  <a:prstClr val="black"/>
                </a:solidFill>
                <a:latin typeface="Arial" pitchFamily="34" charset="0"/>
                <a:cs typeface="Arial" pitchFamily="34" charset="0"/>
              </a:rPr>
              <a:t>Product Example: Hurricane Katrina</a:t>
            </a:r>
          </a:p>
        </p:txBody>
      </p:sp>
      <p:sp>
        <p:nvSpPr>
          <p:cNvPr id="27654" name="Text Box 7"/>
          <p:cNvSpPr txBox="1">
            <a:spLocks noChangeArrowheads="1"/>
          </p:cNvSpPr>
          <p:nvPr/>
        </p:nvSpPr>
        <p:spPr bwMode="auto">
          <a:xfrm>
            <a:off x="1997075" y="5257800"/>
            <a:ext cx="5086350" cy="304800"/>
          </a:xfrm>
          <a:prstGeom prst="rect">
            <a:avLst/>
          </a:prstGeom>
          <a:solidFill>
            <a:schemeClr val="tx1"/>
          </a:solidFill>
          <a:ln w="9525">
            <a:noFill/>
            <a:miter lim="800000"/>
            <a:headEnd/>
            <a:tailEnd/>
          </a:ln>
        </p:spPr>
        <p:txBody>
          <a:bodyPr wrap="none">
            <a:spAutoFit/>
          </a:bodyPr>
          <a:lstStyle/>
          <a:p>
            <a:pPr fontAlgn="base">
              <a:spcBef>
                <a:spcPct val="0"/>
              </a:spcBef>
              <a:spcAft>
                <a:spcPct val="0"/>
              </a:spcAft>
            </a:pPr>
            <a:r>
              <a:rPr lang="en-US" sz="1400" b="1">
                <a:solidFill>
                  <a:prstClr val="white"/>
                </a:solidFill>
                <a:latin typeface="Arial" pitchFamily="34" charset="0"/>
                <a:cs typeface="Arial" pitchFamily="34" charset="0"/>
              </a:rPr>
              <a:t>Low-mid level vectors- </a:t>
            </a:r>
            <a:r>
              <a:rPr lang="en-US" sz="1400" b="1">
                <a:solidFill>
                  <a:srgbClr val="00FFFF"/>
                </a:solidFill>
                <a:latin typeface="Arial" pitchFamily="34" charset="0"/>
                <a:cs typeface="Arial" pitchFamily="34" charset="0"/>
              </a:rPr>
              <a:t>cyan   </a:t>
            </a:r>
            <a:r>
              <a:rPr lang="en-US" sz="1400" b="1">
                <a:solidFill>
                  <a:prstClr val="white"/>
                </a:solidFill>
                <a:latin typeface="Arial" pitchFamily="34" charset="0"/>
                <a:cs typeface="Arial" pitchFamily="34" charset="0"/>
              </a:rPr>
              <a:t> Upper-level vectors - </a:t>
            </a:r>
            <a:r>
              <a:rPr lang="en-US" sz="1400" b="1">
                <a:solidFill>
                  <a:srgbClr val="FFFF00"/>
                </a:solidFill>
                <a:latin typeface="Arial" pitchFamily="34" charset="0"/>
                <a:cs typeface="Arial" pitchFamily="34" charset="0"/>
              </a:rPr>
              <a:t>yellow</a:t>
            </a:r>
          </a:p>
        </p:txBody>
      </p:sp>
      <p:sp>
        <p:nvSpPr>
          <p:cNvPr id="27655" name="Text Box 8"/>
          <p:cNvSpPr txBox="1">
            <a:spLocks noChangeArrowheads="1"/>
          </p:cNvSpPr>
          <p:nvPr/>
        </p:nvSpPr>
        <p:spPr bwMode="auto">
          <a:xfrm>
            <a:off x="5672138" y="6489700"/>
            <a:ext cx="3505200" cy="277813"/>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Arial" pitchFamily="34" charset="0"/>
                <a:cs typeface="Arial" pitchFamily="34" charset="0"/>
              </a:rPr>
              <a:t>Courtesy C. </a:t>
            </a:r>
            <a:r>
              <a:rPr lang="en-US" sz="1200" dirty="0" err="1">
                <a:solidFill>
                  <a:prstClr val="black"/>
                </a:solidFill>
                <a:latin typeface="Arial" pitchFamily="34" charset="0"/>
                <a:cs typeface="Arial" pitchFamily="34" charset="0"/>
              </a:rPr>
              <a:t>Velden</a:t>
            </a:r>
            <a:r>
              <a:rPr lang="en-US" sz="1200" dirty="0">
                <a:solidFill>
                  <a:prstClr val="black"/>
                </a:solidFill>
                <a:latin typeface="Arial" pitchFamily="34" charset="0"/>
                <a:cs typeface="Arial" pitchFamily="34" charset="0"/>
              </a:rPr>
              <a:t>: </a:t>
            </a:r>
            <a:r>
              <a:rPr lang="en-US" sz="1200" dirty="0" err="1">
                <a:solidFill>
                  <a:prstClr val="black"/>
                </a:solidFill>
                <a:latin typeface="Arial" pitchFamily="34" charset="0"/>
                <a:cs typeface="Arial" pitchFamily="34" charset="0"/>
              </a:rPr>
              <a:t>UWisc</a:t>
            </a:r>
            <a:r>
              <a:rPr lang="en-US" sz="1200" dirty="0">
                <a:solidFill>
                  <a:prstClr val="black"/>
                </a:solidFill>
                <a:latin typeface="Arial" pitchFamily="34" charset="0"/>
                <a:cs typeface="Arial" pitchFamily="34" charset="0"/>
              </a:rPr>
              <a:t>-CIMSS/NOAA-STAR</a:t>
            </a:r>
          </a:p>
        </p:txBody>
      </p:sp>
      <p:pic>
        <p:nvPicPr>
          <p:cNvPr id="27656" name="Picture 11" descr="Band14_QIwoFCSTwoEE_15BOX_05MIN_2KM_QI40.png"/>
          <p:cNvPicPr>
            <a:picLocks/>
          </p:cNvPicPr>
          <p:nvPr/>
        </p:nvPicPr>
        <p:blipFill>
          <a:blip r:embed="rId4" cstate="print"/>
          <a:srcRect/>
          <a:stretch>
            <a:fillRect/>
          </a:stretch>
        </p:blipFill>
        <p:spPr bwMode="auto">
          <a:xfrm>
            <a:off x="4816475" y="1509713"/>
            <a:ext cx="3778250" cy="3657600"/>
          </a:xfrm>
          <a:prstGeom prst="rect">
            <a:avLst/>
          </a:prstGeom>
          <a:noFill/>
          <a:ln w="9525">
            <a:noFill/>
            <a:miter lim="800000"/>
            <a:headEnd/>
            <a:tailEnd/>
          </a:ln>
        </p:spPr>
      </p:pic>
      <p:sp>
        <p:nvSpPr>
          <p:cNvPr id="9" name="Line 4"/>
          <p:cNvSpPr>
            <a:spLocks noChangeShapeType="1"/>
          </p:cNvSpPr>
          <p:nvPr/>
        </p:nvSpPr>
        <p:spPr bwMode="auto">
          <a:xfrm>
            <a:off x="457200" y="1295400"/>
            <a:ext cx="8229600" cy="0"/>
          </a:xfrm>
          <a:prstGeom prst="line">
            <a:avLst/>
          </a:prstGeom>
          <a:noFill/>
          <a:ln w="50800" cmpd="dbl">
            <a:solidFill>
              <a:srgbClr val="003399"/>
            </a:solidFill>
            <a:round/>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459665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a:latin typeface="Book Antiqua" charset="0"/>
                <a:ea typeface="ＭＳ Ｐゴシック" charset="0"/>
                <a:cs typeface="ＭＳ Ｐゴシック" charset="0"/>
              </a:rPr>
              <a:t>Visualization </a:t>
            </a:r>
            <a:br>
              <a:rPr lang="en-US">
                <a:latin typeface="Book Antiqua" charset="0"/>
                <a:ea typeface="ＭＳ Ｐゴシック" charset="0"/>
                <a:cs typeface="ＭＳ Ｐゴシック" charset="0"/>
              </a:rPr>
            </a:br>
            <a:r>
              <a:rPr lang="en-US" sz="3600">
                <a:latin typeface="Book Antiqua" charset="0"/>
                <a:ea typeface="ＭＳ Ｐゴシック" charset="0"/>
                <a:cs typeface="ＭＳ Ｐゴシック" charset="0"/>
              </a:rPr>
              <a:t>(2 km MTSAT; data from JMA)</a:t>
            </a:r>
          </a:p>
        </p:txBody>
      </p:sp>
      <p:pic>
        <p:nvPicPr>
          <p:cNvPr id="72711" name="Picture 7" descr="MTSAT_4km_2k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14962"/>
          </a:xfrm>
          <a:prstGeom prst="rect">
            <a:avLst/>
          </a:prstGeom>
          <a:noFill/>
          <a:extLst>
            <a:ext uri="{909E8E84-426E-40dd-AFC4-6F175D3DCCD1}">
              <a14:hiddenFill xmlns:a14="http://schemas.microsoft.com/office/drawing/2010/main">
                <a:solidFill>
                  <a:srgbClr val="FFFFFF"/>
                </a:solidFill>
              </a14:hiddenFill>
            </a:ext>
          </a:extLst>
        </p:spPr>
      </p:pic>
      <p:sp>
        <p:nvSpPr>
          <p:cNvPr id="72712" name="Text Box 8"/>
          <p:cNvSpPr txBox="1">
            <a:spLocks noChangeArrowheads="1"/>
          </p:cNvSpPr>
          <p:nvPr/>
        </p:nvSpPr>
        <p:spPr bwMode="auto">
          <a:xfrm>
            <a:off x="304800" y="2133600"/>
            <a:ext cx="735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FFFFFF"/>
                </a:solidFill>
              </a:rPr>
              <a:t>SSEC</a:t>
            </a:r>
          </a:p>
        </p:txBody>
      </p:sp>
    </p:spTree>
    <p:extLst>
      <p:ext uri="{BB962C8B-B14F-4D97-AF65-F5344CB8AC3E}">
        <p14:creationId xmlns:p14="http://schemas.microsoft.com/office/powerpoint/2010/main" val="2631055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8</a:t>
            </a:fld>
            <a:endParaRPr lang="en-US">
              <a:solidFill>
                <a:srgbClr val="000000"/>
              </a:solidFill>
            </a:endParaRPr>
          </a:p>
        </p:txBody>
      </p:sp>
      <p:sp>
        <p:nvSpPr>
          <p:cNvPr id="3" name="Rectangle 2"/>
          <p:cNvSpPr txBox="1">
            <a:spLocks noChangeArrowheads="1"/>
          </p:cNvSpPr>
          <p:nvPr/>
        </p:nvSpPr>
        <p:spPr>
          <a:xfrm>
            <a:off x="5334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solidFill>
                  <a:srgbClr val="FFFF00"/>
                </a:solidFill>
              </a:rPr>
              <a:t>1-min imagery</a:t>
            </a:r>
          </a:p>
        </p:txBody>
      </p:sp>
      <p:pic>
        <p:nvPicPr>
          <p:cNvPr id="5" name="g13_g14_loop.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6" name="TextBox 5"/>
          <p:cNvSpPr txBox="1"/>
          <p:nvPr/>
        </p:nvSpPr>
        <p:spPr>
          <a:xfrm>
            <a:off x="381000" y="533400"/>
            <a:ext cx="2595582" cy="369332"/>
          </a:xfrm>
          <a:prstGeom prst="rect">
            <a:avLst/>
          </a:prstGeom>
          <a:solidFill>
            <a:schemeClr val="bg1"/>
          </a:solidFill>
        </p:spPr>
        <p:txBody>
          <a:bodyPr wrap="none" rtlCol="0">
            <a:spAutoFit/>
          </a:bodyPr>
          <a:lstStyle/>
          <a:p>
            <a:r>
              <a:rPr lang="en-US" dirty="0" smtClean="0"/>
              <a:t>Operational (GOES-13)</a:t>
            </a:r>
            <a:endParaRPr lang="en-US" dirty="0"/>
          </a:p>
        </p:txBody>
      </p:sp>
      <p:sp>
        <p:nvSpPr>
          <p:cNvPr id="7" name="TextBox 6"/>
          <p:cNvSpPr txBox="1"/>
          <p:nvPr/>
        </p:nvSpPr>
        <p:spPr>
          <a:xfrm>
            <a:off x="4953000" y="545068"/>
            <a:ext cx="4031873" cy="369332"/>
          </a:xfrm>
          <a:prstGeom prst="rect">
            <a:avLst/>
          </a:prstGeom>
          <a:solidFill>
            <a:schemeClr val="bg1"/>
          </a:solidFill>
        </p:spPr>
        <p:txBody>
          <a:bodyPr wrap="none" rtlCol="0">
            <a:spAutoFit/>
          </a:bodyPr>
          <a:lstStyle/>
          <a:p>
            <a:r>
              <a:rPr lang="en-US" dirty="0" smtClean="0"/>
              <a:t>1-min mode (SRSOR from GOES-14)</a:t>
            </a:r>
            <a:endParaRPr lang="en-US" dirty="0"/>
          </a:p>
        </p:txBody>
      </p:sp>
      <p:sp>
        <p:nvSpPr>
          <p:cNvPr id="8" name="Rectangle 7"/>
          <p:cNvSpPr/>
          <p:nvPr/>
        </p:nvSpPr>
        <p:spPr>
          <a:xfrm>
            <a:off x="4572000" y="0"/>
            <a:ext cx="45719" cy="693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223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dirty="0" smtClean="0"/>
              <a:t>CONUS    Visualization </a:t>
            </a:r>
            <a:br>
              <a:rPr lang="en-US" dirty="0" smtClean="0"/>
            </a:br>
            <a:r>
              <a:rPr lang="en-US" sz="4000" dirty="0" smtClean="0"/>
              <a:t>(“true color” as a decision aid”)</a:t>
            </a:r>
          </a:p>
        </p:txBody>
      </p:sp>
      <p:sp>
        <p:nvSpPr>
          <p:cNvPr id="72707" name="Rectangle 3"/>
          <p:cNvSpPr>
            <a:spLocks noGrp="1" noChangeArrowheads="1"/>
          </p:cNvSpPr>
          <p:nvPr>
            <p:ph type="body" idx="1"/>
          </p:nvPr>
        </p:nvSpPr>
        <p:spPr>
          <a:xfrm>
            <a:off x="304800" y="1600200"/>
            <a:ext cx="8534400" cy="4114800"/>
          </a:xfrm>
        </p:spPr>
        <p:txBody>
          <a:bodyPr/>
          <a:lstStyle/>
          <a:p>
            <a:pPr eaLnBrk="1" hangingPunct="1"/>
            <a:r>
              <a:rPr lang="en-US" sz="2400" smtClean="0"/>
              <a:t>“True Color” with “synthetic” green from ABI simulated data (from CIMSS); image from Don Hillger, RAMMB.</a:t>
            </a:r>
          </a:p>
        </p:txBody>
      </p:sp>
      <p:pic>
        <p:nvPicPr>
          <p:cNvPr id="72708" name="Picture 4" descr="G-16_IMG_2005155_220000_RGB_Rayleigh-corr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C2C190-050C-4CC8-9B74-87117F6C5DEB}" type="slidenum">
              <a:rPr lang="en-US" smtClean="0">
                <a:solidFill>
                  <a:srgbClr val="FFFF00"/>
                </a:solidFill>
                <a:latin typeface="Times New Roman" pitchFamily="18" charset="0"/>
              </a:rPr>
              <a:pPr/>
              <a:t>9</a:t>
            </a:fld>
            <a:endParaRPr lang="en-US" smtClean="0">
              <a:solidFill>
                <a:srgbClr val="FFFF00"/>
              </a:solidFill>
              <a:latin typeface="Times New Roman" pitchFamily="18" charset="0"/>
            </a:endParaRPr>
          </a:p>
        </p:txBody>
      </p:sp>
      <p:sp>
        <p:nvSpPr>
          <p:cNvPr id="6" name="Text Box 8"/>
          <p:cNvSpPr txBox="1">
            <a:spLocks noChangeArrowheads="1"/>
          </p:cNvSpPr>
          <p:nvPr/>
        </p:nvSpPr>
        <p:spPr bwMode="auto">
          <a:xfrm>
            <a:off x="5672138" y="6489700"/>
            <a:ext cx="315212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Arial" pitchFamily="34" charset="0"/>
                <a:cs typeface="Arial" pitchFamily="34" charset="0"/>
              </a:rPr>
              <a:t>Courtesy </a:t>
            </a:r>
            <a:r>
              <a:rPr lang="en-US" sz="1200" dirty="0" smtClean="0">
                <a:solidFill>
                  <a:prstClr val="black"/>
                </a:solidFill>
                <a:latin typeface="Arial" pitchFamily="34" charset="0"/>
                <a:cs typeface="Arial" pitchFamily="34" charset="0"/>
              </a:rPr>
              <a:t>Don Hillier: CIRA/NOAA/NESDIS</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54529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723</TotalTime>
  <Words>657</Words>
  <Application>Microsoft Macintosh PowerPoint</Application>
  <PresentationFormat>On-screen Show (4:3)</PresentationFormat>
  <Paragraphs>101</Paragraphs>
  <Slides>13</Slides>
  <Notes>2</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GOES-R Advanced Baseline Imager (ABI)  Outline.</vt:lpstr>
      <vt:lpstr>The Advanced Baseline Imager:</vt:lpstr>
      <vt:lpstr>PowerPoint Presentation</vt:lpstr>
      <vt:lpstr>PowerPoint Presentation</vt:lpstr>
      <vt:lpstr>PowerPoint Presentation</vt:lpstr>
      <vt:lpstr>PowerPoint Presentation</vt:lpstr>
      <vt:lpstr>Visualization  (2 km MTSAT; data from JMA)</vt:lpstr>
      <vt:lpstr>PowerPoint Presentation</vt:lpstr>
      <vt:lpstr>CONUS    Visualization  (“true color” as a decision aid”)</vt:lpstr>
      <vt:lpstr>PowerPoint Presentation</vt:lpstr>
      <vt:lpstr>PowerPoint Presentation</vt:lpstr>
      <vt:lpstr>McIDAS-V on hands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Kaba Bah</dc:creator>
  <cp:lastModifiedBy>Kaba Bah</cp:lastModifiedBy>
  <cp:revision>17</cp:revision>
  <dcterms:created xsi:type="dcterms:W3CDTF">2013-06-21T17:40:47Z</dcterms:created>
  <dcterms:modified xsi:type="dcterms:W3CDTF">2014-06-18T15:11:46Z</dcterms:modified>
</cp:coreProperties>
</file>