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4" r:id="rId3"/>
    <p:sldMasterId id="2147483661" r:id="rId4"/>
  </p:sldMasterIdLst>
  <p:notesMasterIdLst>
    <p:notesMasterId r:id="rId12"/>
  </p:notesMasterIdLst>
  <p:sldIdLst>
    <p:sldId id="327" r:id="rId5"/>
    <p:sldId id="474" r:id="rId6"/>
    <p:sldId id="476" r:id="rId7"/>
    <p:sldId id="478" r:id="rId8"/>
    <p:sldId id="480" r:id="rId9"/>
    <p:sldId id="484" r:id="rId10"/>
    <p:sldId id="264" r:id="rId11"/>
  </p:sldIdLst>
  <p:sldSz cx="9144000" cy="5143500" type="screen16x9"/>
  <p:notesSz cx="7010400" cy="92964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32">
          <p15:clr>
            <a:srgbClr val="A4A3A4"/>
          </p15:clr>
        </p15:guide>
        <p15:guide id="4" pos="31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Joan C. (GSFC-410.0)[SGT INC]" initials="FJC(I" lastIdx="5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32" autoAdjust="0"/>
    <p:restoredTop sz="50493" autoAdjust="0"/>
  </p:normalViewPr>
  <p:slideViewPr>
    <p:cSldViewPr snapToGrid="0" snapToObjects="1" showGuides="1">
      <p:cViewPr>
        <p:scale>
          <a:sx n="100" d="100"/>
          <a:sy n="100" d="100"/>
        </p:scale>
        <p:origin x="-1856" y="-424"/>
      </p:cViewPr>
      <p:guideLst>
        <p:guide orient="horz" pos="2160"/>
        <p:guide orient="horz" pos="232"/>
        <p:guide pos="2880"/>
        <p:guide pos="3124"/>
      </p:guideLst>
    </p:cSldViewPr>
  </p:slideViewPr>
  <p:notesTextViewPr>
    <p:cViewPr>
      <p:scale>
        <a:sx n="100" d="100"/>
        <a:sy n="100" d="100"/>
      </p:scale>
      <p:origin x="0" y="0"/>
    </p:cViewPr>
  </p:notesTextViewPr>
  <p:sorterViewPr>
    <p:cViewPr>
      <p:scale>
        <a:sx n="100" d="100"/>
        <a:sy n="100" d="100"/>
      </p:scale>
      <p:origin x="0" y="-451"/>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tags" Target="tags/tag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F60C972F-73AB-4EA5-AFC6-490268068873}" type="datetimeFigureOut">
              <a:rPr lang="en-US" smtClean="0"/>
              <a:t>11/30/18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1793758C-4687-48C4-851D-4E1023159749}" type="slidenum">
              <a:rPr lang="en-US" smtClean="0"/>
              <a:t>‹#›</a:t>
            </a:fld>
            <a:endParaRPr lang="en-US"/>
          </a:p>
        </p:txBody>
      </p:sp>
    </p:spTree>
    <p:extLst>
      <p:ext uri="{BB962C8B-B14F-4D97-AF65-F5344CB8AC3E}">
        <p14:creationId xmlns:p14="http://schemas.microsoft.com/office/powerpoint/2010/main" val="405198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is the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SHyMet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course on the Advanced Baseline Imager (the ABI), one of two sensors on GOES-R that measures the Earth's atmosphere (the Geostationary Lightning Mapper is the second).  This course has been created with funding from the GOES-R Program and it should show you uses for the 16 channels on ABI.  Contributors to this training are listed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slide</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793758C-4687-48C4-851D-4E1023159749}" type="slidenum">
              <a:rPr lang="en-US" smtClean="0"/>
              <a:t>1</a:t>
            </a:fld>
            <a:endParaRPr lang="en-US"/>
          </a:p>
        </p:txBody>
      </p:sp>
    </p:spTree>
    <p:extLst>
      <p:ext uri="{BB962C8B-B14F-4D97-AF65-F5344CB8AC3E}">
        <p14:creationId xmlns:p14="http://schemas.microsoft.com/office/powerpoint/2010/main" val="134997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table is based on </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Schmit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et al, 2017.  (References are listed at the end of this training)   Band numbers are shown (you can also call them channels), as well as the central wavelength, the wavelength range, the pixel resolution at the satellite sub-point (That is, nadir), and the nickname.  The green circles are around bands5 1, 3 and 5, which bands have 1-km resolution at the sub-satellite point.  The highest-resolution band, band 2, the 0.64 micrometer band (the so-called “Red Visible”) has half-kilometer resolution at the sub-satellite point.  This is also the band that was on earlier GOES instruments.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might be asking:  WHY are these wavelengths chosen for band placement?  Are they random?  No!  As you'll see next, there's a reason</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B8066-9803-47D2-B277-B8DDCEF22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33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Visible and near-infrared imagery relies on reflected solar radiation to create a signal.   This chart shows similar information to the previous slide.  Band number is shown across the top.  The Roy G Biv visible spectrum is shown too - do you see why they're nicknames the blue and red bands?   The blue regions - the spectral response function - shows where information is detected for each channel.  The black line is transmittance through the atmosphere - note how it decreases across the 'blue band', band 1, because atmospheric scattering increases.  Band 4, at 1.38 micrometers, is special among these 6 bands because it occupies a region with strong absorption (by water vapor).  As you'll see, that means it has a much different look than the other bands in the visible and near-infrared part of the spectrum</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ockheed Martin Proprietary Informationockheed Martin Proprietary Information</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ockheed Martin Proprietary Informationockheed Martin Proprietary Information</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F8916-6BE3-459C-B53E-6BA93E1B3D01}"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11/30/18</a:t>
            </a:fld>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      	</a:t>
            </a:r>
            <a:fld id="{CAFEA330-336B-4FAC-9264-3F45337B3CF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1615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2.24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μm </a:t>
            </a:r>
            <a:r>
              <a:rPr lang="en-US" sz="1200" kern="1200" dirty="0" smtClean="0">
                <a:solidFill>
                  <a:schemeClr val="tx1"/>
                </a:solidFill>
                <a:effectLst/>
                <a:latin typeface="+mn-lt"/>
                <a:ea typeface="+mn-ea"/>
                <a:cs typeface="+mn-cs"/>
              </a:rPr>
              <a:t>band (a near-infrared band), </a:t>
            </a:r>
            <a:r>
              <a:rPr lang="en-US" sz="1200" kern="1200" dirty="0" smtClean="0">
                <a:solidFill>
                  <a:schemeClr val="tx1"/>
                </a:solidFill>
                <a:effectLst/>
                <a:latin typeface="+mn-lt"/>
                <a:ea typeface="+mn-ea"/>
                <a:cs typeface="+mn-cs"/>
              </a:rPr>
              <a:t>is well known</a:t>
            </a:r>
            <a:r>
              <a:rPr lang="en-US" sz="1200" kern="1200" baseline="0" dirty="0" smtClean="0">
                <a:solidFill>
                  <a:schemeClr val="tx1"/>
                </a:solidFill>
                <a:effectLst/>
                <a:latin typeface="+mn-lt"/>
                <a:ea typeface="+mn-ea"/>
                <a:cs typeface="+mn-cs"/>
              </a:rPr>
              <a:t> for enabling cloud particle size estimations. This is very important for understanding cloud growth and intensity of that development. When used in conjunction with other bands,  it can significantly enhance cloud screening, hot-sport and snow detection.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4</a:t>
            </a:fld>
            <a:endParaRPr lang="en-US"/>
          </a:p>
        </p:txBody>
      </p:sp>
    </p:spTree>
    <p:extLst>
      <p:ext uri="{BB962C8B-B14F-4D97-AF65-F5344CB8AC3E}">
        <p14:creationId xmlns:p14="http://schemas.microsoft.com/office/powerpoint/2010/main" val="376964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example </a:t>
            </a:r>
            <a:r>
              <a:rPr lang="en-US" baseline="0" dirty="0" smtClean="0"/>
              <a:t>shows </a:t>
            </a:r>
            <a:r>
              <a:rPr lang="en-US" baseline="0" dirty="0" smtClean="0"/>
              <a:t>GOES-</a:t>
            </a:r>
            <a:r>
              <a:rPr lang="en-US" baseline="0" dirty="0" smtClean="0"/>
              <a:t>16 bands 05 (1.61</a:t>
            </a:r>
            <a:r>
              <a:rPr lang="en-US" sz="1200" u="none" strike="noStrike" kern="1200" dirty="0" smtClean="0">
                <a:solidFill>
                  <a:schemeClr val="tx1"/>
                </a:solidFill>
                <a:effectLst/>
                <a:latin typeface="+mn-lt"/>
                <a:ea typeface="+mn-ea"/>
                <a:cs typeface="+mn-cs"/>
              </a:rPr>
              <a:t>µm) </a:t>
            </a:r>
            <a:r>
              <a:rPr lang="en-US" baseline="0" dirty="0" smtClean="0"/>
              <a:t>, 06 (2.24</a:t>
            </a:r>
            <a:r>
              <a:rPr lang="en-US" sz="1200" u="none" strike="noStrike" kern="1200" dirty="0" smtClean="0">
                <a:solidFill>
                  <a:schemeClr val="tx1"/>
                </a:solidFill>
                <a:effectLst/>
                <a:latin typeface="+mn-lt"/>
                <a:ea typeface="+mn-ea"/>
                <a:cs typeface="+mn-cs"/>
              </a:rPr>
              <a:t>µm) </a:t>
            </a:r>
            <a:r>
              <a:rPr lang="en-US" baseline="0" dirty="0" smtClean="0"/>
              <a:t> and 08 (3.90</a:t>
            </a:r>
            <a:r>
              <a:rPr lang="en-US" sz="1200" u="none" strike="noStrike" kern="1200" dirty="0" smtClean="0">
                <a:solidFill>
                  <a:schemeClr val="tx1"/>
                </a:solidFill>
                <a:effectLst/>
                <a:latin typeface="+mn-lt"/>
                <a:ea typeface="+mn-ea"/>
                <a:cs typeface="+mn-cs"/>
              </a:rPr>
              <a:t>µm) </a:t>
            </a:r>
            <a:r>
              <a:rPr lang="en-US" baseline="0" dirty="0" smtClean="0"/>
              <a:t> for </a:t>
            </a:r>
            <a:r>
              <a:rPr lang="en-US" sz="1200" u="none" strike="noStrike" kern="1200" dirty="0" smtClean="0">
                <a:solidFill>
                  <a:schemeClr val="tx1"/>
                </a:solidFill>
                <a:effectLst/>
                <a:latin typeface="+mn-lt"/>
                <a:ea typeface="+mn-ea"/>
                <a:cs typeface="+mn-cs"/>
              </a:rPr>
              <a:t> </a:t>
            </a:r>
            <a:r>
              <a:rPr lang="en-US" sz="1200" u="none" strike="noStrike" kern="1200" baseline="0" dirty="0" smtClean="0">
                <a:solidFill>
                  <a:schemeClr val="tx1"/>
                </a:solidFill>
                <a:effectLst/>
                <a:latin typeface="+mn-lt"/>
                <a:ea typeface="+mn-ea"/>
                <a:cs typeface="+mn-cs"/>
              </a:rPr>
              <a:t>February</a:t>
            </a:r>
            <a:r>
              <a:rPr lang="en-US" baseline="0" dirty="0" smtClean="0"/>
              <a:t>- 01</a:t>
            </a:r>
            <a:r>
              <a:rPr lang="en-US" baseline="30000" dirty="0" smtClean="0"/>
              <a:t>st</a:t>
            </a:r>
            <a:r>
              <a:rPr lang="en-US" baseline="0" dirty="0" smtClean="0"/>
              <a:t>,2018 at 12:30 UTC being used for identifying thermal signatures.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thermal anomaly or “hot spot” could be seen in</a:t>
            </a:r>
            <a:r>
              <a:rPr lang="en-US" sz="1200" kern="1200" baseline="0" dirty="0" smtClean="0">
                <a:solidFill>
                  <a:schemeClr val="tx1"/>
                </a:solidFill>
                <a:effectLst/>
                <a:latin typeface="+mn-lt"/>
                <a:ea typeface="+mn-ea"/>
                <a:cs typeface="+mn-cs"/>
              </a:rPr>
              <a:t> all the above</a:t>
            </a:r>
            <a:r>
              <a:rPr lang="en-US" sz="1200" kern="1200" dirty="0" smtClean="0">
                <a:solidFill>
                  <a:schemeClr val="tx1"/>
                </a:solidFill>
                <a:effectLst/>
                <a:latin typeface="+mn-lt"/>
                <a:ea typeface="+mn-ea"/>
                <a:cs typeface="+mn-cs"/>
              </a:rPr>
              <a:t> images but it easily stands out in band </a:t>
            </a:r>
            <a:r>
              <a:rPr lang="en-US" baseline="0" dirty="0" smtClean="0"/>
              <a:t>06 (2.24</a:t>
            </a:r>
            <a:r>
              <a:rPr lang="en-US" sz="1200" u="none" strike="noStrike" kern="1200" dirty="0" smtClean="0">
                <a:solidFill>
                  <a:schemeClr val="tx1"/>
                </a:solidFill>
                <a:effectLst/>
                <a:latin typeface="+mn-lt"/>
                <a:ea typeface="+mn-ea"/>
                <a:cs typeface="+mn-cs"/>
              </a:rPr>
              <a:t>µm) </a:t>
            </a:r>
            <a:r>
              <a:rPr lang="en-US" sz="1200" u="none" strike="noStrike" kern="1200" baseline="0" dirty="0" smtClean="0">
                <a:solidFill>
                  <a:schemeClr val="tx1"/>
                </a:solidFill>
                <a:effectLst/>
                <a:latin typeface="+mn-lt"/>
                <a:ea typeface="+mn-ea"/>
                <a:cs typeface="+mn-cs"/>
              </a:rPr>
              <a:t>because it is </a:t>
            </a:r>
            <a:r>
              <a:rPr lang="en-US" sz="1200" kern="1200" dirty="0" smtClean="0">
                <a:solidFill>
                  <a:schemeClr val="tx1"/>
                </a:solidFill>
                <a:effectLst/>
                <a:latin typeface="+mn-lt"/>
                <a:ea typeface="+mn-ea"/>
                <a:cs typeface="+mn-cs"/>
              </a:rPr>
              <a:t>located closer to the peak emitted radiance of very hot features such as active volcanoes or large fires compared to the other</a:t>
            </a:r>
            <a:r>
              <a:rPr lang="en-US" sz="1200" kern="1200" baseline="0" dirty="0" smtClean="0">
                <a:solidFill>
                  <a:schemeClr val="tx1"/>
                </a:solidFill>
                <a:effectLst/>
                <a:latin typeface="+mn-lt"/>
                <a:ea typeface="+mn-ea"/>
                <a:cs typeface="+mn-cs"/>
              </a:rPr>
              <a:t> bands</a:t>
            </a:r>
            <a:r>
              <a:rPr lang="en-US" sz="1200" kern="1200" dirty="0" smtClean="0">
                <a:solidFill>
                  <a:schemeClr val="tx1"/>
                </a:solidFill>
                <a:effectLst/>
                <a:latin typeface="+mn-lt"/>
                <a:ea typeface="+mn-ea"/>
                <a:cs typeface="+mn-cs"/>
              </a:rPr>
              <a:t>. In this case, the hottest 3.9 mm brightness temperature is 393 K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a background value around 285-290K);  the largest albedo at 2.24 </a:t>
            </a:r>
            <a:r>
              <a:rPr lang="en-US" sz="1200" u="none" strike="noStrike" kern="1200" dirty="0" smtClean="0">
                <a:solidFill>
                  <a:schemeClr val="tx1"/>
                </a:solidFill>
                <a:effectLst/>
                <a:latin typeface="+mn-lt"/>
                <a:ea typeface="+mn-ea"/>
                <a:cs typeface="+mn-cs"/>
              </a:rPr>
              <a:t>µm</a:t>
            </a:r>
            <a:r>
              <a:rPr lang="en-US" sz="1200" kern="1200" dirty="0" smtClean="0">
                <a:solidFill>
                  <a:schemeClr val="tx1"/>
                </a:solidFill>
                <a:effectLst/>
                <a:latin typeface="+mn-lt"/>
                <a:ea typeface="+mn-ea"/>
                <a:cs typeface="+mn-cs"/>
              </a:rPr>
              <a:t> is 37%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a background value between 1 and 3, generally;  the largest albedo at 1.61 </a:t>
            </a:r>
            <a:r>
              <a:rPr lang="en-US" sz="1200" u="none" strike="noStrike" kern="1200" dirty="0" smtClean="0">
                <a:solidFill>
                  <a:schemeClr val="tx1"/>
                </a:solidFill>
                <a:effectLst/>
                <a:latin typeface="+mn-lt"/>
                <a:ea typeface="+mn-ea"/>
                <a:cs typeface="+mn-cs"/>
              </a:rPr>
              <a:t>µm</a:t>
            </a:r>
            <a:r>
              <a:rPr lang="en-US" sz="1200" kern="1200" dirty="0" smtClean="0">
                <a:solidFill>
                  <a:schemeClr val="tx1"/>
                </a:solidFill>
                <a:effectLst/>
                <a:latin typeface="+mn-lt"/>
                <a:ea typeface="+mn-ea"/>
                <a:cs typeface="+mn-cs"/>
              </a:rPr>
              <a:t> is 20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a background value of 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42F336B-C5CA-5842-ABFF-0CF9595852BD}" type="slidenum">
              <a:rPr lang="en-US" smtClean="0"/>
              <a:t>5</a:t>
            </a:fld>
            <a:endParaRPr lang="en-US"/>
          </a:p>
        </p:txBody>
      </p:sp>
    </p:spTree>
    <p:extLst>
      <p:ext uri="{BB962C8B-B14F-4D97-AF65-F5344CB8AC3E}">
        <p14:creationId xmlns:p14="http://schemas.microsoft.com/office/powerpoint/2010/main" val="352836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summary of what you’ve just learned.</a:t>
            </a:r>
          </a:p>
          <a:p>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6</a:t>
            </a:fld>
            <a:endParaRPr lang="en-US"/>
          </a:p>
        </p:txBody>
      </p:sp>
    </p:spTree>
    <p:extLst>
      <p:ext uri="{BB962C8B-B14F-4D97-AF65-F5344CB8AC3E}">
        <p14:creationId xmlns:p14="http://schemas.microsoft.com/office/powerpoint/2010/main" val="332769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There are places online that you can find.  Here as some Social </a:t>
            </a:r>
            <a:r>
              <a:rPr lang="en-US" smtClean="0"/>
              <a:t>Media contacts as of 2018.</a:t>
            </a:r>
            <a:endParaRPr lang="en-US"/>
          </a:p>
        </p:txBody>
      </p:sp>
      <p:sp>
        <p:nvSpPr>
          <p:cNvPr id="4" name="Slide Number Placeholder 3"/>
          <p:cNvSpPr>
            <a:spLocks noGrp="1"/>
          </p:cNvSpPr>
          <p:nvPr>
            <p:ph type="sldNum" sz="quarter" idx="10"/>
          </p:nvPr>
        </p:nvSpPr>
        <p:spPr/>
        <p:txBody>
          <a:bodyPr/>
          <a:lstStyle/>
          <a:p>
            <a:fld id="{1793758C-4687-48C4-851D-4E1023159749}" type="slidenum">
              <a:rPr lang="en-US" smtClean="0"/>
              <a:t>7</a:t>
            </a:fld>
            <a:endParaRPr lang="en-US"/>
          </a:p>
        </p:txBody>
      </p:sp>
    </p:spTree>
    <p:extLst>
      <p:ext uri="{BB962C8B-B14F-4D97-AF65-F5344CB8AC3E}">
        <p14:creationId xmlns:p14="http://schemas.microsoft.com/office/powerpoint/2010/main" val="326970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25512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defTabSz="342900">
              <a:defRPr/>
            </a:pPr>
            <a:fld id="{7A000F4E-004E-4CE8-AABD-59BBC7FD61A1}" type="slidenum">
              <a:rPr lang="en-US" smtClean="0"/>
              <a:pPr defTabSz="342900">
                <a:defRPr/>
              </a:pPr>
              <a:t>‹#›</a:t>
            </a:fld>
            <a:endParaRPr lang="en-US" dirty="0"/>
          </a:p>
        </p:txBody>
      </p:sp>
    </p:spTree>
    <p:extLst>
      <p:ext uri="{BB962C8B-B14F-4D97-AF65-F5344CB8AC3E}">
        <p14:creationId xmlns:p14="http://schemas.microsoft.com/office/powerpoint/2010/main" val="263590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2700"/>
            </a:lvl1pPr>
            <a:lvl2pPr lvl="1" algn="ctr">
              <a:spcBef>
                <a:spcPts val="0"/>
              </a:spcBef>
              <a:buSzPct val="100000"/>
              <a:defRPr sz="2700"/>
            </a:lvl2pPr>
            <a:lvl3pPr lvl="2" algn="ctr">
              <a:spcBef>
                <a:spcPts val="0"/>
              </a:spcBef>
              <a:buSzPct val="100000"/>
              <a:defRPr sz="2700"/>
            </a:lvl3pPr>
            <a:lvl4pPr lvl="3" algn="ctr">
              <a:spcBef>
                <a:spcPts val="0"/>
              </a:spcBef>
              <a:buSzPct val="100000"/>
              <a:defRPr sz="2700"/>
            </a:lvl4pPr>
            <a:lvl5pPr lvl="4" algn="ctr">
              <a:spcBef>
                <a:spcPts val="0"/>
              </a:spcBef>
              <a:buSzPct val="100000"/>
              <a:defRPr sz="2700"/>
            </a:lvl5pPr>
            <a:lvl6pPr lvl="5" algn="ctr">
              <a:spcBef>
                <a:spcPts val="0"/>
              </a:spcBef>
              <a:buSzPct val="100000"/>
              <a:defRPr sz="2700"/>
            </a:lvl6pPr>
            <a:lvl7pPr lvl="6" algn="ctr">
              <a:spcBef>
                <a:spcPts val="0"/>
              </a:spcBef>
              <a:buSzPct val="100000"/>
              <a:defRPr sz="2700"/>
            </a:lvl7pPr>
            <a:lvl8pPr lvl="7" algn="ctr">
              <a:spcBef>
                <a:spcPts val="0"/>
              </a:spcBef>
              <a:buSzPct val="100000"/>
              <a:defRPr sz="2700"/>
            </a:lvl8pPr>
            <a:lvl9pPr lvl="8" algn="ctr">
              <a:spcBef>
                <a:spcPts val="0"/>
              </a:spcBef>
              <a:buSzPct val="100000"/>
              <a:defRPr sz="27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defTabSz="342900"/>
            <a:fld id="{00000000-1234-1234-1234-123412341234}" type="slidenum">
              <a:rPr lang="en" smtClean="0"/>
              <a:pPr defTabSz="342900"/>
              <a:t>‹#›</a:t>
            </a:fld>
            <a:endParaRPr lang="en"/>
          </a:p>
        </p:txBody>
      </p:sp>
    </p:spTree>
    <p:extLst>
      <p:ext uri="{BB962C8B-B14F-4D97-AF65-F5344CB8AC3E}">
        <p14:creationId xmlns:p14="http://schemas.microsoft.com/office/powerpoint/2010/main" val="268311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smtClean="0"/>
            </a:lvl1pPr>
          </a:lstStyle>
          <a:p>
            <a:endParaRPr lang="en-US" altLang="en-US"/>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fld id="{6FB173BF-C508-4302-8AEB-2C97BF30CCBF}" type="slidenum">
              <a:rPr lang="en-US" altLang="en-US"/>
              <a:pPr/>
              <a:t>‹#›</a:t>
            </a:fld>
            <a:endParaRPr lang="en-US" altLang="en-US"/>
          </a:p>
        </p:txBody>
      </p:sp>
    </p:spTree>
    <p:extLst>
      <p:ext uri="{BB962C8B-B14F-4D97-AF65-F5344CB8AC3E}">
        <p14:creationId xmlns:p14="http://schemas.microsoft.com/office/powerpoint/2010/main" val="15246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8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70549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971550"/>
            <a:ext cx="7772400" cy="1085850"/>
          </a:xfrm>
        </p:spPr>
        <p:txBody>
          <a:bodyPr/>
          <a:lstStyle>
            <a:lvl1pPr marR="6858" algn="ctr">
              <a:defRPr sz="3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2387087"/>
            <a:ext cx="7772400" cy="369332"/>
          </a:xfrm>
        </p:spPr>
        <p:txBody>
          <a:bodyPr lIns="100584" anchor="ctr">
            <a:spAutoFit/>
          </a:bodyPr>
          <a:lstStyle>
            <a:lvl1pPr marL="0" indent="0" algn="ctr">
              <a:spcBef>
                <a:spcPts val="0"/>
              </a:spcBef>
              <a:buNone/>
              <a:defRPr sz="1800">
                <a:solidFill>
                  <a:srgbClr val="F2C31A"/>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1490" y="4857752"/>
            <a:ext cx="579437"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57379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7429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800100"/>
            <a:ext cx="82296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defTabSz="342900">
              <a:defRPr/>
            </a:pPr>
            <a:fld id="{F378691F-9CED-4134-BEF2-4424A0C8B72C}" type="slidenum">
              <a:rPr lang="en-US" smtClean="0"/>
              <a:pPr defTabSz="342900">
                <a:defRPr/>
              </a:pPr>
              <a:t>‹#›</a:t>
            </a:fld>
            <a:endParaRPr lang="en-US" dirty="0"/>
          </a:p>
        </p:txBody>
      </p:sp>
    </p:spTree>
    <p:extLst>
      <p:ext uri="{BB962C8B-B14F-4D97-AF65-F5344CB8AC3E}">
        <p14:creationId xmlns:p14="http://schemas.microsoft.com/office/powerpoint/2010/main" val="299822822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2950"/>
          </a:xfrm>
        </p:spPr>
        <p:txBody>
          <a:bodyPr anchor="ctr"/>
          <a:lstStyle>
            <a:lvl1pPr algn="ctr">
              <a:buNone/>
              <a:defRPr sz="27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800100"/>
            <a:ext cx="2514600" cy="3943350"/>
          </a:xfrm>
        </p:spPr>
        <p:txBody>
          <a:bodyPr/>
          <a:lstStyle>
            <a:lvl1pPr marL="41148" indent="0">
              <a:buNone/>
              <a:defRPr sz="1350"/>
            </a:lvl1pPr>
            <a:lvl2pPr>
              <a:buNone/>
              <a:defRPr sz="900"/>
            </a:lvl2pPr>
            <a:lvl3pPr>
              <a:buNone/>
              <a:defRPr sz="750"/>
            </a:lvl3pPr>
            <a:lvl4pPr>
              <a:buNone/>
              <a:defRPr sz="675"/>
            </a:lvl4pPr>
            <a:lvl5pPr>
              <a:buNone/>
              <a:defRPr sz="675"/>
            </a:lvl5pPr>
          </a:lstStyle>
          <a:p>
            <a:pPr lvl="0"/>
            <a:r>
              <a:rPr lang="en-US" smtClean="0"/>
              <a:t>Click to edit Master text styles</a:t>
            </a:r>
          </a:p>
        </p:txBody>
      </p:sp>
      <p:sp>
        <p:nvSpPr>
          <p:cNvPr id="4" name="Content Placeholder 3"/>
          <p:cNvSpPr>
            <a:spLocks noGrp="1"/>
          </p:cNvSpPr>
          <p:nvPr>
            <p:ph sz="half" idx="1"/>
          </p:nvPr>
        </p:nvSpPr>
        <p:spPr>
          <a:xfrm>
            <a:off x="3200400" y="800100"/>
            <a:ext cx="5486400" cy="3943350"/>
          </a:xfrm>
        </p:spPr>
        <p:txBody>
          <a:bodyPr/>
          <a:lstStyle>
            <a:lvl1pPr>
              <a:defRPr sz="2400"/>
            </a:lvl1pPr>
            <a:lvl2pPr>
              <a:defRPr sz="2100"/>
            </a:lvl2pPr>
            <a:lvl3pPr>
              <a:defRPr sz="18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defTabSz="342900">
              <a:defRPr/>
            </a:pPr>
            <a:fld id="{327DF725-5DD2-4AC8-9302-F060CA84D9D3}" type="slidenum">
              <a:rPr lang="en-US" smtClean="0"/>
              <a:pPr defTabSz="342900">
                <a:defRPr/>
              </a:pPr>
              <a:t>‹#›</a:t>
            </a:fld>
            <a:endParaRPr lang="en-US" dirty="0"/>
          </a:p>
        </p:txBody>
      </p:sp>
    </p:spTree>
    <p:extLst>
      <p:ext uri="{BB962C8B-B14F-4D97-AF65-F5344CB8AC3E}">
        <p14:creationId xmlns:p14="http://schemas.microsoft.com/office/powerpoint/2010/main" val="27717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2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800101"/>
            <a:ext cx="4038600" cy="3922248"/>
          </a:xfrm>
        </p:spPr>
        <p:txBody>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800101"/>
            <a:ext cx="4038600" cy="3922248"/>
          </a:xfrm>
        </p:spPr>
        <p:txBody>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defTabSz="342900">
              <a:defRPr/>
            </a:pPr>
            <a:fld id="{80FD687F-9EC4-4A2C-9D79-45716973BA41}" type="slidenum">
              <a:rPr lang="en-US" smtClean="0"/>
              <a:pPr defTabSz="342900">
                <a:defRPr/>
              </a:pPr>
              <a:t>‹#›</a:t>
            </a:fld>
            <a:endParaRPr lang="en-US" dirty="0"/>
          </a:p>
        </p:txBody>
      </p:sp>
    </p:spTree>
    <p:extLst>
      <p:ext uri="{BB962C8B-B14F-4D97-AF65-F5344CB8AC3E}">
        <p14:creationId xmlns:p14="http://schemas.microsoft.com/office/powerpoint/2010/main" val="16189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742950"/>
          </a:xfrm>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defTabSz="342900">
              <a:defRPr/>
            </a:pPr>
            <a:fld id="{3283774E-393D-4152-86DA-5285DCA315CF}" type="slidenum">
              <a:rPr lang="en-US" smtClean="0"/>
              <a:pPr defTabSz="342900">
                <a:defRPr/>
              </a:pPr>
              <a:t>‹#›</a:t>
            </a:fld>
            <a:endParaRPr lang="en-US" dirty="0"/>
          </a:p>
        </p:txBody>
      </p:sp>
    </p:spTree>
    <p:extLst>
      <p:ext uri="{BB962C8B-B14F-4D97-AF65-F5344CB8AC3E}">
        <p14:creationId xmlns:p14="http://schemas.microsoft.com/office/powerpoint/2010/main" val="2182033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4.xml"/><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2017-18_GOES-R_PPT-16-9_Temp_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7665080"/>
      </p:ext>
    </p:extLst>
  </p:cSld>
  <p:clrMap bg1="lt1" tx1="dk1" bg2="lt2" tx2="dk2" accent1="accent1" accent2="accent2" accent3="accent3" accent4="accent4" accent5="accent5" accent6="accent6" hlink="hlink" folHlink="folHlink"/>
  <p:sldLayoutIdLst>
    <p:sldLayoutId id="2147483649" r:id="rId1"/>
    <p:sldLayoutId id="2147483653"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017-18_GOES-R_PPT-16-9_Temp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3040693"/>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017-18_GOES-R_PPT-16-9_Temp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5324944"/>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F1F52"/>
        </a:solidFill>
        <a:effectLst/>
      </p:bgPr>
    </p:bg>
    <p:spTree>
      <p:nvGrpSpPr>
        <p:cNvPr id="1" name=""/>
        <p:cNvGrpSpPr/>
        <p:nvPr/>
      </p:nvGrpSpPr>
      <p:grpSpPr>
        <a:xfrm>
          <a:off x="0" y="0"/>
          <a:ext cx="0" cy="0"/>
          <a:chOff x="0" y="0"/>
          <a:chExt cx="0" cy="0"/>
        </a:xfrm>
      </p:grpSpPr>
      <p:sp>
        <p:nvSpPr>
          <p:cNvPr id="29" name="Rectangle 28"/>
          <p:cNvSpPr/>
          <p:nvPr userDrawn="1"/>
        </p:nvSpPr>
        <p:spPr>
          <a:xfrm flipV="1">
            <a:off x="0" y="-12700"/>
            <a:ext cx="9144000" cy="4863592"/>
          </a:xfrm>
          <a:prstGeom prst="rect">
            <a:avLst/>
          </a:prstGeom>
          <a:gradFill flip="none" rotWithShape="1">
            <a:gsLst>
              <a:gs pos="0">
                <a:srgbClr val="01021E">
                  <a:alpha val="85000"/>
                </a:srgbClr>
              </a:gs>
              <a:gs pos="50000">
                <a:schemeClr val="tx2">
                  <a:lumMod val="50000"/>
                  <a:alpha val="50000"/>
                </a:schemeClr>
              </a:gs>
              <a:gs pos="100000">
                <a:schemeClr val="tx2">
                  <a:lumMod val="75000"/>
                  <a:alpha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p:txBody>
      </p:sp>
      <p:sp>
        <p:nvSpPr>
          <p:cNvPr id="22" name="Title Placeholder 21"/>
          <p:cNvSpPr>
            <a:spLocks noGrp="1"/>
          </p:cNvSpPr>
          <p:nvPr>
            <p:ph type="title"/>
          </p:nvPr>
        </p:nvSpPr>
        <p:spPr>
          <a:xfrm>
            <a:off x="458262" y="0"/>
            <a:ext cx="8228538" cy="74295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31" name="Text Placeholder 12"/>
          <p:cNvSpPr>
            <a:spLocks noGrp="1"/>
          </p:cNvSpPr>
          <p:nvPr>
            <p:ph type="body" idx="1"/>
          </p:nvPr>
        </p:nvSpPr>
        <p:spPr bwMode="auto">
          <a:xfrm>
            <a:off x="458262" y="800100"/>
            <a:ext cx="8228538" cy="394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 name="Slide Number Placeholder 10"/>
          <p:cNvSpPr>
            <a:spLocks noGrp="1"/>
          </p:cNvSpPr>
          <p:nvPr>
            <p:ph type="sldNum" sz="quarter" idx="4"/>
          </p:nvPr>
        </p:nvSpPr>
        <p:spPr>
          <a:xfrm>
            <a:off x="8534400" y="4914900"/>
            <a:ext cx="457200" cy="17145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750">
                <a:solidFill>
                  <a:srgbClr val="FFF1CE"/>
                </a:solidFill>
                <a:latin typeface="Arial Narrow"/>
                <a:cs typeface="Arial Narrow"/>
              </a:defRPr>
            </a:lvl1pPr>
          </a:lstStyle>
          <a:p>
            <a:pPr defTabSz="342900">
              <a:defRPr/>
            </a:pPr>
            <a:fld id="{49C620E3-86D2-421C-B672-9D0292A84894}" type="slidenum">
              <a:rPr lang="en-US" smtClean="0"/>
              <a:pPr defTabSz="342900">
                <a:defRPr/>
              </a:pPr>
              <a:t>‹#›</a:t>
            </a:fld>
            <a:endParaRPr lang="en-US" dirty="0"/>
          </a:p>
        </p:txBody>
      </p:sp>
      <p:sp>
        <p:nvSpPr>
          <p:cNvPr id="10" name="TextBox 9"/>
          <p:cNvSpPr txBox="1">
            <a:spLocks noChangeArrowheads="1"/>
          </p:cNvSpPr>
          <p:nvPr userDrawn="1"/>
        </p:nvSpPr>
        <p:spPr bwMode="auto">
          <a:xfrm>
            <a:off x="609600" y="4899969"/>
            <a:ext cx="2667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525" b="0" i="0" u="none" strike="noStrike" kern="1200" cap="none" spc="0" normalizeH="0" baseline="0" noProof="0" dirty="0" smtClean="0">
                <a:ln>
                  <a:noFill/>
                </a:ln>
                <a:solidFill>
                  <a:srgbClr val="F2C31A"/>
                </a:solidFill>
                <a:effectLst/>
                <a:uLnTx/>
                <a:uFillTx/>
                <a:latin typeface="Corbel" pitchFamily="34" charset="0"/>
                <a:ea typeface="+mn-ea"/>
                <a:cs typeface="+mn-cs"/>
              </a:rPr>
              <a:t>Cooperative Institute for Meteorological Satellite Studies</a:t>
            </a:r>
          </a:p>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525" b="0" i="0" u="none" strike="noStrike" kern="1200" cap="none" spc="0" normalizeH="0" baseline="0" noProof="0" dirty="0" smtClean="0">
                <a:ln>
                  <a:noFill/>
                </a:ln>
                <a:solidFill>
                  <a:srgbClr val="FFFFFF"/>
                </a:solidFill>
                <a:effectLst/>
                <a:uLnTx/>
                <a:uFillTx/>
                <a:latin typeface="Corbel" pitchFamily="34" charset="0"/>
                <a:ea typeface="+mn-ea"/>
                <a:cs typeface="+mn-cs"/>
              </a:rPr>
              <a:t>University of Wisconsin - Madison</a:t>
            </a:r>
          </a:p>
        </p:txBody>
      </p:sp>
      <p:pic>
        <p:nvPicPr>
          <p:cNvPr id="13" name="Picture 12" descr="CIMSS_logo_web_multicolor_glow_PNG_138x100.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4889501"/>
            <a:ext cx="420624" cy="228600"/>
          </a:xfrm>
          <a:prstGeom prst="rect">
            <a:avLst/>
          </a:prstGeom>
        </p:spPr>
      </p:pic>
      <p:pic>
        <p:nvPicPr>
          <p:cNvPr id="2050"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281490" y="4873230"/>
            <a:ext cx="579437" cy="27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626477" y="4869658"/>
            <a:ext cx="365125"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51308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3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4" charset="0"/>
          <a:ea typeface="MS PGothic" pitchFamily="34" charset="-128"/>
          <a:cs typeface="ＭＳ Ｐゴシック" pitchFamily="4" charset="-128"/>
        </a:defRPr>
      </a:lvl1pPr>
      <a:lvl2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2pPr>
      <a:lvl3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3pPr>
      <a:lvl4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4pPr>
      <a:lvl5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5pPr>
      <a:lvl6pPr marL="3429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6pPr>
      <a:lvl7pPr marL="6858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7pPr>
      <a:lvl8pPr marL="10287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8pPr>
      <a:lvl9pPr marL="13716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9pPr>
    </p:titleStyle>
    <p:bodyStyle>
      <a:lvl1pPr marL="308372" indent="-257175" algn="l" rtl="0" eaLnBrk="1" fontAlgn="base" hangingPunct="1">
        <a:spcBef>
          <a:spcPts val="525"/>
        </a:spcBef>
        <a:spcAft>
          <a:spcPct val="0"/>
        </a:spcAft>
        <a:buClr>
          <a:schemeClr val="accent3">
            <a:lumMod val="75000"/>
          </a:schemeClr>
        </a:buClr>
        <a:buSzPct val="95000"/>
        <a:buFont typeface="Wingdings" pitchFamily="2" charset="2"/>
        <a:buChar char=""/>
        <a:defRPr sz="225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554831" indent="-214313" algn="l" rtl="0" eaLnBrk="1" fontAlgn="base" hangingPunct="1">
        <a:spcBef>
          <a:spcPct val="20000"/>
        </a:spcBef>
        <a:spcAft>
          <a:spcPct val="0"/>
        </a:spcAft>
        <a:buClr>
          <a:schemeClr val="accent3">
            <a:lumMod val="75000"/>
          </a:schemeClr>
        </a:buClr>
        <a:buSzPct val="90000"/>
        <a:buFont typeface="Wingdings" pitchFamily="2" charset="2"/>
        <a:buChar char=""/>
        <a:defRPr sz="1950" kern="1200">
          <a:solidFill>
            <a:srgbClr val="FFF5DE"/>
          </a:solidFill>
          <a:latin typeface="+mn-lt"/>
          <a:ea typeface="MS PGothic" pitchFamily="34" charset="-128"/>
          <a:cs typeface="+mn-cs"/>
        </a:defRPr>
      </a:lvl2pPr>
      <a:lvl3pPr marL="746522" indent="-171450" algn="l" rtl="0" eaLnBrk="1" fontAlgn="base" hangingPunct="1">
        <a:spcBef>
          <a:spcPct val="20000"/>
        </a:spcBef>
        <a:spcAft>
          <a:spcPct val="0"/>
        </a:spcAft>
        <a:buClr>
          <a:schemeClr val="accent3">
            <a:lumMod val="75000"/>
          </a:schemeClr>
        </a:buClr>
        <a:buFont typeface="Wingdings 2" pitchFamily="18" charset="2"/>
        <a:buChar char=""/>
        <a:defRPr sz="1800" kern="1200">
          <a:solidFill>
            <a:srgbClr val="FFF5DE"/>
          </a:solidFill>
          <a:latin typeface="+mn-lt"/>
          <a:ea typeface="MS PGothic" pitchFamily="34" charset="-128"/>
          <a:cs typeface="+mn-cs"/>
        </a:defRPr>
      </a:lvl3pPr>
      <a:lvl4pPr marL="945356" indent="-171450" algn="l" rtl="0" eaLnBrk="1" fontAlgn="base" hangingPunct="1">
        <a:spcBef>
          <a:spcPct val="20000"/>
        </a:spcBef>
        <a:spcAft>
          <a:spcPct val="0"/>
        </a:spcAft>
        <a:buClr>
          <a:schemeClr val="accent3">
            <a:lumMod val="75000"/>
          </a:schemeClr>
        </a:buClr>
        <a:buSzPct val="80000"/>
        <a:buFont typeface="Arial" pitchFamily="34" charset="0"/>
        <a:buChar char="•"/>
        <a:defRPr sz="1650" kern="1200">
          <a:solidFill>
            <a:srgbClr val="FFF5DE"/>
          </a:solidFill>
          <a:latin typeface="+mn-lt"/>
          <a:ea typeface="MS PGothic" pitchFamily="34" charset="-128"/>
          <a:cs typeface="+mn-cs"/>
        </a:defRPr>
      </a:lvl4pPr>
      <a:lvl5pPr marL="1110854" indent="-157163" algn="l" rtl="0" eaLnBrk="1" fontAlgn="base" hangingPunct="1">
        <a:spcBef>
          <a:spcPct val="20000"/>
        </a:spcBef>
        <a:spcAft>
          <a:spcPct val="0"/>
        </a:spcAft>
        <a:buClr>
          <a:schemeClr val="accent3">
            <a:lumMod val="75000"/>
          </a:schemeClr>
        </a:buClr>
        <a:buSzPct val="80000"/>
        <a:buFont typeface="Wingdings 2" pitchFamily="18" charset="2"/>
        <a:buChar char=""/>
        <a:defRPr sz="1500" kern="1200">
          <a:solidFill>
            <a:srgbClr val="FFF5DE"/>
          </a:solidFill>
          <a:latin typeface="+mn-lt"/>
          <a:ea typeface="MS PGothic" pitchFamily="34" charset="-128"/>
          <a:cs typeface="+mn-cs"/>
        </a:defRPr>
      </a:lvl5pPr>
      <a:lvl6pPr marL="1282446" indent="-157734" algn="l" rtl="0" eaLnBrk="1" latinLnBrk="0" hangingPunct="1">
        <a:spcBef>
          <a:spcPct val="20000"/>
        </a:spcBef>
        <a:buClr>
          <a:schemeClr val="accent3"/>
        </a:buClr>
        <a:buFont typeface="Wingdings 2"/>
        <a:buChar char=""/>
        <a:defRPr kumimoji="0" sz="1350" kern="1200">
          <a:solidFill>
            <a:schemeClr val="tx1"/>
          </a:solidFill>
          <a:latin typeface="+mn-lt"/>
          <a:ea typeface="+mn-ea"/>
          <a:cs typeface="+mn-cs"/>
        </a:defRPr>
      </a:lvl6pPr>
      <a:lvl7pPr marL="1426464"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7pPr>
      <a:lvl8pPr marL="1570482"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8pPr>
      <a:lvl9pPr marL="1714500"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5.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png"/><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jpg"/><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6.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3.png"/><Relationship Id="rId1" Type="http://schemas.openxmlformats.org/officeDocument/2006/relationships/tags" Target="../tags/tag11.x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descr="GOES-R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288" y="65844"/>
            <a:ext cx="1540932" cy="975361"/>
          </a:xfrm>
          <a:prstGeom prst="rect">
            <a:avLst/>
          </a:prstGeom>
        </p:spPr>
      </p:pic>
      <p:sp>
        <p:nvSpPr>
          <p:cNvPr id="7" name="Title 1"/>
          <p:cNvSpPr txBox="1">
            <a:spLocks/>
          </p:cNvSpPr>
          <p:nvPr/>
        </p:nvSpPr>
        <p:spPr bwMode="auto">
          <a:xfrm>
            <a:off x="4914900" y="1089881"/>
            <a:ext cx="4305300" cy="9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pPr>
            <a:r>
              <a:rPr lang="en-US" altLang="en-US" sz="2800" b="1" dirty="0">
                <a:solidFill>
                  <a:srgbClr val="FFFF00"/>
                </a:solidFill>
                <a:latin typeface="Myriad Pro" charset="0"/>
              </a:rPr>
              <a:t>The GOES-R Series: </a:t>
            </a:r>
          </a:p>
          <a:p>
            <a:pPr eaLnBrk="1" hangingPunct="1">
              <a:lnSpc>
                <a:spcPct val="85000"/>
              </a:lnSpc>
            </a:pPr>
            <a:r>
              <a:rPr lang="en-US" altLang="en-US" sz="2800" b="1" dirty="0">
                <a:solidFill>
                  <a:schemeClr val="bg1"/>
                </a:solidFill>
                <a:latin typeface="Myriad Pro" charset="0"/>
              </a:rPr>
              <a:t>Welcome to GOES-R: </a:t>
            </a:r>
          </a:p>
          <a:p>
            <a:pPr algn="ctr" eaLnBrk="1" hangingPunct="1">
              <a:lnSpc>
                <a:spcPct val="85000"/>
              </a:lnSpc>
            </a:pPr>
            <a:r>
              <a:rPr lang="en-US" altLang="en-US" sz="2000" b="1" dirty="0" smtClean="0">
                <a:solidFill>
                  <a:schemeClr val="bg1"/>
                </a:solidFill>
                <a:latin typeface="Myriad Pro" charset="0"/>
              </a:rPr>
              <a:t>The </a:t>
            </a:r>
            <a:r>
              <a:rPr lang="en-US" altLang="en-US" sz="2000" b="1" dirty="0" smtClean="0">
                <a:solidFill>
                  <a:schemeClr val="bg1"/>
                </a:solidFill>
                <a:latin typeface="Myriad Pro" charset="0"/>
              </a:rPr>
              <a:t>2</a:t>
            </a:r>
            <a:r>
              <a:rPr lang="en-US" altLang="en-US" sz="2000" b="1" dirty="0" smtClean="0">
                <a:solidFill>
                  <a:schemeClr val="bg1"/>
                </a:solidFill>
                <a:latin typeface="Myriad Pro" charset="0"/>
              </a:rPr>
              <a:t>.24 </a:t>
            </a:r>
            <a:r>
              <a:rPr lang="en-US" altLang="en-US" sz="2000" b="1" dirty="0" smtClean="0">
                <a:solidFill>
                  <a:schemeClr val="bg1"/>
                </a:solidFill>
                <a:latin typeface="Symbol" panose="05050102010706020507" pitchFamily="18" charset="2"/>
              </a:rPr>
              <a:t>m</a:t>
            </a:r>
            <a:r>
              <a:rPr lang="en-US" altLang="en-US" sz="2000" b="1" dirty="0" smtClean="0">
                <a:solidFill>
                  <a:schemeClr val="bg1"/>
                </a:solidFill>
                <a:latin typeface="Myriad Pro" charset="0"/>
              </a:rPr>
              <a:t>m </a:t>
            </a:r>
            <a:r>
              <a:rPr lang="en-US" altLang="en-US" sz="2000" b="1" dirty="0" smtClean="0">
                <a:solidFill>
                  <a:schemeClr val="bg1"/>
                </a:solidFill>
                <a:latin typeface="Myriad Pro" charset="0"/>
              </a:rPr>
              <a:t>“</a:t>
            </a:r>
            <a:r>
              <a:rPr lang="en-US" altLang="en-US" sz="2000" b="1" dirty="0" smtClean="0">
                <a:solidFill>
                  <a:schemeClr val="bg1"/>
                </a:solidFill>
                <a:latin typeface="Myriad Pro" charset="0"/>
              </a:rPr>
              <a:t>Cloud particle size</a:t>
            </a:r>
            <a:r>
              <a:rPr lang="en-US" altLang="en-US" sz="2000" b="1" dirty="0" smtClean="0">
                <a:solidFill>
                  <a:schemeClr val="bg1"/>
                </a:solidFill>
                <a:latin typeface="Myriad Pro" charset="0"/>
              </a:rPr>
              <a:t>”</a:t>
            </a:r>
            <a:endParaRPr lang="en-US" altLang="en-US" sz="2000" b="1" dirty="0">
              <a:solidFill>
                <a:schemeClr val="bg1"/>
              </a:solidFill>
              <a:latin typeface="Myriad Pro" charset="0"/>
            </a:endParaRPr>
          </a:p>
        </p:txBody>
      </p:sp>
      <p:sp>
        <p:nvSpPr>
          <p:cNvPr id="8" name="Subtitle 2"/>
          <p:cNvSpPr txBox="1">
            <a:spLocks/>
          </p:cNvSpPr>
          <p:nvPr/>
        </p:nvSpPr>
        <p:spPr>
          <a:xfrm>
            <a:off x="5162370" y="2247516"/>
            <a:ext cx="3981630" cy="2900246"/>
          </a:xfrm>
          <a:prstGeom prst="rect">
            <a:avLst/>
          </a:prstGeom>
        </p:spPr>
        <p:txBody>
          <a:bodyPr>
            <a:normAutofit/>
          </a:bodyPr>
          <a:lstStyle>
            <a:lvl1pPr marL="0" indent="0" algn="l" defTabSz="457200" rtl="0" eaLnBrk="1" latinLnBrk="0" hangingPunct="1">
              <a:spcBef>
                <a:spcPct val="20000"/>
              </a:spcBef>
              <a:buFont typeface="Arial"/>
              <a:buNone/>
              <a:defRPr sz="2000" b="1" i="0" kern="1200">
                <a:solidFill>
                  <a:schemeClr val="bg1"/>
                </a:solidFill>
                <a:latin typeface="Myriad Pro Cond"/>
                <a:ea typeface="+mn-ea"/>
                <a:cs typeface="Myriad Pro Con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fontAlgn="auto">
              <a:spcBef>
                <a:spcPts val="0"/>
              </a:spcBef>
              <a:defRPr/>
            </a:pPr>
            <a:r>
              <a:rPr lang="en-US" dirty="0" smtClean="0">
                <a:solidFill>
                  <a:srgbClr val="FFFF00"/>
                </a:solidFill>
                <a:latin typeface="+mj-lt"/>
                <a:cs typeface="Myriad Pro"/>
              </a:rPr>
              <a:t>Scott Lindstrom</a:t>
            </a:r>
            <a:endParaRPr lang="en-US" dirty="0">
              <a:solidFill>
                <a:srgbClr val="FFFF00"/>
              </a:solidFill>
              <a:latin typeface="+mj-lt"/>
              <a:cs typeface="Myriad Pro"/>
            </a:endParaRPr>
          </a:p>
          <a:p>
            <a:pPr algn="ctr" fontAlgn="auto">
              <a:spcBef>
                <a:spcPts val="0"/>
              </a:spcBef>
              <a:defRPr/>
            </a:pPr>
            <a:r>
              <a:rPr lang="pt-BR" sz="1600" dirty="0" smtClean="0">
                <a:latin typeface="+mj-lt"/>
                <a:cs typeface="Myriad Pro"/>
              </a:rPr>
              <a:t>UW Madison CIMSS</a:t>
            </a:r>
          </a:p>
          <a:p>
            <a:pPr algn="ctr" fontAlgn="auto">
              <a:spcBef>
                <a:spcPts val="0"/>
              </a:spcBef>
              <a:defRPr/>
            </a:pPr>
            <a:r>
              <a:rPr lang="pt-BR" sz="1600" dirty="0" smtClean="0">
                <a:latin typeface="+mj-lt"/>
                <a:cs typeface="Myriad Pro"/>
              </a:rPr>
              <a:t>with Kaba Bah, Margaret Mooney, Kathy Strabala, Scott Bachmeier, and more!</a:t>
            </a:r>
            <a:endParaRPr lang="pt-BR" sz="1600" dirty="0">
              <a:latin typeface="+mj-lt"/>
              <a:cs typeface="Myriad Pro"/>
            </a:endParaRPr>
          </a:p>
          <a:p>
            <a:pPr fontAlgn="auto">
              <a:spcBef>
                <a:spcPts val="0"/>
              </a:spcBef>
              <a:defRPr/>
            </a:pPr>
            <a:endParaRPr lang="pt-BR" sz="1600" dirty="0">
              <a:latin typeface="+mj-lt"/>
              <a:cs typeface="Myriad Pro"/>
            </a:endParaRPr>
          </a:p>
          <a:p>
            <a:pPr algn="ctr" fontAlgn="auto">
              <a:spcBef>
                <a:spcPts val="0"/>
              </a:spcBef>
              <a:defRPr/>
            </a:pPr>
            <a:r>
              <a:rPr lang="en-US" sz="1600" dirty="0" err="1" smtClean="0">
                <a:latin typeface="+mj-lt"/>
                <a:cs typeface="Myriad Pro"/>
              </a:rPr>
              <a:t>SHyMet</a:t>
            </a:r>
            <a:r>
              <a:rPr lang="en-US" sz="1600" dirty="0" smtClean="0">
                <a:latin typeface="+mj-lt"/>
                <a:cs typeface="Myriad Pro"/>
              </a:rPr>
              <a:t> Introductory Course</a:t>
            </a:r>
            <a:endParaRPr lang="en-US" sz="1600" dirty="0">
              <a:latin typeface="+mn-lt"/>
              <a:cs typeface="Myriad Pro"/>
            </a:endParaRPr>
          </a:p>
          <a:p>
            <a:pPr fontAlgn="auto">
              <a:spcBef>
                <a:spcPts val="0"/>
              </a:spcBef>
              <a:defRPr/>
            </a:pPr>
            <a:endParaRPr lang="en-US" sz="1400" dirty="0">
              <a:latin typeface="+mj-lt"/>
              <a:cs typeface="Myriad Pro"/>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599" y="813327"/>
            <a:ext cx="1200216" cy="1828800"/>
          </a:xfrm>
          <a:prstGeom prst="rect">
            <a:avLst/>
          </a:prstGeom>
          <a:effectLst>
            <a:glow rad="139700">
              <a:schemeClr val="tx2">
                <a:lumMod val="40000"/>
                <a:lumOff val="60000"/>
                <a:alpha val="22000"/>
              </a:schemeClr>
            </a:glow>
          </a:effectLst>
        </p:spPr>
      </p:pic>
    </p:spTree>
    <p:custDataLst>
      <p:tags r:id="rId1"/>
    </p:custDataLst>
    <p:extLst>
      <p:ext uri="{BB962C8B-B14F-4D97-AF65-F5344CB8AC3E}">
        <p14:creationId xmlns:p14="http://schemas.microsoft.com/office/powerpoint/2010/main" val="30320163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579103152"/>
              </p:ext>
            </p:extLst>
          </p:nvPr>
        </p:nvGraphicFramePr>
        <p:xfrm>
          <a:off x="1766048" y="1272949"/>
          <a:ext cx="5665694" cy="2278031"/>
        </p:xfrm>
        <a:graphic>
          <a:graphicData uri="http://schemas.openxmlformats.org/drawingml/2006/table">
            <a:tbl>
              <a:tblPr firstRow="1">
                <a:tableStyleId>{21E4AEA4-8DFA-4A89-87EB-49C32662AFE0}</a:tableStyleId>
              </a:tblPr>
              <a:tblGrid>
                <a:gridCol w="647307">
                  <a:extLst>
                    <a:ext uri="{9D8B030D-6E8A-4147-A177-3AD203B41FA5}">
                      <a16:colId xmlns:a16="http://schemas.microsoft.com/office/drawing/2014/main" xmlns="" val="20000"/>
                    </a:ext>
                  </a:extLst>
                </a:gridCol>
                <a:gridCol w="821375">
                  <a:extLst>
                    <a:ext uri="{9D8B030D-6E8A-4147-A177-3AD203B41FA5}">
                      <a16:colId xmlns:a16="http://schemas.microsoft.com/office/drawing/2014/main" xmlns="" val="20001"/>
                    </a:ext>
                  </a:extLst>
                </a:gridCol>
                <a:gridCol w="1617098">
                  <a:extLst>
                    <a:ext uri="{9D8B030D-6E8A-4147-A177-3AD203B41FA5}">
                      <a16:colId xmlns:a16="http://schemas.microsoft.com/office/drawing/2014/main" xmlns="" val="20002"/>
                    </a:ext>
                  </a:extLst>
                </a:gridCol>
                <a:gridCol w="1011731">
                  <a:extLst>
                    <a:ext uri="{9D8B030D-6E8A-4147-A177-3AD203B41FA5}">
                      <a16:colId xmlns:a16="http://schemas.microsoft.com/office/drawing/2014/main" xmlns="" val="20003"/>
                    </a:ext>
                  </a:extLst>
                </a:gridCol>
                <a:gridCol w="1568183">
                  <a:extLst>
                    <a:ext uri="{9D8B030D-6E8A-4147-A177-3AD203B41FA5}">
                      <a16:colId xmlns:a16="http://schemas.microsoft.com/office/drawing/2014/main" xmlns="" val="20004"/>
                    </a:ext>
                  </a:extLst>
                </a:gridCol>
              </a:tblGrid>
              <a:tr h="587340">
                <a:tc>
                  <a:txBody>
                    <a:bodyPr/>
                    <a:lstStyle/>
                    <a:p>
                      <a:pPr marL="0" marR="0" algn="ctr">
                        <a:lnSpc>
                          <a:spcPct val="100000"/>
                        </a:lnSpc>
                        <a:spcBef>
                          <a:spcPts val="0"/>
                        </a:spcBef>
                        <a:spcAft>
                          <a:spcPts val="0"/>
                        </a:spcAft>
                      </a:pPr>
                      <a:r>
                        <a:rPr lang="en-US" sz="1100" dirty="0">
                          <a:effectLst/>
                        </a:rPr>
                        <a:t>ABI </a:t>
                      </a:r>
                      <a:endParaRPr lang="en-US" sz="1100" dirty="0" smtClean="0">
                        <a:effectLst/>
                      </a:endParaRPr>
                    </a:p>
                    <a:p>
                      <a:pPr marL="0" marR="0" algn="ctr">
                        <a:lnSpc>
                          <a:spcPct val="100000"/>
                        </a:lnSpc>
                        <a:spcBef>
                          <a:spcPts val="0"/>
                        </a:spcBef>
                        <a:spcAft>
                          <a:spcPts val="0"/>
                        </a:spcAft>
                      </a:pPr>
                      <a:r>
                        <a:rPr lang="en-US" sz="1100" dirty="0" smtClean="0">
                          <a:effectLst/>
                        </a:rPr>
                        <a:t>Band</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smtClean="0">
                          <a:effectLst/>
                        </a:rPr>
                        <a:t>Wavelength</a:t>
                      </a:r>
                      <a:r>
                        <a:rPr lang="en-US" sz="1100" baseline="0" dirty="0" smtClean="0">
                          <a:effectLst/>
                        </a:rPr>
                        <a:t> </a:t>
                      </a:r>
                      <a:r>
                        <a:rPr lang="en-US" sz="1100" dirty="0" smtClean="0">
                          <a:effectLst/>
                        </a:rPr>
                        <a:t>(µm</a:t>
                      </a:r>
                      <a:r>
                        <a:rPr lang="en-US" sz="1100" dirty="0">
                          <a:effectLst/>
                        </a:rPr>
                        <a:t>)</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smtClean="0">
                          <a:effectLst/>
                        </a:rPr>
                        <a:t>Wavelength</a:t>
                      </a:r>
                      <a:r>
                        <a:rPr lang="en-US" sz="1100" baseline="0" dirty="0" smtClean="0">
                          <a:effectLst/>
                        </a:rPr>
                        <a:t> range</a:t>
                      </a:r>
                      <a:r>
                        <a:rPr lang="en-US" sz="1100" dirty="0" smtClean="0">
                          <a:effectLst/>
                        </a:rPr>
                        <a:t> </a:t>
                      </a:r>
                      <a:r>
                        <a:rPr lang="en-US" sz="1100" baseline="0" dirty="0" smtClean="0">
                          <a:effectLst/>
                        </a:rPr>
                        <a:t> </a:t>
                      </a:r>
                      <a:r>
                        <a:rPr lang="en-US" sz="1100" dirty="0" smtClean="0">
                          <a:effectLst/>
                        </a:rPr>
                        <a:t>(µm</a:t>
                      </a:r>
                      <a:r>
                        <a:rPr lang="en-US" sz="1100" dirty="0">
                          <a:effectLst/>
                        </a:rPr>
                        <a:t>)</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a:effectLst/>
                        </a:rPr>
                        <a:t>Sub-point pixel </a:t>
                      </a:r>
                      <a:r>
                        <a:rPr lang="en-US" sz="1100" dirty="0" smtClean="0">
                          <a:effectLst/>
                        </a:rPr>
                        <a:t>spacing (km)</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a:effectLst/>
                        </a:rPr>
                        <a:t>Descriptive Name</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extLst>
                  <a:ext uri="{0D108BD9-81ED-4DB2-BD59-A6C34878D82A}">
                    <a16:rowId xmlns:a16="http://schemas.microsoft.com/office/drawing/2014/main" xmlns="" val="10000"/>
                  </a:ext>
                </a:extLst>
              </a:tr>
              <a:tr h="251927">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0.47</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0.45 - 0.49</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“Blue”</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a16="http://schemas.microsoft.com/office/drawing/2014/main" xmlns="" val="10001"/>
                  </a:ext>
                </a:extLst>
              </a:tr>
              <a:tr h="251927">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0.64</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smtClean="0">
                          <a:effectLst/>
                        </a:rPr>
                        <a:t>0.60 - 0.68</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0.5</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“Red”</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extLst>
                  <a:ext uri="{0D108BD9-81ED-4DB2-BD59-A6C34878D82A}">
                    <a16:rowId xmlns:a16="http://schemas.microsoft.com/office/drawing/2014/main" xmlns="" val="10002"/>
                  </a:ext>
                </a:extLst>
              </a:tr>
              <a:tr h="251927">
                <a:tc>
                  <a:txBody>
                    <a:bodyPr/>
                    <a:lstStyle/>
                    <a:p>
                      <a:pPr marL="0" marR="0" algn="ctr">
                        <a:lnSpc>
                          <a:spcPct val="150000"/>
                        </a:lnSpc>
                        <a:spcBef>
                          <a:spcPts val="0"/>
                        </a:spcBef>
                        <a:spcAft>
                          <a:spcPts val="0"/>
                        </a:spcAft>
                      </a:pPr>
                      <a:r>
                        <a:rPr lang="en-US" sz="1100" b="1" kern="600" dirty="0">
                          <a:effectLst/>
                        </a:rPr>
                        <a:t>3</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a:effectLst/>
                        </a:rPr>
                        <a:t>0.864</a:t>
                      </a:r>
                      <a:endParaRPr lang="en-US" sz="1100" b="1" kern="60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smtClean="0">
                          <a:effectLst/>
                        </a:rPr>
                        <a:t>0.847 - 0.882</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a:effectLst/>
                        </a:rPr>
                        <a:t>“Veggie”</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251927">
                <a:tc>
                  <a:txBody>
                    <a:bodyPr/>
                    <a:lstStyle/>
                    <a:p>
                      <a:pPr marL="0" marR="0" algn="ctr">
                        <a:lnSpc>
                          <a:spcPct val="150000"/>
                        </a:lnSpc>
                        <a:spcBef>
                          <a:spcPts val="0"/>
                        </a:spcBef>
                        <a:spcAft>
                          <a:spcPts val="0"/>
                        </a:spcAft>
                      </a:pPr>
                      <a:r>
                        <a:rPr lang="en-US" sz="1100" b="1" kern="600" dirty="0">
                          <a:effectLst/>
                        </a:rPr>
                        <a:t>4</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1.373</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smtClean="0">
                          <a:effectLst/>
                        </a:rPr>
                        <a:t>1.366 - 1.380</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“Cirrus”</a:t>
                      </a:r>
                      <a:endParaRPr lang="en-US" sz="1100" b="1" kern="600" dirty="0">
                        <a:solidFill>
                          <a:srgbClr val="000000"/>
                        </a:solidFill>
                        <a:effectLst/>
                        <a:latin typeface="Arial"/>
                        <a:ea typeface="Arial"/>
                      </a:endParaRPr>
                    </a:p>
                  </a:txBody>
                  <a:tcPr marL="15161" marR="15161" marT="15161" marB="15161" anchor="ctr">
                    <a:solidFill>
                      <a:srgbClr val="F7B5A3"/>
                    </a:solidFill>
                  </a:tcPr>
                </a:tc>
                <a:extLst>
                  <a:ext uri="{0D108BD9-81ED-4DB2-BD59-A6C34878D82A}">
                    <a16:rowId xmlns:a16="http://schemas.microsoft.com/office/drawing/2014/main" xmlns="" val="10004"/>
                  </a:ext>
                </a:extLst>
              </a:tr>
              <a:tr h="251927">
                <a:tc>
                  <a:txBody>
                    <a:bodyPr/>
                    <a:lstStyle/>
                    <a:p>
                      <a:pPr marL="0" marR="0" algn="ctr">
                        <a:lnSpc>
                          <a:spcPct val="150000"/>
                        </a:lnSpc>
                        <a:spcBef>
                          <a:spcPts val="0"/>
                        </a:spcBef>
                        <a:spcAft>
                          <a:spcPts val="0"/>
                        </a:spcAft>
                      </a:pPr>
                      <a:r>
                        <a:rPr lang="en-US" sz="1100" b="1" kern="600">
                          <a:effectLst/>
                        </a:rPr>
                        <a:t>5</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a:effectLst/>
                        </a:rPr>
                        <a:t>1.61</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1.59 - 1.63</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“Snow/Ice”</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a16="http://schemas.microsoft.com/office/drawing/2014/main" xmlns="" val="10005"/>
                  </a:ext>
                </a:extLst>
              </a:tr>
              <a:tr h="251927">
                <a:tc>
                  <a:txBody>
                    <a:bodyPr/>
                    <a:lstStyle/>
                    <a:p>
                      <a:pPr marL="0" marR="0" algn="ctr">
                        <a:lnSpc>
                          <a:spcPct val="150000"/>
                        </a:lnSpc>
                        <a:spcBef>
                          <a:spcPts val="0"/>
                        </a:spcBef>
                        <a:spcAft>
                          <a:spcPts val="0"/>
                        </a:spcAft>
                      </a:pPr>
                      <a:r>
                        <a:rPr lang="en-US" sz="1100" b="1" kern="600" dirty="0">
                          <a:effectLst/>
                        </a:rPr>
                        <a:t>6</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2.24</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smtClean="0">
                          <a:effectLst/>
                        </a:rPr>
                        <a:t>2.22 -2.27</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“Cloud Particle Size”</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extLst>
                  <a:ext uri="{0D108BD9-81ED-4DB2-BD59-A6C34878D82A}">
                    <a16:rowId xmlns:a16="http://schemas.microsoft.com/office/drawing/2014/main" xmlns="" val="10006"/>
                  </a:ext>
                </a:extLst>
              </a:tr>
            </a:tbl>
          </a:graphicData>
        </a:graphic>
      </p:graphicFrame>
      <p:sp>
        <p:nvSpPr>
          <p:cNvPr id="2" name="TextBox 1"/>
          <p:cNvSpPr txBox="1"/>
          <p:nvPr/>
        </p:nvSpPr>
        <p:spPr>
          <a:xfrm>
            <a:off x="2357438" y="256660"/>
            <a:ext cx="4475521" cy="438582"/>
          </a:xfrm>
          <a:prstGeom prst="rect">
            <a:avLst/>
          </a:prstGeom>
          <a:noFill/>
        </p:spPr>
        <p:txBody>
          <a:bodyPr wrap="none" rtlCol="0">
            <a:spAutoFit/>
          </a:bodyPr>
          <a:lstStyle/>
          <a:p>
            <a:pPr defTabSz="685800">
              <a:defRPr/>
            </a:pPr>
            <a:r>
              <a:rPr lang="en-US" sz="2250" dirty="0">
                <a:solidFill>
                  <a:prstClr val="white"/>
                </a:solidFill>
                <a:latin typeface="Arial"/>
              </a:rPr>
              <a:t>ABI: Bands 1-6 (Visible / </a:t>
            </a:r>
            <a:r>
              <a:rPr lang="en-US" sz="2250" dirty="0" err="1">
                <a:solidFill>
                  <a:prstClr val="white"/>
                </a:solidFill>
                <a:latin typeface="Arial"/>
              </a:rPr>
              <a:t>NearIR</a:t>
            </a:r>
            <a:r>
              <a:rPr lang="en-US" sz="2250" dirty="0">
                <a:solidFill>
                  <a:prstClr val="white"/>
                </a:solidFill>
                <a:latin typeface="Arial"/>
              </a:rPr>
              <a:t>) </a:t>
            </a:r>
          </a:p>
        </p:txBody>
      </p:sp>
      <p:sp>
        <p:nvSpPr>
          <p:cNvPr id="5" name="Rounded Rectangle 4"/>
          <p:cNvSpPr>
            <a:spLocks noChangeArrowheads="1"/>
          </p:cNvSpPr>
          <p:nvPr/>
        </p:nvSpPr>
        <p:spPr bwMode="auto">
          <a:xfrm>
            <a:off x="2628900" y="3685623"/>
            <a:ext cx="4267962" cy="622364"/>
          </a:xfrm>
          <a:prstGeom prst="roundRect">
            <a:avLst>
              <a:gd name="adj" fmla="val 16667"/>
            </a:avLst>
          </a:prstGeom>
          <a:solidFill>
            <a:srgbClr val="F79646"/>
          </a:solidFill>
          <a:ln w="38100">
            <a:solidFill>
              <a:schemeClr val="tx1"/>
            </a:solidFill>
            <a:round/>
            <a:headEnd/>
            <a:tailEnd/>
          </a:ln>
          <a:effectLst>
            <a:outerShdw blurRad="63500" dist="20000" dir="5400000" rotWithShape="0">
              <a:srgbClr val="00000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350" b="1" dirty="0">
                <a:solidFill>
                  <a:srgbClr val="000000"/>
                </a:solidFill>
                <a:latin typeface="Arial"/>
              </a:rPr>
              <a:t>Six visible or near visible bands on </a:t>
            </a:r>
            <a:r>
              <a:rPr lang="en-US" sz="1350" b="1" dirty="0" smtClean="0">
                <a:solidFill>
                  <a:srgbClr val="000000"/>
                </a:solidFill>
                <a:latin typeface="Arial"/>
              </a:rPr>
              <a:t>ABI </a:t>
            </a:r>
          </a:p>
          <a:p>
            <a:pPr algn="ctr" defTabSz="685800">
              <a:defRPr/>
            </a:pPr>
            <a:r>
              <a:rPr lang="en-US" sz="1350" b="1" dirty="0" smtClean="0">
                <a:solidFill>
                  <a:srgbClr val="000000"/>
                </a:solidFill>
                <a:latin typeface="Arial"/>
              </a:rPr>
              <a:t>(there was only one </a:t>
            </a:r>
            <a:r>
              <a:rPr lang="en-US" sz="1350" b="1" dirty="0">
                <a:solidFill>
                  <a:srgbClr val="000000"/>
                </a:solidFill>
                <a:latin typeface="Arial"/>
              </a:rPr>
              <a:t>on heritage </a:t>
            </a:r>
            <a:r>
              <a:rPr lang="en-US" sz="1350" b="1" dirty="0" smtClean="0">
                <a:solidFill>
                  <a:srgbClr val="000000"/>
                </a:solidFill>
                <a:latin typeface="Arial"/>
              </a:rPr>
              <a:t>imager) </a:t>
            </a:r>
            <a:endParaRPr lang="en-US" sz="1350" b="1" dirty="0">
              <a:solidFill>
                <a:srgbClr val="000000"/>
              </a:solidFill>
              <a:latin typeface="Arial"/>
            </a:endParaRPr>
          </a:p>
        </p:txBody>
      </p:sp>
      <p:sp>
        <p:nvSpPr>
          <p:cNvPr id="8" name="Oval 7"/>
          <p:cNvSpPr/>
          <p:nvPr/>
        </p:nvSpPr>
        <p:spPr>
          <a:xfrm>
            <a:off x="5244073" y="3028680"/>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9" name="Oval 8"/>
          <p:cNvSpPr/>
          <p:nvPr/>
        </p:nvSpPr>
        <p:spPr>
          <a:xfrm>
            <a:off x="1984557" y="3055565"/>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0" name="Oval 9"/>
          <p:cNvSpPr/>
          <p:nvPr/>
        </p:nvSpPr>
        <p:spPr>
          <a:xfrm>
            <a:off x="5253036" y="2475407"/>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1" name="Oval 10"/>
          <p:cNvSpPr/>
          <p:nvPr/>
        </p:nvSpPr>
        <p:spPr>
          <a:xfrm>
            <a:off x="5244068" y="1897159"/>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2" name="Oval 11"/>
          <p:cNvSpPr/>
          <p:nvPr/>
        </p:nvSpPr>
        <p:spPr>
          <a:xfrm>
            <a:off x="1989886" y="2479870"/>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4" name="Oval 13"/>
          <p:cNvSpPr/>
          <p:nvPr/>
        </p:nvSpPr>
        <p:spPr>
          <a:xfrm>
            <a:off x="1989884" y="1905701"/>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Tree>
    <p:custDataLst>
      <p:tags r:id="rId1"/>
    </p:custDataLst>
    <p:extLst>
      <p:ext uri="{BB962C8B-B14F-4D97-AF65-F5344CB8AC3E}">
        <p14:creationId xmlns:p14="http://schemas.microsoft.com/office/powerpoint/2010/main" val="206115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36647"/>
            <a:ext cx="9410700" cy="760810"/>
          </a:xfrm>
        </p:spPr>
        <p:txBody>
          <a:bodyPr>
            <a:noAutofit/>
          </a:bodyPr>
          <a:lstStyle/>
          <a:p>
            <a:r>
              <a:rPr lang="en-US" sz="2400" dirty="0" smtClean="0">
                <a:solidFill>
                  <a:srgbClr val="FFC000"/>
                </a:solidFill>
              </a:rPr>
              <a:t>Plays key roles in cloud particle size </a:t>
            </a:r>
            <a:r>
              <a:rPr lang="en-US" sz="2400" dirty="0" smtClean="0">
                <a:solidFill>
                  <a:srgbClr val="FFC000"/>
                </a:solidFill>
              </a:rPr>
              <a:t>.</a:t>
            </a:r>
            <a:endParaRPr lang="en-US" sz="2400" dirty="0">
              <a:solidFill>
                <a:srgbClr val="FFC000"/>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943" y="921544"/>
            <a:ext cx="4959803" cy="3857625"/>
          </a:xfrm>
          <a:prstGeom prst="rect">
            <a:avLst/>
          </a:prstGeom>
        </p:spPr>
      </p:pic>
      <p:sp>
        <p:nvSpPr>
          <p:cNvPr id="6" name="TextBox 5"/>
          <p:cNvSpPr txBox="1"/>
          <p:nvPr/>
        </p:nvSpPr>
        <p:spPr>
          <a:xfrm rot="16200000">
            <a:off x="6118170" y="1820827"/>
            <a:ext cx="1266950" cy="300082"/>
          </a:xfrm>
          <a:prstGeom prst="rect">
            <a:avLst/>
          </a:prstGeom>
          <a:solidFill>
            <a:schemeClr val="tx1"/>
          </a:solidFill>
        </p:spPr>
        <p:txBody>
          <a:bodyPr wrap="none" rtlCol="0">
            <a:spAutoFit/>
          </a:bodyPr>
          <a:lstStyle/>
          <a:p>
            <a:r>
              <a:rPr lang="en-US" sz="1350" b="1" dirty="0">
                <a:solidFill>
                  <a:schemeClr val="bg1"/>
                </a:solidFill>
              </a:rPr>
              <a:t>Transmittance</a:t>
            </a:r>
          </a:p>
        </p:txBody>
      </p:sp>
      <p:sp>
        <p:nvSpPr>
          <p:cNvPr id="16" name="TextBox 15"/>
          <p:cNvSpPr txBox="1"/>
          <p:nvPr/>
        </p:nvSpPr>
        <p:spPr>
          <a:xfrm rot="16200000">
            <a:off x="6118170" y="3585338"/>
            <a:ext cx="1266950" cy="300082"/>
          </a:xfrm>
          <a:prstGeom prst="rect">
            <a:avLst/>
          </a:prstGeom>
          <a:solidFill>
            <a:schemeClr val="tx1"/>
          </a:solidFill>
        </p:spPr>
        <p:txBody>
          <a:bodyPr wrap="none" rtlCol="0">
            <a:spAutoFit/>
          </a:bodyPr>
          <a:lstStyle/>
          <a:p>
            <a:r>
              <a:rPr lang="en-US" sz="1350" b="1" dirty="0">
                <a:solidFill>
                  <a:schemeClr val="bg1"/>
                </a:solidFill>
              </a:rPr>
              <a:t>Transmittance</a:t>
            </a:r>
          </a:p>
        </p:txBody>
      </p:sp>
      <p:sp>
        <p:nvSpPr>
          <p:cNvPr id="19" name="TextBox 18"/>
          <p:cNvSpPr txBox="1"/>
          <p:nvPr/>
        </p:nvSpPr>
        <p:spPr>
          <a:xfrm>
            <a:off x="4763939" y="2372440"/>
            <a:ext cx="500586"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0.64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0" name="TextBox 19"/>
          <p:cNvSpPr txBox="1"/>
          <p:nvPr/>
        </p:nvSpPr>
        <p:spPr>
          <a:xfrm>
            <a:off x="3324473" y="2372439"/>
            <a:ext cx="492571"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0.47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1" name="TextBox 20"/>
          <p:cNvSpPr txBox="1"/>
          <p:nvPr/>
        </p:nvSpPr>
        <p:spPr>
          <a:xfrm>
            <a:off x="2356496" y="4155061"/>
            <a:ext cx="505395"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0.86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4" name="TextBox 23"/>
          <p:cNvSpPr txBox="1"/>
          <p:nvPr/>
        </p:nvSpPr>
        <p:spPr>
          <a:xfrm>
            <a:off x="3673194" y="4155061"/>
            <a:ext cx="495777"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1.38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5" name="TextBox 24"/>
          <p:cNvSpPr txBox="1"/>
          <p:nvPr/>
        </p:nvSpPr>
        <p:spPr>
          <a:xfrm>
            <a:off x="4291146" y="4162201"/>
            <a:ext cx="495777"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1.61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6" name="TextBox 25"/>
          <p:cNvSpPr txBox="1"/>
          <p:nvPr/>
        </p:nvSpPr>
        <p:spPr>
          <a:xfrm>
            <a:off x="5873489" y="4155061"/>
            <a:ext cx="422039"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2.2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3" name="TextBox 2"/>
          <p:cNvSpPr txBox="1"/>
          <p:nvPr/>
        </p:nvSpPr>
        <p:spPr>
          <a:xfrm>
            <a:off x="3450167" y="1170432"/>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a:t>
            </a:r>
            <a:endParaRPr lang="en-US" sz="1600" b="1" dirty="0">
              <a:solidFill>
                <a:schemeClr val="bg1"/>
              </a:solidFill>
            </a:endParaRPr>
          </a:p>
        </p:txBody>
      </p:sp>
      <p:sp>
        <p:nvSpPr>
          <p:cNvPr id="17" name="TextBox 16"/>
          <p:cNvSpPr txBox="1"/>
          <p:nvPr/>
        </p:nvSpPr>
        <p:spPr>
          <a:xfrm>
            <a:off x="4938568" y="1170432"/>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2</a:t>
            </a:r>
            <a:endParaRPr lang="en-US" sz="1600" b="1" dirty="0">
              <a:solidFill>
                <a:schemeClr val="bg1"/>
              </a:solidFill>
            </a:endParaRPr>
          </a:p>
        </p:txBody>
      </p:sp>
      <p:sp>
        <p:nvSpPr>
          <p:cNvPr id="18" name="TextBox 17"/>
          <p:cNvSpPr txBox="1"/>
          <p:nvPr/>
        </p:nvSpPr>
        <p:spPr>
          <a:xfrm>
            <a:off x="2497678"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3</a:t>
            </a:r>
            <a:endParaRPr lang="en-US" sz="1600" b="1" dirty="0">
              <a:solidFill>
                <a:schemeClr val="bg1"/>
              </a:solidFill>
            </a:endParaRPr>
          </a:p>
        </p:txBody>
      </p:sp>
      <p:sp>
        <p:nvSpPr>
          <p:cNvPr id="22" name="TextBox 21"/>
          <p:cNvSpPr txBox="1"/>
          <p:nvPr/>
        </p:nvSpPr>
        <p:spPr>
          <a:xfrm>
            <a:off x="3791371"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4</a:t>
            </a:r>
          </a:p>
        </p:txBody>
      </p:sp>
      <p:sp>
        <p:nvSpPr>
          <p:cNvPr id="27" name="TextBox 26"/>
          <p:cNvSpPr txBox="1"/>
          <p:nvPr/>
        </p:nvSpPr>
        <p:spPr>
          <a:xfrm>
            <a:off x="4373528"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5</a:t>
            </a:r>
          </a:p>
        </p:txBody>
      </p:sp>
      <p:sp>
        <p:nvSpPr>
          <p:cNvPr id="28" name="TextBox 27"/>
          <p:cNvSpPr txBox="1"/>
          <p:nvPr/>
        </p:nvSpPr>
        <p:spPr>
          <a:xfrm>
            <a:off x="5955063" y="2880360"/>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6</a:t>
            </a:r>
          </a:p>
        </p:txBody>
      </p:sp>
    </p:spTree>
    <p:custDataLst>
      <p:tags r:id="rId1"/>
    </p:custDataLst>
    <p:extLst>
      <p:ext uri="{BB962C8B-B14F-4D97-AF65-F5344CB8AC3E}">
        <p14:creationId xmlns:p14="http://schemas.microsoft.com/office/powerpoint/2010/main" val="109525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a:t>
            </a:r>
            <a:r>
              <a:rPr lang="en-US" dirty="0" smtClean="0"/>
              <a:t>“Cloud particle size” </a:t>
            </a:r>
            <a:r>
              <a:rPr lang="en-US" dirty="0" smtClean="0"/>
              <a:t>Band</a:t>
            </a:r>
            <a:endParaRPr lang="en-US" dirty="0"/>
          </a:p>
        </p:txBody>
      </p:sp>
      <p:sp>
        <p:nvSpPr>
          <p:cNvPr id="3" name="Content Placeholder 2"/>
          <p:cNvSpPr>
            <a:spLocks noGrp="1"/>
          </p:cNvSpPr>
          <p:nvPr>
            <p:ph idx="1"/>
          </p:nvPr>
        </p:nvSpPr>
        <p:spPr>
          <a:xfrm>
            <a:off x="457199" y="768350"/>
            <a:ext cx="8449733" cy="3765550"/>
          </a:xfrm>
        </p:spPr>
        <p:txBody>
          <a:bodyPr>
            <a:normAutofit/>
          </a:bodyPr>
          <a:lstStyle/>
          <a:p>
            <a:pPr marL="51197" indent="0">
              <a:buNone/>
            </a:pPr>
            <a:endParaRPr lang="en-US" dirty="0" smtClean="0"/>
          </a:p>
          <a:p>
            <a:r>
              <a:rPr lang="en-US" dirty="0" smtClean="0"/>
              <a:t>Excellent for </a:t>
            </a:r>
            <a:r>
              <a:rPr lang="en-US" dirty="0" smtClean="0"/>
              <a:t>studying futures relating to</a:t>
            </a:r>
            <a:r>
              <a:rPr lang="en-US" dirty="0" smtClean="0"/>
              <a:t>:</a:t>
            </a:r>
            <a:endParaRPr lang="en-US" dirty="0" smtClean="0"/>
          </a:p>
          <a:p>
            <a:pPr lvl="1"/>
            <a:r>
              <a:rPr lang="en-US" dirty="0" smtClean="0"/>
              <a:t>Cloud particle growth for  cloud development and intensity..</a:t>
            </a:r>
            <a:endParaRPr lang="en-US" dirty="0" smtClean="0"/>
          </a:p>
          <a:p>
            <a:pPr lvl="1"/>
            <a:r>
              <a:rPr lang="en-US" dirty="0" smtClean="0"/>
              <a:t>Aerosol particle size estimation.</a:t>
            </a:r>
            <a:endParaRPr lang="en-US" dirty="0" smtClean="0"/>
          </a:p>
          <a:p>
            <a:pPr lvl="1"/>
            <a:r>
              <a:rPr lang="en-US" dirty="0" smtClean="0"/>
              <a:t>Cloud screening.</a:t>
            </a:r>
            <a:endParaRPr lang="en-US" dirty="0" smtClean="0"/>
          </a:p>
          <a:p>
            <a:pPr lvl="1"/>
            <a:r>
              <a:rPr lang="en-US" dirty="0" smtClean="0"/>
              <a:t>Hot spot detection</a:t>
            </a:r>
            <a:endParaRPr lang="en-US" dirty="0" smtClean="0"/>
          </a:p>
          <a:p>
            <a:pPr lvl="1"/>
            <a:r>
              <a:rPr lang="en-US" dirty="0" smtClean="0"/>
              <a:t>Snow ice detection</a:t>
            </a:r>
            <a:r>
              <a:rPr lang="en-US" dirty="0" smtClean="0"/>
              <a:t>.</a:t>
            </a:r>
            <a:endParaRPr lang="en-US" dirty="0" smtClean="0"/>
          </a:p>
          <a:p>
            <a:r>
              <a:rPr lang="en-US" dirty="0" smtClean="0"/>
              <a:t>Information </a:t>
            </a:r>
            <a:r>
              <a:rPr lang="en-US" dirty="0" smtClean="0"/>
              <a:t>from </a:t>
            </a:r>
            <a:r>
              <a:rPr lang="en-US" dirty="0"/>
              <a:t>2</a:t>
            </a:r>
            <a:r>
              <a:rPr lang="en-US" dirty="0" smtClean="0"/>
              <a:t>.24 </a:t>
            </a:r>
            <a:r>
              <a:rPr lang="en-US" dirty="0" smtClean="0">
                <a:latin typeface="Symbol" panose="05050102010706020507" pitchFamily="18" charset="2"/>
              </a:rPr>
              <a:t>m</a:t>
            </a:r>
            <a:r>
              <a:rPr lang="en-US" dirty="0" smtClean="0"/>
              <a:t>m can be very helpful in deriving products relating </a:t>
            </a:r>
            <a:r>
              <a:rPr lang="en-US" dirty="0" smtClean="0"/>
              <a:t>to cloud particle size distribution, </a:t>
            </a:r>
            <a:r>
              <a:rPr lang="en-US" dirty="0" smtClean="0"/>
              <a:t>aerosol detection, aerosol </a:t>
            </a:r>
            <a:r>
              <a:rPr lang="en-US" dirty="0" smtClean="0"/>
              <a:t>and cloud optical depths, as well as snow cover.</a:t>
            </a:r>
            <a:endParaRPr lang="en-US" dirty="0" smtClean="0"/>
          </a:p>
        </p:txBody>
      </p:sp>
    </p:spTree>
    <p:custDataLst>
      <p:tags r:id="rId1"/>
    </p:custDataLst>
    <p:extLst>
      <p:ext uri="{BB962C8B-B14F-4D97-AF65-F5344CB8AC3E}">
        <p14:creationId xmlns:p14="http://schemas.microsoft.com/office/powerpoint/2010/main" val="12628943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53999"/>
            <a:ext cx="9956800" cy="880947"/>
          </a:xfrm>
        </p:spPr>
        <p:txBody>
          <a:bodyPr>
            <a:noAutofit/>
          </a:bodyPr>
          <a:lstStyle/>
          <a:p>
            <a:r>
              <a:rPr lang="en-US" sz="2800" b="1" dirty="0" smtClean="0">
                <a:solidFill>
                  <a:srgbClr val="FF0000"/>
                </a:solidFill>
              </a:rPr>
              <a:t> The </a:t>
            </a:r>
            <a:r>
              <a:rPr lang="en-US" sz="2800" b="1" dirty="0">
                <a:solidFill>
                  <a:srgbClr val="FF0000"/>
                </a:solidFill>
              </a:rPr>
              <a:t>2</a:t>
            </a:r>
            <a:r>
              <a:rPr lang="en-US" sz="2800" b="1" dirty="0" smtClean="0">
                <a:solidFill>
                  <a:srgbClr val="FF0000"/>
                </a:solidFill>
              </a:rPr>
              <a:t>.24 </a:t>
            </a:r>
            <a:r>
              <a:rPr lang="en-US" sz="2800" b="1" dirty="0" smtClean="0">
                <a:solidFill>
                  <a:srgbClr val="FF0000"/>
                </a:solidFill>
                <a:latin typeface="Symbol" panose="05050102010706020507" pitchFamily="18" charset="2"/>
              </a:rPr>
              <a:t>m</a:t>
            </a:r>
            <a:r>
              <a:rPr lang="en-US" sz="2800" b="1" dirty="0" smtClean="0">
                <a:solidFill>
                  <a:srgbClr val="FF0000"/>
                </a:solidFill>
              </a:rPr>
              <a:t>m can be used to identify </a:t>
            </a:r>
            <a:r>
              <a:rPr lang="en-US" sz="2800" b="1" dirty="0" smtClean="0">
                <a:solidFill>
                  <a:srgbClr val="FF0000"/>
                </a:solidFill>
              </a:rPr>
              <a:t>thermal signature</a:t>
            </a:r>
            <a:r>
              <a:rPr lang="en-US" sz="2800" b="1" dirty="0" smtClean="0">
                <a:solidFill>
                  <a:srgbClr val="FF0000"/>
                </a:solidFill>
              </a:rPr>
              <a:t>.</a:t>
            </a:r>
            <a:endParaRPr lang="en-US" sz="2800" b="1" dirty="0"/>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828800" y="469900"/>
            <a:ext cx="5486400" cy="4343400"/>
          </a:xfrm>
          <a:prstGeom prst="rect">
            <a:avLst/>
          </a:prstGeom>
        </p:spPr>
      </p:pic>
    </p:spTree>
    <p:custDataLst>
      <p:tags r:id="rId1"/>
    </p:custDataLst>
    <p:extLst>
      <p:ext uri="{BB962C8B-B14F-4D97-AF65-F5344CB8AC3E}">
        <p14:creationId xmlns:p14="http://schemas.microsoft.com/office/powerpoint/2010/main" val="22996949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62" y="101600"/>
            <a:ext cx="8228538" cy="742950"/>
          </a:xfrm>
        </p:spPr>
        <p:txBody>
          <a:bodyPr/>
          <a:lstStyle/>
          <a:p>
            <a:r>
              <a:rPr lang="en-US" dirty="0" smtClean="0"/>
              <a:t>Why use the </a:t>
            </a:r>
            <a:r>
              <a:rPr lang="en-US" dirty="0" smtClean="0"/>
              <a:t>cloud particle size</a:t>
            </a:r>
            <a:r>
              <a:rPr lang="en-US" dirty="0" smtClean="0"/>
              <a:t> </a:t>
            </a:r>
            <a:r>
              <a:rPr lang="en-US" dirty="0" smtClean="0"/>
              <a:t>Band</a:t>
            </a:r>
            <a:endParaRPr lang="en-US" dirty="0"/>
          </a:p>
        </p:txBody>
      </p:sp>
      <p:sp>
        <p:nvSpPr>
          <p:cNvPr id="3" name="Content Placeholder 2"/>
          <p:cNvSpPr>
            <a:spLocks noGrp="1"/>
          </p:cNvSpPr>
          <p:nvPr>
            <p:ph idx="1"/>
          </p:nvPr>
        </p:nvSpPr>
        <p:spPr>
          <a:xfrm>
            <a:off x="457200" y="1358900"/>
            <a:ext cx="8229600" cy="3943350"/>
          </a:xfrm>
        </p:spPr>
        <p:txBody>
          <a:bodyPr>
            <a:normAutofit/>
          </a:bodyPr>
          <a:lstStyle/>
          <a:p>
            <a:endParaRPr lang="en-US" dirty="0" smtClean="0"/>
          </a:p>
          <a:p>
            <a:r>
              <a:rPr lang="en-US" dirty="0" smtClean="0"/>
              <a:t>Very useful </a:t>
            </a:r>
            <a:r>
              <a:rPr lang="en-US" dirty="0" smtClean="0"/>
              <a:t>for  </a:t>
            </a:r>
            <a:r>
              <a:rPr lang="en-US" dirty="0" smtClean="0"/>
              <a:t>monitoring cloud genesis</a:t>
            </a:r>
            <a:r>
              <a:rPr lang="en-US" dirty="0" smtClean="0"/>
              <a:t>.</a:t>
            </a:r>
            <a:endParaRPr lang="en-US" dirty="0" smtClean="0"/>
          </a:p>
          <a:p>
            <a:r>
              <a:rPr lang="en-US" dirty="0" smtClean="0"/>
              <a:t>Excellent </a:t>
            </a:r>
            <a:r>
              <a:rPr lang="en-US" dirty="0"/>
              <a:t> </a:t>
            </a:r>
            <a:r>
              <a:rPr lang="en-US" dirty="0" smtClean="0"/>
              <a:t>for identifying thermal signatures </a:t>
            </a:r>
            <a:r>
              <a:rPr lang="en-US" dirty="0" smtClean="0"/>
              <a:t>.</a:t>
            </a:r>
            <a:endParaRPr lang="en-US" dirty="0" smtClean="0"/>
          </a:p>
          <a:p>
            <a:r>
              <a:rPr lang="en-US" dirty="0" smtClean="0"/>
              <a:t>Information </a:t>
            </a:r>
            <a:r>
              <a:rPr lang="en-US" dirty="0" smtClean="0"/>
              <a:t>from </a:t>
            </a:r>
            <a:r>
              <a:rPr lang="en-US" dirty="0"/>
              <a:t>2</a:t>
            </a:r>
            <a:r>
              <a:rPr lang="en-US" dirty="0" smtClean="0"/>
              <a:t>.24 </a:t>
            </a:r>
            <a:r>
              <a:rPr lang="en-US" dirty="0" smtClean="0">
                <a:latin typeface="Symbol" panose="05050102010706020507" pitchFamily="18" charset="2"/>
              </a:rPr>
              <a:t>m</a:t>
            </a:r>
            <a:r>
              <a:rPr lang="en-US" dirty="0" smtClean="0"/>
              <a:t>m is critical for multiple level 2 products including </a:t>
            </a:r>
            <a:r>
              <a:rPr lang="en-US" dirty="0" smtClean="0"/>
              <a:t>cloud particle size distribution, aerosol </a:t>
            </a:r>
            <a:r>
              <a:rPr lang="en-US" dirty="0" smtClean="0"/>
              <a:t>detection, </a:t>
            </a:r>
            <a:r>
              <a:rPr lang="en-US" dirty="0" smtClean="0"/>
              <a:t>cloud optical depth, snow </a:t>
            </a:r>
            <a:r>
              <a:rPr lang="en-US" dirty="0" smtClean="0"/>
              <a:t>cover and reflected shortwave radiation TOA.</a:t>
            </a:r>
          </a:p>
        </p:txBody>
      </p:sp>
    </p:spTree>
    <p:custDataLst>
      <p:tags r:id="rId1"/>
    </p:custDataLst>
    <p:extLst>
      <p:ext uri="{BB962C8B-B14F-4D97-AF65-F5344CB8AC3E}">
        <p14:creationId xmlns:p14="http://schemas.microsoft.com/office/powerpoint/2010/main" val="2010800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0799" y="540961"/>
            <a:ext cx="3581399" cy="553998"/>
          </a:xfrm>
          <a:prstGeom prst="rect">
            <a:avLst/>
          </a:prstGeom>
          <a:noFill/>
        </p:spPr>
        <p:txBody>
          <a:bodyPr wrap="square" lIns="0" tIns="0" rIns="0" bIns="0">
            <a:spAutoFit/>
          </a:bodyPr>
          <a:lstStyle/>
          <a:p>
            <a:pPr algn="ctr">
              <a:defRPr/>
            </a:pPr>
            <a:r>
              <a:rPr lang="en-US" sz="3600" b="1" dirty="0">
                <a:solidFill>
                  <a:prstClr val="white"/>
                </a:solidFill>
                <a:effectLst>
                  <a:outerShdw blurRad="38100" dist="38100" dir="2700000" algn="tl">
                    <a:srgbClr val="000000">
                      <a:alpha val="43137"/>
                    </a:srgbClr>
                  </a:outerShdw>
                </a:effectLst>
                <a:latin typeface="Calibri"/>
                <a:ea typeface="+mn-ea"/>
              </a:rPr>
              <a:t>Thank you</a:t>
            </a:r>
          </a:p>
        </p:txBody>
      </p:sp>
      <p:sp>
        <p:nvSpPr>
          <p:cNvPr id="4" name="TextBox 3"/>
          <p:cNvSpPr txBox="1"/>
          <p:nvPr/>
        </p:nvSpPr>
        <p:spPr>
          <a:xfrm>
            <a:off x="2595158" y="1047610"/>
            <a:ext cx="7336052" cy="4108817"/>
          </a:xfrm>
          <a:prstGeom prst="rect">
            <a:avLst/>
          </a:prstGeom>
          <a:noFill/>
        </p:spPr>
        <p:txBody>
          <a:bodyPr wrap="square">
            <a:spAutoFit/>
          </a:bodyPr>
          <a:lstStyle/>
          <a:p>
            <a:pPr algn="ctr">
              <a:defRPr/>
            </a:pPr>
            <a:r>
              <a:rPr lang="en-US" sz="2000" b="1" dirty="0">
                <a:solidFill>
                  <a:srgbClr val="FFFFFF"/>
                </a:solidFill>
                <a:effectLst>
                  <a:outerShdw blurRad="38100" dist="38100" dir="2700000" algn="tl">
                    <a:srgbClr val="000000">
                      <a:alpha val="43137"/>
                    </a:srgbClr>
                  </a:outerShdw>
                </a:effectLst>
                <a:latin typeface="Calibri"/>
                <a:ea typeface="+mn-ea"/>
              </a:rPr>
              <a:t>For more information visit </a:t>
            </a:r>
            <a:r>
              <a:rPr lang="en-US" sz="2000" b="1" dirty="0" smtClean="0">
                <a:solidFill>
                  <a:srgbClr val="FFC000"/>
                </a:solidFill>
                <a:effectLst>
                  <a:outerShdw blurRad="38100" dist="38100" dir="2700000" algn="tl">
                    <a:srgbClr val="000000">
                      <a:alpha val="43137"/>
                    </a:srgbClr>
                  </a:outerShdw>
                </a:effectLst>
                <a:latin typeface="Calibri"/>
                <a:ea typeface="+mn-ea"/>
              </a:rPr>
              <a:t>www.goes-r.gov  -- </a:t>
            </a:r>
          </a:p>
          <a:p>
            <a:pPr algn="ctr">
              <a:defRPr/>
            </a:pPr>
            <a:r>
              <a:rPr lang="en-US" sz="2000" b="1" dirty="0" smtClean="0">
                <a:solidFill>
                  <a:srgbClr val="FFC000"/>
                </a:solidFill>
                <a:effectLst>
                  <a:outerShdw blurRad="38100" dist="38100" dir="2700000" algn="tl">
                    <a:srgbClr val="000000">
                      <a:alpha val="43137"/>
                    </a:srgbClr>
                  </a:outerShdw>
                </a:effectLst>
                <a:latin typeface="Calibri"/>
                <a:ea typeface="+mn-ea"/>
              </a:rPr>
              <a:t>or find your favorite social media link below</a:t>
            </a: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1F497D"/>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www.facebook.com/</a:t>
            </a:r>
            <a:r>
              <a:rPr lang="en-US" sz="2400" b="1" dirty="0" err="1">
                <a:solidFill>
                  <a:srgbClr val="FFC000"/>
                </a:solidFill>
                <a:effectLst>
                  <a:outerShdw blurRad="38100" dist="38100" dir="2700000" algn="tl">
                    <a:srgbClr val="000000">
                      <a:alpha val="43137"/>
                    </a:srgbClr>
                  </a:outerShdw>
                </a:effectLst>
                <a:latin typeface="Calibri"/>
                <a:ea typeface="+mn-ea"/>
              </a:rPr>
              <a:t>GOESRsatellite</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www.youtube.com/user/</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twitter.com/</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defRPr/>
            </a:pPr>
            <a:r>
              <a:rPr lang="en-US" sz="2400" b="1" dirty="0">
                <a:solidFill>
                  <a:srgbClr val="FFC000"/>
                </a:solidFill>
                <a:effectLst>
                  <a:outerShdw blurRad="38100" dist="38100" dir="2700000" algn="tl">
                    <a:srgbClr val="000000">
                      <a:alpha val="43137"/>
                    </a:srgbClr>
                  </a:outerShdw>
                </a:effectLst>
                <a:latin typeface="Calibri"/>
                <a:ea typeface="+mn-ea"/>
              </a:rPr>
              <a:t>www.flickr.com/photos/noaasatellites</a:t>
            </a:r>
          </a:p>
        </p:txBody>
      </p:sp>
      <p:pic>
        <p:nvPicPr>
          <p:cNvPr id="5" name="Picture 4" descr="SocialMedia_Ico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4790">
            <a:off x="5161881" y="1686585"/>
            <a:ext cx="1992455" cy="709045"/>
          </a:xfrm>
          <a:prstGeom prst="rect">
            <a:avLst/>
          </a:prstGeom>
        </p:spPr>
      </p:pic>
    </p:spTree>
    <p:custDataLst>
      <p:tags r:id="rId1"/>
    </p:custDataLst>
    <p:extLst>
      <p:ext uri="{BB962C8B-B14F-4D97-AF65-F5344CB8AC3E}">
        <p14:creationId xmlns:p14="http://schemas.microsoft.com/office/powerpoint/2010/main" val="40275472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3409468-c:\users\scottl\visit\shymet\shymetcourseoneintro.pptx"/>
  <p:tag name="ARTICULATE_PRESENTER_VERSION" val="7"/>
  <p:tag name="ARTICULATE_USED_PAGE_ORIENTATION" val="1"/>
  <p:tag name="ARTICULATE_USED_PAGE_SIZE" val="15"/>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USED_LAYOUT" val="1"/>
  <p:tag name="AUDIO_ID" val="264"/>
  <p:tag name="ARTICULATE_AUDIO_RECORDED" val="1"/>
  <p:tag name="ELAPSEDTIME" val="6.2"/>
  <p:tag name="ANNOTATION_COUNT"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USED_LAYOUT" val="1"/>
  <p:tag name="AUDIO_ID" val="327"/>
  <p:tag name="ARTICULATE_AUDIO_RECORDED" val="1"/>
  <p:tag name="ELAPSEDTIME" val="24.1"/>
  <p:tag name="ANNOTATION_TYPE_1" val="0"/>
  <p:tag name="ANNOTATION_START_1" val="3.7"/>
  <p:tag name="ANNOTATION_END_1" val="8.2"/>
  <p:tag name="ANNOTATION_TOP_1" val="226"/>
  <p:tag name="ANNOTATION_LEFT_1" val="888"/>
  <p:tag name="ANNOTATION_WIDTH_1" val="119"/>
  <p:tag name="ANNOTATION_HEIGHT_1" val="119"/>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22.6"/>
  <p:tag name="ANNOTATION_TOP_2" val="256"/>
  <p:tag name="ANNOTATION_LEFT_2" val="845"/>
  <p:tag name="ANNOTATION_WIDTH_2" val="119"/>
  <p:tag name="ANNOTATION_HEIGHT_2" val="119"/>
  <p:tag name="ANNOTATION_ANIMATION_2" val="3"/>
  <p:tag name="ANNOTATION_ROTATION_2" val="18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COUN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BULLET_1" val="8226"/>
</p:tagLst>
</file>

<file path=ppt/tags/tag4.xml><?xml version="1.0" encoding="utf-8"?>
<p:tagLst xmlns:a="http://schemas.openxmlformats.org/drawingml/2006/main" xmlns:r="http://schemas.openxmlformats.org/officeDocument/2006/relationships" xmlns:p="http://schemas.openxmlformats.org/presentationml/2006/main">
  <p:tag name="ARTICULATE_USED_LAYOUT" val="1"/>
  <p:tag name="AUDIO_ID" val="474"/>
  <p:tag name="ARTICULATE_AUDIO_RECORDED" val="1"/>
  <p:tag name="ELAPSEDTIME" val="48.8"/>
  <p:tag name="ANNOTATION_TYPE_1" val="0"/>
  <p:tag name="ANNOTATION_START_1" val="9.0"/>
  <p:tag name="ANNOTATION_END_1" val="12.0"/>
  <p:tag name="ANNOTATION_TOP_1" val="131"/>
  <p:tag name="ANNOTATION_LEFT_1" val="223"/>
  <p:tag name="ANNOTATION_WIDTH_1" val="119"/>
  <p:tag name="ANNOTATION_HEIGHT_1" val="119"/>
  <p:tag name="ANNOTATION_ANIMATION_1" val="3"/>
  <p:tag name="ANNOTATION_ROTATION_1" val="9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12.0"/>
  <p:tag name="ANNOTATION_END_2" val="13.5"/>
  <p:tag name="ANNOTATION_TOP_2" val="127"/>
  <p:tag name="ANNOTATION_LEFT_2" val="296"/>
  <p:tag name="ANNOTATION_WIDTH_2" val="119"/>
  <p:tag name="ANNOTATION_HEIGHT_2" val="119"/>
  <p:tag name="ANNOTATION_ANIMATION_2" val="3"/>
  <p:tag name="ANNOTATION_ROTATION_2" val="9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13.5"/>
  <p:tag name="ANNOTATION_END_3" val="15.1"/>
  <p:tag name="ANNOTATION_TOP_3" val="127"/>
  <p:tag name="ANNOTATION_LEFT_3" val="414"/>
  <p:tag name="ANNOTATION_WIDTH_3" val="119"/>
  <p:tag name="ANNOTATION_HEIGHT_3" val="119"/>
  <p:tag name="ANNOTATION_ANIMATION_3" val="3"/>
  <p:tag name="ANNOTATION_ROTATION_3" val="9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15.1"/>
  <p:tag name="ANNOTATION_END_4" val="17.5"/>
  <p:tag name="ANNOTATION_TOP_4" val="133"/>
  <p:tag name="ANNOTATION_LEFT_4" val="556"/>
  <p:tag name="ANNOTATION_WIDTH_4" val="119"/>
  <p:tag name="ANNOTATION_HEIGHT_4" val="119"/>
  <p:tag name="ANNOTATION_ANIMATION_4" val="3"/>
  <p:tag name="ANNOTATION_ROTATION_4" val="9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17.5"/>
  <p:tag name="ANNOTATION_END_5" val="22.0"/>
  <p:tag name="ANNOTATION_TOP_5" val="132"/>
  <p:tag name="ANNOTATION_LEFT_5" val="700"/>
  <p:tag name="ANNOTATION_WIDTH_5" val="119"/>
  <p:tag name="ANNOTATION_HEIGHT_5" val="119"/>
  <p:tag name="ANNOTATION_ANIMATION_5" val="3"/>
  <p:tag name="ANNOTATION_ROTATION_5" val="9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22.0"/>
  <p:tag name="ANNOTATION_END_6" val="23.3"/>
  <p:tag name="ANNOTATION_TOP_6" val="209"/>
  <p:tag name="ANNOTATION_LEFT_6" val="208"/>
  <p:tag name="ANNOTATION_WIDTH_6" val="119"/>
  <p:tag name="ANNOTATION_HEIGHT_6" val="119"/>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23.3"/>
  <p:tag name="ANNOTATION_END_7" val="24.5"/>
  <p:tag name="ANNOTATION_TOP_7" val="274"/>
  <p:tag name="ANNOTATION_LEFT_7" val="203"/>
  <p:tag name="ANNOTATION_WIDTH_7" val="119"/>
  <p:tag name="ANNOTATION_HEIGHT_7" val="119"/>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24.5"/>
  <p:tag name="ANNOTATION_END_8" val="28.8"/>
  <p:tag name="ANNOTATION_TOP_8" val="329"/>
  <p:tag name="ANNOTATION_LEFT_8" val="202"/>
  <p:tag name="ANNOTATION_WIDTH_8" val="119"/>
  <p:tag name="ANNOTATION_HEIGHT_8" val="119"/>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TYPE_9" val="0"/>
  <p:tag name="ANNOTATION_START_9" val="28.8"/>
  <p:tag name="ANNOTATION_END_9" val="29.8"/>
  <p:tag name="ANNOTATION_TOP_9" val="240"/>
  <p:tag name="ANNOTATION_LEFT_9" val="185"/>
  <p:tag name="ANNOTATION_WIDTH_9" val="119"/>
  <p:tag name="ANNOTATION_HEIGHT_9" val="119"/>
  <p:tag name="ANNOTATION_ANIMATION_9" val="3"/>
  <p:tag name="ANNOTATION_ROTATION_9" val="0"/>
  <p:tag name="ANNOTATION_SUB_TYPE_9" val="1"/>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540"/>
  <p:tag name="ANNOTATION_TYPE_10" val="0"/>
  <p:tag name="ANNOTATION_START_10" val="29.8"/>
  <p:tag name="ANNOTATION_END_10" val="34.6"/>
  <p:tag name="ANNOTATION_TOP_10" val="240"/>
  <p:tag name="ANNOTATION_LEFT_10" val="185"/>
  <p:tag name="ANNOTATION_WIDTH_10" val="119"/>
  <p:tag name="ANNOTATION_HEIGHT_10" val="119"/>
  <p:tag name="ANNOTATION_ANIMATION_10" val="3"/>
  <p:tag name="ANNOTATION_ROTATION_10" val="0"/>
  <p:tag name="ANNOTATION_SUB_TYPE_10" val="1"/>
  <p:tag name="ANNOTATION_LOOP_COUNT_10" val="1"/>
  <p:tag name="ANNOTATION_BOX_RADIUS_10" val="0"/>
  <p:tag name="ANNOTATION_SCALE_10" val="100"/>
  <p:tag name="ANNOTATION_BORDER_ALPHA_10" val="100"/>
  <p:tag name="ANNOTATION_BORDER_COLOR_10" val="16777215"/>
  <p:tag name="ANNOTATION_FILL_COLOR_10" val="683492"/>
  <p:tag name="ANNOTATION_FILL_ALPHA_10" val="100"/>
  <p:tag name="ANNOTATION_BORDER_WIDTH_10" val="2"/>
  <p:tag name="ANNOTATION_SLIDE_WIDTH_10" val="960"/>
  <p:tag name="ANNOTATION_SLIDE_HEIGHT_10" val="540"/>
  <p:tag name="ANNOTATION_TYPE_11" val="0"/>
  <p:tag name="ANNOTATION_START_11" val="34.6"/>
  <p:tag name="ANNOTATION_END_11" val="37.3"/>
  <p:tag name="ANNOTATION_TOP_11" val="243"/>
  <p:tag name="ANNOTATION_LEFT_11" val="537"/>
  <p:tag name="ANNOTATION_WIDTH_11" val="119"/>
  <p:tag name="ANNOTATION_HEIGHT_11" val="119"/>
  <p:tag name="ANNOTATION_ANIMATION_11" val="3"/>
  <p:tag name="ANNOTATION_ROTATION_11" val="0"/>
  <p:tag name="ANNOTATION_SUB_TYPE_11" val="1"/>
  <p:tag name="ANNOTATION_LOOP_COUNT_11" val="1"/>
  <p:tag name="ANNOTATION_BOX_RADIUS_11" val="0"/>
  <p:tag name="ANNOTATION_SCALE_11" val="100"/>
  <p:tag name="ANNOTATION_BORDER_ALPHA_11" val="100"/>
  <p:tag name="ANNOTATION_BORDER_COLOR_11" val="16777215"/>
  <p:tag name="ANNOTATION_FILL_COLOR_11" val="683492"/>
  <p:tag name="ANNOTATION_FILL_ALPHA_11" val="100"/>
  <p:tag name="ANNOTATION_BORDER_WIDTH_11" val="2"/>
  <p:tag name="ANNOTATION_SLIDE_WIDTH_11" val="960"/>
  <p:tag name="ANNOTATION_SLIDE_HEIGHT_11" val="540"/>
  <p:tag name="ANNOTATION_COUNT" val="1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6.xml><?xml version="1.0" encoding="utf-8"?>
<p:tagLst xmlns:a="http://schemas.openxmlformats.org/drawingml/2006/main" xmlns:r="http://schemas.openxmlformats.org/officeDocument/2006/relationships" xmlns:p="http://schemas.openxmlformats.org/presentationml/2006/main">
  <p:tag name="ARTICULATE_USED_LAYOUT" val="2"/>
  <p:tag name="AUDIO_ID" val="476"/>
  <p:tag name="ARTICULATE_AUDIO_RECORDED" val="1"/>
  <p:tag name="ELAPSEDTIME" val="52.7"/>
  <p:tag name="ANNOTATION_TYPE_1" val="0"/>
  <p:tag name="ANNOTATION_START_1" val="14.0"/>
  <p:tag name="ANNOTATION_END_1" val="21.7"/>
  <p:tag name="ANNOTATION_TOP_1" val="202"/>
  <p:tag name="ANNOTATION_LEFT_1" val="286"/>
  <p:tag name="ANNOTATION_WIDTH_1" val="119"/>
  <p:tag name="ANNOTATION_HEIGHT_1" val="119"/>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21.7"/>
  <p:tag name="ANNOTATION_END_2" val="23.3"/>
  <p:tag name="ANNOTATION_TOP_2" val="226"/>
  <p:tag name="ANNOTATION_LEFT_2" val="377"/>
  <p:tag name="ANNOTATION_WIDTH_2" val="119"/>
  <p:tag name="ANNOTATION_HEIGHT_2" val="119"/>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23.3"/>
  <p:tag name="ANNOTATION_END_3" val="24.7"/>
  <p:tag name="ANNOTATION_TOP_3" val="224"/>
  <p:tag name="ANNOTATION_LEFT_3" val="506"/>
  <p:tag name="ANNOTATION_WIDTH_3" val="119"/>
  <p:tag name="ANNOTATION_HEIGHT_3" val="119"/>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24.7"/>
  <p:tag name="ANNOTATION_END_4" val="26.8"/>
  <p:tag name="ANNOTATION_TOP_4" val="393"/>
  <p:tag name="ANNOTATION_LEFT_4" val="634"/>
  <p:tag name="ANNOTATION_WIDTH_4" val="119"/>
  <p:tag name="ANNOTATION_HEIGHT_4" val="119"/>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29.1"/>
  <p:tag name="ANNOTATION_END_5" val="31.9"/>
  <p:tag name="ANNOTATION_TOP_5" val="377"/>
  <p:tag name="ANNOTATION_LEFT_5" val="333"/>
  <p:tag name="ANNOTATION_WIDTH_5" val="119"/>
  <p:tag name="ANNOTATION_HEIGHT_5" val="119"/>
  <p:tag name="ANNOTATION_ANIMATION_5" val="3"/>
  <p:tag name="ANNOTATION_ROTATION_5" val="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31.9"/>
  <p:tag name="ANNOTATION_END_6" val="33.9"/>
  <p:tag name="ANNOTATION_TOP_6" val="180"/>
  <p:tag name="ANNOTATION_LEFT_6" val="321"/>
  <p:tag name="ANNOTATION_WIDTH_6" val="119"/>
  <p:tag name="ANNOTATION_HEIGHT_6" val="119"/>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33.9"/>
  <p:tag name="ANNOTATION_END_7" val="35.8"/>
  <p:tag name="ANNOTATION_TOP_7" val="166"/>
  <p:tag name="ANNOTATION_LEFT_7" val="406"/>
  <p:tag name="ANNOTATION_WIDTH_7" val="119"/>
  <p:tag name="ANNOTATION_HEIGHT_7" val="119"/>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38.3"/>
  <p:tag name="ANNOTATION_END_8" val="45.4"/>
  <p:tag name="ANNOTATION_TOP_8" val="322"/>
  <p:tag name="ANNOTATION_LEFT_8" val="394"/>
  <p:tag name="ANNOTATION_WIDTH_8" val="119"/>
  <p:tag name="ANNOTATION_HEIGHT_8" val="119"/>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COUNT" val="8"/>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BULLET_1" val="8226"/>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Normal_Launch_Show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IMSS_Template_2013Log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Normal_Launch_ShowTemp</Template>
  <TotalTime>8518</TotalTime>
  <Words>1016</Words>
  <Application>Microsoft Macintosh PowerPoint</Application>
  <PresentationFormat>On-screen Show (16:9)</PresentationFormat>
  <Paragraphs>112</Paragraphs>
  <Slides>7</Slides>
  <Notes>7</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Normal_Launch_ShowTemp</vt:lpstr>
      <vt:lpstr>Custom Design</vt:lpstr>
      <vt:lpstr>1_Custom Design</vt:lpstr>
      <vt:lpstr>CIMSS_Template_2013Logo</vt:lpstr>
      <vt:lpstr>PowerPoint Presentation</vt:lpstr>
      <vt:lpstr>PowerPoint Presentation</vt:lpstr>
      <vt:lpstr>Plays key roles in cloud particle size .</vt:lpstr>
      <vt:lpstr>Why use the “Cloud particle size” Band</vt:lpstr>
      <vt:lpstr> The 2.24 mm can be used to identify thermal signature.</vt:lpstr>
      <vt:lpstr>Why use the cloud particle size Band</vt:lpstr>
      <vt:lpstr>PowerPoint Presentation</vt:lpstr>
    </vt:vector>
  </TitlesOfParts>
  <Company>GOES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Michelle (GSFC-417.0)[ADNET SYSTEMS INC]</dc:creator>
  <cp:lastModifiedBy>kbah Bah</cp:lastModifiedBy>
  <cp:revision>237</cp:revision>
  <cp:lastPrinted>2018-10-29T01:05:05Z</cp:lastPrinted>
  <dcterms:created xsi:type="dcterms:W3CDTF">2016-10-07T13:19:50Z</dcterms:created>
  <dcterms:modified xsi:type="dcterms:W3CDTF">2018-11-30T19:29:13Z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RELAMPAGO GOES-R Training- Introduction_sgoodman</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AD3E861B-003F-4557-AAF7-ED960FC9E00C</vt:lpwstr>
  </property>
  <property fmtid="{D5CDD505-2E9C-101B-9397-08002B2CF9AE}" pid="6" name="ArticulateProjectFull">
    <vt:lpwstr>C:\Users\scottl\VISIT\SHyMet\TheBlueBand.ppta</vt:lpwstr>
  </property>
</Properties>
</file>