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4" r:id="rId3"/>
    <p:sldMasterId id="2147483661" r:id="rId4"/>
  </p:sldMasterIdLst>
  <p:notesMasterIdLst>
    <p:notesMasterId r:id="rId13"/>
  </p:notesMasterIdLst>
  <p:sldIdLst>
    <p:sldId id="327" r:id="rId5"/>
    <p:sldId id="474" r:id="rId6"/>
    <p:sldId id="476" r:id="rId7"/>
    <p:sldId id="478" r:id="rId8"/>
    <p:sldId id="480" r:id="rId9"/>
    <p:sldId id="485" r:id="rId10"/>
    <p:sldId id="484" r:id="rId11"/>
    <p:sldId id="264" r:id="rId12"/>
  </p:sldIdLst>
  <p:sldSz cx="9144000" cy="5143500" type="screen16x9"/>
  <p:notesSz cx="7010400" cy="92964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232">
          <p15:clr>
            <a:srgbClr val="A4A3A4"/>
          </p15:clr>
        </p15:guide>
        <p15:guide id="4" pos="31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Joan C. (GSFC-410.0)[SGT INC]" initials="FJC(I" lastIdx="5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32" autoAdjust="0"/>
    <p:restoredTop sz="50493" autoAdjust="0"/>
  </p:normalViewPr>
  <p:slideViewPr>
    <p:cSldViewPr snapToGrid="0" snapToObjects="1" showGuides="1">
      <p:cViewPr>
        <p:scale>
          <a:sx n="100" d="100"/>
          <a:sy n="100" d="100"/>
        </p:scale>
        <p:origin x="-1496" y="-600"/>
      </p:cViewPr>
      <p:guideLst>
        <p:guide orient="horz" pos="2160"/>
        <p:guide orient="horz" pos="232"/>
        <p:guide pos="2880"/>
        <p:guide pos="3124"/>
      </p:guideLst>
    </p:cSldViewPr>
  </p:slideViewPr>
  <p:notesTextViewPr>
    <p:cViewPr>
      <p:scale>
        <a:sx n="100" d="100"/>
        <a:sy n="100" d="100"/>
      </p:scale>
      <p:origin x="0" y="0"/>
    </p:cViewPr>
  </p:notesTextViewPr>
  <p:sorterViewPr>
    <p:cViewPr>
      <p:scale>
        <a:sx n="100" d="100"/>
        <a:sy n="100" d="100"/>
      </p:scale>
      <p:origin x="0" y="-451"/>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tags" Target="tags/tag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F60C972F-73AB-4EA5-AFC6-490268068873}" type="datetimeFigureOut">
              <a:rPr lang="en-US" smtClean="0"/>
              <a:t>11/27/18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1793758C-4687-48C4-851D-4E1023159749}" type="slidenum">
              <a:rPr lang="en-US" smtClean="0"/>
              <a:t>‹#›</a:t>
            </a:fld>
            <a:endParaRPr lang="en-US"/>
          </a:p>
        </p:txBody>
      </p:sp>
    </p:spTree>
    <p:extLst>
      <p:ext uri="{BB962C8B-B14F-4D97-AF65-F5344CB8AC3E}">
        <p14:creationId xmlns:p14="http://schemas.microsoft.com/office/powerpoint/2010/main" val="405198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notesMaster" Target="../notesMasters/notesMaster1.xml"/><Relationship Id="rId3"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is the </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SHyMet</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course on the Advanced Baseline Imager (the ABI), one of two sensors on GOES-R that measures the Earth's atmosphere (the Geostationary Lightning Mapper is the second).  This course has been created with funding from the GOES-R Program and it should show you uses for the 16 channels on ABI.  Contributors to this training are listed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on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slide</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793758C-4687-48C4-851D-4E1023159749}" type="slidenum">
              <a:rPr lang="en-US" smtClean="0"/>
              <a:t>1</a:t>
            </a:fld>
            <a:endParaRPr lang="en-US"/>
          </a:p>
        </p:txBody>
      </p:sp>
    </p:spTree>
    <p:extLst>
      <p:ext uri="{BB962C8B-B14F-4D97-AF65-F5344CB8AC3E}">
        <p14:creationId xmlns:p14="http://schemas.microsoft.com/office/powerpoint/2010/main" val="1349973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7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This table is based on Schmit et al, 2017.  (References are listed at the end of this training)   Band numbers are shown (you can also call them channels), as well as the central wavelength, the wavelength range, the pixel resolution at the satellite sub-point (That is, nadir), and the nickname.  The green circles are around bands5 1, 3 and 5, which bands have 1-km resolution at the sub-satellite point.  The highest-resolution band, band 2, the 0.64 micrometer band (the so-called “Red Visible”) has half-kilometer resolution at the sub-satellite point.  This is also the band that was on earlier GOES instruments.</a:t>
            </a:r>
            <a:endParaRPr lang="en-US">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You might be asking:  WHY are these wavelengths chosen for band placement?  Are they random?  No!  As you'll see next, there's a reason</a:t>
            </a:r>
            <a:r>
              <a:rPr lang="en-US"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B8066-9803-47D2-B277-B8DDCEF22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533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7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Visible and near-infrared imagery relies on reflected solar radiation to create a signal.   This chart shows similar information to the previous slide.  Band number is shown across the top.  The Roy G Biv visible spectrum is shown too - do you see why they're nicknames the blue and red bands?   The blue regions - the spectral response function - shows where information is detected for each channel.  The black line is transmittance through the atmosphere - note how it decreases across the 'blue band', band 1, because atmospheric scattering increases.  Band 4, at 1.38 micrometers, is special among these 6 bands because it occupies a region with strong absorption (by water vapor).  As you'll see, that means it has a much different look than the other bands in the visible and near-infrared part of the spectrum</a:t>
            </a:r>
            <a:r>
              <a:rPr lang="en-US"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ockheed Martin Proprietary Informationockheed Martin Proprietary Information</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ockheed Martin Proprietary Informationockheed Martin Proprietary Information</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F8916-6BE3-459C-B53E-6BA93E1B3D01}"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11/27/18</a:t>
            </a:fld>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      	</a:t>
            </a:r>
            <a:fld id="{CAFEA330-336B-4FAC-9264-3F45337B3CF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1615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1.61μm band (a near-infrared band), occupies a region in the electromagnetic spectrum where</a:t>
            </a:r>
            <a:r>
              <a:rPr lang="en-US" sz="1200" kern="1200" baseline="0" dirty="0" smtClean="0">
                <a:solidFill>
                  <a:schemeClr val="tx1"/>
                </a:solidFill>
                <a:effectLst/>
                <a:latin typeface="+mn-lt"/>
                <a:ea typeface="+mn-ea"/>
                <a:cs typeface="+mn-cs"/>
              </a:rPr>
              <a:t> water droplets reflects such energy while ice absorbs the energy. This results in liquid water clouds appearing bright while ice clouds appear dark. This relatively large difference between the reflection components of water and ice clouds, makes it possible to discern the two which can be very useful for aircraft routing, inferring cloud phase, land water contrast and even fire signals for very hot fires.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93758C-4687-48C4-851D-4E1023159749}" type="slidenum">
              <a:rPr lang="en-US" smtClean="0"/>
              <a:t>4</a:t>
            </a:fld>
            <a:endParaRPr lang="en-US"/>
          </a:p>
        </p:txBody>
      </p:sp>
    </p:spTree>
    <p:extLst>
      <p:ext uri="{BB962C8B-B14F-4D97-AF65-F5344CB8AC3E}">
        <p14:creationId xmlns:p14="http://schemas.microsoft.com/office/powerpoint/2010/main" val="376964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example shows the GOES-16 near Infrared snow/Ice  (1.61</a:t>
            </a:r>
            <a:r>
              <a:rPr lang="en-US" sz="1200" u="none" strike="noStrike" kern="1200" dirty="0" smtClean="0">
                <a:solidFill>
                  <a:schemeClr val="tx1"/>
                </a:solidFill>
                <a:effectLst/>
                <a:latin typeface="+mn-lt"/>
                <a:ea typeface="+mn-ea"/>
                <a:cs typeface="+mn-cs"/>
              </a:rPr>
              <a:t>µm)  band for </a:t>
            </a:r>
            <a:r>
              <a:rPr lang="en-US" sz="1200" u="none" strike="noStrike" kern="1200" baseline="0" dirty="0" smtClean="0">
                <a:solidFill>
                  <a:schemeClr val="tx1"/>
                </a:solidFill>
                <a:effectLst/>
                <a:latin typeface="+mn-lt"/>
                <a:ea typeface="+mn-ea"/>
                <a:cs typeface="+mn-cs"/>
              </a:rPr>
              <a:t>February</a:t>
            </a:r>
            <a:r>
              <a:rPr lang="en-US" baseline="0" dirty="0" smtClean="0"/>
              <a:t>- 08</a:t>
            </a:r>
            <a:r>
              <a:rPr lang="en-US" baseline="30000" dirty="0" smtClean="0"/>
              <a:t>th</a:t>
            </a:r>
            <a:r>
              <a:rPr lang="en-US" baseline="0" dirty="0" smtClean="0"/>
              <a:t>,2018 at 20:58UTC. Ice clouds, liquid water and land/water boundaries  are visually identifiable.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1: </a:t>
            </a:r>
            <a:r>
              <a:rPr lang="en-US" sz="1200" kern="1200" dirty="0" smtClean="0">
                <a:solidFill>
                  <a:schemeClr val="tx1"/>
                </a:solidFill>
                <a:effectLst/>
                <a:latin typeface="+mn-lt"/>
                <a:ea typeface="+mn-ea"/>
                <a:cs typeface="+mn-cs"/>
              </a:rPr>
              <a:t>Liquid water clouds reflect energy and appear bright at 1.61µm</a:t>
            </a:r>
            <a:r>
              <a:rPr lang="en-US"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2</a:t>
            </a:r>
            <a:r>
              <a:rPr lang="en-US" sz="1200" u="none" strike="noStrik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Ice clouds absorb energy and appear darker at 1.61µm</a:t>
            </a:r>
            <a:r>
              <a:rPr lang="en-US" dirty="0" smtClean="0">
                <a:effectLst/>
              </a:rPr>
              <a:t>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42F336B-C5CA-5842-ABFF-0CF9595852BD}" type="slidenum">
              <a:rPr lang="en-US" smtClean="0"/>
              <a:t>5</a:t>
            </a:fld>
            <a:endParaRPr lang="en-US"/>
          </a:p>
        </p:txBody>
      </p:sp>
    </p:spTree>
    <p:extLst>
      <p:ext uri="{BB962C8B-B14F-4D97-AF65-F5344CB8AC3E}">
        <p14:creationId xmlns:p14="http://schemas.microsoft.com/office/powerpoint/2010/main" val="352836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example shows the GOES-16 near Infrared snow/Ice  (1.61</a:t>
            </a:r>
            <a:r>
              <a:rPr lang="en-US" sz="1200" u="none" strike="noStrike" kern="1200" dirty="0" smtClean="0">
                <a:solidFill>
                  <a:schemeClr val="tx1"/>
                </a:solidFill>
                <a:effectLst/>
                <a:latin typeface="+mn-lt"/>
                <a:ea typeface="+mn-ea"/>
                <a:cs typeface="+mn-cs"/>
              </a:rPr>
              <a:t>µm)  band for </a:t>
            </a:r>
            <a:r>
              <a:rPr lang="en-US" sz="1200" u="none" strike="noStrike" kern="1200" baseline="0" dirty="0" smtClean="0">
                <a:solidFill>
                  <a:schemeClr val="tx1"/>
                </a:solidFill>
                <a:effectLst/>
                <a:latin typeface="+mn-lt"/>
                <a:ea typeface="+mn-ea"/>
                <a:cs typeface="+mn-cs"/>
              </a:rPr>
              <a:t>March</a:t>
            </a:r>
            <a:r>
              <a:rPr lang="en-US" baseline="0" dirty="0" smtClean="0"/>
              <a:t>- 07</a:t>
            </a:r>
            <a:r>
              <a:rPr lang="en-US" baseline="30000" dirty="0" smtClean="0"/>
              <a:t>th</a:t>
            </a:r>
            <a:r>
              <a:rPr lang="en-US" baseline="0" dirty="0" smtClean="0"/>
              <a:t>,2018 at 20:58UTC with an </a:t>
            </a:r>
            <a:r>
              <a:rPr lang="en-US" sz="1200" i="0" kern="1200" dirty="0" smtClean="0">
                <a:solidFill>
                  <a:schemeClr val="tx1"/>
                </a:solidFill>
                <a:effectLst/>
                <a:latin typeface="+mn-lt"/>
                <a:ea typeface="+mn-ea"/>
                <a:cs typeface="+mn-cs"/>
              </a:rPr>
              <a:t>Inset</a:t>
            </a:r>
            <a:r>
              <a:rPr lang="en-US" sz="1200" i="1" kern="1200" baseline="0" dirty="0" smtClean="0">
                <a:solidFill>
                  <a:schemeClr val="tx1"/>
                </a:solidFill>
                <a:effectLst/>
                <a:latin typeface="+mn-lt"/>
                <a:ea typeface="+mn-ea"/>
                <a:cs typeface="+mn-cs"/>
              </a:rPr>
              <a:t> from the </a:t>
            </a:r>
            <a:r>
              <a:rPr lang="en-US" sz="1200" i="1" kern="1200" dirty="0" smtClean="0">
                <a:solidFill>
                  <a:schemeClr val="tx1"/>
                </a:solidFill>
                <a:effectLst/>
                <a:latin typeface="+mn-lt"/>
                <a:ea typeface="+mn-ea"/>
                <a:cs typeface="+mn-cs"/>
              </a:rPr>
              <a:t> 3.9 </a:t>
            </a:r>
            <a:r>
              <a:rPr lang="en-US" sz="1200" u="none" strike="noStrike" kern="1200" dirty="0" smtClean="0">
                <a:solidFill>
                  <a:schemeClr val="tx1"/>
                </a:solidFill>
                <a:effectLst/>
                <a:latin typeface="+mn-lt"/>
                <a:ea typeface="+mn-ea"/>
                <a:cs typeface="+mn-cs"/>
              </a:rPr>
              <a:t>µm</a:t>
            </a:r>
            <a:r>
              <a:rPr lang="en-US" sz="1200" u="none" strike="noStrike" kern="1200" baseline="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co</a:t>
            </a:r>
            <a:r>
              <a:rPr lang="en-US" sz="1200" i="0" kern="1200" dirty="0" smtClean="0">
                <a:solidFill>
                  <a:schemeClr val="tx1"/>
                </a:solidFill>
                <a:effectLst/>
                <a:latin typeface="+mn-lt"/>
                <a:ea typeface="+mn-ea"/>
                <a:cs typeface="+mn-cs"/>
              </a:rPr>
              <a:t>lor-enhanced to show Hot Spots.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Care must be taken however to monitor clouds:  cloud motion or development can block the night-time view of the fire.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smtClean="0"/>
          </a:p>
          <a:p>
            <a:r>
              <a:rPr lang="en-US" sz="1200" b="1"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Hot fires emit 1.61µm radiation that shows up well against the black background of night.</a:t>
            </a:r>
          </a:p>
          <a:p>
            <a:r>
              <a:rPr lang="en-US" sz="1200" b="1"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Inset shows the 3.9µm image for the same time.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42F336B-C5CA-5842-ABFF-0CF9595852BD}" type="slidenum">
              <a:rPr lang="en-US" smtClean="0"/>
              <a:t>6</a:t>
            </a:fld>
            <a:endParaRPr lang="en-US"/>
          </a:p>
        </p:txBody>
      </p:sp>
    </p:spTree>
    <p:extLst>
      <p:ext uri="{BB962C8B-B14F-4D97-AF65-F5344CB8AC3E}">
        <p14:creationId xmlns:p14="http://schemas.microsoft.com/office/powerpoint/2010/main" val="3528361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summary of what you’ve just learned.</a:t>
            </a:r>
          </a:p>
          <a:p>
            <a:endParaRPr lang="en-US" dirty="0"/>
          </a:p>
        </p:txBody>
      </p:sp>
      <p:sp>
        <p:nvSpPr>
          <p:cNvPr id="4" name="Slide Number Placeholder 3"/>
          <p:cNvSpPr>
            <a:spLocks noGrp="1"/>
          </p:cNvSpPr>
          <p:nvPr>
            <p:ph type="sldNum" sz="quarter" idx="10"/>
          </p:nvPr>
        </p:nvSpPr>
        <p:spPr/>
        <p:txBody>
          <a:bodyPr/>
          <a:lstStyle/>
          <a:p>
            <a:fld id="{1793758C-4687-48C4-851D-4E1023159749}" type="slidenum">
              <a:rPr lang="en-US" smtClean="0"/>
              <a:t>7</a:t>
            </a:fld>
            <a:endParaRPr lang="en-US"/>
          </a:p>
        </p:txBody>
      </p:sp>
    </p:spTree>
    <p:extLst>
      <p:ext uri="{BB962C8B-B14F-4D97-AF65-F5344CB8AC3E}">
        <p14:creationId xmlns:p14="http://schemas.microsoft.com/office/powerpoint/2010/main" val="3327692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There are places online that you can find.  Here as some Social </a:t>
            </a:r>
            <a:r>
              <a:rPr lang="en-US" smtClean="0"/>
              <a:t>Media contacts as of 2018.</a:t>
            </a:r>
            <a:endParaRPr lang="en-US"/>
          </a:p>
        </p:txBody>
      </p:sp>
      <p:sp>
        <p:nvSpPr>
          <p:cNvPr id="4" name="Slide Number Placeholder 3"/>
          <p:cNvSpPr>
            <a:spLocks noGrp="1"/>
          </p:cNvSpPr>
          <p:nvPr>
            <p:ph type="sldNum" sz="quarter" idx="10"/>
          </p:nvPr>
        </p:nvSpPr>
        <p:spPr/>
        <p:txBody>
          <a:bodyPr/>
          <a:lstStyle/>
          <a:p>
            <a:fld id="{1793758C-4687-48C4-851D-4E1023159749}" type="slidenum">
              <a:rPr lang="en-US" smtClean="0"/>
              <a:t>8</a:t>
            </a:fld>
            <a:endParaRPr lang="en-US"/>
          </a:p>
        </p:txBody>
      </p:sp>
    </p:spTree>
    <p:extLst>
      <p:ext uri="{BB962C8B-B14F-4D97-AF65-F5344CB8AC3E}">
        <p14:creationId xmlns:p14="http://schemas.microsoft.com/office/powerpoint/2010/main" val="3269706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25512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0"/>
          <p:cNvSpPr>
            <a:spLocks noGrp="1"/>
          </p:cNvSpPr>
          <p:nvPr>
            <p:ph type="sldNum" sz="quarter" idx="10"/>
          </p:nvPr>
        </p:nvSpPr>
        <p:spPr/>
        <p:txBody>
          <a:bodyPr/>
          <a:lstStyle>
            <a:lvl1pPr>
              <a:defRPr/>
            </a:lvl1pPr>
          </a:lstStyle>
          <a:p>
            <a:pPr defTabSz="342900">
              <a:defRPr/>
            </a:pPr>
            <a:fld id="{7A000F4E-004E-4CE8-AABD-59BBC7FD61A1}" type="slidenum">
              <a:rPr lang="en-US" smtClean="0"/>
              <a:pPr defTabSz="342900">
                <a:defRPr/>
              </a:pPr>
              <a:t>‹#›</a:t>
            </a:fld>
            <a:endParaRPr lang="en-US" dirty="0"/>
          </a:p>
        </p:txBody>
      </p:sp>
    </p:spTree>
    <p:extLst>
      <p:ext uri="{BB962C8B-B14F-4D97-AF65-F5344CB8AC3E}">
        <p14:creationId xmlns:p14="http://schemas.microsoft.com/office/powerpoint/2010/main" val="2635906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2700"/>
            </a:lvl1pPr>
            <a:lvl2pPr lvl="1" algn="ctr">
              <a:spcBef>
                <a:spcPts val="0"/>
              </a:spcBef>
              <a:buSzPct val="100000"/>
              <a:defRPr sz="2700"/>
            </a:lvl2pPr>
            <a:lvl3pPr lvl="2" algn="ctr">
              <a:spcBef>
                <a:spcPts val="0"/>
              </a:spcBef>
              <a:buSzPct val="100000"/>
              <a:defRPr sz="2700"/>
            </a:lvl3pPr>
            <a:lvl4pPr lvl="3" algn="ctr">
              <a:spcBef>
                <a:spcPts val="0"/>
              </a:spcBef>
              <a:buSzPct val="100000"/>
              <a:defRPr sz="2700"/>
            </a:lvl4pPr>
            <a:lvl5pPr lvl="4" algn="ctr">
              <a:spcBef>
                <a:spcPts val="0"/>
              </a:spcBef>
              <a:buSzPct val="100000"/>
              <a:defRPr sz="2700"/>
            </a:lvl5pPr>
            <a:lvl6pPr lvl="5" algn="ctr">
              <a:spcBef>
                <a:spcPts val="0"/>
              </a:spcBef>
              <a:buSzPct val="100000"/>
              <a:defRPr sz="2700"/>
            </a:lvl6pPr>
            <a:lvl7pPr lvl="6" algn="ctr">
              <a:spcBef>
                <a:spcPts val="0"/>
              </a:spcBef>
              <a:buSzPct val="100000"/>
              <a:defRPr sz="2700"/>
            </a:lvl7pPr>
            <a:lvl8pPr lvl="7" algn="ctr">
              <a:spcBef>
                <a:spcPts val="0"/>
              </a:spcBef>
              <a:buSzPct val="100000"/>
              <a:defRPr sz="2700"/>
            </a:lvl8pPr>
            <a:lvl9pPr lvl="8" algn="ctr">
              <a:spcBef>
                <a:spcPts val="0"/>
              </a:spcBef>
              <a:buSzPct val="100000"/>
              <a:defRPr sz="27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defTabSz="342900"/>
            <a:fld id="{00000000-1234-1234-1234-123412341234}" type="slidenum">
              <a:rPr lang="en" smtClean="0"/>
              <a:pPr defTabSz="342900"/>
              <a:t>‹#›</a:t>
            </a:fld>
            <a:endParaRPr lang="en"/>
          </a:p>
        </p:txBody>
      </p:sp>
    </p:spTree>
    <p:extLst>
      <p:ext uri="{BB962C8B-B14F-4D97-AF65-F5344CB8AC3E}">
        <p14:creationId xmlns:p14="http://schemas.microsoft.com/office/powerpoint/2010/main" val="268311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3844"/>
          </a:xfrm>
          <a:prstGeom prst="rect">
            <a:avLst/>
          </a:prstGeom>
        </p:spPr>
        <p:txBody>
          <a:bodyPr/>
          <a:lstStyle>
            <a:lvl1pPr>
              <a:defRPr smtClean="0"/>
            </a:lvl1pPr>
          </a:lstStyle>
          <a:p>
            <a:endParaRPr lang="en-US" altLang="en-US"/>
          </a:p>
        </p:txBody>
      </p:sp>
      <p:sp>
        <p:nvSpPr>
          <p:cNvPr id="3"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fld id="{6FB173BF-C508-4302-8AEB-2C97BF30CCBF}" type="slidenum">
              <a:rPr lang="en-US" altLang="en-US"/>
              <a:pPr/>
              <a:t>‹#›</a:t>
            </a:fld>
            <a:endParaRPr lang="en-US" altLang="en-US"/>
          </a:p>
        </p:txBody>
      </p:sp>
    </p:spTree>
    <p:extLst>
      <p:ext uri="{BB962C8B-B14F-4D97-AF65-F5344CB8AC3E}">
        <p14:creationId xmlns:p14="http://schemas.microsoft.com/office/powerpoint/2010/main" val="15246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8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70549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685800" y="971550"/>
            <a:ext cx="7772400" cy="1085850"/>
          </a:xfrm>
        </p:spPr>
        <p:txBody>
          <a:bodyPr/>
          <a:lstStyle>
            <a:lvl1pPr marR="6858" algn="ctr">
              <a:defRPr sz="3000" b="1"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685800" y="2387087"/>
            <a:ext cx="7772400" cy="369332"/>
          </a:xfrm>
        </p:spPr>
        <p:txBody>
          <a:bodyPr lIns="100584" anchor="ctr">
            <a:spAutoFit/>
          </a:bodyPr>
          <a:lstStyle>
            <a:lvl1pPr marL="0" indent="0" algn="ctr">
              <a:spcBef>
                <a:spcPts val="0"/>
              </a:spcBef>
              <a:buNone/>
              <a:defRPr sz="1800">
                <a:solidFill>
                  <a:srgbClr val="F2C31A"/>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dirty="0" smtClean="0"/>
              <a:t>Click to edit Master subtitle style</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1490" y="4857752"/>
            <a:ext cx="579437"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57379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74295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800100"/>
            <a:ext cx="8229600" cy="3943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defTabSz="342900">
              <a:defRPr/>
            </a:pPr>
            <a:fld id="{F378691F-9CED-4134-BEF2-4424A0C8B72C}" type="slidenum">
              <a:rPr lang="en-US" smtClean="0"/>
              <a:pPr defTabSz="342900">
                <a:defRPr/>
              </a:pPr>
              <a:t>‹#›</a:t>
            </a:fld>
            <a:endParaRPr lang="en-US" dirty="0"/>
          </a:p>
        </p:txBody>
      </p:sp>
    </p:spTree>
    <p:extLst>
      <p:ext uri="{BB962C8B-B14F-4D97-AF65-F5344CB8AC3E}">
        <p14:creationId xmlns:p14="http://schemas.microsoft.com/office/powerpoint/2010/main" val="299822822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2950"/>
          </a:xfrm>
        </p:spPr>
        <p:txBody>
          <a:bodyPr anchor="ctr"/>
          <a:lstStyle>
            <a:lvl1pPr algn="ctr">
              <a:buNone/>
              <a:defRPr sz="2700" b="0"/>
            </a:lvl1pPr>
          </a:lstStyle>
          <a:p>
            <a:r>
              <a:rPr lang="en-US" dirty="0" smtClean="0"/>
              <a:t>Click to edit Master title style</a:t>
            </a:r>
            <a:endParaRPr lang="en-US" dirty="0"/>
          </a:p>
        </p:txBody>
      </p:sp>
      <p:sp>
        <p:nvSpPr>
          <p:cNvPr id="3" name="Text Placeholder 2"/>
          <p:cNvSpPr>
            <a:spLocks noGrp="1"/>
          </p:cNvSpPr>
          <p:nvPr>
            <p:ph type="body" idx="2"/>
          </p:nvPr>
        </p:nvSpPr>
        <p:spPr>
          <a:xfrm>
            <a:off x="457200" y="800100"/>
            <a:ext cx="2514600" cy="3943350"/>
          </a:xfrm>
        </p:spPr>
        <p:txBody>
          <a:bodyPr/>
          <a:lstStyle>
            <a:lvl1pPr marL="41148" indent="0">
              <a:buNone/>
              <a:defRPr sz="1350"/>
            </a:lvl1pPr>
            <a:lvl2pPr>
              <a:buNone/>
              <a:defRPr sz="900"/>
            </a:lvl2pPr>
            <a:lvl3pPr>
              <a:buNone/>
              <a:defRPr sz="750"/>
            </a:lvl3pPr>
            <a:lvl4pPr>
              <a:buNone/>
              <a:defRPr sz="675"/>
            </a:lvl4pPr>
            <a:lvl5pPr>
              <a:buNone/>
              <a:defRPr sz="675"/>
            </a:lvl5pPr>
          </a:lstStyle>
          <a:p>
            <a:pPr lvl="0"/>
            <a:r>
              <a:rPr lang="en-US" smtClean="0"/>
              <a:t>Click to edit Master text styles</a:t>
            </a:r>
          </a:p>
        </p:txBody>
      </p:sp>
      <p:sp>
        <p:nvSpPr>
          <p:cNvPr id="4" name="Content Placeholder 3"/>
          <p:cNvSpPr>
            <a:spLocks noGrp="1"/>
          </p:cNvSpPr>
          <p:nvPr>
            <p:ph sz="half" idx="1"/>
          </p:nvPr>
        </p:nvSpPr>
        <p:spPr>
          <a:xfrm>
            <a:off x="3200400" y="800100"/>
            <a:ext cx="5486400" cy="3943350"/>
          </a:xfrm>
        </p:spPr>
        <p:txBody>
          <a:bodyPr/>
          <a:lstStyle>
            <a:lvl1pPr>
              <a:defRPr sz="2400"/>
            </a:lvl1pPr>
            <a:lvl2pPr>
              <a:defRPr sz="2100"/>
            </a:lvl2pPr>
            <a:lvl3pPr>
              <a:defRPr sz="18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defTabSz="342900">
              <a:defRPr/>
            </a:pPr>
            <a:fld id="{327DF725-5DD2-4AC8-9302-F060CA84D9D3}" type="slidenum">
              <a:rPr lang="en-US" smtClean="0"/>
              <a:pPr defTabSz="342900">
                <a:defRPr/>
              </a:pPr>
              <a:t>‹#›</a:t>
            </a:fld>
            <a:endParaRPr lang="en-US" dirty="0"/>
          </a:p>
        </p:txBody>
      </p:sp>
    </p:spTree>
    <p:extLst>
      <p:ext uri="{BB962C8B-B14F-4D97-AF65-F5344CB8AC3E}">
        <p14:creationId xmlns:p14="http://schemas.microsoft.com/office/powerpoint/2010/main" val="27717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29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800101"/>
            <a:ext cx="4038600" cy="3922248"/>
          </a:xfrm>
        </p:spPr>
        <p:txBody>
          <a:bodyPr/>
          <a:lstStyle>
            <a:lvl1pPr>
              <a:defRPr sz="2100"/>
            </a:lvl1pPr>
            <a:lvl2pPr>
              <a:defRPr sz="1800"/>
            </a:lvl2pPr>
            <a:lvl3pPr>
              <a:defRPr sz="1500"/>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800101"/>
            <a:ext cx="4038600" cy="3922248"/>
          </a:xfrm>
        </p:spPr>
        <p:txBody>
          <a:bodyPr/>
          <a:lstStyle>
            <a:lvl1pPr>
              <a:defRPr sz="2100"/>
            </a:lvl1pPr>
            <a:lvl2pPr>
              <a:defRPr sz="1800"/>
            </a:lvl2pPr>
            <a:lvl3pPr>
              <a:defRPr sz="1500"/>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defTabSz="342900">
              <a:defRPr/>
            </a:pPr>
            <a:fld id="{80FD687F-9EC4-4A2C-9D79-45716973BA41}" type="slidenum">
              <a:rPr lang="en-US" smtClean="0"/>
              <a:pPr defTabSz="342900">
                <a:defRPr/>
              </a:pPr>
              <a:t>‹#›</a:t>
            </a:fld>
            <a:endParaRPr lang="en-US" dirty="0"/>
          </a:p>
        </p:txBody>
      </p:sp>
    </p:spTree>
    <p:extLst>
      <p:ext uri="{BB962C8B-B14F-4D97-AF65-F5344CB8AC3E}">
        <p14:creationId xmlns:p14="http://schemas.microsoft.com/office/powerpoint/2010/main" val="161892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742950"/>
          </a:xfrm>
        </p:spPr>
        <p:txBody>
          <a:bodyPr/>
          <a:lstStyle/>
          <a:p>
            <a:r>
              <a:rPr lang="en-US" smtClean="0"/>
              <a:t>Click to edit Master title style</a:t>
            </a:r>
            <a:endParaRPr lang="en-US"/>
          </a:p>
        </p:txBody>
      </p:sp>
      <p:sp>
        <p:nvSpPr>
          <p:cNvPr id="3" name="Slide Number Placeholder 10"/>
          <p:cNvSpPr>
            <a:spLocks noGrp="1"/>
          </p:cNvSpPr>
          <p:nvPr>
            <p:ph type="sldNum" sz="quarter" idx="10"/>
          </p:nvPr>
        </p:nvSpPr>
        <p:spPr/>
        <p:txBody>
          <a:bodyPr/>
          <a:lstStyle>
            <a:lvl1pPr>
              <a:defRPr/>
            </a:lvl1pPr>
          </a:lstStyle>
          <a:p>
            <a:pPr defTabSz="342900">
              <a:defRPr/>
            </a:pPr>
            <a:fld id="{3283774E-393D-4152-86DA-5285DCA315CF}" type="slidenum">
              <a:rPr lang="en-US" smtClean="0"/>
              <a:pPr defTabSz="342900">
                <a:defRPr/>
              </a:pPr>
              <a:t>‹#›</a:t>
            </a:fld>
            <a:endParaRPr lang="en-US" dirty="0"/>
          </a:p>
        </p:txBody>
      </p:sp>
    </p:spTree>
    <p:extLst>
      <p:ext uri="{BB962C8B-B14F-4D97-AF65-F5344CB8AC3E}">
        <p14:creationId xmlns:p14="http://schemas.microsoft.com/office/powerpoint/2010/main" val="21820334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 Id="rId3"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3.xml"/><Relationship Id="rId3"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theme" Target="../theme/theme4.xml"/><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2017-18_GOES-R_PPT-16-9_Temp_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7665080"/>
      </p:ext>
    </p:extLst>
  </p:cSld>
  <p:clrMap bg1="lt1" tx1="dk1" bg2="lt2" tx2="dk2" accent1="accent1" accent2="accent2" accent3="accent3" accent4="accent4" accent5="accent5" accent6="accent6" hlink="hlink" folHlink="folHlink"/>
  <p:sldLayoutIdLst>
    <p:sldLayoutId id="2147483649" r:id="rId1"/>
    <p:sldLayoutId id="2147483653"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2017-18_GOES-R_PPT-16-9_Temp_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3040693"/>
      </p:ext>
    </p:extLst>
  </p:cSld>
  <p:clrMap bg1="lt1" tx1="dk1" bg2="lt2" tx2="dk2" accent1="accent1" accent2="accent2" accent3="accent3" accent4="accent4" accent5="accent5" accent6="accent6" hlink="hlink" folHlink="folHlink"/>
  <p:sldLayoutIdLst>
    <p:sldLayoutId id="2147483651"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2017-18_GOES-R_PPT-16-9_Temp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5324944"/>
      </p:ext>
    </p:extLst>
  </p:cSld>
  <p:clrMap bg1="lt1" tx1="dk1" bg2="lt2" tx2="dk2" accent1="accent1" accent2="accent2" accent3="accent3" accent4="accent4" accent5="accent5" accent6="accent6" hlink="hlink" folHlink="folHlink"/>
  <p:sldLayoutIdLst>
    <p:sldLayoutId id="2147483655"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F1F52"/>
        </a:solidFill>
        <a:effectLst/>
      </p:bgPr>
    </p:bg>
    <p:spTree>
      <p:nvGrpSpPr>
        <p:cNvPr id="1" name=""/>
        <p:cNvGrpSpPr/>
        <p:nvPr/>
      </p:nvGrpSpPr>
      <p:grpSpPr>
        <a:xfrm>
          <a:off x="0" y="0"/>
          <a:ext cx="0" cy="0"/>
          <a:chOff x="0" y="0"/>
          <a:chExt cx="0" cy="0"/>
        </a:xfrm>
      </p:grpSpPr>
      <p:sp>
        <p:nvSpPr>
          <p:cNvPr id="29" name="Rectangle 28"/>
          <p:cNvSpPr/>
          <p:nvPr userDrawn="1"/>
        </p:nvSpPr>
        <p:spPr>
          <a:xfrm flipV="1">
            <a:off x="0" y="-12700"/>
            <a:ext cx="9144000" cy="4863592"/>
          </a:xfrm>
          <a:prstGeom prst="rect">
            <a:avLst/>
          </a:prstGeom>
          <a:gradFill flip="none" rotWithShape="1">
            <a:gsLst>
              <a:gs pos="0">
                <a:srgbClr val="01021E">
                  <a:alpha val="85000"/>
                </a:srgbClr>
              </a:gs>
              <a:gs pos="50000">
                <a:schemeClr val="tx2">
                  <a:lumMod val="50000"/>
                  <a:alpha val="50000"/>
                </a:schemeClr>
              </a:gs>
              <a:gs pos="100000">
                <a:schemeClr val="tx2">
                  <a:lumMod val="75000"/>
                  <a:alpha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a:ea typeface="+mn-ea"/>
              <a:cs typeface="+mn-cs"/>
            </a:endParaRPr>
          </a:p>
        </p:txBody>
      </p:sp>
      <p:sp>
        <p:nvSpPr>
          <p:cNvPr id="22" name="Title Placeholder 21"/>
          <p:cNvSpPr>
            <a:spLocks noGrp="1"/>
          </p:cNvSpPr>
          <p:nvPr>
            <p:ph type="title"/>
          </p:nvPr>
        </p:nvSpPr>
        <p:spPr>
          <a:xfrm>
            <a:off x="458262" y="0"/>
            <a:ext cx="8228538" cy="742950"/>
          </a:xfrm>
          <a:prstGeom prst="rect">
            <a:avLst/>
          </a:prstGeom>
        </p:spPr>
        <p:txBody>
          <a:bodyPr vert="horz" wrap="square" lIns="91440" tIns="45720" rIns="91440" bIns="45720" numCol="1" anchor="ctr" anchorCtr="0" compatLnSpc="1">
            <a:prstTxWarp prst="textNoShape">
              <a:avLst/>
            </a:prstTxWarp>
            <a:noAutofit/>
          </a:bodyPr>
          <a:lstStyle/>
          <a:p>
            <a:pPr lvl="0"/>
            <a:r>
              <a:rPr lang="en-US" dirty="0" smtClean="0"/>
              <a:t>Click to edit Master title style</a:t>
            </a:r>
          </a:p>
        </p:txBody>
      </p:sp>
      <p:sp>
        <p:nvSpPr>
          <p:cNvPr id="1031" name="Text Placeholder 12"/>
          <p:cNvSpPr>
            <a:spLocks noGrp="1"/>
          </p:cNvSpPr>
          <p:nvPr>
            <p:ph type="body" idx="1"/>
          </p:nvPr>
        </p:nvSpPr>
        <p:spPr bwMode="auto">
          <a:xfrm>
            <a:off x="458262" y="800100"/>
            <a:ext cx="8228538" cy="394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1" name="Slide Number Placeholder 10"/>
          <p:cNvSpPr>
            <a:spLocks noGrp="1"/>
          </p:cNvSpPr>
          <p:nvPr>
            <p:ph type="sldNum" sz="quarter" idx="4"/>
          </p:nvPr>
        </p:nvSpPr>
        <p:spPr>
          <a:xfrm>
            <a:off x="8534400" y="4914900"/>
            <a:ext cx="457200" cy="171450"/>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750">
                <a:solidFill>
                  <a:srgbClr val="FFF1CE"/>
                </a:solidFill>
                <a:latin typeface="Arial Narrow"/>
                <a:cs typeface="Arial Narrow"/>
              </a:defRPr>
            </a:lvl1pPr>
          </a:lstStyle>
          <a:p>
            <a:pPr defTabSz="342900">
              <a:defRPr/>
            </a:pPr>
            <a:fld id="{49C620E3-86D2-421C-B672-9D0292A84894}" type="slidenum">
              <a:rPr lang="en-US" smtClean="0"/>
              <a:pPr defTabSz="342900">
                <a:defRPr/>
              </a:pPr>
              <a:t>‹#›</a:t>
            </a:fld>
            <a:endParaRPr lang="en-US" dirty="0"/>
          </a:p>
        </p:txBody>
      </p:sp>
      <p:sp>
        <p:nvSpPr>
          <p:cNvPr id="10" name="TextBox 9"/>
          <p:cNvSpPr txBox="1">
            <a:spLocks noChangeArrowheads="1"/>
          </p:cNvSpPr>
          <p:nvPr userDrawn="1"/>
        </p:nvSpPr>
        <p:spPr bwMode="auto">
          <a:xfrm>
            <a:off x="609600" y="4899969"/>
            <a:ext cx="2667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525" b="0" i="0" u="none" strike="noStrike" kern="1200" cap="none" spc="0" normalizeH="0" baseline="0" noProof="0" dirty="0" smtClean="0">
                <a:ln>
                  <a:noFill/>
                </a:ln>
                <a:solidFill>
                  <a:srgbClr val="F2C31A"/>
                </a:solidFill>
                <a:effectLst/>
                <a:uLnTx/>
                <a:uFillTx/>
                <a:latin typeface="Corbel" pitchFamily="34" charset="0"/>
                <a:ea typeface="+mn-ea"/>
                <a:cs typeface="+mn-cs"/>
              </a:rPr>
              <a:t>Cooperative Institute for Meteorological Satellite Studies</a:t>
            </a:r>
          </a:p>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525" b="0" i="0" u="none" strike="noStrike" kern="1200" cap="none" spc="0" normalizeH="0" baseline="0" noProof="0" dirty="0" smtClean="0">
                <a:ln>
                  <a:noFill/>
                </a:ln>
                <a:solidFill>
                  <a:srgbClr val="FFFFFF"/>
                </a:solidFill>
                <a:effectLst/>
                <a:uLnTx/>
                <a:uFillTx/>
                <a:latin typeface="Corbel" pitchFamily="34" charset="0"/>
                <a:ea typeface="+mn-ea"/>
                <a:cs typeface="+mn-cs"/>
              </a:rPr>
              <a:t>University of Wisconsin - Madison</a:t>
            </a:r>
          </a:p>
        </p:txBody>
      </p:sp>
      <p:pic>
        <p:nvPicPr>
          <p:cNvPr id="13" name="Picture 12" descr="CIMSS_logo_web_multicolor_glow_PNG_138x100.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8600" y="4889501"/>
            <a:ext cx="420624" cy="228600"/>
          </a:xfrm>
          <a:prstGeom prst="rect">
            <a:avLst/>
          </a:prstGeom>
        </p:spPr>
      </p:pic>
      <p:pic>
        <p:nvPicPr>
          <p:cNvPr id="2050"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281490" y="4873230"/>
            <a:ext cx="579437" cy="27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626477" y="4869658"/>
            <a:ext cx="365125"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51308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sz="3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4" charset="0"/>
          <a:ea typeface="MS PGothic" pitchFamily="34" charset="-128"/>
          <a:cs typeface="ＭＳ Ｐゴシック" pitchFamily="4" charset="-128"/>
        </a:defRPr>
      </a:lvl1pPr>
      <a:lvl2pPr algn="l" rtl="0" eaLnBrk="1" fontAlgn="base" hangingPunct="1">
        <a:spcBef>
          <a:spcPct val="0"/>
        </a:spcBef>
        <a:spcAft>
          <a:spcPct val="0"/>
        </a:spcAft>
        <a:defRPr sz="2700">
          <a:solidFill>
            <a:srgbClr val="C1EEFF"/>
          </a:solidFill>
          <a:latin typeface="Arial" pitchFamily="4" charset="0"/>
          <a:ea typeface="MS PGothic" pitchFamily="34" charset="-128"/>
          <a:cs typeface="ＭＳ Ｐゴシック" pitchFamily="4" charset="-128"/>
        </a:defRPr>
      </a:lvl2pPr>
      <a:lvl3pPr algn="l" rtl="0" eaLnBrk="1" fontAlgn="base" hangingPunct="1">
        <a:spcBef>
          <a:spcPct val="0"/>
        </a:spcBef>
        <a:spcAft>
          <a:spcPct val="0"/>
        </a:spcAft>
        <a:defRPr sz="2700">
          <a:solidFill>
            <a:srgbClr val="C1EEFF"/>
          </a:solidFill>
          <a:latin typeface="Arial" pitchFamily="4" charset="0"/>
          <a:ea typeface="MS PGothic" pitchFamily="34" charset="-128"/>
          <a:cs typeface="ＭＳ Ｐゴシック" pitchFamily="4" charset="-128"/>
        </a:defRPr>
      </a:lvl3pPr>
      <a:lvl4pPr algn="l" rtl="0" eaLnBrk="1" fontAlgn="base" hangingPunct="1">
        <a:spcBef>
          <a:spcPct val="0"/>
        </a:spcBef>
        <a:spcAft>
          <a:spcPct val="0"/>
        </a:spcAft>
        <a:defRPr sz="2700">
          <a:solidFill>
            <a:srgbClr val="C1EEFF"/>
          </a:solidFill>
          <a:latin typeface="Arial" pitchFamily="4" charset="0"/>
          <a:ea typeface="MS PGothic" pitchFamily="34" charset="-128"/>
          <a:cs typeface="ＭＳ Ｐゴシック" pitchFamily="4" charset="-128"/>
        </a:defRPr>
      </a:lvl4pPr>
      <a:lvl5pPr algn="l" rtl="0" eaLnBrk="1" fontAlgn="base" hangingPunct="1">
        <a:spcBef>
          <a:spcPct val="0"/>
        </a:spcBef>
        <a:spcAft>
          <a:spcPct val="0"/>
        </a:spcAft>
        <a:defRPr sz="2700">
          <a:solidFill>
            <a:srgbClr val="C1EEFF"/>
          </a:solidFill>
          <a:latin typeface="Arial" pitchFamily="4" charset="0"/>
          <a:ea typeface="MS PGothic" pitchFamily="34" charset="-128"/>
          <a:cs typeface="ＭＳ Ｐゴシック" pitchFamily="4" charset="-128"/>
        </a:defRPr>
      </a:lvl5pPr>
      <a:lvl6pPr marL="342900" algn="l" rtl="0" eaLnBrk="1" fontAlgn="base" hangingPunct="1">
        <a:spcBef>
          <a:spcPct val="0"/>
        </a:spcBef>
        <a:spcAft>
          <a:spcPct val="0"/>
        </a:spcAft>
        <a:defRPr sz="2700">
          <a:solidFill>
            <a:srgbClr val="C1EEFF"/>
          </a:solidFill>
          <a:latin typeface="Arial" pitchFamily="4" charset="0"/>
          <a:ea typeface="ＭＳ Ｐゴシック" pitchFamily="4" charset="-128"/>
          <a:cs typeface="ＭＳ Ｐゴシック" pitchFamily="4" charset="-128"/>
        </a:defRPr>
      </a:lvl6pPr>
      <a:lvl7pPr marL="685800" algn="l" rtl="0" eaLnBrk="1" fontAlgn="base" hangingPunct="1">
        <a:spcBef>
          <a:spcPct val="0"/>
        </a:spcBef>
        <a:spcAft>
          <a:spcPct val="0"/>
        </a:spcAft>
        <a:defRPr sz="2700">
          <a:solidFill>
            <a:srgbClr val="C1EEFF"/>
          </a:solidFill>
          <a:latin typeface="Arial" pitchFamily="4" charset="0"/>
          <a:ea typeface="ＭＳ Ｐゴシック" pitchFamily="4" charset="-128"/>
          <a:cs typeface="ＭＳ Ｐゴシック" pitchFamily="4" charset="-128"/>
        </a:defRPr>
      </a:lvl7pPr>
      <a:lvl8pPr marL="1028700" algn="l" rtl="0" eaLnBrk="1" fontAlgn="base" hangingPunct="1">
        <a:spcBef>
          <a:spcPct val="0"/>
        </a:spcBef>
        <a:spcAft>
          <a:spcPct val="0"/>
        </a:spcAft>
        <a:defRPr sz="2700">
          <a:solidFill>
            <a:srgbClr val="C1EEFF"/>
          </a:solidFill>
          <a:latin typeface="Arial" pitchFamily="4" charset="0"/>
          <a:ea typeface="ＭＳ Ｐゴシック" pitchFamily="4" charset="-128"/>
          <a:cs typeface="ＭＳ Ｐゴシック" pitchFamily="4" charset="-128"/>
        </a:defRPr>
      </a:lvl8pPr>
      <a:lvl9pPr marL="1371600" algn="l" rtl="0" eaLnBrk="1" fontAlgn="base" hangingPunct="1">
        <a:spcBef>
          <a:spcPct val="0"/>
        </a:spcBef>
        <a:spcAft>
          <a:spcPct val="0"/>
        </a:spcAft>
        <a:defRPr sz="2700">
          <a:solidFill>
            <a:srgbClr val="C1EEFF"/>
          </a:solidFill>
          <a:latin typeface="Arial" pitchFamily="4" charset="0"/>
          <a:ea typeface="ＭＳ Ｐゴシック" pitchFamily="4" charset="-128"/>
          <a:cs typeface="ＭＳ Ｐゴシック" pitchFamily="4" charset="-128"/>
        </a:defRPr>
      </a:lvl9pPr>
    </p:titleStyle>
    <p:bodyStyle>
      <a:lvl1pPr marL="308372" indent="-257175" algn="l" rtl="0" eaLnBrk="1" fontAlgn="base" hangingPunct="1">
        <a:spcBef>
          <a:spcPts val="525"/>
        </a:spcBef>
        <a:spcAft>
          <a:spcPct val="0"/>
        </a:spcAft>
        <a:buClr>
          <a:schemeClr val="accent3">
            <a:lumMod val="75000"/>
          </a:schemeClr>
        </a:buClr>
        <a:buSzPct val="95000"/>
        <a:buFont typeface="Wingdings" pitchFamily="2" charset="2"/>
        <a:buChar char=""/>
        <a:defRPr sz="2250" kern="1200">
          <a:solidFill>
            <a:schemeClr val="accent3">
              <a:lumMod val="60000"/>
              <a:lumOff val="40000"/>
            </a:schemeClr>
          </a:solidFill>
          <a:effectLst>
            <a:outerShdw blurRad="50800" dist="38100" dir="2700000" algn="tl" rotWithShape="0">
              <a:prstClr val="black">
                <a:alpha val="40000"/>
              </a:prstClr>
            </a:outerShdw>
          </a:effectLst>
          <a:latin typeface="+mn-lt"/>
          <a:ea typeface="MS PGothic" pitchFamily="34" charset="-128"/>
          <a:cs typeface="ＭＳ Ｐゴシック" pitchFamily="4" charset="-128"/>
        </a:defRPr>
      </a:lvl1pPr>
      <a:lvl2pPr marL="554831" indent="-214313" algn="l" rtl="0" eaLnBrk="1" fontAlgn="base" hangingPunct="1">
        <a:spcBef>
          <a:spcPct val="20000"/>
        </a:spcBef>
        <a:spcAft>
          <a:spcPct val="0"/>
        </a:spcAft>
        <a:buClr>
          <a:schemeClr val="accent3">
            <a:lumMod val="75000"/>
          </a:schemeClr>
        </a:buClr>
        <a:buSzPct val="90000"/>
        <a:buFont typeface="Wingdings" pitchFamily="2" charset="2"/>
        <a:buChar char=""/>
        <a:defRPr sz="1950" kern="1200">
          <a:solidFill>
            <a:srgbClr val="FFF5DE"/>
          </a:solidFill>
          <a:latin typeface="+mn-lt"/>
          <a:ea typeface="MS PGothic" pitchFamily="34" charset="-128"/>
          <a:cs typeface="+mn-cs"/>
        </a:defRPr>
      </a:lvl2pPr>
      <a:lvl3pPr marL="746522" indent="-171450" algn="l" rtl="0" eaLnBrk="1" fontAlgn="base" hangingPunct="1">
        <a:spcBef>
          <a:spcPct val="20000"/>
        </a:spcBef>
        <a:spcAft>
          <a:spcPct val="0"/>
        </a:spcAft>
        <a:buClr>
          <a:schemeClr val="accent3">
            <a:lumMod val="75000"/>
          </a:schemeClr>
        </a:buClr>
        <a:buFont typeface="Wingdings 2" pitchFamily="18" charset="2"/>
        <a:buChar char=""/>
        <a:defRPr sz="1800" kern="1200">
          <a:solidFill>
            <a:srgbClr val="FFF5DE"/>
          </a:solidFill>
          <a:latin typeface="+mn-lt"/>
          <a:ea typeface="MS PGothic" pitchFamily="34" charset="-128"/>
          <a:cs typeface="+mn-cs"/>
        </a:defRPr>
      </a:lvl3pPr>
      <a:lvl4pPr marL="945356" indent="-171450" algn="l" rtl="0" eaLnBrk="1" fontAlgn="base" hangingPunct="1">
        <a:spcBef>
          <a:spcPct val="20000"/>
        </a:spcBef>
        <a:spcAft>
          <a:spcPct val="0"/>
        </a:spcAft>
        <a:buClr>
          <a:schemeClr val="accent3">
            <a:lumMod val="75000"/>
          </a:schemeClr>
        </a:buClr>
        <a:buSzPct val="80000"/>
        <a:buFont typeface="Arial" pitchFamily="34" charset="0"/>
        <a:buChar char="•"/>
        <a:defRPr sz="1650" kern="1200">
          <a:solidFill>
            <a:srgbClr val="FFF5DE"/>
          </a:solidFill>
          <a:latin typeface="+mn-lt"/>
          <a:ea typeface="MS PGothic" pitchFamily="34" charset="-128"/>
          <a:cs typeface="+mn-cs"/>
        </a:defRPr>
      </a:lvl4pPr>
      <a:lvl5pPr marL="1110854" indent="-157163" algn="l" rtl="0" eaLnBrk="1" fontAlgn="base" hangingPunct="1">
        <a:spcBef>
          <a:spcPct val="20000"/>
        </a:spcBef>
        <a:spcAft>
          <a:spcPct val="0"/>
        </a:spcAft>
        <a:buClr>
          <a:schemeClr val="accent3">
            <a:lumMod val="75000"/>
          </a:schemeClr>
        </a:buClr>
        <a:buSzPct val="80000"/>
        <a:buFont typeface="Wingdings 2" pitchFamily="18" charset="2"/>
        <a:buChar char=""/>
        <a:defRPr sz="1500" kern="1200">
          <a:solidFill>
            <a:srgbClr val="FFF5DE"/>
          </a:solidFill>
          <a:latin typeface="+mn-lt"/>
          <a:ea typeface="MS PGothic" pitchFamily="34" charset="-128"/>
          <a:cs typeface="+mn-cs"/>
        </a:defRPr>
      </a:lvl5pPr>
      <a:lvl6pPr marL="1282446" indent="-157734" algn="l" rtl="0" eaLnBrk="1" latinLnBrk="0" hangingPunct="1">
        <a:spcBef>
          <a:spcPct val="20000"/>
        </a:spcBef>
        <a:buClr>
          <a:schemeClr val="accent3"/>
        </a:buClr>
        <a:buFont typeface="Wingdings 2"/>
        <a:buChar char=""/>
        <a:defRPr kumimoji="0" sz="1350" kern="1200">
          <a:solidFill>
            <a:schemeClr val="tx1"/>
          </a:solidFill>
          <a:latin typeface="+mn-lt"/>
          <a:ea typeface="+mn-ea"/>
          <a:cs typeface="+mn-cs"/>
        </a:defRPr>
      </a:lvl6pPr>
      <a:lvl7pPr marL="1426464" indent="-137160" algn="l" rtl="0" eaLnBrk="1" latinLnBrk="0" hangingPunct="1">
        <a:spcBef>
          <a:spcPct val="20000"/>
        </a:spcBef>
        <a:buClr>
          <a:schemeClr val="accent4"/>
        </a:buClr>
        <a:buFont typeface="Wingdings 2"/>
        <a:buChar char=""/>
        <a:defRPr kumimoji="0" sz="1200" kern="1200">
          <a:solidFill>
            <a:schemeClr val="tx1"/>
          </a:solidFill>
          <a:latin typeface="+mn-lt"/>
          <a:ea typeface="+mn-ea"/>
          <a:cs typeface="+mn-cs"/>
        </a:defRPr>
      </a:lvl7pPr>
      <a:lvl8pPr marL="1570482" indent="-137160" algn="l" rtl="0" eaLnBrk="1" latinLnBrk="0" hangingPunct="1">
        <a:spcBef>
          <a:spcPct val="20000"/>
        </a:spcBef>
        <a:buClr>
          <a:schemeClr val="accent4"/>
        </a:buClr>
        <a:buFont typeface="Wingdings 2"/>
        <a:buChar char=""/>
        <a:defRPr kumimoji="0" sz="1200" kern="1200">
          <a:solidFill>
            <a:schemeClr val="tx1"/>
          </a:solidFill>
          <a:latin typeface="+mn-lt"/>
          <a:ea typeface="+mn-ea"/>
          <a:cs typeface="+mn-cs"/>
        </a:defRPr>
      </a:lvl8pPr>
      <a:lvl9pPr marL="1714500" indent="-137160" algn="l" rtl="0" eaLnBrk="1" latinLnBrk="0" hangingPunct="1">
        <a:spcBef>
          <a:spcPct val="20000"/>
        </a:spcBef>
        <a:buClr>
          <a:schemeClr val="accent4"/>
        </a:buClr>
        <a:buFont typeface="Wingdings 2"/>
        <a:buChar char=""/>
        <a:defRPr kumimoji="0" sz="12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5.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1.png"/><Relationship Id="rId1" Type="http://schemas.openxmlformats.org/officeDocument/2006/relationships/tags" Target="../tags/tag6.x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6.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2.jpg"/><Relationship Id="rId1" Type="http://schemas.openxmlformats.org/officeDocument/2006/relationships/tags" Target="../tags/tag9.x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3.png"/><Relationship Id="rId1" Type="http://schemas.openxmlformats.org/officeDocument/2006/relationships/tags" Target="../tags/tag10.x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6.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4.png"/><Relationship Id="rId1" Type="http://schemas.openxmlformats.org/officeDocument/2006/relationships/tags" Target="../tags/tag12.x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5" descr="GOES-R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5288" y="65844"/>
            <a:ext cx="1540932" cy="975361"/>
          </a:xfrm>
          <a:prstGeom prst="rect">
            <a:avLst/>
          </a:prstGeom>
        </p:spPr>
      </p:pic>
      <p:sp>
        <p:nvSpPr>
          <p:cNvPr id="7" name="Title 1"/>
          <p:cNvSpPr txBox="1">
            <a:spLocks/>
          </p:cNvSpPr>
          <p:nvPr/>
        </p:nvSpPr>
        <p:spPr bwMode="auto">
          <a:xfrm>
            <a:off x="4971747" y="1127981"/>
            <a:ext cx="4037898" cy="9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5000"/>
              </a:lnSpc>
            </a:pPr>
            <a:r>
              <a:rPr lang="en-US" altLang="en-US" sz="2800" b="1" dirty="0">
                <a:solidFill>
                  <a:srgbClr val="FFFF00"/>
                </a:solidFill>
                <a:latin typeface="Myriad Pro" charset="0"/>
              </a:rPr>
              <a:t>The GOES-R Series: </a:t>
            </a:r>
          </a:p>
          <a:p>
            <a:pPr eaLnBrk="1" hangingPunct="1">
              <a:lnSpc>
                <a:spcPct val="85000"/>
              </a:lnSpc>
            </a:pPr>
            <a:r>
              <a:rPr lang="en-US" altLang="en-US" sz="2800" b="1" dirty="0">
                <a:solidFill>
                  <a:schemeClr val="bg1"/>
                </a:solidFill>
                <a:latin typeface="Myriad Pro" charset="0"/>
              </a:rPr>
              <a:t>Welcome to GOES-R: </a:t>
            </a:r>
          </a:p>
          <a:p>
            <a:pPr algn="ctr" eaLnBrk="1" hangingPunct="1">
              <a:lnSpc>
                <a:spcPct val="85000"/>
              </a:lnSpc>
            </a:pPr>
            <a:r>
              <a:rPr lang="en-US" altLang="en-US" sz="2000" b="1" dirty="0" smtClean="0">
                <a:solidFill>
                  <a:schemeClr val="bg1"/>
                </a:solidFill>
                <a:latin typeface="Myriad Pro" charset="0"/>
              </a:rPr>
              <a:t>The 1.61 </a:t>
            </a:r>
            <a:r>
              <a:rPr lang="en-US" altLang="en-US" sz="2000" b="1" dirty="0" smtClean="0">
                <a:solidFill>
                  <a:schemeClr val="bg1"/>
                </a:solidFill>
                <a:latin typeface="Symbol" panose="05050102010706020507" pitchFamily="18" charset="2"/>
              </a:rPr>
              <a:t>m</a:t>
            </a:r>
            <a:r>
              <a:rPr lang="en-US" altLang="en-US" sz="2000" b="1" dirty="0" smtClean="0">
                <a:solidFill>
                  <a:schemeClr val="bg1"/>
                </a:solidFill>
                <a:latin typeface="Myriad Pro" charset="0"/>
              </a:rPr>
              <a:t>m “Snow/Ice” Band</a:t>
            </a:r>
            <a:endParaRPr lang="en-US" altLang="en-US" sz="2000" b="1" dirty="0">
              <a:solidFill>
                <a:schemeClr val="bg1"/>
              </a:solidFill>
              <a:latin typeface="Myriad Pro" charset="0"/>
            </a:endParaRPr>
          </a:p>
        </p:txBody>
      </p:sp>
      <p:sp>
        <p:nvSpPr>
          <p:cNvPr id="8" name="Subtitle 2"/>
          <p:cNvSpPr txBox="1">
            <a:spLocks/>
          </p:cNvSpPr>
          <p:nvPr/>
        </p:nvSpPr>
        <p:spPr>
          <a:xfrm>
            <a:off x="5162370" y="2247516"/>
            <a:ext cx="3981630" cy="2900246"/>
          </a:xfrm>
          <a:prstGeom prst="rect">
            <a:avLst/>
          </a:prstGeom>
        </p:spPr>
        <p:txBody>
          <a:bodyPr>
            <a:normAutofit/>
          </a:bodyPr>
          <a:lstStyle>
            <a:lvl1pPr marL="0" indent="0" algn="l" defTabSz="457200" rtl="0" eaLnBrk="1" latinLnBrk="0" hangingPunct="1">
              <a:spcBef>
                <a:spcPct val="20000"/>
              </a:spcBef>
              <a:buFont typeface="Arial"/>
              <a:buNone/>
              <a:defRPr sz="2000" b="1" i="0" kern="1200">
                <a:solidFill>
                  <a:schemeClr val="bg1"/>
                </a:solidFill>
                <a:latin typeface="Myriad Pro Cond"/>
                <a:ea typeface="+mn-ea"/>
                <a:cs typeface="Myriad Pro Con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fontAlgn="auto">
              <a:spcBef>
                <a:spcPts val="0"/>
              </a:spcBef>
              <a:defRPr/>
            </a:pPr>
            <a:r>
              <a:rPr lang="en-US" dirty="0" smtClean="0">
                <a:solidFill>
                  <a:srgbClr val="FFFF00"/>
                </a:solidFill>
                <a:latin typeface="+mj-lt"/>
                <a:cs typeface="Myriad Pro"/>
              </a:rPr>
              <a:t>Scott Lindstrom</a:t>
            </a:r>
            <a:endParaRPr lang="en-US" dirty="0">
              <a:solidFill>
                <a:srgbClr val="FFFF00"/>
              </a:solidFill>
              <a:latin typeface="+mj-lt"/>
              <a:cs typeface="Myriad Pro"/>
            </a:endParaRPr>
          </a:p>
          <a:p>
            <a:pPr algn="ctr" fontAlgn="auto">
              <a:spcBef>
                <a:spcPts val="0"/>
              </a:spcBef>
              <a:defRPr/>
            </a:pPr>
            <a:r>
              <a:rPr lang="pt-BR" sz="1600" dirty="0" smtClean="0">
                <a:latin typeface="+mj-lt"/>
                <a:cs typeface="Myriad Pro"/>
              </a:rPr>
              <a:t>UW Madison CIMSS</a:t>
            </a:r>
          </a:p>
          <a:p>
            <a:pPr algn="ctr" fontAlgn="auto">
              <a:spcBef>
                <a:spcPts val="0"/>
              </a:spcBef>
              <a:defRPr/>
            </a:pPr>
            <a:r>
              <a:rPr lang="pt-BR" sz="1600" dirty="0" smtClean="0">
                <a:latin typeface="+mj-lt"/>
                <a:cs typeface="Myriad Pro"/>
              </a:rPr>
              <a:t>with Kaba Bah, Margaret Mooney, Kathy Strabala, Scott Bachmeier, and more!</a:t>
            </a:r>
            <a:endParaRPr lang="pt-BR" sz="1600" dirty="0">
              <a:latin typeface="+mj-lt"/>
              <a:cs typeface="Myriad Pro"/>
            </a:endParaRPr>
          </a:p>
          <a:p>
            <a:pPr fontAlgn="auto">
              <a:spcBef>
                <a:spcPts val="0"/>
              </a:spcBef>
              <a:defRPr/>
            </a:pPr>
            <a:endParaRPr lang="pt-BR" sz="1600" dirty="0">
              <a:latin typeface="+mj-lt"/>
              <a:cs typeface="Myriad Pro"/>
            </a:endParaRPr>
          </a:p>
          <a:p>
            <a:pPr algn="ctr" fontAlgn="auto">
              <a:spcBef>
                <a:spcPts val="0"/>
              </a:spcBef>
              <a:defRPr/>
            </a:pPr>
            <a:r>
              <a:rPr lang="en-US" sz="1600" dirty="0" err="1" smtClean="0">
                <a:latin typeface="+mj-lt"/>
                <a:cs typeface="Myriad Pro"/>
              </a:rPr>
              <a:t>SHyMet</a:t>
            </a:r>
            <a:r>
              <a:rPr lang="en-US" sz="1600" dirty="0" smtClean="0">
                <a:latin typeface="+mj-lt"/>
                <a:cs typeface="Myriad Pro"/>
              </a:rPr>
              <a:t> Introductory Course</a:t>
            </a:r>
            <a:endParaRPr lang="en-US" sz="1600" dirty="0">
              <a:latin typeface="+mn-lt"/>
              <a:cs typeface="Myriad Pro"/>
            </a:endParaRPr>
          </a:p>
          <a:p>
            <a:pPr fontAlgn="auto">
              <a:spcBef>
                <a:spcPts val="0"/>
              </a:spcBef>
              <a:defRPr/>
            </a:pPr>
            <a:endParaRPr lang="en-US" sz="1400" dirty="0">
              <a:latin typeface="+mj-lt"/>
              <a:cs typeface="Myriad Pro"/>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599" y="813327"/>
            <a:ext cx="1200216" cy="1828800"/>
          </a:xfrm>
          <a:prstGeom prst="rect">
            <a:avLst/>
          </a:prstGeom>
          <a:effectLst>
            <a:glow rad="139700">
              <a:schemeClr val="tx2">
                <a:lumMod val="40000"/>
                <a:lumOff val="60000"/>
                <a:alpha val="22000"/>
              </a:schemeClr>
            </a:glow>
          </a:effectLst>
        </p:spPr>
      </p:pic>
    </p:spTree>
    <p:custDataLst>
      <p:tags r:id="rId1"/>
    </p:custDataLst>
    <p:extLst>
      <p:ext uri="{BB962C8B-B14F-4D97-AF65-F5344CB8AC3E}">
        <p14:creationId xmlns:p14="http://schemas.microsoft.com/office/powerpoint/2010/main" val="30320163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579103152"/>
              </p:ext>
            </p:extLst>
          </p:nvPr>
        </p:nvGraphicFramePr>
        <p:xfrm>
          <a:off x="1766048" y="1272949"/>
          <a:ext cx="5665694" cy="2278031"/>
        </p:xfrm>
        <a:graphic>
          <a:graphicData uri="http://schemas.openxmlformats.org/drawingml/2006/table">
            <a:tbl>
              <a:tblPr firstRow="1">
                <a:tableStyleId>{21E4AEA4-8DFA-4A89-87EB-49C32662AFE0}</a:tableStyleId>
              </a:tblPr>
              <a:tblGrid>
                <a:gridCol w="647307">
                  <a:extLst>
                    <a:ext uri="{9D8B030D-6E8A-4147-A177-3AD203B41FA5}">
                      <a16:colId xmlns="" xmlns:a16="http://schemas.microsoft.com/office/drawing/2014/main" val="20000"/>
                    </a:ext>
                  </a:extLst>
                </a:gridCol>
                <a:gridCol w="821375">
                  <a:extLst>
                    <a:ext uri="{9D8B030D-6E8A-4147-A177-3AD203B41FA5}">
                      <a16:colId xmlns="" xmlns:a16="http://schemas.microsoft.com/office/drawing/2014/main" val="20001"/>
                    </a:ext>
                  </a:extLst>
                </a:gridCol>
                <a:gridCol w="1617098">
                  <a:extLst>
                    <a:ext uri="{9D8B030D-6E8A-4147-A177-3AD203B41FA5}">
                      <a16:colId xmlns="" xmlns:a16="http://schemas.microsoft.com/office/drawing/2014/main" val="20002"/>
                    </a:ext>
                  </a:extLst>
                </a:gridCol>
                <a:gridCol w="1011731">
                  <a:extLst>
                    <a:ext uri="{9D8B030D-6E8A-4147-A177-3AD203B41FA5}">
                      <a16:colId xmlns="" xmlns:a16="http://schemas.microsoft.com/office/drawing/2014/main" val="20003"/>
                    </a:ext>
                  </a:extLst>
                </a:gridCol>
                <a:gridCol w="1568183">
                  <a:extLst>
                    <a:ext uri="{9D8B030D-6E8A-4147-A177-3AD203B41FA5}">
                      <a16:colId xmlns="" xmlns:a16="http://schemas.microsoft.com/office/drawing/2014/main" val="20004"/>
                    </a:ext>
                  </a:extLst>
                </a:gridCol>
              </a:tblGrid>
              <a:tr h="587340">
                <a:tc>
                  <a:txBody>
                    <a:bodyPr/>
                    <a:lstStyle/>
                    <a:p>
                      <a:pPr marL="0" marR="0" algn="ctr">
                        <a:lnSpc>
                          <a:spcPct val="100000"/>
                        </a:lnSpc>
                        <a:spcBef>
                          <a:spcPts val="0"/>
                        </a:spcBef>
                        <a:spcAft>
                          <a:spcPts val="0"/>
                        </a:spcAft>
                      </a:pPr>
                      <a:r>
                        <a:rPr lang="en-US" sz="1100" dirty="0">
                          <a:effectLst/>
                        </a:rPr>
                        <a:t>ABI </a:t>
                      </a:r>
                      <a:endParaRPr lang="en-US" sz="1100" dirty="0" smtClean="0">
                        <a:effectLst/>
                      </a:endParaRPr>
                    </a:p>
                    <a:p>
                      <a:pPr marL="0" marR="0" algn="ctr">
                        <a:lnSpc>
                          <a:spcPct val="100000"/>
                        </a:lnSpc>
                        <a:spcBef>
                          <a:spcPts val="0"/>
                        </a:spcBef>
                        <a:spcAft>
                          <a:spcPts val="0"/>
                        </a:spcAft>
                      </a:pPr>
                      <a:r>
                        <a:rPr lang="en-US" sz="1100" dirty="0" smtClean="0">
                          <a:effectLst/>
                        </a:rPr>
                        <a:t>Band</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tc>
                  <a:txBody>
                    <a:bodyPr/>
                    <a:lstStyle/>
                    <a:p>
                      <a:pPr marL="0" marR="0" algn="ctr">
                        <a:lnSpc>
                          <a:spcPct val="100000"/>
                        </a:lnSpc>
                        <a:spcBef>
                          <a:spcPts val="0"/>
                        </a:spcBef>
                        <a:spcAft>
                          <a:spcPts val="0"/>
                        </a:spcAft>
                      </a:pPr>
                      <a:r>
                        <a:rPr lang="en-US" sz="1100" dirty="0" smtClean="0">
                          <a:effectLst/>
                        </a:rPr>
                        <a:t>Wavelength</a:t>
                      </a:r>
                      <a:r>
                        <a:rPr lang="en-US" sz="1100" baseline="0" dirty="0" smtClean="0">
                          <a:effectLst/>
                        </a:rPr>
                        <a:t> </a:t>
                      </a:r>
                      <a:r>
                        <a:rPr lang="en-US" sz="1100" dirty="0" smtClean="0">
                          <a:effectLst/>
                        </a:rPr>
                        <a:t>(µm</a:t>
                      </a:r>
                      <a:r>
                        <a:rPr lang="en-US" sz="1100" dirty="0">
                          <a:effectLst/>
                        </a:rPr>
                        <a:t>)</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tc>
                  <a:txBody>
                    <a:bodyPr/>
                    <a:lstStyle/>
                    <a:p>
                      <a:pPr marL="0" marR="0" algn="ctr">
                        <a:lnSpc>
                          <a:spcPct val="100000"/>
                        </a:lnSpc>
                        <a:spcBef>
                          <a:spcPts val="0"/>
                        </a:spcBef>
                        <a:spcAft>
                          <a:spcPts val="0"/>
                        </a:spcAft>
                      </a:pPr>
                      <a:r>
                        <a:rPr lang="en-US" sz="1100" dirty="0" smtClean="0">
                          <a:effectLst/>
                        </a:rPr>
                        <a:t>Wavelength</a:t>
                      </a:r>
                      <a:r>
                        <a:rPr lang="en-US" sz="1100" baseline="0" dirty="0" smtClean="0">
                          <a:effectLst/>
                        </a:rPr>
                        <a:t> range</a:t>
                      </a:r>
                      <a:r>
                        <a:rPr lang="en-US" sz="1100" dirty="0" smtClean="0">
                          <a:effectLst/>
                        </a:rPr>
                        <a:t> </a:t>
                      </a:r>
                      <a:r>
                        <a:rPr lang="en-US" sz="1100" baseline="0" dirty="0" smtClean="0">
                          <a:effectLst/>
                        </a:rPr>
                        <a:t> </a:t>
                      </a:r>
                      <a:r>
                        <a:rPr lang="en-US" sz="1100" dirty="0" smtClean="0">
                          <a:effectLst/>
                        </a:rPr>
                        <a:t>(µm</a:t>
                      </a:r>
                      <a:r>
                        <a:rPr lang="en-US" sz="1100" dirty="0">
                          <a:effectLst/>
                        </a:rPr>
                        <a:t>)</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tc>
                  <a:txBody>
                    <a:bodyPr/>
                    <a:lstStyle/>
                    <a:p>
                      <a:pPr marL="0" marR="0" algn="ctr">
                        <a:lnSpc>
                          <a:spcPct val="100000"/>
                        </a:lnSpc>
                        <a:spcBef>
                          <a:spcPts val="0"/>
                        </a:spcBef>
                        <a:spcAft>
                          <a:spcPts val="0"/>
                        </a:spcAft>
                      </a:pPr>
                      <a:r>
                        <a:rPr lang="en-US" sz="1100" dirty="0">
                          <a:effectLst/>
                        </a:rPr>
                        <a:t>Sub-point pixel </a:t>
                      </a:r>
                      <a:r>
                        <a:rPr lang="en-US" sz="1100" dirty="0" smtClean="0">
                          <a:effectLst/>
                        </a:rPr>
                        <a:t>spacing (km)</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tc>
                  <a:txBody>
                    <a:bodyPr/>
                    <a:lstStyle/>
                    <a:p>
                      <a:pPr marL="0" marR="0" algn="ctr">
                        <a:lnSpc>
                          <a:spcPct val="100000"/>
                        </a:lnSpc>
                        <a:spcBef>
                          <a:spcPts val="0"/>
                        </a:spcBef>
                        <a:spcAft>
                          <a:spcPts val="0"/>
                        </a:spcAft>
                      </a:pPr>
                      <a:r>
                        <a:rPr lang="en-US" sz="1100" dirty="0">
                          <a:effectLst/>
                        </a:rPr>
                        <a:t>Descriptive Name</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extLst>
                  <a:ext uri="{0D108BD9-81ED-4DB2-BD59-A6C34878D82A}">
                    <a16:rowId xmlns="" xmlns:a16="http://schemas.microsoft.com/office/drawing/2014/main" val="10000"/>
                  </a:ext>
                </a:extLst>
              </a:tr>
              <a:tr h="251927">
                <a:tc>
                  <a:txBody>
                    <a:bodyPr/>
                    <a:lstStyle/>
                    <a:p>
                      <a:pPr marL="0" marR="0" algn="ctr">
                        <a:lnSpc>
                          <a:spcPct val="150000"/>
                        </a:lnSpc>
                        <a:spcBef>
                          <a:spcPts val="0"/>
                        </a:spcBef>
                        <a:spcAft>
                          <a:spcPts val="0"/>
                        </a:spcAft>
                      </a:pPr>
                      <a:r>
                        <a:rPr lang="en-US" sz="1100" b="1" kern="600" dirty="0">
                          <a:effectLst/>
                        </a:rPr>
                        <a:t>1</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0.47</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smtClean="0">
                          <a:effectLst/>
                        </a:rPr>
                        <a:t>0.45 - 0.49</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1</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“Blue”</a:t>
                      </a:r>
                      <a:endParaRPr lang="en-US" sz="1100" b="1" kern="600" dirty="0">
                        <a:solidFill>
                          <a:srgbClr val="000000"/>
                        </a:solidFill>
                        <a:effectLst/>
                        <a:latin typeface="Arial"/>
                        <a:ea typeface="Arial"/>
                      </a:endParaRPr>
                    </a:p>
                  </a:txBody>
                  <a:tcPr marL="15161" marR="15161" marT="15161" marB="15161" anchor="ctr"/>
                </a:tc>
                <a:extLst>
                  <a:ext uri="{0D108BD9-81ED-4DB2-BD59-A6C34878D82A}">
                    <a16:rowId xmlns="" xmlns:a16="http://schemas.microsoft.com/office/drawing/2014/main" val="10001"/>
                  </a:ext>
                </a:extLst>
              </a:tr>
              <a:tr h="251927">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0.64</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smtClean="0">
                          <a:effectLst/>
                        </a:rPr>
                        <a:t>0.60 - 0.68</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0.5</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“Red”</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extLst>
                  <a:ext uri="{0D108BD9-81ED-4DB2-BD59-A6C34878D82A}">
                    <a16:rowId xmlns="" xmlns:a16="http://schemas.microsoft.com/office/drawing/2014/main" val="10002"/>
                  </a:ext>
                </a:extLst>
              </a:tr>
              <a:tr h="251927">
                <a:tc>
                  <a:txBody>
                    <a:bodyPr/>
                    <a:lstStyle/>
                    <a:p>
                      <a:pPr marL="0" marR="0" algn="ctr">
                        <a:lnSpc>
                          <a:spcPct val="150000"/>
                        </a:lnSpc>
                        <a:spcBef>
                          <a:spcPts val="0"/>
                        </a:spcBef>
                        <a:spcAft>
                          <a:spcPts val="0"/>
                        </a:spcAft>
                      </a:pPr>
                      <a:r>
                        <a:rPr lang="en-US" sz="1100" b="1" kern="600" dirty="0">
                          <a:effectLst/>
                        </a:rPr>
                        <a:t>3</a:t>
                      </a:r>
                      <a:endParaRPr lang="en-US" sz="1100" b="1" kern="600" dirty="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b="1" kern="600">
                          <a:effectLst/>
                        </a:rPr>
                        <a:t>0.864</a:t>
                      </a:r>
                      <a:endParaRPr lang="en-US" sz="1100" b="1" kern="60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b="1" kern="600" dirty="0" smtClean="0">
                          <a:effectLst/>
                        </a:rPr>
                        <a:t>0.847 - 0.882</a:t>
                      </a:r>
                      <a:endParaRPr lang="en-US" sz="1100" b="1" kern="600" dirty="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b="1" kern="600" dirty="0">
                          <a:effectLst/>
                        </a:rPr>
                        <a:t>1</a:t>
                      </a:r>
                      <a:endParaRPr lang="en-US" sz="1100" b="1" kern="600" dirty="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b="1" kern="600" dirty="0">
                          <a:effectLst/>
                        </a:rPr>
                        <a:t>“Veggie”</a:t>
                      </a:r>
                      <a:endParaRPr lang="en-US" sz="1100" b="1" kern="600" dirty="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3"/>
                  </a:ext>
                </a:extLst>
              </a:tr>
              <a:tr h="251927">
                <a:tc>
                  <a:txBody>
                    <a:bodyPr/>
                    <a:lstStyle/>
                    <a:p>
                      <a:pPr marL="0" marR="0" algn="ctr">
                        <a:lnSpc>
                          <a:spcPct val="150000"/>
                        </a:lnSpc>
                        <a:spcBef>
                          <a:spcPts val="0"/>
                        </a:spcBef>
                        <a:spcAft>
                          <a:spcPts val="0"/>
                        </a:spcAft>
                      </a:pPr>
                      <a:r>
                        <a:rPr lang="en-US" sz="1100" b="1" kern="600" dirty="0">
                          <a:effectLst/>
                        </a:rPr>
                        <a:t>4</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1.373</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smtClean="0">
                          <a:effectLst/>
                        </a:rPr>
                        <a:t>1.366 - 1.380</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“Cirrus”</a:t>
                      </a:r>
                      <a:endParaRPr lang="en-US" sz="1100" b="1" kern="600" dirty="0">
                        <a:solidFill>
                          <a:srgbClr val="000000"/>
                        </a:solidFill>
                        <a:effectLst/>
                        <a:latin typeface="Arial"/>
                        <a:ea typeface="Arial"/>
                      </a:endParaRPr>
                    </a:p>
                  </a:txBody>
                  <a:tcPr marL="15161" marR="15161" marT="15161" marB="15161" anchor="ctr">
                    <a:solidFill>
                      <a:srgbClr val="F7B5A3"/>
                    </a:solidFill>
                  </a:tcPr>
                </a:tc>
                <a:extLst>
                  <a:ext uri="{0D108BD9-81ED-4DB2-BD59-A6C34878D82A}">
                    <a16:rowId xmlns="" xmlns:a16="http://schemas.microsoft.com/office/drawing/2014/main" val="10004"/>
                  </a:ext>
                </a:extLst>
              </a:tr>
              <a:tr h="251927">
                <a:tc>
                  <a:txBody>
                    <a:bodyPr/>
                    <a:lstStyle/>
                    <a:p>
                      <a:pPr marL="0" marR="0" algn="ctr">
                        <a:lnSpc>
                          <a:spcPct val="150000"/>
                        </a:lnSpc>
                        <a:spcBef>
                          <a:spcPts val="0"/>
                        </a:spcBef>
                        <a:spcAft>
                          <a:spcPts val="0"/>
                        </a:spcAft>
                      </a:pPr>
                      <a:r>
                        <a:rPr lang="en-US" sz="1100" b="1" kern="600">
                          <a:effectLst/>
                        </a:rPr>
                        <a:t>5</a:t>
                      </a:r>
                      <a:endParaRPr lang="en-US" sz="1100" b="1" kern="60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a:effectLst/>
                        </a:rPr>
                        <a:t>1.61</a:t>
                      </a:r>
                      <a:endParaRPr lang="en-US" sz="1100" b="1" kern="60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smtClean="0">
                          <a:effectLst/>
                        </a:rPr>
                        <a:t>1.59 - 1.63</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1</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“Snow/Ice”</a:t>
                      </a:r>
                      <a:endParaRPr lang="en-US" sz="1100" b="1" kern="600" dirty="0">
                        <a:solidFill>
                          <a:srgbClr val="000000"/>
                        </a:solidFill>
                        <a:effectLst/>
                        <a:latin typeface="Arial"/>
                        <a:ea typeface="Arial"/>
                      </a:endParaRPr>
                    </a:p>
                  </a:txBody>
                  <a:tcPr marL="15161" marR="15161" marT="15161" marB="15161" anchor="ctr"/>
                </a:tc>
                <a:extLst>
                  <a:ext uri="{0D108BD9-81ED-4DB2-BD59-A6C34878D82A}">
                    <a16:rowId xmlns="" xmlns:a16="http://schemas.microsoft.com/office/drawing/2014/main" val="10005"/>
                  </a:ext>
                </a:extLst>
              </a:tr>
              <a:tr h="251927">
                <a:tc>
                  <a:txBody>
                    <a:bodyPr/>
                    <a:lstStyle/>
                    <a:p>
                      <a:pPr marL="0" marR="0" algn="ctr">
                        <a:lnSpc>
                          <a:spcPct val="150000"/>
                        </a:lnSpc>
                        <a:spcBef>
                          <a:spcPts val="0"/>
                        </a:spcBef>
                        <a:spcAft>
                          <a:spcPts val="0"/>
                        </a:spcAft>
                      </a:pPr>
                      <a:r>
                        <a:rPr lang="en-US" sz="1100" b="1" kern="600" dirty="0">
                          <a:effectLst/>
                        </a:rPr>
                        <a:t>6</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2.24</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smtClean="0">
                          <a:effectLst/>
                        </a:rPr>
                        <a:t>2.22 -2.27</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“Cloud Particle Size”</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extLst>
                  <a:ext uri="{0D108BD9-81ED-4DB2-BD59-A6C34878D82A}">
                    <a16:rowId xmlns="" xmlns:a16="http://schemas.microsoft.com/office/drawing/2014/main" val="10006"/>
                  </a:ext>
                </a:extLst>
              </a:tr>
            </a:tbl>
          </a:graphicData>
        </a:graphic>
      </p:graphicFrame>
      <p:sp>
        <p:nvSpPr>
          <p:cNvPr id="2" name="TextBox 1"/>
          <p:cNvSpPr txBox="1"/>
          <p:nvPr/>
        </p:nvSpPr>
        <p:spPr>
          <a:xfrm>
            <a:off x="2357438" y="256660"/>
            <a:ext cx="4475521" cy="438582"/>
          </a:xfrm>
          <a:prstGeom prst="rect">
            <a:avLst/>
          </a:prstGeom>
          <a:noFill/>
        </p:spPr>
        <p:txBody>
          <a:bodyPr wrap="none" rtlCol="0">
            <a:spAutoFit/>
          </a:bodyPr>
          <a:lstStyle/>
          <a:p>
            <a:pPr defTabSz="685800">
              <a:defRPr/>
            </a:pPr>
            <a:r>
              <a:rPr lang="en-US" sz="2250" dirty="0">
                <a:solidFill>
                  <a:prstClr val="white"/>
                </a:solidFill>
                <a:latin typeface="Arial"/>
              </a:rPr>
              <a:t>ABI: Bands 1-6 (Visible / </a:t>
            </a:r>
            <a:r>
              <a:rPr lang="en-US" sz="2250" dirty="0" err="1">
                <a:solidFill>
                  <a:prstClr val="white"/>
                </a:solidFill>
                <a:latin typeface="Arial"/>
              </a:rPr>
              <a:t>NearIR</a:t>
            </a:r>
            <a:r>
              <a:rPr lang="en-US" sz="2250" dirty="0">
                <a:solidFill>
                  <a:prstClr val="white"/>
                </a:solidFill>
                <a:latin typeface="Arial"/>
              </a:rPr>
              <a:t>) </a:t>
            </a:r>
          </a:p>
        </p:txBody>
      </p:sp>
      <p:sp>
        <p:nvSpPr>
          <p:cNvPr id="5" name="Rounded Rectangle 4"/>
          <p:cNvSpPr>
            <a:spLocks noChangeArrowheads="1"/>
          </p:cNvSpPr>
          <p:nvPr/>
        </p:nvSpPr>
        <p:spPr bwMode="auto">
          <a:xfrm>
            <a:off x="2628900" y="3685623"/>
            <a:ext cx="4267962" cy="622364"/>
          </a:xfrm>
          <a:prstGeom prst="roundRect">
            <a:avLst>
              <a:gd name="adj" fmla="val 16667"/>
            </a:avLst>
          </a:prstGeom>
          <a:solidFill>
            <a:srgbClr val="F79646"/>
          </a:solidFill>
          <a:ln w="38100">
            <a:solidFill>
              <a:schemeClr val="tx1"/>
            </a:solidFill>
            <a:round/>
            <a:headEnd/>
            <a:tailEnd/>
          </a:ln>
          <a:effectLst>
            <a:outerShdw blurRad="63500" dist="20000" dir="5400000" rotWithShape="0">
              <a:srgbClr val="000000">
                <a:alpha val="37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350" b="1" dirty="0">
                <a:solidFill>
                  <a:srgbClr val="000000"/>
                </a:solidFill>
                <a:latin typeface="Arial"/>
              </a:rPr>
              <a:t>Six visible or near visible bands on </a:t>
            </a:r>
            <a:r>
              <a:rPr lang="en-US" sz="1350" b="1" dirty="0" smtClean="0">
                <a:solidFill>
                  <a:srgbClr val="000000"/>
                </a:solidFill>
                <a:latin typeface="Arial"/>
              </a:rPr>
              <a:t>ABI </a:t>
            </a:r>
          </a:p>
          <a:p>
            <a:pPr algn="ctr" defTabSz="685800">
              <a:defRPr/>
            </a:pPr>
            <a:r>
              <a:rPr lang="en-US" sz="1350" b="1" dirty="0" smtClean="0">
                <a:solidFill>
                  <a:srgbClr val="000000"/>
                </a:solidFill>
                <a:latin typeface="Arial"/>
              </a:rPr>
              <a:t>(there was only one </a:t>
            </a:r>
            <a:r>
              <a:rPr lang="en-US" sz="1350" b="1" dirty="0">
                <a:solidFill>
                  <a:srgbClr val="000000"/>
                </a:solidFill>
                <a:latin typeface="Arial"/>
              </a:rPr>
              <a:t>on heritage </a:t>
            </a:r>
            <a:r>
              <a:rPr lang="en-US" sz="1350" b="1" dirty="0" smtClean="0">
                <a:solidFill>
                  <a:srgbClr val="000000"/>
                </a:solidFill>
                <a:latin typeface="Arial"/>
              </a:rPr>
              <a:t>imager) </a:t>
            </a:r>
            <a:endParaRPr lang="en-US" sz="1350" b="1" dirty="0">
              <a:solidFill>
                <a:srgbClr val="000000"/>
              </a:solidFill>
              <a:latin typeface="Arial"/>
            </a:endParaRPr>
          </a:p>
        </p:txBody>
      </p:sp>
      <p:sp>
        <p:nvSpPr>
          <p:cNvPr id="8" name="Oval 7"/>
          <p:cNvSpPr/>
          <p:nvPr/>
        </p:nvSpPr>
        <p:spPr>
          <a:xfrm>
            <a:off x="5244073" y="3028680"/>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9" name="Oval 8"/>
          <p:cNvSpPr/>
          <p:nvPr/>
        </p:nvSpPr>
        <p:spPr>
          <a:xfrm>
            <a:off x="1984557" y="3055565"/>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10" name="Oval 9"/>
          <p:cNvSpPr/>
          <p:nvPr/>
        </p:nvSpPr>
        <p:spPr>
          <a:xfrm>
            <a:off x="5253036" y="2475407"/>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11" name="Oval 10"/>
          <p:cNvSpPr/>
          <p:nvPr/>
        </p:nvSpPr>
        <p:spPr>
          <a:xfrm>
            <a:off x="5244068" y="1897159"/>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12" name="Oval 11"/>
          <p:cNvSpPr/>
          <p:nvPr/>
        </p:nvSpPr>
        <p:spPr>
          <a:xfrm>
            <a:off x="1989886" y="2479870"/>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14" name="Oval 13"/>
          <p:cNvSpPr/>
          <p:nvPr/>
        </p:nvSpPr>
        <p:spPr>
          <a:xfrm>
            <a:off x="1989884" y="1905701"/>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Tree>
    <p:custDataLst>
      <p:tags r:id="rId1"/>
    </p:custDataLst>
    <p:extLst>
      <p:ext uri="{BB962C8B-B14F-4D97-AF65-F5344CB8AC3E}">
        <p14:creationId xmlns:p14="http://schemas.microsoft.com/office/powerpoint/2010/main" val="206115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 y="36647"/>
            <a:ext cx="9410700" cy="760810"/>
          </a:xfrm>
        </p:spPr>
        <p:txBody>
          <a:bodyPr>
            <a:noAutofit/>
          </a:bodyPr>
          <a:lstStyle/>
          <a:p>
            <a:r>
              <a:rPr lang="en-US" sz="2400" dirty="0" smtClean="0">
                <a:solidFill>
                  <a:srgbClr val="FFC000"/>
                </a:solidFill>
              </a:rPr>
              <a:t>Shows very </a:t>
            </a:r>
            <a:r>
              <a:rPr lang="en-US" sz="2400" dirty="0" smtClean="0">
                <a:solidFill>
                  <a:srgbClr val="FFC000"/>
                </a:solidFill>
              </a:rPr>
              <a:t>large difference between how ice and water droplets absorbs energy with a wavelength of 1.61um </a:t>
            </a:r>
            <a:r>
              <a:rPr lang="en-US" sz="2400" dirty="0" smtClean="0">
                <a:solidFill>
                  <a:srgbClr val="FFC000"/>
                </a:solidFill>
              </a:rPr>
              <a:t>.</a:t>
            </a:r>
            <a:endParaRPr lang="en-US" sz="2400" dirty="0">
              <a:solidFill>
                <a:srgbClr val="FFC000"/>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943" y="921544"/>
            <a:ext cx="4959803" cy="3857625"/>
          </a:xfrm>
          <a:prstGeom prst="rect">
            <a:avLst/>
          </a:prstGeom>
        </p:spPr>
      </p:pic>
      <p:sp>
        <p:nvSpPr>
          <p:cNvPr id="6" name="TextBox 5"/>
          <p:cNvSpPr txBox="1"/>
          <p:nvPr/>
        </p:nvSpPr>
        <p:spPr>
          <a:xfrm rot="16200000">
            <a:off x="6118170" y="1820827"/>
            <a:ext cx="1266950" cy="300082"/>
          </a:xfrm>
          <a:prstGeom prst="rect">
            <a:avLst/>
          </a:prstGeom>
          <a:solidFill>
            <a:schemeClr val="tx1"/>
          </a:solidFill>
        </p:spPr>
        <p:txBody>
          <a:bodyPr wrap="none" rtlCol="0">
            <a:spAutoFit/>
          </a:bodyPr>
          <a:lstStyle/>
          <a:p>
            <a:r>
              <a:rPr lang="en-US" sz="1350" b="1" dirty="0">
                <a:solidFill>
                  <a:schemeClr val="bg1"/>
                </a:solidFill>
              </a:rPr>
              <a:t>Transmittance</a:t>
            </a:r>
          </a:p>
        </p:txBody>
      </p:sp>
      <p:sp>
        <p:nvSpPr>
          <p:cNvPr id="16" name="TextBox 15"/>
          <p:cNvSpPr txBox="1"/>
          <p:nvPr/>
        </p:nvSpPr>
        <p:spPr>
          <a:xfrm rot="16200000">
            <a:off x="6118170" y="3585338"/>
            <a:ext cx="1266950" cy="300082"/>
          </a:xfrm>
          <a:prstGeom prst="rect">
            <a:avLst/>
          </a:prstGeom>
          <a:solidFill>
            <a:schemeClr val="tx1"/>
          </a:solidFill>
        </p:spPr>
        <p:txBody>
          <a:bodyPr wrap="none" rtlCol="0">
            <a:spAutoFit/>
          </a:bodyPr>
          <a:lstStyle/>
          <a:p>
            <a:r>
              <a:rPr lang="en-US" sz="1350" b="1" dirty="0">
                <a:solidFill>
                  <a:schemeClr val="bg1"/>
                </a:solidFill>
              </a:rPr>
              <a:t>Transmittance</a:t>
            </a:r>
          </a:p>
        </p:txBody>
      </p:sp>
      <p:sp>
        <p:nvSpPr>
          <p:cNvPr id="19" name="TextBox 18"/>
          <p:cNvSpPr txBox="1"/>
          <p:nvPr/>
        </p:nvSpPr>
        <p:spPr>
          <a:xfrm>
            <a:off x="4763939" y="2372440"/>
            <a:ext cx="500586"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0.64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0" name="TextBox 19"/>
          <p:cNvSpPr txBox="1"/>
          <p:nvPr/>
        </p:nvSpPr>
        <p:spPr>
          <a:xfrm>
            <a:off x="3324473" y="2372439"/>
            <a:ext cx="492571"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0.47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1" name="TextBox 20"/>
          <p:cNvSpPr txBox="1"/>
          <p:nvPr/>
        </p:nvSpPr>
        <p:spPr>
          <a:xfrm>
            <a:off x="2356496" y="4155061"/>
            <a:ext cx="505395"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0.86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4" name="TextBox 23"/>
          <p:cNvSpPr txBox="1"/>
          <p:nvPr/>
        </p:nvSpPr>
        <p:spPr>
          <a:xfrm>
            <a:off x="3673194" y="4155061"/>
            <a:ext cx="495777"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1.38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5" name="TextBox 24"/>
          <p:cNvSpPr txBox="1"/>
          <p:nvPr/>
        </p:nvSpPr>
        <p:spPr>
          <a:xfrm>
            <a:off x="4291146" y="4162201"/>
            <a:ext cx="495777"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1.61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6" name="TextBox 25"/>
          <p:cNvSpPr txBox="1"/>
          <p:nvPr/>
        </p:nvSpPr>
        <p:spPr>
          <a:xfrm>
            <a:off x="5873489" y="4155061"/>
            <a:ext cx="422039"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2.2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3" name="TextBox 2"/>
          <p:cNvSpPr txBox="1"/>
          <p:nvPr/>
        </p:nvSpPr>
        <p:spPr>
          <a:xfrm>
            <a:off x="3450167" y="1170432"/>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1</a:t>
            </a:r>
            <a:endParaRPr lang="en-US" sz="1600" b="1" dirty="0">
              <a:solidFill>
                <a:schemeClr val="bg1"/>
              </a:solidFill>
            </a:endParaRPr>
          </a:p>
        </p:txBody>
      </p:sp>
      <p:sp>
        <p:nvSpPr>
          <p:cNvPr id="17" name="TextBox 16"/>
          <p:cNvSpPr txBox="1"/>
          <p:nvPr/>
        </p:nvSpPr>
        <p:spPr>
          <a:xfrm>
            <a:off x="4938568" y="1170432"/>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2</a:t>
            </a:r>
            <a:endParaRPr lang="en-US" sz="1600" b="1" dirty="0">
              <a:solidFill>
                <a:schemeClr val="bg1"/>
              </a:solidFill>
            </a:endParaRPr>
          </a:p>
        </p:txBody>
      </p:sp>
      <p:sp>
        <p:nvSpPr>
          <p:cNvPr id="18" name="TextBox 17"/>
          <p:cNvSpPr txBox="1"/>
          <p:nvPr/>
        </p:nvSpPr>
        <p:spPr>
          <a:xfrm>
            <a:off x="2497678" y="2884593"/>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3</a:t>
            </a:r>
            <a:endParaRPr lang="en-US" sz="1600" b="1" dirty="0">
              <a:solidFill>
                <a:schemeClr val="bg1"/>
              </a:solidFill>
            </a:endParaRPr>
          </a:p>
        </p:txBody>
      </p:sp>
      <p:sp>
        <p:nvSpPr>
          <p:cNvPr id="22" name="TextBox 21"/>
          <p:cNvSpPr txBox="1"/>
          <p:nvPr/>
        </p:nvSpPr>
        <p:spPr>
          <a:xfrm>
            <a:off x="3791371" y="2884593"/>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a:solidFill>
                  <a:schemeClr val="bg1"/>
                </a:solidFill>
              </a:rPr>
              <a:t>4</a:t>
            </a:r>
          </a:p>
        </p:txBody>
      </p:sp>
      <p:sp>
        <p:nvSpPr>
          <p:cNvPr id="27" name="TextBox 26"/>
          <p:cNvSpPr txBox="1"/>
          <p:nvPr/>
        </p:nvSpPr>
        <p:spPr>
          <a:xfrm>
            <a:off x="4373528" y="2884593"/>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a:solidFill>
                  <a:schemeClr val="bg1"/>
                </a:solidFill>
              </a:rPr>
              <a:t>5</a:t>
            </a:r>
          </a:p>
        </p:txBody>
      </p:sp>
      <p:sp>
        <p:nvSpPr>
          <p:cNvPr id="28" name="TextBox 27"/>
          <p:cNvSpPr txBox="1"/>
          <p:nvPr/>
        </p:nvSpPr>
        <p:spPr>
          <a:xfrm>
            <a:off x="5955063" y="2880360"/>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a:solidFill>
                  <a:schemeClr val="bg1"/>
                </a:solidFill>
              </a:rPr>
              <a:t>6</a:t>
            </a:r>
          </a:p>
        </p:txBody>
      </p:sp>
    </p:spTree>
    <p:custDataLst>
      <p:tags r:id="rId1"/>
    </p:custDataLst>
    <p:extLst>
      <p:ext uri="{BB962C8B-B14F-4D97-AF65-F5344CB8AC3E}">
        <p14:creationId xmlns:p14="http://schemas.microsoft.com/office/powerpoint/2010/main" val="109525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the “Snow</a:t>
            </a:r>
            <a:r>
              <a:rPr lang="en-US" smtClean="0"/>
              <a:t>/Ice” </a:t>
            </a:r>
            <a:r>
              <a:rPr lang="en-US" dirty="0" smtClean="0"/>
              <a:t>Band</a:t>
            </a:r>
            <a:endParaRPr lang="en-US" dirty="0"/>
          </a:p>
        </p:txBody>
      </p:sp>
      <p:sp>
        <p:nvSpPr>
          <p:cNvPr id="3" name="Content Placeholder 2"/>
          <p:cNvSpPr>
            <a:spLocks noGrp="1"/>
          </p:cNvSpPr>
          <p:nvPr>
            <p:ph idx="1"/>
          </p:nvPr>
        </p:nvSpPr>
        <p:spPr>
          <a:xfrm>
            <a:off x="457199" y="800100"/>
            <a:ext cx="8449733" cy="3943350"/>
          </a:xfrm>
        </p:spPr>
        <p:txBody>
          <a:bodyPr>
            <a:normAutofit lnSpcReduction="10000"/>
          </a:bodyPr>
          <a:lstStyle/>
          <a:p>
            <a:r>
              <a:rPr lang="en-US" dirty="0"/>
              <a:t>1</a:t>
            </a:r>
            <a:r>
              <a:rPr lang="en-US" dirty="0" smtClean="0"/>
              <a:t>.0</a:t>
            </a:r>
            <a:r>
              <a:rPr lang="en-US" dirty="0" smtClean="0"/>
              <a:t>-km, spatial resolution.</a:t>
            </a:r>
          </a:p>
          <a:p>
            <a:r>
              <a:rPr lang="en-US" dirty="0" smtClean="0"/>
              <a:t>Excellent for </a:t>
            </a:r>
            <a:r>
              <a:rPr lang="en-US" dirty="0" smtClean="0"/>
              <a:t>revealing daytime </a:t>
            </a:r>
            <a:r>
              <a:rPr lang="en-US" dirty="0" smtClean="0"/>
              <a:t>features such as:</a:t>
            </a:r>
          </a:p>
          <a:p>
            <a:pPr lvl="1"/>
            <a:r>
              <a:rPr lang="en-US" dirty="0" smtClean="0"/>
              <a:t>Discrimination between cloud, snow and ice (useful for aircraft routing) </a:t>
            </a:r>
            <a:r>
              <a:rPr lang="en-US" dirty="0" smtClean="0"/>
              <a:t>.</a:t>
            </a:r>
            <a:endParaRPr lang="en-US" dirty="0" smtClean="0"/>
          </a:p>
          <a:p>
            <a:pPr lvl="1"/>
            <a:r>
              <a:rPr lang="en-US" dirty="0" smtClean="0"/>
              <a:t>Water droplets, which are highly reflective at 1.61um (appears bright)</a:t>
            </a:r>
            <a:r>
              <a:rPr lang="en-US" dirty="0" smtClean="0"/>
              <a:t>.</a:t>
            </a:r>
          </a:p>
          <a:p>
            <a:pPr lvl="1"/>
            <a:r>
              <a:rPr lang="en-US" dirty="0" smtClean="0"/>
              <a:t>Ice, which absorbs radiation at 1.61um (appears dark).</a:t>
            </a:r>
          </a:p>
          <a:p>
            <a:pPr lvl="1"/>
            <a:r>
              <a:rPr lang="en-US" dirty="0" smtClean="0"/>
              <a:t>Above anvil cirrus plumes</a:t>
            </a:r>
          </a:p>
          <a:p>
            <a:pPr lvl="1"/>
            <a:r>
              <a:rPr lang="en-US" dirty="0" smtClean="0"/>
              <a:t>Detecting night time fires.</a:t>
            </a:r>
            <a:endParaRPr lang="en-US" dirty="0" smtClean="0"/>
          </a:p>
          <a:p>
            <a:r>
              <a:rPr lang="en-US" dirty="0"/>
              <a:t>Can be used </a:t>
            </a:r>
            <a:r>
              <a:rPr lang="en-US" dirty="0" smtClean="0"/>
              <a:t>to infer cloud phase as well as land/water contrast</a:t>
            </a:r>
            <a:r>
              <a:rPr lang="en-US" dirty="0" smtClean="0"/>
              <a:t>.</a:t>
            </a:r>
            <a:endParaRPr lang="en-US" dirty="0" smtClean="0"/>
          </a:p>
          <a:p>
            <a:r>
              <a:rPr lang="en-US" dirty="0" smtClean="0"/>
              <a:t>Information from </a:t>
            </a:r>
            <a:r>
              <a:rPr lang="en-US" dirty="0" smtClean="0"/>
              <a:t>1.61 </a:t>
            </a:r>
            <a:r>
              <a:rPr lang="en-US" dirty="0" smtClean="0">
                <a:latin typeface="Symbol" panose="05050102010706020507" pitchFamily="18" charset="2"/>
              </a:rPr>
              <a:t>m</a:t>
            </a:r>
            <a:r>
              <a:rPr lang="en-US" dirty="0" smtClean="0"/>
              <a:t>m can be very helpful in </a:t>
            </a:r>
            <a:r>
              <a:rPr lang="en-US" dirty="0" smtClean="0"/>
              <a:t>deriving </a:t>
            </a:r>
            <a:r>
              <a:rPr lang="en-US" dirty="0" smtClean="0"/>
              <a:t>products </a:t>
            </a:r>
            <a:r>
              <a:rPr lang="en-US" dirty="0" smtClean="0"/>
              <a:t>relating to snow &amp; cloud cover, aerosol detection, aerosol optical depth, smoke detection and clear sky masks.</a:t>
            </a:r>
            <a:endParaRPr lang="en-US" dirty="0" smtClean="0"/>
          </a:p>
        </p:txBody>
      </p:sp>
    </p:spTree>
    <p:custDataLst>
      <p:tags r:id="rId1"/>
    </p:custDataLst>
    <p:extLst>
      <p:ext uri="{BB962C8B-B14F-4D97-AF65-F5344CB8AC3E}">
        <p14:creationId xmlns:p14="http://schemas.microsoft.com/office/powerpoint/2010/main" val="12628943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126999"/>
            <a:ext cx="9144000" cy="880947"/>
          </a:xfrm>
        </p:spPr>
        <p:txBody>
          <a:bodyPr>
            <a:noAutofit/>
          </a:bodyPr>
          <a:lstStyle/>
          <a:p>
            <a:r>
              <a:rPr lang="en-US" sz="2800" b="1" dirty="0" smtClean="0">
                <a:solidFill>
                  <a:srgbClr val="FF0000"/>
                </a:solidFill>
              </a:rPr>
              <a:t> The </a:t>
            </a:r>
            <a:r>
              <a:rPr lang="en-US" sz="2800" b="1" dirty="0" smtClean="0">
                <a:solidFill>
                  <a:srgbClr val="FF0000"/>
                </a:solidFill>
              </a:rPr>
              <a:t>1.61 </a:t>
            </a:r>
            <a:r>
              <a:rPr lang="en-US" sz="2800" b="1" dirty="0" smtClean="0">
                <a:solidFill>
                  <a:srgbClr val="FF0000"/>
                </a:solidFill>
                <a:latin typeface="Symbol" panose="05050102010706020507" pitchFamily="18" charset="2"/>
              </a:rPr>
              <a:t>m</a:t>
            </a:r>
            <a:r>
              <a:rPr lang="en-US" sz="2800" b="1" dirty="0" smtClean="0">
                <a:solidFill>
                  <a:srgbClr val="FF0000"/>
                </a:solidFill>
              </a:rPr>
              <a:t>m can be used to </a:t>
            </a:r>
            <a:r>
              <a:rPr lang="en-US" sz="2800" b="1" dirty="0" smtClean="0">
                <a:solidFill>
                  <a:srgbClr val="FF0000"/>
                </a:solidFill>
              </a:rPr>
              <a:t>identify Above-anvil cirrus plumes</a:t>
            </a:r>
            <a:r>
              <a:rPr lang="en-US" sz="2800" b="1" dirty="0" smtClean="0">
                <a:solidFill>
                  <a:srgbClr val="FF0000"/>
                </a:solidFill>
              </a:rPr>
              <a:t>.</a:t>
            </a:r>
            <a:endParaRPr lang="en-US" sz="2800" b="1" dirty="0"/>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1257300" y="730250"/>
            <a:ext cx="6616700" cy="4114800"/>
          </a:xfrm>
          <a:prstGeom prst="rect">
            <a:avLst/>
          </a:prstGeom>
        </p:spPr>
      </p:pic>
    </p:spTree>
    <p:custDataLst>
      <p:tags r:id="rId1"/>
    </p:custDataLst>
    <p:extLst>
      <p:ext uri="{BB962C8B-B14F-4D97-AF65-F5344CB8AC3E}">
        <p14:creationId xmlns:p14="http://schemas.microsoft.com/office/powerpoint/2010/main" val="22996949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126999"/>
            <a:ext cx="9144000" cy="880947"/>
          </a:xfrm>
        </p:spPr>
        <p:txBody>
          <a:bodyPr>
            <a:noAutofit/>
          </a:bodyPr>
          <a:lstStyle/>
          <a:p>
            <a:r>
              <a:rPr lang="en-US" sz="2800" b="1" dirty="0" smtClean="0">
                <a:solidFill>
                  <a:srgbClr val="FF0000"/>
                </a:solidFill>
              </a:rPr>
              <a:t> The </a:t>
            </a:r>
            <a:r>
              <a:rPr lang="en-US" sz="2800" b="1" dirty="0" smtClean="0">
                <a:solidFill>
                  <a:srgbClr val="FF0000"/>
                </a:solidFill>
              </a:rPr>
              <a:t>1.61 </a:t>
            </a:r>
            <a:r>
              <a:rPr lang="en-US" sz="2800" b="1" dirty="0" smtClean="0">
                <a:solidFill>
                  <a:srgbClr val="FF0000"/>
                </a:solidFill>
                <a:latin typeface="Symbol" panose="05050102010706020507" pitchFamily="18" charset="2"/>
              </a:rPr>
              <a:t>m</a:t>
            </a:r>
            <a:r>
              <a:rPr lang="en-US" sz="2800" b="1" dirty="0" smtClean="0">
                <a:solidFill>
                  <a:srgbClr val="FF0000"/>
                </a:solidFill>
              </a:rPr>
              <a:t>m can be used to </a:t>
            </a:r>
            <a:r>
              <a:rPr lang="en-US" sz="2800" b="1" dirty="0" smtClean="0">
                <a:solidFill>
                  <a:srgbClr val="FF0000"/>
                </a:solidFill>
              </a:rPr>
              <a:t>detecting fires at night.</a:t>
            </a:r>
            <a:endParaRPr lang="en-US" sz="2800" b="1" dirty="0"/>
          </a:p>
        </p:txBody>
      </p:sp>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1371600" y="641350"/>
            <a:ext cx="6451600" cy="4121150"/>
          </a:xfrm>
          <a:prstGeom prst="rect">
            <a:avLst/>
          </a:prstGeom>
        </p:spPr>
      </p:pic>
    </p:spTree>
    <p:custDataLst>
      <p:tags r:id="rId1"/>
    </p:custDataLst>
    <p:extLst>
      <p:ext uri="{BB962C8B-B14F-4D97-AF65-F5344CB8AC3E}">
        <p14:creationId xmlns:p14="http://schemas.microsoft.com/office/powerpoint/2010/main" val="25609746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the </a:t>
            </a:r>
            <a:r>
              <a:rPr lang="en-US" dirty="0" smtClean="0"/>
              <a:t>Snow/Ice</a:t>
            </a:r>
            <a:r>
              <a:rPr lang="en-US" dirty="0" smtClean="0"/>
              <a:t> </a:t>
            </a:r>
            <a:r>
              <a:rPr lang="en-US" dirty="0" smtClean="0"/>
              <a:t>Band</a:t>
            </a:r>
            <a:endParaRPr lang="en-US" dirty="0"/>
          </a:p>
        </p:txBody>
      </p:sp>
      <p:sp>
        <p:nvSpPr>
          <p:cNvPr id="3" name="Content Placeholder 2"/>
          <p:cNvSpPr>
            <a:spLocks noGrp="1"/>
          </p:cNvSpPr>
          <p:nvPr>
            <p:ph idx="1"/>
          </p:nvPr>
        </p:nvSpPr>
        <p:spPr/>
        <p:txBody>
          <a:bodyPr>
            <a:normAutofit fontScale="92500" lnSpcReduction="10000"/>
          </a:bodyPr>
          <a:lstStyle/>
          <a:p>
            <a:r>
              <a:rPr lang="en-US" dirty="0"/>
              <a:t>1</a:t>
            </a:r>
            <a:r>
              <a:rPr lang="en-US" dirty="0" smtClean="0"/>
              <a:t>.0</a:t>
            </a:r>
            <a:r>
              <a:rPr lang="en-US" dirty="0" smtClean="0"/>
              <a:t>-km spatial resolution</a:t>
            </a:r>
            <a:r>
              <a:rPr lang="en-US" dirty="0" smtClean="0"/>
              <a:t>.</a:t>
            </a:r>
          </a:p>
          <a:p>
            <a:r>
              <a:rPr lang="en-US" dirty="0" smtClean="0"/>
              <a:t>Very efficient for  cloud, snow</a:t>
            </a:r>
            <a:r>
              <a:rPr lang="en-US" dirty="0"/>
              <a:t> </a:t>
            </a:r>
            <a:r>
              <a:rPr lang="en-US" dirty="0" smtClean="0"/>
              <a:t>and Ice discrimination</a:t>
            </a:r>
            <a:r>
              <a:rPr lang="en-US" dirty="0" smtClean="0"/>
              <a:t>.</a:t>
            </a:r>
          </a:p>
          <a:p>
            <a:r>
              <a:rPr lang="en-US" dirty="0" smtClean="0"/>
              <a:t>Excellent land/ water boundary contrast.</a:t>
            </a:r>
            <a:endParaRPr lang="en-US" dirty="0" smtClean="0"/>
          </a:p>
          <a:p>
            <a:r>
              <a:rPr lang="en-US" dirty="0" smtClean="0"/>
              <a:t>Can </a:t>
            </a:r>
            <a:r>
              <a:rPr lang="en-US" dirty="0" smtClean="0"/>
              <a:t>be used to</a:t>
            </a:r>
            <a:r>
              <a:rPr lang="en-US" dirty="0" smtClean="0"/>
              <a:t> </a:t>
            </a:r>
            <a:r>
              <a:rPr lang="en-US" dirty="0" smtClean="0"/>
              <a:t>identify </a:t>
            </a:r>
            <a:r>
              <a:rPr lang="en-US" dirty="0" smtClean="0"/>
              <a:t>the following</a:t>
            </a:r>
            <a:r>
              <a:rPr lang="en-US" dirty="0" smtClean="0"/>
              <a:t>:</a:t>
            </a:r>
            <a:endParaRPr lang="en-US" dirty="0" smtClean="0"/>
          </a:p>
          <a:p>
            <a:pPr lvl="1"/>
            <a:r>
              <a:rPr lang="en-US" sz="2000" dirty="0" smtClean="0">
                <a:solidFill>
                  <a:schemeClr val="tx1"/>
                </a:solidFill>
              </a:rPr>
              <a:t>Above-anvil snow plumes</a:t>
            </a:r>
            <a:endParaRPr lang="en-US" sz="2000" dirty="0" smtClean="0">
              <a:solidFill>
                <a:schemeClr val="tx1"/>
              </a:solidFill>
            </a:endParaRPr>
          </a:p>
          <a:p>
            <a:pPr lvl="1"/>
            <a:r>
              <a:rPr lang="en-US" sz="2000" dirty="0" smtClean="0">
                <a:solidFill>
                  <a:schemeClr val="tx1"/>
                </a:solidFill>
              </a:rPr>
              <a:t>Detecting night time fires</a:t>
            </a:r>
            <a:endParaRPr lang="en-US" dirty="0" smtClean="0"/>
          </a:p>
          <a:p>
            <a:pPr lvl="1"/>
            <a:r>
              <a:rPr lang="en-US" dirty="0" smtClean="0"/>
              <a:t>Sand</a:t>
            </a:r>
          </a:p>
          <a:p>
            <a:pPr lvl="1"/>
            <a:r>
              <a:rPr lang="en-US" dirty="0" smtClean="0"/>
              <a:t>Haze</a:t>
            </a:r>
          </a:p>
          <a:p>
            <a:pPr lvl="1"/>
            <a:r>
              <a:rPr lang="en-US" dirty="0" smtClean="0"/>
              <a:t>Dust</a:t>
            </a:r>
          </a:p>
          <a:p>
            <a:r>
              <a:rPr lang="en-US" dirty="0" smtClean="0"/>
              <a:t>Information from </a:t>
            </a:r>
            <a:r>
              <a:rPr lang="en-US" dirty="0" smtClean="0"/>
              <a:t>1.61 </a:t>
            </a:r>
            <a:r>
              <a:rPr lang="en-US" dirty="0" smtClean="0">
                <a:latin typeface="Symbol" panose="05050102010706020507" pitchFamily="18" charset="2"/>
              </a:rPr>
              <a:t>m</a:t>
            </a:r>
            <a:r>
              <a:rPr lang="en-US" dirty="0" smtClean="0"/>
              <a:t>m is critical for multiple </a:t>
            </a:r>
            <a:r>
              <a:rPr lang="en-US" dirty="0" smtClean="0"/>
              <a:t>level 2 products including aerosol detection, </a:t>
            </a:r>
            <a:r>
              <a:rPr lang="en-US" dirty="0" smtClean="0"/>
              <a:t>snow cover</a:t>
            </a:r>
            <a:r>
              <a:rPr lang="en-US" dirty="0" smtClean="0"/>
              <a:t> </a:t>
            </a:r>
            <a:r>
              <a:rPr lang="en-US" dirty="0" smtClean="0"/>
              <a:t>and </a:t>
            </a:r>
            <a:r>
              <a:rPr lang="en-US" dirty="0" smtClean="0"/>
              <a:t>reflected shortwave radiation TOA</a:t>
            </a:r>
            <a:r>
              <a:rPr lang="en-US" dirty="0" smtClean="0"/>
              <a:t>.</a:t>
            </a:r>
            <a:endParaRPr lang="en-US" dirty="0" smtClean="0"/>
          </a:p>
        </p:txBody>
      </p:sp>
    </p:spTree>
    <p:custDataLst>
      <p:tags r:id="rId1"/>
    </p:custDataLst>
    <p:extLst>
      <p:ext uri="{BB962C8B-B14F-4D97-AF65-F5344CB8AC3E}">
        <p14:creationId xmlns:p14="http://schemas.microsoft.com/office/powerpoint/2010/main" val="20108003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0799" y="540961"/>
            <a:ext cx="3581399" cy="553998"/>
          </a:xfrm>
          <a:prstGeom prst="rect">
            <a:avLst/>
          </a:prstGeom>
          <a:noFill/>
        </p:spPr>
        <p:txBody>
          <a:bodyPr wrap="square" lIns="0" tIns="0" rIns="0" bIns="0">
            <a:spAutoFit/>
          </a:bodyPr>
          <a:lstStyle/>
          <a:p>
            <a:pPr algn="ctr">
              <a:defRPr/>
            </a:pPr>
            <a:r>
              <a:rPr lang="en-US" sz="3600" b="1" dirty="0">
                <a:solidFill>
                  <a:prstClr val="white"/>
                </a:solidFill>
                <a:effectLst>
                  <a:outerShdw blurRad="38100" dist="38100" dir="2700000" algn="tl">
                    <a:srgbClr val="000000">
                      <a:alpha val="43137"/>
                    </a:srgbClr>
                  </a:outerShdw>
                </a:effectLst>
                <a:latin typeface="Calibri"/>
                <a:ea typeface="+mn-ea"/>
              </a:rPr>
              <a:t>Thank you</a:t>
            </a:r>
          </a:p>
        </p:txBody>
      </p:sp>
      <p:sp>
        <p:nvSpPr>
          <p:cNvPr id="4" name="TextBox 3"/>
          <p:cNvSpPr txBox="1"/>
          <p:nvPr/>
        </p:nvSpPr>
        <p:spPr>
          <a:xfrm>
            <a:off x="2595158" y="1047610"/>
            <a:ext cx="7336052" cy="4108817"/>
          </a:xfrm>
          <a:prstGeom prst="rect">
            <a:avLst/>
          </a:prstGeom>
          <a:noFill/>
        </p:spPr>
        <p:txBody>
          <a:bodyPr wrap="square">
            <a:spAutoFit/>
          </a:bodyPr>
          <a:lstStyle/>
          <a:p>
            <a:pPr algn="ctr">
              <a:defRPr/>
            </a:pPr>
            <a:r>
              <a:rPr lang="en-US" sz="2000" b="1" dirty="0">
                <a:solidFill>
                  <a:srgbClr val="FFFFFF"/>
                </a:solidFill>
                <a:effectLst>
                  <a:outerShdw blurRad="38100" dist="38100" dir="2700000" algn="tl">
                    <a:srgbClr val="000000">
                      <a:alpha val="43137"/>
                    </a:srgbClr>
                  </a:outerShdw>
                </a:effectLst>
                <a:latin typeface="Calibri"/>
                <a:ea typeface="+mn-ea"/>
              </a:rPr>
              <a:t>For more information visit </a:t>
            </a:r>
            <a:r>
              <a:rPr lang="en-US" sz="2000" b="1" dirty="0" smtClean="0">
                <a:solidFill>
                  <a:srgbClr val="FFC000"/>
                </a:solidFill>
                <a:effectLst>
                  <a:outerShdw blurRad="38100" dist="38100" dir="2700000" algn="tl">
                    <a:srgbClr val="000000">
                      <a:alpha val="43137"/>
                    </a:srgbClr>
                  </a:outerShdw>
                </a:effectLst>
                <a:latin typeface="Calibri"/>
                <a:ea typeface="+mn-ea"/>
              </a:rPr>
              <a:t>www.goes-r.gov  -- </a:t>
            </a:r>
          </a:p>
          <a:p>
            <a:pPr algn="ctr">
              <a:defRPr/>
            </a:pPr>
            <a:r>
              <a:rPr lang="en-US" sz="2000" b="1" dirty="0" smtClean="0">
                <a:solidFill>
                  <a:srgbClr val="FFC000"/>
                </a:solidFill>
                <a:effectLst>
                  <a:outerShdw blurRad="38100" dist="38100" dir="2700000" algn="tl">
                    <a:srgbClr val="000000">
                      <a:alpha val="43137"/>
                    </a:srgbClr>
                  </a:outerShdw>
                </a:effectLst>
                <a:latin typeface="Calibri"/>
                <a:ea typeface="+mn-ea"/>
              </a:rPr>
              <a:t>or find your favorite social media link below</a:t>
            </a: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1F497D"/>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spcAft>
                <a:spcPts val="1800"/>
              </a:spcAft>
              <a:defRPr/>
            </a:pPr>
            <a:r>
              <a:rPr lang="en-US" sz="2400" b="1" dirty="0">
                <a:solidFill>
                  <a:srgbClr val="FFC000"/>
                </a:solidFill>
                <a:effectLst>
                  <a:outerShdw blurRad="38100" dist="38100" dir="2700000" algn="tl">
                    <a:srgbClr val="000000">
                      <a:alpha val="43137"/>
                    </a:srgbClr>
                  </a:outerShdw>
                </a:effectLst>
                <a:latin typeface="Calibri"/>
                <a:ea typeface="+mn-ea"/>
              </a:rPr>
              <a:t>www.facebook.com/</a:t>
            </a:r>
            <a:r>
              <a:rPr lang="en-US" sz="2400" b="1" dirty="0" err="1">
                <a:solidFill>
                  <a:srgbClr val="FFC000"/>
                </a:solidFill>
                <a:effectLst>
                  <a:outerShdw blurRad="38100" dist="38100" dir="2700000" algn="tl">
                    <a:srgbClr val="000000">
                      <a:alpha val="43137"/>
                    </a:srgbClr>
                  </a:outerShdw>
                </a:effectLst>
                <a:latin typeface="Calibri"/>
                <a:ea typeface="+mn-ea"/>
              </a:rPr>
              <a:t>GOESRsatellite</a:t>
            </a:r>
            <a:endParaRPr lang="en-US" sz="2400" b="1" dirty="0">
              <a:solidFill>
                <a:srgbClr val="FFC000"/>
              </a:solidFill>
              <a:effectLst>
                <a:outerShdw blurRad="38100" dist="38100" dir="2700000" algn="tl">
                  <a:srgbClr val="000000">
                    <a:alpha val="43137"/>
                  </a:srgbClr>
                </a:outerShdw>
              </a:effectLst>
              <a:latin typeface="Calibri"/>
              <a:ea typeface="+mn-ea"/>
            </a:endParaRPr>
          </a:p>
          <a:p>
            <a:pPr algn="ctr">
              <a:spcAft>
                <a:spcPts val="1800"/>
              </a:spcAft>
              <a:defRPr/>
            </a:pPr>
            <a:r>
              <a:rPr lang="en-US" sz="2400" b="1" dirty="0">
                <a:solidFill>
                  <a:srgbClr val="FFC000"/>
                </a:solidFill>
                <a:effectLst>
                  <a:outerShdw blurRad="38100" dist="38100" dir="2700000" algn="tl">
                    <a:srgbClr val="000000">
                      <a:alpha val="43137"/>
                    </a:srgbClr>
                  </a:outerShdw>
                </a:effectLst>
                <a:latin typeface="Calibri"/>
                <a:ea typeface="+mn-ea"/>
              </a:rPr>
              <a:t>www.youtube.com/user/</a:t>
            </a:r>
            <a:r>
              <a:rPr lang="en-US" sz="2400" b="1" dirty="0" err="1">
                <a:solidFill>
                  <a:srgbClr val="FFC000"/>
                </a:solidFill>
                <a:effectLst>
                  <a:outerShdw blurRad="38100" dist="38100" dir="2700000" algn="tl">
                    <a:srgbClr val="000000">
                      <a:alpha val="43137"/>
                    </a:srgbClr>
                  </a:outerShdw>
                </a:effectLst>
                <a:latin typeface="Calibri"/>
                <a:ea typeface="+mn-ea"/>
              </a:rPr>
              <a:t>NOAASatellites</a:t>
            </a:r>
            <a:endParaRPr lang="en-US" sz="2400" b="1" dirty="0">
              <a:solidFill>
                <a:srgbClr val="FFC000"/>
              </a:solidFill>
              <a:effectLst>
                <a:outerShdw blurRad="38100" dist="38100" dir="2700000" algn="tl">
                  <a:srgbClr val="000000">
                    <a:alpha val="43137"/>
                  </a:srgbClr>
                </a:outerShdw>
              </a:effectLst>
              <a:latin typeface="Calibri"/>
              <a:ea typeface="+mn-ea"/>
            </a:endParaRPr>
          </a:p>
          <a:p>
            <a:pPr algn="ctr">
              <a:spcAft>
                <a:spcPts val="1800"/>
              </a:spcAft>
              <a:defRPr/>
            </a:pPr>
            <a:r>
              <a:rPr lang="en-US" sz="2400" b="1" dirty="0">
                <a:solidFill>
                  <a:srgbClr val="FFC000"/>
                </a:solidFill>
                <a:effectLst>
                  <a:outerShdw blurRad="38100" dist="38100" dir="2700000" algn="tl">
                    <a:srgbClr val="000000">
                      <a:alpha val="43137"/>
                    </a:srgbClr>
                  </a:outerShdw>
                </a:effectLst>
                <a:latin typeface="Calibri"/>
                <a:ea typeface="+mn-ea"/>
              </a:rPr>
              <a:t>twitter.com/</a:t>
            </a:r>
            <a:r>
              <a:rPr lang="en-US" sz="2400" b="1" dirty="0" err="1">
                <a:solidFill>
                  <a:srgbClr val="FFC000"/>
                </a:solidFill>
                <a:effectLst>
                  <a:outerShdw blurRad="38100" dist="38100" dir="2700000" algn="tl">
                    <a:srgbClr val="000000">
                      <a:alpha val="43137"/>
                    </a:srgbClr>
                  </a:outerShdw>
                </a:effectLst>
                <a:latin typeface="Calibri"/>
                <a:ea typeface="+mn-ea"/>
              </a:rPr>
              <a:t>NOAASatellites</a:t>
            </a:r>
            <a:endParaRPr lang="en-US" sz="2400" b="1" dirty="0">
              <a:solidFill>
                <a:srgbClr val="FFC000"/>
              </a:solidFill>
              <a:effectLst>
                <a:outerShdw blurRad="38100" dist="38100" dir="2700000" algn="tl">
                  <a:srgbClr val="000000">
                    <a:alpha val="43137"/>
                  </a:srgbClr>
                </a:outerShdw>
              </a:effectLst>
              <a:latin typeface="Calibri"/>
              <a:ea typeface="+mn-ea"/>
            </a:endParaRPr>
          </a:p>
          <a:p>
            <a:pPr algn="ctr">
              <a:defRPr/>
            </a:pPr>
            <a:r>
              <a:rPr lang="en-US" sz="2400" b="1" dirty="0">
                <a:solidFill>
                  <a:srgbClr val="FFC000"/>
                </a:solidFill>
                <a:effectLst>
                  <a:outerShdw blurRad="38100" dist="38100" dir="2700000" algn="tl">
                    <a:srgbClr val="000000">
                      <a:alpha val="43137"/>
                    </a:srgbClr>
                  </a:outerShdw>
                </a:effectLst>
                <a:latin typeface="Calibri"/>
                <a:ea typeface="+mn-ea"/>
              </a:rPr>
              <a:t>www.flickr.com/photos/noaasatellites</a:t>
            </a:r>
          </a:p>
        </p:txBody>
      </p:sp>
      <p:pic>
        <p:nvPicPr>
          <p:cNvPr id="5" name="Picture 4" descr="SocialMedia_Ico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54790">
            <a:off x="5161881" y="1686585"/>
            <a:ext cx="1992455" cy="709045"/>
          </a:xfrm>
          <a:prstGeom prst="rect">
            <a:avLst/>
          </a:prstGeom>
        </p:spPr>
      </p:pic>
    </p:spTree>
    <p:custDataLst>
      <p:tags r:id="rId1"/>
    </p:custDataLst>
    <p:extLst>
      <p:ext uri="{BB962C8B-B14F-4D97-AF65-F5344CB8AC3E}">
        <p14:creationId xmlns:p14="http://schemas.microsoft.com/office/powerpoint/2010/main" val="402754728"/>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_BACKING_FORM_KEY" val="3409468-c:\users\scottl\visit\shymet\shymetcourseoneintro.pptx"/>
  <p:tag name="ARTICULATE_PRESENTER_VERSION" val="7"/>
  <p:tag name="ARTICULATE_USED_PAGE_ORIENTATION" val="1"/>
  <p:tag name="ARTICULATE_USED_PAGE_SIZE" val="15"/>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USED_LAYOUT" val="1"/>
  <p:tag name="AUDIO_ID" val="264"/>
  <p:tag name="ARTICULATE_AUDIO_RECORDED" val="1"/>
  <p:tag name="ELAPSEDTIME" val="6.2"/>
  <p:tag name="ANNOTATION_COUNT" val="0"/>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USED_LAYOUT" val="1"/>
  <p:tag name="AUDIO_ID" val="327"/>
  <p:tag name="ARTICULATE_AUDIO_RECORDED" val="1"/>
  <p:tag name="ELAPSEDTIME" val="24.1"/>
  <p:tag name="ANNOTATION_TYPE_1" val="0"/>
  <p:tag name="ANNOTATION_START_1" val="3.7"/>
  <p:tag name="ANNOTATION_END_1" val="8.2"/>
  <p:tag name="ANNOTATION_TOP_1" val="226"/>
  <p:tag name="ANNOTATION_LEFT_1" val="888"/>
  <p:tag name="ANNOTATION_WIDTH_1" val="119"/>
  <p:tag name="ANNOTATION_HEIGHT_1" val="119"/>
  <p:tag name="ANNOTATION_ANIMATION_1" val="3"/>
  <p:tag name="ANNOTATION_ROTATION_1" val="27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22.6"/>
  <p:tag name="ANNOTATION_TOP_2" val="256"/>
  <p:tag name="ANNOTATION_LEFT_2" val="845"/>
  <p:tag name="ANNOTATION_WIDTH_2" val="119"/>
  <p:tag name="ANNOTATION_HEIGHT_2" val="119"/>
  <p:tag name="ANNOTATION_ANIMATION_2" val="3"/>
  <p:tag name="ANNOTATION_ROTATION_2" val="18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COUN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BULLET_1" val="8226"/>
</p:tagLst>
</file>

<file path=ppt/tags/tag4.xml><?xml version="1.0" encoding="utf-8"?>
<p:tagLst xmlns:a="http://schemas.openxmlformats.org/drawingml/2006/main" xmlns:r="http://schemas.openxmlformats.org/officeDocument/2006/relationships" xmlns:p="http://schemas.openxmlformats.org/presentationml/2006/main">
  <p:tag name="ARTICULATE_USED_LAYOUT" val="1"/>
  <p:tag name="AUDIO_ID" val="474"/>
  <p:tag name="ARTICULATE_AUDIO_RECORDED" val="1"/>
  <p:tag name="ELAPSEDTIME" val="48.8"/>
  <p:tag name="ANNOTATION_TYPE_1" val="0"/>
  <p:tag name="ANNOTATION_START_1" val="9.0"/>
  <p:tag name="ANNOTATION_END_1" val="12.0"/>
  <p:tag name="ANNOTATION_TOP_1" val="131"/>
  <p:tag name="ANNOTATION_LEFT_1" val="223"/>
  <p:tag name="ANNOTATION_WIDTH_1" val="119"/>
  <p:tag name="ANNOTATION_HEIGHT_1" val="119"/>
  <p:tag name="ANNOTATION_ANIMATION_1" val="3"/>
  <p:tag name="ANNOTATION_ROTATION_1" val="9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12.0"/>
  <p:tag name="ANNOTATION_END_2" val="13.5"/>
  <p:tag name="ANNOTATION_TOP_2" val="127"/>
  <p:tag name="ANNOTATION_LEFT_2" val="296"/>
  <p:tag name="ANNOTATION_WIDTH_2" val="119"/>
  <p:tag name="ANNOTATION_HEIGHT_2" val="119"/>
  <p:tag name="ANNOTATION_ANIMATION_2" val="3"/>
  <p:tag name="ANNOTATION_ROTATION_2" val="9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TYPE_3" val="0"/>
  <p:tag name="ANNOTATION_START_3" val="13.5"/>
  <p:tag name="ANNOTATION_END_3" val="15.1"/>
  <p:tag name="ANNOTATION_TOP_3" val="127"/>
  <p:tag name="ANNOTATION_LEFT_3" val="414"/>
  <p:tag name="ANNOTATION_WIDTH_3" val="119"/>
  <p:tag name="ANNOTATION_HEIGHT_3" val="119"/>
  <p:tag name="ANNOTATION_ANIMATION_3" val="3"/>
  <p:tag name="ANNOTATION_ROTATION_3" val="90"/>
  <p:tag name="ANNOTATION_SUB_TYPE_3" val="1"/>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540"/>
  <p:tag name="ANNOTATION_TYPE_4" val="0"/>
  <p:tag name="ANNOTATION_START_4" val="15.1"/>
  <p:tag name="ANNOTATION_END_4" val="17.5"/>
  <p:tag name="ANNOTATION_TOP_4" val="133"/>
  <p:tag name="ANNOTATION_LEFT_4" val="556"/>
  <p:tag name="ANNOTATION_WIDTH_4" val="119"/>
  <p:tag name="ANNOTATION_HEIGHT_4" val="119"/>
  <p:tag name="ANNOTATION_ANIMATION_4" val="3"/>
  <p:tag name="ANNOTATION_ROTATION_4" val="90"/>
  <p:tag name="ANNOTATION_SUB_TYPE_4" val="1"/>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540"/>
  <p:tag name="ANNOTATION_TYPE_5" val="0"/>
  <p:tag name="ANNOTATION_START_5" val="17.5"/>
  <p:tag name="ANNOTATION_END_5" val="22.0"/>
  <p:tag name="ANNOTATION_TOP_5" val="132"/>
  <p:tag name="ANNOTATION_LEFT_5" val="700"/>
  <p:tag name="ANNOTATION_WIDTH_5" val="119"/>
  <p:tag name="ANNOTATION_HEIGHT_5" val="119"/>
  <p:tag name="ANNOTATION_ANIMATION_5" val="3"/>
  <p:tag name="ANNOTATION_ROTATION_5" val="90"/>
  <p:tag name="ANNOTATION_SUB_TYPE_5" val="1"/>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540"/>
  <p:tag name="ANNOTATION_TYPE_6" val="0"/>
  <p:tag name="ANNOTATION_START_6" val="22.0"/>
  <p:tag name="ANNOTATION_END_6" val="23.3"/>
  <p:tag name="ANNOTATION_TOP_6" val="209"/>
  <p:tag name="ANNOTATION_LEFT_6" val="208"/>
  <p:tag name="ANNOTATION_WIDTH_6" val="119"/>
  <p:tag name="ANNOTATION_HEIGHT_6" val="119"/>
  <p:tag name="ANNOTATION_ANIMATION_6" val="3"/>
  <p:tag name="ANNOTATION_ROTATION_6" val="0"/>
  <p:tag name="ANNOTATION_SUB_TYPE_6" val="1"/>
  <p:tag name="ANNOTATION_LOOP_COUNT_6" val="1"/>
  <p:tag name="ANNOTATION_BOX_RADIUS_6" val="0"/>
  <p:tag name="ANNOTATION_SCALE_6" val="100"/>
  <p:tag name="ANNOTATION_BORDER_ALPHA_6" val="100"/>
  <p:tag name="ANNOTATION_BORDER_COLOR_6" val="16777215"/>
  <p:tag name="ANNOTATION_FILL_COLOR_6" val="683492"/>
  <p:tag name="ANNOTATION_FILL_ALPHA_6" val="100"/>
  <p:tag name="ANNOTATION_BORDER_WIDTH_6" val="2"/>
  <p:tag name="ANNOTATION_SLIDE_WIDTH_6" val="960"/>
  <p:tag name="ANNOTATION_SLIDE_HEIGHT_6" val="540"/>
  <p:tag name="ANNOTATION_TYPE_7" val="0"/>
  <p:tag name="ANNOTATION_START_7" val="23.3"/>
  <p:tag name="ANNOTATION_END_7" val="24.5"/>
  <p:tag name="ANNOTATION_TOP_7" val="274"/>
  <p:tag name="ANNOTATION_LEFT_7" val="203"/>
  <p:tag name="ANNOTATION_WIDTH_7" val="119"/>
  <p:tag name="ANNOTATION_HEIGHT_7" val="119"/>
  <p:tag name="ANNOTATION_ANIMATION_7" val="3"/>
  <p:tag name="ANNOTATION_ROTATION_7" val="0"/>
  <p:tag name="ANNOTATION_SUB_TYPE_7" val="1"/>
  <p:tag name="ANNOTATION_LOOP_COUNT_7" val="1"/>
  <p:tag name="ANNOTATION_BOX_RADIUS_7" val="0"/>
  <p:tag name="ANNOTATION_SCALE_7" val="100"/>
  <p:tag name="ANNOTATION_BORDER_ALPHA_7" val="100"/>
  <p:tag name="ANNOTATION_BORDER_COLOR_7" val="16777215"/>
  <p:tag name="ANNOTATION_FILL_COLOR_7" val="683492"/>
  <p:tag name="ANNOTATION_FILL_ALPHA_7" val="100"/>
  <p:tag name="ANNOTATION_BORDER_WIDTH_7" val="2"/>
  <p:tag name="ANNOTATION_SLIDE_WIDTH_7" val="960"/>
  <p:tag name="ANNOTATION_SLIDE_HEIGHT_7" val="540"/>
  <p:tag name="ANNOTATION_TYPE_8" val="0"/>
  <p:tag name="ANNOTATION_START_8" val="24.5"/>
  <p:tag name="ANNOTATION_END_8" val="28.8"/>
  <p:tag name="ANNOTATION_TOP_8" val="329"/>
  <p:tag name="ANNOTATION_LEFT_8" val="202"/>
  <p:tag name="ANNOTATION_WIDTH_8" val="119"/>
  <p:tag name="ANNOTATION_HEIGHT_8" val="119"/>
  <p:tag name="ANNOTATION_ANIMATION_8" val="3"/>
  <p:tag name="ANNOTATION_ROTATION_8" val="0"/>
  <p:tag name="ANNOTATION_SUB_TYPE_8" val="1"/>
  <p:tag name="ANNOTATION_LOOP_COUNT_8" val="1"/>
  <p:tag name="ANNOTATION_BOX_RADIUS_8" val="0"/>
  <p:tag name="ANNOTATION_SCALE_8" val="100"/>
  <p:tag name="ANNOTATION_BORDER_ALPHA_8" val="100"/>
  <p:tag name="ANNOTATION_BORDER_COLOR_8" val="16777215"/>
  <p:tag name="ANNOTATION_FILL_COLOR_8" val="683492"/>
  <p:tag name="ANNOTATION_FILL_ALPHA_8" val="100"/>
  <p:tag name="ANNOTATION_BORDER_WIDTH_8" val="2"/>
  <p:tag name="ANNOTATION_SLIDE_WIDTH_8" val="960"/>
  <p:tag name="ANNOTATION_SLIDE_HEIGHT_8" val="540"/>
  <p:tag name="ANNOTATION_TYPE_9" val="0"/>
  <p:tag name="ANNOTATION_START_9" val="28.8"/>
  <p:tag name="ANNOTATION_END_9" val="29.8"/>
  <p:tag name="ANNOTATION_TOP_9" val="240"/>
  <p:tag name="ANNOTATION_LEFT_9" val="185"/>
  <p:tag name="ANNOTATION_WIDTH_9" val="119"/>
  <p:tag name="ANNOTATION_HEIGHT_9" val="119"/>
  <p:tag name="ANNOTATION_ANIMATION_9" val="3"/>
  <p:tag name="ANNOTATION_ROTATION_9" val="0"/>
  <p:tag name="ANNOTATION_SUB_TYPE_9" val="1"/>
  <p:tag name="ANNOTATION_LOOP_COUNT_9" val="1"/>
  <p:tag name="ANNOTATION_BOX_RADIUS_9" val="0"/>
  <p:tag name="ANNOTATION_SCALE_9" val="100"/>
  <p:tag name="ANNOTATION_BORDER_ALPHA_9" val="100"/>
  <p:tag name="ANNOTATION_BORDER_COLOR_9" val="16777215"/>
  <p:tag name="ANNOTATION_FILL_COLOR_9" val="683492"/>
  <p:tag name="ANNOTATION_FILL_ALPHA_9" val="100"/>
  <p:tag name="ANNOTATION_BORDER_WIDTH_9" val="2"/>
  <p:tag name="ANNOTATION_SLIDE_WIDTH_9" val="960"/>
  <p:tag name="ANNOTATION_SLIDE_HEIGHT_9" val="540"/>
  <p:tag name="ANNOTATION_TYPE_10" val="0"/>
  <p:tag name="ANNOTATION_START_10" val="29.8"/>
  <p:tag name="ANNOTATION_END_10" val="34.6"/>
  <p:tag name="ANNOTATION_TOP_10" val="240"/>
  <p:tag name="ANNOTATION_LEFT_10" val="185"/>
  <p:tag name="ANNOTATION_WIDTH_10" val="119"/>
  <p:tag name="ANNOTATION_HEIGHT_10" val="119"/>
  <p:tag name="ANNOTATION_ANIMATION_10" val="3"/>
  <p:tag name="ANNOTATION_ROTATION_10" val="0"/>
  <p:tag name="ANNOTATION_SUB_TYPE_10" val="1"/>
  <p:tag name="ANNOTATION_LOOP_COUNT_10" val="1"/>
  <p:tag name="ANNOTATION_BOX_RADIUS_10" val="0"/>
  <p:tag name="ANNOTATION_SCALE_10" val="100"/>
  <p:tag name="ANNOTATION_BORDER_ALPHA_10" val="100"/>
  <p:tag name="ANNOTATION_BORDER_COLOR_10" val="16777215"/>
  <p:tag name="ANNOTATION_FILL_COLOR_10" val="683492"/>
  <p:tag name="ANNOTATION_FILL_ALPHA_10" val="100"/>
  <p:tag name="ANNOTATION_BORDER_WIDTH_10" val="2"/>
  <p:tag name="ANNOTATION_SLIDE_WIDTH_10" val="960"/>
  <p:tag name="ANNOTATION_SLIDE_HEIGHT_10" val="540"/>
  <p:tag name="ANNOTATION_TYPE_11" val="0"/>
  <p:tag name="ANNOTATION_START_11" val="34.6"/>
  <p:tag name="ANNOTATION_END_11" val="37.3"/>
  <p:tag name="ANNOTATION_TOP_11" val="243"/>
  <p:tag name="ANNOTATION_LEFT_11" val="537"/>
  <p:tag name="ANNOTATION_WIDTH_11" val="119"/>
  <p:tag name="ANNOTATION_HEIGHT_11" val="119"/>
  <p:tag name="ANNOTATION_ANIMATION_11" val="3"/>
  <p:tag name="ANNOTATION_ROTATION_11" val="0"/>
  <p:tag name="ANNOTATION_SUB_TYPE_11" val="1"/>
  <p:tag name="ANNOTATION_LOOP_COUNT_11" val="1"/>
  <p:tag name="ANNOTATION_BOX_RADIUS_11" val="0"/>
  <p:tag name="ANNOTATION_SCALE_11" val="100"/>
  <p:tag name="ANNOTATION_BORDER_ALPHA_11" val="100"/>
  <p:tag name="ANNOTATION_BORDER_COLOR_11" val="16777215"/>
  <p:tag name="ANNOTATION_FILL_COLOR_11" val="683492"/>
  <p:tag name="ANNOTATION_FILL_ALPHA_11" val="100"/>
  <p:tag name="ANNOTATION_BORDER_WIDTH_11" val="2"/>
  <p:tag name="ANNOTATION_SLIDE_WIDTH_11" val="960"/>
  <p:tag name="ANNOTATION_SLIDE_HEIGHT_11" val="540"/>
  <p:tag name="ANNOTATION_COUNT" val="11"/>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Lst>
</file>

<file path=ppt/tags/tag6.xml><?xml version="1.0" encoding="utf-8"?>
<p:tagLst xmlns:a="http://schemas.openxmlformats.org/drawingml/2006/main" xmlns:r="http://schemas.openxmlformats.org/officeDocument/2006/relationships" xmlns:p="http://schemas.openxmlformats.org/presentationml/2006/main">
  <p:tag name="ARTICULATE_USED_LAYOUT" val="2"/>
  <p:tag name="AUDIO_ID" val="476"/>
  <p:tag name="ARTICULATE_AUDIO_RECORDED" val="1"/>
  <p:tag name="ELAPSEDTIME" val="52.7"/>
  <p:tag name="ANNOTATION_TYPE_1" val="0"/>
  <p:tag name="ANNOTATION_START_1" val="14.0"/>
  <p:tag name="ANNOTATION_END_1" val="21.7"/>
  <p:tag name="ANNOTATION_TOP_1" val="202"/>
  <p:tag name="ANNOTATION_LEFT_1" val="286"/>
  <p:tag name="ANNOTATION_WIDTH_1" val="119"/>
  <p:tag name="ANNOTATION_HEIGHT_1" val="119"/>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21.7"/>
  <p:tag name="ANNOTATION_END_2" val="23.3"/>
  <p:tag name="ANNOTATION_TOP_2" val="226"/>
  <p:tag name="ANNOTATION_LEFT_2" val="377"/>
  <p:tag name="ANNOTATION_WIDTH_2" val="119"/>
  <p:tag name="ANNOTATION_HEIGHT_2" val="119"/>
  <p:tag name="ANNOTATION_ANIMATION_2" val="3"/>
  <p:tag name="ANNOTATION_ROTATION_2" val="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TYPE_3" val="0"/>
  <p:tag name="ANNOTATION_START_3" val="23.3"/>
  <p:tag name="ANNOTATION_END_3" val="24.7"/>
  <p:tag name="ANNOTATION_TOP_3" val="224"/>
  <p:tag name="ANNOTATION_LEFT_3" val="506"/>
  <p:tag name="ANNOTATION_WIDTH_3" val="119"/>
  <p:tag name="ANNOTATION_HEIGHT_3" val="119"/>
  <p:tag name="ANNOTATION_ANIMATION_3" val="3"/>
  <p:tag name="ANNOTATION_ROTATION_3" val="0"/>
  <p:tag name="ANNOTATION_SUB_TYPE_3" val="1"/>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540"/>
  <p:tag name="ANNOTATION_TYPE_4" val="0"/>
  <p:tag name="ANNOTATION_START_4" val="24.7"/>
  <p:tag name="ANNOTATION_END_4" val="26.8"/>
  <p:tag name="ANNOTATION_TOP_4" val="393"/>
  <p:tag name="ANNOTATION_LEFT_4" val="634"/>
  <p:tag name="ANNOTATION_WIDTH_4" val="119"/>
  <p:tag name="ANNOTATION_HEIGHT_4" val="119"/>
  <p:tag name="ANNOTATION_ANIMATION_4" val="3"/>
  <p:tag name="ANNOTATION_ROTATION_4" val="0"/>
  <p:tag name="ANNOTATION_SUB_TYPE_4" val="1"/>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540"/>
  <p:tag name="ANNOTATION_TYPE_5" val="0"/>
  <p:tag name="ANNOTATION_START_5" val="29.1"/>
  <p:tag name="ANNOTATION_END_5" val="31.9"/>
  <p:tag name="ANNOTATION_TOP_5" val="377"/>
  <p:tag name="ANNOTATION_LEFT_5" val="333"/>
  <p:tag name="ANNOTATION_WIDTH_5" val="119"/>
  <p:tag name="ANNOTATION_HEIGHT_5" val="119"/>
  <p:tag name="ANNOTATION_ANIMATION_5" val="3"/>
  <p:tag name="ANNOTATION_ROTATION_5" val="0"/>
  <p:tag name="ANNOTATION_SUB_TYPE_5" val="1"/>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540"/>
  <p:tag name="ANNOTATION_TYPE_6" val="0"/>
  <p:tag name="ANNOTATION_START_6" val="31.9"/>
  <p:tag name="ANNOTATION_END_6" val="33.9"/>
  <p:tag name="ANNOTATION_TOP_6" val="180"/>
  <p:tag name="ANNOTATION_LEFT_6" val="321"/>
  <p:tag name="ANNOTATION_WIDTH_6" val="119"/>
  <p:tag name="ANNOTATION_HEIGHT_6" val="119"/>
  <p:tag name="ANNOTATION_ANIMATION_6" val="3"/>
  <p:tag name="ANNOTATION_ROTATION_6" val="0"/>
  <p:tag name="ANNOTATION_SUB_TYPE_6" val="1"/>
  <p:tag name="ANNOTATION_LOOP_COUNT_6" val="1"/>
  <p:tag name="ANNOTATION_BOX_RADIUS_6" val="0"/>
  <p:tag name="ANNOTATION_SCALE_6" val="100"/>
  <p:tag name="ANNOTATION_BORDER_ALPHA_6" val="100"/>
  <p:tag name="ANNOTATION_BORDER_COLOR_6" val="16777215"/>
  <p:tag name="ANNOTATION_FILL_COLOR_6" val="683492"/>
  <p:tag name="ANNOTATION_FILL_ALPHA_6" val="100"/>
  <p:tag name="ANNOTATION_BORDER_WIDTH_6" val="2"/>
  <p:tag name="ANNOTATION_SLIDE_WIDTH_6" val="960"/>
  <p:tag name="ANNOTATION_SLIDE_HEIGHT_6" val="540"/>
  <p:tag name="ANNOTATION_TYPE_7" val="0"/>
  <p:tag name="ANNOTATION_START_7" val="33.9"/>
  <p:tag name="ANNOTATION_END_7" val="35.8"/>
  <p:tag name="ANNOTATION_TOP_7" val="166"/>
  <p:tag name="ANNOTATION_LEFT_7" val="406"/>
  <p:tag name="ANNOTATION_WIDTH_7" val="119"/>
  <p:tag name="ANNOTATION_HEIGHT_7" val="119"/>
  <p:tag name="ANNOTATION_ANIMATION_7" val="3"/>
  <p:tag name="ANNOTATION_ROTATION_7" val="0"/>
  <p:tag name="ANNOTATION_SUB_TYPE_7" val="1"/>
  <p:tag name="ANNOTATION_LOOP_COUNT_7" val="1"/>
  <p:tag name="ANNOTATION_BOX_RADIUS_7" val="0"/>
  <p:tag name="ANNOTATION_SCALE_7" val="100"/>
  <p:tag name="ANNOTATION_BORDER_ALPHA_7" val="100"/>
  <p:tag name="ANNOTATION_BORDER_COLOR_7" val="16777215"/>
  <p:tag name="ANNOTATION_FILL_COLOR_7" val="683492"/>
  <p:tag name="ANNOTATION_FILL_ALPHA_7" val="100"/>
  <p:tag name="ANNOTATION_BORDER_WIDTH_7" val="2"/>
  <p:tag name="ANNOTATION_SLIDE_WIDTH_7" val="960"/>
  <p:tag name="ANNOTATION_SLIDE_HEIGHT_7" val="540"/>
  <p:tag name="ANNOTATION_TYPE_8" val="0"/>
  <p:tag name="ANNOTATION_START_8" val="38.3"/>
  <p:tag name="ANNOTATION_END_8" val="45.4"/>
  <p:tag name="ANNOTATION_TOP_8" val="322"/>
  <p:tag name="ANNOTATION_LEFT_8" val="394"/>
  <p:tag name="ANNOTATION_WIDTH_8" val="119"/>
  <p:tag name="ANNOTATION_HEIGHT_8" val="119"/>
  <p:tag name="ANNOTATION_ANIMATION_8" val="3"/>
  <p:tag name="ANNOTATION_ROTATION_8" val="0"/>
  <p:tag name="ANNOTATION_SUB_TYPE_8" val="1"/>
  <p:tag name="ANNOTATION_LOOP_COUNT_8" val="1"/>
  <p:tag name="ANNOTATION_BOX_RADIUS_8" val="0"/>
  <p:tag name="ANNOTATION_SCALE_8" val="100"/>
  <p:tag name="ANNOTATION_BORDER_ALPHA_8" val="100"/>
  <p:tag name="ANNOTATION_BORDER_COLOR_8" val="16777215"/>
  <p:tag name="ANNOTATION_FILL_COLOR_8" val="683492"/>
  <p:tag name="ANNOTATION_FILL_ALPHA_8" val="100"/>
  <p:tag name="ANNOTATION_BORDER_WIDTH_8" val="2"/>
  <p:tag name="ANNOTATION_SLIDE_WIDTH_8" val="960"/>
  <p:tag name="ANNOTATION_SLIDE_HEIGHT_8" val="540"/>
  <p:tag name="ANNOTATION_COUNT" val="8"/>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BULLET_1" val="8226"/>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Normal_Launch_Show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IMSS_Template_2013Log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Normal_Launch_ShowTemp</Template>
  <TotalTime>8454</TotalTime>
  <Words>1147</Words>
  <Application>Microsoft Macintosh PowerPoint</Application>
  <PresentationFormat>On-screen Show (16:9)</PresentationFormat>
  <Paragraphs>132</Paragraphs>
  <Slides>8</Slides>
  <Notes>8</Notes>
  <HiddenSlides>0</HiddenSlides>
  <MMClips>0</MMClips>
  <ScaleCrop>false</ScaleCrop>
  <HeadingPairs>
    <vt:vector size="4" baseType="variant">
      <vt:variant>
        <vt:lpstr>Theme</vt:lpstr>
      </vt:variant>
      <vt:variant>
        <vt:i4>4</vt:i4>
      </vt:variant>
      <vt:variant>
        <vt:lpstr>Slide Titles</vt:lpstr>
      </vt:variant>
      <vt:variant>
        <vt:i4>8</vt:i4>
      </vt:variant>
    </vt:vector>
  </HeadingPairs>
  <TitlesOfParts>
    <vt:vector size="12" baseType="lpstr">
      <vt:lpstr>Normal_Launch_ShowTemp</vt:lpstr>
      <vt:lpstr>Custom Design</vt:lpstr>
      <vt:lpstr>1_Custom Design</vt:lpstr>
      <vt:lpstr>CIMSS_Template_2013Logo</vt:lpstr>
      <vt:lpstr>PowerPoint Presentation</vt:lpstr>
      <vt:lpstr>PowerPoint Presentation</vt:lpstr>
      <vt:lpstr>Shows very large difference between how ice and water droplets absorbs energy with a wavelength of 1.61um .</vt:lpstr>
      <vt:lpstr>Why use the “Snow/Ice” Band</vt:lpstr>
      <vt:lpstr> The 1.61 mm can be used to identify Above-anvil cirrus plumes.</vt:lpstr>
      <vt:lpstr> The 1.61 mm can be used to detecting fires at night.</vt:lpstr>
      <vt:lpstr>Why use the Snow/Ice Band</vt:lpstr>
      <vt:lpstr>PowerPoint Presentation</vt:lpstr>
    </vt:vector>
  </TitlesOfParts>
  <Company>GOES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Michelle (GSFC-417.0)[ADNET SYSTEMS INC]</dc:creator>
  <cp:lastModifiedBy>kbah Bah</cp:lastModifiedBy>
  <cp:revision>232</cp:revision>
  <cp:lastPrinted>2018-10-29T01:05:05Z</cp:lastPrinted>
  <dcterms:created xsi:type="dcterms:W3CDTF">2016-10-07T13:19:50Z</dcterms:created>
  <dcterms:modified xsi:type="dcterms:W3CDTF">2018-11-30T18:22:09Z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RELAMPAGO GOES-R Training- Introduction_sgoodman</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AD3E861B-003F-4557-AAF7-ED960FC9E00C</vt:lpwstr>
  </property>
  <property fmtid="{D5CDD505-2E9C-101B-9397-08002B2CF9AE}" pid="6" name="ArticulateProjectFull">
    <vt:lpwstr>C:\Users\scottl\VISIT\SHyMet\TheBlueBand.ppta</vt:lpwstr>
  </property>
</Properties>
</file>