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61" r:id="rId4"/>
  </p:sldMasterIdLst>
  <p:notesMasterIdLst>
    <p:notesMasterId r:id="rId12"/>
  </p:notesMasterIdLst>
  <p:sldIdLst>
    <p:sldId id="327" r:id="rId5"/>
    <p:sldId id="474" r:id="rId6"/>
    <p:sldId id="476" r:id="rId7"/>
    <p:sldId id="478" r:id="rId8"/>
    <p:sldId id="480" r:id="rId9"/>
    <p:sldId id="484" r:id="rId10"/>
    <p:sldId id="264" r:id="rId11"/>
  </p:sldIdLst>
  <p:sldSz cx="9144000" cy="5143500" type="screen16x9"/>
  <p:notesSz cx="7010400" cy="92964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2" autoAdjust="0"/>
    <p:restoredTop sz="50493" autoAdjust="0"/>
  </p:normalViewPr>
  <p:slideViewPr>
    <p:cSldViewPr snapToGrid="0" snapToObjects="1" showGuides="1">
      <p:cViewPr>
        <p:scale>
          <a:sx n="100" d="100"/>
          <a:sy n="100" d="100"/>
        </p:scale>
        <p:origin x="-1496" y="-600"/>
      </p:cViewPr>
      <p:guideLst>
        <p:guide orient="horz" pos="2160"/>
        <p:guide orient="horz" pos="232"/>
        <p:guide pos="2880"/>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11/27/18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SHyMet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Contributors to this training are listed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slide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table is based on Schmit et al, 2017.  (References are listed at the end of this training)   Band numbers are shown (you can also call them channels), as well as the central wavelength, the wavelength range, the pixel resolution at the satellite sub-point (That is, nadir), and the nickname.  The green circles are around bands5 1, 3 and 5, which bands have 1-km resolution at the sub-satellite point.  The highest-resolution band, band 2, the 0.64 micrometer band (the so-called “Red Visible”) has half-kilometer resolution at the sub-satellite point.  This is also the band that was on earlier GOES instruments.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You might be asking:  WHY are these wavelengths chosen for band placement?  Are they random?  No!  As you'll see next, there's a reason</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Visible and near-infrared imagery relies on reflected solar radiation to create a signal.   This chart shows similar information to the previous slide.  Band number is shown across the top.  The Roy G Biv visible spectrum is shown too - do you see why they're nicknames the blue and red bands?   The blue regions - the spectral response function - shows where information is detected for each channel.  The black line is transmittance through the atmosphere - note how it decreases across the 'blue band', band 1, because atmospheric scattering increases.  Band 4, at 1.38 micrometers, is special among these 6 bands because it occupies a region with strong absorption (by water vapor).  As you'll see, that means it has a much different look than the other bands in the visible and near-infrared part of the spectrum</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8916-6BE3-459C-B53E-6BA93E1B3D01}"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11/27/18</a:t>
            </a:fld>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      	</a:t>
            </a:r>
            <a:fld id="{CAFEA330-336B-4FAC-9264-3F45337B3CF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6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1.37μm </a:t>
            </a:r>
            <a:r>
              <a:rPr lang="en-US" sz="1200" kern="1200" dirty="0" smtClean="0">
                <a:solidFill>
                  <a:schemeClr val="tx1"/>
                </a:solidFill>
                <a:effectLst/>
                <a:latin typeface="+mn-lt"/>
                <a:ea typeface="+mn-ea"/>
                <a:cs typeface="+mn-cs"/>
              </a:rPr>
              <a:t>band (a near-infrared or “reflective” band), </a:t>
            </a:r>
            <a:r>
              <a:rPr lang="en-US" sz="1200" kern="1200" dirty="0" smtClean="0">
                <a:solidFill>
                  <a:schemeClr val="tx1"/>
                </a:solidFill>
                <a:effectLst/>
                <a:latin typeface="+mn-lt"/>
                <a:ea typeface="+mn-ea"/>
                <a:cs typeface="+mn-cs"/>
              </a:rPr>
              <a:t>occupies a region in the electromagnetic spectrum where very strong absorption of water vapor occurs. This often leads to excellent daytime sensitivity to high,</a:t>
            </a:r>
            <a:r>
              <a:rPr lang="en-US" sz="1200" kern="1200" baseline="0" dirty="0" smtClean="0">
                <a:solidFill>
                  <a:schemeClr val="tx1"/>
                </a:solidFill>
                <a:effectLst/>
                <a:latin typeface="+mn-lt"/>
                <a:ea typeface="+mn-ea"/>
                <a:cs typeface="+mn-cs"/>
              </a:rPr>
              <a:t> very thin cirrus specially in warm and moist atmospheres, but does not routinely sense lower troposphere as a result. </a:t>
            </a:r>
            <a:r>
              <a:rPr lang="en-US" sz="1200" b="1" kern="1200" baseline="0" dirty="0" smtClean="0">
                <a:solidFill>
                  <a:schemeClr val="tx1"/>
                </a:solidFill>
                <a:effectLst/>
                <a:latin typeface="+mn-lt"/>
                <a:ea typeface="+mn-ea"/>
                <a:cs typeface="+mn-cs"/>
              </a:rPr>
              <a:t/>
            </a:r>
            <a:r>
              <a:rPr lang="en-US" sz="1200" kern="1200" baseline="0" dirty="0" smtClean="0">
                <a:solidFill>
                  <a:schemeClr val="tx1"/>
                </a:solidFill>
                <a:effectLst/>
                <a:latin typeface="+mn-lt"/>
                <a:ea typeface="+mn-ea"/>
                <a:cs typeface="+mn-cs"/>
              </a:rPr>
              <a:t>Besides being used as a stand alone band for major critical decision making in areas relating to tin cirrus and blowing dust, the “cirrus” band is often used in concert with visible imagery to distinguish low clouds from high clods as well.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a:t>
            </a:r>
            <a:r>
              <a:rPr lang="en-US" baseline="0" dirty="0" smtClean="0"/>
              <a:t>example shows the Texas and Oklahoma airborne dust that occurred on January- 21</a:t>
            </a:r>
            <a:r>
              <a:rPr lang="en-US" baseline="30000" dirty="0" smtClean="0"/>
              <a:t>st</a:t>
            </a:r>
            <a:r>
              <a:rPr lang="en-US" baseline="0" dirty="0" smtClean="0"/>
              <a:t>,2018 at 17:42UTC as seen on the GOES-16 1.37</a:t>
            </a:r>
            <a:r>
              <a:rPr lang="en-US" sz="1200" u="none" strike="noStrike" kern="1200" dirty="0" smtClean="0">
                <a:solidFill>
                  <a:schemeClr val="tx1"/>
                </a:solidFill>
                <a:effectLst/>
                <a:latin typeface="+mn-lt"/>
                <a:ea typeface="+mn-ea"/>
                <a:cs typeface="+mn-cs"/>
              </a:rPr>
              <a:t>µm “cirrus” band.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Airborne</a:t>
            </a:r>
            <a:r>
              <a:rPr lang="en-US" sz="1200" u="none" strike="noStrike" kern="1200" baseline="0" dirty="0" smtClean="0">
                <a:solidFill>
                  <a:schemeClr val="tx1"/>
                </a:solidFill>
                <a:effectLst/>
                <a:latin typeface="+mn-lt"/>
                <a:ea typeface="+mn-ea"/>
                <a:cs typeface="+mn-cs"/>
              </a:rPr>
              <a:t> particles that are effective scatters of light such as cirrus ice crystals, volcanic ash, sand, haze or dust under most circumstances can easily be apparent in the “cirrus” band.</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 </a:t>
            </a:r>
            <a:r>
              <a:rPr lang="en-US" baseline="0" dirty="0" smtClean="0"/>
              <a:t>Airborne dust, easily identifiable due to effective scattering of light at 1.37</a:t>
            </a:r>
            <a:r>
              <a:rPr lang="en-US" sz="1200" u="none" strike="noStrike" kern="1200" dirty="0" smtClean="0">
                <a:solidFill>
                  <a:schemeClr val="tx1"/>
                </a:solidFill>
                <a:effectLst/>
                <a:latin typeface="+mn-lt"/>
                <a:ea typeface="+mn-ea"/>
                <a:cs typeface="+mn-cs"/>
              </a:rPr>
              <a:t>µm.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2: Thin</a:t>
            </a:r>
            <a:r>
              <a:rPr lang="en-US" sz="1200" u="none" strike="noStrike" kern="1200" baseline="0" dirty="0" smtClean="0">
                <a:solidFill>
                  <a:schemeClr val="tx1"/>
                </a:solidFill>
                <a:effectLst/>
                <a:latin typeface="+mn-lt"/>
                <a:ea typeface="+mn-ea"/>
                <a:cs typeface="+mn-cs"/>
              </a:rPr>
              <a:t> cirrus, easily identifiable due to high absorption of water vapor in the lower troposphere.</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42F336B-C5CA-5842-ABFF-0CF9595852BD}" type="slidenum">
              <a:rPr lang="en-US" smtClean="0"/>
              <a:t>5</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summary of what you’ve just learned.</a:t>
            </a: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6</a:t>
            </a:fld>
            <a:endParaRPr lang="en-US"/>
          </a:p>
        </p:txBody>
      </p:sp>
    </p:spTree>
    <p:extLst>
      <p:ext uri="{BB962C8B-B14F-4D97-AF65-F5344CB8AC3E}">
        <p14:creationId xmlns:p14="http://schemas.microsoft.com/office/powerpoint/2010/main" val="332769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places online that you can find.  Here as some Social </a:t>
            </a:r>
            <a:r>
              <a:rPr lang="en-US" smtClean="0"/>
              <a:t>Media contacts as of 2018.</a:t>
            </a:r>
            <a:endParaRPr lang="en-US"/>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32697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defTabSz="342900">
              <a:defRPr/>
            </a:pPr>
            <a:fld id="{7A000F4E-004E-4CE8-AABD-59BBC7FD61A1}" type="slidenum">
              <a:rPr lang="en-US" smtClean="0"/>
              <a:pPr defTabSz="342900">
                <a:defRPr/>
              </a:pPr>
              <a:t>‹#›</a:t>
            </a:fld>
            <a:endParaRPr lang="en-US" dirty="0"/>
          </a:p>
        </p:txBody>
      </p:sp>
    </p:spTree>
    <p:extLst>
      <p:ext uri="{BB962C8B-B14F-4D97-AF65-F5344CB8AC3E}">
        <p14:creationId xmlns:p14="http://schemas.microsoft.com/office/powerpoint/2010/main" val="2635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defTabSz="342900"/>
            <a:fld id="{00000000-1234-1234-1234-123412341234}" type="slidenum">
              <a:rPr lang="en" smtClean="0"/>
              <a:pPr defTabSz="342900"/>
              <a:t>‹#›</a:t>
            </a:fld>
            <a:endParaRPr lang="en"/>
          </a:p>
        </p:txBody>
      </p:sp>
    </p:spTree>
    <p:extLst>
      <p:ext uri="{BB962C8B-B14F-4D97-AF65-F5344CB8AC3E}">
        <p14:creationId xmlns:p14="http://schemas.microsoft.com/office/powerpoint/2010/main" val="26831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737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29982282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nchor="ctr"/>
          <a:lstStyle>
            <a:lvl1pPr algn="ctr">
              <a:buNone/>
              <a:defRPr sz="27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800100"/>
            <a:ext cx="2514600" cy="3943350"/>
          </a:xfrm>
        </p:spPr>
        <p:txBody>
          <a:bodyPr/>
          <a:lstStyle>
            <a:lvl1pPr marL="41148" indent="0">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4" name="Content Placeholder 3"/>
          <p:cNvSpPr>
            <a:spLocks noGrp="1"/>
          </p:cNvSpPr>
          <p:nvPr>
            <p:ph sz="half" idx="1"/>
          </p:nvPr>
        </p:nvSpPr>
        <p:spPr>
          <a:xfrm>
            <a:off x="3200400" y="800100"/>
            <a:ext cx="5486400" cy="3943350"/>
          </a:xfr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327DF725-5DD2-4AC8-9302-F060CA84D9D3}" type="slidenum">
              <a:rPr lang="en-US" smtClean="0"/>
              <a:pPr defTabSz="342900">
                <a:defRPr/>
              </a:pPr>
              <a:t>‹#›</a:t>
            </a:fld>
            <a:endParaRPr lang="en-US" dirty="0"/>
          </a:p>
        </p:txBody>
      </p:sp>
    </p:spTree>
    <p:extLst>
      <p:ext uri="{BB962C8B-B14F-4D97-AF65-F5344CB8AC3E}">
        <p14:creationId xmlns:p14="http://schemas.microsoft.com/office/powerpoint/2010/main" val="27717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80FD687F-9EC4-4A2C-9D79-45716973BA41}" type="slidenum">
              <a:rPr lang="en-US" smtClean="0"/>
              <a:pPr defTabSz="342900">
                <a:defRPr/>
              </a:pPr>
              <a:t>‹#›</a:t>
            </a:fld>
            <a:endParaRPr lang="en-US" dirty="0"/>
          </a:p>
        </p:txBody>
      </p:sp>
    </p:spTree>
    <p:extLst>
      <p:ext uri="{BB962C8B-B14F-4D97-AF65-F5344CB8AC3E}">
        <p14:creationId xmlns:p14="http://schemas.microsoft.com/office/powerpoint/2010/main" val="16189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defTabSz="342900">
              <a:defRPr/>
            </a:pPr>
            <a:fld id="{3283774E-393D-4152-86DA-5285DCA315CF}" type="slidenum">
              <a:rPr lang="en-US" smtClean="0"/>
              <a:pPr defTabSz="342900">
                <a:defRPr/>
              </a:pPr>
              <a:t>‹#›</a:t>
            </a:fld>
            <a:endParaRPr lang="en-US" dirty="0"/>
          </a:p>
        </p:txBody>
      </p:sp>
    </p:spTree>
    <p:extLst>
      <p:ext uri="{BB962C8B-B14F-4D97-AF65-F5344CB8AC3E}">
        <p14:creationId xmlns:p14="http://schemas.microsoft.com/office/powerpoint/2010/main" val="2182033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2700"/>
            <a:ext cx="9144000" cy="4863592"/>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p:txBody>
      </p:sp>
      <p:sp>
        <p:nvSpPr>
          <p:cNvPr id="22" name="Title Placeholder 21"/>
          <p:cNvSpPr>
            <a:spLocks noGrp="1"/>
          </p:cNvSpPr>
          <p:nvPr>
            <p:ph type="title"/>
          </p:nvPr>
        </p:nvSpPr>
        <p:spPr>
          <a:xfrm>
            <a:off x="458262" y="0"/>
            <a:ext cx="8228538" cy="74295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800100"/>
            <a:ext cx="822853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4914900"/>
            <a:ext cx="457200" cy="17145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750">
                <a:solidFill>
                  <a:srgbClr val="FFF1CE"/>
                </a:solidFill>
                <a:latin typeface="Arial Narrow"/>
                <a:cs typeface="Arial Narrow"/>
              </a:defRPr>
            </a:lvl1pPr>
          </a:lstStyle>
          <a:p>
            <a:pPr defTabSz="342900">
              <a:defRPr/>
            </a:pPr>
            <a:fld id="{49C620E3-86D2-421C-B672-9D0292A84894}" type="slidenum">
              <a:rPr lang="en-US" smtClean="0"/>
              <a:pPr defTabSz="342900">
                <a:defRPr/>
              </a:pPr>
              <a:t>‹#›</a:t>
            </a:fld>
            <a:endParaRPr lang="en-US" dirty="0"/>
          </a:p>
        </p:txBody>
      </p:sp>
      <p:sp>
        <p:nvSpPr>
          <p:cNvPr id="10" name="TextBox 9"/>
          <p:cNvSpPr txBox="1">
            <a:spLocks noChangeArrowheads="1"/>
          </p:cNvSpPr>
          <p:nvPr userDrawn="1"/>
        </p:nvSpPr>
        <p:spPr bwMode="auto">
          <a:xfrm>
            <a:off x="609600" y="4899969"/>
            <a:ext cx="266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2C31A"/>
                </a:solidFill>
                <a:effectLst/>
                <a:uLnTx/>
                <a:uFillTx/>
                <a:latin typeface="Corbel" pitchFamily="34" charset="0"/>
                <a:ea typeface="+mn-ea"/>
                <a:cs typeface="+mn-cs"/>
              </a:rPr>
              <a:t>Cooperative Institute for Meteorological Satellite Studies</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FFFFF"/>
                </a:solidFill>
                <a:effectLst/>
                <a:uLnTx/>
                <a:uFillTx/>
                <a:latin typeface="Corbel" pitchFamily="34" charset="0"/>
                <a:ea typeface="+mn-ea"/>
                <a:cs typeface="+mn-cs"/>
              </a:rPr>
              <a:t>University of Wisconsin - Madison</a:t>
            </a:r>
          </a:p>
        </p:txBody>
      </p:sp>
      <p:pic>
        <p:nvPicPr>
          <p:cNvPr id="13" name="Picture 12" descr="CIMSS_logo_web_multicolor_glow_PNG_138x100.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4889501"/>
            <a:ext cx="420624" cy="228600"/>
          </a:xfrm>
          <a:prstGeom prst="rect">
            <a:avLst/>
          </a:prstGeom>
        </p:spPr>
      </p:pic>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81490" y="4873230"/>
            <a:ext cx="579437"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26477" y="4869658"/>
            <a:ext cx="365125"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130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3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5pPr>
      <a:lvl6pPr marL="3429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6pPr>
      <a:lvl7pPr marL="6858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7pPr>
      <a:lvl8pPr marL="10287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8pPr>
      <a:lvl9pPr marL="13716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9pPr>
    </p:titleStyle>
    <p:bodyStyle>
      <a:lvl1pPr marL="308372" indent="-257175" algn="l" rtl="0" eaLnBrk="1" fontAlgn="base" hangingPunct="1">
        <a:spcBef>
          <a:spcPts val="525"/>
        </a:spcBef>
        <a:spcAft>
          <a:spcPct val="0"/>
        </a:spcAft>
        <a:buClr>
          <a:schemeClr val="accent3">
            <a:lumMod val="75000"/>
          </a:schemeClr>
        </a:buClr>
        <a:buSzPct val="95000"/>
        <a:buFont typeface="Wingdings" pitchFamily="2" charset="2"/>
        <a:buChar char=""/>
        <a:defRPr sz="225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554831" indent="-214313" algn="l" rtl="0" eaLnBrk="1" fontAlgn="base" hangingPunct="1">
        <a:spcBef>
          <a:spcPct val="20000"/>
        </a:spcBef>
        <a:spcAft>
          <a:spcPct val="0"/>
        </a:spcAft>
        <a:buClr>
          <a:schemeClr val="accent3">
            <a:lumMod val="75000"/>
          </a:schemeClr>
        </a:buClr>
        <a:buSzPct val="90000"/>
        <a:buFont typeface="Wingdings" pitchFamily="2" charset="2"/>
        <a:buChar char=""/>
        <a:defRPr sz="1950" kern="1200">
          <a:solidFill>
            <a:srgbClr val="FFF5DE"/>
          </a:solidFill>
          <a:latin typeface="+mn-lt"/>
          <a:ea typeface="MS PGothic" pitchFamily="34" charset="-128"/>
          <a:cs typeface="+mn-cs"/>
        </a:defRPr>
      </a:lvl2pPr>
      <a:lvl3pPr marL="746522" indent="-171450" algn="l" rtl="0" eaLnBrk="1" fontAlgn="base" hangingPunct="1">
        <a:spcBef>
          <a:spcPct val="20000"/>
        </a:spcBef>
        <a:spcAft>
          <a:spcPct val="0"/>
        </a:spcAft>
        <a:buClr>
          <a:schemeClr val="accent3">
            <a:lumMod val="75000"/>
          </a:schemeClr>
        </a:buClr>
        <a:buFont typeface="Wingdings 2" pitchFamily="18" charset="2"/>
        <a:buChar char=""/>
        <a:defRPr sz="1800" kern="1200">
          <a:solidFill>
            <a:srgbClr val="FFF5DE"/>
          </a:solidFill>
          <a:latin typeface="+mn-lt"/>
          <a:ea typeface="MS PGothic" pitchFamily="34" charset="-128"/>
          <a:cs typeface="+mn-cs"/>
        </a:defRPr>
      </a:lvl3pPr>
      <a:lvl4pPr marL="945356" indent="-171450" algn="l" rtl="0" eaLnBrk="1" fontAlgn="base" hangingPunct="1">
        <a:spcBef>
          <a:spcPct val="20000"/>
        </a:spcBef>
        <a:spcAft>
          <a:spcPct val="0"/>
        </a:spcAft>
        <a:buClr>
          <a:schemeClr val="accent3">
            <a:lumMod val="75000"/>
          </a:schemeClr>
        </a:buClr>
        <a:buSzPct val="80000"/>
        <a:buFont typeface="Arial" pitchFamily="34" charset="0"/>
        <a:buChar char="•"/>
        <a:defRPr sz="1650" kern="1200">
          <a:solidFill>
            <a:srgbClr val="FFF5DE"/>
          </a:solidFill>
          <a:latin typeface="+mn-lt"/>
          <a:ea typeface="MS PGothic" pitchFamily="34" charset="-128"/>
          <a:cs typeface="+mn-cs"/>
        </a:defRPr>
      </a:lvl4pPr>
      <a:lvl5pPr marL="1110854" indent="-157163" algn="l" rtl="0" eaLnBrk="1" fontAlgn="base" hangingPunct="1">
        <a:spcBef>
          <a:spcPct val="20000"/>
        </a:spcBef>
        <a:spcAft>
          <a:spcPct val="0"/>
        </a:spcAft>
        <a:buClr>
          <a:schemeClr val="accent3">
            <a:lumMod val="75000"/>
          </a:schemeClr>
        </a:buClr>
        <a:buSzPct val="80000"/>
        <a:buFont typeface="Wingdings 2" pitchFamily="18" charset="2"/>
        <a:buChar char=""/>
        <a:defRPr sz="1500" kern="1200">
          <a:solidFill>
            <a:srgbClr val="FFF5DE"/>
          </a:solidFill>
          <a:latin typeface="+mn-lt"/>
          <a:ea typeface="MS PGothic" pitchFamily="34" charset="-128"/>
          <a:cs typeface="+mn-cs"/>
        </a:defRPr>
      </a:lvl5pPr>
      <a:lvl6pPr marL="1282446" indent="-157734" algn="l" rtl="0" eaLnBrk="1" latinLnBrk="0" hangingPunct="1">
        <a:spcBef>
          <a:spcPct val="20000"/>
        </a:spcBef>
        <a:buClr>
          <a:schemeClr val="accent3"/>
        </a:buClr>
        <a:buFont typeface="Wingdings 2"/>
        <a:buChar char=""/>
        <a:defRPr kumimoji="0" sz="1350" kern="1200">
          <a:solidFill>
            <a:schemeClr val="tx1"/>
          </a:solidFill>
          <a:latin typeface="+mn-lt"/>
          <a:ea typeface="+mn-ea"/>
          <a:cs typeface="+mn-cs"/>
        </a:defRPr>
      </a:lvl6pPr>
      <a:lvl7pPr marL="1426464"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7pPr>
      <a:lvl8pPr marL="1570482"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8pPr>
      <a:lvl9pPr marL="1714500"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59047" y="1115281"/>
            <a:ext cx="4037898"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a:t>
            </a:r>
            <a:r>
              <a:rPr lang="en-US" altLang="en-US" sz="2000" b="1" dirty="0" smtClean="0">
                <a:solidFill>
                  <a:schemeClr val="bg1"/>
                </a:solidFill>
                <a:latin typeface="Myriad Pro" charset="0"/>
              </a:rPr>
              <a:t>1.37</a:t>
            </a:r>
            <a:r>
              <a:rPr lang="en-US" altLang="en-US" sz="2000" b="1" dirty="0" smtClean="0">
                <a:solidFill>
                  <a:schemeClr val="bg1"/>
                </a:solidFill>
                <a:latin typeface="Myriad Pro" charset="0"/>
              </a:rPr>
              <a:t>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a:t>
            </a:r>
            <a:r>
              <a:rPr lang="en-US" altLang="en-US" sz="2000" b="1" dirty="0" smtClean="0">
                <a:solidFill>
                  <a:schemeClr val="bg1"/>
                </a:solidFill>
                <a:latin typeface="Myriad Pro" charset="0"/>
              </a:rPr>
              <a:t>“</a:t>
            </a:r>
            <a:r>
              <a:rPr lang="en-US" altLang="en-US" sz="2000" b="1" dirty="0" smtClean="0">
                <a:solidFill>
                  <a:schemeClr val="bg1"/>
                </a:solidFill>
                <a:latin typeface="Myriad Pro" charset="0"/>
              </a:rPr>
              <a:t>Cirrus</a:t>
            </a:r>
            <a:r>
              <a:rPr lang="en-US" altLang="en-US" sz="2000" b="1" dirty="0" smtClean="0">
                <a:solidFill>
                  <a:schemeClr val="bg1"/>
                </a:solidFill>
                <a:latin typeface="Myriad Pro" charset="0"/>
              </a:rPr>
              <a:t>” </a:t>
            </a:r>
            <a:r>
              <a:rPr lang="en-US" altLang="en-US" sz="2000" b="1" dirty="0" smtClean="0">
                <a:solidFill>
                  <a:schemeClr val="bg1"/>
                </a:solidFill>
                <a:latin typeface="Myriad Pro" charset="0"/>
              </a:rPr>
              <a:t>Band</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Tree>
    <p:custDataLst>
      <p:tags r:id="rId1"/>
    </p:custDataLst>
    <p:extLst>
      <p:ext uri="{BB962C8B-B14F-4D97-AF65-F5344CB8AC3E}">
        <p14:creationId xmlns:p14="http://schemas.microsoft.com/office/powerpoint/2010/main" val="3032016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79103152"/>
              </p:ext>
            </p:extLst>
          </p:nvPr>
        </p:nvGraphicFramePr>
        <p:xfrm>
          <a:off x="1766048" y="1272949"/>
          <a:ext cx="5665694" cy="2278031"/>
        </p:xfrm>
        <a:graphic>
          <a:graphicData uri="http://schemas.openxmlformats.org/drawingml/2006/table">
            <a:tbl>
              <a:tblPr firstRow="1">
                <a:tableStyleId>{21E4AEA4-8DFA-4A89-87EB-49C32662AFE0}</a:tableStyleId>
              </a:tblPr>
              <a:tblGrid>
                <a:gridCol w="647307">
                  <a:extLst>
                    <a:ext uri="{9D8B030D-6E8A-4147-A177-3AD203B41FA5}">
                      <a16:colId xmlns="" xmlns:a16="http://schemas.microsoft.com/office/drawing/2014/main" val="20000"/>
                    </a:ext>
                  </a:extLst>
                </a:gridCol>
                <a:gridCol w="821375">
                  <a:extLst>
                    <a:ext uri="{9D8B030D-6E8A-4147-A177-3AD203B41FA5}">
                      <a16:colId xmlns="" xmlns:a16="http://schemas.microsoft.com/office/drawing/2014/main" val="20001"/>
                    </a:ext>
                  </a:extLst>
                </a:gridCol>
                <a:gridCol w="1617098">
                  <a:extLst>
                    <a:ext uri="{9D8B030D-6E8A-4147-A177-3AD203B41FA5}">
                      <a16:colId xmlns="" xmlns:a16="http://schemas.microsoft.com/office/drawing/2014/main" val="20002"/>
                    </a:ext>
                  </a:extLst>
                </a:gridCol>
                <a:gridCol w="1011731">
                  <a:extLst>
                    <a:ext uri="{9D8B030D-6E8A-4147-A177-3AD203B41FA5}">
                      <a16:colId xmlns="" xmlns:a16="http://schemas.microsoft.com/office/drawing/2014/main" val="20003"/>
                    </a:ext>
                  </a:extLst>
                </a:gridCol>
                <a:gridCol w="1568183">
                  <a:extLst>
                    <a:ext uri="{9D8B030D-6E8A-4147-A177-3AD203B41FA5}">
                      <a16:colId xmlns="" xmlns:a16="http://schemas.microsoft.com/office/drawing/2014/main" val="20004"/>
                    </a:ext>
                  </a:extLst>
                </a:gridCol>
              </a:tblGrid>
              <a:tr h="587340">
                <a:tc>
                  <a:txBody>
                    <a:bodyPr/>
                    <a:lstStyle/>
                    <a:p>
                      <a:pPr marL="0" marR="0" algn="ctr">
                        <a:lnSpc>
                          <a:spcPct val="100000"/>
                        </a:lnSpc>
                        <a:spcBef>
                          <a:spcPts val="0"/>
                        </a:spcBef>
                        <a:spcAft>
                          <a:spcPts val="0"/>
                        </a:spcAft>
                      </a:pPr>
                      <a:r>
                        <a:rPr lang="en-US" sz="1100" dirty="0">
                          <a:effectLst/>
                        </a:rPr>
                        <a:t>ABI </a:t>
                      </a:r>
                      <a:endParaRPr lang="en-US" sz="1100" dirty="0" smtClean="0">
                        <a:effectLst/>
                      </a:endParaRPr>
                    </a:p>
                    <a:p>
                      <a:pPr marL="0" marR="0" algn="ctr">
                        <a:lnSpc>
                          <a:spcPct val="100000"/>
                        </a:lnSpc>
                        <a:spcBef>
                          <a:spcPts val="0"/>
                        </a:spcBef>
                        <a:spcAft>
                          <a:spcPts val="0"/>
                        </a:spcAft>
                      </a:pPr>
                      <a:r>
                        <a:rPr lang="en-US" sz="1100" dirty="0" smtClean="0">
                          <a:effectLst/>
                        </a:rPr>
                        <a:t>Band</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range</a:t>
                      </a:r>
                      <a:r>
                        <a:rPr lang="en-US" sz="1100" dirty="0" smtClean="0">
                          <a:effectLst/>
                        </a:rPr>
                        <a:t> </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Sub-point pixel </a:t>
                      </a:r>
                      <a:r>
                        <a:rPr lang="en-US" sz="1100" dirty="0" smtClean="0">
                          <a:effectLst/>
                        </a:rPr>
                        <a:t>spacing (km)</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Descriptive Name</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extLst>
                  <a:ext uri="{0D108BD9-81ED-4DB2-BD59-A6C34878D82A}">
                    <a16:rowId xmlns="" xmlns:a16="http://schemas.microsoft.com/office/drawing/2014/main" val="10000"/>
                  </a:ext>
                </a:extLst>
              </a:tr>
              <a:tr h="251927">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0.47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0.45 - 0.49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“Blue”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1"/>
                  </a:ext>
                </a:extLst>
              </a:tr>
              <a:tr h="251927">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0.64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0.60 - 0.68</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0.5</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“Red”</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2"/>
                  </a:ext>
                </a:extLst>
              </a:tr>
              <a:tr h="251927">
                <a:tc>
                  <a:txBody>
                    <a:bodyPr/>
                    <a:lstStyle/>
                    <a:p>
                      <a:pPr marL="0" marR="0" algn="ctr">
                        <a:lnSpc>
                          <a:spcPct val="150000"/>
                        </a:lnSpc>
                        <a:spcBef>
                          <a:spcPts val="0"/>
                        </a:spcBef>
                        <a:spcAft>
                          <a:spcPts val="0"/>
                        </a:spcAft>
                      </a:pPr>
                      <a:r>
                        <a:rPr lang="en-US" sz="1100" b="1" kern="600" dirty="0">
                          <a:effectLst/>
                        </a:rPr>
                        <a:t>3</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a:effectLst/>
                        </a:rPr>
                        <a:t>0.864</a:t>
                      </a:r>
                      <a:endParaRPr lang="en-US" sz="1100" b="1" kern="60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smtClean="0">
                          <a:effectLst/>
                        </a:rPr>
                        <a:t>0.847 - 0.882</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“Veggie”</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3"/>
                  </a:ext>
                </a:extLst>
              </a:tr>
              <a:tr h="251927">
                <a:tc>
                  <a:txBody>
                    <a:bodyPr/>
                    <a:lstStyle/>
                    <a:p>
                      <a:pPr marL="0" marR="0" algn="ctr">
                        <a:lnSpc>
                          <a:spcPct val="150000"/>
                        </a:lnSpc>
                        <a:spcBef>
                          <a:spcPts val="0"/>
                        </a:spcBef>
                        <a:spcAft>
                          <a:spcPts val="0"/>
                        </a:spcAft>
                      </a:pPr>
                      <a:r>
                        <a:rPr lang="en-US" sz="1100" b="1" kern="600" dirty="0">
                          <a:effectLst/>
                        </a:rPr>
                        <a:t>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1.373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1.366 - 1.380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“Cirrus”</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 xmlns:a16="http://schemas.microsoft.com/office/drawing/2014/main" val="10004"/>
                  </a:ext>
                </a:extLst>
              </a:tr>
              <a:tr h="251927">
                <a:tc>
                  <a:txBody>
                    <a:bodyPr/>
                    <a:lstStyle/>
                    <a:p>
                      <a:pPr marL="0" marR="0" algn="ctr">
                        <a:lnSpc>
                          <a:spcPct val="150000"/>
                        </a:lnSpc>
                        <a:spcBef>
                          <a:spcPts val="0"/>
                        </a:spcBef>
                        <a:spcAft>
                          <a:spcPts val="0"/>
                        </a:spcAft>
                      </a:pPr>
                      <a:r>
                        <a:rPr lang="en-US" sz="1100" b="1" kern="600">
                          <a:effectLst/>
                        </a:rPr>
                        <a:t>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1.61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1.59 - 1.63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“Snow/Ice”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5"/>
                  </a:ext>
                </a:extLst>
              </a:tr>
              <a:tr h="251927">
                <a:tc>
                  <a:txBody>
                    <a:bodyPr/>
                    <a:lstStyle/>
                    <a:p>
                      <a:pPr marL="0" marR="0" algn="ctr">
                        <a:lnSpc>
                          <a:spcPct val="150000"/>
                        </a:lnSpc>
                        <a:spcBef>
                          <a:spcPts val="0"/>
                        </a:spcBef>
                        <a:spcAft>
                          <a:spcPts val="0"/>
                        </a:spcAft>
                      </a:pPr>
                      <a:r>
                        <a:rPr lang="en-US" sz="1100" b="1" kern="600" dirty="0">
                          <a:effectLst/>
                        </a:rPr>
                        <a:t>6</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2.24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2.22 -2.27</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“Cloud Particle Size”</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2357438" y="256660"/>
            <a:ext cx="4475521" cy="438582"/>
          </a:xfrm>
          <a:prstGeom prst="rect">
            <a:avLst/>
          </a:prstGeom>
          <a:noFill/>
        </p:spPr>
        <p:txBody>
          <a:bodyPr wrap="none" rtlCol="0">
            <a:spAutoFit/>
          </a:bodyPr>
          <a:lstStyle/>
          <a:p>
            <a:pPr defTabSz="685800">
              <a:defRPr/>
            </a:pPr>
            <a:r>
              <a:rPr lang="en-US" sz="2250" dirty="0">
                <a:solidFill>
                  <a:prstClr val="white"/>
                </a:solidFill>
                <a:latin typeface="Arial"/>
              </a:rPr>
              <a:t>ABI: Bands 1-6 (Visible / </a:t>
            </a:r>
            <a:r>
              <a:rPr lang="en-US" sz="2250" dirty="0" err="1">
                <a:solidFill>
                  <a:prstClr val="white"/>
                </a:solidFill>
                <a:latin typeface="Arial"/>
              </a:rPr>
              <a:t>NearIR</a:t>
            </a:r>
            <a:r>
              <a:rPr lang="en-US" sz="2250" dirty="0">
                <a:solidFill>
                  <a:prstClr val="white"/>
                </a:solidFill>
                <a:latin typeface="Arial"/>
              </a:rPr>
              <a:t>) </a:t>
            </a:r>
          </a:p>
        </p:txBody>
      </p:sp>
      <p:sp>
        <p:nvSpPr>
          <p:cNvPr id="5" name="Rounded Rectangle 4"/>
          <p:cNvSpPr>
            <a:spLocks noChangeArrowheads="1"/>
          </p:cNvSpPr>
          <p:nvPr/>
        </p:nvSpPr>
        <p:spPr bwMode="auto">
          <a:xfrm>
            <a:off x="2628900" y="3685623"/>
            <a:ext cx="4267962" cy="62236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a:solidFill>
                  <a:srgbClr val="000000"/>
                </a:solidFill>
                <a:latin typeface="Arial"/>
              </a:rPr>
              <a:t>Six visible or near visible bands on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was only one </a:t>
            </a:r>
            <a:r>
              <a:rPr lang="en-US" sz="1350" b="1" dirty="0">
                <a:solidFill>
                  <a:srgbClr val="000000"/>
                </a:solidFill>
                <a:latin typeface="Arial"/>
              </a:rPr>
              <a:t>on heritage </a:t>
            </a:r>
            <a:r>
              <a:rPr lang="en-US" sz="1350" b="1" dirty="0" smtClean="0">
                <a:solidFill>
                  <a:srgbClr val="000000"/>
                </a:solidFill>
                <a:latin typeface="Arial"/>
              </a:rPr>
              <a:t>imager) </a:t>
            </a:r>
            <a:endParaRPr lang="en-US" sz="1350" b="1" dirty="0">
              <a:solidFill>
                <a:srgbClr val="000000"/>
              </a:solidFill>
              <a:latin typeface="Arial"/>
            </a:endParaRPr>
          </a:p>
        </p:txBody>
      </p:sp>
      <p:sp>
        <p:nvSpPr>
          <p:cNvPr id="8" name="Oval 7"/>
          <p:cNvSpPr/>
          <p:nvPr/>
        </p:nvSpPr>
        <p:spPr>
          <a:xfrm>
            <a:off x="5244073" y="302868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9" name="Oval 8"/>
          <p:cNvSpPr/>
          <p:nvPr/>
        </p:nvSpPr>
        <p:spPr>
          <a:xfrm>
            <a:off x="1984557" y="3055565"/>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0" name="Oval 9"/>
          <p:cNvSpPr/>
          <p:nvPr/>
        </p:nvSpPr>
        <p:spPr>
          <a:xfrm>
            <a:off x="5253036" y="2475407"/>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1" name="Oval 10"/>
          <p:cNvSpPr/>
          <p:nvPr/>
        </p:nvSpPr>
        <p:spPr>
          <a:xfrm>
            <a:off x="5244068" y="1897159"/>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2" name="Oval 11"/>
          <p:cNvSpPr/>
          <p:nvPr/>
        </p:nvSpPr>
        <p:spPr>
          <a:xfrm>
            <a:off x="1989886" y="247987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4" name="Oval 13"/>
          <p:cNvSpPr/>
          <p:nvPr/>
        </p:nvSpPr>
        <p:spPr>
          <a:xfrm>
            <a:off x="1989884" y="1905701"/>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Tree>
    <p:custDataLst>
      <p:tags r:id="rId1"/>
    </p:custDataLst>
    <p:extLst>
      <p:ext uri="{BB962C8B-B14F-4D97-AF65-F5344CB8AC3E}">
        <p14:creationId xmlns:p14="http://schemas.microsoft.com/office/powerpoint/2010/main" val="20611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6647"/>
            <a:ext cx="9410700" cy="760810"/>
          </a:xfrm>
        </p:spPr>
        <p:txBody>
          <a:bodyPr>
            <a:noAutofit/>
          </a:bodyPr>
          <a:lstStyle/>
          <a:p>
            <a:r>
              <a:rPr lang="en-US" sz="2400" dirty="0">
                <a:solidFill>
                  <a:srgbClr val="FFC000"/>
                </a:solidFill>
              </a:rPr>
              <a:t>V</a:t>
            </a:r>
            <a:r>
              <a:rPr lang="en-US" sz="2400" dirty="0" smtClean="0">
                <a:solidFill>
                  <a:srgbClr val="FFC000"/>
                </a:solidFill>
              </a:rPr>
              <a:t>ery </a:t>
            </a:r>
            <a:r>
              <a:rPr lang="en-US" sz="2400" dirty="0" smtClean="0">
                <a:solidFill>
                  <a:srgbClr val="FFC000"/>
                </a:solidFill>
              </a:rPr>
              <a:t>strong </a:t>
            </a:r>
            <a:r>
              <a:rPr lang="en-US" sz="2400" dirty="0" smtClean="0">
                <a:solidFill>
                  <a:srgbClr val="FFC000"/>
                </a:solidFill>
              </a:rPr>
              <a:t>absorption by water vapor</a:t>
            </a:r>
            <a:r>
              <a:rPr lang="en-US" sz="2400" dirty="0" smtClean="0">
                <a:solidFill>
                  <a:srgbClr val="FFC000"/>
                </a:solidFill>
              </a:rPr>
              <a:t> in the “cirrus” </a:t>
            </a:r>
            <a:r>
              <a:rPr lang="en-US" sz="2400" dirty="0">
                <a:solidFill>
                  <a:srgbClr val="FFC000"/>
                </a:solidFill>
              </a:rPr>
              <a:t>b</a:t>
            </a:r>
            <a:r>
              <a:rPr lang="en-US" sz="2400" dirty="0" smtClean="0">
                <a:solidFill>
                  <a:srgbClr val="FFC000"/>
                </a:solidFill>
              </a:rPr>
              <a:t>and </a:t>
            </a:r>
            <a:r>
              <a:rPr lang="en-US" sz="2400" dirty="0" smtClean="0">
                <a:solidFill>
                  <a:srgbClr val="FFC000"/>
                </a:solidFill>
              </a:rPr>
              <a:t>with a very narrow spectral width compared </a:t>
            </a:r>
            <a:r>
              <a:rPr lang="en-US" sz="2400" dirty="0" smtClean="0">
                <a:solidFill>
                  <a:srgbClr val="FFC000"/>
                </a:solidFill>
              </a:rPr>
              <a:t>to </a:t>
            </a:r>
            <a:r>
              <a:rPr lang="en-US" sz="2400" dirty="0" smtClean="0">
                <a:solidFill>
                  <a:srgbClr val="FFC000"/>
                </a:solidFill>
              </a:rPr>
              <a:t>other visible </a:t>
            </a:r>
            <a:r>
              <a:rPr lang="en-US" sz="2400" dirty="0" smtClean="0">
                <a:solidFill>
                  <a:srgbClr val="FFC000"/>
                </a:solidFill>
              </a:rPr>
              <a:t> bands.</a:t>
            </a:r>
            <a:endParaRPr lang="en-US" sz="2400"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43" y="921544"/>
            <a:ext cx="4959803" cy="3857625"/>
          </a:xfrm>
          <a:prstGeom prst="rect">
            <a:avLst/>
          </a:prstGeom>
        </p:spPr>
      </p:pic>
      <p:sp>
        <p:nvSpPr>
          <p:cNvPr id="6" name="TextBox 5"/>
          <p:cNvSpPr txBox="1"/>
          <p:nvPr/>
        </p:nvSpPr>
        <p:spPr>
          <a:xfrm rot="16200000">
            <a:off x="6118170" y="1820827"/>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6" name="TextBox 15"/>
          <p:cNvSpPr txBox="1"/>
          <p:nvPr/>
        </p:nvSpPr>
        <p:spPr>
          <a:xfrm rot="16200000">
            <a:off x="6118170" y="3585338"/>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9" name="TextBox 18"/>
          <p:cNvSpPr txBox="1"/>
          <p:nvPr/>
        </p:nvSpPr>
        <p:spPr>
          <a:xfrm>
            <a:off x="4763939" y="2372440"/>
            <a:ext cx="500586"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0.64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0" name="TextBox 19"/>
          <p:cNvSpPr txBox="1"/>
          <p:nvPr/>
        </p:nvSpPr>
        <p:spPr>
          <a:xfrm>
            <a:off x="3324473" y="2372439"/>
            <a:ext cx="492571"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0.47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1" name="TextBox 20"/>
          <p:cNvSpPr txBox="1"/>
          <p:nvPr/>
        </p:nvSpPr>
        <p:spPr>
          <a:xfrm>
            <a:off x="2356496" y="4155061"/>
            <a:ext cx="505395"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0.86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4" name="TextBox 23"/>
          <p:cNvSpPr txBox="1"/>
          <p:nvPr/>
        </p:nvSpPr>
        <p:spPr>
          <a:xfrm>
            <a:off x="3673194" y="415506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1.38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5" name="TextBox 24"/>
          <p:cNvSpPr txBox="1"/>
          <p:nvPr/>
        </p:nvSpPr>
        <p:spPr>
          <a:xfrm>
            <a:off x="4291146" y="416220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1.61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6" name="TextBox 25"/>
          <p:cNvSpPr txBox="1"/>
          <p:nvPr/>
        </p:nvSpPr>
        <p:spPr>
          <a:xfrm>
            <a:off x="5873489" y="4155061"/>
            <a:ext cx="422039"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2.2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3450167"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a:t>
            </a:r>
            <a:endParaRPr lang="en-US" sz="1600" b="1" dirty="0">
              <a:solidFill>
                <a:schemeClr val="bg1"/>
              </a:solidFill>
            </a:endParaRPr>
          </a:p>
        </p:txBody>
      </p:sp>
      <p:sp>
        <p:nvSpPr>
          <p:cNvPr id="17" name="TextBox 16"/>
          <p:cNvSpPr txBox="1"/>
          <p:nvPr/>
        </p:nvSpPr>
        <p:spPr>
          <a:xfrm>
            <a:off x="4938568"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2</a:t>
            </a:r>
            <a:endParaRPr lang="en-US" sz="1600" b="1" dirty="0">
              <a:solidFill>
                <a:schemeClr val="bg1"/>
              </a:solidFill>
            </a:endParaRPr>
          </a:p>
        </p:txBody>
      </p:sp>
      <p:sp>
        <p:nvSpPr>
          <p:cNvPr id="18" name="TextBox 17"/>
          <p:cNvSpPr txBox="1"/>
          <p:nvPr/>
        </p:nvSpPr>
        <p:spPr>
          <a:xfrm>
            <a:off x="249767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3</a:t>
            </a:r>
            <a:endParaRPr lang="en-US" sz="1600" b="1" dirty="0">
              <a:solidFill>
                <a:schemeClr val="bg1"/>
              </a:solidFill>
            </a:endParaRPr>
          </a:p>
        </p:txBody>
      </p:sp>
      <p:sp>
        <p:nvSpPr>
          <p:cNvPr id="22" name="TextBox 21"/>
          <p:cNvSpPr txBox="1"/>
          <p:nvPr/>
        </p:nvSpPr>
        <p:spPr>
          <a:xfrm>
            <a:off x="3791371"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4</a:t>
            </a:r>
          </a:p>
        </p:txBody>
      </p:sp>
      <p:sp>
        <p:nvSpPr>
          <p:cNvPr id="27" name="TextBox 26"/>
          <p:cNvSpPr txBox="1"/>
          <p:nvPr/>
        </p:nvSpPr>
        <p:spPr>
          <a:xfrm>
            <a:off x="437352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5</a:t>
            </a:r>
          </a:p>
        </p:txBody>
      </p:sp>
      <p:sp>
        <p:nvSpPr>
          <p:cNvPr id="28" name="TextBox 27"/>
          <p:cNvSpPr txBox="1"/>
          <p:nvPr/>
        </p:nvSpPr>
        <p:spPr>
          <a:xfrm>
            <a:off x="5955063" y="2880360"/>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0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a:t>
            </a:r>
            <a:r>
              <a:rPr lang="en-US" dirty="0" smtClean="0"/>
              <a:t>“</a:t>
            </a:r>
            <a:r>
              <a:rPr lang="en-US" dirty="0" smtClean="0"/>
              <a:t>Cirrus</a:t>
            </a:r>
            <a:r>
              <a:rPr lang="en-US" dirty="0" smtClean="0"/>
              <a:t>” </a:t>
            </a:r>
            <a:r>
              <a:rPr lang="en-US" dirty="0" smtClean="0"/>
              <a:t>Band</a:t>
            </a:r>
            <a:endParaRPr lang="en-US" dirty="0"/>
          </a:p>
        </p:txBody>
      </p:sp>
      <p:sp>
        <p:nvSpPr>
          <p:cNvPr id="3" name="Content Placeholder 2"/>
          <p:cNvSpPr>
            <a:spLocks noGrp="1"/>
          </p:cNvSpPr>
          <p:nvPr>
            <p:ph idx="1"/>
          </p:nvPr>
        </p:nvSpPr>
        <p:spPr>
          <a:xfrm>
            <a:off x="457199" y="800100"/>
            <a:ext cx="8449733" cy="3943350"/>
          </a:xfrm>
        </p:spPr>
        <p:txBody>
          <a:bodyPr>
            <a:normAutofit/>
          </a:bodyPr>
          <a:lstStyle/>
          <a:p>
            <a:r>
              <a:rPr lang="en-US" dirty="0"/>
              <a:t>2</a:t>
            </a:r>
            <a:r>
              <a:rPr lang="en-US" dirty="0" smtClean="0"/>
              <a:t>.0</a:t>
            </a:r>
            <a:r>
              <a:rPr lang="en-US" dirty="0" smtClean="0"/>
              <a:t>-km, spatial resolution.</a:t>
            </a:r>
          </a:p>
          <a:p>
            <a:r>
              <a:rPr lang="en-US" dirty="0" smtClean="0"/>
              <a:t>Excellent </a:t>
            </a:r>
            <a:r>
              <a:rPr lang="en-US" dirty="0" smtClean="0"/>
              <a:t>for revealing features such as:</a:t>
            </a:r>
          </a:p>
          <a:p>
            <a:pPr lvl="1"/>
            <a:r>
              <a:rPr lang="en-US" dirty="0" smtClean="0"/>
              <a:t>Daytime high, thin cirrus under most circumstances</a:t>
            </a:r>
            <a:r>
              <a:rPr lang="en-US" dirty="0" smtClean="0"/>
              <a:t>.</a:t>
            </a:r>
            <a:endParaRPr lang="en-US" dirty="0" smtClean="0"/>
          </a:p>
          <a:p>
            <a:pPr lvl="1"/>
            <a:r>
              <a:rPr lang="en-US" dirty="0" smtClean="0"/>
              <a:t>Highly reflecting blowing dust</a:t>
            </a:r>
            <a:r>
              <a:rPr lang="en-US" dirty="0" smtClean="0"/>
              <a:t>.</a:t>
            </a:r>
            <a:endParaRPr lang="en-US" dirty="0" smtClean="0"/>
          </a:p>
          <a:p>
            <a:r>
              <a:rPr lang="en-US" dirty="0"/>
              <a:t>Can be used </a:t>
            </a:r>
            <a:r>
              <a:rPr lang="en-US" dirty="0" smtClean="0"/>
              <a:t>in concert with visible imagery to distinguish between low and high clouds.</a:t>
            </a:r>
          </a:p>
          <a:p>
            <a:r>
              <a:rPr lang="en-US" dirty="0" smtClean="0"/>
              <a:t>Information </a:t>
            </a:r>
            <a:r>
              <a:rPr lang="en-US" dirty="0" smtClean="0"/>
              <a:t>from </a:t>
            </a:r>
            <a:r>
              <a:rPr lang="en-US" dirty="0" smtClean="0"/>
              <a:t>1.3</a:t>
            </a:r>
            <a:r>
              <a:rPr lang="en-US" dirty="0" smtClean="0"/>
              <a:t>7 </a:t>
            </a:r>
            <a:r>
              <a:rPr lang="en-US" dirty="0" smtClean="0">
                <a:latin typeface="Symbol" panose="05050102010706020507" pitchFamily="18" charset="2"/>
              </a:rPr>
              <a:t>m</a:t>
            </a:r>
            <a:r>
              <a:rPr lang="en-US" dirty="0" smtClean="0"/>
              <a:t>m can be very helpful in derived products that </a:t>
            </a:r>
            <a:r>
              <a:rPr lang="en-US" dirty="0" smtClean="0"/>
              <a:t>assess aerosols, clear sky masks, upper level smoke and ash plumes.</a:t>
            </a:r>
            <a:endParaRPr lang="en-US" dirty="0" smtClean="0"/>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26999"/>
            <a:ext cx="9144000" cy="880947"/>
          </a:xfrm>
        </p:spPr>
        <p:txBody>
          <a:bodyPr>
            <a:noAutofit/>
          </a:bodyPr>
          <a:lstStyle/>
          <a:p>
            <a:r>
              <a:rPr lang="en-US" sz="2800" b="1" dirty="0" smtClean="0">
                <a:solidFill>
                  <a:srgbClr val="FF0000"/>
                </a:solidFill>
              </a:rPr>
              <a:t> The </a:t>
            </a:r>
            <a:r>
              <a:rPr lang="en-US" sz="2800" b="1" dirty="0" smtClean="0">
                <a:solidFill>
                  <a:srgbClr val="FF0000"/>
                </a:solidFill>
              </a:rPr>
              <a:t>1.37 </a:t>
            </a:r>
            <a:r>
              <a:rPr lang="en-US" sz="2800" b="1" dirty="0" smtClean="0">
                <a:solidFill>
                  <a:srgbClr val="FF0000"/>
                </a:solidFill>
                <a:latin typeface="Symbol" panose="05050102010706020507" pitchFamily="18" charset="2"/>
              </a:rPr>
              <a:t>m</a:t>
            </a:r>
            <a:r>
              <a:rPr lang="en-US" sz="2800" b="1" dirty="0" smtClean="0">
                <a:solidFill>
                  <a:srgbClr val="FF0000"/>
                </a:solidFill>
              </a:rPr>
              <a:t>m </a:t>
            </a:r>
            <a:r>
              <a:rPr lang="en-US" sz="2800" b="1" dirty="0" smtClean="0">
                <a:solidFill>
                  <a:srgbClr val="FF0000"/>
                </a:solidFill>
              </a:rPr>
              <a:t>can be used to detect </a:t>
            </a:r>
            <a:r>
              <a:rPr lang="en-US" sz="2800" b="1" dirty="0" smtClean="0">
                <a:solidFill>
                  <a:srgbClr val="FF0000"/>
                </a:solidFill>
              </a:rPr>
              <a:t>airborne dust.</a:t>
            </a:r>
            <a:endParaRPr lang="en-US" sz="2800" b="1"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458262" y="628650"/>
            <a:ext cx="8101538" cy="4114800"/>
          </a:xfrm>
          <a:prstGeom prst="rect">
            <a:avLst/>
          </a:prstGeom>
        </p:spPr>
      </p:pic>
    </p:spTree>
    <p:custDataLst>
      <p:tags r:id="rId1"/>
    </p:custDataLst>
    <p:extLst>
      <p:ext uri="{BB962C8B-B14F-4D97-AF65-F5344CB8AC3E}">
        <p14:creationId xmlns:p14="http://schemas.microsoft.com/office/powerpoint/2010/main" val="2299694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a:t>
            </a:r>
            <a:r>
              <a:rPr lang="en-US" dirty="0" smtClean="0"/>
              <a:t>Cirrus Band</a:t>
            </a:r>
            <a:endParaRPr lang="en-US" dirty="0"/>
          </a:p>
        </p:txBody>
      </p:sp>
      <p:sp>
        <p:nvSpPr>
          <p:cNvPr id="3" name="Content Placeholder 2"/>
          <p:cNvSpPr>
            <a:spLocks noGrp="1"/>
          </p:cNvSpPr>
          <p:nvPr>
            <p:ph idx="1"/>
          </p:nvPr>
        </p:nvSpPr>
        <p:spPr/>
        <p:txBody>
          <a:bodyPr>
            <a:normAutofit/>
          </a:bodyPr>
          <a:lstStyle/>
          <a:p>
            <a:r>
              <a:rPr lang="en-US" dirty="0"/>
              <a:t>2</a:t>
            </a:r>
            <a:r>
              <a:rPr lang="en-US" dirty="0" smtClean="0"/>
              <a:t>.0</a:t>
            </a:r>
            <a:r>
              <a:rPr lang="en-US" dirty="0" smtClean="0"/>
              <a:t>-km spatial resolution.</a:t>
            </a:r>
          </a:p>
          <a:p>
            <a:r>
              <a:rPr lang="en-US" dirty="0" smtClean="0"/>
              <a:t>Most sensitive to </a:t>
            </a:r>
            <a:r>
              <a:rPr lang="en-US" dirty="0" smtClean="0"/>
              <a:t>high, very thin cirrus amongst </a:t>
            </a:r>
            <a:r>
              <a:rPr lang="en-US" dirty="0" smtClean="0"/>
              <a:t>all the ABI bands.</a:t>
            </a:r>
          </a:p>
          <a:p>
            <a:r>
              <a:rPr lang="en-US" dirty="0" smtClean="0"/>
              <a:t>Can </a:t>
            </a:r>
            <a:r>
              <a:rPr lang="en-US" dirty="0" smtClean="0"/>
              <a:t>easily identify light scattering airborne particles such as:</a:t>
            </a:r>
          </a:p>
          <a:p>
            <a:pPr lvl="1"/>
            <a:r>
              <a:rPr lang="en-US" sz="2000" dirty="0" smtClean="0">
                <a:solidFill>
                  <a:schemeClr val="tx1"/>
                </a:solidFill>
              </a:rPr>
              <a:t>High cirrus </a:t>
            </a:r>
            <a:r>
              <a:rPr lang="en-US" sz="2000" dirty="0">
                <a:solidFill>
                  <a:schemeClr val="tx1"/>
                </a:solidFill>
              </a:rPr>
              <a:t>ice </a:t>
            </a:r>
            <a:r>
              <a:rPr lang="en-US" sz="2000" dirty="0" smtClean="0">
                <a:solidFill>
                  <a:schemeClr val="tx1"/>
                </a:solidFill>
              </a:rPr>
              <a:t>crystals</a:t>
            </a:r>
          </a:p>
          <a:p>
            <a:pPr lvl="1"/>
            <a:r>
              <a:rPr lang="en-US" sz="2000" dirty="0" smtClean="0">
                <a:solidFill>
                  <a:schemeClr val="tx1"/>
                </a:solidFill>
              </a:rPr>
              <a:t>Volcanic ash</a:t>
            </a:r>
            <a:endParaRPr lang="en-US" dirty="0" smtClean="0"/>
          </a:p>
          <a:p>
            <a:pPr lvl="1"/>
            <a:r>
              <a:rPr lang="en-US" dirty="0" smtClean="0"/>
              <a:t>Sand</a:t>
            </a:r>
          </a:p>
          <a:p>
            <a:pPr lvl="1"/>
            <a:r>
              <a:rPr lang="en-US" dirty="0" smtClean="0"/>
              <a:t>H</a:t>
            </a:r>
            <a:r>
              <a:rPr lang="en-US" dirty="0" smtClean="0"/>
              <a:t>aze</a:t>
            </a:r>
          </a:p>
          <a:p>
            <a:pPr lvl="1"/>
            <a:r>
              <a:rPr lang="en-US" dirty="0" smtClean="0"/>
              <a:t>Dust</a:t>
            </a:r>
            <a:endParaRPr lang="en-US" dirty="0" smtClean="0"/>
          </a:p>
          <a:p>
            <a:r>
              <a:rPr lang="en-US" dirty="0" smtClean="0"/>
              <a:t>Information from </a:t>
            </a:r>
            <a:r>
              <a:rPr lang="en-US" dirty="0" smtClean="0"/>
              <a:t>1</a:t>
            </a:r>
            <a:r>
              <a:rPr lang="en-US" dirty="0" smtClean="0"/>
              <a:t>.37 </a:t>
            </a:r>
            <a:r>
              <a:rPr lang="en-US" dirty="0" smtClean="0">
                <a:latin typeface="Symbol" panose="05050102010706020507" pitchFamily="18" charset="2"/>
              </a:rPr>
              <a:t>m</a:t>
            </a:r>
            <a:r>
              <a:rPr lang="en-US" dirty="0" smtClean="0"/>
              <a:t>m is critical for multiple </a:t>
            </a:r>
            <a:r>
              <a:rPr lang="en-US" dirty="0" smtClean="0"/>
              <a:t>aerosols, clear sky mask and cloud type  </a:t>
            </a:r>
            <a:r>
              <a:rPr lang="en-US" dirty="0"/>
              <a:t>p</a:t>
            </a:r>
            <a:r>
              <a:rPr lang="en-US" dirty="0" smtClean="0"/>
              <a:t>roducts.</a:t>
            </a:r>
            <a:endParaRPr lang="en-US" dirty="0" smtClean="0"/>
          </a:p>
        </p:txBody>
      </p:sp>
    </p:spTree>
    <p:custDataLst>
      <p:tags r:id="rId1"/>
    </p:custDataLst>
    <p:extLst>
      <p:ext uri="{BB962C8B-B14F-4D97-AF65-F5344CB8AC3E}">
        <p14:creationId xmlns:p14="http://schemas.microsoft.com/office/powerpoint/2010/main" val="2010800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Tree>
    <p:custDataLst>
      <p:tags r:id="rId1"/>
    </p:custDataLst>
    <p:extLst>
      <p:ext uri="{BB962C8B-B14F-4D97-AF65-F5344CB8AC3E}">
        <p14:creationId xmlns:p14="http://schemas.microsoft.com/office/powerpoint/2010/main" val="4027547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3409468-c:\users\scottl\visit\shymet\shymetcourseoneintro.pptx"/>
  <p:tag name="ARTICULATE_PRESENTER_VERSION" val="7"/>
  <p:tag name="ARTICULATE_USED_PAGE_ORIENTATION" val="1"/>
  <p:tag name="ARTICULATE_USED_PAGE_SIZE" val="15"/>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1"/>
  <p:tag name="AUDIO_ID" val="264"/>
  <p:tag name="ARTICULATE_AUDIO_RECORDED" val="1"/>
  <p:tag name="ELAPSEDTIME" val="6.2"/>
  <p:tag name="ANNOTATION_COUNT"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UDIO_ID" val="327"/>
  <p:tag name="ARTICULATE_AUDIO_RECORDED" val="1"/>
  <p:tag name="ELAPSEDTIME" val="24.1"/>
  <p:tag name="ANNOTATION_TYPE_1" val="0"/>
  <p:tag name="ANNOTATION_START_1" val="3.7"/>
  <p:tag name="ANNOTATION_END_1" val="8.2"/>
  <p:tag name="ANNOTATION_TOP_1" val="226"/>
  <p:tag name="ANNOTATION_LEFT_1" val="888"/>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2.6"/>
  <p:tag name="ANNOTATION_TOP_2" val="256"/>
  <p:tag name="ANNOTATION_LEFT_2" val="845"/>
  <p:tag name="ANNOTATION_WIDTH_2" val="119"/>
  <p:tag name="ANNOTATION_HEIGHT_2" val="119"/>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1"/>
  <p:tag name="AUDIO_ID" val="474"/>
  <p:tag name="ARTICULATE_AUDIO_RECORDED" val="1"/>
  <p:tag name="ELAPSEDTIME" val="48.8"/>
  <p:tag name="ANNOTATION_TYPE_1" val="0"/>
  <p:tag name="ANNOTATION_START_1" val="9.0"/>
  <p:tag name="ANNOTATION_END_1" val="12.0"/>
  <p:tag name="ANNOTATION_TOP_1" val="131"/>
  <p:tag name="ANNOTATION_LEFT_1" val="223"/>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127"/>
  <p:tag name="ANNOTATION_LEFT_2" val="296"/>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5.1"/>
  <p:tag name="ANNOTATION_TOP_3" val="127"/>
  <p:tag name="ANNOTATION_LEFT_3" val="414"/>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5.1"/>
  <p:tag name="ANNOTATION_END_4" val="17.5"/>
  <p:tag name="ANNOTATION_TOP_4" val="133"/>
  <p:tag name="ANNOTATION_LEFT_4" val="556"/>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7.5"/>
  <p:tag name="ANNOTATION_END_5" val="22.0"/>
  <p:tag name="ANNOTATION_TOP_5" val="132"/>
  <p:tag name="ANNOTATION_LEFT_5" val="700"/>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2.0"/>
  <p:tag name="ANNOTATION_END_6" val="23.3"/>
  <p:tag name="ANNOTATION_TOP_6" val="209"/>
  <p:tag name="ANNOTATION_LEFT_6" val="208"/>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3.3"/>
  <p:tag name="ANNOTATION_END_7" val="24.5"/>
  <p:tag name="ANNOTATION_TOP_7" val="274"/>
  <p:tag name="ANNOTATION_LEFT_7" val="203"/>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4.5"/>
  <p:tag name="ANNOTATION_END_8" val="28.8"/>
  <p:tag name="ANNOTATION_TOP_8" val="329"/>
  <p:tag name="ANNOTATION_LEFT_8" val="202"/>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28.8"/>
  <p:tag name="ANNOTATION_END_9" val="29.8"/>
  <p:tag name="ANNOTATION_TOP_9" val="240"/>
  <p:tag name="ANNOTATION_LEFT_9" val="185"/>
  <p:tag name="ANNOTATION_WIDTH_9" val="119"/>
  <p:tag name="ANNOTATION_HEIGHT_9" val="119"/>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29.8"/>
  <p:tag name="ANNOTATION_END_10" val="34.6"/>
  <p:tag name="ANNOTATION_TOP_10" val="240"/>
  <p:tag name="ANNOTATION_LEFT_10" val="185"/>
  <p:tag name="ANNOTATION_WIDTH_10" val="119"/>
  <p:tag name="ANNOTATION_HEIGHT_10" val="119"/>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TYPE_11" val="0"/>
  <p:tag name="ANNOTATION_START_11" val="34.6"/>
  <p:tag name="ANNOTATION_END_11" val="37.3"/>
  <p:tag name="ANNOTATION_TOP_11" val="243"/>
  <p:tag name="ANNOTATION_LEFT_11" val="537"/>
  <p:tag name="ANNOTATION_WIDTH_11" val="119"/>
  <p:tag name="ANNOTATION_HEIGHT_11" val="119"/>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540"/>
  <p:tag name="ANNOTATION_COUNT" val="1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UDIO_ID" val="476"/>
  <p:tag name="ARTICULATE_AUDIO_RECORDED" val="1"/>
  <p:tag name="ELAPSEDTIME" val="52.7"/>
  <p:tag name="ANNOTATION_TYPE_1" val="0"/>
  <p:tag name="ANNOTATION_START_1" val="14.0"/>
  <p:tag name="ANNOTATION_END_1" val="21.7"/>
  <p:tag name="ANNOTATION_TOP_1" val="202"/>
  <p:tag name="ANNOTATION_LEFT_1" val="286"/>
  <p:tag name="ANNOTATION_WIDTH_1" val="119"/>
  <p:tag name="ANNOTATION_HEIGHT_1" val="119"/>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1.7"/>
  <p:tag name="ANNOTATION_END_2" val="23.3"/>
  <p:tag name="ANNOTATION_TOP_2" val="226"/>
  <p:tag name="ANNOTATION_LEFT_2" val="377"/>
  <p:tag name="ANNOTATION_WIDTH_2" val="119"/>
  <p:tag name="ANNOTATION_HEIGHT_2" val="119"/>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23.3"/>
  <p:tag name="ANNOTATION_END_3" val="24.7"/>
  <p:tag name="ANNOTATION_TOP_3" val="224"/>
  <p:tag name="ANNOTATION_LEFT_3" val="506"/>
  <p:tag name="ANNOTATION_WIDTH_3" val="119"/>
  <p:tag name="ANNOTATION_HEIGHT_3" val="119"/>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24.7"/>
  <p:tag name="ANNOTATION_END_4" val="26.8"/>
  <p:tag name="ANNOTATION_TOP_4" val="393"/>
  <p:tag name="ANNOTATION_LEFT_4" val="634"/>
  <p:tag name="ANNOTATION_WIDTH_4" val="119"/>
  <p:tag name="ANNOTATION_HEIGHT_4" val="119"/>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29.1"/>
  <p:tag name="ANNOTATION_END_5" val="31.9"/>
  <p:tag name="ANNOTATION_TOP_5" val="377"/>
  <p:tag name="ANNOTATION_LEFT_5" val="333"/>
  <p:tag name="ANNOTATION_WIDTH_5" val="119"/>
  <p:tag name="ANNOTATION_HEIGHT_5" val="119"/>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31.9"/>
  <p:tag name="ANNOTATION_END_6" val="33.9"/>
  <p:tag name="ANNOTATION_TOP_6" val="180"/>
  <p:tag name="ANNOTATION_LEFT_6" val="321"/>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3.9"/>
  <p:tag name="ANNOTATION_END_7" val="35.8"/>
  <p:tag name="ANNOTATION_TOP_7" val="166"/>
  <p:tag name="ANNOTATION_LEFT_7" val="406"/>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8.3"/>
  <p:tag name="ANNOTATION_END_8" val="45.4"/>
  <p:tag name="ANNOTATION_TOP_8" val="322"/>
  <p:tag name="ANNOTATION_LEFT_8" val="394"/>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4160</TotalTime>
  <Words>1043</Words>
  <Application>Microsoft Macintosh PowerPoint</Application>
  <PresentationFormat>On-screen Show (16:9)</PresentationFormat>
  <Paragraphs>121</Paragraphs>
  <Slides>7</Slides>
  <Notes>7</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Normal_Launch_ShowTemp</vt:lpstr>
      <vt:lpstr>Custom Design</vt:lpstr>
      <vt:lpstr>1_Custom Design</vt:lpstr>
      <vt:lpstr>CIMSS_Template_2013Logo</vt:lpstr>
      <vt:lpstr>PowerPoint Presentation</vt:lpstr>
      <vt:lpstr>PowerPoint Presentation</vt:lpstr>
      <vt:lpstr>Very strong absorption by water vapor in the “cirrus” band with a very narrow spectral width compared to other visible  bands.</vt:lpstr>
      <vt:lpstr>Why use the “Cirrus” Band</vt:lpstr>
      <vt:lpstr> The 1.37 mm can be used to detect airborne dust.</vt:lpstr>
      <vt:lpstr>Why use the Cirrus Band</vt:lpstr>
      <vt:lpstr>PowerPoint Presentation</vt:lpstr>
    </vt:vector>
  </TitlesOfParts>
  <Company>GOES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kbah Bah</cp:lastModifiedBy>
  <cp:revision>218</cp:revision>
  <cp:lastPrinted>2018-10-29T01:05:05Z</cp:lastPrinted>
  <dcterms:created xsi:type="dcterms:W3CDTF">2016-10-07T13:19:50Z</dcterms:created>
  <dcterms:modified xsi:type="dcterms:W3CDTF">2018-11-27T17:58:12Z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AD3E861B-003F-4557-AAF7-ED960FC9E00C</vt:lpwstr>
  </property>
  <property fmtid="{D5CDD505-2E9C-101B-9397-08002B2CF9AE}" pid="6" name="ArticulateProjectFull">
    <vt:lpwstr>C:\Users\scottl\VISIT\SHyMet\TheBlueBand.ppta</vt:lpwstr>
  </property>
</Properties>
</file>