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4" r:id="rId3"/>
    <p:sldMasterId id="2147483661" r:id="rId4"/>
  </p:sldMasterIdLst>
  <p:notesMasterIdLst>
    <p:notesMasterId r:id="rId14"/>
  </p:notesMasterIdLst>
  <p:sldIdLst>
    <p:sldId id="327" r:id="rId5"/>
    <p:sldId id="474" r:id="rId6"/>
    <p:sldId id="476" r:id="rId7"/>
    <p:sldId id="478" r:id="rId8"/>
    <p:sldId id="480" r:id="rId9"/>
    <p:sldId id="485" r:id="rId10"/>
    <p:sldId id="482" r:id="rId11"/>
    <p:sldId id="484" r:id="rId12"/>
    <p:sldId id="264" r:id="rId13"/>
  </p:sldIdLst>
  <p:sldSz cx="9144000" cy="5143500" type="screen16x9"/>
  <p:notesSz cx="7010400" cy="92964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32">
          <p15:clr>
            <a:srgbClr val="A4A3A4"/>
          </p15:clr>
        </p15:guide>
        <p15:guide id="4" pos="31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Joan C. (GSFC-410.0)[SGT INC]" initials="FJC(I" lastIdx="5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32" autoAdjust="0"/>
    <p:restoredTop sz="50493" autoAdjust="0"/>
  </p:normalViewPr>
  <p:slideViewPr>
    <p:cSldViewPr snapToGrid="0" snapToObjects="1" showGuides="1">
      <p:cViewPr>
        <p:scale>
          <a:sx n="100" d="100"/>
          <a:sy n="100" d="100"/>
        </p:scale>
        <p:origin x="-1496" y="-600"/>
      </p:cViewPr>
      <p:guideLst>
        <p:guide orient="horz" pos="2160"/>
        <p:guide orient="horz" pos="232"/>
        <p:guide pos="2880"/>
        <p:guide pos="3124"/>
      </p:guideLst>
    </p:cSldViewPr>
  </p:slideViewPr>
  <p:notesTextViewPr>
    <p:cViewPr>
      <p:scale>
        <a:sx n="100" d="100"/>
        <a:sy n="100" d="100"/>
      </p:scale>
      <p:origin x="0" y="0"/>
    </p:cViewPr>
  </p:notesTextViewPr>
  <p:sorterViewPr>
    <p:cViewPr>
      <p:scale>
        <a:sx n="100" d="100"/>
        <a:sy n="100" d="100"/>
      </p:scale>
      <p:origin x="0" y="-451"/>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F60C972F-73AB-4EA5-AFC6-490268068873}" type="datetimeFigureOut">
              <a:rPr lang="en-US" smtClean="0"/>
              <a:t>11/27/18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1793758C-4687-48C4-851D-4E1023159749}" type="slidenum">
              <a:rPr lang="en-US" smtClean="0"/>
              <a:t>‹#›</a:t>
            </a:fld>
            <a:endParaRPr lang="en-US"/>
          </a:p>
        </p:txBody>
      </p:sp>
    </p:spTree>
    <p:extLst>
      <p:ext uri="{BB962C8B-B14F-4D97-AF65-F5344CB8AC3E}">
        <p14:creationId xmlns:p14="http://schemas.microsoft.com/office/powerpoint/2010/main" val="405198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the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SHyMet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course on the Advanced Baseline Imager (the ABI), one of two sensors on GOES-R that measures the Earth's atmosphere (the Geostationary Lightning Mapper is the second).  This course has been created with funding from the GOES-R Program and it should show you uses for the 16 channels on ABI.  Contributors to this training are listed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slide</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1</a:t>
            </a:fld>
            <a:endParaRPr lang="en-US"/>
          </a:p>
        </p:txBody>
      </p:sp>
    </p:spTree>
    <p:extLst>
      <p:ext uri="{BB962C8B-B14F-4D97-AF65-F5344CB8AC3E}">
        <p14:creationId xmlns:p14="http://schemas.microsoft.com/office/powerpoint/2010/main" val="134997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This table is based on Schmit et al, 2017.  (References are listed at the end of this training)   Band numbers are shown (you can also call them channels), as well as the central wavelength, the wavelength range, the pixel resolution at the satellite sub-point (That is, nadir), and the nickname.  The green circles are around bands5 1, 3 and 5, which bands have 1-km resolution at the sub-satellite point.  The highest-resolution band, band 2, the 0.64 micrometer band (the so-called “Red Visible”) has half-kilometer resolution at the sub-satellite point.  This is also the band that was on earlier GOES instruments.</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You might be asking:  WHY are these wavelengths chosen for band placement?  Are they random?  No!  As you'll see next, there's a reason</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B8066-9803-47D2-B277-B8DDCEF22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33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Visible and near-infrared imagery relies on reflected solar radiation to create a signal.   This chart shows similar information to the previous slide.  Band number is shown across the top.  The Roy G Biv visible spectrum is shown too - do you see why they're nicknames the blue and red bands?   The blue regions - the spectral response function - shows where information is detected for each channel.  The black line is transmittance through the atmosphere - note how it decreases across the 'blue band', band 1, because atmospheric scattering increases.  Band 4, at 1.38 micrometers, is special among these 6 bands because it occupies a region with strong absorption (by water vapor).  As you'll see, that means it has a much different look than the other bands in the visible and near-infrared part of the spectrum</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F8916-6BE3-459C-B53E-6BA93E1B3D01}"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11/27/18</a:t>
            </a:fld>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      	</a:t>
            </a:r>
            <a:fld id="{CAFEA330-336B-4FAC-9264-3F45337B3CF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161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0.86μm band (a near-infrared or “reflective” band), highly</a:t>
            </a:r>
            <a:r>
              <a:rPr lang="en-US" sz="1200" kern="1200" baseline="0" dirty="0" smtClean="0">
                <a:solidFill>
                  <a:schemeClr val="tx1"/>
                </a:solidFill>
                <a:effectLst/>
                <a:latin typeface="+mn-lt"/>
                <a:ea typeface="+mn-ea"/>
                <a:cs typeface="+mn-cs"/>
              </a:rPr>
              <a:t> reflects vegetated surfaces. This leads to a huge reflectance contrast between vegetated and non-vegetated surfaces. This contrast can then be leveraged to identify daytime surface features such as burn scars, flash floods and mudslides.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Besides being used as a stand along band for major critical decision making, the “veggie” band is also critical in simulating the  “green” band in ABI  “True color” imagery for both the natural and enhanced versions.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4</a:t>
            </a:fld>
            <a:endParaRPr lang="en-US"/>
          </a:p>
        </p:txBody>
      </p:sp>
    </p:spTree>
    <p:extLst>
      <p:ext uri="{BB962C8B-B14F-4D97-AF65-F5344CB8AC3E}">
        <p14:creationId xmlns:p14="http://schemas.microsoft.com/office/powerpoint/2010/main" val="376964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example shows comparison</a:t>
            </a:r>
            <a:r>
              <a:rPr lang="en-US" sz="1200" kern="1200" dirty="0" smtClean="0">
                <a:solidFill>
                  <a:schemeClr val="tx1"/>
                </a:solidFill>
                <a:effectLst/>
                <a:latin typeface="+mn-lt"/>
                <a:ea typeface="+mn-ea"/>
                <a:cs typeface="+mn-cs"/>
              </a:rPr>
              <a:t> between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GOES-16 “Red” Visible (</a:t>
            </a:r>
            <a:r>
              <a:rPr lang="en-US" sz="1200" u="none" strike="noStrike" kern="1200" dirty="0" smtClean="0">
                <a:solidFill>
                  <a:schemeClr val="tx1"/>
                </a:solidFill>
                <a:effectLst/>
                <a:latin typeface="+mn-lt"/>
                <a:ea typeface="+mn-ea"/>
                <a:cs typeface="+mn-cs"/>
              </a:rPr>
              <a:t>0.64 µm</a:t>
            </a:r>
            <a:r>
              <a:rPr lang="en-US" sz="1200" kern="1200" dirty="0" smtClean="0">
                <a:solidFill>
                  <a:schemeClr val="tx1"/>
                </a:solidFill>
                <a:effectLst/>
                <a:latin typeface="+mn-lt"/>
                <a:ea typeface="+mn-ea"/>
                <a:cs typeface="+mn-cs"/>
              </a:rPr>
              <a:t>), Near-Infrared “Vegetation” (</a:t>
            </a:r>
            <a:r>
              <a:rPr lang="en-US" sz="1200" u="none" strike="noStrike" kern="1200" dirty="0" smtClean="0">
                <a:solidFill>
                  <a:schemeClr val="tx1"/>
                </a:solidFill>
                <a:effectLst/>
                <a:latin typeface="+mn-lt"/>
                <a:ea typeface="+mn-ea"/>
                <a:cs typeface="+mn-cs"/>
              </a:rPr>
              <a:t>0.86 µm</a:t>
            </a:r>
            <a:r>
              <a:rPr lang="en-US" sz="1200" kern="1200" dirty="0" smtClean="0">
                <a:solidFill>
                  <a:schemeClr val="tx1"/>
                </a:solidFill>
                <a:effectLst/>
                <a:latin typeface="+mn-lt"/>
                <a:ea typeface="+mn-ea"/>
                <a:cs typeface="+mn-cs"/>
              </a:rPr>
              <a:t>) and Near-Infrared “Snow/Ice” (</a:t>
            </a:r>
            <a:r>
              <a:rPr lang="en-US" sz="1200" u="none" strike="noStrike" kern="1200" dirty="0" smtClean="0">
                <a:solidFill>
                  <a:schemeClr val="tx1"/>
                </a:solidFill>
                <a:effectLst/>
                <a:latin typeface="+mn-lt"/>
                <a:ea typeface="+mn-ea"/>
                <a:cs typeface="+mn-cs"/>
              </a:rPr>
              <a:t>1.61 µm</a:t>
            </a:r>
            <a:r>
              <a:rPr lang="en-US" sz="1200" kern="1200" dirty="0" smtClean="0">
                <a:solidFill>
                  <a:schemeClr val="tx1"/>
                </a:solidFill>
                <a:effectLst/>
                <a:latin typeface="+mn-lt"/>
                <a:ea typeface="+mn-ea"/>
                <a:cs typeface="+mn-cs"/>
              </a:rPr>
              <a:t>) images. Wet ground, rivers, lakes and the oceans appears dark at 0.86 µm and 1.61 µm</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This is because</a:t>
            </a:r>
            <a:r>
              <a:rPr lang="en-US" sz="1200" kern="1200" dirty="0" smtClean="0">
                <a:solidFill>
                  <a:schemeClr val="tx1"/>
                </a:solidFill>
                <a:effectLst/>
                <a:latin typeface="+mn-lt"/>
                <a:ea typeface="+mn-ea"/>
                <a:cs typeface="+mn-cs"/>
              </a:rPr>
              <a:t> water is a strong absorber of radiation at there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wavelength. Hence</a:t>
            </a:r>
            <a:r>
              <a:rPr lang="en-US" sz="1200" kern="1200" baseline="0" dirty="0" smtClean="0">
                <a:solidFill>
                  <a:schemeClr val="tx1"/>
                </a:solidFill>
                <a:effectLst/>
                <a:latin typeface="+mn-lt"/>
                <a:ea typeface="+mn-ea"/>
                <a:cs typeface="+mn-cs"/>
              </a:rPr>
              <a:t>, th</a:t>
            </a:r>
            <a:r>
              <a:rPr lang="en-US" sz="1200" kern="1200" dirty="0" smtClean="0">
                <a:solidFill>
                  <a:schemeClr val="tx1"/>
                </a:solidFill>
                <a:effectLst/>
                <a:latin typeface="+mn-lt"/>
                <a:ea typeface="+mn-ea"/>
                <a:cs typeface="+mn-cs"/>
              </a:rPr>
              <a:t>is makes those two GOES-16 </a:t>
            </a:r>
            <a:r>
              <a:rPr lang="en-US" sz="1200" u="none" strike="noStrike" kern="1200" dirty="0" smtClean="0">
                <a:solidFill>
                  <a:schemeClr val="tx1"/>
                </a:solidFill>
                <a:effectLst/>
                <a:latin typeface="+mn-lt"/>
                <a:ea typeface="+mn-ea"/>
                <a:cs typeface="+mn-cs"/>
              </a:rPr>
              <a:t>ABI</a:t>
            </a:r>
            <a:r>
              <a:rPr lang="en-US" sz="1200" kern="1200" dirty="0" smtClean="0">
                <a:solidFill>
                  <a:schemeClr val="tx1"/>
                </a:solidFill>
                <a:effectLst/>
                <a:latin typeface="+mn-lt"/>
                <a:ea typeface="+mn-ea"/>
                <a:cs typeface="+mn-cs"/>
              </a:rPr>
              <a:t> spectral bands useful for identifying areas of flooding.</a:t>
            </a:r>
          </a:p>
          <a:p>
            <a:endParaRPr lang="en-US" dirty="0" smtClean="0"/>
          </a:p>
        </p:txBody>
      </p:sp>
      <p:sp>
        <p:nvSpPr>
          <p:cNvPr id="4" name="Slide Number Placeholder 3"/>
          <p:cNvSpPr>
            <a:spLocks noGrp="1"/>
          </p:cNvSpPr>
          <p:nvPr>
            <p:ph type="sldNum" sz="quarter" idx="10"/>
          </p:nvPr>
        </p:nvSpPr>
        <p:spPr/>
        <p:txBody>
          <a:bodyPr/>
          <a:lstStyle/>
          <a:p>
            <a:fld id="{442F336B-C5CA-5842-ABFF-0CF9595852BD}" type="slidenum">
              <a:rPr lang="en-US" smtClean="0"/>
              <a:t>5</a:t>
            </a:fld>
            <a:endParaRPr lang="en-US"/>
          </a:p>
        </p:txBody>
      </p:sp>
    </p:spTree>
    <p:extLst>
      <p:ext uri="{BB962C8B-B14F-4D97-AF65-F5344CB8AC3E}">
        <p14:creationId xmlns:p14="http://schemas.microsoft.com/office/powerpoint/2010/main" val="352836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example shows </a:t>
            </a:r>
            <a:r>
              <a:rPr lang="en-US" sz="1200" kern="1200" dirty="0" smtClean="0">
                <a:solidFill>
                  <a:schemeClr val="tx1"/>
                </a:solidFill>
                <a:effectLst/>
                <a:latin typeface="+mn-lt"/>
                <a:ea typeface="+mn-ea"/>
                <a:cs typeface="+mn-cs"/>
              </a:rPr>
              <a:t>the development of a pronounced burn scar (circled) across northern Nevada during</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7-day period observed on the same “veggie” band</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0.86 </a:t>
            </a:r>
            <a:r>
              <a:rPr lang="en-US" sz="1200" u="none" strike="noStrike" kern="1200" dirty="0" smtClean="0">
                <a:solidFill>
                  <a:schemeClr val="tx1"/>
                </a:solidFill>
                <a:effectLst/>
                <a:latin typeface="+mn-lt"/>
                <a:ea typeface="+mn-ea"/>
                <a:cs typeface="+mn-cs"/>
              </a:rPr>
              <a:t>µm</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top</a:t>
            </a:r>
            <a:r>
              <a:rPr lang="en-US" sz="1200" kern="1200" baseline="0" dirty="0" smtClean="0">
                <a:solidFill>
                  <a:schemeClr val="tx1"/>
                </a:solidFill>
                <a:effectLst/>
                <a:latin typeface="+mn-lt"/>
                <a:ea typeface="+mn-ea"/>
                <a:cs typeface="+mn-cs"/>
              </a:rPr>
              <a:t> image is from 4</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July 2018 at 18:47UTC while the bottom image is from 11</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July 2018 at 18:47UTC.</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sz="1200" b="0" u="none" strike="noStrike" kern="1200" baseline="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42F336B-C5CA-5842-ABFF-0CF9595852BD}" type="slidenum">
              <a:rPr lang="en-US" smtClean="0"/>
              <a:t>6</a:t>
            </a:fld>
            <a:endParaRPr lang="en-US"/>
          </a:p>
        </p:txBody>
      </p:sp>
    </p:spTree>
    <p:extLst>
      <p:ext uri="{BB962C8B-B14F-4D97-AF65-F5344CB8AC3E}">
        <p14:creationId xmlns:p14="http://schemas.microsoft.com/office/powerpoint/2010/main" val="352836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AWIPS</a:t>
            </a:r>
            <a:r>
              <a:rPr lang="en-US" baseline="0" dirty="0" smtClean="0"/>
              <a:t> includes simulated True Color imagery, and the ‘Veggie Band’ is a critical component in simulating the green, along with the ‘blue Band’ – at 0.47 </a:t>
            </a:r>
            <a:r>
              <a:rPr lang="en-US" sz="1200" u="none" strike="noStrike" kern="1200" dirty="0" smtClean="0">
                <a:solidFill>
                  <a:schemeClr val="tx1"/>
                </a:solidFill>
                <a:effectLst/>
                <a:latin typeface="+mn-lt"/>
                <a:ea typeface="+mn-ea"/>
                <a:cs typeface="+mn-cs"/>
              </a:rPr>
              <a:t>µm</a:t>
            </a:r>
            <a:r>
              <a:rPr lang="en-US" baseline="0" dirty="0" smtClean="0"/>
              <a:t>, </a:t>
            </a:r>
            <a:r>
              <a:rPr lang="en-US" baseline="0" dirty="0" smtClean="0"/>
              <a:t>and the “Red Band” at 0.64 </a:t>
            </a:r>
            <a:r>
              <a:rPr lang="en-US" sz="1200" u="none" strike="noStrike" kern="1200" dirty="0" smtClean="0">
                <a:solidFill>
                  <a:schemeClr val="tx1"/>
                </a:solidFill>
                <a:effectLst/>
                <a:latin typeface="+mn-lt"/>
                <a:ea typeface="+mn-ea"/>
                <a:cs typeface="+mn-cs"/>
              </a:rPr>
              <a:t>µm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7</a:t>
            </a:fld>
            <a:endParaRPr lang="en-US"/>
          </a:p>
        </p:txBody>
      </p:sp>
    </p:spTree>
    <p:extLst>
      <p:ext uri="{BB962C8B-B14F-4D97-AF65-F5344CB8AC3E}">
        <p14:creationId xmlns:p14="http://schemas.microsoft.com/office/powerpoint/2010/main" val="217858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summary of what you’ve just learned.</a:t>
            </a: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8</a:t>
            </a:fld>
            <a:endParaRPr lang="en-US"/>
          </a:p>
        </p:txBody>
      </p:sp>
    </p:spTree>
    <p:extLst>
      <p:ext uri="{BB962C8B-B14F-4D97-AF65-F5344CB8AC3E}">
        <p14:creationId xmlns:p14="http://schemas.microsoft.com/office/powerpoint/2010/main" val="332769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There are places online that you can find.  Here as some Social </a:t>
            </a:r>
            <a:r>
              <a:rPr lang="en-US" smtClean="0"/>
              <a:t>Media contacts as of 2018.</a:t>
            </a:r>
            <a:endParaRPr lang="en-US"/>
          </a:p>
        </p:txBody>
      </p:sp>
      <p:sp>
        <p:nvSpPr>
          <p:cNvPr id="4" name="Slide Number Placeholder 3"/>
          <p:cNvSpPr>
            <a:spLocks noGrp="1"/>
          </p:cNvSpPr>
          <p:nvPr>
            <p:ph type="sldNum" sz="quarter" idx="10"/>
          </p:nvPr>
        </p:nvSpPr>
        <p:spPr/>
        <p:txBody>
          <a:bodyPr/>
          <a:lstStyle/>
          <a:p>
            <a:fld id="{1793758C-4687-48C4-851D-4E1023159749}" type="slidenum">
              <a:rPr lang="en-US" smtClean="0"/>
              <a:t>9</a:t>
            </a:fld>
            <a:endParaRPr lang="en-US"/>
          </a:p>
        </p:txBody>
      </p:sp>
    </p:spTree>
    <p:extLst>
      <p:ext uri="{BB962C8B-B14F-4D97-AF65-F5344CB8AC3E}">
        <p14:creationId xmlns:p14="http://schemas.microsoft.com/office/powerpoint/2010/main" val="326970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5512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defTabSz="342900">
              <a:defRPr/>
            </a:pPr>
            <a:fld id="{7A000F4E-004E-4CE8-AABD-59BBC7FD61A1}" type="slidenum">
              <a:rPr lang="en-US" smtClean="0"/>
              <a:pPr defTabSz="342900">
                <a:defRPr/>
              </a:pPr>
              <a:t>‹#›</a:t>
            </a:fld>
            <a:endParaRPr lang="en-US" dirty="0"/>
          </a:p>
        </p:txBody>
      </p:sp>
    </p:spTree>
    <p:extLst>
      <p:ext uri="{BB962C8B-B14F-4D97-AF65-F5344CB8AC3E}">
        <p14:creationId xmlns:p14="http://schemas.microsoft.com/office/powerpoint/2010/main" val="263590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2700"/>
            </a:lvl1pPr>
            <a:lvl2pPr lvl="1" algn="ctr">
              <a:spcBef>
                <a:spcPts val="0"/>
              </a:spcBef>
              <a:buSzPct val="100000"/>
              <a:defRPr sz="2700"/>
            </a:lvl2pPr>
            <a:lvl3pPr lvl="2" algn="ctr">
              <a:spcBef>
                <a:spcPts val="0"/>
              </a:spcBef>
              <a:buSzPct val="100000"/>
              <a:defRPr sz="2700"/>
            </a:lvl3pPr>
            <a:lvl4pPr lvl="3" algn="ctr">
              <a:spcBef>
                <a:spcPts val="0"/>
              </a:spcBef>
              <a:buSzPct val="100000"/>
              <a:defRPr sz="2700"/>
            </a:lvl4pPr>
            <a:lvl5pPr lvl="4" algn="ctr">
              <a:spcBef>
                <a:spcPts val="0"/>
              </a:spcBef>
              <a:buSzPct val="100000"/>
              <a:defRPr sz="2700"/>
            </a:lvl5pPr>
            <a:lvl6pPr lvl="5" algn="ctr">
              <a:spcBef>
                <a:spcPts val="0"/>
              </a:spcBef>
              <a:buSzPct val="100000"/>
              <a:defRPr sz="2700"/>
            </a:lvl6pPr>
            <a:lvl7pPr lvl="6" algn="ctr">
              <a:spcBef>
                <a:spcPts val="0"/>
              </a:spcBef>
              <a:buSzPct val="100000"/>
              <a:defRPr sz="2700"/>
            </a:lvl7pPr>
            <a:lvl8pPr lvl="7" algn="ctr">
              <a:spcBef>
                <a:spcPts val="0"/>
              </a:spcBef>
              <a:buSzPct val="100000"/>
              <a:defRPr sz="2700"/>
            </a:lvl8pPr>
            <a:lvl9pPr lvl="8" algn="ctr">
              <a:spcBef>
                <a:spcPts val="0"/>
              </a:spcBef>
              <a:buSzPct val="100000"/>
              <a:defRPr sz="27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defTabSz="342900"/>
            <a:fld id="{00000000-1234-1234-1234-123412341234}" type="slidenum">
              <a:rPr lang="en" smtClean="0"/>
              <a:pPr defTabSz="342900"/>
              <a:t>‹#›</a:t>
            </a:fld>
            <a:endParaRPr lang="en"/>
          </a:p>
        </p:txBody>
      </p:sp>
    </p:spTree>
    <p:extLst>
      <p:ext uri="{BB962C8B-B14F-4D97-AF65-F5344CB8AC3E}">
        <p14:creationId xmlns:p14="http://schemas.microsoft.com/office/powerpoint/2010/main" val="268311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smtClean="0"/>
            </a:lvl1pPr>
          </a:lstStyle>
          <a:p>
            <a:endParaRPr lang="en-US" alt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fld id="{6FB173BF-C508-4302-8AEB-2C97BF30CCBF}" type="slidenum">
              <a:rPr lang="en-US" altLang="en-US"/>
              <a:pPr/>
              <a:t>‹#›</a:t>
            </a:fld>
            <a:endParaRPr lang="en-US" altLang="en-US"/>
          </a:p>
        </p:txBody>
      </p:sp>
    </p:spTree>
    <p:extLst>
      <p:ext uri="{BB962C8B-B14F-4D97-AF65-F5344CB8AC3E}">
        <p14:creationId xmlns:p14="http://schemas.microsoft.com/office/powerpoint/2010/main" val="1524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8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70549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971550"/>
            <a:ext cx="7772400" cy="1085850"/>
          </a:xfrm>
        </p:spPr>
        <p:txBody>
          <a:bodyPr/>
          <a:lstStyle>
            <a:lvl1pPr marR="6858" algn="ctr">
              <a:defRPr sz="3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2387087"/>
            <a:ext cx="7772400" cy="369332"/>
          </a:xfrm>
        </p:spPr>
        <p:txBody>
          <a:bodyPr lIns="100584" anchor="ctr">
            <a:spAutoFit/>
          </a:bodyPr>
          <a:lstStyle>
            <a:lvl1pPr marL="0" indent="0" algn="ctr">
              <a:spcBef>
                <a:spcPts val="0"/>
              </a:spcBef>
              <a:buNone/>
              <a:defRPr sz="1800">
                <a:solidFill>
                  <a:srgbClr val="F2C31A"/>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1490" y="4857752"/>
            <a:ext cx="579437"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57379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800100"/>
            <a:ext cx="82296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defTabSz="342900">
              <a:defRPr/>
            </a:pPr>
            <a:fld id="{F378691F-9CED-4134-BEF2-4424A0C8B72C}" type="slidenum">
              <a:rPr lang="en-US" smtClean="0"/>
              <a:pPr defTabSz="342900">
                <a:defRPr/>
              </a:pPr>
              <a:t>‹#›</a:t>
            </a:fld>
            <a:endParaRPr lang="en-US" dirty="0"/>
          </a:p>
        </p:txBody>
      </p:sp>
    </p:spTree>
    <p:extLst>
      <p:ext uri="{BB962C8B-B14F-4D97-AF65-F5344CB8AC3E}">
        <p14:creationId xmlns:p14="http://schemas.microsoft.com/office/powerpoint/2010/main" val="299822822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nchor="ctr"/>
          <a:lstStyle>
            <a:lvl1pPr algn="ctr">
              <a:buNone/>
              <a:defRPr sz="27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800100"/>
            <a:ext cx="2514600" cy="3943350"/>
          </a:xfrm>
        </p:spPr>
        <p:txBody>
          <a:bodyPr/>
          <a:lstStyle>
            <a:lvl1pPr marL="41148" indent="0">
              <a:buNone/>
              <a:defRPr sz="1350"/>
            </a:lvl1pPr>
            <a:lvl2pPr>
              <a:buNone/>
              <a:defRPr sz="900"/>
            </a:lvl2pPr>
            <a:lvl3pPr>
              <a:buNone/>
              <a:defRPr sz="750"/>
            </a:lvl3pPr>
            <a:lvl4pPr>
              <a:buNone/>
              <a:defRPr sz="675"/>
            </a:lvl4pPr>
            <a:lvl5pPr>
              <a:buNone/>
              <a:defRPr sz="675"/>
            </a:lvl5pPr>
          </a:lstStyle>
          <a:p>
            <a:pPr lvl="0"/>
            <a:r>
              <a:rPr lang="en-US" smtClean="0"/>
              <a:t>Click to edit Master text styles</a:t>
            </a:r>
          </a:p>
        </p:txBody>
      </p:sp>
      <p:sp>
        <p:nvSpPr>
          <p:cNvPr id="4" name="Content Placeholder 3"/>
          <p:cNvSpPr>
            <a:spLocks noGrp="1"/>
          </p:cNvSpPr>
          <p:nvPr>
            <p:ph sz="half" idx="1"/>
          </p:nvPr>
        </p:nvSpPr>
        <p:spPr>
          <a:xfrm>
            <a:off x="3200400" y="800100"/>
            <a:ext cx="5486400" cy="3943350"/>
          </a:xfrm>
        </p:spPr>
        <p:txBody>
          <a:bodyPr/>
          <a:lstStyle>
            <a:lvl1pPr>
              <a:defRPr sz="2400"/>
            </a:lvl1pPr>
            <a:lvl2pPr>
              <a:defRPr sz="2100"/>
            </a:lvl2pPr>
            <a:lvl3pPr>
              <a:defRPr sz="18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327DF725-5DD2-4AC8-9302-F060CA84D9D3}" type="slidenum">
              <a:rPr lang="en-US" smtClean="0"/>
              <a:pPr defTabSz="342900">
                <a:defRPr/>
              </a:pPr>
              <a:t>‹#›</a:t>
            </a:fld>
            <a:endParaRPr lang="en-US" dirty="0"/>
          </a:p>
        </p:txBody>
      </p:sp>
    </p:spTree>
    <p:extLst>
      <p:ext uri="{BB962C8B-B14F-4D97-AF65-F5344CB8AC3E}">
        <p14:creationId xmlns:p14="http://schemas.microsoft.com/office/powerpoint/2010/main" val="27717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80FD687F-9EC4-4A2C-9D79-45716973BA41}" type="slidenum">
              <a:rPr lang="en-US" smtClean="0"/>
              <a:pPr defTabSz="342900">
                <a:defRPr/>
              </a:pPr>
              <a:t>‹#›</a:t>
            </a:fld>
            <a:endParaRPr lang="en-US" dirty="0"/>
          </a:p>
        </p:txBody>
      </p:sp>
    </p:spTree>
    <p:extLst>
      <p:ext uri="{BB962C8B-B14F-4D97-AF65-F5344CB8AC3E}">
        <p14:creationId xmlns:p14="http://schemas.microsoft.com/office/powerpoint/2010/main" val="16189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defTabSz="342900">
              <a:defRPr/>
            </a:pPr>
            <a:fld id="{3283774E-393D-4152-86DA-5285DCA315CF}" type="slidenum">
              <a:rPr lang="en-US" smtClean="0"/>
              <a:pPr defTabSz="342900">
                <a:defRPr/>
              </a:pPr>
              <a:t>‹#›</a:t>
            </a:fld>
            <a:endParaRPr lang="en-US" dirty="0"/>
          </a:p>
        </p:txBody>
      </p:sp>
    </p:spTree>
    <p:extLst>
      <p:ext uri="{BB962C8B-B14F-4D97-AF65-F5344CB8AC3E}">
        <p14:creationId xmlns:p14="http://schemas.microsoft.com/office/powerpoint/2010/main" val="2182033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4.xml"/><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2017-18_GOES-R_PPT-16-9_Temp_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7665080"/>
      </p:ext>
    </p:extLst>
  </p:cSld>
  <p:clrMap bg1="lt1" tx1="dk1" bg2="lt2" tx2="dk2" accent1="accent1" accent2="accent2" accent3="accent3" accent4="accent4" accent5="accent5" accent6="accent6" hlink="hlink" folHlink="folHlink"/>
  <p:sldLayoutIdLst>
    <p:sldLayoutId id="2147483649" r:id="rId1"/>
    <p:sldLayoutId id="2147483653"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017-18_GOES-R_PPT-16-9_Temp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3040693"/>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017-18_GOES-R_PPT-16-9_Temp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5324944"/>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userDrawn="1"/>
        </p:nvSpPr>
        <p:spPr>
          <a:xfrm flipV="1">
            <a:off x="0" y="-12700"/>
            <a:ext cx="9144000" cy="4863592"/>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p:txBody>
      </p:sp>
      <p:sp>
        <p:nvSpPr>
          <p:cNvPr id="22" name="Title Placeholder 21"/>
          <p:cNvSpPr>
            <a:spLocks noGrp="1"/>
          </p:cNvSpPr>
          <p:nvPr>
            <p:ph type="title"/>
          </p:nvPr>
        </p:nvSpPr>
        <p:spPr>
          <a:xfrm>
            <a:off x="458262" y="0"/>
            <a:ext cx="8228538" cy="74295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800100"/>
            <a:ext cx="8228538"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4914900"/>
            <a:ext cx="457200" cy="17145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750">
                <a:solidFill>
                  <a:srgbClr val="FFF1CE"/>
                </a:solidFill>
                <a:latin typeface="Arial Narrow"/>
                <a:cs typeface="Arial Narrow"/>
              </a:defRPr>
            </a:lvl1pPr>
          </a:lstStyle>
          <a:p>
            <a:pPr defTabSz="342900">
              <a:defRPr/>
            </a:pPr>
            <a:fld id="{49C620E3-86D2-421C-B672-9D0292A84894}" type="slidenum">
              <a:rPr lang="en-US" smtClean="0"/>
              <a:pPr defTabSz="342900">
                <a:defRPr/>
              </a:pPr>
              <a:t>‹#›</a:t>
            </a:fld>
            <a:endParaRPr lang="en-US" dirty="0"/>
          </a:p>
        </p:txBody>
      </p:sp>
      <p:sp>
        <p:nvSpPr>
          <p:cNvPr id="10" name="TextBox 9"/>
          <p:cNvSpPr txBox="1">
            <a:spLocks noChangeArrowheads="1"/>
          </p:cNvSpPr>
          <p:nvPr userDrawn="1"/>
        </p:nvSpPr>
        <p:spPr bwMode="auto">
          <a:xfrm>
            <a:off x="609600" y="4899969"/>
            <a:ext cx="2667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2C31A"/>
                </a:solidFill>
                <a:effectLst/>
                <a:uLnTx/>
                <a:uFillTx/>
                <a:latin typeface="Corbel" pitchFamily="34" charset="0"/>
                <a:ea typeface="+mn-ea"/>
                <a:cs typeface="+mn-cs"/>
              </a:rPr>
              <a:t>Cooperative Institute for Meteorological Satellite Studies</a:t>
            </a:r>
          </a:p>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FFFFF"/>
                </a:solidFill>
                <a:effectLst/>
                <a:uLnTx/>
                <a:uFillTx/>
                <a:latin typeface="Corbel" pitchFamily="34" charset="0"/>
                <a:ea typeface="+mn-ea"/>
                <a:cs typeface="+mn-cs"/>
              </a:rPr>
              <a:t>University of Wisconsin - Madison</a:t>
            </a:r>
          </a:p>
        </p:txBody>
      </p:sp>
      <p:pic>
        <p:nvPicPr>
          <p:cNvPr id="13" name="Picture 12" descr="CIMSS_logo_web_multicolor_glow_PNG_138x100.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4889501"/>
            <a:ext cx="420624" cy="228600"/>
          </a:xfrm>
          <a:prstGeom prst="rect">
            <a:avLst/>
          </a:prstGeom>
        </p:spPr>
      </p:pic>
      <p:pic>
        <p:nvPicPr>
          <p:cNvPr id="2050"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281490" y="4873230"/>
            <a:ext cx="579437" cy="2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626477" y="4869658"/>
            <a:ext cx="365125"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51308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3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5pPr>
      <a:lvl6pPr marL="3429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6pPr>
      <a:lvl7pPr marL="6858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7pPr>
      <a:lvl8pPr marL="10287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8pPr>
      <a:lvl9pPr marL="13716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9pPr>
    </p:titleStyle>
    <p:bodyStyle>
      <a:lvl1pPr marL="308372" indent="-257175" algn="l" rtl="0" eaLnBrk="1" fontAlgn="base" hangingPunct="1">
        <a:spcBef>
          <a:spcPts val="525"/>
        </a:spcBef>
        <a:spcAft>
          <a:spcPct val="0"/>
        </a:spcAft>
        <a:buClr>
          <a:schemeClr val="accent3">
            <a:lumMod val="75000"/>
          </a:schemeClr>
        </a:buClr>
        <a:buSzPct val="95000"/>
        <a:buFont typeface="Wingdings" pitchFamily="2" charset="2"/>
        <a:buChar char=""/>
        <a:defRPr sz="225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554831" indent="-214313" algn="l" rtl="0" eaLnBrk="1" fontAlgn="base" hangingPunct="1">
        <a:spcBef>
          <a:spcPct val="20000"/>
        </a:spcBef>
        <a:spcAft>
          <a:spcPct val="0"/>
        </a:spcAft>
        <a:buClr>
          <a:schemeClr val="accent3">
            <a:lumMod val="75000"/>
          </a:schemeClr>
        </a:buClr>
        <a:buSzPct val="90000"/>
        <a:buFont typeface="Wingdings" pitchFamily="2" charset="2"/>
        <a:buChar char=""/>
        <a:defRPr sz="1950" kern="1200">
          <a:solidFill>
            <a:srgbClr val="FFF5DE"/>
          </a:solidFill>
          <a:latin typeface="+mn-lt"/>
          <a:ea typeface="MS PGothic" pitchFamily="34" charset="-128"/>
          <a:cs typeface="+mn-cs"/>
        </a:defRPr>
      </a:lvl2pPr>
      <a:lvl3pPr marL="746522" indent="-171450" algn="l" rtl="0" eaLnBrk="1" fontAlgn="base" hangingPunct="1">
        <a:spcBef>
          <a:spcPct val="20000"/>
        </a:spcBef>
        <a:spcAft>
          <a:spcPct val="0"/>
        </a:spcAft>
        <a:buClr>
          <a:schemeClr val="accent3">
            <a:lumMod val="75000"/>
          </a:schemeClr>
        </a:buClr>
        <a:buFont typeface="Wingdings 2" pitchFamily="18" charset="2"/>
        <a:buChar char=""/>
        <a:defRPr sz="1800" kern="1200">
          <a:solidFill>
            <a:srgbClr val="FFF5DE"/>
          </a:solidFill>
          <a:latin typeface="+mn-lt"/>
          <a:ea typeface="MS PGothic" pitchFamily="34" charset="-128"/>
          <a:cs typeface="+mn-cs"/>
        </a:defRPr>
      </a:lvl3pPr>
      <a:lvl4pPr marL="945356" indent="-171450" algn="l" rtl="0" eaLnBrk="1" fontAlgn="base" hangingPunct="1">
        <a:spcBef>
          <a:spcPct val="20000"/>
        </a:spcBef>
        <a:spcAft>
          <a:spcPct val="0"/>
        </a:spcAft>
        <a:buClr>
          <a:schemeClr val="accent3">
            <a:lumMod val="75000"/>
          </a:schemeClr>
        </a:buClr>
        <a:buSzPct val="80000"/>
        <a:buFont typeface="Arial" pitchFamily="34" charset="0"/>
        <a:buChar char="•"/>
        <a:defRPr sz="1650" kern="1200">
          <a:solidFill>
            <a:srgbClr val="FFF5DE"/>
          </a:solidFill>
          <a:latin typeface="+mn-lt"/>
          <a:ea typeface="MS PGothic" pitchFamily="34" charset="-128"/>
          <a:cs typeface="+mn-cs"/>
        </a:defRPr>
      </a:lvl4pPr>
      <a:lvl5pPr marL="1110854" indent="-157163" algn="l" rtl="0" eaLnBrk="1" fontAlgn="base" hangingPunct="1">
        <a:spcBef>
          <a:spcPct val="20000"/>
        </a:spcBef>
        <a:spcAft>
          <a:spcPct val="0"/>
        </a:spcAft>
        <a:buClr>
          <a:schemeClr val="accent3">
            <a:lumMod val="75000"/>
          </a:schemeClr>
        </a:buClr>
        <a:buSzPct val="80000"/>
        <a:buFont typeface="Wingdings 2" pitchFamily="18" charset="2"/>
        <a:buChar char=""/>
        <a:defRPr sz="1500" kern="1200">
          <a:solidFill>
            <a:srgbClr val="FFF5DE"/>
          </a:solidFill>
          <a:latin typeface="+mn-lt"/>
          <a:ea typeface="MS PGothic" pitchFamily="34" charset="-128"/>
          <a:cs typeface="+mn-cs"/>
        </a:defRPr>
      </a:lvl5pPr>
      <a:lvl6pPr marL="1282446" indent="-157734" algn="l" rtl="0" eaLnBrk="1" latinLnBrk="0" hangingPunct="1">
        <a:spcBef>
          <a:spcPct val="20000"/>
        </a:spcBef>
        <a:buClr>
          <a:schemeClr val="accent3"/>
        </a:buClr>
        <a:buFont typeface="Wingdings 2"/>
        <a:buChar char=""/>
        <a:defRPr kumimoji="0" sz="1350" kern="1200">
          <a:solidFill>
            <a:schemeClr val="tx1"/>
          </a:solidFill>
          <a:latin typeface="+mn-lt"/>
          <a:ea typeface="+mn-ea"/>
          <a:cs typeface="+mn-cs"/>
        </a:defRPr>
      </a:lvl6pPr>
      <a:lvl7pPr marL="1426464"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7pPr>
      <a:lvl8pPr marL="1570482"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8pPr>
      <a:lvl9pPr marL="1714500"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5.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pn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jp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5.png"/><Relationship Id="rId1" Type="http://schemas.openxmlformats.org/officeDocument/2006/relationships/tags" Target="../tags/tag11.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6.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6.png"/><Relationship Id="rId1" Type="http://schemas.openxmlformats.org/officeDocument/2006/relationships/tags" Target="../tags/tag13.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descr="GOES-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288" y="65844"/>
            <a:ext cx="1540932" cy="975361"/>
          </a:xfrm>
          <a:prstGeom prst="rect">
            <a:avLst/>
          </a:prstGeom>
        </p:spPr>
      </p:pic>
      <p:sp>
        <p:nvSpPr>
          <p:cNvPr id="7" name="Title 1"/>
          <p:cNvSpPr txBox="1">
            <a:spLocks/>
          </p:cNvSpPr>
          <p:nvPr/>
        </p:nvSpPr>
        <p:spPr bwMode="auto">
          <a:xfrm>
            <a:off x="4959047" y="1115281"/>
            <a:ext cx="4037898" cy="9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pPr>
            <a:r>
              <a:rPr lang="en-US" altLang="en-US" sz="2800" b="1" dirty="0">
                <a:solidFill>
                  <a:srgbClr val="FFFF00"/>
                </a:solidFill>
                <a:latin typeface="Myriad Pro" charset="0"/>
              </a:rPr>
              <a:t>The GOES-R Series: </a:t>
            </a:r>
          </a:p>
          <a:p>
            <a:pPr eaLnBrk="1" hangingPunct="1">
              <a:lnSpc>
                <a:spcPct val="85000"/>
              </a:lnSpc>
            </a:pPr>
            <a:r>
              <a:rPr lang="en-US" altLang="en-US" sz="2800" b="1" dirty="0">
                <a:solidFill>
                  <a:schemeClr val="bg1"/>
                </a:solidFill>
                <a:latin typeface="Myriad Pro" charset="0"/>
              </a:rPr>
              <a:t>Welcome to GOES-R: </a:t>
            </a:r>
          </a:p>
          <a:p>
            <a:pPr algn="ctr" eaLnBrk="1" hangingPunct="1">
              <a:lnSpc>
                <a:spcPct val="85000"/>
              </a:lnSpc>
            </a:pPr>
            <a:r>
              <a:rPr lang="en-US" altLang="en-US" sz="2000" b="1" dirty="0" smtClean="0">
                <a:solidFill>
                  <a:schemeClr val="bg1"/>
                </a:solidFill>
                <a:latin typeface="Myriad Pro" charset="0"/>
              </a:rPr>
              <a:t>The 0.86 </a:t>
            </a:r>
            <a:r>
              <a:rPr lang="en-US" altLang="en-US" sz="2000" b="1" dirty="0" smtClean="0">
                <a:solidFill>
                  <a:schemeClr val="bg1"/>
                </a:solidFill>
                <a:latin typeface="Symbol" panose="05050102010706020507" pitchFamily="18" charset="2"/>
              </a:rPr>
              <a:t>m</a:t>
            </a:r>
            <a:r>
              <a:rPr lang="en-US" altLang="en-US" sz="2000" b="1" dirty="0" smtClean="0">
                <a:solidFill>
                  <a:schemeClr val="bg1"/>
                </a:solidFill>
                <a:latin typeface="Myriad Pro" charset="0"/>
              </a:rPr>
              <a:t>m “Veggie” Band</a:t>
            </a:r>
            <a:endParaRPr lang="en-US" altLang="en-US" sz="2000" b="1" dirty="0">
              <a:solidFill>
                <a:schemeClr val="bg1"/>
              </a:solidFill>
              <a:latin typeface="Myriad Pro" charset="0"/>
            </a:endParaRPr>
          </a:p>
        </p:txBody>
      </p:sp>
      <p:sp>
        <p:nvSpPr>
          <p:cNvPr id="8" name="Subtitle 2"/>
          <p:cNvSpPr txBox="1">
            <a:spLocks/>
          </p:cNvSpPr>
          <p:nvPr/>
        </p:nvSpPr>
        <p:spPr>
          <a:xfrm>
            <a:off x="5162370" y="2247516"/>
            <a:ext cx="3981630" cy="2900246"/>
          </a:xfrm>
          <a:prstGeom prst="rect">
            <a:avLst/>
          </a:prstGeom>
        </p:spPr>
        <p:txBody>
          <a:bodyPr>
            <a:normAutofit/>
          </a:bodyPr>
          <a:lstStyle>
            <a:lvl1pPr marL="0" indent="0" algn="l" defTabSz="457200" rtl="0" eaLnBrk="1" latinLnBrk="0" hangingPunct="1">
              <a:spcBef>
                <a:spcPct val="20000"/>
              </a:spcBef>
              <a:buFont typeface="Arial"/>
              <a:buNone/>
              <a:defRPr sz="2000" b="1" i="0" kern="1200">
                <a:solidFill>
                  <a:schemeClr val="bg1"/>
                </a:solidFill>
                <a:latin typeface="Myriad Pro Cond"/>
                <a:ea typeface="+mn-ea"/>
                <a:cs typeface="Myriad Pro Con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fontAlgn="auto">
              <a:spcBef>
                <a:spcPts val="0"/>
              </a:spcBef>
              <a:defRPr/>
            </a:pPr>
            <a:r>
              <a:rPr lang="en-US" dirty="0" smtClean="0">
                <a:solidFill>
                  <a:srgbClr val="FFFF00"/>
                </a:solidFill>
                <a:latin typeface="+mj-lt"/>
                <a:cs typeface="Myriad Pro"/>
              </a:rPr>
              <a:t>Scott Lindstrom</a:t>
            </a:r>
            <a:endParaRPr lang="en-US" dirty="0">
              <a:solidFill>
                <a:srgbClr val="FFFF00"/>
              </a:solidFill>
              <a:latin typeface="+mj-lt"/>
              <a:cs typeface="Myriad Pro"/>
            </a:endParaRPr>
          </a:p>
          <a:p>
            <a:pPr algn="ctr" fontAlgn="auto">
              <a:spcBef>
                <a:spcPts val="0"/>
              </a:spcBef>
              <a:defRPr/>
            </a:pPr>
            <a:r>
              <a:rPr lang="pt-BR" sz="1600" dirty="0" smtClean="0">
                <a:latin typeface="+mj-lt"/>
                <a:cs typeface="Myriad Pro"/>
              </a:rPr>
              <a:t>UW Madison CIMSS</a:t>
            </a:r>
          </a:p>
          <a:p>
            <a:pPr algn="ctr" fontAlgn="auto">
              <a:spcBef>
                <a:spcPts val="0"/>
              </a:spcBef>
              <a:defRPr/>
            </a:pPr>
            <a:r>
              <a:rPr lang="pt-BR" sz="1600" dirty="0" smtClean="0">
                <a:latin typeface="+mj-lt"/>
                <a:cs typeface="Myriad Pro"/>
              </a:rPr>
              <a:t>with Kaba Bah, Margaret Mooney, Kathy Strabala, Scott Bachmeier, and more!</a:t>
            </a:r>
            <a:endParaRPr lang="pt-BR" sz="1600" dirty="0">
              <a:latin typeface="+mj-lt"/>
              <a:cs typeface="Myriad Pro"/>
            </a:endParaRPr>
          </a:p>
          <a:p>
            <a:pPr fontAlgn="auto">
              <a:spcBef>
                <a:spcPts val="0"/>
              </a:spcBef>
              <a:defRPr/>
            </a:pPr>
            <a:endParaRPr lang="pt-BR" sz="1600" dirty="0">
              <a:latin typeface="+mj-lt"/>
              <a:cs typeface="Myriad Pro"/>
            </a:endParaRPr>
          </a:p>
          <a:p>
            <a:pPr algn="ctr" fontAlgn="auto">
              <a:spcBef>
                <a:spcPts val="0"/>
              </a:spcBef>
              <a:defRPr/>
            </a:pPr>
            <a:r>
              <a:rPr lang="en-US" sz="1600" dirty="0" err="1" smtClean="0">
                <a:latin typeface="+mj-lt"/>
                <a:cs typeface="Myriad Pro"/>
              </a:rPr>
              <a:t>SHyMet</a:t>
            </a:r>
            <a:r>
              <a:rPr lang="en-US" sz="1600" dirty="0" smtClean="0">
                <a:latin typeface="+mj-lt"/>
                <a:cs typeface="Myriad Pro"/>
              </a:rPr>
              <a:t> Introductory Course</a:t>
            </a:r>
            <a:endParaRPr lang="en-US" sz="1600" dirty="0">
              <a:latin typeface="+mn-lt"/>
              <a:cs typeface="Myriad Pro"/>
            </a:endParaRPr>
          </a:p>
          <a:p>
            <a:pPr fontAlgn="auto">
              <a:spcBef>
                <a:spcPts val="0"/>
              </a:spcBef>
              <a:defRPr/>
            </a:pPr>
            <a:endParaRPr lang="en-US" sz="1400" dirty="0">
              <a:latin typeface="+mj-lt"/>
              <a:cs typeface="Myriad Pro"/>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599" y="813327"/>
            <a:ext cx="1200216" cy="1828800"/>
          </a:xfrm>
          <a:prstGeom prst="rect">
            <a:avLst/>
          </a:prstGeom>
          <a:effectLst>
            <a:glow rad="139700">
              <a:schemeClr val="tx2">
                <a:lumMod val="40000"/>
                <a:lumOff val="60000"/>
                <a:alpha val="22000"/>
              </a:schemeClr>
            </a:glow>
          </a:effectLst>
        </p:spPr>
      </p:pic>
    </p:spTree>
    <p:custDataLst>
      <p:tags r:id="rId1"/>
    </p:custDataLst>
    <p:extLst>
      <p:ext uri="{BB962C8B-B14F-4D97-AF65-F5344CB8AC3E}">
        <p14:creationId xmlns:p14="http://schemas.microsoft.com/office/powerpoint/2010/main" val="30320163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579103152"/>
              </p:ext>
            </p:extLst>
          </p:nvPr>
        </p:nvGraphicFramePr>
        <p:xfrm>
          <a:off x="1766048" y="1272949"/>
          <a:ext cx="5665694" cy="2278031"/>
        </p:xfrm>
        <a:graphic>
          <a:graphicData uri="http://schemas.openxmlformats.org/drawingml/2006/table">
            <a:tbl>
              <a:tblPr firstRow="1">
                <a:tableStyleId>{21E4AEA4-8DFA-4A89-87EB-49C32662AFE0}</a:tableStyleId>
              </a:tblPr>
              <a:tblGrid>
                <a:gridCol w="647307">
                  <a:extLst>
                    <a:ext uri="{9D8B030D-6E8A-4147-A177-3AD203B41FA5}">
                      <a16:colId xmlns="" xmlns:a16="http://schemas.microsoft.com/office/drawing/2014/main" val="20000"/>
                    </a:ext>
                  </a:extLst>
                </a:gridCol>
                <a:gridCol w="821375">
                  <a:extLst>
                    <a:ext uri="{9D8B030D-6E8A-4147-A177-3AD203B41FA5}">
                      <a16:colId xmlns="" xmlns:a16="http://schemas.microsoft.com/office/drawing/2014/main" val="20001"/>
                    </a:ext>
                  </a:extLst>
                </a:gridCol>
                <a:gridCol w="1617098">
                  <a:extLst>
                    <a:ext uri="{9D8B030D-6E8A-4147-A177-3AD203B41FA5}">
                      <a16:colId xmlns="" xmlns:a16="http://schemas.microsoft.com/office/drawing/2014/main" val="20002"/>
                    </a:ext>
                  </a:extLst>
                </a:gridCol>
                <a:gridCol w="1011731">
                  <a:extLst>
                    <a:ext uri="{9D8B030D-6E8A-4147-A177-3AD203B41FA5}">
                      <a16:colId xmlns="" xmlns:a16="http://schemas.microsoft.com/office/drawing/2014/main" val="20003"/>
                    </a:ext>
                  </a:extLst>
                </a:gridCol>
                <a:gridCol w="1568183">
                  <a:extLst>
                    <a:ext uri="{9D8B030D-6E8A-4147-A177-3AD203B41FA5}">
                      <a16:colId xmlns="" xmlns:a16="http://schemas.microsoft.com/office/drawing/2014/main" val="20004"/>
                    </a:ext>
                  </a:extLst>
                </a:gridCol>
              </a:tblGrid>
              <a:tr h="587340">
                <a:tc>
                  <a:txBody>
                    <a:bodyPr/>
                    <a:lstStyle/>
                    <a:p>
                      <a:pPr marL="0" marR="0" algn="ctr">
                        <a:lnSpc>
                          <a:spcPct val="100000"/>
                        </a:lnSpc>
                        <a:spcBef>
                          <a:spcPts val="0"/>
                        </a:spcBef>
                        <a:spcAft>
                          <a:spcPts val="0"/>
                        </a:spcAft>
                      </a:pPr>
                      <a:r>
                        <a:rPr lang="en-US" sz="1100" dirty="0">
                          <a:effectLst/>
                        </a:rPr>
                        <a:t>ABI </a:t>
                      </a:r>
                      <a:endParaRPr lang="en-US" sz="1100" dirty="0" smtClean="0">
                        <a:effectLst/>
                      </a:endParaRPr>
                    </a:p>
                    <a:p>
                      <a:pPr marL="0" marR="0" algn="ctr">
                        <a:lnSpc>
                          <a:spcPct val="100000"/>
                        </a:lnSpc>
                        <a:spcBef>
                          <a:spcPts val="0"/>
                        </a:spcBef>
                        <a:spcAft>
                          <a:spcPts val="0"/>
                        </a:spcAft>
                      </a:pPr>
                      <a:r>
                        <a:rPr lang="en-US" sz="1100" dirty="0" smtClean="0">
                          <a:effectLst/>
                        </a:rPr>
                        <a:t>Band</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range</a:t>
                      </a:r>
                      <a:r>
                        <a:rPr lang="en-US" sz="1100" dirty="0" smtClean="0">
                          <a:effectLst/>
                        </a:rPr>
                        <a:t> </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Sub-point pixel </a:t>
                      </a:r>
                      <a:r>
                        <a:rPr lang="en-US" sz="1100" dirty="0" smtClean="0">
                          <a:effectLst/>
                        </a:rPr>
                        <a:t>spacing (km)</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Descriptive Name</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extLst>
                  <a:ext uri="{0D108BD9-81ED-4DB2-BD59-A6C34878D82A}">
                    <a16:rowId xmlns="" xmlns:a16="http://schemas.microsoft.com/office/drawing/2014/main" val="10000"/>
                  </a:ext>
                </a:extLst>
              </a:tr>
              <a:tr h="251927">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0.47</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0.45 - 0.49</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“Blue”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 xmlns:a16="http://schemas.microsoft.com/office/drawing/2014/main" val="10001"/>
                  </a:ext>
                </a:extLst>
              </a:tr>
              <a:tr h="251927">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0.64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0.60 - 0.68</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0.5</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“Red”</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 xmlns:a16="http://schemas.microsoft.com/office/drawing/2014/main" val="10002"/>
                  </a:ext>
                </a:extLst>
              </a:tr>
              <a:tr h="251927">
                <a:tc>
                  <a:txBody>
                    <a:bodyPr/>
                    <a:lstStyle/>
                    <a:p>
                      <a:pPr marL="0" marR="0" algn="ctr">
                        <a:lnSpc>
                          <a:spcPct val="150000"/>
                        </a:lnSpc>
                        <a:spcBef>
                          <a:spcPts val="0"/>
                        </a:spcBef>
                        <a:spcAft>
                          <a:spcPts val="0"/>
                        </a:spcAft>
                      </a:pPr>
                      <a:r>
                        <a:rPr lang="en-US" sz="1100" b="1" kern="600" dirty="0">
                          <a:effectLst/>
                        </a:rPr>
                        <a:t>3</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a:effectLst/>
                        </a:rPr>
                        <a:t>0.864</a:t>
                      </a:r>
                      <a:endParaRPr lang="en-US" sz="1100" b="1" kern="60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smtClean="0">
                          <a:effectLst/>
                        </a:rPr>
                        <a:t>0.847 - 0.882</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“Veggie”</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3"/>
                  </a:ext>
                </a:extLst>
              </a:tr>
              <a:tr h="251927">
                <a:tc>
                  <a:txBody>
                    <a:bodyPr/>
                    <a:lstStyle/>
                    <a:p>
                      <a:pPr marL="0" marR="0" algn="ctr">
                        <a:lnSpc>
                          <a:spcPct val="150000"/>
                        </a:lnSpc>
                        <a:spcBef>
                          <a:spcPts val="0"/>
                        </a:spcBef>
                        <a:spcAft>
                          <a:spcPts val="0"/>
                        </a:spcAft>
                      </a:pPr>
                      <a:r>
                        <a:rPr lang="en-US" sz="1100" b="1" kern="600" dirty="0">
                          <a:effectLst/>
                        </a:rPr>
                        <a:t>4</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1.373</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1.366 - 1.380</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“Cirrus”</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 xmlns:a16="http://schemas.microsoft.com/office/drawing/2014/main" val="10004"/>
                  </a:ext>
                </a:extLst>
              </a:tr>
              <a:tr h="251927">
                <a:tc>
                  <a:txBody>
                    <a:bodyPr/>
                    <a:lstStyle/>
                    <a:p>
                      <a:pPr marL="0" marR="0" algn="ctr">
                        <a:lnSpc>
                          <a:spcPct val="150000"/>
                        </a:lnSpc>
                        <a:spcBef>
                          <a:spcPts val="0"/>
                        </a:spcBef>
                        <a:spcAft>
                          <a:spcPts val="0"/>
                        </a:spcAft>
                      </a:pPr>
                      <a:r>
                        <a:rPr lang="en-US" sz="1100" b="1" kern="600">
                          <a:effectLst/>
                        </a:rPr>
                        <a:t>5</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1.61</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1.59 - 1.63</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“Snow/Ice”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 xmlns:a16="http://schemas.microsoft.com/office/drawing/2014/main" val="10005"/>
                  </a:ext>
                </a:extLst>
              </a:tr>
              <a:tr h="251927">
                <a:tc>
                  <a:txBody>
                    <a:bodyPr/>
                    <a:lstStyle/>
                    <a:p>
                      <a:pPr marL="0" marR="0" algn="ctr">
                        <a:lnSpc>
                          <a:spcPct val="150000"/>
                        </a:lnSpc>
                        <a:spcBef>
                          <a:spcPts val="0"/>
                        </a:spcBef>
                        <a:spcAft>
                          <a:spcPts val="0"/>
                        </a:spcAft>
                      </a:pPr>
                      <a:r>
                        <a:rPr lang="en-US" sz="1100" b="1" kern="600" dirty="0">
                          <a:effectLst/>
                        </a:rPr>
                        <a:t>6</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2.24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2.22 -2.27</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“Cloud Particle Size”</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 xmlns:a16="http://schemas.microsoft.com/office/drawing/2014/main" val="10006"/>
                  </a:ext>
                </a:extLst>
              </a:tr>
            </a:tbl>
          </a:graphicData>
        </a:graphic>
      </p:graphicFrame>
      <p:sp>
        <p:nvSpPr>
          <p:cNvPr id="2" name="TextBox 1"/>
          <p:cNvSpPr txBox="1"/>
          <p:nvPr/>
        </p:nvSpPr>
        <p:spPr>
          <a:xfrm>
            <a:off x="2357438" y="256660"/>
            <a:ext cx="4475521" cy="438582"/>
          </a:xfrm>
          <a:prstGeom prst="rect">
            <a:avLst/>
          </a:prstGeom>
          <a:noFill/>
        </p:spPr>
        <p:txBody>
          <a:bodyPr wrap="none" rtlCol="0">
            <a:spAutoFit/>
          </a:bodyPr>
          <a:lstStyle/>
          <a:p>
            <a:pPr defTabSz="685800">
              <a:defRPr/>
            </a:pPr>
            <a:r>
              <a:rPr lang="en-US" sz="2250" dirty="0">
                <a:solidFill>
                  <a:prstClr val="white"/>
                </a:solidFill>
                <a:latin typeface="Arial"/>
              </a:rPr>
              <a:t>ABI: Bands 1-6 (Visible / </a:t>
            </a:r>
            <a:r>
              <a:rPr lang="en-US" sz="2250" dirty="0" err="1">
                <a:solidFill>
                  <a:prstClr val="white"/>
                </a:solidFill>
                <a:latin typeface="Arial"/>
              </a:rPr>
              <a:t>NearIR</a:t>
            </a:r>
            <a:r>
              <a:rPr lang="en-US" sz="2250" dirty="0">
                <a:solidFill>
                  <a:prstClr val="white"/>
                </a:solidFill>
                <a:latin typeface="Arial"/>
              </a:rPr>
              <a:t>) </a:t>
            </a:r>
          </a:p>
        </p:txBody>
      </p:sp>
      <p:sp>
        <p:nvSpPr>
          <p:cNvPr id="5" name="Rounded Rectangle 4"/>
          <p:cNvSpPr>
            <a:spLocks noChangeArrowheads="1"/>
          </p:cNvSpPr>
          <p:nvPr/>
        </p:nvSpPr>
        <p:spPr bwMode="auto">
          <a:xfrm>
            <a:off x="2628900" y="3685623"/>
            <a:ext cx="4267962" cy="622364"/>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350" b="1" dirty="0">
                <a:solidFill>
                  <a:srgbClr val="000000"/>
                </a:solidFill>
                <a:latin typeface="Arial"/>
              </a:rPr>
              <a:t>Six visible or near visible bands on </a:t>
            </a:r>
            <a:r>
              <a:rPr lang="en-US" sz="1350" b="1" dirty="0" smtClean="0">
                <a:solidFill>
                  <a:srgbClr val="000000"/>
                </a:solidFill>
                <a:latin typeface="Arial"/>
              </a:rPr>
              <a:t>ABI </a:t>
            </a:r>
          </a:p>
          <a:p>
            <a:pPr algn="ctr" defTabSz="685800">
              <a:defRPr/>
            </a:pPr>
            <a:r>
              <a:rPr lang="en-US" sz="1350" b="1" dirty="0" smtClean="0">
                <a:solidFill>
                  <a:srgbClr val="000000"/>
                </a:solidFill>
                <a:latin typeface="Arial"/>
              </a:rPr>
              <a:t>(there was only one </a:t>
            </a:r>
            <a:r>
              <a:rPr lang="en-US" sz="1350" b="1" dirty="0">
                <a:solidFill>
                  <a:srgbClr val="000000"/>
                </a:solidFill>
                <a:latin typeface="Arial"/>
              </a:rPr>
              <a:t>on heritage </a:t>
            </a:r>
            <a:r>
              <a:rPr lang="en-US" sz="1350" b="1" dirty="0" smtClean="0">
                <a:solidFill>
                  <a:srgbClr val="000000"/>
                </a:solidFill>
                <a:latin typeface="Arial"/>
              </a:rPr>
              <a:t>imager) </a:t>
            </a:r>
            <a:endParaRPr lang="en-US" sz="1350" b="1" dirty="0">
              <a:solidFill>
                <a:srgbClr val="000000"/>
              </a:solidFill>
              <a:latin typeface="Arial"/>
            </a:endParaRPr>
          </a:p>
        </p:txBody>
      </p:sp>
      <p:sp>
        <p:nvSpPr>
          <p:cNvPr id="8" name="Oval 7"/>
          <p:cNvSpPr/>
          <p:nvPr/>
        </p:nvSpPr>
        <p:spPr>
          <a:xfrm>
            <a:off x="5244073" y="302868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9" name="Oval 8"/>
          <p:cNvSpPr/>
          <p:nvPr/>
        </p:nvSpPr>
        <p:spPr>
          <a:xfrm>
            <a:off x="1984557" y="3055565"/>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0" name="Oval 9"/>
          <p:cNvSpPr/>
          <p:nvPr/>
        </p:nvSpPr>
        <p:spPr>
          <a:xfrm>
            <a:off x="5253036" y="2475407"/>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1" name="Oval 10"/>
          <p:cNvSpPr/>
          <p:nvPr/>
        </p:nvSpPr>
        <p:spPr>
          <a:xfrm>
            <a:off x="5244068" y="1897159"/>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2" name="Oval 11"/>
          <p:cNvSpPr/>
          <p:nvPr/>
        </p:nvSpPr>
        <p:spPr>
          <a:xfrm>
            <a:off x="1989886" y="247987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4" name="Oval 13"/>
          <p:cNvSpPr/>
          <p:nvPr/>
        </p:nvSpPr>
        <p:spPr>
          <a:xfrm>
            <a:off x="1989884" y="1905701"/>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Tree>
    <p:custDataLst>
      <p:tags r:id="rId1"/>
    </p:custDataLst>
    <p:extLst>
      <p:ext uri="{BB962C8B-B14F-4D97-AF65-F5344CB8AC3E}">
        <p14:creationId xmlns:p14="http://schemas.microsoft.com/office/powerpoint/2010/main" val="206115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3" y="36647"/>
            <a:ext cx="7874000" cy="760810"/>
          </a:xfrm>
        </p:spPr>
        <p:txBody>
          <a:bodyPr>
            <a:noAutofit/>
          </a:bodyPr>
          <a:lstStyle/>
          <a:p>
            <a:r>
              <a:rPr lang="en-US" sz="2400" dirty="0" smtClean="0">
                <a:solidFill>
                  <a:srgbClr val="FFC000"/>
                </a:solidFill>
              </a:rPr>
              <a:t>Transmittance is very strong in the “veggie” Band with a very narrow spectral width compared to the Red band.</a:t>
            </a:r>
            <a:endParaRPr lang="en-US" sz="2400" dirty="0">
              <a:solidFill>
                <a:srgbClr val="FFC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943" y="921544"/>
            <a:ext cx="4959803" cy="3857625"/>
          </a:xfrm>
          <a:prstGeom prst="rect">
            <a:avLst/>
          </a:prstGeom>
        </p:spPr>
      </p:pic>
      <p:sp>
        <p:nvSpPr>
          <p:cNvPr id="6" name="TextBox 5"/>
          <p:cNvSpPr txBox="1"/>
          <p:nvPr/>
        </p:nvSpPr>
        <p:spPr>
          <a:xfrm rot="16200000">
            <a:off x="6118170" y="1820827"/>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6" name="TextBox 15"/>
          <p:cNvSpPr txBox="1"/>
          <p:nvPr/>
        </p:nvSpPr>
        <p:spPr>
          <a:xfrm rot="16200000">
            <a:off x="6118170" y="3585338"/>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9" name="TextBox 18"/>
          <p:cNvSpPr txBox="1"/>
          <p:nvPr/>
        </p:nvSpPr>
        <p:spPr>
          <a:xfrm>
            <a:off x="4763939" y="2372440"/>
            <a:ext cx="500586"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0.64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0" name="TextBox 19"/>
          <p:cNvSpPr txBox="1"/>
          <p:nvPr/>
        </p:nvSpPr>
        <p:spPr>
          <a:xfrm>
            <a:off x="3324473" y="2372439"/>
            <a:ext cx="492571"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0.47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1" name="TextBox 20"/>
          <p:cNvSpPr txBox="1"/>
          <p:nvPr/>
        </p:nvSpPr>
        <p:spPr>
          <a:xfrm>
            <a:off x="2356496" y="4155061"/>
            <a:ext cx="505395"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0.86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4" name="TextBox 23"/>
          <p:cNvSpPr txBox="1"/>
          <p:nvPr/>
        </p:nvSpPr>
        <p:spPr>
          <a:xfrm>
            <a:off x="3673194" y="415506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1.38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5" name="TextBox 24"/>
          <p:cNvSpPr txBox="1"/>
          <p:nvPr/>
        </p:nvSpPr>
        <p:spPr>
          <a:xfrm>
            <a:off x="4291146" y="416220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1.61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6" name="TextBox 25"/>
          <p:cNvSpPr txBox="1"/>
          <p:nvPr/>
        </p:nvSpPr>
        <p:spPr>
          <a:xfrm>
            <a:off x="5873489" y="4155061"/>
            <a:ext cx="422039"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2.2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3" name="TextBox 2"/>
          <p:cNvSpPr txBox="1"/>
          <p:nvPr/>
        </p:nvSpPr>
        <p:spPr>
          <a:xfrm>
            <a:off x="3450167"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a:t>
            </a:r>
            <a:endParaRPr lang="en-US" sz="1600" b="1" dirty="0">
              <a:solidFill>
                <a:schemeClr val="bg1"/>
              </a:solidFill>
            </a:endParaRPr>
          </a:p>
        </p:txBody>
      </p:sp>
      <p:sp>
        <p:nvSpPr>
          <p:cNvPr id="17" name="TextBox 16"/>
          <p:cNvSpPr txBox="1"/>
          <p:nvPr/>
        </p:nvSpPr>
        <p:spPr>
          <a:xfrm>
            <a:off x="4938568"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2</a:t>
            </a:r>
            <a:endParaRPr lang="en-US" sz="1600" b="1" dirty="0">
              <a:solidFill>
                <a:schemeClr val="bg1"/>
              </a:solidFill>
            </a:endParaRPr>
          </a:p>
        </p:txBody>
      </p:sp>
      <p:sp>
        <p:nvSpPr>
          <p:cNvPr id="18" name="TextBox 17"/>
          <p:cNvSpPr txBox="1"/>
          <p:nvPr/>
        </p:nvSpPr>
        <p:spPr>
          <a:xfrm>
            <a:off x="249767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3</a:t>
            </a:r>
            <a:endParaRPr lang="en-US" sz="1600" b="1" dirty="0">
              <a:solidFill>
                <a:schemeClr val="bg1"/>
              </a:solidFill>
            </a:endParaRPr>
          </a:p>
        </p:txBody>
      </p:sp>
      <p:sp>
        <p:nvSpPr>
          <p:cNvPr id="22" name="TextBox 21"/>
          <p:cNvSpPr txBox="1"/>
          <p:nvPr/>
        </p:nvSpPr>
        <p:spPr>
          <a:xfrm>
            <a:off x="3791371"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4</a:t>
            </a:r>
          </a:p>
        </p:txBody>
      </p:sp>
      <p:sp>
        <p:nvSpPr>
          <p:cNvPr id="27" name="TextBox 26"/>
          <p:cNvSpPr txBox="1"/>
          <p:nvPr/>
        </p:nvSpPr>
        <p:spPr>
          <a:xfrm>
            <a:off x="437352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5</a:t>
            </a:r>
          </a:p>
        </p:txBody>
      </p:sp>
      <p:sp>
        <p:nvSpPr>
          <p:cNvPr id="28" name="TextBox 27"/>
          <p:cNvSpPr txBox="1"/>
          <p:nvPr/>
        </p:nvSpPr>
        <p:spPr>
          <a:xfrm>
            <a:off x="5955063" y="2880360"/>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6</a:t>
            </a:r>
          </a:p>
        </p:txBody>
      </p:sp>
    </p:spTree>
    <p:custDataLst>
      <p:tags r:id="rId1"/>
    </p:custDataLst>
    <p:extLst>
      <p:ext uri="{BB962C8B-B14F-4D97-AF65-F5344CB8AC3E}">
        <p14:creationId xmlns:p14="http://schemas.microsoft.com/office/powerpoint/2010/main" val="10952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“Veggie” Band</a:t>
            </a:r>
            <a:endParaRPr lang="en-US" dirty="0"/>
          </a:p>
        </p:txBody>
      </p:sp>
      <p:sp>
        <p:nvSpPr>
          <p:cNvPr id="3" name="Content Placeholder 2"/>
          <p:cNvSpPr>
            <a:spLocks noGrp="1"/>
          </p:cNvSpPr>
          <p:nvPr>
            <p:ph idx="1"/>
          </p:nvPr>
        </p:nvSpPr>
        <p:spPr>
          <a:xfrm>
            <a:off x="457199" y="800100"/>
            <a:ext cx="8449733" cy="3943350"/>
          </a:xfrm>
        </p:spPr>
        <p:txBody>
          <a:bodyPr>
            <a:normAutofit lnSpcReduction="10000"/>
          </a:bodyPr>
          <a:lstStyle/>
          <a:p>
            <a:r>
              <a:rPr lang="en-US" dirty="0" smtClean="0"/>
              <a:t>1.0-km, spatial resolution.</a:t>
            </a:r>
          </a:p>
          <a:p>
            <a:r>
              <a:rPr lang="en-US" dirty="0" smtClean="0"/>
              <a:t>Can be </a:t>
            </a:r>
            <a:r>
              <a:rPr lang="en-US" dirty="0"/>
              <a:t>used </a:t>
            </a:r>
            <a:r>
              <a:rPr lang="en-US" dirty="0" smtClean="0"/>
              <a:t>to identify day time burn scars, flash floods, mud slides, clouds, fog and aerosols and even forest regrowth patterns.</a:t>
            </a:r>
          </a:p>
          <a:p>
            <a:r>
              <a:rPr lang="en-US" dirty="0" smtClean="0"/>
              <a:t> Excellent for revealing features such as:</a:t>
            </a:r>
          </a:p>
          <a:p>
            <a:pPr lvl="1"/>
            <a:r>
              <a:rPr lang="en-US" dirty="0" smtClean="0"/>
              <a:t>Analyzing areal extent of flooding.</a:t>
            </a:r>
          </a:p>
          <a:p>
            <a:pPr lvl="1"/>
            <a:r>
              <a:rPr lang="en-US" dirty="0" smtClean="0"/>
              <a:t>Detecting wildfire burn scars.</a:t>
            </a:r>
          </a:p>
          <a:p>
            <a:r>
              <a:rPr lang="en-US" dirty="0" smtClean="0"/>
              <a:t>Information from </a:t>
            </a:r>
            <a:r>
              <a:rPr lang="en-US" dirty="0" smtClean="0"/>
              <a:t>0.86 </a:t>
            </a:r>
            <a:r>
              <a:rPr lang="en-US" dirty="0" smtClean="0">
                <a:latin typeface="Symbol" panose="05050102010706020507" pitchFamily="18" charset="2"/>
              </a:rPr>
              <a:t>m</a:t>
            </a:r>
            <a:r>
              <a:rPr lang="en-US" dirty="0" smtClean="0"/>
              <a:t>m can be very helpful in derived products that assess land characteristics relating to fire, flood and vegetation patterns.</a:t>
            </a:r>
          </a:p>
          <a:p>
            <a:r>
              <a:rPr lang="en-US" dirty="0" smtClean="0"/>
              <a:t>0.86 </a:t>
            </a:r>
            <a:r>
              <a:rPr lang="en-US" dirty="0">
                <a:latin typeface="Symbol" panose="05050102010706020507" pitchFamily="18" charset="2"/>
              </a:rPr>
              <a:t>m</a:t>
            </a:r>
            <a:r>
              <a:rPr lang="en-US" dirty="0"/>
              <a:t>m </a:t>
            </a:r>
            <a:r>
              <a:rPr lang="en-US" dirty="0" smtClean="0"/>
              <a:t>data are used in ‘True Color’ imagery for generating the “green” band.</a:t>
            </a:r>
            <a:endParaRPr lang="en-US" dirty="0"/>
          </a:p>
        </p:txBody>
      </p:sp>
    </p:spTree>
    <p:custDataLst>
      <p:tags r:id="rId1"/>
    </p:custDataLst>
    <p:extLst>
      <p:ext uri="{BB962C8B-B14F-4D97-AF65-F5344CB8AC3E}">
        <p14:creationId xmlns:p14="http://schemas.microsoft.com/office/powerpoint/2010/main" val="12628943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2" y="-101599"/>
            <a:ext cx="8228538" cy="880947"/>
          </a:xfrm>
        </p:spPr>
        <p:txBody>
          <a:bodyPr>
            <a:noAutofit/>
          </a:bodyPr>
          <a:lstStyle/>
          <a:p>
            <a:r>
              <a:rPr lang="en-US" sz="2800" b="1" dirty="0" smtClean="0">
                <a:solidFill>
                  <a:srgbClr val="FF0000"/>
                </a:solidFill>
              </a:rPr>
              <a:t> The 0.86 </a:t>
            </a:r>
            <a:r>
              <a:rPr lang="en-US" sz="2800" b="1" dirty="0" smtClean="0">
                <a:solidFill>
                  <a:srgbClr val="FF0000"/>
                </a:solidFill>
                <a:latin typeface="Symbol" panose="05050102010706020507" pitchFamily="18" charset="2"/>
              </a:rPr>
              <a:t>m</a:t>
            </a:r>
            <a:r>
              <a:rPr lang="en-US" sz="2800" b="1" dirty="0" smtClean="0">
                <a:solidFill>
                  <a:srgbClr val="FF0000"/>
                </a:solidFill>
              </a:rPr>
              <a:t>m can be used to detect areal extent of flooding.</a:t>
            </a:r>
            <a:endParaRPr lang="en-US" sz="2800" b="1" dirty="0"/>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863605" y="773747"/>
            <a:ext cx="7552264" cy="4104005"/>
          </a:xfrm>
          <a:prstGeom prst="rect">
            <a:avLst/>
          </a:prstGeom>
        </p:spPr>
      </p:pic>
    </p:spTree>
    <p:custDataLst>
      <p:tags r:id="rId1"/>
    </p:custDataLst>
    <p:extLst>
      <p:ext uri="{BB962C8B-B14F-4D97-AF65-F5344CB8AC3E}">
        <p14:creationId xmlns:p14="http://schemas.microsoft.com/office/powerpoint/2010/main" val="22996949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95" y="-84666"/>
            <a:ext cx="8228538" cy="880947"/>
          </a:xfrm>
        </p:spPr>
        <p:txBody>
          <a:bodyPr>
            <a:noAutofit/>
          </a:bodyPr>
          <a:lstStyle/>
          <a:p>
            <a:r>
              <a:rPr lang="en-US" sz="2800" b="1" dirty="0" smtClean="0">
                <a:solidFill>
                  <a:srgbClr val="FF0000"/>
                </a:solidFill>
              </a:rPr>
              <a:t>Wild fire burnt scars </a:t>
            </a:r>
            <a:r>
              <a:rPr lang="en-US" sz="2800" b="1" dirty="0">
                <a:solidFill>
                  <a:srgbClr val="FF0000"/>
                </a:solidFill>
              </a:rPr>
              <a:t>apparent </a:t>
            </a:r>
            <a:r>
              <a:rPr lang="en-US" sz="2800" b="1" dirty="0" smtClean="0">
                <a:solidFill>
                  <a:srgbClr val="FF0000"/>
                </a:solidFill>
              </a:rPr>
              <a:t>at 0.86 </a:t>
            </a:r>
            <a:r>
              <a:rPr lang="en-US" sz="2800" b="1" dirty="0" smtClean="0">
                <a:solidFill>
                  <a:srgbClr val="FF0000"/>
                </a:solidFill>
                <a:latin typeface="Symbol" panose="05050102010706020507" pitchFamily="18" charset="2"/>
              </a:rPr>
              <a:t>m</a:t>
            </a:r>
            <a:r>
              <a:rPr lang="en-US" sz="2800" b="1" dirty="0" smtClean="0">
                <a:solidFill>
                  <a:srgbClr val="FF0000"/>
                </a:solidFill>
              </a:rPr>
              <a:t>m </a:t>
            </a:r>
            <a:endParaRPr lang="en-US" sz="2800" b="1" dirty="0"/>
          </a:p>
        </p:txBody>
      </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2905337" y="796281"/>
            <a:ext cx="3673263" cy="1934219"/>
          </a:xfrm>
          <a:prstGeom prst="rect">
            <a:avLst/>
          </a:prstGeom>
        </p:spPr>
      </p:pic>
      <p:pic>
        <p:nvPicPr>
          <p:cNvPr id="15" name="Picture 14"/>
          <p:cNvPicPr/>
          <p:nvPr/>
        </p:nvPicPr>
        <p:blipFill>
          <a:blip r:embed="rId5">
            <a:extLst>
              <a:ext uri="{28A0092B-C50C-407E-A947-70E740481C1C}">
                <a14:useLocalDpi xmlns:a14="http://schemas.microsoft.com/office/drawing/2010/main" val="0"/>
              </a:ext>
            </a:extLst>
          </a:blip>
          <a:stretch>
            <a:fillRect/>
          </a:stretch>
        </p:blipFill>
        <p:spPr>
          <a:xfrm>
            <a:off x="2905337" y="2730500"/>
            <a:ext cx="3673263" cy="1968500"/>
          </a:xfrm>
          <a:prstGeom prst="rect">
            <a:avLst/>
          </a:prstGeom>
        </p:spPr>
      </p:pic>
      <p:sp>
        <p:nvSpPr>
          <p:cNvPr id="6" name="TextBox 5"/>
          <p:cNvSpPr txBox="1"/>
          <p:nvPr/>
        </p:nvSpPr>
        <p:spPr>
          <a:xfrm>
            <a:off x="5227073" y="805162"/>
            <a:ext cx="1351527" cy="369332"/>
          </a:xfrm>
          <a:prstGeom prst="rect">
            <a:avLst/>
          </a:prstGeom>
          <a:noFill/>
        </p:spPr>
        <p:txBody>
          <a:bodyPr wrap="none" rtlCol="0">
            <a:spAutoFit/>
          </a:bodyPr>
          <a:lstStyle/>
          <a:p>
            <a:r>
              <a:rPr lang="en-US" dirty="0" smtClean="0"/>
              <a:t>4</a:t>
            </a:r>
            <a:r>
              <a:rPr lang="en-US" baseline="30000" dirty="0" smtClean="0"/>
              <a:t>th</a:t>
            </a:r>
            <a:r>
              <a:rPr lang="en-US" dirty="0" smtClean="0"/>
              <a:t> July 2018</a:t>
            </a:r>
            <a:endParaRPr lang="en-US" dirty="0"/>
          </a:p>
        </p:txBody>
      </p:sp>
      <p:sp>
        <p:nvSpPr>
          <p:cNvPr id="16" name="TextBox 15"/>
          <p:cNvSpPr txBox="1"/>
          <p:nvPr/>
        </p:nvSpPr>
        <p:spPr>
          <a:xfrm>
            <a:off x="5139384" y="2730500"/>
            <a:ext cx="1439216" cy="369332"/>
          </a:xfrm>
          <a:prstGeom prst="rect">
            <a:avLst/>
          </a:prstGeom>
          <a:noFill/>
        </p:spPr>
        <p:txBody>
          <a:bodyPr wrap="none" rtlCol="0">
            <a:spAutoFit/>
          </a:bodyPr>
          <a:lstStyle/>
          <a:p>
            <a:r>
              <a:rPr lang="en-US" dirty="0" smtClean="0"/>
              <a:t>11</a:t>
            </a:r>
            <a:r>
              <a:rPr lang="en-US" baseline="30000" dirty="0" smtClean="0"/>
              <a:t>th</a:t>
            </a:r>
            <a:r>
              <a:rPr lang="en-US" dirty="0" smtClean="0"/>
              <a:t> July 2018</a:t>
            </a:r>
            <a:endParaRPr lang="en-US" dirty="0"/>
          </a:p>
        </p:txBody>
      </p:sp>
      <p:sp>
        <p:nvSpPr>
          <p:cNvPr id="18" name="Donut 17"/>
          <p:cNvSpPr/>
          <p:nvPr/>
        </p:nvSpPr>
        <p:spPr>
          <a:xfrm>
            <a:off x="4025900" y="3009900"/>
            <a:ext cx="914400" cy="609600"/>
          </a:xfrm>
          <a:prstGeom prst="donut">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0" name="Donut 19"/>
          <p:cNvSpPr/>
          <p:nvPr/>
        </p:nvSpPr>
        <p:spPr>
          <a:xfrm>
            <a:off x="4127500" y="1092200"/>
            <a:ext cx="914400" cy="609600"/>
          </a:xfrm>
          <a:prstGeom prst="donut">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ustDataLst>
      <p:tags r:id="rId1"/>
    </p:custDataLst>
    <p:extLst>
      <p:ext uri="{BB962C8B-B14F-4D97-AF65-F5344CB8AC3E}">
        <p14:creationId xmlns:p14="http://schemas.microsoft.com/office/powerpoint/2010/main" val="3376809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“Veggie” Band is critical for ABI True Color</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40768" y="800100"/>
            <a:ext cx="5062463" cy="3943350"/>
          </a:xfrm>
        </p:spPr>
      </p:pic>
    </p:spTree>
    <p:custDataLst>
      <p:tags r:id="rId1"/>
    </p:custDataLst>
    <p:extLst>
      <p:ext uri="{BB962C8B-B14F-4D97-AF65-F5344CB8AC3E}">
        <p14:creationId xmlns:p14="http://schemas.microsoft.com/office/powerpoint/2010/main" val="35572929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Veggie Band</a:t>
            </a:r>
            <a:endParaRPr lang="en-US" dirty="0"/>
          </a:p>
        </p:txBody>
      </p:sp>
      <p:sp>
        <p:nvSpPr>
          <p:cNvPr id="3" name="Content Placeholder 2"/>
          <p:cNvSpPr>
            <a:spLocks noGrp="1"/>
          </p:cNvSpPr>
          <p:nvPr>
            <p:ph idx="1"/>
          </p:nvPr>
        </p:nvSpPr>
        <p:spPr/>
        <p:txBody>
          <a:bodyPr>
            <a:normAutofit lnSpcReduction="10000"/>
          </a:bodyPr>
          <a:lstStyle/>
          <a:p>
            <a:r>
              <a:rPr lang="en-US" dirty="0"/>
              <a:t>1</a:t>
            </a:r>
            <a:r>
              <a:rPr lang="en-US" dirty="0" smtClean="0"/>
              <a:t>.0-km spatial resolution.</a:t>
            </a:r>
          </a:p>
          <a:p>
            <a:r>
              <a:rPr lang="en-US" dirty="0" smtClean="0"/>
              <a:t>Most sensitive to vegetation amongst all the ABI bands.</a:t>
            </a:r>
          </a:p>
          <a:p>
            <a:r>
              <a:rPr lang="en-US" dirty="0" smtClean="0"/>
              <a:t>Can better reveal land characters such as”</a:t>
            </a:r>
          </a:p>
          <a:p>
            <a:pPr lvl="1"/>
            <a:r>
              <a:rPr lang="en-US" dirty="0" smtClean="0"/>
              <a:t>Areal extent of flooding</a:t>
            </a:r>
          </a:p>
          <a:p>
            <a:pPr lvl="1"/>
            <a:r>
              <a:rPr lang="en-US" dirty="0" smtClean="0"/>
              <a:t>Burnt scars</a:t>
            </a:r>
          </a:p>
          <a:p>
            <a:pPr lvl="1"/>
            <a:r>
              <a:rPr lang="en-US" dirty="0" smtClean="0"/>
              <a:t>Forest regrowth patterns.</a:t>
            </a:r>
          </a:p>
          <a:p>
            <a:r>
              <a:rPr lang="en-US" dirty="0" smtClean="0"/>
              <a:t>Information from </a:t>
            </a:r>
            <a:r>
              <a:rPr lang="en-US" dirty="0"/>
              <a:t>0</a:t>
            </a:r>
            <a:r>
              <a:rPr lang="en-US" dirty="0" smtClean="0"/>
              <a:t>.86 </a:t>
            </a:r>
            <a:r>
              <a:rPr lang="en-US" dirty="0" smtClean="0">
                <a:latin typeface="Symbol" panose="05050102010706020507" pitchFamily="18" charset="2"/>
              </a:rPr>
              <a:t>m</a:t>
            </a:r>
            <a:r>
              <a:rPr lang="en-US" dirty="0" smtClean="0"/>
              <a:t>m is critical for multiple aerosols and surface Baseline  Products.</a:t>
            </a:r>
          </a:p>
          <a:p>
            <a:r>
              <a:rPr lang="en-US" dirty="0"/>
              <a:t>The 0.86 </a:t>
            </a:r>
            <a:r>
              <a:rPr lang="en-US" dirty="0">
                <a:latin typeface="Symbol" panose="05050102010706020507" pitchFamily="18" charset="2"/>
              </a:rPr>
              <a:t>m</a:t>
            </a:r>
            <a:r>
              <a:rPr lang="en-US" dirty="0"/>
              <a:t>m </a:t>
            </a:r>
            <a:r>
              <a:rPr lang="en-US" dirty="0" smtClean="0"/>
              <a:t>is also very critical for  calculating ABI Normalized Difference Vegetation Index (NDVI) and for simulating the “green” band for “True color” imagery.</a:t>
            </a:r>
            <a:endParaRPr lang="en-US" dirty="0"/>
          </a:p>
        </p:txBody>
      </p:sp>
    </p:spTree>
    <p:custDataLst>
      <p:tags r:id="rId1"/>
    </p:custDataLst>
    <p:extLst>
      <p:ext uri="{BB962C8B-B14F-4D97-AF65-F5344CB8AC3E}">
        <p14:creationId xmlns:p14="http://schemas.microsoft.com/office/powerpoint/2010/main" val="2010800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0799" y="540961"/>
            <a:ext cx="3581399" cy="553998"/>
          </a:xfrm>
          <a:prstGeom prst="rect">
            <a:avLst/>
          </a:prstGeom>
          <a:noFill/>
        </p:spPr>
        <p:txBody>
          <a:bodyPr wrap="square" lIns="0" tIns="0" rIns="0" bIns="0">
            <a:spAutoFit/>
          </a:bodyPr>
          <a:lstStyle/>
          <a:p>
            <a:pPr algn="ctr">
              <a:defRPr/>
            </a:pPr>
            <a:r>
              <a:rPr lang="en-US" sz="3600" b="1" dirty="0">
                <a:solidFill>
                  <a:prstClr val="white"/>
                </a:solidFill>
                <a:effectLst>
                  <a:outerShdw blurRad="38100" dist="38100" dir="2700000" algn="tl">
                    <a:srgbClr val="000000">
                      <a:alpha val="43137"/>
                    </a:srgbClr>
                  </a:outerShdw>
                </a:effectLst>
                <a:latin typeface="Calibri"/>
                <a:ea typeface="+mn-ea"/>
              </a:rPr>
              <a:t>Thank you</a:t>
            </a:r>
          </a:p>
        </p:txBody>
      </p:sp>
      <p:sp>
        <p:nvSpPr>
          <p:cNvPr id="4" name="TextBox 3"/>
          <p:cNvSpPr txBox="1"/>
          <p:nvPr/>
        </p:nvSpPr>
        <p:spPr>
          <a:xfrm>
            <a:off x="2595158" y="1047610"/>
            <a:ext cx="7336052" cy="4108817"/>
          </a:xfrm>
          <a:prstGeom prst="rect">
            <a:avLst/>
          </a:prstGeom>
          <a:noFill/>
        </p:spPr>
        <p:txBody>
          <a:bodyPr wrap="square">
            <a:spAutoFit/>
          </a:bodyPr>
          <a:lstStyle/>
          <a:p>
            <a:pPr algn="ctr">
              <a:defRPr/>
            </a:pPr>
            <a:r>
              <a:rPr lang="en-US" sz="2000" b="1" dirty="0">
                <a:solidFill>
                  <a:srgbClr val="FFFFFF"/>
                </a:solidFill>
                <a:effectLst>
                  <a:outerShdw blurRad="38100" dist="38100" dir="2700000" algn="tl">
                    <a:srgbClr val="000000">
                      <a:alpha val="43137"/>
                    </a:srgbClr>
                  </a:outerShdw>
                </a:effectLst>
                <a:latin typeface="Calibri"/>
                <a:ea typeface="+mn-ea"/>
              </a:rPr>
              <a:t>For more information visit </a:t>
            </a:r>
            <a:r>
              <a:rPr lang="en-US" sz="2000" b="1" dirty="0" smtClean="0">
                <a:solidFill>
                  <a:srgbClr val="FFC000"/>
                </a:solidFill>
                <a:effectLst>
                  <a:outerShdw blurRad="38100" dist="38100" dir="2700000" algn="tl">
                    <a:srgbClr val="000000">
                      <a:alpha val="43137"/>
                    </a:srgbClr>
                  </a:outerShdw>
                </a:effectLst>
                <a:latin typeface="Calibri"/>
                <a:ea typeface="+mn-ea"/>
              </a:rPr>
              <a:t>www.goes-r.gov  -- </a:t>
            </a:r>
          </a:p>
          <a:p>
            <a:pPr algn="ctr">
              <a:defRPr/>
            </a:pPr>
            <a:r>
              <a:rPr lang="en-US" sz="2000" b="1" dirty="0" smtClean="0">
                <a:solidFill>
                  <a:srgbClr val="FFC000"/>
                </a:solidFill>
                <a:effectLst>
                  <a:outerShdw blurRad="38100" dist="38100" dir="2700000" algn="tl">
                    <a:srgbClr val="000000">
                      <a:alpha val="43137"/>
                    </a:srgbClr>
                  </a:outerShdw>
                </a:effectLst>
                <a:latin typeface="Calibri"/>
                <a:ea typeface="+mn-ea"/>
              </a:rPr>
              <a:t>or find your favorite social media link below</a:t>
            </a: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1F497D"/>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www.facebook.com/</a:t>
            </a:r>
            <a:r>
              <a:rPr lang="en-US" sz="2400" b="1" dirty="0" err="1">
                <a:solidFill>
                  <a:srgbClr val="FFC000"/>
                </a:solidFill>
                <a:effectLst>
                  <a:outerShdw blurRad="38100" dist="38100" dir="2700000" algn="tl">
                    <a:srgbClr val="000000">
                      <a:alpha val="43137"/>
                    </a:srgbClr>
                  </a:outerShdw>
                </a:effectLst>
                <a:latin typeface="Calibri"/>
                <a:ea typeface="+mn-ea"/>
              </a:rPr>
              <a:t>GOESRsatellite</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www.youtube.com/user/</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twitter.com/</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defRPr/>
            </a:pPr>
            <a:r>
              <a:rPr lang="en-US" sz="2400" b="1" dirty="0">
                <a:solidFill>
                  <a:srgbClr val="FFC000"/>
                </a:solidFill>
                <a:effectLst>
                  <a:outerShdw blurRad="38100" dist="38100" dir="2700000" algn="tl">
                    <a:srgbClr val="000000">
                      <a:alpha val="43137"/>
                    </a:srgbClr>
                  </a:outerShdw>
                </a:effectLst>
                <a:latin typeface="Calibri"/>
                <a:ea typeface="+mn-ea"/>
              </a:rPr>
              <a:t>www.flickr.com/photos/noaasatellites</a:t>
            </a:r>
          </a:p>
        </p:txBody>
      </p:sp>
      <p:pic>
        <p:nvPicPr>
          <p:cNvPr id="5" name="Picture 4" descr="SocialMedia_Ic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4790">
            <a:off x="5161881" y="1686585"/>
            <a:ext cx="1992455" cy="709045"/>
          </a:xfrm>
          <a:prstGeom prst="rect">
            <a:avLst/>
          </a:prstGeom>
        </p:spPr>
      </p:pic>
    </p:spTree>
    <p:custDataLst>
      <p:tags r:id="rId1"/>
    </p:custDataLst>
    <p:extLst>
      <p:ext uri="{BB962C8B-B14F-4D97-AF65-F5344CB8AC3E}">
        <p14:creationId xmlns:p14="http://schemas.microsoft.com/office/powerpoint/2010/main" val="40275472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3409468-c:\users\scottl\visit\shymet\shymetcourseoneintro.pptx"/>
  <p:tag name="ARTICULATE_PRESENTER_VERSION" val="7"/>
  <p:tag name="ARTICULATE_USED_PAGE_ORIENTATION" val="1"/>
  <p:tag name="ARTICULATE_USED_PAGE_SIZE" val="15"/>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USED_LAYOUT" val="1"/>
  <p:tag name="AUDIO_ID" val="264"/>
  <p:tag name="ARTICULATE_AUDIO_RECORDED" val="1"/>
  <p:tag name="ELAPSEDTIME" val="6.2"/>
  <p:tag name="ANNOTATION_COUNT"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1"/>
  <p:tag name="AUDIO_ID" val="327"/>
  <p:tag name="ARTICULATE_AUDIO_RECORDED" val="1"/>
  <p:tag name="ELAPSEDTIME" val="24.1"/>
  <p:tag name="ANNOTATION_TYPE_1" val="0"/>
  <p:tag name="ANNOTATION_START_1" val="3.7"/>
  <p:tag name="ANNOTATION_END_1" val="8.2"/>
  <p:tag name="ANNOTATION_TOP_1" val="226"/>
  <p:tag name="ANNOTATION_LEFT_1" val="888"/>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2.6"/>
  <p:tag name="ANNOTATION_TOP_2" val="256"/>
  <p:tag name="ANNOTATION_LEFT_2" val="845"/>
  <p:tag name="ANNOTATION_WIDTH_2" val="119"/>
  <p:tag name="ANNOTATION_HEIGHT_2" val="119"/>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COUN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ULLET_1" val="8226"/>
</p:tagLst>
</file>

<file path=ppt/tags/tag4.xml><?xml version="1.0" encoding="utf-8"?>
<p:tagLst xmlns:a="http://schemas.openxmlformats.org/drawingml/2006/main" xmlns:r="http://schemas.openxmlformats.org/officeDocument/2006/relationships" xmlns:p="http://schemas.openxmlformats.org/presentationml/2006/main">
  <p:tag name="ARTICULATE_USED_LAYOUT" val="1"/>
  <p:tag name="AUDIO_ID" val="474"/>
  <p:tag name="ARTICULATE_AUDIO_RECORDED" val="1"/>
  <p:tag name="ELAPSEDTIME" val="48.8"/>
  <p:tag name="ANNOTATION_TYPE_1" val="0"/>
  <p:tag name="ANNOTATION_START_1" val="9.0"/>
  <p:tag name="ANNOTATION_END_1" val="12.0"/>
  <p:tag name="ANNOTATION_TOP_1" val="131"/>
  <p:tag name="ANNOTATION_LEFT_1" val="223"/>
  <p:tag name="ANNOTATION_WIDTH_1" val="119"/>
  <p:tag name="ANNOTATION_HEIGHT_1" val="119"/>
  <p:tag name="ANNOTATION_ANIMATION_1" val="3"/>
  <p:tag name="ANNOTATION_ROTATION_1" val="9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12.0"/>
  <p:tag name="ANNOTATION_END_2" val="13.5"/>
  <p:tag name="ANNOTATION_TOP_2" val="127"/>
  <p:tag name="ANNOTATION_LEFT_2" val="296"/>
  <p:tag name="ANNOTATION_WIDTH_2" val="119"/>
  <p:tag name="ANNOTATION_HEIGHT_2" val="119"/>
  <p:tag name="ANNOTATION_ANIMATION_2" val="3"/>
  <p:tag name="ANNOTATION_ROTATION_2" val="9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13.5"/>
  <p:tag name="ANNOTATION_END_3" val="15.1"/>
  <p:tag name="ANNOTATION_TOP_3" val="127"/>
  <p:tag name="ANNOTATION_LEFT_3" val="414"/>
  <p:tag name="ANNOTATION_WIDTH_3" val="119"/>
  <p:tag name="ANNOTATION_HEIGHT_3" val="119"/>
  <p:tag name="ANNOTATION_ANIMATION_3" val="3"/>
  <p:tag name="ANNOTATION_ROTATION_3" val="9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15.1"/>
  <p:tag name="ANNOTATION_END_4" val="17.5"/>
  <p:tag name="ANNOTATION_TOP_4" val="133"/>
  <p:tag name="ANNOTATION_LEFT_4" val="556"/>
  <p:tag name="ANNOTATION_WIDTH_4" val="119"/>
  <p:tag name="ANNOTATION_HEIGHT_4" val="119"/>
  <p:tag name="ANNOTATION_ANIMATION_4" val="3"/>
  <p:tag name="ANNOTATION_ROTATION_4" val="9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17.5"/>
  <p:tag name="ANNOTATION_END_5" val="22.0"/>
  <p:tag name="ANNOTATION_TOP_5" val="132"/>
  <p:tag name="ANNOTATION_LEFT_5" val="700"/>
  <p:tag name="ANNOTATION_WIDTH_5" val="119"/>
  <p:tag name="ANNOTATION_HEIGHT_5" val="119"/>
  <p:tag name="ANNOTATION_ANIMATION_5" val="3"/>
  <p:tag name="ANNOTATION_ROTATION_5" val="9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22.0"/>
  <p:tag name="ANNOTATION_END_6" val="23.3"/>
  <p:tag name="ANNOTATION_TOP_6" val="209"/>
  <p:tag name="ANNOTATION_LEFT_6" val="208"/>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23.3"/>
  <p:tag name="ANNOTATION_END_7" val="24.5"/>
  <p:tag name="ANNOTATION_TOP_7" val="274"/>
  <p:tag name="ANNOTATION_LEFT_7" val="203"/>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24.5"/>
  <p:tag name="ANNOTATION_END_8" val="28.8"/>
  <p:tag name="ANNOTATION_TOP_8" val="329"/>
  <p:tag name="ANNOTATION_LEFT_8" val="202"/>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TYPE_9" val="0"/>
  <p:tag name="ANNOTATION_START_9" val="28.8"/>
  <p:tag name="ANNOTATION_END_9" val="29.8"/>
  <p:tag name="ANNOTATION_TOP_9" val="240"/>
  <p:tag name="ANNOTATION_LEFT_9" val="185"/>
  <p:tag name="ANNOTATION_WIDTH_9" val="119"/>
  <p:tag name="ANNOTATION_HEIGHT_9" val="119"/>
  <p:tag name="ANNOTATION_ANIMATION_9" val="3"/>
  <p:tag name="ANNOTATION_ROTATION_9" val="0"/>
  <p:tag name="ANNOTATION_SUB_TYPE_9" val="1"/>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540"/>
  <p:tag name="ANNOTATION_TYPE_10" val="0"/>
  <p:tag name="ANNOTATION_START_10" val="29.8"/>
  <p:tag name="ANNOTATION_END_10" val="34.6"/>
  <p:tag name="ANNOTATION_TOP_10" val="240"/>
  <p:tag name="ANNOTATION_LEFT_10" val="185"/>
  <p:tag name="ANNOTATION_WIDTH_10" val="119"/>
  <p:tag name="ANNOTATION_HEIGHT_10" val="119"/>
  <p:tag name="ANNOTATION_ANIMATION_10" val="3"/>
  <p:tag name="ANNOTATION_ROTATION_10" val="0"/>
  <p:tag name="ANNOTATION_SUB_TYPE_10" val="1"/>
  <p:tag name="ANNOTATION_LOOP_COUNT_10" val="1"/>
  <p:tag name="ANNOTATION_BOX_RADIUS_10" val="0"/>
  <p:tag name="ANNOTATION_SCALE_10" val="100"/>
  <p:tag name="ANNOTATION_BORDER_ALPHA_10" val="100"/>
  <p:tag name="ANNOTATION_BORDER_COLOR_10" val="16777215"/>
  <p:tag name="ANNOTATION_FILL_COLOR_10" val="683492"/>
  <p:tag name="ANNOTATION_FILL_ALPHA_10" val="100"/>
  <p:tag name="ANNOTATION_BORDER_WIDTH_10" val="2"/>
  <p:tag name="ANNOTATION_SLIDE_WIDTH_10" val="960"/>
  <p:tag name="ANNOTATION_SLIDE_HEIGHT_10" val="540"/>
  <p:tag name="ANNOTATION_TYPE_11" val="0"/>
  <p:tag name="ANNOTATION_START_11" val="34.6"/>
  <p:tag name="ANNOTATION_END_11" val="37.3"/>
  <p:tag name="ANNOTATION_TOP_11" val="243"/>
  <p:tag name="ANNOTATION_LEFT_11" val="537"/>
  <p:tag name="ANNOTATION_WIDTH_11" val="119"/>
  <p:tag name="ANNOTATION_HEIGHT_11" val="119"/>
  <p:tag name="ANNOTATION_ANIMATION_11" val="3"/>
  <p:tag name="ANNOTATION_ROTATION_11" val="0"/>
  <p:tag name="ANNOTATION_SUB_TYPE_11" val="1"/>
  <p:tag name="ANNOTATION_LOOP_COUNT_11" val="1"/>
  <p:tag name="ANNOTATION_BOX_RADIUS_11" val="0"/>
  <p:tag name="ANNOTATION_SCALE_11" val="100"/>
  <p:tag name="ANNOTATION_BORDER_ALPHA_11" val="100"/>
  <p:tag name="ANNOTATION_BORDER_COLOR_11" val="16777215"/>
  <p:tag name="ANNOTATION_FILL_COLOR_11" val="683492"/>
  <p:tag name="ANNOTATION_FILL_ALPHA_11" val="100"/>
  <p:tag name="ANNOTATION_BORDER_WIDTH_11" val="2"/>
  <p:tag name="ANNOTATION_SLIDE_WIDTH_11" val="960"/>
  <p:tag name="ANNOTATION_SLIDE_HEIGHT_11" val="540"/>
  <p:tag name="ANNOTATION_COUNT" val="1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6.xml><?xml version="1.0" encoding="utf-8"?>
<p:tagLst xmlns:a="http://schemas.openxmlformats.org/drawingml/2006/main" xmlns:r="http://schemas.openxmlformats.org/officeDocument/2006/relationships" xmlns:p="http://schemas.openxmlformats.org/presentationml/2006/main">
  <p:tag name="ARTICULATE_USED_LAYOUT" val="2"/>
  <p:tag name="AUDIO_ID" val="476"/>
  <p:tag name="ARTICULATE_AUDIO_RECORDED" val="1"/>
  <p:tag name="ELAPSEDTIME" val="52.7"/>
  <p:tag name="ANNOTATION_TYPE_1" val="0"/>
  <p:tag name="ANNOTATION_START_1" val="14.0"/>
  <p:tag name="ANNOTATION_END_1" val="21.7"/>
  <p:tag name="ANNOTATION_TOP_1" val="202"/>
  <p:tag name="ANNOTATION_LEFT_1" val="286"/>
  <p:tag name="ANNOTATION_WIDTH_1" val="119"/>
  <p:tag name="ANNOTATION_HEIGHT_1" val="119"/>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1.7"/>
  <p:tag name="ANNOTATION_END_2" val="23.3"/>
  <p:tag name="ANNOTATION_TOP_2" val="226"/>
  <p:tag name="ANNOTATION_LEFT_2" val="377"/>
  <p:tag name="ANNOTATION_WIDTH_2" val="119"/>
  <p:tag name="ANNOTATION_HEIGHT_2" val="119"/>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23.3"/>
  <p:tag name="ANNOTATION_END_3" val="24.7"/>
  <p:tag name="ANNOTATION_TOP_3" val="224"/>
  <p:tag name="ANNOTATION_LEFT_3" val="506"/>
  <p:tag name="ANNOTATION_WIDTH_3" val="119"/>
  <p:tag name="ANNOTATION_HEIGHT_3" val="119"/>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24.7"/>
  <p:tag name="ANNOTATION_END_4" val="26.8"/>
  <p:tag name="ANNOTATION_TOP_4" val="393"/>
  <p:tag name="ANNOTATION_LEFT_4" val="634"/>
  <p:tag name="ANNOTATION_WIDTH_4" val="119"/>
  <p:tag name="ANNOTATION_HEIGHT_4" val="119"/>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29.1"/>
  <p:tag name="ANNOTATION_END_5" val="31.9"/>
  <p:tag name="ANNOTATION_TOP_5" val="377"/>
  <p:tag name="ANNOTATION_LEFT_5" val="333"/>
  <p:tag name="ANNOTATION_WIDTH_5" val="119"/>
  <p:tag name="ANNOTATION_HEIGHT_5" val="119"/>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31.9"/>
  <p:tag name="ANNOTATION_END_6" val="33.9"/>
  <p:tag name="ANNOTATION_TOP_6" val="180"/>
  <p:tag name="ANNOTATION_LEFT_6" val="321"/>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33.9"/>
  <p:tag name="ANNOTATION_END_7" val="35.8"/>
  <p:tag name="ANNOTATION_TOP_7" val="166"/>
  <p:tag name="ANNOTATION_LEFT_7" val="406"/>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38.3"/>
  <p:tag name="ANNOTATION_END_8" val="45.4"/>
  <p:tag name="ANNOTATION_TOP_8" val="322"/>
  <p:tag name="ANNOTATION_LEFT_8" val="394"/>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COUNT" val="8"/>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BULLET_1" val="8226"/>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Normal_Launch_Show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Normal_Launch_ShowTemp</Template>
  <TotalTime>4089</TotalTime>
  <Words>1121</Words>
  <Application>Microsoft Macintosh PowerPoint</Application>
  <PresentationFormat>On-screen Show (16:9)</PresentationFormat>
  <Paragraphs>124</Paragraphs>
  <Slides>9</Slides>
  <Notes>9</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Normal_Launch_ShowTemp</vt:lpstr>
      <vt:lpstr>Custom Design</vt:lpstr>
      <vt:lpstr>1_Custom Design</vt:lpstr>
      <vt:lpstr>CIMSS_Template_2013Logo</vt:lpstr>
      <vt:lpstr>PowerPoint Presentation</vt:lpstr>
      <vt:lpstr>PowerPoint Presentation</vt:lpstr>
      <vt:lpstr>Transmittance is very strong in the “veggie” Band with a very narrow spectral width compared to the Red band.</vt:lpstr>
      <vt:lpstr>Why use the “Veggie” Band</vt:lpstr>
      <vt:lpstr> The 0.86 mm can be used to detect areal extent of flooding.</vt:lpstr>
      <vt:lpstr>Wild fire burnt scars apparent at 0.86 mm </vt:lpstr>
      <vt:lpstr>“Veggie” Band is critical for ABI True Color</vt:lpstr>
      <vt:lpstr>Why use the Veggie Band</vt:lpstr>
      <vt:lpstr>PowerPoint Presentation</vt:lpstr>
    </vt:vector>
  </TitlesOfParts>
  <Company>GOES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Michelle (GSFC-417.0)[ADNET SYSTEMS INC]</dc:creator>
  <cp:lastModifiedBy>kbah Bah</cp:lastModifiedBy>
  <cp:revision>212</cp:revision>
  <cp:lastPrinted>2018-10-29T01:05:05Z</cp:lastPrinted>
  <dcterms:created xsi:type="dcterms:W3CDTF">2016-10-07T13:19:50Z</dcterms:created>
  <dcterms:modified xsi:type="dcterms:W3CDTF">2018-11-27T18:01:38Z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RELAMPAGO GOES-R Training- Introduction_sgoodman</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AD3E861B-003F-4557-AAF7-ED960FC9E00C</vt:lpwstr>
  </property>
  <property fmtid="{D5CDD505-2E9C-101B-9397-08002B2CF9AE}" pid="6" name="ArticulateProjectFull">
    <vt:lpwstr>C:\Users\scottl\VISIT\SHyMet\TheBlueBand.ppta</vt:lpwstr>
  </property>
</Properties>
</file>