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4" r:id="rId3"/>
    <p:sldMasterId id="2147483661" r:id="rId4"/>
  </p:sldMasterIdLst>
  <p:notesMasterIdLst>
    <p:notesMasterId r:id="rId15"/>
  </p:notesMasterIdLst>
  <p:sldIdLst>
    <p:sldId id="327" r:id="rId5"/>
    <p:sldId id="474" r:id="rId6"/>
    <p:sldId id="476" r:id="rId7"/>
    <p:sldId id="478" r:id="rId8"/>
    <p:sldId id="480" r:id="rId9"/>
    <p:sldId id="481" r:id="rId10"/>
    <p:sldId id="482" r:id="rId11"/>
    <p:sldId id="483" r:id="rId12"/>
    <p:sldId id="484" r:id="rId13"/>
    <p:sldId id="264" r:id="rId14"/>
  </p:sldIdLst>
  <p:sldSz cx="9144000" cy="5143500" type="screen16x9"/>
  <p:notesSz cx="7010400" cy="9296400"/>
  <p:custDataLst>
    <p:tags r:id="rId1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232">
          <p15:clr>
            <a:srgbClr val="A4A3A4"/>
          </p15:clr>
        </p15:guide>
        <p15:guide id="4" pos="31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k, Joan C. (GSFC-410.0)[SGT INC]" initials="FJC(I" lastIdx="5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2" autoAdjust="0"/>
    <p:restoredTop sz="50493" autoAdjust="0"/>
  </p:normalViewPr>
  <p:slideViewPr>
    <p:cSldViewPr snapToGrid="0" snapToObjects="1" showGuides="1">
      <p:cViewPr>
        <p:scale>
          <a:sx n="75" d="100"/>
          <a:sy n="75" d="100"/>
        </p:scale>
        <p:origin x="-2984" y="-880"/>
      </p:cViewPr>
      <p:guideLst>
        <p:guide orient="horz" pos="2160"/>
        <p:guide orient="horz" pos="232"/>
        <p:guide pos="2880"/>
        <p:guide pos="3124"/>
      </p:guideLst>
    </p:cSldViewPr>
  </p:slideViewPr>
  <p:notesTextViewPr>
    <p:cViewPr>
      <p:scale>
        <a:sx n="100" d="100"/>
        <a:sy n="100" d="100"/>
      </p:scale>
      <p:origin x="0" y="0"/>
    </p:cViewPr>
  </p:notesTextViewPr>
  <p:sorterViewPr>
    <p:cViewPr>
      <p:scale>
        <a:sx n="100" d="100"/>
        <a:sy n="100" d="100"/>
      </p:scale>
      <p:origin x="0" y="-451"/>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F60C972F-73AB-4EA5-AFC6-490268068873}" type="datetimeFigureOut">
              <a:rPr lang="en-US" smtClean="0"/>
              <a:t>11/19/18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793758C-4687-48C4-851D-4E1023159749}" type="slidenum">
              <a:rPr lang="en-US" smtClean="0"/>
              <a:t>‹#›</a:t>
            </a:fld>
            <a:endParaRPr lang="en-US"/>
          </a:p>
        </p:txBody>
      </p:sp>
    </p:spTree>
    <p:extLst>
      <p:ext uri="{BB962C8B-B14F-4D97-AF65-F5344CB8AC3E}">
        <p14:creationId xmlns:p14="http://schemas.microsoft.com/office/powerpoint/2010/main" val="405198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notesMaster" Target="../notesMasters/notesMaster1.xml"/><Relationship Id="rId3"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notesMaster" Target="../notesMasters/notesMaster1.xml"/><Relationship Id="rId3"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notesMaster" Target="../notesMasters/notesMaster1.xml"/><Relationship Id="rId3"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is the SHyMet course on the Advanced Baseline Imager (the ABI), one of two sensors on GOES-R that measures the Earth's atmosphere (the Geostationary Lightning Mapper is the second).  This course has been created with funding from the GOES-R Program and it should show you uses for the 16 channels on ABI.  Contributors to this training are listed oin this slide</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1793758C-4687-48C4-851D-4E1023159749}" type="slidenum">
              <a:rPr lang="en-US" smtClean="0"/>
              <a:t>1</a:t>
            </a:fld>
            <a:endParaRPr lang="en-US"/>
          </a:p>
        </p:txBody>
      </p:sp>
    </p:spTree>
    <p:extLst>
      <p:ext uri="{BB962C8B-B14F-4D97-AF65-F5344CB8AC3E}">
        <p14:creationId xmlns:p14="http://schemas.microsoft.com/office/powerpoint/2010/main" val="1349973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There are places online that you can find.  Here as some Social </a:t>
            </a:r>
            <a:r>
              <a:rPr lang="en-US" smtClean="0"/>
              <a:t>Media contacts as of 2018.</a:t>
            </a:r>
            <a:endParaRPr lang="en-US"/>
          </a:p>
        </p:txBody>
      </p:sp>
      <p:sp>
        <p:nvSpPr>
          <p:cNvPr id="4" name="Slide Number Placeholder 3"/>
          <p:cNvSpPr>
            <a:spLocks noGrp="1"/>
          </p:cNvSpPr>
          <p:nvPr>
            <p:ph type="sldNum" sz="quarter" idx="10"/>
          </p:nvPr>
        </p:nvSpPr>
        <p:spPr/>
        <p:txBody>
          <a:bodyPr/>
          <a:lstStyle/>
          <a:p>
            <a:fld id="{1793758C-4687-48C4-851D-4E1023159749}" type="slidenum">
              <a:rPr lang="en-US" smtClean="0"/>
              <a:t>10</a:t>
            </a:fld>
            <a:endParaRPr lang="en-US"/>
          </a:p>
        </p:txBody>
      </p:sp>
    </p:spTree>
    <p:extLst>
      <p:ext uri="{BB962C8B-B14F-4D97-AF65-F5344CB8AC3E}">
        <p14:creationId xmlns:p14="http://schemas.microsoft.com/office/powerpoint/2010/main" val="3269706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This table is based on Schmit et al, 2017.  (References are listed at the end of this training)   Band numbers are shown (you can also call them channels), as well as the central wavelength, the wavelength range, the pixel resolution at the satellite sub-point (That is, nadir), and the nickname.  The green circles are around bands5 1, 3 and 5, which bands have 1-km resolution at the sub-satellite point.  The highest-resolution band, band 2, the 0.64 micrometer band (the so-called “Red Visible”) has half-kilometer resolution at the sub-satellite point.  This is also the band that was on earlier GOES instruments.</a:t>
            </a:r>
            <a:endParaRPr lang="en-US">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You might be asking:  WHY are these wavelengths chosen for band placement?  Are they random?  No!  As you'll see next, there's a reason</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FB8066-9803-47D2-B277-B8DDCEF2254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33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07000"/>
              </a:lnSpc>
            </a:pPr>
            <a:r>
              <a:rPr lang="en-US">
                <a:solidFill>
                  <a:srgbClr val="000000"/>
                </a:solidFill>
                <a:latin typeface="Calibri" panose="020F0502020204030204" pitchFamily="34" charset="0"/>
                <a:ea typeface="Times New Roman" panose="02020603050405020304" pitchFamily="18" charset="0"/>
                <a:cs typeface="Calibri" panose="020F0502020204030204" pitchFamily="34" charset="0"/>
              </a:rPr>
              <a:t>Visible and near-infrared imagery relies on reflected solar radiation to create a signal.   This chart shows similar information to the previous slide.  Band number is shown across the top.  The Roy G Biv visible spectrum is shown too - do you see why they're nicknames the blue and red bands?   The blue regions - the spectral response function - shows where information is detected for each channel.  The black line is transmittance through the atmosphere - note how it decreases across the 'blue band', band 1, because atmospheric scattering increases.  Band 4, at 1.38 micrometers, is special among these 6 bands because it occupies a region with strong absorption (by water vapor).  As you'll see, that means it has a much different look than the other bands in the visible and near-infrared part of the spectrum</a:t>
            </a:r>
            <a:r>
              <a:rPr lang="en-US"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ockheed Martin Proprietary Informationockheed Martin Proprietary Information</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F8916-6BE3-459C-B53E-6BA93E1B3D01}"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11/19/18</a:t>
            </a:fld>
            <a:r>
              <a:rPr kumimoji="0" lang="en-US" sz="1200" b="0" i="0" u="none" strike="noStrike" kern="1200" cap="none" spc="0" normalizeH="0" baseline="0" noProof="0" dirty="0" smtClean="0">
                <a:ln>
                  <a:noFill/>
                </a:ln>
                <a:solidFill>
                  <a:srgbClr val="000000"/>
                </a:solidFill>
                <a:effectLst/>
                <a:uLnTx/>
                <a:uFillTx/>
                <a:latin typeface="Calibri"/>
                <a:ea typeface="+mn-ea"/>
                <a:cs typeface="+mn-cs"/>
              </a:rPr>
              <a:t>      	</a:t>
            </a:r>
            <a:fld id="{CAFEA330-336B-4FAC-9264-3F45337B3CF0}"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1615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0.47 µm, or “Blue” visible band, senses radiation in a part of the electromagnetic spectrum where scattering is important.  This channel is therefore useful for monitoring aerosols. The 0.47 µm band provides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continuous daytime observations of dust, haze, smoke and clouds and it is a key component of GOES-R Baseline Aerosol Products.</a:t>
            </a:r>
            <a:r>
              <a:rPr lang="en-US" sz="1200" kern="1200" baseline="0" dirty="0" smtClean="0">
                <a:solidFill>
                  <a:schemeClr val="tx1"/>
                </a:solidFill>
                <a:effectLst/>
                <a:latin typeface="+mn-lt"/>
                <a:ea typeface="+mn-ea"/>
                <a:cs typeface="+mn-cs"/>
              </a:rPr>
              <a:t>  It will be part of the </a:t>
            </a:r>
            <a:r>
              <a:rPr lang="en-US" sz="1200" kern="1200" dirty="0" smtClean="0">
                <a:solidFill>
                  <a:schemeClr val="tx1"/>
                </a:solidFill>
                <a:effectLst/>
                <a:latin typeface="+mn-lt"/>
                <a:ea typeface="+mn-ea"/>
                <a:cs typeface="+mn-cs"/>
              </a:rPr>
              <a:t>Baseline Snow Products as well</a:t>
            </a:r>
            <a:r>
              <a:rPr lang="en-US" sz="1200" kern="1200" baseline="0" dirty="0" smtClean="0">
                <a:solidFill>
                  <a:schemeClr val="tx1"/>
                </a:solidFill>
                <a:effectLst/>
                <a:latin typeface="+mn-lt"/>
                <a:ea typeface="+mn-ea"/>
                <a:cs typeface="+mn-cs"/>
              </a:rPr>
              <a:t> when they are produced</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Users of the ‘Blue Band’ who are interested in detecting aerosols should be mindful that the scattering angle affects dust and smoke signals: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smoke and dust are more effective forward </a:t>
            </a:r>
            <a:r>
              <a:rPr lang="en-US" sz="1200" kern="1200" dirty="0" err="1" smtClean="0">
                <a:solidFill>
                  <a:schemeClr val="tx1"/>
                </a:solidFill>
                <a:effectLst/>
                <a:latin typeface="+mn-lt"/>
                <a:ea typeface="+mn-ea"/>
                <a:cs typeface="+mn-cs"/>
              </a:rPr>
              <a:t>scatterers</a:t>
            </a:r>
            <a:r>
              <a:rPr lang="en-US" sz="1200" kern="1200" dirty="0" smtClean="0">
                <a:solidFill>
                  <a:schemeClr val="tx1"/>
                </a:solidFill>
                <a:effectLst/>
                <a:latin typeface="+mn-lt"/>
                <a:ea typeface="+mn-ea"/>
                <a:cs typeface="+mn-cs"/>
              </a:rPr>
              <a:t> than backward </a:t>
            </a:r>
            <a:r>
              <a:rPr lang="en-US" sz="1200" kern="1200" dirty="0" err="1" smtClean="0">
                <a:solidFill>
                  <a:schemeClr val="tx1"/>
                </a:solidFill>
                <a:effectLst/>
                <a:latin typeface="+mn-lt"/>
                <a:ea typeface="+mn-ea"/>
                <a:cs typeface="+mn-cs"/>
              </a:rPr>
              <a:t>scatterers</a:t>
            </a:r>
            <a:r>
              <a:rPr lang="en-US" sz="1200" kern="1200" dirty="0" smtClean="0">
                <a:solidFill>
                  <a:schemeClr val="tx1"/>
                </a:solidFill>
                <a:effectLst/>
                <a:latin typeface="+mn-lt"/>
                <a:ea typeface="+mn-ea"/>
                <a:cs typeface="+mn-cs"/>
              </a:rPr>
              <a:t>.  Thus, smoke and dust signals are more apparent when the sun is low in the sky vs. high in the sky.</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Blue band in combination with a “Green” band simulated from the “Vegetation” band (0.86 µm) and the “Red” band (0.64 µm), provides approximate “natural true color” imagery of the Earth.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4</a:t>
            </a:fld>
            <a:endParaRPr lang="en-US"/>
          </a:p>
        </p:txBody>
      </p:sp>
    </p:spTree>
    <p:extLst>
      <p:ext uri="{BB962C8B-B14F-4D97-AF65-F5344CB8AC3E}">
        <p14:creationId xmlns:p14="http://schemas.microsoft.com/office/powerpoint/2010/main" val="3769645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shows smoke more apparent in the blue band over northern Mexico than in the higher-resolution red band or in the ‘Veggie Band’.  The ‘Cirrus Channel’ is also shown.</a:t>
            </a:r>
            <a:endParaRPr lang="en-US" dirty="0"/>
          </a:p>
        </p:txBody>
      </p:sp>
      <p:sp>
        <p:nvSpPr>
          <p:cNvPr id="4" name="Slide Number Placeholder 3"/>
          <p:cNvSpPr>
            <a:spLocks noGrp="1"/>
          </p:cNvSpPr>
          <p:nvPr>
            <p:ph type="sldNum" sz="quarter" idx="10"/>
          </p:nvPr>
        </p:nvSpPr>
        <p:spPr/>
        <p:txBody>
          <a:bodyPr/>
          <a:lstStyle/>
          <a:p>
            <a:fld id="{442F336B-C5CA-5842-ABFF-0CF9595852BD}" type="slidenum">
              <a:rPr lang="en-US" smtClean="0"/>
              <a:t>5</a:t>
            </a:fld>
            <a:endParaRPr lang="en-US"/>
          </a:p>
        </p:txBody>
      </p:sp>
    </p:spTree>
    <p:extLst>
      <p:ext uri="{BB962C8B-B14F-4D97-AF65-F5344CB8AC3E}">
        <p14:creationId xmlns:p14="http://schemas.microsoft.com/office/powerpoint/2010/main" val="352836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blue band has a hazy and diffuse loo</a:t>
            </a:r>
            <a:r>
              <a:rPr lang="en-US" baseline="0" dirty="0" smtClean="0"/>
              <a:t>k to it compared to other bands, because of increased scattering.  Increased scattering also means that shadows are less distinct.  Consider this early morning shot over the northern Plains.  The 1.6 micrometer imagery includes a very distinct shadow next to a high cloud – but that shadow becomes more and more nebulous at shorter and shorter wavelengths: 0.86, 0.64 and 0.47 micrometers.  Why?  Because scattering at shorter wavelengths is adding light to the region in shadow.</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6</a:t>
            </a:fld>
            <a:endParaRPr lang="en-US"/>
          </a:p>
        </p:txBody>
      </p:sp>
    </p:spTree>
    <p:extLst>
      <p:ext uri="{BB962C8B-B14F-4D97-AF65-F5344CB8AC3E}">
        <p14:creationId xmlns:p14="http://schemas.microsoft.com/office/powerpoint/2010/main" val="325349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AWIPS</a:t>
            </a:r>
            <a:r>
              <a:rPr lang="en-US" baseline="0" dirty="0" smtClean="0"/>
              <a:t> includes simulated True Color imagery, and the ‘Blue Band’ is a necessary component of that, along with the ‘Red Band’ – at 0.64 micrometers, and a simulated green band that considers output from the ‘Veggie Band’.  This RGB product does not have very sharp colors because Rayleigh Scattering that is naturally present in the atmosphere reduces the lucidity of the image.</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7</a:t>
            </a:fld>
            <a:endParaRPr lang="en-US"/>
          </a:p>
        </p:txBody>
      </p:sp>
    </p:spTree>
    <p:extLst>
      <p:ext uri="{BB962C8B-B14F-4D97-AF65-F5344CB8AC3E}">
        <p14:creationId xmlns:p14="http://schemas.microsoft.com/office/powerpoint/2010/main" val="217858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products that correct for the effects of Rayleigh</a:t>
            </a:r>
            <a:r>
              <a:rPr lang="en-US" baseline="0" dirty="0" smtClean="0"/>
              <a:t> scattering to produce more vivid imagery, such as this </a:t>
            </a:r>
            <a:r>
              <a:rPr lang="en-US" baseline="0" dirty="0" err="1" smtClean="0"/>
              <a:t>GeoColor</a:t>
            </a:r>
            <a:r>
              <a:rPr lang="en-US" baseline="0" dirty="0" smtClean="0"/>
              <a:t> image.  The Blue Band is a vital piece of this product.</a:t>
            </a:r>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8</a:t>
            </a:fld>
            <a:endParaRPr lang="en-US"/>
          </a:p>
        </p:txBody>
      </p:sp>
    </p:spTree>
    <p:extLst>
      <p:ext uri="{BB962C8B-B14F-4D97-AF65-F5344CB8AC3E}">
        <p14:creationId xmlns:p14="http://schemas.microsoft.com/office/powerpoint/2010/main" val="1155030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summary of what you’ve just learned.</a:t>
            </a:r>
          </a:p>
          <a:p>
            <a:endParaRPr lang="en-US" dirty="0"/>
          </a:p>
        </p:txBody>
      </p:sp>
      <p:sp>
        <p:nvSpPr>
          <p:cNvPr id="4" name="Slide Number Placeholder 3"/>
          <p:cNvSpPr>
            <a:spLocks noGrp="1"/>
          </p:cNvSpPr>
          <p:nvPr>
            <p:ph type="sldNum" sz="quarter" idx="10"/>
          </p:nvPr>
        </p:nvSpPr>
        <p:spPr/>
        <p:txBody>
          <a:bodyPr/>
          <a:lstStyle/>
          <a:p>
            <a:fld id="{1793758C-4687-48C4-851D-4E1023159749}" type="slidenum">
              <a:rPr lang="en-US" smtClean="0"/>
              <a:t>9</a:t>
            </a:fld>
            <a:endParaRPr lang="en-US"/>
          </a:p>
        </p:txBody>
      </p:sp>
    </p:spTree>
    <p:extLst>
      <p:ext uri="{BB962C8B-B14F-4D97-AF65-F5344CB8AC3E}">
        <p14:creationId xmlns:p14="http://schemas.microsoft.com/office/powerpoint/2010/main" val="3327692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25512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0"/>
          <p:cNvSpPr>
            <a:spLocks noGrp="1"/>
          </p:cNvSpPr>
          <p:nvPr>
            <p:ph type="sldNum" sz="quarter" idx="10"/>
          </p:nvPr>
        </p:nvSpPr>
        <p:spPr/>
        <p:txBody>
          <a:bodyPr/>
          <a:lstStyle>
            <a:lvl1pPr>
              <a:defRPr/>
            </a:lvl1pPr>
          </a:lstStyle>
          <a:p>
            <a:pPr defTabSz="342900">
              <a:defRPr/>
            </a:pPr>
            <a:fld id="{7A000F4E-004E-4CE8-AABD-59BBC7FD61A1}" type="slidenum">
              <a:rPr lang="en-US" smtClean="0"/>
              <a:pPr defTabSz="342900">
                <a:defRPr/>
              </a:pPr>
              <a:t>‹#›</a:t>
            </a:fld>
            <a:endParaRPr lang="en-US" dirty="0"/>
          </a:p>
        </p:txBody>
      </p:sp>
    </p:spTree>
    <p:extLst>
      <p:ext uri="{BB962C8B-B14F-4D97-AF65-F5344CB8AC3E}">
        <p14:creationId xmlns:p14="http://schemas.microsoft.com/office/powerpoint/2010/main" val="2635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2700"/>
            </a:lvl1pPr>
            <a:lvl2pPr lvl="1" algn="ctr">
              <a:spcBef>
                <a:spcPts val="0"/>
              </a:spcBef>
              <a:buSzPct val="100000"/>
              <a:defRPr sz="2700"/>
            </a:lvl2pPr>
            <a:lvl3pPr lvl="2" algn="ctr">
              <a:spcBef>
                <a:spcPts val="0"/>
              </a:spcBef>
              <a:buSzPct val="100000"/>
              <a:defRPr sz="2700"/>
            </a:lvl3pPr>
            <a:lvl4pPr lvl="3" algn="ctr">
              <a:spcBef>
                <a:spcPts val="0"/>
              </a:spcBef>
              <a:buSzPct val="100000"/>
              <a:defRPr sz="2700"/>
            </a:lvl4pPr>
            <a:lvl5pPr lvl="4" algn="ctr">
              <a:spcBef>
                <a:spcPts val="0"/>
              </a:spcBef>
              <a:buSzPct val="100000"/>
              <a:defRPr sz="2700"/>
            </a:lvl5pPr>
            <a:lvl6pPr lvl="5" algn="ctr">
              <a:spcBef>
                <a:spcPts val="0"/>
              </a:spcBef>
              <a:buSzPct val="100000"/>
              <a:defRPr sz="2700"/>
            </a:lvl6pPr>
            <a:lvl7pPr lvl="6" algn="ctr">
              <a:spcBef>
                <a:spcPts val="0"/>
              </a:spcBef>
              <a:buSzPct val="100000"/>
              <a:defRPr sz="2700"/>
            </a:lvl7pPr>
            <a:lvl8pPr lvl="7" algn="ctr">
              <a:spcBef>
                <a:spcPts val="0"/>
              </a:spcBef>
              <a:buSzPct val="100000"/>
              <a:defRPr sz="2700"/>
            </a:lvl8pPr>
            <a:lvl9pPr lvl="8" algn="ctr">
              <a:spcBef>
                <a:spcPts val="0"/>
              </a:spcBef>
              <a:buSzPct val="100000"/>
              <a:defRPr sz="27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defTabSz="342900"/>
            <a:fld id="{00000000-1234-1234-1234-123412341234}" type="slidenum">
              <a:rPr lang="en" smtClean="0"/>
              <a:pPr defTabSz="342900"/>
              <a:t>‹#›</a:t>
            </a:fld>
            <a:endParaRPr lang="en"/>
          </a:p>
        </p:txBody>
      </p:sp>
    </p:spTree>
    <p:extLst>
      <p:ext uri="{BB962C8B-B14F-4D97-AF65-F5344CB8AC3E}">
        <p14:creationId xmlns:p14="http://schemas.microsoft.com/office/powerpoint/2010/main" val="268311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smtClean="0"/>
            </a:lvl1pPr>
          </a:lstStyle>
          <a:p>
            <a:endParaRPr lang="en-US" altLang="en-US"/>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6FB173BF-C508-4302-8AEB-2C97BF30CCBF}" type="slidenum">
              <a:rPr lang="en-US" altLang="en-US"/>
              <a:pPr/>
              <a:t>‹#›</a:t>
            </a:fld>
            <a:endParaRPr lang="en-US" altLang="en-US"/>
          </a:p>
        </p:txBody>
      </p:sp>
    </p:spTree>
    <p:extLst>
      <p:ext uri="{BB962C8B-B14F-4D97-AF65-F5344CB8AC3E}">
        <p14:creationId xmlns:p14="http://schemas.microsoft.com/office/powerpoint/2010/main" val="152460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8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70549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685800" y="971550"/>
            <a:ext cx="7772400" cy="1085850"/>
          </a:xfrm>
        </p:spPr>
        <p:txBody>
          <a:bodyPr/>
          <a:lstStyle>
            <a:lvl1pPr marR="6858" algn="ctr">
              <a:defRPr sz="3000" b="1" cap="none" spc="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defRPr>
            </a:lvl1pPr>
          </a:lstStyle>
          <a:p>
            <a:r>
              <a:rPr lang="en-US" dirty="0" smtClean="0"/>
              <a:t>Click to edit Master title style</a:t>
            </a:r>
            <a:endParaRPr lang="en-US" dirty="0"/>
          </a:p>
        </p:txBody>
      </p:sp>
      <p:sp>
        <p:nvSpPr>
          <p:cNvPr id="9" name="Subtitle 8"/>
          <p:cNvSpPr>
            <a:spLocks noGrp="1"/>
          </p:cNvSpPr>
          <p:nvPr>
            <p:ph type="subTitle" idx="1"/>
          </p:nvPr>
        </p:nvSpPr>
        <p:spPr>
          <a:xfrm>
            <a:off x="685800" y="2387087"/>
            <a:ext cx="7772400" cy="369332"/>
          </a:xfrm>
        </p:spPr>
        <p:txBody>
          <a:bodyPr lIns="100584" anchor="ctr">
            <a:spAutoFit/>
          </a:bodyPr>
          <a:lstStyle>
            <a:lvl1pPr marL="0" indent="0" algn="ctr">
              <a:spcBef>
                <a:spcPts val="0"/>
              </a:spcBef>
              <a:buNone/>
              <a:defRPr sz="1800">
                <a:solidFill>
                  <a:srgbClr val="F2C31A"/>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dirty="0" smtClean="0"/>
              <a:t>Click to edit Master subtitle style</a:t>
            </a:r>
            <a:endParaRPr lang="en-US"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81490" y="4857752"/>
            <a:ext cx="579437"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57379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800100"/>
            <a:ext cx="82296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defTabSz="342900">
              <a:defRPr/>
            </a:pPr>
            <a:fld id="{F378691F-9CED-4134-BEF2-4424A0C8B72C}" type="slidenum">
              <a:rPr lang="en-US" smtClean="0"/>
              <a:pPr defTabSz="342900">
                <a:defRPr/>
              </a:pPr>
              <a:t>‹#›</a:t>
            </a:fld>
            <a:endParaRPr lang="en-US" dirty="0"/>
          </a:p>
        </p:txBody>
      </p:sp>
    </p:spTree>
    <p:extLst>
      <p:ext uri="{BB962C8B-B14F-4D97-AF65-F5344CB8AC3E}">
        <p14:creationId xmlns:p14="http://schemas.microsoft.com/office/powerpoint/2010/main" val="299822822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nchor="ctr"/>
          <a:lstStyle>
            <a:lvl1pPr algn="ctr">
              <a:buNone/>
              <a:defRPr sz="27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800100"/>
            <a:ext cx="2514600" cy="3943350"/>
          </a:xfrm>
        </p:spPr>
        <p:txBody>
          <a:bodyPr/>
          <a:lstStyle>
            <a:lvl1pPr marL="41148" indent="0">
              <a:buNone/>
              <a:defRPr sz="1350"/>
            </a:lvl1pPr>
            <a:lvl2pPr>
              <a:buNone/>
              <a:defRPr sz="900"/>
            </a:lvl2pPr>
            <a:lvl3pPr>
              <a:buNone/>
              <a:defRPr sz="750"/>
            </a:lvl3pPr>
            <a:lvl4pPr>
              <a:buNone/>
              <a:defRPr sz="675"/>
            </a:lvl4pPr>
            <a:lvl5pPr>
              <a:buNone/>
              <a:defRPr sz="675"/>
            </a:lvl5pPr>
          </a:lstStyle>
          <a:p>
            <a:pPr lvl="0"/>
            <a:r>
              <a:rPr lang="en-US" smtClean="0"/>
              <a:t>Click to edit Master text styles</a:t>
            </a:r>
          </a:p>
        </p:txBody>
      </p:sp>
      <p:sp>
        <p:nvSpPr>
          <p:cNvPr id="4" name="Content Placeholder 3"/>
          <p:cNvSpPr>
            <a:spLocks noGrp="1"/>
          </p:cNvSpPr>
          <p:nvPr>
            <p:ph sz="half" idx="1"/>
          </p:nvPr>
        </p:nvSpPr>
        <p:spPr>
          <a:xfrm>
            <a:off x="3200400" y="800100"/>
            <a:ext cx="5486400" cy="3943350"/>
          </a:xfrm>
        </p:spPr>
        <p:txBody>
          <a:bodyPr/>
          <a:lstStyle>
            <a:lvl1pPr>
              <a:defRPr sz="2400"/>
            </a:lvl1pPr>
            <a:lvl2pPr>
              <a:defRPr sz="2100"/>
            </a:lvl2pPr>
            <a:lvl3pPr>
              <a:defRPr sz="1800"/>
            </a:lvl3pPr>
            <a:lvl4pPr>
              <a:defRPr sz="1500"/>
            </a:lvl4pPr>
            <a:lvl5pPr>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327DF725-5DD2-4AC8-9302-F060CA84D9D3}" type="slidenum">
              <a:rPr lang="en-US" smtClean="0"/>
              <a:pPr defTabSz="342900">
                <a:defRPr/>
              </a:pPr>
              <a:t>‹#›</a:t>
            </a:fld>
            <a:endParaRPr lang="en-US" dirty="0"/>
          </a:p>
        </p:txBody>
      </p:sp>
    </p:spTree>
    <p:extLst>
      <p:ext uri="{BB962C8B-B14F-4D97-AF65-F5344CB8AC3E}">
        <p14:creationId xmlns:p14="http://schemas.microsoft.com/office/powerpoint/2010/main" val="27717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800101"/>
            <a:ext cx="4038600" cy="3922248"/>
          </a:xfrm>
        </p:spPr>
        <p:txBody>
          <a:bodyPr/>
          <a:lstStyle>
            <a:lvl1pPr>
              <a:defRPr sz="2100"/>
            </a:lvl1pPr>
            <a:lvl2pPr>
              <a:defRPr sz="1800"/>
            </a:lvl2pPr>
            <a:lvl3pPr>
              <a:defRPr sz="1500"/>
            </a:lvl3pPr>
            <a:lvl4pPr>
              <a:defRPr sz="1350"/>
            </a:lvl4pPr>
            <a:lvl5pPr>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0"/>
          <p:cNvSpPr>
            <a:spLocks noGrp="1"/>
          </p:cNvSpPr>
          <p:nvPr>
            <p:ph type="sldNum" sz="quarter" idx="10"/>
          </p:nvPr>
        </p:nvSpPr>
        <p:spPr/>
        <p:txBody>
          <a:bodyPr/>
          <a:lstStyle>
            <a:lvl1pPr>
              <a:defRPr/>
            </a:lvl1pPr>
          </a:lstStyle>
          <a:p>
            <a:pPr defTabSz="342900">
              <a:defRPr/>
            </a:pPr>
            <a:fld id="{80FD687F-9EC4-4A2C-9D79-45716973BA41}" type="slidenum">
              <a:rPr lang="en-US" smtClean="0"/>
              <a:pPr defTabSz="342900">
                <a:defRPr/>
              </a:pPr>
              <a:t>‹#›</a:t>
            </a:fld>
            <a:endParaRPr lang="en-US" dirty="0"/>
          </a:p>
        </p:txBody>
      </p:sp>
    </p:spTree>
    <p:extLst>
      <p:ext uri="{BB962C8B-B14F-4D97-AF65-F5344CB8AC3E}">
        <p14:creationId xmlns:p14="http://schemas.microsoft.com/office/powerpoint/2010/main" val="161892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262" y="0"/>
            <a:ext cx="8228538" cy="742950"/>
          </a:xfrm>
        </p:spPr>
        <p:txBody>
          <a:bodyPr/>
          <a:lstStyle/>
          <a:p>
            <a:r>
              <a:rPr lang="en-US" smtClean="0"/>
              <a:t>Click to edit Master title style</a:t>
            </a:r>
            <a:endParaRPr lang="en-US"/>
          </a:p>
        </p:txBody>
      </p:sp>
      <p:sp>
        <p:nvSpPr>
          <p:cNvPr id="3" name="Slide Number Placeholder 10"/>
          <p:cNvSpPr>
            <a:spLocks noGrp="1"/>
          </p:cNvSpPr>
          <p:nvPr>
            <p:ph type="sldNum" sz="quarter" idx="10"/>
          </p:nvPr>
        </p:nvSpPr>
        <p:spPr/>
        <p:txBody>
          <a:bodyPr/>
          <a:lstStyle>
            <a:lvl1pPr>
              <a:defRPr/>
            </a:lvl1pPr>
          </a:lstStyle>
          <a:p>
            <a:pPr defTabSz="342900">
              <a:defRPr/>
            </a:pPr>
            <a:fld id="{3283774E-393D-4152-86DA-5285DCA315CF}" type="slidenum">
              <a:rPr lang="en-US" smtClean="0"/>
              <a:pPr defTabSz="342900">
                <a:defRPr/>
              </a:pPr>
              <a:t>‹#›</a:t>
            </a:fld>
            <a:endParaRPr lang="en-US" dirty="0"/>
          </a:p>
        </p:txBody>
      </p:sp>
    </p:spTree>
    <p:extLst>
      <p:ext uri="{BB962C8B-B14F-4D97-AF65-F5344CB8AC3E}">
        <p14:creationId xmlns:p14="http://schemas.microsoft.com/office/powerpoint/2010/main" val="21820334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4.xml"/><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2017-18_GOES-R_PPT-16-9_Temp_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7665080"/>
      </p:ext>
    </p:extLst>
  </p:cSld>
  <p:clrMap bg1="lt1" tx1="dk1" bg2="lt2" tx2="dk2" accent1="accent1" accent2="accent2" accent3="accent3" accent4="accent4" accent5="accent5" accent6="accent6" hlink="hlink" folHlink="folHlink"/>
  <p:sldLayoutIdLst>
    <p:sldLayoutId id="2147483649" r:id="rId1"/>
    <p:sldLayoutId id="2147483653"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017-18_GOES-R_PPT-16-9_Temp_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3040693"/>
      </p:ext>
    </p:extLst>
  </p:cSld>
  <p:clrMap bg1="lt1" tx1="dk1" bg2="lt2" tx2="dk2" accent1="accent1" accent2="accent2" accent3="accent3" accent4="accent4" accent5="accent5" accent6="accent6" hlink="hlink" folHlink="folHlink"/>
  <p:sldLayoutIdLst>
    <p:sldLayoutId id="2147483651"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2017-18_GOES-R_PPT-16-9_Temp_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25324944"/>
      </p:ext>
    </p:extLst>
  </p:cSld>
  <p:clrMap bg1="lt1" tx1="dk1" bg2="lt2" tx2="dk2" accent1="accent1" accent2="accent2" accent3="accent3" accent4="accent4" accent5="accent5" accent6="accent6" hlink="hlink" folHlink="folHlink"/>
  <p:sldLayoutIdLst>
    <p:sldLayoutId id="2147483655"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F1F52"/>
        </a:solidFill>
        <a:effectLst/>
      </p:bgPr>
    </p:bg>
    <p:spTree>
      <p:nvGrpSpPr>
        <p:cNvPr id="1" name=""/>
        <p:cNvGrpSpPr/>
        <p:nvPr/>
      </p:nvGrpSpPr>
      <p:grpSpPr>
        <a:xfrm>
          <a:off x="0" y="0"/>
          <a:ext cx="0" cy="0"/>
          <a:chOff x="0" y="0"/>
          <a:chExt cx="0" cy="0"/>
        </a:xfrm>
      </p:grpSpPr>
      <p:sp>
        <p:nvSpPr>
          <p:cNvPr id="29" name="Rectangle 28"/>
          <p:cNvSpPr/>
          <p:nvPr userDrawn="1"/>
        </p:nvSpPr>
        <p:spPr>
          <a:xfrm flipV="1">
            <a:off x="0" y="-12700"/>
            <a:ext cx="9144000" cy="4863592"/>
          </a:xfrm>
          <a:prstGeom prst="rect">
            <a:avLst/>
          </a:prstGeom>
          <a:gradFill flip="none" rotWithShape="1">
            <a:gsLst>
              <a:gs pos="0">
                <a:srgbClr val="01021E">
                  <a:alpha val="85000"/>
                </a:srgbClr>
              </a:gs>
              <a:gs pos="50000">
                <a:schemeClr val="tx2">
                  <a:lumMod val="50000"/>
                  <a:alpha val="50000"/>
                </a:schemeClr>
              </a:gs>
              <a:gs pos="100000">
                <a:schemeClr val="tx2">
                  <a:lumMod val="75000"/>
                  <a:alpha val="7500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orbel"/>
              <a:ea typeface="+mn-ea"/>
              <a:cs typeface="+mn-cs"/>
            </a:endParaRPr>
          </a:p>
        </p:txBody>
      </p:sp>
      <p:sp>
        <p:nvSpPr>
          <p:cNvPr id="22" name="Title Placeholder 21"/>
          <p:cNvSpPr>
            <a:spLocks noGrp="1"/>
          </p:cNvSpPr>
          <p:nvPr>
            <p:ph type="title"/>
          </p:nvPr>
        </p:nvSpPr>
        <p:spPr>
          <a:xfrm>
            <a:off x="458262" y="0"/>
            <a:ext cx="8228538" cy="74295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31" name="Text Placeholder 12"/>
          <p:cNvSpPr>
            <a:spLocks noGrp="1"/>
          </p:cNvSpPr>
          <p:nvPr>
            <p:ph type="body" idx="1"/>
          </p:nvPr>
        </p:nvSpPr>
        <p:spPr bwMode="auto">
          <a:xfrm>
            <a:off x="458262" y="800100"/>
            <a:ext cx="8228538" cy="3943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1" name="Slide Number Placeholder 10"/>
          <p:cNvSpPr>
            <a:spLocks noGrp="1"/>
          </p:cNvSpPr>
          <p:nvPr>
            <p:ph type="sldNum" sz="quarter" idx="4"/>
          </p:nvPr>
        </p:nvSpPr>
        <p:spPr>
          <a:xfrm>
            <a:off x="8534400" y="4914900"/>
            <a:ext cx="457200" cy="171450"/>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750">
                <a:solidFill>
                  <a:srgbClr val="FFF1CE"/>
                </a:solidFill>
                <a:latin typeface="Arial Narrow"/>
                <a:cs typeface="Arial Narrow"/>
              </a:defRPr>
            </a:lvl1pPr>
          </a:lstStyle>
          <a:p>
            <a:pPr defTabSz="342900">
              <a:defRPr/>
            </a:pPr>
            <a:fld id="{49C620E3-86D2-421C-B672-9D0292A84894}" type="slidenum">
              <a:rPr lang="en-US" smtClean="0"/>
              <a:pPr defTabSz="342900">
                <a:defRPr/>
              </a:pPr>
              <a:t>‹#›</a:t>
            </a:fld>
            <a:endParaRPr lang="en-US" dirty="0"/>
          </a:p>
        </p:txBody>
      </p:sp>
      <p:sp>
        <p:nvSpPr>
          <p:cNvPr id="10" name="TextBox 9"/>
          <p:cNvSpPr txBox="1">
            <a:spLocks noChangeArrowheads="1"/>
          </p:cNvSpPr>
          <p:nvPr userDrawn="1"/>
        </p:nvSpPr>
        <p:spPr bwMode="auto">
          <a:xfrm>
            <a:off x="609600" y="4899969"/>
            <a:ext cx="2667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2C31A"/>
                </a:solidFill>
                <a:effectLst/>
                <a:uLnTx/>
                <a:uFillTx/>
                <a:latin typeface="Corbel" pitchFamily="34" charset="0"/>
                <a:ea typeface="+mn-ea"/>
                <a:cs typeface="+mn-cs"/>
              </a:rPr>
              <a:t>Cooperative Institute for Meteorological Satellite Studies</a:t>
            </a: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525" b="0" i="0" u="none" strike="noStrike" kern="1200" cap="none" spc="0" normalizeH="0" baseline="0" noProof="0" dirty="0" smtClean="0">
                <a:ln>
                  <a:noFill/>
                </a:ln>
                <a:solidFill>
                  <a:srgbClr val="FFFFFF"/>
                </a:solidFill>
                <a:effectLst/>
                <a:uLnTx/>
                <a:uFillTx/>
                <a:latin typeface="Corbel" pitchFamily="34" charset="0"/>
                <a:ea typeface="+mn-ea"/>
                <a:cs typeface="+mn-cs"/>
              </a:rPr>
              <a:t>University of Wisconsin - Madison</a:t>
            </a:r>
          </a:p>
        </p:txBody>
      </p:sp>
      <p:pic>
        <p:nvPicPr>
          <p:cNvPr id="13" name="Picture 12" descr="CIMSS_logo_web_multicolor_glow_PNG_138x100.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8600" y="4889501"/>
            <a:ext cx="420624" cy="228600"/>
          </a:xfrm>
          <a:prstGeom prst="rect">
            <a:avLst/>
          </a:prstGeom>
        </p:spPr>
      </p:pic>
      <p:pic>
        <p:nvPicPr>
          <p:cNvPr id="2050"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281490" y="4873230"/>
            <a:ext cx="579437" cy="27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626477" y="4869658"/>
            <a:ext cx="365125" cy="27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551308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3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4" charset="0"/>
          <a:ea typeface="MS PGothic" pitchFamily="34" charset="-128"/>
          <a:cs typeface="ＭＳ Ｐゴシック" pitchFamily="4" charset="-128"/>
        </a:defRPr>
      </a:lvl1pPr>
      <a:lvl2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2pPr>
      <a:lvl3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3pPr>
      <a:lvl4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4pPr>
      <a:lvl5pPr algn="l" rtl="0" eaLnBrk="1" fontAlgn="base" hangingPunct="1">
        <a:spcBef>
          <a:spcPct val="0"/>
        </a:spcBef>
        <a:spcAft>
          <a:spcPct val="0"/>
        </a:spcAft>
        <a:defRPr sz="2700">
          <a:solidFill>
            <a:srgbClr val="C1EEFF"/>
          </a:solidFill>
          <a:latin typeface="Arial" pitchFamily="4" charset="0"/>
          <a:ea typeface="MS PGothic" pitchFamily="34" charset="-128"/>
          <a:cs typeface="ＭＳ Ｐゴシック" pitchFamily="4" charset="-128"/>
        </a:defRPr>
      </a:lvl5pPr>
      <a:lvl6pPr marL="3429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6pPr>
      <a:lvl7pPr marL="6858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7pPr>
      <a:lvl8pPr marL="10287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8pPr>
      <a:lvl9pPr marL="1371600" algn="l" rtl="0" eaLnBrk="1" fontAlgn="base" hangingPunct="1">
        <a:spcBef>
          <a:spcPct val="0"/>
        </a:spcBef>
        <a:spcAft>
          <a:spcPct val="0"/>
        </a:spcAft>
        <a:defRPr sz="2700">
          <a:solidFill>
            <a:srgbClr val="C1EEFF"/>
          </a:solidFill>
          <a:latin typeface="Arial" pitchFamily="4" charset="0"/>
          <a:ea typeface="ＭＳ Ｐゴシック" pitchFamily="4" charset="-128"/>
          <a:cs typeface="ＭＳ Ｐゴシック" pitchFamily="4" charset="-128"/>
        </a:defRPr>
      </a:lvl9pPr>
    </p:titleStyle>
    <p:bodyStyle>
      <a:lvl1pPr marL="308372" indent="-257175" algn="l" rtl="0" eaLnBrk="1" fontAlgn="base" hangingPunct="1">
        <a:spcBef>
          <a:spcPts val="525"/>
        </a:spcBef>
        <a:spcAft>
          <a:spcPct val="0"/>
        </a:spcAft>
        <a:buClr>
          <a:schemeClr val="accent3">
            <a:lumMod val="75000"/>
          </a:schemeClr>
        </a:buClr>
        <a:buSzPct val="95000"/>
        <a:buFont typeface="Wingdings" pitchFamily="2" charset="2"/>
        <a:buChar char=""/>
        <a:defRPr sz="2250" kern="1200">
          <a:solidFill>
            <a:schemeClr val="accent3">
              <a:lumMod val="60000"/>
              <a:lumOff val="40000"/>
            </a:schemeClr>
          </a:solidFill>
          <a:effectLst>
            <a:outerShdw blurRad="50800" dist="38100" dir="2700000" algn="tl" rotWithShape="0">
              <a:prstClr val="black">
                <a:alpha val="40000"/>
              </a:prstClr>
            </a:outerShdw>
          </a:effectLst>
          <a:latin typeface="+mn-lt"/>
          <a:ea typeface="MS PGothic" pitchFamily="34" charset="-128"/>
          <a:cs typeface="ＭＳ Ｐゴシック" pitchFamily="4" charset="-128"/>
        </a:defRPr>
      </a:lvl1pPr>
      <a:lvl2pPr marL="554831" indent="-214313" algn="l" rtl="0" eaLnBrk="1" fontAlgn="base" hangingPunct="1">
        <a:spcBef>
          <a:spcPct val="20000"/>
        </a:spcBef>
        <a:spcAft>
          <a:spcPct val="0"/>
        </a:spcAft>
        <a:buClr>
          <a:schemeClr val="accent3">
            <a:lumMod val="75000"/>
          </a:schemeClr>
        </a:buClr>
        <a:buSzPct val="90000"/>
        <a:buFont typeface="Wingdings" pitchFamily="2" charset="2"/>
        <a:buChar char=""/>
        <a:defRPr sz="1950" kern="1200">
          <a:solidFill>
            <a:srgbClr val="FFF5DE"/>
          </a:solidFill>
          <a:latin typeface="+mn-lt"/>
          <a:ea typeface="MS PGothic" pitchFamily="34" charset="-128"/>
          <a:cs typeface="+mn-cs"/>
        </a:defRPr>
      </a:lvl2pPr>
      <a:lvl3pPr marL="746522" indent="-171450" algn="l" rtl="0" eaLnBrk="1" fontAlgn="base" hangingPunct="1">
        <a:spcBef>
          <a:spcPct val="20000"/>
        </a:spcBef>
        <a:spcAft>
          <a:spcPct val="0"/>
        </a:spcAft>
        <a:buClr>
          <a:schemeClr val="accent3">
            <a:lumMod val="75000"/>
          </a:schemeClr>
        </a:buClr>
        <a:buFont typeface="Wingdings 2" pitchFamily="18" charset="2"/>
        <a:buChar char=""/>
        <a:defRPr sz="1800" kern="1200">
          <a:solidFill>
            <a:srgbClr val="FFF5DE"/>
          </a:solidFill>
          <a:latin typeface="+mn-lt"/>
          <a:ea typeface="MS PGothic" pitchFamily="34" charset="-128"/>
          <a:cs typeface="+mn-cs"/>
        </a:defRPr>
      </a:lvl3pPr>
      <a:lvl4pPr marL="945356" indent="-171450" algn="l" rtl="0" eaLnBrk="1" fontAlgn="base" hangingPunct="1">
        <a:spcBef>
          <a:spcPct val="20000"/>
        </a:spcBef>
        <a:spcAft>
          <a:spcPct val="0"/>
        </a:spcAft>
        <a:buClr>
          <a:schemeClr val="accent3">
            <a:lumMod val="75000"/>
          </a:schemeClr>
        </a:buClr>
        <a:buSzPct val="80000"/>
        <a:buFont typeface="Arial" pitchFamily="34" charset="0"/>
        <a:buChar char="•"/>
        <a:defRPr sz="1650" kern="1200">
          <a:solidFill>
            <a:srgbClr val="FFF5DE"/>
          </a:solidFill>
          <a:latin typeface="+mn-lt"/>
          <a:ea typeface="MS PGothic" pitchFamily="34" charset="-128"/>
          <a:cs typeface="+mn-cs"/>
        </a:defRPr>
      </a:lvl4pPr>
      <a:lvl5pPr marL="1110854" indent="-157163" algn="l" rtl="0" eaLnBrk="1" fontAlgn="base" hangingPunct="1">
        <a:spcBef>
          <a:spcPct val="20000"/>
        </a:spcBef>
        <a:spcAft>
          <a:spcPct val="0"/>
        </a:spcAft>
        <a:buClr>
          <a:schemeClr val="accent3">
            <a:lumMod val="75000"/>
          </a:schemeClr>
        </a:buClr>
        <a:buSzPct val="80000"/>
        <a:buFont typeface="Wingdings 2" pitchFamily="18" charset="2"/>
        <a:buChar char=""/>
        <a:defRPr sz="1500" kern="1200">
          <a:solidFill>
            <a:srgbClr val="FFF5DE"/>
          </a:solidFill>
          <a:latin typeface="+mn-lt"/>
          <a:ea typeface="MS PGothic" pitchFamily="34" charset="-128"/>
          <a:cs typeface="+mn-cs"/>
        </a:defRPr>
      </a:lvl5pPr>
      <a:lvl6pPr marL="1282446" indent="-157734" algn="l" rtl="0" eaLnBrk="1" latinLnBrk="0" hangingPunct="1">
        <a:spcBef>
          <a:spcPct val="20000"/>
        </a:spcBef>
        <a:buClr>
          <a:schemeClr val="accent3"/>
        </a:buClr>
        <a:buFont typeface="Wingdings 2"/>
        <a:buChar char=""/>
        <a:defRPr kumimoji="0" sz="1350" kern="1200">
          <a:solidFill>
            <a:schemeClr val="tx1"/>
          </a:solidFill>
          <a:latin typeface="+mn-lt"/>
          <a:ea typeface="+mn-ea"/>
          <a:cs typeface="+mn-cs"/>
        </a:defRPr>
      </a:lvl6pPr>
      <a:lvl7pPr marL="1426464"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7pPr>
      <a:lvl8pPr marL="1570482"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8pPr>
      <a:lvl9pPr marL="1714500" indent="-137160" algn="l" rtl="0" eaLnBrk="1" latinLnBrk="0" hangingPunct="1">
        <a:spcBef>
          <a:spcPct val="20000"/>
        </a:spcBef>
        <a:buClr>
          <a:schemeClr val="accent4"/>
        </a:buClr>
        <a:buFont typeface="Wingdings 2"/>
        <a:buChar char=""/>
        <a:defRPr kumimoji="0" sz="1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6.png"/><Relationship Id="rId1" Type="http://schemas.openxmlformats.org/officeDocument/2006/relationships/tags" Target="../tags/tag14.xml"/><Relationship Id="rId2"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5.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1.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GIF"/><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4.png"/><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5.png"/><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GOES-R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288" y="65844"/>
            <a:ext cx="1540932" cy="975361"/>
          </a:xfrm>
          <a:prstGeom prst="rect">
            <a:avLst/>
          </a:prstGeom>
        </p:spPr>
      </p:pic>
      <p:sp>
        <p:nvSpPr>
          <p:cNvPr id="7" name="Title 1"/>
          <p:cNvSpPr txBox="1">
            <a:spLocks/>
          </p:cNvSpPr>
          <p:nvPr/>
        </p:nvSpPr>
        <p:spPr bwMode="auto">
          <a:xfrm>
            <a:off x="4942114" y="1098348"/>
            <a:ext cx="4037898" cy="9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5000"/>
              </a:lnSpc>
            </a:pPr>
            <a:r>
              <a:rPr lang="en-US" altLang="en-US" sz="2800" b="1" dirty="0">
                <a:solidFill>
                  <a:srgbClr val="FFFF00"/>
                </a:solidFill>
                <a:latin typeface="Myriad Pro" charset="0"/>
              </a:rPr>
              <a:t>The GOES-R Series: </a:t>
            </a:r>
          </a:p>
          <a:p>
            <a:pPr eaLnBrk="1" hangingPunct="1">
              <a:lnSpc>
                <a:spcPct val="85000"/>
              </a:lnSpc>
            </a:pPr>
            <a:r>
              <a:rPr lang="en-US" altLang="en-US" sz="2800" b="1" dirty="0">
                <a:solidFill>
                  <a:schemeClr val="bg1"/>
                </a:solidFill>
                <a:latin typeface="Myriad Pro" charset="0"/>
              </a:rPr>
              <a:t>Welcome to GOES-R: </a:t>
            </a:r>
          </a:p>
          <a:p>
            <a:pPr algn="ctr" eaLnBrk="1" hangingPunct="1">
              <a:lnSpc>
                <a:spcPct val="85000"/>
              </a:lnSpc>
            </a:pPr>
            <a:r>
              <a:rPr lang="en-US" altLang="en-US" sz="2000" b="1" dirty="0" smtClean="0">
                <a:solidFill>
                  <a:schemeClr val="bg1"/>
                </a:solidFill>
                <a:latin typeface="Myriad Pro" charset="0"/>
              </a:rPr>
              <a:t>The 0.47 </a:t>
            </a:r>
            <a:r>
              <a:rPr lang="en-US" altLang="en-US" sz="2000" b="1" dirty="0" smtClean="0">
                <a:solidFill>
                  <a:schemeClr val="bg1"/>
                </a:solidFill>
                <a:latin typeface="Symbol" panose="05050102010706020507" pitchFamily="18" charset="2"/>
              </a:rPr>
              <a:t>m</a:t>
            </a:r>
            <a:r>
              <a:rPr lang="en-US" altLang="en-US" sz="2000" b="1" dirty="0" smtClean="0">
                <a:solidFill>
                  <a:schemeClr val="bg1"/>
                </a:solidFill>
                <a:latin typeface="Myriad Pro" charset="0"/>
              </a:rPr>
              <a:t>m Blue Band</a:t>
            </a:r>
            <a:endParaRPr lang="en-US" altLang="en-US" sz="2000" b="1" dirty="0">
              <a:solidFill>
                <a:schemeClr val="bg1"/>
              </a:solidFill>
              <a:latin typeface="Myriad Pro" charset="0"/>
            </a:endParaRPr>
          </a:p>
        </p:txBody>
      </p:sp>
      <p:sp>
        <p:nvSpPr>
          <p:cNvPr id="8" name="Subtitle 2"/>
          <p:cNvSpPr txBox="1">
            <a:spLocks/>
          </p:cNvSpPr>
          <p:nvPr/>
        </p:nvSpPr>
        <p:spPr>
          <a:xfrm>
            <a:off x="5162370" y="2247516"/>
            <a:ext cx="3981630" cy="2900246"/>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fontAlgn="auto">
              <a:spcBef>
                <a:spcPts val="0"/>
              </a:spcBef>
              <a:defRPr/>
            </a:pPr>
            <a:r>
              <a:rPr lang="en-US" dirty="0" smtClean="0">
                <a:solidFill>
                  <a:srgbClr val="FFFF00"/>
                </a:solidFill>
                <a:latin typeface="+mj-lt"/>
                <a:cs typeface="Myriad Pro"/>
              </a:rPr>
              <a:t>Scott Lindstrom</a:t>
            </a:r>
            <a:endParaRPr lang="en-US" dirty="0">
              <a:solidFill>
                <a:srgbClr val="FFFF00"/>
              </a:solidFill>
              <a:latin typeface="+mj-lt"/>
              <a:cs typeface="Myriad Pro"/>
            </a:endParaRPr>
          </a:p>
          <a:p>
            <a:pPr algn="ctr" fontAlgn="auto">
              <a:spcBef>
                <a:spcPts val="0"/>
              </a:spcBef>
              <a:defRPr/>
            </a:pPr>
            <a:r>
              <a:rPr lang="pt-BR" sz="1600" dirty="0" smtClean="0">
                <a:latin typeface="+mj-lt"/>
                <a:cs typeface="Myriad Pro"/>
              </a:rPr>
              <a:t>UW Madison CIMSS</a:t>
            </a:r>
          </a:p>
          <a:p>
            <a:pPr algn="ctr" fontAlgn="auto">
              <a:spcBef>
                <a:spcPts val="0"/>
              </a:spcBef>
              <a:defRPr/>
            </a:pPr>
            <a:r>
              <a:rPr lang="pt-BR" sz="1600" dirty="0" smtClean="0">
                <a:latin typeface="+mj-lt"/>
                <a:cs typeface="Myriad Pro"/>
              </a:rPr>
              <a:t>with Kaba Bah, Margaret Mooney, Kathy Strabala, Scott Bachmeier, and more!</a:t>
            </a:r>
            <a:endParaRPr lang="pt-BR" sz="1600" dirty="0">
              <a:latin typeface="+mj-lt"/>
              <a:cs typeface="Myriad Pro"/>
            </a:endParaRPr>
          </a:p>
          <a:p>
            <a:pPr fontAlgn="auto">
              <a:spcBef>
                <a:spcPts val="0"/>
              </a:spcBef>
              <a:defRPr/>
            </a:pPr>
            <a:endParaRPr lang="pt-BR" sz="1600" dirty="0">
              <a:latin typeface="+mj-lt"/>
              <a:cs typeface="Myriad Pro"/>
            </a:endParaRPr>
          </a:p>
          <a:p>
            <a:pPr algn="ctr" fontAlgn="auto">
              <a:spcBef>
                <a:spcPts val="0"/>
              </a:spcBef>
              <a:defRPr/>
            </a:pPr>
            <a:r>
              <a:rPr lang="en-US" sz="1600" dirty="0" err="1" smtClean="0">
                <a:latin typeface="+mj-lt"/>
                <a:cs typeface="Myriad Pro"/>
              </a:rPr>
              <a:t>SHyMet</a:t>
            </a:r>
            <a:r>
              <a:rPr lang="en-US" sz="1600" dirty="0" smtClean="0">
                <a:latin typeface="+mj-lt"/>
                <a:cs typeface="Myriad Pro"/>
              </a:rPr>
              <a:t> Introductory Course</a:t>
            </a:r>
            <a:endParaRPr lang="en-US" sz="1600" dirty="0">
              <a:latin typeface="+mn-lt"/>
              <a:cs typeface="Myriad Pro"/>
            </a:endParaRPr>
          </a:p>
          <a:p>
            <a:pPr fontAlgn="auto">
              <a:spcBef>
                <a:spcPts val="0"/>
              </a:spcBef>
              <a:defRPr/>
            </a:pPr>
            <a:endParaRPr lang="en-US" sz="1400" dirty="0">
              <a:latin typeface="+mj-lt"/>
              <a:cs typeface="Myriad Pro"/>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599" y="813327"/>
            <a:ext cx="1200216" cy="1828800"/>
          </a:xfrm>
          <a:prstGeom prst="rect">
            <a:avLst/>
          </a:prstGeom>
          <a:effectLst>
            <a:glow rad="139700">
              <a:schemeClr val="tx2">
                <a:lumMod val="40000"/>
                <a:lumOff val="60000"/>
                <a:alpha val="22000"/>
              </a:schemeClr>
            </a:glow>
          </a:effectLst>
        </p:spPr>
      </p:pic>
    </p:spTree>
    <p:custDataLst>
      <p:tags r:id="rId1"/>
    </p:custDataLst>
    <p:extLst>
      <p:ext uri="{BB962C8B-B14F-4D97-AF65-F5344CB8AC3E}">
        <p14:creationId xmlns:p14="http://schemas.microsoft.com/office/powerpoint/2010/main" val="30320163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0799" y="540961"/>
            <a:ext cx="3581399" cy="553998"/>
          </a:xfrm>
          <a:prstGeom prst="rect">
            <a:avLst/>
          </a:prstGeom>
          <a:noFill/>
        </p:spPr>
        <p:txBody>
          <a:bodyPr wrap="square" lIns="0" tIns="0" rIns="0" bIns="0">
            <a:spAutoFit/>
          </a:bodyPr>
          <a:lstStyle/>
          <a:p>
            <a:pPr algn="ctr">
              <a:defRPr/>
            </a:pPr>
            <a:r>
              <a:rPr lang="en-US" sz="3600" b="1" dirty="0">
                <a:solidFill>
                  <a:prstClr val="white"/>
                </a:solidFill>
                <a:effectLst>
                  <a:outerShdw blurRad="38100" dist="38100" dir="2700000" algn="tl">
                    <a:srgbClr val="000000">
                      <a:alpha val="43137"/>
                    </a:srgbClr>
                  </a:outerShdw>
                </a:effectLst>
                <a:latin typeface="Calibri"/>
                <a:ea typeface="+mn-ea"/>
              </a:rPr>
              <a:t>Thank you</a:t>
            </a:r>
          </a:p>
        </p:txBody>
      </p:sp>
      <p:sp>
        <p:nvSpPr>
          <p:cNvPr id="4" name="TextBox 3"/>
          <p:cNvSpPr txBox="1"/>
          <p:nvPr/>
        </p:nvSpPr>
        <p:spPr>
          <a:xfrm>
            <a:off x="2595158" y="1047610"/>
            <a:ext cx="7336052" cy="4108817"/>
          </a:xfrm>
          <a:prstGeom prst="rect">
            <a:avLst/>
          </a:prstGeom>
          <a:noFill/>
        </p:spPr>
        <p:txBody>
          <a:bodyPr wrap="square">
            <a:spAutoFit/>
          </a:bodyPr>
          <a:lstStyle/>
          <a:p>
            <a:pPr algn="ctr">
              <a:defRPr/>
            </a:pPr>
            <a:r>
              <a:rPr lang="en-US" sz="2000" b="1" dirty="0">
                <a:solidFill>
                  <a:srgbClr val="FFFFFF"/>
                </a:solidFill>
                <a:effectLst>
                  <a:outerShdw blurRad="38100" dist="38100" dir="2700000" algn="tl">
                    <a:srgbClr val="000000">
                      <a:alpha val="43137"/>
                    </a:srgbClr>
                  </a:outerShdw>
                </a:effectLst>
                <a:latin typeface="Calibri"/>
                <a:ea typeface="+mn-ea"/>
              </a:rPr>
              <a:t>For more information visit </a:t>
            </a:r>
            <a:r>
              <a:rPr lang="en-US" sz="2000" b="1" dirty="0" smtClean="0">
                <a:solidFill>
                  <a:srgbClr val="FFC000"/>
                </a:solidFill>
                <a:effectLst>
                  <a:outerShdw blurRad="38100" dist="38100" dir="2700000" algn="tl">
                    <a:srgbClr val="000000">
                      <a:alpha val="43137"/>
                    </a:srgbClr>
                  </a:outerShdw>
                </a:effectLst>
                <a:latin typeface="Calibri"/>
                <a:ea typeface="+mn-ea"/>
              </a:rPr>
              <a:t>www.goes-r.gov  -- </a:t>
            </a:r>
          </a:p>
          <a:p>
            <a:pPr algn="ctr">
              <a:defRPr/>
            </a:pPr>
            <a:r>
              <a:rPr lang="en-US" sz="2000" b="1" dirty="0" smtClean="0">
                <a:solidFill>
                  <a:srgbClr val="FFC000"/>
                </a:solidFill>
                <a:effectLst>
                  <a:outerShdw blurRad="38100" dist="38100" dir="2700000" algn="tl">
                    <a:srgbClr val="000000">
                      <a:alpha val="43137"/>
                    </a:srgbClr>
                  </a:outerShdw>
                </a:effectLst>
                <a:latin typeface="Calibri"/>
                <a:ea typeface="+mn-ea"/>
              </a:rPr>
              <a:t>or find your favorite social media link below</a:t>
            </a: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1F497D"/>
              </a:solidFill>
              <a:effectLst>
                <a:outerShdw blurRad="38100" dist="38100" dir="2700000" algn="tl">
                  <a:srgbClr val="000000">
                    <a:alpha val="43137"/>
                  </a:srgbClr>
                </a:outerShdw>
              </a:effectLst>
              <a:latin typeface="Calibri"/>
              <a:ea typeface="+mn-ea"/>
            </a:endParaRPr>
          </a:p>
          <a:p>
            <a:pPr algn="ctr">
              <a:defRPr/>
            </a:pPr>
            <a:endParaRPr lang="en-US" sz="20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www.facebook.com/</a:t>
            </a:r>
            <a:r>
              <a:rPr lang="en-US" sz="2400" b="1" dirty="0" err="1">
                <a:solidFill>
                  <a:srgbClr val="FFC000"/>
                </a:solidFill>
                <a:effectLst>
                  <a:outerShdw blurRad="38100" dist="38100" dir="2700000" algn="tl">
                    <a:srgbClr val="000000">
                      <a:alpha val="43137"/>
                    </a:srgbClr>
                  </a:outerShdw>
                </a:effectLst>
                <a:latin typeface="Calibri"/>
                <a:ea typeface="+mn-ea"/>
              </a:rPr>
              <a:t>GOESRsatellite</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www.youtube.com/user/</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spcAft>
                <a:spcPts val="1800"/>
              </a:spcAft>
              <a:defRPr/>
            </a:pPr>
            <a:r>
              <a:rPr lang="en-US" sz="2400" b="1" dirty="0">
                <a:solidFill>
                  <a:srgbClr val="FFC000"/>
                </a:solidFill>
                <a:effectLst>
                  <a:outerShdw blurRad="38100" dist="38100" dir="2700000" algn="tl">
                    <a:srgbClr val="000000">
                      <a:alpha val="43137"/>
                    </a:srgbClr>
                  </a:outerShdw>
                </a:effectLst>
                <a:latin typeface="Calibri"/>
                <a:ea typeface="+mn-ea"/>
              </a:rPr>
              <a:t>twitter.com/</a:t>
            </a:r>
            <a:r>
              <a:rPr lang="en-US" sz="2400" b="1" dirty="0" err="1">
                <a:solidFill>
                  <a:srgbClr val="FFC000"/>
                </a:solidFill>
                <a:effectLst>
                  <a:outerShdw blurRad="38100" dist="38100" dir="2700000" algn="tl">
                    <a:srgbClr val="000000">
                      <a:alpha val="43137"/>
                    </a:srgbClr>
                  </a:outerShdw>
                </a:effectLst>
                <a:latin typeface="Calibri"/>
                <a:ea typeface="+mn-ea"/>
              </a:rPr>
              <a:t>NOAASatellites</a:t>
            </a:r>
            <a:endParaRPr lang="en-US" sz="2400" b="1" dirty="0">
              <a:solidFill>
                <a:srgbClr val="FFC000"/>
              </a:solidFill>
              <a:effectLst>
                <a:outerShdw blurRad="38100" dist="38100" dir="2700000" algn="tl">
                  <a:srgbClr val="000000">
                    <a:alpha val="43137"/>
                  </a:srgbClr>
                </a:outerShdw>
              </a:effectLst>
              <a:latin typeface="Calibri"/>
              <a:ea typeface="+mn-ea"/>
            </a:endParaRPr>
          </a:p>
          <a:p>
            <a:pPr algn="ctr">
              <a:defRPr/>
            </a:pPr>
            <a:r>
              <a:rPr lang="en-US" sz="2400" b="1" dirty="0">
                <a:solidFill>
                  <a:srgbClr val="FFC000"/>
                </a:solidFill>
                <a:effectLst>
                  <a:outerShdw blurRad="38100" dist="38100" dir="2700000" algn="tl">
                    <a:srgbClr val="000000">
                      <a:alpha val="43137"/>
                    </a:srgbClr>
                  </a:outerShdw>
                </a:effectLst>
                <a:latin typeface="Calibri"/>
                <a:ea typeface="+mn-ea"/>
              </a:rPr>
              <a:t>www.flickr.com/photos/noaasatellites</a:t>
            </a:r>
          </a:p>
        </p:txBody>
      </p:sp>
      <p:pic>
        <p:nvPicPr>
          <p:cNvPr id="5" name="Picture 4" descr="SocialMedia_Icon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54790">
            <a:off x="5161881" y="1686585"/>
            <a:ext cx="1992455" cy="709045"/>
          </a:xfrm>
          <a:prstGeom prst="rect">
            <a:avLst/>
          </a:prstGeom>
        </p:spPr>
      </p:pic>
    </p:spTree>
    <p:custDataLst>
      <p:tags r:id="rId1"/>
    </p:custDataLst>
    <p:extLst>
      <p:ext uri="{BB962C8B-B14F-4D97-AF65-F5344CB8AC3E}">
        <p14:creationId xmlns:p14="http://schemas.microsoft.com/office/powerpoint/2010/main" val="4027547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579103152"/>
              </p:ext>
            </p:extLst>
          </p:nvPr>
        </p:nvGraphicFramePr>
        <p:xfrm>
          <a:off x="1766048" y="1272949"/>
          <a:ext cx="5665694" cy="2278031"/>
        </p:xfrm>
        <a:graphic>
          <a:graphicData uri="http://schemas.openxmlformats.org/drawingml/2006/table">
            <a:tbl>
              <a:tblPr firstRow="1">
                <a:tableStyleId>{21E4AEA4-8DFA-4A89-87EB-49C32662AFE0}</a:tableStyleId>
              </a:tblPr>
              <a:tblGrid>
                <a:gridCol w="647307">
                  <a:extLst>
                    <a:ext uri="{9D8B030D-6E8A-4147-A177-3AD203B41FA5}">
                      <a16:colId xmlns:a16="http://schemas.microsoft.com/office/drawing/2014/main" xmlns="" val="20000"/>
                    </a:ext>
                  </a:extLst>
                </a:gridCol>
                <a:gridCol w="821375">
                  <a:extLst>
                    <a:ext uri="{9D8B030D-6E8A-4147-A177-3AD203B41FA5}">
                      <a16:colId xmlns:a16="http://schemas.microsoft.com/office/drawing/2014/main" xmlns="" val="20001"/>
                    </a:ext>
                  </a:extLst>
                </a:gridCol>
                <a:gridCol w="1617098">
                  <a:extLst>
                    <a:ext uri="{9D8B030D-6E8A-4147-A177-3AD203B41FA5}">
                      <a16:colId xmlns:a16="http://schemas.microsoft.com/office/drawing/2014/main" xmlns="" val="20002"/>
                    </a:ext>
                  </a:extLst>
                </a:gridCol>
                <a:gridCol w="1011731">
                  <a:extLst>
                    <a:ext uri="{9D8B030D-6E8A-4147-A177-3AD203B41FA5}">
                      <a16:colId xmlns:a16="http://schemas.microsoft.com/office/drawing/2014/main" xmlns="" val="20003"/>
                    </a:ext>
                  </a:extLst>
                </a:gridCol>
                <a:gridCol w="1568183">
                  <a:extLst>
                    <a:ext uri="{9D8B030D-6E8A-4147-A177-3AD203B41FA5}">
                      <a16:colId xmlns:a16="http://schemas.microsoft.com/office/drawing/2014/main" xmlns="" val="20004"/>
                    </a:ext>
                  </a:extLst>
                </a:gridCol>
              </a:tblGrid>
              <a:tr h="587340">
                <a:tc>
                  <a:txBody>
                    <a:bodyPr/>
                    <a:lstStyle/>
                    <a:p>
                      <a:pPr marL="0" marR="0" algn="ctr">
                        <a:lnSpc>
                          <a:spcPct val="100000"/>
                        </a:lnSpc>
                        <a:spcBef>
                          <a:spcPts val="0"/>
                        </a:spcBef>
                        <a:spcAft>
                          <a:spcPts val="0"/>
                        </a:spcAft>
                      </a:pPr>
                      <a:r>
                        <a:rPr lang="en-US" sz="1100" dirty="0">
                          <a:effectLst/>
                        </a:rPr>
                        <a:t>ABI </a:t>
                      </a:r>
                      <a:endParaRPr lang="en-US" sz="1100" dirty="0" smtClean="0">
                        <a:effectLst/>
                      </a:endParaRPr>
                    </a:p>
                    <a:p>
                      <a:pPr marL="0" marR="0" algn="ctr">
                        <a:lnSpc>
                          <a:spcPct val="100000"/>
                        </a:lnSpc>
                        <a:spcBef>
                          <a:spcPts val="0"/>
                        </a:spcBef>
                        <a:spcAft>
                          <a:spcPts val="0"/>
                        </a:spcAft>
                      </a:pPr>
                      <a:r>
                        <a:rPr lang="en-US" sz="1100" dirty="0" smtClean="0">
                          <a:effectLst/>
                        </a:rPr>
                        <a:t>Band</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smtClean="0">
                          <a:effectLst/>
                        </a:rPr>
                        <a:t>Wavelength</a:t>
                      </a:r>
                      <a:r>
                        <a:rPr lang="en-US" sz="1100" baseline="0" dirty="0" smtClean="0">
                          <a:effectLst/>
                        </a:rPr>
                        <a:t> range</a:t>
                      </a:r>
                      <a:r>
                        <a:rPr lang="en-US" sz="1100" dirty="0" smtClean="0">
                          <a:effectLst/>
                        </a:rPr>
                        <a:t> </a:t>
                      </a:r>
                      <a:r>
                        <a:rPr lang="en-US" sz="1100" baseline="0" dirty="0" smtClean="0">
                          <a:effectLst/>
                        </a:rPr>
                        <a:t> </a:t>
                      </a:r>
                      <a:r>
                        <a:rPr lang="en-US" sz="1100" dirty="0" smtClean="0">
                          <a:effectLst/>
                        </a:rPr>
                        <a:t>(µm</a:t>
                      </a:r>
                      <a:r>
                        <a:rPr lang="en-US" sz="1100" dirty="0">
                          <a:effectLst/>
                        </a:rPr>
                        <a:t>)</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Sub-point pixel </a:t>
                      </a:r>
                      <a:r>
                        <a:rPr lang="en-US" sz="1100" dirty="0" smtClean="0">
                          <a:effectLst/>
                        </a:rPr>
                        <a:t>spacing (km)</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tc>
                  <a:txBody>
                    <a:bodyPr/>
                    <a:lstStyle/>
                    <a:p>
                      <a:pPr marL="0" marR="0" algn="ctr">
                        <a:lnSpc>
                          <a:spcPct val="100000"/>
                        </a:lnSpc>
                        <a:spcBef>
                          <a:spcPts val="0"/>
                        </a:spcBef>
                        <a:spcAft>
                          <a:spcPts val="0"/>
                        </a:spcAft>
                      </a:pPr>
                      <a:r>
                        <a:rPr lang="en-US" sz="1100" dirty="0">
                          <a:effectLst/>
                        </a:rPr>
                        <a:t>Descriptive Name</a:t>
                      </a:r>
                      <a:endParaRPr lang="en-US" sz="1100" b="1" dirty="0">
                        <a:solidFill>
                          <a:srgbClr val="000000"/>
                        </a:solidFill>
                        <a:effectLst/>
                        <a:latin typeface="Arial"/>
                        <a:ea typeface="Arial"/>
                      </a:endParaRPr>
                    </a:p>
                  </a:txBody>
                  <a:tcPr marL="15161" marR="15161" marT="15161" marB="15161" anchor="ctr">
                    <a:solidFill>
                      <a:schemeClr val="bg2">
                        <a:lumMod val="50000"/>
                      </a:schemeClr>
                    </a:solidFill>
                  </a:tcPr>
                </a:tc>
                <a:extLst>
                  <a:ext uri="{0D108BD9-81ED-4DB2-BD59-A6C34878D82A}">
                    <a16:rowId xmlns:a16="http://schemas.microsoft.com/office/drawing/2014/main" xmlns="" val="10000"/>
                  </a:ext>
                </a:extLst>
              </a:tr>
              <a:tr h="251927">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0.47</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0.45 - 0.49</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“Blue”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xmlns="" val="10001"/>
                  </a:ext>
                </a:extLst>
              </a:tr>
              <a:tr h="251927">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0.64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0.60 - 0.68</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0.5</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“Red”</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a16="http://schemas.microsoft.com/office/drawing/2014/main" xmlns="" val="10002"/>
                  </a:ext>
                </a:extLst>
              </a:tr>
              <a:tr h="251927">
                <a:tc>
                  <a:txBody>
                    <a:bodyPr/>
                    <a:lstStyle/>
                    <a:p>
                      <a:pPr marL="0" marR="0" algn="ctr">
                        <a:lnSpc>
                          <a:spcPct val="150000"/>
                        </a:lnSpc>
                        <a:spcBef>
                          <a:spcPts val="0"/>
                        </a:spcBef>
                        <a:spcAft>
                          <a:spcPts val="0"/>
                        </a:spcAft>
                      </a:pPr>
                      <a:r>
                        <a:rPr lang="en-US" sz="1100" b="1" kern="600" dirty="0">
                          <a:effectLst/>
                        </a:rPr>
                        <a:t>3</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a:effectLst/>
                        </a:rPr>
                        <a:t>0.864</a:t>
                      </a:r>
                      <a:endParaRPr lang="en-US" sz="1100" b="1" kern="60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smtClean="0">
                          <a:effectLst/>
                        </a:rPr>
                        <a:t>0.847 - 0.882</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100" b="1" kern="600" dirty="0">
                          <a:effectLst/>
                        </a:rPr>
                        <a:t>“Veggie”</a:t>
                      </a:r>
                      <a:endParaRPr lang="en-US" sz="1100" b="1" kern="600" dirty="0">
                        <a:solidFill>
                          <a:srgbClr val="000000"/>
                        </a:solidFill>
                        <a:effectLst/>
                        <a:latin typeface="Arial"/>
                        <a:ea typeface="Arial"/>
                      </a:endParaRPr>
                    </a:p>
                  </a:txBody>
                  <a:tcPr marL="15161" marR="15161" marT="15161" marB="15161"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3"/>
                  </a:ext>
                </a:extLst>
              </a:tr>
              <a:tr h="251927">
                <a:tc>
                  <a:txBody>
                    <a:bodyPr/>
                    <a:lstStyle/>
                    <a:p>
                      <a:pPr marL="0" marR="0" algn="ctr">
                        <a:lnSpc>
                          <a:spcPct val="150000"/>
                        </a:lnSpc>
                        <a:spcBef>
                          <a:spcPts val="0"/>
                        </a:spcBef>
                        <a:spcAft>
                          <a:spcPts val="0"/>
                        </a:spcAft>
                      </a:pPr>
                      <a:r>
                        <a:rPr lang="en-US" sz="1100" b="1" kern="600" dirty="0">
                          <a:effectLst/>
                        </a:rPr>
                        <a:t>4</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1.373</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smtClean="0">
                          <a:effectLst/>
                        </a:rPr>
                        <a:t>1.366 - 1.380</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solidFill>
                      <a:srgbClr val="F7B5A3"/>
                    </a:solidFill>
                  </a:tcPr>
                </a:tc>
                <a:tc>
                  <a:txBody>
                    <a:bodyPr/>
                    <a:lstStyle/>
                    <a:p>
                      <a:pPr marL="0" marR="0" algn="ctr">
                        <a:lnSpc>
                          <a:spcPct val="150000"/>
                        </a:lnSpc>
                        <a:spcBef>
                          <a:spcPts val="0"/>
                        </a:spcBef>
                        <a:spcAft>
                          <a:spcPts val="0"/>
                        </a:spcAft>
                      </a:pPr>
                      <a:r>
                        <a:rPr lang="en-US" sz="1100" b="1" kern="600" dirty="0">
                          <a:effectLst/>
                        </a:rPr>
                        <a:t>“Cirrus”</a:t>
                      </a:r>
                      <a:endParaRPr lang="en-US" sz="1100" b="1" kern="600" dirty="0">
                        <a:solidFill>
                          <a:srgbClr val="000000"/>
                        </a:solidFill>
                        <a:effectLst/>
                        <a:latin typeface="Arial"/>
                        <a:ea typeface="Arial"/>
                      </a:endParaRPr>
                    </a:p>
                  </a:txBody>
                  <a:tcPr marL="15161" marR="15161" marT="15161" marB="15161" anchor="ctr">
                    <a:solidFill>
                      <a:srgbClr val="F7B5A3"/>
                    </a:solidFill>
                  </a:tcPr>
                </a:tc>
                <a:extLst>
                  <a:ext uri="{0D108BD9-81ED-4DB2-BD59-A6C34878D82A}">
                    <a16:rowId xmlns:a16="http://schemas.microsoft.com/office/drawing/2014/main" xmlns="" val="10004"/>
                  </a:ext>
                </a:extLst>
              </a:tr>
              <a:tr h="251927">
                <a:tc>
                  <a:txBody>
                    <a:bodyPr/>
                    <a:lstStyle/>
                    <a:p>
                      <a:pPr marL="0" marR="0" algn="ctr">
                        <a:lnSpc>
                          <a:spcPct val="150000"/>
                        </a:lnSpc>
                        <a:spcBef>
                          <a:spcPts val="0"/>
                        </a:spcBef>
                        <a:spcAft>
                          <a:spcPts val="0"/>
                        </a:spcAft>
                      </a:pPr>
                      <a:r>
                        <a:rPr lang="en-US" sz="1100" b="1" kern="600">
                          <a:effectLst/>
                        </a:rPr>
                        <a:t>5</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a:effectLst/>
                        </a:rPr>
                        <a:t>1.61</a:t>
                      </a:r>
                      <a:endParaRPr lang="en-US" sz="1100" b="1" kern="60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smtClean="0">
                          <a:effectLst/>
                        </a:rPr>
                        <a:t>1.59 - 1.63</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1</a:t>
                      </a:r>
                      <a:endParaRPr lang="en-US" sz="1100" b="1" kern="600" dirty="0">
                        <a:solidFill>
                          <a:srgbClr val="000000"/>
                        </a:solidFill>
                        <a:effectLst/>
                        <a:latin typeface="Arial"/>
                        <a:ea typeface="Arial"/>
                      </a:endParaRPr>
                    </a:p>
                  </a:txBody>
                  <a:tcPr marL="15161" marR="15161" marT="15161" marB="15161" anchor="ctr"/>
                </a:tc>
                <a:tc>
                  <a:txBody>
                    <a:bodyPr/>
                    <a:lstStyle/>
                    <a:p>
                      <a:pPr marL="0" marR="0" algn="ctr">
                        <a:lnSpc>
                          <a:spcPct val="150000"/>
                        </a:lnSpc>
                        <a:spcBef>
                          <a:spcPts val="0"/>
                        </a:spcBef>
                        <a:spcAft>
                          <a:spcPts val="0"/>
                        </a:spcAft>
                      </a:pPr>
                      <a:r>
                        <a:rPr lang="en-US" sz="1100" b="1" kern="600" dirty="0">
                          <a:effectLst/>
                        </a:rPr>
                        <a:t>“Snow/Ice”</a:t>
                      </a:r>
                      <a:endParaRPr lang="en-US" sz="1100" b="1" kern="600" dirty="0">
                        <a:solidFill>
                          <a:srgbClr val="000000"/>
                        </a:solidFill>
                        <a:effectLst/>
                        <a:latin typeface="Arial"/>
                        <a:ea typeface="Arial"/>
                      </a:endParaRPr>
                    </a:p>
                  </a:txBody>
                  <a:tcPr marL="15161" marR="15161" marT="15161" marB="15161" anchor="ctr"/>
                </a:tc>
                <a:extLst>
                  <a:ext uri="{0D108BD9-81ED-4DB2-BD59-A6C34878D82A}">
                    <a16:rowId xmlns:a16="http://schemas.microsoft.com/office/drawing/2014/main" xmlns="" val="10005"/>
                  </a:ext>
                </a:extLst>
              </a:tr>
              <a:tr h="251927">
                <a:tc>
                  <a:txBody>
                    <a:bodyPr/>
                    <a:lstStyle/>
                    <a:p>
                      <a:pPr marL="0" marR="0" algn="ctr">
                        <a:lnSpc>
                          <a:spcPct val="150000"/>
                        </a:lnSpc>
                        <a:spcBef>
                          <a:spcPts val="0"/>
                        </a:spcBef>
                        <a:spcAft>
                          <a:spcPts val="0"/>
                        </a:spcAft>
                      </a:pPr>
                      <a:r>
                        <a:rPr lang="en-US" sz="1100" b="1" kern="600" dirty="0">
                          <a:effectLst/>
                        </a:rPr>
                        <a:t>6</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2.24</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smtClean="0">
                          <a:effectLst/>
                        </a:rPr>
                        <a:t>2.22 -2.27</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2</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100" b="1" kern="600" dirty="0">
                          <a:effectLst/>
                        </a:rPr>
                        <a:t>“Cloud Particle Size”</a:t>
                      </a:r>
                      <a:endParaRPr lang="en-US" sz="1100" b="1" kern="600" dirty="0">
                        <a:solidFill>
                          <a:srgbClr val="000000"/>
                        </a:solidFill>
                        <a:effectLst/>
                        <a:latin typeface="Arial"/>
                        <a:ea typeface="Arial"/>
                      </a:endParaRPr>
                    </a:p>
                  </a:txBody>
                  <a:tcPr marL="15161" marR="15161" marT="15161" marB="15161" anchor="ctr">
                    <a:lnB w="12700" cap="flat" cmpd="sng" algn="ctr">
                      <a:solidFill>
                        <a:schemeClr val="tx1"/>
                      </a:solidFill>
                      <a:prstDash val="solid"/>
                      <a:round/>
                      <a:headEnd type="none" w="med" len="med"/>
                      <a:tailEnd type="none" w="med" len="med"/>
                    </a:lnB>
                    <a:solidFill>
                      <a:srgbClr val="F7B5A3"/>
                    </a:solidFill>
                  </a:tcPr>
                </a:tc>
                <a:extLst>
                  <a:ext uri="{0D108BD9-81ED-4DB2-BD59-A6C34878D82A}">
                    <a16:rowId xmlns:a16="http://schemas.microsoft.com/office/drawing/2014/main" xmlns="" val="10006"/>
                  </a:ext>
                </a:extLst>
              </a:tr>
            </a:tbl>
          </a:graphicData>
        </a:graphic>
      </p:graphicFrame>
      <p:sp>
        <p:nvSpPr>
          <p:cNvPr id="2" name="TextBox 1"/>
          <p:cNvSpPr txBox="1"/>
          <p:nvPr/>
        </p:nvSpPr>
        <p:spPr>
          <a:xfrm>
            <a:off x="2357438" y="256660"/>
            <a:ext cx="4475521" cy="438582"/>
          </a:xfrm>
          <a:prstGeom prst="rect">
            <a:avLst/>
          </a:prstGeom>
          <a:noFill/>
        </p:spPr>
        <p:txBody>
          <a:bodyPr wrap="none" rtlCol="0">
            <a:spAutoFit/>
          </a:bodyPr>
          <a:lstStyle/>
          <a:p>
            <a:pPr defTabSz="685800">
              <a:defRPr/>
            </a:pPr>
            <a:r>
              <a:rPr lang="en-US" sz="2250" dirty="0">
                <a:solidFill>
                  <a:prstClr val="white"/>
                </a:solidFill>
                <a:latin typeface="Arial"/>
              </a:rPr>
              <a:t>ABI: Bands 1-6 (Visible / </a:t>
            </a:r>
            <a:r>
              <a:rPr lang="en-US" sz="2250" dirty="0" err="1">
                <a:solidFill>
                  <a:prstClr val="white"/>
                </a:solidFill>
                <a:latin typeface="Arial"/>
              </a:rPr>
              <a:t>NearIR</a:t>
            </a:r>
            <a:r>
              <a:rPr lang="en-US" sz="2250" dirty="0">
                <a:solidFill>
                  <a:prstClr val="white"/>
                </a:solidFill>
                <a:latin typeface="Arial"/>
              </a:rPr>
              <a:t>) </a:t>
            </a:r>
          </a:p>
        </p:txBody>
      </p:sp>
      <p:sp>
        <p:nvSpPr>
          <p:cNvPr id="5" name="Rounded Rectangle 4"/>
          <p:cNvSpPr>
            <a:spLocks noChangeArrowheads="1"/>
          </p:cNvSpPr>
          <p:nvPr/>
        </p:nvSpPr>
        <p:spPr bwMode="auto">
          <a:xfrm>
            <a:off x="2628900" y="3685623"/>
            <a:ext cx="4267962" cy="62236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1350" b="1" dirty="0">
                <a:solidFill>
                  <a:srgbClr val="000000"/>
                </a:solidFill>
                <a:latin typeface="Arial"/>
              </a:rPr>
              <a:t>Six visible or near visible bands on </a:t>
            </a:r>
            <a:r>
              <a:rPr lang="en-US" sz="1350" b="1" dirty="0" smtClean="0">
                <a:solidFill>
                  <a:srgbClr val="000000"/>
                </a:solidFill>
                <a:latin typeface="Arial"/>
              </a:rPr>
              <a:t>ABI </a:t>
            </a:r>
          </a:p>
          <a:p>
            <a:pPr algn="ctr" defTabSz="685800">
              <a:defRPr/>
            </a:pPr>
            <a:r>
              <a:rPr lang="en-US" sz="1350" b="1" dirty="0" smtClean="0">
                <a:solidFill>
                  <a:srgbClr val="000000"/>
                </a:solidFill>
                <a:latin typeface="Arial"/>
              </a:rPr>
              <a:t>(there was only one </a:t>
            </a:r>
            <a:r>
              <a:rPr lang="en-US" sz="1350" b="1" dirty="0">
                <a:solidFill>
                  <a:srgbClr val="000000"/>
                </a:solidFill>
                <a:latin typeface="Arial"/>
              </a:rPr>
              <a:t>on heritage </a:t>
            </a:r>
            <a:r>
              <a:rPr lang="en-US" sz="1350" b="1" dirty="0" smtClean="0">
                <a:solidFill>
                  <a:srgbClr val="000000"/>
                </a:solidFill>
                <a:latin typeface="Arial"/>
              </a:rPr>
              <a:t>imager) </a:t>
            </a:r>
            <a:endParaRPr lang="en-US" sz="1350" b="1" dirty="0">
              <a:solidFill>
                <a:srgbClr val="000000"/>
              </a:solidFill>
              <a:latin typeface="Arial"/>
            </a:endParaRPr>
          </a:p>
        </p:txBody>
      </p:sp>
      <p:sp>
        <p:nvSpPr>
          <p:cNvPr id="8" name="Oval 7"/>
          <p:cNvSpPr/>
          <p:nvPr/>
        </p:nvSpPr>
        <p:spPr>
          <a:xfrm>
            <a:off x="5244073" y="302868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9" name="Oval 8"/>
          <p:cNvSpPr/>
          <p:nvPr/>
        </p:nvSpPr>
        <p:spPr>
          <a:xfrm>
            <a:off x="1984557" y="3055565"/>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0" name="Oval 9"/>
          <p:cNvSpPr/>
          <p:nvPr/>
        </p:nvSpPr>
        <p:spPr>
          <a:xfrm>
            <a:off x="5253036" y="2475407"/>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1" name="Oval 10"/>
          <p:cNvSpPr/>
          <p:nvPr/>
        </p:nvSpPr>
        <p:spPr>
          <a:xfrm>
            <a:off x="5244068" y="1897159"/>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2" name="Oval 11"/>
          <p:cNvSpPr/>
          <p:nvPr/>
        </p:nvSpPr>
        <p:spPr>
          <a:xfrm>
            <a:off x="1989886" y="2479870"/>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
        <p:nvSpPr>
          <p:cNvPr id="14" name="Oval 13"/>
          <p:cNvSpPr/>
          <p:nvPr/>
        </p:nvSpPr>
        <p:spPr>
          <a:xfrm>
            <a:off x="1989884" y="1905701"/>
            <a:ext cx="214313" cy="214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013">
              <a:solidFill>
                <a:prstClr val="white"/>
              </a:solidFill>
              <a:latin typeface="Arial"/>
            </a:endParaRPr>
          </a:p>
        </p:txBody>
      </p:sp>
    </p:spTree>
    <p:custDataLst>
      <p:tags r:id="rId1"/>
    </p:custDataLst>
    <p:extLst>
      <p:ext uri="{BB962C8B-B14F-4D97-AF65-F5344CB8AC3E}">
        <p14:creationId xmlns:p14="http://schemas.microsoft.com/office/powerpoint/2010/main" val="2061150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580"/>
            <a:ext cx="6858000" cy="760810"/>
          </a:xfrm>
        </p:spPr>
        <p:txBody>
          <a:bodyPr>
            <a:noAutofit/>
          </a:bodyPr>
          <a:lstStyle/>
          <a:p>
            <a:r>
              <a:rPr lang="en-US" sz="2400" dirty="0" smtClean="0">
                <a:solidFill>
                  <a:srgbClr val="FFC000"/>
                </a:solidFill>
              </a:rPr>
              <a:t>Transmittance is fairly strong in the Blue Band but not as strong as in the Red Band</a:t>
            </a:r>
            <a:endParaRPr lang="en-US" sz="2400" dirty="0">
              <a:solidFill>
                <a:srgbClr val="FFC000"/>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43" y="921544"/>
            <a:ext cx="4959803" cy="3857625"/>
          </a:xfrm>
          <a:prstGeom prst="rect">
            <a:avLst/>
          </a:prstGeom>
        </p:spPr>
      </p:pic>
      <p:sp>
        <p:nvSpPr>
          <p:cNvPr id="6" name="TextBox 5"/>
          <p:cNvSpPr txBox="1"/>
          <p:nvPr/>
        </p:nvSpPr>
        <p:spPr>
          <a:xfrm rot="16200000">
            <a:off x="6118170" y="1820827"/>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6" name="TextBox 15"/>
          <p:cNvSpPr txBox="1"/>
          <p:nvPr/>
        </p:nvSpPr>
        <p:spPr>
          <a:xfrm rot="16200000">
            <a:off x="6118170" y="3585338"/>
            <a:ext cx="1266950" cy="300082"/>
          </a:xfrm>
          <a:prstGeom prst="rect">
            <a:avLst/>
          </a:prstGeom>
          <a:solidFill>
            <a:schemeClr val="tx1"/>
          </a:solidFill>
        </p:spPr>
        <p:txBody>
          <a:bodyPr wrap="none" rtlCol="0">
            <a:spAutoFit/>
          </a:bodyPr>
          <a:lstStyle/>
          <a:p>
            <a:r>
              <a:rPr lang="en-US" sz="1350" b="1" dirty="0">
                <a:solidFill>
                  <a:schemeClr val="bg1"/>
                </a:solidFill>
              </a:rPr>
              <a:t>Transmittance</a:t>
            </a:r>
          </a:p>
        </p:txBody>
      </p:sp>
      <p:sp>
        <p:nvSpPr>
          <p:cNvPr id="19" name="TextBox 18"/>
          <p:cNvSpPr txBox="1"/>
          <p:nvPr/>
        </p:nvSpPr>
        <p:spPr>
          <a:xfrm>
            <a:off x="4763939" y="2372440"/>
            <a:ext cx="500586"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0.64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0" name="TextBox 19"/>
          <p:cNvSpPr txBox="1"/>
          <p:nvPr/>
        </p:nvSpPr>
        <p:spPr>
          <a:xfrm>
            <a:off x="3324473" y="2372439"/>
            <a:ext cx="492571"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0.47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1" name="TextBox 20"/>
          <p:cNvSpPr txBox="1"/>
          <p:nvPr/>
        </p:nvSpPr>
        <p:spPr>
          <a:xfrm>
            <a:off x="2356496" y="4155061"/>
            <a:ext cx="505395"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0.86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4" name="TextBox 23"/>
          <p:cNvSpPr txBox="1"/>
          <p:nvPr/>
        </p:nvSpPr>
        <p:spPr>
          <a:xfrm>
            <a:off x="3673194" y="415506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1.38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5" name="TextBox 24"/>
          <p:cNvSpPr txBox="1"/>
          <p:nvPr/>
        </p:nvSpPr>
        <p:spPr>
          <a:xfrm>
            <a:off x="4291146" y="4162201"/>
            <a:ext cx="495777"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1.61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26" name="TextBox 25"/>
          <p:cNvSpPr txBox="1"/>
          <p:nvPr/>
        </p:nvSpPr>
        <p:spPr>
          <a:xfrm>
            <a:off x="5873489" y="4155061"/>
            <a:ext cx="422039" cy="189283"/>
          </a:xfrm>
          <a:prstGeom prst="rect">
            <a:avLst/>
          </a:prstGeom>
          <a:solidFill>
            <a:schemeClr val="tx1"/>
          </a:solidFill>
        </p:spPr>
        <p:txBody>
          <a:bodyPr wrap="none" lIns="13716" tIns="13716" rIns="13716" bIns="13716" rtlCol="0">
            <a:spAutoFit/>
          </a:bodyPr>
          <a:lstStyle/>
          <a:p>
            <a:r>
              <a:rPr lang="en-US" sz="1050" b="1" dirty="0">
                <a:solidFill>
                  <a:schemeClr val="bg1"/>
                </a:solidFill>
              </a:rPr>
              <a:t>2.2 </a:t>
            </a:r>
            <a:r>
              <a:rPr lang="en-US" sz="1050" b="1" dirty="0">
                <a:solidFill>
                  <a:schemeClr val="bg1"/>
                </a:solidFill>
                <a:latin typeface="Symbol" panose="05050102010706020507" pitchFamily="18" charset="2"/>
              </a:rPr>
              <a:t>m</a:t>
            </a:r>
            <a:r>
              <a:rPr lang="en-US" sz="1050" b="1" dirty="0">
                <a:solidFill>
                  <a:schemeClr val="bg1"/>
                </a:solidFill>
              </a:rPr>
              <a:t>m</a:t>
            </a:r>
          </a:p>
        </p:txBody>
      </p:sp>
      <p:sp>
        <p:nvSpPr>
          <p:cNvPr id="3" name="TextBox 2"/>
          <p:cNvSpPr txBox="1"/>
          <p:nvPr/>
        </p:nvSpPr>
        <p:spPr>
          <a:xfrm>
            <a:off x="3450167"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1</a:t>
            </a:r>
            <a:endParaRPr lang="en-US" sz="1600" b="1" dirty="0">
              <a:solidFill>
                <a:schemeClr val="bg1"/>
              </a:solidFill>
            </a:endParaRPr>
          </a:p>
        </p:txBody>
      </p:sp>
      <p:sp>
        <p:nvSpPr>
          <p:cNvPr id="17" name="TextBox 16"/>
          <p:cNvSpPr txBox="1"/>
          <p:nvPr/>
        </p:nvSpPr>
        <p:spPr>
          <a:xfrm>
            <a:off x="4938568" y="1170432"/>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2</a:t>
            </a:r>
            <a:endParaRPr lang="en-US" sz="1600" b="1" dirty="0">
              <a:solidFill>
                <a:schemeClr val="bg1"/>
              </a:solidFill>
            </a:endParaRPr>
          </a:p>
        </p:txBody>
      </p:sp>
      <p:sp>
        <p:nvSpPr>
          <p:cNvPr id="18" name="TextBox 17"/>
          <p:cNvSpPr txBox="1"/>
          <p:nvPr/>
        </p:nvSpPr>
        <p:spPr>
          <a:xfrm>
            <a:off x="249767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smtClean="0">
                <a:solidFill>
                  <a:schemeClr val="bg1"/>
                </a:solidFill>
              </a:rPr>
              <a:t>3</a:t>
            </a:r>
            <a:endParaRPr lang="en-US" sz="1600" b="1" dirty="0">
              <a:solidFill>
                <a:schemeClr val="bg1"/>
              </a:solidFill>
            </a:endParaRPr>
          </a:p>
        </p:txBody>
      </p:sp>
      <p:sp>
        <p:nvSpPr>
          <p:cNvPr id="22" name="TextBox 21"/>
          <p:cNvSpPr txBox="1"/>
          <p:nvPr/>
        </p:nvSpPr>
        <p:spPr>
          <a:xfrm>
            <a:off x="3791371"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4</a:t>
            </a:r>
          </a:p>
        </p:txBody>
      </p:sp>
      <p:sp>
        <p:nvSpPr>
          <p:cNvPr id="27" name="TextBox 26"/>
          <p:cNvSpPr txBox="1"/>
          <p:nvPr/>
        </p:nvSpPr>
        <p:spPr>
          <a:xfrm>
            <a:off x="4373528" y="2884593"/>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5</a:t>
            </a:r>
          </a:p>
        </p:txBody>
      </p:sp>
      <p:sp>
        <p:nvSpPr>
          <p:cNvPr id="28" name="TextBox 27"/>
          <p:cNvSpPr txBox="1"/>
          <p:nvPr/>
        </p:nvSpPr>
        <p:spPr>
          <a:xfrm>
            <a:off x="5955063" y="2880360"/>
            <a:ext cx="274320" cy="274320"/>
          </a:xfrm>
          <a:prstGeom prst="rect">
            <a:avLst/>
          </a:prstGeom>
          <a:solidFill>
            <a:schemeClr val="tx1">
              <a:lumMod val="95000"/>
            </a:schemeClr>
          </a:solidFill>
        </p:spPr>
        <p:txBody>
          <a:bodyPr wrap="square" lIns="45720" rIns="45720" rtlCol="0" anchor="ctr" anchorCtr="1">
            <a:spAutoFit/>
          </a:bodyPr>
          <a:lstStyle/>
          <a:p>
            <a:r>
              <a:rPr lang="en-US" sz="1600" b="1" dirty="0">
                <a:solidFill>
                  <a:schemeClr val="bg1"/>
                </a:solidFill>
              </a:rPr>
              <a:t>6</a:t>
            </a:r>
          </a:p>
        </p:txBody>
      </p:sp>
    </p:spTree>
    <p:custDataLst>
      <p:tags r:id="rId1"/>
    </p:custDataLst>
    <p:extLst>
      <p:ext uri="{BB962C8B-B14F-4D97-AF65-F5344CB8AC3E}">
        <p14:creationId xmlns:p14="http://schemas.microsoft.com/office/powerpoint/2010/main" val="10952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Blue Band</a:t>
            </a:r>
            <a:endParaRPr lang="en-US" dirty="0"/>
          </a:p>
        </p:txBody>
      </p:sp>
      <p:sp>
        <p:nvSpPr>
          <p:cNvPr id="3" name="Content Placeholder 2"/>
          <p:cNvSpPr>
            <a:spLocks noGrp="1"/>
          </p:cNvSpPr>
          <p:nvPr>
            <p:ph idx="1"/>
          </p:nvPr>
        </p:nvSpPr>
        <p:spPr/>
        <p:txBody>
          <a:bodyPr/>
          <a:lstStyle/>
          <a:p>
            <a:r>
              <a:rPr lang="en-US" dirty="0" smtClean="0"/>
              <a:t>1-km Resolution</a:t>
            </a:r>
          </a:p>
          <a:p>
            <a:r>
              <a:rPr lang="en-US" dirty="0" smtClean="0"/>
              <a:t>Can better reveal features for which scattering is important</a:t>
            </a:r>
          </a:p>
          <a:p>
            <a:pPr lvl="1"/>
            <a:r>
              <a:rPr lang="en-US" dirty="0" smtClean="0"/>
              <a:t>Smoke</a:t>
            </a:r>
          </a:p>
          <a:p>
            <a:pPr lvl="1"/>
            <a:r>
              <a:rPr lang="en-US" dirty="0" smtClean="0"/>
              <a:t>Aerosols/Haze</a:t>
            </a:r>
          </a:p>
          <a:p>
            <a:r>
              <a:rPr lang="en-US" dirty="0" smtClean="0"/>
              <a:t>Information from 0.47 </a:t>
            </a:r>
            <a:r>
              <a:rPr lang="en-US" dirty="0" smtClean="0">
                <a:latin typeface="Symbol" panose="05050102010706020507" pitchFamily="18" charset="2"/>
              </a:rPr>
              <a:t>m</a:t>
            </a:r>
            <a:r>
              <a:rPr lang="en-US" dirty="0" smtClean="0"/>
              <a:t>m is used in Baseline Aerosol Products</a:t>
            </a:r>
          </a:p>
          <a:p>
            <a:r>
              <a:rPr lang="en-US" dirty="0" smtClean="0"/>
              <a:t>0.47 </a:t>
            </a:r>
            <a:r>
              <a:rPr lang="en-US" dirty="0">
                <a:latin typeface="Symbol" panose="05050102010706020507" pitchFamily="18" charset="2"/>
              </a:rPr>
              <a:t>m</a:t>
            </a:r>
            <a:r>
              <a:rPr lang="en-US" dirty="0"/>
              <a:t>m </a:t>
            </a:r>
            <a:r>
              <a:rPr lang="en-US" dirty="0" smtClean="0"/>
              <a:t>data are used in ‘True Color’ imagery.</a:t>
            </a:r>
            <a:endParaRPr lang="en-US" dirty="0"/>
          </a:p>
        </p:txBody>
      </p:sp>
    </p:spTree>
    <p:custDataLst>
      <p:tags r:id="rId1"/>
    </p:custDataLst>
    <p:extLst>
      <p:ext uri="{BB962C8B-B14F-4D97-AF65-F5344CB8AC3E}">
        <p14:creationId xmlns:p14="http://schemas.microsoft.com/office/powerpoint/2010/main" val="12628943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109259" y="900113"/>
            <a:ext cx="4925482" cy="3694112"/>
          </a:xfrm>
        </p:spPr>
      </p:pic>
      <p:sp>
        <p:nvSpPr>
          <p:cNvPr id="2" name="Title 1"/>
          <p:cNvSpPr>
            <a:spLocks noGrp="1"/>
          </p:cNvSpPr>
          <p:nvPr>
            <p:ph type="title"/>
          </p:nvPr>
        </p:nvSpPr>
        <p:spPr>
          <a:xfrm>
            <a:off x="458262" y="-1"/>
            <a:ext cx="8228538" cy="880947"/>
          </a:xfrm>
        </p:spPr>
        <p:txBody>
          <a:bodyPr>
            <a:noAutofit/>
          </a:bodyPr>
          <a:lstStyle/>
          <a:p>
            <a:r>
              <a:rPr lang="en-US" sz="2800" b="1" dirty="0" smtClean="0">
                <a:solidFill>
                  <a:srgbClr val="FF0000"/>
                </a:solidFill>
              </a:rPr>
              <a:t>Smoke </a:t>
            </a:r>
            <a:r>
              <a:rPr lang="en-US" sz="2800" b="1" dirty="0">
                <a:solidFill>
                  <a:srgbClr val="FF0000"/>
                </a:solidFill>
              </a:rPr>
              <a:t>can be more apparent </a:t>
            </a:r>
            <a:r>
              <a:rPr lang="en-US" sz="2800" b="1" dirty="0" smtClean="0">
                <a:solidFill>
                  <a:srgbClr val="FF0000"/>
                </a:solidFill>
              </a:rPr>
              <a:t>at 0.47 </a:t>
            </a:r>
            <a:r>
              <a:rPr lang="en-US" sz="2800" b="1" dirty="0" smtClean="0">
                <a:solidFill>
                  <a:srgbClr val="FF0000"/>
                </a:solidFill>
                <a:latin typeface="Symbol" panose="05050102010706020507" pitchFamily="18" charset="2"/>
              </a:rPr>
              <a:t>m</a:t>
            </a:r>
            <a:r>
              <a:rPr lang="en-US" sz="2800" b="1" dirty="0" smtClean="0">
                <a:solidFill>
                  <a:srgbClr val="FF0000"/>
                </a:solidFill>
              </a:rPr>
              <a:t>m – because of scattering </a:t>
            </a:r>
            <a:endParaRPr lang="en-US" sz="2800" b="1" dirty="0"/>
          </a:p>
        </p:txBody>
      </p:sp>
      <p:sp>
        <p:nvSpPr>
          <p:cNvPr id="5" name="Oval 4"/>
          <p:cNvSpPr/>
          <p:nvPr/>
        </p:nvSpPr>
        <p:spPr>
          <a:xfrm>
            <a:off x="2528238" y="1532875"/>
            <a:ext cx="1163782" cy="301337"/>
          </a:xfrm>
          <a:prstGeom prst="ellipse">
            <a:avLst/>
          </a:prstGeom>
          <a:noFill/>
          <a:ln w="28575">
            <a:solidFill>
              <a:schemeClr val="accent6"/>
            </a:solidFill>
          </a:ln>
          <a:effectLst>
            <a:glow>
              <a:schemeClr val="accent1">
                <a:satMod val="120000"/>
                <a:alpha val="45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TextBox 6"/>
          <p:cNvSpPr txBox="1"/>
          <p:nvPr/>
        </p:nvSpPr>
        <p:spPr>
          <a:xfrm>
            <a:off x="2091818" y="2319118"/>
            <a:ext cx="774571" cy="300082"/>
          </a:xfrm>
          <a:prstGeom prst="rect">
            <a:avLst/>
          </a:prstGeom>
          <a:noFill/>
          <a:ln>
            <a:solidFill>
              <a:srgbClr val="82C3FF"/>
            </a:solidFill>
          </a:ln>
        </p:spPr>
        <p:txBody>
          <a:bodyPr wrap="none" rtlCol="0">
            <a:spAutoFit/>
          </a:bodyPr>
          <a:lstStyle/>
          <a:p>
            <a:r>
              <a:rPr lang="en-US" sz="1350" b="1" dirty="0">
                <a:solidFill>
                  <a:srgbClr val="82C3FF"/>
                </a:solidFill>
              </a:rPr>
              <a:t>0.47 </a:t>
            </a:r>
            <a:r>
              <a:rPr lang="en-US" sz="1350" b="1" dirty="0">
                <a:solidFill>
                  <a:srgbClr val="82C3FF"/>
                </a:solidFill>
                <a:latin typeface="Symbol" panose="05050102010706020507" pitchFamily="18" charset="2"/>
              </a:rPr>
              <a:t>m</a:t>
            </a:r>
            <a:r>
              <a:rPr lang="en-US" sz="1350" b="1" dirty="0">
                <a:solidFill>
                  <a:srgbClr val="82C3FF"/>
                </a:solidFill>
              </a:rPr>
              <a:t>m</a:t>
            </a:r>
          </a:p>
        </p:txBody>
      </p:sp>
      <p:sp>
        <p:nvSpPr>
          <p:cNvPr id="8" name="TextBox 7"/>
          <p:cNvSpPr txBox="1"/>
          <p:nvPr/>
        </p:nvSpPr>
        <p:spPr>
          <a:xfrm>
            <a:off x="4720718" y="2319118"/>
            <a:ext cx="774571" cy="300082"/>
          </a:xfrm>
          <a:prstGeom prst="rect">
            <a:avLst/>
          </a:prstGeom>
          <a:noFill/>
          <a:ln>
            <a:solidFill>
              <a:srgbClr val="FF0000"/>
            </a:solidFill>
          </a:ln>
        </p:spPr>
        <p:txBody>
          <a:bodyPr wrap="none" rtlCol="0">
            <a:spAutoFit/>
          </a:bodyPr>
          <a:lstStyle/>
          <a:p>
            <a:r>
              <a:rPr lang="en-US" sz="1350" b="1" dirty="0">
                <a:solidFill>
                  <a:srgbClr val="FF0000"/>
                </a:solidFill>
              </a:rPr>
              <a:t>0.64 </a:t>
            </a:r>
            <a:r>
              <a:rPr lang="en-US" sz="1350" b="1" dirty="0">
                <a:solidFill>
                  <a:srgbClr val="FF0000"/>
                </a:solidFill>
                <a:latin typeface="Symbol" panose="05050102010706020507" pitchFamily="18" charset="2"/>
              </a:rPr>
              <a:t>m</a:t>
            </a:r>
            <a:r>
              <a:rPr lang="en-US" sz="1350" b="1" dirty="0">
                <a:solidFill>
                  <a:srgbClr val="FF0000"/>
                </a:solidFill>
              </a:rPr>
              <a:t>m</a:t>
            </a:r>
          </a:p>
        </p:txBody>
      </p:sp>
      <p:sp>
        <p:nvSpPr>
          <p:cNvPr id="9" name="TextBox 8"/>
          <p:cNvSpPr txBox="1"/>
          <p:nvPr/>
        </p:nvSpPr>
        <p:spPr>
          <a:xfrm>
            <a:off x="2091818" y="4199872"/>
            <a:ext cx="774571" cy="300082"/>
          </a:xfrm>
          <a:prstGeom prst="rect">
            <a:avLst/>
          </a:prstGeom>
          <a:noFill/>
          <a:ln>
            <a:solidFill>
              <a:srgbClr val="92D050"/>
            </a:solidFill>
          </a:ln>
        </p:spPr>
        <p:txBody>
          <a:bodyPr wrap="none" rtlCol="0">
            <a:spAutoFit/>
          </a:bodyPr>
          <a:lstStyle/>
          <a:p>
            <a:r>
              <a:rPr lang="en-US" sz="1350" b="1" dirty="0">
                <a:solidFill>
                  <a:srgbClr val="92D050"/>
                </a:solidFill>
              </a:rPr>
              <a:t>0.86 </a:t>
            </a:r>
            <a:r>
              <a:rPr lang="en-US" sz="1350" b="1" dirty="0">
                <a:solidFill>
                  <a:srgbClr val="92D050"/>
                </a:solidFill>
                <a:latin typeface="Symbol" panose="05050102010706020507" pitchFamily="18" charset="2"/>
              </a:rPr>
              <a:t>m</a:t>
            </a:r>
            <a:r>
              <a:rPr lang="en-US" sz="1350" b="1" dirty="0">
                <a:solidFill>
                  <a:srgbClr val="92D050"/>
                </a:solidFill>
              </a:rPr>
              <a:t>m</a:t>
            </a:r>
          </a:p>
        </p:txBody>
      </p:sp>
      <p:sp>
        <p:nvSpPr>
          <p:cNvPr id="10" name="TextBox 9"/>
          <p:cNvSpPr txBox="1"/>
          <p:nvPr/>
        </p:nvSpPr>
        <p:spPr>
          <a:xfrm>
            <a:off x="4720717" y="4199872"/>
            <a:ext cx="774571" cy="300082"/>
          </a:xfrm>
          <a:prstGeom prst="rect">
            <a:avLst/>
          </a:prstGeom>
          <a:noFill/>
          <a:ln>
            <a:solidFill>
              <a:schemeClr val="bg1">
                <a:lumMod val="85000"/>
              </a:schemeClr>
            </a:solidFill>
          </a:ln>
        </p:spPr>
        <p:txBody>
          <a:bodyPr wrap="none" rtlCol="0">
            <a:spAutoFit/>
          </a:bodyPr>
          <a:lstStyle/>
          <a:p>
            <a:r>
              <a:rPr lang="en-US" sz="1350" b="1" dirty="0">
                <a:solidFill>
                  <a:schemeClr val="bg1">
                    <a:lumMod val="95000"/>
                  </a:schemeClr>
                </a:solidFill>
              </a:rPr>
              <a:t>1.38 </a:t>
            </a:r>
            <a:r>
              <a:rPr lang="en-US" sz="1350" b="1" dirty="0">
                <a:solidFill>
                  <a:schemeClr val="bg1">
                    <a:lumMod val="95000"/>
                  </a:schemeClr>
                </a:solidFill>
                <a:latin typeface="Symbol" panose="05050102010706020507" pitchFamily="18" charset="2"/>
              </a:rPr>
              <a:t>m</a:t>
            </a:r>
            <a:r>
              <a:rPr lang="en-US" sz="1350" b="1" dirty="0">
                <a:solidFill>
                  <a:schemeClr val="bg1">
                    <a:lumMod val="95000"/>
                  </a:schemeClr>
                </a:solidFill>
              </a:rPr>
              <a:t>m</a:t>
            </a:r>
          </a:p>
        </p:txBody>
      </p:sp>
      <p:sp>
        <p:nvSpPr>
          <p:cNvPr id="11" name="TextBox 10"/>
          <p:cNvSpPr txBox="1"/>
          <p:nvPr/>
        </p:nvSpPr>
        <p:spPr>
          <a:xfrm>
            <a:off x="4730878" y="4219038"/>
            <a:ext cx="784189" cy="300082"/>
          </a:xfrm>
          <a:prstGeom prst="rect">
            <a:avLst/>
          </a:prstGeom>
          <a:noFill/>
          <a:ln>
            <a:solidFill>
              <a:srgbClr val="FF0000"/>
            </a:solidFill>
          </a:ln>
        </p:spPr>
        <p:txBody>
          <a:bodyPr wrap="none" rtlCol="0">
            <a:spAutoFit/>
          </a:bodyPr>
          <a:lstStyle/>
          <a:p>
            <a:r>
              <a:rPr lang="en-US" sz="1350" b="1" dirty="0" smtClean="0">
                <a:solidFill>
                  <a:srgbClr val="FF0000"/>
                </a:solidFill>
              </a:rPr>
              <a:t>1.38 </a:t>
            </a:r>
            <a:r>
              <a:rPr lang="en-US" sz="1350" b="1" dirty="0">
                <a:solidFill>
                  <a:srgbClr val="FF0000"/>
                </a:solidFill>
                <a:latin typeface="Symbol" panose="05050102010706020507" pitchFamily="18" charset="2"/>
              </a:rPr>
              <a:t>m</a:t>
            </a:r>
            <a:r>
              <a:rPr lang="en-US" sz="1350" b="1" dirty="0">
                <a:solidFill>
                  <a:srgbClr val="FF0000"/>
                </a:solidFill>
              </a:rPr>
              <a:t>m</a:t>
            </a:r>
          </a:p>
        </p:txBody>
      </p:sp>
    </p:spTree>
    <p:custDataLst>
      <p:tags r:id="rId1"/>
    </p:custDataLst>
    <p:extLst>
      <p:ext uri="{BB962C8B-B14F-4D97-AF65-F5344CB8AC3E}">
        <p14:creationId xmlns:p14="http://schemas.microsoft.com/office/powerpoint/2010/main" val="22996949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scattering is apparent in 0.47 compared to other bands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36989" y="800100"/>
            <a:ext cx="5070021" cy="3943350"/>
          </a:xfrm>
        </p:spPr>
      </p:pic>
      <p:cxnSp>
        <p:nvCxnSpPr>
          <p:cNvPr id="6" name="Straight Arrow Connector 5"/>
          <p:cNvCxnSpPr/>
          <p:nvPr/>
        </p:nvCxnSpPr>
        <p:spPr>
          <a:xfrm>
            <a:off x="4983480" y="3241040"/>
            <a:ext cx="497840" cy="28448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7" name="Straight Arrow Connector 6"/>
          <p:cNvCxnSpPr/>
          <p:nvPr/>
        </p:nvCxnSpPr>
        <p:spPr>
          <a:xfrm>
            <a:off x="2479040" y="1289050"/>
            <a:ext cx="497840" cy="28448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8" name="Straight Arrow Connector 7"/>
          <p:cNvCxnSpPr/>
          <p:nvPr/>
        </p:nvCxnSpPr>
        <p:spPr>
          <a:xfrm>
            <a:off x="2479040" y="3241040"/>
            <a:ext cx="497840" cy="28448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9" name="Straight Arrow Connector 8"/>
          <p:cNvCxnSpPr/>
          <p:nvPr/>
        </p:nvCxnSpPr>
        <p:spPr>
          <a:xfrm>
            <a:off x="4983480" y="1289050"/>
            <a:ext cx="497840" cy="28448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4201876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Band is necessary for True Color</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40768" y="800100"/>
            <a:ext cx="5062463" cy="3943350"/>
          </a:xfrm>
        </p:spPr>
      </p:pic>
    </p:spTree>
    <p:custDataLst>
      <p:tags r:id="rId1"/>
    </p:custDataLst>
    <p:extLst>
      <p:ext uri="{BB962C8B-B14F-4D97-AF65-F5344CB8AC3E}">
        <p14:creationId xmlns:p14="http://schemas.microsoft.com/office/powerpoint/2010/main" val="35572929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Band is necessary for True Color</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21261" y="800100"/>
            <a:ext cx="5701478" cy="3943350"/>
          </a:xfrm>
        </p:spPr>
      </p:pic>
    </p:spTree>
    <p:custDataLst>
      <p:tags r:id="rId1"/>
    </p:custDataLst>
    <p:extLst>
      <p:ext uri="{BB962C8B-B14F-4D97-AF65-F5344CB8AC3E}">
        <p14:creationId xmlns:p14="http://schemas.microsoft.com/office/powerpoint/2010/main" val="9666676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Blue Band</a:t>
            </a:r>
            <a:endParaRPr lang="en-US" dirty="0"/>
          </a:p>
        </p:txBody>
      </p:sp>
      <p:sp>
        <p:nvSpPr>
          <p:cNvPr id="3" name="Content Placeholder 2"/>
          <p:cNvSpPr>
            <a:spLocks noGrp="1"/>
          </p:cNvSpPr>
          <p:nvPr>
            <p:ph idx="1"/>
          </p:nvPr>
        </p:nvSpPr>
        <p:spPr/>
        <p:txBody>
          <a:bodyPr/>
          <a:lstStyle/>
          <a:p>
            <a:r>
              <a:rPr lang="en-US" dirty="0" smtClean="0"/>
              <a:t>1-km Resolution</a:t>
            </a:r>
          </a:p>
          <a:p>
            <a:r>
              <a:rPr lang="en-US" dirty="0" smtClean="0"/>
              <a:t>Can better reveal features for which scattering is important</a:t>
            </a:r>
          </a:p>
          <a:p>
            <a:pPr lvl="1"/>
            <a:r>
              <a:rPr lang="en-US" dirty="0" smtClean="0"/>
              <a:t>Smoke</a:t>
            </a:r>
          </a:p>
          <a:p>
            <a:pPr lvl="1"/>
            <a:r>
              <a:rPr lang="en-US" dirty="0" smtClean="0"/>
              <a:t>Aerosols/Haze</a:t>
            </a:r>
          </a:p>
          <a:p>
            <a:r>
              <a:rPr lang="en-US" dirty="0" smtClean="0"/>
              <a:t>Information from 0.47 </a:t>
            </a:r>
            <a:r>
              <a:rPr lang="en-US" dirty="0" smtClean="0">
                <a:latin typeface="Symbol" panose="05050102010706020507" pitchFamily="18" charset="2"/>
              </a:rPr>
              <a:t>m</a:t>
            </a:r>
            <a:r>
              <a:rPr lang="en-US" dirty="0" smtClean="0"/>
              <a:t>m is used in Baseline Aerosol Products</a:t>
            </a:r>
          </a:p>
          <a:p>
            <a:r>
              <a:rPr lang="en-US" dirty="0" smtClean="0"/>
              <a:t>Scattering causes the imagery to look hazy and diffuse compared </a:t>
            </a:r>
            <a:r>
              <a:rPr lang="en-US" smtClean="0"/>
              <a:t>to other Bands.</a:t>
            </a:r>
            <a:endParaRPr lang="en-US" dirty="0" smtClean="0"/>
          </a:p>
          <a:p>
            <a:r>
              <a:rPr lang="en-US" dirty="0" smtClean="0"/>
              <a:t>0.47 </a:t>
            </a:r>
            <a:r>
              <a:rPr lang="en-US" dirty="0">
                <a:latin typeface="Symbol" panose="05050102010706020507" pitchFamily="18" charset="2"/>
              </a:rPr>
              <a:t>m</a:t>
            </a:r>
            <a:r>
              <a:rPr lang="en-US" dirty="0"/>
              <a:t>m </a:t>
            </a:r>
            <a:r>
              <a:rPr lang="en-US" dirty="0" smtClean="0"/>
              <a:t>data are used in ‘True Color’ imagery.</a:t>
            </a:r>
            <a:endParaRPr lang="en-US" dirty="0"/>
          </a:p>
        </p:txBody>
      </p:sp>
    </p:spTree>
    <p:custDataLst>
      <p:tags r:id="rId1"/>
    </p:custDataLst>
    <p:extLst>
      <p:ext uri="{BB962C8B-B14F-4D97-AF65-F5344CB8AC3E}">
        <p14:creationId xmlns:p14="http://schemas.microsoft.com/office/powerpoint/2010/main" val="201080034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3409468-c:\users\scottl\visit\shymet\shymetcourseoneintro.pptx"/>
  <p:tag name="ARTICULATE_PRESENTER_VERSION" val="7"/>
  <p:tag name="ARTICULATE_USED_PAGE_ORIENTATION" val="1"/>
  <p:tag name="ARTICULATE_USED_PAGE_SIZE" val="15"/>
  <p:tag name="ARTICULATE_PROJECT_OPEN" val="0"/>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USED_LAYOUT" val="1"/>
  <p:tag name="AUDIO_ID" val="264"/>
  <p:tag name="ARTICULATE_AUDIO_RECORDED" val="1"/>
  <p:tag name="ELAPSEDTIME" val="6.2"/>
  <p:tag name="ANNOTATION_COUNT"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USED_LAYOUT" val="1"/>
  <p:tag name="AUDIO_ID" val="327"/>
  <p:tag name="ARTICULATE_AUDIO_RECORDED" val="1"/>
  <p:tag name="ELAPSEDTIME" val="24.1"/>
  <p:tag name="ANNOTATION_TYPE_1" val="0"/>
  <p:tag name="ANNOTATION_START_1" val="3.7"/>
  <p:tag name="ANNOTATION_END_1" val="8.2"/>
  <p:tag name="ANNOTATION_TOP_1" val="226"/>
  <p:tag name="ANNOTATION_LEFT_1" val="888"/>
  <p:tag name="ANNOTATION_WIDTH_1" val="119"/>
  <p:tag name="ANNOTATION_HEIGHT_1" val="119"/>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2.6"/>
  <p:tag name="ANNOTATION_TOP_2" val="256"/>
  <p:tag name="ANNOTATION_LEFT_2" val="845"/>
  <p:tag name="ANNOTATION_WIDTH_2" val="119"/>
  <p:tag name="ANNOTATION_HEIGHT_2" val="119"/>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COUNT" val="2"/>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ULLET_1" val="8226"/>
</p:tagLst>
</file>

<file path=ppt/tags/tag4.xml><?xml version="1.0" encoding="utf-8"?>
<p:tagLst xmlns:a="http://schemas.openxmlformats.org/drawingml/2006/main" xmlns:r="http://schemas.openxmlformats.org/officeDocument/2006/relationships" xmlns:p="http://schemas.openxmlformats.org/presentationml/2006/main">
  <p:tag name="ARTICULATE_USED_LAYOUT" val="1"/>
  <p:tag name="AUDIO_ID" val="474"/>
  <p:tag name="ARTICULATE_AUDIO_RECORDED" val="1"/>
  <p:tag name="ELAPSEDTIME" val="48.8"/>
  <p:tag name="ANNOTATION_TYPE_1" val="0"/>
  <p:tag name="ANNOTATION_START_1" val="9.0"/>
  <p:tag name="ANNOTATION_END_1" val="12.0"/>
  <p:tag name="ANNOTATION_TOP_1" val="131"/>
  <p:tag name="ANNOTATION_LEFT_1" val="223"/>
  <p:tag name="ANNOTATION_WIDTH_1" val="119"/>
  <p:tag name="ANNOTATION_HEIGHT_1" val="119"/>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12.0"/>
  <p:tag name="ANNOTATION_END_2" val="13.5"/>
  <p:tag name="ANNOTATION_TOP_2" val="127"/>
  <p:tag name="ANNOTATION_LEFT_2" val="296"/>
  <p:tag name="ANNOTATION_WIDTH_2" val="119"/>
  <p:tag name="ANNOTATION_HEIGHT_2" val="119"/>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13.5"/>
  <p:tag name="ANNOTATION_END_3" val="15.1"/>
  <p:tag name="ANNOTATION_TOP_3" val="127"/>
  <p:tag name="ANNOTATION_LEFT_3" val="414"/>
  <p:tag name="ANNOTATION_WIDTH_3" val="119"/>
  <p:tag name="ANNOTATION_HEIGHT_3" val="119"/>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15.1"/>
  <p:tag name="ANNOTATION_END_4" val="17.5"/>
  <p:tag name="ANNOTATION_TOP_4" val="133"/>
  <p:tag name="ANNOTATION_LEFT_4" val="556"/>
  <p:tag name="ANNOTATION_WIDTH_4" val="119"/>
  <p:tag name="ANNOTATION_HEIGHT_4" val="119"/>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17.5"/>
  <p:tag name="ANNOTATION_END_5" val="22.0"/>
  <p:tag name="ANNOTATION_TOP_5" val="132"/>
  <p:tag name="ANNOTATION_LEFT_5" val="700"/>
  <p:tag name="ANNOTATION_WIDTH_5" val="119"/>
  <p:tag name="ANNOTATION_HEIGHT_5" val="119"/>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22.0"/>
  <p:tag name="ANNOTATION_END_6" val="23.3"/>
  <p:tag name="ANNOTATION_TOP_6" val="209"/>
  <p:tag name="ANNOTATION_LEFT_6" val="208"/>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23.3"/>
  <p:tag name="ANNOTATION_END_7" val="24.5"/>
  <p:tag name="ANNOTATION_TOP_7" val="274"/>
  <p:tag name="ANNOTATION_LEFT_7" val="203"/>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24.5"/>
  <p:tag name="ANNOTATION_END_8" val="28.8"/>
  <p:tag name="ANNOTATION_TOP_8" val="329"/>
  <p:tag name="ANNOTATION_LEFT_8" val="202"/>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TYPE_9" val="0"/>
  <p:tag name="ANNOTATION_START_9" val="28.8"/>
  <p:tag name="ANNOTATION_END_9" val="29.8"/>
  <p:tag name="ANNOTATION_TOP_9" val="240"/>
  <p:tag name="ANNOTATION_LEFT_9" val="185"/>
  <p:tag name="ANNOTATION_WIDTH_9" val="119"/>
  <p:tag name="ANNOTATION_HEIGHT_9" val="119"/>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16777215"/>
  <p:tag name="ANNOTATION_FILL_COLOR_9" val="683492"/>
  <p:tag name="ANNOTATION_FILL_ALPHA_9" val="100"/>
  <p:tag name="ANNOTATION_BORDER_WIDTH_9" val="2"/>
  <p:tag name="ANNOTATION_SLIDE_WIDTH_9" val="960"/>
  <p:tag name="ANNOTATION_SLIDE_HEIGHT_9" val="540"/>
  <p:tag name="ANNOTATION_TYPE_10" val="0"/>
  <p:tag name="ANNOTATION_START_10" val="29.8"/>
  <p:tag name="ANNOTATION_END_10" val="34.6"/>
  <p:tag name="ANNOTATION_TOP_10" val="240"/>
  <p:tag name="ANNOTATION_LEFT_10" val="185"/>
  <p:tag name="ANNOTATION_WIDTH_10" val="119"/>
  <p:tag name="ANNOTATION_HEIGHT_10" val="119"/>
  <p:tag name="ANNOTATION_ANIMATION_10" val="3"/>
  <p:tag name="ANNOTATION_ROTATION_10" val="0"/>
  <p:tag name="ANNOTATION_SUB_TYPE_10" val="1"/>
  <p:tag name="ANNOTATION_LOOP_COUNT_10" val="1"/>
  <p:tag name="ANNOTATION_BOX_RADIUS_10" val="0"/>
  <p:tag name="ANNOTATION_SCALE_10" val="100"/>
  <p:tag name="ANNOTATION_BORDER_ALPHA_10" val="100"/>
  <p:tag name="ANNOTATION_BORDER_COLOR_10" val="16777215"/>
  <p:tag name="ANNOTATION_FILL_COLOR_10" val="683492"/>
  <p:tag name="ANNOTATION_FILL_ALPHA_10" val="100"/>
  <p:tag name="ANNOTATION_BORDER_WIDTH_10" val="2"/>
  <p:tag name="ANNOTATION_SLIDE_WIDTH_10" val="960"/>
  <p:tag name="ANNOTATION_SLIDE_HEIGHT_10" val="540"/>
  <p:tag name="ANNOTATION_TYPE_11" val="0"/>
  <p:tag name="ANNOTATION_START_11" val="34.6"/>
  <p:tag name="ANNOTATION_END_11" val="37.3"/>
  <p:tag name="ANNOTATION_TOP_11" val="243"/>
  <p:tag name="ANNOTATION_LEFT_11" val="537"/>
  <p:tag name="ANNOTATION_WIDTH_11" val="119"/>
  <p:tag name="ANNOTATION_HEIGHT_11" val="119"/>
  <p:tag name="ANNOTATION_ANIMATION_11" val="3"/>
  <p:tag name="ANNOTATION_ROTATION_11" val="0"/>
  <p:tag name="ANNOTATION_SUB_TYPE_11" val="1"/>
  <p:tag name="ANNOTATION_LOOP_COUNT_11" val="1"/>
  <p:tag name="ANNOTATION_BOX_RADIUS_11" val="0"/>
  <p:tag name="ANNOTATION_SCALE_11" val="100"/>
  <p:tag name="ANNOTATION_BORDER_ALPHA_11" val="100"/>
  <p:tag name="ANNOTATION_BORDER_COLOR_11" val="16777215"/>
  <p:tag name="ANNOTATION_FILL_COLOR_11" val="683492"/>
  <p:tag name="ANNOTATION_FILL_ALPHA_11" val="100"/>
  <p:tag name="ANNOTATION_BORDER_WIDTH_11" val="2"/>
  <p:tag name="ANNOTATION_SLIDE_WIDTH_11" val="960"/>
  <p:tag name="ANNOTATION_SLIDE_HEIGHT_11" val="540"/>
  <p:tag name="ANNOTATION_COUNT" val="11"/>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6.xml><?xml version="1.0" encoding="utf-8"?>
<p:tagLst xmlns:a="http://schemas.openxmlformats.org/drawingml/2006/main" xmlns:r="http://schemas.openxmlformats.org/officeDocument/2006/relationships" xmlns:p="http://schemas.openxmlformats.org/presentationml/2006/main">
  <p:tag name="ARTICULATE_USED_LAYOUT" val="2"/>
  <p:tag name="AUDIO_ID" val="476"/>
  <p:tag name="ARTICULATE_AUDIO_RECORDED" val="1"/>
  <p:tag name="ELAPSEDTIME" val="52.7"/>
  <p:tag name="ANNOTATION_TYPE_1" val="0"/>
  <p:tag name="ANNOTATION_START_1" val="14.0"/>
  <p:tag name="ANNOTATION_END_1" val="21.7"/>
  <p:tag name="ANNOTATION_TOP_1" val="202"/>
  <p:tag name="ANNOTATION_LEFT_1" val="286"/>
  <p:tag name="ANNOTATION_WIDTH_1" val="119"/>
  <p:tag name="ANNOTATION_HEIGHT_1" val="119"/>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16777215"/>
  <p:tag name="ANNOTATION_FILL_COLOR_1" val="683492"/>
  <p:tag name="ANNOTATION_FILL_ALPHA_1" val="100"/>
  <p:tag name="ANNOTATION_BORDER_WIDTH_1" val="2"/>
  <p:tag name="ANNOTATION_SLIDE_WIDTH_1" val="960"/>
  <p:tag name="ANNOTATION_SLIDE_HEIGHT_1" val="540"/>
  <p:tag name="ANNOTATION_TYPE_2" val="0"/>
  <p:tag name="ANNOTATION_START_2" val="21.7"/>
  <p:tag name="ANNOTATION_END_2" val="23.3"/>
  <p:tag name="ANNOTATION_TOP_2" val="226"/>
  <p:tag name="ANNOTATION_LEFT_2" val="377"/>
  <p:tag name="ANNOTATION_WIDTH_2" val="119"/>
  <p:tag name="ANNOTATION_HEIGHT_2" val="119"/>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16777215"/>
  <p:tag name="ANNOTATION_FILL_COLOR_2" val="683492"/>
  <p:tag name="ANNOTATION_FILL_ALPHA_2" val="100"/>
  <p:tag name="ANNOTATION_BORDER_WIDTH_2" val="2"/>
  <p:tag name="ANNOTATION_SLIDE_WIDTH_2" val="960"/>
  <p:tag name="ANNOTATION_SLIDE_HEIGHT_2" val="540"/>
  <p:tag name="ANNOTATION_TYPE_3" val="0"/>
  <p:tag name="ANNOTATION_START_3" val="23.3"/>
  <p:tag name="ANNOTATION_END_3" val="24.7"/>
  <p:tag name="ANNOTATION_TOP_3" val="224"/>
  <p:tag name="ANNOTATION_LEFT_3" val="506"/>
  <p:tag name="ANNOTATION_WIDTH_3" val="119"/>
  <p:tag name="ANNOTATION_HEIGHT_3" val="119"/>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16777215"/>
  <p:tag name="ANNOTATION_FILL_COLOR_3" val="683492"/>
  <p:tag name="ANNOTATION_FILL_ALPHA_3" val="100"/>
  <p:tag name="ANNOTATION_BORDER_WIDTH_3" val="2"/>
  <p:tag name="ANNOTATION_SLIDE_WIDTH_3" val="960"/>
  <p:tag name="ANNOTATION_SLIDE_HEIGHT_3" val="540"/>
  <p:tag name="ANNOTATION_TYPE_4" val="0"/>
  <p:tag name="ANNOTATION_START_4" val="24.7"/>
  <p:tag name="ANNOTATION_END_4" val="26.8"/>
  <p:tag name="ANNOTATION_TOP_4" val="393"/>
  <p:tag name="ANNOTATION_LEFT_4" val="634"/>
  <p:tag name="ANNOTATION_WIDTH_4" val="119"/>
  <p:tag name="ANNOTATION_HEIGHT_4" val="119"/>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16777215"/>
  <p:tag name="ANNOTATION_FILL_COLOR_4" val="683492"/>
  <p:tag name="ANNOTATION_FILL_ALPHA_4" val="100"/>
  <p:tag name="ANNOTATION_BORDER_WIDTH_4" val="2"/>
  <p:tag name="ANNOTATION_SLIDE_WIDTH_4" val="960"/>
  <p:tag name="ANNOTATION_SLIDE_HEIGHT_4" val="540"/>
  <p:tag name="ANNOTATION_TYPE_5" val="0"/>
  <p:tag name="ANNOTATION_START_5" val="29.1"/>
  <p:tag name="ANNOTATION_END_5" val="31.9"/>
  <p:tag name="ANNOTATION_TOP_5" val="377"/>
  <p:tag name="ANNOTATION_LEFT_5" val="333"/>
  <p:tag name="ANNOTATION_WIDTH_5" val="119"/>
  <p:tag name="ANNOTATION_HEIGHT_5" val="119"/>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16777215"/>
  <p:tag name="ANNOTATION_FILL_COLOR_5" val="683492"/>
  <p:tag name="ANNOTATION_FILL_ALPHA_5" val="100"/>
  <p:tag name="ANNOTATION_BORDER_WIDTH_5" val="2"/>
  <p:tag name="ANNOTATION_SLIDE_WIDTH_5" val="960"/>
  <p:tag name="ANNOTATION_SLIDE_HEIGHT_5" val="540"/>
  <p:tag name="ANNOTATION_TYPE_6" val="0"/>
  <p:tag name="ANNOTATION_START_6" val="31.9"/>
  <p:tag name="ANNOTATION_END_6" val="33.9"/>
  <p:tag name="ANNOTATION_TOP_6" val="180"/>
  <p:tag name="ANNOTATION_LEFT_6" val="321"/>
  <p:tag name="ANNOTATION_WIDTH_6" val="119"/>
  <p:tag name="ANNOTATION_HEIGHT_6" val="119"/>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16777215"/>
  <p:tag name="ANNOTATION_FILL_COLOR_6" val="683492"/>
  <p:tag name="ANNOTATION_FILL_ALPHA_6" val="100"/>
  <p:tag name="ANNOTATION_BORDER_WIDTH_6" val="2"/>
  <p:tag name="ANNOTATION_SLIDE_WIDTH_6" val="960"/>
  <p:tag name="ANNOTATION_SLIDE_HEIGHT_6" val="540"/>
  <p:tag name="ANNOTATION_TYPE_7" val="0"/>
  <p:tag name="ANNOTATION_START_7" val="33.9"/>
  <p:tag name="ANNOTATION_END_7" val="35.8"/>
  <p:tag name="ANNOTATION_TOP_7" val="166"/>
  <p:tag name="ANNOTATION_LEFT_7" val="406"/>
  <p:tag name="ANNOTATION_WIDTH_7" val="119"/>
  <p:tag name="ANNOTATION_HEIGHT_7" val="119"/>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16777215"/>
  <p:tag name="ANNOTATION_FILL_COLOR_7" val="683492"/>
  <p:tag name="ANNOTATION_FILL_ALPHA_7" val="100"/>
  <p:tag name="ANNOTATION_BORDER_WIDTH_7" val="2"/>
  <p:tag name="ANNOTATION_SLIDE_WIDTH_7" val="960"/>
  <p:tag name="ANNOTATION_SLIDE_HEIGHT_7" val="540"/>
  <p:tag name="ANNOTATION_TYPE_8" val="0"/>
  <p:tag name="ANNOTATION_START_8" val="38.3"/>
  <p:tag name="ANNOTATION_END_8" val="45.4"/>
  <p:tag name="ANNOTATION_TOP_8" val="322"/>
  <p:tag name="ANNOTATION_LEFT_8" val="394"/>
  <p:tag name="ANNOTATION_WIDTH_8" val="119"/>
  <p:tag name="ANNOTATION_HEIGHT_8" val="119"/>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16777215"/>
  <p:tag name="ANNOTATION_FILL_COLOR_8" val="683492"/>
  <p:tag name="ANNOTATION_FILL_ALPHA_8" val="100"/>
  <p:tag name="ANNOTATION_BORDER_WIDTH_8" val="2"/>
  <p:tag name="ANNOTATION_SLIDE_WIDTH_8" val="960"/>
  <p:tag name="ANNOTATION_SLIDE_HEIGHT_8" val="540"/>
  <p:tag name="ANNOTATION_COUNT" val="8"/>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ULLET_1" val="8226"/>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Normal_Launch_Show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IMSS_Template_2013Log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Normal_Launch_ShowTemp</Template>
  <TotalTime>3737</TotalTime>
  <Words>1137</Words>
  <Application>Microsoft Macintosh PowerPoint</Application>
  <PresentationFormat>On-screen Show (16:9)</PresentationFormat>
  <Paragraphs>129</Paragraphs>
  <Slides>10</Slides>
  <Notes>10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Normal_Launch_ShowTemp</vt:lpstr>
      <vt:lpstr>Custom Design</vt:lpstr>
      <vt:lpstr>1_Custom Design</vt:lpstr>
      <vt:lpstr>CIMSS_Template_2013Logo</vt:lpstr>
      <vt:lpstr>PowerPoint Presentation</vt:lpstr>
      <vt:lpstr>PowerPoint Presentation</vt:lpstr>
      <vt:lpstr>Transmittance is fairly strong in the Blue Band but not as strong as in the Red Band</vt:lpstr>
      <vt:lpstr>Why use the Blue Band</vt:lpstr>
      <vt:lpstr>Smoke can be more apparent at 0.47 mm – because of scattering </vt:lpstr>
      <vt:lpstr>More scattering is apparent in 0.47 compared to other bands</vt:lpstr>
      <vt:lpstr>Blue Band is necessary for True Color</vt:lpstr>
      <vt:lpstr>Blue Band is necessary for True Color</vt:lpstr>
      <vt:lpstr>Why use the Blue Band</vt:lpstr>
      <vt:lpstr>PowerPoint Presentation</vt:lpstr>
    </vt:vector>
  </TitlesOfParts>
  <Company>GOES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Michelle (GSFC-417.0)[ADNET SYSTEMS INC]</dc:creator>
  <cp:lastModifiedBy>kbah Bah</cp:lastModifiedBy>
  <cp:revision>186</cp:revision>
  <cp:lastPrinted>2018-10-29T01:05:05Z</cp:lastPrinted>
  <dcterms:created xsi:type="dcterms:W3CDTF">2016-10-07T13:19:50Z</dcterms:created>
  <dcterms:modified xsi:type="dcterms:W3CDTF">2018-11-19T15:59:19Z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RELAMPAGO GOES-R Training- Introduction_sgoodman</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AD3E861B-003F-4557-AAF7-ED960FC9E00C</vt:lpwstr>
  </property>
  <property fmtid="{D5CDD505-2E9C-101B-9397-08002B2CF9AE}" pid="6" name="ArticulateProjectFull">
    <vt:lpwstr>C:\Users\scottl\VISIT\SHyMet\TheBlueBand.ppta</vt:lpwstr>
  </property>
</Properties>
</file>