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7" r:id="rId3"/>
  </p:sldIdLst>
  <p:sldSz cx="7772400" cy="10058400"/>
  <p:notesSz cx="7010400" cy="92964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ndt, Emily B. (MSFC-ZP11)" initials="BEB(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CFCA"/>
    <a:srgbClr val="A2299C"/>
    <a:srgbClr val="C01B1C"/>
    <a:srgbClr val="C73531"/>
    <a:srgbClr val="D9442C"/>
    <a:srgbClr val="D84435"/>
    <a:srgbClr val="B42650"/>
    <a:srgbClr val="A7EA8F"/>
    <a:srgbClr val="9CCFCB"/>
    <a:srgbClr val="6921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64" autoAdjust="0"/>
    <p:restoredTop sz="94660"/>
  </p:normalViewPr>
  <p:slideViewPr>
    <p:cSldViewPr snapToGrid="0">
      <p:cViewPr>
        <p:scale>
          <a:sx n="100" d="100"/>
          <a:sy n="100" d="100"/>
        </p:scale>
        <p:origin x="-1712" y="31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tags" Target="tags/tag1.xml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9550A-7D00-4DBF-AEC5-FC39B8AED59E}" type="datetimeFigureOut">
              <a:rPr lang="en-US" smtClean="0"/>
              <a:t>6/21/18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25256-C801-4F72-87B0-1908C92F3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40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25256-C801-4F72-87B0-1908C92F30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83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25256-C801-4F72-87B0-1908C92F30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52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76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6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2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7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57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97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2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93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67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14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96C6A-4D27-4A47-819C-56391BDF8272}" type="datetimeFigureOut">
              <a:rPr lang="en-US" smtClean="0"/>
              <a:t>6/21/18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38AAB-5CAE-4373-884A-3332CF46B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8.png"/><Relationship Id="rId12" Type="http://schemas.openxmlformats.org/officeDocument/2006/relationships/image" Target="../media/image9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gif"/><Relationship Id="rId5" Type="http://schemas.openxmlformats.org/officeDocument/2006/relationships/image" Target="../media/image2.gif"/><Relationship Id="rId6" Type="http://schemas.openxmlformats.org/officeDocument/2006/relationships/image" Target="../media/image3.jpg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9" Type="http://schemas.openxmlformats.org/officeDocument/2006/relationships/image" Target="../media/image6.png"/><Relationship Id="rId10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6.png"/><Relationship Id="rId12" Type="http://schemas.openxmlformats.org/officeDocument/2006/relationships/image" Target="../media/image11.png"/><Relationship Id="rId13" Type="http://schemas.openxmlformats.org/officeDocument/2006/relationships/image" Target="../media/image12.GIF"/><Relationship Id="rId14" Type="http://schemas.openxmlformats.org/officeDocument/2006/relationships/image" Target="../media/image13.gif"/><Relationship Id="rId15" Type="http://schemas.openxmlformats.org/officeDocument/2006/relationships/image" Target="../media/image14.gif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Relationship Id="rId4" Type="http://schemas.openxmlformats.org/officeDocument/2006/relationships/image" Target="../media/image10.GIF"/><Relationship Id="rId5" Type="http://schemas.openxmlformats.org/officeDocument/2006/relationships/hyperlink" Target="http://journals.ametsoc.org/doi/abs/10.1175/BAMS-D-15-00230.1" TargetMode="External"/><Relationship Id="rId6" Type="http://schemas.openxmlformats.org/officeDocument/2006/relationships/hyperlink" Target="http://www.goes-r.gov/education/docs/ABI-bands-FS/ABI_Band%205_snow-ice_factsheet_FINAL.pdf" TargetMode="External"/><Relationship Id="rId7" Type="http://schemas.openxmlformats.org/officeDocument/2006/relationships/hyperlink" Target="http://cimss.ssec.wisc.edu/goes/blog/?s=goes-16+1.6" TargetMode="External"/><Relationship Id="rId8" Type="http://schemas.openxmlformats.org/officeDocument/2006/relationships/image" Target="../media/image3.jpg"/><Relationship Id="rId9" Type="http://schemas.openxmlformats.org/officeDocument/2006/relationships/image" Target="../media/image4.png"/><Relationship Id="rId10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032" y="6598168"/>
            <a:ext cx="3581401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559" y="7369252"/>
            <a:ext cx="1248156" cy="7132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355" y="6644318"/>
            <a:ext cx="1243360" cy="71049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1450" y="1519441"/>
            <a:ext cx="3089222" cy="31547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Why is the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Snow/Ice Band Important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endParaRPr lang="en-US" sz="1100" dirty="0" smtClean="0"/>
          </a:p>
          <a:p>
            <a:r>
              <a:rPr lang="en-US" sz="1200" dirty="0" smtClean="0"/>
              <a:t>The Snow/Ice band takes </a:t>
            </a:r>
            <a:r>
              <a:rPr lang="en-US" sz="1200" dirty="0"/>
              <a:t>advantage of </a:t>
            </a:r>
            <a:r>
              <a:rPr lang="en-US" sz="1200" dirty="0" smtClean="0"/>
              <a:t>the difference </a:t>
            </a:r>
            <a:r>
              <a:rPr lang="en-US" sz="1200" dirty="0"/>
              <a:t>between the refraction components of water and ice at </a:t>
            </a:r>
            <a:r>
              <a:rPr lang="en-US" sz="1200" dirty="0" smtClean="0"/>
              <a:t>1.61 </a:t>
            </a:r>
            <a:r>
              <a:rPr lang="en-US" sz="1200" dirty="0" smtClean="0">
                <a:latin typeface="Symbol" panose="05050102010706020507" pitchFamily="18" charset="2"/>
              </a:rPr>
              <a:t>m</a:t>
            </a:r>
            <a:r>
              <a:rPr lang="en-US" sz="1200" dirty="0" smtClean="0"/>
              <a:t>m.  Liquid water clouds are bright in this channel; ice clouds are darker because ice absorbs (rather than reflects) radiation at 1.61 </a:t>
            </a:r>
            <a:r>
              <a:rPr lang="en-US" sz="1200" dirty="0">
                <a:latin typeface="Symbol" panose="05050102010706020507" pitchFamily="18" charset="2"/>
              </a:rPr>
              <a:t>m</a:t>
            </a:r>
            <a:r>
              <a:rPr lang="en-US" sz="1200" dirty="0"/>
              <a:t>m</a:t>
            </a:r>
            <a:r>
              <a:rPr lang="en-US" sz="1200" dirty="0" smtClean="0"/>
              <a:t>.  Thus you can infer cloud phase:  </a:t>
            </a:r>
            <a:r>
              <a:rPr lang="en-US" sz="1200" smtClean="0"/>
              <a:t>compare at </a:t>
            </a:r>
            <a:r>
              <a:rPr lang="en-US" sz="1200" dirty="0" smtClean="0"/>
              <a:t>right </a:t>
            </a:r>
            <a:r>
              <a:rPr lang="en-US" sz="1200" smtClean="0"/>
              <a:t>the darker </a:t>
            </a:r>
            <a:r>
              <a:rPr lang="en-US" sz="1200" dirty="0" smtClean="0"/>
              <a:t>region of the cirrus anvil to the more reflective water-based cumulus clouds to the right of the storm.  Land/water contrast is great at 1.61 </a:t>
            </a:r>
            <a:r>
              <a:rPr lang="en-US" sz="1200" dirty="0" smtClean="0">
                <a:latin typeface="Symbol" panose="05050102010706020507" pitchFamily="18" charset="2"/>
              </a:rPr>
              <a:t>m</a:t>
            </a:r>
            <a:r>
              <a:rPr lang="en-US" sz="1200" dirty="0" smtClean="0"/>
              <a:t>m (lakes are readily apparent in the image) and shadows can be particularly striking.  Fires can also be detected at night using this band</a:t>
            </a:r>
            <a:endParaRPr lang="en-US" sz="12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585800"/>
              </p:ext>
            </p:extLst>
          </p:nvPr>
        </p:nvGraphicFramePr>
        <p:xfrm>
          <a:off x="405706" y="4949645"/>
          <a:ext cx="6960987" cy="1442008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5795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225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975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6692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9449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537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ABI Band</a:t>
                      </a:r>
                      <a:endParaRPr lang="en-US" sz="1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Central Wavelength</a:t>
                      </a:r>
                      <a:r>
                        <a:rPr lang="en-US" sz="1200" b="1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(µm)</a:t>
                      </a:r>
                      <a:endParaRPr lang="en-US" sz="1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Use</a:t>
                      </a:r>
                      <a:endParaRPr lang="en-US" sz="12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Phenomena</a:t>
                      </a:r>
                      <a:r>
                        <a:rPr lang="en-US" sz="1200" b="1" u="none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: </a:t>
                      </a:r>
                      <a:r>
                        <a:rPr lang="en-US" sz="1200" b="1" u="non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Brightness</a:t>
                      </a:r>
                      <a:endParaRPr lang="en-US" sz="1200" u="non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Resolution</a:t>
                      </a:r>
                      <a:endParaRPr lang="en-US" sz="1200" u="non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003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1.61 µm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Phase Discrimination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Water Clouds: Bright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1 km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0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77724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Ice Clouds:  Dark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68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1.61 µm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</a:rPr>
                        <a:t>Night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time Fire Detection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Night Fires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: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Bright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1 km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8032" y="8054505"/>
            <a:ext cx="351472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400" b="1" dirty="0" smtClean="0"/>
              <a:t>Application:</a:t>
            </a:r>
            <a:r>
              <a:rPr lang="en-US" sz="1400" dirty="0" smtClean="0"/>
              <a:t> </a:t>
            </a:r>
            <a:r>
              <a:rPr lang="en-US" sz="1200" dirty="0" smtClean="0"/>
              <a:t>Fires emit radiation with a wavelength of 1.61 µm, so this band is useful to detect very hot fires at night, especially because spatial resolution is 1 km.  The Snow/Ice Band is a component of some nighttime fire detection RGBs.</a:t>
            </a:r>
            <a:endParaRPr lang="en-US" sz="1200" dirty="0"/>
          </a:p>
          <a:p>
            <a:pPr marL="0" lvl="1"/>
            <a:r>
              <a:rPr lang="en-US" sz="1400" b="1" dirty="0"/>
              <a:t>Application:</a:t>
            </a:r>
            <a:r>
              <a:rPr lang="en-US" sz="1400" dirty="0"/>
              <a:t> </a:t>
            </a:r>
            <a:r>
              <a:rPr lang="en-US" sz="1200" dirty="0" smtClean="0"/>
              <a:t>The Snow/Ice Channel can be used to discriminate water-based clouds from a snow-covered surface.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8031" y="6678564"/>
            <a:ext cx="2128353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400" b="1" u="sng" dirty="0"/>
              <a:t>Primary </a:t>
            </a:r>
            <a:r>
              <a:rPr lang="en-US" sz="1400" b="1" u="sng" dirty="0" smtClean="0"/>
              <a:t>Application</a:t>
            </a:r>
            <a:r>
              <a:rPr lang="en-US" sz="1400" b="1" dirty="0" smtClean="0"/>
              <a:t>: </a:t>
            </a:r>
            <a:r>
              <a:rPr lang="en-US" sz="1200" dirty="0" smtClean="0"/>
              <a:t>This band identifies regions of ice/ snow, as at right (centered on Lake Tahoe (A)): snow (B, for example) is bright in the Veggie Band </a:t>
            </a:r>
            <a:r>
              <a:rPr lang="en-US" sz="1100" dirty="0" smtClean="0"/>
              <a:t>(0.86 </a:t>
            </a:r>
            <a:r>
              <a:rPr lang="en-US" sz="1100" dirty="0" smtClean="0">
                <a:latin typeface="Symbol" panose="05050102010706020507" pitchFamily="18" charset="2"/>
              </a:rPr>
              <a:t>m</a:t>
            </a:r>
            <a:r>
              <a:rPr lang="en-US" sz="1100" dirty="0" smtClean="0"/>
              <a:t>m) </a:t>
            </a:r>
            <a:r>
              <a:rPr lang="en-US" sz="1200" dirty="0" smtClean="0"/>
              <a:t>but dark in the Snow/Ice Band </a:t>
            </a:r>
            <a:r>
              <a:rPr lang="en-US" sz="1100" dirty="0" smtClean="0"/>
              <a:t>(1.61 </a:t>
            </a:r>
            <a:r>
              <a:rPr lang="en-US" sz="1100" dirty="0" smtClean="0">
                <a:latin typeface="Symbol" panose="05050102010706020507" pitchFamily="18" charset="2"/>
              </a:rPr>
              <a:t>m</a:t>
            </a:r>
            <a:r>
              <a:rPr lang="en-US" sz="1100" dirty="0" smtClean="0"/>
              <a:t>m).</a:t>
            </a:r>
            <a:endParaRPr lang="en-US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18032" y="6312528"/>
            <a:ext cx="3582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Impact on Operations</a:t>
            </a:r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2875" y="6598168"/>
            <a:ext cx="3591753" cy="30469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991388" y="7821234"/>
            <a:ext cx="351472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400" b="1" dirty="0" smtClean="0"/>
              <a:t>Nighttime application:  </a:t>
            </a:r>
            <a:r>
              <a:rPr lang="en-US" sz="1200" dirty="0" smtClean="0"/>
              <a:t>Fires can be detected using the </a:t>
            </a:r>
            <a:r>
              <a:rPr lang="en-US" sz="1200" dirty="0"/>
              <a:t>1.61 µm </a:t>
            </a:r>
            <a:r>
              <a:rPr lang="en-US" sz="1200" dirty="0" smtClean="0"/>
              <a:t>channel at night.  This is especially true of very hot fires.  The default enhancement in AWIPS must be changed to view fires at night</a:t>
            </a:r>
            <a:r>
              <a:rPr lang="en-US" sz="1200" dirty="0"/>
              <a:t>. </a:t>
            </a:r>
            <a:r>
              <a:rPr lang="en-US" sz="1200" dirty="0" smtClean="0"/>
              <a:t> Care </a:t>
            </a:r>
            <a:r>
              <a:rPr lang="en-US" sz="1200" dirty="0"/>
              <a:t>must </a:t>
            </a:r>
            <a:r>
              <a:rPr lang="en-US" sz="1200" dirty="0" smtClean="0"/>
              <a:t>also be </a:t>
            </a:r>
            <a:r>
              <a:rPr lang="en-US" sz="1200" dirty="0"/>
              <a:t>taken to monitor clouds:  cloud </a:t>
            </a:r>
            <a:r>
              <a:rPr lang="en-US" sz="1200" dirty="0" smtClean="0"/>
              <a:t>motion or development </a:t>
            </a:r>
            <a:r>
              <a:rPr lang="en-US" sz="1200" dirty="0"/>
              <a:t>can block the </a:t>
            </a:r>
            <a:r>
              <a:rPr lang="en-US" sz="1200" dirty="0" smtClean="0"/>
              <a:t>night-time view </a:t>
            </a:r>
            <a:r>
              <a:rPr lang="en-US" sz="1200" dirty="0"/>
              <a:t>of the fire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3991388" y="6766498"/>
            <a:ext cx="20087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400" b="1" dirty="0" smtClean="0"/>
              <a:t>Daytime application: </a:t>
            </a:r>
            <a:r>
              <a:rPr lang="en-US" sz="1200" dirty="0"/>
              <a:t>The </a:t>
            </a:r>
            <a:r>
              <a:rPr lang="en-US" sz="1200" dirty="0" smtClean="0"/>
              <a:t>1.61 </a:t>
            </a:r>
            <a:r>
              <a:rPr lang="en-US" sz="1200" dirty="0"/>
              <a:t>µm  band detects reflected visible solar radiation</a:t>
            </a:r>
            <a:r>
              <a:rPr lang="en-US" sz="1200" dirty="0" smtClean="0"/>
              <a:t>. </a:t>
            </a:r>
            <a:endParaRPr lang="en-US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952875" y="6312528"/>
            <a:ext cx="35917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Limitations</a:t>
            </a:r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16989" y="9668184"/>
            <a:ext cx="737013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Contributors: Scott Lindstrom, Tim Schmit, Jordan </a:t>
            </a:r>
            <a:r>
              <a:rPr lang="en-US" sz="1200" dirty="0" err="1" smtClean="0"/>
              <a:t>Gerth</a:t>
            </a:r>
            <a:r>
              <a:rPr lang="en-US" sz="1200" dirty="0" smtClean="0"/>
              <a:t>, UW-Madison CIMSS/NOAA                  August 2017</a:t>
            </a:r>
            <a:endParaRPr lang="en-US" sz="12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0" y="4050"/>
            <a:ext cx="7772400" cy="1398030"/>
            <a:chOff x="800100" y="2073833"/>
            <a:chExt cx="7772400" cy="1398030"/>
          </a:xfrm>
        </p:grpSpPr>
        <p:grpSp>
          <p:nvGrpSpPr>
            <p:cNvPr id="33" name="Group 32"/>
            <p:cNvGrpSpPr/>
            <p:nvPr/>
          </p:nvGrpSpPr>
          <p:grpSpPr>
            <a:xfrm>
              <a:off x="800100" y="2073833"/>
              <a:ext cx="7772400" cy="1386907"/>
              <a:chOff x="800101" y="2073833"/>
              <a:chExt cx="7772400" cy="1386907"/>
            </a:xfrm>
          </p:grpSpPr>
          <p:pic>
            <p:nvPicPr>
              <p:cNvPr id="45" name="Picture 44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0101" y="2073833"/>
                <a:ext cx="7772400" cy="1371600"/>
              </a:xfrm>
              <a:prstGeom prst="rect">
                <a:avLst/>
              </a:prstGeom>
            </p:spPr>
          </p:pic>
          <p:sp>
            <p:nvSpPr>
              <p:cNvPr id="46" name="Rectangle 45"/>
              <p:cNvSpPr/>
              <p:nvPr/>
            </p:nvSpPr>
            <p:spPr>
              <a:xfrm>
                <a:off x="800101" y="2953565"/>
                <a:ext cx="7772400" cy="50717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solidFill>
                      <a:schemeClr val="tx1"/>
                    </a:solidFill>
                    <a:latin typeface="Calibri Light" panose="020F0302020204030204" pitchFamily="34" charset="0"/>
                    <a:cs typeface="Arial" panose="020B0604020202020204" pitchFamily="34" charset="0"/>
                  </a:rPr>
                  <a:t>Quick Guide</a:t>
                </a:r>
                <a:endParaRPr lang="en-US" sz="3600" b="1" dirty="0">
                  <a:solidFill>
                    <a:schemeClr val="tx1"/>
                  </a:solidFill>
                  <a:latin typeface="Calibri Light" panose="020F03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800101" y="2227606"/>
                <a:ext cx="7751266" cy="579345"/>
              </a:xfrm>
              <a:prstGeom prst="rect">
                <a:avLst/>
              </a:prstGeom>
              <a:solidFill>
                <a:schemeClr val="bg2">
                  <a:lumMod val="1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ABI Band 5 (1.61 </a:t>
                </a:r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mbol" panose="05050102010706020507" pitchFamily="18" charset="2"/>
                  </a:rPr>
                  <a:t>m</a:t>
                </a:r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</a:t>
                </a: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</a:p>
            </p:txBody>
          </p:sp>
          <p:pic>
            <p:nvPicPr>
              <p:cNvPr id="48" name="Picture 47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29279" y="2961061"/>
                <a:ext cx="550843" cy="457200"/>
              </a:xfrm>
              <a:prstGeom prst="rect">
                <a:avLst/>
              </a:prstGeom>
            </p:spPr>
          </p:pic>
          <p:pic>
            <p:nvPicPr>
              <p:cNvPr id="49" name="Picture 48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2981" y="2289239"/>
                <a:ext cx="1720122" cy="1097280"/>
              </a:xfrm>
              <a:prstGeom prst="rect">
                <a:avLst/>
              </a:prstGeom>
            </p:spPr>
          </p:pic>
          <p:pic>
            <p:nvPicPr>
              <p:cNvPr id="50" name="Picture 49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18789" y="2961061"/>
                <a:ext cx="457200" cy="457200"/>
              </a:xfrm>
              <a:prstGeom prst="rect">
                <a:avLst/>
              </a:prstGeom>
            </p:spPr>
          </p:pic>
        </p:grpSp>
        <p:cxnSp>
          <p:nvCxnSpPr>
            <p:cNvPr id="44" name="Straight Connector 43"/>
            <p:cNvCxnSpPr/>
            <p:nvPr/>
          </p:nvCxnSpPr>
          <p:spPr>
            <a:xfrm>
              <a:off x="800100" y="3471863"/>
              <a:ext cx="7772400" cy="0"/>
            </a:xfrm>
            <a:prstGeom prst="line">
              <a:avLst/>
            </a:prstGeom>
            <a:ln w="635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" name="Picture 3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902" y="6681126"/>
            <a:ext cx="1480365" cy="857479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612" y="9653240"/>
            <a:ext cx="560896" cy="407924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380144" y="4646483"/>
            <a:ext cx="69364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ABI Snow/Ice Channel uses</a:t>
            </a:r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88355" y="6651082"/>
            <a:ext cx="624353" cy="230832"/>
          </a:xfrm>
          <a:prstGeom prst="rect">
            <a:avLst/>
          </a:prstGeom>
          <a:noFill/>
          <a:effectLst>
            <a:glow rad="127000">
              <a:schemeClr val="bg1"/>
            </a:glow>
            <a:softEdge rad="317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>
                    <a:lumMod val="95000"/>
                  </a:schemeClr>
                </a:solidFill>
                <a:effectLst>
                  <a:glow rad="254000">
                    <a:schemeClr val="tx1">
                      <a:alpha val="60000"/>
                    </a:schemeClr>
                  </a:glow>
                </a:effectLst>
              </a:rPr>
              <a:t>0.86 </a:t>
            </a:r>
            <a:r>
              <a:rPr lang="en-US" sz="900" b="1" dirty="0" smtClean="0">
                <a:solidFill>
                  <a:schemeClr val="bg1">
                    <a:lumMod val="95000"/>
                  </a:schemeClr>
                </a:solidFill>
                <a:effectLst>
                  <a:glow rad="254000">
                    <a:schemeClr val="tx1">
                      <a:alpha val="60000"/>
                    </a:schemeClr>
                  </a:glow>
                </a:effectLst>
                <a:latin typeface="Symbol" panose="05050102010706020507" pitchFamily="18" charset="2"/>
              </a:rPr>
              <a:t>m</a:t>
            </a:r>
            <a:r>
              <a:rPr lang="en-US" sz="900" b="1" dirty="0" smtClean="0">
                <a:solidFill>
                  <a:schemeClr val="bg1">
                    <a:lumMod val="95000"/>
                  </a:schemeClr>
                </a:solidFill>
                <a:effectLst>
                  <a:glow rad="254000">
                    <a:schemeClr val="tx1">
                      <a:alpha val="60000"/>
                    </a:schemeClr>
                  </a:glow>
                </a:effectLst>
              </a:rPr>
              <a:t>m</a:t>
            </a:r>
            <a:endParaRPr lang="en-US" sz="900" b="1" dirty="0">
              <a:solidFill>
                <a:schemeClr val="bg1">
                  <a:lumMod val="95000"/>
                </a:schemeClr>
              </a:solidFill>
              <a:effectLst>
                <a:glow rad="2540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488355" y="7378756"/>
            <a:ext cx="624353" cy="230832"/>
          </a:xfrm>
          <a:prstGeom prst="rect">
            <a:avLst/>
          </a:prstGeom>
          <a:noFill/>
          <a:effectLst>
            <a:glow rad="127000">
              <a:schemeClr val="bg1"/>
            </a:glow>
            <a:softEdge rad="317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>
                    <a:lumMod val="95000"/>
                  </a:schemeClr>
                </a:solidFill>
                <a:effectLst>
                  <a:glow rad="254000">
                    <a:schemeClr val="tx1">
                      <a:alpha val="60000"/>
                    </a:schemeClr>
                  </a:glow>
                </a:effectLst>
              </a:rPr>
              <a:t>1.61 </a:t>
            </a:r>
            <a:r>
              <a:rPr lang="en-US" sz="900" b="1" dirty="0" smtClean="0">
                <a:solidFill>
                  <a:schemeClr val="bg1">
                    <a:lumMod val="95000"/>
                  </a:schemeClr>
                </a:solidFill>
                <a:effectLst>
                  <a:glow rad="254000">
                    <a:schemeClr val="tx1">
                      <a:alpha val="60000"/>
                    </a:schemeClr>
                  </a:glow>
                </a:effectLst>
                <a:latin typeface="Symbol" panose="05050102010706020507" pitchFamily="18" charset="2"/>
              </a:rPr>
              <a:t>m</a:t>
            </a:r>
            <a:r>
              <a:rPr lang="en-US" sz="900" b="1" dirty="0" smtClean="0">
                <a:solidFill>
                  <a:schemeClr val="bg1">
                    <a:lumMod val="95000"/>
                  </a:schemeClr>
                </a:solidFill>
                <a:effectLst>
                  <a:glow rad="254000">
                    <a:schemeClr val="tx1">
                      <a:alpha val="60000"/>
                    </a:schemeClr>
                  </a:glow>
                </a:effectLst>
              </a:rPr>
              <a:t>m</a:t>
            </a:r>
            <a:endParaRPr lang="en-US" sz="900" b="1" dirty="0">
              <a:solidFill>
                <a:schemeClr val="bg1">
                  <a:lumMod val="95000"/>
                </a:schemeClr>
              </a:solidFill>
              <a:effectLst>
                <a:glow rad="254000">
                  <a:schemeClr val="tx1">
                    <a:alpha val="60000"/>
                  </a:schemeClr>
                </a:glo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56" y="1572768"/>
            <a:ext cx="4242816" cy="2909691"/>
          </a:xfrm>
          <a:prstGeom prst="rect">
            <a:avLst/>
          </a:prstGeom>
          <a:ln w="50800">
            <a:solidFill>
              <a:schemeClr val="tx1"/>
            </a:solidFill>
          </a:ln>
        </p:spPr>
      </p:pic>
      <p:sp>
        <p:nvSpPr>
          <p:cNvPr id="40" name="Rectangle 39"/>
          <p:cNvSpPr/>
          <p:nvPr/>
        </p:nvSpPr>
        <p:spPr>
          <a:xfrm>
            <a:off x="3419856" y="4191000"/>
            <a:ext cx="393925" cy="21907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44156" y="6785474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44156" y="7507371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A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99725" y="7667345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</a:rPr>
              <a:t>B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99725" y="6955976"/>
            <a:ext cx="288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1526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486" y="1790692"/>
            <a:ext cx="5532120" cy="49933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945" y="1390697"/>
            <a:ext cx="2022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Image Interpretation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89706" y="7239481"/>
            <a:ext cx="1965086" cy="276883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u="sng" dirty="0">
                <a:solidFill>
                  <a:schemeClr val="accent5">
                    <a:lumMod val="75000"/>
                  </a:schemeClr>
                </a:solidFill>
              </a:rPr>
              <a:t>Resources</a:t>
            </a:r>
          </a:p>
          <a:p>
            <a:pPr algn="ctr">
              <a:spcAft>
                <a:spcPts val="800"/>
              </a:spcAft>
            </a:pPr>
            <a:r>
              <a:rPr lang="en-US" sz="1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BAMS Article</a:t>
            </a:r>
          </a:p>
          <a:p>
            <a:pPr algn="ctr">
              <a:spcAft>
                <a:spcPts val="800"/>
              </a:spcAft>
            </a:pPr>
            <a:r>
              <a:rPr lang="en-US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Schmit et al. 2017</a:t>
            </a:r>
            <a:endParaRPr lang="en-US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US" sz="1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GOES-R.GOV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US" sz="1200" u="sng" dirty="0" smtClean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Band 5 Fact Sheet</a:t>
            </a:r>
            <a:endParaRPr lang="en-US" sz="1200" u="sng" dirty="0" smtClean="0">
              <a:solidFill>
                <a:schemeClr val="accent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en-US" sz="1200" u="sng" dirty="0">
              <a:solidFill>
                <a:schemeClr val="accent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US" sz="1200" u="sng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CIMSS Blog Entries on GOES-16 Snow/Ice Channel</a:t>
            </a:r>
            <a:endParaRPr lang="en-US" sz="1200" u="sng" dirty="0">
              <a:solidFill>
                <a:schemeClr val="accent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US" sz="1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Hyperlinks </a:t>
            </a:r>
            <a:r>
              <a:rPr lang="en-US" sz="12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not work in AWIPS but they do in </a:t>
            </a:r>
            <a:r>
              <a:rPr lang="en-US" sz="1200" b="1" u="sng" dirty="0" err="1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VLab</a:t>
            </a:r>
            <a:endParaRPr lang="en-US" sz="1200" b="1" u="sng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5572" y="1790692"/>
            <a:ext cx="1786133" cy="323165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400050"/>
            <a:endParaRPr lang="en-US" sz="1200" b="1" dirty="0" smtClean="0">
              <a:solidFill>
                <a:schemeClr val="bg1"/>
              </a:solidFill>
            </a:endParaRPr>
          </a:p>
          <a:p>
            <a:pPr marL="400050"/>
            <a:r>
              <a:rPr lang="en-US" sz="1200" b="1" dirty="0" smtClean="0">
                <a:solidFill>
                  <a:schemeClr val="bg1"/>
                </a:solidFill>
              </a:rPr>
              <a:t>Hot fires emit 1.61 </a:t>
            </a:r>
            <a:r>
              <a:rPr lang="en-US" sz="1200" b="1" dirty="0">
                <a:solidFill>
                  <a:schemeClr val="bg1"/>
                </a:solidFill>
              </a:rPr>
              <a:t>µm </a:t>
            </a:r>
            <a:r>
              <a:rPr lang="en-US" sz="1200" b="1" dirty="0" smtClean="0">
                <a:solidFill>
                  <a:schemeClr val="bg1"/>
                </a:solidFill>
              </a:rPr>
              <a:t> radiation that shows up well against the black background of night</a:t>
            </a:r>
            <a:endParaRPr lang="en-US" sz="1200" b="1" i="1" dirty="0" smtClean="0">
              <a:solidFill>
                <a:schemeClr val="bg1"/>
              </a:solidFill>
            </a:endParaRPr>
          </a:p>
          <a:p>
            <a:pPr marL="400050"/>
            <a:endParaRPr lang="en-US" sz="1200" b="1" dirty="0" smtClean="0">
              <a:solidFill>
                <a:schemeClr val="bg1"/>
              </a:solidFill>
            </a:endParaRPr>
          </a:p>
          <a:p>
            <a:pPr marL="400050"/>
            <a:r>
              <a:rPr lang="en-US" sz="1200" b="1" dirty="0" smtClean="0">
                <a:solidFill>
                  <a:schemeClr val="bg1"/>
                </a:solidFill>
              </a:rPr>
              <a:t>Inset shows </a:t>
            </a:r>
            <a:r>
              <a:rPr lang="en-US" sz="1200" b="1" dirty="0">
                <a:solidFill>
                  <a:schemeClr val="bg1"/>
                </a:solidFill>
              </a:rPr>
              <a:t>the 3.9 µm  </a:t>
            </a:r>
            <a:r>
              <a:rPr lang="en-US" sz="1200" b="1" dirty="0" smtClean="0">
                <a:solidFill>
                  <a:schemeClr val="bg1"/>
                </a:solidFill>
              </a:rPr>
              <a:t>image for the same time</a:t>
            </a:r>
          </a:p>
          <a:p>
            <a:pPr marL="400050"/>
            <a:endParaRPr lang="en-US" sz="1200" b="1" dirty="0">
              <a:solidFill>
                <a:schemeClr val="bg1"/>
              </a:solidFill>
            </a:endParaRPr>
          </a:p>
          <a:p>
            <a:pPr marL="400050"/>
            <a:r>
              <a:rPr lang="en-US" sz="1200" b="1" dirty="0" smtClean="0">
                <a:solidFill>
                  <a:schemeClr val="bg1"/>
                </a:solidFill>
              </a:rPr>
              <a:t>Use the 1.61 </a:t>
            </a:r>
            <a:r>
              <a:rPr lang="en-US" sz="1200" b="1" dirty="0" smtClean="0">
                <a:solidFill>
                  <a:schemeClr val="bg1"/>
                </a:solidFill>
                <a:latin typeface="Symbol" panose="05050102010706020507" pitchFamily="18" charset="2"/>
              </a:rPr>
              <a:t>m</a:t>
            </a:r>
            <a:r>
              <a:rPr lang="en-US" sz="1200" b="1" dirty="0" smtClean="0">
                <a:solidFill>
                  <a:schemeClr val="bg1"/>
                </a:solidFill>
              </a:rPr>
              <a:t>m to distinguish clouds made of water from underlying snow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233036" y="2496047"/>
            <a:ext cx="258445" cy="25844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US" sz="11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233035" y="3381487"/>
            <a:ext cx="258445" cy="25844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4" name="Text Box 2"/>
          <p:cNvSpPr txBox="1">
            <a:spLocks noChangeArrowheads="1"/>
          </p:cNvSpPr>
          <p:nvPr/>
        </p:nvSpPr>
        <p:spPr bwMode="auto">
          <a:xfrm>
            <a:off x="5272712" y="5435311"/>
            <a:ext cx="258445" cy="25844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dirty="0" smtClean="0"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60000"/>
                    </a:schemeClr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US" sz="1400" b="1" dirty="0"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6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5" name="Straight Arrow Connector 84"/>
          <p:cNvCxnSpPr>
            <a:stCxn id="87" idx="2"/>
          </p:cNvCxnSpPr>
          <p:nvPr/>
        </p:nvCxnSpPr>
        <p:spPr>
          <a:xfrm>
            <a:off x="4421500" y="3945912"/>
            <a:ext cx="129222" cy="209513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 Box 2"/>
          <p:cNvSpPr txBox="1">
            <a:spLocks noChangeArrowheads="1"/>
          </p:cNvSpPr>
          <p:nvPr/>
        </p:nvSpPr>
        <p:spPr bwMode="auto">
          <a:xfrm>
            <a:off x="4292277" y="3687467"/>
            <a:ext cx="258445" cy="25844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dirty="0" smtClean="0"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60000"/>
                    </a:schemeClr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US" sz="1400" b="1" dirty="0"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6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8" name="Text Box 2"/>
          <p:cNvSpPr txBox="1">
            <a:spLocks noChangeArrowheads="1"/>
          </p:cNvSpPr>
          <p:nvPr/>
        </p:nvSpPr>
        <p:spPr bwMode="auto">
          <a:xfrm>
            <a:off x="6230768" y="5761010"/>
            <a:ext cx="258445" cy="25844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dirty="0" smtClean="0"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60000"/>
                    </a:schemeClr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sz="1400" b="1" dirty="0"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6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2" name="Straight Arrow Connector 111"/>
          <p:cNvCxnSpPr>
            <a:stCxn id="84" idx="0"/>
          </p:cNvCxnSpPr>
          <p:nvPr/>
        </p:nvCxnSpPr>
        <p:spPr>
          <a:xfrm flipH="1" flipV="1">
            <a:off x="5097577" y="5030744"/>
            <a:ext cx="304358" cy="404567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Group 66"/>
          <p:cNvGrpSpPr/>
          <p:nvPr/>
        </p:nvGrpSpPr>
        <p:grpSpPr>
          <a:xfrm>
            <a:off x="0" y="4050"/>
            <a:ext cx="7772400" cy="1398030"/>
            <a:chOff x="800100" y="2073833"/>
            <a:chExt cx="7772400" cy="1398030"/>
          </a:xfrm>
        </p:grpSpPr>
        <p:grpSp>
          <p:nvGrpSpPr>
            <p:cNvPr id="71" name="Group 70"/>
            <p:cNvGrpSpPr/>
            <p:nvPr/>
          </p:nvGrpSpPr>
          <p:grpSpPr>
            <a:xfrm>
              <a:off x="800100" y="2073833"/>
              <a:ext cx="7772400" cy="1386907"/>
              <a:chOff x="800101" y="2073833"/>
              <a:chExt cx="7772400" cy="1386907"/>
            </a:xfrm>
          </p:grpSpPr>
          <p:pic>
            <p:nvPicPr>
              <p:cNvPr id="73" name="Picture 72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0101" y="2073833"/>
                <a:ext cx="7772400" cy="1371600"/>
              </a:xfrm>
              <a:prstGeom prst="rect">
                <a:avLst/>
              </a:prstGeom>
            </p:spPr>
          </p:pic>
          <p:sp>
            <p:nvSpPr>
              <p:cNvPr id="74" name="Rectangle 73"/>
              <p:cNvSpPr/>
              <p:nvPr/>
            </p:nvSpPr>
            <p:spPr>
              <a:xfrm>
                <a:off x="800101" y="2953565"/>
                <a:ext cx="7772400" cy="50717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 smtClean="0">
                    <a:solidFill>
                      <a:schemeClr val="tx1"/>
                    </a:solidFill>
                    <a:latin typeface="Calibri Light" panose="020F0302020204030204" pitchFamily="34" charset="0"/>
                    <a:cs typeface="Arial" panose="020B0604020202020204" pitchFamily="34" charset="0"/>
                  </a:rPr>
                  <a:t>Snow/Ice Band</a:t>
                </a:r>
                <a:endParaRPr lang="en-US" sz="3600" b="1" dirty="0">
                  <a:solidFill>
                    <a:schemeClr val="tx1"/>
                  </a:solidFill>
                  <a:latin typeface="Calibri Light" panose="020F03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800101" y="2227606"/>
                <a:ext cx="7751266" cy="579345"/>
              </a:xfrm>
              <a:prstGeom prst="rect">
                <a:avLst/>
              </a:prstGeom>
              <a:solidFill>
                <a:schemeClr val="bg2">
                  <a:lumMod val="10000"/>
                  <a:alpha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ABI Band 5 (1.61 </a:t>
                </a:r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Symbol" panose="05050102010706020507" pitchFamily="18" charset="2"/>
                  </a:rPr>
                  <a:t>m</a:t>
                </a:r>
                <a:r>
                  <a:rPr lang="en-US" sz="3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m)</a:t>
                </a:r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pic>
            <p:nvPicPr>
              <p:cNvPr id="81" name="Picture 80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29279" y="2961061"/>
                <a:ext cx="550843" cy="457200"/>
              </a:xfrm>
              <a:prstGeom prst="rect">
                <a:avLst/>
              </a:prstGeom>
            </p:spPr>
          </p:pic>
          <p:pic>
            <p:nvPicPr>
              <p:cNvPr id="86" name="Picture 85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2981" y="2289239"/>
                <a:ext cx="1720122" cy="1097280"/>
              </a:xfrm>
              <a:prstGeom prst="rect">
                <a:avLst/>
              </a:prstGeom>
            </p:spPr>
          </p:pic>
          <p:pic>
            <p:nvPicPr>
              <p:cNvPr id="89" name="Picture 88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18789" y="2961061"/>
                <a:ext cx="457200" cy="457200"/>
              </a:xfrm>
              <a:prstGeom prst="rect">
                <a:avLst/>
              </a:prstGeom>
            </p:spPr>
          </p:pic>
        </p:grpSp>
        <p:cxnSp>
          <p:nvCxnSpPr>
            <p:cNvPr id="72" name="Straight Connector 71"/>
            <p:cNvCxnSpPr/>
            <p:nvPr/>
          </p:nvCxnSpPr>
          <p:spPr>
            <a:xfrm>
              <a:off x="800100" y="3471863"/>
              <a:ext cx="7772400" cy="0"/>
            </a:xfrm>
            <a:prstGeom prst="line">
              <a:avLst/>
            </a:prstGeom>
            <a:ln w="635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" name="TextBox 91"/>
          <p:cNvSpPr txBox="1"/>
          <p:nvPr/>
        </p:nvSpPr>
        <p:spPr>
          <a:xfrm>
            <a:off x="5017264" y="6117290"/>
            <a:ext cx="1293637" cy="400110"/>
          </a:xfrm>
          <a:prstGeom prst="rect">
            <a:avLst/>
          </a:prstGeom>
          <a:noFill/>
          <a:effectLst>
            <a:glow rad="127000">
              <a:schemeClr val="bg1"/>
            </a:glow>
            <a:softEdge rad="317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bg1">
                    <a:lumMod val="85000"/>
                  </a:schemeClr>
                </a:solidFill>
                <a:effectLst>
                  <a:glow rad="254000">
                    <a:schemeClr val="tx1">
                      <a:alpha val="60000"/>
                    </a:schemeClr>
                  </a:glow>
                </a:effectLst>
              </a:rPr>
              <a:t>Moist </a:t>
            </a:r>
            <a:r>
              <a:rPr lang="en-US" sz="1000" b="1" dirty="0" err="1" smtClean="0">
                <a:solidFill>
                  <a:schemeClr val="bg1">
                    <a:lumMod val="85000"/>
                  </a:schemeClr>
                </a:solidFill>
                <a:effectLst>
                  <a:glow rad="254000">
                    <a:schemeClr val="tx1">
                      <a:alpha val="60000"/>
                    </a:schemeClr>
                  </a:glow>
                </a:effectLst>
              </a:rPr>
              <a:t>Airmass</a:t>
            </a:r>
            <a:r>
              <a:rPr lang="en-US" sz="1000" b="1" dirty="0" smtClean="0">
                <a:solidFill>
                  <a:schemeClr val="bg1">
                    <a:lumMod val="85000"/>
                  </a:schemeClr>
                </a:solidFill>
                <a:effectLst>
                  <a:glow rad="254000">
                    <a:schemeClr val="tx1">
                      <a:alpha val="60000"/>
                    </a:schemeClr>
                  </a:glow>
                </a:effectLst>
              </a:rPr>
              <a:t> </a:t>
            </a:r>
          </a:p>
          <a:p>
            <a:pPr algn="ctr"/>
            <a:r>
              <a:rPr lang="en-US" sz="1000" b="1" dirty="0" smtClean="0">
                <a:solidFill>
                  <a:schemeClr val="bg1">
                    <a:lumMod val="85000"/>
                  </a:schemeClr>
                </a:solidFill>
                <a:effectLst>
                  <a:glow rad="254000">
                    <a:schemeClr val="tx1">
                      <a:alpha val="60000"/>
                    </a:schemeClr>
                  </a:glow>
                </a:effectLst>
              </a:rPr>
              <a:t>over Southeast</a:t>
            </a:r>
            <a:endParaRPr lang="en-US" sz="1000" b="1" dirty="0">
              <a:solidFill>
                <a:schemeClr val="bg1">
                  <a:lumMod val="85000"/>
                </a:schemeClr>
              </a:solidFill>
              <a:effectLst>
                <a:glow rad="254000">
                  <a:schemeClr val="tx1">
                    <a:alpha val="60000"/>
                  </a:schemeClr>
                </a:glo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540" y="7003912"/>
            <a:ext cx="3024876" cy="3024876"/>
          </a:xfrm>
          <a:prstGeom prst="rect">
            <a:avLst/>
          </a:prstGeom>
        </p:spPr>
      </p:pic>
      <p:sp>
        <p:nvSpPr>
          <p:cNvPr id="70" name="Text Box 2"/>
          <p:cNvSpPr txBox="1">
            <a:spLocks noChangeArrowheads="1"/>
          </p:cNvSpPr>
          <p:nvPr/>
        </p:nvSpPr>
        <p:spPr bwMode="auto">
          <a:xfrm>
            <a:off x="2097337" y="6649742"/>
            <a:ext cx="5483334" cy="415292"/>
          </a:xfrm>
          <a:prstGeom prst="rect">
            <a:avLst/>
          </a:prstGeom>
          <a:solidFill>
            <a:schemeClr val="bg2">
              <a:lumMod val="90000"/>
            </a:schemeClr>
          </a:solidFill>
          <a:ln w="50800">
            <a:solidFill>
              <a:srgbClr val="000000"/>
            </a:solidFill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GOES-16 ‘Snow/Ice Channel’ (1.61 </a:t>
            </a:r>
            <a:r>
              <a:rPr lang="en-US" sz="1000" i="1" dirty="0" smtClean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1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m) at 02:57 UTC</a:t>
            </a:r>
            <a:r>
              <a:rPr lang="en-US" sz="1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07 March 2017 (Inset:  3.9 </a:t>
            </a:r>
            <a:r>
              <a:rPr lang="en-US" sz="1000" i="1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1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</a:t>
            </a:r>
            <a:r>
              <a:rPr lang="en-US" sz="1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color-enhanced to show Hot Spots). The default 1.61 </a:t>
            </a:r>
            <a:r>
              <a:rPr lang="en-US" sz="1000" i="1" dirty="0"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1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enhancement </a:t>
            </a:r>
            <a:r>
              <a:rPr lang="en-US" sz="1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usually does not show fires – it must be changed.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200" y="4596948"/>
            <a:ext cx="2569136" cy="1951394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5589707" y="5843459"/>
            <a:ext cx="526422" cy="3169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623094" y="5116968"/>
            <a:ext cx="798405" cy="43825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75402" y="4018388"/>
            <a:ext cx="1270798" cy="65712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664082" y="5342254"/>
            <a:ext cx="787330" cy="4445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240866" y="2081811"/>
            <a:ext cx="2322683" cy="161411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852918" y="4596948"/>
            <a:ext cx="1423797" cy="74530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45" idx="4"/>
            <a:endCxn id="48" idx="0"/>
          </p:cNvCxnSpPr>
          <p:nvPr/>
        </p:nvCxnSpPr>
        <p:spPr>
          <a:xfrm>
            <a:off x="5402208" y="3695925"/>
            <a:ext cx="1162609" cy="90102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44" idx="2"/>
          </p:cNvCxnSpPr>
          <p:nvPr/>
        </p:nvCxnSpPr>
        <p:spPr>
          <a:xfrm>
            <a:off x="4946200" y="4368863"/>
            <a:ext cx="717882" cy="119567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486111" y="5336094"/>
            <a:ext cx="1103596" cy="55413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67508" y="6224784"/>
            <a:ext cx="627095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3.9 </a:t>
            </a:r>
            <a:r>
              <a:rPr lang="en-US" sz="1200" b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m</a:t>
            </a:r>
            <a:r>
              <a:rPr lang="en-US" sz="1200" b="1" dirty="0" smtClean="0">
                <a:solidFill>
                  <a:srgbClr val="FF0000"/>
                </a:solidFill>
              </a:rPr>
              <a:t>m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123215" y="6336860"/>
            <a:ext cx="710451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1.61 </a:t>
            </a:r>
            <a:r>
              <a:rPr lang="en-US" sz="1200" b="1" dirty="0" smtClean="0">
                <a:solidFill>
                  <a:srgbClr val="FF0000"/>
                </a:solidFill>
                <a:latin typeface="Symbol" panose="05050102010706020507" pitchFamily="18" charset="2"/>
              </a:rPr>
              <a:t>m</a:t>
            </a:r>
            <a:r>
              <a:rPr lang="en-US" sz="1200" b="1" dirty="0" smtClean="0">
                <a:solidFill>
                  <a:srgbClr val="FF0000"/>
                </a:solidFill>
              </a:rPr>
              <a:t>m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6504896" y="5657588"/>
            <a:ext cx="258445" cy="25844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dirty="0" smtClean="0"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60000"/>
                    </a:schemeClr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1400" b="1" dirty="0"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6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7" name="Straight Arrow Connector 56"/>
          <p:cNvCxnSpPr>
            <a:stCxn id="56" idx="1"/>
          </p:cNvCxnSpPr>
          <p:nvPr/>
        </p:nvCxnSpPr>
        <p:spPr>
          <a:xfrm flipH="1" flipV="1">
            <a:off x="6230768" y="5613163"/>
            <a:ext cx="274128" cy="173648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13" y="5065775"/>
            <a:ext cx="1549447" cy="178186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65" y="6365549"/>
            <a:ext cx="1549447" cy="1781863"/>
          </a:xfrm>
          <a:prstGeom prst="rect">
            <a:avLst/>
          </a:prstGeom>
        </p:spPr>
      </p:pic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361965" y="5966339"/>
            <a:ext cx="258445" cy="25844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dirty="0" smtClean="0"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60000"/>
                    </a:schemeClr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sz="1400" b="1" dirty="0"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6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491481" y="7349879"/>
            <a:ext cx="258445" cy="25844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dirty="0" smtClean="0">
                <a:solidFill>
                  <a:schemeClr val="bg1"/>
                </a:solidFill>
                <a:effectLst>
                  <a:glow rad="228600">
                    <a:schemeClr val="tx1">
                      <a:lumMod val="75000"/>
                      <a:lumOff val="25000"/>
                      <a:alpha val="60000"/>
                    </a:schemeClr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sz="1400" b="1" dirty="0">
              <a:solidFill>
                <a:schemeClr val="bg1"/>
              </a:solidFill>
              <a:effectLst>
                <a:glow rad="228600">
                  <a:schemeClr val="tx1">
                    <a:lumMod val="75000"/>
                    <a:lumOff val="25000"/>
                    <a:alpha val="60000"/>
                  </a:schemeClr>
                </a:glo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 rot="3367233">
            <a:off x="638961" y="6829206"/>
            <a:ext cx="914624" cy="677201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 rot="3367233">
            <a:off x="643587" y="5494654"/>
            <a:ext cx="914624" cy="677201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>
            <a:endCxn id="66" idx="4"/>
          </p:cNvCxnSpPr>
          <p:nvPr/>
        </p:nvCxnSpPr>
        <p:spPr>
          <a:xfrm flipV="1">
            <a:off x="620704" y="6022006"/>
            <a:ext cx="199085" cy="33658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749926" y="7444769"/>
            <a:ext cx="173485" cy="129223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 Box 2"/>
          <p:cNvSpPr txBox="1">
            <a:spLocks noChangeArrowheads="1"/>
          </p:cNvSpPr>
          <p:nvPr/>
        </p:nvSpPr>
        <p:spPr bwMode="auto">
          <a:xfrm>
            <a:off x="251730" y="4338503"/>
            <a:ext cx="258445" cy="25844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 smtClean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605177" y="9471804"/>
            <a:ext cx="491706" cy="1811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5572" y="8200279"/>
            <a:ext cx="25604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 Spectral Response Function (SRF) for the Snow/Ice Channel is shown in blue at right.  The colored lines show reflectance of different surfaces:  Asphalt (black), Grass (green) Dirt (red) and Snow (cyan).  Note in particular the low reflectance of snow.  Water clouds are highly reflective in this wavelength range (not shown).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1030078" y="5085904"/>
            <a:ext cx="710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0.64 </a:t>
            </a:r>
            <a:r>
              <a:rPr lang="en-US" sz="1200" b="1" dirty="0" smtClean="0">
                <a:latin typeface="Symbol" panose="05050102010706020507" pitchFamily="18" charset="2"/>
              </a:rPr>
              <a:t>m</a:t>
            </a:r>
            <a:r>
              <a:rPr lang="en-US" sz="1200" b="1" dirty="0" smtClean="0"/>
              <a:t>m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1167433" y="6409842"/>
            <a:ext cx="710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1.61 </a:t>
            </a:r>
            <a:r>
              <a:rPr lang="en-US" sz="1200" b="1" dirty="0" smtClean="0">
                <a:latin typeface="Symbol" panose="05050102010706020507" pitchFamily="18" charset="2"/>
              </a:rPr>
              <a:t>m</a:t>
            </a:r>
            <a:r>
              <a:rPr lang="en-US" sz="1200" b="1" dirty="0" smtClean="0"/>
              <a:t>m</a:t>
            </a:r>
            <a:endParaRPr lang="en-US" sz="12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7846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17413</TotalTime>
  <Words>649</Words>
  <Application>Microsoft Macintosh PowerPoint</Application>
  <PresentationFormat>Custom</PresentationFormat>
  <Paragraphs>95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Berndt, Emily B. (MSFC-ZP11)[UAH]</dc:creator>
  <cp:lastModifiedBy>kbah Bah</cp:lastModifiedBy>
  <cp:revision>290</cp:revision>
  <cp:lastPrinted>2017-04-07T20:14:48Z</cp:lastPrinted>
  <dcterms:created xsi:type="dcterms:W3CDTF">2015-10-16T20:43:56Z</dcterms:created>
  <dcterms:modified xsi:type="dcterms:W3CDTF">2018-06-21T19:09:38Z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27F06B96-A49E-4F4E-956A-CCCBECE2E721</vt:lpwstr>
  </property>
  <property fmtid="{D5CDD505-2E9C-101B-9397-08002B2CF9AE}" pid="3" name="ArticulatePath">
    <vt:lpwstr>test_ntmicro_template2</vt:lpwstr>
  </property>
</Properties>
</file>