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7772400" cy="10058400"/>
  <p:notesSz cx="7010400" cy="92964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dt, Emily B. (MSFC-ZP11)" initials="BEB(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FCA"/>
    <a:srgbClr val="A2299C"/>
    <a:srgbClr val="C01B1C"/>
    <a:srgbClr val="C73531"/>
    <a:srgbClr val="D9442C"/>
    <a:srgbClr val="D84435"/>
    <a:srgbClr val="B42650"/>
    <a:srgbClr val="A7EA8F"/>
    <a:srgbClr val="9CCFCB"/>
    <a:srgbClr val="692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64" autoAdjust="0"/>
    <p:restoredTop sz="94660"/>
  </p:normalViewPr>
  <p:slideViewPr>
    <p:cSldViewPr snapToGrid="0">
      <p:cViewPr>
        <p:scale>
          <a:sx n="100" d="100"/>
          <a:sy n="100" d="100"/>
        </p:scale>
        <p:origin x="-1712" y="3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9550A-7D00-4DBF-AEC5-FC39B8AED59E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25256-C801-4F72-87B0-1908C92F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4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5256-C801-4F72-87B0-1908C92F30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60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5256-C801-4F72-87B0-1908C92F30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5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7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2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5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9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3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6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gif"/><Relationship Id="rId5" Type="http://schemas.openxmlformats.org/officeDocument/2006/relationships/image" Target="../media/image2.gif"/><Relationship Id="rId6" Type="http://schemas.openxmlformats.org/officeDocument/2006/relationships/image" Target="../media/image3.jp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hyperlink" Target="http://journals.ametsoc.org/doi/abs/10.1175/BAMS-D-15-00230.1" TargetMode="External"/><Relationship Id="rId5" Type="http://schemas.openxmlformats.org/officeDocument/2006/relationships/hyperlink" Target="http://www.goes-r.gov/education/docs/ABI-bands-FS/ABIBand7ShortwaveWindowFINAL.pdf" TargetMode="External"/><Relationship Id="rId6" Type="http://schemas.openxmlformats.org/officeDocument/2006/relationships/hyperlink" Target="http://rammb.cira.colostate.edu/ramsdis/online/loop.asp?data_folder=loop_of_the_day/goes-16/20170815000000&amp;number_of_images_to_display=200&amp;loop_speed_ms=130" TargetMode="External"/><Relationship Id="rId7" Type="http://schemas.openxmlformats.org/officeDocument/2006/relationships/hyperlink" Target="https://satelliteliaisonblog.com/2017/03/06/meso-sectors-shift-west-for-fire-severe-weather/" TargetMode="External"/><Relationship Id="rId8" Type="http://schemas.openxmlformats.org/officeDocument/2006/relationships/image" Target="../media/image3.jpg"/><Relationship Id="rId9" Type="http://schemas.openxmlformats.org/officeDocument/2006/relationships/image" Target="../media/image4.png"/><Relationship Id="rId10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149" y="4605562"/>
            <a:ext cx="2669271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32" y="4605562"/>
            <a:ext cx="2666777" cy="31974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1450" y="6653048"/>
            <a:ext cx="7579816" cy="1152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8032" y="7132320"/>
            <a:ext cx="3581401" cy="2560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71450" y="1519441"/>
            <a:ext cx="3089222" cy="29700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Why is the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Shortwave Infrared Band Important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endParaRPr lang="en-US" sz="1100" dirty="0" smtClean="0"/>
          </a:p>
          <a:p>
            <a:r>
              <a:rPr lang="en-US" sz="1200" dirty="0" smtClean="0"/>
              <a:t>The 3.9 </a:t>
            </a:r>
            <a:r>
              <a:rPr lang="en-US" sz="1200" dirty="0" err="1"/>
              <a:t>μm</a:t>
            </a:r>
            <a:r>
              <a:rPr lang="en-US" sz="1200" dirty="0"/>
              <a:t> </a:t>
            </a:r>
            <a:r>
              <a:rPr lang="en-US" sz="1200" dirty="0" smtClean="0"/>
              <a:t>band</a:t>
            </a:r>
            <a:r>
              <a:rPr lang="en-US" sz="1200" dirty="0"/>
              <a:t> </a:t>
            </a:r>
            <a:r>
              <a:rPr lang="en-US" sz="1200" dirty="0" smtClean="0"/>
              <a:t>can be used to identify fog and low clouds at </a:t>
            </a:r>
            <a:r>
              <a:rPr lang="en-US" sz="1200" dirty="0"/>
              <a:t>night, </a:t>
            </a:r>
            <a:r>
              <a:rPr lang="en-US" sz="1200" dirty="0" smtClean="0"/>
              <a:t>identify fire hot spots, detect volcanic ash, estimate sea-surface temperatures, and discriminate between ice crystal sizes during the day.  Low-level </a:t>
            </a:r>
            <a:r>
              <a:rPr lang="en-US" sz="1200" dirty="0"/>
              <a:t>atmospheric vector winds can </a:t>
            </a:r>
            <a:r>
              <a:rPr lang="en-US" sz="1200" dirty="0" smtClean="0"/>
              <a:t>be </a:t>
            </a:r>
            <a:r>
              <a:rPr lang="en-US" sz="1200" dirty="0"/>
              <a:t>estimated </a:t>
            </a:r>
            <a:r>
              <a:rPr lang="en-US" sz="1200" dirty="0" smtClean="0"/>
              <a:t>with </a:t>
            </a:r>
            <a:r>
              <a:rPr lang="en-US" sz="1200" dirty="0"/>
              <a:t>this </a:t>
            </a:r>
            <a:r>
              <a:rPr lang="en-US" sz="1200" dirty="0" smtClean="0"/>
              <a:t>band, and the band can be used to study urban heat islands. </a:t>
            </a:r>
            <a:r>
              <a:rPr lang="en-US" sz="1200" dirty="0"/>
              <a:t>The 3.9 </a:t>
            </a:r>
            <a:r>
              <a:rPr lang="en-US" sz="1200" dirty="0" err="1"/>
              <a:t>μm</a:t>
            </a:r>
            <a:r>
              <a:rPr lang="en-US" sz="1200" dirty="0"/>
              <a:t> </a:t>
            </a:r>
            <a:r>
              <a:rPr lang="en-US" sz="1200" dirty="0" smtClean="0"/>
              <a:t>is unique among ABI bands because it senses both emitted terrestrial radiation as well as significant reflected solar radiation during the day.  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83032" y="7910969"/>
            <a:ext cx="3613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smtClean="0"/>
              <a:t>Application:</a:t>
            </a:r>
            <a:r>
              <a:rPr lang="en-US" sz="1400" dirty="0"/>
              <a:t> </a:t>
            </a:r>
            <a:r>
              <a:rPr lang="en-US" sz="1200" dirty="0" smtClean="0"/>
              <a:t> Small ice crystals reflect more solar 3.9 </a:t>
            </a:r>
            <a:r>
              <a:rPr lang="en-US" sz="1200" dirty="0">
                <a:latin typeface="Symbol" panose="05050102010706020507" pitchFamily="18" charset="2"/>
              </a:rPr>
              <a:t>m</a:t>
            </a:r>
            <a:r>
              <a:rPr lang="en-US" sz="1200" dirty="0"/>
              <a:t>m radiation </a:t>
            </a:r>
            <a:r>
              <a:rPr lang="en-US" sz="1200" dirty="0" smtClean="0"/>
              <a:t>than large crystals</a:t>
            </a:r>
            <a:r>
              <a:rPr lang="en-US" sz="1200" dirty="0"/>
              <a:t> </a:t>
            </a:r>
            <a:r>
              <a:rPr lang="en-US" sz="1200" dirty="0" smtClean="0"/>
              <a:t>during daytime.</a:t>
            </a:r>
          </a:p>
          <a:p>
            <a:pPr marL="0" lvl="1"/>
            <a:endParaRPr lang="en-US" sz="1200" dirty="0"/>
          </a:p>
          <a:p>
            <a:pPr marL="0" lvl="1"/>
            <a:r>
              <a:rPr lang="en-US" sz="1400" b="1" dirty="0" smtClean="0"/>
              <a:t>Application</a:t>
            </a:r>
            <a:r>
              <a:rPr lang="en-US" sz="1400" b="1" dirty="0"/>
              <a:t>:</a:t>
            </a:r>
            <a:r>
              <a:rPr lang="en-US" sz="1400" dirty="0"/>
              <a:t> </a:t>
            </a:r>
            <a:r>
              <a:rPr lang="en-US" sz="1200" dirty="0"/>
              <a:t>S</a:t>
            </a:r>
            <a:r>
              <a:rPr lang="en-US" sz="1200" dirty="0" smtClean="0"/>
              <a:t>tratus clouds do not emit </a:t>
            </a:r>
            <a:r>
              <a:rPr lang="en-US" sz="1200" dirty="0"/>
              <a:t>3.9 µm radiation </a:t>
            </a:r>
            <a:r>
              <a:rPr lang="en-US" sz="1200" i="1" dirty="0" smtClean="0"/>
              <a:t>as a blackbody </a:t>
            </a:r>
            <a:r>
              <a:rPr lang="en-US" sz="1200" dirty="0" smtClean="0"/>
              <a:t>so the inferred temperature is colder than the temperature inferred from </a:t>
            </a:r>
            <a:r>
              <a:rPr lang="en-US" sz="1200" dirty="0"/>
              <a:t>the 10.3 µm </a:t>
            </a:r>
            <a:r>
              <a:rPr lang="en-US" sz="1200" dirty="0" smtClean="0"/>
              <a:t>radiation (Stratus clouds emit 10.3 </a:t>
            </a:r>
            <a:r>
              <a:rPr lang="en-US" sz="1200" dirty="0"/>
              <a:t>µm </a:t>
            </a:r>
            <a:r>
              <a:rPr lang="en-US" sz="1200" dirty="0" smtClean="0"/>
              <a:t>radiation as a blackbody).  Thus, at night, stratus clouds are apparent in the brightness temperature difference.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6132" y="7112124"/>
            <a:ext cx="34581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u="sng" dirty="0"/>
              <a:t>Primary </a:t>
            </a:r>
            <a:r>
              <a:rPr lang="en-US" sz="1400" b="1" u="sng" dirty="0" smtClean="0"/>
              <a:t>Application</a:t>
            </a:r>
            <a:r>
              <a:rPr lang="en-US" sz="1400" b="1" dirty="0" smtClean="0"/>
              <a:t>: </a:t>
            </a:r>
            <a:r>
              <a:rPr lang="en-US" sz="1200" dirty="0" smtClean="0"/>
              <a:t>This infrared channel is used for fire detection; its short wavelength is </a:t>
            </a:r>
            <a:r>
              <a:rPr lang="en-US" sz="1200" dirty="0"/>
              <a:t>more </a:t>
            </a:r>
            <a:r>
              <a:rPr lang="en-US" sz="1200" dirty="0" smtClean="0"/>
              <a:t>sensitive than </a:t>
            </a:r>
            <a:r>
              <a:rPr lang="en-US" sz="1200" dirty="0"/>
              <a:t>longer wavelength infrared channels </a:t>
            </a:r>
            <a:r>
              <a:rPr lang="en-US" sz="1200" dirty="0" smtClean="0"/>
              <a:t>to the hottest part of the pixel.  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8032" y="6812280"/>
            <a:ext cx="3582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Impact on Operations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2875" y="7132320"/>
            <a:ext cx="3584448" cy="2560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914775" y="8557844"/>
            <a:ext cx="35147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smtClean="0"/>
              <a:t>Fire application:  </a:t>
            </a:r>
            <a:r>
              <a:rPr lang="en-US" sz="1200" dirty="0" smtClean="0"/>
              <a:t>2-km resolution means that very small fires can be overlooked.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16115" y="7430195"/>
            <a:ext cx="33944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smtClean="0"/>
              <a:t>Daytime: </a:t>
            </a:r>
            <a:r>
              <a:rPr lang="en-US" sz="1200" dirty="0" smtClean="0"/>
              <a:t>Solar reflectance adds to the detected 3.9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 radiation.  Compare 3.9 </a:t>
            </a:r>
            <a:r>
              <a:rPr lang="en-US" sz="1200" dirty="0">
                <a:latin typeface="Symbol" panose="05050102010706020507" pitchFamily="18" charset="2"/>
              </a:rPr>
              <a:t>m</a:t>
            </a:r>
            <a:r>
              <a:rPr lang="en-US" sz="1200" dirty="0"/>
              <a:t>m </a:t>
            </a:r>
            <a:r>
              <a:rPr lang="en-US" sz="1200" dirty="0" smtClean="0"/>
              <a:t>(above left) and 10.3 </a:t>
            </a:r>
            <a:r>
              <a:rPr lang="en-US" sz="1200" dirty="0">
                <a:latin typeface="Symbol" panose="05050102010706020507" pitchFamily="18" charset="2"/>
              </a:rPr>
              <a:t>m</a:t>
            </a:r>
            <a:r>
              <a:rPr lang="en-US" sz="1200" dirty="0"/>
              <a:t>m </a:t>
            </a:r>
            <a:r>
              <a:rPr lang="en-US" sz="1200" dirty="0" smtClean="0"/>
              <a:t>(above right) brightness temperatures at right:  The 3.9 is much warmer.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52875" y="6812280"/>
            <a:ext cx="3591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Limitations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6989" y="9668184"/>
            <a:ext cx="73701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Contributor: Scott Lindstrom, Tim Schmit, Jordan </a:t>
            </a:r>
            <a:r>
              <a:rPr lang="en-US" sz="1200" dirty="0" err="1" smtClean="0"/>
              <a:t>Gerth</a:t>
            </a:r>
            <a:r>
              <a:rPr lang="en-US" sz="1200" dirty="0" smtClean="0"/>
              <a:t>, UW-Madison CIMSS/NOAA  September 2017</a:t>
            </a:r>
            <a:endParaRPr lang="en-US" sz="1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0" y="30480"/>
            <a:ext cx="7772400" cy="1371600"/>
            <a:chOff x="800100" y="2100263"/>
            <a:chExt cx="7772400" cy="1371600"/>
          </a:xfrm>
        </p:grpSpPr>
        <p:grpSp>
          <p:nvGrpSpPr>
            <p:cNvPr id="33" name="Group 32"/>
            <p:cNvGrpSpPr/>
            <p:nvPr/>
          </p:nvGrpSpPr>
          <p:grpSpPr>
            <a:xfrm>
              <a:off x="800100" y="2100263"/>
              <a:ext cx="7772400" cy="1371600"/>
              <a:chOff x="800101" y="2100263"/>
              <a:chExt cx="7772400" cy="1371600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101" y="2100263"/>
                <a:ext cx="7772400" cy="1371600"/>
              </a:xfrm>
              <a:prstGeom prst="rect">
                <a:avLst/>
              </a:prstGeom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800101" y="2953565"/>
                <a:ext cx="7772400" cy="50717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solidFill>
                      <a:schemeClr val="tx1"/>
                    </a:solidFill>
                    <a:latin typeface="Calibri Light" panose="020F0302020204030204" pitchFamily="34" charset="0"/>
                    <a:cs typeface="Arial" panose="020B0604020202020204" pitchFamily="34" charset="0"/>
                  </a:rPr>
                  <a:t>Quick Guide</a:t>
                </a:r>
                <a:endPara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800101" y="2227606"/>
                <a:ext cx="7751266" cy="579345"/>
              </a:xfrm>
              <a:prstGeom prst="rect">
                <a:avLst/>
              </a:prstGeom>
              <a:solidFill>
                <a:schemeClr val="bg2">
                  <a:lumMod val="1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ABI Band 7 (3.9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anose="05050102010706020507" pitchFamily="18" charset="2"/>
                  </a:rPr>
                  <a:t>m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29279" y="2961061"/>
                <a:ext cx="550843" cy="457200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4251" y="2286627"/>
                <a:ext cx="1720122" cy="1097280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8789" y="2961061"/>
                <a:ext cx="457200" cy="457200"/>
              </a:xfrm>
              <a:prstGeom prst="rect">
                <a:avLst/>
              </a:prstGeom>
            </p:spPr>
          </p:pic>
        </p:grpSp>
        <p:cxnSp>
          <p:nvCxnSpPr>
            <p:cNvPr id="44" name="Straight Connector 43"/>
            <p:cNvCxnSpPr/>
            <p:nvPr/>
          </p:nvCxnSpPr>
          <p:spPr>
            <a:xfrm>
              <a:off x="800100" y="3471863"/>
              <a:ext cx="7772400" cy="0"/>
            </a:xfrm>
            <a:prstGeom prst="line">
              <a:avLst/>
            </a:prstGeom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612" y="9690242"/>
            <a:ext cx="560896" cy="4079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56" y="1572768"/>
            <a:ext cx="4240047" cy="2907792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38" name="Rectangle"/>
          <p:cNvSpPr/>
          <p:nvPr/>
        </p:nvSpPr>
        <p:spPr>
          <a:xfrm>
            <a:off x="3416132" y="4181764"/>
            <a:ext cx="456214" cy="25071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4272" y="6204270"/>
            <a:ext cx="846707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3.9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82810" y="6204270"/>
            <a:ext cx="963725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10.3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55094" y="4605560"/>
            <a:ext cx="1784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daytime imagery at left shows the warming at 3.9 </a:t>
            </a:r>
            <a:r>
              <a:rPr lang="en-US" sz="1400" dirty="0" smtClean="0">
                <a:latin typeface="Symbol" panose="05050102010706020507" pitchFamily="18" charset="2"/>
              </a:rPr>
              <a:t>m</a:t>
            </a:r>
            <a:r>
              <a:rPr lang="en-US" sz="1400" dirty="0" smtClean="0"/>
              <a:t>m that results from solar reflection.  The same color enhancement is used for the 3.9 </a:t>
            </a:r>
            <a:r>
              <a:rPr lang="en-US" sz="1400" dirty="0">
                <a:latin typeface="Symbol" panose="05050102010706020507" pitchFamily="18" charset="2"/>
              </a:rPr>
              <a:t>m</a:t>
            </a:r>
            <a:r>
              <a:rPr lang="en-US" sz="1400" dirty="0"/>
              <a:t>m </a:t>
            </a:r>
            <a:r>
              <a:rPr lang="en-US" sz="1400" dirty="0" smtClean="0"/>
              <a:t>and 10.3 </a:t>
            </a:r>
            <a:r>
              <a:rPr lang="en-US" sz="1400" dirty="0">
                <a:latin typeface="Symbol" panose="05050102010706020507" pitchFamily="18" charset="2"/>
              </a:rPr>
              <a:t>m</a:t>
            </a:r>
            <a:r>
              <a:rPr lang="en-US" sz="1400" dirty="0"/>
              <a:t>m </a:t>
            </a:r>
            <a:r>
              <a:rPr lang="en-US" sz="1400" dirty="0" smtClean="0"/>
              <a:t>GOES-16 imagery.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152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945" y="1390697"/>
            <a:ext cx="2022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Satellite Image Interpretation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75375" y="7376012"/>
            <a:ext cx="2391646" cy="258416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Resources</a:t>
            </a: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BAMS Article</a:t>
            </a: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Schmit et al. 2017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GOES-R.GOV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Band 7 Fact Sheet</a:t>
            </a:r>
            <a:endParaRPr lang="en-US" sz="1200" u="sng" dirty="0" smtClean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Animation of Fire Case at left</a:t>
            </a:r>
            <a:endParaRPr lang="en-US" sz="1200" u="sng" dirty="0" smtClean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Blog Post on Fire Detection</a:t>
            </a:r>
            <a:endParaRPr lang="en-US" sz="1200" u="sng" dirty="0" smtClean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Hyperlinks do not work in AWIPS but they do in </a:t>
            </a:r>
            <a:r>
              <a:rPr lang="en-US" sz="1200" b="1" u="sng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VLab</a:t>
            </a:r>
            <a:endParaRPr lang="en-US" sz="12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5572" y="1928921"/>
            <a:ext cx="1786133" cy="39703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Very small ice crystals </a:t>
            </a:r>
            <a:r>
              <a:rPr lang="en-US" sz="1200" b="1" dirty="0">
                <a:solidFill>
                  <a:schemeClr val="bg1"/>
                </a:solidFill>
              </a:rPr>
              <a:t>reflect 3.9 </a:t>
            </a:r>
            <a:r>
              <a:rPr lang="en-US" sz="1200" b="1" dirty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m solar </a:t>
            </a:r>
            <a:r>
              <a:rPr lang="en-US" sz="1200" b="1" dirty="0" smtClean="0">
                <a:solidFill>
                  <a:schemeClr val="bg1"/>
                </a:solidFill>
              </a:rPr>
              <a:t>radiation very effectively and are warmest in the 3.9 </a:t>
            </a:r>
            <a:r>
              <a:rPr lang="en-US" sz="1200" b="1" dirty="0" smtClean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US" sz="1200" b="1" dirty="0" smtClean="0">
                <a:solidFill>
                  <a:schemeClr val="bg1"/>
                </a:solidFill>
              </a:rPr>
              <a:t>m imagery</a:t>
            </a:r>
            <a:endParaRPr lang="en-US" sz="1200" b="1" i="1" dirty="0" smtClean="0">
              <a:solidFill>
                <a:schemeClr val="bg1"/>
              </a:solidFill>
            </a:endParaRPr>
          </a:p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Small ice crystals also </a:t>
            </a:r>
            <a:r>
              <a:rPr lang="en-US" sz="1200" b="1" dirty="0">
                <a:solidFill>
                  <a:schemeClr val="bg1"/>
                </a:solidFill>
              </a:rPr>
              <a:t>reflect 3.9 </a:t>
            </a:r>
            <a:r>
              <a:rPr lang="en-US" sz="1200" b="1" dirty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m solar </a:t>
            </a:r>
            <a:r>
              <a:rPr lang="en-US" sz="1200" b="1" dirty="0" smtClean="0">
                <a:solidFill>
                  <a:schemeClr val="bg1"/>
                </a:solidFill>
              </a:rPr>
              <a:t>radiation, but not as well, and aren’t as warm</a:t>
            </a:r>
          </a:p>
          <a:p>
            <a:pPr marL="400050"/>
            <a:endParaRPr lang="en-US" sz="1200" b="1" dirty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Large ice crystals do not </a:t>
            </a:r>
            <a:r>
              <a:rPr lang="en-US" sz="1200" b="1" dirty="0">
                <a:solidFill>
                  <a:schemeClr val="bg1"/>
                </a:solidFill>
              </a:rPr>
              <a:t>reflect 3.9 </a:t>
            </a:r>
            <a:r>
              <a:rPr lang="en-US" sz="1200" b="1" dirty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m solar </a:t>
            </a:r>
            <a:r>
              <a:rPr lang="en-US" sz="1200" b="1" dirty="0" smtClean="0">
                <a:solidFill>
                  <a:schemeClr val="bg1"/>
                </a:solidFill>
              </a:rPr>
              <a:t>radiation, and are cold.</a:t>
            </a:r>
          </a:p>
          <a:p>
            <a:pPr marL="400050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33036" y="2496047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244877" y="3762588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4421500" y="3945912"/>
            <a:ext cx="129222" cy="209513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5097577" y="5030744"/>
            <a:ext cx="304358" cy="404567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0" y="30480"/>
            <a:ext cx="7772400" cy="1371600"/>
            <a:chOff x="800100" y="2100263"/>
            <a:chExt cx="7772400" cy="1371600"/>
          </a:xfrm>
        </p:grpSpPr>
        <p:grpSp>
          <p:nvGrpSpPr>
            <p:cNvPr id="71" name="Group 70"/>
            <p:cNvGrpSpPr/>
            <p:nvPr/>
          </p:nvGrpSpPr>
          <p:grpSpPr>
            <a:xfrm>
              <a:off x="800100" y="2100263"/>
              <a:ext cx="7772400" cy="1371600"/>
              <a:chOff x="800101" y="2100263"/>
              <a:chExt cx="7772400" cy="137160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101" y="2100263"/>
                <a:ext cx="7772400" cy="1371600"/>
              </a:xfrm>
              <a:prstGeom prst="rect">
                <a:avLst/>
              </a:prstGeom>
            </p:spPr>
          </p:pic>
          <p:sp>
            <p:nvSpPr>
              <p:cNvPr id="74" name="Rectangle 73"/>
              <p:cNvSpPr/>
              <p:nvPr/>
            </p:nvSpPr>
            <p:spPr>
              <a:xfrm>
                <a:off x="800101" y="2953565"/>
                <a:ext cx="7772400" cy="50717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solidFill>
                      <a:schemeClr val="tx1"/>
                    </a:solidFill>
                    <a:latin typeface="Calibri Light" panose="020F0302020204030204" pitchFamily="34" charset="0"/>
                    <a:cs typeface="Arial" panose="020B0604020202020204" pitchFamily="34" charset="0"/>
                  </a:rPr>
                  <a:t>   Shortwave Infrared Band</a:t>
                </a:r>
                <a:endPara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0101" y="2227606"/>
                <a:ext cx="7751266" cy="579345"/>
              </a:xfrm>
              <a:prstGeom prst="rect">
                <a:avLst/>
              </a:prstGeom>
              <a:solidFill>
                <a:schemeClr val="bg2">
                  <a:lumMod val="1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ABI Band 7 (3.9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anose="05050102010706020507" pitchFamily="18" charset="2"/>
                  </a:rPr>
                  <a:t>m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m)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81" name="Picture 80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29279" y="2961061"/>
                <a:ext cx="550843" cy="457200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4251" y="2286627"/>
                <a:ext cx="1720122" cy="1097280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8789" y="2961061"/>
                <a:ext cx="457200" cy="457200"/>
              </a:xfrm>
              <a:prstGeom prst="rect">
                <a:avLst/>
              </a:prstGeom>
            </p:spPr>
          </p:pic>
        </p:grpSp>
        <p:cxnSp>
          <p:nvCxnSpPr>
            <p:cNvPr id="72" name="Straight Connector 71"/>
            <p:cNvCxnSpPr/>
            <p:nvPr/>
          </p:nvCxnSpPr>
          <p:spPr>
            <a:xfrm>
              <a:off x="800100" y="3471863"/>
              <a:ext cx="7772400" cy="0"/>
            </a:xfrm>
            <a:prstGeom prst="line">
              <a:avLst/>
            </a:prstGeom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2063521" y="4486228"/>
            <a:ext cx="5483334" cy="838918"/>
          </a:xfrm>
          <a:prstGeom prst="rect">
            <a:avLst/>
          </a:prstGeom>
          <a:solidFill>
            <a:schemeClr val="bg2">
              <a:lumMod val="90000"/>
            </a:schemeClr>
          </a:solidFill>
          <a:ln w="50800">
            <a:solidFill>
              <a:srgbClr val="000000"/>
            </a:solidFill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GOES-12 3.9</a:t>
            </a:r>
            <a:r>
              <a:rPr lang="en-US" sz="1100" i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Brightness Temperatures (BTs) (Left) and 10.7 </a:t>
            </a:r>
            <a:r>
              <a:rPr lang="en-US" sz="1100" i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BTs.  Ice Crystal Size at anvil top affects the amount of reflected solar radiation at 3.9 </a:t>
            </a:r>
            <a:r>
              <a:rPr lang="en-US" sz="1100" i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and consequently the BT, displayed as a greyscale, with whites cold and blacks hot.  10.7 </a:t>
            </a:r>
            <a:r>
              <a:rPr lang="en-US" sz="1100" i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BTs are less affected by Ice Particle Size. (Credit:  Chad </a:t>
            </a:r>
            <a:r>
              <a:rPr lang="en-US" sz="11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Gravelle</a:t>
            </a:r>
            <a:r>
              <a:rPr lang="en-US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CIMSS/OPG)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6230768" y="5613163"/>
            <a:ext cx="274128" cy="173648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233494" y="5009390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02"/>
          <a:stretch/>
        </p:blipFill>
        <p:spPr>
          <a:xfrm>
            <a:off x="2117278" y="1790692"/>
            <a:ext cx="5335942" cy="2637500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456122" y="394591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3.9 </a:t>
            </a:r>
            <a:r>
              <a:rPr lang="en-US" b="1" dirty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975375" y="3950689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10.7 </a:t>
            </a:r>
            <a:r>
              <a:rPr lang="en-US" b="1" dirty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6" y="6040971"/>
            <a:ext cx="3487440" cy="2543471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81" y="7312706"/>
            <a:ext cx="3716847" cy="2710783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637049" y="5708739"/>
            <a:ext cx="41142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GOES-16 3.9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 imagery, bottom left, enhanced so that the black/ yellow transition occurs at 12 C and the yellow/red transition occurs at 30 C, shows numerous hot spots (in red) associated with fires.  The ‘Blue Band’ (0.47 </a:t>
            </a:r>
            <a:r>
              <a:rPr lang="en-US" sz="1200" dirty="0">
                <a:latin typeface="Symbol" panose="05050102010706020507" pitchFamily="18" charset="2"/>
              </a:rPr>
              <a:t>m</a:t>
            </a:r>
            <a:r>
              <a:rPr lang="en-US" sz="1200" dirty="0"/>
              <a:t>m</a:t>
            </a:r>
            <a:r>
              <a:rPr lang="en-US" sz="1200" dirty="0" smtClean="0"/>
              <a:t>), at left, shows the plumes of smoke produced by the fires.  (2245 UTC, 14 August 2017</a:t>
            </a:r>
            <a:r>
              <a:rPr lang="en-US" sz="1200" dirty="0"/>
              <a:t>). </a:t>
            </a:r>
            <a:r>
              <a:rPr lang="en-US" sz="1200" dirty="0" smtClean="0"/>
              <a:t>The </a:t>
            </a:r>
            <a:r>
              <a:rPr lang="en-US" sz="1200" dirty="0"/>
              <a:t>3.9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 band has </a:t>
            </a:r>
            <a:r>
              <a:rPr lang="en-US" sz="1200" dirty="0"/>
              <a:t>the most bit depth of any ABI </a:t>
            </a:r>
            <a:r>
              <a:rPr lang="en-US" sz="1200" dirty="0" smtClean="0"/>
              <a:t>band, containing 14 bits.  </a:t>
            </a:r>
            <a:r>
              <a:rPr lang="en-US" sz="1200" dirty="0"/>
              <a:t>The range of Brightness Temperatures detected is -75 C to 140 C.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0857" y="9499958"/>
            <a:ext cx="846707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3.9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1931" y="6222404"/>
            <a:ext cx="963725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0.47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" y="8505825"/>
            <a:ext cx="365760" cy="7861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93797" y="9963923"/>
            <a:ext cx="3705006" cy="69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84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21090</TotalTime>
  <Words>624</Words>
  <Application>Microsoft Macintosh PowerPoint</Application>
  <PresentationFormat>Custom</PresentationFormat>
  <Paragraphs>64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Berndt, Emily B. (MSFC-ZP11)[UAH]</dc:creator>
  <cp:lastModifiedBy>kbah Bah</cp:lastModifiedBy>
  <cp:revision>319</cp:revision>
  <cp:lastPrinted>2017-04-07T20:14:48Z</cp:lastPrinted>
  <dcterms:created xsi:type="dcterms:W3CDTF">2015-10-16T20:43:56Z</dcterms:created>
  <dcterms:modified xsi:type="dcterms:W3CDTF">2018-06-21T19:09:25Z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27F06B96-A49E-4F4E-956A-CCCBECE2E721</vt:lpwstr>
  </property>
  <property fmtid="{D5CDD505-2E9C-101B-9397-08002B2CF9AE}" pid="3" name="ArticulatePath">
    <vt:lpwstr>test_ntmicro_template2</vt:lpwstr>
  </property>
</Properties>
</file>