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media/image2.jpg" ContentType="image/jpeg"/>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7772400" cy="10058400"/>
  <p:notesSz cx="7010400" cy="92964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t, Emily B. (MSFC-ZP11)" initials="BEB("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CA"/>
    <a:srgbClr val="A2299C"/>
    <a:srgbClr val="C01B1C"/>
    <a:srgbClr val="C73531"/>
    <a:srgbClr val="D9442C"/>
    <a:srgbClr val="D84435"/>
    <a:srgbClr val="B42650"/>
    <a:srgbClr val="A7EA8F"/>
    <a:srgbClr val="9CCFCB"/>
    <a:srgbClr val="692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4" autoAdjust="0"/>
    <p:restoredTop sz="94660"/>
  </p:normalViewPr>
  <p:slideViewPr>
    <p:cSldViewPr snapToGrid="0">
      <p:cViewPr>
        <p:scale>
          <a:sx n="50" d="100"/>
          <a:sy n="50" d="100"/>
        </p:scale>
        <p:origin x="-2936" y="-1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tags" Target="tags/tag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9A9550A-7D00-4DBF-AEC5-FC39B8AED59E}" type="datetimeFigureOut">
              <a:rPr lang="en-US" smtClean="0"/>
              <a:t>6/21/18</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A25256-C801-4F72-87B0-1908C92F3079}" type="slidenum">
              <a:rPr lang="en-US" smtClean="0"/>
              <a:t>‹#›</a:t>
            </a:fld>
            <a:endParaRPr lang="en-US"/>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1</a:t>
            </a:fld>
            <a:endParaRPr lang="en-US"/>
          </a:p>
        </p:txBody>
      </p:sp>
    </p:spTree>
    <p:extLst>
      <p:ext uri="{BB962C8B-B14F-4D97-AF65-F5344CB8AC3E}">
        <p14:creationId xmlns:p14="http://schemas.microsoft.com/office/powerpoint/2010/main" val="115863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2</a:t>
            </a:fld>
            <a:endParaRPr lang="en-US"/>
          </a:p>
        </p:txBody>
      </p:sp>
    </p:spTree>
    <p:extLst>
      <p:ext uri="{BB962C8B-B14F-4D97-AF65-F5344CB8AC3E}">
        <p14:creationId xmlns:p14="http://schemas.microsoft.com/office/powerpoint/2010/main" val="358245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6/21/18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6/21/18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6/21/18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6/21/18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 Type="http://schemas.openxmlformats.org/officeDocument/2006/relationships/hyperlink" Target="http://journals.ametsoc.org/doi/abs/10.1175/BAMS-D-15-00230.1" TargetMode="External"/><Relationship Id="rId12" Type="http://schemas.openxmlformats.org/officeDocument/2006/relationships/hyperlink" Target="http://www.goes-r.gov/education/docs/ABI-bands-FS/ABI_Band12_Ozone_Final.pdf" TargetMode="External"/><Relationship Id="rId13" Type="http://schemas.openxmlformats.org/officeDocument/2006/relationships/hyperlink" Target="https://weather.msfc.nasa.gov/sport/training/quickGuides/rgb/QuickGuide_AirmassRGB_NASA_SPoRT.pdf" TargetMode="External"/><Relationship Id="rId14" Type="http://schemas.openxmlformats.org/officeDocument/2006/relationships/hyperlink" Target="http://www.goes-r.gov/education/docs/ABI-bands-FS/ABI_Band11_Cloud-top_Phase_IR_FINAL.pdf" TargetMode="External"/><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2.jp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818" y="4577055"/>
            <a:ext cx="3764117" cy="2678981"/>
          </a:xfrm>
          <a:prstGeom prst="rect">
            <a:avLst/>
          </a:prstGeom>
        </p:spPr>
      </p:pic>
      <p:sp>
        <p:nvSpPr>
          <p:cNvPr id="2" name="TextBox 1"/>
          <p:cNvSpPr txBox="1"/>
          <p:nvPr/>
        </p:nvSpPr>
        <p:spPr>
          <a:xfrm>
            <a:off x="173736" y="7381312"/>
            <a:ext cx="3657600" cy="1280160"/>
          </a:xfrm>
          <a:prstGeom prst="rect">
            <a:avLst/>
          </a:prstGeom>
          <a:solidFill>
            <a:schemeClr val="accent6">
              <a:lumMod val="20000"/>
              <a:lumOff val="80000"/>
            </a:schemeClr>
          </a:solidFill>
          <a:ln w="28575">
            <a:solidFill>
              <a:schemeClr val="accent5">
                <a:lumMod val="75000"/>
              </a:schemeClr>
            </a:solidFill>
          </a:ln>
        </p:spPr>
        <p:txBody>
          <a:bodyPr wrap="square" rtlCol="0">
            <a:sp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9" name="TextBox 8"/>
          <p:cNvSpPr txBox="1"/>
          <p:nvPr/>
        </p:nvSpPr>
        <p:spPr>
          <a:xfrm>
            <a:off x="171450" y="1484018"/>
            <a:ext cx="3089222" cy="3339376"/>
          </a:xfrm>
          <a:prstGeom prst="rect">
            <a:avLst/>
          </a:prstGeom>
          <a:noFill/>
          <a:ln>
            <a:solidFill>
              <a:schemeClr val="accent1"/>
            </a:solidFill>
          </a:ln>
        </p:spPr>
        <p:txBody>
          <a:bodyPr wrap="square" rtlCol="0">
            <a:spAutoFit/>
          </a:bodyPr>
          <a:lstStyle/>
          <a:p>
            <a:r>
              <a:rPr lang="en-US" sz="1600" b="1" dirty="0">
                <a:solidFill>
                  <a:schemeClr val="accent1">
                    <a:lumMod val="50000"/>
                  </a:schemeClr>
                </a:solidFill>
              </a:rPr>
              <a:t>Why is the </a:t>
            </a:r>
            <a:r>
              <a:rPr lang="en-US" sz="1600" b="1" dirty="0" smtClean="0">
                <a:solidFill>
                  <a:schemeClr val="accent1">
                    <a:lumMod val="50000"/>
                  </a:schemeClr>
                </a:solidFill>
              </a:rPr>
              <a:t>Ozone Band Important?</a:t>
            </a:r>
            <a:endParaRPr lang="en-US" sz="1600" b="1" dirty="0">
              <a:solidFill>
                <a:schemeClr val="accent1">
                  <a:lumMod val="50000"/>
                </a:schemeClr>
              </a:solidFill>
            </a:endParaRPr>
          </a:p>
          <a:p>
            <a:endParaRPr lang="en-US" sz="1100" dirty="0" smtClean="0"/>
          </a:p>
          <a:p>
            <a:r>
              <a:rPr lang="en-US" sz="1400" dirty="0" smtClean="0"/>
              <a:t>The 9.6 </a:t>
            </a:r>
            <a:r>
              <a:rPr lang="en-US" sz="1400" dirty="0" err="1"/>
              <a:t>μm</a:t>
            </a:r>
            <a:r>
              <a:rPr lang="en-US" sz="1400" dirty="0"/>
              <a:t> </a:t>
            </a:r>
            <a:r>
              <a:rPr lang="en-US" sz="1400" dirty="0" smtClean="0"/>
              <a:t>band</a:t>
            </a:r>
            <a:r>
              <a:rPr lang="en-US" sz="1400" dirty="0"/>
              <a:t> </a:t>
            </a:r>
            <a:r>
              <a:rPr lang="en-US" sz="1400" dirty="0" smtClean="0"/>
              <a:t>gives information </a:t>
            </a:r>
            <a:r>
              <a:rPr lang="en-US" sz="1400" dirty="0"/>
              <a:t>both day and night about the dynamics of the atmosphere near the </a:t>
            </a:r>
            <a:r>
              <a:rPr lang="en-US" sz="1400" dirty="0" smtClean="0"/>
              <a:t>tropopause.  This band shows cooler temperatures than the clean window band because both ozone and water vapor absorb </a:t>
            </a:r>
            <a:r>
              <a:rPr lang="en-US" sz="1400" dirty="0"/>
              <a:t>9.6 </a:t>
            </a:r>
            <a:r>
              <a:rPr lang="en-US" sz="1400" dirty="0" err="1"/>
              <a:t>μm</a:t>
            </a:r>
            <a:r>
              <a:rPr lang="en-US" sz="1400" dirty="0"/>
              <a:t> </a:t>
            </a:r>
            <a:r>
              <a:rPr lang="en-US" sz="1400" dirty="0" smtClean="0"/>
              <a:t>atmospheric  energy.  The cooling effect is especially apparent at large zenith angles</a:t>
            </a:r>
            <a:r>
              <a:rPr lang="en-US" sz="1400" dirty="0"/>
              <a:t>. </a:t>
            </a:r>
            <a:r>
              <a:rPr lang="en-US" sz="1400" dirty="0" smtClean="0"/>
              <a:t> This band alone cannot diagnose total column ozone:  product </a:t>
            </a:r>
            <a:r>
              <a:rPr lang="en-US" sz="1400" dirty="0"/>
              <a:t>generation </a:t>
            </a:r>
            <a:r>
              <a:rPr lang="en-US" sz="1400" dirty="0" smtClean="0"/>
              <a:t>using other bands will </a:t>
            </a:r>
            <a:r>
              <a:rPr lang="en-US" sz="1400" dirty="0"/>
              <a:t>be </a:t>
            </a:r>
            <a:r>
              <a:rPr lang="en-US" sz="1400" dirty="0" smtClean="0"/>
              <a:t>necessary for that</a:t>
            </a:r>
            <a:r>
              <a:rPr lang="en-US" sz="1400" dirty="0"/>
              <a:t>.</a:t>
            </a:r>
            <a:endParaRPr lang="en-US" sz="1200" dirty="0"/>
          </a:p>
        </p:txBody>
      </p:sp>
      <p:sp>
        <p:nvSpPr>
          <p:cNvPr id="3" name="TextBox 2"/>
          <p:cNvSpPr txBox="1"/>
          <p:nvPr/>
        </p:nvSpPr>
        <p:spPr>
          <a:xfrm>
            <a:off x="155966" y="7401167"/>
            <a:ext cx="3474720" cy="1169551"/>
          </a:xfrm>
          <a:prstGeom prst="rect">
            <a:avLst/>
          </a:prstGeom>
          <a:noFill/>
        </p:spPr>
        <p:txBody>
          <a:bodyPr wrap="square" rtlCol="0">
            <a:spAutoFit/>
          </a:bodyPr>
          <a:lstStyle/>
          <a:p>
            <a:pPr marL="0" lvl="1"/>
            <a:r>
              <a:rPr lang="en-US" sz="1400" b="1" u="sng" dirty="0"/>
              <a:t>Primary </a:t>
            </a:r>
            <a:r>
              <a:rPr lang="en-US" sz="1400" b="1" u="sng" dirty="0" smtClean="0"/>
              <a:t>Application</a:t>
            </a:r>
            <a:r>
              <a:rPr lang="en-US" sz="1400" b="1" dirty="0" smtClean="0"/>
              <a:t>: </a:t>
            </a:r>
            <a:r>
              <a:rPr lang="en-US" sz="1400" dirty="0" smtClean="0"/>
              <a:t>The Ozone Band is used in RGBs (it is a component of the </a:t>
            </a:r>
            <a:r>
              <a:rPr lang="en-US" sz="1400" dirty="0" err="1" smtClean="0"/>
              <a:t>Airmass</a:t>
            </a:r>
            <a:r>
              <a:rPr lang="en-US" sz="1400" dirty="0" smtClean="0"/>
              <a:t> RGB Product, for example) and in derived products (such as Legacy Atmospheric Profiles).</a:t>
            </a:r>
          </a:p>
        </p:txBody>
      </p:sp>
      <p:sp>
        <p:nvSpPr>
          <p:cNvPr id="16" name="TextBox 15"/>
          <p:cNvSpPr txBox="1"/>
          <p:nvPr/>
        </p:nvSpPr>
        <p:spPr>
          <a:xfrm>
            <a:off x="218032" y="6992163"/>
            <a:ext cx="3582443" cy="338554"/>
          </a:xfrm>
          <a:prstGeom prst="rect">
            <a:avLst/>
          </a:prstGeom>
          <a:noFill/>
        </p:spPr>
        <p:txBody>
          <a:bodyPr wrap="square" rtlCol="0">
            <a:spAutoFit/>
          </a:bodyPr>
          <a:lstStyle/>
          <a:p>
            <a:pPr algn="ctr"/>
            <a:r>
              <a:rPr lang="en-US" sz="1600" b="1" dirty="0" smtClean="0">
                <a:solidFill>
                  <a:schemeClr val="accent1">
                    <a:lumMod val="50000"/>
                  </a:schemeClr>
                </a:solidFill>
              </a:rPr>
              <a:t>Impact on Operations</a:t>
            </a:r>
            <a:endParaRPr lang="en-US" sz="1600" b="1" dirty="0">
              <a:solidFill>
                <a:schemeClr val="accent1">
                  <a:lumMod val="50000"/>
                </a:schemeClr>
              </a:solidFill>
            </a:endParaRPr>
          </a:p>
        </p:txBody>
      </p:sp>
      <p:sp>
        <p:nvSpPr>
          <p:cNvPr id="18" name="TextBox 17"/>
          <p:cNvSpPr txBox="1"/>
          <p:nvPr/>
        </p:nvSpPr>
        <p:spPr>
          <a:xfrm>
            <a:off x="4063237" y="7385400"/>
            <a:ext cx="3474720" cy="2103120"/>
          </a:xfrm>
          <a:prstGeom prst="rect">
            <a:avLst/>
          </a:prstGeom>
          <a:solidFill>
            <a:schemeClr val="accent2">
              <a:lumMod val="20000"/>
              <a:lumOff val="80000"/>
            </a:schemeClr>
          </a:solidFill>
          <a:ln w="28575">
            <a:solidFill>
              <a:schemeClr val="accent1">
                <a:lumMod val="50000"/>
              </a:schemeClr>
            </a:solidFill>
          </a:ln>
        </p:spPr>
        <p:txBody>
          <a:bodyPr wrap="square" rtlCol="0">
            <a:spAutoFit/>
          </a:bodyPr>
          <a:lstStyle/>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22" name="TextBox 21"/>
          <p:cNvSpPr txBox="1"/>
          <p:nvPr/>
        </p:nvSpPr>
        <p:spPr>
          <a:xfrm>
            <a:off x="4047471" y="7416933"/>
            <a:ext cx="3336966" cy="2031325"/>
          </a:xfrm>
          <a:prstGeom prst="rect">
            <a:avLst/>
          </a:prstGeom>
          <a:noFill/>
        </p:spPr>
        <p:txBody>
          <a:bodyPr wrap="square" rtlCol="0">
            <a:spAutoFit/>
          </a:bodyPr>
          <a:lstStyle/>
          <a:p>
            <a:r>
              <a:rPr lang="en-US" sz="1400" dirty="0" smtClean="0"/>
              <a:t>Water vapor absorption occurs </a:t>
            </a:r>
            <a:r>
              <a:rPr lang="en-US" sz="1400" dirty="0"/>
              <a:t>in this </a:t>
            </a:r>
            <a:r>
              <a:rPr lang="en-US" sz="1400" dirty="0" smtClean="0"/>
              <a:t>band, complicating the use of </a:t>
            </a:r>
            <a:r>
              <a:rPr lang="en-US" sz="1400" dirty="0"/>
              <a:t>B</a:t>
            </a:r>
            <a:r>
              <a:rPr lang="en-US" sz="1400" dirty="0" smtClean="0"/>
              <a:t>and </a:t>
            </a:r>
            <a:r>
              <a:rPr lang="en-US" sz="1400" dirty="0"/>
              <a:t>12 (9.6 </a:t>
            </a:r>
            <a:r>
              <a:rPr lang="en-US" sz="1400" dirty="0" err="1"/>
              <a:t>μm</a:t>
            </a:r>
            <a:r>
              <a:rPr lang="en-US" sz="1400" dirty="0"/>
              <a:t>) </a:t>
            </a:r>
            <a:r>
              <a:rPr lang="en-US" sz="1400" dirty="0" smtClean="0"/>
              <a:t>because the horizontal </a:t>
            </a:r>
            <a:r>
              <a:rPr lang="en-US" sz="1400" dirty="0"/>
              <a:t>distribution of </a:t>
            </a:r>
            <a:r>
              <a:rPr lang="en-US" sz="1400" dirty="0" smtClean="0"/>
              <a:t>ozone and </a:t>
            </a:r>
            <a:r>
              <a:rPr lang="en-US" sz="1400" dirty="0"/>
              <a:t>water vapor varies </a:t>
            </a:r>
            <a:r>
              <a:rPr lang="en-US" sz="1400" dirty="0" smtClean="0"/>
              <a:t>across the globe. Brightness </a:t>
            </a:r>
            <a:r>
              <a:rPr lang="en-US" sz="1400" dirty="0"/>
              <a:t>temperature </a:t>
            </a:r>
            <a:r>
              <a:rPr lang="en-US" sz="1400" dirty="0" smtClean="0"/>
              <a:t>will generally </a:t>
            </a:r>
            <a:r>
              <a:rPr lang="en-US" sz="1400" dirty="0"/>
              <a:t>increase with less </a:t>
            </a:r>
            <a:r>
              <a:rPr lang="en-US" sz="1400" dirty="0" smtClean="0"/>
              <a:t>water vapor</a:t>
            </a:r>
            <a:r>
              <a:rPr lang="en-US" sz="1400" dirty="0"/>
              <a:t>, less ozone, or </a:t>
            </a:r>
            <a:r>
              <a:rPr lang="en-US" sz="1400" dirty="0" smtClean="0"/>
              <a:t>with an </a:t>
            </a:r>
            <a:r>
              <a:rPr lang="en-US" sz="1400" dirty="0"/>
              <a:t>increase </a:t>
            </a:r>
            <a:r>
              <a:rPr lang="en-US" sz="1400" dirty="0" smtClean="0"/>
              <a:t>in air </a:t>
            </a:r>
            <a:r>
              <a:rPr lang="en-US" sz="1400" dirty="0"/>
              <a:t>temperature in the layer </a:t>
            </a:r>
            <a:r>
              <a:rPr lang="en-US" sz="1400" dirty="0" smtClean="0"/>
              <a:t>where water </a:t>
            </a:r>
            <a:r>
              <a:rPr lang="en-US" sz="1400" dirty="0"/>
              <a:t>vapor or ozone </a:t>
            </a:r>
            <a:r>
              <a:rPr lang="en-US" sz="1400" dirty="0" smtClean="0"/>
              <a:t>occurs.</a:t>
            </a:r>
            <a:endParaRPr lang="en-US" b="1" dirty="0"/>
          </a:p>
        </p:txBody>
      </p:sp>
      <p:sp>
        <p:nvSpPr>
          <p:cNvPr id="23" name="TextBox 22"/>
          <p:cNvSpPr txBox="1"/>
          <p:nvPr/>
        </p:nvSpPr>
        <p:spPr>
          <a:xfrm>
            <a:off x="3765617" y="6992163"/>
            <a:ext cx="3591753" cy="338554"/>
          </a:xfrm>
          <a:prstGeom prst="rect">
            <a:avLst/>
          </a:prstGeom>
          <a:noFill/>
        </p:spPr>
        <p:txBody>
          <a:bodyPr wrap="square" rtlCol="0">
            <a:spAutoFit/>
          </a:bodyPr>
          <a:lstStyle/>
          <a:p>
            <a:pPr algn="ctr"/>
            <a:r>
              <a:rPr lang="en-US" sz="1600" b="1" dirty="0" smtClean="0">
                <a:solidFill>
                  <a:schemeClr val="accent1">
                    <a:lumMod val="50000"/>
                  </a:schemeClr>
                </a:solidFill>
              </a:rPr>
              <a:t>Limitations</a:t>
            </a:r>
            <a:endParaRPr lang="en-US" sz="1600" b="1" dirty="0">
              <a:solidFill>
                <a:schemeClr val="accent1">
                  <a:lumMod val="50000"/>
                </a:schemeClr>
              </a:solidFill>
            </a:endParaRPr>
          </a:p>
        </p:txBody>
      </p:sp>
      <p:sp>
        <p:nvSpPr>
          <p:cNvPr id="34" name="Rectangle 33"/>
          <p:cNvSpPr/>
          <p:nvPr/>
        </p:nvSpPr>
        <p:spPr>
          <a:xfrm>
            <a:off x="216989" y="9739434"/>
            <a:ext cx="7370139" cy="276999"/>
          </a:xfrm>
          <a:prstGeom prst="rect">
            <a:avLst/>
          </a:prstGeom>
        </p:spPr>
        <p:txBody>
          <a:bodyPr wrap="square">
            <a:spAutoFit/>
          </a:bodyPr>
          <a:lstStyle/>
          <a:p>
            <a:r>
              <a:rPr lang="en-US" sz="1200" dirty="0" smtClean="0"/>
              <a:t>Contributors: Scott Lindstrom, Tim Schmit, Jordan </a:t>
            </a:r>
            <a:r>
              <a:rPr lang="en-US" sz="1200" dirty="0" err="1" smtClean="0"/>
              <a:t>Gerth</a:t>
            </a:r>
            <a:r>
              <a:rPr lang="en-US" sz="1200" dirty="0" smtClean="0"/>
              <a:t>, UW-Madison CIMSS/NOAA                   August 2017</a:t>
            </a:r>
            <a:endParaRPr lang="en-US" sz="1200" dirty="0"/>
          </a:p>
        </p:txBody>
      </p:sp>
      <p:grpSp>
        <p:nvGrpSpPr>
          <p:cNvPr id="32" name="Group 31"/>
          <p:cNvGrpSpPr/>
          <p:nvPr/>
        </p:nvGrpSpPr>
        <p:grpSpPr>
          <a:xfrm>
            <a:off x="0" y="-5145"/>
            <a:ext cx="7772400" cy="1399288"/>
            <a:chOff x="800100" y="2100263"/>
            <a:chExt cx="7772400" cy="1399288"/>
          </a:xfrm>
        </p:grpSpPr>
        <p:grpSp>
          <p:nvGrpSpPr>
            <p:cNvPr id="33" name="Group 32"/>
            <p:cNvGrpSpPr/>
            <p:nvPr/>
          </p:nvGrpSpPr>
          <p:grpSpPr>
            <a:xfrm>
              <a:off x="800100" y="2100263"/>
              <a:ext cx="7772400" cy="1399288"/>
              <a:chOff x="800101" y="2100263"/>
              <a:chExt cx="7772400" cy="1399288"/>
            </a:xfrm>
          </p:grpSpPr>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46" name="Rectangle 45"/>
              <p:cNvSpPr/>
              <p:nvPr/>
            </p:nvSpPr>
            <p:spPr>
              <a:xfrm>
                <a:off x="800101" y="2992376"/>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Guide</a:t>
                </a:r>
                <a:endParaRPr lang="en-US" sz="3600" b="1" dirty="0">
                  <a:solidFill>
                    <a:schemeClr val="tx1"/>
                  </a:solidFill>
                  <a:latin typeface="Calibri Light" panose="020F0302020204030204" pitchFamily="34" charset="0"/>
                  <a:cs typeface="Arial" panose="020B0604020202020204" pitchFamily="34" charset="0"/>
                </a:endParaRPr>
              </a:p>
            </p:txBody>
          </p:sp>
          <p:sp>
            <p:nvSpPr>
              <p:cNvPr id="47" name="Rectangle 46"/>
              <p:cNvSpPr/>
              <p:nvPr/>
            </p:nvSpPr>
            <p:spPr>
              <a:xfrm>
                <a:off x="800101" y="2260856"/>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ABI Band 12 (9.6 </a:t>
                </a:r>
                <a:r>
                  <a:rPr lang="en-US" sz="3600" dirty="0" smtClean="0">
                    <a:effectLst>
                      <a:outerShdw blurRad="38100" dist="38100" dir="2700000" algn="tl">
                        <a:srgbClr val="000000">
                          <a:alpha val="43137"/>
                        </a:srgbClr>
                      </a:outerShdw>
                    </a:effectLst>
                    <a:latin typeface="Symbol" panose="05050102010706020507" pitchFamily="18" charset="2"/>
                  </a:rPr>
                  <a:t>m</a:t>
                </a:r>
                <a:r>
                  <a:rPr lang="en-US" sz="3600" dirty="0" smtClean="0">
                    <a:effectLst>
                      <a:outerShdw blurRad="38100" dist="38100" dir="2700000" algn="tl">
                        <a:srgbClr val="000000">
                          <a:alpha val="43137"/>
                        </a:srgbClr>
                      </a:outerShdw>
                    </a:effectLst>
                  </a:rPr>
                  <a:t>m</a:t>
                </a:r>
                <a:r>
                  <a:rPr lang="en-US" sz="3600" dirty="0">
                    <a:effectLst>
                      <a:outerShdw blurRad="38100" dist="38100" dir="2700000" algn="tl">
                        <a:srgbClr val="000000">
                          <a:alpha val="43137"/>
                        </a:srgbClr>
                      </a:outerShdw>
                    </a:effectLst>
                  </a:rPr>
                  <a:t>)</a:t>
                </a:r>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79" y="3001520"/>
                <a:ext cx="550843" cy="457200"/>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981" y="2324864"/>
                <a:ext cx="1720122" cy="1097280"/>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8789" y="3001520"/>
                <a:ext cx="457200" cy="457200"/>
              </a:xfrm>
              <a:prstGeom prst="rect">
                <a:avLst/>
              </a:prstGeom>
            </p:spPr>
          </p:pic>
        </p:grpSp>
        <p:cxnSp>
          <p:nvCxnSpPr>
            <p:cNvPr id="44" name="Straight Connector 43"/>
            <p:cNvCxnSpPr/>
            <p:nvPr/>
          </p:nvCxnSpPr>
          <p:spPr>
            <a:xfrm>
              <a:off x="800100" y="3477008"/>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0487" y="9606153"/>
            <a:ext cx="560896" cy="407924"/>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9856" y="1525470"/>
            <a:ext cx="4242816" cy="2909691"/>
          </a:xfrm>
          <a:prstGeom prst="rect">
            <a:avLst/>
          </a:prstGeom>
          <a:ln w="50800">
            <a:solidFill>
              <a:schemeClr val="tx1"/>
            </a:solidFill>
          </a:ln>
        </p:spPr>
      </p:pic>
      <p:sp>
        <p:nvSpPr>
          <p:cNvPr id="27" name="Rectangle 26"/>
          <p:cNvSpPr/>
          <p:nvPr/>
        </p:nvSpPr>
        <p:spPr>
          <a:xfrm>
            <a:off x="3419856" y="4159468"/>
            <a:ext cx="393925" cy="219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3801" y="5121606"/>
            <a:ext cx="3560843" cy="1815882"/>
          </a:xfrm>
          <a:prstGeom prst="rect">
            <a:avLst/>
          </a:prstGeom>
          <a:noFill/>
          <a:ln w="6350">
            <a:solidFill>
              <a:srgbClr val="0070C0"/>
            </a:solidFill>
          </a:ln>
        </p:spPr>
        <p:txBody>
          <a:bodyPr wrap="square" rtlCol="0">
            <a:spAutoFit/>
          </a:bodyPr>
          <a:lstStyle/>
          <a:p>
            <a:r>
              <a:rPr lang="en-US" sz="1400" dirty="0" smtClean="0"/>
              <a:t>The clear-sky Weighting Function for this band, shown in right as the blue line, has peaks at the surface (a typical characteristic of bands that can view the surface) and in the stratosphere (where ozone is most common).  Surface ozone cannot be detected by this channel because water vapor also absorbs atmospheric energy at 9.6 </a:t>
            </a:r>
            <a:r>
              <a:rPr lang="en-US" sz="1400" dirty="0" err="1" smtClean="0"/>
              <a:t>μm</a:t>
            </a:r>
            <a:r>
              <a:rPr lang="en-US" sz="1400" dirty="0" smtClean="0"/>
              <a:t>.</a:t>
            </a:r>
            <a:endParaRPr lang="en-US" sz="1400" dirty="0"/>
          </a:p>
        </p:txBody>
      </p:sp>
    </p:spTree>
    <p:custDataLst>
      <p:tags r:id="rId1"/>
    </p:custDataLst>
    <p:extLst>
      <p:ext uri="{BB962C8B-B14F-4D97-AF65-F5344CB8AC3E}">
        <p14:creationId xmlns:p14="http://schemas.microsoft.com/office/powerpoint/2010/main" val="3611526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032" y="7070846"/>
            <a:ext cx="3696735" cy="292608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1556592"/>
            <a:ext cx="5029200" cy="5029200"/>
          </a:xfrm>
          <a:prstGeom prst="rect">
            <a:avLst/>
          </a:prstGeom>
          <a:ln w="50800">
            <a:solidFill>
              <a:schemeClr val="tx1"/>
            </a:solidFill>
          </a:ln>
        </p:spPr>
      </p:pic>
      <p:sp>
        <p:nvSpPr>
          <p:cNvPr id="4" name="TextBox 3"/>
          <p:cNvSpPr txBox="1"/>
          <p:nvPr/>
        </p:nvSpPr>
        <p:spPr>
          <a:xfrm>
            <a:off x="40945" y="1390697"/>
            <a:ext cx="2022576" cy="584775"/>
          </a:xfrm>
          <a:prstGeom prst="rect">
            <a:avLst/>
          </a:prstGeom>
          <a:noFill/>
        </p:spPr>
        <p:txBody>
          <a:bodyPr wrap="square" rtlCol="0">
            <a:spAutoFit/>
          </a:bodyPr>
          <a:lstStyle/>
          <a:p>
            <a:r>
              <a:rPr lang="en-US" sz="1600" b="1" dirty="0" smtClean="0">
                <a:solidFill>
                  <a:schemeClr val="accent1">
                    <a:lumMod val="50000"/>
                  </a:schemeClr>
                </a:solidFill>
              </a:rPr>
              <a:t>Satellite Image Interpretation</a:t>
            </a:r>
          </a:p>
        </p:txBody>
      </p:sp>
      <p:sp>
        <p:nvSpPr>
          <p:cNvPr id="38" name="TextBox 37"/>
          <p:cNvSpPr txBox="1"/>
          <p:nvPr/>
        </p:nvSpPr>
        <p:spPr>
          <a:xfrm>
            <a:off x="49372" y="1952617"/>
            <a:ext cx="2312828" cy="5262979"/>
          </a:xfrm>
          <a:prstGeom prst="rect">
            <a:avLst/>
          </a:prstGeom>
          <a:solidFill>
            <a:schemeClr val="accent1">
              <a:lumMod val="50000"/>
            </a:schemeClr>
          </a:solidFill>
          <a:ln>
            <a:solidFill>
              <a:schemeClr val="accent1">
                <a:lumMod val="50000"/>
              </a:schemeClr>
            </a:solidFill>
          </a:ln>
        </p:spPr>
        <p:txBody>
          <a:bodyPr wrap="square" rtlCol="0">
            <a:spAutoFit/>
          </a:bodyPr>
          <a:lstStyle/>
          <a:p>
            <a:pPr marL="400050"/>
            <a:r>
              <a:rPr lang="en-US" sz="1200" b="1" dirty="0" smtClean="0">
                <a:solidFill>
                  <a:schemeClr val="bg1"/>
                </a:solidFill>
              </a:rPr>
              <a:t>The Full-Disk Ozone shows cooling all around the edges.</a:t>
            </a:r>
            <a:endParaRPr lang="en-US" sz="1200" b="1" i="1" dirty="0" smtClean="0">
              <a:solidFill>
                <a:schemeClr val="bg1"/>
              </a:solidFill>
            </a:endParaRPr>
          </a:p>
          <a:p>
            <a:pPr marL="400050"/>
            <a:endParaRPr lang="en-US" sz="1200" b="1" dirty="0" smtClean="0">
              <a:solidFill>
                <a:schemeClr val="bg1"/>
              </a:solidFill>
            </a:endParaRPr>
          </a:p>
          <a:p>
            <a:pPr marL="400050"/>
            <a:r>
              <a:rPr lang="en-US" sz="1200" b="1" dirty="0" smtClean="0">
                <a:solidFill>
                  <a:schemeClr val="bg1"/>
                </a:solidFill>
              </a:rPr>
              <a:t>Brightness Temperatures over deep convection are warmer (blue enhancement) than in the window channel  (purple enhancement) because of absorption by ozone in the warmer stratosphere</a:t>
            </a:r>
          </a:p>
          <a:p>
            <a:pPr marL="400050"/>
            <a:endParaRPr lang="en-US" sz="1200" b="1" dirty="0">
              <a:solidFill>
                <a:schemeClr val="bg1"/>
              </a:solidFill>
            </a:endParaRPr>
          </a:p>
          <a:p>
            <a:pPr marL="400050"/>
            <a:r>
              <a:rPr lang="en-US" sz="1200" b="1" dirty="0" smtClean="0">
                <a:solidFill>
                  <a:schemeClr val="bg1"/>
                </a:solidFill>
              </a:rPr>
              <a:t>Band 12 Brightness Temperatures outside of deep convection are cooler (green enhancement) than in the window channel (yellow/orange enhancement) because of absorption by tropospheric water vapor and by stratospheric ozone</a:t>
            </a:r>
          </a:p>
          <a:p>
            <a:pPr marL="400050"/>
            <a:endParaRPr lang="en-US" sz="1200" b="1" dirty="0">
              <a:solidFill>
                <a:schemeClr val="bg1"/>
              </a:solidFill>
            </a:endParaRPr>
          </a:p>
          <a:p>
            <a:pPr marL="400050"/>
            <a:r>
              <a:rPr lang="en-US" sz="1200" b="1" dirty="0" smtClean="0">
                <a:solidFill>
                  <a:schemeClr val="bg1"/>
                </a:solidFill>
              </a:rPr>
              <a:t>Surface features can be discerned.  The Ozone Channel is a Window Channel</a:t>
            </a:r>
          </a:p>
        </p:txBody>
      </p:sp>
      <p:sp>
        <p:nvSpPr>
          <p:cNvPr id="26" name="Text Box 2"/>
          <p:cNvSpPr txBox="1">
            <a:spLocks noChangeArrowheads="1"/>
          </p:cNvSpPr>
          <p:nvPr/>
        </p:nvSpPr>
        <p:spPr bwMode="auto">
          <a:xfrm>
            <a:off x="182880" y="2194595"/>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1</a:t>
            </a:r>
            <a:endParaRPr lang="en-US" sz="1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182880" y="333170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Arrow Connector 111"/>
          <p:cNvCxnSpPr>
            <a:stCxn id="42" idx="0"/>
          </p:cNvCxnSpPr>
          <p:nvPr/>
        </p:nvCxnSpPr>
        <p:spPr>
          <a:xfrm flipH="1" flipV="1">
            <a:off x="2890253" y="3171936"/>
            <a:ext cx="246394" cy="99373"/>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0" y="-5145"/>
            <a:ext cx="7772400" cy="1399288"/>
            <a:chOff x="800100" y="2064638"/>
            <a:chExt cx="7772400" cy="1399288"/>
          </a:xfrm>
        </p:grpSpPr>
        <p:grpSp>
          <p:nvGrpSpPr>
            <p:cNvPr id="71" name="Group 70"/>
            <p:cNvGrpSpPr/>
            <p:nvPr/>
          </p:nvGrpSpPr>
          <p:grpSpPr>
            <a:xfrm>
              <a:off x="800100" y="2064638"/>
              <a:ext cx="7772400" cy="1399288"/>
              <a:chOff x="800101" y="2064638"/>
              <a:chExt cx="7772400" cy="1399288"/>
            </a:xfrm>
          </p:grpSpPr>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1" y="2064638"/>
                <a:ext cx="7772400" cy="1371600"/>
              </a:xfrm>
              <a:prstGeom prst="rect">
                <a:avLst/>
              </a:prstGeom>
            </p:spPr>
          </p:pic>
          <p:sp>
            <p:nvSpPr>
              <p:cNvPr id="74" name="Rectangle 73"/>
              <p:cNvSpPr/>
              <p:nvPr/>
            </p:nvSpPr>
            <p:spPr>
              <a:xfrm>
                <a:off x="800101" y="2956751"/>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Ozone Band</a:t>
                </a:r>
                <a:endParaRPr lang="en-US" sz="3600" b="1" dirty="0">
                  <a:solidFill>
                    <a:schemeClr val="tx1"/>
                  </a:solidFill>
                  <a:latin typeface="Calibri Light" panose="020F0302020204030204" pitchFamily="34" charset="0"/>
                  <a:cs typeface="Arial" panose="020B0604020202020204" pitchFamily="34" charset="0"/>
                </a:endParaRPr>
              </a:p>
            </p:txBody>
          </p:sp>
          <p:sp>
            <p:nvSpPr>
              <p:cNvPr id="75" name="Rectangle 74"/>
              <p:cNvSpPr/>
              <p:nvPr/>
            </p:nvSpPr>
            <p:spPr>
              <a:xfrm>
                <a:off x="800101" y="2227606"/>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ABI Band 12 (9.6 </a:t>
                </a:r>
                <a:r>
                  <a:rPr lang="en-US" sz="3600" dirty="0" smtClean="0">
                    <a:effectLst>
                      <a:outerShdw blurRad="38100" dist="38100" dir="2700000" algn="tl">
                        <a:srgbClr val="000000">
                          <a:alpha val="43137"/>
                        </a:srgbClr>
                      </a:outerShdw>
                    </a:effectLst>
                    <a:latin typeface="Symbol" panose="05050102010706020507" pitchFamily="18" charset="2"/>
                  </a:rPr>
                  <a:t>m</a:t>
                </a:r>
                <a:r>
                  <a:rPr lang="en-US" sz="3600" dirty="0" smtClean="0">
                    <a:effectLst>
                      <a:outerShdw blurRad="38100" dist="38100" dir="2700000" algn="tl">
                        <a:srgbClr val="000000">
                          <a:alpha val="43137"/>
                        </a:srgbClr>
                      </a:outerShdw>
                    </a:effectLst>
                  </a:rPr>
                  <a:t>m)</a:t>
                </a:r>
                <a:endParaRPr lang="en-US" sz="3600" dirty="0">
                  <a:effectLst>
                    <a:outerShdw blurRad="38100" dist="38100" dir="2700000" algn="tl">
                      <a:srgbClr val="000000">
                        <a:alpha val="43137"/>
                      </a:srgbClr>
                    </a:outerShdw>
                  </a:effectLst>
                </a:endParaRPr>
              </a:p>
            </p:txBody>
          </p:sp>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9279" y="2965895"/>
                <a:ext cx="550843" cy="457200"/>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1" y="2289239"/>
                <a:ext cx="1720122" cy="1097280"/>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8789" y="2965895"/>
                <a:ext cx="457200" cy="457200"/>
              </a:xfrm>
              <a:prstGeom prst="rect">
                <a:avLst/>
              </a:prstGeom>
            </p:spPr>
          </p:pic>
        </p:grpSp>
        <p:cxnSp>
          <p:nvCxnSpPr>
            <p:cNvPr id="72" name="Straight Connector 71"/>
            <p:cNvCxnSpPr/>
            <p:nvPr/>
          </p:nvCxnSpPr>
          <p:spPr>
            <a:xfrm>
              <a:off x="800100" y="344138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2" name="Text Box 2"/>
          <p:cNvSpPr txBox="1">
            <a:spLocks noChangeArrowheads="1"/>
          </p:cNvSpPr>
          <p:nvPr/>
        </p:nvSpPr>
        <p:spPr bwMode="auto">
          <a:xfrm>
            <a:off x="3017021" y="3271309"/>
            <a:ext cx="239252"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p:cNvSpPr txBox="1">
            <a:spLocks noChangeArrowheads="1"/>
          </p:cNvSpPr>
          <p:nvPr/>
        </p:nvSpPr>
        <p:spPr bwMode="auto">
          <a:xfrm>
            <a:off x="125572" y="7671529"/>
            <a:ext cx="1988460" cy="1737360"/>
          </a:xfrm>
          <a:prstGeom prst="rect">
            <a:avLst/>
          </a:prstGeom>
          <a:solidFill>
            <a:schemeClr val="bg2">
              <a:lumMod val="90000"/>
            </a:schemeClr>
          </a:solidFill>
          <a:ln w="50800">
            <a:solidFill>
              <a:srgbClr val="000000"/>
            </a:solidFill>
          </a:ln>
        </p:spPr>
        <p:txBody>
          <a:bodyPr rot="0" vert="horz" wrap="square" lIns="45720" tIns="45720" rIns="45720" bIns="45720" anchor="t" anchorCtr="0">
            <a:noAutofit/>
          </a:bodyPr>
          <a:lstStyle/>
          <a:p>
            <a:pPr algn="ctr">
              <a:lnSpc>
                <a:spcPct val="107000"/>
              </a:lnSpc>
              <a:spcAft>
                <a:spcPts val="80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The  9.6 </a:t>
            </a:r>
            <a:r>
              <a:rPr lang="en-US" sz="1400" b="1" dirty="0" smtClean="0">
                <a:latin typeface="Symbol" panose="05050102010706020507" pitchFamily="18" charset="2"/>
                <a:ea typeface="Calibri" panose="020F0502020204030204" pitchFamily="34" charset="0"/>
                <a:cs typeface="Times New Roman" panose="02020603050405020304" pitchFamily="18" charset="0"/>
              </a:rPr>
              <a:t>m</a:t>
            </a:r>
            <a:r>
              <a:rPr lang="en-US" sz="1400" b="1" dirty="0" smtClean="0">
                <a:latin typeface="Calibri" panose="020F0502020204030204" pitchFamily="34" charset="0"/>
                <a:ea typeface="Calibri" panose="020F0502020204030204" pitchFamily="34" charset="0"/>
                <a:cs typeface="Times New Roman" panose="02020603050405020304" pitchFamily="18" charset="0"/>
              </a:rPr>
              <a:t>m Band (the green line at right) shows the most cooling </a:t>
            </a:r>
            <a:r>
              <a:rPr lang="en-US" sz="1400" b="1" dirty="0">
                <a:latin typeface="Calibri" panose="020F0502020204030204" pitchFamily="34" charset="0"/>
                <a:ea typeface="Calibri" panose="020F0502020204030204" pitchFamily="34" charset="0"/>
                <a:cs typeface="Times New Roman" panose="02020603050405020304" pitchFamily="18" charset="0"/>
              </a:rPr>
              <a:t>as you move farther </a:t>
            </a:r>
            <a:r>
              <a:rPr lang="en-US" sz="1400" b="1" dirty="0" smtClean="0">
                <a:latin typeface="Calibri" panose="020F0502020204030204" pitchFamily="34" charset="0"/>
                <a:ea typeface="Calibri" panose="020F0502020204030204" pitchFamily="34" charset="0"/>
                <a:cs typeface="Times New Roman" panose="02020603050405020304" pitchFamily="18" charset="0"/>
              </a:rPr>
              <a:t>from </a:t>
            </a:r>
            <a:r>
              <a:rPr lang="en-US" sz="1400" b="1" dirty="0">
                <a:latin typeface="Calibri" panose="020F0502020204030204" pitchFamily="34" charset="0"/>
                <a:ea typeface="Calibri" panose="020F0502020204030204" pitchFamily="34" charset="0"/>
                <a:cs typeface="Times New Roman" panose="02020603050405020304" pitchFamily="18" charset="0"/>
              </a:rPr>
              <a:t>the sub-satellite </a:t>
            </a:r>
            <a:r>
              <a:rPr lang="en-US" sz="1400" b="1" dirty="0" smtClean="0">
                <a:latin typeface="Calibri" panose="020F0502020204030204" pitchFamily="34" charset="0"/>
                <a:ea typeface="Calibri" panose="020F0502020204030204" pitchFamily="34" charset="0"/>
                <a:cs typeface="Times New Roman" panose="02020603050405020304" pitchFamily="18" charset="0"/>
              </a:rPr>
              <a:t>point (</a:t>
            </a:r>
            <a:r>
              <a:rPr lang="en-US" sz="1400" b="1" dirty="0">
                <a:latin typeface="Calibri" panose="020F0502020204030204" pitchFamily="34" charset="0"/>
                <a:ea typeface="Calibri" panose="020F0502020204030204" pitchFamily="34" charset="0"/>
                <a:cs typeface="Times New Roman" panose="02020603050405020304" pitchFamily="18" charset="0"/>
              </a:rPr>
              <a:t>relative </a:t>
            </a:r>
            <a:r>
              <a:rPr lang="en-US" sz="1400" b="1" dirty="0" smtClean="0">
                <a:latin typeface="Calibri" panose="020F0502020204030204" pitchFamily="34" charset="0"/>
                <a:ea typeface="Calibri" panose="020F0502020204030204" pitchFamily="34" charset="0"/>
                <a:cs typeface="Times New Roman" panose="02020603050405020304" pitchFamily="18" charset="0"/>
              </a:rPr>
              <a:t>to nadir views) for any ABI IR band.</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Arrow Connector 65"/>
          <p:cNvCxnSpPr>
            <a:stCxn id="82" idx="2"/>
          </p:cNvCxnSpPr>
          <p:nvPr/>
        </p:nvCxnSpPr>
        <p:spPr>
          <a:xfrm>
            <a:off x="5382995" y="3150729"/>
            <a:ext cx="110029" cy="430671"/>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 Box 2"/>
          <p:cNvSpPr txBox="1">
            <a:spLocks noChangeArrowheads="1"/>
          </p:cNvSpPr>
          <p:nvPr/>
        </p:nvSpPr>
        <p:spPr bwMode="auto">
          <a:xfrm>
            <a:off x="182880" y="5024202"/>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2276" y="3989202"/>
            <a:ext cx="2468880" cy="2468880"/>
          </a:xfrm>
          <a:prstGeom prst="rect">
            <a:avLst/>
          </a:prstGeom>
        </p:spPr>
      </p:pic>
      <p:sp>
        <p:nvSpPr>
          <p:cNvPr id="43" name="Text Box 2"/>
          <p:cNvSpPr txBox="1">
            <a:spLocks noChangeArrowheads="1"/>
          </p:cNvSpPr>
          <p:nvPr/>
        </p:nvSpPr>
        <p:spPr bwMode="auto">
          <a:xfrm>
            <a:off x="6618873" y="3045138"/>
            <a:ext cx="239252"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Arrow Connector 48"/>
          <p:cNvCxnSpPr/>
          <p:nvPr/>
        </p:nvCxnSpPr>
        <p:spPr>
          <a:xfrm>
            <a:off x="6858125" y="3174360"/>
            <a:ext cx="260563" cy="47262"/>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2"/>
          <p:cNvSpPr txBox="1">
            <a:spLocks noChangeArrowheads="1"/>
          </p:cNvSpPr>
          <p:nvPr/>
        </p:nvSpPr>
        <p:spPr bwMode="auto">
          <a:xfrm>
            <a:off x="3983785" y="4118424"/>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p:cNvSpPr txBox="1">
            <a:spLocks noChangeArrowheads="1"/>
          </p:cNvSpPr>
          <p:nvPr/>
        </p:nvSpPr>
        <p:spPr bwMode="auto">
          <a:xfrm>
            <a:off x="4344501" y="2942497"/>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p:cNvSpPr txBox="1">
            <a:spLocks noChangeArrowheads="1"/>
          </p:cNvSpPr>
          <p:nvPr/>
        </p:nvSpPr>
        <p:spPr bwMode="auto">
          <a:xfrm>
            <a:off x="5440791" y="5222037"/>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5697366" y="4474795"/>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p:cNvSpPr txBox="1">
            <a:spLocks noChangeArrowheads="1"/>
          </p:cNvSpPr>
          <p:nvPr/>
        </p:nvSpPr>
        <p:spPr bwMode="auto">
          <a:xfrm>
            <a:off x="6270733" y="4543719"/>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Arrow Connector 59"/>
          <p:cNvCxnSpPr>
            <a:stCxn id="59" idx="1"/>
          </p:cNvCxnSpPr>
          <p:nvPr/>
        </p:nvCxnSpPr>
        <p:spPr>
          <a:xfrm flipH="1" flipV="1">
            <a:off x="6086585" y="4646463"/>
            <a:ext cx="184148" cy="26479"/>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 Box 2"/>
          <p:cNvSpPr txBox="1">
            <a:spLocks noChangeArrowheads="1"/>
          </p:cNvSpPr>
          <p:nvPr/>
        </p:nvSpPr>
        <p:spPr bwMode="auto">
          <a:xfrm>
            <a:off x="6840769" y="4717755"/>
            <a:ext cx="239252"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 Box 2"/>
          <p:cNvSpPr txBox="1">
            <a:spLocks noChangeArrowheads="1"/>
          </p:cNvSpPr>
          <p:nvPr/>
        </p:nvSpPr>
        <p:spPr bwMode="auto">
          <a:xfrm>
            <a:off x="5253772" y="4802164"/>
            <a:ext cx="239252"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2"/>
          <p:cNvSpPr txBox="1">
            <a:spLocks noChangeArrowheads="1"/>
          </p:cNvSpPr>
          <p:nvPr/>
        </p:nvSpPr>
        <p:spPr bwMode="auto">
          <a:xfrm>
            <a:off x="6300706" y="1825091"/>
            <a:ext cx="779315" cy="308030"/>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9.6 </a:t>
            </a:r>
            <a:r>
              <a:rPr lang="en-US" sz="1050" b="1" dirty="0" smtClean="0">
                <a:solidFill>
                  <a:schemeClr val="bg1"/>
                </a:solidFill>
                <a:effectLst>
                  <a:glow rad="228600">
                    <a:schemeClr val="tx1">
                      <a:lumMod val="75000"/>
                      <a:lumOff val="25000"/>
                      <a:alpha val="60000"/>
                    </a:schemeClr>
                  </a:glow>
                </a:effectLst>
                <a:latin typeface="Symbol" panose="05050102010706020507" pitchFamily="18" charset="2"/>
                <a:ea typeface="Calibri" panose="020F0502020204030204" pitchFamily="34" charset="0"/>
                <a:cs typeface="Times New Roman" panose="02020603050405020304" pitchFamily="18" charset="0"/>
              </a:rPr>
              <a:t>m</a:t>
            </a: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m</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
          <p:cNvSpPr txBox="1">
            <a:spLocks noChangeArrowheads="1"/>
          </p:cNvSpPr>
          <p:nvPr/>
        </p:nvSpPr>
        <p:spPr bwMode="auto">
          <a:xfrm>
            <a:off x="6697067" y="4093631"/>
            <a:ext cx="779315" cy="308030"/>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10.33  </a:t>
            </a:r>
            <a:r>
              <a:rPr lang="en-US" sz="1050" b="1" dirty="0" smtClean="0">
                <a:solidFill>
                  <a:schemeClr val="bg1"/>
                </a:solidFill>
                <a:effectLst>
                  <a:glow rad="228600">
                    <a:schemeClr val="tx1">
                      <a:lumMod val="75000"/>
                      <a:lumOff val="25000"/>
                      <a:alpha val="60000"/>
                    </a:schemeClr>
                  </a:glow>
                </a:effectLst>
                <a:latin typeface="Symbol" panose="05050102010706020507" pitchFamily="18" charset="2"/>
                <a:ea typeface="Calibri" panose="020F0502020204030204" pitchFamily="34" charset="0"/>
                <a:cs typeface="Times New Roman" panose="02020603050405020304" pitchFamily="18" charset="0"/>
              </a:rPr>
              <a:t>m</a:t>
            </a:r>
            <a:r>
              <a:rPr lang="en-US" sz="105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m</a:t>
            </a:r>
            <a:endParaRPr lang="en-US" sz="105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9" name="Straight Arrow Connector 78"/>
          <p:cNvCxnSpPr>
            <a:stCxn id="59" idx="2"/>
          </p:cNvCxnSpPr>
          <p:nvPr/>
        </p:nvCxnSpPr>
        <p:spPr>
          <a:xfrm flipH="1">
            <a:off x="6368036" y="4802164"/>
            <a:ext cx="31920" cy="174036"/>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2" idx="1"/>
          </p:cNvCxnSpPr>
          <p:nvPr/>
        </p:nvCxnSpPr>
        <p:spPr>
          <a:xfrm flipH="1" flipV="1">
            <a:off x="4877235" y="2942498"/>
            <a:ext cx="376537" cy="79009"/>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 Box 2"/>
          <p:cNvSpPr txBox="1">
            <a:spLocks noChangeArrowheads="1"/>
          </p:cNvSpPr>
          <p:nvPr/>
        </p:nvSpPr>
        <p:spPr bwMode="auto">
          <a:xfrm>
            <a:off x="5253772" y="2892284"/>
            <a:ext cx="258445" cy="258445"/>
          </a:xfrm>
          <a:prstGeom prst="rect">
            <a:avLst/>
          </a:prstGeom>
          <a:noFill/>
          <a:ln w="9525">
            <a:solidFill>
              <a:schemeClr val="tx1">
                <a:lumMod val="95000"/>
                <a:lumOff val="5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endParaRPr lang="en-US" sz="11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 Box 2"/>
          <p:cNvSpPr txBox="1">
            <a:spLocks noChangeArrowheads="1"/>
          </p:cNvSpPr>
          <p:nvPr/>
        </p:nvSpPr>
        <p:spPr bwMode="auto">
          <a:xfrm>
            <a:off x="182879" y="6585792"/>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5" name="Straight Arrow Connector 84"/>
          <p:cNvCxnSpPr/>
          <p:nvPr/>
        </p:nvCxnSpPr>
        <p:spPr>
          <a:xfrm flipH="1" flipV="1">
            <a:off x="5202377" y="4717756"/>
            <a:ext cx="180618" cy="84408"/>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086725" y="4865551"/>
            <a:ext cx="130281"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24424" y="6966356"/>
            <a:ext cx="1965086" cy="2296911"/>
          </a:xfrm>
          <a:prstGeom prst="rect">
            <a:avLst/>
          </a:prstGeom>
          <a:ln>
            <a:solidFill>
              <a:schemeClr val="accent1"/>
            </a:solidFill>
          </a:ln>
        </p:spPr>
        <p:txBody>
          <a:bodyPr wrap="square">
            <a:spAutoFit/>
          </a:bodyPr>
          <a:lstStyle/>
          <a:p>
            <a:pPr algn="ctr">
              <a:lnSpc>
                <a:spcPct val="107000"/>
              </a:lnSpc>
              <a:spcAft>
                <a:spcPts val="800"/>
              </a:spcAft>
            </a:pPr>
            <a:r>
              <a:rPr lang="en-US" b="1" u="sng" dirty="0">
                <a:solidFill>
                  <a:schemeClr val="accent5">
                    <a:lumMod val="75000"/>
                  </a:schemeClr>
                </a:solidFill>
              </a:rPr>
              <a:t>Resources</a:t>
            </a:r>
          </a:p>
          <a:p>
            <a:pPr algn="ctr">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BAMS Article</a:t>
            </a:r>
          </a:p>
          <a:p>
            <a:pPr algn="ctr">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hlinkClick r:id="rId11"/>
              </a:rPr>
              <a:t>Schmit et al. 2017</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GOES-R.GOV</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12"/>
              </a:rPr>
              <a:t>Band 12 Fact Sheet</a:t>
            </a:r>
            <a:endPar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13"/>
              </a:rPr>
              <a:t>Quick Guide on </a:t>
            </a:r>
            <a:r>
              <a:rPr lang="en-US" sz="1200" u="sng" dirty="0" err="1"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13"/>
              </a:rPr>
              <a:t>Airmass</a:t>
            </a: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13"/>
              </a:rPr>
              <a:t> RGB</a:t>
            </a:r>
            <a:endPar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14"/>
            </a:endParaRPr>
          </a:p>
          <a:p>
            <a:pPr algn="ctr">
              <a:spcAft>
                <a:spcPts val="800"/>
              </a:spcAft>
            </a:pPr>
            <a:r>
              <a:rPr lang="en-US"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Hyperlinks </a:t>
            </a:r>
            <a:r>
              <a:rPr lang="en-US" sz="1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work in AWIPS but they do in </a:t>
            </a:r>
            <a:r>
              <a:rPr lang="en-US" sz="1200" b="1" u="sng"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VLab</a:t>
            </a:r>
            <a:endParaRPr lang="en-US" sz="1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78461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27477</TotalTime>
  <Words>468</Words>
  <Application>Microsoft Macintosh PowerPoint</Application>
  <PresentationFormat>Custom</PresentationFormat>
  <Paragraphs>67</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Berndt, Emily B. (MSFC-ZP11)[UAH]</dc:creator>
  <cp:lastModifiedBy>kbah Bah</cp:lastModifiedBy>
  <cp:revision>352</cp:revision>
  <cp:lastPrinted>2017-04-07T20:14:48Z</cp:lastPrinted>
  <dcterms:created xsi:type="dcterms:W3CDTF">2015-10-16T20:43:56Z</dcterms:created>
  <dcterms:modified xsi:type="dcterms:W3CDTF">2018-06-21T19:09:09Z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