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8" r:id="rId2"/>
    <p:sldId id="257" r:id="rId3"/>
  </p:sldIdLst>
  <p:sldSz cx="7772400" cy="10058400"/>
  <p:notesSz cx="7010400" cy="92964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168" userDrawn="1">
          <p15:clr>
            <a:srgbClr val="A4A3A4"/>
          </p15:clr>
        </p15:guide>
        <p15:guide id="2" pos="244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rndt, Emily B. (MSFC-ZP11)" initials="BEB(" lastIdx="6"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A3CFCA"/>
    <a:srgbClr val="A2299C"/>
    <a:srgbClr val="C01B1C"/>
    <a:srgbClr val="C73531"/>
    <a:srgbClr val="D9442C"/>
    <a:srgbClr val="D84435"/>
    <a:srgbClr val="B42650"/>
    <a:srgbClr val="A7EA8F"/>
    <a:srgbClr val="9CCF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64" autoAdjust="0"/>
    <p:restoredTop sz="94660"/>
  </p:normalViewPr>
  <p:slideViewPr>
    <p:cSldViewPr snapToGrid="0">
      <p:cViewPr>
        <p:scale>
          <a:sx n="90" d="100"/>
          <a:sy n="90" d="100"/>
        </p:scale>
        <p:origin x="-1960" y="-88"/>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tags" Target="tags/tag1.xml"/><Relationship Id="rId7" Type="http://schemas.openxmlformats.org/officeDocument/2006/relationships/commentAuthors" Target="commentAuthors.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19A9550A-7D00-4DBF-AEC5-FC39B8AED59E}" type="datetimeFigureOut">
              <a:rPr lang="en-US" smtClean="0"/>
              <a:t>6/21/18</a:t>
            </a:fld>
            <a:endParaRPr lang="en-US"/>
          </a:p>
        </p:txBody>
      </p:sp>
      <p:sp>
        <p:nvSpPr>
          <p:cNvPr id="4" name="Slide Image Placeholder 3"/>
          <p:cNvSpPr>
            <a:spLocks noGrp="1" noRot="1" noChangeAspect="1"/>
          </p:cNvSpPr>
          <p:nvPr>
            <p:ph type="sldImg" idx="2"/>
          </p:nvPr>
        </p:nvSpPr>
        <p:spPr>
          <a:xfrm>
            <a:off x="2293938" y="1162050"/>
            <a:ext cx="242252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39A25256-C801-4F72-87B0-1908C92F3079}" type="slidenum">
              <a:rPr lang="en-US" smtClean="0"/>
              <a:t>‹#›</a:t>
            </a:fld>
            <a:endParaRPr lang="en-US"/>
          </a:p>
        </p:txBody>
      </p:sp>
    </p:spTree>
    <p:extLst>
      <p:ext uri="{BB962C8B-B14F-4D97-AF65-F5344CB8AC3E}">
        <p14:creationId xmlns:p14="http://schemas.microsoft.com/office/powerpoint/2010/main" val="1709240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A25256-C801-4F72-87B0-1908C92F3079}" type="slidenum">
              <a:rPr lang="en-US" smtClean="0"/>
              <a:t>1</a:t>
            </a:fld>
            <a:endParaRPr lang="en-US"/>
          </a:p>
        </p:txBody>
      </p:sp>
    </p:spTree>
    <p:extLst>
      <p:ext uri="{BB962C8B-B14F-4D97-AF65-F5344CB8AC3E}">
        <p14:creationId xmlns:p14="http://schemas.microsoft.com/office/powerpoint/2010/main" val="3984670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A25256-C801-4F72-87B0-1908C92F3079}" type="slidenum">
              <a:rPr lang="en-US" smtClean="0"/>
              <a:t>2</a:t>
            </a:fld>
            <a:endParaRPr lang="en-US"/>
          </a:p>
        </p:txBody>
      </p:sp>
    </p:spTree>
    <p:extLst>
      <p:ext uri="{BB962C8B-B14F-4D97-AF65-F5344CB8AC3E}">
        <p14:creationId xmlns:p14="http://schemas.microsoft.com/office/powerpoint/2010/main" val="3582452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smtClean="0"/>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1C96C6A-4D27-4A47-819C-56391BDF8272}" type="datetimeFigureOut">
              <a:rPr lang="en-US" smtClean="0"/>
              <a:t>6/21/18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38AAB-5CAE-4373-884A-3332CF46BF05}" type="slidenum">
              <a:rPr lang="en-US" smtClean="0"/>
              <a:t>‹#›</a:t>
            </a:fld>
            <a:endParaRPr lang="en-US"/>
          </a:p>
        </p:txBody>
      </p:sp>
    </p:spTree>
    <p:extLst>
      <p:ext uri="{BB962C8B-B14F-4D97-AF65-F5344CB8AC3E}">
        <p14:creationId xmlns:p14="http://schemas.microsoft.com/office/powerpoint/2010/main" val="2832376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C96C6A-4D27-4A47-819C-56391BDF8272}" type="datetimeFigureOut">
              <a:rPr lang="en-US" smtClean="0"/>
              <a:t>6/21/18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38AAB-5CAE-4373-884A-3332CF46BF05}" type="slidenum">
              <a:rPr lang="en-US" smtClean="0"/>
              <a:t>‹#›</a:t>
            </a:fld>
            <a:endParaRPr lang="en-US"/>
          </a:p>
        </p:txBody>
      </p:sp>
    </p:spTree>
    <p:extLst>
      <p:ext uri="{BB962C8B-B14F-4D97-AF65-F5344CB8AC3E}">
        <p14:creationId xmlns:p14="http://schemas.microsoft.com/office/powerpoint/2010/main" val="514966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C96C6A-4D27-4A47-819C-56391BDF8272}" type="datetimeFigureOut">
              <a:rPr lang="en-US" smtClean="0"/>
              <a:t>6/21/18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38AAB-5CAE-4373-884A-3332CF46BF05}" type="slidenum">
              <a:rPr lang="en-US" smtClean="0"/>
              <a:t>‹#›</a:t>
            </a:fld>
            <a:endParaRPr lang="en-US"/>
          </a:p>
        </p:txBody>
      </p:sp>
    </p:spTree>
    <p:extLst>
      <p:ext uri="{BB962C8B-B14F-4D97-AF65-F5344CB8AC3E}">
        <p14:creationId xmlns:p14="http://schemas.microsoft.com/office/powerpoint/2010/main" val="2622822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C96C6A-4D27-4A47-819C-56391BDF8272}" type="datetimeFigureOut">
              <a:rPr lang="en-US" smtClean="0"/>
              <a:t>6/21/18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38AAB-5CAE-4373-884A-3332CF46BF05}" type="slidenum">
              <a:rPr lang="en-US" smtClean="0"/>
              <a:t>‹#›</a:t>
            </a:fld>
            <a:endParaRPr lang="en-US"/>
          </a:p>
        </p:txBody>
      </p:sp>
    </p:spTree>
    <p:extLst>
      <p:ext uri="{BB962C8B-B14F-4D97-AF65-F5344CB8AC3E}">
        <p14:creationId xmlns:p14="http://schemas.microsoft.com/office/powerpoint/2010/main" val="471174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smtClean="0"/>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C96C6A-4D27-4A47-819C-56391BDF8272}" type="datetimeFigureOut">
              <a:rPr lang="en-US" smtClean="0"/>
              <a:t>6/21/18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38AAB-5CAE-4373-884A-3332CF46BF05}" type="slidenum">
              <a:rPr lang="en-US" smtClean="0"/>
              <a:t>‹#›</a:t>
            </a:fld>
            <a:endParaRPr lang="en-US"/>
          </a:p>
        </p:txBody>
      </p:sp>
    </p:spTree>
    <p:extLst>
      <p:ext uri="{BB962C8B-B14F-4D97-AF65-F5344CB8AC3E}">
        <p14:creationId xmlns:p14="http://schemas.microsoft.com/office/powerpoint/2010/main" val="2787657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1C96C6A-4D27-4A47-819C-56391BDF8272}" type="datetimeFigureOut">
              <a:rPr lang="en-US" smtClean="0"/>
              <a:t>6/21/18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438AAB-5CAE-4373-884A-3332CF46BF05}" type="slidenum">
              <a:rPr lang="en-US" smtClean="0"/>
              <a:t>‹#›</a:t>
            </a:fld>
            <a:endParaRPr lang="en-US"/>
          </a:p>
        </p:txBody>
      </p:sp>
    </p:spTree>
    <p:extLst>
      <p:ext uri="{BB962C8B-B14F-4D97-AF65-F5344CB8AC3E}">
        <p14:creationId xmlns:p14="http://schemas.microsoft.com/office/powerpoint/2010/main" val="284658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1C96C6A-4D27-4A47-819C-56391BDF8272}" type="datetimeFigureOut">
              <a:rPr lang="en-US" smtClean="0"/>
              <a:t>6/21/18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438AAB-5CAE-4373-884A-3332CF46BF05}" type="slidenum">
              <a:rPr lang="en-US" smtClean="0"/>
              <a:t>‹#›</a:t>
            </a:fld>
            <a:endParaRPr lang="en-US"/>
          </a:p>
        </p:txBody>
      </p:sp>
    </p:spTree>
    <p:extLst>
      <p:ext uri="{BB962C8B-B14F-4D97-AF65-F5344CB8AC3E}">
        <p14:creationId xmlns:p14="http://schemas.microsoft.com/office/powerpoint/2010/main" val="732097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1C96C6A-4D27-4A47-819C-56391BDF8272}" type="datetimeFigureOut">
              <a:rPr lang="en-US" smtClean="0"/>
              <a:t>6/21/18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438AAB-5CAE-4373-884A-3332CF46BF05}" type="slidenum">
              <a:rPr lang="en-US" smtClean="0"/>
              <a:t>‹#›</a:t>
            </a:fld>
            <a:endParaRPr lang="en-US"/>
          </a:p>
        </p:txBody>
      </p:sp>
    </p:spTree>
    <p:extLst>
      <p:ext uri="{BB962C8B-B14F-4D97-AF65-F5344CB8AC3E}">
        <p14:creationId xmlns:p14="http://schemas.microsoft.com/office/powerpoint/2010/main" val="3249123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C96C6A-4D27-4A47-819C-56391BDF8272}" type="datetimeFigureOut">
              <a:rPr lang="en-US" smtClean="0"/>
              <a:t>6/21/18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438AAB-5CAE-4373-884A-3332CF46BF05}" type="slidenum">
              <a:rPr lang="en-US" smtClean="0"/>
              <a:t>‹#›</a:t>
            </a:fld>
            <a:endParaRPr lang="en-US"/>
          </a:p>
        </p:txBody>
      </p:sp>
    </p:spTree>
    <p:extLst>
      <p:ext uri="{BB962C8B-B14F-4D97-AF65-F5344CB8AC3E}">
        <p14:creationId xmlns:p14="http://schemas.microsoft.com/office/powerpoint/2010/main" val="4204932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C96C6A-4D27-4A47-819C-56391BDF8272}" type="datetimeFigureOut">
              <a:rPr lang="en-US" smtClean="0"/>
              <a:t>6/21/18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438AAB-5CAE-4373-884A-3332CF46BF05}" type="slidenum">
              <a:rPr lang="en-US" smtClean="0"/>
              <a:t>‹#›</a:t>
            </a:fld>
            <a:endParaRPr lang="en-US"/>
          </a:p>
        </p:txBody>
      </p:sp>
    </p:spTree>
    <p:extLst>
      <p:ext uri="{BB962C8B-B14F-4D97-AF65-F5344CB8AC3E}">
        <p14:creationId xmlns:p14="http://schemas.microsoft.com/office/powerpoint/2010/main" val="3106367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smtClean="0"/>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C96C6A-4D27-4A47-819C-56391BDF8272}" type="datetimeFigureOut">
              <a:rPr lang="en-US" smtClean="0"/>
              <a:t>6/21/18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438AAB-5CAE-4373-884A-3332CF46BF05}" type="slidenum">
              <a:rPr lang="en-US" smtClean="0"/>
              <a:t>‹#›</a:t>
            </a:fld>
            <a:endParaRPr lang="en-US"/>
          </a:p>
        </p:txBody>
      </p:sp>
    </p:spTree>
    <p:extLst>
      <p:ext uri="{BB962C8B-B14F-4D97-AF65-F5344CB8AC3E}">
        <p14:creationId xmlns:p14="http://schemas.microsoft.com/office/powerpoint/2010/main" val="322381464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61C96C6A-4D27-4A47-819C-56391BDF8272}" type="datetimeFigureOut">
              <a:rPr lang="en-US" smtClean="0"/>
              <a:t>6/21/18</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C8438AAB-5CAE-4373-884A-3332CF46BF05}" type="slidenum">
              <a:rPr lang="en-US" smtClean="0"/>
              <a:t>‹#›</a:t>
            </a:fld>
            <a:endParaRPr lang="en-US"/>
          </a:p>
        </p:txBody>
      </p:sp>
    </p:spTree>
    <p:extLst>
      <p:ext uri="{BB962C8B-B14F-4D97-AF65-F5344CB8AC3E}">
        <p14:creationId xmlns:p14="http://schemas.microsoft.com/office/powerpoint/2010/main" val="1348563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1.png"/><Relationship Id="rId5" Type="http://schemas.openxmlformats.org/officeDocument/2006/relationships/image" Target="../media/image2.jpg"/><Relationship Id="rId6" Type="http://schemas.openxmlformats.org/officeDocument/2006/relationships/image" Target="../media/image3.png"/><Relationship Id="rId7" Type="http://schemas.openxmlformats.org/officeDocument/2006/relationships/image" Target="../media/image4.png"/><Relationship Id="rId8" Type="http://schemas.openxmlformats.org/officeDocument/2006/relationships/image" Target="../media/image5.png"/><Relationship Id="rId9" Type="http://schemas.openxmlformats.org/officeDocument/2006/relationships/image" Target="../media/image6.png"/><Relationship Id="rId10" Type="http://schemas.openxmlformats.org/officeDocument/2006/relationships/image" Target="../media/image7.png"/><Relationship Id="rId1" Type="http://schemas.openxmlformats.org/officeDocument/2006/relationships/tags" Target="../tags/tag2.xml"/><Relationship Id="rId2"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image" Target="../media/image8.jpeg"/><Relationship Id="rId5" Type="http://schemas.openxmlformats.org/officeDocument/2006/relationships/image" Target="../media/image9.png"/><Relationship Id="rId6" Type="http://schemas.openxmlformats.org/officeDocument/2006/relationships/image" Target="../media/image2.jpg"/><Relationship Id="rId7" Type="http://schemas.openxmlformats.org/officeDocument/2006/relationships/image" Target="../media/image3.png"/><Relationship Id="rId8" Type="http://schemas.openxmlformats.org/officeDocument/2006/relationships/image" Target="../media/image4.png"/><Relationship Id="rId9" Type="http://schemas.openxmlformats.org/officeDocument/2006/relationships/image" Target="../media/image5.png"/><Relationship Id="rId10" Type="http://schemas.openxmlformats.org/officeDocument/2006/relationships/hyperlink" Target="http://journals.ametsoc.org/doi/abs/10.1175/BAMS-D-15-00230.1" TargetMode="External"/><Relationship Id="rId11" Type="http://schemas.openxmlformats.org/officeDocument/2006/relationships/hyperlink" Target="http://www.goes-r.gov/education/docs/ABI-bands-FS/Band_14FS_LONGWAVE_IR_FINAL.pdf" TargetMode="External"/><Relationship Id="rId1" Type="http://schemas.openxmlformats.org/officeDocument/2006/relationships/tags" Target="../tags/tag3.x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19856" y="1572768"/>
            <a:ext cx="4240047" cy="2907792"/>
          </a:xfrm>
          <a:prstGeom prst="rect">
            <a:avLst/>
          </a:prstGeom>
          <a:ln w="50800">
            <a:solidFill>
              <a:schemeClr val="tx1"/>
            </a:solidFill>
          </a:ln>
        </p:spPr>
      </p:pic>
      <p:sp>
        <p:nvSpPr>
          <p:cNvPr id="2" name="TextBox 1"/>
          <p:cNvSpPr txBox="1"/>
          <p:nvPr/>
        </p:nvSpPr>
        <p:spPr>
          <a:xfrm>
            <a:off x="218032" y="6949440"/>
            <a:ext cx="3581401" cy="2743200"/>
          </a:xfrm>
          <a:prstGeom prst="rect">
            <a:avLst/>
          </a:prstGeom>
          <a:solidFill>
            <a:schemeClr val="accent6">
              <a:lumMod val="20000"/>
              <a:lumOff val="80000"/>
            </a:schemeClr>
          </a:solidFill>
          <a:ln w="28575">
            <a:solidFill>
              <a:schemeClr val="accent5">
                <a:lumMod val="75000"/>
              </a:schemeClr>
            </a:solidFill>
          </a:ln>
        </p:spPr>
        <p:txBody>
          <a:bodyPr wrap="square" rtlCol="0">
            <a:spAutoFit/>
          </a:bodyPr>
          <a:lstStyle/>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a:p>
        </p:txBody>
      </p:sp>
      <p:sp>
        <p:nvSpPr>
          <p:cNvPr id="9" name="TextBox 8"/>
          <p:cNvSpPr txBox="1"/>
          <p:nvPr/>
        </p:nvSpPr>
        <p:spPr>
          <a:xfrm>
            <a:off x="171450" y="1519441"/>
            <a:ext cx="3089222" cy="2600712"/>
          </a:xfrm>
          <a:prstGeom prst="rect">
            <a:avLst/>
          </a:prstGeom>
          <a:noFill/>
          <a:ln>
            <a:solidFill>
              <a:schemeClr val="accent1"/>
            </a:solidFill>
          </a:ln>
        </p:spPr>
        <p:txBody>
          <a:bodyPr wrap="square" rtlCol="0">
            <a:spAutoFit/>
          </a:bodyPr>
          <a:lstStyle/>
          <a:p>
            <a:r>
              <a:rPr lang="en-US" sz="1600" b="1" dirty="0">
                <a:solidFill>
                  <a:schemeClr val="accent1">
                    <a:lumMod val="50000"/>
                  </a:schemeClr>
                </a:solidFill>
              </a:rPr>
              <a:t>Why is the </a:t>
            </a:r>
            <a:r>
              <a:rPr lang="en-US" sz="1600" b="1" dirty="0" smtClean="0">
                <a:solidFill>
                  <a:schemeClr val="accent1">
                    <a:lumMod val="50000"/>
                  </a:schemeClr>
                </a:solidFill>
              </a:rPr>
              <a:t>Infrared Longwave Window Band Important?</a:t>
            </a:r>
            <a:endParaRPr lang="en-US" sz="1600" b="1" dirty="0">
              <a:solidFill>
                <a:schemeClr val="accent1">
                  <a:lumMod val="50000"/>
                </a:schemeClr>
              </a:solidFill>
            </a:endParaRPr>
          </a:p>
          <a:p>
            <a:endParaRPr lang="en-US" sz="1100" dirty="0" smtClean="0"/>
          </a:p>
          <a:p>
            <a:r>
              <a:rPr lang="en-US" sz="1200" dirty="0" smtClean="0"/>
              <a:t>The infrared 11.2 </a:t>
            </a:r>
            <a:r>
              <a:rPr lang="en-US" sz="1200" dirty="0" err="1"/>
              <a:t>μm</a:t>
            </a:r>
            <a:r>
              <a:rPr lang="en-US" sz="1200" dirty="0"/>
              <a:t> </a:t>
            </a:r>
            <a:r>
              <a:rPr lang="en-US" sz="1200" dirty="0" smtClean="0"/>
              <a:t>band</a:t>
            </a:r>
            <a:r>
              <a:rPr lang="en-US" sz="1200" dirty="0"/>
              <a:t> </a:t>
            </a:r>
            <a:r>
              <a:rPr lang="en-US" sz="1200" dirty="0" smtClean="0"/>
              <a:t>is a window channel;  however, there is absorption of energy by water vapor at this wavelength.  Brightness Temperatures (BTs) are affected by this absorption, and </a:t>
            </a:r>
            <a:r>
              <a:rPr lang="en-US" sz="1200" dirty="0"/>
              <a:t>11.2 </a:t>
            </a:r>
            <a:r>
              <a:rPr lang="en-US" sz="1200" dirty="0" err="1"/>
              <a:t>μm</a:t>
            </a:r>
            <a:r>
              <a:rPr lang="en-US" sz="1200" dirty="0"/>
              <a:t> </a:t>
            </a:r>
            <a:r>
              <a:rPr lang="en-US" sz="1200" dirty="0" smtClean="0"/>
              <a:t>BTs will be cooler than clean window </a:t>
            </a:r>
            <a:r>
              <a:rPr lang="en-US" sz="1200" dirty="0"/>
              <a:t>(10.3 </a:t>
            </a:r>
            <a:r>
              <a:rPr lang="en-US" sz="1200" dirty="0" err="1"/>
              <a:t>μm</a:t>
            </a:r>
            <a:r>
              <a:rPr lang="en-US" sz="1200" dirty="0"/>
              <a:t>) </a:t>
            </a:r>
            <a:r>
              <a:rPr lang="en-US" sz="1200" dirty="0" smtClean="0"/>
              <a:t>BTs – by an amount that is a function of the amount of moisture in the atmosphere.  This band has similarities to the legacy infrared channel at </a:t>
            </a:r>
            <a:r>
              <a:rPr lang="en-US" sz="1200" dirty="0"/>
              <a:t>10.7 </a:t>
            </a:r>
            <a:r>
              <a:rPr lang="en-US" sz="1200" dirty="0" err="1"/>
              <a:t>μm</a:t>
            </a:r>
            <a:r>
              <a:rPr lang="en-US" sz="1200" dirty="0"/>
              <a:t>.</a:t>
            </a:r>
          </a:p>
        </p:txBody>
      </p:sp>
      <p:sp>
        <p:nvSpPr>
          <p:cNvPr id="3" name="TextBox 2"/>
          <p:cNvSpPr txBox="1"/>
          <p:nvPr/>
        </p:nvSpPr>
        <p:spPr>
          <a:xfrm>
            <a:off x="232618" y="6929478"/>
            <a:ext cx="3552998" cy="2708434"/>
          </a:xfrm>
          <a:prstGeom prst="rect">
            <a:avLst/>
          </a:prstGeom>
          <a:noFill/>
        </p:spPr>
        <p:txBody>
          <a:bodyPr wrap="square" rtlCol="0">
            <a:spAutoFit/>
          </a:bodyPr>
          <a:lstStyle/>
          <a:p>
            <a:pPr marL="0" lvl="1"/>
            <a:r>
              <a:rPr lang="en-US" sz="1400" b="1" u="sng" dirty="0"/>
              <a:t>Primary </a:t>
            </a:r>
            <a:r>
              <a:rPr lang="en-US" sz="1400" b="1" u="sng" dirty="0" smtClean="0"/>
              <a:t>Application</a:t>
            </a:r>
            <a:r>
              <a:rPr lang="en-US" sz="1400" b="1" dirty="0" smtClean="0"/>
              <a:t>: </a:t>
            </a:r>
            <a:r>
              <a:rPr lang="en-US" sz="1200" dirty="0" smtClean="0"/>
              <a:t> The </a:t>
            </a:r>
            <a:r>
              <a:rPr lang="en-US" sz="1200" dirty="0"/>
              <a:t>11.2 </a:t>
            </a:r>
            <a:r>
              <a:rPr lang="en-US" sz="1200" dirty="0" err="1" smtClean="0"/>
              <a:t>μm</a:t>
            </a:r>
            <a:r>
              <a:rPr lang="en-US" sz="1200" dirty="0" smtClean="0"/>
              <a:t> channel is used in ways that are similar to the clean window (10.3 </a:t>
            </a:r>
            <a:r>
              <a:rPr lang="en-US" sz="1200" dirty="0" err="1" smtClean="0"/>
              <a:t>μm</a:t>
            </a:r>
            <a:r>
              <a:rPr lang="en-US" sz="1200" dirty="0" smtClean="0"/>
              <a:t>).   However, there is more absorption of </a:t>
            </a:r>
            <a:r>
              <a:rPr lang="en-US" sz="1200" dirty="0"/>
              <a:t>11.2 </a:t>
            </a:r>
            <a:r>
              <a:rPr lang="en-US" sz="1200" dirty="0" err="1"/>
              <a:t>μm</a:t>
            </a:r>
            <a:r>
              <a:rPr lang="en-US" sz="1200" dirty="0"/>
              <a:t> </a:t>
            </a:r>
            <a:r>
              <a:rPr lang="en-US" sz="1200" dirty="0" smtClean="0"/>
              <a:t>energy – than of 10.3 </a:t>
            </a:r>
            <a:r>
              <a:rPr lang="en-US" sz="1200" dirty="0" err="1"/>
              <a:t>μm</a:t>
            </a:r>
            <a:r>
              <a:rPr lang="en-US" sz="1200" dirty="0"/>
              <a:t> </a:t>
            </a:r>
            <a:r>
              <a:rPr lang="en-US" sz="1200" dirty="0" smtClean="0"/>
              <a:t>energy – by water vapor;  thus clear-sky brightness temperatures are more affected by water vapor in this channel than in the Clean Window Channel at 10.3 </a:t>
            </a:r>
            <a:r>
              <a:rPr lang="en-US" sz="1200" dirty="0" err="1" smtClean="0"/>
              <a:t>μm</a:t>
            </a:r>
            <a:r>
              <a:rPr lang="en-US" sz="1200" dirty="0" smtClean="0"/>
              <a:t>.  Data from the 11.2 </a:t>
            </a:r>
            <a:r>
              <a:rPr lang="en-US" sz="1200" dirty="0" err="1"/>
              <a:t>μm</a:t>
            </a:r>
            <a:r>
              <a:rPr lang="en-US" sz="1200" dirty="0"/>
              <a:t> </a:t>
            </a:r>
            <a:r>
              <a:rPr lang="en-US" sz="1200" dirty="0" smtClean="0"/>
              <a:t> channel is used in many Baseline Products, such as Fire Detection, Volcanic Ash Detection, Derived Motion Wind Vectors, Legacy Atmospheric Profiles including Precipitable Water, Cloud Top Properties, Aerosol Detection and Land Surface Temperature.</a:t>
            </a:r>
          </a:p>
          <a:p>
            <a:pPr marL="0" lvl="1"/>
            <a:endParaRPr lang="en-US" sz="1200" dirty="0" smtClean="0"/>
          </a:p>
        </p:txBody>
      </p:sp>
      <p:sp>
        <p:nvSpPr>
          <p:cNvPr id="16" name="TextBox 15"/>
          <p:cNvSpPr txBox="1"/>
          <p:nvPr/>
        </p:nvSpPr>
        <p:spPr>
          <a:xfrm>
            <a:off x="265939" y="6595786"/>
            <a:ext cx="3582443" cy="338554"/>
          </a:xfrm>
          <a:prstGeom prst="rect">
            <a:avLst/>
          </a:prstGeom>
          <a:noFill/>
        </p:spPr>
        <p:txBody>
          <a:bodyPr wrap="square" rtlCol="0">
            <a:spAutoFit/>
          </a:bodyPr>
          <a:lstStyle/>
          <a:p>
            <a:pPr algn="ctr"/>
            <a:r>
              <a:rPr lang="en-US" sz="1600" b="1" dirty="0" smtClean="0">
                <a:solidFill>
                  <a:schemeClr val="accent1">
                    <a:lumMod val="50000"/>
                  </a:schemeClr>
                </a:solidFill>
              </a:rPr>
              <a:t>Impact on Operations</a:t>
            </a:r>
            <a:endParaRPr lang="en-US" sz="1600" b="1" dirty="0">
              <a:solidFill>
                <a:schemeClr val="accent1">
                  <a:lumMod val="50000"/>
                </a:schemeClr>
              </a:solidFill>
            </a:endParaRPr>
          </a:p>
        </p:txBody>
      </p:sp>
      <p:sp>
        <p:nvSpPr>
          <p:cNvPr id="18" name="TextBox 17"/>
          <p:cNvSpPr txBox="1"/>
          <p:nvPr/>
        </p:nvSpPr>
        <p:spPr>
          <a:xfrm>
            <a:off x="3952874" y="6942024"/>
            <a:ext cx="3591753" cy="2743200"/>
          </a:xfrm>
          <a:prstGeom prst="rect">
            <a:avLst/>
          </a:prstGeom>
          <a:solidFill>
            <a:schemeClr val="accent2">
              <a:lumMod val="20000"/>
              <a:lumOff val="80000"/>
            </a:schemeClr>
          </a:solidFill>
          <a:ln w="28575">
            <a:solidFill>
              <a:schemeClr val="accent1">
                <a:lumMod val="50000"/>
              </a:schemeClr>
            </a:solidFill>
          </a:ln>
        </p:spPr>
        <p:txBody>
          <a:bodyPr wrap="square" rtlCol="0">
            <a:spAutoFit/>
          </a:bodyPr>
          <a:lstStyle/>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a:p>
        </p:txBody>
      </p:sp>
      <p:sp>
        <p:nvSpPr>
          <p:cNvPr id="22" name="TextBox 21"/>
          <p:cNvSpPr txBox="1"/>
          <p:nvPr/>
        </p:nvSpPr>
        <p:spPr>
          <a:xfrm>
            <a:off x="3938036" y="6927736"/>
            <a:ext cx="3522572" cy="2708434"/>
          </a:xfrm>
          <a:prstGeom prst="rect">
            <a:avLst/>
          </a:prstGeom>
          <a:noFill/>
        </p:spPr>
        <p:txBody>
          <a:bodyPr wrap="square" rtlCol="0">
            <a:spAutoFit/>
          </a:bodyPr>
          <a:lstStyle/>
          <a:p>
            <a:pPr marL="0" lvl="1"/>
            <a:r>
              <a:rPr lang="en-US" sz="1400" b="1" dirty="0" smtClean="0"/>
              <a:t>This is not a “clean” window: </a:t>
            </a:r>
            <a:r>
              <a:rPr lang="en-US" sz="1200" dirty="0" smtClean="0"/>
              <a:t>Water vapor absorbs atmospheric energy at 11.2 </a:t>
            </a:r>
            <a:r>
              <a:rPr lang="en-US" sz="1200" dirty="0" smtClean="0">
                <a:latin typeface="Symbol" panose="05050102010706020507" pitchFamily="18" charset="2"/>
              </a:rPr>
              <a:t>m</a:t>
            </a:r>
            <a:r>
              <a:rPr lang="en-US" sz="1200" dirty="0" smtClean="0"/>
              <a:t>m; that energy is subsequently re-emitted from higher, cooler temperatures.  Thus, surface or near-surface clear-sky brightness temperatures will be cooler than  observed</a:t>
            </a:r>
            <a:r>
              <a:rPr lang="en-US" sz="1200" dirty="0"/>
              <a:t> </a:t>
            </a:r>
            <a:r>
              <a:rPr lang="en-US" sz="1200" dirty="0" smtClean="0"/>
              <a:t>by an amount that is a function of the amount of moisture in the atmosphere.   The amount of absorption (and cooling) is greater at 11.2 </a:t>
            </a:r>
            <a:r>
              <a:rPr lang="en-US" sz="1200" dirty="0" err="1"/>
              <a:t>μm</a:t>
            </a:r>
            <a:r>
              <a:rPr lang="en-US" sz="1200" dirty="0" smtClean="0"/>
              <a:t> than at 10.3 </a:t>
            </a:r>
            <a:r>
              <a:rPr lang="en-US" sz="1200" dirty="0" err="1"/>
              <a:t>μm</a:t>
            </a:r>
            <a:r>
              <a:rPr lang="en-US" sz="1200" dirty="0" smtClean="0"/>
              <a:t>, but less than </a:t>
            </a:r>
            <a:r>
              <a:rPr lang="en-US" sz="1200" dirty="0"/>
              <a:t>that at </a:t>
            </a:r>
            <a:r>
              <a:rPr lang="en-US" sz="1200" dirty="0" smtClean="0"/>
              <a:t>12.3 </a:t>
            </a:r>
            <a:r>
              <a:rPr lang="en-US" sz="1200" dirty="0" err="1" smtClean="0"/>
              <a:t>μm</a:t>
            </a:r>
            <a:r>
              <a:rPr lang="en-US" sz="1200" dirty="0" smtClean="0"/>
              <a:t>, the “Dirty” Longwave Window.</a:t>
            </a:r>
          </a:p>
          <a:p>
            <a:pPr marL="0" lvl="1"/>
            <a:endParaRPr lang="en-US" sz="1200" dirty="0"/>
          </a:p>
          <a:p>
            <a:pPr marL="0" lvl="1"/>
            <a:r>
              <a:rPr lang="en-US" sz="1200" dirty="0"/>
              <a:t>The 11.2 </a:t>
            </a:r>
            <a:r>
              <a:rPr lang="en-US" sz="1200" dirty="0" err="1" smtClean="0"/>
              <a:t>μm</a:t>
            </a:r>
            <a:r>
              <a:rPr lang="en-US" sz="1200" dirty="0" smtClean="0"/>
              <a:t> window has a similar spectral width to the Legacy GOES 10.7 </a:t>
            </a:r>
            <a:r>
              <a:rPr lang="en-US" sz="1200" dirty="0" err="1" smtClean="0"/>
              <a:t>μm</a:t>
            </a:r>
            <a:r>
              <a:rPr lang="en-US" sz="1200" dirty="0" smtClean="0"/>
              <a:t> window channel, but it is shifted to longer wavelengths as shown above.</a:t>
            </a:r>
          </a:p>
        </p:txBody>
      </p:sp>
      <p:sp>
        <p:nvSpPr>
          <p:cNvPr id="23" name="TextBox 22"/>
          <p:cNvSpPr txBox="1"/>
          <p:nvPr/>
        </p:nvSpPr>
        <p:spPr>
          <a:xfrm>
            <a:off x="4022056" y="6598168"/>
            <a:ext cx="3591753" cy="338554"/>
          </a:xfrm>
          <a:prstGeom prst="rect">
            <a:avLst/>
          </a:prstGeom>
          <a:noFill/>
        </p:spPr>
        <p:txBody>
          <a:bodyPr wrap="square" rtlCol="0">
            <a:spAutoFit/>
          </a:bodyPr>
          <a:lstStyle/>
          <a:p>
            <a:pPr algn="ctr"/>
            <a:r>
              <a:rPr lang="en-US" sz="1600" b="1" dirty="0" smtClean="0">
                <a:solidFill>
                  <a:schemeClr val="accent1">
                    <a:lumMod val="50000"/>
                  </a:schemeClr>
                </a:solidFill>
              </a:rPr>
              <a:t>Limitations</a:t>
            </a:r>
            <a:endParaRPr lang="en-US" sz="1600" b="1" dirty="0">
              <a:solidFill>
                <a:schemeClr val="accent1">
                  <a:lumMod val="50000"/>
                </a:schemeClr>
              </a:solidFill>
            </a:endParaRPr>
          </a:p>
        </p:txBody>
      </p:sp>
      <p:sp>
        <p:nvSpPr>
          <p:cNvPr id="34" name="Rectangle 33"/>
          <p:cNvSpPr/>
          <p:nvPr/>
        </p:nvSpPr>
        <p:spPr>
          <a:xfrm>
            <a:off x="216989" y="9668184"/>
            <a:ext cx="7370139" cy="276999"/>
          </a:xfrm>
          <a:prstGeom prst="rect">
            <a:avLst/>
          </a:prstGeom>
        </p:spPr>
        <p:txBody>
          <a:bodyPr wrap="square">
            <a:spAutoFit/>
          </a:bodyPr>
          <a:lstStyle/>
          <a:p>
            <a:r>
              <a:rPr lang="en-US" sz="1200" dirty="0" smtClean="0"/>
              <a:t>Contributor: Scott Lindstrom, Tim Schmit, Jordan </a:t>
            </a:r>
            <a:r>
              <a:rPr lang="en-US" sz="1200" dirty="0" err="1" smtClean="0"/>
              <a:t>Gerth</a:t>
            </a:r>
            <a:r>
              <a:rPr lang="en-US" sz="1200" dirty="0" smtClean="0"/>
              <a:t>, UW-Madison CIMSS/NOAA                      August 2017</a:t>
            </a:r>
            <a:endParaRPr lang="en-US" sz="1200" dirty="0"/>
          </a:p>
        </p:txBody>
      </p:sp>
      <p:grpSp>
        <p:nvGrpSpPr>
          <p:cNvPr id="32" name="Group 31"/>
          <p:cNvGrpSpPr/>
          <p:nvPr/>
        </p:nvGrpSpPr>
        <p:grpSpPr>
          <a:xfrm>
            <a:off x="0" y="-5145"/>
            <a:ext cx="7772400" cy="1399288"/>
            <a:chOff x="800100" y="2100263"/>
            <a:chExt cx="7772400" cy="1399288"/>
          </a:xfrm>
        </p:grpSpPr>
        <p:grpSp>
          <p:nvGrpSpPr>
            <p:cNvPr id="33" name="Group 32"/>
            <p:cNvGrpSpPr/>
            <p:nvPr/>
          </p:nvGrpSpPr>
          <p:grpSpPr>
            <a:xfrm>
              <a:off x="800100" y="2100263"/>
              <a:ext cx="7772400" cy="1399288"/>
              <a:chOff x="800101" y="2100263"/>
              <a:chExt cx="7772400" cy="1399288"/>
            </a:xfrm>
          </p:grpSpPr>
          <p:pic>
            <p:nvPicPr>
              <p:cNvPr id="45" name="Picture 4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00101" y="2100263"/>
                <a:ext cx="7772400" cy="1371600"/>
              </a:xfrm>
              <a:prstGeom prst="rect">
                <a:avLst/>
              </a:prstGeom>
            </p:spPr>
          </p:pic>
          <p:sp>
            <p:nvSpPr>
              <p:cNvPr id="46" name="Rectangle 45"/>
              <p:cNvSpPr/>
              <p:nvPr/>
            </p:nvSpPr>
            <p:spPr>
              <a:xfrm>
                <a:off x="800101" y="2992376"/>
                <a:ext cx="7772400" cy="507175"/>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latin typeface="Calibri Light" panose="020F0302020204030204" pitchFamily="34" charset="0"/>
                    <a:cs typeface="Arial" panose="020B0604020202020204" pitchFamily="34" charset="0"/>
                  </a:rPr>
                  <a:t>Quick Guide</a:t>
                </a:r>
                <a:endParaRPr lang="en-US" sz="3600" b="1" dirty="0">
                  <a:solidFill>
                    <a:schemeClr val="tx1"/>
                  </a:solidFill>
                  <a:latin typeface="Calibri Light" panose="020F0302020204030204" pitchFamily="34" charset="0"/>
                  <a:cs typeface="Arial" panose="020B0604020202020204" pitchFamily="34" charset="0"/>
                </a:endParaRPr>
              </a:p>
            </p:txBody>
          </p:sp>
          <p:sp>
            <p:nvSpPr>
              <p:cNvPr id="47" name="Rectangle 46"/>
              <p:cNvSpPr/>
              <p:nvPr/>
            </p:nvSpPr>
            <p:spPr>
              <a:xfrm>
                <a:off x="800101" y="2260856"/>
                <a:ext cx="7751266" cy="579345"/>
              </a:xfrm>
              <a:prstGeom prst="rect">
                <a:avLst/>
              </a:prstGeom>
              <a:solidFill>
                <a:schemeClr val="bg2">
                  <a:lumMod val="1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effectLst>
                      <a:outerShdw blurRad="38100" dist="38100" dir="2700000" algn="tl">
                        <a:srgbClr val="000000">
                          <a:alpha val="43137"/>
                        </a:srgbClr>
                      </a:outerShdw>
                    </a:effectLst>
                  </a:rPr>
                  <a:t>      ABI Band 14 (11.2 </a:t>
                </a:r>
                <a:r>
                  <a:rPr lang="en-US" sz="3600" dirty="0" smtClean="0">
                    <a:effectLst>
                      <a:outerShdw blurRad="38100" dist="38100" dir="2700000" algn="tl">
                        <a:srgbClr val="000000">
                          <a:alpha val="43137"/>
                        </a:srgbClr>
                      </a:outerShdw>
                    </a:effectLst>
                    <a:latin typeface="Symbol" panose="05050102010706020507" pitchFamily="18" charset="2"/>
                  </a:rPr>
                  <a:t>m</a:t>
                </a:r>
                <a:r>
                  <a:rPr lang="en-US" sz="3600" dirty="0" smtClean="0">
                    <a:effectLst>
                      <a:outerShdw blurRad="38100" dist="38100" dir="2700000" algn="tl">
                        <a:srgbClr val="000000">
                          <a:alpha val="43137"/>
                        </a:srgbClr>
                      </a:outerShdw>
                    </a:effectLst>
                  </a:rPr>
                  <a:t>m</a:t>
                </a:r>
                <a:r>
                  <a:rPr lang="en-US" sz="3600" dirty="0">
                    <a:effectLst>
                      <a:outerShdw blurRad="38100" dist="38100" dir="2700000" algn="tl">
                        <a:srgbClr val="000000">
                          <a:alpha val="43137"/>
                        </a:srgbClr>
                      </a:outerShdw>
                    </a:effectLst>
                  </a:rPr>
                  <a:t>)</a:t>
                </a:r>
              </a:p>
            </p:txBody>
          </p:sp>
          <p:pic>
            <p:nvPicPr>
              <p:cNvPr id="48" name="Picture 4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329279" y="3001520"/>
                <a:ext cx="550843" cy="457200"/>
              </a:xfrm>
              <a:prstGeom prst="rect">
                <a:avLst/>
              </a:prstGeom>
            </p:spPr>
          </p:pic>
          <p:pic>
            <p:nvPicPr>
              <p:cNvPr id="49" name="Picture 4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82981" y="2324864"/>
                <a:ext cx="1720122" cy="1097280"/>
              </a:xfrm>
              <a:prstGeom prst="rect">
                <a:avLst/>
              </a:prstGeom>
            </p:spPr>
          </p:pic>
          <p:pic>
            <p:nvPicPr>
              <p:cNvPr id="50" name="Picture 4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918789" y="3001520"/>
                <a:ext cx="457200" cy="457200"/>
              </a:xfrm>
              <a:prstGeom prst="rect">
                <a:avLst/>
              </a:prstGeom>
            </p:spPr>
          </p:pic>
        </p:grpSp>
        <p:cxnSp>
          <p:nvCxnSpPr>
            <p:cNvPr id="44" name="Straight Connector 43"/>
            <p:cNvCxnSpPr/>
            <p:nvPr/>
          </p:nvCxnSpPr>
          <p:spPr>
            <a:xfrm>
              <a:off x="800100" y="3477008"/>
              <a:ext cx="7772400" cy="0"/>
            </a:xfrm>
            <a:prstGeom prst="line">
              <a:avLst/>
            </a:prstGeom>
            <a:ln w="635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grpSp>
      <p:pic>
        <p:nvPicPr>
          <p:cNvPr id="36" name="Picture 3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088612" y="9665528"/>
            <a:ext cx="560896" cy="407924"/>
          </a:xfrm>
          <a:prstGeom prst="rect">
            <a:avLst/>
          </a:prstGeom>
        </p:spPr>
      </p:pic>
      <p:sp>
        <p:nvSpPr>
          <p:cNvPr id="10" name="Rectangle 9"/>
          <p:cNvSpPr/>
          <p:nvPr/>
        </p:nvSpPr>
        <p:spPr>
          <a:xfrm>
            <a:off x="3419856" y="4188941"/>
            <a:ext cx="365760" cy="1977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37160" y="4583556"/>
            <a:ext cx="6309360" cy="2103120"/>
          </a:xfrm>
          <a:prstGeom prst="rect">
            <a:avLst/>
          </a:prstGeom>
        </p:spPr>
      </p:pic>
      <p:sp>
        <p:nvSpPr>
          <p:cNvPr id="7" name="TextBox 6"/>
          <p:cNvSpPr txBox="1"/>
          <p:nvPr/>
        </p:nvSpPr>
        <p:spPr>
          <a:xfrm>
            <a:off x="3916396" y="5802567"/>
            <a:ext cx="710451" cy="276999"/>
          </a:xfrm>
          <a:prstGeom prst="rect">
            <a:avLst/>
          </a:prstGeom>
          <a:noFill/>
        </p:spPr>
        <p:txBody>
          <a:bodyPr wrap="none" rtlCol="0">
            <a:spAutoFit/>
          </a:bodyPr>
          <a:lstStyle/>
          <a:p>
            <a:r>
              <a:rPr lang="en-US" sz="1200" b="1" dirty="0">
                <a:solidFill>
                  <a:srgbClr val="0000FF"/>
                </a:solidFill>
              </a:rPr>
              <a:t>12.3 </a:t>
            </a:r>
            <a:r>
              <a:rPr lang="en-US" sz="1200" b="1" dirty="0">
                <a:solidFill>
                  <a:srgbClr val="0000FF"/>
                </a:solidFill>
                <a:latin typeface="Symbol" panose="05050102010706020507" pitchFamily="18" charset="2"/>
              </a:rPr>
              <a:t>m</a:t>
            </a:r>
            <a:r>
              <a:rPr lang="en-US" sz="1200" b="1" dirty="0">
                <a:solidFill>
                  <a:srgbClr val="0000FF"/>
                </a:solidFill>
              </a:rPr>
              <a:t>m</a:t>
            </a:r>
          </a:p>
        </p:txBody>
      </p:sp>
      <p:sp>
        <p:nvSpPr>
          <p:cNvPr id="25" name="TextBox 24"/>
          <p:cNvSpPr txBox="1"/>
          <p:nvPr/>
        </p:nvSpPr>
        <p:spPr>
          <a:xfrm>
            <a:off x="2447297" y="5802566"/>
            <a:ext cx="710451" cy="276999"/>
          </a:xfrm>
          <a:prstGeom prst="rect">
            <a:avLst/>
          </a:prstGeom>
          <a:noFill/>
        </p:spPr>
        <p:txBody>
          <a:bodyPr wrap="none" rtlCol="0">
            <a:spAutoFit/>
          </a:bodyPr>
          <a:lstStyle/>
          <a:p>
            <a:r>
              <a:rPr lang="en-US" sz="1200" b="1" dirty="0" smtClean="0">
                <a:solidFill>
                  <a:srgbClr val="0000FF"/>
                </a:solidFill>
              </a:rPr>
              <a:t>11.2 </a:t>
            </a:r>
            <a:r>
              <a:rPr lang="en-US" sz="1200" b="1" dirty="0">
                <a:solidFill>
                  <a:srgbClr val="0000FF"/>
                </a:solidFill>
                <a:latin typeface="Symbol" panose="05050102010706020507" pitchFamily="18" charset="2"/>
              </a:rPr>
              <a:t>m</a:t>
            </a:r>
            <a:r>
              <a:rPr lang="en-US" sz="1200" b="1" dirty="0">
                <a:solidFill>
                  <a:srgbClr val="0000FF"/>
                </a:solidFill>
              </a:rPr>
              <a:t>m</a:t>
            </a:r>
          </a:p>
        </p:txBody>
      </p:sp>
      <p:sp>
        <p:nvSpPr>
          <p:cNvPr id="26" name="TextBox 25"/>
          <p:cNvSpPr txBox="1"/>
          <p:nvPr/>
        </p:nvSpPr>
        <p:spPr>
          <a:xfrm>
            <a:off x="1298150" y="5802565"/>
            <a:ext cx="710451" cy="276999"/>
          </a:xfrm>
          <a:prstGeom prst="rect">
            <a:avLst/>
          </a:prstGeom>
          <a:noFill/>
        </p:spPr>
        <p:txBody>
          <a:bodyPr wrap="none" rtlCol="0">
            <a:spAutoFit/>
          </a:bodyPr>
          <a:lstStyle/>
          <a:p>
            <a:r>
              <a:rPr lang="en-US" sz="1200" b="1" dirty="0" smtClean="0">
                <a:solidFill>
                  <a:srgbClr val="0000FF"/>
                </a:solidFill>
              </a:rPr>
              <a:t>10.3 </a:t>
            </a:r>
            <a:r>
              <a:rPr lang="en-US" sz="1200" b="1" dirty="0">
                <a:solidFill>
                  <a:srgbClr val="0000FF"/>
                </a:solidFill>
                <a:latin typeface="Symbol" panose="05050102010706020507" pitchFamily="18" charset="2"/>
              </a:rPr>
              <a:t>m</a:t>
            </a:r>
            <a:r>
              <a:rPr lang="en-US" sz="1200" b="1" dirty="0">
                <a:solidFill>
                  <a:srgbClr val="0000FF"/>
                </a:solidFill>
              </a:rPr>
              <a:t>m</a:t>
            </a:r>
          </a:p>
        </p:txBody>
      </p:sp>
      <p:sp>
        <p:nvSpPr>
          <p:cNvPr id="27" name="TextBox 26"/>
          <p:cNvSpPr txBox="1"/>
          <p:nvPr/>
        </p:nvSpPr>
        <p:spPr>
          <a:xfrm>
            <a:off x="1911760" y="5525568"/>
            <a:ext cx="710451" cy="276999"/>
          </a:xfrm>
          <a:prstGeom prst="rect">
            <a:avLst/>
          </a:prstGeom>
          <a:noFill/>
        </p:spPr>
        <p:txBody>
          <a:bodyPr wrap="none" rtlCol="0">
            <a:spAutoFit/>
          </a:bodyPr>
          <a:lstStyle/>
          <a:p>
            <a:r>
              <a:rPr lang="en-US" sz="1200" b="1" dirty="0" smtClean="0">
                <a:solidFill>
                  <a:srgbClr val="FF0000"/>
                </a:solidFill>
              </a:rPr>
              <a:t>10.7 </a:t>
            </a:r>
            <a:r>
              <a:rPr lang="en-US" sz="1200" b="1" dirty="0">
                <a:solidFill>
                  <a:srgbClr val="FF0000"/>
                </a:solidFill>
                <a:latin typeface="Symbol" panose="05050102010706020507" pitchFamily="18" charset="2"/>
              </a:rPr>
              <a:t>m</a:t>
            </a:r>
            <a:r>
              <a:rPr lang="en-US" sz="1200" b="1" dirty="0">
                <a:solidFill>
                  <a:srgbClr val="FF0000"/>
                </a:solidFill>
              </a:rPr>
              <a:t>m</a:t>
            </a:r>
          </a:p>
        </p:txBody>
      </p:sp>
      <p:sp>
        <p:nvSpPr>
          <p:cNvPr id="8" name="Rectangle 7"/>
          <p:cNvSpPr/>
          <p:nvPr/>
        </p:nvSpPr>
        <p:spPr>
          <a:xfrm>
            <a:off x="6060558" y="4583556"/>
            <a:ext cx="1588950" cy="20122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Left: U.S. Standard Atmosphere Earth-emitted temperatures and spectral responses for </a:t>
            </a:r>
            <a:r>
              <a:rPr lang="en-US" sz="1100" b="1" dirty="0">
                <a:solidFill>
                  <a:srgbClr val="0000FF"/>
                </a:solidFill>
              </a:rPr>
              <a:t>ABI</a:t>
            </a:r>
            <a:r>
              <a:rPr lang="en-US" sz="1100" dirty="0"/>
              <a:t> and </a:t>
            </a:r>
            <a:r>
              <a:rPr lang="en-US" sz="1100" b="1" dirty="0">
                <a:solidFill>
                  <a:srgbClr val="FF0000"/>
                </a:solidFill>
              </a:rPr>
              <a:t>GOES-13</a:t>
            </a:r>
            <a:r>
              <a:rPr lang="en-US" sz="1100" dirty="0"/>
              <a:t> Window Channels.  The Legacy channel (</a:t>
            </a:r>
            <a:r>
              <a:rPr lang="en-US" sz="1100" b="1" dirty="0">
                <a:solidFill>
                  <a:srgbClr val="FF0000"/>
                </a:solidFill>
              </a:rPr>
              <a:t>10.7 </a:t>
            </a:r>
            <a:r>
              <a:rPr lang="en-US" sz="1100" b="1" dirty="0">
                <a:solidFill>
                  <a:srgbClr val="FF0000"/>
                </a:solidFill>
                <a:latin typeface="Symbol" panose="05050102010706020507" pitchFamily="18" charset="2"/>
              </a:rPr>
              <a:t>m</a:t>
            </a:r>
            <a:r>
              <a:rPr lang="en-US" sz="1100" b="1" dirty="0">
                <a:solidFill>
                  <a:srgbClr val="FF0000"/>
                </a:solidFill>
              </a:rPr>
              <a:t>m</a:t>
            </a:r>
            <a:r>
              <a:rPr lang="en-US" sz="1100" dirty="0"/>
              <a:t>) covers parts of the </a:t>
            </a:r>
            <a:r>
              <a:rPr lang="en-US" sz="1100" b="1" dirty="0">
                <a:solidFill>
                  <a:srgbClr val="0000FF"/>
                </a:solidFill>
              </a:rPr>
              <a:t>10.3 </a:t>
            </a:r>
            <a:r>
              <a:rPr lang="en-US" sz="1100" b="1" dirty="0">
                <a:solidFill>
                  <a:srgbClr val="0000FF"/>
                </a:solidFill>
                <a:latin typeface="Symbol" panose="05050102010706020507" pitchFamily="18" charset="2"/>
              </a:rPr>
              <a:t>m</a:t>
            </a:r>
            <a:r>
              <a:rPr lang="en-US" sz="1100" b="1" dirty="0">
                <a:solidFill>
                  <a:srgbClr val="0000FF"/>
                </a:solidFill>
              </a:rPr>
              <a:t>m</a:t>
            </a:r>
            <a:r>
              <a:rPr lang="en-US" sz="1100" dirty="0"/>
              <a:t> and </a:t>
            </a:r>
            <a:r>
              <a:rPr lang="en-US" sz="1100" b="1" dirty="0">
                <a:solidFill>
                  <a:srgbClr val="0000FF"/>
                </a:solidFill>
              </a:rPr>
              <a:t>11.2 </a:t>
            </a:r>
            <a:r>
              <a:rPr lang="en-US" sz="1100" b="1" dirty="0">
                <a:solidFill>
                  <a:srgbClr val="0000FF"/>
                </a:solidFill>
                <a:latin typeface="Symbol" panose="05050102010706020507" pitchFamily="18" charset="2"/>
              </a:rPr>
              <a:t>m</a:t>
            </a:r>
            <a:r>
              <a:rPr lang="en-US" sz="1100" b="1" dirty="0">
                <a:solidFill>
                  <a:srgbClr val="0000FF"/>
                </a:solidFill>
              </a:rPr>
              <a:t>m </a:t>
            </a:r>
            <a:r>
              <a:rPr lang="en-US" sz="1100" dirty="0"/>
              <a:t>bands on </a:t>
            </a:r>
            <a:r>
              <a:rPr lang="en-US" sz="1100" b="1" dirty="0">
                <a:solidFill>
                  <a:srgbClr val="0000FF"/>
                </a:solidFill>
              </a:rPr>
              <a:t>ABI</a:t>
            </a:r>
            <a:r>
              <a:rPr lang="en-US" sz="1100" dirty="0"/>
              <a:t>  (Figure:  Mat </a:t>
            </a:r>
            <a:r>
              <a:rPr lang="en-US" sz="1100" dirty="0" err="1"/>
              <a:t>Gunshor</a:t>
            </a:r>
            <a:r>
              <a:rPr lang="en-US" sz="1100" dirty="0"/>
              <a:t>, CIMSS)</a:t>
            </a:r>
          </a:p>
        </p:txBody>
      </p:sp>
    </p:spTree>
    <p:custDataLst>
      <p:tags r:id="rId1"/>
    </p:custDataLst>
    <p:extLst>
      <p:ext uri="{BB962C8B-B14F-4D97-AF65-F5344CB8AC3E}">
        <p14:creationId xmlns:p14="http://schemas.microsoft.com/office/powerpoint/2010/main" val="361152689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70670" y="1692506"/>
            <a:ext cx="5290780" cy="4031460"/>
          </a:xfrm>
          <a:prstGeom prst="rect">
            <a:avLst/>
          </a:prstGeom>
          <a:ln w="50800">
            <a:solidFill>
              <a:schemeClr val="tx1"/>
            </a:solidFill>
          </a:ln>
        </p:spPr>
      </p:pic>
      <p:pic>
        <p:nvPicPr>
          <p:cNvPr id="51" name="Picture 2" descr="AtmosphericWindowsABI.PNG"/>
          <p:cNvPicPr>
            <a:picLocks noChangeAspect="1" noChangeArrowheads="1"/>
          </p:cNvPicPr>
          <p:nvPr/>
        </p:nvPicPr>
        <p:blipFill rotWithShape="1">
          <a:blip r:embed="rId5">
            <a:extLst>
              <a:ext uri="{28A0092B-C50C-407E-A947-70E740481C1C}">
                <a14:useLocalDpi xmlns:a14="http://schemas.microsoft.com/office/drawing/2010/main" val="0"/>
              </a:ext>
            </a:extLst>
          </a:blip>
          <a:srcRect l="48041" t="55008" r="13494"/>
          <a:stretch/>
        </p:blipFill>
        <p:spPr bwMode="auto">
          <a:xfrm>
            <a:off x="2174145" y="6984045"/>
            <a:ext cx="3365301" cy="292608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749412" y="7591985"/>
            <a:ext cx="705642" cy="228600"/>
          </a:xfrm>
          <a:prstGeom prst="rect">
            <a:avLst/>
          </a:prstGeom>
          <a:solidFill>
            <a:schemeClr val="bg1">
              <a:lumMod val="95000"/>
            </a:schemeClr>
          </a:solidFill>
        </p:spPr>
        <p:txBody>
          <a:bodyPr wrap="none" rtlCol="0">
            <a:spAutoFit/>
          </a:bodyPr>
          <a:lstStyle/>
          <a:p>
            <a:r>
              <a:rPr lang="en-US" sz="1200" b="1" dirty="0" smtClean="0"/>
              <a:t>10.3 </a:t>
            </a:r>
            <a:r>
              <a:rPr lang="en-US" sz="1200" b="1" dirty="0" smtClean="0">
                <a:latin typeface="Symbol" panose="05050102010706020507" pitchFamily="18" charset="2"/>
              </a:rPr>
              <a:t>m</a:t>
            </a:r>
            <a:r>
              <a:rPr lang="en-US" sz="1200" b="1" dirty="0" smtClean="0"/>
              <a:t>m</a:t>
            </a:r>
            <a:endParaRPr lang="en-US" sz="1200" b="1" dirty="0"/>
          </a:p>
        </p:txBody>
      </p:sp>
      <p:sp>
        <p:nvSpPr>
          <p:cNvPr id="55" name="TextBox 54"/>
          <p:cNvSpPr txBox="1"/>
          <p:nvPr/>
        </p:nvSpPr>
        <p:spPr>
          <a:xfrm>
            <a:off x="3298000" y="7983539"/>
            <a:ext cx="710451" cy="228600"/>
          </a:xfrm>
          <a:prstGeom prst="rect">
            <a:avLst/>
          </a:prstGeom>
          <a:solidFill>
            <a:schemeClr val="bg1">
              <a:lumMod val="95000"/>
            </a:schemeClr>
          </a:solidFill>
        </p:spPr>
        <p:txBody>
          <a:bodyPr wrap="none" rtlCol="0">
            <a:spAutoFit/>
          </a:bodyPr>
          <a:lstStyle/>
          <a:p>
            <a:r>
              <a:rPr lang="en-US" sz="1200" b="1" dirty="0" smtClean="0"/>
              <a:t>11.2 </a:t>
            </a:r>
            <a:r>
              <a:rPr lang="en-US" sz="1200" b="1" dirty="0" smtClean="0">
                <a:latin typeface="Symbol" panose="05050102010706020507" pitchFamily="18" charset="2"/>
              </a:rPr>
              <a:t>m</a:t>
            </a:r>
            <a:r>
              <a:rPr lang="en-US" sz="1200" b="1" dirty="0" smtClean="0"/>
              <a:t>m</a:t>
            </a:r>
            <a:endParaRPr lang="en-US" sz="1200" b="1" dirty="0"/>
          </a:p>
        </p:txBody>
      </p:sp>
      <p:sp>
        <p:nvSpPr>
          <p:cNvPr id="4" name="TextBox 3"/>
          <p:cNvSpPr txBox="1"/>
          <p:nvPr/>
        </p:nvSpPr>
        <p:spPr>
          <a:xfrm>
            <a:off x="40945" y="1390697"/>
            <a:ext cx="2022576" cy="584775"/>
          </a:xfrm>
          <a:prstGeom prst="rect">
            <a:avLst/>
          </a:prstGeom>
          <a:noFill/>
        </p:spPr>
        <p:txBody>
          <a:bodyPr wrap="square" rtlCol="0">
            <a:spAutoFit/>
          </a:bodyPr>
          <a:lstStyle/>
          <a:p>
            <a:r>
              <a:rPr lang="en-US" sz="1600" b="1" dirty="0" smtClean="0">
                <a:solidFill>
                  <a:schemeClr val="accent1">
                    <a:lumMod val="50000"/>
                  </a:schemeClr>
                </a:solidFill>
              </a:rPr>
              <a:t>Satellite Image Interpretation</a:t>
            </a:r>
          </a:p>
        </p:txBody>
      </p:sp>
      <p:sp>
        <p:nvSpPr>
          <p:cNvPr id="38" name="TextBox 37"/>
          <p:cNvSpPr txBox="1"/>
          <p:nvPr/>
        </p:nvSpPr>
        <p:spPr>
          <a:xfrm>
            <a:off x="125572" y="2009767"/>
            <a:ext cx="1937949" cy="3970318"/>
          </a:xfrm>
          <a:prstGeom prst="rect">
            <a:avLst/>
          </a:prstGeom>
          <a:solidFill>
            <a:schemeClr val="accent1">
              <a:lumMod val="50000"/>
            </a:schemeClr>
          </a:solidFill>
          <a:ln>
            <a:solidFill>
              <a:schemeClr val="accent1">
                <a:lumMod val="50000"/>
              </a:schemeClr>
            </a:solidFill>
          </a:ln>
        </p:spPr>
        <p:txBody>
          <a:bodyPr wrap="square" rtlCol="0">
            <a:spAutoFit/>
          </a:bodyPr>
          <a:lstStyle/>
          <a:p>
            <a:pPr marL="400050"/>
            <a:endParaRPr lang="en-US" sz="1200" b="1" dirty="0" smtClean="0">
              <a:solidFill>
                <a:schemeClr val="bg1"/>
              </a:solidFill>
            </a:endParaRPr>
          </a:p>
          <a:p>
            <a:pPr marL="400050"/>
            <a:r>
              <a:rPr lang="en-US" sz="1200" b="1" dirty="0" smtClean="0">
                <a:solidFill>
                  <a:schemeClr val="bg1"/>
                </a:solidFill>
              </a:rPr>
              <a:t>11.2 </a:t>
            </a:r>
            <a:r>
              <a:rPr lang="en-US" sz="1200" b="1" dirty="0" err="1">
                <a:solidFill>
                  <a:schemeClr val="bg1"/>
                </a:solidFill>
              </a:rPr>
              <a:t>μm</a:t>
            </a:r>
            <a:r>
              <a:rPr lang="en-US" sz="1200" dirty="0">
                <a:solidFill>
                  <a:schemeClr val="bg1"/>
                </a:solidFill>
              </a:rPr>
              <a:t> </a:t>
            </a:r>
            <a:r>
              <a:rPr lang="en-US" sz="1200" b="1" dirty="0" smtClean="0">
                <a:solidFill>
                  <a:schemeClr val="bg1"/>
                </a:solidFill>
              </a:rPr>
              <a:t>Brightness Temperatures (BTs) over cold cloud tops, such as overshooting tops, will be very similar to </a:t>
            </a:r>
            <a:r>
              <a:rPr lang="en-US" sz="1200" b="1" dirty="0">
                <a:solidFill>
                  <a:schemeClr val="bg1"/>
                </a:solidFill>
              </a:rPr>
              <a:t>10.3 </a:t>
            </a:r>
            <a:r>
              <a:rPr lang="en-US" sz="1200" b="1" dirty="0" err="1">
                <a:solidFill>
                  <a:schemeClr val="bg1"/>
                </a:solidFill>
              </a:rPr>
              <a:t>μm</a:t>
            </a:r>
            <a:r>
              <a:rPr lang="en-US" sz="1200" b="1" dirty="0">
                <a:solidFill>
                  <a:schemeClr val="bg1"/>
                </a:solidFill>
              </a:rPr>
              <a:t> </a:t>
            </a:r>
            <a:r>
              <a:rPr lang="en-US" sz="1200" b="1" dirty="0" smtClean="0">
                <a:solidFill>
                  <a:schemeClr val="bg1"/>
                </a:solidFill>
              </a:rPr>
              <a:t>Clean </a:t>
            </a:r>
            <a:r>
              <a:rPr lang="en-US" sz="1200" b="1" dirty="0">
                <a:solidFill>
                  <a:schemeClr val="bg1"/>
                </a:solidFill>
              </a:rPr>
              <a:t>Window </a:t>
            </a:r>
            <a:r>
              <a:rPr lang="en-US" sz="1200" b="1" dirty="0" smtClean="0">
                <a:solidFill>
                  <a:schemeClr val="bg1"/>
                </a:solidFill>
              </a:rPr>
              <a:t>BTs because there is little water vapor above the overshoot to absorb energy.</a:t>
            </a:r>
          </a:p>
          <a:p>
            <a:pPr marL="400050"/>
            <a:endParaRPr lang="en-US" sz="1200" b="1" i="1" dirty="0" smtClean="0">
              <a:solidFill>
                <a:schemeClr val="bg1"/>
              </a:solidFill>
            </a:endParaRPr>
          </a:p>
          <a:p>
            <a:pPr marL="400050"/>
            <a:r>
              <a:rPr lang="en-US" sz="1200" b="1" dirty="0" smtClean="0">
                <a:solidFill>
                  <a:schemeClr val="bg1"/>
                </a:solidFill>
              </a:rPr>
              <a:t>In clear air over land or water, the 11.2 </a:t>
            </a:r>
            <a:r>
              <a:rPr lang="en-US" sz="1200" b="1" dirty="0" err="1">
                <a:solidFill>
                  <a:schemeClr val="bg1"/>
                </a:solidFill>
              </a:rPr>
              <a:t>μm</a:t>
            </a:r>
            <a:r>
              <a:rPr lang="en-US" sz="1200" b="1" dirty="0">
                <a:solidFill>
                  <a:schemeClr val="bg1"/>
                </a:solidFill>
              </a:rPr>
              <a:t> </a:t>
            </a:r>
            <a:r>
              <a:rPr lang="en-US" sz="1200" b="1" dirty="0" smtClean="0">
                <a:solidFill>
                  <a:schemeClr val="bg1"/>
                </a:solidFill>
              </a:rPr>
              <a:t>channel BT will be cooler than the clean window BT because of energy absorption by water vapor.</a:t>
            </a:r>
          </a:p>
        </p:txBody>
      </p:sp>
      <p:sp>
        <p:nvSpPr>
          <p:cNvPr id="26" name="Text Box 2"/>
          <p:cNvSpPr txBox="1">
            <a:spLocks noChangeArrowheads="1"/>
          </p:cNvSpPr>
          <p:nvPr/>
        </p:nvSpPr>
        <p:spPr bwMode="auto">
          <a:xfrm>
            <a:off x="224297" y="3117357"/>
            <a:ext cx="258445" cy="258445"/>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400" b="1" dirty="0">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1</a:t>
            </a:r>
            <a:endParaRPr lang="en-US" sz="1100"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1" name="Text Box 2"/>
          <p:cNvSpPr txBox="1">
            <a:spLocks noChangeArrowheads="1"/>
          </p:cNvSpPr>
          <p:nvPr/>
        </p:nvSpPr>
        <p:spPr bwMode="auto">
          <a:xfrm>
            <a:off x="224296" y="4913259"/>
            <a:ext cx="258445" cy="258445"/>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400" b="1" dirty="0" smtClean="0">
                <a:solidFill>
                  <a:srgbClr val="FFFFFF"/>
                </a:solidFill>
                <a:latin typeface="Calibri" panose="020F0502020204030204" pitchFamily="34" charset="0"/>
                <a:ea typeface="Calibri" panose="020F0502020204030204" pitchFamily="34" charset="0"/>
                <a:cs typeface="Times New Roman" panose="02020603050405020304" pitchFamily="18" charset="0"/>
              </a:rPr>
              <a:t>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67" name="Group 66"/>
          <p:cNvGrpSpPr/>
          <p:nvPr/>
        </p:nvGrpSpPr>
        <p:grpSpPr>
          <a:xfrm>
            <a:off x="0" y="-5145"/>
            <a:ext cx="7772400" cy="1399288"/>
            <a:chOff x="800100" y="2064638"/>
            <a:chExt cx="7772400" cy="1399288"/>
          </a:xfrm>
        </p:grpSpPr>
        <p:grpSp>
          <p:nvGrpSpPr>
            <p:cNvPr id="71" name="Group 70"/>
            <p:cNvGrpSpPr/>
            <p:nvPr/>
          </p:nvGrpSpPr>
          <p:grpSpPr>
            <a:xfrm>
              <a:off x="800100" y="2064638"/>
              <a:ext cx="7772400" cy="1399288"/>
              <a:chOff x="800101" y="2064638"/>
              <a:chExt cx="7772400" cy="1399288"/>
            </a:xfrm>
          </p:grpSpPr>
          <p:pic>
            <p:nvPicPr>
              <p:cNvPr id="73" name="Picture 7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00101" y="2064638"/>
                <a:ext cx="7772400" cy="1371600"/>
              </a:xfrm>
              <a:prstGeom prst="rect">
                <a:avLst/>
              </a:prstGeom>
            </p:spPr>
          </p:pic>
          <p:sp>
            <p:nvSpPr>
              <p:cNvPr id="74" name="Rectangle 73"/>
              <p:cNvSpPr/>
              <p:nvPr/>
            </p:nvSpPr>
            <p:spPr>
              <a:xfrm>
                <a:off x="800101" y="2956751"/>
                <a:ext cx="7772400" cy="507175"/>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latin typeface="Calibri Light" panose="020F0302020204030204" pitchFamily="34" charset="0"/>
                    <a:cs typeface="Arial" panose="020B0604020202020204" pitchFamily="34" charset="0"/>
                  </a:rPr>
                  <a:t>IR Longwave Window</a:t>
                </a:r>
                <a:endParaRPr lang="en-US" sz="3600" b="1" dirty="0">
                  <a:solidFill>
                    <a:schemeClr val="tx1"/>
                  </a:solidFill>
                  <a:latin typeface="Calibri Light" panose="020F0302020204030204" pitchFamily="34" charset="0"/>
                  <a:cs typeface="Arial" panose="020B0604020202020204" pitchFamily="34" charset="0"/>
                </a:endParaRPr>
              </a:p>
            </p:txBody>
          </p:sp>
          <p:sp>
            <p:nvSpPr>
              <p:cNvPr id="75" name="Rectangle 74"/>
              <p:cNvSpPr/>
              <p:nvPr/>
            </p:nvSpPr>
            <p:spPr>
              <a:xfrm>
                <a:off x="800101" y="2227606"/>
                <a:ext cx="7751266" cy="579345"/>
              </a:xfrm>
              <a:prstGeom prst="rect">
                <a:avLst/>
              </a:prstGeom>
              <a:solidFill>
                <a:schemeClr val="bg2">
                  <a:lumMod val="1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effectLst>
                      <a:outerShdw blurRad="38100" dist="38100" dir="2700000" algn="tl">
                        <a:srgbClr val="000000">
                          <a:alpha val="43137"/>
                        </a:srgbClr>
                      </a:outerShdw>
                    </a:effectLst>
                  </a:rPr>
                  <a:t>      ABI Band 14 (11.2 </a:t>
                </a:r>
                <a:r>
                  <a:rPr lang="en-US" sz="3600" dirty="0" smtClean="0">
                    <a:effectLst>
                      <a:outerShdw blurRad="38100" dist="38100" dir="2700000" algn="tl">
                        <a:srgbClr val="000000">
                          <a:alpha val="43137"/>
                        </a:srgbClr>
                      </a:outerShdw>
                    </a:effectLst>
                    <a:latin typeface="Symbol" panose="05050102010706020507" pitchFamily="18" charset="2"/>
                  </a:rPr>
                  <a:t>m</a:t>
                </a:r>
                <a:r>
                  <a:rPr lang="en-US" sz="3600" dirty="0" smtClean="0">
                    <a:effectLst>
                      <a:outerShdw blurRad="38100" dist="38100" dir="2700000" algn="tl">
                        <a:srgbClr val="000000">
                          <a:alpha val="43137"/>
                        </a:srgbClr>
                      </a:outerShdw>
                    </a:effectLst>
                  </a:rPr>
                  <a:t>m)</a:t>
                </a:r>
                <a:endParaRPr lang="en-US" sz="3600" dirty="0">
                  <a:effectLst>
                    <a:outerShdw blurRad="38100" dist="38100" dir="2700000" algn="tl">
                      <a:srgbClr val="000000">
                        <a:alpha val="43137"/>
                      </a:srgbClr>
                    </a:outerShdw>
                  </a:effectLst>
                </a:endParaRPr>
              </a:p>
            </p:txBody>
          </p:sp>
          <p:pic>
            <p:nvPicPr>
              <p:cNvPr id="81" name="Picture 8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329279" y="2961061"/>
                <a:ext cx="550843" cy="457200"/>
              </a:xfrm>
              <a:prstGeom prst="rect">
                <a:avLst/>
              </a:prstGeom>
            </p:spPr>
          </p:pic>
          <p:pic>
            <p:nvPicPr>
              <p:cNvPr id="86" name="Picture 8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82981" y="2289239"/>
                <a:ext cx="1720122" cy="1097280"/>
              </a:xfrm>
              <a:prstGeom prst="rect">
                <a:avLst/>
              </a:prstGeom>
            </p:spPr>
          </p:pic>
          <p:pic>
            <p:nvPicPr>
              <p:cNvPr id="89" name="Picture 8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918789" y="2961061"/>
                <a:ext cx="457200" cy="457200"/>
              </a:xfrm>
              <a:prstGeom prst="rect">
                <a:avLst/>
              </a:prstGeom>
            </p:spPr>
          </p:pic>
        </p:grpSp>
        <p:cxnSp>
          <p:nvCxnSpPr>
            <p:cNvPr id="72" name="Straight Connector 71"/>
            <p:cNvCxnSpPr/>
            <p:nvPr/>
          </p:nvCxnSpPr>
          <p:spPr>
            <a:xfrm>
              <a:off x="800100" y="3441383"/>
              <a:ext cx="7772400" cy="0"/>
            </a:xfrm>
            <a:prstGeom prst="line">
              <a:avLst/>
            </a:prstGeom>
            <a:ln w="635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grpSp>
      <p:sp>
        <p:nvSpPr>
          <p:cNvPr id="70" name="Text Box 2"/>
          <p:cNvSpPr txBox="1">
            <a:spLocks noChangeArrowheads="1"/>
          </p:cNvSpPr>
          <p:nvPr/>
        </p:nvSpPr>
        <p:spPr bwMode="auto">
          <a:xfrm>
            <a:off x="2224784" y="5786284"/>
            <a:ext cx="5351104" cy="518824"/>
          </a:xfrm>
          <a:prstGeom prst="rect">
            <a:avLst/>
          </a:prstGeom>
          <a:solidFill>
            <a:schemeClr val="bg2">
              <a:lumMod val="90000"/>
            </a:schemeClr>
          </a:solidFill>
          <a:ln w="50800">
            <a:solidFill>
              <a:srgbClr val="000000"/>
            </a:solidFill>
          </a:ln>
        </p:spPr>
        <p:txBody>
          <a:bodyPr rot="0" vert="horz" wrap="square" lIns="91440" tIns="45720" rIns="91440" bIns="45720" anchor="t" anchorCtr="0">
            <a:noAutofit/>
          </a:bodyPr>
          <a:lstStyle/>
          <a:p>
            <a:pPr algn="ctr">
              <a:lnSpc>
                <a:spcPct val="107000"/>
              </a:lnSpc>
              <a:spcAft>
                <a:spcPts val="800"/>
              </a:spcAft>
            </a:pPr>
            <a:r>
              <a:rPr lang="en-US" sz="1200" b="1" i="1" dirty="0" smtClean="0">
                <a:latin typeface="Calibri" panose="020F0502020204030204" pitchFamily="34" charset="0"/>
                <a:ea typeface="Calibri" panose="020F0502020204030204" pitchFamily="34" charset="0"/>
                <a:cs typeface="Times New Roman" panose="02020603050405020304" pitchFamily="18" charset="0"/>
              </a:rPr>
              <a:t>GOES-16 11.2 </a:t>
            </a:r>
            <a:r>
              <a:rPr lang="en-US" sz="1200" b="1" i="1" dirty="0" err="1"/>
              <a:t>μm</a:t>
            </a:r>
            <a:r>
              <a:rPr lang="en-US" sz="1200" b="1" dirty="0"/>
              <a:t> </a:t>
            </a:r>
            <a:r>
              <a:rPr lang="en-US" sz="1200" b="1" i="1" dirty="0" smtClean="0">
                <a:latin typeface="Calibri" panose="020F0502020204030204" pitchFamily="34" charset="0"/>
                <a:ea typeface="Calibri" panose="020F0502020204030204" pitchFamily="34" charset="0"/>
                <a:cs typeface="Times New Roman" panose="02020603050405020304" pitchFamily="18" charset="0"/>
              </a:rPr>
              <a:t>Infrared Imagery, 2027 UTC on 22 August 2017 showing a tropical wave over the southeastern Gulf of Mexico</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2" name="Text Box 2"/>
          <p:cNvSpPr txBox="1">
            <a:spLocks noChangeArrowheads="1"/>
          </p:cNvSpPr>
          <p:nvPr/>
        </p:nvSpPr>
        <p:spPr bwMode="auto">
          <a:xfrm>
            <a:off x="5101432" y="1751322"/>
            <a:ext cx="258445" cy="258445"/>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lnSpc>
                <a:spcPct val="107000"/>
              </a:lnSpc>
              <a:spcAft>
                <a:spcPts val="800"/>
              </a:spcAft>
            </a:pPr>
            <a:r>
              <a:rPr lang="en-US" sz="1100" b="1" dirty="0" smtClean="0">
                <a:solidFill>
                  <a:schemeClr val="bg1"/>
                </a:solidFill>
                <a:effectLst>
                  <a:glow rad="228600">
                    <a:schemeClr val="tx1">
                      <a:lumMod val="75000"/>
                      <a:lumOff val="25000"/>
                      <a:alpha val="60000"/>
                    </a:schemeClr>
                  </a:glow>
                </a:effectLst>
                <a:latin typeface="Calibri" panose="020F0502020204030204" pitchFamily="34" charset="0"/>
                <a:ea typeface="Calibri" panose="020F0502020204030204" pitchFamily="34" charset="0"/>
                <a:cs typeface="Times New Roman" panose="02020603050405020304" pitchFamily="18" charset="0"/>
              </a:rPr>
              <a:t>2</a:t>
            </a:r>
            <a:endParaRPr lang="en-US" sz="1100" b="1" dirty="0">
              <a:solidFill>
                <a:schemeClr val="bg1"/>
              </a:solidFill>
              <a:effectLst>
                <a:glow rad="228600">
                  <a:schemeClr val="tx1">
                    <a:lumMod val="75000"/>
                    <a:lumOff val="25000"/>
                    <a:alpha val="60000"/>
                  </a:schemeClr>
                </a:glow>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Rectangle 14"/>
          <p:cNvSpPr/>
          <p:nvPr/>
        </p:nvSpPr>
        <p:spPr>
          <a:xfrm>
            <a:off x="5667569" y="7315200"/>
            <a:ext cx="2053473" cy="2009653"/>
          </a:xfrm>
          <a:prstGeom prst="rect">
            <a:avLst/>
          </a:prstGeom>
          <a:ln>
            <a:solidFill>
              <a:schemeClr val="accent1"/>
            </a:solidFill>
          </a:ln>
        </p:spPr>
        <p:txBody>
          <a:bodyPr wrap="square">
            <a:spAutoFit/>
          </a:bodyPr>
          <a:lstStyle/>
          <a:p>
            <a:pPr algn="ctr">
              <a:lnSpc>
                <a:spcPct val="107000"/>
              </a:lnSpc>
              <a:spcAft>
                <a:spcPts val="800"/>
              </a:spcAft>
            </a:pPr>
            <a:r>
              <a:rPr lang="en-US" b="1" u="sng" dirty="0">
                <a:solidFill>
                  <a:schemeClr val="accent5">
                    <a:lumMod val="75000"/>
                  </a:schemeClr>
                </a:solidFill>
              </a:rPr>
              <a:t>Resources</a:t>
            </a:r>
          </a:p>
          <a:p>
            <a:pPr algn="ctr">
              <a:spcAft>
                <a:spcPts val="800"/>
              </a:spcAft>
            </a:pPr>
            <a:r>
              <a:rPr lang="en-US" sz="1200" b="1" dirty="0" smtClean="0">
                <a:effectLst/>
                <a:latin typeface="Calibri" panose="020F0502020204030204" pitchFamily="34" charset="0"/>
                <a:ea typeface="Calibri" panose="020F0502020204030204" pitchFamily="34" charset="0"/>
                <a:cs typeface="Times New Roman" panose="02020603050405020304" pitchFamily="18" charset="0"/>
              </a:rPr>
              <a:t>BAMS Article</a:t>
            </a:r>
          </a:p>
          <a:p>
            <a:pPr algn="ctr">
              <a:spcAft>
                <a:spcPts val="800"/>
              </a:spcAft>
            </a:pPr>
            <a:r>
              <a:rPr lang="en-US" sz="1200" b="1" dirty="0" smtClean="0">
                <a:latin typeface="Calibri" panose="020F0502020204030204" pitchFamily="34" charset="0"/>
                <a:ea typeface="Calibri" panose="020F0502020204030204" pitchFamily="34" charset="0"/>
                <a:cs typeface="Times New Roman" panose="02020603050405020304" pitchFamily="18" charset="0"/>
                <a:hlinkClick r:id="rId10"/>
              </a:rPr>
              <a:t>Schmit et al. 2017</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800"/>
              </a:spcAft>
            </a:pPr>
            <a:r>
              <a:rPr lang="en-US" sz="1200" b="1" dirty="0" smtClean="0">
                <a:effectLst/>
                <a:latin typeface="Calibri" panose="020F0502020204030204" pitchFamily="34" charset="0"/>
                <a:ea typeface="Calibri" panose="020F0502020204030204" pitchFamily="34" charset="0"/>
                <a:cs typeface="Times New Roman" panose="02020603050405020304" pitchFamily="18" charset="0"/>
              </a:rPr>
              <a:t>GOES-R.GOV</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ctr">
              <a:spcAft>
                <a:spcPts val="800"/>
              </a:spcAft>
            </a:pPr>
            <a:r>
              <a:rPr lang="en-US" sz="1200" u="sng" dirty="0" smtClean="0">
                <a:solidFill>
                  <a:schemeClr val="accent5"/>
                </a:solidFill>
                <a:latin typeface="Calibri" panose="020F0502020204030204" pitchFamily="34" charset="0"/>
                <a:ea typeface="Calibri" panose="020F0502020204030204" pitchFamily="34" charset="0"/>
                <a:cs typeface="Times New Roman" panose="02020603050405020304" pitchFamily="18" charset="0"/>
                <a:hlinkClick r:id="rId11"/>
              </a:rPr>
              <a:t>Band 14 Fact Sheet</a:t>
            </a:r>
            <a:endParaRPr lang="en-US" sz="1200" u="sng" dirty="0" smtClean="0">
              <a:solidFill>
                <a:schemeClr val="accent5"/>
              </a:solidFill>
              <a:latin typeface="Calibri" panose="020F0502020204030204" pitchFamily="34" charset="0"/>
              <a:ea typeface="Calibri" panose="020F0502020204030204" pitchFamily="34" charset="0"/>
              <a:cs typeface="Times New Roman" panose="02020603050405020304" pitchFamily="18" charset="0"/>
            </a:endParaRPr>
          </a:p>
          <a:p>
            <a:pPr algn="ctr">
              <a:spcAft>
                <a:spcPts val="800"/>
              </a:spcAft>
            </a:pPr>
            <a:r>
              <a:rPr lang="en-US" sz="1200" b="1" u="sng"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Hyperlinks </a:t>
            </a:r>
            <a:r>
              <a:rPr lang="en-US" sz="1200" b="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do not work in AWIPS but they do in </a:t>
            </a:r>
            <a:r>
              <a:rPr lang="en-US" sz="1200" b="1" u="sng" dirty="0" err="1"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VLab</a:t>
            </a:r>
            <a:endParaRPr lang="en-US" sz="1200" b="1" u="sng"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54" name="TextBox 53"/>
          <p:cNvSpPr txBox="1"/>
          <p:nvPr/>
        </p:nvSpPr>
        <p:spPr>
          <a:xfrm>
            <a:off x="3955501" y="7594502"/>
            <a:ext cx="710451" cy="228600"/>
          </a:xfrm>
          <a:prstGeom prst="rect">
            <a:avLst/>
          </a:prstGeom>
          <a:solidFill>
            <a:schemeClr val="bg1">
              <a:lumMod val="95000"/>
            </a:schemeClr>
          </a:solidFill>
        </p:spPr>
        <p:txBody>
          <a:bodyPr wrap="none" rtlCol="0">
            <a:spAutoFit/>
          </a:bodyPr>
          <a:lstStyle/>
          <a:p>
            <a:r>
              <a:rPr lang="en-US" sz="1200" b="1" dirty="0" smtClean="0"/>
              <a:t>12.3 </a:t>
            </a:r>
            <a:r>
              <a:rPr lang="en-US" sz="1200" b="1" dirty="0" smtClean="0">
                <a:latin typeface="Symbol" panose="05050102010706020507" pitchFamily="18" charset="2"/>
              </a:rPr>
              <a:t>m</a:t>
            </a:r>
            <a:r>
              <a:rPr lang="en-US" sz="1200" b="1" dirty="0" smtClean="0"/>
              <a:t>m</a:t>
            </a:r>
            <a:endParaRPr lang="en-US" sz="1200" b="1" dirty="0"/>
          </a:p>
        </p:txBody>
      </p:sp>
      <p:sp>
        <p:nvSpPr>
          <p:cNvPr id="58" name="Text Box 2"/>
          <p:cNvSpPr txBox="1">
            <a:spLocks noChangeArrowheads="1"/>
          </p:cNvSpPr>
          <p:nvPr/>
        </p:nvSpPr>
        <p:spPr bwMode="auto">
          <a:xfrm>
            <a:off x="3763375" y="3926389"/>
            <a:ext cx="245076" cy="258445"/>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lnSpc>
                <a:spcPct val="107000"/>
              </a:lnSpc>
              <a:spcAft>
                <a:spcPts val="800"/>
              </a:spcAft>
            </a:pPr>
            <a:r>
              <a:rPr lang="en-US" sz="1050" b="1" dirty="0" smtClean="0">
                <a:solidFill>
                  <a:schemeClr val="bg1"/>
                </a:solidFill>
                <a:effectLst>
                  <a:glow rad="228600">
                    <a:schemeClr val="tx1">
                      <a:lumMod val="75000"/>
                      <a:lumOff val="25000"/>
                      <a:alpha val="60000"/>
                    </a:schemeClr>
                  </a:glow>
                </a:effectLst>
                <a:latin typeface="Calibri" panose="020F0502020204030204" pitchFamily="34" charset="0"/>
                <a:ea typeface="Calibri" panose="020F0502020204030204" pitchFamily="34" charset="0"/>
                <a:cs typeface="Times New Roman" panose="02020603050405020304" pitchFamily="18" charset="0"/>
              </a:rPr>
              <a:t>1</a:t>
            </a:r>
            <a:endParaRPr lang="en-US" sz="1050" b="1" dirty="0">
              <a:solidFill>
                <a:schemeClr val="bg1"/>
              </a:solidFill>
              <a:effectLst>
                <a:glow rad="228600">
                  <a:schemeClr val="tx1">
                    <a:lumMod val="75000"/>
                    <a:lumOff val="25000"/>
                    <a:alpha val="60000"/>
                  </a:schemeClr>
                </a:glow>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9" name="Text Box 2"/>
          <p:cNvSpPr txBox="1">
            <a:spLocks noChangeArrowheads="1"/>
          </p:cNvSpPr>
          <p:nvPr/>
        </p:nvSpPr>
        <p:spPr bwMode="auto">
          <a:xfrm>
            <a:off x="5077572" y="5026694"/>
            <a:ext cx="245076" cy="258445"/>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lnSpc>
                <a:spcPct val="107000"/>
              </a:lnSpc>
              <a:spcAft>
                <a:spcPts val="800"/>
              </a:spcAft>
            </a:pPr>
            <a:r>
              <a:rPr lang="en-US" sz="1050" b="1" dirty="0" smtClean="0">
                <a:solidFill>
                  <a:schemeClr val="bg1"/>
                </a:solidFill>
                <a:effectLst>
                  <a:glow rad="228600">
                    <a:schemeClr val="tx1">
                      <a:lumMod val="75000"/>
                      <a:lumOff val="25000"/>
                      <a:alpha val="60000"/>
                    </a:schemeClr>
                  </a:glow>
                </a:effectLst>
                <a:latin typeface="Calibri" panose="020F0502020204030204" pitchFamily="34" charset="0"/>
                <a:ea typeface="Calibri" panose="020F0502020204030204" pitchFamily="34" charset="0"/>
                <a:cs typeface="Times New Roman" panose="02020603050405020304" pitchFamily="18" charset="0"/>
              </a:rPr>
              <a:t>1</a:t>
            </a:r>
            <a:endParaRPr lang="en-US" sz="1050" b="1" dirty="0">
              <a:solidFill>
                <a:schemeClr val="bg1"/>
              </a:solidFill>
              <a:effectLst>
                <a:glow rad="228600">
                  <a:schemeClr val="tx1">
                    <a:lumMod val="75000"/>
                    <a:lumOff val="25000"/>
                    <a:alpha val="60000"/>
                  </a:schemeClr>
                </a:glow>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1" name="Text Box 2"/>
          <p:cNvSpPr txBox="1">
            <a:spLocks noChangeArrowheads="1"/>
          </p:cNvSpPr>
          <p:nvPr/>
        </p:nvSpPr>
        <p:spPr bwMode="auto">
          <a:xfrm>
            <a:off x="5975498" y="2309819"/>
            <a:ext cx="258445" cy="258445"/>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lnSpc>
                <a:spcPct val="107000"/>
              </a:lnSpc>
              <a:spcAft>
                <a:spcPts val="800"/>
              </a:spcAft>
            </a:pPr>
            <a:r>
              <a:rPr lang="en-US" sz="1100" b="1" dirty="0" smtClean="0">
                <a:solidFill>
                  <a:schemeClr val="bg1"/>
                </a:solidFill>
                <a:effectLst>
                  <a:glow rad="228600">
                    <a:schemeClr val="tx1">
                      <a:lumMod val="75000"/>
                      <a:lumOff val="25000"/>
                      <a:alpha val="60000"/>
                    </a:schemeClr>
                  </a:glow>
                </a:effectLst>
                <a:latin typeface="Calibri" panose="020F0502020204030204" pitchFamily="34" charset="0"/>
                <a:ea typeface="Calibri" panose="020F0502020204030204" pitchFamily="34" charset="0"/>
                <a:cs typeface="Times New Roman" panose="02020603050405020304" pitchFamily="18" charset="0"/>
              </a:rPr>
              <a:t>2</a:t>
            </a:r>
            <a:endParaRPr lang="en-US" sz="1100" b="1" dirty="0">
              <a:solidFill>
                <a:schemeClr val="bg1"/>
              </a:solidFill>
              <a:effectLst>
                <a:glow rad="228600">
                  <a:schemeClr val="tx1">
                    <a:lumMod val="75000"/>
                    <a:lumOff val="25000"/>
                    <a:alpha val="60000"/>
                  </a:schemeClr>
                </a:glow>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2" name="Text Box 2"/>
          <p:cNvSpPr txBox="1">
            <a:spLocks noChangeArrowheads="1"/>
          </p:cNvSpPr>
          <p:nvPr/>
        </p:nvSpPr>
        <p:spPr bwMode="auto">
          <a:xfrm>
            <a:off x="5655645" y="4102751"/>
            <a:ext cx="258445" cy="258445"/>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lnSpc>
                <a:spcPct val="107000"/>
              </a:lnSpc>
              <a:spcAft>
                <a:spcPts val="800"/>
              </a:spcAft>
            </a:pPr>
            <a:r>
              <a:rPr lang="en-US" sz="1100" b="1" dirty="0" smtClean="0">
                <a:solidFill>
                  <a:schemeClr val="bg1"/>
                </a:solidFill>
                <a:effectLst>
                  <a:glow rad="228600">
                    <a:schemeClr val="tx1">
                      <a:lumMod val="75000"/>
                      <a:lumOff val="25000"/>
                      <a:alpha val="60000"/>
                    </a:schemeClr>
                  </a:glow>
                </a:effectLst>
                <a:latin typeface="Calibri" panose="020F0502020204030204" pitchFamily="34" charset="0"/>
                <a:ea typeface="Calibri" panose="020F0502020204030204" pitchFamily="34" charset="0"/>
                <a:cs typeface="Times New Roman" panose="02020603050405020304" pitchFamily="18" charset="0"/>
              </a:rPr>
              <a:t>2</a:t>
            </a:r>
            <a:endParaRPr lang="en-US" sz="1100" b="1" dirty="0">
              <a:solidFill>
                <a:schemeClr val="bg1"/>
              </a:solidFill>
              <a:effectLst>
                <a:glow rad="228600">
                  <a:schemeClr val="tx1">
                    <a:lumMod val="75000"/>
                    <a:lumOff val="25000"/>
                    <a:alpha val="60000"/>
                  </a:schemeClr>
                </a:glow>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2" name="Text Box 2"/>
          <p:cNvSpPr txBox="1">
            <a:spLocks noChangeArrowheads="1"/>
          </p:cNvSpPr>
          <p:nvPr/>
        </p:nvSpPr>
        <p:spPr bwMode="auto">
          <a:xfrm>
            <a:off x="227834" y="6757776"/>
            <a:ext cx="258445" cy="258445"/>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400" b="1" dirty="0" smtClean="0">
                <a:solidFill>
                  <a:srgbClr val="FFFFFF"/>
                </a:solidFill>
                <a:latin typeface="Calibri" panose="020F0502020204030204" pitchFamily="34" charset="0"/>
                <a:ea typeface="Calibri" panose="020F0502020204030204" pitchFamily="34" charset="0"/>
                <a:cs typeface="Times New Roman" panose="02020603050405020304" pitchFamily="18" charset="0"/>
              </a:rPr>
              <a:t>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2174145" y="9846875"/>
            <a:ext cx="834869" cy="632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 Box 2"/>
          <p:cNvSpPr txBox="1">
            <a:spLocks noChangeArrowheads="1"/>
          </p:cNvSpPr>
          <p:nvPr/>
        </p:nvSpPr>
        <p:spPr bwMode="auto">
          <a:xfrm>
            <a:off x="40945" y="7315200"/>
            <a:ext cx="2220341" cy="2011680"/>
          </a:xfrm>
          <a:prstGeom prst="rect">
            <a:avLst/>
          </a:prstGeom>
          <a:solidFill>
            <a:schemeClr val="bg2">
              <a:lumMod val="90000"/>
            </a:schemeClr>
          </a:solidFill>
          <a:ln w="50800">
            <a:solidFill>
              <a:srgbClr val="000000"/>
            </a:solidFill>
          </a:ln>
        </p:spPr>
        <p:txBody>
          <a:bodyPr rot="0" vert="horz" wrap="square" lIns="91440" tIns="45720" rIns="91440" bIns="45720" anchor="t" anchorCtr="0">
            <a:noAutofit/>
          </a:bodyPr>
          <a:lstStyle/>
          <a:p>
            <a:pPr>
              <a:lnSpc>
                <a:spcPct val="107000"/>
              </a:lnSpc>
              <a:spcAft>
                <a:spcPts val="800"/>
              </a:spcAft>
            </a:pPr>
            <a:r>
              <a:rPr lang="en-US" sz="1200" b="1" dirty="0" smtClean="0">
                <a:latin typeface="Calibri" panose="020F0502020204030204" pitchFamily="34" charset="0"/>
                <a:ea typeface="Calibri" panose="020F0502020204030204" pitchFamily="34" charset="0"/>
                <a:cs typeface="Times New Roman" panose="02020603050405020304" pitchFamily="18" charset="0"/>
              </a:rPr>
              <a:t>There is more water vapor absorption (designated by the red spikes in the plot at right) in the 12.3 </a:t>
            </a:r>
            <a:r>
              <a:rPr lang="en-US" sz="1200" b="1" dirty="0">
                <a:latin typeface="Symbol" panose="05050102010706020507" pitchFamily="18" charset="2"/>
                <a:ea typeface="Calibri" panose="020F0502020204030204" pitchFamily="34" charset="0"/>
                <a:cs typeface="Times New Roman" panose="02020603050405020304" pitchFamily="18" charset="0"/>
              </a:rPr>
              <a:t>m</a:t>
            </a:r>
            <a:r>
              <a:rPr lang="en-US" sz="1200" b="1" dirty="0">
                <a:latin typeface="Calibri" panose="020F0502020204030204" pitchFamily="34" charset="0"/>
                <a:ea typeface="Calibri" panose="020F0502020204030204" pitchFamily="34" charset="0"/>
                <a:cs typeface="Times New Roman" panose="02020603050405020304" pitchFamily="18" charset="0"/>
              </a:rPr>
              <a:t>m</a:t>
            </a:r>
            <a:r>
              <a:rPr lang="en-US" sz="1200" b="1" dirty="0" smtClean="0">
                <a:latin typeface="Calibri" panose="020F0502020204030204" pitchFamily="34" charset="0"/>
                <a:ea typeface="Calibri" panose="020F0502020204030204" pitchFamily="34" charset="0"/>
                <a:cs typeface="Times New Roman" panose="02020603050405020304" pitchFamily="18" charset="0"/>
              </a:rPr>
              <a:t> band than in the 11.2 </a:t>
            </a:r>
            <a:r>
              <a:rPr lang="en-US" sz="1200" b="1" dirty="0">
                <a:latin typeface="Symbol" panose="05050102010706020507" pitchFamily="18" charset="2"/>
                <a:ea typeface="Calibri" panose="020F0502020204030204" pitchFamily="34" charset="0"/>
                <a:cs typeface="Times New Roman" panose="02020603050405020304" pitchFamily="18" charset="0"/>
              </a:rPr>
              <a:t>m</a:t>
            </a:r>
            <a:r>
              <a:rPr lang="en-US" sz="1200" b="1" dirty="0">
                <a:latin typeface="Calibri" panose="020F0502020204030204" pitchFamily="34" charset="0"/>
                <a:ea typeface="Calibri" panose="020F0502020204030204" pitchFamily="34" charset="0"/>
                <a:cs typeface="Times New Roman" panose="02020603050405020304" pitchFamily="18" charset="0"/>
              </a:rPr>
              <a:t>m </a:t>
            </a:r>
            <a:r>
              <a:rPr lang="en-US" sz="1200" b="1" dirty="0" smtClean="0">
                <a:latin typeface="Calibri" panose="020F0502020204030204" pitchFamily="34" charset="0"/>
                <a:ea typeface="Calibri" panose="020F0502020204030204" pitchFamily="34" charset="0"/>
                <a:cs typeface="Times New Roman" panose="02020603050405020304" pitchFamily="18" charset="0"/>
              </a:rPr>
              <a:t> or 10.3 </a:t>
            </a:r>
            <a:r>
              <a:rPr lang="en-US" sz="1200" b="1" dirty="0">
                <a:latin typeface="Symbol" panose="05050102010706020507" pitchFamily="18" charset="2"/>
                <a:ea typeface="Calibri" panose="020F0502020204030204" pitchFamily="34" charset="0"/>
                <a:cs typeface="Times New Roman" panose="02020603050405020304" pitchFamily="18" charset="0"/>
              </a:rPr>
              <a:t>m</a:t>
            </a:r>
            <a:r>
              <a:rPr lang="en-US" sz="1200" b="1" dirty="0">
                <a:latin typeface="Calibri" panose="020F0502020204030204" pitchFamily="34" charset="0"/>
                <a:ea typeface="Calibri" panose="020F0502020204030204" pitchFamily="34" charset="0"/>
                <a:cs typeface="Times New Roman" panose="02020603050405020304" pitchFamily="18" charset="0"/>
              </a:rPr>
              <a:t>m channels</a:t>
            </a:r>
            <a:r>
              <a:rPr lang="en-US" sz="1200" b="1" dirty="0" smtClean="0">
                <a:latin typeface="Calibri" panose="020F0502020204030204" pitchFamily="34" charset="0"/>
                <a:ea typeface="Calibri" panose="020F0502020204030204" pitchFamily="34" charset="0"/>
                <a:cs typeface="Times New Roman" panose="02020603050405020304" pitchFamily="18" charset="0"/>
              </a:rPr>
              <a:t>.  The 10.3 </a:t>
            </a:r>
            <a:r>
              <a:rPr lang="en-US" sz="1200" b="1" dirty="0">
                <a:latin typeface="Symbol" panose="05050102010706020507" pitchFamily="18" charset="2"/>
                <a:ea typeface="Calibri" panose="020F0502020204030204" pitchFamily="34" charset="0"/>
                <a:cs typeface="Times New Roman" panose="02020603050405020304" pitchFamily="18" charset="0"/>
              </a:rPr>
              <a:t>m</a:t>
            </a:r>
            <a:r>
              <a:rPr lang="en-US" sz="1200" b="1" dirty="0">
                <a:latin typeface="Calibri" panose="020F0502020204030204" pitchFamily="34" charset="0"/>
                <a:ea typeface="Calibri" panose="020F0502020204030204" pitchFamily="34" charset="0"/>
                <a:cs typeface="Times New Roman" panose="02020603050405020304" pitchFamily="18" charset="0"/>
              </a:rPr>
              <a:t>m channel </a:t>
            </a:r>
            <a:r>
              <a:rPr lang="en-US" sz="1200" b="1" dirty="0" smtClean="0">
                <a:latin typeface="Calibri" panose="020F0502020204030204" pitchFamily="34" charset="0"/>
                <a:ea typeface="Calibri" panose="020F0502020204030204" pitchFamily="34" charset="0"/>
                <a:cs typeface="Times New Roman" panose="02020603050405020304" pitchFamily="18" charset="0"/>
              </a:rPr>
              <a:t>is the cleanest window – that is, it has the smallest amount of cooling due to water vapor absorption.  </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4" name="TextBox 33"/>
          <p:cNvSpPr txBox="1"/>
          <p:nvPr/>
        </p:nvSpPr>
        <p:spPr>
          <a:xfrm>
            <a:off x="3007407" y="9784913"/>
            <a:ext cx="1291636" cy="276999"/>
          </a:xfrm>
          <a:prstGeom prst="rect">
            <a:avLst/>
          </a:prstGeom>
          <a:noFill/>
        </p:spPr>
        <p:txBody>
          <a:bodyPr wrap="none" rtlCol="0">
            <a:spAutoFit/>
          </a:bodyPr>
          <a:lstStyle/>
          <a:p>
            <a:r>
              <a:rPr lang="en-US" sz="1200" b="1" dirty="0" smtClean="0"/>
              <a:t>Wavelength (</a:t>
            </a:r>
            <a:r>
              <a:rPr lang="en-US" sz="1200" b="1" dirty="0" smtClean="0">
                <a:latin typeface="Symbol" panose="05050102010706020507" pitchFamily="18" charset="2"/>
              </a:rPr>
              <a:t>m</a:t>
            </a:r>
            <a:r>
              <a:rPr lang="en-US" sz="1200" b="1" dirty="0" smtClean="0"/>
              <a:t>m)</a:t>
            </a:r>
            <a:endParaRPr lang="en-US" sz="1200" b="1" dirty="0"/>
          </a:p>
        </p:txBody>
      </p:sp>
    </p:spTree>
    <p:custDataLst>
      <p:tags r:id="rId1"/>
    </p:custDataLst>
    <p:extLst>
      <p:ext uri="{BB962C8B-B14F-4D97-AF65-F5344CB8AC3E}">
        <p14:creationId xmlns:p14="http://schemas.microsoft.com/office/powerpoint/2010/main" val="3387846152"/>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36939</TotalTime>
  <Words>630</Words>
  <Application>Microsoft Macintosh PowerPoint</Application>
  <PresentationFormat>Custom</PresentationFormat>
  <Paragraphs>66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HPES ACES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Berndt, Emily B. (MSFC-ZP11)[UAH]</dc:creator>
  <cp:lastModifiedBy>kbah Bah</cp:lastModifiedBy>
  <cp:revision>378</cp:revision>
  <cp:lastPrinted>2017-04-07T20:14:48Z</cp:lastPrinted>
  <dcterms:created xsi:type="dcterms:W3CDTF">2015-10-16T20:43:56Z</dcterms:created>
  <dcterms:modified xsi:type="dcterms:W3CDTF">2018-06-21T19:08:54Z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27F06B96-A49E-4F4E-956A-CCCBECE2E721</vt:lpwstr>
  </property>
  <property fmtid="{D5CDD505-2E9C-101B-9397-08002B2CF9AE}" pid="3" name="ArticulatePath">
    <vt:lpwstr>test_ntmicro_template2</vt:lpwstr>
  </property>
</Properties>
</file>