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8" r:id="rId2"/>
    <p:sldId id="257" r:id="rId3"/>
  </p:sldIdLst>
  <p:sldSz cx="7772400" cy="10058400"/>
  <p:notesSz cx="7010400" cy="92964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dt, Emily B. (MSFC-ZP11)" initials="BEB(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3CFCA"/>
    <a:srgbClr val="A2299C"/>
    <a:srgbClr val="C01B1C"/>
    <a:srgbClr val="C73531"/>
    <a:srgbClr val="D9442C"/>
    <a:srgbClr val="D84435"/>
    <a:srgbClr val="B42650"/>
    <a:srgbClr val="A7EA8F"/>
    <a:srgbClr val="9CC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64" autoAdjust="0"/>
    <p:restoredTop sz="94660"/>
  </p:normalViewPr>
  <p:slideViewPr>
    <p:cSldViewPr snapToGrid="0">
      <p:cViewPr>
        <p:scale>
          <a:sx n="70" d="100"/>
          <a:sy n="70" d="100"/>
        </p:scale>
        <p:origin x="-2448" y="-53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tags" Target="tags/tag1.xml"/><Relationship Id="rId7" Type="http://schemas.openxmlformats.org/officeDocument/2006/relationships/commentAuthors" Target="commentAuthors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9550A-7D00-4DBF-AEC5-FC39B8AED59E}" type="datetimeFigureOut">
              <a:rPr lang="en-US" smtClean="0"/>
              <a:t>6/21/18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3938" y="1162050"/>
            <a:ext cx="24225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25256-C801-4F72-87B0-1908C92F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4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5256-C801-4F72-87B0-1908C92F30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70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5256-C801-4F72-87B0-1908C92F30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5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7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6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2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74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5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9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2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3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6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1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jp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goes-r.gov/education/docs/ABI-bands-FS/Band_15FS_DIRTY_LW_IR_FINAL.pdf" TargetMode="External"/><Relationship Id="rId12" Type="http://schemas.openxmlformats.org/officeDocument/2006/relationships/hyperlink" Target="http://rammb.cira.colostate.edu/ramsdis/online/loop.asp?data_folder=loop_of_the_day/goes-16/20170324000000&amp;number_of_images_to_display=150&amp;loop_speed_ms=100" TargetMode="External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3.jp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hyperlink" Target="http://journals.ametsoc.org/doi/abs/10.1175/BAMS-D-15-00230.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" y="4583556"/>
            <a:ext cx="6309360" cy="2103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56" y="1572768"/>
            <a:ext cx="4240047" cy="2907792"/>
          </a:xfrm>
          <a:prstGeom prst="rect">
            <a:avLst/>
          </a:prstGeom>
          <a:ln w="50800">
            <a:solidFill>
              <a:srgbClr val="00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18032" y="6949440"/>
            <a:ext cx="3581401" cy="274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71450" y="1519441"/>
            <a:ext cx="3089222" cy="29700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Why is the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Dirty Window Band Important?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100" dirty="0" smtClean="0"/>
          </a:p>
          <a:p>
            <a:pPr marL="0" lvl="1"/>
            <a:r>
              <a:rPr lang="en-US" sz="1200" dirty="0"/>
              <a:t>Absorption and re-emission of water vapor, particularly in the lower troposphere, slightly cools most non-cloud brightness temperatures </a:t>
            </a:r>
            <a:r>
              <a:rPr lang="en-US" sz="1200" dirty="0" smtClean="0"/>
              <a:t>(BTs) in </a:t>
            </a:r>
            <a:r>
              <a:rPr lang="en-US" sz="1200" dirty="0"/>
              <a:t>the 12.3 </a:t>
            </a:r>
            <a:r>
              <a:rPr lang="en-US" sz="1200" dirty="0" err="1"/>
              <a:t>μm</a:t>
            </a:r>
            <a:r>
              <a:rPr lang="en-US" sz="1200" dirty="0"/>
              <a:t> band compared to the other infrared window channels: the more water vapor, the greater the </a:t>
            </a:r>
            <a:r>
              <a:rPr lang="en-US" sz="1200" dirty="0" smtClean="0"/>
              <a:t>BT difference.  </a:t>
            </a:r>
            <a:r>
              <a:rPr lang="en-US" sz="1200" dirty="0"/>
              <a:t>The 12.3 </a:t>
            </a:r>
            <a:r>
              <a:rPr lang="en-US" sz="1200" dirty="0" err="1"/>
              <a:t>μm</a:t>
            </a:r>
            <a:r>
              <a:rPr lang="en-US" sz="1200" dirty="0"/>
              <a:t> </a:t>
            </a:r>
            <a:r>
              <a:rPr lang="en-US" sz="1200" dirty="0" smtClean="0"/>
              <a:t>band and </a:t>
            </a:r>
            <a:r>
              <a:rPr lang="en-US" sz="1200" dirty="0"/>
              <a:t>the 10.3 </a:t>
            </a:r>
            <a:r>
              <a:rPr lang="en-US" sz="1200" dirty="0" err="1"/>
              <a:t>μm</a:t>
            </a:r>
            <a:r>
              <a:rPr lang="en-US" sz="1200" dirty="0"/>
              <a:t> </a:t>
            </a:r>
            <a:r>
              <a:rPr lang="en-US" sz="1200" dirty="0" smtClean="0"/>
              <a:t>are used to compute the ‘split window </a:t>
            </a:r>
            <a:r>
              <a:rPr lang="en-US" sz="1200" dirty="0"/>
              <a:t>difference’. </a:t>
            </a:r>
            <a:endParaRPr lang="en-US" sz="1200" dirty="0" smtClean="0"/>
          </a:p>
          <a:p>
            <a:pPr marL="0" lvl="1"/>
            <a:r>
              <a:rPr lang="en-US" sz="1200" dirty="0" smtClean="0"/>
              <a:t>The </a:t>
            </a:r>
            <a:r>
              <a:rPr lang="en-US" sz="1200" dirty="0"/>
              <a:t>10.3 </a:t>
            </a:r>
            <a:r>
              <a:rPr lang="en-US" sz="1200" dirty="0" err="1"/>
              <a:t>μm</a:t>
            </a:r>
            <a:r>
              <a:rPr lang="en-US" sz="1200" dirty="0"/>
              <a:t> “Clean Window” channel is </a:t>
            </a:r>
            <a:r>
              <a:rPr lang="en-US" sz="1200" dirty="0" smtClean="0"/>
              <a:t>a better choice than </a:t>
            </a:r>
            <a:r>
              <a:rPr lang="en-US" sz="1200" dirty="0"/>
              <a:t>the “Dirty Window” (12.3 </a:t>
            </a:r>
            <a:r>
              <a:rPr lang="en-US" sz="1200" dirty="0" err="1"/>
              <a:t>μm</a:t>
            </a:r>
            <a:r>
              <a:rPr lang="en-US" sz="1200" dirty="0"/>
              <a:t>) for the monitoring of simple atmospheric phenomena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32618" y="6929478"/>
            <a:ext cx="355299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b="1" u="sng" dirty="0"/>
              <a:t>Primary </a:t>
            </a:r>
            <a:r>
              <a:rPr lang="en-US" sz="1400" b="1" u="sng" dirty="0" smtClean="0"/>
              <a:t>Application</a:t>
            </a:r>
            <a:r>
              <a:rPr lang="en-US" sz="1400" b="1" dirty="0" smtClean="0"/>
              <a:t>: </a:t>
            </a:r>
            <a:r>
              <a:rPr lang="en-US" sz="1200" dirty="0" smtClean="0"/>
              <a:t>The Split Window Difference (SWD) (10.3 </a:t>
            </a:r>
            <a:r>
              <a:rPr lang="en-US" sz="1200" dirty="0" smtClean="0">
                <a:latin typeface="Symbol" panose="05050102010706020507" pitchFamily="18" charset="2"/>
              </a:rPr>
              <a:t>m</a:t>
            </a:r>
            <a:r>
              <a:rPr lang="en-US" sz="1200" dirty="0" smtClean="0"/>
              <a:t>m – 12.3 </a:t>
            </a:r>
            <a:r>
              <a:rPr lang="en-US" sz="1200" dirty="0">
                <a:latin typeface="Symbol" panose="05050102010706020507" pitchFamily="18" charset="2"/>
              </a:rPr>
              <a:t>m</a:t>
            </a:r>
            <a:r>
              <a:rPr lang="en-US" sz="1200" dirty="0"/>
              <a:t>m) </a:t>
            </a:r>
            <a:r>
              <a:rPr lang="en-US" sz="1200" dirty="0" smtClean="0"/>
              <a:t>can detect both moisture and dust, so the 12.3 </a:t>
            </a:r>
            <a:r>
              <a:rPr lang="en-US" sz="1200" dirty="0">
                <a:latin typeface="Symbol" panose="05050102010706020507" pitchFamily="18" charset="2"/>
              </a:rPr>
              <a:t>m</a:t>
            </a:r>
            <a:r>
              <a:rPr lang="en-US" sz="1200" dirty="0"/>
              <a:t>m </a:t>
            </a:r>
            <a:r>
              <a:rPr lang="en-US" sz="1200" dirty="0" smtClean="0"/>
              <a:t>channel is part of many Baseline Products, including Clear Sky Mask, Cloud Top Properties, Legacy Atmospheric Profiles, Volcanic Ash and Fire Hot Spot Characterization.</a:t>
            </a:r>
          </a:p>
          <a:p>
            <a:pPr marL="0" lvl="1"/>
            <a:endParaRPr lang="en-US" sz="1200" dirty="0" smtClean="0"/>
          </a:p>
          <a:p>
            <a:r>
              <a:rPr lang="en-US" sz="1200" dirty="0" smtClean="0"/>
              <a:t>The SWD can distinguish </a:t>
            </a:r>
            <a:r>
              <a:rPr lang="en-US" sz="1200" dirty="0"/>
              <a:t>volcanic ash </a:t>
            </a:r>
            <a:r>
              <a:rPr lang="en-US" sz="1200" dirty="0" smtClean="0"/>
              <a:t>and dust </a:t>
            </a:r>
            <a:r>
              <a:rPr lang="en-US" sz="1200" dirty="0"/>
              <a:t>silicates from cloud water </a:t>
            </a:r>
            <a:r>
              <a:rPr lang="en-US" sz="1200" dirty="0" smtClean="0"/>
              <a:t>and ice</a:t>
            </a:r>
            <a:r>
              <a:rPr lang="en-US" sz="1200" dirty="0"/>
              <a:t>. </a:t>
            </a:r>
            <a:r>
              <a:rPr lang="en-US" sz="1200" dirty="0" smtClean="0"/>
              <a:t>The emissivity of </a:t>
            </a:r>
            <a:r>
              <a:rPr lang="en-US" sz="1200" dirty="0"/>
              <a:t>silicates is lower </a:t>
            </a:r>
            <a:r>
              <a:rPr lang="en-US" sz="1200" dirty="0" smtClean="0"/>
              <a:t>at 10.3 </a:t>
            </a:r>
            <a:r>
              <a:rPr lang="en-US" sz="1200" dirty="0" err="1" smtClean="0"/>
              <a:t>μm</a:t>
            </a:r>
            <a:r>
              <a:rPr lang="en-US" sz="1200" dirty="0" smtClean="0"/>
              <a:t> than at 12.3 </a:t>
            </a:r>
            <a:r>
              <a:rPr lang="en-US" sz="1200" dirty="0" err="1" smtClean="0"/>
              <a:t>μm</a:t>
            </a:r>
            <a:r>
              <a:rPr lang="en-US" sz="1200" dirty="0" smtClean="0"/>
              <a:t>, so 10.3 </a:t>
            </a:r>
            <a:r>
              <a:rPr lang="el-GR" sz="1200" dirty="0"/>
              <a:t>μ</a:t>
            </a:r>
            <a:r>
              <a:rPr lang="en-US" sz="1200" dirty="0"/>
              <a:t>m BTs </a:t>
            </a:r>
            <a:r>
              <a:rPr lang="en-US" sz="1200" dirty="0" smtClean="0"/>
              <a:t>are cooler than 12.3 </a:t>
            </a:r>
            <a:r>
              <a:rPr lang="en-US" sz="1200" dirty="0" err="1"/>
              <a:t>μm</a:t>
            </a:r>
            <a:r>
              <a:rPr lang="en-US" sz="1200" dirty="0"/>
              <a:t> </a:t>
            </a:r>
            <a:r>
              <a:rPr lang="en-US" sz="1200" dirty="0" smtClean="0"/>
              <a:t>BTs for dust and volcanic </a:t>
            </a:r>
            <a:r>
              <a:rPr lang="en-US" sz="1200" dirty="0"/>
              <a:t>ash scenes</a:t>
            </a:r>
            <a:r>
              <a:rPr lang="en-US" sz="1200" dirty="0" smtClean="0"/>
              <a:t>. Airborne dust (including Saharan Air Layers that suppress tropical cyclogenesis) can also be detected by the SWD.</a:t>
            </a:r>
            <a:endParaRPr lang="en-US" sz="14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265939" y="6595786"/>
            <a:ext cx="358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Impact on Operations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2874" y="6942024"/>
            <a:ext cx="3591753" cy="274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938036" y="7038949"/>
            <a:ext cx="352257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b="1" dirty="0" smtClean="0"/>
              <a:t>This is a “dirty” window: </a:t>
            </a:r>
            <a:r>
              <a:rPr lang="en-US" sz="1200" dirty="0" smtClean="0"/>
              <a:t>Water vapor absorbs atmospheric energy at 12.3 </a:t>
            </a:r>
            <a:r>
              <a:rPr lang="en-US" sz="1200" dirty="0" smtClean="0">
                <a:latin typeface="Symbol" panose="05050102010706020507" pitchFamily="18" charset="2"/>
              </a:rPr>
              <a:t>m</a:t>
            </a:r>
            <a:r>
              <a:rPr lang="en-US" sz="1200" dirty="0" smtClean="0"/>
              <a:t>m; that energy is subsequently re-emitted from higher, cooler temperatures.  Thus, surface or near-surface BTs will be cooler than  observed</a:t>
            </a:r>
            <a:r>
              <a:rPr lang="en-US" sz="1200" dirty="0"/>
              <a:t> </a:t>
            </a:r>
            <a:r>
              <a:rPr lang="en-US" sz="1200" dirty="0" smtClean="0"/>
              <a:t>by near-surface shelter thermometers by an amount that is a function of the amount of moisture in the atmosphere.   The amount of absorption (and cooling) is greater at 12.3 </a:t>
            </a:r>
            <a:r>
              <a:rPr lang="en-US" sz="1200" dirty="0" err="1"/>
              <a:t>μm</a:t>
            </a:r>
            <a:r>
              <a:rPr lang="en-US" sz="1200" dirty="0" smtClean="0"/>
              <a:t> than at 11.2 </a:t>
            </a:r>
            <a:r>
              <a:rPr lang="en-US" sz="1200" dirty="0" err="1"/>
              <a:t>μm</a:t>
            </a:r>
            <a:r>
              <a:rPr lang="en-US" sz="1200" dirty="0" smtClean="0"/>
              <a:t> and 10.3 </a:t>
            </a:r>
            <a:r>
              <a:rPr lang="en-US" sz="1200" dirty="0" err="1"/>
              <a:t>μm</a:t>
            </a:r>
            <a:r>
              <a:rPr lang="en-US" sz="1200" dirty="0" smtClean="0"/>
              <a:t>, two other window channels on the ABI.</a:t>
            </a:r>
          </a:p>
          <a:p>
            <a:pPr marL="0" lvl="1"/>
            <a:endParaRPr lang="en-US" sz="1200" dirty="0"/>
          </a:p>
          <a:p>
            <a:pPr marL="0" lvl="1"/>
            <a:r>
              <a:rPr lang="en-US" sz="1200" dirty="0"/>
              <a:t>The 10.3 </a:t>
            </a:r>
            <a:r>
              <a:rPr lang="en-US" sz="1200" dirty="0" err="1"/>
              <a:t>μm</a:t>
            </a:r>
            <a:r>
              <a:rPr lang="en-US" sz="1200" dirty="0"/>
              <a:t> </a:t>
            </a:r>
            <a:r>
              <a:rPr lang="en-US" sz="1200" dirty="0" smtClean="0"/>
              <a:t>“Clean Window” channel is preferred to the “Dirty Window</a:t>
            </a:r>
            <a:r>
              <a:rPr lang="en-US" sz="1200" dirty="0"/>
              <a:t>” (12.3 </a:t>
            </a:r>
            <a:r>
              <a:rPr lang="en-US" sz="1200" dirty="0" err="1" smtClean="0"/>
              <a:t>μm</a:t>
            </a:r>
            <a:r>
              <a:rPr lang="en-US" sz="1200" dirty="0" smtClean="0"/>
              <a:t>) for the monitoring of simple atmospheric phenomena.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22056" y="6598168"/>
            <a:ext cx="3591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Limitations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16989" y="9668184"/>
            <a:ext cx="73701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Contributor: Scott Lindstrom, Tim Schmit, Jordan </a:t>
            </a:r>
            <a:r>
              <a:rPr lang="en-US" sz="1200" dirty="0" err="1" smtClean="0"/>
              <a:t>Gerth</a:t>
            </a:r>
            <a:r>
              <a:rPr lang="en-US" sz="1200" dirty="0" smtClean="0"/>
              <a:t>, UW-Madison CIMSS/NOAA                       August 2017</a:t>
            </a:r>
            <a:endParaRPr lang="en-US" sz="12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0" y="-5145"/>
            <a:ext cx="7772400" cy="1399288"/>
            <a:chOff x="800100" y="2100263"/>
            <a:chExt cx="7772400" cy="1399288"/>
          </a:xfrm>
        </p:grpSpPr>
        <p:grpSp>
          <p:nvGrpSpPr>
            <p:cNvPr id="33" name="Group 32"/>
            <p:cNvGrpSpPr/>
            <p:nvPr/>
          </p:nvGrpSpPr>
          <p:grpSpPr>
            <a:xfrm>
              <a:off x="800100" y="2100263"/>
              <a:ext cx="7772400" cy="1399288"/>
              <a:chOff x="800101" y="2100263"/>
              <a:chExt cx="7772400" cy="1399288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101" y="2100263"/>
                <a:ext cx="7772400" cy="1371600"/>
              </a:xfrm>
              <a:prstGeom prst="rect">
                <a:avLst/>
              </a:prstGeom>
            </p:spPr>
          </p:pic>
          <p:sp>
            <p:nvSpPr>
              <p:cNvPr id="46" name="Rectangle 45"/>
              <p:cNvSpPr/>
              <p:nvPr/>
            </p:nvSpPr>
            <p:spPr>
              <a:xfrm>
                <a:off x="800101" y="2992376"/>
                <a:ext cx="7772400" cy="50717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  <a:latin typeface="Calibri Light" panose="020F0302020204030204" pitchFamily="34" charset="0"/>
                    <a:cs typeface="Arial" panose="020B0604020202020204" pitchFamily="34" charset="0"/>
                  </a:rPr>
                  <a:t>Quick Guide</a:t>
                </a:r>
                <a:endParaRPr lang="en-US" sz="3600" b="1" dirty="0">
                  <a:solidFill>
                    <a:schemeClr val="tx1"/>
                  </a:solidFill>
                  <a:latin typeface="Calibri Light" panose="020F03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800101" y="2260856"/>
                <a:ext cx="7751266" cy="579345"/>
              </a:xfrm>
              <a:prstGeom prst="rect">
                <a:avLst/>
              </a:prstGeom>
              <a:solidFill>
                <a:schemeClr val="bg2">
                  <a:lumMod val="1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ABI Band 15 (12.3 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</a:rPr>
                  <a:t>m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</a:p>
            </p:txBody>
          </p:sp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9279" y="3001520"/>
                <a:ext cx="550843" cy="457200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2981" y="2324864"/>
                <a:ext cx="1720122" cy="1097280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18789" y="3001520"/>
                <a:ext cx="457200" cy="457200"/>
              </a:xfrm>
              <a:prstGeom prst="rect">
                <a:avLst/>
              </a:prstGeom>
            </p:spPr>
          </p:pic>
        </p:grpSp>
        <p:cxnSp>
          <p:nvCxnSpPr>
            <p:cNvPr id="44" name="Straight Connector 43"/>
            <p:cNvCxnSpPr/>
            <p:nvPr/>
          </p:nvCxnSpPr>
          <p:spPr>
            <a:xfrm>
              <a:off x="800100" y="3477008"/>
              <a:ext cx="7772400" cy="0"/>
            </a:xfrm>
            <a:prstGeom prst="line">
              <a:avLst/>
            </a:prstGeom>
            <a:ln w="635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12" y="9665528"/>
            <a:ext cx="560896" cy="4079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19856" y="4188941"/>
            <a:ext cx="365760" cy="197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968314" y="4588065"/>
            <a:ext cx="1737360" cy="2011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Left: </a:t>
            </a:r>
            <a:r>
              <a:rPr lang="en-US" sz="1200" dirty="0"/>
              <a:t>U.S. Standard Atmosphere Earth-emitted temperatures </a:t>
            </a:r>
            <a:r>
              <a:rPr lang="en-US" sz="1200" dirty="0" smtClean="0"/>
              <a:t>and spectral responses for </a:t>
            </a:r>
            <a:r>
              <a:rPr lang="en-US" sz="1200" b="1" dirty="0" smtClean="0">
                <a:solidFill>
                  <a:srgbClr val="0000FF"/>
                </a:solidFill>
              </a:rPr>
              <a:t>ABI</a:t>
            </a:r>
            <a:r>
              <a:rPr lang="en-US" sz="1200" dirty="0" smtClean="0"/>
              <a:t> and </a:t>
            </a:r>
            <a:r>
              <a:rPr lang="en-US" sz="1200" b="1" dirty="0" smtClean="0">
                <a:solidFill>
                  <a:srgbClr val="FF0000"/>
                </a:solidFill>
              </a:rPr>
              <a:t>GOES-13</a:t>
            </a:r>
            <a:r>
              <a:rPr lang="en-US" sz="1200" dirty="0" smtClean="0"/>
              <a:t> Window </a:t>
            </a:r>
            <a:r>
              <a:rPr lang="en-US" sz="1200" smtClean="0"/>
              <a:t>Channels.  </a:t>
            </a:r>
            <a:r>
              <a:rPr lang="en-US" sz="1200" dirty="0" smtClean="0"/>
              <a:t>The Legacy channel (</a:t>
            </a:r>
            <a:r>
              <a:rPr lang="en-US" sz="1200" b="1" dirty="0">
                <a:solidFill>
                  <a:srgbClr val="FF0000"/>
                </a:solidFill>
              </a:rPr>
              <a:t>10.7 </a:t>
            </a:r>
            <a:r>
              <a:rPr lang="en-US" sz="12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sz="1200" b="1" dirty="0" smtClean="0">
                <a:solidFill>
                  <a:srgbClr val="FF0000"/>
                </a:solidFill>
              </a:rPr>
              <a:t>m</a:t>
            </a:r>
            <a:r>
              <a:rPr lang="en-US" sz="1200" dirty="0" smtClean="0"/>
              <a:t>) covers parts of the </a:t>
            </a:r>
            <a:r>
              <a:rPr lang="en-US" sz="1200" b="1" dirty="0" smtClean="0">
                <a:solidFill>
                  <a:srgbClr val="0000FF"/>
                </a:solidFill>
              </a:rPr>
              <a:t>10.3 </a:t>
            </a:r>
            <a:r>
              <a:rPr lang="en-US" sz="1200" b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sz="1200" b="1" dirty="0" smtClean="0">
                <a:solidFill>
                  <a:srgbClr val="0000FF"/>
                </a:solidFill>
              </a:rPr>
              <a:t>m</a:t>
            </a:r>
            <a:r>
              <a:rPr lang="en-US" sz="1200" dirty="0" smtClean="0"/>
              <a:t> and </a:t>
            </a:r>
            <a:r>
              <a:rPr lang="en-US" sz="1200" b="1" dirty="0" smtClean="0">
                <a:solidFill>
                  <a:srgbClr val="0000FF"/>
                </a:solidFill>
              </a:rPr>
              <a:t>11.2 </a:t>
            </a:r>
            <a:r>
              <a:rPr lang="en-US" sz="1200" b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sz="1200" b="1" dirty="0" smtClean="0">
                <a:solidFill>
                  <a:srgbClr val="0000FF"/>
                </a:solidFill>
              </a:rPr>
              <a:t>m </a:t>
            </a:r>
            <a:r>
              <a:rPr lang="en-US" sz="1200" dirty="0" smtClean="0"/>
              <a:t>bands on </a:t>
            </a:r>
            <a:r>
              <a:rPr lang="en-US" sz="1200" b="1" dirty="0" smtClean="0">
                <a:solidFill>
                  <a:srgbClr val="0000FF"/>
                </a:solidFill>
              </a:rPr>
              <a:t>ABI</a:t>
            </a:r>
            <a:r>
              <a:rPr lang="en-US" sz="1200" dirty="0" smtClean="0"/>
              <a:t>  (Figure:  Mat </a:t>
            </a:r>
            <a:r>
              <a:rPr lang="en-US" sz="1200" dirty="0" err="1" smtClean="0"/>
              <a:t>Gunshor</a:t>
            </a:r>
            <a:r>
              <a:rPr lang="en-US" sz="1200" dirty="0" smtClean="0"/>
              <a:t>, CIMSS)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1911760" y="5525568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10.7 </a:t>
            </a:r>
            <a:r>
              <a:rPr lang="en-US" sz="1200" b="1" dirty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sz="12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98150" y="5802565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10.3 </a:t>
            </a:r>
            <a:r>
              <a:rPr lang="en-US" sz="1200" b="1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sz="1200" b="1" dirty="0">
                <a:solidFill>
                  <a:srgbClr val="0000FF"/>
                </a:solidFill>
              </a:rPr>
              <a:t>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47297" y="5802566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11.2 </a:t>
            </a:r>
            <a:r>
              <a:rPr lang="en-US" sz="1200" b="1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sz="1200" b="1" dirty="0">
                <a:solidFill>
                  <a:srgbClr val="0000FF"/>
                </a:solidFill>
              </a:rPr>
              <a:t>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16396" y="5802567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</a:rPr>
              <a:t>12.3 </a:t>
            </a:r>
            <a:r>
              <a:rPr lang="en-US" sz="1200" b="1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sz="1200" b="1" dirty="0">
                <a:solidFill>
                  <a:srgbClr val="0000FF"/>
                </a:solidFill>
              </a:rPr>
              <a:t>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152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AtmosphericWindowsABI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1" t="55008" r="13494"/>
          <a:stretch/>
        </p:blipFill>
        <p:spPr bwMode="auto">
          <a:xfrm>
            <a:off x="2174145" y="6984045"/>
            <a:ext cx="3365301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49412" y="9718497"/>
            <a:ext cx="525785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 smtClean="0"/>
              <a:t>10.3 </a:t>
            </a:r>
            <a:r>
              <a:rPr lang="en-US" sz="1200" b="1" dirty="0" smtClean="0">
                <a:latin typeface="Symbol" panose="05050102010706020507" pitchFamily="18" charset="2"/>
              </a:rPr>
              <a:t>m</a:t>
            </a:r>
            <a:r>
              <a:rPr lang="en-US" sz="1200" b="1" dirty="0" smtClean="0"/>
              <a:t>m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144" y="1532580"/>
            <a:ext cx="3248348" cy="155448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sp>
        <p:nvSpPr>
          <p:cNvPr id="55" name="TextBox 54"/>
          <p:cNvSpPr txBox="1"/>
          <p:nvPr/>
        </p:nvSpPr>
        <p:spPr>
          <a:xfrm>
            <a:off x="3274605" y="9811269"/>
            <a:ext cx="525785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 smtClean="0"/>
              <a:t>11.2 </a:t>
            </a:r>
            <a:r>
              <a:rPr lang="en-US" sz="1200" b="1" dirty="0" smtClean="0">
                <a:latin typeface="Symbol" panose="05050102010706020507" pitchFamily="18" charset="2"/>
              </a:rPr>
              <a:t>m</a:t>
            </a:r>
            <a:r>
              <a:rPr lang="en-US" sz="1200" b="1" dirty="0" smtClean="0"/>
              <a:t>m</a:t>
            </a:r>
            <a:endParaRPr lang="en-US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945" y="1390697"/>
            <a:ext cx="2022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Satellite Image Interpretation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5572" y="2009767"/>
            <a:ext cx="1937949" cy="50783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00050"/>
            <a:endParaRPr lang="en-US" sz="1200" b="1" dirty="0" smtClean="0">
              <a:solidFill>
                <a:schemeClr val="bg1"/>
              </a:solidFill>
            </a:endParaRPr>
          </a:p>
          <a:p>
            <a:pPr marL="400050"/>
            <a:r>
              <a:rPr lang="en-US" sz="1200" b="1" dirty="0" smtClean="0">
                <a:solidFill>
                  <a:schemeClr val="bg1"/>
                </a:solidFill>
              </a:rPr>
              <a:t>Over Big Bend Country, the 12.3 </a:t>
            </a:r>
            <a:r>
              <a:rPr lang="en-US" sz="1200" b="1" dirty="0">
                <a:solidFill>
                  <a:schemeClr val="bg1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200" b="1" dirty="0" smtClean="0">
                <a:solidFill>
                  <a:schemeClr val="bg1"/>
                </a:solidFill>
              </a:rPr>
              <a:t> image is warmer (mostly yellow, a little green in the enhancement) than the 10.3 </a:t>
            </a:r>
            <a:r>
              <a:rPr lang="en-US" sz="1200" b="1" dirty="0">
                <a:solidFill>
                  <a:schemeClr val="bg1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200" b="1" dirty="0" smtClean="0">
                <a:solidFill>
                  <a:schemeClr val="bg1"/>
                </a:solidFill>
              </a:rPr>
              <a:t> (and the Split Window Difference is negative) because of the blowing dust that is present.  </a:t>
            </a:r>
            <a:endParaRPr lang="en-US" sz="1200" b="1" i="1" dirty="0" smtClean="0">
              <a:solidFill>
                <a:schemeClr val="bg1"/>
              </a:solidFill>
            </a:endParaRPr>
          </a:p>
          <a:p>
            <a:pPr marL="400050"/>
            <a:endParaRPr lang="en-US" sz="1200" b="1" dirty="0" smtClean="0">
              <a:solidFill>
                <a:schemeClr val="bg1"/>
              </a:solidFill>
            </a:endParaRPr>
          </a:p>
          <a:p>
            <a:pPr marL="400050"/>
            <a:r>
              <a:rPr lang="en-US" sz="1200" b="1" dirty="0" smtClean="0">
                <a:solidFill>
                  <a:schemeClr val="bg1"/>
                </a:solidFill>
              </a:rPr>
              <a:t>Over the more humid High Plains of west Texas, the 12.3</a:t>
            </a:r>
            <a:r>
              <a:rPr lang="en-US" sz="1200" b="1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200" b="1" dirty="0" smtClean="0">
                <a:solidFill>
                  <a:schemeClr val="bg1"/>
                </a:solidFill>
              </a:rPr>
              <a:t> image is colder (pink in the enhancement) than the 10.3 </a:t>
            </a:r>
            <a:r>
              <a:rPr lang="en-US" sz="1200" b="1" dirty="0" smtClean="0">
                <a:solidFill>
                  <a:schemeClr val="bg1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200" b="1" dirty="0" smtClean="0">
                <a:solidFill>
                  <a:schemeClr val="bg1"/>
                </a:solidFill>
              </a:rPr>
              <a:t> because of absorption by water vapor and the Split Window Difference is positive.</a:t>
            </a:r>
          </a:p>
          <a:p>
            <a:pPr marL="400050"/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24297" y="2628239"/>
            <a:ext cx="258445" cy="25844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11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224296" y="5450939"/>
            <a:ext cx="258445" cy="25844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0" y="-5145"/>
            <a:ext cx="7772400" cy="1399288"/>
            <a:chOff x="800100" y="2064638"/>
            <a:chExt cx="7772400" cy="1399288"/>
          </a:xfrm>
        </p:grpSpPr>
        <p:grpSp>
          <p:nvGrpSpPr>
            <p:cNvPr id="71" name="Group 70"/>
            <p:cNvGrpSpPr/>
            <p:nvPr/>
          </p:nvGrpSpPr>
          <p:grpSpPr>
            <a:xfrm>
              <a:off x="800100" y="2064638"/>
              <a:ext cx="7772400" cy="1399288"/>
              <a:chOff x="800101" y="2064638"/>
              <a:chExt cx="7772400" cy="1399288"/>
            </a:xfrm>
          </p:grpSpPr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101" y="2064638"/>
                <a:ext cx="7772400" cy="1371600"/>
              </a:xfrm>
              <a:prstGeom prst="rect">
                <a:avLst/>
              </a:prstGeom>
            </p:spPr>
          </p:pic>
          <p:sp>
            <p:nvSpPr>
              <p:cNvPr id="74" name="Rectangle 73"/>
              <p:cNvSpPr/>
              <p:nvPr/>
            </p:nvSpPr>
            <p:spPr>
              <a:xfrm>
                <a:off x="800101" y="2956751"/>
                <a:ext cx="7772400" cy="50717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  <a:latin typeface="Calibri Light" panose="020F0302020204030204" pitchFamily="34" charset="0"/>
                    <a:cs typeface="Arial" panose="020B0604020202020204" pitchFamily="34" charset="0"/>
                  </a:rPr>
                  <a:t>Dirty Window</a:t>
                </a:r>
                <a:endParaRPr lang="en-US" sz="3600" b="1" dirty="0">
                  <a:solidFill>
                    <a:schemeClr val="tx1"/>
                  </a:solidFill>
                  <a:latin typeface="Calibri Light" panose="020F03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00101" y="2227606"/>
                <a:ext cx="7751266" cy="579345"/>
              </a:xfrm>
              <a:prstGeom prst="rect">
                <a:avLst/>
              </a:prstGeom>
              <a:solidFill>
                <a:schemeClr val="bg2">
                  <a:lumMod val="1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ABI Band 15 (12.3 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</a:rPr>
                  <a:t>m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m)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9279" y="2961061"/>
                <a:ext cx="550843" cy="457200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2981" y="2289239"/>
                <a:ext cx="1720122" cy="1097280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18789" y="2961061"/>
                <a:ext cx="457200" cy="457200"/>
              </a:xfrm>
              <a:prstGeom prst="rect">
                <a:avLst/>
              </a:prstGeom>
            </p:spPr>
          </p:pic>
        </p:grpSp>
        <p:cxnSp>
          <p:nvCxnSpPr>
            <p:cNvPr id="72" name="Straight Connector 71"/>
            <p:cNvCxnSpPr/>
            <p:nvPr/>
          </p:nvCxnSpPr>
          <p:spPr>
            <a:xfrm>
              <a:off x="800100" y="3441383"/>
              <a:ext cx="7772400" cy="0"/>
            </a:xfrm>
            <a:prstGeom prst="line">
              <a:avLst/>
            </a:prstGeom>
            <a:ln w="635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2174143" y="6203579"/>
            <a:ext cx="5527662" cy="728561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>
            <a:solidFill>
              <a:srgbClr val="000000"/>
            </a:solidFill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GOES-16 Imagery, 2327 UTC on 23 March 2017:  Visible (0.47 </a:t>
            </a:r>
            <a:r>
              <a:rPr lang="en-US" sz="1200" b="1" i="1" dirty="0" smtClean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2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m), top left; Clean Window (10.3 </a:t>
            </a:r>
            <a:r>
              <a:rPr lang="en-US" sz="1200" b="1" i="1" dirty="0" smtClean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2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m), middle left; Dirty Window (12.3 </a:t>
            </a:r>
            <a:r>
              <a:rPr lang="en-US" sz="1200" b="1" i="1" dirty="0" smtClean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2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m), bottom left; Split Window Difference (10.3 </a:t>
            </a:r>
            <a:r>
              <a:rPr lang="en-US" sz="1200" b="1" i="1" dirty="0" smtClean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2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– 12.3 </a:t>
            </a:r>
            <a:r>
              <a:rPr lang="en-US" sz="1200" b="1" i="1" dirty="0" smtClean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2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m), middle right, color enhancement of -7</a:t>
            </a:r>
            <a:r>
              <a:rPr lang="en-US" sz="1200" dirty="0" smtClean="0"/>
              <a:t> </a:t>
            </a:r>
            <a:r>
              <a:rPr lang="en-US" sz="1200" dirty="0"/>
              <a:t>º </a:t>
            </a:r>
            <a:r>
              <a:rPr lang="en-US" sz="12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to +7</a:t>
            </a:r>
            <a:r>
              <a:rPr lang="en-US" sz="1200" dirty="0"/>
              <a:t> º </a:t>
            </a:r>
            <a:r>
              <a:rPr lang="en-US" sz="12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749926" y="7444769"/>
            <a:ext cx="173485" cy="129223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3040331" y="2180597"/>
            <a:ext cx="245076" cy="25844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b="1" dirty="0" smtClean="0">
                <a:solidFill>
                  <a:schemeClr val="bg1"/>
                </a:solidFill>
                <a:effectLst>
                  <a:glow rad="2286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1050" b="1" dirty="0">
              <a:solidFill>
                <a:schemeClr val="bg1"/>
              </a:solidFill>
              <a:effectLst>
                <a:glow rad="228600">
                  <a:schemeClr val="tx1">
                    <a:lumMod val="75000"/>
                    <a:lumOff val="25000"/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4114800" y="1809835"/>
            <a:ext cx="258445" cy="25844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dirty="0" smtClean="0">
                <a:solidFill>
                  <a:schemeClr val="bg1"/>
                </a:solidFill>
                <a:effectLst>
                  <a:glow rad="2286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1100" b="1" dirty="0">
              <a:solidFill>
                <a:schemeClr val="bg1"/>
              </a:solidFill>
              <a:effectLst>
                <a:glow rad="228600">
                  <a:schemeClr val="tx1">
                    <a:lumMod val="75000"/>
                    <a:lumOff val="25000"/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40945" y="7003809"/>
            <a:ext cx="2220341" cy="3017520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>
            <a:solidFill>
              <a:srgbClr val="000000"/>
            </a:solidFill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more water vapor 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absorption in the 12.3 </a:t>
            </a:r>
            <a:r>
              <a:rPr lang="en-US" sz="1200" b="1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band than in the 11.2 </a:t>
            </a:r>
            <a:r>
              <a:rPr lang="en-US" sz="1200" b="1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 or 10.3 </a:t>
            </a:r>
            <a:r>
              <a:rPr lang="en-US" sz="1200" b="1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</a:t>
            </a:r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channels.  In the plot at right, absorption by gases as a function of wavelength is  </a:t>
            </a:r>
            <a:r>
              <a:rPr lang="en-US" sz="1200" b="1" dirty="0" smtClean="0"/>
              <a:t>shown by the spiky red line representing </a:t>
            </a:r>
            <a:r>
              <a:rPr lang="en-US" sz="1200" b="1" dirty="0"/>
              <a:t>the perceived temperature </a:t>
            </a:r>
            <a:r>
              <a:rPr lang="en-US" sz="1200" b="1" dirty="0" smtClean="0"/>
              <a:t>based on Earth-emitted radiance (cooler values at towards the top)</a:t>
            </a:r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The 10.3 </a:t>
            </a:r>
            <a:r>
              <a:rPr lang="en-US" sz="1200" b="1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channel </a:t>
            </a:r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 cleanest longwave window: it has the smallest amount of cooling due to water vapor absorption.  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67569" y="6978713"/>
            <a:ext cx="2053473" cy="24815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Resources</a:t>
            </a:r>
          </a:p>
          <a:p>
            <a:pPr algn="ctr">
              <a:spcAft>
                <a:spcPts val="800"/>
              </a:spcAft>
            </a:pPr>
            <a:r>
              <a:rPr lang="en-US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BAMS Article</a:t>
            </a:r>
          </a:p>
          <a:p>
            <a:pPr algn="ctr">
              <a:spcAft>
                <a:spcPts val="800"/>
              </a:spcAft>
            </a:pPr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Schmit et al. 2017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US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GOES-R.GOV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US" sz="1200" u="sng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Band 15 Fact Sheet</a:t>
            </a:r>
            <a:endParaRPr lang="en-US" sz="1200" u="sng" dirty="0" smtClean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US" sz="1200" u="sng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RAMMB Loop of Dust RGB over Texas </a:t>
            </a:r>
            <a:r>
              <a:rPr lang="en-US" sz="1200" u="sng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23 March 2017</a:t>
            </a:r>
          </a:p>
          <a:p>
            <a:pPr algn="ctr">
              <a:spcAft>
                <a:spcPts val="800"/>
              </a:spcAft>
            </a:pPr>
            <a:r>
              <a:rPr lang="en-US" sz="12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Hyperlinks </a:t>
            </a:r>
            <a:r>
              <a:rPr lang="en-US" sz="12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work in AWIPS but they do in </a:t>
            </a:r>
            <a:r>
              <a:rPr lang="en-US" sz="1200" b="1" u="sng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VLab</a:t>
            </a:r>
            <a:endParaRPr lang="en-US" sz="1200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955503" y="9720072"/>
            <a:ext cx="525785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 smtClean="0"/>
              <a:t>12.3 </a:t>
            </a:r>
            <a:r>
              <a:rPr lang="en-US" sz="1200" b="1" dirty="0" smtClean="0">
                <a:latin typeface="Symbol" panose="05050102010706020507" pitchFamily="18" charset="2"/>
              </a:rPr>
              <a:t>m</a:t>
            </a:r>
            <a:r>
              <a:rPr lang="en-US" sz="1200" b="1" dirty="0" smtClean="0"/>
              <a:t>m</a:t>
            </a:r>
            <a:endParaRPr lang="en-US" sz="12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617472" y="9427464"/>
            <a:ext cx="1" cy="365760"/>
          </a:xfrm>
          <a:prstGeom prst="line">
            <a:avLst/>
          </a:prstGeom>
          <a:ln w="38100">
            <a:solidFill>
              <a:srgbClr val="00206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310727" y="9427464"/>
            <a:ext cx="1" cy="274320"/>
          </a:xfrm>
          <a:prstGeom prst="line">
            <a:avLst/>
          </a:prstGeom>
          <a:ln w="38100">
            <a:solidFill>
              <a:srgbClr val="00206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102232" y="9427464"/>
            <a:ext cx="1" cy="274320"/>
          </a:xfrm>
          <a:prstGeom prst="line">
            <a:avLst/>
          </a:prstGeom>
          <a:ln w="38100">
            <a:solidFill>
              <a:srgbClr val="00206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143" y="3082263"/>
            <a:ext cx="3248348" cy="155448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145" y="4636743"/>
            <a:ext cx="3248348" cy="155448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3040331" y="3607399"/>
            <a:ext cx="245076" cy="25844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b="1" dirty="0" smtClean="0">
                <a:solidFill>
                  <a:schemeClr val="bg1"/>
                </a:solidFill>
                <a:effectLst>
                  <a:glow rad="2286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1050" b="1" dirty="0">
              <a:solidFill>
                <a:schemeClr val="bg1"/>
              </a:solidFill>
              <a:effectLst>
                <a:glow rad="228600">
                  <a:schemeClr val="tx1">
                    <a:lumMod val="75000"/>
                    <a:lumOff val="25000"/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3070193" y="5284760"/>
            <a:ext cx="245076" cy="25844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b="1" dirty="0" smtClean="0">
                <a:solidFill>
                  <a:schemeClr val="bg1"/>
                </a:solidFill>
                <a:effectLst>
                  <a:glow rad="2286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1050" b="1" dirty="0">
              <a:solidFill>
                <a:schemeClr val="bg1"/>
              </a:solidFill>
              <a:effectLst>
                <a:glow rad="228600">
                  <a:schemeClr val="tx1">
                    <a:lumMod val="75000"/>
                    <a:lumOff val="25000"/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694" y="3053557"/>
            <a:ext cx="3248348" cy="155448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82" y="4391459"/>
            <a:ext cx="2157571" cy="232122"/>
          </a:xfrm>
          <a:prstGeom prst="rect">
            <a:avLst/>
          </a:prstGeom>
        </p:spPr>
      </p:pic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5422493" y="3728870"/>
            <a:ext cx="245076" cy="25844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b="1" dirty="0" smtClean="0">
                <a:solidFill>
                  <a:schemeClr val="bg1"/>
                </a:solidFill>
                <a:effectLst>
                  <a:glow rad="2286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1050" b="1" dirty="0">
              <a:solidFill>
                <a:schemeClr val="bg1"/>
              </a:solidFill>
              <a:effectLst>
                <a:glow rad="228600">
                  <a:schemeClr val="tx1">
                    <a:lumMod val="75000"/>
                    <a:lumOff val="25000"/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4114800" y="3613633"/>
            <a:ext cx="258445" cy="25844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dirty="0" smtClean="0">
                <a:solidFill>
                  <a:schemeClr val="bg1"/>
                </a:solidFill>
                <a:effectLst>
                  <a:glow rad="2286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1100" b="1" dirty="0">
              <a:solidFill>
                <a:schemeClr val="bg1"/>
              </a:solidFill>
              <a:effectLst>
                <a:glow rad="228600">
                  <a:schemeClr val="tx1">
                    <a:lumMod val="75000"/>
                    <a:lumOff val="25000"/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 Box 2"/>
          <p:cNvSpPr txBox="1">
            <a:spLocks noChangeArrowheads="1"/>
          </p:cNvSpPr>
          <p:nvPr/>
        </p:nvSpPr>
        <p:spPr bwMode="auto">
          <a:xfrm>
            <a:off x="6399955" y="3613633"/>
            <a:ext cx="258445" cy="25844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dirty="0" smtClean="0">
                <a:solidFill>
                  <a:schemeClr val="bg1"/>
                </a:solidFill>
                <a:effectLst>
                  <a:glow rad="2286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1100" b="1" dirty="0">
              <a:solidFill>
                <a:schemeClr val="bg1"/>
              </a:solidFill>
              <a:effectLst>
                <a:glow rad="228600">
                  <a:schemeClr val="tx1">
                    <a:lumMod val="75000"/>
                    <a:lumOff val="25000"/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4114800" y="4868610"/>
            <a:ext cx="258445" cy="25844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dirty="0" smtClean="0">
                <a:solidFill>
                  <a:schemeClr val="bg1"/>
                </a:solidFill>
                <a:effectLst>
                  <a:glow rad="2286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1100" b="1" dirty="0">
              <a:solidFill>
                <a:schemeClr val="bg1"/>
              </a:solidFill>
              <a:effectLst>
                <a:glow rad="228600">
                  <a:schemeClr val="tx1">
                    <a:lumMod val="75000"/>
                    <a:lumOff val="25000"/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6572" y="2738400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0.47 </a:t>
            </a:r>
            <a:r>
              <a:rPr lang="en-US" sz="1400" b="1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en-US" sz="14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2224784" y="4237570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10.3 </a:t>
            </a:r>
            <a:r>
              <a:rPr lang="en-US" sz="1400" b="1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en-US" sz="14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2231532" y="5786283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12.3 </a:t>
            </a:r>
            <a:r>
              <a:rPr lang="en-US" sz="1400" b="1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en-US" sz="14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5706163" y="3094500"/>
            <a:ext cx="1998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Split Window Difference</a:t>
            </a:r>
            <a:endParaRPr lang="en-US" sz="14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4930604" y="4349342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</a:rPr>
              <a:t>-7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964487" y="4344400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+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</a:rPr>
              <a:t>7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51036" y="434934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</a:t>
            </a:r>
            <a:endParaRPr lang="en-US" sz="1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7846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32708</TotalTime>
  <Words>689</Words>
  <Application>Microsoft Macintosh PowerPoint</Application>
  <PresentationFormat>Custom</PresentationFormat>
  <Paragraphs>78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Berndt, Emily B. (MSFC-ZP11)[UAH]</dc:creator>
  <cp:lastModifiedBy>kbah Bah</cp:lastModifiedBy>
  <cp:revision>381</cp:revision>
  <cp:lastPrinted>2017-04-07T20:14:48Z</cp:lastPrinted>
  <dcterms:created xsi:type="dcterms:W3CDTF">2015-10-16T20:43:56Z</dcterms:created>
  <dcterms:modified xsi:type="dcterms:W3CDTF">2018-06-21T19:08:23Z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27F06B96-A49E-4F4E-956A-CCCBECE2E721</vt:lpwstr>
  </property>
  <property fmtid="{D5CDD505-2E9C-101B-9397-08002B2CF9AE}" pid="3" name="ArticulatePath">
    <vt:lpwstr>test_ntmicro_template2</vt:lpwstr>
  </property>
</Properties>
</file>