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7772400" cy="10058400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dt, Emily B. (MSFC-ZP11)" initials="BEB(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CA"/>
    <a:srgbClr val="A2299C"/>
    <a:srgbClr val="C01B1C"/>
    <a:srgbClr val="C73531"/>
    <a:srgbClr val="D9442C"/>
    <a:srgbClr val="D84435"/>
    <a:srgbClr val="B42650"/>
    <a:srgbClr val="A7EA8F"/>
    <a:srgbClr val="9CCFCB"/>
    <a:srgbClr val="692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4" autoAdjust="0"/>
    <p:restoredTop sz="94660"/>
  </p:normalViewPr>
  <p:slideViewPr>
    <p:cSldViewPr snapToGrid="0">
      <p:cViewPr>
        <p:scale>
          <a:sx n="80" d="100"/>
          <a:sy n="80" d="100"/>
        </p:scale>
        <p:origin x="-2200" y="-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550A-7D00-4DBF-AEC5-FC39B8AED59E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25256-C801-4F72-87B0-1908C92F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0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5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3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gif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9" Type="http://schemas.openxmlformats.org/officeDocument/2006/relationships/image" Target="../media/image6.png"/><Relationship Id="rId10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1.GIF"/><Relationship Id="rId5" Type="http://schemas.openxmlformats.org/officeDocument/2006/relationships/hyperlink" Target="http://journals.ametsoc.org/doi/abs/10.1175/BAMS-D-15-00230.1" TargetMode="External"/><Relationship Id="rId6" Type="http://schemas.openxmlformats.org/officeDocument/2006/relationships/hyperlink" Target="http://www.goes-r.gov/education/docs/ABI-bands-FS/ABI_Band%204_cirrus_factsheet_FINAL.pdf" TargetMode="Externa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12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8032" y="6598168"/>
            <a:ext cx="3581401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1450" y="1519441"/>
            <a:ext cx="3089222" cy="27853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Why is the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Cirrus Band Important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US" sz="1100" dirty="0" smtClean="0"/>
          </a:p>
          <a:p>
            <a:r>
              <a:rPr lang="en-US" sz="1200" dirty="0" smtClean="0"/>
              <a:t>The Cirrus Band (1.37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m) is unique among the reflective bands on the ABI in that it occupies a region </a:t>
            </a:r>
            <a:r>
              <a:rPr lang="en-US" sz="1200" dirty="0"/>
              <a:t>of very strong absorption by water vapor in </a:t>
            </a:r>
            <a:r>
              <a:rPr lang="en-US" sz="1200" dirty="0" smtClean="0"/>
              <a:t>the electromagnetic spectrum. It will </a:t>
            </a:r>
            <a:r>
              <a:rPr lang="en-US" sz="1200" dirty="0"/>
              <a:t>detect very thin cirrus clouds during the </a:t>
            </a:r>
            <a:r>
              <a:rPr lang="en-US" sz="1200" dirty="0" smtClean="0"/>
              <a:t>day.  In the image at right of a Supercell thunderstorm over Oklahoma, low-level cumulus clouds east of the system are only faintly visible because energy at 1.37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has been absorbed as it moves through the moist atmosphere.</a:t>
            </a:r>
            <a:endParaRPr lang="en-US" sz="12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28813"/>
              </p:ext>
            </p:extLst>
          </p:nvPr>
        </p:nvGraphicFramePr>
        <p:xfrm>
          <a:off x="405706" y="4797245"/>
          <a:ext cx="6960987" cy="1476021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579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4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58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3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ABI Band</a:t>
                      </a:r>
                      <a:endParaRPr lang="en-US" sz="1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Central Wavelength</a:t>
                      </a:r>
                      <a:r>
                        <a:rPr lang="en-US" sz="12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(µm)</a:t>
                      </a:r>
                      <a:endParaRPr lang="en-US" sz="1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Band Nickname</a:t>
                      </a:r>
                      <a:endParaRPr lang="en-US" sz="1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1200" u="non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Resolution</a:t>
                      </a:r>
                      <a:endParaRPr lang="en-US" sz="1200" u="non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1.37 µm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Cirrus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Near-Infrared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 km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1.61 µm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</a:rPr>
                        <a:t>Snow/Ice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Near-Infrared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1km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2.24 µm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Cloud phase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Near-Infrared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 km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328" y="7790494"/>
            <a:ext cx="35147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Application:</a:t>
            </a:r>
            <a:r>
              <a:rPr lang="en-US" sz="1400" dirty="0" smtClean="0"/>
              <a:t> </a:t>
            </a:r>
            <a:r>
              <a:rPr lang="en-US" sz="1200" dirty="0" smtClean="0"/>
              <a:t>In a dry atmosphere, this band will detect highly reflective features, such as dust, or clouds, if there is limited water vapor above those features.</a:t>
            </a:r>
            <a:endParaRPr lang="en-US" sz="1200" dirty="0"/>
          </a:p>
          <a:p>
            <a:pPr marL="0" lvl="1"/>
            <a:endParaRPr lang="en-US" sz="1200" dirty="0"/>
          </a:p>
          <a:p>
            <a:pPr marL="0" lvl="1"/>
            <a:r>
              <a:rPr lang="en-US" sz="1400" b="1" dirty="0"/>
              <a:t>Application:</a:t>
            </a:r>
            <a:r>
              <a:rPr lang="en-US" sz="1400" dirty="0"/>
              <a:t> </a:t>
            </a:r>
            <a:r>
              <a:rPr lang="en-US" sz="1200" dirty="0" smtClean="0"/>
              <a:t>The Cirrus Channel is an important part of the Daytime Cloud Mask computation because of its ability at detecting very thin cirrus.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032" y="6796125"/>
            <a:ext cx="20087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u="sng" dirty="0"/>
              <a:t>Primary </a:t>
            </a:r>
            <a:r>
              <a:rPr lang="en-US" sz="1400" b="1" u="sng" dirty="0" smtClean="0"/>
              <a:t>Application</a:t>
            </a:r>
            <a:r>
              <a:rPr lang="en-US" sz="1400" b="1" dirty="0" smtClean="0"/>
              <a:t>: </a:t>
            </a:r>
            <a:r>
              <a:rPr lang="en-US" sz="1200" dirty="0" smtClean="0"/>
              <a:t>This channel detects high clouds during the day time.   Very thin cirrus can be discerned.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8032" y="6312528"/>
            <a:ext cx="3582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Impact on Operations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2875" y="6598168"/>
            <a:ext cx="3591753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991388" y="7821234"/>
            <a:ext cx="3514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Limitation:  </a:t>
            </a:r>
            <a:r>
              <a:rPr lang="en-US" sz="1200" dirty="0" smtClean="0"/>
              <a:t>Theory suggests that about 12 mm of Total Precipitable Water is sufficient to absorb most of the solar radiation at 1.37 </a:t>
            </a:r>
            <a:r>
              <a:rPr lang="en-US" sz="1200" dirty="0"/>
              <a:t>µm</a:t>
            </a:r>
            <a:r>
              <a:rPr lang="en-US" sz="1200" dirty="0" smtClean="0"/>
              <a:t>.   Variable amounts of moisture in the atmosphere (and where in the vertical that moisture exists) influence how far down the satellite can see at this wavelength.</a:t>
            </a:r>
          </a:p>
          <a:p>
            <a:pPr marL="0" lvl="1"/>
            <a:endParaRPr lang="en-US" sz="1200" dirty="0"/>
          </a:p>
          <a:p>
            <a:pPr marL="0" lvl="1"/>
            <a:r>
              <a:rPr lang="en-US" sz="1200" dirty="0" smtClean="0"/>
              <a:t>The Cirrus Channel is one of two near-infrared channels on ABI with 2-km resolution.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86329" y="6701476"/>
            <a:ext cx="20087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Daytime only application: </a:t>
            </a:r>
            <a:r>
              <a:rPr lang="en-US" sz="1200" dirty="0"/>
              <a:t>The </a:t>
            </a:r>
            <a:r>
              <a:rPr lang="en-US" sz="1200" dirty="0" smtClean="0"/>
              <a:t>1.37 </a:t>
            </a:r>
            <a:r>
              <a:rPr lang="en-US" sz="1200" dirty="0"/>
              <a:t>µm  band detects reflected visible solar radiation.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52875" y="6312528"/>
            <a:ext cx="3591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Limitations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6989" y="9668184"/>
            <a:ext cx="73701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Contributors: Scott Lindstrom, Tim Schmit, Jordan </a:t>
            </a:r>
            <a:r>
              <a:rPr lang="en-US" sz="1200" dirty="0" err="1" smtClean="0"/>
              <a:t>Gerth</a:t>
            </a:r>
            <a:r>
              <a:rPr lang="en-US" sz="1200" dirty="0" smtClean="0"/>
              <a:t>, UW-Madison CIMSS/NOAA        August 2017</a:t>
            </a:r>
            <a:endParaRPr lang="en-US" sz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0" y="-1419"/>
            <a:ext cx="7772400" cy="1371600"/>
            <a:chOff x="800100" y="2100263"/>
            <a:chExt cx="7772400" cy="1371600"/>
          </a:xfrm>
        </p:grpSpPr>
        <p:grpSp>
          <p:nvGrpSpPr>
            <p:cNvPr id="33" name="Group 32"/>
            <p:cNvGrpSpPr/>
            <p:nvPr/>
          </p:nvGrpSpPr>
          <p:grpSpPr>
            <a:xfrm>
              <a:off x="800100" y="2100263"/>
              <a:ext cx="7772400" cy="1371600"/>
              <a:chOff x="800101" y="2100263"/>
              <a:chExt cx="7772400" cy="137160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100263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800101" y="2953565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Quick Guide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00101" y="2257130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ABI Band 4 (1.37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2961061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981" y="2321138"/>
                <a:ext cx="1720122" cy="1097280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2961061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44" name="Straight Connector 43"/>
            <p:cNvCxnSpPr/>
            <p:nvPr/>
          </p:nvCxnSpPr>
          <p:spPr>
            <a:xfrm>
              <a:off x="800100" y="3471863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902" y="6681126"/>
            <a:ext cx="1480365" cy="8574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12" y="9658343"/>
            <a:ext cx="560896" cy="40792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80144" y="4494083"/>
            <a:ext cx="6936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ABI Channels in the near Infrared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407" y="7221100"/>
            <a:ext cx="984520" cy="5487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602" y="6662028"/>
            <a:ext cx="984325" cy="54864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929699" y="6843974"/>
            <a:ext cx="624353" cy="230832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0.64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  <a:latin typeface="Symbol" panose="05050102010706020507" pitchFamily="18" charset="2"/>
              </a:rPr>
              <a:t>m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m</a:t>
            </a:r>
            <a:endParaRPr lang="en-US" sz="900" b="1" dirty="0">
              <a:solidFill>
                <a:schemeClr val="bg1">
                  <a:lumMod val="95000"/>
                </a:schemeClr>
              </a:solidFill>
              <a:effectLst>
                <a:glow rad="2540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35457" y="7436300"/>
            <a:ext cx="624353" cy="230832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1.38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  <a:latin typeface="Symbol" panose="05050102010706020507" pitchFamily="18" charset="2"/>
              </a:rPr>
              <a:t>m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m</a:t>
            </a:r>
            <a:endParaRPr lang="en-US" sz="900" b="1" dirty="0">
              <a:solidFill>
                <a:schemeClr val="bg1">
                  <a:lumMod val="95000"/>
                </a:schemeClr>
              </a:solidFill>
              <a:effectLst>
                <a:glow rad="254000">
                  <a:schemeClr val="tx1">
                    <a:alpha val="60000"/>
                  </a:schemeClr>
                </a:glo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56" y="1572768"/>
            <a:ext cx="4240047" cy="2907792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3419856" y="4183951"/>
            <a:ext cx="380619" cy="2710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754" y="4201246"/>
            <a:ext cx="153322" cy="1788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152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673" y="1559974"/>
            <a:ext cx="5532120" cy="53583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945" y="1390697"/>
            <a:ext cx="2022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Image Interpretation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89706" y="7161847"/>
            <a:ext cx="1965086" cy="200965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Resources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BAMS Article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Schmit et al. 2017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GOES-R.GOV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Band 4 Fact Sheet</a:t>
            </a:r>
            <a:endParaRPr lang="en-US" sz="1200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u="sng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Hyperlinks </a:t>
            </a:r>
            <a:r>
              <a:rPr lang="en-US" sz="1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work in AWIPS but they do in </a:t>
            </a:r>
            <a:r>
              <a:rPr lang="en-US" sz="1200" b="1" u="sng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VLab</a:t>
            </a:r>
            <a:endParaRPr lang="en-US" sz="12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5572" y="1790692"/>
            <a:ext cx="1786133" cy="397031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Thin cirrus easily detectable</a:t>
            </a:r>
            <a:endParaRPr lang="en-US" sz="1200" i="1" dirty="0" smtClean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Thick cirrus  shows up easily</a:t>
            </a:r>
          </a:p>
          <a:p>
            <a:pPr marL="400050"/>
            <a:endParaRPr lang="en-US" sz="1200" b="1" dirty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Low Clouds are not detected in a moist atmosphere</a:t>
            </a:r>
            <a:endParaRPr lang="en-US" sz="1200" i="1" dirty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Low clouds visible in dry atmosphere</a:t>
            </a:r>
          </a:p>
          <a:p>
            <a:pPr marL="400050"/>
            <a:endParaRPr lang="en-US" sz="1200" i="1" dirty="0" smtClean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Coastlines visible in dry air</a:t>
            </a:r>
            <a:endParaRPr lang="en-US" sz="1200" i="1" dirty="0" smtClean="0">
              <a:solidFill>
                <a:schemeClr val="bg1"/>
              </a:solidFill>
            </a:endParaRPr>
          </a:p>
          <a:p>
            <a:pPr marL="400050"/>
            <a:endParaRPr lang="en-US" sz="1200" i="1" dirty="0">
              <a:solidFill>
                <a:schemeClr val="bg1"/>
              </a:solidFill>
            </a:endParaRPr>
          </a:p>
          <a:p>
            <a:pPr marL="400050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821050" y="4823281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>
            <a:stCxn id="40" idx="1"/>
          </p:cNvCxnSpPr>
          <p:nvPr/>
        </p:nvCxnSpPr>
        <p:spPr>
          <a:xfrm flipH="1" flipV="1">
            <a:off x="3471474" y="4737296"/>
            <a:ext cx="349576" cy="21520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233035" y="3623695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33036" y="2073353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33037" y="4254138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33037" y="4997058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33037" y="2786940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2022577" y="6649742"/>
            <a:ext cx="5532216" cy="268616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>
            <a:solidFill>
              <a:srgbClr val="000000"/>
            </a:solidFill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GOES-16 ‘Cirrus Channel’ (1.37 </a:t>
            </a:r>
            <a:r>
              <a:rPr lang="en-US" sz="10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m) at 21:06 UTC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 February 2017 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Text Box 2"/>
          <p:cNvSpPr txBox="1">
            <a:spLocks noChangeArrowheads="1"/>
          </p:cNvSpPr>
          <p:nvPr/>
        </p:nvSpPr>
        <p:spPr bwMode="auto">
          <a:xfrm>
            <a:off x="5664083" y="2134335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83" name="Straight Arrow Connector 82"/>
          <p:cNvCxnSpPr>
            <a:stCxn id="82" idx="0"/>
          </p:cNvCxnSpPr>
          <p:nvPr/>
        </p:nvCxnSpPr>
        <p:spPr>
          <a:xfrm flipH="1" flipV="1">
            <a:off x="5749607" y="1821367"/>
            <a:ext cx="43699" cy="31296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5272712" y="5435311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5" name="Straight Arrow Connector 84"/>
          <p:cNvCxnSpPr>
            <a:stCxn id="87" idx="2"/>
          </p:cNvCxnSpPr>
          <p:nvPr/>
        </p:nvCxnSpPr>
        <p:spPr>
          <a:xfrm>
            <a:off x="2569137" y="3772957"/>
            <a:ext cx="129222" cy="209513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2439914" y="3514512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6230768" y="5761010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6" name="Straight Arrow Connector 95"/>
          <p:cNvCxnSpPr>
            <a:stCxn id="40" idx="0"/>
          </p:cNvCxnSpPr>
          <p:nvPr/>
        </p:nvCxnSpPr>
        <p:spPr>
          <a:xfrm flipV="1">
            <a:off x="3950273" y="3490804"/>
            <a:ext cx="406616" cy="1332477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4" idx="0"/>
          </p:cNvCxnSpPr>
          <p:nvPr/>
        </p:nvCxnSpPr>
        <p:spPr>
          <a:xfrm flipH="1" flipV="1">
            <a:off x="5097577" y="5030744"/>
            <a:ext cx="304358" cy="404567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0" y="-1419"/>
            <a:ext cx="7772400" cy="1392866"/>
            <a:chOff x="800100" y="2078997"/>
            <a:chExt cx="7772400" cy="1392866"/>
          </a:xfrm>
        </p:grpSpPr>
        <p:grpSp>
          <p:nvGrpSpPr>
            <p:cNvPr id="71" name="Group 70"/>
            <p:cNvGrpSpPr/>
            <p:nvPr/>
          </p:nvGrpSpPr>
          <p:grpSpPr>
            <a:xfrm>
              <a:off x="800100" y="2078997"/>
              <a:ext cx="7772400" cy="1371600"/>
              <a:chOff x="800101" y="2078997"/>
              <a:chExt cx="7772400" cy="137160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078997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74" name="Rectangle 73"/>
              <p:cNvSpPr/>
              <p:nvPr/>
            </p:nvSpPr>
            <p:spPr>
              <a:xfrm>
                <a:off x="800101" y="2930808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Cirrus Band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0101" y="2235864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ABI Band 4 (1.37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m)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2961061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981" y="2299872"/>
                <a:ext cx="1719072" cy="1096610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2961061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72" name="Straight Connector 71"/>
            <p:cNvCxnSpPr/>
            <p:nvPr/>
          </p:nvCxnSpPr>
          <p:spPr>
            <a:xfrm>
              <a:off x="800100" y="3471863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368796" y="7190248"/>
            <a:ext cx="21832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Spectral Response Function for the Cirrus Channel is shown in blue at left.  The grey line shows transmittance through the atmosphere.  The Cirrus Channel is in a region where strong absorption (by water vapor) occurs.  (Figure courtesy Mat </a:t>
            </a:r>
            <a:r>
              <a:rPr lang="en-US" sz="1400" dirty="0" err="1" smtClean="0"/>
              <a:t>Gunshor</a:t>
            </a:r>
            <a:r>
              <a:rPr lang="en-US" sz="1400" dirty="0" smtClean="0"/>
              <a:t>, CIMSS)</a:t>
            </a:r>
            <a:endParaRPr lang="en-US" sz="14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5" y="7161847"/>
            <a:ext cx="3410069" cy="2652276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2069486" y="4596948"/>
            <a:ext cx="1293637" cy="400110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Dry, cold </a:t>
            </a:r>
            <a:r>
              <a:rPr lang="en-US" sz="1000" b="1" dirty="0" err="1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Airmass</a:t>
            </a:r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over Midwest</a:t>
            </a:r>
            <a:endParaRPr lang="en-US" sz="1000" b="1" dirty="0">
              <a:solidFill>
                <a:schemeClr val="bg1">
                  <a:lumMod val="85000"/>
                </a:schemeClr>
              </a:solidFill>
              <a:effectLst>
                <a:glow rad="2540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17264" y="6117290"/>
            <a:ext cx="1293637" cy="400110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Moist </a:t>
            </a:r>
            <a:r>
              <a:rPr lang="en-US" sz="1000" b="1" dirty="0" err="1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Airmass</a:t>
            </a:r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over Southeast</a:t>
            </a:r>
            <a:endParaRPr lang="en-US" sz="1000" b="1" dirty="0">
              <a:solidFill>
                <a:schemeClr val="bg1">
                  <a:lumMod val="85000"/>
                </a:schemeClr>
              </a:solidFill>
              <a:effectLst>
                <a:glow rad="254000">
                  <a:schemeClr val="tx1">
                    <a:alpha val="60000"/>
                  </a:schemeClr>
                </a:glow>
              </a:effectLst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3035808" y="5090274"/>
            <a:ext cx="937642" cy="459629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878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16577</TotalTime>
  <Words>498</Words>
  <Application>Microsoft Macintosh PowerPoint</Application>
  <PresentationFormat>Custom</PresentationFormat>
  <Paragraphs>99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Berndt, Emily B. (MSFC-ZP11)[UAH]</dc:creator>
  <cp:lastModifiedBy>kbah Bah</cp:lastModifiedBy>
  <cp:revision>266</cp:revision>
  <cp:lastPrinted>2017-04-07T20:14:48Z</cp:lastPrinted>
  <dcterms:created xsi:type="dcterms:W3CDTF">2015-10-16T20:43:56Z</dcterms:created>
  <dcterms:modified xsi:type="dcterms:W3CDTF">2018-06-21T19:08:04Z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27F06B96-A49E-4F4E-956A-CCCBECE2E721</vt:lpwstr>
  </property>
  <property fmtid="{D5CDD505-2E9C-101B-9397-08002B2CF9AE}" pid="3" name="ArticulatePath">
    <vt:lpwstr>test_ntmicro_template2</vt:lpwstr>
  </property>
</Properties>
</file>