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gif" ContentType="image/gi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8" r:id="rId2"/>
    <p:sldId id="257" r:id="rId3"/>
  </p:sldIdLst>
  <p:sldSz cx="7772400" cy="10058400"/>
  <p:notesSz cx="7010400" cy="9296400"/>
  <p:custDataLst>
    <p:tags r:id="rId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168" userDrawn="1">
          <p15:clr>
            <a:srgbClr val="A4A3A4"/>
          </p15:clr>
        </p15:guide>
        <p15:guide id="2" pos="2448"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rndt, Emily B. (MSFC-ZP11)" initials="BEB(" lastIdx="6"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8011"/>
    <a:srgbClr val="A3CFCA"/>
    <a:srgbClr val="A2299C"/>
    <a:srgbClr val="C01B1C"/>
    <a:srgbClr val="C73531"/>
    <a:srgbClr val="D9442C"/>
    <a:srgbClr val="D84435"/>
    <a:srgbClr val="B42650"/>
    <a:srgbClr val="A7EA8F"/>
    <a:srgbClr val="9CCFC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23464" autoAdjust="0"/>
    <p:restoredTop sz="94660"/>
  </p:normalViewPr>
  <p:slideViewPr>
    <p:cSldViewPr snapToGrid="0">
      <p:cViewPr>
        <p:scale>
          <a:sx n="80" d="100"/>
          <a:sy n="80" d="100"/>
        </p:scale>
        <p:origin x="-3160" y="-216"/>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notesMaster" Target="notesMasters/notesMaster1.xml"/><Relationship Id="rId5" Type="http://schemas.openxmlformats.org/officeDocument/2006/relationships/printerSettings" Target="printerSettings/printerSettings1.bin"/><Relationship Id="rId6" Type="http://schemas.openxmlformats.org/officeDocument/2006/relationships/tags" Target="tags/tag1.xml"/><Relationship Id="rId7" Type="http://schemas.openxmlformats.org/officeDocument/2006/relationships/commentAuthors" Target="commentAuthors.xml"/><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19A9550A-7D00-4DBF-AEC5-FC39B8AED59E}" type="datetimeFigureOut">
              <a:rPr lang="en-US" smtClean="0"/>
              <a:t>6/21/18</a:t>
            </a:fld>
            <a:endParaRPr lang="en-US"/>
          </a:p>
        </p:txBody>
      </p:sp>
      <p:sp>
        <p:nvSpPr>
          <p:cNvPr id="4" name="Slide Image Placeholder 3"/>
          <p:cNvSpPr>
            <a:spLocks noGrp="1" noRot="1" noChangeAspect="1"/>
          </p:cNvSpPr>
          <p:nvPr>
            <p:ph type="sldImg" idx="2"/>
          </p:nvPr>
        </p:nvSpPr>
        <p:spPr>
          <a:xfrm>
            <a:off x="2293938" y="1162050"/>
            <a:ext cx="242252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39A25256-C801-4F72-87B0-1908C92F3079}" type="slidenum">
              <a:rPr lang="en-US" smtClean="0"/>
              <a:t>‹#›</a:t>
            </a:fld>
            <a:endParaRPr lang="en-US"/>
          </a:p>
        </p:txBody>
      </p:sp>
    </p:spTree>
    <p:extLst>
      <p:ext uri="{BB962C8B-B14F-4D97-AF65-F5344CB8AC3E}">
        <p14:creationId xmlns:p14="http://schemas.microsoft.com/office/powerpoint/2010/main" val="17092402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A25256-C801-4F72-87B0-1908C92F3079}" type="slidenum">
              <a:rPr lang="en-US" smtClean="0"/>
              <a:t>1</a:t>
            </a:fld>
            <a:endParaRPr lang="en-US"/>
          </a:p>
        </p:txBody>
      </p:sp>
    </p:spTree>
    <p:extLst>
      <p:ext uri="{BB962C8B-B14F-4D97-AF65-F5344CB8AC3E}">
        <p14:creationId xmlns:p14="http://schemas.microsoft.com/office/powerpoint/2010/main" val="14584845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A25256-C801-4F72-87B0-1908C92F3079}" type="slidenum">
              <a:rPr lang="en-US" smtClean="0"/>
              <a:t>2</a:t>
            </a:fld>
            <a:endParaRPr lang="en-US"/>
          </a:p>
        </p:txBody>
      </p:sp>
    </p:spTree>
    <p:extLst>
      <p:ext uri="{BB962C8B-B14F-4D97-AF65-F5344CB8AC3E}">
        <p14:creationId xmlns:p14="http://schemas.microsoft.com/office/powerpoint/2010/main" val="35824522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smtClean="0"/>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1C96C6A-4D27-4A47-819C-56391BDF8272}" type="datetimeFigureOut">
              <a:rPr lang="en-US" smtClean="0"/>
              <a:t>6/21/18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438AAB-5CAE-4373-884A-3332CF46BF05}" type="slidenum">
              <a:rPr lang="en-US" smtClean="0"/>
              <a:t>‹#›</a:t>
            </a:fld>
            <a:endParaRPr lang="en-US"/>
          </a:p>
        </p:txBody>
      </p:sp>
    </p:spTree>
    <p:extLst>
      <p:ext uri="{BB962C8B-B14F-4D97-AF65-F5344CB8AC3E}">
        <p14:creationId xmlns:p14="http://schemas.microsoft.com/office/powerpoint/2010/main" val="28323762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1C96C6A-4D27-4A47-819C-56391BDF8272}" type="datetimeFigureOut">
              <a:rPr lang="en-US" smtClean="0"/>
              <a:t>6/21/18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438AAB-5CAE-4373-884A-3332CF46BF05}" type="slidenum">
              <a:rPr lang="en-US" smtClean="0"/>
              <a:t>‹#›</a:t>
            </a:fld>
            <a:endParaRPr lang="en-US"/>
          </a:p>
        </p:txBody>
      </p:sp>
    </p:spTree>
    <p:extLst>
      <p:ext uri="{BB962C8B-B14F-4D97-AF65-F5344CB8AC3E}">
        <p14:creationId xmlns:p14="http://schemas.microsoft.com/office/powerpoint/2010/main" val="5149667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1C96C6A-4D27-4A47-819C-56391BDF8272}" type="datetimeFigureOut">
              <a:rPr lang="en-US" smtClean="0"/>
              <a:t>6/21/18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438AAB-5CAE-4373-884A-3332CF46BF05}" type="slidenum">
              <a:rPr lang="en-US" smtClean="0"/>
              <a:t>‹#›</a:t>
            </a:fld>
            <a:endParaRPr lang="en-US"/>
          </a:p>
        </p:txBody>
      </p:sp>
    </p:spTree>
    <p:extLst>
      <p:ext uri="{BB962C8B-B14F-4D97-AF65-F5344CB8AC3E}">
        <p14:creationId xmlns:p14="http://schemas.microsoft.com/office/powerpoint/2010/main" val="2622822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1C96C6A-4D27-4A47-819C-56391BDF8272}" type="datetimeFigureOut">
              <a:rPr lang="en-US" smtClean="0"/>
              <a:t>6/21/18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438AAB-5CAE-4373-884A-3332CF46BF05}" type="slidenum">
              <a:rPr lang="en-US" smtClean="0"/>
              <a:t>‹#›</a:t>
            </a:fld>
            <a:endParaRPr lang="en-US"/>
          </a:p>
        </p:txBody>
      </p:sp>
    </p:spTree>
    <p:extLst>
      <p:ext uri="{BB962C8B-B14F-4D97-AF65-F5344CB8AC3E}">
        <p14:creationId xmlns:p14="http://schemas.microsoft.com/office/powerpoint/2010/main" val="4711744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smtClean="0"/>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C96C6A-4D27-4A47-819C-56391BDF8272}" type="datetimeFigureOut">
              <a:rPr lang="en-US" smtClean="0"/>
              <a:t>6/21/18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438AAB-5CAE-4373-884A-3332CF46BF05}" type="slidenum">
              <a:rPr lang="en-US" smtClean="0"/>
              <a:t>‹#›</a:t>
            </a:fld>
            <a:endParaRPr lang="en-US"/>
          </a:p>
        </p:txBody>
      </p:sp>
    </p:spTree>
    <p:extLst>
      <p:ext uri="{BB962C8B-B14F-4D97-AF65-F5344CB8AC3E}">
        <p14:creationId xmlns:p14="http://schemas.microsoft.com/office/powerpoint/2010/main" val="27876572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1C96C6A-4D27-4A47-819C-56391BDF8272}" type="datetimeFigureOut">
              <a:rPr lang="en-US" smtClean="0"/>
              <a:t>6/21/18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438AAB-5CAE-4373-884A-3332CF46BF05}" type="slidenum">
              <a:rPr lang="en-US" smtClean="0"/>
              <a:t>‹#›</a:t>
            </a:fld>
            <a:endParaRPr lang="en-US"/>
          </a:p>
        </p:txBody>
      </p:sp>
    </p:spTree>
    <p:extLst>
      <p:ext uri="{BB962C8B-B14F-4D97-AF65-F5344CB8AC3E}">
        <p14:creationId xmlns:p14="http://schemas.microsoft.com/office/powerpoint/2010/main" val="2846587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smtClean="0"/>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smtClean="0"/>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1C96C6A-4D27-4A47-819C-56391BDF8272}" type="datetimeFigureOut">
              <a:rPr lang="en-US" smtClean="0"/>
              <a:t>6/21/18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438AAB-5CAE-4373-884A-3332CF46BF05}" type="slidenum">
              <a:rPr lang="en-US" smtClean="0"/>
              <a:t>‹#›</a:t>
            </a:fld>
            <a:endParaRPr lang="en-US"/>
          </a:p>
        </p:txBody>
      </p:sp>
    </p:spTree>
    <p:extLst>
      <p:ext uri="{BB962C8B-B14F-4D97-AF65-F5344CB8AC3E}">
        <p14:creationId xmlns:p14="http://schemas.microsoft.com/office/powerpoint/2010/main" val="7320972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1C96C6A-4D27-4A47-819C-56391BDF8272}" type="datetimeFigureOut">
              <a:rPr lang="en-US" smtClean="0"/>
              <a:t>6/21/18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438AAB-5CAE-4373-884A-3332CF46BF05}" type="slidenum">
              <a:rPr lang="en-US" smtClean="0"/>
              <a:t>‹#›</a:t>
            </a:fld>
            <a:endParaRPr lang="en-US"/>
          </a:p>
        </p:txBody>
      </p:sp>
    </p:spTree>
    <p:extLst>
      <p:ext uri="{BB962C8B-B14F-4D97-AF65-F5344CB8AC3E}">
        <p14:creationId xmlns:p14="http://schemas.microsoft.com/office/powerpoint/2010/main" val="32491238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C96C6A-4D27-4A47-819C-56391BDF8272}" type="datetimeFigureOut">
              <a:rPr lang="en-US" smtClean="0"/>
              <a:t>6/21/18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438AAB-5CAE-4373-884A-3332CF46BF05}" type="slidenum">
              <a:rPr lang="en-US" smtClean="0"/>
              <a:t>‹#›</a:t>
            </a:fld>
            <a:endParaRPr lang="en-US"/>
          </a:p>
        </p:txBody>
      </p:sp>
    </p:spTree>
    <p:extLst>
      <p:ext uri="{BB962C8B-B14F-4D97-AF65-F5344CB8AC3E}">
        <p14:creationId xmlns:p14="http://schemas.microsoft.com/office/powerpoint/2010/main" val="42049326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smtClean="0"/>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C96C6A-4D27-4A47-819C-56391BDF8272}" type="datetimeFigureOut">
              <a:rPr lang="en-US" smtClean="0"/>
              <a:t>6/21/18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438AAB-5CAE-4373-884A-3332CF46BF05}" type="slidenum">
              <a:rPr lang="en-US" smtClean="0"/>
              <a:t>‹#›</a:t>
            </a:fld>
            <a:endParaRPr lang="en-US"/>
          </a:p>
        </p:txBody>
      </p:sp>
    </p:spTree>
    <p:extLst>
      <p:ext uri="{BB962C8B-B14F-4D97-AF65-F5344CB8AC3E}">
        <p14:creationId xmlns:p14="http://schemas.microsoft.com/office/powerpoint/2010/main" val="31063673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smtClean="0"/>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C96C6A-4D27-4A47-819C-56391BDF8272}" type="datetimeFigureOut">
              <a:rPr lang="en-US" smtClean="0"/>
              <a:t>6/21/18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438AAB-5CAE-4373-884A-3332CF46BF05}" type="slidenum">
              <a:rPr lang="en-US" smtClean="0"/>
              <a:t>‹#›</a:t>
            </a:fld>
            <a:endParaRPr lang="en-US"/>
          </a:p>
        </p:txBody>
      </p:sp>
    </p:spTree>
    <p:extLst>
      <p:ext uri="{BB962C8B-B14F-4D97-AF65-F5344CB8AC3E}">
        <p14:creationId xmlns:p14="http://schemas.microsoft.com/office/powerpoint/2010/main" val="322381464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61C96C6A-4D27-4A47-819C-56391BDF8272}" type="datetimeFigureOut">
              <a:rPr lang="en-US" smtClean="0"/>
              <a:t>6/21/18</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C8438AAB-5CAE-4373-884A-3332CF46BF05}" type="slidenum">
              <a:rPr lang="en-US" smtClean="0"/>
              <a:t>‹#›</a:t>
            </a:fld>
            <a:endParaRPr lang="en-US"/>
          </a:p>
        </p:txBody>
      </p:sp>
    </p:spTree>
    <p:extLst>
      <p:ext uri="{BB962C8B-B14F-4D97-AF65-F5344CB8AC3E}">
        <p14:creationId xmlns:p14="http://schemas.microsoft.com/office/powerpoint/2010/main" val="1348563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image" Target="../media/image1.jpg"/><Relationship Id="rId5" Type="http://schemas.openxmlformats.org/officeDocument/2006/relationships/image" Target="../media/image2.png"/><Relationship Id="rId6" Type="http://schemas.openxmlformats.org/officeDocument/2006/relationships/image" Target="../media/image3.png"/><Relationship Id="rId7" Type="http://schemas.openxmlformats.org/officeDocument/2006/relationships/image" Target="../media/image4.png"/><Relationship Id="rId8" Type="http://schemas.openxmlformats.org/officeDocument/2006/relationships/image" Target="../media/image5.jpeg"/><Relationship Id="rId9" Type="http://schemas.openxmlformats.org/officeDocument/2006/relationships/image" Target="../media/image6.png"/><Relationship Id="rId10" Type="http://schemas.openxmlformats.org/officeDocument/2006/relationships/image" Target="../media/image7.jpeg"/><Relationship Id="rId11" Type="http://schemas.openxmlformats.org/officeDocument/2006/relationships/image" Target="../media/image8.png"/><Relationship Id="rId1" Type="http://schemas.openxmlformats.org/officeDocument/2006/relationships/tags" Target="../tags/tag2.xml"/><Relationship Id="rId2"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1" Type="http://schemas.openxmlformats.org/officeDocument/2006/relationships/image" Target="../media/image2.png"/><Relationship Id="rId12" Type="http://schemas.openxmlformats.org/officeDocument/2006/relationships/image" Target="../media/image3.png"/><Relationship Id="rId13" Type="http://schemas.openxmlformats.org/officeDocument/2006/relationships/image" Target="../media/image4.png"/><Relationship Id="rId14" Type="http://schemas.openxmlformats.org/officeDocument/2006/relationships/image" Target="../media/image12.png"/><Relationship Id="rId15" Type="http://schemas.openxmlformats.org/officeDocument/2006/relationships/image" Target="../media/image13.gif"/><Relationship Id="rId16" Type="http://schemas.openxmlformats.org/officeDocument/2006/relationships/image" Target="../media/image14.gif"/><Relationship Id="rId17" Type="http://schemas.openxmlformats.org/officeDocument/2006/relationships/image" Target="../media/image15.gif"/><Relationship Id="rId1" Type="http://schemas.openxmlformats.org/officeDocument/2006/relationships/tags" Target="../tags/tag3.xml"/><Relationship Id="rId2" Type="http://schemas.openxmlformats.org/officeDocument/2006/relationships/slideLayout" Target="../slideLayouts/slideLayout2.xml"/><Relationship Id="rId3" Type="http://schemas.openxmlformats.org/officeDocument/2006/relationships/notesSlide" Target="../notesSlides/notesSlide2.xml"/><Relationship Id="rId4" Type="http://schemas.openxmlformats.org/officeDocument/2006/relationships/image" Target="../media/image9.gif"/><Relationship Id="rId5" Type="http://schemas.openxmlformats.org/officeDocument/2006/relationships/image" Target="../media/image10.gif"/><Relationship Id="rId6" Type="http://schemas.openxmlformats.org/officeDocument/2006/relationships/image" Target="../media/image11.gif"/><Relationship Id="rId7" Type="http://schemas.openxmlformats.org/officeDocument/2006/relationships/hyperlink" Target="http://journals.ametsoc.org/doi/abs/10.1175/BAMS-D-15-00230.1" TargetMode="External"/><Relationship Id="rId8" Type="http://schemas.openxmlformats.org/officeDocument/2006/relationships/hyperlink" Target="http://www.goes-r.gov/education/docs/ABI-bands-FS/ABIBand6CloudParticleSizeFactSheetFINAL.pdf" TargetMode="External"/><Relationship Id="rId9" Type="http://schemas.openxmlformats.org/officeDocument/2006/relationships/hyperlink" Target="http://www.goes-r.gov/products/opt2-aircraft-icing-threat.html" TargetMode="External"/><Relationship Id="rId10"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8032" y="6598168"/>
            <a:ext cx="3581401" cy="3046988"/>
          </a:xfrm>
          <a:prstGeom prst="rect">
            <a:avLst/>
          </a:prstGeom>
          <a:solidFill>
            <a:schemeClr val="accent6">
              <a:lumMod val="20000"/>
              <a:lumOff val="80000"/>
            </a:schemeClr>
          </a:solidFill>
          <a:ln w="28575">
            <a:solidFill>
              <a:schemeClr val="accent5">
                <a:lumMod val="75000"/>
              </a:schemeClr>
            </a:solidFill>
          </a:ln>
        </p:spPr>
        <p:txBody>
          <a:bodyPr wrap="square" rtlCol="0">
            <a:spAutoFit/>
          </a:bodyPr>
          <a:lstStyle/>
          <a:p>
            <a:endParaRPr lang="en-US" sz="1600" dirty="0" smtClean="0"/>
          </a:p>
          <a:p>
            <a:endParaRPr lang="en-US" sz="1600" dirty="0" smtClean="0"/>
          </a:p>
          <a:p>
            <a:endParaRPr lang="en-US" sz="1600" dirty="0" smtClean="0"/>
          </a:p>
          <a:p>
            <a:endParaRPr lang="en-US" sz="1600" dirty="0" smtClean="0"/>
          </a:p>
          <a:p>
            <a:endParaRPr lang="en-US" sz="1600" dirty="0" smtClean="0"/>
          </a:p>
          <a:p>
            <a:endParaRPr lang="en-US" sz="1600" dirty="0" smtClean="0"/>
          </a:p>
          <a:p>
            <a:endParaRPr lang="en-US" sz="1600" dirty="0" smtClean="0"/>
          </a:p>
          <a:p>
            <a:endParaRPr lang="en-US" sz="1600" dirty="0" smtClean="0"/>
          </a:p>
          <a:p>
            <a:endParaRPr lang="en-US" sz="1600" dirty="0" smtClean="0"/>
          </a:p>
          <a:p>
            <a:endParaRPr lang="en-US" sz="1600" dirty="0" smtClean="0"/>
          </a:p>
          <a:p>
            <a:endParaRPr lang="en-US" sz="1600" dirty="0" smtClean="0"/>
          </a:p>
          <a:p>
            <a:endParaRPr lang="en-US" sz="1600" dirty="0"/>
          </a:p>
        </p:txBody>
      </p:sp>
      <p:sp>
        <p:nvSpPr>
          <p:cNvPr id="9" name="TextBox 8"/>
          <p:cNvSpPr txBox="1"/>
          <p:nvPr/>
        </p:nvSpPr>
        <p:spPr>
          <a:xfrm>
            <a:off x="171450" y="1519441"/>
            <a:ext cx="3089222" cy="2231380"/>
          </a:xfrm>
          <a:prstGeom prst="rect">
            <a:avLst/>
          </a:prstGeom>
          <a:noFill/>
          <a:ln>
            <a:solidFill>
              <a:schemeClr val="accent1"/>
            </a:solidFill>
          </a:ln>
        </p:spPr>
        <p:txBody>
          <a:bodyPr wrap="square" rtlCol="0">
            <a:spAutoFit/>
          </a:bodyPr>
          <a:lstStyle/>
          <a:p>
            <a:r>
              <a:rPr lang="en-US" sz="1600" b="1" dirty="0">
                <a:solidFill>
                  <a:schemeClr val="accent1">
                    <a:lumMod val="50000"/>
                  </a:schemeClr>
                </a:solidFill>
              </a:rPr>
              <a:t>Why is the </a:t>
            </a:r>
            <a:r>
              <a:rPr lang="en-US" sz="1600" b="1" dirty="0" smtClean="0">
                <a:solidFill>
                  <a:schemeClr val="accent1">
                    <a:lumMod val="50000"/>
                  </a:schemeClr>
                </a:solidFill>
              </a:rPr>
              <a:t>Cloud Particle Size Band Important</a:t>
            </a:r>
            <a:r>
              <a:rPr lang="en-US" sz="1600" b="1" dirty="0">
                <a:solidFill>
                  <a:schemeClr val="accent1">
                    <a:lumMod val="50000"/>
                  </a:schemeClr>
                </a:solidFill>
              </a:rPr>
              <a:t>?</a:t>
            </a:r>
          </a:p>
          <a:p>
            <a:endParaRPr lang="en-US" sz="1100" dirty="0" smtClean="0"/>
          </a:p>
          <a:p>
            <a:r>
              <a:rPr lang="en-US" sz="1200" dirty="0" smtClean="0"/>
              <a:t>The 2.24 </a:t>
            </a:r>
            <a:r>
              <a:rPr lang="en-US" sz="1200" dirty="0" err="1"/>
              <a:t>μm</a:t>
            </a:r>
            <a:r>
              <a:rPr lang="en-US" sz="1200" dirty="0"/>
              <a:t> band, in conjunction with other bands, </a:t>
            </a:r>
            <a:r>
              <a:rPr lang="en-US" sz="1200" dirty="0" smtClean="0"/>
              <a:t>enables </a:t>
            </a:r>
            <a:r>
              <a:rPr lang="en-US" sz="1200" dirty="0"/>
              <a:t>cloud particle size </a:t>
            </a:r>
            <a:r>
              <a:rPr lang="en-US" sz="1200" dirty="0" smtClean="0"/>
              <a:t>estimation</a:t>
            </a:r>
            <a:r>
              <a:rPr lang="en-US" sz="1200" dirty="0"/>
              <a:t>. Cloud particle </a:t>
            </a:r>
            <a:r>
              <a:rPr lang="en-US" sz="1200" dirty="0" smtClean="0"/>
              <a:t>size changes can indicate cloud development. The 2.24 </a:t>
            </a:r>
            <a:r>
              <a:rPr lang="en-US" sz="1200" dirty="0" err="1"/>
              <a:t>μm</a:t>
            </a:r>
            <a:r>
              <a:rPr lang="en-US" sz="1200" dirty="0"/>
              <a:t> band </a:t>
            </a:r>
            <a:r>
              <a:rPr lang="en-US" sz="1200" dirty="0" smtClean="0"/>
              <a:t>is also used with other bands to estimate aerosol particle size (</a:t>
            </a:r>
            <a:r>
              <a:rPr lang="en-US" sz="1200" dirty="0"/>
              <a:t>by characterizing the aerosol-free </a:t>
            </a:r>
            <a:r>
              <a:rPr lang="en-US" sz="1200" dirty="0" smtClean="0"/>
              <a:t>background </a:t>
            </a:r>
            <a:r>
              <a:rPr lang="en-US" sz="1200" dirty="0"/>
              <a:t>over land), </a:t>
            </a:r>
            <a:r>
              <a:rPr lang="en-US" sz="1200" dirty="0" smtClean="0"/>
              <a:t>to create cloud masking and to detect hot spots.   </a:t>
            </a:r>
            <a:endParaRPr lang="en-US" sz="1200" dirty="0"/>
          </a:p>
        </p:txBody>
      </p:sp>
      <p:graphicFrame>
        <p:nvGraphicFramePr>
          <p:cNvPr id="15" name="Table 14"/>
          <p:cNvGraphicFramePr>
            <a:graphicFrameLocks noGrp="1"/>
          </p:cNvGraphicFramePr>
          <p:nvPr>
            <p:extLst>
              <p:ext uri="{D42A27DB-BD31-4B8C-83A1-F6EECF244321}">
                <p14:modId xmlns:p14="http://schemas.microsoft.com/office/powerpoint/2010/main" val="1817153094"/>
              </p:ext>
            </p:extLst>
          </p:nvPr>
        </p:nvGraphicFramePr>
        <p:xfrm>
          <a:off x="405706" y="4742570"/>
          <a:ext cx="6960987" cy="1631289"/>
        </p:xfrm>
        <a:graphic>
          <a:graphicData uri="http://schemas.openxmlformats.org/drawingml/2006/table">
            <a:tbl>
              <a:tblPr firstRow="1" firstCol="1" bandRow="1">
                <a:tableStyleId>{5A111915-BE36-4E01-A7E5-04B1672EAD32}</a:tableStyleId>
              </a:tblPr>
              <a:tblGrid>
                <a:gridCol w="579535">
                  <a:extLst>
                    <a:ext uri="{9D8B030D-6E8A-4147-A177-3AD203B41FA5}">
                      <a16:colId xmlns:a16="http://schemas.microsoft.com/office/drawing/2014/main" xmlns="" val="20000"/>
                    </a:ext>
                  </a:extLst>
                </a:gridCol>
                <a:gridCol w="1322530">
                  <a:extLst>
                    <a:ext uri="{9D8B030D-6E8A-4147-A177-3AD203B41FA5}">
                      <a16:colId xmlns:a16="http://schemas.microsoft.com/office/drawing/2014/main" xmlns="" val="20001"/>
                    </a:ext>
                  </a:extLst>
                </a:gridCol>
                <a:gridCol w="1534886">
                  <a:extLst>
                    <a:ext uri="{9D8B030D-6E8A-4147-A177-3AD203B41FA5}">
                      <a16:colId xmlns:a16="http://schemas.microsoft.com/office/drawing/2014/main" xmlns="" val="20002"/>
                    </a:ext>
                  </a:extLst>
                </a:gridCol>
                <a:gridCol w="2158093">
                  <a:extLst>
                    <a:ext uri="{9D8B030D-6E8A-4147-A177-3AD203B41FA5}">
                      <a16:colId xmlns:a16="http://schemas.microsoft.com/office/drawing/2014/main" xmlns="" val="20003"/>
                    </a:ext>
                  </a:extLst>
                </a:gridCol>
                <a:gridCol w="1365943">
                  <a:extLst>
                    <a:ext uri="{9D8B030D-6E8A-4147-A177-3AD203B41FA5}">
                      <a16:colId xmlns:a16="http://schemas.microsoft.com/office/drawing/2014/main" xmlns="" val="20004"/>
                    </a:ext>
                  </a:extLst>
                </a:gridCol>
              </a:tblGrid>
              <a:tr h="353748">
                <a:tc>
                  <a:txBody>
                    <a:bodyPr/>
                    <a:lstStyle/>
                    <a:p>
                      <a:pPr marL="0" marR="0" algn="ctr">
                        <a:lnSpc>
                          <a:spcPct val="107000"/>
                        </a:lnSpc>
                        <a:spcBef>
                          <a:spcPts val="0"/>
                        </a:spcBef>
                        <a:spcAft>
                          <a:spcPts val="0"/>
                        </a:spcAft>
                      </a:pPr>
                      <a:r>
                        <a:rPr lang="en-US" sz="1200" b="1" dirty="0" smtClean="0">
                          <a:solidFill>
                            <a:schemeClr val="bg1">
                              <a:lumMod val="95000"/>
                            </a:schemeClr>
                          </a:solidFill>
                          <a:effectLst/>
                        </a:rPr>
                        <a:t>ABI Band</a:t>
                      </a:r>
                      <a:endParaRPr lang="en-US" sz="1200" b="1" dirty="0">
                        <a:solidFill>
                          <a:schemeClr val="bg1">
                            <a:lumMod val="9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0" marR="0" algn="ctr">
                        <a:lnSpc>
                          <a:spcPct val="107000"/>
                        </a:lnSpc>
                        <a:spcBef>
                          <a:spcPts val="0"/>
                        </a:spcBef>
                        <a:spcAft>
                          <a:spcPts val="0"/>
                        </a:spcAft>
                      </a:pPr>
                      <a:r>
                        <a:rPr lang="en-US" sz="1200" b="1" dirty="0" smtClean="0">
                          <a:solidFill>
                            <a:schemeClr val="bg1">
                              <a:lumMod val="95000"/>
                            </a:schemeClr>
                          </a:solidFill>
                          <a:effectLst/>
                        </a:rPr>
                        <a:t>Central Wavelength</a:t>
                      </a:r>
                      <a:r>
                        <a:rPr lang="en-US" sz="1200" b="1" baseline="0" dirty="0" smtClean="0">
                          <a:solidFill>
                            <a:schemeClr val="bg1">
                              <a:lumMod val="95000"/>
                            </a:schemeClr>
                          </a:solidFill>
                          <a:effectLst/>
                        </a:rPr>
                        <a:t> </a:t>
                      </a:r>
                      <a:r>
                        <a:rPr lang="en-US" sz="1200" b="1" dirty="0" smtClean="0">
                          <a:solidFill>
                            <a:schemeClr val="bg1">
                              <a:lumMod val="95000"/>
                            </a:schemeClr>
                          </a:solidFill>
                          <a:effectLst/>
                        </a:rPr>
                        <a:t>(µm)</a:t>
                      </a:r>
                      <a:endParaRPr lang="en-US" sz="1200" b="1" dirty="0">
                        <a:solidFill>
                          <a:schemeClr val="bg1">
                            <a:lumMod val="9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0" marR="0" algn="ctr">
                        <a:lnSpc>
                          <a:spcPct val="107000"/>
                        </a:lnSpc>
                        <a:spcBef>
                          <a:spcPts val="0"/>
                        </a:spcBef>
                        <a:spcAft>
                          <a:spcPts val="0"/>
                        </a:spcAft>
                      </a:pPr>
                      <a:r>
                        <a:rPr lang="en-US" sz="1200" b="1" dirty="0" smtClean="0">
                          <a:solidFill>
                            <a:schemeClr val="bg1">
                              <a:lumMod val="95000"/>
                            </a:schemeClr>
                          </a:solidFill>
                          <a:effectLst/>
                        </a:rPr>
                        <a:t>Band Nickname</a:t>
                      </a:r>
                      <a:endParaRPr lang="en-US" sz="1200" b="1" dirty="0">
                        <a:solidFill>
                          <a:schemeClr val="bg1">
                            <a:lumMod val="9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0" marR="0" algn="ctr">
                        <a:lnSpc>
                          <a:spcPct val="107000"/>
                        </a:lnSpc>
                        <a:spcBef>
                          <a:spcPts val="0"/>
                        </a:spcBef>
                        <a:spcAft>
                          <a:spcPts val="0"/>
                        </a:spcAft>
                      </a:pPr>
                      <a:r>
                        <a:rPr lang="en-US" sz="1200" b="1" u="none" dirty="0" smtClean="0">
                          <a:solidFill>
                            <a:schemeClr val="bg1">
                              <a:lumMod val="95000"/>
                            </a:schemeClr>
                          </a:solidFill>
                          <a:effectLst/>
                          <a:latin typeface="+mn-lt"/>
                          <a:ea typeface="+mn-ea"/>
                          <a:cs typeface="+mn-cs"/>
                        </a:rPr>
                        <a:t>Phenomena/Brightness</a:t>
                      </a:r>
                      <a:endParaRPr lang="en-US" sz="1200" u="none" dirty="0">
                        <a:solidFill>
                          <a:schemeClr val="bg1">
                            <a:lumMod val="9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0" marR="0" algn="ctr">
                        <a:lnSpc>
                          <a:spcPct val="107000"/>
                        </a:lnSpc>
                        <a:spcBef>
                          <a:spcPts val="0"/>
                        </a:spcBef>
                        <a:spcAft>
                          <a:spcPts val="0"/>
                        </a:spcAft>
                      </a:pPr>
                      <a:r>
                        <a:rPr lang="en-US" sz="1200" u="none" dirty="0" smtClean="0">
                          <a:solidFill>
                            <a:schemeClr val="bg1">
                              <a:lumMod val="95000"/>
                            </a:schemeClr>
                          </a:solidFill>
                          <a:effectLst/>
                        </a:rPr>
                        <a:t>Resolution</a:t>
                      </a:r>
                      <a:endParaRPr lang="en-US" sz="1200" u="none" dirty="0">
                        <a:solidFill>
                          <a:schemeClr val="bg1">
                            <a:lumMod val="9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extLst>
                  <a:ext uri="{0D108BD9-81ED-4DB2-BD59-A6C34878D82A}">
                    <a16:rowId xmlns:a16="http://schemas.microsoft.com/office/drawing/2014/main" xmlns="" val="10000"/>
                  </a:ext>
                </a:extLst>
              </a:tr>
              <a:tr h="268955">
                <a:tc rowSpan="2">
                  <a:txBody>
                    <a:bodyPr/>
                    <a:lstStyle/>
                    <a:p>
                      <a:pPr marL="0" marR="0" algn="ctr">
                        <a:lnSpc>
                          <a:spcPct val="107000"/>
                        </a:lnSpc>
                        <a:spcBef>
                          <a:spcPts val="0"/>
                        </a:spcBef>
                        <a:spcAft>
                          <a:spcPts val="0"/>
                        </a:spcAft>
                      </a:pPr>
                      <a:r>
                        <a:rPr lang="en-US" sz="1200" dirty="0" smtClean="0">
                          <a:solidFill>
                            <a:schemeClr val="tx1"/>
                          </a:solidFill>
                          <a:effectLst/>
                        </a:rPr>
                        <a:t>5</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lnSpc>
                          <a:spcPct val="107000"/>
                        </a:lnSpc>
                        <a:spcBef>
                          <a:spcPts val="0"/>
                        </a:spcBef>
                        <a:spcAft>
                          <a:spcPts val="0"/>
                        </a:spcAft>
                      </a:pPr>
                      <a:r>
                        <a:rPr lang="en-US" sz="1200" b="1" dirty="0" smtClean="0">
                          <a:solidFill>
                            <a:schemeClr val="tx1"/>
                          </a:solidFill>
                          <a:effectLst/>
                        </a:rPr>
                        <a:t>1.61 µm</a:t>
                      </a:r>
                      <a:endPar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lnSpc>
                          <a:spcPct val="107000"/>
                        </a:lnSpc>
                        <a:spcBef>
                          <a:spcPts val="0"/>
                        </a:spcBef>
                        <a:spcAft>
                          <a:spcPts val="0"/>
                        </a:spcAft>
                      </a:pPr>
                      <a:r>
                        <a:rPr lang="en-US" sz="1200" b="0" dirty="0" smtClean="0">
                          <a:solidFill>
                            <a:schemeClr val="tx1"/>
                          </a:solidFill>
                          <a:effectLst/>
                        </a:rPr>
                        <a:t>Snow/Ice</a:t>
                      </a:r>
                      <a:endParaRPr lang="en-US"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b="0" dirty="0" smtClean="0">
                          <a:solidFill>
                            <a:schemeClr val="tx1"/>
                          </a:solidFill>
                          <a:effectLst/>
                        </a:rPr>
                        <a:t>Water Clouds :</a:t>
                      </a:r>
                      <a:r>
                        <a:rPr lang="en-US" sz="1200" b="0" baseline="0" dirty="0" smtClean="0">
                          <a:solidFill>
                            <a:schemeClr val="tx1"/>
                          </a:solidFill>
                          <a:effectLst/>
                        </a:rPr>
                        <a:t> </a:t>
                      </a:r>
                      <a:r>
                        <a:rPr lang="en-US" sz="1200" b="0" dirty="0" smtClean="0">
                          <a:solidFill>
                            <a:schemeClr val="tx1"/>
                          </a:solidFill>
                          <a:effectLst/>
                        </a:rPr>
                        <a:t>Bright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lnSpc>
                          <a:spcPct val="107000"/>
                        </a:lnSpc>
                        <a:spcBef>
                          <a:spcPts val="0"/>
                        </a:spcBef>
                        <a:spcAft>
                          <a:spcPts val="0"/>
                        </a:spcAft>
                      </a:pPr>
                      <a:r>
                        <a:rPr lang="en-US" sz="1200" b="1" dirty="0" smtClean="0">
                          <a:solidFill>
                            <a:schemeClr val="tx1"/>
                          </a:solidFill>
                          <a:effectLst/>
                        </a:rPr>
                        <a:t>1 km</a:t>
                      </a:r>
                      <a:endPar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268955">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indent="0" algn="ctr" defTabSz="777240" rtl="0" eaLnBrk="1" fontAlgn="auto" latinLnBrk="0" hangingPunct="1">
                        <a:lnSpc>
                          <a:spcPct val="107000"/>
                        </a:lnSpc>
                        <a:spcBef>
                          <a:spcPts val="0"/>
                        </a:spcBef>
                        <a:spcAft>
                          <a:spcPts val="0"/>
                        </a:spcAft>
                        <a:buClrTx/>
                        <a:buSzTx/>
                        <a:buFontTx/>
                        <a:buNone/>
                        <a:tabLst/>
                        <a:defRPr/>
                      </a:pPr>
                      <a:r>
                        <a:rPr lang="en-US" sz="1200" b="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Snow/Ice/Cirrus : Dark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r>
              <a:tr h="274003">
                <a:tc rowSpan="2">
                  <a:txBody>
                    <a:bodyPr/>
                    <a:lstStyle/>
                    <a:p>
                      <a:pPr marL="0" marR="0" algn="ctr">
                        <a:lnSpc>
                          <a:spcPct val="107000"/>
                        </a:lnSpc>
                        <a:spcBef>
                          <a:spcPts val="0"/>
                        </a:spcBef>
                        <a:spcAft>
                          <a:spcPts val="0"/>
                        </a:spcAft>
                      </a:pPr>
                      <a:r>
                        <a:rPr lang="en-US" sz="1200" b="1" dirty="0" smtClean="0">
                          <a:solidFill>
                            <a:schemeClr val="tx1"/>
                          </a:solidFill>
                          <a:effectLst/>
                          <a:latin typeface="+mn-lt"/>
                          <a:ea typeface="+mn-ea"/>
                          <a:cs typeface="+mn-cs"/>
                        </a:rPr>
                        <a:t>6</a:t>
                      </a:r>
                      <a:endPar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lnSpc>
                          <a:spcPct val="107000"/>
                        </a:lnSpc>
                        <a:spcBef>
                          <a:spcPts val="0"/>
                        </a:spcBef>
                        <a:spcAft>
                          <a:spcPts val="0"/>
                        </a:spcAft>
                      </a:pPr>
                      <a:r>
                        <a:rPr lang="en-US" sz="1200" b="1" dirty="0" smtClean="0">
                          <a:solidFill>
                            <a:schemeClr val="tx1"/>
                          </a:solidFill>
                          <a:effectLst/>
                        </a:rPr>
                        <a:t>2.24 µm</a:t>
                      </a:r>
                      <a:endPar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lnSpc>
                          <a:spcPct val="107000"/>
                        </a:lnSpc>
                        <a:spcBef>
                          <a:spcPts val="0"/>
                        </a:spcBef>
                        <a:spcAft>
                          <a:spcPts val="0"/>
                        </a:spcAft>
                      </a:pPr>
                      <a:r>
                        <a:rPr lang="en-US" sz="1200" b="0" dirty="0" smtClean="0">
                          <a:solidFill>
                            <a:schemeClr val="tx1"/>
                          </a:solidFill>
                          <a:effectLst/>
                        </a:rPr>
                        <a:t>Cloud Particle Size</a:t>
                      </a:r>
                      <a:endParaRPr lang="en-US"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777240" rtl="0" eaLnBrk="1" fontAlgn="auto" latinLnBrk="0" hangingPunct="1">
                        <a:lnSpc>
                          <a:spcPct val="107000"/>
                        </a:lnSpc>
                        <a:spcBef>
                          <a:spcPts val="0"/>
                        </a:spcBef>
                        <a:spcAft>
                          <a:spcPts val="0"/>
                        </a:spcAft>
                        <a:buClrTx/>
                        <a:buSzTx/>
                        <a:buFontTx/>
                        <a:buNone/>
                        <a:tabLst/>
                        <a:defRPr/>
                      </a:pPr>
                      <a:r>
                        <a:rPr lang="en-US" sz="1200" b="0" dirty="0" smtClean="0">
                          <a:solidFill>
                            <a:schemeClr val="tx1"/>
                          </a:solidFill>
                          <a:effectLst/>
                        </a:rPr>
                        <a:t>Small</a:t>
                      </a:r>
                      <a:r>
                        <a:rPr lang="en-US" sz="1200" b="0" baseline="0" dirty="0" smtClean="0">
                          <a:solidFill>
                            <a:schemeClr val="tx1"/>
                          </a:solidFill>
                          <a:effectLst/>
                        </a:rPr>
                        <a:t> Particles </a:t>
                      </a:r>
                      <a:r>
                        <a:rPr lang="en-US" sz="1200" b="0" dirty="0" smtClean="0">
                          <a:solidFill>
                            <a:schemeClr val="tx1"/>
                          </a:solidFill>
                          <a:effectLst/>
                        </a:rPr>
                        <a:t>:</a:t>
                      </a:r>
                      <a:r>
                        <a:rPr lang="en-US" sz="1200" b="0" baseline="0" dirty="0" smtClean="0">
                          <a:solidFill>
                            <a:schemeClr val="tx1"/>
                          </a:solidFill>
                          <a:effectLst/>
                        </a:rPr>
                        <a:t> </a:t>
                      </a:r>
                      <a:r>
                        <a:rPr lang="en-US" sz="1200" b="0" dirty="0" smtClean="0">
                          <a:solidFill>
                            <a:schemeClr val="tx1"/>
                          </a:solidFill>
                          <a:effectLst/>
                        </a:rPr>
                        <a:t>Bright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lnSpc>
                          <a:spcPct val="107000"/>
                        </a:lnSpc>
                        <a:spcBef>
                          <a:spcPts val="0"/>
                        </a:spcBef>
                        <a:spcAft>
                          <a:spcPts val="0"/>
                        </a:spcAft>
                      </a:pPr>
                      <a:r>
                        <a:rPr lang="en-US" sz="1200" b="1" dirty="0" smtClean="0">
                          <a:solidFill>
                            <a:schemeClr val="tx1"/>
                          </a:solidFill>
                          <a:effectLst/>
                        </a:rPr>
                        <a:t>2 km </a:t>
                      </a:r>
                      <a:endPar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274003">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indent="0" algn="ctr" defTabSz="777240" rtl="0" eaLnBrk="1" fontAlgn="auto" latinLnBrk="0" hangingPunct="1">
                        <a:lnSpc>
                          <a:spcPct val="107000"/>
                        </a:lnSpc>
                        <a:spcBef>
                          <a:spcPts val="0"/>
                        </a:spcBef>
                        <a:spcAft>
                          <a:spcPts val="0"/>
                        </a:spcAft>
                        <a:buClrTx/>
                        <a:buSzTx/>
                        <a:buFontTx/>
                        <a:buNone/>
                        <a:tabLst/>
                        <a:defRPr/>
                      </a:pPr>
                      <a:r>
                        <a:rPr lang="en-US" sz="1200" b="0" dirty="0" smtClean="0">
                          <a:solidFill>
                            <a:schemeClr val="tx1"/>
                          </a:solidFill>
                          <a:effectLst/>
                        </a:rPr>
                        <a:t>Large Particles : Dark</a:t>
                      </a:r>
                      <a:endParaRPr lang="en-US" sz="1200" b="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r>
            </a:tbl>
          </a:graphicData>
        </a:graphic>
      </p:graphicFrame>
      <p:sp>
        <p:nvSpPr>
          <p:cNvPr id="4" name="TextBox 3"/>
          <p:cNvSpPr txBox="1"/>
          <p:nvPr/>
        </p:nvSpPr>
        <p:spPr>
          <a:xfrm>
            <a:off x="251369" y="8196548"/>
            <a:ext cx="3514726" cy="1261884"/>
          </a:xfrm>
          <a:prstGeom prst="rect">
            <a:avLst/>
          </a:prstGeom>
          <a:noFill/>
        </p:spPr>
        <p:txBody>
          <a:bodyPr wrap="square" rtlCol="0">
            <a:spAutoFit/>
          </a:bodyPr>
          <a:lstStyle/>
          <a:p>
            <a:pPr marL="0" lvl="1"/>
            <a:r>
              <a:rPr lang="en-US" sz="1400" b="1" dirty="0" smtClean="0"/>
              <a:t>Application:</a:t>
            </a:r>
            <a:r>
              <a:rPr lang="en-US" sz="1400" dirty="0" smtClean="0"/>
              <a:t> </a:t>
            </a:r>
            <a:r>
              <a:rPr lang="en-US" sz="1200" dirty="0"/>
              <a:t>H</a:t>
            </a:r>
            <a:r>
              <a:rPr lang="en-US" sz="1200" dirty="0" smtClean="0"/>
              <a:t>ot fires emit radiation with a wavelength of 2.24 </a:t>
            </a:r>
            <a:r>
              <a:rPr lang="en-US" sz="1200" dirty="0"/>
              <a:t>µ</a:t>
            </a:r>
            <a:r>
              <a:rPr lang="en-US" sz="1200" dirty="0" smtClean="0"/>
              <a:t>m. GOES-16 can detect that emitted energy in the absence of clouds.  This band is used as a component in some fire detection RGBs.</a:t>
            </a:r>
            <a:endParaRPr lang="en-US" sz="1200" dirty="0"/>
          </a:p>
          <a:p>
            <a:pPr marL="0" lvl="1"/>
            <a:r>
              <a:rPr lang="en-US" sz="1400" b="1" dirty="0"/>
              <a:t>Application:</a:t>
            </a:r>
            <a:r>
              <a:rPr lang="en-US" sz="1400" dirty="0"/>
              <a:t> </a:t>
            </a:r>
            <a:r>
              <a:rPr lang="en-US" sz="1200" dirty="0" smtClean="0"/>
              <a:t>Cloud Particle Size discrimination is a key use of this band.</a:t>
            </a:r>
          </a:p>
        </p:txBody>
      </p:sp>
      <p:sp>
        <p:nvSpPr>
          <p:cNvPr id="3" name="TextBox 2"/>
          <p:cNvSpPr txBox="1"/>
          <p:nvPr/>
        </p:nvSpPr>
        <p:spPr>
          <a:xfrm>
            <a:off x="246083" y="6679564"/>
            <a:ext cx="1982765" cy="1600438"/>
          </a:xfrm>
          <a:prstGeom prst="rect">
            <a:avLst/>
          </a:prstGeom>
          <a:noFill/>
        </p:spPr>
        <p:txBody>
          <a:bodyPr wrap="square" rtlCol="0">
            <a:spAutoFit/>
          </a:bodyPr>
          <a:lstStyle/>
          <a:p>
            <a:pPr marL="0" lvl="1"/>
            <a:r>
              <a:rPr lang="en-US" sz="1400" b="1" u="sng" dirty="0"/>
              <a:t>Primary </a:t>
            </a:r>
            <a:r>
              <a:rPr lang="en-US" sz="1400" b="1" u="sng" dirty="0" smtClean="0"/>
              <a:t>Application</a:t>
            </a:r>
            <a:r>
              <a:rPr lang="en-US" sz="1400" b="1" dirty="0" smtClean="0"/>
              <a:t>: </a:t>
            </a:r>
            <a:r>
              <a:rPr lang="en-US" sz="1200" dirty="0" smtClean="0"/>
              <a:t>This band is used as input into derived products such as Cloud Mask, Aerosol Optical Depth and Cloud Phase.  Cloud phase as shown in the figure can be used to predict icing threat</a:t>
            </a:r>
            <a:endParaRPr lang="en-US" sz="1400" b="1" dirty="0"/>
          </a:p>
        </p:txBody>
      </p:sp>
      <p:sp>
        <p:nvSpPr>
          <p:cNvPr id="16" name="TextBox 15"/>
          <p:cNvSpPr txBox="1"/>
          <p:nvPr/>
        </p:nvSpPr>
        <p:spPr>
          <a:xfrm>
            <a:off x="218032" y="6312528"/>
            <a:ext cx="3582443" cy="338554"/>
          </a:xfrm>
          <a:prstGeom prst="rect">
            <a:avLst/>
          </a:prstGeom>
          <a:noFill/>
        </p:spPr>
        <p:txBody>
          <a:bodyPr wrap="square" rtlCol="0">
            <a:spAutoFit/>
          </a:bodyPr>
          <a:lstStyle/>
          <a:p>
            <a:pPr algn="ctr"/>
            <a:r>
              <a:rPr lang="en-US" sz="1600" b="1" dirty="0" smtClean="0">
                <a:solidFill>
                  <a:schemeClr val="accent1">
                    <a:lumMod val="50000"/>
                  </a:schemeClr>
                </a:solidFill>
              </a:rPr>
              <a:t>Impact on Operations</a:t>
            </a:r>
            <a:endParaRPr lang="en-US" sz="1600" b="1" dirty="0">
              <a:solidFill>
                <a:schemeClr val="accent1">
                  <a:lumMod val="50000"/>
                </a:schemeClr>
              </a:solidFill>
            </a:endParaRPr>
          </a:p>
        </p:txBody>
      </p:sp>
      <p:sp>
        <p:nvSpPr>
          <p:cNvPr id="18" name="TextBox 17"/>
          <p:cNvSpPr txBox="1"/>
          <p:nvPr/>
        </p:nvSpPr>
        <p:spPr>
          <a:xfrm>
            <a:off x="3952875" y="6598168"/>
            <a:ext cx="3591753" cy="3046988"/>
          </a:xfrm>
          <a:prstGeom prst="rect">
            <a:avLst/>
          </a:prstGeom>
          <a:solidFill>
            <a:schemeClr val="accent2">
              <a:lumMod val="20000"/>
              <a:lumOff val="80000"/>
            </a:schemeClr>
          </a:solidFill>
          <a:ln w="28575">
            <a:solidFill>
              <a:schemeClr val="accent1">
                <a:lumMod val="50000"/>
              </a:schemeClr>
            </a:solidFill>
          </a:ln>
        </p:spPr>
        <p:txBody>
          <a:bodyPr wrap="square" rtlCol="0">
            <a:spAutoFit/>
          </a:bodyPr>
          <a:lstStyle/>
          <a:p>
            <a:endParaRPr lang="en-US" sz="1600" dirty="0"/>
          </a:p>
          <a:p>
            <a:endParaRPr lang="en-US" sz="1600" dirty="0" smtClean="0"/>
          </a:p>
          <a:p>
            <a:endParaRPr lang="en-US" sz="1600" dirty="0"/>
          </a:p>
          <a:p>
            <a:endParaRPr lang="en-US" sz="1600" dirty="0" smtClean="0"/>
          </a:p>
          <a:p>
            <a:endParaRPr lang="en-US" sz="1600" dirty="0"/>
          </a:p>
          <a:p>
            <a:endParaRPr lang="en-US" sz="1600" dirty="0" smtClean="0"/>
          </a:p>
          <a:p>
            <a:endParaRPr lang="en-US" sz="1600" dirty="0"/>
          </a:p>
          <a:p>
            <a:endParaRPr lang="en-US" sz="1600" dirty="0" smtClean="0"/>
          </a:p>
          <a:p>
            <a:endParaRPr lang="en-US" sz="1600" dirty="0"/>
          </a:p>
          <a:p>
            <a:endParaRPr lang="en-US" sz="1600" dirty="0" smtClean="0"/>
          </a:p>
          <a:p>
            <a:endParaRPr lang="en-US" sz="1600" dirty="0"/>
          </a:p>
          <a:p>
            <a:endParaRPr lang="en-US" sz="1600" dirty="0"/>
          </a:p>
        </p:txBody>
      </p:sp>
      <p:sp>
        <p:nvSpPr>
          <p:cNvPr id="20" name="TextBox 19"/>
          <p:cNvSpPr txBox="1"/>
          <p:nvPr/>
        </p:nvSpPr>
        <p:spPr>
          <a:xfrm>
            <a:off x="3991388" y="7629481"/>
            <a:ext cx="3514726" cy="861774"/>
          </a:xfrm>
          <a:prstGeom prst="rect">
            <a:avLst/>
          </a:prstGeom>
          <a:noFill/>
        </p:spPr>
        <p:txBody>
          <a:bodyPr wrap="square" rtlCol="0">
            <a:spAutoFit/>
          </a:bodyPr>
          <a:lstStyle/>
          <a:p>
            <a:pPr marL="0" lvl="1"/>
            <a:r>
              <a:rPr lang="en-US" sz="1400" b="1" dirty="0" smtClean="0"/>
              <a:t>Nighttime application:  </a:t>
            </a:r>
            <a:r>
              <a:rPr lang="en-US" sz="1200" dirty="0" smtClean="0"/>
              <a:t>The default enhancement in AWIPS must be changed to show hot fires at night; care must be taken to monitor clouds:  cloud motion or development can block the view of the fire.</a:t>
            </a:r>
          </a:p>
        </p:txBody>
      </p:sp>
      <p:sp>
        <p:nvSpPr>
          <p:cNvPr id="22" name="TextBox 21"/>
          <p:cNvSpPr txBox="1"/>
          <p:nvPr/>
        </p:nvSpPr>
        <p:spPr>
          <a:xfrm>
            <a:off x="3991388" y="6766498"/>
            <a:ext cx="2008700" cy="861774"/>
          </a:xfrm>
          <a:prstGeom prst="rect">
            <a:avLst/>
          </a:prstGeom>
          <a:noFill/>
        </p:spPr>
        <p:txBody>
          <a:bodyPr wrap="square" rtlCol="0">
            <a:spAutoFit/>
          </a:bodyPr>
          <a:lstStyle/>
          <a:p>
            <a:pPr marL="0" lvl="1"/>
            <a:r>
              <a:rPr lang="en-US" sz="1400" b="1" dirty="0" smtClean="0"/>
              <a:t>Daytime application: </a:t>
            </a:r>
            <a:r>
              <a:rPr lang="en-US" sz="1200" dirty="0"/>
              <a:t>The </a:t>
            </a:r>
            <a:r>
              <a:rPr lang="en-US" sz="1200" dirty="0" smtClean="0"/>
              <a:t>2.24 µm band </a:t>
            </a:r>
            <a:r>
              <a:rPr lang="en-US" sz="1200" dirty="0"/>
              <a:t>detects reflected visible solar radiation</a:t>
            </a:r>
            <a:r>
              <a:rPr lang="en-US" sz="1200" dirty="0" smtClean="0"/>
              <a:t>. </a:t>
            </a:r>
            <a:endParaRPr lang="en-US" sz="1400" b="1" dirty="0"/>
          </a:p>
        </p:txBody>
      </p:sp>
      <p:sp>
        <p:nvSpPr>
          <p:cNvPr id="23" name="TextBox 22"/>
          <p:cNvSpPr txBox="1"/>
          <p:nvPr/>
        </p:nvSpPr>
        <p:spPr>
          <a:xfrm>
            <a:off x="3952875" y="6312528"/>
            <a:ext cx="3591753" cy="338554"/>
          </a:xfrm>
          <a:prstGeom prst="rect">
            <a:avLst/>
          </a:prstGeom>
          <a:noFill/>
        </p:spPr>
        <p:txBody>
          <a:bodyPr wrap="square" rtlCol="0">
            <a:spAutoFit/>
          </a:bodyPr>
          <a:lstStyle/>
          <a:p>
            <a:pPr algn="ctr"/>
            <a:r>
              <a:rPr lang="en-US" sz="1600" b="1" dirty="0" smtClean="0">
                <a:solidFill>
                  <a:schemeClr val="accent1">
                    <a:lumMod val="50000"/>
                  </a:schemeClr>
                </a:solidFill>
              </a:rPr>
              <a:t>Limitations</a:t>
            </a:r>
            <a:endParaRPr lang="en-US" sz="1600" b="1" dirty="0">
              <a:solidFill>
                <a:schemeClr val="accent1">
                  <a:lumMod val="50000"/>
                </a:schemeClr>
              </a:solidFill>
            </a:endParaRPr>
          </a:p>
        </p:txBody>
      </p:sp>
      <p:sp>
        <p:nvSpPr>
          <p:cNvPr id="34" name="Rectangle 33"/>
          <p:cNvSpPr/>
          <p:nvPr/>
        </p:nvSpPr>
        <p:spPr>
          <a:xfrm>
            <a:off x="216989" y="9646920"/>
            <a:ext cx="7370139" cy="276999"/>
          </a:xfrm>
          <a:prstGeom prst="rect">
            <a:avLst/>
          </a:prstGeom>
        </p:spPr>
        <p:txBody>
          <a:bodyPr wrap="square">
            <a:spAutoFit/>
          </a:bodyPr>
          <a:lstStyle/>
          <a:p>
            <a:r>
              <a:rPr lang="en-US" sz="1200" dirty="0" smtClean="0"/>
              <a:t>Contributors: Scott Lindstrom, Tim Schmit, Jordan </a:t>
            </a:r>
            <a:r>
              <a:rPr lang="en-US" sz="1200" dirty="0" err="1" smtClean="0"/>
              <a:t>Gerth</a:t>
            </a:r>
            <a:r>
              <a:rPr lang="en-US" sz="1200" dirty="0" smtClean="0"/>
              <a:t>, UW-Madison CIMSS/NOAA                   August 2017</a:t>
            </a:r>
            <a:endParaRPr lang="en-US" sz="1200" dirty="0"/>
          </a:p>
        </p:txBody>
      </p:sp>
      <p:grpSp>
        <p:nvGrpSpPr>
          <p:cNvPr id="32" name="Group 31"/>
          <p:cNvGrpSpPr/>
          <p:nvPr/>
        </p:nvGrpSpPr>
        <p:grpSpPr>
          <a:xfrm>
            <a:off x="0" y="1905"/>
            <a:ext cx="7772400" cy="1392238"/>
            <a:chOff x="800100" y="2071688"/>
            <a:chExt cx="7772400" cy="1392238"/>
          </a:xfrm>
        </p:grpSpPr>
        <p:grpSp>
          <p:nvGrpSpPr>
            <p:cNvPr id="33" name="Group 32"/>
            <p:cNvGrpSpPr/>
            <p:nvPr/>
          </p:nvGrpSpPr>
          <p:grpSpPr>
            <a:xfrm>
              <a:off x="800100" y="2071688"/>
              <a:ext cx="7772400" cy="1392238"/>
              <a:chOff x="800101" y="2071688"/>
              <a:chExt cx="7772400" cy="1392238"/>
            </a:xfrm>
          </p:grpSpPr>
          <p:pic>
            <p:nvPicPr>
              <p:cNvPr id="45" name="Picture 4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0101" y="2071688"/>
                <a:ext cx="7772400" cy="1371600"/>
              </a:xfrm>
              <a:prstGeom prst="rect">
                <a:avLst/>
              </a:prstGeom>
            </p:spPr>
          </p:pic>
          <p:sp>
            <p:nvSpPr>
              <p:cNvPr id="46" name="Rectangle 45"/>
              <p:cNvSpPr/>
              <p:nvPr/>
            </p:nvSpPr>
            <p:spPr>
              <a:xfrm>
                <a:off x="800101" y="2956751"/>
                <a:ext cx="7772400" cy="507175"/>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chemeClr val="tx1"/>
                    </a:solidFill>
                    <a:latin typeface="Calibri Light" panose="020F0302020204030204" pitchFamily="34" charset="0"/>
                    <a:cs typeface="Arial" panose="020B0604020202020204" pitchFamily="34" charset="0"/>
                  </a:rPr>
                  <a:t>Quick Guide</a:t>
                </a:r>
                <a:endParaRPr lang="en-US" sz="3600" b="1" dirty="0">
                  <a:solidFill>
                    <a:schemeClr val="tx1"/>
                  </a:solidFill>
                  <a:latin typeface="Calibri Light" panose="020F0302020204030204" pitchFamily="34" charset="0"/>
                  <a:cs typeface="Arial" panose="020B0604020202020204" pitchFamily="34" charset="0"/>
                </a:endParaRPr>
              </a:p>
            </p:txBody>
          </p:sp>
          <p:sp>
            <p:nvSpPr>
              <p:cNvPr id="47" name="Rectangle 46"/>
              <p:cNvSpPr/>
              <p:nvPr/>
            </p:nvSpPr>
            <p:spPr>
              <a:xfrm>
                <a:off x="800101" y="2227606"/>
                <a:ext cx="7751266" cy="579345"/>
              </a:xfrm>
              <a:prstGeom prst="rect">
                <a:avLst/>
              </a:prstGeom>
              <a:solidFill>
                <a:schemeClr val="bg2">
                  <a:lumMod val="1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effectLst>
                      <a:outerShdw blurRad="38100" dist="38100" dir="2700000" algn="tl">
                        <a:srgbClr val="000000">
                          <a:alpha val="43137"/>
                        </a:srgbClr>
                      </a:outerShdw>
                    </a:effectLst>
                  </a:rPr>
                  <a:t>      ABI Band 6 (2.24 </a:t>
                </a:r>
                <a:r>
                  <a:rPr lang="en-US" sz="3600" dirty="0" smtClean="0">
                    <a:effectLst>
                      <a:outerShdw blurRad="38100" dist="38100" dir="2700000" algn="tl">
                        <a:srgbClr val="000000">
                          <a:alpha val="43137"/>
                        </a:srgbClr>
                      </a:outerShdw>
                    </a:effectLst>
                    <a:latin typeface="Symbol" panose="05050102010706020507" pitchFamily="18" charset="2"/>
                  </a:rPr>
                  <a:t>m</a:t>
                </a:r>
                <a:r>
                  <a:rPr lang="en-US" sz="3600" dirty="0" smtClean="0">
                    <a:effectLst>
                      <a:outerShdw blurRad="38100" dist="38100" dir="2700000" algn="tl">
                        <a:srgbClr val="000000">
                          <a:alpha val="43137"/>
                        </a:srgbClr>
                      </a:outerShdw>
                    </a:effectLst>
                  </a:rPr>
                  <a:t>m</a:t>
                </a:r>
                <a:r>
                  <a:rPr lang="en-US" sz="3600" dirty="0">
                    <a:effectLst>
                      <a:outerShdw blurRad="38100" dist="38100" dir="2700000" algn="tl">
                        <a:srgbClr val="000000">
                          <a:alpha val="43137"/>
                        </a:srgbClr>
                      </a:outerShdw>
                    </a:effectLst>
                  </a:rPr>
                  <a:t>)</a:t>
                </a:r>
              </a:p>
            </p:txBody>
          </p:sp>
          <p:pic>
            <p:nvPicPr>
              <p:cNvPr id="48" name="Picture 4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329279" y="2965895"/>
                <a:ext cx="550843" cy="457200"/>
              </a:xfrm>
              <a:prstGeom prst="rect">
                <a:avLst/>
              </a:prstGeom>
            </p:spPr>
          </p:pic>
          <p:pic>
            <p:nvPicPr>
              <p:cNvPr id="49" name="Picture 4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82981" y="2289239"/>
                <a:ext cx="1720122" cy="1097280"/>
              </a:xfrm>
              <a:prstGeom prst="rect">
                <a:avLst/>
              </a:prstGeom>
            </p:spPr>
          </p:pic>
          <p:pic>
            <p:nvPicPr>
              <p:cNvPr id="50" name="Picture 4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918789" y="2965895"/>
                <a:ext cx="457200" cy="457200"/>
              </a:xfrm>
              <a:prstGeom prst="rect">
                <a:avLst/>
              </a:prstGeom>
            </p:spPr>
          </p:pic>
        </p:grpSp>
        <p:cxnSp>
          <p:nvCxnSpPr>
            <p:cNvPr id="44" name="Straight Connector 43"/>
            <p:cNvCxnSpPr/>
            <p:nvPr/>
          </p:nvCxnSpPr>
          <p:spPr>
            <a:xfrm>
              <a:off x="800100" y="3441383"/>
              <a:ext cx="7772400" cy="0"/>
            </a:xfrm>
            <a:prstGeom prst="line">
              <a:avLst/>
            </a:prstGeom>
            <a:ln w="635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grpSp>
      <p:pic>
        <p:nvPicPr>
          <p:cNvPr id="35" name="Picture 34"/>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958902" y="6681126"/>
            <a:ext cx="1480365" cy="857479"/>
          </a:xfrm>
          <a:prstGeom prst="rect">
            <a:avLst/>
          </a:prstGeom>
          <a:effectLst>
            <a:softEdge rad="63500"/>
          </a:effectLst>
        </p:spPr>
      </p:pic>
      <p:pic>
        <p:nvPicPr>
          <p:cNvPr id="36" name="Picture 35"/>
          <p:cNvPicPr>
            <a:picLocks/>
          </p:cNvPicPr>
          <p:nvPr/>
        </p:nvPicPr>
        <p:blipFill>
          <a:blip r:embed="rId9" cstate="print">
            <a:extLst>
              <a:ext uri="{28A0092B-C50C-407E-A947-70E740481C1C}">
                <a14:useLocalDpi xmlns:a14="http://schemas.microsoft.com/office/drawing/2010/main" val="0"/>
              </a:ext>
            </a:extLst>
          </a:blip>
          <a:stretch>
            <a:fillRect/>
          </a:stretch>
        </p:blipFill>
        <p:spPr>
          <a:xfrm>
            <a:off x="7088612" y="9646919"/>
            <a:ext cx="548640" cy="411480"/>
          </a:xfrm>
          <a:prstGeom prst="rect">
            <a:avLst/>
          </a:prstGeom>
        </p:spPr>
      </p:pic>
      <p:sp>
        <p:nvSpPr>
          <p:cNvPr id="37" name="TextBox 36"/>
          <p:cNvSpPr txBox="1"/>
          <p:nvPr/>
        </p:nvSpPr>
        <p:spPr>
          <a:xfrm>
            <a:off x="1870253" y="4455983"/>
            <a:ext cx="3887056" cy="338554"/>
          </a:xfrm>
          <a:prstGeom prst="rect">
            <a:avLst/>
          </a:prstGeom>
          <a:noFill/>
        </p:spPr>
        <p:txBody>
          <a:bodyPr wrap="square" rtlCol="0">
            <a:spAutoFit/>
          </a:bodyPr>
          <a:lstStyle/>
          <a:p>
            <a:r>
              <a:rPr lang="en-US" sz="1600" b="1" dirty="0" smtClean="0">
                <a:solidFill>
                  <a:schemeClr val="accent1">
                    <a:lumMod val="50000"/>
                  </a:schemeClr>
                </a:solidFill>
              </a:rPr>
              <a:t>ABI Snow/Ice and Cloud Particle Size bands</a:t>
            </a:r>
            <a:endParaRPr lang="en-US" sz="1600" b="1" dirty="0">
              <a:solidFill>
                <a:schemeClr val="accent1">
                  <a:lumMod val="50000"/>
                </a:schemeClr>
              </a:solidFill>
            </a:endParaRPr>
          </a:p>
        </p:txBody>
      </p:sp>
      <p:sp>
        <p:nvSpPr>
          <p:cNvPr id="40" name="TextBox 39"/>
          <p:cNvSpPr txBox="1"/>
          <p:nvPr/>
        </p:nvSpPr>
        <p:spPr>
          <a:xfrm>
            <a:off x="3991388" y="8572456"/>
            <a:ext cx="3514726" cy="861774"/>
          </a:xfrm>
          <a:prstGeom prst="rect">
            <a:avLst/>
          </a:prstGeom>
          <a:noFill/>
        </p:spPr>
        <p:txBody>
          <a:bodyPr wrap="square" rtlCol="0">
            <a:spAutoFit/>
          </a:bodyPr>
          <a:lstStyle/>
          <a:p>
            <a:pPr marL="0" lvl="1"/>
            <a:r>
              <a:rPr lang="en-US" sz="1400" b="1" dirty="0" smtClean="0"/>
              <a:t>Resolution:  </a:t>
            </a:r>
            <a:r>
              <a:rPr lang="en-US" sz="1200" dirty="0" smtClean="0"/>
              <a:t>The </a:t>
            </a:r>
            <a:r>
              <a:rPr lang="en-US" sz="1200" dirty="0"/>
              <a:t>2.24 µm channel </a:t>
            </a:r>
            <a:r>
              <a:rPr lang="en-US" sz="1200" dirty="0" smtClean="0"/>
              <a:t>exhibits less liquid water-ice contrast than </a:t>
            </a:r>
            <a:r>
              <a:rPr lang="en-US" sz="1200" dirty="0"/>
              <a:t>the 1.61 µm </a:t>
            </a:r>
            <a:r>
              <a:rPr lang="en-US" sz="1200" dirty="0" smtClean="0"/>
              <a:t>channel, and it has poorer spatial resolution as well. For many daytime uses, the </a:t>
            </a:r>
            <a:r>
              <a:rPr lang="en-US" sz="1200" dirty="0"/>
              <a:t>1.61 µm channel </a:t>
            </a:r>
            <a:r>
              <a:rPr lang="en-US" sz="1200" dirty="0" smtClean="0"/>
              <a:t>is a better choice.</a:t>
            </a:r>
          </a:p>
        </p:txBody>
      </p:sp>
      <p:pic>
        <p:nvPicPr>
          <p:cNvPr id="6" name="Picture 5"/>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085975" y="6850600"/>
            <a:ext cx="1680120" cy="1294288"/>
          </a:xfrm>
          <a:prstGeom prst="rect">
            <a:avLst/>
          </a:prstGeom>
        </p:spPr>
      </p:pic>
      <p:pic>
        <p:nvPicPr>
          <p:cNvPr id="5" name="Picture 4"/>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3419856" y="1572768"/>
            <a:ext cx="4242816" cy="2909691"/>
          </a:xfrm>
          <a:prstGeom prst="rect">
            <a:avLst/>
          </a:prstGeom>
          <a:ln w="50800">
            <a:solidFill>
              <a:schemeClr val="tx1"/>
            </a:solidFill>
          </a:ln>
        </p:spPr>
      </p:pic>
      <p:sp>
        <p:nvSpPr>
          <p:cNvPr id="30" name="Rectangle 29"/>
          <p:cNvSpPr/>
          <p:nvPr/>
        </p:nvSpPr>
        <p:spPr>
          <a:xfrm>
            <a:off x="3419856" y="4191000"/>
            <a:ext cx="393925" cy="219075"/>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361152689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09877" y="3057513"/>
            <a:ext cx="2762523" cy="1973231"/>
          </a:xfrm>
          <a:prstGeom prst="rect">
            <a:avLst/>
          </a:prstGeom>
          <a:ln w="12700">
            <a:solidFill>
              <a:schemeClr val="bg1"/>
            </a:solidFill>
          </a:ln>
        </p:spPr>
      </p:pic>
      <p:pic>
        <p:nvPicPr>
          <p:cNvPr id="16" name="Picture 1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088536" y="1773936"/>
            <a:ext cx="3333750" cy="2381250"/>
          </a:xfrm>
          <a:prstGeom prst="rect">
            <a:avLst/>
          </a:prstGeom>
          <a:ln w="12700">
            <a:solidFill>
              <a:schemeClr val="bg1"/>
            </a:solidFill>
          </a:ln>
        </p:spPr>
      </p:pic>
      <p:sp>
        <p:nvSpPr>
          <p:cNvPr id="70" name="Text Box 2"/>
          <p:cNvSpPr txBox="1">
            <a:spLocks noChangeArrowheads="1"/>
          </p:cNvSpPr>
          <p:nvPr/>
        </p:nvSpPr>
        <p:spPr bwMode="auto">
          <a:xfrm>
            <a:off x="2092554" y="6517872"/>
            <a:ext cx="5483334" cy="576531"/>
          </a:xfrm>
          <a:prstGeom prst="rect">
            <a:avLst/>
          </a:prstGeom>
          <a:solidFill>
            <a:schemeClr val="bg2">
              <a:lumMod val="90000"/>
            </a:schemeClr>
          </a:solidFill>
          <a:ln w="50800">
            <a:solidFill>
              <a:srgbClr val="000000"/>
            </a:solidFill>
          </a:ln>
        </p:spPr>
        <p:txBody>
          <a:bodyPr rot="0" vert="horz" wrap="square" lIns="91440" tIns="45720" rIns="91440" bIns="45720" anchor="t" anchorCtr="0">
            <a:noAutofit/>
          </a:bodyPr>
          <a:lstStyle/>
          <a:p>
            <a:pPr algn="ctr">
              <a:lnSpc>
                <a:spcPct val="107000"/>
              </a:lnSpc>
              <a:spcAft>
                <a:spcPts val="800"/>
              </a:spcAft>
            </a:pPr>
            <a:r>
              <a:rPr lang="en-US" sz="1000" i="1" dirty="0">
                <a:latin typeface="Calibri" panose="020F0502020204030204" pitchFamily="34" charset="0"/>
                <a:ea typeface="Calibri" panose="020F0502020204030204" pitchFamily="34" charset="0"/>
                <a:cs typeface="Times New Roman" panose="02020603050405020304" pitchFamily="18" charset="0"/>
              </a:rPr>
              <a:t>GOES-16 ‘Cloud Particle Size Channel’ (2.24 </a:t>
            </a:r>
            <a:r>
              <a:rPr lang="en-US" sz="1000" i="1" dirty="0">
                <a:latin typeface="Symbol" panose="05050102010706020507" pitchFamily="18" charset="2"/>
                <a:ea typeface="Calibri" panose="020F0502020204030204" pitchFamily="34" charset="0"/>
                <a:cs typeface="Times New Roman" panose="02020603050405020304" pitchFamily="18" charset="0"/>
              </a:rPr>
              <a:t>m</a:t>
            </a:r>
            <a:r>
              <a:rPr lang="en-US" sz="1000" i="1" dirty="0">
                <a:latin typeface="Calibri" panose="020F0502020204030204" pitchFamily="34" charset="0"/>
                <a:ea typeface="Calibri" panose="020F0502020204030204" pitchFamily="34" charset="0"/>
                <a:cs typeface="Times New Roman" panose="02020603050405020304" pitchFamily="18" charset="0"/>
              </a:rPr>
              <a:t>m</a:t>
            </a:r>
            <a:r>
              <a:rPr lang="en-US" sz="1000" i="1" dirty="0" smtClean="0">
                <a:latin typeface="Calibri" panose="020F0502020204030204" pitchFamily="34" charset="0"/>
                <a:ea typeface="Calibri" panose="020F0502020204030204" pitchFamily="34" charset="0"/>
                <a:cs typeface="Times New Roman" panose="02020603050405020304" pitchFamily="18" charset="0"/>
              </a:rPr>
              <a:t>) (Upper Left) and  ‘Snow/Ice Channel’ (1.61 </a:t>
            </a:r>
            <a:r>
              <a:rPr lang="en-US" sz="1000" i="1" dirty="0" smtClean="0">
                <a:latin typeface="Symbol" panose="05050102010706020507" pitchFamily="18" charset="2"/>
                <a:ea typeface="Calibri" panose="020F0502020204030204" pitchFamily="34" charset="0"/>
                <a:cs typeface="Times New Roman" panose="02020603050405020304" pitchFamily="18" charset="0"/>
              </a:rPr>
              <a:t>m</a:t>
            </a:r>
            <a:r>
              <a:rPr lang="en-US" sz="1000" i="1" dirty="0" smtClean="0">
                <a:latin typeface="Calibri" panose="020F0502020204030204" pitchFamily="34" charset="0"/>
                <a:ea typeface="Calibri" panose="020F0502020204030204" pitchFamily="34" charset="0"/>
                <a:cs typeface="Times New Roman" panose="02020603050405020304" pitchFamily="18" charset="0"/>
              </a:rPr>
              <a:t>m) (Lower Left) and, at </a:t>
            </a:r>
            <a:r>
              <a:rPr lang="en-US" sz="1000" i="1" dirty="0">
                <a:latin typeface="Calibri" panose="020F0502020204030204" pitchFamily="34" charset="0"/>
                <a:ea typeface="Calibri" panose="020F0502020204030204" pitchFamily="34" charset="0"/>
                <a:cs typeface="Times New Roman" panose="02020603050405020304" pitchFamily="18" charset="0"/>
              </a:rPr>
              <a:t>00:37 UTC, 26 April 2017 </a:t>
            </a:r>
            <a:r>
              <a:rPr lang="en-US" sz="1000" i="1" dirty="0" smtClean="0">
                <a:latin typeface="Calibri" panose="020F0502020204030204" pitchFamily="34" charset="0"/>
                <a:ea typeface="Calibri" panose="020F0502020204030204" pitchFamily="34" charset="0"/>
                <a:cs typeface="Times New Roman" panose="02020603050405020304" pitchFamily="18" charset="0"/>
              </a:rPr>
              <a:t> showing night-time fire emissions.  At right:  3.9 </a:t>
            </a:r>
            <a:r>
              <a:rPr lang="en-US" sz="1000" i="1" dirty="0">
                <a:latin typeface="Symbol" panose="05050102010706020507" pitchFamily="18" charset="2"/>
                <a:ea typeface="Calibri" panose="020F0502020204030204" pitchFamily="34" charset="0"/>
                <a:cs typeface="Times New Roman" panose="02020603050405020304" pitchFamily="18" charset="0"/>
              </a:rPr>
              <a:t>m</a:t>
            </a:r>
            <a:r>
              <a:rPr lang="en-US" sz="1000" i="1" dirty="0">
                <a:latin typeface="Calibri" panose="020F0502020204030204" pitchFamily="34" charset="0"/>
                <a:ea typeface="Calibri" panose="020F0502020204030204" pitchFamily="34" charset="0"/>
                <a:cs typeface="Times New Roman" panose="02020603050405020304" pitchFamily="18" charset="0"/>
              </a:rPr>
              <a:t>m </a:t>
            </a:r>
            <a:r>
              <a:rPr lang="en-US" sz="1000" i="1" dirty="0" smtClean="0">
                <a:latin typeface="Calibri" panose="020F0502020204030204" pitchFamily="34" charset="0"/>
                <a:ea typeface="Calibri" panose="020F0502020204030204" pitchFamily="34" charset="0"/>
                <a:cs typeface="Times New Roman" panose="02020603050405020304" pitchFamily="18" charset="0"/>
              </a:rPr>
              <a:t>for the same time, color-enhanced to show Fire Hot Spots.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 name="Picture 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13786" y="7004555"/>
            <a:ext cx="1619250" cy="1047750"/>
          </a:xfrm>
          <a:prstGeom prst="rect">
            <a:avLst/>
          </a:prstGeom>
        </p:spPr>
      </p:pic>
      <p:sp>
        <p:nvSpPr>
          <p:cNvPr id="4" name="TextBox 3"/>
          <p:cNvSpPr txBox="1"/>
          <p:nvPr/>
        </p:nvSpPr>
        <p:spPr>
          <a:xfrm>
            <a:off x="40945" y="1390697"/>
            <a:ext cx="2022576" cy="338554"/>
          </a:xfrm>
          <a:prstGeom prst="rect">
            <a:avLst/>
          </a:prstGeom>
          <a:noFill/>
        </p:spPr>
        <p:txBody>
          <a:bodyPr wrap="square" rtlCol="0">
            <a:spAutoFit/>
          </a:bodyPr>
          <a:lstStyle/>
          <a:p>
            <a:r>
              <a:rPr lang="en-US" sz="1600" b="1" dirty="0" smtClean="0">
                <a:solidFill>
                  <a:schemeClr val="accent1">
                    <a:lumMod val="50000"/>
                  </a:schemeClr>
                </a:solidFill>
              </a:rPr>
              <a:t>Image Interpretation</a:t>
            </a:r>
          </a:p>
        </p:txBody>
      </p:sp>
      <p:sp>
        <p:nvSpPr>
          <p:cNvPr id="15" name="Rectangle 14"/>
          <p:cNvSpPr/>
          <p:nvPr/>
        </p:nvSpPr>
        <p:spPr>
          <a:xfrm>
            <a:off x="5589706" y="7239481"/>
            <a:ext cx="1965086" cy="1824987"/>
          </a:xfrm>
          <a:prstGeom prst="rect">
            <a:avLst/>
          </a:prstGeom>
          <a:ln>
            <a:solidFill>
              <a:schemeClr val="accent1"/>
            </a:solidFill>
          </a:ln>
        </p:spPr>
        <p:txBody>
          <a:bodyPr wrap="square">
            <a:spAutoFit/>
          </a:bodyPr>
          <a:lstStyle/>
          <a:p>
            <a:pPr algn="ctr">
              <a:lnSpc>
                <a:spcPct val="107000"/>
              </a:lnSpc>
              <a:spcAft>
                <a:spcPts val="800"/>
              </a:spcAft>
            </a:pPr>
            <a:r>
              <a:rPr lang="en-US" b="1" u="sng" dirty="0">
                <a:solidFill>
                  <a:schemeClr val="accent5">
                    <a:lumMod val="75000"/>
                  </a:schemeClr>
                </a:solidFill>
              </a:rPr>
              <a:t>Resources</a:t>
            </a:r>
          </a:p>
          <a:p>
            <a:pPr algn="ctr">
              <a:spcAft>
                <a:spcPts val="800"/>
              </a:spcAft>
            </a:pPr>
            <a:r>
              <a:rPr lang="en-US" sz="1200" b="1" dirty="0" smtClean="0">
                <a:effectLst/>
                <a:latin typeface="Calibri" panose="020F0502020204030204" pitchFamily="34" charset="0"/>
                <a:ea typeface="Calibri" panose="020F0502020204030204" pitchFamily="34" charset="0"/>
                <a:cs typeface="Times New Roman" panose="02020603050405020304" pitchFamily="18" charset="0"/>
              </a:rPr>
              <a:t>BAMS Article</a:t>
            </a:r>
          </a:p>
          <a:p>
            <a:pPr algn="ctr">
              <a:spcAft>
                <a:spcPts val="800"/>
              </a:spcAft>
            </a:pPr>
            <a:r>
              <a:rPr lang="en-US" sz="1200" b="1" dirty="0" smtClean="0">
                <a:latin typeface="Calibri" panose="020F0502020204030204" pitchFamily="34" charset="0"/>
                <a:ea typeface="Calibri" panose="020F0502020204030204" pitchFamily="34" charset="0"/>
                <a:cs typeface="Times New Roman" panose="02020603050405020304" pitchFamily="18" charset="0"/>
                <a:hlinkClick r:id="rId7"/>
              </a:rPr>
              <a:t>Schmit et al. 2017</a:t>
            </a:r>
            <a:endParaRPr lang="en-US"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800"/>
              </a:spcAft>
            </a:pPr>
            <a:r>
              <a:rPr lang="en-US" sz="1200" b="1" dirty="0" smtClean="0">
                <a:effectLst/>
                <a:latin typeface="Calibri" panose="020F0502020204030204" pitchFamily="34" charset="0"/>
                <a:ea typeface="Calibri" panose="020F0502020204030204" pitchFamily="34" charset="0"/>
                <a:cs typeface="Times New Roman" panose="02020603050405020304" pitchFamily="18" charset="0"/>
              </a:rPr>
              <a:t>GOES-R.GOV</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gn="ctr">
              <a:spcAft>
                <a:spcPts val="800"/>
              </a:spcAft>
            </a:pPr>
            <a:r>
              <a:rPr lang="en-US" sz="1200" u="sng" dirty="0" smtClean="0">
                <a:solidFill>
                  <a:schemeClr val="accent5"/>
                </a:solidFill>
                <a:latin typeface="Calibri" panose="020F0502020204030204" pitchFamily="34" charset="0"/>
                <a:ea typeface="Calibri" panose="020F0502020204030204" pitchFamily="34" charset="0"/>
                <a:cs typeface="Times New Roman" panose="02020603050405020304" pitchFamily="18" charset="0"/>
                <a:hlinkClick r:id="rId8"/>
              </a:rPr>
              <a:t>Band 6 Fact Sheet</a:t>
            </a:r>
            <a:endParaRPr lang="en-US" sz="1200" u="sng" dirty="0" smtClean="0">
              <a:solidFill>
                <a:schemeClr val="accent5"/>
              </a:solidFill>
              <a:latin typeface="Calibri" panose="020F0502020204030204" pitchFamily="34" charset="0"/>
              <a:ea typeface="Calibri" panose="020F0502020204030204" pitchFamily="34" charset="0"/>
              <a:cs typeface="Times New Roman" panose="02020603050405020304" pitchFamily="18" charset="0"/>
            </a:endParaRPr>
          </a:p>
          <a:p>
            <a:pPr algn="ctr">
              <a:spcAft>
                <a:spcPts val="800"/>
              </a:spcAft>
            </a:pPr>
            <a:r>
              <a:rPr lang="en-US" sz="1200" u="sng" dirty="0" smtClean="0">
                <a:solidFill>
                  <a:schemeClr val="accent5"/>
                </a:solidFill>
                <a:latin typeface="Calibri" panose="020F0502020204030204" pitchFamily="34" charset="0"/>
                <a:ea typeface="Calibri" panose="020F0502020204030204" pitchFamily="34" charset="0"/>
                <a:cs typeface="Times New Roman" panose="02020603050405020304" pitchFamily="18" charset="0"/>
                <a:hlinkClick r:id="rId9"/>
              </a:rPr>
              <a:t>Aircraft Icing Threat Product</a:t>
            </a:r>
            <a:endParaRPr lang="en-US" sz="1200" u="sng" dirty="0" smtClean="0">
              <a:solidFill>
                <a:schemeClr val="accent5"/>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8" name="TextBox 37"/>
          <p:cNvSpPr txBox="1"/>
          <p:nvPr/>
        </p:nvSpPr>
        <p:spPr>
          <a:xfrm>
            <a:off x="125572" y="1790692"/>
            <a:ext cx="1786133" cy="2862322"/>
          </a:xfrm>
          <a:prstGeom prst="rect">
            <a:avLst/>
          </a:prstGeom>
          <a:solidFill>
            <a:schemeClr val="accent1">
              <a:lumMod val="50000"/>
            </a:schemeClr>
          </a:solidFill>
          <a:ln>
            <a:solidFill>
              <a:schemeClr val="accent1">
                <a:lumMod val="50000"/>
              </a:schemeClr>
            </a:solidFill>
          </a:ln>
        </p:spPr>
        <p:txBody>
          <a:bodyPr wrap="square" rtlCol="0">
            <a:spAutoFit/>
          </a:bodyPr>
          <a:lstStyle/>
          <a:p>
            <a:pPr marL="400050"/>
            <a:endParaRPr lang="en-US" sz="1200" b="1" dirty="0" smtClean="0">
              <a:solidFill>
                <a:schemeClr val="bg1"/>
              </a:solidFill>
            </a:endParaRPr>
          </a:p>
          <a:p>
            <a:pPr marL="400050"/>
            <a:r>
              <a:rPr lang="en-US" sz="1200" b="1" dirty="0" smtClean="0">
                <a:solidFill>
                  <a:schemeClr val="bg1"/>
                </a:solidFill>
              </a:rPr>
              <a:t>Hot fires emit 2.24 </a:t>
            </a:r>
            <a:r>
              <a:rPr lang="en-US" sz="1200" b="1" dirty="0">
                <a:solidFill>
                  <a:schemeClr val="bg1"/>
                </a:solidFill>
              </a:rPr>
              <a:t>µm </a:t>
            </a:r>
            <a:r>
              <a:rPr lang="en-US" sz="1200" b="1" dirty="0" smtClean="0">
                <a:solidFill>
                  <a:schemeClr val="bg1"/>
                </a:solidFill>
              </a:rPr>
              <a:t>radiation that shows up well against the black background of night</a:t>
            </a:r>
            <a:endParaRPr lang="en-US" sz="1200" b="1" i="1" dirty="0" smtClean="0">
              <a:solidFill>
                <a:schemeClr val="bg1"/>
              </a:solidFill>
            </a:endParaRPr>
          </a:p>
          <a:p>
            <a:pPr marL="400050"/>
            <a:endParaRPr lang="en-US" sz="1200" b="1" dirty="0" smtClean="0">
              <a:solidFill>
                <a:schemeClr val="bg1"/>
              </a:solidFill>
            </a:endParaRPr>
          </a:p>
          <a:p>
            <a:pPr marL="400050"/>
            <a:r>
              <a:rPr lang="en-US" sz="1200" b="1" dirty="0" smtClean="0">
                <a:solidFill>
                  <a:schemeClr val="bg1"/>
                </a:solidFill>
              </a:rPr>
              <a:t>Fire not as distinct at </a:t>
            </a:r>
            <a:r>
              <a:rPr lang="en-US" sz="1200" b="1" dirty="0">
                <a:solidFill>
                  <a:schemeClr val="bg1"/>
                </a:solidFill>
              </a:rPr>
              <a:t>1.61 µm</a:t>
            </a:r>
            <a:endParaRPr lang="en-US" sz="1200" b="1" dirty="0" smtClean="0">
              <a:solidFill>
                <a:schemeClr val="bg1"/>
              </a:solidFill>
            </a:endParaRPr>
          </a:p>
          <a:p>
            <a:pPr marL="400050"/>
            <a:endParaRPr lang="en-US" sz="1200" b="1" dirty="0">
              <a:solidFill>
                <a:schemeClr val="bg1"/>
              </a:solidFill>
            </a:endParaRPr>
          </a:p>
          <a:p>
            <a:pPr marL="400050"/>
            <a:r>
              <a:rPr lang="en-US" sz="1200" b="1" dirty="0" smtClean="0">
                <a:solidFill>
                  <a:schemeClr val="bg1"/>
                </a:solidFill>
              </a:rPr>
              <a:t>Color-Enhanced </a:t>
            </a:r>
            <a:r>
              <a:rPr lang="en-US" sz="1200" b="1" dirty="0">
                <a:solidFill>
                  <a:schemeClr val="bg1"/>
                </a:solidFill>
              </a:rPr>
              <a:t>3.9 µm shows </a:t>
            </a:r>
            <a:r>
              <a:rPr lang="en-US" sz="1200" b="1" dirty="0" smtClean="0">
                <a:solidFill>
                  <a:schemeClr val="bg1"/>
                </a:solidFill>
              </a:rPr>
              <a:t>pixel temperatures as hot as 370 K</a:t>
            </a:r>
            <a:endParaRPr lang="en-US" sz="1200" b="1" dirty="0">
              <a:solidFill>
                <a:schemeClr val="bg1"/>
              </a:solidFill>
            </a:endParaRPr>
          </a:p>
        </p:txBody>
      </p:sp>
      <p:sp>
        <p:nvSpPr>
          <p:cNvPr id="26" name="Text Box 2"/>
          <p:cNvSpPr txBox="1">
            <a:spLocks noChangeArrowheads="1"/>
          </p:cNvSpPr>
          <p:nvPr/>
        </p:nvSpPr>
        <p:spPr bwMode="auto">
          <a:xfrm>
            <a:off x="233036" y="2496047"/>
            <a:ext cx="258445" cy="258445"/>
          </a:xfrm>
          <a:prstGeom prst="rect">
            <a:avLst/>
          </a:prstGeom>
          <a:noFill/>
          <a:ln w="9525">
            <a:solidFill>
              <a:schemeClr val="bg1"/>
            </a:solidFill>
            <a:miter lim="800000"/>
            <a:headEnd/>
            <a:tailEnd/>
          </a:ln>
        </p:spPr>
        <p:txBody>
          <a:bodyPr rot="0" vert="horz" wrap="square" lIns="91440" tIns="45720" rIns="91440" bIns="45720" anchor="t" anchorCtr="0">
            <a:noAutofit/>
          </a:bodyPr>
          <a:lstStyle/>
          <a:p>
            <a:pPr marL="0" marR="0">
              <a:lnSpc>
                <a:spcPct val="107000"/>
              </a:lnSpc>
              <a:spcBef>
                <a:spcPts val="0"/>
              </a:spcBef>
              <a:spcAft>
                <a:spcPts val="800"/>
              </a:spcAft>
            </a:pPr>
            <a:r>
              <a:rPr lang="en-US" sz="1400" b="1" dirty="0">
                <a:solidFill>
                  <a:schemeClr val="bg1">
                    <a:lumMod val="95000"/>
                  </a:schemeClr>
                </a:solidFill>
                <a:latin typeface="Calibri" panose="020F0502020204030204" pitchFamily="34" charset="0"/>
                <a:ea typeface="Calibri" panose="020F0502020204030204" pitchFamily="34" charset="0"/>
                <a:cs typeface="Times New Roman" panose="02020603050405020304" pitchFamily="18" charset="0"/>
              </a:rPr>
              <a:t>1</a:t>
            </a:r>
            <a:endParaRPr lang="en-US" sz="1100" dirty="0">
              <a:solidFill>
                <a:schemeClr val="bg1">
                  <a:lumMod val="9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1" name="Text Box 2"/>
          <p:cNvSpPr txBox="1">
            <a:spLocks noChangeArrowheads="1"/>
          </p:cNvSpPr>
          <p:nvPr/>
        </p:nvSpPr>
        <p:spPr bwMode="auto">
          <a:xfrm>
            <a:off x="233035" y="3381487"/>
            <a:ext cx="258445" cy="258445"/>
          </a:xfrm>
          <a:prstGeom prst="rect">
            <a:avLst/>
          </a:prstGeom>
          <a:noFill/>
          <a:ln w="9525">
            <a:solidFill>
              <a:schemeClr val="bg1"/>
            </a:solidFill>
            <a:miter lim="800000"/>
            <a:headEnd/>
            <a:tailEnd/>
          </a:ln>
        </p:spPr>
        <p:txBody>
          <a:bodyPr rot="0" vert="horz" wrap="square" lIns="91440" tIns="45720" rIns="91440" bIns="45720" anchor="t" anchorCtr="0">
            <a:noAutofit/>
          </a:bodyPr>
          <a:lstStyle/>
          <a:p>
            <a:pPr marL="0" marR="0">
              <a:lnSpc>
                <a:spcPct val="107000"/>
              </a:lnSpc>
              <a:spcBef>
                <a:spcPts val="0"/>
              </a:spcBef>
              <a:spcAft>
                <a:spcPts val="800"/>
              </a:spcAft>
            </a:pPr>
            <a:r>
              <a:rPr lang="en-US" sz="1400" b="1" dirty="0" smtClean="0">
                <a:solidFill>
                  <a:srgbClr val="FFFFFF"/>
                </a:solidFill>
                <a:latin typeface="Calibri" panose="020F0502020204030204" pitchFamily="34" charset="0"/>
                <a:ea typeface="Calibri" panose="020F0502020204030204" pitchFamily="34" charset="0"/>
                <a:cs typeface="Times New Roman" panose="02020603050405020304" pitchFamily="18" charset="0"/>
              </a:rPr>
              <a:t>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85" name="Straight Arrow Connector 84"/>
          <p:cNvCxnSpPr/>
          <p:nvPr/>
        </p:nvCxnSpPr>
        <p:spPr>
          <a:xfrm>
            <a:off x="1993993" y="1987696"/>
            <a:ext cx="129222" cy="209513"/>
          </a:xfrm>
          <a:prstGeom prst="straightConnector1">
            <a:avLst/>
          </a:prstGeom>
          <a:ln w="127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12" name="Straight Arrow Connector 111"/>
          <p:cNvCxnSpPr/>
          <p:nvPr/>
        </p:nvCxnSpPr>
        <p:spPr>
          <a:xfrm flipH="1" flipV="1">
            <a:off x="5097577" y="5030744"/>
            <a:ext cx="304358" cy="404567"/>
          </a:xfrm>
          <a:prstGeom prst="straightConnector1">
            <a:avLst/>
          </a:prstGeom>
          <a:ln w="12700">
            <a:solidFill>
              <a:schemeClr val="bg1"/>
            </a:solidFill>
            <a:tailEnd type="triangle"/>
          </a:ln>
        </p:spPr>
        <p:style>
          <a:lnRef idx="1">
            <a:schemeClr val="accent1"/>
          </a:lnRef>
          <a:fillRef idx="0">
            <a:schemeClr val="accent1"/>
          </a:fillRef>
          <a:effectRef idx="0">
            <a:schemeClr val="accent1"/>
          </a:effectRef>
          <a:fontRef idx="minor">
            <a:schemeClr val="tx1"/>
          </a:fontRef>
        </p:style>
      </p:cxnSp>
      <p:grpSp>
        <p:nvGrpSpPr>
          <p:cNvPr id="67" name="Group 66"/>
          <p:cNvGrpSpPr/>
          <p:nvPr/>
        </p:nvGrpSpPr>
        <p:grpSpPr>
          <a:xfrm>
            <a:off x="0" y="1905"/>
            <a:ext cx="7772400" cy="1392238"/>
            <a:chOff x="800100" y="2100263"/>
            <a:chExt cx="7772400" cy="1392238"/>
          </a:xfrm>
        </p:grpSpPr>
        <p:grpSp>
          <p:nvGrpSpPr>
            <p:cNvPr id="71" name="Group 70"/>
            <p:cNvGrpSpPr/>
            <p:nvPr/>
          </p:nvGrpSpPr>
          <p:grpSpPr>
            <a:xfrm>
              <a:off x="800100" y="2100263"/>
              <a:ext cx="7772400" cy="1392238"/>
              <a:chOff x="800101" y="2100263"/>
              <a:chExt cx="7772400" cy="1392238"/>
            </a:xfrm>
          </p:grpSpPr>
          <p:pic>
            <p:nvPicPr>
              <p:cNvPr id="73" name="Picture 72"/>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800101" y="2100263"/>
                <a:ext cx="7772400" cy="1371600"/>
              </a:xfrm>
              <a:prstGeom prst="rect">
                <a:avLst/>
              </a:prstGeom>
            </p:spPr>
          </p:pic>
          <p:sp>
            <p:nvSpPr>
              <p:cNvPr id="74" name="Rectangle 73"/>
              <p:cNvSpPr/>
              <p:nvPr/>
            </p:nvSpPr>
            <p:spPr>
              <a:xfrm>
                <a:off x="800101" y="2985326"/>
                <a:ext cx="7772400" cy="507175"/>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chemeClr val="tx1"/>
                    </a:solidFill>
                    <a:latin typeface="Calibri Light" panose="020F0302020204030204" pitchFamily="34" charset="0"/>
                    <a:cs typeface="Arial" panose="020B0604020202020204" pitchFamily="34" charset="0"/>
                  </a:rPr>
                  <a:t>Cloud Particle Size</a:t>
                </a:r>
                <a:endParaRPr lang="en-US" sz="3600" b="1" dirty="0">
                  <a:solidFill>
                    <a:schemeClr val="tx1"/>
                  </a:solidFill>
                  <a:latin typeface="Calibri Light" panose="020F0302020204030204" pitchFamily="34" charset="0"/>
                  <a:cs typeface="Arial" panose="020B0604020202020204" pitchFamily="34" charset="0"/>
                </a:endParaRPr>
              </a:p>
            </p:txBody>
          </p:sp>
          <p:sp>
            <p:nvSpPr>
              <p:cNvPr id="75" name="Rectangle 74"/>
              <p:cNvSpPr/>
              <p:nvPr/>
            </p:nvSpPr>
            <p:spPr>
              <a:xfrm>
                <a:off x="800101" y="2253806"/>
                <a:ext cx="7751266" cy="579345"/>
              </a:xfrm>
              <a:prstGeom prst="rect">
                <a:avLst/>
              </a:prstGeom>
              <a:solidFill>
                <a:schemeClr val="bg2">
                  <a:lumMod val="1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effectLst>
                      <a:outerShdw blurRad="38100" dist="38100" dir="2700000" algn="tl">
                        <a:srgbClr val="000000">
                          <a:alpha val="43137"/>
                        </a:srgbClr>
                      </a:outerShdw>
                    </a:effectLst>
                  </a:rPr>
                  <a:t>      ABI Band 6 (2.24 </a:t>
                </a:r>
                <a:r>
                  <a:rPr lang="en-US" sz="3600" dirty="0" smtClean="0">
                    <a:effectLst>
                      <a:outerShdw blurRad="38100" dist="38100" dir="2700000" algn="tl">
                        <a:srgbClr val="000000">
                          <a:alpha val="43137"/>
                        </a:srgbClr>
                      </a:outerShdw>
                    </a:effectLst>
                    <a:latin typeface="Symbol" panose="05050102010706020507" pitchFamily="18" charset="2"/>
                  </a:rPr>
                  <a:t>m</a:t>
                </a:r>
                <a:r>
                  <a:rPr lang="en-US" sz="3600" dirty="0" smtClean="0">
                    <a:effectLst>
                      <a:outerShdw blurRad="38100" dist="38100" dir="2700000" algn="tl">
                        <a:srgbClr val="000000">
                          <a:alpha val="43137"/>
                        </a:srgbClr>
                      </a:outerShdw>
                    </a:effectLst>
                  </a:rPr>
                  <a:t>m)</a:t>
                </a:r>
                <a:endParaRPr lang="en-US" sz="3600" dirty="0">
                  <a:effectLst>
                    <a:outerShdw blurRad="38100" dist="38100" dir="2700000" algn="tl">
                      <a:srgbClr val="000000">
                        <a:alpha val="43137"/>
                      </a:srgbClr>
                    </a:outerShdw>
                  </a:effectLst>
                </a:endParaRPr>
              </a:p>
            </p:txBody>
          </p:sp>
          <p:pic>
            <p:nvPicPr>
              <p:cNvPr id="81" name="Picture 80"/>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7329279" y="2994470"/>
                <a:ext cx="550843" cy="457200"/>
              </a:xfrm>
              <a:prstGeom prst="rect">
                <a:avLst/>
              </a:prstGeom>
            </p:spPr>
          </p:pic>
          <p:pic>
            <p:nvPicPr>
              <p:cNvPr id="86" name="Picture 85"/>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982981" y="2317814"/>
                <a:ext cx="1720122" cy="1097280"/>
              </a:xfrm>
              <a:prstGeom prst="rect">
                <a:avLst/>
              </a:prstGeom>
            </p:spPr>
          </p:pic>
          <p:pic>
            <p:nvPicPr>
              <p:cNvPr id="89" name="Picture 88"/>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7918789" y="2994470"/>
                <a:ext cx="457200" cy="457200"/>
              </a:xfrm>
              <a:prstGeom prst="rect">
                <a:avLst/>
              </a:prstGeom>
            </p:spPr>
          </p:pic>
        </p:grpSp>
        <p:cxnSp>
          <p:nvCxnSpPr>
            <p:cNvPr id="72" name="Straight Connector 71"/>
            <p:cNvCxnSpPr/>
            <p:nvPr/>
          </p:nvCxnSpPr>
          <p:spPr>
            <a:xfrm>
              <a:off x="800100" y="3471863"/>
              <a:ext cx="7772400" cy="0"/>
            </a:xfrm>
            <a:prstGeom prst="line">
              <a:avLst/>
            </a:prstGeom>
            <a:ln w="635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grpSp>
      <p:sp>
        <p:nvSpPr>
          <p:cNvPr id="42" name="Oval 41"/>
          <p:cNvSpPr/>
          <p:nvPr/>
        </p:nvSpPr>
        <p:spPr>
          <a:xfrm>
            <a:off x="3623094" y="5116968"/>
            <a:ext cx="798405" cy="438253"/>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7" name="Straight Arrow Connector 56"/>
          <p:cNvCxnSpPr/>
          <p:nvPr/>
        </p:nvCxnSpPr>
        <p:spPr>
          <a:xfrm flipH="1" flipV="1">
            <a:off x="6230768" y="5613163"/>
            <a:ext cx="274128" cy="173648"/>
          </a:xfrm>
          <a:prstGeom prst="straightConnector1">
            <a:avLst/>
          </a:prstGeom>
          <a:ln w="1270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64" name="Text Box 2"/>
          <p:cNvSpPr txBox="1">
            <a:spLocks noChangeArrowheads="1"/>
          </p:cNvSpPr>
          <p:nvPr/>
        </p:nvSpPr>
        <p:spPr bwMode="auto">
          <a:xfrm>
            <a:off x="298348" y="7523450"/>
            <a:ext cx="258445" cy="258445"/>
          </a:xfrm>
          <a:prstGeom prst="rect">
            <a:avLst/>
          </a:prstGeom>
          <a:noFill/>
          <a:ln w="9525">
            <a:noFill/>
            <a:miter lim="800000"/>
            <a:headEnd/>
            <a:tailEnd/>
          </a:ln>
        </p:spPr>
        <p:txBody>
          <a:bodyPr rot="0" vert="horz" wrap="square" lIns="91440" tIns="45720" rIns="91440" bIns="45720" anchor="t" anchorCtr="0">
            <a:noAutofit/>
          </a:bodyPr>
          <a:lstStyle/>
          <a:p>
            <a:pPr>
              <a:lnSpc>
                <a:spcPct val="107000"/>
              </a:lnSpc>
              <a:spcAft>
                <a:spcPts val="800"/>
              </a:spcAft>
            </a:pPr>
            <a:r>
              <a:rPr lang="en-US" sz="1400" b="1" dirty="0" smtClean="0">
                <a:solidFill>
                  <a:schemeClr val="bg1"/>
                </a:solidFill>
                <a:effectLst>
                  <a:glow rad="228600">
                    <a:schemeClr val="tx1">
                      <a:lumMod val="75000"/>
                      <a:lumOff val="25000"/>
                      <a:alpha val="60000"/>
                    </a:schemeClr>
                  </a:glow>
                </a:effectLst>
                <a:latin typeface="Calibri" panose="020F0502020204030204" pitchFamily="34" charset="0"/>
                <a:ea typeface="Calibri" panose="020F0502020204030204" pitchFamily="34" charset="0"/>
                <a:cs typeface="Times New Roman" panose="02020603050405020304" pitchFamily="18" charset="0"/>
              </a:rPr>
              <a:t>4</a:t>
            </a:r>
            <a:endParaRPr lang="en-US" sz="1400" b="1" dirty="0">
              <a:solidFill>
                <a:schemeClr val="bg1"/>
              </a:solidFill>
              <a:effectLst>
                <a:glow rad="228600">
                  <a:schemeClr val="tx1">
                    <a:lumMod val="75000"/>
                    <a:lumOff val="25000"/>
                    <a:alpha val="60000"/>
                  </a:schemeClr>
                </a:glow>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68" name="Straight Arrow Connector 67"/>
          <p:cNvCxnSpPr/>
          <p:nvPr/>
        </p:nvCxnSpPr>
        <p:spPr>
          <a:xfrm flipV="1">
            <a:off x="620704" y="6022006"/>
            <a:ext cx="199085" cy="33658"/>
          </a:xfrm>
          <a:prstGeom prst="straightConnector1">
            <a:avLst/>
          </a:prstGeom>
          <a:ln w="1270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76" name="Text Box 2"/>
          <p:cNvSpPr txBox="1">
            <a:spLocks noChangeArrowheads="1"/>
          </p:cNvSpPr>
          <p:nvPr/>
        </p:nvSpPr>
        <p:spPr bwMode="auto">
          <a:xfrm>
            <a:off x="233036" y="4048756"/>
            <a:ext cx="258445" cy="258445"/>
          </a:xfrm>
          <a:prstGeom prst="rect">
            <a:avLst/>
          </a:prstGeom>
          <a:noFill/>
          <a:ln w="9525">
            <a:solidFill>
              <a:schemeClr val="bg1"/>
            </a:solidFill>
            <a:miter lim="800000"/>
            <a:headEnd/>
            <a:tailEnd/>
          </a:ln>
        </p:spPr>
        <p:txBody>
          <a:bodyPr rot="0" vert="horz" wrap="square" lIns="91440" tIns="45720" rIns="91440" bIns="45720" anchor="t" anchorCtr="0">
            <a:noAutofit/>
          </a:bodyPr>
          <a:lstStyle/>
          <a:p>
            <a:pPr marL="0" marR="0">
              <a:lnSpc>
                <a:spcPct val="107000"/>
              </a:lnSpc>
              <a:spcBef>
                <a:spcPts val="0"/>
              </a:spcBef>
              <a:spcAft>
                <a:spcPts val="800"/>
              </a:spcAft>
            </a:pPr>
            <a:r>
              <a:rPr lang="en-US" sz="1400" b="1" dirty="0" smtClean="0">
                <a:solidFill>
                  <a:srgbClr val="FFFFFF"/>
                </a:solidFill>
                <a:latin typeface="Calibri" panose="020F0502020204030204" pitchFamily="34" charset="0"/>
                <a:ea typeface="Calibri" panose="020F0502020204030204" pitchFamily="34" charset="0"/>
                <a:cs typeface="Times New Roman" panose="02020603050405020304" pitchFamily="18" charset="0"/>
              </a:rPr>
              <a:t>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 name="Picture 2"/>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2069486" y="7093931"/>
            <a:ext cx="3235655" cy="2516621"/>
          </a:xfrm>
          <a:prstGeom prst="rect">
            <a:avLst/>
          </a:prstGeom>
        </p:spPr>
      </p:pic>
      <p:sp>
        <p:nvSpPr>
          <p:cNvPr id="9" name="TextBox 8"/>
          <p:cNvSpPr txBox="1"/>
          <p:nvPr/>
        </p:nvSpPr>
        <p:spPr>
          <a:xfrm>
            <a:off x="3440085" y="7631327"/>
            <a:ext cx="582211" cy="261610"/>
          </a:xfrm>
          <a:prstGeom prst="rect">
            <a:avLst/>
          </a:prstGeom>
          <a:noFill/>
        </p:spPr>
        <p:txBody>
          <a:bodyPr wrap="none" rtlCol="0">
            <a:spAutoFit/>
          </a:bodyPr>
          <a:lstStyle/>
          <a:p>
            <a:r>
              <a:rPr lang="en-US" sz="1100" b="1" dirty="0" smtClean="0">
                <a:solidFill>
                  <a:srgbClr val="FF0000"/>
                </a:solidFill>
              </a:rPr>
              <a:t>1200 K</a:t>
            </a:r>
            <a:endParaRPr lang="en-US" sz="1100" b="1" dirty="0">
              <a:solidFill>
                <a:srgbClr val="FF0000"/>
              </a:solidFill>
            </a:endParaRPr>
          </a:p>
        </p:txBody>
      </p:sp>
      <p:sp>
        <p:nvSpPr>
          <p:cNvPr id="52" name="TextBox 51"/>
          <p:cNvSpPr txBox="1"/>
          <p:nvPr/>
        </p:nvSpPr>
        <p:spPr>
          <a:xfrm>
            <a:off x="3728590" y="8761971"/>
            <a:ext cx="510076" cy="261610"/>
          </a:xfrm>
          <a:prstGeom prst="rect">
            <a:avLst/>
          </a:prstGeom>
          <a:noFill/>
        </p:spPr>
        <p:txBody>
          <a:bodyPr wrap="none" rtlCol="0">
            <a:spAutoFit/>
          </a:bodyPr>
          <a:lstStyle/>
          <a:p>
            <a:r>
              <a:rPr lang="en-US" sz="1100" b="1" dirty="0">
                <a:solidFill>
                  <a:srgbClr val="EF8011"/>
                </a:solidFill>
              </a:rPr>
              <a:t>9</a:t>
            </a:r>
            <a:r>
              <a:rPr lang="en-US" sz="1100" b="1" dirty="0" smtClean="0">
                <a:solidFill>
                  <a:srgbClr val="EF8011"/>
                </a:solidFill>
              </a:rPr>
              <a:t>00 K</a:t>
            </a:r>
            <a:endParaRPr lang="en-US" sz="1100" b="1" dirty="0">
              <a:solidFill>
                <a:srgbClr val="EF8011"/>
              </a:solidFill>
            </a:endParaRPr>
          </a:p>
        </p:txBody>
      </p:sp>
      <p:sp>
        <p:nvSpPr>
          <p:cNvPr id="53" name="TextBox 52"/>
          <p:cNvSpPr txBox="1"/>
          <p:nvPr/>
        </p:nvSpPr>
        <p:spPr>
          <a:xfrm>
            <a:off x="3938140" y="9104871"/>
            <a:ext cx="510076" cy="261610"/>
          </a:xfrm>
          <a:prstGeom prst="rect">
            <a:avLst/>
          </a:prstGeom>
          <a:noFill/>
        </p:spPr>
        <p:txBody>
          <a:bodyPr wrap="none" rtlCol="0">
            <a:spAutoFit/>
          </a:bodyPr>
          <a:lstStyle/>
          <a:p>
            <a:r>
              <a:rPr lang="en-US" sz="1100" b="1" dirty="0" smtClean="0">
                <a:solidFill>
                  <a:srgbClr val="FFC000"/>
                </a:solidFill>
              </a:rPr>
              <a:t>600 K</a:t>
            </a:r>
            <a:endParaRPr lang="en-US" sz="1100" b="1" dirty="0">
              <a:solidFill>
                <a:srgbClr val="FFC000"/>
              </a:solidFill>
            </a:endParaRPr>
          </a:p>
        </p:txBody>
      </p:sp>
      <p:sp>
        <p:nvSpPr>
          <p:cNvPr id="55" name="TextBox 54"/>
          <p:cNvSpPr txBox="1"/>
          <p:nvPr/>
        </p:nvSpPr>
        <p:spPr>
          <a:xfrm>
            <a:off x="4460321" y="8384795"/>
            <a:ext cx="596638" cy="261610"/>
          </a:xfrm>
          <a:prstGeom prst="rect">
            <a:avLst/>
          </a:prstGeom>
          <a:noFill/>
        </p:spPr>
        <p:txBody>
          <a:bodyPr wrap="none" rtlCol="0">
            <a:spAutoFit/>
          </a:bodyPr>
          <a:lstStyle/>
          <a:p>
            <a:r>
              <a:rPr lang="en-US" sz="1100" b="1" dirty="0" smtClean="0"/>
              <a:t>3.9 </a:t>
            </a:r>
            <a:r>
              <a:rPr lang="en-US" sz="1100" b="1" dirty="0" smtClean="0">
                <a:latin typeface="Symbol" panose="05050102010706020507" pitchFamily="18" charset="2"/>
              </a:rPr>
              <a:t>m</a:t>
            </a:r>
            <a:r>
              <a:rPr lang="en-US" sz="1100" b="1" dirty="0" smtClean="0"/>
              <a:t>m</a:t>
            </a:r>
            <a:endParaRPr lang="en-US" sz="1100" b="1" dirty="0"/>
          </a:p>
        </p:txBody>
      </p:sp>
      <p:sp>
        <p:nvSpPr>
          <p:cNvPr id="58" name="TextBox 57"/>
          <p:cNvSpPr txBox="1"/>
          <p:nvPr/>
        </p:nvSpPr>
        <p:spPr>
          <a:xfrm>
            <a:off x="3194312" y="8384795"/>
            <a:ext cx="668773" cy="261610"/>
          </a:xfrm>
          <a:prstGeom prst="rect">
            <a:avLst/>
          </a:prstGeom>
          <a:noFill/>
        </p:spPr>
        <p:txBody>
          <a:bodyPr wrap="none" rtlCol="0">
            <a:spAutoFit/>
          </a:bodyPr>
          <a:lstStyle/>
          <a:p>
            <a:r>
              <a:rPr lang="en-US" sz="1100" b="1" dirty="0" smtClean="0"/>
              <a:t>2.24 </a:t>
            </a:r>
            <a:r>
              <a:rPr lang="en-US" sz="1100" b="1" dirty="0" smtClean="0">
                <a:latin typeface="Symbol" panose="05050102010706020507" pitchFamily="18" charset="2"/>
              </a:rPr>
              <a:t>m</a:t>
            </a:r>
            <a:r>
              <a:rPr lang="en-US" sz="1100" b="1" dirty="0" smtClean="0"/>
              <a:t>m</a:t>
            </a:r>
            <a:endParaRPr lang="en-US" sz="1100" b="1" dirty="0"/>
          </a:p>
        </p:txBody>
      </p:sp>
      <p:sp>
        <p:nvSpPr>
          <p:cNvPr id="59" name="TextBox 58"/>
          <p:cNvSpPr txBox="1"/>
          <p:nvPr/>
        </p:nvSpPr>
        <p:spPr>
          <a:xfrm>
            <a:off x="2687977" y="8387590"/>
            <a:ext cx="668773" cy="261610"/>
          </a:xfrm>
          <a:prstGeom prst="rect">
            <a:avLst/>
          </a:prstGeom>
          <a:noFill/>
        </p:spPr>
        <p:txBody>
          <a:bodyPr wrap="none" rtlCol="0">
            <a:spAutoFit/>
          </a:bodyPr>
          <a:lstStyle/>
          <a:p>
            <a:r>
              <a:rPr lang="en-US" sz="1100" b="1" dirty="0" smtClean="0"/>
              <a:t>1.61 </a:t>
            </a:r>
            <a:r>
              <a:rPr lang="en-US" sz="1100" b="1" dirty="0" smtClean="0">
                <a:latin typeface="Symbol" panose="05050102010706020507" pitchFamily="18" charset="2"/>
              </a:rPr>
              <a:t>m</a:t>
            </a:r>
            <a:r>
              <a:rPr lang="en-US" sz="1100" b="1" dirty="0" smtClean="0"/>
              <a:t>m</a:t>
            </a:r>
            <a:endParaRPr lang="en-US" sz="1100" b="1" dirty="0"/>
          </a:p>
        </p:txBody>
      </p:sp>
      <p:sp>
        <p:nvSpPr>
          <p:cNvPr id="8" name="TextBox 7"/>
          <p:cNvSpPr txBox="1"/>
          <p:nvPr/>
        </p:nvSpPr>
        <p:spPr>
          <a:xfrm>
            <a:off x="1911704" y="9412069"/>
            <a:ext cx="4146043" cy="600164"/>
          </a:xfrm>
          <a:prstGeom prst="rect">
            <a:avLst/>
          </a:prstGeom>
          <a:noFill/>
        </p:spPr>
        <p:txBody>
          <a:bodyPr wrap="square" rtlCol="0">
            <a:spAutoFit/>
          </a:bodyPr>
          <a:lstStyle/>
          <a:p>
            <a:r>
              <a:rPr lang="en-US" sz="1100" dirty="0" smtClean="0"/>
              <a:t>Spectral Response Functions for three </a:t>
            </a:r>
            <a:r>
              <a:rPr lang="en-US" sz="1100" dirty="0"/>
              <a:t>GOES-16 </a:t>
            </a:r>
            <a:r>
              <a:rPr lang="en-US" sz="1100" dirty="0" smtClean="0"/>
              <a:t>channels;  Very hot fires emit more energy at shorter wavelengths and the Cloud Particle Size band can detect that energy.   Figure from Mat </a:t>
            </a:r>
            <a:r>
              <a:rPr lang="en-US" sz="1100" dirty="0" err="1" smtClean="0"/>
              <a:t>Gunshor</a:t>
            </a:r>
            <a:r>
              <a:rPr lang="en-US" sz="1100" dirty="0" smtClean="0"/>
              <a:t>, CIMSS.</a:t>
            </a:r>
            <a:endParaRPr lang="en-US" sz="1100" dirty="0"/>
          </a:p>
        </p:txBody>
      </p:sp>
      <p:pic>
        <p:nvPicPr>
          <p:cNvPr id="11" name="Picture 10"/>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125572" y="4797981"/>
            <a:ext cx="1619250" cy="1047750"/>
          </a:xfrm>
          <a:prstGeom prst="rect">
            <a:avLst/>
          </a:prstGeom>
        </p:spPr>
      </p:pic>
      <p:pic>
        <p:nvPicPr>
          <p:cNvPr id="12" name="Picture 11"/>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113786" y="5896590"/>
            <a:ext cx="1619250" cy="1047750"/>
          </a:xfrm>
          <a:prstGeom prst="rect">
            <a:avLst/>
          </a:prstGeom>
        </p:spPr>
      </p:pic>
      <p:sp>
        <p:nvSpPr>
          <p:cNvPr id="20" name="Oval 19"/>
          <p:cNvSpPr/>
          <p:nvPr/>
        </p:nvSpPr>
        <p:spPr>
          <a:xfrm rot="153198">
            <a:off x="438566" y="5082025"/>
            <a:ext cx="410454" cy="338601"/>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p:cNvSpPr/>
          <p:nvPr/>
        </p:nvSpPr>
        <p:spPr>
          <a:xfrm rot="153198">
            <a:off x="434910" y="6263461"/>
            <a:ext cx="410454" cy="338601"/>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Oval 60"/>
          <p:cNvSpPr/>
          <p:nvPr/>
        </p:nvSpPr>
        <p:spPr>
          <a:xfrm rot="153198">
            <a:off x="491919" y="7291096"/>
            <a:ext cx="410454" cy="338601"/>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TextBox 61"/>
          <p:cNvSpPr txBox="1"/>
          <p:nvPr/>
        </p:nvSpPr>
        <p:spPr>
          <a:xfrm>
            <a:off x="1062805" y="6624843"/>
            <a:ext cx="624353" cy="230832"/>
          </a:xfrm>
          <a:prstGeom prst="rect">
            <a:avLst/>
          </a:prstGeom>
          <a:noFill/>
          <a:effectLst>
            <a:glow rad="127000">
              <a:schemeClr val="bg1"/>
            </a:glow>
            <a:softEdge rad="317500"/>
          </a:effectLst>
        </p:spPr>
        <p:txBody>
          <a:bodyPr wrap="square" rtlCol="0">
            <a:spAutoFit/>
          </a:bodyPr>
          <a:lstStyle/>
          <a:p>
            <a:pPr algn="ctr"/>
            <a:r>
              <a:rPr lang="en-US" sz="900" b="1" dirty="0" smtClean="0">
                <a:solidFill>
                  <a:schemeClr val="bg1">
                    <a:lumMod val="95000"/>
                  </a:schemeClr>
                </a:solidFill>
                <a:effectLst>
                  <a:glow rad="254000">
                    <a:schemeClr val="tx1">
                      <a:alpha val="60000"/>
                    </a:schemeClr>
                  </a:glow>
                </a:effectLst>
              </a:rPr>
              <a:t>1.61 </a:t>
            </a:r>
            <a:r>
              <a:rPr lang="en-US" sz="900" b="1" dirty="0" smtClean="0">
                <a:solidFill>
                  <a:schemeClr val="bg1">
                    <a:lumMod val="95000"/>
                  </a:schemeClr>
                </a:solidFill>
                <a:effectLst>
                  <a:glow rad="254000">
                    <a:schemeClr val="tx1">
                      <a:alpha val="60000"/>
                    </a:schemeClr>
                  </a:glow>
                </a:effectLst>
                <a:latin typeface="Symbol" panose="05050102010706020507" pitchFamily="18" charset="2"/>
              </a:rPr>
              <a:t>m</a:t>
            </a:r>
            <a:r>
              <a:rPr lang="en-US" sz="900" b="1" dirty="0" smtClean="0">
                <a:solidFill>
                  <a:schemeClr val="bg1">
                    <a:lumMod val="95000"/>
                  </a:schemeClr>
                </a:solidFill>
                <a:effectLst>
                  <a:glow rad="254000">
                    <a:schemeClr val="tx1">
                      <a:alpha val="60000"/>
                    </a:schemeClr>
                  </a:glow>
                </a:effectLst>
              </a:rPr>
              <a:t>m</a:t>
            </a:r>
            <a:endParaRPr lang="en-US" sz="900" b="1" dirty="0">
              <a:solidFill>
                <a:schemeClr val="bg1">
                  <a:lumMod val="95000"/>
                </a:schemeClr>
              </a:solidFill>
              <a:effectLst>
                <a:glow rad="254000">
                  <a:schemeClr val="tx1">
                    <a:alpha val="60000"/>
                  </a:schemeClr>
                </a:glow>
              </a:effectLst>
            </a:endParaRPr>
          </a:p>
        </p:txBody>
      </p:sp>
      <p:sp>
        <p:nvSpPr>
          <p:cNvPr id="65" name="TextBox 64"/>
          <p:cNvSpPr txBox="1"/>
          <p:nvPr/>
        </p:nvSpPr>
        <p:spPr>
          <a:xfrm>
            <a:off x="1044210" y="7762132"/>
            <a:ext cx="624353" cy="230832"/>
          </a:xfrm>
          <a:prstGeom prst="rect">
            <a:avLst/>
          </a:prstGeom>
          <a:noFill/>
          <a:effectLst>
            <a:glow rad="127000">
              <a:schemeClr val="bg1"/>
            </a:glow>
            <a:softEdge rad="317500"/>
          </a:effectLst>
        </p:spPr>
        <p:txBody>
          <a:bodyPr wrap="square" rtlCol="0">
            <a:spAutoFit/>
          </a:bodyPr>
          <a:lstStyle/>
          <a:p>
            <a:pPr algn="ctr"/>
            <a:r>
              <a:rPr lang="en-US" sz="900" b="1" dirty="0" smtClean="0">
                <a:solidFill>
                  <a:schemeClr val="bg1">
                    <a:lumMod val="95000"/>
                  </a:schemeClr>
                </a:solidFill>
                <a:effectLst>
                  <a:glow rad="254000">
                    <a:schemeClr val="tx1">
                      <a:alpha val="60000"/>
                    </a:schemeClr>
                  </a:glow>
                </a:effectLst>
              </a:rPr>
              <a:t>2.24 </a:t>
            </a:r>
            <a:r>
              <a:rPr lang="en-US" sz="900" b="1" dirty="0" smtClean="0">
                <a:solidFill>
                  <a:schemeClr val="bg1">
                    <a:lumMod val="95000"/>
                  </a:schemeClr>
                </a:solidFill>
                <a:effectLst>
                  <a:glow rad="254000">
                    <a:schemeClr val="tx1">
                      <a:alpha val="60000"/>
                    </a:schemeClr>
                  </a:glow>
                </a:effectLst>
                <a:latin typeface="Symbol" panose="05050102010706020507" pitchFamily="18" charset="2"/>
              </a:rPr>
              <a:t>m</a:t>
            </a:r>
            <a:r>
              <a:rPr lang="en-US" sz="900" b="1" dirty="0" smtClean="0">
                <a:solidFill>
                  <a:schemeClr val="bg1">
                    <a:lumMod val="95000"/>
                  </a:schemeClr>
                </a:solidFill>
                <a:effectLst>
                  <a:glow rad="254000">
                    <a:schemeClr val="tx1">
                      <a:alpha val="60000"/>
                    </a:schemeClr>
                  </a:glow>
                </a:effectLst>
              </a:rPr>
              <a:t>m</a:t>
            </a:r>
            <a:endParaRPr lang="en-US" sz="900" b="1" dirty="0">
              <a:solidFill>
                <a:schemeClr val="bg1">
                  <a:lumMod val="95000"/>
                </a:schemeClr>
              </a:solidFill>
              <a:effectLst>
                <a:glow rad="254000">
                  <a:schemeClr val="tx1">
                    <a:alpha val="60000"/>
                  </a:schemeClr>
                </a:glow>
              </a:effectLst>
            </a:endParaRPr>
          </a:p>
        </p:txBody>
      </p:sp>
      <p:sp>
        <p:nvSpPr>
          <p:cNvPr id="77" name="TextBox 76"/>
          <p:cNvSpPr txBox="1"/>
          <p:nvPr/>
        </p:nvSpPr>
        <p:spPr>
          <a:xfrm>
            <a:off x="1062805" y="5569027"/>
            <a:ext cx="624353" cy="230832"/>
          </a:xfrm>
          <a:prstGeom prst="rect">
            <a:avLst/>
          </a:prstGeom>
          <a:noFill/>
          <a:effectLst>
            <a:glow rad="127000">
              <a:schemeClr val="bg1"/>
            </a:glow>
            <a:softEdge rad="317500"/>
          </a:effectLst>
        </p:spPr>
        <p:txBody>
          <a:bodyPr wrap="square" rtlCol="0">
            <a:spAutoFit/>
          </a:bodyPr>
          <a:lstStyle/>
          <a:p>
            <a:pPr algn="ctr"/>
            <a:r>
              <a:rPr lang="en-US" sz="900" b="1" dirty="0" smtClean="0">
                <a:solidFill>
                  <a:schemeClr val="bg1">
                    <a:lumMod val="95000"/>
                  </a:schemeClr>
                </a:solidFill>
                <a:effectLst>
                  <a:glow rad="254000">
                    <a:schemeClr val="tx1">
                      <a:alpha val="60000"/>
                    </a:schemeClr>
                  </a:glow>
                </a:effectLst>
              </a:rPr>
              <a:t>0.64 </a:t>
            </a:r>
            <a:r>
              <a:rPr lang="en-US" sz="900" b="1" dirty="0" smtClean="0">
                <a:solidFill>
                  <a:schemeClr val="bg1">
                    <a:lumMod val="95000"/>
                  </a:schemeClr>
                </a:solidFill>
                <a:effectLst>
                  <a:glow rad="254000">
                    <a:schemeClr val="tx1">
                      <a:alpha val="60000"/>
                    </a:schemeClr>
                  </a:glow>
                </a:effectLst>
                <a:latin typeface="Symbol" panose="05050102010706020507" pitchFamily="18" charset="2"/>
              </a:rPr>
              <a:t>m</a:t>
            </a:r>
            <a:r>
              <a:rPr lang="en-US" sz="900" b="1" dirty="0" smtClean="0">
                <a:solidFill>
                  <a:schemeClr val="bg1">
                    <a:lumMod val="95000"/>
                  </a:schemeClr>
                </a:solidFill>
                <a:effectLst>
                  <a:glow rad="254000">
                    <a:schemeClr val="tx1">
                      <a:alpha val="60000"/>
                    </a:schemeClr>
                  </a:glow>
                </a:effectLst>
              </a:rPr>
              <a:t>m</a:t>
            </a:r>
            <a:endParaRPr lang="en-US" sz="900" b="1" dirty="0">
              <a:solidFill>
                <a:schemeClr val="bg1">
                  <a:lumMod val="95000"/>
                </a:schemeClr>
              </a:solidFill>
              <a:effectLst>
                <a:glow rad="254000">
                  <a:schemeClr val="tx1">
                    <a:alpha val="60000"/>
                  </a:schemeClr>
                </a:glow>
              </a:effectLst>
            </a:endParaRPr>
          </a:p>
        </p:txBody>
      </p:sp>
      <p:sp>
        <p:nvSpPr>
          <p:cNvPr id="79" name="Text Box 2"/>
          <p:cNvSpPr txBox="1">
            <a:spLocks noChangeArrowheads="1"/>
          </p:cNvSpPr>
          <p:nvPr/>
        </p:nvSpPr>
        <p:spPr bwMode="auto">
          <a:xfrm>
            <a:off x="282314" y="6481814"/>
            <a:ext cx="258445" cy="258445"/>
          </a:xfrm>
          <a:prstGeom prst="rect">
            <a:avLst/>
          </a:prstGeom>
          <a:noFill/>
          <a:ln w="9525">
            <a:noFill/>
            <a:miter lim="800000"/>
            <a:headEnd/>
            <a:tailEnd/>
          </a:ln>
        </p:spPr>
        <p:txBody>
          <a:bodyPr rot="0" vert="horz" wrap="square" lIns="91440" tIns="45720" rIns="91440" bIns="45720" anchor="t" anchorCtr="0">
            <a:noAutofit/>
          </a:bodyPr>
          <a:lstStyle/>
          <a:p>
            <a:pPr>
              <a:lnSpc>
                <a:spcPct val="107000"/>
              </a:lnSpc>
              <a:spcAft>
                <a:spcPts val="800"/>
              </a:spcAft>
            </a:pPr>
            <a:r>
              <a:rPr lang="en-US" sz="1400" b="1" dirty="0" smtClean="0">
                <a:solidFill>
                  <a:schemeClr val="bg1"/>
                </a:solidFill>
                <a:effectLst>
                  <a:glow rad="228600">
                    <a:schemeClr val="tx1">
                      <a:lumMod val="75000"/>
                      <a:lumOff val="25000"/>
                      <a:alpha val="60000"/>
                    </a:schemeClr>
                  </a:glow>
                </a:effectLst>
                <a:latin typeface="Calibri" panose="020F0502020204030204" pitchFamily="34" charset="0"/>
                <a:ea typeface="Calibri" panose="020F0502020204030204" pitchFamily="34" charset="0"/>
                <a:cs typeface="Times New Roman" panose="02020603050405020304" pitchFamily="18" charset="0"/>
              </a:rPr>
              <a:t>4</a:t>
            </a:r>
            <a:endParaRPr lang="en-US" sz="1400" b="1" dirty="0">
              <a:solidFill>
                <a:schemeClr val="bg1"/>
              </a:solidFill>
              <a:effectLst>
                <a:glow rad="228600">
                  <a:schemeClr val="tx1">
                    <a:lumMod val="75000"/>
                    <a:lumOff val="25000"/>
                    <a:alpha val="60000"/>
                  </a:schemeClr>
                </a:glow>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0" name="Text Box 2"/>
          <p:cNvSpPr txBox="1">
            <a:spLocks noChangeArrowheads="1"/>
          </p:cNvSpPr>
          <p:nvPr/>
        </p:nvSpPr>
        <p:spPr bwMode="auto">
          <a:xfrm>
            <a:off x="302004" y="5326775"/>
            <a:ext cx="258445" cy="258445"/>
          </a:xfrm>
          <a:prstGeom prst="rect">
            <a:avLst/>
          </a:prstGeom>
          <a:noFill/>
          <a:ln w="9525">
            <a:noFill/>
            <a:miter lim="800000"/>
            <a:headEnd/>
            <a:tailEnd/>
          </a:ln>
        </p:spPr>
        <p:txBody>
          <a:bodyPr rot="0" vert="horz" wrap="square" lIns="91440" tIns="45720" rIns="91440" bIns="45720" anchor="t" anchorCtr="0">
            <a:noAutofit/>
          </a:bodyPr>
          <a:lstStyle/>
          <a:p>
            <a:pPr>
              <a:lnSpc>
                <a:spcPct val="107000"/>
              </a:lnSpc>
              <a:spcAft>
                <a:spcPts val="800"/>
              </a:spcAft>
            </a:pPr>
            <a:r>
              <a:rPr lang="en-US" sz="1400" b="1" dirty="0" smtClean="0">
                <a:solidFill>
                  <a:schemeClr val="bg1"/>
                </a:solidFill>
                <a:effectLst>
                  <a:glow rad="228600">
                    <a:schemeClr val="tx1">
                      <a:lumMod val="75000"/>
                      <a:lumOff val="25000"/>
                      <a:alpha val="60000"/>
                    </a:schemeClr>
                  </a:glow>
                </a:effectLst>
                <a:latin typeface="Calibri" panose="020F0502020204030204" pitchFamily="34" charset="0"/>
                <a:ea typeface="Calibri" panose="020F0502020204030204" pitchFamily="34" charset="0"/>
                <a:cs typeface="Times New Roman" panose="02020603050405020304" pitchFamily="18" charset="0"/>
              </a:rPr>
              <a:t>4</a:t>
            </a:r>
            <a:endParaRPr lang="en-US" sz="1400" b="1" dirty="0">
              <a:solidFill>
                <a:schemeClr val="bg1"/>
              </a:solidFill>
              <a:effectLst>
                <a:glow rad="228600">
                  <a:schemeClr val="tx1">
                    <a:lumMod val="75000"/>
                    <a:lumOff val="25000"/>
                    <a:alpha val="60000"/>
                  </a:schemeClr>
                </a:glow>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3" name="Picture 12"/>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2087812" y="4133088"/>
            <a:ext cx="3333750" cy="2381250"/>
          </a:xfrm>
          <a:prstGeom prst="rect">
            <a:avLst/>
          </a:prstGeom>
          <a:ln w="12700">
            <a:solidFill>
              <a:schemeClr val="bg1"/>
            </a:solidFill>
          </a:ln>
        </p:spPr>
      </p:pic>
      <p:sp>
        <p:nvSpPr>
          <p:cNvPr id="82" name="TextBox 81"/>
          <p:cNvSpPr txBox="1"/>
          <p:nvPr/>
        </p:nvSpPr>
        <p:spPr>
          <a:xfrm>
            <a:off x="2166263" y="3813296"/>
            <a:ext cx="624353" cy="230832"/>
          </a:xfrm>
          <a:prstGeom prst="rect">
            <a:avLst/>
          </a:prstGeom>
          <a:noFill/>
          <a:effectLst>
            <a:glow rad="127000">
              <a:schemeClr val="bg1"/>
            </a:glow>
            <a:softEdge rad="317500"/>
          </a:effectLst>
        </p:spPr>
        <p:txBody>
          <a:bodyPr wrap="square" rtlCol="0">
            <a:spAutoFit/>
          </a:bodyPr>
          <a:lstStyle/>
          <a:p>
            <a:pPr algn="ctr"/>
            <a:r>
              <a:rPr lang="en-US" sz="900" b="1" dirty="0" smtClean="0">
                <a:solidFill>
                  <a:schemeClr val="bg1">
                    <a:lumMod val="95000"/>
                  </a:schemeClr>
                </a:solidFill>
                <a:effectLst>
                  <a:glow rad="254000">
                    <a:schemeClr val="tx1">
                      <a:alpha val="60000"/>
                    </a:schemeClr>
                  </a:glow>
                </a:effectLst>
              </a:rPr>
              <a:t>2.24 </a:t>
            </a:r>
            <a:r>
              <a:rPr lang="en-US" sz="900" b="1" dirty="0" smtClean="0">
                <a:solidFill>
                  <a:schemeClr val="bg1">
                    <a:lumMod val="95000"/>
                  </a:schemeClr>
                </a:solidFill>
                <a:effectLst>
                  <a:glow rad="254000">
                    <a:schemeClr val="tx1">
                      <a:alpha val="60000"/>
                    </a:schemeClr>
                  </a:glow>
                </a:effectLst>
                <a:latin typeface="Symbol" panose="05050102010706020507" pitchFamily="18" charset="2"/>
              </a:rPr>
              <a:t>m</a:t>
            </a:r>
            <a:r>
              <a:rPr lang="en-US" sz="900" b="1" dirty="0" smtClean="0">
                <a:solidFill>
                  <a:schemeClr val="bg1">
                    <a:lumMod val="95000"/>
                  </a:schemeClr>
                </a:solidFill>
                <a:effectLst>
                  <a:glow rad="254000">
                    <a:schemeClr val="tx1">
                      <a:alpha val="60000"/>
                    </a:schemeClr>
                  </a:glow>
                </a:effectLst>
              </a:rPr>
              <a:t>m</a:t>
            </a:r>
            <a:endParaRPr lang="en-US" sz="900" b="1" dirty="0">
              <a:solidFill>
                <a:schemeClr val="bg1">
                  <a:lumMod val="95000"/>
                </a:schemeClr>
              </a:solidFill>
              <a:effectLst>
                <a:glow rad="254000">
                  <a:schemeClr val="tx1">
                    <a:alpha val="60000"/>
                  </a:schemeClr>
                </a:glow>
              </a:effectLst>
            </a:endParaRPr>
          </a:p>
        </p:txBody>
      </p:sp>
      <p:sp>
        <p:nvSpPr>
          <p:cNvPr id="83" name="TextBox 82"/>
          <p:cNvSpPr txBox="1"/>
          <p:nvPr/>
        </p:nvSpPr>
        <p:spPr>
          <a:xfrm>
            <a:off x="2166262" y="6201929"/>
            <a:ext cx="624353" cy="230832"/>
          </a:xfrm>
          <a:prstGeom prst="rect">
            <a:avLst/>
          </a:prstGeom>
          <a:noFill/>
          <a:effectLst>
            <a:glow rad="127000">
              <a:schemeClr val="bg1"/>
            </a:glow>
            <a:softEdge rad="317500"/>
          </a:effectLst>
        </p:spPr>
        <p:txBody>
          <a:bodyPr wrap="square" rtlCol="0">
            <a:spAutoFit/>
          </a:bodyPr>
          <a:lstStyle/>
          <a:p>
            <a:pPr algn="ctr"/>
            <a:r>
              <a:rPr lang="en-US" sz="900" b="1" dirty="0" smtClean="0">
                <a:solidFill>
                  <a:schemeClr val="bg1">
                    <a:lumMod val="95000"/>
                  </a:schemeClr>
                </a:solidFill>
                <a:effectLst>
                  <a:glow rad="254000">
                    <a:schemeClr val="tx1">
                      <a:alpha val="60000"/>
                    </a:schemeClr>
                  </a:glow>
                </a:effectLst>
              </a:rPr>
              <a:t>1.61 </a:t>
            </a:r>
            <a:r>
              <a:rPr lang="en-US" sz="900" b="1" dirty="0" smtClean="0">
                <a:solidFill>
                  <a:schemeClr val="bg1">
                    <a:lumMod val="95000"/>
                  </a:schemeClr>
                </a:solidFill>
                <a:effectLst>
                  <a:glow rad="254000">
                    <a:schemeClr val="tx1">
                      <a:alpha val="60000"/>
                    </a:schemeClr>
                  </a:glow>
                </a:effectLst>
                <a:latin typeface="Symbol" panose="05050102010706020507" pitchFamily="18" charset="2"/>
              </a:rPr>
              <a:t>m</a:t>
            </a:r>
            <a:r>
              <a:rPr lang="en-US" sz="900" b="1" dirty="0" smtClean="0">
                <a:solidFill>
                  <a:schemeClr val="bg1">
                    <a:lumMod val="95000"/>
                  </a:schemeClr>
                </a:solidFill>
                <a:effectLst>
                  <a:glow rad="254000">
                    <a:schemeClr val="tx1">
                      <a:alpha val="60000"/>
                    </a:schemeClr>
                  </a:glow>
                </a:effectLst>
              </a:rPr>
              <a:t>m</a:t>
            </a:r>
            <a:endParaRPr lang="en-US" sz="900" b="1" dirty="0">
              <a:solidFill>
                <a:schemeClr val="bg1">
                  <a:lumMod val="95000"/>
                </a:schemeClr>
              </a:solidFill>
              <a:effectLst>
                <a:glow rad="254000">
                  <a:schemeClr val="tx1">
                    <a:alpha val="60000"/>
                  </a:schemeClr>
                </a:glow>
              </a:effectLst>
            </a:endParaRPr>
          </a:p>
        </p:txBody>
      </p:sp>
      <p:sp>
        <p:nvSpPr>
          <p:cNvPr id="90" name="TextBox 89"/>
          <p:cNvSpPr txBox="1"/>
          <p:nvPr/>
        </p:nvSpPr>
        <p:spPr>
          <a:xfrm>
            <a:off x="7080021" y="4749931"/>
            <a:ext cx="624353" cy="230832"/>
          </a:xfrm>
          <a:prstGeom prst="rect">
            <a:avLst/>
          </a:prstGeom>
          <a:noFill/>
          <a:effectLst>
            <a:glow rad="127000">
              <a:schemeClr val="bg1"/>
            </a:glow>
            <a:softEdge rad="317500"/>
          </a:effectLst>
        </p:spPr>
        <p:txBody>
          <a:bodyPr wrap="square" rtlCol="0">
            <a:spAutoFit/>
          </a:bodyPr>
          <a:lstStyle/>
          <a:p>
            <a:pPr algn="ctr"/>
            <a:r>
              <a:rPr lang="en-US" sz="900" b="1" dirty="0" smtClean="0">
                <a:solidFill>
                  <a:schemeClr val="bg1">
                    <a:lumMod val="95000"/>
                  </a:schemeClr>
                </a:solidFill>
                <a:effectLst>
                  <a:glow rad="254000">
                    <a:schemeClr val="tx1">
                      <a:alpha val="60000"/>
                    </a:schemeClr>
                  </a:glow>
                </a:effectLst>
              </a:rPr>
              <a:t>3.9 </a:t>
            </a:r>
            <a:r>
              <a:rPr lang="en-US" sz="900" b="1" dirty="0" smtClean="0">
                <a:solidFill>
                  <a:schemeClr val="bg1">
                    <a:lumMod val="95000"/>
                  </a:schemeClr>
                </a:solidFill>
                <a:effectLst>
                  <a:glow rad="254000">
                    <a:schemeClr val="tx1">
                      <a:alpha val="60000"/>
                    </a:schemeClr>
                  </a:glow>
                </a:effectLst>
                <a:latin typeface="Symbol" panose="05050102010706020507" pitchFamily="18" charset="2"/>
              </a:rPr>
              <a:t>m</a:t>
            </a:r>
            <a:r>
              <a:rPr lang="en-US" sz="900" b="1" dirty="0" smtClean="0">
                <a:solidFill>
                  <a:schemeClr val="bg1">
                    <a:lumMod val="95000"/>
                  </a:schemeClr>
                </a:solidFill>
                <a:effectLst>
                  <a:glow rad="254000">
                    <a:schemeClr val="tx1">
                      <a:alpha val="60000"/>
                    </a:schemeClr>
                  </a:glow>
                </a:effectLst>
              </a:rPr>
              <a:t>m</a:t>
            </a:r>
            <a:endParaRPr lang="en-US" sz="900" b="1" dirty="0">
              <a:solidFill>
                <a:schemeClr val="bg1">
                  <a:lumMod val="95000"/>
                </a:schemeClr>
              </a:solidFill>
              <a:effectLst>
                <a:glow rad="254000">
                  <a:schemeClr val="tx1">
                    <a:alpha val="60000"/>
                  </a:schemeClr>
                </a:glow>
              </a:effectLst>
            </a:endParaRPr>
          </a:p>
        </p:txBody>
      </p:sp>
      <p:sp>
        <p:nvSpPr>
          <p:cNvPr id="91" name="Text Box 2"/>
          <p:cNvSpPr txBox="1">
            <a:spLocks noChangeArrowheads="1"/>
          </p:cNvSpPr>
          <p:nvPr/>
        </p:nvSpPr>
        <p:spPr bwMode="auto">
          <a:xfrm>
            <a:off x="4539874" y="5555221"/>
            <a:ext cx="258445" cy="258445"/>
          </a:xfrm>
          <a:prstGeom prst="rect">
            <a:avLst/>
          </a:prstGeom>
          <a:noFill/>
          <a:ln w="9525">
            <a:solidFill>
              <a:schemeClr val="bg1"/>
            </a:solidFill>
            <a:miter lim="800000"/>
            <a:headEnd/>
            <a:tailEnd/>
          </a:ln>
        </p:spPr>
        <p:txBody>
          <a:bodyPr rot="0" vert="horz" wrap="square" lIns="91440" tIns="45720" rIns="91440" bIns="45720" anchor="t" anchorCtr="0">
            <a:noAutofit/>
          </a:bodyPr>
          <a:lstStyle/>
          <a:p>
            <a:pPr marL="0" marR="0">
              <a:lnSpc>
                <a:spcPct val="107000"/>
              </a:lnSpc>
              <a:spcBef>
                <a:spcPts val="0"/>
              </a:spcBef>
              <a:spcAft>
                <a:spcPts val="800"/>
              </a:spcAft>
            </a:pPr>
            <a:r>
              <a:rPr lang="en-US" sz="1400" b="1" dirty="0" smtClean="0">
                <a:solidFill>
                  <a:schemeClr val="bg1">
                    <a:lumMod val="95000"/>
                  </a:schemeClr>
                </a:solidFill>
                <a:latin typeface="Calibri" panose="020F0502020204030204" pitchFamily="34" charset="0"/>
                <a:ea typeface="Calibri" panose="020F0502020204030204" pitchFamily="34" charset="0"/>
                <a:cs typeface="Times New Roman" panose="02020603050405020304" pitchFamily="18" charset="0"/>
              </a:rPr>
              <a:t>2</a:t>
            </a:r>
            <a:endParaRPr lang="en-US" sz="1100" dirty="0">
              <a:solidFill>
                <a:schemeClr val="bg1">
                  <a:lumMod val="9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3" name="Text Box 2"/>
          <p:cNvSpPr txBox="1">
            <a:spLocks noChangeArrowheads="1"/>
          </p:cNvSpPr>
          <p:nvPr/>
        </p:nvSpPr>
        <p:spPr bwMode="auto">
          <a:xfrm>
            <a:off x="4539874" y="3184963"/>
            <a:ext cx="258445" cy="258445"/>
          </a:xfrm>
          <a:prstGeom prst="rect">
            <a:avLst/>
          </a:prstGeom>
          <a:noFill/>
          <a:ln w="9525">
            <a:solidFill>
              <a:schemeClr val="bg1"/>
            </a:solidFill>
            <a:miter lim="800000"/>
            <a:headEnd/>
            <a:tailEnd/>
          </a:ln>
        </p:spPr>
        <p:txBody>
          <a:bodyPr rot="0" vert="horz" wrap="square" lIns="91440" tIns="45720" rIns="91440" bIns="45720" anchor="t" anchorCtr="0">
            <a:noAutofit/>
          </a:bodyPr>
          <a:lstStyle/>
          <a:p>
            <a:pPr marL="0" marR="0">
              <a:lnSpc>
                <a:spcPct val="107000"/>
              </a:lnSpc>
              <a:spcBef>
                <a:spcPts val="0"/>
              </a:spcBef>
              <a:spcAft>
                <a:spcPts val="800"/>
              </a:spcAft>
            </a:pPr>
            <a:r>
              <a:rPr lang="en-US" sz="1400" b="1" dirty="0" smtClean="0">
                <a:solidFill>
                  <a:schemeClr val="bg1">
                    <a:lumMod val="95000"/>
                  </a:schemeClr>
                </a:solidFill>
                <a:latin typeface="Calibri" panose="020F0502020204030204" pitchFamily="34" charset="0"/>
                <a:ea typeface="Calibri" panose="020F0502020204030204" pitchFamily="34" charset="0"/>
                <a:cs typeface="Times New Roman" panose="02020603050405020304" pitchFamily="18" charset="0"/>
              </a:rPr>
              <a:t>1</a:t>
            </a:r>
            <a:endParaRPr lang="en-US" sz="1100" dirty="0">
              <a:solidFill>
                <a:schemeClr val="bg1">
                  <a:lumMod val="9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4" name="Text Box 2"/>
          <p:cNvSpPr txBox="1">
            <a:spLocks noChangeArrowheads="1"/>
          </p:cNvSpPr>
          <p:nvPr/>
        </p:nvSpPr>
        <p:spPr bwMode="auto">
          <a:xfrm>
            <a:off x="7118688" y="4416734"/>
            <a:ext cx="258445" cy="258445"/>
          </a:xfrm>
          <a:prstGeom prst="rect">
            <a:avLst/>
          </a:prstGeom>
          <a:noFill/>
          <a:ln w="9525">
            <a:solidFill>
              <a:schemeClr val="bg1"/>
            </a:solidFill>
            <a:miter lim="800000"/>
            <a:headEnd/>
            <a:tailEnd/>
          </a:ln>
        </p:spPr>
        <p:txBody>
          <a:bodyPr rot="0" vert="horz" wrap="square" lIns="91440" tIns="45720" rIns="91440" bIns="45720" anchor="t" anchorCtr="0">
            <a:noAutofit/>
          </a:bodyPr>
          <a:lstStyle/>
          <a:p>
            <a:pPr marL="0" marR="0">
              <a:lnSpc>
                <a:spcPct val="107000"/>
              </a:lnSpc>
              <a:spcBef>
                <a:spcPts val="0"/>
              </a:spcBef>
              <a:spcAft>
                <a:spcPts val="800"/>
              </a:spcAft>
            </a:pPr>
            <a:r>
              <a:rPr lang="en-US" sz="1400" b="1" dirty="0" smtClean="0">
                <a:solidFill>
                  <a:srgbClr val="FFFFFF"/>
                </a:solidFill>
                <a:latin typeface="Calibri" panose="020F0502020204030204" pitchFamily="34" charset="0"/>
                <a:ea typeface="Calibri" panose="020F0502020204030204" pitchFamily="34" charset="0"/>
                <a:cs typeface="Times New Roman" panose="02020603050405020304" pitchFamily="18" charset="0"/>
              </a:rPr>
              <a:t>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22" name="Straight Arrow Connector 21"/>
          <p:cNvCxnSpPr/>
          <p:nvPr/>
        </p:nvCxnSpPr>
        <p:spPr>
          <a:xfrm flipH="1" flipV="1">
            <a:off x="6978252" y="4136150"/>
            <a:ext cx="203538" cy="288780"/>
          </a:xfrm>
          <a:prstGeom prst="straightConnector1">
            <a:avLst/>
          </a:prstGeom>
          <a:ln w="1905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96" name="Text Box 2"/>
          <p:cNvSpPr txBox="1">
            <a:spLocks noChangeArrowheads="1"/>
          </p:cNvSpPr>
          <p:nvPr/>
        </p:nvSpPr>
        <p:spPr bwMode="auto">
          <a:xfrm>
            <a:off x="909050" y="4901521"/>
            <a:ext cx="258445" cy="258445"/>
          </a:xfrm>
          <a:prstGeom prst="rect">
            <a:avLst/>
          </a:prstGeom>
          <a:noFill/>
          <a:ln w="9525">
            <a:noFill/>
            <a:miter lim="800000"/>
            <a:headEnd/>
            <a:tailEnd/>
          </a:ln>
        </p:spPr>
        <p:txBody>
          <a:bodyPr rot="0" vert="horz" wrap="square" lIns="91440" tIns="45720" rIns="91440" bIns="45720" anchor="t" anchorCtr="0">
            <a:noAutofit/>
          </a:bodyPr>
          <a:lstStyle/>
          <a:p>
            <a:pPr>
              <a:lnSpc>
                <a:spcPct val="107000"/>
              </a:lnSpc>
              <a:spcAft>
                <a:spcPts val="800"/>
              </a:spcAft>
            </a:pPr>
            <a:r>
              <a:rPr lang="en-US" sz="1400" b="1" dirty="0" smtClean="0">
                <a:solidFill>
                  <a:schemeClr val="bg1"/>
                </a:solidFill>
                <a:effectLst>
                  <a:glow rad="228600">
                    <a:schemeClr val="tx1">
                      <a:lumMod val="75000"/>
                      <a:lumOff val="25000"/>
                      <a:alpha val="60000"/>
                    </a:schemeClr>
                  </a:glow>
                </a:effectLst>
                <a:latin typeface="Calibri" panose="020F0502020204030204" pitchFamily="34" charset="0"/>
                <a:ea typeface="Calibri" panose="020F0502020204030204" pitchFamily="34" charset="0"/>
                <a:cs typeface="Times New Roman" panose="02020603050405020304" pitchFamily="18" charset="0"/>
              </a:rPr>
              <a:t>5</a:t>
            </a:r>
            <a:endParaRPr lang="en-US" sz="1400" b="1" dirty="0">
              <a:solidFill>
                <a:schemeClr val="bg1"/>
              </a:solidFill>
              <a:effectLst>
                <a:glow rad="228600">
                  <a:schemeClr val="tx1">
                    <a:lumMod val="75000"/>
                    <a:lumOff val="25000"/>
                    <a:alpha val="60000"/>
                  </a:schemeClr>
                </a:glow>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7" name="Text Box 2"/>
          <p:cNvSpPr txBox="1">
            <a:spLocks noChangeArrowheads="1"/>
          </p:cNvSpPr>
          <p:nvPr/>
        </p:nvSpPr>
        <p:spPr bwMode="auto">
          <a:xfrm>
            <a:off x="909049" y="5943484"/>
            <a:ext cx="258445" cy="258445"/>
          </a:xfrm>
          <a:prstGeom prst="rect">
            <a:avLst/>
          </a:prstGeom>
          <a:noFill/>
          <a:ln w="9525">
            <a:noFill/>
            <a:miter lim="800000"/>
            <a:headEnd/>
            <a:tailEnd/>
          </a:ln>
        </p:spPr>
        <p:txBody>
          <a:bodyPr rot="0" vert="horz" wrap="square" lIns="91440" tIns="45720" rIns="91440" bIns="45720" anchor="t" anchorCtr="0">
            <a:noAutofit/>
          </a:bodyPr>
          <a:lstStyle/>
          <a:p>
            <a:pPr>
              <a:lnSpc>
                <a:spcPct val="107000"/>
              </a:lnSpc>
              <a:spcAft>
                <a:spcPts val="800"/>
              </a:spcAft>
            </a:pPr>
            <a:r>
              <a:rPr lang="en-US" sz="1400" b="1" dirty="0" smtClean="0">
                <a:solidFill>
                  <a:schemeClr val="bg1"/>
                </a:solidFill>
                <a:effectLst>
                  <a:glow rad="228600">
                    <a:schemeClr val="tx1">
                      <a:lumMod val="75000"/>
                      <a:lumOff val="25000"/>
                      <a:alpha val="60000"/>
                    </a:schemeClr>
                  </a:glow>
                </a:effectLst>
                <a:latin typeface="Calibri" panose="020F0502020204030204" pitchFamily="34" charset="0"/>
                <a:ea typeface="Calibri" panose="020F0502020204030204" pitchFamily="34" charset="0"/>
                <a:cs typeface="Times New Roman" panose="02020603050405020304" pitchFamily="18" charset="0"/>
              </a:rPr>
              <a:t>5</a:t>
            </a:r>
            <a:endParaRPr lang="en-US" sz="1400" b="1" dirty="0">
              <a:solidFill>
                <a:schemeClr val="bg1"/>
              </a:solidFill>
              <a:effectLst>
                <a:glow rad="228600">
                  <a:schemeClr val="tx1">
                    <a:lumMod val="75000"/>
                    <a:lumOff val="25000"/>
                    <a:alpha val="60000"/>
                  </a:schemeClr>
                </a:glow>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8" name="Text Box 2"/>
          <p:cNvSpPr txBox="1">
            <a:spLocks noChangeArrowheads="1"/>
          </p:cNvSpPr>
          <p:nvPr/>
        </p:nvSpPr>
        <p:spPr bwMode="auto">
          <a:xfrm>
            <a:off x="909050" y="7094403"/>
            <a:ext cx="258445" cy="258445"/>
          </a:xfrm>
          <a:prstGeom prst="rect">
            <a:avLst/>
          </a:prstGeom>
          <a:noFill/>
          <a:ln w="9525">
            <a:noFill/>
            <a:miter lim="800000"/>
            <a:headEnd/>
            <a:tailEnd/>
          </a:ln>
        </p:spPr>
        <p:txBody>
          <a:bodyPr rot="0" vert="horz" wrap="square" lIns="91440" tIns="45720" rIns="91440" bIns="45720" anchor="t" anchorCtr="0">
            <a:noAutofit/>
          </a:bodyPr>
          <a:lstStyle/>
          <a:p>
            <a:pPr>
              <a:lnSpc>
                <a:spcPct val="107000"/>
              </a:lnSpc>
              <a:spcAft>
                <a:spcPts val="800"/>
              </a:spcAft>
            </a:pPr>
            <a:r>
              <a:rPr lang="en-US" sz="1400" b="1" dirty="0" smtClean="0">
                <a:solidFill>
                  <a:schemeClr val="bg1"/>
                </a:solidFill>
                <a:effectLst>
                  <a:glow rad="228600">
                    <a:schemeClr val="tx1">
                      <a:lumMod val="75000"/>
                      <a:lumOff val="25000"/>
                      <a:alpha val="60000"/>
                    </a:schemeClr>
                  </a:glow>
                </a:effectLst>
                <a:latin typeface="Calibri" panose="020F0502020204030204" pitchFamily="34" charset="0"/>
                <a:ea typeface="Calibri" panose="020F0502020204030204" pitchFamily="34" charset="0"/>
                <a:cs typeface="Times New Roman" panose="02020603050405020304" pitchFamily="18" charset="0"/>
              </a:rPr>
              <a:t>5</a:t>
            </a:r>
            <a:endParaRPr lang="en-US" sz="1400" b="1" dirty="0">
              <a:solidFill>
                <a:schemeClr val="bg1"/>
              </a:solidFill>
              <a:effectLst>
                <a:glow rad="228600">
                  <a:schemeClr val="tx1">
                    <a:lumMod val="75000"/>
                    <a:lumOff val="25000"/>
                    <a:alpha val="60000"/>
                  </a:schemeClr>
                </a:glow>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9" name="TextBox 98"/>
          <p:cNvSpPr txBox="1"/>
          <p:nvPr/>
        </p:nvSpPr>
        <p:spPr>
          <a:xfrm>
            <a:off x="40945" y="8084146"/>
            <a:ext cx="1840659" cy="1785104"/>
          </a:xfrm>
          <a:prstGeom prst="rect">
            <a:avLst/>
          </a:prstGeom>
          <a:solidFill>
            <a:schemeClr val="accent1">
              <a:lumMod val="50000"/>
            </a:schemeClr>
          </a:solidFill>
          <a:ln>
            <a:solidFill>
              <a:schemeClr val="accent1">
                <a:lumMod val="50000"/>
              </a:schemeClr>
            </a:solidFill>
          </a:ln>
        </p:spPr>
        <p:txBody>
          <a:bodyPr wrap="square" rtlCol="0">
            <a:spAutoFit/>
          </a:bodyPr>
          <a:lstStyle/>
          <a:p>
            <a:r>
              <a:rPr lang="en-US" sz="1100" b="1" dirty="0" smtClean="0">
                <a:solidFill>
                  <a:schemeClr val="bg1"/>
                </a:solidFill>
              </a:rPr>
              <a:t>White Sands National Monument in New Mexico, circled above near the       , shows different reflectance at 0.64, 1.61 and 2.24 </a:t>
            </a:r>
            <a:r>
              <a:rPr lang="en-US" sz="1100" b="1" dirty="0" smtClean="0">
                <a:solidFill>
                  <a:schemeClr val="bg1"/>
                </a:solidFill>
                <a:latin typeface="Symbol" panose="05050102010706020507" pitchFamily="18" charset="2"/>
              </a:rPr>
              <a:t>m</a:t>
            </a:r>
            <a:r>
              <a:rPr lang="en-US" sz="1100" b="1" dirty="0" smtClean="0">
                <a:solidFill>
                  <a:schemeClr val="bg1"/>
                </a:solidFill>
              </a:rPr>
              <a:t>m because of the soil type; cirrus clouds  northeast of White Sands (near the     ) also show different </a:t>
            </a:r>
            <a:r>
              <a:rPr lang="en-US" sz="1100" b="1" dirty="0" err="1" smtClean="0">
                <a:solidFill>
                  <a:schemeClr val="bg1"/>
                </a:solidFill>
              </a:rPr>
              <a:t>reflectances</a:t>
            </a:r>
            <a:r>
              <a:rPr lang="en-US" sz="1100" b="1" dirty="0" smtClean="0">
                <a:solidFill>
                  <a:schemeClr val="bg1"/>
                </a:solidFill>
              </a:rPr>
              <a:t>.</a:t>
            </a:r>
            <a:endParaRPr lang="en-US" sz="1100" b="1" dirty="0">
              <a:solidFill>
                <a:schemeClr val="bg1"/>
              </a:solidFill>
            </a:endParaRPr>
          </a:p>
        </p:txBody>
      </p:sp>
      <p:sp>
        <p:nvSpPr>
          <p:cNvPr id="100" name="Text Box 2"/>
          <p:cNvSpPr txBox="1">
            <a:spLocks noChangeArrowheads="1"/>
          </p:cNvSpPr>
          <p:nvPr/>
        </p:nvSpPr>
        <p:spPr bwMode="auto">
          <a:xfrm>
            <a:off x="1399702" y="8390755"/>
            <a:ext cx="258445" cy="258445"/>
          </a:xfrm>
          <a:prstGeom prst="rect">
            <a:avLst/>
          </a:prstGeom>
          <a:noFill/>
          <a:ln w="9525">
            <a:noFill/>
            <a:miter lim="800000"/>
            <a:headEnd/>
            <a:tailEnd/>
          </a:ln>
        </p:spPr>
        <p:txBody>
          <a:bodyPr rot="0" vert="horz" wrap="square" lIns="91440" tIns="45720" rIns="91440" bIns="45720" anchor="t" anchorCtr="0">
            <a:noAutofit/>
          </a:bodyPr>
          <a:lstStyle/>
          <a:p>
            <a:pPr>
              <a:lnSpc>
                <a:spcPct val="107000"/>
              </a:lnSpc>
              <a:spcAft>
                <a:spcPts val="800"/>
              </a:spcAft>
            </a:pPr>
            <a:r>
              <a:rPr lang="en-US" sz="1400" b="1" dirty="0" smtClean="0">
                <a:solidFill>
                  <a:schemeClr val="bg1"/>
                </a:solidFill>
                <a:effectLst>
                  <a:glow rad="228600">
                    <a:schemeClr val="tx1">
                      <a:lumMod val="75000"/>
                      <a:lumOff val="25000"/>
                      <a:alpha val="60000"/>
                    </a:schemeClr>
                  </a:glow>
                </a:effectLst>
                <a:latin typeface="Calibri" panose="020F0502020204030204" pitchFamily="34" charset="0"/>
                <a:ea typeface="Calibri" panose="020F0502020204030204" pitchFamily="34" charset="0"/>
                <a:cs typeface="Times New Roman" panose="02020603050405020304" pitchFamily="18" charset="0"/>
              </a:rPr>
              <a:t>4</a:t>
            </a:r>
            <a:endParaRPr lang="en-US" sz="1400" b="1" dirty="0">
              <a:solidFill>
                <a:schemeClr val="bg1"/>
              </a:solidFill>
              <a:effectLst>
                <a:glow rad="228600">
                  <a:schemeClr val="tx1">
                    <a:lumMod val="75000"/>
                    <a:lumOff val="25000"/>
                    <a:alpha val="60000"/>
                  </a:schemeClr>
                </a:glow>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1" name="Text Box 2"/>
          <p:cNvSpPr txBox="1">
            <a:spLocks noChangeArrowheads="1"/>
          </p:cNvSpPr>
          <p:nvPr/>
        </p:nvSpPr>
        <p:spPr bwMode="auto">
          <a:xfrm>
            <a:off x="1377793" y="9244746"/>
            <a:ext cx="258445" cy="258445"/>
          </a:xfrm>
          <a:prstGeom prst="rect">
            <a:avLst/>
          </a:prstGeom>
          <a:noFill/>
          <a:ln w="9525">
            <a:noFill/>
            <a:miter lim="800000"/>
            <a:headEnd/>
            <a:tailEnd/>
          </a:ln>
        </p:spPr>
        <p:txBody>
          <a:bodyPr rot="0" vert="horz" wrap="square" lIns="91440" tIns="45720" rIns="91440" bIns="45720" anchor="t" anchorCtr="0">
            <a:noAutofit/>
          </a:bodyPr>
          <a:lstStyle/>
          <a:p>
            <a:pPr>
              <a:lnSpc>
                <a:spcPct val="107000"/>
              </a:lnSpc>
              <a:spcAft>
                <a:spcPts val="800"/>
              </a:spcAft>
            </a:pPr>
            <a:r>
              <a:rPr lang="en-US" sz="1400" b="1" dirty="0" smtClean="0">
                <a:solidFill>
                  <a:schemeClr val="bg1"/>
                </a:solidFill>
                <a:effectLst>
                  <a:glow rad="228600">
                    <a:schemeClr val="tx1">
                      <a:lumMod val="75000"/>
                      <a:lumOff val="25000"/>
                      <a:alpha val="60000"/>
                    </a:schemeClr>
                  </a:glow>
                </a:effectLst>
                <a:latin typeface="Calibri" panose="020F0502020204030204" pitchFamily="34" charset="0"/>
                <a:ea typeface="Calibri" panose="020F0502020204030204" pitchFamily="34" charset="0"/>
                <a:cs typeface="Times New Roman" panose="02020603050405020304" pitchFamily="18" charset="0"/>
              </a:rPr>
              <a:t>5</a:t>
            </a:r>
            <a:endParaRPr lang="en-US" sz="1400" b="1" dirty="0">
              <a:solidFill>
                <a:schemeClr val="bg1"/>
              </a:solidFill>
              <a:effectLst>
                <a:glow rad="228600">
                  <a:schemeClr val="tx1">
                    <a:lumMod val="75000"/>
                    <a:lumOff val="25000"/>
                    <a:alpha val="60000"/>
                  </a:schemeClr>
                </a:glow>
              </a:effectLst>
              <a:latin typeface="Calibri" panose="020F0502020204030204" pitchFamily="34" charset="0"/>
              <a:ea typeface="Calibri" panose="020F0502020204030204" pitchFamily="34"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3387846152"/>
      </p:ext>
    </p:extLst>
  </p:cSld>
  <p:clrMapOvr>
    <a:masterClrMapping/>
  </p:clrMapOvr>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COUNT" val="2"/>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20732</TotalTime>
  <Words>605</Words>
  <Application>Microsoft Macintosh PowerPoint</Application>
  <PresentationFormat>Custom</PresentationFormat>
  <Paragraphs>98</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Company>HPES ACES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Berndt, Emily B. (MSFC-ZP11)[UAH]</dc:creator>
  <cp:lastModifiedBy>kbah Bah</cp:lastModifiedBy>
  <cp:revision>327</cp:revision>
  <cp:lastPrinted>2017-04-07T20:14:48Z</cp:lastPrinted>
  <dcterms:created xsi:type="dcterms:W3CDTF">2015-10-16T20:43:56Z</dcterms:created>
  <dcterms:modified xsi:type="dcterms:W3CDTF">2018-06-21T19:06:18Z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27F06B96-A49E-4F4E-956A-CCCBECE2E721</vt:lpwstr>
  </property>
  <property fmtid="{D5CDD505-2E9C-101B-9397-08002B2CF9AE}" pid="3" name="ArticulatePath">
    <vt:lpwstr>test_ntmicro_template2</vt:lpwstr>
  </property>
</Properties>
</file>