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CA"/>
    <a:srgbClr val="A2299C"/>
    <a:srgbClr val="C01B1C"/>
    <a:srgbClr val="C73531"/>
    <a:srgbClr val="D9442C"/>
    <a:srgbClr val="D84435"/>
    <a:srgbClr val="B42650"/>
    <a:srgbClr val="A7EA8F"/>
    <a:srgbClr val="9CCFCB"/>
    <a:srgbClr val="692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4" autoAdjust="0"/>
    <p:restoredTop sz="94660"/>
  </p:normalViewPr>
  <p:slideViewPr>
    <p:cSldViewPr snapToGrid="0">
      <p:cViewPr>
        <p:scale>
          <a:sx n="100" d="100"/>
          <a:sy n="100" d="100"/>
        </p:scale>
        <p:origin x="-1712" y="-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gif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11.gif"/><Relationship Id="rId13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6" Type="http://schemas.openxmlformats.org/officeDocument/2006/relationships/hyperlink" Target="http://journals.ametsoc.org/doi/abs/10.1175/BAMS-D-15-00230.1" TargetMode="External"/><Relationship Id="rId7" Type="http://schemas.openxmlformats.org/officeDocument/2006/relationships/hyperlink" Target="http://www.goes-r.gov/education/docs/ABI-bands-FS/ABI%20Fact%20Sheet%20Band%203%20(Veggie)_FINAL.pdf" TargetMode="External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90306"/>
              </p:ext>
            </p:extLst>
          </p:nvPr>
        </p:nvGraphicFramePr>
        <p:xfrm>
          <a:off x="405706" y="4854395"/>
          <a:ext cx="6960987" cy="182976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79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2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4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5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ABI Band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Central Wavelength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(µm)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Band Nickname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20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bg1"/>
                          </a:solidFill>
                          <a:effectLst/>
                        </a:rPr>
                        <a:t>Pixel Resolution at sub-satellite point </a:t>
                      </a:r>
                      <a:endParaRPr lang="en-US" sz="120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0.86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Vegetation/Veggie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Near-Infrared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Near-Infrared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Snow/Ice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Near-Infrared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Near-Infrared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8032" y="6893443"/>
            <a:ext cx="3581401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06" y="6976401"/>
            <a:ext cx="1527048" cy="1161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" y="1519441"/>
            <a:ext cx="3174947" cy="2970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Why is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“Veggie” band Important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US" sz="1100" dirty="0" smtClean="0"/>
          </a:p>
          <a:p>
            <a:r>
              <a:rPr lang="en-US" sz="1200" dirty="0"/>
              <a:t>The 0.86 </a:t>
            </a:r>
            <a:r>
              <a:rPr lang="en-US" sz="1200" dirty="0" err="1"/>
              <a:t>μm</a:t>
            </a:r>
            <a:r>
              <a:rPr lang="en-US" sz="1200" dirty="0"/>
              <a:t> band (a </a:t>
            </a:r>
            <a:r>
              <a:rPr lang="en-US" sz="1200" dirty="0" smtClean="0"/>
              <a:t>reflective </a:t>
            </a:r>
            <a:r>
              <a:rPr lang="en-US" sz="1200" dirty="0"/>
              <a:t>band</a:t>
            </a:r>
            <a:r>
              <a:rPr lang="en-US" sz="1200" dirty="0" smtClean="0"/>
              <a:t>) detects </a:t>
            </a:r>
            <a:r>
              <a:rPr lang="en-US" sz="1200" dirty="0"/>
              <a:t>daytime clouds, fog, and aerosols and </a:t>
            </a:r>
            <a:r>
              <a:rPr lang="en-US" sz="1200" dirty="0" smtClean="0"/>
              <a:t>is used to compute the </a:t>
            </a:r>
            <a:r>
              <a:rPr lang="en-US" sz="1200" dirty="0"/>
              <a:t>normalized difference vegetation index (NDVI</a:t>
            </a:r>
            <a:r>
              <a:rPr lang="en-US" sz="1200" dirty="0" smtClean="0"/>
              <a:t>). </a:t>
            </a:r>
            <a:r>
              <a:rPr lang="en-US" sz="1200" dirty="0"/>
              <a:t>I</a:t>
            </a:r>
            <a:r>
              <a:rPr lang="en-US" sz="1200" dirty="0" smtClean="0"/>
              <a:t>ts </a:t>
            </a:r>
            <a:r>
              <a:rPr lang="en-US" sz="1200" dirty="0"/>
              <a:t>nickname </a:t>
            </a:r>
            <a:r>
              <a:rPr lang="en-US" sz="1200" dirty="0" smtClean="0"/>
              <a:t>is the “veggie” or “vegetation</a:t>
            </a:r>
            <a:r>
              <a:rPr lang="en-US" sz="1200" dirty="0"/>
              <a:t>” </a:t>
            </a:r>
            <a:r>
              <a:rPr lang="en-US" sz="1200" dirty="0" smtClean="0"/>
              <a:t>band. The </a:t>
            </a:r>
            <a:r>
              <a:rPr lang="en-US" sz="1200" dirty="0"/>
              <a:t>0.86 </a:t>
            </a:r>
            <a:r>
              <a:rPr lang="en-US" sz="1200" dirty="0" err="1"/>
              <a:t>μm</a:t>
            </a:r>
            <a:r>
              <a:rPr lang="en-US" sz="1200" dirty="0"/>
              <a:t> band can </a:t>
            </a:r>
            <a:r>
              <a:rPr lang="en-US" sz="1200" dirty="0" smtClean="0"/>
              <a:t>detect burn scars and thereby show land characteristics to determine </a:t>
            </a:r>
            <a:r>
              <a:rPr lang="en-US" sz="1200" dirty="0"/>
              <a:t>fire and </a:t>
            </a:r>
            <a:r>
              <a:rPr lang="en-US" sz="1200" dirty="0" smtClean="0"/>
              <a:t>run-off potential</a:t>
            </a:r>
            <a:r>
              <a:rPr lang="en-US" sz="1200" dirty="0"/>
              <a:t>. </a:t>
            </a:r>
            <a:r>
              <a:rPr lang="en-US" sz="1200" dirty="0" smtClean="0"/>
              <a:t>Vegetated </a:t>
            </a:r>
            <a:r>
              <a:rPr lang="en-US" sz="1200" dirty="0"/>
              <a:t>land, in general, shows up brighter in this </a:t>
            </a:r>
            <a:r>
              <a:rPr lang="en-US" sz="1200" dirty="0" smtClean="0"/>
              <a:t>band</a:t>
            </a:r>
            <a:r>
              <a:rPr lang="en-US" sz="1200" dirty="0"/>
              <a:t> </a:t>
            </a:r>
            <a:r>
              <a:rPr lang="en-US" sz="1200" dirty="0" smtClean="0"/>
              <a:t>than in visible bands. Land-water contrast is also large in this band.  </a:t>
            </a:r>
            <a:r>
              <a:rPr lang="en-US" sz="1200" dirty="0"/>
              <a:t>This band is </a:t>
            </a:r>
            <a:r>
              <a:rPr lang="en-US" sz="1200" dirty="0" smtClean="0"/>
              <a:t>essential to </a:t>
            </a:r>
            <a:r>
              <a:rPr lang="en-US" sz="1200" dirty="0"/>
              <a:t>simulate a “green” band needed for a </a:t>
            </a:r>
            <a:r>
              <a:rPr lang="en-US" sz="1200" dirty="0" smtClean="0"/>
              <a:t>true color </a:t>
            </a:r>
            <a:r>
              <a:rPr lang="en-US" sz="1200" dirty="0"/>
              <a:t>image from the </a:t>
            </a:r>
            <a:r>
              <a:rPr lang="en-US" sz="1200" dirty="0" smtClean="0"/>
              <a:t>ABI.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0144" y="4494083"/>
            <a:ext cx="693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ABI Channels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with strong land/water contrast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25" y="8206957"/>
            <a:ext cx="3514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Application:</a:t>
            </a:r>
            <a:r>
              <a:rPr lang="en-US" sz="1400" dirty="0" smtClean="0"/>
              <a:t> </a:t>
            </a:r>
            <a:r>
              <a:rPr lang="en-US" sz="1200" dirty="0" smtClean="0"/>
              <a:t>Land is more reflective at 0.86 than in the visible bands, so the Vegetation band is very useful for detecting islands, </a:t>
            </a:r>
            <a:r>
              <a:rPr lang="en-US" sz="1200" dirty="0"/>
              <a:t>lakes, flooded regions and land/sea </a:t>
            </a:r>
            <a:r>
              <a:rPr lang="en-US" sz="1200" dirty="0" smtClean="0"/>
              <a:t>boundaries.</a:t>
            </a:r>
          </a:p>
          <a:p>
            <a:pPr marL="0" lvl="1"/>
            <a:r>
              <a:rPr lang="en-US" sz="1400" b="1" dirty="0" smtClean="0"/>
              <a:t>Application: </a:t>
            </a:r>
            <a:r>
              <a:rPr lang="en-US" sz="1200" dirty="0" smtClean="0"/>
              <a:t>The Vegetation band is used in the simulation of the “Green” band for simulated true color imagery.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032" y="7005879"/>
            <a:ext cx="200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dirty="0"/>
              <a:t>Primary </a:t>
            </a:r>
            <a:r>
              <a:rPr lang="en-US" sz="1400" b="1" u="sng" dirty="0" smtClean="0"/>
              <a:t>Application</a:t>
            </a:r>
            <a:r>
              <a:rPr lang="en-US" sz="1400" b="1" dirty="0" smtClean="0"/>
              <a:t>: </a:t>
            </a:r>
            <a:r>
              <a:rPr lang="en-US" sz="1200" dirty="0" smtClean="0"/>
              <a:t>The Veggie band can detect burn scars, allowing for early identification of potential run-off issues.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1338" y="6611112"/>
            <a:ext cx="358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Impact on Operations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874" y="6899497"/>
            <a:ext cx="3591753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1387" y="8121662"/>
            <a:ext cx="35147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Limitation:  </a:t>
            </a:r>
            <a:r>
              <a:rPr lang="en-US" sz="1200" dirty="0" smtClean="0"/>
              <a:t>The Veggie band can be used as a stand-in for the “Green” band (for example, 0.51 </a:t>
            </a:r>
            <a:r>
              <a:rPr lang="en-US" sz="1200" dirty="0"/>
              <a:t>µm</a:t>
            </a:r>
            <a:r>
              <a:rPr lang="en-US" sz="1200" dirty="0" smtClean="0"/>
              <a:t> from Himawari-8’s AHI) in RGB composites, but reflectance over vegetation at 0.86 </a:t>
            </a:r>
            <a:r>
              <a:rPr lang="en-US" sz="1200" dirty="0"/>
              <a:t>µm</a:t>
            </a:r>
            <a:r>
              <a:rPr lang="en-US" sz="1200" dirty="0" smtClean="0"/>
              <a:t> is much greater than for Green Light and that must be accounted for.  An example of this </a:t>
            </a:r>
            <a:r>
              <a:rPr lang="en-US" sz="1200" dirty="0"/>
              <a:t> </a:t>
            </a:r>
            <a:r>
              <a:rPr lang="en-US" sz="1200" dirty="0" smtClean="0"/>
              <a:t>True Color imagery is shown on the next page.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286" y="6933082"/>
            <a:ext cx="200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Daytime only application: </a:t>
            </a:r>
            <a:r>
              <a:rPr lang="en-US" sz="1200" dirty="0" smtClean="0"/>
              <a:t>The “Veggie” Band detects reflected solar energy and is therefore a daytime only band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4135" y="6611112"/>
            <a:ext cx="35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Limitations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483928" y="7277499"/>
            <a:ext cx="204836" cy="25561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6989" y="9668184"/>
            <a:ext cx="737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Contributors: Scott Lindstrom, Tim Schmit, Jordan </a:t>
            </a:r>
            <a:r>
              <a:rPr lang="en-US" sz="1200" dirty="0" err="1" smtClean="0"/>
              <a:t>Gerth</a:t>
            </a:r>
            <a:r>
              <a:rPr lang="en-US" sz="1200" dirty="0" smtClean="0"/>
              <a:t>, UW-Madison CIMSS/NOAA        </a:t>
            </a:r>
            <a:r>
              <a:rPr lang="en-US" sz="1200" dirty="0"/>
              <a:t> </a:t>
            </a:r>
            <a:r>
              <a:rPr lang="en-US" sz="1200" dirty="0" smtClean="0"/>
              <a:t>            May 2017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1905"/>
            <a:ext cx="7772400" cy="1397127"/>
            <a:chOff x="800100" y="2100263"/>
            <a:chExt cx="7772400" cy="1397127"/>
          </a:xfrm>
        </p:grpSpPr>
        <p:grpSp>
          <p:nvGrpSpPr>
            <p:cNvPr id="33" name="Group 32"/>
            <p:cNvGrpSpPr/>
            <p:nvPr/>
          </p:nvGrpSpPr>
          <p:grpSpPr>
            <a:xfrm>
              <a:off x="800100" y="2100263"/>
              <a:ext cx="7772400" cy="1392238"/>
              <a:chOff x="800101" y="2100263"/>
              <a:chExt cx="7772400" cy="139223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0101" y="2985326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Guide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00101" y="22538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ABI Band 3 (0.86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94470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317814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94470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/>
            <p:nvPr/>
          </p:nvCxnSpPr>
          <p:spPr>
            <a:xfrm>
              <a:off x="800100" y="349739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2" y="6920909"/>
            <a:ext cx="1480365" cy="8574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TextBox 25"/>
          <p:cNvSpPr txBox="1"/>
          <p:nvPr/>
        </p:nvSpPr>
        <p:spPr>
          <a:xfrm>
            <a:off x="2586346" y="7410007"/>
            <a:ext cx="819342" cy="24622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85000"/>
                  </a:schemeClr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Burn Scars</a:t>
            </a:r>
            <a:endParaRPr lang="en-US" sz="1000" b="1" dirty="0">
              <a:solidFill>
                <a:schemeClr val="bg1">
                  <a:lumMod val="85000"/>
                </a:schemeClr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88" y="9640428"/>
            <a:ext cx="527334" cy="38351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>
            <a:off x="2530353" y="7606112"/>
            <a:ext cx="158411" cy="13442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60672" y="7282197"/>
            <a:ext cx="485285" cy="24622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85000"/>
                  </a:schemeClr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Lake</a:t>
            </a:r>
            <a:endParaRPr lang="en-US" sz="1000" b="1" dirty="0">
              <a:solidFill>
                <a:schemeClr val="bg1">
                  <a:lumMod val="85000"/>
                </a:schemeClr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333434" y="7499097"/>
            <a:ext cx="144507" cy="2701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1572768"/>
            <a:ext cx="4240047" cy="290779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19856" y="4191000"/>
            <a:ext cx="393925" cy="219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10" y="7122111"/>
            <a:ext cx="3501599" cy="226463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14" y="1525007"/>
            <a:ext cx="5532120" cy="535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390697"/>
            <a:ext cx="201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Image Interpretation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9706" y="7161847"/>
            <a:ext cx="1965086" cy="19847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BAMS Article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Schmit et al.(2017).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GOES-R.gov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and 3 Fact Sheet</a:t>
            </a:r>
            <a:endParaRPr lang="en-US" sz="12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work in AWIPS but they do in </a:t>
            </a:r>
            <a:r>
              <a:rPr lang="en-US" sz="1200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VLab</a:t>
            </a:r>
            <a:endParaRPr lang="en-US" sz="1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128" y="1729251"/>
            <a:ext cx="1786133" cy="47089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Land-water contrast is high:  coastlines stand out</a:t>
            </a:r>
            <a:endParaRPr lang="en-US" sz="1200" i="1" dirty="0" smtClean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Cloud-Water contrast means clouds are distinct over water</a:t>
            </a:r>
            <a:endParaRPr lang="en-US" sz="1200" i="1" dirty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Clouds over land are less distinct because land and clouds are both reflective in the 0.86 </a:t>
            </a:r>
            <a:r>
              <a:rPr lang="en-US" sz="12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m imagery</a:t>
            </a:r>
          </a:p>
          <a:p>
            <a:pPr marL="400050"/>
            <a:endParaRPr lang="en-US" sz="1200" b="1" dirty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The Vegetation band is vital for the creation of True Color Imagery, below</a:t>
            </a:r>
            <a:endParaRPr lang="en-US" sz="1200" dirty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25254" y="4220270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5255" y="2004007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8173" y="3001490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049385" y="6610741"/>
            <a:ext cx="5495882" cy="268616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Veggie band 0.86 </a:t>
            </a:r>
            <a:r>
              <a:rPr lang="en-US" sz="1000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(Inset:  Red Visible, 0.64 </a:t>
            </a:r>
            <a:r>
              <a:rPr lang="en-US" sz="1000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 from GOES-16 ABI at 2111 UTC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March 2017.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4673534" y="6077292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4931979" y="6077292"/>
            <a:ext cx="295114" cy="12922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29551" y="7644885"/>
            <a:ext cx="984622" cy="276999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0.64  µm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1905"/>
            <a:ext cx="7772400" cy="1397127"/>
            <a:chOff x="800100" y="2100263"/>
            <a:chExt cx="7772400" cy="1397127"/>
          </a:xfrm>
        </p:grpSpPr>
        <p:grpSp>
          <p:nvGrpSpPr>
            <p:cNvPr id="71" name="Group 70"/>
            <p:cNvGrpSpPr/>
            <p:nvPr/>
          </p:nvGrpSpPr>
          <p:grpSpPr>
            <a:xfrm>
              <a:off x="800100" y="2100263"/>
              <a:ext cx="7772400" cy="1392238"/>
              <a:chOff x="800101" y="2100263"/>
              <a:chExt cx="7772400" cy="139223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800101" y="2985326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Vegetation Band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0101" y="22538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ABI Band 3 (0.86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m)</a:t>
                </a: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94470"/>
                <a:ext cx="550843" cy="457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317814"/>
                <a:ext cx="1720122" cy="1097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94470"/>
                <a:ext cx="457200" cy="457200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72" name="Straight Connector 71"/>
            <p:cNvCxnSpPr/>
            <p:nvPr/>
          </p:nvCxnSpPr>
          <p:spPr>
            <a:xfrm>
              <a:off x="800100" y="349739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6051" y="7860121"/>
            <a:ext cx="1775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True Color image, from CIMSS, was made using Blue, Red and Veggie bands.  The image was not corrected for Rayleigh Scattering that is present in the </a:t>
            </a:r>
            <a:r>
              <a:rPr lang="en-US" sz="1200" smtClean="0"/>
              <a:t>Blue band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474370" y="6148216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622680" y="4893141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79" y="1656902"/>
            <a:ext cx="2496352" cy="22752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4094328" y="7638879"/>
            <a:ext cx="837651" cy="276999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0.86  µm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13153" y="8719533"/>
            <a:ext cx="98462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Reflectance of grass is much larger at 0.86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m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V="1">
            <a:off x="4513153" y="8301964"/>
            <a:ext cx="0" cy="833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 flipV="1">
            <a:off x="3210197" y="9050934"/>
            <a:ext cx="1302956" cy="840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6083399"/>
            <a:ext cx="1775210" cy="17752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72867" y="9491517"/>
            <a:ext cx="643758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Above:  </a:t>
            </a:r>
            <a:r>
              <a:rPr lang="en-US" sz="1200" dirty="0"/>
              <a:t>ABI red visible and vegetation spectral bands (blue solid shaded </a:t>
            </a:r>
            <a:r>
              <a:rPr lang="en-US" sz="1200" dirty="0" smtClean="0"/>
              <a:t>area).  Reflectance for grass (green) and dirt (red) are also </a:t>
            </a:r>
            <a:r>
              <a:rPr lang="en-US" sz="1200" dirty="0"/>
              <a:t>plotted. (Credit: CIMSS and ASTER spectral library and Mat </a:t>
            </a:r>
            <a:r>
              <a:rPr lang="en-US" sz="1200" dirty="0" err="1"/>
              <a:t>Gunshor</a:t>
            </a:r>
            <a:r>
              <a:rPr lang="en-US" sz="1200" dirty="0"/>
              <a:t>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809709" y="9267825"/>
            <a:ext cx="1" cy="2236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17052</TotalTime>
  <Words>598</Words>
  <Application>Microsoft Macintosh PowerPoint</Application>
  <PresentationFormat>Custom</PresentationFormat>
  <Paragraphs>91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Berndt, Emily B. (MSFC-ZP11)[UAH]</dc:creator>
  <cp:lastModifiedBy>kbah Bah</cp:lastModifiedBy>
  <cp:revision>284</cp:revision>
  <cp:lastPrinted>2017-04-07T20:14:48Z</cp:lastPrinted>
  <dcterms:created xsi:type="dcterms:W3CDTF">2015-10-16T20:43:56Z</dcterms:created>
  <dcterms:modified xsi:type="dcterms:W3CDTF">2018-06-21T19:06:03Z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