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7" r:id="rId3"/>
  </p:sldIdLst>
  <p:sldSz cx="7772400" cy="10058400"/>
  <p:notesSz cx="7010400" cy="92964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dt, Emily B. (MSFC-ZP11)" initials="BEB(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FCA"/>
    <a:srgbClr val="A2299C"/>
    <a:srgbClr val="C01B1C"/>
    <a:srgbClr val="C73531"/>
    <a:srgbClr val="D9442C"/>
    <a:srgbClr val="D84435"/>
    <a:srgbClr val="B42650"/>
    <a:srgbClr val="A7EA8F"/>
    <a:srgbClr val="9CCFCB"/>
    <a:srgbClr val="692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464" autoAdjust="0"/>
    <p:restoredTop sz="94660"/>
  </p:normalViewPr>
  <p:slideViewPr>
    <p:cSldViewPr snapToGrid="0">
      <p:cViewPr>
        <p:scale>
          <a:sx n="80" d="100"/>
          <a:sy n="80" d="100"/>
        </p:scale>
        <p:origin x="-3120" y="-1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9550A-7D00-4DBF-AEC5-FC39B8AED59E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5256-C801-4F72-87B0-1908C92F3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4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5256-C801-4F72-87B0-1908C92F3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03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5256-C801-4F72-87B0-1908C92F3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5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7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2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5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2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3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6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6C6A-4D27-4A47-819C-56391BDF8272}" type="datetimeFigureOut">
              <a:rPr lang="en-US" smtClean="0"/>
              <a:t>6/21/18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8AAB-5CAE-4373-884A-3332CF46B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jpe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gif"/><Relationship Id="rId11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3.png"/><Relationship Id="rId13" Type="http://schemas.openxmlformats.org/officeDocument/2006/relationships/image" Target="../media/image10.GIF"/><Relationship Id="rId14" Type="http://schemas.openxmlformats.org/officeDocument/2006/relationships/image" Target="../media/image1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GIF"/><Relationship Id="rId5" Type="http://schemas.openxmlformats.org/officeDocument/2006/relationships/hyperlink" Target="http://journals.ametsoc.org/doi/abs/10.1175/BAMS-D-15-00230.1" TargetMode="External"/><Relationship Id="rId6" Type="http://schemas.openxmlformats.org/officeDocument/2006/relationships/hyperlink" Target="http://www.goes-r.gov/users/comet/npoess/multispectral_topics/rgb/print.htm" TargetMode="External"/><Relationship Id="rId7" Type="http://schemas.openxmlformats.org/officeDocument/2006/relationships/hyperlink" Target="http://www.spc.noaa.gov/publications/line/srso1min.pdf" TargetMode="External"/><Relationship Id="rId8" Type="http://schemas.openxmlformats.org/officeDocument/2006/relationships/hyperlink" Target="http://www.goes-r.gov/education/docs/ABI-bands-FS/ABI%20Fact%20Sheet%20Band%202.pdf" TargetMode="External"/><Relationship Id="rId9" Type="http://schemas.openxmlformats.org/officeDocument/2006/relationships/image" Target="../media/image1.jpg"/><Relationship Id="rId10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-1270"/>
            <a:ext cx="7772400" cy="1395413"/>
            <a:chOff x="800100" y="2100263"/>
            <a:chExt cx="7772400" cy="1395413"/>
          </a:xfrm>
        </p:grpSpPr>
        <p:grpSp>
          <p:nvGrpSpPr>
            <p:cNvPr id="33" name="Group 32"/>
            <p:cNvGrpSpPr/>
            <p:nvPr/>
          </p:nvGrpSpPr>
          <p:grpSpPr>
            <a:xfrm>
              <a:off x="800100" y="2100263"/>
              <a:ext cx="7772400" cy="1395413"/>
              <a:chOff x="800101" y="2100263"/>
              <a:chExt cx="7772400" cy="1395413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1" y="2100263"/>
                <a:ext cx="7772400" cy="1371600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800101" y="2988501"/>
                <a:ext cx="7772400" cy="507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Quick Guide</a:t>
                </a:r>
                <a:endParaRPr lang="en-US" sz="3600" b="1" dirty="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9279" y="2997645"/>
                <a:ext cx="550843" cy="457200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789" y="2997645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44" name="Straight Connector 43"/>
            <p:cNvCxnSpPr/>
            <p:nvPr/>
          </p:nvCxnSpPr>
          <p:spPr>
            <a:xfrm>
              <a:off x="800100" y="3471863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0" y="155448"/>
            <a:ext cx="7751266" cy="579345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ABI Band 2 (0.64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8032" y="6598168"/>
            <a:ext cx="358140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1450" y="1519441"/>
            <a:ext cx="3089222" cy="29700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Why is the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Red Visible Band Important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endParaRPr lang="en-US" sz="1100" dirty="0" smtClean="0"/>
          </a:p>
          <a:p>
            <a:r>
              <a:rPr lang="en-US" sz="1200" dirty="0" smtClean="0"/>
              <a:t>The ‘Red’ Visible band – 0.64 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m – has the finest spatial resolution (0.5 km at the sub-satellite point) of all ABI bands.  Thus it is ideal to identify small-scale features such as river fogs and fog/clear air boundaries, or overshooting tops or cumulus clouds.  It has also been used to document daytime snow and ice cover, diagnose low-level cloud-drift winds, assist with detection of volcanic ash and analysis of hurricanes and winter storms.  The ‘Red’ Visible band is also essential for creation of “true color” imagery</a:t>
            </a:r>
            <a:r>
              <a:rPr lang="en-US" sz="1200" dirty="0"/>
              <a:t>.</a:t>
            </a:r>
            <a:endParaRPr lang="en-US" sz="1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6989" y="7874785"/>
            <a:ext cx="351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mesoscale sectors for rapidly changing phenomena. </a:t>
            </a:r>
            <a:r>
              <a:rPr lang="en-US" sz="1400" b="1" dirty="0" smtClean="0"/>
              <a:t>Application:</a:t>
            </a:r>
            <a:r>
              <a:rPr lang="en-US" sz="1200" dirty="0"/>
              <a:t> Land absorbs energy at 0.64 </a:t>
            </a:r>
            <a:r>
              <a:rPr lang="en-US" sz="1200" dirty="0">
                <a:solidFill>
                  <a:prstClr val="black"/>
                </a:solidFill>
              </a:rPr>
              <a:t>µm</a:t>
            </a:r>
            <a:r>
              <a:rPr lang="en-US" sz="1200" dirty="0"/>
              <a:t>; at longer near-infrared wavelengths, more energy is reflected.  Thus, contrast between land and highly reflective clouds is greater over land in the “Red” Visible than in the “Veggie” or “Snow/Ice” bands.</a:t>
            </a:r>
            <a:endParaRPr lang="en-US" sz="1200" dirty="0" smtClean="0"/>
          </a:p>
          <a:p>
            <a:pPr marL="0" lvl="1"/>
            <a:r>
              <a:rPr lang="en-US" sz="1400" b="1" dirty="0" smtClean="0"/>
              <a:t>Application</a:t>
            </a:r>
            <a:r>
              <a:rPr lang="en-US" sz="1400" b="1" dirty="0"/>
              <a:t>: Input into RGB imagery: </a:t>
            </a:r>
            <a:r>
              <a:rPr lang="en-US" sz="1200" dirty="0" smtClean="0"/>
              <a:t>The “Red” visible band is used when creating “true color” imagery.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18032" y="6567337"/>
            <a:ext cx="20087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u="sng" dirty="0"/>
              <a:t>Primary </a:t>
            </a:r>
            <a:r>
              <a:rPr lang="en-US" sz="1400" b="1" u="sng" dirty="0" smtClean="0"/>
              <a:t>Application</a:t>
            </a:r>
            <a:r>
              <a:rPr lang="en-US" sz="1400" b="1" dirty="0" smtClean="0"/>
              <a:t>: </a:t>
            </a:r>
            <a:r>
              <a:rPr lang="en-US" sz="1200" dirty="0" smtClean="0"/>
              <a:t>Detection / analysis of clouds and weather systems during daytime.  Half-kilometer resolution allows  detection of boundaries and small clouds , especially useful in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8032" y="6312528"/>
            <a:ext cx="358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Benefits to Operations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2875" y="6598168"/>
            <a:ext cx="3591753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991388" y="7579934"/>
            <a:ext cx="35147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/>
              <a:t>Limitation:  </a:t>
            </a:r>
            <a:r>
              <a:rPr lang="en-US" sz="1200" dirty="0"/>
              <a:t>V</a:t>
            </a:r>
            <a:r>
              <a:rPr lang="en-US" sz="1200" dirty="0" smtClean="0"/>
              <a:t>ery large Data Volume:  Excellent spatial resolution in the “Red” </a:t>
            </a:r>
            <a:r>
              <a:rPr lang="en-US" sz="1200" dirty="0"/>
              <a:t>b</a:t>
            </a:r>
            <a:r>
              <a:rPr lang="en-US" sz="1200" dirty="0" smtClean="0"/>
              <a:t>and means that the </a:t>
            </a:r>
            <a:r>
              <a:rPr lang="en-US" sz="1200" dirty="0"/>
              <a:t>data volume from this one ABI band is comparable to that from all the infrared bands on the ABI</a:t>
            </a:r>
            <a:r>
              <a:rPr lang="en-US" sz="1200" dirty="0" smtClean="0"/>
              <a:t>. </a:t>
            </a:r>
          </a:p>
          <a:p>
            <a:pPr marL="0" lvl="1"/>
            <a:endParaRPr lang="en-US" sz="1200" dirty="0" smtClean="0"/>
          </a:p>
          <a:p>
            <a:pPr marL="0" lvl="1"/>
            <a:r>
              <a:rPr lang="en-US" sz="1400" b="1" dirty="0" smtClean="0"/>
              <a:t>Limitation</a:t>
            </a:r>
            <a:r>
              <a:rPr lang="en-US" sz="1200" dirty="0" smtClean="0"/>
              <a:t>: </a:t>
            </a:r>
            <a:r>
              <a:rPr lang="en-US" sz="1200" dirty="0"/>
              <a:t>Pixel reflectance in this band can exceed 100% over thick clouds for a large solar zenith angle because of contributions to reflectance from scattering within the cloud. </a:t>
            </a:r>
            <a:endParaRPr lang="en-US" sz="1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028861" y="6687828"/>
            <a:ext cx="2008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b="1" dirty="0" smtClean="0"/>
              <a:t>Daytime-only </a:t>
            </a:r>
            <a:r>
              <a:rPr lang="en-US" sz="1400" b="1" dirty="0"/>
              <a:t>application: </a:t>
            </a:r>
            <a:r>
              <a:rPr lang="en-US" sz="1200" dirty="0"/>
              <a:t>The </a:t>
            </a:r>
            <a:r>
              <a:rPr lang="en-US" sz="1200" dirty="0" smtClean="0"/>
              <a:t>0.64 </a:t>
            </a:r>
            <a:r>
              <a:rPr lang="en-US" sz="1200" dirty="0"/>
              <a:t>µm  band detects </a:t>
            </a:r>
            <a:r>
              <a:rPr lang="en-US" sz="1200" dirty="0" smtClean="0"/>
              <a:t>reflected visible </a:t>
            </a:r>
            <a:r>
              <a:rPr lang="en-US" sz="1200" dirty="0"/>
              <a:t>solar radiation. 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952875" y="6312528"/>
            <a:ext cx="3591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Limitations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940878" y="2097590"/>
            <a:ext cx="207034" cy="26868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16989" y="9668184"/>
            <a:ext cx="7370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Contributors: Scott Lindstrom, Tim </a:t>
            </a:r>
            <a:r>
              <a:rPr lang="en-US" sz="1200" dirty="0" err="1" smtClean="0"/>
              <a:t>Schmit</a:t>
            </a:r>
            <a:r>
              <a:rPr lang="en-US" sz="1200" dirty="0" smtClean="0"/>
              <a:t>, Jordan </a:t>
            </a:r>
            <a:r>
              <a:rPr lang="en-US" sz="1200" dirty="0" err="1" smtClean="0"/>
              <a:t>Gerth</a:t>
            </a:r>
            <a:r>
              <a:rPr lang="en-US" sz="1200" dirty="0" smtClean="0"/>
              <a:t>,  UW-Madison/CIMSS     	</a:t>
            </a:r>
            <a:r>
              <a:rPr lang="en-US" sz="1200" dirty="0"/>
              <a:t> </a:t>
            </a:r>
            <a:r>
              <a:rPr lang="en-US" sz="1200" dirty="0" smtClean="0"/>
              <a:t>           May 2017</a:t>
            </a:r>
            <a:endParaRPr lang="en-US" sz="1200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37061"/>
              </p:ext>
            </p:extLst>
          </p:nvPr>
        </p:nvGraphicFramePr>
        <p:xfrm>
          <a:off x="405706" y="4854395"/>
          <a:ext cx="6960987" cy="122151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79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45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28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58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3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ABI Band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Central Wavelength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(µm)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Band Nickname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 smtClean="0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US" sz="140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 smtClean="0">
                          <a:solidFill>
                            <a:schemeClr val="bg1"/>
                          </a:solidFill>
                          <a:effectLst/>
                        </a:rPr>
                        <a:t>Pixel Resolution at sub-satellite point </a:t>
                      </a:r>
                      <a:endParaRPr lang="en-US" sz="140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6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0.47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Blue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Visible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 km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7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Red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Visible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0.5 km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80144" y="4494083"/>
            <a:ext cx="6936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Comparison of ABI Visible Bands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02" y="6804951"/>
            <a:ext cx="1480365" cy="8574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71" y="9645156"/>
            <a:ext cx="514705" cy="37433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219456"/>
            <a:ext cx="1720122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72" y="6784246"/>
            <a:ext cx="1508760" cy="1005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29" y="1569617"/>
            <a:ext cx="4240047" cy="2907792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3417829" y="4180114"/>
            <a:ext cx="430553" cy="23750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152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87" y="1661487"/>
            <a:ext cx="5532120" cy="5358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205" y="1390697"/>
            <a:ext cx="1972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Band Interpretation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48753" y="7093607"/>
            <a:ext cx="1907549" cy="25776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Resources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BAMS Paper</a:t>
            </a:r>
            <a:b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Schmit et al.(2017).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Wx</a:t>
            </a:r>
            <a:r>
              <a:rPr lang="en-US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Forecasting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Line et al. (2016).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GOES-R.gov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Band 2 </a:t>
            </a:r>
            <a:r>
              <a:rPr lang="en-US" sz="1200" u="sng" dirty="0" smtClean="0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Fact Sheet</a:t>
            </a:r>
            <a:endParaRPr lang="en-US" sz="1200" u="sng" dirty="0" smtClean="0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2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Hyperlinks </a:t>
            </a:r>
            <a:r>
              <a:rPr lang="en-US" sz="12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work in </a:t>
            </a:r>
            <a:r>
              <a:rPr lang="en-US" sz="1200" b="1" u="sng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AWIPS but they work in </a:t>
            </a:r>
            <a:r>
              <a:rPr lang="en-US" sz="1200" b="1" u="sng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VLab</a:t>
            </a:r>
            <a:endParaRPr lang="en-US" sz="1200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5572" y="1661487"/>
            <a:ext cx="1786133" cy="43396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GOES-16 has on-board visible calibration so that bright whites will not fade as the spacecraft ages as has happened with Legacy GOES</a:t>
            </a:r>
            <a:endParaRPr lang="en-US" sz="1200" i="1" dirty="0" smtClean="0">
              <a:solidFill>
                <a:schemeClr val="bg1"/>
              </a:solidFill>
            </a:endParaRPr>
          </a:p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Half-kilometer resolution allows identification of small features such as narrow river valleys full of fog and stratus</a:t>
            </a:r>
            <a:endParaRPr lang="en-US" sz="1200" i="1" dirty="0">
              <a:solidFill>
                <a:schemeClr val="bg1"/>
              </a:solidFill>
            </a:endParaRPr>
          </a:p>
          <a:p>
            <a:pPr marL="400050"/>
            <a:endParaRPr lang="en-US" sz="1200" b="1" dirty="0" smtClean="0">
              <a:solidFill>
                <a:schemeClr val="bg1"/>
              </a:solidFill>
            </a:endParaRPr>
          </a:p>
          <a:p>
            <a:pPr marL="400050"/>
            <a:r>
              <a:rPr lang="en-US" sz="1200" b="1" dirty="0" smtClean="0">
                <a:solidFill>
                  <a:schemeClr val="bg1"/>
                </a:solidFill>
              </a:rPr>
              <a:t>Land features stand out well because atmospheric scattering is not large at 0.64 </a:t>
            </a:r>
            <a:r>
              <a:rPr lang="en-US" sz="1200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m</a:t>
            </a:r>
            <a:r>
              <a:rPr lang="en-US" sz="1200" b="1" dirty="0" smtClean="0">
                <a:solidFill>
                  <a:schemeClr val="bg1"/>
                </a:solidFill>
              </a:rPr>
              <a:t>m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33037" y="2087869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33037" y="3563301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Text Box 2"/>
          <p:cNvSpPr txBox="1">
            <a:spLocks noChangeArrowheads="1"/>
          </p:cNvSpPr>
          <p:nvPr/>
        </p:nvSpPr>
        <p:spPr bwMode="auto">
          <a:xfrm>
            <a:off x="2029546" y="6773569"/>
            <a:ext cx="5488426" cy="268616"/>
          </a:xfrm>
          <a:prstGeom prst="rect">
            <a:avLst/>
          </a:prstGeom>
          <a:solidFill>
            <a:schemeClr val="bg2">
              <a:lumMod val="90000"/>
            </a:schemeClr>
          </a:solidFill>
          <a:ln w="50800">
            <a:solidFill>
              <a:srgbClr val="000000"/>
            </a:solidFill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Visible band” (0.64 </a:t>
            </a:r>
            <a:r>
              <a:rPr lang="en-US" sz="900" i="1" dirty="0" smtClean="0"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 GOES-16 ABI (Left) and GOES-13 Imager (Right)  at 1215 UTC</a:t>
            </a:r>
            <a:r>
              <a:rPr lang="en-US" sz="9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 April 2017. 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3154074" y="6052089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3" name="Straight Arrow Connector 82"/>
          <p:cNvCxnSpPr>
            <a:stCxn id="82" idx="0"/>
          </p:cNvCxnSpPr>
          <p:nvPr/>
        </p:nvCxnSpPr>
        <p:spPr>
          <a:xfrm flipH="1" flipV="1">
            <a:off x="3239598" y="5739121"/>
            <a:ext cx="43699" cy="31296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6457565" y="2669283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4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161267" y="3941486"/>
            <a:ext cx="1043941" cy="461665"/>
          </a:xfrm>
          <a:prstGeom prst="rect">
            <a:avLst/>
          </a:prstGeom>
          <a:noFill/>
          <a:effectLst>
            <a:glow rad="63500">
              <a:schemeClr val="bg1"/>
            </a:glow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effectLst>
                  <a:glow rad="254000">
                    <a:schemeClr val="tx1">
                      <a:alpha val="60000"/>
                    </a:schemeClr>
                  </a:glow>
                </a:effectLst>
              </a:rPr>
              <a:t>Cloud-free Land</a:t>
            </a:r>
            <a:endParaRPr lang="en-US" sz="1200" b="1" dirty="0">
              <a:solidFill>
                <a:schemeClr val="bg1"/>
              </a:solidFill>
              <a:effectLst>
                <a:glow rad="254000">
                  <a:schemeClr val="tx1">
                    <a:alpha val="60000"/>
                  </a:schemeClr>
                </a:glow>
              </a:effectLst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941768" y="3511759"/>
            <a:ext cx="389730" cy="42972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005286" y="7104823"/>
            <a:ext cx="372441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GOES-16’s Red band has excellent resolution to enable identification of small features at High Latitudes, such as ice leads in Hudson Bay near 66 N Latitude, below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12" name="Straight Arrow Connector 111"/>
          <p:cNvCxnSpPr>
            <a:stCxn id="84" idx="0"/>
          </p:cNvCxnSpPr>
          <p:nvPr/>
        </p:nvCxnSpPr>
        <p:spPr>
          <a:xfrm flipV="1">
            <a:off x="6586788" y="2324885"/>
            <a:ext cx="44365" cy="34439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0" y="-1270"/>
            <a:ext cx="7772400" cy="1395413"/>
            <a:chOff x="800100" y="2100263"/>
            <a:chExt cx="7772400" cy="1395413"/>
          </a:xfrm>
        </p:grpSpPr>
        <p:grpSp>
          <p:nvGrpSpPr>
            <p:cNvPr id="71" name="Group 70"/>
            <p:cNvGrpSpPr/>
            <p:nvPr/>
          </p:nvGrpSpPr>
          <p:grpSpPr>
            <a:xfrm>
              <a:off x="800100" y="2100263"/>
              <a:ext cx="7772400" cy="1395413"/>
              <a:chOff x="800101" y="2100263"/>
              <a:chExt cx="7772400" cy="1395413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1" y="2100263"/>
                <a:ext cx="7772400" cy="1371600"/>
              </a:xfrm>
              <a:prstGeom prst="rect">
                <a:avLst/>
              </a:prstGeom>
            </p:spPr>
          </p:pic>
          <p:sp>
            <p:nvSpPr>
              <p:cNvPr id="74" name="Rectangle 73"/>
              <p:cNvSpPr/>
              <p:nvPr/>
            </p:nvSpPr>
            <p:spPr>
              <a:xfrm>
                <a:off x="800101" y="2988501"/>
                <a:ext cx="7772400" cy="50717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solidFill>
                      <a:schemeClr val="tx1"/>
                    </a:solidFill>
                    <a:latin typeface="Calibri Light" panose="020F0302020204030204" pitchFamily="34" charset="0"/>
                    <a:cs typeface="Arial" panose="020B0604020202020204" pitchFamily="34" charset="0"/>
                  </a:rPr>
                  <a:t>Red Band</a:t>
                </a:r>
                <a:endParaRPr lang="en-US" sz="3600" b="1" dirty="0">
                  <a:solidFill>
                    <a:schemeClr val="tx1"/>
                  </a:solidFill>
                  <a:latin typeface="Calibri Light" panose="020F03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800101" y="2256981"/>
                <a:ext cx="7751266" cy="579345"/>
              </a:xfrm>
              <a:prstGeom prst="rect">
                <a:avLst/>
              </a:prstGeom>
              <a:solidFill>
                <a:schemeClr val="bg2">
                  <a:lumMod val="1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ABI </a:t>
                </a:r>
                <a:r>
                  <a:rPr lang="en-US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Band 2 (0.64  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rPr>
                  <a:t>m</a:t>
                </a:r>
                <a:r>
                  <a:rPr lang="en-US" sz="36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m)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9279" y="2997645"/>
                <a:ext cx="550843" cy="457200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2981" y="2320989"/>
                <a:ext cx="1720122" cy="1097280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18789" y="2997645"/>
                <a:ext cx="457200" cy="457200"/>
              </a:xfrm>
              <a:prstGeom prst="rect">
                <a:avLst/>
              </a:prstGeom>
            </p:spPr>
          </p:pic>
        </p:grpSp>
        <p:cxnSp>
          <p:nvCxnSpPr>
            <p:cNvPr id="72" name="Straight Connector 71"/>
            <p:cNvCxnSpPr/>
            <p:nvPr/>
          </p:nvCxnSpPr>
          <p:spPr>
            <a:xfrm>
              <a:off x="800100" y="3471863"/>
              <a:ext cx="7772400" cy="0"/>
            </a:xfrm>
            <a:prstGeom prst="line">
              <a:avLst/>
            </a:prstGeom>
            <a:ln w="635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2" name="Picture 61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06" y="7794888"/>
            <a:ext cx="3579303" cy="1933920"/>
          </a:xfrm>
          <a:prstGeom prst="rect">
            <a:avLst/>
          </a:prstGeom>
        </p:spPr>
      </p:pic>
      <p:sp>
        <p:nvSpPr>
          <p:cNvPr id="9" name="Oval 2"/>
          <p:cNvSpPr>
            <a:spLocks noChangeArrowheads="1"/>
          </p:cNvSpPr>
          <p:nvPr/>
        </p:nvSpPr>
        <p:spPr bwMode="auto">
          <a:xfrm rot="-1533741">
            <a:off x="2151599" y="8608091"/>
            <a:ext cx="1711718" cy="761992"/>
          </a:xfrm>
          <a:prstGeom prst="ellips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3445042" y="2649244"/>
            <a:ext cx="258445" cy="25844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schemeClr val="bg1"/>
                </a:solidFill>
                <a:effectLst>
                  <a:glow rad="228600">
                    <a:schemeClr val="tx1">
                      <a:lumMod val="75000"/>
                      <a:lumOff val="25000"/>
                      <a:alpha val="6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1400" b="1" dirty="0">
              <a:solidFill>
                <a:schemeClr val="bg1"/>
              </a:solidFill>
              <a:effectLst>
                <a:glow rad="228600">
                  <a:schemeClr val="tx1">
                    <a:lumMod val="75000"/>
                    <a:lumOff val="25000"/>
                    <a:alpha val="6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574880" y="2304846"/>
            <a:ext cx="44365" cy="344398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1" y="5944512"/>
            <a:ext cx="1775210" cy="177521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5390" y="7851740"/>
            <a:ext cx="1688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“natural” True Color image above, from CIMSS, was created using Blue, Red and </a:t>
            </a:r>
            <a:r>
              <a:rPr lang="en-US" sz="1200" dirty="0" smtClean="0"/>
              <a:t>“Veggie” bands</a:t>
            </a:r>
            <a:r>
              <a:rPr lang="en-US" sz="1200" dirty="0"/>
              <a:t>.  This was not corrected for the Rayleigh Scattering that is present in </a:t>
            </a:r>
            <a:r>
              <a:rPr lang="en-US" sz="1200"/>
              <a:t>the </a:t>
            </a:r>
            <a:r>
              <a:rPr lang="en-US" sz="1200" smtClean="0"/>
              <a:t>Blue </a:t>
            </a:r>
            <a:r>
              <a:rPr lang="en-US" sz="1200" dirty="0" smtClean="0"/>
              <a:t>band</a:t>
            </a:r>
            <a:r>
              <a:rPr lang="en-US" sz="1200" dirty="0"/>
              <a:t>.</a:t>
            </a:r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 rot="20590010">
            <a:off x="3994451" y="8878900"/>
            <a:ext cx="1711718" cy="761992"/>
          </a:xfrm>
          <a:prstGeom prst="ellips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846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21578</TotalTime>
  <Words>572</Words>
  <Application>Microsoft Macintosh PowerPoint</Application>
  <PresentationFormat>Custom</PresentationFormat>
  <Paragraphs>76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Berndt, Emily B. (MSFC-ZP11)[UAH]</dc:creator>
  <cp:lastModifiedBy>kbah Bah</cp:lastModifiedBy>
  <cp:revision>291</cp:revision>
  <cp:lastPrinted>2017-04-07T20:14:48Z</cp:lastPrinted>
  <dcterms:created xsi:type="dcterms:W3CDTF">2015-10-16T20:43:56Z</dcterms:created>
  <dcterms:modified xsi:type="dcterms:W3CDTF">2018-06-21T19:05:03Z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27F06B96-A49E-4F4E-956A-CCCBECE2E721</vt:lpwstr>
  </property>
  <property fmtid="{D5CDD505-2E9C-101B-9397-08002B2CF9AE}" pid="3" name="ArticulatePath">
    <vt:lpwstr>test_ntmicro_template2</vt:lpwstr>
  </property>
</Properties>
</file>