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57" r:id="rId3"/>
  </p:sldIdLst>
  <p:sldSz cx="7772400" cy="10058400"/>
  <p:notesSz cx="6985000" cy="92837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FCA"/>
    <a:srgbClr val="A2299C"/>
    <a:srgbClr val="C01B1C"/>
    <a:srgbClr val="C73531"/>
    <a:srgbClr val="D9442C"/>
    <a:srgbClr val="D84435"/>
    <a:srgbClr val="B42650"/>
    <a:srgbClr val="A7EA8F"/>
    <a:srgbClr val="9CCFCB"/>
    <a:srgbClr val="6921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764" autoAdjust="0"/>
    <p:restoredTop sz="94660"/>
  </p:normalViewPr>
  <p:slideViewPr>
    <p:cSldViewPr snapToGrid="0">
      <p:cViewPr>
        <p:scale>
          <a:sx n="80" d="100"/>
          <a:sy n="80" d="100"/>
        </p:scale>
        <p:origin x="-3160" y="-21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tags" Target="tags/tag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idx="1"/>
          </p:nvPr>
        </p:nvSpPr>
        <p:spPr>
          <a:xfrm>
            <a:off x="3955953" y="1"/>
            <a:ext cx="3027466" cy="466087"/>
          </a:xfrm>
          <a:prstGeom prst="rect">
            <a:avLst/>
          </a:prstGeom>
        </p:spPr>
        <p:txBody>
          <a:bodyPr vert="horz" lIns="91221" tIns="45610" rIns="91221" bIns="45610" rtlCol="0"/>
          <a:lstStyle>
            <a:lvl1pPr algn="r">
              <a:defRPr sz="1200"/>
            </a:lvl1pPr>
          </a:lstStyle>
          <a:p>
            <a:fld id="{19A9550A-7D00-4DBF-AEC5-FC39B8AED59E}" type="datetimeFigureOut">
              <a:rPr lang="en-US" smtClean="0"/>
              <a:t>6/21/18</a:t>
            </a:fld>
            <a:endParaRPr lang="en-US"/>
          </a:p>
        </p:txBody>
      </p:sp>
      <p:sp>
        <p:nvSpPr>
          <p:cNvPr id="4" name="Slide Image Placeholder 3"/>
          <p:cNvSpPr>
            <a:spLocks noGrp="1" noRot="1" noChangeAspect="1"/>
          </p:cNvSpPr>
          <p:nvPr>
            <p:ph type="sldImg" idx="2"/>
          </p:nvPr>
        </p:nvSpPr>
        <p:spPr>
          <a:xfrm>
            <a:off x="2282825" y="1160463"/>
            <a:ext cx="2419350" cy="3132137"/>
          </a:xfrm>
          <a:prstGeom prst="rect">
            <a:avLst/>
          </a:prstGeom>
          <a:noFill/>
          <a:ln w="12700">
            <a:solidFill>
              <a:prstClr val="black"/>
            </a:solidFill>
          </a:ln>
        </p:spPr>
        <p:txBody>
          <a:bodyPr vert="horz" lIns="91221" tIns="45610" rIns="91221" bIns="45610" rtlCol="0" anchor="ctr"/>
          <a:lstStyle/>
          <a:p>
            <a:endParaRPr lang="en-US"/>
          </a:p>
        </p:txBody>
      </p:sp>
      <p:sp>
        <p:nvSpPr>
          <p:cNvPr id="5" name="Notes Placeholder 4"/>
          <p:cNvSpPr>
            <a:spLocks noGrp="1"/>
          </p:cNvSpPr>
          <p:nvPr>
            <p:ph type="body" sz="quarter" idx="3"/>
          </p:nvPr>
        </p:nvSpPr>
        <p:spPr>
          <a:xfrm>
            <a:off x="699133" y="4467464"/>
            <a:ext cx="5586735" cy="3655774"/>
          </a:xfrm>
          <a:prstGeom prst="rect">
            <a:avLst/>
          </a:prstGeom>
        </p:spPr>
        <p:txBody>
          <a:bodyPr vert="horz" lIns="91221" tIns="45610" rIns="91221" bIns="456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613"/>
            <a:ext cx="3027466" cy="466087"/>
          </a:xfrm>
          <a:prstGeom prst="rect">
            <a:avLst/>
          </a:prstGeom>
        </p:spPr>
        <p:txBody>
          <a:bodyPr vert="horz" lIns="91221" tIns="45610" rIns="91221" bIns="45610" rtlCol="0" anchor="b"/>
          <a:lstStyle>
            <a:lvl1pPr algn="l">
              <a:defRPr sz="1200"/>
            </a:lvl1pPr>
          </a:lstStyle>
          <a:p>
            <a:endParaRPr lang="en-US"/>
          </a:p>
        </p:txBody>
      </p:sp>
      <p:sp>
        <p:nvSpPr>
          <p:cNvPr id="7" name="Slide Number Placeholder 6"/>
          <p:cNvSpPr>
            <a:spLocks noGrp="1"/>
          </p:cNvSpPr>
          <p:nvPr>
            <p:ph type="sldNum" sz="quarter" idx="5"/>
          </p:nvPr>
        </p:nvSpPr>
        <p:spPr>
          <a:xfrm>
            <a:off x="3955953" y="8817613"/>
            <a:ext cx="3027466" cy="466087"/>
          </a:xfrm>
          <a:prstGeom prst="rect">
            <a:avLst/>
          </a:prstGeom>
        </p:spPr>
        <p:txBody>
          <a:bodyPr vert="horz" lIns="91221" tIns="45610" rIns="91221" bIns="45610" rtlCol="0" anchor="b"/>
          <a:lstStyle>
            <a:lvl1pPr algn="r">
              <a:defRPr sz="1200"/>
            </a:lvl1pPr>
          </a:lstStyle>
          <a:p>
            <a:fld id="{39A25256-C801-4F72-87B0-1908C92F3079}" type="slidenum">
              <a:rPr lang="en-US" smtClean="0"/>
              <a:t>‹#›</a:t>
            </a:fld>
            <a:endParaRPr lang="en-US"/>
          </a:p>
        </p:txBody>
      </p:sp>
    </p:spTree>
    <p:extLst>
      <p:ext uri="{BB962C8B-B14F-4D97-AF65-F5344CB8AC3E}">
        <p14:creationId xmlns:p14="http://schemas.microsoft.com/office/powerpoint/2010/main" val="170924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25256-C801-4F72-87B0-1908C92F3079}" type="slidenum">
              <a:rPr lang="en-US" smtClean="0"/>
              <a:t>1</a:t>
            </a:fld>
            <a:endParaRPr lang="en-US"/>
          </a:p>
        </p:txBody>
      </p:sp>
    </p:spTree>
    <p:extLst>
      <p:ext uri="{BB962C8B-B14F-4D97-AF65-F5344CB8AC3E}">
        <p14:creationId xmlns:p14="http://schemas.microsoft.com/office/powerpoint/2010/main" val="113241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25256-C801-4F72-87B0-1908C92F3079}" type="slidenum">
              <a:rPr lang="en-US" smtClean="0"/>
              <a:t>2</a:t>
            </a:fld>
            <a:endParaRPr lang="en-US"/>
          </a:p>
        </p:txBody>
      </p:sp>
    </p:spTree>
    <p:extLst>
      <p:ext uri="{BB962C8B-B14F-4D97-AF65-F5344CB8AC3E}">
        <p14:creationId xmlns:p14="http://schemas.microsoft.com/office/powerpoint/2010/main" val="358245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83237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5149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62282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47117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78765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C96C6A-4D27-4A47-819C-56391BDF8272}" type="datetimeFigureOut">
              <a:rPr lang="en-US" smtClean="0"/>
              <a:t>6/21/18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8465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C96C6A-4D27-4A47-819C-56391BDF8272}" type="datetimeFigureOut">
              <a:rPr lang="en-US" smtClean="0"/>
              <a:t>6/21/18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73209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C96C6A-4D27-4A47-819C-56391BDF8272}" type="datetimeFigureOut">
              <a:rPr lang="en-US" smtClean="0"/>
              <a:t>6/21/18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24912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96C6A-4D27-4A47-819C-56391BDF8272}" type="datetimeFigureOut">
              <a:rPr lang="en-US" smtClean="0"/>
              <a:t>6/21/18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420493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6/21/18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10636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6/21/18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2238146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1C96C6A-4D27-4A47-819C-56391BDF8272}" type="datetimeFigureOut">
              <a:rPr lang="en-US" smtClean="0"/>
              <a:t>6/21/18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8438AAB-5CAE-4373-884A-3332CF46BF05}" type="slidenum">
              <a:rPr lang="en-US" smtClean="0"/>
              <a:t>‹#›</a:t>
            </a:fld>
            <a:endParaRPr lang="en-US"/>
          </a:p>
        </p:txBody>
      </p:sp>
    </p:spTree>
    <p:extLst>
      <p:ext uri="{BB962C8B-B14F-4D97-AF65-F5344CB8AC3E}">
        <p14:creationId xmlns:p14="http://schemas.microsoft.com/office/powerpoint/2010/main" val="13485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jp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gif"/><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3" Type="http://schemas.openxmlformats.org/officeDocument/2006/relationships/image" Target="../media/image6.png"/><Relationship Id="rId14" Type="http://schemas.openxmlformats.org/officeDocument/2006/relationships/image" Target="../media/image11.png"/><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9.png"/><Relationship Id="rId5" Type="http://schemas.openxmlformats.org/officeDocument/2006/relationships/image" Target="../media/image10.GIF"/><Relationship Id="rId6" Type="http://schemas.openxmlformats.org/officeDocument/2006/relationships/hyperlink" Target="http://journals.ametsoc.org/doi/abs/10.1175/BAMS-D-15-00230.1" TargetMode="External"/><Relationship Id="rId7" Type="http://schemas.openxmlformats.org/officeDocument/2006/relationships/hyperlink" Target="http://journals.ametsoc.org/doi/abs/10.1175/BAMS-D-15-00154.1" TargetMode="External"/><Relationship Id="rId8" Type="http://schemas.openxmlformats.org/officeDocument/2006/relationships/hyperlink" Target="http://www.goes-r.gov/education/docs/ABI-bands-FS/ABI%20Band%201%20Fact%20Sheet_Revised%202.24.15.pdf" TargetMode="External"/><Relationship Id="rId9" Type="http://schemas.openxmlformats.org/officeDocument/2006/relationships/hyperlink" Target="http://www.goes-r.gov/products/baseline-aerosol-detection.html" TargetMode="External"/><Relationship Id="rId10"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56" y="1572768"/>
            <a:ext cx="4242816" cy="2909692"/>
          </a:xfrm>
          <a:prstGeom prst="rect">
            <a:avLst/>
          </a:prstGeom>
          <a:ln w="50800">
            <a:solidFill>
              <a:schemeClr val="tx1"/>
            </a:solidFill>
          </a:ln>
        </p:spPr>
      </p:pic>
      <p:sp>
        <p:nvSpPr>
          <p:cNvPr id="2" name="TextBox 1"/>
          <p:cNvSpPr txBox="1"/>
          <p:nvPr/>
        </p:nvSpPr>
        <p:spPr>
          <a:xfrm>
            <a:off x="218032" y="6676462"/>
            <a:ext cx="3581401" cy="3046988"/>
          </a:xfrm>
          <a:prstGeom prst="rect">
            <a:avLst/>
          </a:prstGeom>
          <a:solidFill>
            <a:schemeClr val="accent6">
              <a:lumMod val="20000"/>
              <a:lumOff val="80000"/>
            </a:schemeClr>
          </a:solidFill>
          <a:ln w="28575">
            <a:solidFill>
              <a:schemeClr val="accent5">
                <a:lumMod val="75000"/>
              </a:schemeClr>
            </a:solidFill>
          </a:ln>
        </p:spPr>
        <p:txBody>
          <a:bodyPr wrap="square" rtlCol="0">
            <a:spAutoFit/>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9" name="TextBox 8"/>
          <p:cNvSpPr txBox="1"/>
          <p:nvPr/>
        </p:nvSpPr>
        <p:spPr>
          <a:xfrm>
            <a:off x="123825" y="1519441"/>
            <a:ext cx="3136847" cy="2970044"/>
          </a:xfrm>
          <a:prstGeom prst="rect">
            <a:avLst/>
          </a:prstGeom>
          <a:noFill/>
          <a:ln>
            <a:solidFill>
              <a:schemeClr val="accent1"/>
            </a:solidFill>
          </a:ln>
        </p:spPr>
        <p:txBody>
          <a:bodyPr wrap="square" rtlCol="0">
            <a:spAutoFit/>
          </a:bodyPr>
          <a:lstStyle/>
          <a:p>
            <a:r>
              <a:rPr lang="en-US" sz="1600" b="1" dirty="0">
                <a:solidFill>
                  <a:schemeClr val="accent1">
                    <a:lumMod val="50000"/>
                  </a:schemeClr>
                </a:solidFill>
              </a:rPr>
              <a:t>Why is </a:t>
            </a:r>
            <a:r>
              <a:rPr lang="en-US" sz="1600" b="1" dirty="0" smtClean="0">
                <a:solidFill>
                  <a:schemeClr val="accent1">
                    <a:lumMod val="50000"/>
                  </a:schemeClr>
                </a:solidFill>
              </a:rPr>
              <a:t>Blue Visible Band </a:t>
            </a:r>
            <a:r>
              <a:rPr lang="en-US" sz="1600" b="1" dirty="0">
                <a:solidFill>
                  <a:schemeClr val="accent1">
                    <a:lumMod val="50000"/>
                  </a:schemeClr>
                </a:solidFill>
              </a:rPr>
              <a:t>I</a:t>
            </a:r>
            <a:r>
              <a:rPr lang="en-US" sz="1600" b="1" dirty="0" smtClean="0">
                <a:solidFill>
                  <a:schemeClr val="accent1">
                    <a:lumMod val="50000"/>
                  </a:schemeClr>
                </a:solidFill>
              </a:rPr>
              <a:t>magery Important</a:t>
            </a:r>
            <a:r>
              <a:rPr lang="en-US" sz="1600" b="1" dirty="0">
                <a:solidFill>
                  <a:schemeClr val="accent1">
                    <a:lumMod val="50000"/>
                  </a:schemeClr>
                </a:solidFill>
              </a:rPr>
              <a:t>?</a:t>
            </a:r>
          </a:p>
          <a:p>
            <a:endParaRPr lang="en-US" sz="1100" dirty="0" smtClean="0"/>
          </a:p>
          <a:p>
            <a:r>
              <a:rPr lang="en-US" sz="1200" dirty="0" smtClean="0"/>
              <a:t>The 0.47 µm, or “Blue” visible band, is one of two visible bands on the ABI, and provides data for monitoring aerosols. Included on NASA’s MODIS and Suomi NPP VIIRS instruments, this band provides well-established benefits.  The geostationary ABI 0.47 </a:t>
            </a:r>
            <a:r>
              <a:rPr lang="en-US" sz="1200" dirty="0"/>
              <a:t>µm</a:t>
            </a:r>
            <a:r>
              <a:rPr lang="en-US" sz="1200" dirty="0" smtClean="0"/>
              <a:t> band will provide nearly continuous daytime observations of dust, haze, smoke and clouds. The </a:t>
            </a:r>
            <a:r>
              <a:rPr lang="en-US" sz="1200" dirty="0"/>
              <a:t>0.47 µm </a:t>
            </a:r>
            <a:r>
              <a:rPr lang="en-US" sz="1200" dirty="0" smtClean="0"/>
              <a:t>band is more sensitive to aerosols / dust / smoke because it samples a part of the electromagnetic spectrum where clear-sky atmospheric scattering is important.</a:t>
            </a:r>
            <a:endParaRPr lang="en-US" sz="1200" dirty="0"/>
          </a:p>
        </p:txBody>
      </p:sp>
      <p:sp>
        <p:nvSpPr>
          <p:cNvPr id="14" name="TextBox 13"/>
          <p:cNvSpPr txBox="1"/>
          <p:nvPr/>
        </p:nvSpPr>
        <p:spPr>
          <a:xfrm>
            <a:off x="380144" y="4494083"/>
            <a:ext cx="3763417" cy="338554"/>
          </a:xfrm>
          <a:prstGeom prst="rect">
            <a:avLst/>
          </a:prstGeom>
          <a:noFill/>
        </p:spPr>
        <p:txBody>
          <a:bodyPr wrap="square" rtlCol="0">
            <a:spAutoFit/>
          </a:bodyPr>
          <a:lstStyle/>
          <a:p>
            <a:r>
              <a:rPr lang="en-US" sz="1600" b="1" dirty="0" smtClean="0">
                <a:solidFill>
                  <a:schemeClr val="accent1">
                    <a:lumMod val="50000"/>
                  </a:schemeClr>
                </a:solidFill>
              </a:rPr>
              <a:t>Comparison of ABI Visible Bands</a:t>
            </a:r>
            <a:endParaRPr lang="en-US" sz="1600" b="1" dirty="0">
              <a:solidFill>
                <a:schemeClr val="accent1">
                  <a:lumMod val="50000"/>
                </a:schemeClr>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58675672"/>
              </p:ext>
            </p:extLst>
          </p:nvPr>
        </p:nvGraphicFramePr>
        <p:xfrm>
          <a:off x="405706" y="4854395"/>
          <a:ext cx="6960987" cy="1221513"/>
        </p:xfrm>
        <a:graphic>
          <a:graphicData uri="http://schemas.openxmlformats.org/drawingml/2006/table">
            <a:tbl>
              <a:tblPr firstRow="1" firstCol="1" bandRow="1">
                <a:tableStyleId>{5A111915-BE36-4E01-A7E5-04B1672EAD32}</a:tableStyleId>
              </a:tblPr>
              <a:tblGrid>
                <a:gridCol w="579535">
                  <a:extLst>
                    <a:ext uri="{9D8B030D-6E8A-4147-A177-3AD203B41FA5}">
                      <a16:colId xmlns:a16="http://schemas.microsoft.com/office/drawing/2014/main" xmlns="" val="20000"/>
                    </a:ext>
                  </a:extLst>
                </a:gridCol>
                <a:gridCol w="1475155">
                  <a:extLst>
                    <a:ext uri="{9D8B030D-6E8A-4147-A177-3AD203B41FA5}">
                      <a16:colId xmlns:a16="http://schemas.microsoft.com/office/drawing/2014/main" xmlns="" val="20001"/>
                    </a:ext>
                  </a:extLst>
                </a:gridCol>
                <a:gridCol w="1382261">
                  <a:extLst>
                    <a:ext uri="{9D8B030D-6E8A-4147-A177-3AD203B41FA5}">
                      <a16:colId xmlns:a16="http://schemas.microsoft.com/office/drawing/2014/main" xmlns="" val="20002"/>
                    </a:ext>
                  </a:extLst>
                </a:gridCol>
                <a:gridCol w="1698172">
                  <a:extLst>
                    <a:ext uri="{9D8B030D-6E8A-4147-A177-3AD203B41FA5}">
                      <a16:colId xmlns:a16="http://schemas.microsoft.com/office/drawing/2014/main" xmlns="" val="20003"/>
                    </a:ext>
                  </a:extLst>
                </a:gridCol>
                <a:gridCol w="1825864">
                  <a:extLst>
                    <a:ext uri="{9D8B030D-6E8A-4147-A177-3AD203B41FA5}">
                      <a16:colId xmlns:a16="http://schemas.microsoft.com/office/drawing/2014/main" xmlns="" val="20004"/>
                    </a:ext>
                  </a:extLst>
                </a:gridCol>
              </a:tblGrid>
              <a:tr h="353748">
                <a:tc>
                  <a:txBody>
                    <a:bodyPr/>
                    <a:lstStyle/>
                    <a:p>
                      <a:pPr marL="0" marR="0" algn="ctr">
                        <a:lnSpc>
                          <a:spcPct val="107000"/>
                        </a:lnSpc>
                        <a:spcBef>
                          <a:spcPts val="0"/>
                        </a:spcBef>
                        <a:spcAft>
                          <a:spcPts val="0"/>
                        </a:spcAft>
                      </a:pPr>
                      <a:r>
                        <a:rPr lang="en-US" sz="1400" dirty="0" smtClean="0">
                          <a:solidFill>
                            <a:schemeClr val="bg1"/>
                          </a:solidFill>
                          <a:effectLst/>
                        </a:rPr>
                        <a:t>ABI Band</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400" dirty="0" smtClean="0">
                          <a:solidFill>
                            <a:schemeClr val="bg1"/>
                          </a:solidFill>
                          <a:effectLst/>
                        </a:rPr>
                        <a:t>Central Wavelength</a:t>
                      </a:r>
                      <a:r>
                        <a:rPr lang="en-US" sz="1400" baseline="0" dirty="0" smtClean="0">
                          <a:solidFill>
                            <a:schemeClr val="bg1"/>
                          </a:solidFill>
                          <a:effectLst/>
                        </a:rPr>
                        <a:t> </a:t>
                      </a:r>
                      <a:r>
                        <a:rPr lang="en-US" sz="1400" dirty="0" smtClean="0">
                          <a:solidFill>
                            <a:schemeClr val="bg1"/>
                          </a:solidFill>
                          <a:effectLst/>
                        </a:rPr>
                        <a:t>(µm)</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400" dirty="0" smtClean="0">
                          <a:solidFill>
                            <a:schemeClr val="bg1"/>
                          </a:solidFill>
                          <a:effectLst/>
                        </a:rPr>
                        <a:t>Band Nickname</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400" b="1" u="none" dirty="0" smtClean="0">
                          <a:solidFill>
                            <a:schemeClr val="bg1"/>
                          </a:solidFill>
                          <a:effectLst/>
                        </a:rPr>
                        <a:t>Type</a:t>
                      </a:r>
                      <a:endParaRPr lang="en-US" sz="14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400" u="none" dirty="0" smtClean="0">
                          <a:solidFill>
                            <a:schemeClr val="bg1"/>
                          </a:solidFill>
                          <a:effectLst/>
                        </a:rPr>
                        <a:t>Pixel Resolution at sub-satellite point </a:t>
                      </a:r>
                      <a:endParaRPr lang="en-US" sz="14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76874">
                <a:tc>
                  <a:txBody>
                    <a:bodyPr/>
                    <a:lstStyle/>
                    <a:p>
                      <a:pPr marL="0" marR="0" algn="ctr">
                        <a:lnSpc>
                          <a:spcPct val="107000"/>
                        </a:lnSpc>
                        <a:spcBef>
                          <a:spcPts val="0"/>
                        </a:spcBef>
                        <a:spcAft>
                          <a:spcPts val="0"/>
                        </a:spcAft>
                      </a:pPr>
                      <a:r>
                        <a:rPr lang="en-US" sz="1400" dirty="0" smtClean="0">
                          <a:solidFill>
                            <a:schemeClr val="tx1"/>
                          </a:solidFill>
                          <a:effectLst/>
                        </a:rPr>
                        <a:t>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smtClean="0">
                          <a:solidFill>
                            <a:schemeClr val="tx1"/>
                          </a:solidFill>
                          <a:effectLst/>
                        </a:rPr>
                        <a:t>0.47</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smtClean="0">
                          <a:solidFill>
                            <a:schemeClr val="tx1"/>
                          </a:solidFill>
                          <a:effectLst/>
                        </a:rPr>
                        <a:t>Blue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smtClean="0">
                          <a:solidFill>
                            <a:schemeClr val="tx1"/>
                          </a:solidFill>
                          <a:effectLst/>
                        </a:rPr>
                        <a:t>Visible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smtClean="0">
                          <a:solidFill>
                            <a:schemeClr val="tx1"/>
                          </a:solidFill>
                          <a:effectLst/>
                        </a:rPr>
                        <a:t>1 km</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53748">
                <a:tc>
                  <a:txBody>
                    <a:bodyPr/>
                    <a:lstStyle/>
                    <a:p>
                      <a:pPr marL="0" marR="0" algn="ctr">
                        <a:lnSpc>
                          <a:spcPct val="107000"/>
                        </a:lnSpc>
                        <a:spcBef>
                          <a:spcPts val="0"/>
                        </a:spcBef>
                        <a:spcAft>
                          <a:spcPts val="0"/>
                        </a:spcAft>
                      </a:pPr>
                      <a:r>
                        <a:rPr lang="en-US" sz="1400" b="1" dirty="0" smtClean="0">
                          <a:solidFill>
                            <a:schemeClr val="tx1"/>
                          </a:solidFill>
                          <a:effectLst/>
                        </a:rPr>
                        <a:t>2</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smtClean="0">
                          <a:solidFill>
                            <a:schemeClr val="tx1"/>
                          </a:solidFill>
                          <a:effectLst/>
                        </a:rPr>
                        <a:t>0.64</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smtClean="0">
                          <a:solidFill>
                            <a:schemeClr val="tx1"/>
                          </a:solidFill>
                          <a:effectLst/>
                        </a:rPr>
                        <a:t>Red</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smtClean="0">
                          <a:solidFill>
                            <a:schemeClr val="tx1"/>
                          </a:solidFill>
                          <a:effectLst/>
                        </a:rPr>
                        <a:t>Visible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smtClean="0">
                          <a:solidFill>
                            <a:schemeClr val="tx1"/>
                          </a:solidFill>
                          <a:effectLst/>
                        </a:rPr>
                        <a:t>0.5 km</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TextBox 3"/>
          <p:cNvSpPr txBox="1"/>
          <p:nvPr/>
        </p:nvSpPr>
        <p:spPr>
          <a:xfrm>
            <a:off x="216990" y="8039434"/>
            <a:ext cx="3514726" cy="1631216"/>
          </a:xfrm>
          <a:prstGeom prst="rect">
            <a:avLst/>
          </a:prstGeom>
          <a:noFill/>
        </p:spPr>
        <p:txBody>
          <a:bodyPr wrap="square" rtlCol="0">
            <a:spAutoFit/>
          </a:bodyPr>
          <a:lstStyle/>
          <a:p>
            <a:pPr marL="0" lvl="1"/>
            <a:r>
              <a:rPr lang="en-US" sz="1400" b="1" dirty="0" smtClean="0"/>
              <a:t>Input into Baseline Products:</a:t>
            </a:r>
            <a:r>
              <a:rPr lang="en-US" sz="1400" dirty="0" smtClean="0"/>
              <a:t> </a:t>
            </a:r>
            <a:r>
              <a:rPr lang="en-US" sz="1200" dirty="0"/>
              <a:t>The 0.47 µm </a:t>
            </a:r>
            <a:r>
              <a:rPr lang="en-US" sz="1200" dirty="0" smtClean="0"/>
              <a:t>Blue band is a key component of the GOES-R Baseline Aerosol Products and Baseline Snow Products. </a:t>
            </a:r>
            <a:endParaRPr lang="en-US" sz="1200" dirty="0"/>
          </a:p>
          <a:p>
            <a:pPr marL="0" lvl="1"/>
            <a:r>
              <a:rPr lang="en-US" sz="1400" b="1" dirty="0" smtClean="0"/>
              <a:t>Input into RGB imagery: </a:t>
            </a:r>
            <a:r>
              <a:rPr lang="en-US" sz="1200" dirty="0" smtClean="0"/>
              <a:t>The Blue </a:t>
            </a:r>
            <a:r>
              <a:rPr lang="en-US" sz="1200" dirty="0"/>
              <a:t>band, combined with a </a:t>
            </a:r>
            <a:r>
              <a:rPr lang="en-US" sz="1200" dirty="0" smtClean="0"/>
              <a:t>“Green</a:t>
            </a:r>
            <a:r>
              <a:rPr lang="en-US" sz="1200" dirty="0"/>
              <a:t>” band </a:t>
            </a:r>
            <a:r>
              <a:rPr lang="en-US" sz="1200" dirty="0" smtClean="0"/>
              <a:t>simulated </a:t>
            </a:r>
            <a:r>
              <a:rPr lang="en-US" sz="1200" dirty="0"/>
              <a:t>from </a:t>
            </a:r>
            <a:r>
              <a:rPr lang="en-US" sz="1200" dirty="0" smtClean="0"/>
              <a:t>the “Vegetation” band (0.86 </a:t>
            </a:r>
            <a:r>
              <a:rPr lang="en-US" sz="1200" dirty="0"/>
              <a:t>µm</a:t>
            </a:r>
            <a:r>
              <a:rPr lang="en-US" sz="1200" dirty="0" smtClean="0"/>
              <a:t>) and the “Red</a:t>
            </a:r>
            <a:r>
              <a:rPr lang="en-US" sz="1200" dirty="0"/>
              <a:t>” band (0.64 µm), will provide </a:t>
            </a:r>
            <a:r>
              <a:rPr lang="en-US" sz="1200" dirty="0" smtClean="0"/>
              <a:t>“natural </a:t>
            </a:r>
            <a:r>
              <a:rPr lang="en-US" sz="1200" dirty="0"/>
              <a:t>color” imagery of the Earth. </a:t>
            </a:r>
            <a:endParaRPr lang="en-US" sz="1200" dirty="0" smtClean="0"/>
          </a:p>
        </p:txBody>
      </p:sp>
      <p:sp>
        <p:nvSpPr>
          <p:cNvPr id="3" name="TextBox 2"/>
          <p:cNvSpPr txBox="1"/>
          <p:nvPr/>
        </p:nvSpPr>
        <p:spPr>
          <a:xfrm>
            <a:off x="218032" y="6710604"/>
            <a:ext cx="2008700" cy="1446550"/>
          </a:xfrm>
          <a:prstGeom prst="rect">
            <a:avLst/>
          </a:prstGeom>
          <a:noFill/>
        </p:spPr>
        <p:txBody>
          <a:bodyPr wrap="square" rtlCol="0">
            <a:spAutoFit/>
          </a:bodyPr>
          <a:lstStyle/>
          <a:p>
            <a:pPr marL="0" lvl="1"/>
            <a:r>
              <a:rPr lang="en-US" sz="1400" b="1" u="sng" dirty="0"/>
              <a:t>Primary </a:t>
            </a:r>
            <a:r>
              <a:rPr lang="en-US" sz="1400" b="1" u="sng" dirty="0" smtClean="0"/>
              <a:t>Application </a:t>
            </a:r>
            <a:r>
              <a:rPr lang="en-US" sz="1400" dirty="0" smtClean="0"/>
              <a:t/>
            </a:r>
            <a:br>
              <a:rPr lang="en-US" sz="1400" dirty="0" smtClean="0"/>
            </a:br>
            <a:r>
              <a:rPr lang="en-US" sz="1400" b="1" dirty="0" smtClean="0"/>
              <a:t>Smoke and Aerosol: </a:t>
            </a:r>
            <a:r>
              <a:rPr lang="en-US" sz="1200" dirty="0" smtClean="0"/>
              <a:t>Highlight regions where visibility is reduced because of particulate matter.  Faint smoke plumes at right are not visible in the “Red” band.</a:t>
            </a:r>
            <a:endParaRPr lang="en-US" sz="1400" b="1" dirty="0"/>
          </a:p>
        </p:txBody>
      </p:sp>
      <p:sp>
        <p:nvSpPr>
          <p:cNvPr id="16" name="TextBox 15"/>
          <p:cNvSpPr txBox="1"/>
          <p:nvPr/>
        </p:nvSpPr>
        <p:spPr>
          <a:xfrm>
            <a:off x="218032" y="6306614"/>
            <a:ext cx="3582443" cy="338554"/>
          </a:xfrm>
          <a:prstGeom prst="rect">
            <a:avLst/>
          </a:prstGeom>
          <a:noFill/>
        </p:spPr>
        <p:txBody>
          <a:bodyPr wrap="square" rtlCol="0">
            <a:spAutoFit/>
          </a:bodyPr>
          <a:lstStyle/>
          <a:p>
            <a:pPr algn="ctr"/>
            <a:r>
              <a:rPr lang="en-US" sz="1600" b="1" dirty="0" smtClean="0">
                <a:solidFill>
                  <a:schemeClr val="accent1">
                    <a:lumMod val="50000"/>
                  </a:schemeClr>
                </a:solidFill>
              </a:rPr>
              <a:t>Impact on Operations</a:t>
            </a:r>
            <a:endParaRPr lang="en-US" sz="1600" b="1" dirty="0">
              <a:solidFill>
                <a:schemeClr val="accent1">
                  <a:lumMod val="50000"/>
                </a:schemeClr>
              </a:solidFill>
            </a:endParaRPr>
          </a:p>
        </p:txBody>
      </p:sp>
      <p:sp>
        <p:nvSpPr>
          <p:cNvPr id="18" name="TextBox 17"/>
          <p:cNvSpPr txBox="1"/>
          <p:nvPr/>
        </p:nvSpPr>
        <p:spPr>
          <a:xfrm>
            <a:off x="3952875" y="6672251"/>
            <a:ext cx="3591753" cy="3046988"/>
          </a:xfrm>
          <a:prstGeom prst="rect">
            <a:avLst/>
          </a:prstGeom>
          <a:solidFill>
            <a:schemeClr val="accent2">
              <a:lumMod val="20000"/>
              <a:lumOff val="80000"/>
            </a:schemeClr>
          </a:solidFill>
          <a:ln w="28575">
            <a:solidFill>
              <a:schemeClr val="accent1">
                <a:lumMod val="50000"/>
              </a:schemeClr>
            </a:solidFill>
          </a:ln>
        </p:spPr>
        <p:txBody>
          <a:bodyPr wrap="square" rtlCol="0">
            <a:spAutoFit/>
          </a:bodyPr>
          <a:lstStyle/>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a:p>
        </p:txBody>
      </p:sp>
      <p:sp>
        <p:nvSpPr>
          <p:cNvPr id="20" name="TextBox 19"/>
          <p:cNvSpPr txBox="1"/>
          <p:nvPr/>
        </p:nvSpPr>
        <p:spPr>
          <a:xfrm>
            <a:off x="4028861" y="7596847"/>
            <a:ext cx="3514726" cy="1046440"/>
          </a:xfrm>
          <a:prstGeom prst="rect">
            <a:avLst/>
          </a:prstGeom>
          <a:noFill/>
        </p:spPr>
        <p:txBody>
          <a:bodyPr wrap="square" rtlCol="0">
            <a:spAutoFit/>
          </a:bodyPr>
          <a:lstStyle/>
          <a:p>
            <a:pPr marL="0" lvl="1"/>
            <a:r>
              <a:rPr lang="en-US" sz="1400" b="1" dirty="0" smtClean="0"/>
              <a:t>Scattering </a:t>
            </a:r>
            <a:r>
              <a:rPr lang="en-US" sz="1400" b="1" smtClean="0"/>
              <a:t>Angle Affects </a:t>
            </a:r>
            <a:r>
              <a:rPr lang="en-US" sz="1400" b="1" dirty="0" smtClean="0"/>
              <a:t>Dust/Smoke Signal: </a:t>
            </a:r>
            <a:r>
              <a:rPr lang="en-US" sz="1200" dirty="0" smtClean="0"/>
              <a:t>Smoke and dust are more effective forward </a:t>
            </a:r>
            <a:r>
              <a:rPr lang="en-US" sz="1200" dirty="0" err="1" smtClean="0"/>
              <a:t>scatterers</a:t>
            </a:r>
            <a:r>
              <a:rPr lang="en-US" sz="1200" dirty="0"/>
              <a:t> </a:t>
            </a:r>
            <a:r>
              <a:rPr lang="en-US" sz="1200" dirty="0" smtClean="0"/>
              <a:t>than backward </a:t>
            </a:r>
            <a:r>
              <a:rPr lang="en-US" sz="1200" dirty="0" err="1" smtClean="0"/>
              <a:t>scatterers</a:t>
            </a:r>
            <a:r>
              <a:rPr lang="en-US" sz="1200" dirty="0" smtClean="0"/>
              <a:t>.  Thus, the smoke and dust signals will be much more apparent when the Sun is low in the sky vs. high in the sky.</a:t>
            </a:r>
            <a:endParaRPr lang="en-US" sz="1200" dirty="0"/>
          </a:p>
        </p:txBody>
      </p:sp>
      <p:sp>
        <p:nvSpPr>
          <p:cNvPr id="22" name="TextBox 21"/>
          <p:cNvSpPr txBox="1"/>
          <p:nvPr/>
        </p:nvSpPr>
        <p:spPr>
          <a:xfrm>
            <a:off x="4016986" y="6700488"/>
            <a:ext cx="2008700" cy="677108"/>
          </a:xfrm>
          <a:prstGeom prst="rect">
            <a:avLst/>
          </a:prstGeom>
          <a:noFill/>
        </p:spPr>
        <p:txBody>
          <a:bodyPr wrap="square" rtlCol="0">
            <a:spAutoFit/>
          </a:bodyPr>
          <a:lstStyle/>
          <a:p>
            <a:pPr marL="0" lvl="1"/>
            <a:r>
              <a:rPr lang="en-US" sz="1400" b="1" dirty="0" smtClean="0"/>
              <a:t>Daytime Only: </a:t>
            </a:r>
            <a:r>
              <a:rPr lang="en-US" sz="1200" dirty="0" smtClean="0"/>
              <a:t>The 0.47 </a:t>
            </a:r>
            <a:r>
              <a:rPr lang="en-US" sz="1200" dirty="0"/>
              <a:t>µm </a:t>
            </a:r>
            <a:r>
              <a:rPr lang="en-US" sz="1200" dirty="0" smtClean="0"/>
              <a:t> band detects reflected visible solar radiation. </a:t>
            </a:r>
            <a:endParaRPr lang="en-US" sz="1400" b="1" dirty="0"/>
          </a:p>
        </p:txBody>
      </p:sp>
      <p:sp>
        <p:nvSpPr>
          <p:cNvPr id="23" name="TextBox 22"/>
          <p:cNvSpPr txBox="1"/>
          <p:nvPr/>
        </p:nvSpPr>
        <p:spPr>
          <a:xfrm>
            <a:off x="3952875" y="6306614"/>
            <a:ext cx="3591753" cy="338554"/>
          </a:xfrm>
          <a:prstGeom prst="rect">
            <a:avLst/>
          </a:prstGeom>
          <a:noFill/>
        </p:spPr>
        <p:txBody>
          <a:bodyPr wrap="square" rtlCol="0">
            <a:spAutoFit/>
          </a:bodyPr>
          <a:lstStyle/>
          <a:p>
            <a:pPr algn="ctr"/>
            <a:r>
              <a:rPr lang="en-US" sz="1600" b="1" dirty="0" smtClean="0">
                <a:solidFill>
                  <a:schemeClr val="accent1">
                    <a:lumMod val="50000"/>
                  </a:schemeClr>
                </a:solidFill>
              </a:rPr>
              <a:t>Limitations</a:t>
            </a:r>
            <a:endParaRPr lang="en-US" sz="1600" b="1" dirty="0">
              <a:solidFill>
                <a:schemeClr val="accent1">
                  <a:lumMod val="50000"/>
                </a:scheme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8902" y="6681126"/>
            <a:ext cx="1480365" cy="857479"/>
          </a:xfrm>
          <a:prstGeom prst="rect">
            <a:avLst/>
          </a:prstGeom>
          <a:effectLst>
            <a:softEdge rad="63500"/>
          </a:effectLst>
        </p:spPr>
      </p:pic>
      <p:sp>
        <p:nvSpPr>
          <p:cNvPr id="34" name="Rectangle 33"/>
          <p:cNvSpPr/>
          <p:nvPr/>
        </p:nvSpPr>
        <p:spPr>
          <a:xfrm>
            <a:off x="96325" y="9740316"/>
            <a:ext cx="7490804" cy="307777"/>
          </a:xfrm>
          <a:prstGeom prst="rect">
            <a:avLst/>
          </a:prstGeom>
        </p:spPr>
        <p:txBody>
          <a:bodyPr wrap="square">
            <a:spAutoFit/>
          </a:bodyPr>
          <a:lstStyle/>
          <a:p>
            <a:r>
              <a:rPr lang="en-US" sz="1400" dirty="0" smtClean="0"/>
              <a:t>Contributors: Scott Lindstrom, Tim Schmit, Jordan </a:t>
            </a:r>
            <a:r>
              <a:rPr lang="en-US" sz="1400" dirty="0" err="1" smtClean="0"/>
              <a:t>Gerth</a:t>
            </a:r>
            <a:r>
              <a:rPr lang="en-US" sz="1400" dirty="0" smtClean="0"/>
              <a:t> UW-Madison/CIMSS      August 2017</a:t>
            </a:r>
            <a:endParaRPr lang="en-US" sz="1400" dirty="0"/>
          </a:p>
        </p:txBody>
      </p:sp>
      <p:grpSp>
        <p:nvGrpSpPr>
          <p:cNvPr id="30" name="Group 29"/>
          <p:cNvGrpSpPr/>
          <p:nvPr/>
        </p:nvGrpSpPr>
        <p:grpSpPr>
          <a:xfrm>
            <a:off x="0" y="0"/>
            <a:ext cx="7772400" cy="1394143"/>
            <a:chOff x="800100" y="2100263"/>
            <a:chExt cx="7772400" cy="1394143"/>
          </a:xfrm>
        </p:grpSpPr>
        <p:grpSp>
          <p:nvGrpSpPr>
            <p:cNvPr id="35" name="Group 34"/>
            <p:cNvGrpSpPr/>
            <p:nvPr/>
          </p:nvGrpSpPr>
          <p:grpSpPr>
            <a:xfrm>
              <a:off x="800100" y="2100263"/>
              <a:ext cx="7772400" cy="1394143"/>
              <a:chOff x="800101" y="2100263"/>
              <a:chExt cx="7772400" cy="1394143"/>
            </a:xfrm>
          </p:grpSpPr>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39" name="Rectangle 38"/>
              <p:cNvSpPr/>
              <p:nvPr/>
            </p:nvSpPr>
            <p:spPr>
              <a:xfrm>
                <a:off x="800101" y="2987231"/>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Guide</a:t>
                </a:r>
                <a:endParaRPr lang="en-US" sz="3600" b="1" dirty="0">
                  <a:solidFill>
                    <a:schemeClr val="tx1"/>
                  </a:solidFill>
                  <a:latin typeface="Calibri Light" panose="020F0302020204030204" pitchFamily="34" charset="0"/>
                  <a:cs typeface="Arial" panose="020B0604020202020204" pitchFamily="34" charset="0"/>
                </a:endParaRPr>
              </a:p>
            </p:txBody>
          </p:sp>
          <p:sp>
            <p:nvSpPr>
              <p:cNvPr id="40" name="Rectangle 39"/>
              <p:cNvSpPr/>
              <p:nvPr/>
            </p:nvSpPr>
            <p:spPr>
              <a:xfrm>
                <a:off x="800101" y="2255711"/>
                <a:ext cx="7751266" cy="57934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rPr>
                  <a:t>     ABI Band 1 (0.47  </a:t>
                </a:r>
                <a:r>
                  <a:rPr lang="en-US" sz="3600" dirty="0" smtClean="0">
                    <a:effectLst>
                      <a:outerShdw blurRad="38100" dist="38100" dir="2700000" algn="tl">
                        <a:srgbClr val="000000">
                          <a:alpha val="43137"/>
                        </a:srgbClr>
                      </a:outerShdw>
                    </a:effectLst>
                    <a:latin typeface="Symbol" panose="05050102010706020507" pitchFamily="18" charset="2"/>
                  </a:rPr>
                  <a:t>m</a:t>
                </a:r>
                <a:r>
                  <a:rPr lang="en-US" sz="3600" dirty="0" smtClean="0">
                    <a:effectLst>
                      <a:outerShdw blurRad="38100" dist="38100" dir="2700000" algn="tl">
                        <a:srgbClr val="000000">
                          <a:alpha val="43137"/>
                        </a:srgbClr>
                      </a:outerShdw>
                    </a:effectLst>
                  </a:rPr>
                  <a:t>m)</a:t>
                </a:r>
                <a:endParaRPr lang="en-US" sz="3600" dirty="0">
                  <a:effectLst>
                    <a:outerShdw blurRad="38100" dist="38100" dir="2700000" algn="tl">
                      <a:srgbClr val="000000">
                        <a:alpha val="43137"/>
                      </a:srgbClr>
                    </a:outerShdw>
                  </a:effectLst>
                </a:endParaRPr>
              </a:p>
            </p:txBody>
          </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9279" y="2996375"/>
                <a:ext cx="550843" cy="457200"/>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981" y="2319719"/>
                <a:ext cx="1720121" cy="1097280"/>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3277" y="2996375"/>
                <a:ext cx="457200" cy="457200"/>
              </a:xfrm>
              <a:prstGeom prst="rect">
                <a:avLst/>
              </a:prstGeom>
            </p:spPr>
          </p:pic>
        </p:grpSp>
        <p:cxnSp>
          <p:nvCxnSpPr>
            <p:cNvPr id="36" name="Straight Connector 3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8482" y="9703380"/>
            <a:ext cx="521025" cy="378927"/>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77856" y="6745762"/>
            <a:ext cx="1101634" cy="1005840"/>
          </a:xfrm>
          <a:prstGeom prst="rect">
            <a:avLst/>
          </a:prstGeom>
        </p:spPr>
      </p:pic>
      <p:sp>
        <p:nvSpPr>
          <p:cNvPr id="29" name="TextBox 28"/>
          <p:cNvSpPr txBox="1"/>
          <p:nvPr/>
        </p:nvSpPr>
        <p:spPr>
          <a:xfrm>
            <a:off x="3071045" y="7017849"/>
            <a:ext cx="815155" cy="461665"/>
          </a:xfrm>
          <a:prstGeom prst="rect">
            <a:avLst/>
          </a:prstGeom>
          <a:noFill/>
          <a:effectLst>
            <a:glow rad="127000">
              <a:schemeClr val="bg1"/>
            </a:glow>
            <a:softEdge rad="317500"/>
          </a:effectLst>
        </p:spPr>
        <p:txBody>
          <a:bodyPr wrap="square" rtlCol="0">
            <a:spAutoFit/>
          </a:bodyPr>
          <a:lstStyle/>
          <a:p>
            <a:pPr algn="ctr"/>
            <a:r>
              <a:rPr lang="en-US" sz="1200" b="1" dirty="0" smtClean="0">
                <a:solidFill>
                  <a:schemeClr val="bg1"/>
                </a:solidFill>
                <a:effectLst>
                  <a:glow rad="254000">
                    <a:schemeClr val="tx1">
                      <a:alpha val="60000"/>
                    </a:schemeClr>
                  </a:glow>
                </a:effectLst>
              </a:rPr>
              <a:t>Smoke Plumes</a:t>
            </a:r>
            <a:endParaRPr lang="en-US" sz="1200" b="1" dirty="0">
              <a:solidFill>
                <a:schemeClr val="bg1"/>
              </a:solidFill>
              <a:effectLst>
                <a:glow rad="254000">
                  <a:schemeClr val="tx1">
                    <a:alpha val="60000"/>
                  </a:schemeClr>
                </a:glow>
              </a:effectLst>
            </a:endParaRPr>
          </a:p>
        </p:txBody>
      </p:sp>
      <p:sp>
        <p:nvSpPr>
          <p:cNvPr id="10" name="Oval 9"/>
          <p:cNvSpPr/>
          <p:nvPr/>
        </p:nvSpPr>
        <p:spPr>
          <a:xfrm>
            <a:off x="2398143" y="6991971"/>
            <a:ext cx="448574" cy="30597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22429" y="7366958"/>
            <a:ext cx="224287" cy="23637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028861" y="8642619"/>
            <a:ext cx="3514726" cy="1046440"/>
          </a:xfrm>
          <a:prstGeom prst="rect">
            <a:avLst/>
          </a:prstGeom>
          <a:noFill/>
        </p:spPr>
        <p:txBody>
          <a:bodyPr wrap="square" rtlCol="0">
            <a:spAutoFit/>
          </a:bodyPr>
          <a:lstStyle/>
          <a:p>
            <a:pPr marL="0" lvl="1"/>
            <a:r>
              <a:rPr lang="en-US" sz="1400" b="1" dirty="0" smtClean="0"/>
              <a:t>Scattering and the Blue Sky: </a:t>
            </a:r>
            <a:r>
              <a:rPr lang="en-US" sz="1200" dirty="0" smtClean="0"/>
              <a:t>Clear-sky Rayleigh Scattering is greater in the “Blue” Visible band part of the electromagnetic spectrum than in the “Red” Visible band part.  This Rayleigh scattering  causes the </a:t>
            </a:r>
            <a:r>
              <a:rPr lang="en-US" sz="1200" dirty="0"/>
              <a:t>s</a:t>
            </a:r>
            <a:r>
              <a:rPr lang="en-US" sz="1200" dirty="0" smtClean="0"/>
              <a:t>ky on Earth to be blue.  </a:t>
            </a:r>
            <a:endParaRPr lang="en-US" sz="1200" dirty="0"/>
          </a:p>
        </p:txBody>
      </p:sp>
      <p:sp>
        <p:nvSpPr>
          <p:cNvPr id="12" name="Rectangle 11"/>
          <p:cNvSpPr/>
          <p:nvPr/>
        </p:nvSpPr>
        <p:spPr>
          <a:xfrm>
            <a:off x="3375844" y="4158038"/>
            <a:ext cx="455121" cy="2065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11526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3322" y="7210654"/>
            <a:ext cx="3157980" cy="1870069"/>
          </a:xfrm>
          <a:prstGeom prst="rect">
            <a:avLst/>
          </a:prstGeom>
        </p:spPr>
      </p:pic>
      <p:pic>
        <p:nvPicPr>
          <p:cNvPr id="61" name="Picture 60"/>
          <p:cNvPicPr/>
          <p:nvPr/>
        </p:nvPicPr>
        <p:blipFill>
          <a:blip r:embed="rId5" cstate="print">
            <a:extLst>
              <a:ext uri="{28A0092B-C50C-407E-A947-70E740481C1C}">
                <a14:useLocalDpi xmlns:a14="http://schemas.microsoft.com/office/drawing/2010/main" val="0"/>
              </a:ext>
            </a:extLst>
          </a:blip>
          <a:stretch>
            <a:fillRect/>
          </a:stretch>
        </p:blipFill>
        <p:spPr>
          <a:xfrm>
            <a:off x="2040341" y="1634876"/>
            <a:ext cx="5577840" cy="5586984"/>
          </a:xfrm>
          <a:prstGeom prst="rect">
            <a:avLst/>
          </a:prstGeom>
        </p:spPr>
      </p:pic>
      <p:sp>
        <p:nvSpPr>
          <p:cNvPr id="4" name="TextBox 3"/>
          <p:cNvSpPr txBox="1"/>
          <p:nvPr/>
        </p:nvSpPr>
        <p:spPr>
          <a:xfrm>
            <a:off x="134107" y="1361305"/>
            <a:ext cx="2276584" cy="338554"/>
          </a:xfrm>
          <a:prstGeom prst="rect">
            <a:avLst/>
          </a:prstGeom>
          <a:noFill/>
        </p:spPr>
        <p:txBody>
          <a:bodyPr wrap="square" rtlCol="0">
            <a:spAutoFit/>
          </a:bodyPr>
          <a:lstStyle/>
          <a:p>
            <a:r>
              <a:rPr lang="en-US" sz="1600" b="1" dirty="0" smtClean="0">
                <a:solidFill>
                  <a:schemeClr val="accent1">
                    <a:lumMod val="50000"/>
                  </a:schemeClr>
                </a:solidFill>
              </a:rPr>
              <a:t>Image Interpretation</a:t>
            </a:r>
          </a:p>
        </p:txBody>
      </p:sp>
      <p:sp>
        <p:nvSpPr>
          <p:cNvPr id="15" name="Rectangle 14"/>
          <p:cNvSpPr/>
          <p:nvPr/>
        </p:nvSpPr>
        <p:spPr>
          <a:xfrm>
            <a:off x="5632574" y="7564366"/>
            <a:ext cx="1965086" cy="2482603"/>
          </a:xfrm>
          <a:prstGeom prst="rect">
            <a:avLst/>
          </a:prstGeom>
          <a:ln>
            <a:solidFill>
              <a:schemeClr val="accent1"/>
            </a:solidFill>
          </a:ln>
        </p:spPr>
        <p:txBody>
          <a:bodyPr wrap="square">
            <a:spAutoFit/>
          </a:bodyPr>
          <a:lstStyle/>
          <a:p>
            <a:pPr algn="ctr">
              <a:lnSpc>
                <a:spcPct val="107000"/>
              </a:lnSpc>
              <a:spcAft>
                <a:spcPts val="800"/>
              </a:spcAft>
            </a:pPr>
            <a:r>
              <a:rPr lang="en-US" b="1" u="sng" dirty="0">
                <a:solidFill>
                  <a:schemeClr val="accent5">
                    <a:lumMod val="75000"/>
                  </a:schemeClr>
                </a:solidFill>
              </a:rPr>
              <a:t>Resources</a:t>
            </a:r>
          </a:p>
          <a:p>
            <a:pPr algn="ctr">
              <a:lnSpc>
                <a:spcPct val="107000"/>
              </a:lnSpc>
              <a:spcAft>
                <a:spcPts val="80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BAMS Papers</a:t>
            </a:r>
            <a:b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1200" dirty="0" smtClean="0">
                <a:effectLst/>
                <a:latin typeface="Calibri" panose="020F0502020204030204" pitchFamily="34" charset="0"/>
                <a:ea typeface="Calibri" panose="020F0502020204030204" pitchFamily="34" charset="0"/>
                <a:cs typeface="Times New Roman" panose="02020603050405020304" pitchFamily="18" charset="0"/>
                <a:hlinkClick r:id="rId6"/>
              </a:rPr>
              <a:t>Schmit et al.(2017).</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smtClean="0">
                <a:latin typeface="Calibri" panose="020F0502020204030204" pitchFamily="34" charset="0"/>
                <a:ea typeface="Calibri" panose="020F0502020204030204" pitchFamily="34" charset="0"/>
                <a:cs typeface="Times New Roman" panose="02020603050405020304" pitchFamily="18" charset="0"/>
                <a:hlinkClick r:id="rId7"/>
              </a:rPr>
              <a:t>Miller et al. (2016).</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GOES-R.gov</a:t>
            </a:r>
            <a:r>
              <a:rPr lang="en-US" sz="1200" dirty="0" smtClean="0">
                <a:latin typeface="Calibri" panose="020F0502020204030204" pitchFamily="34" charset="0"/>
                <a:ea typeface="Calibri" panose="020F0502020204030204" pitchFamily="34" charset="0"/>
                <a:cs typeface="Times New Roman" panose="02020603050405020304" pitchFamily="18" charset="0"/>
              </a:rPr>
              <a:t/>
            </a:r>
            <a:br>
              <a:rPr lang="en-US" sz="1200" dirty="0" smtClean="0">
                <a:latin typeface="Calibri" panose="020F0502020204030204" pitchFamily="34" charset="0"/>
                <a:ea typeface="Calibri" panose="020F0502020204030204" pitchFamily="34" charset="0"/>
                <a:cs typeface="Times New Roman" panose="02020603050405020304" pitchFamily="18" charset="0"/>
              </a:rPr>
            </a:br>
            <a:r>
              <a:rPr lang="en-US" sz="1200" u="sng"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B</a:t>
            </a:r>
            <a:r>
              <a:rPr lang="en-US" sz="12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hlinkClick r:id="rId8"/>
              </a:rPr>
              <a:t>and 1 Fact Sheet</a:t>
            </a:r>
            <a:endParaRPr lang="en-US" sz="12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hlinkClick r:id="rId9"/>
              </a:rPr>
              <a:t>GOES-R Aerosol Products</a:t>
            </a:r>
            <a:endParaRPr lang="en-US" sz="12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These links do not work in AWIPS but they do in </a:t>
            </a:r>
            <a:r>
              <a:rPr lang="en-US" sz="1200" b="1" u="sng"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VLab</a:t>
            </a:r>
            <a:endParaRPr lang="en-US"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p:cNvSpPr txBox="1"/>
          <p:nvPr/>
        </p:nvSpPr>
        <p:spPr>
          <a:xfrm>
            <a:off x="133496" y="1645925"/>
            <a:ext cx="1786133" cy="4154984"/>
          </a:xfrm>
          <a:prstGeom prst="rect">
            <a:avLst/>
          </a:prstGeom>
          <a:solidFill>
            <a:schemeClr val="accent1">
              <a:lumMod val="50000"/>
            </a:schemeClr>
          </a:solidFill>
          <a:ln>
            <a:solidFill>
              <a:schemeClr val="accent1">
                <a:lumMod val="50000"/>
              </a:schemeClr>
            </a:solidFill>
          </a:ln>
        </p:spPr>
        <p:txBody>
          <a:bodyPr wrap="square" rtlCol="0">
            <a:spAutoFit/>
          </a:bodyPr>
          <a:lstStyle/>
          <a:p>
            <a:pPr marL="400050"/>
            <a:r>
              <a:rPr lang="en-US" sz="1200" b="1" dirty="0" smtClean="0">
                <a:solidFill>
                  <a:schemeClr val="bg1"/>
                </a:solidFill>
              </a:rPr>
              <a:t>Smoke is very apparent in the Blue band,  but not in the Red</a:t>
            </a:r>
            <a:endParaRPr lang="en-US" sz="1200" i="1" dirty="0" smtClean="0">
              <a:solidFill>
                <a:schemeClr val="bg1"/>
              </a:solidFill>
            </a:endParaRPr>
          </a:p>
          <a:p>
            <a:pPr marL="400050"/>
            <a:endParaRPr lang="en-US" sz="1200" b="1" dirty="0" smtClean="0">
              <a:solidFill>
                <a:schemeClr val="bg1"/>
              </a:solidFill>
            </a:endParaRPr>
          </a:p>
          <a:p>
            <a:pPr marL="400050"/>
            <a:r>
              <a:rPr lang="en-US" sz="1200" b="1" dirty="0" smtClean="0">
                <a:solidFill>
                  <a:schemeClr val="bg1"/>
                </a:solidFill>
              </a:rPr>
              <a:t>Thick dust is apparent in both bands</a:t>
            </a:r>
            <a:endParaRPr lang="en-US" sz="1200" i="1" dirty="0">
              <a:solidFill>
                <a:schemeClr val="bg1"/>
              </a:solidFill>
            </a:endParaRPr>
          </a:p>
          <a:p>
            <a:pPr marL="400050"/>
            <a:endParaRPr lang="en-US" sz="1200" b="1" dirty="0" smtClean="0">
              <a:solidFill>
                <a:schemeClr val="bg1"/>
              </a:solidFill>
            </a:endParaRPr>
          </a:p>
          <a:p>
            <a:pPr marL="400050"/>
            <a:r>
              <a:rPr lang="en-US" sz="1200" b="1" dirty="0" smtClean="0">
                <a:solidFill>
                  <a:schemeClr val="bg1"/>
                </a:solidFill>
              </a:rPr>
              <a:t>Surface Features show more distinctly in the Red band because of better spatial resolution in the Red and enhanced Rayleigh scattering in the Blue </a:t>
            </a:r>
            <a:r>
              <a:rPr lang="en-US" sz="1200" b="1" dirty="0">
                <a:solidFill>
                  <a:schemeClr val="bg1"/>
                </a:solidFill>
              </a:rPr>
              <a:t>b</a:t>
            </a:r>
            <a:r>
              <a:rPr lang="en-US" sz="1200" b="1" dirty="0" smtClean="0">
                <a:solidFill>
                  <a:schemeClr val="bg1"/>
                </a:solidFill>
              </a:rPr>
              <a:t>and</a:t>
            </a:r>
          </a:p>
          <a:p>
            <a:pPr marL="400050"/>
            <a:endParaRPr lang="en-US" sz="1200" b="1" i="1" dirty="0">
              <a:solidFill>
                <a:schemeClr val="bg1"/>
              </a:solidFill>
            </a:endParaRPr>
          </a:p>
          <a:p>
            <a:pPr marL="400050"/>
            <a:r>
              <a:rPr lang="en-US" sz="1200" b="1" dirty="0" smtClean="0">
                <a:solidFill>
                  <a:schemeClr val="bg1"/>
                </a:solidFill>
              </a:rPr>
              <a:t>Clouds look similar in both Blue and Red bands.  </a:t>
            </a:r>
            <a:endParaRPr lang="en-US" sz="1200" dirty="0">
              <a:solidFill>
                <a:schemeClr val="bg1"/>
              </a:solidFill>
            </a:endParaRPr>
          </a:p>
        </p:txBody>
      </p:sp>
      <p:sp>
        <p:nvSpPr>
          <p:cNvPr id="40" name="Text Box 2"/>
          <p:cNvSpPr txBox="1">
            <a:spLocks noChangeArrowheads="1"/>
          </p:cNvSpPr>
          <p:nvPr/>
        </p:nvSpPr>
        <p:spPr bwMode="auto">
          <a:xfrm>
            <a:off x="3635634" y="2212303"/>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1</a:t>
            </a:r>
          </a:p>
        </p:txBody>
      </p:sp>
      <p:cxnSp>
        <p:nvCxnSpPr>
          <p:cNvPr id="46" name="Straight Arrow Connector 45"/>
          <p:cNvCxnSpPr/>
          <p:nvPr/>
        </p:nvCxnSpPr>
        <p:spPr>
          <a:xfrm>
            <a:off x="3910800" y="5121718"/>
            <a:ext cx="258456" cy="69869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 Box 2"/>
          <p:cNvSpPr txBox="1">
            <a:spLocks noChangeArrowheads="1"/>
          </p:cNvSpPr>
          <p:nvPr/>
        </p:nvSpPr>
        <p:spPr bwMode="auto">
          <a:xfrm>
            <a:off x="226747" y="3864180"/>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2"/>
          <p:cNvSpPr txBox="1">
            <a:spLocks noChangeArrowheads="1"/>
          </p:cNvSpPr>
          <p:nvPr/>
        </p:nvSpPr>
        <p:spPr bwMode="auto">
          <a:xfrm>
            <a:off x="226747" y="1953858"/>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
          <p:cNvSpPr txBox="1">
            <a:spLocks noChangeArrowheads="1"/>
          </p:cNvSpPr>
          <p:nvPr/>
        </p:nvSpPr>
        <p:spPr bwMode="auto">
          <a:xfrm>
            <a:off x="239330" y="2774724"/>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Arrow Connector 67"/>
          <p:cNvCxnSpPr/>
          <p:nvPr/>
        </p:nvCxnSpPr>
        <p:spPr>
          <a:xfrm flipV="1">
            <a:off x="4335714" y="8692052"/>
            <a:ext cx="719407" cy="45956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335714" y="9151620"/>
            <a:ext cx="576517" cy="38276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Text Box 2"/>
          <p:cNvSpPr txBox="1">
            <a:spLocks noChangeArrowheads="1"/>
          </p:cNvSpPr>
          <p:nvPr/>
        </p:nvSpPr>
        <p:spPr bwMode="auto">
          <a:xfrm>
            <a:off x="2058432" y="6957423"/>
            <a:ext cx="5529146" cy="264437"/>
          </a:xfrm>
          <a:prstGeom prst="rect">
            <a:avLst/>
          </a:prstGeom>
          <a:solidFill>
            <a:schemeClr val="bg2">
              <a:lumMod val="90000"/>
            </a:schemeClr>
          </a:solidFill>
          <a:ln w="50800">
            <a:solidFill>
              <a:srgbClr val="000000"/>
            </a:solidFill>
          </a:ln>
        </p:spPr>
        <p:txBody>
          <a:bodyPr rot="0" vert="horz" wrap="square" lIns="91440" tIns="45720" rIns="91440" bIns="45720" anchor="t" anchorCtr="0">
            <a:noAutofit/>
          </a:bodyPr>
          <a:lstStyle/>
          <a:p>
            <a:pPr algn="ctr">
              <a:lnSpc>
                <a:spcPct val="107000"/>
              </a:lnSpc>
              <a:spcAft>
                <a:spcPts val="800"/>
              </a:spcAft>
            </a:pPr>
            <a:r>
              <a:rPr lang="en-US" sz="1000" i="1" dirty="0" smtClean="0">
                <a:latin typeface="Calibri" panose="020F0502020204030204" pitchFamily="34" charset="0"/>
                <a:ea typeface="Calibri" panose="020F0502020204030204" pitchFamily="34" charset="0"/>
                <a:cs typeface="Times New Roman" panose="02020603050405020304" pitchFamily="18" charset="0"/>
              </a:rPr>
              <a:t>Blue Band (0.47 </a:t>
            </a:r>
            <a:r>
              <a:rPr lang="en-US" sz="1000" i="1" dirty="0" smtClean="0">
                <a:latin typeface="Symbol" panose="05050102010706020507" pitchFamily="18" charset="2"/>
                <a:ea typeface="Calibri" panose="020F0502020204030204" pitchFamily="34" charset="0"/>
                <a:cs typeface="Times New Roman" panose="02020603050405020304" pitchFamily="18" charset="0"/>
              </a:rPr>
              <a:t>m</a:t>
            </a:r>
            <a:r>
              <a:rPr lang="en-US" sz="1000" i="1" dirty="0" smtClean="0">
                <a:latin typeface="Calibri" panose="020F0502020204030204" pitchFamily="34" charset="0"/>
                <a:ea typeface="Calibri" panose="020F0502020204030204" pitchFamily="34" charset="0"/>
                <a:cs typeface="Times New Roman" panose="02020603050405020304" pitchFamily="18" charset="0"/>
              </a:rPr>
              <a:t>m, top) and Red Band (0.64 </a:t>
            </a:r>
            <a:r>
              <a:rPr lang="en-US" sz="1000" i="1" dirty="0">
                <a:latin typeface="Symbol" panose="05050102010706020507" pitchFamily="18" charset="2"/>
                <a:ea typeface="Calibri" panose="020F0502020204030204" pitchFamily="34" charset="0"/>
                <a:cs typeface="Times New Roman" panose="02020603050405020304" pitchFamily="18" charset="0"/>
              </a:rPr>
              <a:t>m</a:t>
            </a:r>
            <a:r>
              <a:rPr lang="en-US" sz="1000" i="1" dirty="0">
                <a:latin typeface="Calibri" panose="020F0502020204030204" pitchFamily="34" charset="0"/>
                <a:ea typeface="Calibri" panose="020F0502020204030204" pitchFamily="34" charset="0"/>
                <a:cs typeface="Times New Roman" panose="02020603050405020304" pitchFamily="18" charset="0"/>
              </a:rPr>
              <a:t>m, </a:t>
            </a:r>
            <a:r>
              <a:rPr lang="en-US" sz="1000" i="1" dirty="0" smtClean="0">
                <a:latin typeface="Calibri" panose="020F0502020204030204" pitchFamily="34" charset="0"/>
                <a:ea typeface="Calibri" panose="020F0502020204030204" pitchFamily="34" charset="0"/>
                <a:cs typeface="Times New Roman" panose="02020603050405020304" pitchFamily="18" charset="0"/>
              </a:rPr>
              <a:t>bottom) at 22:47 UTC on 28 March 2017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Text Box 2"/>
          <p:cNvSpPr txBox="1">
            <a:spLocks noChangeArrowheads="1"/>
          </p:cNvSpPr>
          <p:nvPr/>
        </p:nvSpPr>
        <p:spPr bwMode="auto">
          <a:xfrm>
            <a:off x="5620257" y="5052640"/>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2</a:t>
            </a:r>
          </a:p>
        </p:txBody>
      </p:sp>
      <p:cxnSp>
        <p:nvCxnSpPr>
          <p:cNvPr id="85" name="Straight Arrow Connector 84"/>
          <p:cNvCxnSpPr/>
          <p:nvPr/>
        </p:nvCxnSpPr>
        <p:spPr>
          <a:xfrm flipH="1" flipV="1">
            <a:off x="3910800" y="1627307"/>
            <a:ext cx="849827" cy="757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8" name="Text Box 2"/>
          <p:cNvSpPr txBox="1">
            <a:spLocks noChangeArrowheads="1"/>
          </p:cNvSpPr>
          <p:nvPr/>
        </p:nvSpPr>
        <p:spPr bwMode="auto">
          <a:xfrm>
            <a:off x="3617188" y="5849769"/>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endPar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p:cNvSpPr txBox="1"/>
          <p:nvPr/>
        </p:nvSpPr>
        <p:spPr>
          <a:xfrm>
            <a:off x="2058432" y="4646715"/>
            <a:ext cx="1043941" cy="276999"/>
          </a:xfrm>
          <a:prstGeom prst="rect">
            <a:avLst/>
          </a:prstGeom>
          <a:noFill/>
          <a:effectLst>
            <a:glow rad="127000">
              <a:schemeClr val="bg1"/>
            </a:glow>
            <a:softEdge rad="317500"/>
          </a:effectLst>
        </p:spPr>
        <p:txBody>
          <a:bodyPr wrap="square" rtlCol="0">
            <a:spAutoFit/>
          </a:bodyPr>
          <a:lstStyle/>
          <a:p>
            <a:pPr algn="ctr"/>
            <a:r>
              <a:rPr lang="en-US" sz="1200" b="1" dirty="0" smtClean="0">
                <a:solidFill>
                  <a:schemeClr val="bg1"/>
                </a:solidFill>
                <a:effectLst>
                  <a:glow rad="254000">
                    <a:schemeClr val="tx1">
                      <a:alpha val="60000"/>
                    </a:schemeClr>
                  </a:glow>
                </a:effectLst>
              </a:rPr>
              <a:t>Mexico</a:t>
            </a:r>
            <a:endParaRPr lang="en-US" sz="1200" b="1" dirty="0">
              <a:solidFill>
                <a:schemeClr val="bg1"/>
              </a:solidFill>
              <a:effectLst>
                <a:glow rad="254000">
                  <a:schemeClr val="tx1">
                    <a:alpha val="60000"/>
                  </a:schemeClr>
                </a:glow>
              </a:effectLst>
            </a:endParaRPr>
          </a:p>
        </p:txBody>
      </p:sp>
      <p:cxnSp>
        <p:nvCxnSpPr>
          <p:cNvPr id="79" name="Straight Arrow Connector 78"/>
          <p:cNvCxnSpPr/>
          <p:nvPr/>
        </p:nvCxnSpPr>
        <p:spPr>
          <a:xfrm flipH="1" flipV="1">
            <a:off x="3521136" y="8293302"/>
            <a:ext cx="536478" cy="15334"/>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4406663" y="8556753"/>
            <a:ext cx="142155" cy="89714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26468" y="5837946"/>
            <a:ext cx="276038" cy="322845"/>
          </a:xfrm>
          <a:prstGeom prst="rect">
            <a:avLst/>
          </a:prstGeom>
        </p:spPr>
        <p:txBody>
          <a:bodyPr wrap="none">
            <a:sp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3</a:t>
            </a:r>
          </a:p>
        </p:txBody>
      </p:sp>
      <p:grpSp>
        <p:nvGrpSpPr>
          <p:cNvPr id="54" name="Group 53"/>
          <p:cNvGrpSpPr/>
          <p:nvPr/>
        </p:nvGrpSpPr>
        <p:grpSpPr>
          <a:xfrm>
            <a:off x="0" y="0"/>
            <a:ext cx="7772400" cy="1394143"/>
            <a:chOff x="800100" y="2100263"/>
            <a:chExt cx="7772400" cy="1394143"/>
          </a:xfrm>
        </p:grpSpPr>
        <p:grpSp>
          <p:nvGrpSpPr>
            <p:cNvPr id="56" name="Group 55"/>
            <p:cNvGrpSpPr/>
            <p:nvPr/>
          </p:nvGrpSpPr>
          <p:grpSpPr>
            <a:xfrm>
              <a:off x="800100" y="2100263"/>
              <a:ext cx="7772400" cy="1394143"/>
              <a:chOff x="800101" y="2100263"/>
              <a:chExt cx="7772400" cy="1394143"/>
            </a:xfrm>
          </p:grpSpPr>
          <p:pic>
            <p:nvPicPr>
              <p:cNvPr id="90" name="Picture 8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91" name="Rectangle 90"/>
              <p:cNvSpPr/>
              <p:nvPr/>
            </p:nvSpPr>
            <p:spPr>
              <a:xfrm>
                <a:off x="800101" y="2987231"/>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Blue Band</a:t>
                </a:r>
                <a:endParaRPr lang="en-US" sz="3600" b="1" dirty="0">
                  <a:solidFill>
                    <a:schemeClr val="tx1"/>
                  </a:solidFill>
                  <a:latin typeface="Calibri Light" panose="020F0302020204030204" pitchFamily="34" charset="0"/>
                  <a:cs typeface="Arial" panose="020B0604020202020204" pitchFamily="34" charset="0"/>
                </a:endParaRPr>
              </a:p>
            </p:txBody>
          </p:sp>
          <p:sp>
            <p:nvSpPr>
              <p:cNvPr id="92" name="Rectangle 91"/>
              <p:cNvSpPr/>
              <p:nvPr/>
            </p:nvSpPr>
            <p:spPr>
              <a:xfrm>
                <a:off x="800101" y="2255711"/>
                <a:ext cx="7751266" cy="57934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rPr>
                  <a:t>     ABI </a:t>
                </a:r>
                <a:r>
                  <a:rPr lang="en-US" sz="3600" dirty="0">
                    <a:effectLst>
                      <a:outerShdw blurRad="38100" dist="38100" dir="2700000" algn="tl">
                        <a:srgbClr val="000000">
                          <a:alpha val="43137"/>
                        </a:srgbClr>
                      </a:outerShdw>
                    </a:effectLst>
                  </a:rPr>
                  <a:t>Band </a:t>
                </a:r>
                <a:r>
                  <a:rPr lang="en-US" sz="3600" dirty="0" smtClean="0">
                    <a:effectLst>
                      <a:outerShdw blurRad="38100" dist="38100" dir="2700000" algn="tl">
                        <a:srgbClr val="000000">
                          <a:alpha val="43137"/>
                        </a:srgbClr>
                      </a:outerShdw>
                    </a:effectLst>
                  </a:rPr>
                  <a:t>1 (0.47  </a:t>
                </a:r>
                <a:r>
                  <a:rPr lang="en-US" sz="3600" dirty="0">
                    <a:effectLst>
                      <a:outerShdw blurRad="38100" dist="38100" dir="2700000" algn="tl">
                        <a:srgbClr val="000000">
                          <a:alpha val="43137"/>
                        </a:srgbClr>
                      </a:outerShdw>
                    </a:effectLst>
                    <a:latin typeface="Symbol" panose="05050102010706020507" pitchFamily="18" charset="2"/>
                  </a:rPr>
                  <a:t>m</a:t>
                </a:r>
                <a:r>
                  <a:rPr lang="en-US" sz="3600" dirty="0">
                    <a:effectLst>
                      <a:outerShdw blurRad="38100" dist="38100" dir="2700000" algn="tl">
                        <a:srgbClr val="000000">
                          <a:alpha val="43137"/>
                        </a:srgbClr>
                      </a:outerShdw>
                    </a:effectLst>
                  </a:rPr>
                  <a:t>m)</a:t>
                </a:r>
              </a:p>
            </p:txBody>
          </p:sp>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29279" y="2996375"/>
                <a:ext cx="550843" cy="457200"/>
              </a:xfrm>
              <a:prstGeom prst="rect">
                <a:avLst/>
              </a:prstGeom>
            </p:spPr>
          </p:pic>
          <p:pic>
            <p:nvPicPr>
              <p:cNvPr id="94" name="Picture 9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2981" y="2319719"/>
                <a:ext cx="1720121" cy="1097280"/>
              </a:xfrm>
              <a:prstGeom prst="rect">
                <a:avLst/>
              </a:prstGeom>
            </p:spPr>
          </p:pic>
          <p:pic>
            <p:nvPicPr>
              <p:cNvPr id="95" name="Picture 9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23277" y="2996375"/>
                <a:ext cx="457200" cy="457200"/>
              </a:xfrm>
              <a:prstGeom prst="rect">
                <a:avLst/>
              </a:prstGeom>
            </p:spPr>
          </p:pic>
        </p:grpSp>
        <p:cxnSp>
          <p:nvCxnSpPr>
            <p:cNvPr id="89" name="Straight Connector 88"/>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919629" y="8993828"/>
            <a:ext cx="3657997" cy="1015663"/>
          </a:xfrm>
          <a:prstGeom prst="rect">
            <a:avLst/>
          </a:prstGeom>
          <a:noFill/>
        </p:spPr>
        <p:txBody>
          <a:bodyPr wrap="square" rtlCol="0">
            <a:spAutoFit/>
          </a:bodyPr>
          <a:lstStyle/>
          <a:p>
            <a:r>
              <a:rPr lang="en-US" sz="1200" dirty="0" smtClean="0"/>
              <a:t>Above:  ABI </a:t>
            </a:r>
            <a:r>
              <a:rPr lang="en-US" sz="1200" dirty="0"/>
              <a:t>visible spectral bands (black solid lines) and atmospheric transmittance (grey line).  </a:t>
            </a:r>
            <a:r>
              <a:rPr lang="en-US" sz="1200" dirty="0" smtClean="0"/>
              <a:t>There is decreased </a:t>
            </a:r>
            <a:r>
              <a:rPr lang="en-US" sz="1200" dirty="0"/>
              <a:t>transmittance (increased scattering) at shorter </a:t>
            </a:r>
            <a:r>
              <a:rPr lang="en-US" sz="1200"/>
              <a:t>wavelengths</a:t>
            </a:r>
            <a:r>
              <a:rPr lang="en-US" sz="1200" smtClean="0"/>
              <a:t>. </a:t>
            </a:r>
            <a:r>
              <a:rPr lang="en-US" sz="1200" dirty="0" smtClean="0"/>
              <a:t>(</a:t>
            </a:r>
            <a:r>
              <a:rPr lang="en-US" sz="1200" dirty="0"/>
              <a:t>Credit: CIMSS and ASTER spectral library and Mat </a:t>
            </a:r>
            <a:r>
              <a:rPr lang="en-US" sz="1200" dirty="0" err="1"/>
              <a:t>Gunshor</a:t>
            </a:r>
            <a:r>
              <a:rPr lang="en-US" sz="1200" dirty="0"/>
              <a:t>)</a:t>
            </a:r>
          </a:p>
        </p:txBody>
      </p:sp>
      <p:sp>
        <p:nvSpPr>
          <p:cNvPr id="48" name="Text Box 2"/>
          <p:cNvSpPr txBox="1">
            <a:spLocks noChangeArrowheads="1"/>
          </p:cNvSpPr>
          <p:nvPr/>
        </p:nvSpPr>
        <p:spPr bwMode="auto">
          <a:xfrm>
            <a:off x="3652355" y="4973784"/>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1</a:t>
            </a:r>
          </a:p>
        </p:txBody>
      </p:sp>
      <p:sp>
        <p:nvSpPr>
          <p:cNvPr id="49" name="Text Box 2"/>
          <p:cNvSpPr txBox="1">
            <a:spLocks noChangeArrowheads="1"/>
          </p:cNvSpPr>
          <p:nvPr/>
        </p:nvSpPr>
        <p:spPr bwMode="auto">
          <a:xfrm>
            <a:off x="5620256" y="2280153"/>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2</a:t>
            </a:r>
          </a:p>
        </p:txBody>
      </p:sp>
      <p:cxnSp>
        <p:nvCxnSpPr>
          <p:cNvPr id="50" name="Straight Arrow Connector 49"/>
          <p:cNvCxnSpPr/>
          <p:nvPr/>
        </p:nvCxnSpPr>
        <p:spPr>
          <a:xfrm>
            <a:off x="3895550" y="2356431"/>
            <a:ext cx="258456" cy="69869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 Box 2"/>
          <p:cNvSpPr txBox="1">
            <a:spLocks noChangeArrowheads="1"/>
          </p:cNvSpPr>
          <p:nvPr/>
        </p:nvSpPr>
        <p:spPr bwMode="auto">
          <a:xfrm>
            <a:off x="3651620" y="3363872"/>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3</a:t>
            </a:r>
          </a:p>
        </p:txBody>
      </p:sp>
      <p:sp>
        <p:nvSpPr>
          <p:cNvPr id="59" name="TextBox 58"/>
          <p:cNvSpPr txBox="1"/>
          <p:nvPr/>
        </p:nvSpPr>
        <p:spPr>
          <a:xfrm>
            <a:off x="2058431" y="1795240"/>
            <a:ext cx="1043941" cy="276999"/>
          </a:xfrm>
          <a:prstGeom prst="rect">
            <a:avLst/>
          </a:prstGeom>
          <a:noFill/>
          <a:effectLst>
            <a:glow rad="127000">
              <a:schemeClr val="bg1"/>
            </a:glow>
            <a:softEdge rad="317500"/>
          </a:effectLst>
        </p:spPr>
        <p:txBody>
          <a:bodyPr wrap="square" rtlCol="0">
            <a:spAutoFit/>
          </a:bodyPr>
          <a:lstStyle/>
          <a:p>
            <a:pPr algn="ctr"/>
            <a:r>
              <a:rPr lang="en-US" sz="1200" b="1" dirty="0" smtClean="0">
                <a:solidFill>
                  <a:schemeClr val="bg1"/>
                </a:solidFill>
                <a:effectLst>
                  <a:glow rad="254000">
                    <a:schemeClr val="tx1">
                      <a:alpha val="60000"/>
                    </a:schemeClr>
                  </a:glow>
                </a:effectLst>
              </a:rPr>
              <a:t>Mexico</a:t>
            </a:r>
            <a:endParaRPr lang="en-US" sz="1200" b="1" dirty="0">
              <a:solidFill>
                <a:schemeClr val="bg1"/>
              </a:solidFill>
              <a:effectLst>
                <a:glow rad="254000">
                  <a:schemeClr val="tx1">
                    <a:alpha val="60000"/>
                  </a:schemeClr>
                </a:glow>
              </a:effectLst>
            </a:endParaRPr>
          </a:p>
        </p:txBody>
      </p:sp>
      <p:sp>
        <p:nvSpPr>
          <p:cNvPr id="39" name="Text Box 2"/>
          <p:cNvSpPr txBox="1">
            <a:spLocks noChangeArrowheads="1"/>
          </p:cNvSpPr>
          <p:nvPr/>
        </p:nvSpPr>
        <p:spPr bwMode="auto">
          <a:xfrm>
            <a:off x="4548818" y="1795240"/>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4</a:t>
            </a:r>
            <a:endPar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
          <p:cNvSpPr txBox="1">
            <a:spLocks noChangeArrowheads="1"/>
          </p:cNvSpPr>
          <p:nvPr/>
        </p:nvSpPr>
        <p:spPr bwMode="auto">
          <a:xfrm>
            <a:off x="4566194" y="4656518"/>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4</a:t>
            </a:r>
            <a:endPar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
          <p:cNvSpPr txBox="1">
            <a:spLocks noChangeArrowheads="1"/>
          </p:cNvSpPr>
          <p:nvPr/>
        </p:nvSpPr>
        <p:spPr bwMode="auto">
          <a:xfrm>
            <a:off x="226745" y="5236520"/>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296633" y="3753293"/>
            <a:ext cx="1016625" cy="369332"/>
          </a:xfrm>
          <a:prstGeom prst="rect">
            <a:avLst/>
          </a:prstGeom>
          <a:noFill/>
        </p:spPr>
        <p:txBody>
          <a:bodyPr wrap="none" rtlCol="0">
            <a:spAutoFit/>
          </a:bodyPr>
          <a:lstStyle/>
          <a:p>
            <a:r>
              <a:rPr lang="en-US" b="1" dirty="0">
                <a:solidFill>
                  <a:srgbClr val="0070C0"/>
                </a:solidFill>
                <a:effectLst>
                  <a:outerShdw blurRad="38100" dist="38100" dir="2700000" algn="tl">
                    <a:srgbClr val="000000">
                      <a:alpha val="43137"/>
                    </a:srgbClr>
                  </a:outerShdw>
                </a:effectLst>
              </a:rPr>
              <a:t>0.47  </a:t>
            </a:r>
            <a:r>
              <a:rPr lang="en-US" b="1" dirty="0">
                <a:solidFill>
                  <a:srgbClr val="0070C0"/>
                </a:solidFill>
                <a:effectLst>
                  <a:outerShdw blurRad="38100" dist="38100" dir="2700000" algn="tl">
                    <a:srgbClr val="000000">
                      <a:alpha val="43137"/>
                    </a:srgbClr>
                  </a:outerShdw>
                </a:effectLst>
                <a:latin typeface="Symbol" panose="05050102010706020507" pitchFamily="18" charset="2"/>
              </a:rPr>
              <a:t>m</a:t>
            </a:r>
            <a:r>
              <a:rPr lang="en-US" b="1" dirty="0">
                <a:solidFill>
                  <a:srgbClr val="0070C0"/>
                </a:solidFill>
                <a:effectLst>
                  <a:outerShdw blurRad="38100" dist="38100" dir="2700000" algn="tl">
                    <a:srgbClr val="000000">
                      <a:alpha val="43137"/>
                    </a:srgbClr>
                  </a:outerShdw>
                </a:effectLst>
              </a:rPr>
              <a:t>m</a:t>
            </a:r>
            <a:endParaRPr lang="en-US" b="1" dirty="0">
              <a:solidFill>
                <a:srgbClr val="0070C0"/>
              </a:solidFill>
            </a:endParaRPr>
          </a:p>
        </p:txBody>
      </p:sp>
      <p:sp>
        <p:nvSpPr>
          <p:cNvPr id="44" name="TextBox 43"/>
          <p:cNvSpPr txBox="1"/>
          <p:nvPr/>
        </p:nvSpPr>
        <p:spPr>
          <a:xfrm>
            <a:off x="2296632" y="6340647"/>
            <a:ext cx="1016625" cy="369332"/>
          </a:xfrm>
          <a:prstGeom prst="rect">
            <a:avLst/>
          </a:prstGeom>
          <a:no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rPr>
              <a:t>0.64  </a:t>
            </a:r>
            <a:r>
              <a:rPr lang="en-US" b="1" dirty="0">
                <a:solidFill>
                  <a:srgbClr val="FF0000"/>
                </a:solidFill>
                <a:effectLst>
                  <a:outerShdw blurRad="38100" dist="38100" dir="2700000" algn="tl">
                    <a:srgbClr val="000000">
                      <a:alpha val="43137"/>
                    </a:srgbClr>
                  </a:outerShdw>
                </a:effectLst>
                <a:latin typeface="Symbol" panose="05050102010706020507" pitchFamily="18" charset="2"/>
              </a:rPr>
              <a:t>m</a:t>
            </a:r>
            <a:r>
              <a:rPr lang="en-US" b="1" dirty="0">
                <a:solidFill>
                  <a:srgbClr val="FF0000"/>
                </a:solidFill>
                <a:effectLst>
                  <a:outerShdw blurRad="38100" dist="38100" dir="2700000" algn="tl">
                    <a:srgbClr val="000000">
                      <a:alpha val="43137"/>
                    </a:srgbClr>
                  </a:outerShdw>
                </a:effectLst>
              </a:rPr>
              <a:t>m</a:t>
            </a:r>
            <a:endParaRPr lang="en-US" b="1" dirty="0">
              <a:solidFill>
                <a:srgbClr val="FF0000"/>
              </a:solidFill>
            </a:endParaRPr>
          </a:p>
        </p:txBody>
      </p:sp>
      <p:pic>
        <p:nvPicPr>
          <p:cNvPr id="45" name="Picture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107" y="5918364"/>
            <a:ext cx="1775210" cy="1775210"/>
          </a:xfrm>
          <a:prstGeom prst="rect">
            <a:avLst/>
          </a:prstGeom>
        </p:spPr>
      </p:pic>
      <p:sp>
        <p:nvSpPr>
          <p:cNvPr id="47" name="TextBox 46"/>
          <p:cNvSpPr txBox="1"/>
          <p:nvPr/>
        </p:nvSpPr>
        <p:spPr>
          <a:xfrm>
            <a:off x="165390" y="7777953"/>
            <a:ext cx="1688091" cy="1938992"/>
          </a:xfrm>
          <a:prstGeom prst="rect">
            <a:avLst/>
          </a:prstGeom>
          <a:noFill/>
        </p:spPr>
        <p:txBody>
          <a:bodyPr wrap="square" rtlCol="0">
            <a:spAutoFit/>
          </a:bodyPr>
          <a:lstStyle/>
          <a:p>
            <a:r>
              <a:rPr lang="en-US" sz="1200" dirty="0" smtClean="0"/>
              <a:t>The “natural” True Color image above, from CIMSS, was created using Blue, Red and Veggie bands.  This image was not corrected for the Rayleigh Scattering that is present in the “Blue” band.</a:t>
            </a:r>
            <a:endParaRPr lang="en-US" sz="1200" dirty="0"/>
          </a:p>
        </p:txBody>
      </p:sp>
    </p:spTree>
    <p:custDataLst>
      <p:tags r:id="rId1"/>
    </p:custDataLst>
    <p:extLst>
      <p:ext uri="{BB962C8B-B14F-4D97-AF65-F5344CB8AC3E}">
        <p14:creationId xmlns:p14="http://schemas.microsoft.com/office/powerpoint/2010/main" val="338784615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17818</TotalTime>
  <Words>559</Words>
  <Application>Microsoft Macintosh PowerPoint</Application>
  <PresentationFormat>Custom</PresentationFormat>
  <Paragraphs>88</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Berndt, Emily B. (MSFC-ZP11)[UAH]</dc:creator>
  <cp:lastModifiedBy>kbah Bah</cp:lastModifiedBy>
  <cp:revision>247</cp:revision>
  <cp:lastPrinted>2017-04-20T14:26:12Z</cp:lastPrinted>
  <dcterms:created xsi:type="dcterms:W3CDTF">2015-10-16T20:43:56Z</dcterms:created>
  <dcterms:modified xsi:type="dcterms:W3CDTF">2018-06-21T19:04:52Z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27F06B96-A49E-4F4E-956A-CCCBECE2E721</vt:lpwstr>
  </property>
  <property fmtid="{D5CDD505-2E9C-101B-9397-08002B2CF9AE}" pid="3" name="ArticulatePath">
    <vt:lpwstr>test_ntmicro_template2</vt:lpwstr>
  </property>
</Properties>
</file>