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8" r:id="rId2"/>
    <p:sldId id="257" r:id="rId3"/>
  </p:sldIdLst>
  <p:sldSz cx="7772400" cy="10058400"/>
  <p:notesSz cx="7010400" cy="92964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dt, Emily B. (MSFC-ZP11)" initials="BEB(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CFCA"/>
    <a:srgbClr val="A2299C"/>
    <a:srgbClr val="C01B1C"/>
    <a:srgbClr val="C73531"/>
    <a:srgbClr val="D9442C"/>
    <a:srgbClr val="D84435"/>
    <a:srgbClr val="B42650"/>
    <a:srgbClr val="A7EA8F"/>
    <a:srgbClr val="9CCFCB"/>
    <a:srgbClr val="6921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3464" autoAdjust="0"/>
    <p:restoredTop sz="94660"/>
  </p:normalViewPr>
  <p:slideViewPr>
    <p:cSldViewPr snapToGrid="0">
      <p:cViewPr>
        <p:scale>
          <a:sx n="100" d="100"/>
          <a:sy n="100" d="100"/>
        </p:scale>
        <p:origin x="-2672" y="108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tags" Target="tags/tag1.xml"/><Relationship Id="rId7" Type="http://schemas.openxmlformats.org/officeDocument/2006/relationships/commentAuthors" Target="commentAuthors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9550A-7D00-4DBF-AEC5-FC39B8AED59E}" type="datetimeFigureOut">
              <a:rPr lang="en-US" smtClean="0"/>
              <a:t>6/21/18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3938" y="1162050"/>
            <a:ext cx="24225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25256-C801-4F72-87B0-1908C92F3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40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5256-C801-4F72-87B0-1908C92F30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00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5256-C801-4F72-87B0-1908C92F30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52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6/21/18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76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6/21/18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66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6/21/18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22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6/21/18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74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6/21/18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57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6/21/18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8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6/21/18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97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6/21/18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23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6/21/18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32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6/21/18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67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6/21/18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14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96C6A-4D27-4A47-819C-56391BDF8272}" type="datetimeFigureOut">
              <a:rPr lang="en-US" smtClean="0"/>
              <a:t>6/21/18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jp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4" Type="http://schemas.openxmlformats.org/officeDocument/2006/relationships/image" Target="../media/image8.png"/><Relationship Id="rId5" Type="http://schemas.openxmlformats.org/officeDocument/2006/relationships/hyperlink" Target="http://journals.ametsoc.org/doi/abs/10.1175/BAMS-D-15-00230.1" TargetMode="External"/><Relationship Id="rId6" Type="http://schemas.openxmlformats.org/officeDocument/2006/relationships/hyperlink" Target="http://www.goes-r.gov/education/docs/ABI-bands-FS/Band_16FS_CO2_LW_IR_FINAL.pdf" TargetMode="External"/><Relationship Id="rId7" Type="http://schemas.openxmlformats.org/officeDocument/2006/relationships/image" Target="../media/image3.jp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269" y="6957297"/>
            <a:ext cx="3591753" cy="27108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56" y="1572768"/>
            <a:ext cx="4242816" cy="2909691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71450" y="4842176"/>
            <a:ext cx="3581401" cy="32918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71450" y="1572768"/>
            <a:ext cx="3089222" cy="29238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Why is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the CO</a:t>
            </a:r>
            <a:r>
              <a:rPr lang="en-US" sz="1600" b="1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 Band Important?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200" dirty="0" smtClean="0"/>
              <a:t>Products derived using the infrared 13.3 </a:t>
            </a:r>
            <a:r>
              <a:rPr lang="en-US" sz="1200" dirty="0" err="1"/>
              <a:t>μm</a:t>
            </a:r>
            <a:r>
              <a:rPr lang="en-US" sz="1200" dirty="0"/>
              <a:t> </a:t>
            </a:r>
            <a:r>
              <a:rPr lang="en-US" sz="1200" dirty="0" smtClean="0"/>
              <a:t>“Carbon </a:t>
            </a:r>
            <a:r>
              <a:rPr lang="en-US" sz="1200" dirty="0"/>
              <a:t>D</a:t>
            </a:r>
            <a:r>
              <a:rPr lang="en-US" sz="1200" dirty="0" smtClean="0"/>
              <a:t>ioxide</a:t>
            </a:r>
            <a:r>
              <a:rPr lang="en-US" sz="1200" dirty="0"/>
              <a:t>” band </a:t>
            </a:r>
            <a:r>
              <a:rPr lang="en-US" sz="1200" dirty="0" smtClean="0"/>
              <a:t>can be used to delineate the tropopause, to estimate cloud-top heights, to discern the level of Derived Motion Winds, to supplement </a:t>
            </a:r>
            <a:r>
              <a:rPr lang="en-US" sz="1200" dirty="0"/>
              <a:t>Automated Surface Observing System (</a:t>
            </a:r>
            <a:r>
              <a:rPr lang="en-US" sz="1200" dirty="0" smtClean="0"/>
              <a:t>ASOS) sky observations and to identify Volcanic Ash.  The </a:t>
            </a:r>
            <a:r>
              <a:rPr lang="en-US" sz="1200" dirty="0"/>
              <a:t>13.3 </a:t>
            </a:r>
            <a:r>
              <a:rPr lang="en-US" sz="1200" dirty="0" err="1"/>
              <a:t>μm</a:t>
            </a:r>
            <a:r>
              <a:rPr lang="en-US" sz="1200" dirty="0"/>
              <a:t> </a:t>
            </a:r>
            <a:r>
              <a:rPr lang="en-US" sz="1200" dirty="0" smtClean="0"/>
              <a:t>band </a:t>
            </a:r>
            <a:r>
              <a:rPr lang="en-US" sz="1200" dirty="0"/>
              <a:t>is vital for </a:t>
            </a:r>
            <a:r>
              <a:rPr lang="en-US" sz="1200" dirty="0" smtClean="0"/>
              <a:t>Baseline Products</a:t>
            </a:r>
            <a:r>
              <a:rPr lang="en-US" sz="1200" dirty="0"/>
              <a:t>; that is demonstrated by its presence on heritage GOES Imagers and </a:t>
            </a:r>
            <a:r>
              <a:rPr lang="en-US" sz="1200" dirty="0" smtClean="0"/>
              <a:t>Sounders. Despite its importance in products, the CO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 channel is typically not used for </a:t>
            </a:r>
            <a:r>
              <a:rPr lang="en-US" sz="1200" dirty="0"/>
              <a:t>visual interpretation of weather </a:t>
            </a:r>
            <a:r>
              <a:rPr lang="en-US" sz="1200" dirty="0" smtClean="0"/>
              <a:t>events.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171450" y="4826103"/>
            <a:ext cx="349140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/>
              <a:t>Primary </a:t>
            </a:r>
            <a:r>
              <a:rPr lang="en-US" sz="1400" b="1" u="sng" dirty="0" smtClean="0"/>
              <a:t>Application</a:t>
            </a:r>
            <a:r>
              <a:rPr lang="en-US" sz="1400" b="1" dirty="0" smtClean="0"/>
              <a:t>: </a:t>
            </a:r>
            <a:r>
              <a:rPr lang="en-US" sz="1400" dirty="0" smtClean="0"/>
              <a:t>The </a:t>
            </a:r>
            <a:r>
              <a:rPr lang="en-US" sz="1400" dirty="0"/>
              <a:t>13.3 </a:t>
            </a:r>
            <a:r>
              <a:rPr lang="en-US" sz="1400" dirty="0" err="1"/>
              <a:t>μm</a:t>
            </a:r>
            <a:r>
              <a:rPr lang="en-US" sz="1400" dirty="0"/>
              <a:t> band on the ABI is used </a:t>
            </a:r>
            <a:r>
              <a:rPr lang="en-US" sz="1400" dirty="0" smtClean="0"/>
              <a:t>in many GOES-16 Baseline </a:t>
            </a:r>
            <a:r>
              <a:rPr lang="en-US" sz="1400" dirty="0"/>
              <a:t>P</a:t>
            </a:r>
            <a:r>
              <a:rPr lang="en-US" sz="1400" dirty="0" smtClean="0"/>
              <a:t>roducts</a:t>
            </a:r>
            <a:r>
              <a:rPr lang="en-US" sz="1400" dirty="0"/>
              <a:t>. These </a:t>
            </a:r>
            <a:r>
              <a:rPr lang="en-US" sz="1400" dirty="0" smtClean="0"/>
              <a:t>products include cloud mask, cloud-top height</a:t>
            </a:r>
            <a:r>
              <a:rPr lang="en-US" sz="1400" dirty="0"/>
              <a:t>, pressure, and temperature. </a:t>
            </a:r>
            <a:r>
              <a:rPr lang="en-US" sz="1400" dirty="0" smtClean="0"/>
              <a:t> This </a:t>
            </a:r>
            <a:r>
              <a:rPr lang="en-US" sz="1400" dirty="0"/>
              <a:t>band is </a:t>
            </a:r>
            <a:r>
              <a:rPr lang="en-US" sz="1400" dirty="0" smtClean="0"/>
              <a:t>an </a:t>
            </a:r>
            <a:r>
              <a:rPr lang="en-US" sz="1400" dirty="0"/>
              <a:t>input to the </a:t>
            </a:r>
            <a:r>
              <a:rPr lang="en-US" sz="1400" dirty="0" smtClean="0"/>
              <a:t>legacy </a:t>
            </a:r>
            <a:r>
              <a:rPr lang="en-US" sz="1400" dirty="0"/>
              <a:t>moisture and temperature </a:t>
            </a:r>
            <a:r>
              <a:rPr lang="en-US" sz="1400" dirty="0" smtClean="0"/>
              <a:t>profiles</a:t>
            </a:r>
            <a:r>
              <a:rPr lang="en-US" sz="1400" dirty="0"/>
              <a:t>, and </a:t>
            </a:r>
            <a:r>
              <a:rPr lang="en-US" sz="1400" dirty="0" smtClean="0"/>
              <a:t>hence is used for </a:t>
            </a:r>
            <a:r>
              <a:rPr lang="en-US" sz="1400" dirty="0"/>
              <a:t>the products </a:t>
            </a:r>
            <a:r>
              <a:rPr lang="en-US" sz="1400" dirty="0" smtClean="0"/>
              <a:t>derived </a:t>
            </a:r>
            <a:r>
              <a:rPr lang="en-US" sz="1400" dirty="0"/>
              <a:t>from the profiles, such as </a:t>
            </a:r>
            <a:r>
              <a:rPr lang="en-US" sz="1400" dirty="0" smtClean="0"/>
              <a:t>total </a:t>
            </a:r>
            <a:r>
              <a:rPr lang="en-US" sz="1400" dirty="0" err="1"/>
              <a:t>precipitable</a:t>
            </a:r>
            <a:r>
              <a:rPr lang="en-US" sz="1400" dirty="0"/>
              <a:t> water and stability </a:t>
            </a:r>
            <a:r>
              <a:rPr lang="en-US" sz="1400" dirty="0" smtClean="0"/>
              <a:t>indices</a:t>
            </a:r>
            <a:r>
              <a:rPr lang="en-US" sz="1400" dirty="0"/>
              <a:t>. This band is also used in the </a:t>
            </a:r>
            <a:r>
              <a:rPr lang="en-US" sz="1400" dirty="0" smtClean="0"/>
              <a:t>quantitative </a:t>
            </a:r>
            <a:r>
              <a:rPr lang="en-US" sz="1400" dirty="0"/>
              <a:t>volcanic ash detection </a:t>
            </a:r>
            <a:r>
              <a:rPr lang="en-US" sz="1400" dirty="0" smtClean="0"/>
              <a:t>and </a:t>
            </a:r>
            <a:r>
              <a:rPr lang="en-US" sz="1400" dirty="0"/>
              <a:t>height </a:t>
            </a:r>
            <a:r>
              <a:rPr lang="en-US" sz="1400" dirty="0" smtClean="0"/>
              <a:t>algorithm</a:t>
            </a:r>
          </a:p>
          <a:p>
            <a:endParaRPr lang="en-US" sz="1400" dirty="0"/>
          </a:p>
          <a:p>
            <a:r>
              <a:rPr lang="en-US" sz="1400" dirty="0" smtClean="0"/>
              <a:t>Because the CO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band has a muted view of surface features, it can be used to create RGBs that highlight features at upper levels.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70102" y="4482459"/>
            <a:ext cx="3582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Impact on Operations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60270" y="4826103"/>
            <a:ext cx="3591753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3960269" y="4845968"/>
            <a:ext cx="35843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400" b="1" u="sng" dirty="0" smtClean="0"/>
              <a:t>This is a “dirty” window</a:t>
            </a:r>
            <a:r>
              <a:rPr lang="en-US" sz="1400" b="1" dirty="0" smtClean="0"/>
              <a:t>: </a:t>
            </a:r>
            <a:r>
              <a:rPr lang="en-US" sz="1400" dirty="0" smtClean="0"/>
              <a:t>Cooling in this band is associated with the ubiquitous nature of carbon dioxide (CO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) in the atmosphere.   That cooling is especially noticeable near the limb, </a:t>
            </a:r>
            <a:r>
              <a:rPr lang="en-US" sz="1400" dirty="0" err="1" smtClean="0"/>
              <a:t>moreso</a:t>
            </a:r>
            <a:r>
              <a:rPr lang="en-US" sz="1400" dirty="0" smtClean="0"/>
              <a:t> than almost any other ABI channel (see below). Earth’s surface is apparent in clear skies, but strong cooling from CO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means 13.3 </a:t>
            </a:r>
            <a:r>
              <a:rPr lang="en-US" sz="1400" dirty="0" err="1" smtClean="0"/>
              <a:t>μm</a:t>
            </a:r>
            <a:r>
              <a:rPr lang="en-US" sz="1400" dirty="0" smtClean="0"/>
              <a:t> brightness temperatures are much cooler than in other window </a:t>
            </a:r>
            <a:r>
              <a:rPr lang="en-US" sz="1400" dirty="0"/>
              <a:t>channels at the </a:t>
            </a:r>
            <a:r>
              <a:rPr lang="en-US" sz="1400" dirty="0" smtClean="0"/>
              <a:t>limb.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02058" y="4482459"/>
            <a:ext cx="3591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Limitations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23672" y="9663501"/>
            <a:ext cx="73701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Contributor: Scott Lindstrom, Tim Schmit, Jordan </a:t>
            </a:r>
            <a:r>
              <a:rPr lang="en-US" sz="1200" dirty="0" err="1" smtClean="0"/>
              <a:t>Gerth</a:t>
            </a:r>
            <a:r>
              <a:rPr lang="en-US" sz="1200" dirty="0" smtClean="0"/>
              <a:t>, UW-Madison CIMSS/NOAA                    September 2017</a:t>
            </a:r>
            <a:endParaRPr lang="en-US" sz="12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0" y="-5145"/>
            <a:ext cx="7772400" cy="1399288"/>
            <a:chOff x="800100" y="2100263"/>
            <a:chExt cx="7772400" cy="1399288"/>
          </a:xfrm>
        </p:grpSpPr>
        <p:grpSp>
          <p:nvGrpSpPr>
            <p:cNvPr id="33" name="Group 32"/>
            <p:cNvGrpSpPr/>
            <p:nvPr/>
          </p:nvGrpSpPr>
          <p:grpSpPr>
            <a:xfrm>
              <a:off x="800100" y="2100263"/>
              <a:ext cx="7772400" cy="1399288"/>
              <a:chOff x="800101" y="2100263"/>
              <a:chExt cx="7772400" cy="1399288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0101" y="2100263"/>
                <a:ext cx="7772400" cy="1371600"/>
              </a:xfrm>
              <a:prstGeom prst="rect">
                <a:avLst/>
              </a:prstGeom>
            </p:spPr>
          </p:pic>
          <p:sp>
            <p:nvSpPr>
              <p:cNvPr id="46" name="Rectangle 45"/>
              <p:cNvSpPr/>
              <p:nvPr/>
            </p:nvSpPr>
            <p:spPr>
              <a:xfrm>
                <a:off x="800101" y="2992376"/>
                <a:ext cx="7772400" cy="50717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chemeClr val="tx1"/>
                    </a:solidFill>
                    <a:latin typeface="Calibri Light" panose="020F0302020204030204" pitchFamily="34" charset="0"/>
                    <a:cs typeface="Arial" panose="020B0604020202020204" pitchFamily="34" charset="0"/>
                  </a:rPr>
                  <a:t>Quick Guide</a:t>
                </a:r>
                <a:endParaRPr lang="en-US" sz="3600" b="1" dirty="0">
                  <a:solidFill>
                    <a:schemeClr val="tx1"/>
                  </a:solidFill>
                  <a:latin typeface="Calibri Light" panose="020F03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800101" y="2260856"/>
                <a:ext cx="7751266" cy="579345"/>
              </a:xfrm>
              <a:prstGeom prst="rect">
                <a:avLst/>
              </a:prstGeom>
              <a:solidFill>
                <a:schemeClr val="bg2">
                  <a:lumMod val="1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ABI Band 16 (13.3 </a:t>
                </a:r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anose="05050102010706020507" pitchFamily="18" charset="2"/>
                  </a:rPr>
                  <a:t>m</a:t>
                </a:r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</a:t>
                </a:r>
              </a:p>
            </p:txBody>
          </p:sp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9279" y="3001520"/>
                <a:ext cx="550843" cy="457200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2981" y="2324864"/>
                <a:ext cx="1720122" cy="1097280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18789" y="3001520"/>
                <a:ext cx="457200" cy="457200"/>
              </a:xfrm>
              <a:prstGeom prst="rect">
                <a:avLst/>
              </a:prstGeom>
            </p:spPr>
          </p:pic>
        </p:grpSp>
        <p:cxnSp>
          <p:nvCxnSpPr>
            <p:cNvPr id="44" name="Straight Connector 43"/>
            <p:cNvCxnSpPr/>
            <p:nvPr/>
          </p:nvCxnSpPr>
          <p:spPr>
            <a:xfrm>
              <a:off x="800100" y="3477008"/>
              <a:ext cx="7772400" cy="0"/>
            </a:xfrm>
            <a:prstGeom prst="line">
              <a:avLst/>
            </a:prstGeom>
            <a:ln w="635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612" y="9665528"/>
            <a:ext cx="560896" cy="40792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419856" y="4188941"/>
            <a:ext cx="379577" cy="1977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70102" y="8286862"/>
            <a:ext cx="3591753" cy="1280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82484" y="8309525"/>
            <a:ext cx="35700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figure at right shows cooling  as a function of zenith angle for clear skies.  Cooling effects are strongest for the Ozone Band (9.6 </a:t>
            </a:r>
            <a:r>
              <a:rPr lang="en-US" sz="1400" dirty="0" err="1" smtClean="0"/>
              <a:t>μm</a:t>
            </a:r>
            <a:r>
              <a:rPr lang="en-US" sz="1400" dirty="0" smtClean="0"/>
              <a:t>, green stars), just a bit stronger than those for the CO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band (13.3 </a:t>
            </a:r>
            <a:r>
              <a:rPr lang="en-US" sz="1400" dirty="0" err="1" smtClean="0"/>
              <a:t>μm</a:t>
            </a:r>
            <a:r>
              <a:rPr lang="en-US" sz="1400" dirty="0" smtClean="0"/>
              <a:t>, magenta triangles)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1526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491" y="1549843"/>
            <a:ext cx="5687568" cy="42611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945" y="1390697"/>
            <a:ext cx="2022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chemeClr val="accent1">
                    <a:lumMod val="50000"/>
                  </a:schemeClr>
                </a:solidFill>
              </a:rPr>
              <a:t>Satellite Image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Interpretation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55956" y="6966356"/>
            <a:ext cx="1965086" cy="200965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u="sng" dirty="0">
                <a:solidFill>
                  <a:schemeClr val="accent5">
                    <a:lumMod val="75000"/>
                  </a:schemeClr>
                </a:solidFill>
              </a:rPr>
              <a:t>Resources</a:t>
            </a:r>
          </a:p>
          <a:p>
            <a:pPr algn="ctr">
              <a:spcAft>
                <a:spcPts val="800"/>
              </a:spcAft>
            </a:pPr>
            <a:r>
              <a:rPr lang="en-US" sz="1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BAMS Article</a:t>
            </a:r>
          </a:p>
          <a:p>
            <a:pPr algn="ctr">
              <a:spcAft>
                <a:spcPts val="800"/>
              </a:spcAft>
            </a:pPr>
            <a:r>
              <a:rPr lang="en-US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Schmit et al. 2017</a:t>
            </a: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n-US" sz="1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GOES-R.GOV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n-US" sz="1200" u="sng" dirty="0" smtClean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Band 16 Fact Sheet</a:t>
            </a:r>
            <a:endParaRPr lang="en-US" sz="1200" u="sng" dirty="0" smtClean="0">
              <a:solidFill>
                <a:schemeClr val="accent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n-US" sz="1200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Hyperlinks </a:t>
            </a:r>
            <a:r>
              <a:rPr lang="en-US" sz="12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not work in AWIPS but they do in </a:t>
            </a:r>
            <a:r>
              <a:rPr lang="en-US" sz="1200" b="1" u="sng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VLab</a:t>
            </a:r>
            <a:endParaRPr lang="en-US" sz="1200" b="1" u="sn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5572" y="2009767"/>
            <a:ext cx="1786133" cy="526297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00050"/>
            <a:endParaRPr lang="en-US" sz="1200" b="1" dirty="0" smtClean="0">
              <a:solidFill>
                <a:schemeClr val="bg1"/>
              </a:solidFill>
            </a:endParaRPr>
          </a:p>
          <a:p>
            <a:pPr marL="400050"/>
            <a:r>
              <a:rPr lang="en-US" sz="1200" b="1" dirty="0" smtClean="0">
                <a:solidFill>
                  <a:schemeClr val="bg1"/>
                </a:solidFill>
              </a:rPr>
              <a:t>The CO</a:t>
            </a:r>
            <a:r>
              <a:rPr lang="en-US" sz="1200" b="1" baseline="-25000" dirty="0" smtClean="0">
                <a:solidFill>
                  <a:schemeClr val="bg1"/>
                </a:solidFill>
              </a:rPr>
              <a:t>2</a:t>
            </a:r>
            <a:r>
              <a:rPr lang="en-US" sz="1200" b="1" dirty="0" smtClean="0">
                <a:solidFill>
                  <a:schemeClr val="bg1"/>
                </a:solidFill>
              </a:rPr>
              <a:t> channel is a window channel, meaning surface features can be apparent in clear air.  Features over the ocean can also be apparent.</a:t>
            </a:r>
            <a:endParaRPr lang="en-US" sz="1200" b="1" i="1" dirty="0" smtClean="0">
              <a:solidFill>
                <a:schemeClr val="bg1"/>
              </a:solidFill>
            </a:endParaRPr>
          </a:p>
          <a:p>
            <a:pPr marL="400050"/>
            <a:endParaRPr lang="en-US" sz="1200" b="1" dirty="0" smtClean="0">
              <a:solidFill>
                <a:schemeClr val="bg1"/>
              </a:solidFill>
            </a:endParaRPr>
          </a:p>
          <a:p>
            <a:pPr marL="400050"/>
            <a:r>
              <a:rPr lang="en-US" sz="1200" b="1" dirty="0" smtClean="0">
                <a:solidFill>
                  <a:schemeClr val="bg1"/>
                </a:solidFill>
              </a:rPr>
              <a:t>However, Brightness Temperatures in clear air from the CO</a:t>
            </a:r>
            <a:r>
              <a:rPr lang="en-US" sz="1200" b="1" baseline="-25000" dirty="0" smtClean="0">
                <a:solidFill>
                  <a:schemeClr val="bg1"/>
                </a:solidFill>
              </a:rPr>
              <a:t>2</a:t>
            </a:r>
            <a:r>
              <a:rPr lang="en-US" sz="1200" b="1" dirty="0" smtClean="0">
                <a:solidFill>
                  <a:schemeClr val="bg1"/>
                </a:solidFill>
              </a:rPr>
              <a:t> channel are uniformly cooler than temperatures in the window channel (10.3 </a:t>
            </a:r>
            <a:r>
              <a:rPr lang="en-US" sz="1200" b="1" dirty="0">
                <a:solidFill>
                  <a:schemeClr val="bg1"/>
                </a:solidFill>
                <a:latin typeface="Symbol" panose="05050102010706020507" pitchFamily="18" charset="2"/>
              </a:rPr>
              <a:t>m</a:t>
            </a:r>
            <a:r>
              <a:rPr lang="en-US" sz="1200" b="1" dirty="0">
                <a:solidFill>
                  <a:schemeClr val="bg1"/>
                </a:solidFill>
              </a:rPr>
              <a:t>m) </a:t>
            </a:r>
            <a:r>
              <a:rPr lang="en-US" sz="1200" b="1" dirty="0" smtClean="0">
                <a:solidFill>
                  <a:schemeClr val="bg1"/>
                </a:solidFill>
              </a:rPr>
              <a:t>because of cooling due to absorption (and re-emission) of atmospheric energy with a wavelength of 13.3 </a:t>
            </a:r>
            <a:r>
              <a:rPr lang="en-US" sz="1200" b="1" dirty="0" smtClean="0">
                <a:solidFill>
                  <a:schemeClr val="bg1"/>
                </a:solidFill>
                <a:latin typeface="Symbol" panose="05050102010706020507" pitchFamily="18" charset="2"/>
              </a:rPr>
              <a:t>m</a:t>
            </a:r>
            <a:r>
              <a:rPr lang="en-US" sz="1200" b="1" dirty="0" smtClean="0">
                <a:solidFill>
                  <a:schemeClr val="bg1"/>
                </a:solidFill>
              </a:rPr>
              <a:t>m by CO</a:t>
            </a:r>
            <a:r>
              <a:rPr lang="en-US" sz="1200" b="1" baseline="-25000" dirty="0" smtClean="0">
                <a:solidFill>
                  <a:schemeClr val="bg1"/>
                </a:solidFill>
              </a:rPr>
              <a:t>2</a:t>
            </a:r>
            <a:r>
              <a:rPr lang="en-US" sz="1200" b="1" dirty="0" smtClean="0">
                <a:solidFill>
                  <a:schemeClr val="bg1"/>
                </a:solidFill>
              </a:rPr>
              <a:t> molecules.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233036" y="2702895"/>
            <a:ext cx="258445" cy="25844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US" sz="1100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233035" y="3236793"/>
            <a:ext cx="258445" cy="25844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4" name="Text Box 2"/>
          <p:cNvSpPr txBox="1">
            <a:spLocks noChangeArrowheads="1"/>
          </p:cNvSpPr>
          <p:nvPr/>
        </p:nvSpPr>
        <p:spPr bwMode="auto">
          <a:xfrm>
            <a:off x="3626694" y="2603664"/>
            <a:ext cx="266190" cy="258445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50" b="1" dirty="0" smtClean="0">
                <a:solidFill>
                  <a:schemeClr val="bg1"/>
                </a:solidFill>
                <a:effectLst>
                  <a:glow rad="228600">
                    <a:schemeClr val="tx1">
                      <a:lumMod val="75000"/>
                      <a:lumOff val="25000"/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US" sz="1050" b="1" dirty="0">
              <a:solidFill>
                <a:schemeClr val="bg1"/>
              </a:solidFill>
              <a:effectLst>
                <a:glow rad="228600">
                  <a:schemeClr val="tx1">
                    <a:lumMod val="75000"/>
                    <a:lumOff val="25000"/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0" y="-5145"/>
            <a:ext cx="7772400" cy="1399288"/>
            <a:chOff x="800100" y="2064638"/>
            <a:chExt cx="7772400" cy="1399288"/>
          </a:xfrm>
        </p:grpSpPr>
        <p:grpSp>
          <p:nvGrpSpPr>
            <p:cNvPr id="71" name="Group 70"/>
            <p:cNvGrpSpPr/>
            <p:nvPr/>
          </p:nvGrpSpPr>
          <p:grpSpPr>
            <a:xfrm>
              <a:off x="800100" y="2064638"/>
              <a:ext cx="7772400" cy="1399288"/>
              <a:chOff x="800101" y="2064638"/>
              <a:chExt cx="7772400" cy="1399288"/>
            </a:xfrm>
          </p:grpSpPr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0101" y="2064638"/>
                <a:ext cx="7772400" cy="1371600"/>
              </a:xfrm>
              <a:prstGeom prst="rect">
                <a:avLst/>
              </a:prstGeom>
            </p:spPr>
          </p:pic>
          <p:sp>
            <p:nvSpPr>
              <p:cNvPr id="74" name="Rectangle 73"/>
              <p:cNvSpPr/>
              <p:nvPr/>
            </p:nvSpPr>
            <p:spPr>
              <a:xfrm>
                <a:off x="800101" y="2956751"/>
                <a:ext cx="7772400" cy="50717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chemeClr val="tx1"/>
                    </a:solidFill>
                    <a:latin typeface="Calibri Light" panose="020F0302020204030204" pitchFamily="34" charset="0"/>
                    <a:cs typeface="Arial" panose="020B0604020202020204" pitchFamily="34" charset="0"/>
                  </a:rPr>
                  <a:t>CO</a:t>
                </a:r>
                <a:r>
                  <a:rPr lang="en-US" sz="3600" b="1" baseline="-10000" dirty="0" smtClean="0">
                    <a:solidFill>
                      <a:schemeClr val="tx1"/>
                    </a:solidFill>
                    <a:latin typeface="Calibri Light" panose="020F03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Calibri Light" panose="020F0302020204030204" pitchFamily="34" charset="0"/>
                    <a:cs typeface="Arial" panose="020B0604020202020204" pitchFamily="34" charset="0"/>
                  </a:rPr>
                  <a:t> Band</a:t>
                </a:r>
                <a:endParaRPr lang="en-US" sz="3600" b="1" dirty="0">
                  <a:solidFill>
                    <a:schemeClr val="tx1"/>
                  </a:solidFill>
                  <a:latin typeface="Calibri Light" panose="020F03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800101" y="2227606"/>
                <a:ext cx="7751266" cy="579345"/>
              </a:xfrm>
              <a:prstGeom prst="rect">
                <a:avLst/>
              </a:prstGeom>
              <a:solidFill>
                <a:schemeClr val="bg2">
                  <a:lumMod val="1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ABI Band 16 (13.3 </a:t>
                </a:r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anose="05050102010706020507" pitchFamily="18" charset="2"/>
                  </a:rPr>
                  <a:t>m</a:t>
                </a:r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m)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9279" y="2961061"/>
                <a:ext cx="550843" cy="457200"/>
              </a:xfrm>
              <a:prstGeom prst="rect">
                <a:avLst/>
              </a:prstGeom>
            </p:spPr>
          </p:pic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2981" y="2289239"/>
                <a:ext cx="1720122" cy="1097280"/>
              </a:xfrm>
              <a:prstGeom prst="rect">
                <a:avLst/>
              </a:prstGeom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18789" y="2961061"/>
                <a:ext cx="457200" cy="457200"/>
              </a:xfrm>
              <a:prstGeom prst="rect">
                <a:avLst/>
              </a:prstGeom>
            </p:spPr>
          </p:pic>
        </p:grpSp>
        <p:cxnSp>
          <p:nvCxnSpPr>
            <p:cNvPr id="72" name="Straight Connector 71"/>
            <p:cNvCxnSpPr/>
            <p:nvPr/>
          </p:nvCxnSpPr>
          <p:spPr>
            <a:xfrm>
              <a:off x="800100" y="3441383"/>
              <a:ext cx="7772400" cy="0"/>
            </a:xfrm>
            <a:prstGeom prst="line">
              <a:avLst/>
            </a:prstGeom>
            <a:ln w="635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 Box 2"/>
          <p:cNvSpPr txBox="1">
            <a:spLocks noChangeArrowheads="1"/>
          </p:cNvSpPr>
          <p:nvPr/>
        </p:nvSpPr>
        <p:spPr bwMode="auto">
          <a:xfrm>
            <a:off x="2056691" y="5830766"/>
            <a:ext cx="5641848" cy="415292"/>
          </a:xfrm>
          <a:prstGeom prst="rect">
            <a:avLst/>
          </a:prstGeom>
          <a:solidFill>
            <a:schemeClr val="bg2">
              <a:lumMod val="90000"/>
            </a:schemeClr>
          </a:solidFill>
          <a:ln w="50800">
            <a:solidFill>
              <a:srgbClr val="000000"/>
            </a:solidFill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GOES-16 </a:t>
            </a:r>
            <a:r>
              <a:rPr lang="en-US" sz="1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13.3 </a:t>
            </a:r>
            <a:r>
              <a:rPr lang="en-US" sz="1000" i="1" dirty="0" smtClean="0"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(CO</a:t>
            </a:r>
            <a:r>
              <a:rPr lang="en-US" sz="1000" i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16 June 2017 at 1915 UTC.  Inset:  10.3 </a:t>
            </a:r>
            <a:r>
              <a:rPr lang="en-US" sz="1000" i="1" dirty="0" smtClean="0"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 imagery for the same time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" name="Text Box 2"/>
          <p:cNvSpPr txBox="1">
            <a:spLocks noChangeArrowheads="1"/>
          </p:cNvSpPr>
          <p:nvPr/>
        </p:nvSpPr>
        <p:spPr bwMode="auto">
          <a:xfrm>
            <a:off x="491481" y="7349879"/>
            <a:ext cx="258445" cy="25844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 smtClean="0">
                <a:solidFill>
                  <a:schemeClr val="bg1"/>
                </a:solidFill>
                <a:effectLst>
                  <a:glow rad="228600">
                    <a:schemeClr val="tx1">
                      <a:lumMod val="75000"/>
                      <a:lumOff val="25000"/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n-US" sz="1400" b="1" dirty="0">
              <a:solidFill>
                <a:schemeClr val="bg1"/>
              </a:solidFill>
              <a:effectLst>
                <a:glow rad="228600">
                  <a:schemeClr val="tx1">
                    <a:lumMod val="75000"/>
                    <a:lumOff val="25000"/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749926" y="7444769"/>
            <a:ext cx="173485" cy="129223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125572" y="7195446"/>
            <a:ext cx="1735388" cy="2072121"/>
          </a:xfrm>
          <a:prstGeom prst="rect">
            <a:avLst/>
          </a:prstGeom>
          <a:solidFill>
            <a:schemeClr val="bg2">
              <a:lumMod val="90000"/>
            </a:schemeClr>
          </a:solidFill>
          <a:ln w="50800">
            <a:solidFill>
              <a:srgbClr val="000000"/>
            </a:solidFill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spectral response function for the 13.3 </a:t>
            </a:r>
            <a:r>
              <a:rPr lang="en-US" sz="1200" b="1" dirty="0" smtClean="0"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 CO</a:t>
            </a:r>
            <a:r>
              <a:rPr lang="en-US" sz="12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channel, in blue at right</a:t>
            </a:r>
            <a:r>
              <a:rPr lang="en-US" sz="1200" b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occupies </a:t>
            </a:r>
            <a:r>
              <a:rPr lang="en-US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“shoulder” of a CO</a:t>
            </a:r>
            <a:r>
              <a:rPr lang="en-US" sz="12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absorption band between 13 </a:t>
            </a:r>
            <a:r>
              <a:rPr lang="en-US" sz="1200" b="1" dirty="0"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 </a:t>
            </a:r>
            <a:r>
              <a:rPr lang="en-US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14 </a:t>
            </a:r>
            <a:r>
              <a:rPr lang="en-US" sz="1200" b="1" dirty="0" smtClean="0"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  The cooling effect of CO</a:t>
            </a:r>
            <a:r>
              <a:rPr lang="en-US" sz="12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absorption is shown with the red line.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7" name="Text Box 2"/>
          <p:cNvSpPr txBox="1">
            <a:spLocks noChangeArrowheads="1"/>
          </p:cNvSpPr>
          <p:nvPr/>
        </p:nvSpPr>
        <p:spPr bwMode="auto">
          <a:xfrm>
            <a:off x="2701668" y="3037975"/>
            <a:ext cx="258445" cy="258445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b="1" dirty="0" smtClean="0">
                <a:solidFill>
                  <a:schemeClr val="bg1"/>
                </a:solidFill>
                <a:effectLst>
                  <a:glow rad="228600">
                    <a:schemeClr val="tx1">
                      <a:lumMod val="75000"/>
                      <a:lumOff val="25000"/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1100" b="1" dirty="0">
              <a:solidFill>
                <a:schemeClr val="bg1"/>
              </a:solidFill>
              <a:effectLst>
                <a:glow rad="228600">
                  <a:schemeClr val="tx1">
                    <a:lumMod val="75000"/>
                    <a:lumOff val="25000"/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084" y="6835544"/>
            <a:ext cx="365760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491" y="3668038"/>
            <a:ext cx="2890823" cy="2130552"/>
          </a:xfrm>
          <a:prstGeom prst="rect">
            <a:avLst/>
          </a:prstGeom>
        </p:spPr>
      </p:pic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2836554" y="4128436"/>
            <a:ext cx="266190" cy="258445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50" b="1" dirty="0" smtClean="0">
                <a:solidFill>
                  <a:schemeClr val="bg1"/>
                </a:solidFill>
                <a:effectLst>
                  <a:glow rad="228600">
                    <a:schemeClr val="tx1">
                      <a:lumMod val="75000"/>
                      <a:lumOff val="25000"/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US" sz="1050" b="1" dirty="0">
              <a:solidFill>
                <a:schemeClr val="bg1"/>
              </a:solidFill>
              <a:effectLst>
                <a:glow rad="228600">
                  <a:schemeClr val="tx1">
                    <a:lumMod val="75000"/>
                    <a:lumOff val="25000"/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2285657" y="4377356"/>
            <a:ext cx="258445" cy="258445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b="1" dirty="0" smtClean="0">
                <a:solidFill>
                  <a:schemeClr val="bg1"/>
                </a:solidFill>
                <a:effectLst>
                  <a:glow rad="228600">
                    <a:schemeClr val="tx1">
                      <a:lumMod val="75000"/>
                      <a:lumOff val="25000"/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1100" b="1" dirty="0">
              <a:solidFill>
                <a:schemeClr val="bg1"/>
              </a:solidFill>
              <a:effectLst>
                <a:glow rad="228600">
                  <a:schemeClr val="tx1">
                    <a:lumMod val="75000"/>
                    <a:lumOff val="25000"/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6399956" y="5392251"/>
            <a:ext cx="718732" cy="258445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b="1" dirty="0" smtClean="0">
                <a:solidFill>
                  <a:schemeClr val="bg1"/>
                </a:solidFill>
                <a:effectLst>
                  <a:glow rad="228600">
                    <a:schemeClr val="tx1">
                      <a:lumMod val="75000"/>
                      <a:lumOff val="25000"/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13.3 </a:t>
            </a:r>
            <a:r>
              <a:rPr lang="en-US" sz="1100" b="1" dirty="0" smtClean="0">
                <a:solidFill>
                  <a:schemeClr val="bg1"/>
                </a:solidFill>
                <a:effectLst>
                  <a:glow rad="228600">
                    <a:schemeClr val="tx1">
                      <a:lumMod val="75000"/>
                      <a:lumOff val="25000"/>
                      <a:alpha val="60000"/>
                    </a:schemeClr>
                  </a:glow>
                </a:effectLst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100" b="1" dirty="0" smtClean="0">
                <a:solidFill>
                  <a:schemeClr val="bg1"/>
                </a:solidFill>
                <a:effectLst>
                  <a:glow rad="228600">
                    <a:schemeClr val="tx1">
                      <a:lumMod val="75000"/>
                      <a:lumOff val="25000"/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endParaRPr lang="en-US" sz="1100" b="1" dirty="0">
              <a:solidFill>
                <a:schemeClr val="bg1"/>
              </a:solidFill>
              <a:effectLst>
                <a:glow rad="228600">
                  <a:schemeClr val="tx1">
                    <a:lumMod val="75000"/>
                    <a:lumOff val="25000"/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3970091" y="5392250"/>
            <a:ext cx="718732" cy="258445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b="1" dirty="0" smtClean="0">
                <a:solidFill>
                  <a:schemeClr val="bg1"/>
                </a:solidFill>
                <a:effectLst>
                  <a:glow rad="228600">
                    <a:schemeClr val="tx1">
                      <a:lumMod val="75000"/>
                      <a:lumOff val="25000"/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10.3 </a:t>
            </a:r>
            <a:r>
              <a:rPr lang="en-US" sz="1100" b="1" dirty="0" smtClean="0">
                <a:solidFill>
                  <a:schemeClr val="bg1"/>
                </a:solidFill>
                <a:effectLst>
                  <a:glow rad="228600">
                    <a:schemeClr val="tx1">
                      <a:lumMod val="75000"/>
                      <a:lumOff val="25000"/>
                      <a:alpha val="60000"/>
                    </a:schemeClr>
                  </a:glow>
                </a:effectLst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100" b="1" dirty="0" smtClean="0">
                <a:solidFill>
                  <a:schemeClr val="bg1"/>
                </a:solidFill>
                <a:effectLst>
                  <a:glow rad="228600">
                    <a:schemeClr val="tx1">
                      <a:lumMod val="75000"/>
                      <a:lumOff val="25000"/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endParaRPr lang="en-US" sz="1100" b="1" dirty="0">
              <a:solidFill>
                <a:schemeClr val="bg1"/>
              </a:solidFill>
              <a:effectLst>
                <a:glow rad="228600">
                  <a:schemeClr val="tx1">
                    <a:lumMod val="75000"/>
                    <a:lumOff val="25000"/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7846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33973</TotalTime>
  <Words>573</Words>
  <Application>Microsoft Macintosh PowerPoint</Application>
  <PresentationFormat>Custom</PresentationFormat>
  <Paragraphs>69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Berndt, Emily B. (MSFC-ZP11)[UAH]</dc:creator>
  <cp:lastModifiedBy>kbah Bah</cp:lastModifiedBy>
  <cp:revision>360</cp:revision>
  <cp:lastPrinted>2017-04-07T20:14:48Z</cp:lastPrinted>
  <dcterms:created xsi:type="dcterms:W3CDTF">2015-10-16T20:43:56Z</dcterms:created>
  <dcterms:modified xsi:type="dcterms:W3CDTF">2018-06-21T19:06:57Z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27F06B96-A49E-4F4E-956A-CCCBECE2E721</vt:lpwstr>
  </property>
  <property fmtid="{D5CDD505-2E9C-101B-9397-08002B2CF9AE}" pid="3" name="ArticulatePath">
    <vt:lpwstr>test_ntmicro_template2</vt:lpwstr>
  </property>
</Properties>
</file>