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7772400" cy="10058400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dt, Emily B. (MSFC-ZP11)" initials="BEB(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CA"/>
    <a:srgbClr val="A2299C"/>
    <a:srgbClr val="C01B1C"/>
    <a:srgbClr val="C73531"/>
    <a:srgbClr val="D9442C"/>
    <a:srgbClr val="D84435"/>
    <a:srgbClr val="B42650"/>
    <a:srgbClr val="A7EA8F"/>
    <a:srgbClr val="9CCFCB"/>
    <a:srgbClr val="692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4" autoAdjust="0"/>
    <p:restoredTop sz="94660"/>
  </p:normalViewPr>
  <p:slideViewPr>
    <p:cSldViewPr snapToGrid="0">
      <p:cViewPr>
        <p:scale>
          <a:sx n="77" d="100"/>
          <a:sy n="77" d="100"/>
        </p:scale>
        <p:origin x="-2280" y="-3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9550A-7D00-4DBF-AEC5-FC39B8AED59E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25256-C801-4F72-87B0-1908C92F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5256-C801-4F72-87B0-1908C92F30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0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5256-C801-4F72-87B0-1908C92F30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5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2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5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9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3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6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goes-r.gov/education/docs/ABI-bands-FS/ABI_Band11_Cloud-top_Phase_IR_FINAL.pdf" TargetMode="External"/><Relationship Id="rId12" Type="http://schemas.openxmlformats.org/officeDocument/2006/relationships/hyperlink" Target="https://www.meted.ucar.edu/satmet/satfc_g_course/ir_bands/navmenu.php?tab=1&amp;page=4-0-0&amp;type=flash" TargetMode="Externa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png"/><Relationship Id="rId5" Type="http://schemas.openxmlformats.org/officeDocument/2006/relationships/image" Target="../media/image2.jp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9.png"/><Relationship Id="rId10" Type="http://schemas.openxmlformats.org/officeDocument/2006/relationships/hyperlink" Target="http://journals.ametsoc.org/doi/abs/10.1175/BAMS-D-15-00230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86" y="5254451"/>
            <a:ext cx="7370139" cy="1921331"/>
          </a:xfrm>
          <a:prstGeom prst="rect">
            <a:avLst/>
          </a:prstGeom>
          <a:ln w="2857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16989" y="7592199"/>
            <a:ext cx="3581401" cy="1645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1450" y="1519441"/>
            <a:ext cx="3089222" cy="31547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Why is the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Infrared Cloud Phase Band Important?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100" dirty="0" smtClean="0"/>
          </a:p>
          <a:p>
            <a:r>
              <a:rPr lang="en-US" sz="1200" dirty="0" smtClean="0"/>
              <a:t>The infrared 8.5 </a:t>
            </a:r>
            <a:r>
              <a:rPr lang="en-US" sz="1200" dirty="0" err="1"/>
              <a:t>μm</a:t>
            </a:r>
            <a:r>
              <a:rPr lang="en-US" sz="1200" dirty="0"/>
              <a:t> </a:t>
            </a:r>
            <a:r>
              <a:rPr lang="en-US" sz="1200" dirty="0" smtClean="0"/>
              <a:t>band</a:t>
            </a:r>
            <a:r>
              <a:rPr lang="en-US" sz="1200" dirty="0"/>
              <a:t> </a:t>
            </a:r>
            <a:r>
              <a:rPr lang="en-US" sz="1200" dirty="0" smtClean="0"/>
              <a:t>is a window channel;  there is little atmospheric absorption of energy in clear skies at this wavelength (unless SO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from a volcanic eruption is present). However, knowledge of emissivity is important in the interpretation of this Band:  Differences in surface emissivity at 8.5 </a:t>
            </a:r>
            <a:r>
              <a:rPr lang="en-US" sz="1200" dirty="0" err="1"/>
              <a:t>μm</a:t>
            </a:r>
            <a:r>
              <a:rPr lang="en-US" sz="1200" dirty="0"/>
              <a:t> </a:t>
            </a:r>
            <a:r>
              <a:rPr lang="en-US" sz="1200" dirty="0" smtClean="0"/>
              <a:t>occur over different soil types, affecting the perceived brightness temperature.  Water droplets also have different emissivity properties for </a:t>
            </a:r>
            <a:r>
              <a:rPr lang="en-US" sz="1200" dirty="0"/>
              <a:t>8.5 </a:t>
            </a:r>
            <a:r>
              <a:rPr lang="en-US" sz="1200" dirty="0" err="1"/>
              <a:t>μm</a:t>
            </a:r>
            <a:r>
              <a:rPr lang="en-US" sz="1200" dirty="0"/>
              <a:t> radiation </a:t>
            </a:r>
            <a:r>
              <a:rPr lang="en-US" sz="1200" dirty="0" smtClean="0"/>
              <a:t>compared to other wavelengths. The 8.5 </a:t>
            </a:r>
            <a:r>
              <a:rPr lang="en-US" sz="1200" dirty="0" err="1"/>
              <a:t>μm</a:t>
            </a:r>
            <a:r>
              <a:rPr lang="en-US" sz="1200" dirty="0"/>
              <a:t> </a:t>
            </a:r>
            <a:r>
              <a:rPr lang="en-US" sz="1200" dirty="0" smtClean="0"/>
              <a:t>band was not available on either the Legacy GOES Imager or GOES Sounder.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77405" y="7729329"/>
            <a:ext cx="34039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u="sng" dirty="0"/>
              <a:t>Primary </a:t>
            </a:r>
            <a:r>
              <a:rPr lang="en-US" sz="1400" b="1" u="sng" dirty="0" smtClean="0"/>
              <a:t>Application</a:t>
            </a:r>
            <a:r>
              <a:rPr lang="en-US" sz="1400" b="1" dirty="0" smtClean="0"/>
              <a:t>: </a:t>
            </a:r>
            <a:r>
              <a:rPr lang="en-US" sz="1200" dirty="0"/>
              <a:t>T</a:t>
            </a:r>
            <a:r>
              <a:rPr lang="en-US" sz="1200" dirty="0" smtClean="0"/>
              <a:t>his is an important channel to monitor volcanic activity;  also cloud Phase can be determined using the brightness temperature difference between the 8.5 </a:t>
            </a:r>
            <a:r>
              <a:rPr lang="en-US" sz="1200" dirty="0">
                <a:latin typeface="Symbol" panose="05050102010706020507" pitchFamily="18" charset="2"/>
              </a:rPr>
              <a:t>m</a:t>
            </a:r>
            <a:r>
              <a:rPr lang="en-US" sz="1200" dirty="0"/>
              <a:t>m </a:t>
            </a:r>
            <a:r>
              <a:rPr lang="en-US" sz="1200" dirty="0" smtClean="0"/>
              <a:t>and 11.2 </a:t>
            </a:r>
            <a:r>
              <a:rPr lang="en-US" sz="1200" dirty="0">
                <a:latin typeface="Symbol" panose="05050102010706020507" pitchFamily="18" charset="2"/>
              </a:rPr>
              <a:t>m</a:t>
            </a:r>
            <a:r>
              <a:rPr lang="en-US" sz="1200" dirty="0"/>
              <a:t>m </a:t>
            </a:r>
            <a:r>
              <a:rPr lang="en-US" sz="1200" dirty="0" smtClean="0"/>
              <a:t>Window Channels</a:t>
            </a:r>
            <a:r>
              <a:rPr lang="en-US" sz="1200" dirty="0"/>
              <a:t> </a:t>
            </a:r>
            <a:r>
              <a:rPr lang="en-US" sz="1200" dirty="0" smtClean="0"/>
              <a:t>that is driven by emissivity differences.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6989" y="7253645"/>
            <a:ext cx="3582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Impact on Operations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2873" y="7592199"/>
            <a:ext cx="3591753" cy="1645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022056" y="7707273"/>
            <a:ext cx="352257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This is a “dirty” window: </a:t>
            </a:r>
            <a:r>
              <a:rPr lang="en-US" sz="1200" dirty="0" smtClean="0"/>
              <a:t>There is more water vapor absorption in this 8.5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 channel than in the Clean Window Channel at 10.3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m.  Brightness Temperatures will be modulated by water vapor.  For most purposes in tracking meteorological features, it makes more sense to use the </a:t>
            </a:r>
            <a:r>
              <a:rPr lang="en-US" sz="1200" dirty="0"/>
              <a:t>cleaner 10.3 </a:t>
            </a:r>
            <a:r>
              <a:rPr lang="en-US" sz="1200" dirty="0" err="1" smtClean="0"/>
              <a:t>μm</a:t>
            </a:r>
            <a:r>
              <a:rPr lang="en-US" sz="1200" dirty="0" smtClean="0"/>
              <a:t> window channel.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40996" y="7253645"/>
            <a:ext cx="3591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Limitations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6989" y="9668184"/>
            <a:ext cx="73701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Contributor: Scott Lindstrom, Tim Schmit, Jordan </a:t>
            </a:r>
            <a:r>
              <a:rPr lang="en-US" sz="1200" dirty="0" err="1" smtClean="0"/>
              <a:t>Gerth</a:t>
            </a:r>
            <a:r>
              <a:rPr lang="en-US" sz="1200" dirty="0" smtClean="0"/>
              <a:t>, UW-Madison CIMSS/NOAA                           May 2017</a:t>
            </a:r>
            <a:endParaRPr lang="en-US" sz="1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0" y="-5145"/>
            <a:ext cx="7772400" cy="1399288"/>
            <a:chOff x="800100" y="2100263"/>
            <a:chExt cx="7772400" cy="1399288"/>
          </a:xfrm>
        </p:grpSpPr>
        <p:grpSp>
          <p:nvGrpSpPr>
            <p:cNvPr id="33" name="Group 32"/>
            <p:cNvGrpSpPr/>
            <p:nvPr/>
          </p:nvGrpSpPr>
          <p:grpSpPr>
            <a:xfrm>
              <a:off x="800100" y="2100263"/>
              <a:ext cx="7772400" cy="1399288"/>
              <a:chOff x="800101" y="2100263"/>
              <a:chExt cx="7772400" cy="1399288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101" y="2100263"/>
                <a:ext cx="7772400" cy="1371600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800101" y="2992376"/>
                <a:ext cx="7772400" cy="50717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  <a:latin typeface="Calibri Light" panose="020F0302020204030204" pitchFamily="34" charset="0"/>
                    <a:cs typeface="Arial" panose="020B0604020202020204" pitchFamily="34" charset="0"/>
                  </a:rPr>
                  <a:t>Quick Guide</a:t>
                </a:r>
                <a:endPara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00101" y="2260856"/>
                <a:ext cx="7751266" cy="579345"/>
              </a:xfrm>
              <a:prstGeom prst="rect">
                <a:avLst/>
              </a:prstGeom>
              <a:solidFill>
                <a:schemeClr val="bg2">
                  <a:lumMod val="1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ABI Band 11 (8.5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m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29279" y="3001520"/>
                <a:ext cx="550843" cy="45720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981" y="2324864"/>
                <a:ext cx="1720122" cy="1097280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789" y="3001520"/>
                <a:ext cx="457200" cy="457200"/>
              </a:xfrm>
              <a:prstGeom prst="rect">
                <a:avLst/>
              </a:prstGeom>
            </p:spPr>
          </p:pic>
        </p:grpSp>
        <p:cxnSp>
          <p:nvCxnSpPr>
            <p:cNvPr id="44" name="Straight Connector 43"/>
            <p:cNvCxnSpPr/>
            <p:nvPr/>
          </p:nvCxnSpPr>
          <p:spPr>
            <a:xfrm>
              <a:off x="800100" y="3477008"/>
              <a:ext cx="7772400" cy="0"/>
            </a:xfrm>
            <a:prstGeom prst="line">
              <a:avLst/>
            </a:prstGeom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612" y="9665528"/>
            <a:ext cx="560896" cy="4079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195" y="4998975"/>
            <a:ext cx="1626866" cy="22929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figure at right shows Spectral Response Functions in red for 3 ABI Channels and the large effect  of SO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on the detected temperature (green line) at 7.3</a:t>
            </a:r>
            <a:r>
              <a:rPr lang="en-US" sz="1100" dirty="0">
                <a:latin typeface="Symbol" panose="05050102010706020507" pitchFamily="18" charset="2"/>
              </a:rPr>
              <a:t> m</a:t>
            </a:r>
            <a:r>
              <a:rPr lang="en-US" sz="1100" dirty="0"/>
              <a:t>m</a:t>
            </a:r>
            <a:r>
              <a:rPr lang="en-US" sz="1100" dirty="0" smtClean="0"/>
              <a:t> (where there is also   water vapor absorption) and at 8.5 </a:t>
            </a:r>
            <a:r>
              <a:rPr lang="en-US" sz="1100" dirty="0" smtClean="0">
                <a:latin typeface="Symbol" panose="05050102010706020507" pitchFamily="18" charset="2"/>
              </a:rPr>
              <a:t>m</a:t>
            </a:r>
            <a:r>
              <a:rPr lang="en-US" sz="1100" dirty="0" smtClean="0"/>
              <a:t>m.  Both channels are thus useful for detecting volcanic ash.</a:t>
            </a:r>
            <a:endParaRPr lang="en-US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56" y="1572768"/>
            <a:ext cx="4242816" cy="2909691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419856" y="4188941"/>
            <a:ext cx="428526" cy="1977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41264" y="6260619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8.5 </a:t>
            </a:r>
            <a:r>
              <a:rPr lang="en-US" sz="1200" b="1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9444" y="6263640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7.3 </a:t>
            </a:r>
            <a:r>
              <a:rPr lang="en-US" sz="1200" b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 smtClean="0">
                <a:solidFill>
                  <a:srgbClr val="0000FF"/>
                </a:solidFill>
              </a:rPr>
              <a:t>m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6233" y="6263640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6.9 </a:t>
            </a:r>
            <a:r>
              <a:rPr lang="en-US" sz="1200" b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 smtClean="0">
                <a:solidFill>
                  <a:srgbClr val="0000FF"/>
                </a:solidFill>
              </a:rPr>
              <a:t>m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152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21" y="1584333"/>
            <a:ext cx="5687745" cy="4263685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0945" y="1390697"/>
            <a:ext cx="2022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accent1">
                    <a:lumMod val="50000"/>
                  </a:schemeClr>
                </a:solidFill>
              </a:rPr>
              <a:t>Satellite Image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Interpretation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5572" y="2009767"/>
            <a:ext cx="1786133" cy="44805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In the 4-panel at right with all four window channels displays, note how the cold overshoot has a different brightness temperature in each band – this is important if you use a threshold temperature for any purpose.</a:t>
            </a:r>
            <a:endParaRPr lang="en-US" sz="1200" b="1" i="1" dirty="0" smtClean="0">
              <a:solidFill>
                <a:schemeClr val="bg1"/>
              </a:solidFill>
            </a:endParaRPr>
          </a:p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Thin Cirrus also shows different brightness temperatures because the cold part of the pixel is better detected by longer wavelengths</a:t>
            </a:r>
          </a:p>
          <a:p>
            <a:pPr marL="400050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32742" y="3171936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33036" y="5317719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2577504" y="2620817"/>
            <a:ext cx="266190" cy="25844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05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2" name="Straight Arrow Connector 111"/>
          <p:cNvCxnSpPr>
            <a:stCxn id="84" idx="2"/>
          </p:cNvCxnSpPr>
          <p:nvPr/>
        </p:nvCxnSpPr>
        <p:spPr>
          <a:xfrm>
            <a:off x="2710599" y="2879262"/>
            <a:ext cx="179654" cy="292674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0" y="-5145"/>
            <a:ext cx="7772400" cy="1399288"/>
            <a:chOff x="800100" y="2064638"/>
            <a:chExt cx="7772400" cy="1399288"/>
          </a:xfrm>
        </p:grpSpPr>
        <p:grpSp>
          <p:nvGrpSpPr>
            <p:cNvPr id="71" name="Group 70"/>
            <p:cNvGrpSpPr/>
            <p:nvPr/>
          </p:nvGrpSpPr>
          <p:grpSpPr>
            <a:xfrm>
              <a:off x="800100" y="2064638"/>
              <a:ext cx="7772400" cy="1399288"/>
              <a:chOff x="800101" y="2064638"/>
              <a:chExt cx="7772400" cy="1399288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101" y="2064638"/>
                <a:ext cx="7772400" cy="1371600"/>
              </a:xfrm>
              <a:prstGeom prst="rect">
                <a:avLst/>
              </a:prstGeom>
            </p:spPr>
          </p:pic>
          <p:sp>
            <p:nvSpPr>
              <p:cNvPr id="74" name="Rectangle 73"/>
              <p:cNvSpPr/>
              <p:nvPr/>
            </p:nvSpPr>
            <p:spPr>
              <a:xfrm>
                <a:off x="800101" y="2956751"/>
                <a:ext cx="7772400" cy="50717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  <a:latin typeface="Calibri Light" panose="020F0302020204030204" pitchFamily="34" charset="0"/>
                    <a:cs typeface="Arial" panose="020B0604020202020204" pitchFamily="34" charset="0"/>
                  </a:rPr>
                  <a:t>IR Cloud Phase</a:t>
                </a:r>
                <a:endPara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0101" y="2227606"/>
                <a:ext cx="7751266" cy="579345"/>
              </a:xfrm>
              <a:prstGeom prst="rect">
                <a:avLst/>
              </a:prstGeom>
              <a:solidFill>
                <a:schemeClr val="bg2">
                  <a:lumMod val="1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ABI Band 11 </a:t>
                </a:r>
                <a:r>
                  <a:rPr lang="en-US" sz="360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(8.5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m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m)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29279" y="2961061"/>
                <a:ext cx="550843" cy="457200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981" y="2289239"/>
                <a:ext cx="1720122" cy="1097280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789" y="2961061"/>
                <a:ext cx="457200" cy="457200"/>
              </a:xfrm>
              <a:prstGeom prst="rect">
                <a:avLst/>
              </a:prstGeom>
            </p:spPr>
          </p:pic>
        </p:grpSp>
        <p:cxnSp>
          <p:nvCxnSpPr>
            <p:cNvPr id="72" name="Straight Connector 71"/>
            <p:cNvCxnSpPr/>
            <p:nvPr/>
          </p:nvCxnSpPr>
          <p:spPr>
            <a:xfrm>
              <a:off x="800100" y="3441383"/>
              <a:ext cx="7772400" cy="0"/>
            </a:xfrm>
            <a:prstGeom prst="line">
              <a:avLst/>
            </a:prstGeom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2082570" y="5848018"/>
            <a:ext cx="5619235" cy="415292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>
            <a:solidFill>
              <a:srgbClr val="000000"/>
            </a:solidFill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GOES-16 Window Channels, 18 May 2017 at 1207 UTC.  Upper Left:  8.5 </a:t>
            </a:r>
            <a:r>
              <a:rPr lang="en-US" sz="10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; Upper Right:  10.3 </a:t>
            </a:r>
            <a:r>
              <a:rPr lang="en-US" sz="1000" i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Lower Left:  11.2 </a:t>
            </a:r>
            <a:r>
              <a:rPr lang="en-US" sz="1000" i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Lower Right 12.3 </a:t>
            </a:r>
            <a:r>
              <a:rPr lang="en-US" sz="1000" i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5272653" y="4067334"/>
            <a:ext cx="258445" cy="25844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>
            <a:stCxn id="56" idx="2"/>
          </p:cNvCxnSpPr>
          <p:nvPr/>
        </p:nvCxnSpPr>
        <p:spPr>
          <a:xfrm>
            <a:off x="5401876" y="4325779"/>
            <a:ext cx="202181" cy="270935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491481" y="7349879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749926" y="7444769"/>
            <a:ext cx="173485" cy="129223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5401876" y="2620816"/>
            <a:ext cx="239252" cy="25844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05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>
            <a:stCxn id="42" idx="2"/>
          </p:cNvCxnSpPr>
          <p:nvPr/>
        </p:nvCxnSpPr>
        <p:spPr>
          <a:xfrm>
            <a:off x="5521502" y="2879261"/>
            <a:ext cx="200182" cy="292675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586867" y="4796791"/>
            <a:ext cx="245076" cy="25844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05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>
            <a:stCxn id="45" idx="2"/>
          </p:cNvCxnSpPr>
          <p:nvPr/>
        </p:nvCxnSpPr>
        <p:spPr>
          <a:xfrm>
            <a:off x="2709405" y="5055236"/>
            <a:ext cx="180848" cy="238659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5401876" y="4752995"/>
            <a:ext cx="253958" cy="25844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528855" y="5011441"/>
            <a:ext cx="192829" cy="282454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2448280" y="4091543"/>
            <a:ext cx="258445" cy="25844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3" name="Straight Arrow Connector 52"/>
          <p:cNvCxnSpPr>
            <a:stCxn id="52" idx="2"/>
          </p:cNvCxnSpPr>
          <p:nvPr/>
        </p:nvCxnSpPr>
        <p:spPr>
          <a:xfrm>
            <a:off x="2577503" y="4349988"/>
            <a:ext cx="133096" cy="246726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5345612" y="1995099"/>
            <a:ext cx="258445" cy="25844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6" name="Straight Arrow Connector 65"/>
          <p:cNvCxnSpPr>
            <a:stCxn id="65" idx="2"/>
          </p:cNvCxnSpPr>
          <p:nvPr/>
        </p:nvCxnSpPr>
        <p:spPr>
          <a:xfrm>
            <a:off x="5474835" y="2253544"/>
            <a:ext cx="129222" cy="205451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2448281" y="1920968"/>
            <a:ext cx="258445" cy="25844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8" name="Straight Arrow Connector 77"/>
          <p:cNvCxnSpPr>
            <a:stCxn id="77" idx="2"/>
          </p:cNvCxnSpPr>
          <p:nvPr/>
        </p:nvCxnSpPr>
        <p:spPr>
          <a:xfrm>
            <a:off x="2577504" y="2179413"/>
            <a:ext cx="196622" cy="279582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91" y="6472727"/>
            <a:ext cx="4190784" cy="3172265"/>
          </a:xfrm>
          <a:prstGeom prst="rect">
            <a:avLst/>
          </a:prstGeom>
        </p:spPr>
      </p:pic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03691" y="6675120"/>
            <a:ext cx="2056766" cy="3108960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>
            <a:solidFill>
              <a:srgbClr val="000000"/>
            </a:solidFill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wide spread in the scatterplot at right of 8.5 </a:t>
            </a:r>
            <a:r>
              <a:rPr lang="en-US" sz="1200" b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(x-axis) vs. 11.2 </a:t>
            </a:r>
            <a:r>
              <a:rPr lang="en-US" sz="1200" b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(y-axis) brightness temperatures over the entire CONUS.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Brightness temperature difference between these two channels </a:t>
            </a: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a function of emissivity differences, absorption of energy by water vapor, and cloud thickness, and it is a useful indicator of cloud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</a:t>
            </a: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phase.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regions of the scatterplot are associated with different cloud types. 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55956" y="6818072"/>
            <a:ext cx="1965086" cy="24815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Resources</a:t>
            </a: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BAMS Article</a:t>
            </a: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Schmit et al. 2017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GOES-R.GOV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Band 11 Fact Sheet</a:t>
            </a:r>
            <a:endParaRPr lang="en-US" sz="1200" u="sng" dirty="0" smtClean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COMET </a:t>
            </a:r>
            <a:r>
              <a:rPr lang="en-US" sz="1200" u="sng" dirty="0" err="1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MetEd</a:t>
            </a:r>
            <a:r>
              <a:rPr lang="en-US" sz="1200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 Training on ABI Band 11</a:t>
            </a:r>
            <a:endParaRPr lang="en-US" sz="1200" u="sng" dirty="0" smtClean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Hyperlinks </a:t>
            </a:r>
            <a:r>
              <a:rPr lang="en-US" sz="1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work in AWIPS but they do in </a:t>
            </a:r>
            <a:r>
              <a:rPr lang="en-US" sz="1200" b="1" u="sng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VLab</a:t>
            </a:r>
            <a:endParaRPr lang="en-US" sz="12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4486" y="6356407"/>
            <a:ext cx="3172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8.5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 vs. 11.2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 Brightness Temperature</a:t>
            </a:r>
          </a:p>
          <a:p>
            <a:pPr algn="ctr"/>
            <a:r>
              <a:rPr lang="en-US" sz="1200" dirty="0" smtClean="0"/>
              <a:t>for one CONUS scene using ABI data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846355" y="9403279"/>
            <a:ext cx="1923925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8.5 </a:t>
            </a:r>
            <a:r>
              <a:rPr lang="en-US" sz="1050" dirty="0" smtClean="0">
                <a:latin typeface="Symbol" panose="05050102010706020507" pitchFamily="18" charset="2"/>
              </a:rPr>
              <a:t>m</a:t>
            </a:r>
            <a:r>
              <a:rPr lang="en-US" sz="1050" dirty="0" smtClean="0"/>
              <a:t>m Brightness Temperature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1328060" y="8011520"/>
            <a:ext cx="199285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11.2 </a:t>
            </a:r>
            <a:r>
              <a:rPr lang="en-US" sz="1050" dirty="0" smtClean="0">
                <a:latin typeface="Symbol" panose="05050102010706020507" pitchFamily="18" charset="2"/>
              </a:rPr>
              <a:t>m</a:t>
            </a:r>
            <a:r>
              <a:rPr lang="en-US" sz="1050" dirty="0" smtClean="0"/>
              <a:t>m Brightness Temperature</a:t>
            </a:r>
            <a:endParaRPr lang="en-US" sz="10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8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27553</TotalTime>
  <Words>563</Words>
  <Application>Microsoft Macintosh PowerPoint</Application>
  <PresentationFormat>Custom</PresentationFormat>
  <Paragraphs>67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Berndt, Emily B. (MSFC-ZP11)[UAH]</dc:creator>
  <cp:lastModifiedBy>kbah Bah</cp:lastModifiedBy>
  <cp:revision>341</cp:revision>
  <cp:lastPrinted>2017-04-07T20:14:48Z</cp:lastPrinted>
  <dcterms:created xsi:type="dcterms:W3CDTF">2015-10-16T20:43:56Z</dcterms:created>
  <dcterms:modified xsi:type="dcterms:W3CDTF">2018-06-21T19:07:50Z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27F06B96-A49E-4F4E-956A-CCCBECE2E721</vt:lpwstr>
  </property>
  <property fmtid="{D5CDD505-2E9C-101B-9397-08002B2CF9AE}" pid="3" name="ArticulatePath">
    <vt:lpwstr>test_ntmicro_template2</vt:lpwstr>
  </property>
</Properties>
</file>