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7" r:id="rId3"/>
  </p:sldIdLst>
  <p:sldSz cx="7772400" cy="10058400"/>
  <p:notesSz cx="6985000" cy="92837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A3CFCA"/>
    <a:srgbClr val="A2299C"/>
    <a:srgbClr val="C01B1C"/>
    <a:srgbClr val="C73531"/>
    <a:srgbClr val="D9442C"/>
    <a:srgbClr val="D84435"/>
    <a:srgbClr val="B42650"/>
    <a:srgbClr val="A7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4" autoAdjust="0"/>
    <p:restoredTop sz="94660"/>
  </p:normalViewPr>
  <p:slideViewPr>
    <p:cSldViewPr snapToGrid="0">
      <p:cViewPr>
        <p:scale>
          <a:sx n="80" d="100"/>
          <a:sy n="80" d="100"/>
        </p:scale>
        <p:origin x="-2352" y="-21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tags" Target="tags/tag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idx="1"/>
          </p:nvPr>
        </p:nvSpPr>
        <p:spPr>
          <a:xfrm>
            <a:off x="3955953" y="1"/>
            <a:ext cx="3027466" cy="466087"/>
          </a:xfrm>
          <a:prstGeom prst="rect">
            <a:avLst/>
          </a:prstGeom>
        </p:spPr>
        <p:txBody>
          <a:bodyPr vert="horz" lIns="91221" tIns="45610" rIns="91221" bIns="45610" rtlCol="0"/>
          <a:lstStyle>
            <a:lvl1pPr algn="r">
              <a:defRPr sz="1200"/>
            </a:lvl1pPr>
          </a:lstStyle>
          <a:p>
            <a:fld id="{19A9550A-7D00-4DBF-AEC5-FC39B8AED59E}" type="datetimeFigureOut">
              <a:rPr lang="en-US" smtClean="0"/>
              <a:t>6/21/18</a:t>
            </a:fld>
            <a:endParaRPr lang="en-US"/>
          </a:p>
        </p:txBody>
      </p:sp>
      <p:sp>
        <p:nvSpPr>
          <p:cNvPr id="4" name="Slide Image Placeholder 3"/>
          <p:cNvSpPr>
            <a:spLocks noGrp="1" noRot="1" noChangeAspect="1"/>
          </p:cNvSpPr>
          <p:nvPr>
            <p:ph type="sldImg" idx="2"/>
          </p:nvPr>
        </p:nvSpPr>
        <p:spPr>
          <a:xfrm>
            <a:off x="2282825" y="1160463"/>
            <a:ext cx="2419350" cy="3132137"/>
          </a:xfrm>
          <a:prstGeom prst="rect">
            <a:avLst/>
          </a:prstGeom>
          <a:noFill/>
          <a:ln w="12700">
            <a:solidFill>
              <a:prstClr val="black"/>
            </a:solidFill>
          </a:ln>
        </p:spPr>
        <p:txBody>
          <a:bodyPr vert="horz" lIns="91221" tIns="45610" rIns="91221" bIns="45610" rtlCol="0" anchor="ctr"/>
          <a:lstStyle/>
          <a:p>
            <a:endParaRPr lang="en-US"/>
          </a:p>
        </p:txBody>
      </p:sp>
      <p:sp>
        <p:nvSpPr>
          <p:cNvPr id="5" name="Notes Placeholder 4"/>
          <p:cNvSpPr>
            <a:spLocks noGrp="1"/>
          </p:cNvSpPr>
          <p:nvPr>
            <p:ph type="body" sz="quarter" idx="3"/>
          </p:nvPr>
        </p:nvSpPr>
        <p:spPr>
          <a:xfrm>
            <a:off x="699133" y="4467464"/>
            <a:ext cx="5586735" cy="3655774"/>
          </a:xfrm>
          <a:prstGeom prst="rect">
            <a:avLst/>
          </a:prstGeom>
        </p:spPr>
        <p:txBody>
          <a:bodyPr vert="horz" lIns="91221" tIns="45610" rIns="91221" bIns="456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17613"/>
            <a:ext cx="3027466" cy="466087"/>
          </a:xfrm>
          <a:prstGeom prst="rect">
            <a:avLst/>
          </a:prstGeom>
        </p:spPr>
        <p:txBody>
          <a:bodyPr vert="horz" lIns="91221" tIns="45610" rIns="91221" bIns="45610" rtlCol="0" anchor="b"/>
          <a:lstStyle>
            <a:lvl1pPr algn="r">
              <a:defRPr sz="1200"/>
            </a:lvl1pPr>
          </a:lstStyle>
          <a:p>
            <a:fld id="{39A25256-C801-4F72-87B0-1908C92F3079}" type="slidenum">
              <a:rPr lang="en-US" smtClean="0"/>
              <a:t>‹#›</a:t>
            </a:fld>
            <a:endParaRPr lang="en-US"/>
          </a:p>
        </p:txBody>
      </p:sp>
    </p:spTree>
    <p:extLst>
      <p:ext uri="{BB962C8B-B14F-4D97-AF65-F5344CB8AC3E}">
        <p14:creationId xmlns:p14="http://schemas.microsoft.com/office/powerpoint/2010/main" val="1709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1</a:t>
            </a:fld>
            <a:endParaRPr lang="en-US"/>
          </a:p>
        </p:txBody>
      </p:sp>
    </p:spTree>
    <p:extLst>
      <p:ext uri="{BB962C8B-B14F-4D97-AF65-F5344CB8AC3E}">
        <p14:creationId xmlns:p14="http://schemas.microsoft.com/office/powerpoint/2010/main" val="113241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25256-C801-4F72-87B0-1908C92F3079}" type="slidenum">
              <a:rPr lang="en-US" smtClean="0"/>
              <a:t>2</a:t>
            </a:fld>
            <a:endParaRPr lang="en-US"/>
          </a:p>
        </p:txBody>
      </p:sp>
    </p:spTree>
    <p:extLst>
      <p:ext uri="{BB962C8B-B14F-4D97-AF65-F5344CB8AC3E}">
        <p14:creationId xmlns:p14="http://schemas.microsoft.com/office/powerpoint/2010/main" val="358245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32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5149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62282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711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96C6A-4D27-4A47-819C-56391BDF8272}" type="datetimeFigureOut">
              <a:rPr lang="en-US" smtClean="0"/>
              <a:t>6/21/18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78765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28465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C96C6A-4D27-4A47-819C-56391BDF8272}" type="datetimeFigureOut">
              <a:rPr lang="en-US" smtClean="0"/>
              <a:t>6/21/18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732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C96C6A-4D27-4A47-819C-56391BDF8272}" type="datetimeFigureOut">
              <a:rPr lang="en-US" smtClean="0"/>
              <a:t>6/21/18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491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6C6A-4D27-4A47-819C-56391BDF8272}" type="datetimeFigureOut">
              <a:rPr lang="en-US" smtClean="0"/>
              <a:t>6/21/18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42049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1063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96C6A-4D27-4A47-819C-56391BDF8272}" type="datetimeFigureOut">
              <a:rPr lang="en-US" smtClean="0"/>
              <a:t>6/21/18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38AAB-5CAE-4373-884A-3332CF46BF05}" type="slidenum">
              <a:rPr lang="en-US" smtClean="0"/>
              <a:t>‹#›</a:t>
            </a:fld>
            <a:endParaRPr lang="en-US"/>
          </a:p>
        </p:txBody>
      </p:sp>
    </p:spTree>
    <p:extLst>
      <p:ext uri="{BB962C8B-B14F-4D97-AF65-F5344CB8AC3E}">
        <p14:creationId xmlns:p14="http://schemas.microsoft.com/office/powerpoint/2010/main" val="3223814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1C96C6A-4D27-4A47-819C-56391BDF8272}" type="datetimeFigureOut">
              <a:rPr lang="en-US" smtClean="0"/>
              <a:t>6/21/18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438AAB-5CAE-4373-884A-3332CF46BF05}" type="slidenum">
              <a:rPr lang="en-US" smtClean="0"/>
              <a:t>‹#›</a:t>
            </a:fld>
            <a:endParaRPr lang="en-US"/>
          </a:p>
        </p:txBody>
      </p:sp>
    </p:spTree>
    <p:extLst>
      <p:ext uri="{BB962C8B-B14F-4D97-AF65-F5344CB8AC3E}">
        <p14:creationId xmlns:p14="http://schemas.microsoft.com/office/powerpoint/2010/main" val="13485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gif"/><Relationship Id="rId5" Type="http://schemas.openxmlformats.org/officeDocument/2006/relationships/image" Target="../media/image2.jpeg"/><Relationship Id="rId6" Type="http://schemas.openxmlformats.org/officeDocument/2006/relationships/image" Target="../media/image3.jp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gif"/><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 Type="http://schemas.openxmlformats.org/officeDocument/2006/relationships/image" Target="../media/image10.gif"/><Relationship Id="rId12" Type="http://schemas.openxmlformats.org/officeDocument/2006/relationships/image" Target="../media/image11.gif"/><Relationship Id="rId13" Type="http://schemas.openxmlformats.org/officeDocument/2006/relationships/image" Target="../media/image12.gif"/><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9.PNG"/><Relationship Id="rId5" Type="http://schemas.openxmlformats.org/officeDocument/2006/relationships/hyperlink" Target="http://journals.ametsoc.org/doi/abs/10.1175/BAMS-D-15-00230.1" TargetMode="External"/><Relationship Id="rId6" Type="http://schemas.openxmlformats.org/officeDocument/2006/relationships/hyperlink" Target="http://www.goes-r.gov/education/docs/ABI-bands-FS/JMA%20Advanced%20Himawari%20Imager%20(AHI)%200.5%20%C2%B5m%20Band.pdf" TargetMode="External"/><Relationship Id="rId7" Type="http://schemas.openxmlformats.org/officeDocument/2006/relationships/image" Target="../media/image3.jp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3419856" y="1572768"/>
            <a:ext cx="4242816" cy="2907792"/>
          </a:xfrm>
          <a:prstGeom prst="rect">
            <a:avLst/>
          </a:prstGeom>
          <a:ln w="50800">
            <a:solidFill>
              <a:schemeClr val="tx1"/>
            </a:solidFill>
          </a:ln>
        </p:spPr>
      </p:pic>
      <p:sp>
        <p:nvSpPr>
          <p:cNvPr id="2" name="TextBox 1"/>
          <p:cNvSpPr txBox="1"/>
          <p:nvPr/>
        </p:nvSpPr>
        <p:spPr>
          <a:xfrm>
            <a:off x="218032" y="6676462"/>
            <a:ext cx="3581401" cy="3046988"/>
          </a:xfrm>
          <a:prstGeom prst="rect">
            <a:avLst/>
          </a:prstGeom>
          <a:solidFill>
            <a:schemeClr val="accent6">
              <a:lumMod val="20000"/>
              <a:lumOff val="80000"/>
            </a:schemeClr>
          </a:solidFill>
          <a:ln w="28575">
            <a:solidFill>
              <a:schemeClr val="accent5">
                <a:lumMod val="75000"/>
              </a:schemeClr>
            </a:solidFill>
          </a:ln>
        </p:spPr>
        <p:txBody>
          <a:bodyPr wrap="square" rtlCol="0">
            <a:spAutoFit/>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9" name="TextBox 8"/>
          <p:cNvSpPr txBox="1"/>
          <p:nvPr/>
        </p:nvSpPr>
        <p:spPr>
          <a:xfrm>
            <a:off x="123825" y="1519441"/>
            <a:ext cx="3136847" cy="2231380"/>
          </a:xfrm>
          <a:prstGeom prst="rect">
            <a:avLst/>
          </a:prstGeom>
          <a:noFill/>
          <a:ln>
            <a:solidFill>
              <a:schemeClr val="accent1"/>
            </a:solidFill>
          </a:ln>
        </p:spPr>
        <p:txBody>
          <a:bodyPr wrap="square" rtlCol="0">
            <a:spAutoFit/>
          </a:bodyPr>
          <a:lstStyle/>
          <a:p>
            <a:r>
              <a:rPr lang="en-US" sz="1600" b="1" dirty="0">
                <a:solidFill>
                  <a:schemeClr val="accent1">
                    <a:lumMod val="50000"/>
                  </a:schemeClr>
                </a:solidFill>
              </a:rPr>
              <a:t>Why is </a:t>
            </a:r>
            <a:r>
              <a:rPr lang="en-US" sz="1600" b="1" dirty="0" smtClean="0">
                <a:solidFill>
                  <a:schemeClr val="accent1">
                    <a:lumMod val="50000"/>
                  </a:schemeClr>
                </a:solidFill>
              </a:rPr>
              <a:t>Green Visible Band </a:t>
            </a:r>
            <a:r>
              <a:rPr lang="en-US" sz="1600" b="1" dirty="0">
                <a:solidFill>
                  <a:schemeClr val="accent1">
                    <a:lumMod val="50000"/>
                  </a:schemeClr>
                </a:solidFill>
              </a:rPr>
              <a:t>I</a:t>
            </a:r>
            <a:r>
              <a:rPr lang="en-US" sz="1600" b="1" dirty="0" smtClean="0">
                <a:solidFill>
                  <a:schemeClr val="accent1">
                    <a:lumMod val="50000"/>
                  </a:schemeClr>
                </a:solidFill>
              </a:rPr>
              <a:t>magery Important</a:t>
            </a:r>
            <a:r>
              <a:rPr lang="en-US" sz="1600" b="1" dirty="0">
                <a:solidFill>
                  <a:schemeClr val="accent1">
                    <a:lumMod val="50000"/>
                  </a:schemeClr>
                </a:solidFill>
              </a:rPr>
              <a:t>?</a:t>
            </a:r>
          </a:p>
          <a:p>
            <a:endParaRPr lang="en-US" sz="1100" dirty="0" smtClean="0"/>
          </a:p>
          <a:p>
            <a:r>
              <a:rPr lang="en-US" sz="1200" dirty="0" smtClean="0"/>
              <a:t>The 0.51 µm, or “Green” visible band, is one of three visible bands on the AHI aboard Himawari-8 and Himawari-9.  It provides data for monitoring cloud development as well as dust, smoke and haze.   It allows for an easy creation of RGB True Color imagery when combined with the “Blue” (</a:t>
            </a:r>
            <a:r>
              <a:rPr lang="en-US" sz="1200" dirty="0"/>
              <a:t>0.47 µm) </a:t>
            </a:r>
            <a:r>
              <a:rPr lang="en-US" sz="1200" dirty="0" smtClean="0"/>
              <a:t>and “Red” (</a:t>
            </a:r>
            <a:r>
              <a:rPr lang="en-US" sz="1200" dirty="0"/>
              <a:t>0.64 µm) </a:t>
            </a:r>
            <a:r>
              <a:rPr lang="en-US" sz="1200" dirty="0" smtClean="0"/>
              <a:t>bands. </a:t>
            </a:r>
            <a:endParaRPr lang="en-US" sz="1200" dirty="0"/>
          </a:p>
        </p:txBody>
      </p:sp>
      <p:sp>
        <p:nvSpPr>
          <p:cNvPr id="14" name="TextBox 13"/>
          <p:cNvSpPr txBox="1"/>
          <p:nvPr/>
        </p:nvSpPr>
        <p:spPr>
          <a:xfrm>
            <a:off x="380144" y="4494083"/>
            <a:ext cx="3763417" cy="338554"/>
          </a:xfrm>
          <a:prstGeom prst="rect">
            <a:avLst/>
          </a:prstGeom>
          <a:noFill/>
        </p:spPr>
        <p:txBody>
          <a:bodyPr wrap="square" rtlCol="0">
            <a:spAutoFit/>
          </a:bodyPr>
          <a:lstStyle/>
          <a:p>
            <a:r>
              <a:rPr lang="en-US" sz="1600" b="1" dirty="0" smtClean="0">
                <a:solidFill>
                  <a:schemeClr val="accent1">
                    <a:lumMod val="50000"/>
                  </a:schemeClr>
                </a:solidFill>
              </a:rPr>
              <a:t>Comparison of AHI Visible Bands</a:t>
            </a:r>
            <a:endParaRPr lang="en-US" sz="1600" b="1" dirty="0">
              <a:solidFill>
                <a:schemeClr val="accent1">
                  <a:lumMod val="5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042553398"/>
              </p:ext>
            </p:extLst>
          </p:nvPr>
        </p:nvGraphicFramePr>
        <p:xfrm>
          <a:off x="405706" y="4854395"/>
          <a:ext cx="6960987" cy="1541248"/>
        </p:xfrm>
        <a:graphic>
          <a:graphicData uri="http://schemas.openxmlformats.org/drawingml/2006/table">
            <a:tbl>
              <a:tblPr firstRow="1" firstCol="1" bandRow="1">
                <a:tableStyleId>{5A111915-BE36-4E01-A7E5-04B1672EAD32}</a:tableStyleId>
              </a:tblPr>
              <a:tblGrid>
                <a:gridCol w="579535">
                  <a:extLst>
                    <a:ext uri="{9D8B030D-6E8A-4147-A177-3AD203B41FA5}">
                      <a16:colId xmlns="" xmlns:a16="http://schemas.microsoft.com/office/drawing/2014/main" val="20000"/>
                    </a:ext>
                  </a:extLst>
                </a:gridCol>
                <a:gridCol w="1475155">
                  <a:extLst>
                    <a:ext uri="{9D8B030D-6E8A-4147-A177-3AD203B41FA5}">
                      <a16:colId xmlns="" xmlns:a16="http://schemas.microsoft.com/office/drawing/2014/main" val="20001"/>
                    </a:ext>
                  </a:extLst>
                </a:gridCol>
                <a:gridCol w="1382261">
                  <a:extLst>
                    <a:ext uri="{9D8B030D-6E8A-4147-A177-3AD203B41FA5}">
                      <a16:colId xmlns="" xmlns:a16="http://schemas.microsoft.com/office/drawing/2014/main" val="20002"/>
                    </a:ext>
                  </a:extLst>
                </a:gridCol>
                <a:gridCol w="1698172">
                  <a:extLst>
                    <a:ext uri="{9D8B030D-6E8A-4147-A177-3AD203B41FA5}">
                      <a16:colId xmlns="" xmlns:a16="http://schemas.microsoft.com/office/drawing/2014/main" val="20003"/>
                    </a:ext>
                  </a:extLst>
                </a:gridCol>
                <a:gridCol w="1825864">
                  <a:extLst>
                    <a:ext uri="{9D8B030D-6E8A-4147-A177-3AD203B41FA5}">
                      <a16:colId xmlns="" xmlns:a16="http://schemas.microsoft.com/office/drawing/2014/main" val="20004"/>
                    </a:ext>
                  </a:extLst>
                </a:gridCol>
              </a:tblGrid>
              <a:tr h="353748">
                <a:tc>
                  <a:txBody>
                    <a:bodyPr/>
                    <a:lstStyle/>
                    <a:p>
                      <a:pPr marL="0" marR="0" algn="ctr">
                        <a:lnSpc>
                          <a:spcPct val="107000"/>
                        </a:lnSpc>
                        <a:spcBef>
                          <a:spcPts val="0"/>
                        </a:spcBef>
                        <a:spcAft>
                          <a:spcPts val="0"/>
                        </a:spcAft>
                      </a:pPr>
                      <a:r>
                        <a:rPr lang="en-US" sz="1400" dirty="0" smtClean="0">
                          <a:solidFill>
                            <a:schemeClr val="bg1"/>
                          </a:solidFill>
                          <a:effectLst/>
                        </a:rPr>
                        <a:t>AHI Band</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dirty="0" smtClean="0">
                          <a:solidFill>
                            <a:schemeClr val="bg1"/>
                          </a:solidFill>
                          <a:effectLst/>
                        </a:rPr>
                        <a:t>Central Wavelength</a:t>
                      </a:r>
                      <a:r>
                        <a:rPr lang="en-US" sz="1400" baseline="0" dirty="0" smtClean="0">
                          <a:solidFill>
                            <a:schemeClr val="bg1"/>
                          </a:solidFill>
                          <a:effectLst/>
                        </a:rPr>
                        <a:t> </a:t>
                      </a:r>
                      <a:r>
                        <a:rPr lang="en-US" sz="1400" dirty="0" smtClean="0">
                          <a:solidFill>
                            <a:schemeClr val="bg1"/>
                          </a:solidFill>
                          <a:effectLst/>
                        </a:rPr>
                        <a:t>(µm)</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dirty="0" smtClean="0">
                          <a:solidFill>
                            <a:schemeClr val="bg1"/>
                          </a:solidFill>
                          <a:effectLst/>
                        </a:rPr>
                        <a:t>Band Nickname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b="1" u="none" dirty="0" smtClean="0">
                          <a:solidFill>
                            <a:schemeClr val="bg1"/>
                          </a:solidFill>
                          <a:effectLst/>
                        </a:rPr>
                        <a:t>Type</a:t>
                      </a:r>
                      <a:endParaRPr lang="en-US" sz="1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u="none" dirty="0" smtClean="0">
                          <a:solidFill>
                            <a:schemeClr val="bg1"/>
                          </a:solidFill>
                          <a:effectLst/>
                        </a:rPr>
                        <a:t>Pixel Resolution at sub-satellite point </a:t>
                      </a:r>
                      <a:endParaRPr lang="en-US" sz="1400"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0"/>
                  </a:ext>
                </a:extLst>
              </a:tr>
              <a:tr h="176874">
                <a:tc>
                  <a:txBody>
                    <a:bodyPr/>
                    <a:lstStyle/>
                    <a:p>
                      <a:pPr marL="0" marR="0" algn="ctr">
                        <a:lnSpc>
                          <a:spcPct val="107000"/>
                        </a:lnSpc>
                        <a:spcBef>
                          <a:spcPts val="0"/>
                        </a:spcBef>
                        <a:spcAft>
                          <a:spcPts val="0"/>
                        </a:spcAft>
                      </a:pPr>
                      <a:r>
                        <a:rPr lang="en-US" sz="1400" dirty="0" smtClean="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0.47</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Blue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Visible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1 km</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6874">
                <a:tc>
                  <a:txBody>
                    <a:bodyPr/>
                    <a:lstStyle/>
                    <a:p>
                      <a:pPr marL="0" marR="0" algn="ctr">
                        <a:lnSpc>
                          <a:spcPct val="107000"/>
                        </a:lnSpc>
                        <a:spcBef>
                          <a:spcPts val="0"/>
                        </a:spcBef>
                        <a:spcAft>
                          <a:spcPts val="0"/>
                        </a:spcAft>
                      </a:pPr>
                      <a:r>
                        <a:rPr lang="en-US"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0.51</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Green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Visible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km</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748">
                <a:tc>
                  <a:txBody>
                    <a:bodyPr/>
                    <a:lstStyle/>
                    <a:p>
                      <a:pPr marL="0" marR="0" algn="ctr">
                        <a:lnSpc>
                          <a:spcPct val="107000"/>
                        </a:lnSpc>
                        <a:spcBef>
                          <a:spcPts val="0"/>
                        </a:spcBef>
                        <a:spcAft>
                          <a:spcPts val="0"/>
                        </a:spcAft>
                      </a:pPr>
                      <a:r>
                        <a:rPr lang="en-US" sz="1400" b="1" dirty="0" smtClean="0">
                          <a:solidFill>
                            <a:schemeClr val="tx1"/>
                          </a:solidFill>
                          <a:effectLst/>
                          <a:latin typeface="+mn-lt"/>
                          <a:ea typeface="+mn-ea"/>
                          <a:cs typeface="+mn-cs"/>
                        </a:rPr>
                        <a:t>3</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0.64</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Red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0" dirty="0" smtClean="0">
                          <a:solidFill>
                            <a:schemeClr val="tx1"/>
                          </a:solidFill>
                          <a:effectLst/>
                        </a:rPr>
                        <a:t>Visible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smtClean="0">
                          <a:solidFill>
                            <a:schemeClr val="tx1"/>
                          </a:solidFill>
                          <a:effectLst/>
                        </a:rPr>
                        <a:t>0.5 km</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251369" y="7644347"/>
            <a:ext cx="3514726" cy="1815882"/>
          </a:xfrm>
          <a:prstGeom prst="rect">
            <a:avLst/>
          </a:prstGeom>
          <a:noFill/>
        </p:spPr>
        <p:txBody>
          <a:bodyPr wrap="square" rtlCol="0">
            <a:spAutoFit/>
          </a:bodyPr>
          <a:lstStyle/>
          <a:p>
            <a:pPr marL="0" lvl="1"/>
            <a:r>
              <a:rPr lang="en-US" sz="1400" b="1" dirty="0" smtClean="0"/>
              <a:t>Input into Products:</a:t>
            </a:r>
            <a:r>
              <a:rPr lang="en-US" sz="1400" dirty="0" smtClean="0"/>
              <a:t> </a:t>
            </a:r>
            <a:r>
              <a:rPr lang="en-US" sz="1200" dirty="0"/>
              <a:t>The </a:t>
            </a:r>
            <a:r>
              <a:rPr lang="en-US" sz="1200" dirty="0" smtClean="0"/>
              <a:t>0.51 </a:t>
            </a:r>
            <a:r>
              <a:rPr lang="en-US" sz="1200" dirty="0"/>
              <a:t>µm </a:t>
            </a:r>
            <a:r>
              <a:rPr lang="en-US" sz="1200" dirty="0" smtClean="0"/>
              <a:t>Green band can be helpful in Aerosol detection because of increased scattering at that wavelength relative to </a:t>
            </a:r>
            <a:r>
              <a:rPr lang="en-US" sz="1200" dirty="0"/>
              <a:t>0.64 µm. </a:t>
            </a:r>
            <a:endParaRPr lang="en-US" sz="1200" dirty="0" smtClean="0"/>
          </a:p>
          <a:p>
            <a:pPr marL="0" lvl="1"/>
            <a:endParaRPr lang="en-US" sz="1200" dirty="0"/>
          </a:p>
          <a:p>
            <a:pPr marL="0" lvl="1"/>
            <a:r>
              <a:rPr lang="en-US" sz="1400" b="1" dirty="0" smtClean="0"/>
              <a:t>Input into RGB imagery: </a:t>
            </a:r>
            <a:r>
              <a:rPr lang="en-US" sz="1200" dirty="0" smtClean="0"/>
              <a:t>The Green band</a:t>
            </a:r>
            <a:r>
              <a:rPr lang="en-US" sz="1200" dirty="0"/>
              <a:t>, </a:t>
            </a:r>
            <a:r>
              <a:rPr lang="en-US" sz="1200" dirty="0" smtClean="0"/>
              <a:t>‘boosted’ with information from the “Vegetation” band (0.86 </a:t>
            </a:r>
            <a:r>
              <a:rPr lang="en-US" sz="1200" dirty="0"/>
              <a:t>µm</a:t>
            </a:r>
            <a:r>
              <a:rPr lang="en-US" sz="1200" dirty="0" smtClean="0"/>
              <a:t>), combines with information from the  and the “Red</a:t>
            </a:r>
            <a:r>
              <a:rPr lang="en-US" sz="1200" dirty="0"/>
              <a:t>” band (0.64 µm</a:t>
            </a:r>
            <a:r>
              <a:rPr lang="en-US" sz="1200" dirty="0" smtClean="0"/>
              <a:t>) and “Blue” band </a:t>
            </a:r>
            <a:r>
              <a:rPr lang="en-US" sz="1200" dirty="0"/>
              <a:t>(0.47 µm)  </a:t>
            </a:r>
            <a:r>
              <a:rPr lang="en-US" sz="1200" dirty="0" smtClean="0"/>
              <a:t>to provide “natural </a:t>
            </a:r>
            <a:r>
              <a:rPr lang="en-US" sz="1200" dirty="0"/>
              <a:t>color” imagery of the Earth. </a:t>
            </a:r>
            <a:endParaRPr lang="en-US" sz="1200" dirty="0" smtClean="0"/>
          </a:p>
        </p:txBody>
      </p:sp>
      <p:sp>
        <p:nvSpPr>
          <p:cNvPr id="3" name="TextBox 2"/>
          <p:cNvSpPr txBox="1"/>
          <p:nvPr/>
        </p:nvSpPr>
        <p:spPr>
          <a:xfrm>
            <a:off x="218032" y="6861404"/>
            <a:ext cx="3385372" cy="677108"/>
          </a:xfrm>
          <a:prstGeom prst="rect">
            <a:avLst/>
          </a:prstGeom>
          <a:noFill/>
        </p:spPr>
        <p:txBody>
          <a:bodyPr wrap="square" rtlCol="0">
            <a:spAutoFit/>
          </a:bodyPr>
          <a:lstStyle/>
          <a:p>
            <a:pPr marL="0" lvl="1"/>
            <a:r>
              <a:rPr lang="en-US" sz="1400" b="1" u="sng" dirty="0"/>
              <a:t>Primary </a:t>
            </a:r>
            <a:r>
              <a:rPr lang="en-US" sz="1400" b="1" u="sng" dirty="0" smtClean="0"/>
              <a:t>Application</a:t>
            </a:r>
            <a:r>
              <a:rPr lang="en-US" sz="1400" dirty="0" smtClean="0"/>
              <a:t>:  </a:t>
            </a:r>
            <a:r>
              <a:rPr lang="en-US" sz="1200" dirty="0" smtClean="0"/>
              <a:t>Visible Imagery</a:t>
            </a:r>
            <a:r>
              <a:rPr lang="en-US" sz="1200" b="1" dirty="0"/>
              <a:t> </a:t>
            </a:r>
            <a:r>
              <a:rPr lang="en-US" sz="1200" b="1" dirty="0" smtClean="0"/>
              <a:t>d</a:t>
            </a:r>
            <a:r>
              <a:rPr lang="en-US" sz="1200" dirty="0" smtClean="0"/>
              <a:t>etection </a:t>
            </a:r>
            <a:r>
              <a:rPr lang="en-US" sz="1200" dirty="0"/>
              <a:t>/ analysis of clouds and weather systems during daytime. </a:t>
            </a:r>
            <a:endParaRPr lang="en-US" sz="1200" b="1" dirty="0"/>
          </a:p>
        </p:txBody>
      </p:sp>
      <p:sp>
        <p:nvSpPr>
          <p:cNvPr id="16" name="TextBox 15"/>
          <p:cNvSpPr txBox="1"/>
          <p:nvPr/>
        </p:nvSpPr>
        <p:spPr>
          <a:xfrm>
            <a:off x="218032" y="6369678"/>
            <a:ext cx="3582443" cy="338554"/>
          </a:xfrm>
          <a:prstGeom prst="rect">
            <a:avLst/>
          </a:prstGeom>
          <a:noFill/>
        </p:spPr>
        <p:txBody>
          <a:bodyPr wrap="square" rtlCol="0">
            <a:spAutoFit/>
          </a:bodyPr>
          <a:lstStyle/>
          <a:p>
            <a:pPr algn="ctr"/>
            <a:r>
              <a:rPr lang="en-US" sz="1600" b="1" dirty="0" smtClean="0">
                <a:solidFill>
                  <a:schemeClr val="accent1">
                    <a:lumMod val="50000"/>
                  </a:schemeClr>
                </a:solidFill>
              </a:rPr>
              <a:t>Impact on Operations</a:t>
            </a:r>
            <a:endParaRPr lang="en-US" sz="1600" b="1" dirty="0">
              <a:solidFill>
                <a:schemeClr val="accent1">
                  <a:lumMod val="50000"/>
                </a:schemeClr>
              </a:solidFill>
            </a:endParaRPr>
          </a:p>
        </p:txBody>
      </p:sp>
      <p:sp>
        <p:nvSpPr>
          <p:cNvPr id="18" name="TextBox 17"/>
          <p:cNvSpPr txBox="1"/>
          <p:nvPr/>
        </p:nvSpPr>
        <p:spPr>
          <a:xfrm>
            <a:off x="3952875" y="6672251"/>
            <a:ext cx="3591753" cy="3046988"/>
          </a:xfrm>
          <a:prstGeom prst="rect">
            <a:avLst/>
          </a:prstGeom>
          <a:solidFill>
            <a:schemeClr val="accent2">
              <a:lumMod val="20000"/>
              <a:lumOff val="80000"/>
            </a:schemeClr>
          </a:solidFill>
          <a:ln w="28575">
            <a:solidFill>
              <a:schemeClr val="accent1">
                <a:lumMod val="50000"/>
              </a:schemeClr>
            </a:solidFill>
          </a:ln>
        </p:spPr>
        <p:txBody>
          <a:bodyPr wrap="square" rtlCol="0">
            <a:spAutoFit/>
          </a:bodyPr>
          <a:lstStyle/>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sp>
        <p:nvSpPr>
          <p:cNvPr id="20" name="TextBox 19"/>
          <p:cNvSpPr txBox="1"/>
          <p:nvPr/>
        </p:nvSpPr>
        <p:spPr>
          <a:xfrm>
            <a:off x="4028861" y="7644347"/>
            <a:ext cx="3514726" cy="1446550"/>
          </a:xfrm>
          <a:prstGeom prst="rect">
            <a:avLst/>
          </a:prstGeom>
          <a:noFill/>
        </p:spPr>
        <p:txBody>
          <a:bodyPr wrap="square" rtlCol="0">
            <a:spAutoFit/>
          </a:bodyPr>
          <a:lstStyle/>
          <a:p>
            <a:pPr marL="0" lvl="1"/>
            <a:r>
              <a:rPr lang="en-US" sz="1400" b="1" dirty="0" smtClean="0"/>
              <a:t>Scattering angle affects dust/smoke/cirrus signals: </a:t>
            </a:r>
            <a:r>
              <a:rPr lang="en-US" sz="1200" dirty="0" smtClean="0"/>
              <a:t>Smoke, dust and cirrus are more effective forward scatterers</a:t>
            </a:r>
            <a:r>
              <a:rPr lang="en-US" sz="1200" dirty="0"/>
              <a:t> </a:t>
            </a:r>
            <a:r>
              <a:rPr lang="en-US" sz="1200" dirty="0" smtClean="0"/>
              <a:t>than backward scatterers.  Thus, the smoke, dust and cirrus signals will be much more apparent when the Sun is low in the sky vs. high in the sky.  (This is true for the Blue and Red Visible bands as well.)</a:t>
            </a:r>
            <a:endParaRPr lang="en-US" sz="1200" dirty="0"/>
          </a:p>
        </p:txBody>
      </p:sp>
      <p:sp>
        <p:nvSpPr>
          <p:cNvPr id="22" name="TextBox 21"/>
          <p:cNvSpPr txBox="1"/>
          <p:nvPr/>
        </p:nvSpPr>
        <p:spPr>
          <a:xfrm>
            <a:off x="4028861" y="6676738"/>
            <a:ext cx="2008700" cy="892552"/>
          </a:xfrm>
          <a:prstGeom prst="rect">
            <a:avLst/>
          </a:prstGeom>
          <a:noFill/>
        </p:spPr>
        <p:txBody>
          <a:bodyPr wrap="square" rtlCol="0">
            <a:spAutoFit/>
          </a:bodyPr>
          <a:lstStyle/>
          <a:p>
            <a:pPr marL="0" lvl="1"/>
            <a:r>
              <a:rPr lang="en-US" sz="1400" b="1" dirty="0" smtClean="0"/>
              <a:t>Daytime only application: </a:t>
            </a:r>
            <a:r>
              <a:rPr lang="en-US" sz="1200" dirty="0" smtClean="0"/>
              <a:t>The 0.51 </a:t>
            </a:r>
            <a:r>
              <a:rPr lang="en-US" sz="1200" dirty="0"/>
              <a:t>µm </a:t>
            </a:r>
            <a:r>
              <a:rPr lang="en-US" sz="1200" dirty="0" smtClean="0"/>
              <a:t> band detects reflected visible solar radiation. </a:t>
            </a:r>
            <a:endParaRPr lang="en-US" sz="1400" b="1" dirty="0"/>
          </a:p>
        </p:txBody>
      </p:sp>
      <p:sp>
        <p:nvSpPr>
          <p:cNvPr id="23" name="TextBox 22"/>
          <p:cNvSpPr txBox="1"/>
          <p:nvPr/>
        </p:nvSpPr>
        <p:spPr>
          <a:xfrm>
            <a:off x="3952875" y="6369678"/>
            <a:ext cx="3591753" cy="338554"/>
          </a:xfrm>
          <a:prstGeom prst="rect">
            <a:avLst/>
          </a:prstGeom>
          <a:noFill/>
        </p:spPr>
        <p:txBody>
          <a:bodyPr wrap="square" rtlCol="0">
            <a:spAutoFit/>
          </a:bodyPr>
          <a:lstStyle/>
          <a:p>
            <a:pPr algn="ctr"/>
            <a:r>
              <a:rPr lang="en-US" sz="1600" b="1" dirty="0" smtClean="0">
                <a:solidFill>
                  <a:schemeClr val="accent1">
                    <a:lumMod val="50000"/>
                  </a:schemeClr>
                </a:solidFill>
              </a:rPr>
              <a:t>Limitations</a:t>
            </a:r>
            <a:endParaRPr lang="en-US" sz="1600" b="1" dirty="0">
              <a:solidFill>
                <a:schemeClr val="accent1">
                  <a:lumMod val="50000"/>
                </a:scheme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902" y="6681126"/>
            <a:ext cx="1480365" cy="857479"/>
          </a:xfrm>
          <a:prstGeom prst="rect">
            <a:avLst/>
          </a:prstGeom>
          <a:effectLst>
            <a:softEdge rad="63500"/>
          </a:effectLst>
        </p:spPr>
      </p:pic>
      <p:sp>
        <p:nvSpPr>
          <p:cNvPr id="34" name="Rectangle 33"/>
          <p:cNvSpPr/>
          <p:nvPr/>
        </p:nvSpPr>
        <p:spPr>
          <a:xfrm>
            <a:off x="96325" y="9740316"/>
            <a:ext cx="7490804" cy="307777"/>
          </a:xfrm>
          <a:prstGeom prst="rect">
            <a:avLst/>
          </a:prstGeom>
        </p:spPr>
        <p:txBody>
          <a:bodyPr wrap="square">
            <a:spAutoFit/>
          </a:bodyPr>
          <a:lstStyle/>
          <a:p>
            <a:r>
              <a:rPr lang="en-US" sz="1400" dirty="0" smtClean="0"/>
              <a:t>Contributors: Scott Lindstrom, Tim Schmit, Jordan </a:t>
            </a:r>
            <a:r>
              <a:rPr lang="en-US" sz="1400" dirty="0" err="1" smtClean="0"/>
              <a:t>Gerth</a:t>
            </a:r>
            <a:r>
              <a:rPr lang="en-US" sz="1400" dirty="0" smtClean="0"/>
              <a:t> UW-Madison/CIMSS      June 2017</a:t>
            </a:r>
            <a:endParaRPr lang="en-US" sz="1400" dirty="0"/>
          </a:p>
        </p:txBody>
      </p:sp>
      <p:grpSp>
        <p:nvGrpSpPr>
          <p:cNvPr id="30" name="Group 29"/>
          <p:cNvGrpSpPr/>
          <p:nvPr/>
        </p:nvGrpSpPr>
        <p:grpSpPr>
          <a:xfrm>
            <a:off x="0" y="0"/>
            <a:ext cx="7772400" cy="1394143"/>
            <a:chOff x="800100" y="2100263"/>
            <a:chExt cx="7772400" cy="1394143"/>
          </a:xfrm>
        </p:grpSpPr>
        <p:grpSp>
          <p:nvGrpSpPr>
            <p:cNvPr id="35" name="Group 34"/>
            <p:cNvGrpSpPr/>
            <p:nvPr/>
          </p:nvGrpSpPr>
          <p:grpSpPr>
            <a:xfrm>
              <a:off x="800100" y="2100263"/>
              <a:ext cx="7772400" cy="1394143"/>
              <a:chOff x="800101" y="2100263"/>
              <a:chExt cx="7772400" cy="1394143"/>
            </a:xfrm>
          </p:grpSpPr>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39" name="Rectangle 38"/>
              <p:cNvSpPr/>
              <p:nvPr/>
            </p:nvSpPr>
            <p:spPr>
              <a:xfrm>
                <a:off x="800101" y="2987231"/>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Guide</a:t>
                </a:r>
                <a:endParaRPr lang="en-US" sz="3600" b="1" dirty="0">
                  <a:solidFill>
                    <a:schemeClr val="tx1"/>
                  </a:solidFill>
                  <a:latin typeface="Calibri Light" panose="020F0302020204030204" pitchFamily="34" charset="0"/>
                  <a:cs typeface="Arial" panose="020B0604020202020204" pitchFamily="34" charset="0"/>
                </a:endParaRPr>
              </a:p>
            </p:txBody>
          </p:sp>
          <p:sp>
            <p:nvSpPr>
              <p:cNvPr id="40" name="Rectangle 39"/>
              <p:cNvSpPr/>
              <p:nvPr/>
            </p:nvSpPr>
            <p:spPr>
              <a:xfrm>
                <a:off x="800101" y="2255711"/>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     AHI Band 2 (0.51  </a:t>
                </a:r>
                <a:r>
                  <a:rPr lang="en-US" sz="3600" dirty="0" smtClean="0">
                    <a:effectLst>
                      <a:outerShdw blurRad="38100" dist="38100" dir="2700000" algn="tl">
                        <a:srgbClr val="000000">
                          <a:alpha val="43137"/>
                        </a:srgbClr>
                      </a:outerShdw>
                    </a:effectLst>
                    <a:latin typeface="Symbol" panose="05050102010706020507" pitchFamily="18" charset="2"/>
                  </a:rPr>
                  <a:t>m</a:t>
                </a:r>
                <a:r>
                  <a:rPr lang="en-US" sz="3600" dirty="0" smtClean="0">
                    <a:effectLst>
                      <a:outerShdw blurRad="38100" dist="38100" dir="2700000" algn="tl">
                        <a:srgbClr val="000000">
                          <a:alpha val="43137"/>
                        </a:srgbClr>
                      </a:outerShdw>
                    </a:effectLst>
                  </a:rPr>
                  <a:t>m)</a:t>
                </a:r>
                <a:endParaRPr lang="en-US" sz="3600" dirty="0">
                  <a:effectLst>
                    <a:outerShdw blurRad="38100" dist="38100" dir="2700000" algn="tl">
                      <a:srgbClr val="000000">
                        <a:alpha val="43137"/>
                      </a:srgbClr>
                    </a:outerShdw>
                  </a:effectLst>
                </a:endParaRP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9279" y="2996375"/>
                <a:ext cx="550843" cy="457200"/>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1" y="2319719"/>
                <a:ext cx="1720121" cy="1097280"/>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3277" y="2996375"/>
                <a:ext cx="457200" cy="457200"/>
              </a:xfrm>
              <a:prstGeom prst="rect">
                <a:avLst/>
              </a:prstGeom>
            </p:spPr>
          </p:pic>
        </p:grpSp>
        <p:cxnSp>
          <p:nvCxnSpPr>
            <p:cNvPr id="36" name="Straight Connector 3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8482" y="9703380"/>
            <a:ext cx="521025" cy="37892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9856" y="4254075"/>
            <a:ext cx="4242816" cy="226485"/>
          </a:xfrm>
          <a:prstGeom prst="rect">
            <a:avLst/>
          </a:prstGeom>
          <a:ln>
            <a:solidFill>
              <a:schemeClr val="tx1"/>
            </a:solidFill>
          </a:ln>
        </p:spPr>
      </p:pic>
    </p:spTree>
    <p:custDataLst>
      <p:tags r:id="rId1"/>
    </p:custDataLst>
    <p:extLst>
      <p:ext uri="{BB962C8B-B14F-4D97-AF65-F5344CB8AC3E}">
        <p14:creationId xmlns:p14="http://schemas.microsoft.com/office/powerpoint/2010/main" val="3611526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 y="6897738"/>
            <a:ext cx="5734851" cy="2114845"/>
          </a:xfrm>
          <a:prstGeom prst="rect">
            <a:avLst/>
          </a:prstGeom>
        </p:spPr>
      </p:pic>
      <p:sp>
        <p:nvSpPr>
          <p:cNvPr id="4" name="TextBox 3"/>
          <p:cNvSpPr txBox="1"/>
          <p:nvPr/>
        </p:nvSpPr>
        <p:spPr>
          <a:xfrm>
            <a:off x="134107" y="1408805"/>
            <a:ext cx="2276584" cy="338554"/>
          </a:xfrm>
          <a:prstGeom prst="rect">
            <a:avLst/>
          </a:prstGeom>
          <a:noFill/>
        </p:spPr>
        <p:txBody>
          <a:bodyPr wrap="square" rtlCol="0">
            <a:spAutoFit/>
          </a:bodyPr>
          <a:lstStyle/>
          <a:p>
            <a:r>
              <a:rPr lang="en-US" sz="1600" b="1" dirty="0" smtClean="0">
                <a:solidFill>
                  <a:schemeClr val="accent1">
                    <a:lumMod val="50000"/>
                  </a:schemeClr>
                </a:solidFill>
              </a:rPr>
              <a:t>Image Interpretation</a:t>
            </a:r>
          </a:p>
        </p:txBody>
      </p:sp>
      <p:sp>
        <p:nvSpPr>
          <p:cNvPr id="15" name="Rectangle 14"/>
          <p:cNvSpPr/>
          <p:nvPr/>
        </p:nvSpPr>
        <p:spPr>
          <a:xfrm>
            <a:off x="5878700" y="7253132"/>
            <a:ext cx="1718959" cy="2079800"/>
          </a:xfrm>
          <a:prstGeom prst="rect">
            <a:avLst/>
          </a:prstGeom>
          <a:ln>
            <a:solidFill>
              <a:schemeClr val="accent1"/>
            </a:solidFill>
          </a:ln>
        </p:spPr>
        <p:txBody>
          <a:bodyPr wrap="square">
            <a:spAutoFit/>
          </a:bodyPr>
          <a:lstStyle/>
          <a:p>
            <a:pPr algn="ctr">
              <a:lnSpc>
                <a:spcPct val="107000"/>
              </a:lnSpc>
              <a:spcAft>
                <a:spcPts val="800"/>
              </a:spcAft>
            </a:pPr>
            <a:r>
              <a:rPr lang="en-US" b="1" u="sng" dirty="0">
                <a:solidFill>
                  <a:schemeClr val="accent5">
                    <a:lumMod val="75000"/>
                  </a:schemeClr>
                </a:solidFill>
              </a:rPr>
              <a:t>Resources</a:t>
            </a:r>
          </a:p>
          <a:p>
            <a:pPr algn="ctr">
              <a:lnSpc>
                <a:spcPct val="107000"/>
              </a:lnSpc>
              <a:spcAft>
                <a:spcPts val="80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BAMS Papers</a:t>
            </a:r>
            <a:b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Calibri" panose="020F0502020204030204" pitchFamily="34" charset="0"/>
                <a:ea typeface="Calibri" panose="020F0502020204030204" pitchFamily="34" charset="0"/>
                <a:cs typeface="Times New Roman" panose="02020603050405020304" pitchFamily="18" charset="0"/>
                <a:hlinkClick r:id="rId5"/>
              </a:rPr>
              <a:t>Schmit et al.(2017).</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GOES-R.gov</a:t>
            </a:r>
            <a:r>
              <a:rPr lang="en-US" sz="1200" dirty="0" smtClean="0">
                <a:latin typeface="Calibri" panose="020F0502020204030204" pitchFamily="34" charset="0"/>
                <a:ea typeface="Calibri" panose="020F0502020204030204" pitchFamily="34" charset="0"/>
                <a:cs typeface="Times New Roman" panose="02020603050405020304" pitchFamily="18" charset="0"/>
              </a:rPr>
              <a:t/>
            </a:r>
            <a:br>
              <a:rPr lang="en-US" sz="1200" dirty="0" smtClean="0">
                <a:latin typeface="Calibri" panose="020F0502020204030204" pitchFamily="34" charset="0"/>
                <a:ea typeface="Calibri" panose="020F0502020204030204" pitchFamily="34" charset="0"/>
                <a:cs typeface="Times New Roman" panose="02020603050405020304" pitchFamily="18" charset="0"/>
              </a:rPr>
            </a:br>
            <a:r>
              <a:rPr lang="en-US" sz="1200" dirty="0" smtClean="0">
                <a:latin typeface="Calibri" panose="020F0502020204030204" pitchFamily="34" charset="0"/>
                <a:ea typeface="Calibri" panose="020F0502020204030204" pitchFamily="34" charset="0"/>
                <a:cs typeface="Times New Roman" panose="02020603050405020304" pitchFamily="18" charset="0"/>
                <a:hlinkClick r:id="rId6"/>
              </a:rPr>
              <a:t>AHI </a:t>
            </a:r>
            <a:r>
              <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hlinkClick r:id="rId6"/>
              </a:rPr>
              <a:t>Band 2 Fact Sheet</a:t>
            </a:r>
            <a:endParaRPr lang="en-US" sz="1200" u="sng"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Hyperlinks do not work in AWIPS but they do in </a:t>
            </a:r>
            <a:r>
              <a:rPr lang="en-US" sz="1200" b="1" u="sng"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VLab</a:t>
            </a:r>
            <a:endParaRPr lang="en-US" sz="12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p:cNvSpPr txBox="1"/>
          <p:nvPr/>
        </p:nvSpPr>
        <p:spPr>
          <a:xfrm>
            <a:off x="133496" y="1764675"/>
            <a:ext cx="1786133" cy="4663440"/>
          </a:xfrm>
          <a:prstGeom prst="rect">
            <a:avLst/>
          </a:prstGeom>
          <a:solidFill>
            <a:schemeClr val="accent1">
              <a:lumMod val="50000"/>
            </a:schemeClr>
          </a:solidFill>
          <a:ln>
            <a:solidFill>
              <a:schemeClr val="accent1">
                <a:lumMod val="50000"/>
              </a:schemeClr>
            </a:solidFill>
          </a:ln>
        </p:spPr>
        <p:txBody>
          <a:bodyPr wrap="square" rtlCol="0">
            <a:spAutoFit/>
          </a:bodyPr>
          <a:lstStyle/>
          <a:p>
            <a:endParaRPr lang="en-US" sz="1200" b="1" dirty="0" smtClean="0">
              <a:solidFill>
                <a:schemeClr val="bg1"/>
              </a:solidFill>
            </a:endParaRPr>
          </a:p>
          <a:p>
            <a:r>
              <a:rPr lang="en-US" sz="1200" b="1" dirty="0" smtClean="0">
                <a:solidFill>
                  <a:schemeClr val="bg1"/>
                </a:solidFill>
              </a:rPr>
              <a:t>Effects of atmospheric scattering increase as the wavelength shortens from 0.64 (Red Band) to 0.51 (Green Band) to 0.47 (Red Band). </a:t>
            </a:r>
          </a:p>
          <a:p>
            <a:endParaRPr lang="en-US" sz="1200" b="1" dirty="0">
              <a:solidFill>
                <a:schemeClr val="bg1"/>
              </a:solidFill>
            </a:endParaRPr>
          </a:p>
          <a:p>
            <a:r>
              <a:rPr lang="en-US" sz="1200" b="1" dirty="0" smtClean="0">
                <a:solidFill>
                  <a:schemeClr val="bg1"/>
                </a:solidFill>
              </a:rPr>
              <a:t>In general, the better spatial resolution in the Red Band makes it an obvious choice for monitoring features in the visible.  Smoke and aerosols will be more apparent in the Blue Band. </a:t>
            </a:r>
          </a:p>
          <a:p>
            <a:endParaRPr lang="en-US" sz="1200" b="1" dirty="0">
              <a:solidFill>
                <a:schemeClr val="bg1"/>
              </a:solidFill>
            </a:endParaRPr>
          </a:p>
          <a:p>
            <a:r>
              <a:rPr lang="en-US" sz="1200" b="1" dirty="0" smtClean="0">
                <a:solidFill>
                  <a:schemeClr val="bg1"/>
                </a:solidFill>
              </a:rPr>
              <a:t>The Green Band is important for aerosol product generation and for RGB products</a:t>
            </a:r>
          </a:p>
          <a:p>
            <a:endParaRPr lang="en-US" sz="1200" b="1" i="1" dirty="0">
              <a:solidFill>
                <a:schemeClr val="bg1"/>
              </a:solidFill>
            </a:endParaRPr>
          </a:p>
          <a:p>
            <a:endParaRPr lang="en-US" sz="1200" i="1" dirty="0" smtClean="0">
              <a:solidFill>
                <a:schemeClr val="bg1"/>
              </a:solidFill>
            </a:endParaRPr>
          </a:p>
          <a:p>
            <a:pPr marL="400050"/>
            <a:endParaRPr lang="en-US" sz="1200" b="1" dirty="0" smtClean="0">
              <a:solidFill>
                <a:schemeClr val="bg1"/>
              </a:solidFill>
            </a:endParaRPr>
          </a:p>
        </p:txBody>
      </p:sp>
      <p:sp>
        <p:nvSpPr>
          <p:cNvPr id="40" name="Text Box 2"/>
          <p:cNvSpPr txBox="1">
            <a:spLocks noChangeArrowheads="1"/>
          </p:cNvSpPr>
          <p:nvPr/>
        </p:nvSpPr>
        <p:spPr bwMode="auto">
          <a:xfrm>
            <a:off x="3635634" y="2212303"/>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p>
        </p:txBody>
      </p:sp>
      <p:cxnSp>
        <p:nvCxnSpPr>
          <p:cNvPr id="46" name="Straight Arrow Connector 45"/>
          <p:cNvCxnSpPr/>
          <p:nvPr/>
        </p:nvCxnSpPr>
        <p:spPr>
          <a:xfrm>
            <a:off x="3910800" y="5121718"/>
            <a:ext cx="258456" cy="69869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335714" y="8692052"/>
            <a:ext cx="719407" cy="45956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335714" y="9151620"/>
            <a:ext cx="576517" cy="38276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 Box 2"/>
          <p:cNvSpPr txBox="1">
            <a:spLocks noChangeArrowheads="1"/>
          </p:cNvSpPr>
          <p:nvPr/>
        </p:nvSpPr>
        <p:spPr bwMode="auto">
          <a:xfrm>
            <a:off x="2156846" y="6445542"/>
            <a:ext cx="5212214" cy="442146"/>
          </a:xfrm>
          <a:prstGeom prst="rect">
            <a:avLst/>
          </a:prstGeom>
          <a:solidFill>
            <a:schemeClr val="bg2">
              <a:lumMod val="90000"/>
            </a:schemeClr>
          </a:solidFill>
          <a:ln w="50800">
            <a:solidFill>
              <a:srgbClr val="000000"/>
            </a:solidFill>
          </a:ln>
        </p:spPr>
        <p:txBody>
          <a:bodyPr rot="0" vert="horz" wrap="square" lIns="91440" tIns="45720" rIns="91440" bIns="45720" anchor="t" anchorCtr="0">
            <a:noAutofit/>
          </a:bodyPr>
          <a:lstStyle/>
          <a:p>
            <a:pPr algn="ctr">
              <a:lnSpc>
                <a:spcPct val="107000"/>
              </a:lnSpc>
            </a:pPr>
            <a:r>
              <a:rPr lang="en-US" sz="1050" i="1" dirty="0" smtClean="0">
                <a:latin typeface="Calibri" panose="020F0502020204030204" pitchFamily="34" charset="0"/>
                <a:ea typeface="Calibri" panose="020F0502020204030204" pitchFamily="34" charset="0"/>
                <a:cs typeface="Times New Roman" panose="02020603050405020304" pitchFamily="18" charset="0"/>
              </a:rPr>
              <a:t>Blue Band (0.47 </a:t>
            </a:r>
            <a:r>
              <a:rPr lang="en-US" sz="1050" i="1" dirty="0" smtClean="0">
                <a:latin typeface="Symbol" panose="05050102010706020507" pitchFamily="18" charset="2"/>
                <a:ea typeface="Calibri" panose="020F0502020204030204" pitchFamily="34" charset="0"/>
                <a:cs typeface="Times New Roman" panose="02020603050405020304" pitchFamily="18" charset="0"/>
              </a:rPr>
              <a:t>m</a:t>
            </a:r>
            <a:r>
              <a:rPr lang="en-US" sz="1050" i="1" dirty="0" smtClean="0">
                <a:latin typeface="Calibri" panose="020F0502020204030204" pitchFamily="34" charset="0"/>
                <a:ea typeface="Calibri" panose="020F0502020204030204" pitchFamily="34" charset="0"/>
                <a:cs typeface="Times New Roman" panose="02020603050405020304" pitchFamily="18" charset="0"/>
              </a:rPr>
              <a:t>m, top), Green Band (0.51 </a:t>
            </a:r>
            <a:r>
              <a:rPr lang="en-US" sz="1050" i="1" dirty="0">
                <a:latin typeface="Symbol" panose="05050102010706020507" pitchFamily="18" charset="2"/>
                <a:ea typeface="Calibri" panose="020F0502020204030204" pitchFamily="34" charset="0"/>
                <a:cs typeface="Times New Roman" panose="02020603050405020304" pitchFamily="18" charset="0"/>
              </a:rPr>
              <a:t>m</a:t>
            </a:r>
            <a:r>
              <a:rPr lang="en-US" sz="1050" i="1" dirty="0">
                <a:latin typeface="Calibri" panose="020F0502020204030204" pitchFamily="34" charset="0"/>
                <a:ea typeface="Calibri" panose="020F0502020204030204" pitchFamily="34" charset="0"/>
                <a:cs typeface="Times New Roman" panose="02020603050405020304" pitchFamily="18" charset="0"/>
              </a:rPr>
              <a:t>m, </a:t>
            </a:r>
            <a:r>
              <a:rPr lang="en-US" sz="1050" i="1" dirty="0" smtClean="0">
                <a:latin typeface="Calibri" panose="020F0502020204030204" pitchFamily="34" charset="0"/>
                <a:ea typeface="Calibri" panose="020F0502020204030204" pitchFamily="34" charset="0"/>
                <a:cs typeface="Times New Roman" panose="02020603050405020304" pitchFamily="18" charset="0"/>
              </a:rPr>
              <a:t>middle) and </a:t>
            </a:r>
          </a:p>
          <a:p>
            <a:pPr algn="ctr">
              <a:lnSpc>
                <a:spcPct val="107000"/>
              </a:lnSpc>
            </a:pPr>
            <a:r>
              <a:rPr lang="en-US" sz="1050" i="1" dirty="0" smtClean="0">
                <a:latin typeface="Calibri" panose="020F0502020204030204" pitchFamily="34" charset="0"/>
                <a:ea typeface="Calibri" panose="020F0502020204030204" pitchFamily="34" charset="0"/>
                <a:cs typeface="Times New Roman" panose="02020603050405020304" pitchFamily="18" charset="0"/>
              </a:rPr>
              <a:t>Red Band (0.64 </a:t>
            </a:r>
            <a:r>
              <a:rPr lang="en-US" sz="1050" i="1" dirty="0">
                <a:latin typeface="Symbol" panose="05050102010706020507" pitchFamily="18" charset="2"/>
                <a:ea typeface="Calibri" panose="020F0502020204030204" pitchFamily="34" charset="0"/>
                <a:cs typeface="Times New Roman" panose="02020603050405020304" pitchFamily="18" charset="0"/>
              </a:rPr>
              <a:t>m</a:t>
            </a:r>
            <a:r>
              <a:rPr lang="en-US" sz="1050" i="1" dirty="0">
                <a:latin typeface="Calibri" panose="020F0502020204030204" pitchFamily="34" charset="0"/>
                <a:ea typeface="Calibri" panose="020F0502020204030204" pitchFamily="34" charset="0"/>
                <a:cs typeface="Times New Roman" panose="02020603050405020304" pitchFamily="18" charset="0"/>
              </a:rPr>
              <a:t>m, </a:t>
            </a:r>
            <a:r>
              <a:rPr lang="en-US" sz="1050" i="1" dirty="0" smtClean="0">
                <a:latin typeface="Calibri" panose="020F0502020204030204" pitchFamily="34" charset="0"/>
                <a:ea typeface="Calibri" panose="020F0502020204030204" pitchFamily="34" charset="0"/>
                <a:cs typeface="Times New Roman" panose="02020603050405020304" pitchFamily="18" charset="0"/>
              </a:rPr>
              <a:t>bottom) at 22:47 UTC on 15 June 2017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 Box 2"/>
          <p:cNvSpPr txBox="1">
            <a:spLocks noChangeArrowheads="1"/>
          </p:cNvSpPr>
          <p:nvPr/>
        </p:nvSpPr>
        <p:spPr bwMode="auto">
          <a:xfrm>
            <a:off x="5620257" y="505264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p>
        </p:txBody>
      </p:sp>
      <p:cxnSp>
        <p:nvCxnSpPr>
          <p:cNvPr id="85" name="Straight Arrow Connector 84"/>
          <p:cNvCxnSpPr/>
          <p:nvPr/>
        </p:nvCxnSpPr>
        <p:spPr>
          <a:xfrm flipH="1" flipV="1">
            <a:off x="3910800" y="1627307"/>
            <a:ext cx="849827" cy="757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3617188" y="5849769"/>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endPar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p:cNvSpPr txBox="1"/>
          <p:nvPr/>
        </p:nvSpPr>
        <p:spPr>
          <a:xfrm>
            <a:off x="2058432" y="4646715"/>
            <a:ext cx="1043941" cy="276999"/>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Mexico</a:t>
            </a:r>
            <a:endParaRPr lang="en-US" sz="1200" b="1" dirty="0">
              <a:solidFill>
                <a:schemeClr val="bg1"/>
              </a:solidFill>
              <a:effectLst>
                <a:glow rad="254000">
                  <a:schemeClr val="tx1">
                    <a:alpha val="60000"/>
                  </a:schemeClr>
                </a:glow>
              </a:effectLst>
            </a:endParaRPr>
          </a:p>
        </p:txBody>
      </p:sp>
      <p:cxnSp>
        <p:nvCxnSpPr>
          <p:cNvPr id="79" name="Straight Arrow Connector 78"/>
          <p:cNvCxnSpPr/>
          <p:nvPr/>
        </p:nvCxnSpPr>
        <p:spPr>
          <a:xfrm flipH="1" flipV="1">
            <a:off x="3521136" y="8293302"/>
            <a:ext cx="536478" cy="1533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4406663" y="8556753"/>
            <a:ext cx="142155" cy="89714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26468" y="5837946"/>
            <a:ext cx="276038" cy="322845"/>
          </a:xfrm>
          <a:prstGeom prst="rect">
            <a:avLst/>
          </a:prstGeom>
        </p:spPr>
        <p:txBody>
          <a:bodyPr wrap="none">
            <a:sp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3</a:t>
            </a:r>
          </a:p>
        </p:txBody>
      </p:sp>
      <p:grpSp>
        <p:nvGrpSpPr>
          <p:cNvPr id="54" name="Group 53"/>
          <p:cNvGrpSpPr/>
          <p:nvPr/>
        </p:nvGrpSpPr>
        <p:grpSpPr>
          <a:xfrm>
            <a:off x="0" y="0"/>
            <a:ext cx="7772400" cy="1394143"/>
            <a:chOff x="800100" y="2100263"/>
            <a:chExt cx="7772400" cy="1394143"/>
          </a:xfrm>
        </p:grpSpPr>
        <p:grpSp>
          <p:nvGrpSpPr>
            <p:cNvPr id="56" name="Group 55"/>
            <p:cNvGrpSpPr/>
            <p:nvPr/>
          </p:nvGrpSpPr>
          <p:grpSpPr>
            <a:xfrm>
              <a:off x="800100" y="2100263"/>
              <a:ext cx="7772400" cy="1394143"/>
              <a:chOff x="800101" y="2100263"/>
              <a:chExt cx="7772400" cy="1394143"/>
            </a:xfrm>
          </p:grpSpPr>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91" name="Rectangle 90"/>
              <p:cNvSpPr/>
              <p:nvPr/>
            </p:nvSpPr>
            <p:spPr>
              <a:xfrm>
                <a:off x="800101" y="2987231"/>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Green Band</a:t>
                </a:r>
                <a:endParaRPr lang="en-US" sz="3600" b="1" dirty="0">
                  <a:solidFill>
                    <a:schemeClr val="tx1"/>
                  </a:solidFill>
                  <a:latin typeface="Calibri Light" panose="020F0302020204030204" pitchFamily="34" charset="0"/>
                  <a:cs typeface="Arial" panose="020B0604020202020204" pitchFamily="34" charset="0"/>
                </a:endParaRPr>
              </a:p>
            </p:txBody>
          </p:sp>
          <p:sp>
            <p:nvSpPr>
              <p:cNvPr id="92" name="Rectangle 91"/>
              <p:cNvSpPr/>
              <p:nvPr/>
            </p:nvSpPr>
            <p:spPr>
              <a:xfrm>
                <a:off x="800101" y="2255711"/>
                <a:ext cx="7751266" cy="57934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     AHI </a:t>
                </a:r>
                <a:r>
                  <a:rPr lang="en-US" sz="3600" dirty="0">
                    <a:effectLst>
                      <a:outerShdw blurRad="38100" dist="38100" dir="2700000" algn="tl">
                        <a:srgbClr val="000000">
                          <a:alpha val="43137"/>
                        </a:srgbClr>
                      </a:outerShdw>
                    </a:effectLst>
                  </a:rPr>
                  <a:t>Band 2</a:t>
                </a:r>
                <a:r>
                  <a:rPr lang="en-US" sz="3600" dirty="0" smtClean="0">
                    <a:effectLst>
                      <a:outerShdw blurRad="38100" dist="38100" dir="2700000" algn="tl">
                        <a:srgbClr val="000000">
                          <a:alpha val="43137"/>
                        </a:srgbClr>
                      </a:outerShdw>
                    </a:effectLst>
                  </a:rPr>
                  <a:t> (0.51  </a:t>
                </a:r>
                <a:r>
                  <a:rPr lang="en-US" sz="3600" dirty="0">
                    <a:effectLst>
                      <a:outerShdw blurRad="38100" dist="38100" dir="2700000" algn="tl">
                        <a:srgbClr val="000000">
                          <a:alpha val="43137"/>
                        </a:srgbClr>
                      </a:outerShdw>
                    </a:effectLst>
                    <a:latin typeface="Symbol" panose="05050102010706020507" pitchFamily="18" charset="2"/>
                  </a:rPr>
                  <a:t>m</a:t>
                </a:r>
                <a:r>
                  <a:rPr lang="en-US" sz="3600" dirty="0">
                    <a:effectLst>
                      <a:outerShdw blurRad="38100" dist="38100" dir="2700000" algn="tl">
                        <a:srgbClr val="000000">
                          <a:alpha val="43137"/>
                        </a:srgbClr>
                      </a:outerShdw>
                    </a:effectLst>
                  </a:rPr>
                  <a:t>m)</a:t>
                </a:r>
              </a:p>
            </p:txBody>
          </p:sp>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9279" y="2996375"/>
                <a:ext cx="550843" cy="457200"/>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981" y="2319719"/>
                <a:ext cx="1720121" cy="1097280"/>
              </a:xfrm>
              <a:prstGeom prst="rect">
                <a:avLst/>
              </a:prstGeom>
            </p:spPr>
          </p:pic>
          <p:pic>
            <p:nvPicPr>
              <p:cNvPr id="95" name="Picture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3277" y="2996375"/>
                <a:ext cx="457200" cy="457200"/>
              </a:xfrm>
              <a:prstGeom prst="rect">
                <a:avLst/>
              </a:prstGeom>
            </p:spPr>
          </p:pic>
        </p:grpSp>
        <p:cxnSp>
          <p:nvCxnSpPr>
            <p:cNvPr id="89" name="Straight Connector 88"/>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33497" y="8993828"/>
            <a:ext cx="5444130" cy="830997"/>
          </a:xfrm>
          <a:prstGeom prst="rect">
            <a:avLst/>
          </a:prstGeom>
          <a:noFill/>
        </p:spPr>
        <p:txBody>
          <a:bodyPr wrap="square" rtlCol="0">
            <a:spAutoFit/>
          </a:bodyPr>
          <a:lstStyle/>
          <a:p>
            <a:r>
              <a:rPr lang="en-US" sz="1200" dirty="0" smtClean="0"/>
              <a:t>Above:  AHI </a:t>
            </a:r>
            <a:r>
              <a:rPr lang="en-US" sz="1200" dirty="0"/>
              <a:t>visible spectral bands (black solid lines) and </a:t>
            </a:r>
            <a:r>
              <a:rPr lang="en-US" sz="1200" dirty="0" smtClean="0"/>
              <a:t>reflectance properties of snow (cyan line), dirt (red line), grass (green line) and asphalt (black line).   A significant portion of the visible spectrum (green and yellow) is not sensed by AHI.(Credit</a:t>
            </a:r>
            <a:r>
              <a:rPr lang="en-US" sz="1200" dirty="0"/>
              <a:t>: CIMSS and ASTER spectral library and Mat </a:t>
            </a:r>
            <a:r>
              <a:rPr lang="en-US" sz="1200" dirty="0" err="1"/>
              <a:t>Gunshor</a:t>
            </a:r>
            <a:r>
              <a:rPr lang="en-US" sz="1200" dirty="0"/>
              <a:t>)</a:t>
            </a:r>
          </a:p>
        </p:txBody>
      </p:sp>
      <p:sp>
        <p:nvSpPr>
          <p:cNvPr id="48" name="Text Box 2"/>
          <p:cNvSpPr txBox="1">
            <a:spLocks noChangeArrowheads="1"/>
          </p:cNvSpPr>
          <p:nvPr/>
        </p:nvSpPr>
        <p:spPr bwMode="auto">
          <a:xfrm>
            <a:off x="3652355" y="4973784"/>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1</a:t>
            </a:r>
          </a:p>
        </p:txBody>
      </p:sp>
      <p:sp>
        <p:nvSpPr>
          <p:cNvPr id="49" name="Text Box 2"/>
          <p:cNvSpPr txBox="1">
            <a:spLocks noChangeArrowheads="1"/>
          </p:cNvSpPr>
          <p:nvPr/>
        </p:nvSpPr>
        <p:spPr bwMode="auto">
          <a:xfrm>
            <a:off x="5620256" y="2280153"/>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2</a:t>
            </a:r>
          </a:p>
        </p:txBody>
      </p:sp>
      <p:cxnSp>
        <p:nvCxnSpPr>
          <p:cNvPr id="50" name="Straight Arrow Connector 49"/>
          <p:cNvCxnSpPr/>
          <p:nvPr/>
        </p:nvCxnSpPr>
        <p:spPr>
          <a:xfrm>
            <a:off x="3895550" y="2356431"/>
            <a:ext cx="258456" cy="69869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 Box 2"/>
          <p:cNvSpPr txBox="1">
            <a:spLocks noChangeArrowheads="1"/>
          </p:cNvSpPr>
          <p:nvPr/>
        </p:nvSpPr>
        <p:spPr bwMode="auto">
          <a:xfrm>
            <a:off x="3651620" y="3363872"/>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3</a:t>
            </a:r>
          </a:p>
        </p:txBody>
      </p:sp>
      <p:sp>
        <p:nvSpPr>
          <p:cNvPr id="59" name="TextBox 58"/>
          <p:cNvSpPr txBox="1"/>
          <p:nvPr/>
        </p:nvSpPr>
        <p:spPr>
          <a:xfrm>
            <a:off x="2058431" y="1795240"/>
            <a:ext cx="1043941" cy="276999"/>
          </a:xfrm>
          <a:prstGeom prst="rect">
            <a:avLst/>
          </a:prstGeom>
          <a:noFill/>
          <a:effectLst>
            <a:glow rad="127000">
              <a:schemeClr val="bg1"/>
            </a:glow>
            <a:softEdge rad="317500"/>
          </a:effectLst>
        </p:spPr>
        <p:txBody>
          <a:bodyPr wrap="square" rtlCol="0">
            <a:spAutoFit/>
          </a:bodyPr>
          <a:lstStyle/>
          <a:p>
            <a:pPr algn="ctr"/>
            <a:r>
              <a:rPr lang="en-US" sz="1200" b="1" dirty="0" smtClean="0">
                <a:solidFill>
                  <a:schemeClr val="bg1"/>
                </a:solidFill>
                <a:effectLst>
                  <a:glow rad="254000">
                    <a:schemeClr val="tx1">
                      <a:alpha val="60000"/>
                    </a:schemeClr>
                  </a:glow>
                </a:effectLst>
              </a:rPr>
              <a:t>Mexico</a:t>
            </a:r>
            <a:endParaRPr lang="en-US" sz="1200" b="1" dirty="0">
              <a:solidFill>
                <a:schemeClr val="bg1"/>
              </a:solidFill>
              <a:effectLst>
                <a:glow rad="254000">
                  <a:schemeClr val="tx1">
                    <a:alpha val="60000"/>
                  </a:schemeClr>
                </a:glow>
              </a:effectLst>
            </a:endParaRPr>
          </a:p>
        </p:txBody>
      </p:sp>
      <p:sp>
        <p:nvSpPr>
          <p:cNvPr id="39" name="Text Box 2"/>
          <p:cNvSpPr txBox="1">
            <a:spLocks noChangeArrowheads="1"/>
          </p:cNvSpPr>
          <p:nvPr/>
        </p:nvSpPr>
        <p:spPr bwMode="auto">
          <a:xfrm>
            <a:off x="4548818" y="1795240"/>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4</a:t>
            </a:r>
            <a:endPar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p:cNvSpPr txBox="1">
            <a:spLocks noChangeArrowheads="1"/>
          </p:cNvSpPr>
          <p:nvPr/>
        </p:nvSpPr>
        <p:spPr bwMode="auto">
          <a:xfrm>
            <a:off x="4566194" y="4656518"/>
            <a:ext cx="258445" cy="258445"/>
          </a:xfrm>
          <a:prstGeom prst="rect">
            <a:avLst/>
          </a:prstGeom>
          <a:no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smtClean="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rPr>
              <a:t>4</a:t>
            </a:r>
            <a:endParaRPr lang="en-US" sz="1400" b="1" dirty="0">
              <a:solidFill>
                <a:schemeClr val="bg1"/>
              </a:solidFill>
              <a:effectLst>
                <a:glow rad="228600">
                  <a:schemeClr val="tx1">
                    <a:lumMod val="75000"/>
                    <a:lumOff val="25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296633" y="3753293"/>
            <a:ext cx="1016625" cy="369332"/>
          </a:xfrm>
          <a:prstGeom prst="rect">
            <a:avLst/>
          </a:prstGeom>
          <a:noFill/>
        </p:spPr>
        <p:txBody>
          <a:bodyPr wrap="none" rtlCol="0">
            <a:spAutoFit/>
          </a:bodyPr>
          <a:lstStyle/>
          <a:p>
            <a:r>
              <a:rPr lang="en-US" b="1" dirty="0">
                <a:solidFill>
                  <a:srgbClr val="0070C0"/>
                </a:solidFill>
                <a:effectLst>
                  <a:outerShdw blurRad="38100" dist="38100" dir="2700000" algn="tl">
                    <a:srgbClr val="000000">
                      <a:alpha val="43137"/>
                    </a:srgbClr>
                  </a:outerShdw>
                </a:effectLst>
              </a:rPr>
              <a:t>0.47  </a:t>
            </a:r>
            <a:r>
              <a:rPr lang="en-US" b="1" dirty="0">
                <a:solidFill>
                  <a:srgbClr val="0070C0"/>
                </a:solidFill>
                <a:effectLst>
                  <a:outerShdw blurRad="38100" dist="38100" dir="2700000" algn="tl">
                    <a:srgbClr val="000000">
                      <a:alpha val="43137"/>
                    </a:srgbClr>
                  </a:outerShdw>
                </a:effectLst>
                <a:latin typeface="Symbol" panose="05050102010706020507" pitchFamily="18" charset="2"/>
              </a:rPr>
              <a:t>m</a:t>
            </a:r>
            <a:r>
              <a:rPr lang="en-US" b="1" dirty="0">
                <a:solidFill>
                  <a:srgbClr val="0070C0"/>
                </a:solidFill>
                <a:effectLst>
                  <a:outerShdw blurRad="38100" dist="38100" dir="2700000" algn="tl">
                    <a:srgbClr val="000000">
                      <a:alpha val="43137"/>
                    </a:srgbClr>
                  </a:outerShdw>
                </a:effectLst>
              </a:rPr>
              <a:t>m</a:t>
            </a:r>
            <a:endParaRPr lang="en-US" b="1" dirty="0">
              <a:solidFill>
                <a:srgbClr val="0070C0"/>
              </a:solidFill>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8929" y="1623177"/>
            <a:ext cx="5230130" cy="1600200"/>
          </a:xfrm>
          <a:prstGeom prst="rect">
            <a:avLst/>
          </a:prstGeom>
          <a:ln w="50800">
            <a:solidFill>
              <a:srgbClr val="0000FF"/>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38928" y="3223377"/>
            <a:ext cx="5230131" cy="1600200"/>
          </a:xfrm>
          <a:prstGeom prst="rect">
            <a:avLst/>
          </a:prstGeom>
          <a:ln w="50800">
            <a:solidFill>
              <a:srgbClr val="00FF00"/>
            </a:solidFill>
          </a:ln>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56845" y="4823577"/>
            <a:ext cx="5212215" cy="1600200"/>
          </a:xfrm>
          <a:prstGeom prst="rect">
            <a:avLst/>
          </a:prstGeom>
          <a:ln w="50800">
            <a:solidFill>
              <a:srgbClr val="FF0000"/>
            </a:solidFill>
          </a:ln>
        </p:spPr>
      </p:pic>
      <p:sp>
        <p:nvSpPr>
          <p:cNvPr id="44" name="TextBox 43"/>
          <p:cNvSpPr txBox="1"/>
          <p:nvPr/>
        </p:nvSpPr>
        <p:spPr>
          <a:xfrm>
            <a:off x="2296633" y="5971315"/>
            <a:ext cx="1016625" cy="369332"/>
          </a:xfrm>
          <a:prstGeom prst="rect">
            <a:avLst/>
          </a:prstGeom>
          <a:solidFill>
            <a:schemeClr val="tx1">
              <a:lumMod val="75000"/>
              <a:lumOff val="25000"/>
            </a:schemeClr>
          </a:solid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0.64  </a:t>
            </a:r>
            <a:r>
              <a:rPr lang="en-US" b="1" dirty="0">
                <a:solidFill>
                  <a:srgbClr val="FF0000"/>
                </a:solidFill>
                <a:effectLst>
                  <a:outerShdw blurRad="38100" dist="38100" dir="2700000" algn="tl">
                    <a:srgbClr val="000000">
                      <a:alpha val="43137"/>
                    </a:srgbClr>
                  </a:outerShdw>
                </a:effectLst>
                <a:latin typeface="Symbol" panose="05050102010706020507" pitchFamily="18" charset="2"/>
              </a:rPr>
              <a:t>m</a:t>
            </a:r>
            <a:r>
              <a:rPr lang="en-US" b="1" dirty="0">
                <a:solidFill>
                  <a:srgbClr val="FF0000"/>
                </a:solidFill>
                <a:effectLst>
                  <a:outerShdw blurRad="38100" dist="38100" dir="2700000" algn="tl">
                    <a:srgbClr val="000000">
                      <a:alpha val="43137"/>
                    </a:srgbClr>
                  </a:outerShdw>
                </a:effectLst>
              </a:rPr>
              <a:t>m</a:t>
            </a:r>
            <a:endParaRPr lang="en-US" b="1" dirty="0">
              <a:solidFill>
                <a:srgbClr val="FF0000"/>
              </a:solidFill>
            </a:endParaRPr>
          </a:p>
        </p:txBody>
      </p:sp>
      <p:sp>
        <p:nvSpPr>
          <p:cNvPr id="53" name="TextBox 52"/>
          <p:cNvSpPr txBox="1"/>
          <p:nvPr/>
        </p:nvSpPr>
        <p:spPr>
          <a:xfrm>
            <a:off x="2263920" y="4287186"/>
            <a:ext cx="1023037" cy="369332"/>
          </a:xfrm>
          <a:prstGeom prst="rect">
            <a:avLst/>
          </a:prstGeom>
          <a:solidFill>
            <a:schemeClr val="tx1">
              <a:lumMod val="75000"/>
              <a:lumOff val="25000"/>
            </a:schemeClr>
          </a:solidFill>
        </p:spPr>
        <p:txBody>
          <a:bodyPr wrap="none" rtlCol="0">
            <a:spAutoFit/>
          </a:bodyPr>
          <a:lstStyle/>
          <a:p>
            <a:r>
              <a:rPr lang="en-US" b="1" dirty="0" smtClean="0">
                <a:solidFill>
                  <a:srgbClr val="00FF00"/>
                </a:solidFill>
                <a:effectLst>
                  <a:outerShdw blurRad="38100" dist="38100" dir="2700000" algn="tl">
                    <a:srgbClr val="000000">
                      <a:alpha val="43137"/>
                    </a:srgbClr>
                  </a:outerShdw>
                </a:effectLst>
              </a:rPr>
              <a:t>0.51  </a:t>
            </a:r>
            <a:r>
              <a:rPr lang="en-US" b="1" dirty="0">
                <a:solidFill>
                  <a:srgbClr val="00FF00"/>
                </a:solidFill>
                <a:effectLst>
                  <a:outerShdw blurRad="38100" dist="38100" dir="2700000" algn="tl">
                    <a:srgbClr val="000000">
                      <a:alpha val="43137"/>
                    </a:srgbClr>
                  </a:outerShdw>
                </a:effectLst>
                <a:latin typeface="Symbol" panose="05050102010706020507" pitchFamily="18" charset="2"/>
              </a:rPr>
              <a:t>m</a:t>
            </a:r>
            <a:r>
              <a:rPr lang="en-US" b="1" dirty="0">
                <a:solidFill>
                  <a:srgbClr val="00FF00"/>
                </a:solidFill>
                <a:effectLst>
                  <a:outerShdw blurRad="38100" dist="38100" dir="2700000" algn="tl">
                    <a:srgbClr val="000000">
                      <a:alpha val="43137"/>
                    </a:srgbClr>
                  </a:outerShdw>
                </a:effectLst>
              </a:rPr>
              <a:t>m</a:t>
            </a:r>
            <a:endParaRPr lang="en-US" b="1" dirty="0">
              <a:solidFill>
                <a:srgbClr val="00FF00"/>
              </a:solidFill>
            </a:endParaRPr>
          </a:p>
        </p:txBody>
      </p:sp>
      <p:sp>
        <p:nvSpPr>
          <p:cNvPr id="58" name="TextBox 57"/>
          <p:cNvSpPr txBox="1"/>
          <p:nvPr/>
        </p:nvSpPr>
        <p:spPr>
          <a:xfrm>
            <a:off x="2263919" y="2719280"/>
            <a:ext cx="1023037" cy="369332"/>
          </a:xfrm>
          <a:prstGeom prst="rect">
            <a:avLst/>
          </a:prstGeom>
          <a:solidFill>
            <a:schemeClr val="tx1">
              <a:lumMod val="75000"/>
              <a:lumOff val="25000"/>
            </a:schemeClr>
          </a:solidFill>
        </p:spPr>
        <p:txBody>
          <a:bodyPr wrap="none" rtlCol="0">
            <a:spAutoFit/>
          </a:bodyPr>
          <a:lstStyle/>
          <a:p>
            <a:r>
              <a:rPr lang="en-US" b="1" dirty="0" smtClean="0">
                <a:solidFill>
                  <a:srgbClr val="0000FF"/>
                </a:solidFill>
                <a:effectLst>
                  <a:outerShdw blurRad="38100" dist="38100" dir="2700000" algn="tl">
                    <a:srgbClr val="000000">
                      <a:alpha val="43137"/>
                    </a:srgbClr>
                  </a:outerShdw>
                </a:effectLst>
              </a:rPr>
              <a:t>0.47  </a:t>
            </a:r>
            <a:r>
              <a:rPr lang="en-US" b="1" dirty="0">
                <a:solidFill>
                  <a:srgbClr val="0000FF"/>
                </a:solidFill>
                <a:effectLst>
                  <a:outerShdw blurRad="38100" dist="38100" dir="2700000" algn="tl">
                    <a:srgbClr val="000000">
                      <a:alpha val="43137"/>
                    </a:srgbClr>
                  </a:outerShdw>
                </a:effectLst>
                <a:latin typeface="Symbol" panose="05050102010706020507" pitchFamily="18" charset="2"/>
              </a:rPr>
              <a:t>m</a:t>
            </a:r>
            <a:r>
              <a:rPr lang="en-US" b="1" dirty="0">
                <a:solidFill>
                  <a:srgbClr val="0000FF"/>
                </a:solidFill>
                <a:effectLst>
                  <a:outerShdw blurRad="38100" dist="38100" dir="2700000" algn="tl">
                    <a:srgbClr val="000000">
                      <a:alpha val="43137"/>
                    </a:srgbClr>
                  </a:outerShdw>
                </a:effectLst>
              </a:rPr>
              <a:t>m</a:t>
            </a:r>
            <a:endParaRPr lang="en-US" b="1" dirty="0">
              <a:solidFill>
                <a:srgbClr val="0000FF"/>
              </a:solidFill>
            </a:endParaRPr>
          </a:p>
        </p:txBody>
      </p:sp>
    </p:spTree>
    <p:custDataLst>
      <p:tags r:id="rId1"/>
    </p:custDataLst>
    <p:extLst>
      <p:ext uri="{BB962C8B-B14F-4D97-AF65-F5344CB8AC3E}">
        <p14:creationId xmlns:p14="http://schemas.microsoft.com/office/powerpoint/2010/main" val="338784615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18822</TotalTime>
  <Words>556</Words>
  <Application>Microsoft Macintosh PowerPoint</Application>
  <PresentationFormat>Custom</PresentationFormat>
  <Paragraphs>88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Berndt, Emily B. (MSFC-ZP11)[UAH]</dc:creator>
  <cp:lastModifiedBy>kbah Bah</cp:lastModifiedBy>
  <cp:revision>259</cp:revision>
  <cp:lastPrinted>2017-04-20T14:26:12Z</cp:lastPrinted>
  <dcterms:created xsi:type="dcterms:W3CDTF">2015-10-16T20:43:56Z</dcterms:created>
  <dcterms:modified xsi:type="dcterms:W3CDTF">2018-06-21T19:04:38Z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27F06B96-A49E-4F4E-956A-CCCBECE2E721</vt:lpwstr>
  </property>
  <property fmtid="{D5CDD505-2E9C-101B-9397-08002B2CF9AE}" pid="3" name="ArticulatePath">
    <vt:lpwstr>test_ntmicro_template2</vt:lpwstr>
  </property>
</Properties>
</file>