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custDataLst>
    <p:tags r:id="rId6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5"/>
              </a:solidFill>
              <a:prstDash val="solid"/>
              <a:miter lim="800000"/>
            </a:ln>
          </a:left>
          <a:right>
            <a:ln w="6350" cap="flat">
              <a:solidFill>
                <a:schemeClr val="accent5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6350" cap="flat">
              <a:solidFill>
                <a:schemeClr val="accent5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5"/>
              </a:solidFill>
              <a:prstDash val="solid"/>
              <a:miter lim="800000"/>
            </a:ln>
          </a:top>
          <a:bottom>
            <a:ln w="6350" cap="flat">
              <a:solidFill>
                <a:schemeClr val="accent5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632" y="-8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tags" Target="tags/tag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56768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7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9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82930" y="1646133"/>
            <a:ext cx="6606541" cy="3501815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71550" y="5282989"/>
            <a:ext cx="5829300" cy="242845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/>
            </a:lvl1pPr>
            <a:lvl2pPr marL="0" indent="0" algn="ctr">
              <a:buSzTx/>
              <a:buFontTx/>
              <a:buNone/>
              <a:defRPr sz="2000"/>
            </a:lvl2pPr>
            <a:lvl3pPr marL="0" indent="0" algn="ctr">
              <a:buSzTx/>
              <a:buFontTx/>
              <a:buNone/>
              <a:defRPr sz="2000"/>
            </a:lvl3pPr>
            <a:lvl4pPr marL="0" indent="0" algn="ctr">
              <a:buSzTx/>
              <a:buFontTx/>
              <a:buNone/>
              <a:defRPr sz="2000"/>
            </a:lvl4pPr>
            <a:lvl5pPr marL="0" indent="0" algn="ctr"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5562124" y="535517"/>
            <a:ext cx="1675926" cy="852403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534351" y="535517"/>
            <a:ext cx="4930620" cy="852403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530304" y="2507618"/>
            <a:ext cx="6703697" cy="4184016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04" y="6731213"/>
            <a:ext cx="6703697" cy="22002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  <a:lvl2pPr marL="0" indent="0">
              <a:buSzTx/>
              <a:buFontTx/>
              <a:buNone/>
              <a:defRPr sz="2000"/>
            </a:lvl2pPr>
            <a:lvl3pPr marL="0" indent="0">
              <a:buSzTx/>
              <a:buFontTx/>
              <a:buNone/>
              <a:defRPr sz="2000"/>
            </a:lvl3pPr>
            <a:lvl4pPr marL="0" indent="0">
              <a:buSzTx/>
              <a:buFontTx/>
              <a:buNone/>
              <a:defRPr sz="2000"/>
            </a:lvl4pPr>
            <a:lvl5pPr marL="0" indent="0"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4351" y="2677584"/>
            <a:ext cx="3303273" cy="63819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535363" y="535519"/>
            <a:ext cx="6703698" cy="194416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366" y="2465706"/>
            <a:ext cx="3288089" cy="120840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00" b="1"/>
            </a:lvl1pPr>
            <a:lvl2pPr marL="0" indent="0">
              <a:buSzTx/>
              <a:buFontTx/>
              <a:buNone/>
              <a:defRPr sz="2000" b="1"/>
            </a:lvl2pPr>
            <a:lvl3pPr marL="0" indent="0">
              <a:buSzTx/>
              <a:buFontTx/>
              <a:buNone/>
              <a:defRPr sz="2000" b="1"/>
            </a:lvl3pPr>
            <a:lvl4pPr marL="0" indent="0">
              <a:buSzTx/>
              <a:buFontTx/>
              <a:buNone/>
              <a:defRPr sz="2000" b="1"/>
            </a:lvl4pPr>
            <a:lvl5pPr marL="0" indent="0">
              <a:buSzTx/>
              <a:buFontTx/>
              <a:buNone/>
              <a:defRPr sz="2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4778" y="2465706"/>
            <a:ext cx="3304283" cy="120840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535363" y="670559"/>
            <a:ext cx="2506804" cy="2346962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304282" y="1448226"/>
            <a:ext cx="3934779" cy="7147984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 marL="616723" indent="-228103">
              <a:defRPr sz="2700"/>
            </a:lvl2pPr>
            <a:lvl3pPr marL="1039557" indent="-262318">
              <a:defRPr sz="2700"/>
            </a:lvl3pPr>
            <a:lvl4pPr marL="1474469" indent="-308609">
              <a:defRPr sz="2700"/>
            </a:lvl4pPr>
            <a:lvl5pPr marL="1863088" indent="-308610"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5363" y="3017520"/>
            <a:ext cx="2506804" cy="559033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535363" y="670559"/>
            <a:ext cx="2506804" cy="2346962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304282" y="1448226"/>
            <a:ext cx="3934779" cy="71479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363" y="3017520"/>
            <a:ext cx="2506804" cy="559033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00"/>
            </a:lvl1pPr>
            <a:lvl2pPr marL="0" indent="0">
              <a:buSzTx/>
              <a:buFontTx/>
              <a:buNone/>
              <a:defRPr sz="1300"/>
            </a:lvl2pPr>
            <a:lvl3pPr marL="0" indent="0">
              <a:buSzTx/>
              <a:buFontTx/>
              <a:buNone/>
              <a:defRPr sz="1300"/>
            </a:lvl3pPr>
            <a:lvl4pPr marL="0" indent="0">
              <a:buSzTx/>
              <a:buFontTx/>
              <a:buNone/>
              <a:defRPr sz="1300"/>
            </a:lvl4pPr>
            <a:lvl5pPr marL="0" indent="0">
              <a:buSzTx/>
              <a:buFontTx/>
              <a:buNone/>
              <a:defRPr sz="1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34351" y="535519"/>
            <a:ext cx="6703698" cy="1944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34351" y="2677584"/>
            <a:ext cx="6703698" cy="6381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00709" y="9474838"/>
            <a:ext cx="237340" cy="231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94310" marR="0" indent="-194310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12076" marR="0" indent="-223456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40130" marR="0" indent="-262890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463802" marR="0" indent="-297941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852422" marR="0" indent="-297941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24104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629661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018282" marR="0" indent="-297941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406902" marR="0" indent="-297941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goes-r.gov/education/docs/ABI-bands-FS/ABIBand9_MidLevelWV_IR_FINAL.pdf" TargetMode="External"/><Relationship Id="rId12" Type="http://schemas.openxmlformats.org/officeDocument/2006/relationships/hyperlink" Target="http://www.goes-r.gov/education/docs/ABI-bands-FS/http:/www.goes-r.gov/education/docs/ABI-bands-FS/ABIBand9_MidLevelWV_IR_FINAL.pdf" TargetMode="External"/><Relationship Id="rId13" Type="http://schemas.openxmlformats.org/officeDocument/2006/relationships/hyperlink" Target="http://cimss.ssec.wisc.edu/goes/wf/" TargetMode="External"/><Relationship Id="rId14" Type="http://schemas.openxmlformats.org/officeDocument/2006/relationships/hyperlink" Target="http://cimss.ssec.wisc.edu/goes/wf/ABI/" TargetMode="External"/><Relationship Id="rId15" Type="http://schemas.openxmlformats.org/officeDocument/2006/relationships/image" Target="../media/image12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0.jpe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11.jpeg"/><Relationship Id="rId10" Type="http://schemas.openxmlformats.org/officeDocument/2006/relationships/hyperlink" Target="http://journals.ametsoc.org/doi/abs/10.1175/BAMS-D-15-00230.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9" y="4572000"/>
            <a:ext cx="5417004" cy="1891028"/>
          </a:xfrm>
          <a:prstGeom prst="rect">
            <a:avLst/>
          </a:prstGeom>
        </p:spPr>
      </p:pic>
      <p:sp>
        <p:nvSpPr>
          <p:cNvPr id="112" name="TextBox 1"/>
          <p:cNvSpPr/>
          <p:nvPr/>
        </p:nvSpPr>
        <p:spPr>
          <a:xfrm>
            <a:off x="218030" y="6655317"/>
            <a:ext cx="3581405" cy="3046990"/>
          </a:xfrm>
          <a:prstGeom prst="rect">
            <a:avLst/>
          </a:prstGeom>
          <a:solidFill>
            <a:srgbClr val="E2F0D9"/>
          </a:solidFill>
          <a:ln w="28575">
            <a:solidFill>
              <a:srgbClr val="2F5597"/>
            </a:solidFill>
          </a:ln>
        </p:spPr>
        <p:txBody>
          <a:bodyPr lIns="45718" tIns="45718" rIns="45718" bIns="45718"/>
          <a:lstStyle/>
          <a:p>
            <a:pPr>
              <a:defRPr sz="1600"/>
            </a:pPr>
            <a:endParaRPr/>
          </a:p>
        </p:txBody>
      </p:sp>
      <p:sp>
        <p:nvSpPr>
          <p:cNvPr id="113" name="TextBox 8"/>
          <p:cNvSpPr/>
          <p:nvPr/>
        </p:nvSpPr>
        <p:spPr>
          <a:xfrm>
            <a:off x="64557" y="1546353"/>
            <a:ext cx="3136850" cy="297004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 b="1">
                <a:solidFill>
                  <a:srgbClr val="1F4E79"/>
                </a:solidFill>
              </a:defRPr>
            </a:pPr>
            <a:r>
              <a:rPr dirty="0"/>
              <a:t>Why is “Mid-level water vapor” band imagery important?</a:t>
            </a:r>
          </a:p>
          <a:p>
            <a:pPr>
              <a:defRPr sz="1100"/>
            </a:pPr>
            <a:endParaRPr dirty="0"/>
          </a:p>
          <a:p>
            <a:pPr>
              <a:defRPr sz="1200"/>
            </a:pPr>
            <a:r>
              <a:rPr dirty="0"/>
              <a:t>The 6.9 µm “Mid-level water vapor” band is one of three water vapor bands on the ABI, and is used for tracking middle-tropospheric winds, identifying jet streams, </a:t>
            </a:r>
            <a:r>
              <a:rPr dirty="0" smtClean="0"/>
              <a:t>forecasting </a:t>
            </a:r>
            <a:r>
              <a:rPr dirty="0"/>
              <a:t>hurricane track and mid-latitude storm motion, monitoring severe weather potential, estimating mid-level moisture (for legacy vertical moisture </a:t>
            </a:r>
            <a:r>
              <a:rPr dirty="0" smtClean="0"/>
              <a:t>profiles)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dirty="0" smtClean="0"/>
              <a:t>identifying </a:t>
            </a:r>
            <a:r>
              <a:rPr dirty="0"/>
              <a:t>regions where </a:t>
            </a:r>
            <a:r>
              <a:rPr dirty="0" smtClean="0"/>
              <a:t>turbulence </a:t>
            </a:r>
            <a:r>
              <a:rPr lang="en-US" dirty="0" smtClean="0"/>
              <a:t>might </a:t>
            </a:r>
            <a:r>
              <a:rPr dirty="0" smtClean="0"/>
              <a:t>exist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lang="en-US" dirty="0" smtClean="0"/>
              <a:t>   Surface features are usually not apparent in this band.  Brightness Temperatures show cooling because of absorption of energy at 6.9 </a:t>
            </a:r>
            <a:r>
              <a:rPr lang="en-US" dirty="0"/>
              <a:t>µm</a:t>
            </a:r>
            <a:r>
              <a:rPr lang="en-US" dirty="0" smtClean="0"/>
              <a:t> by water vapor.</a:t>
            </a:r>
            <a:endParaRPr dirty="0"/>
          </a:p>
        </p:txBody>
      </p:sp>
      <p:sp>
        <p:nvSpPr>
          <p:cNvPr id="116" name="TextBox 3"/>
          <p:cNvSpPr txBox="1"/>
          <p:nvPr/>
        </p:nvSpPr>
        <p:spPr>
          <a:xfrm>
            <a:off x="251368" y="8478564"/>
            <a:ext cx="3514729" cy="1046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>
              <a:defRPr sz="1400" b="1"/>
            </a:pPr>
            <a:r>
              <a:rPr dirty="0"/>
              <a:t>Input into Baseline Products:</a:t>
            </a:r>
            <a:r>
              <a:rPr b="0" dirty="0"/>
              <a:t>  </a:t>
            </a:r>
            <a:r>
              <a:rPr sz="1200" b="0" dirty="0" smtClean="0"/>
              <a:t>6.9 µm imagery is input for the creation of Derived Motion Winds</a:t>
            </a:r>
            <a:r>
              <a:rPr lang="en-US" sz="1200" b="0" dirty="0" smtClean="0"/>
              <a:t>, the Cloud Mask, Stability Indices</a:t>
            </a:r>
            <a:r>
              <a:rPr sz="1200" b="0" dirty="0" smtClean="0"/>
              <a:t> and Total Precipitable Water products. </a:t>
            </a:r>
            <a:r>
              <a:rPr lang="en-US" sz="1200" b="0" dirty="0" smtClean="0"/>
              <a:t>  In addition, radiances from this and other bands can be assimilated into numerical models.</a:t>
            </a:r>
            <a:endParaRPr sz="1200" b="0" dirty="0"/>
          </a:p>
        </p:txBody>
      </p:sp>
      <p:sp>
        <p:nvSpPr>
          <p:cNvPr id="117" name="TextBox 2"/>
          <p:cNvSpPr txBox="1"/>
          <p:nvPr/>
        </p:nvSpPr>
        <p:spPr>
          <a:xfrm>
            <a:off x="250247" y="6742811"/>
            <a:ext cx="2088210" cy="1046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>
              <a:defRPr sz="1400" b="1" u="sng"/>
            </a:pPr>
            <a:r>
              <a:rPr dirty="0"/>
              <a:t>Primary Application </a:t>
            </a:r>
            <a:br>
              <a:rPr dirty="0"/>
            </a:br>
            <a:r>
              <a:rPr sz="1200" b="0" u="none" dirty="0"/>
              <a:t>Atmospheric feature identification (jet streams, vorticity centers, signatures of potential </a:t>
            </a:r>
            <a:r>
              <a:rPr sz="1200" b="0" u="none" dirty="0" smtClean="0"/>
              <a:t>turbulence</a:t>
            </a:r>
            <a:r>
              <a:rPr lang="en-US" sz="1200" b="0" u="none" smtClean="0"/>
              <a:t>, contrails</a:t>
            </a:r>
            <a:r>
              <a:rPr sz="1200" b="0" u="none" smtClean="0"/>
              <a:t>).                                                                                                                                                                                                                  </a:t>
            </a:r>
            <a:endParaRPr sz="1200" b="0" u="none" dirty="0"/>
          </a:p>
        </p:txBody>
      </p:sp>
      <p:sp>
        <p:nvSpPr>
          <p:cNvPr id="118" name="TextBox 15"/>
          <p:cNvSpPr txBox="1"/>
          <p:nvPr/>
        </p:nvSpPr>
        <p:spPr>
          <a:xfrm>
            <a:off x="217511" y="6296659"/>
            <a:ext cx="3582443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 b="1">
                <a:solidFill>
                  <a:srgbClr val="1F4E79"/>
                </a:solidFill>
              </a:defRPr>
            </a:lvl1pPr>
          </a:lstStyle>
          <a:p>
            <a:r>
              <a:t>Impact on Operations</a:t>
            </a:r>
          </a:p>
        </p:txBody>
      </p:sp>
      <p:sp>
        <p:nvSpPr>
          <p:cNvPr id="119" name="TextBox 17"/>
          <p:cNvSpPr/>
          <p:nvPr/>
        </p:nvSpPr>
        <p:spPr>
          <a:xfrm>
            <a:off x="3952875" y="6659550"/>
            <a:ext cx="3591753" cy="3046990"/>
          </a:xfrm>
          <a:prstGeom prst="rect">
            <a:avLst/>
          </a:prstGeom>
          <a:solidFill>
            <a:srgbClr val="FBE5D6"/>
          </a:solidFill>
          <a:ln w="28575">
            <a:solidFill>
              <a:srgbClr val="1F4E79"/>
            </a:solidFill>
          </a:ln>
        </p:spPr>
        <p:txBody>
          <a:bodyPr lIns="45718" tIns="45718" rIns="45718" bIns="45718"/>
          <a:lstStyle/>
          <a:p>
            <a:pPr>
              <a:defRPr sz="1600"/>
            </a:pPr>
            <a:endParaRPr/>
          </a:p>
        </p:txBody>
      </p:sp>
      <p:sp>
        <p:nvSpPr>
          <p:cNvPr id="120" name="TextBox 19"/>
          <p:cNvSpPr txBox="1"/>
          <p:nvPr/>
        </p:nvSpPr>
        <p:spPr>
          <a:xfrm>
            <a:off x="3991388" y="7642542"/>
            <a:ext cx="3514728" cy="207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>
              <a:defRPr sz="1400" b="1"/>
            </a:pPr>
            <a:r>
              <a:t>Interpretation of water vapor imagery: </a:t>
            </a:r>
            <a:r>
              <a:rPr sz="1200" b="0"/>
              <a:t>The “water vapor” bands are technically infrared bands that sense the mean temperature of a </a:t>
            </a:r>
            <a:r>
              <a:rPr sz="1200" b="0" u="sng"/>
              <a:t>layer</a:t>
            </a:r>
            <a:r>
              <a:rPr sz="1200" b="0"/>
              <a:t> of moisture — a layer whose altitude and depth can vary, depending on both the temperature/moisture profile of the atmospheric column </a:t>
            </a:r>
            <a:r>
              <a:rPr sz="1200" b="0" u="sng"/>
              <a:t>and</a:t>
            </a:r>
            <a:r>
              <a:rPr sz="1200" b="0"/>
              <a:t> the satellite viewing angle. Thus, examination of water vapor weighting function plots might be necessary to interpret correctly  the three-dimensional aspects of patterns displayed on water vapor imagery.</a:t>
            </a:r>
          </a:p>
        </p:txBody>
      </p:sp>
      <p:sp>
        <p:nvSpPr>
          <p:cNvPr id="121" name="TextBox 21"/>
          <p:cNvSpPr txBox="1"/>
          <p:nvPr/>
        </p:nvSpPr>
        <p:spPr>
          <a:xfrm>
            <a:off x="4000500" y="6676738"/>
            <a:ext cx="2008702" cy="103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>
              <a:defRPr sz="1400" b="1"/>
            </a:pPr>
            <a:r>
              <a:rPr dirty="0"/>
              <a:t>Regions of dense cloudiness:</a:t>
            </a:r>
            <a:r>
              <a:rPr sz="1200" b="0" dirty="0"/>
              <a:t> The presence of optically-dense clouds obstructs the view of lower altitude moisture features. </a:t>
            </a:r>
          </a:p>
        </p:txBody>
      </p:sp>
      <p:sp>
        <p:nvSpPr>
          <p:cNvPr id="122" name="TextBox 22"/>
          <p:cNvSpPr txBox="1"/>
          <p:nvPr/>
        </p:nvSpPr>
        <p:spPr>
          <a:xfrm>
            <a:off x="3943325" y="6324600"/>
            <a:ext cx="3591755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 b="1">
                <a:solidFill>
                  <a:srgbClr val="1F4E79"/>
                </a:solidFill>
              </a:defRPr>
            </a:lvl1pPr>
          </a:lstStyle>
          <a:p>
            <a:r>
              <a:t>Limitations</a:t>
            </a:r>
          </a:p>
        </p:txBody>
      </p:sp>
      <p:sp>
        <p:nvSpPr>
          <p:cNvPr id="123" name="Rectangle 33"/>
          <p:cNvSpPr txBox="1"/>
          <p:nvPr/>
        </p:nvSpPr>
        <p:spPr>
          <a:xfrm>
            <a:off x="197923" y="9746884"/>
            <a:ext cx="749080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/>
            </a:lvl1pPr>
          </a:lstStyle>
          <a:p>
            <a:r>
              <a:rPr dirty="0"/>
              <a:t>Contributors: Scott </a:t>
            </a:r>
            <a:r>
              <a:rPr dirty="0" err="1"/>
              <a:t>Bachmeier</a:t>
            </a:r>
            <a:r>
              <a:rPr dirty="0"/>
              <a:t>, Tim </a:t>
            </a:r>
            <a:r>
              <a:rPr dirty="0" err="1"/>
              <a:t>Schmit</a:t>
            </a:r>
            <a:r>
              <a:rPr dirty="0"/>
              <a:t>, Jordan </a:t>
            </a:r>
            <a:r>
              <a:rPr dirty="0" err="1"/>
              <a:t>Gerth</a:t>
            </a:r>
            <a:r>
              <a:rPr dirty="0"/>
              <a:t> (UW-Madison CIMSS/NOAA)           </a:t>
            </a:r>
            <a:r>
              <a:rPr lang="en-US" dirty="0" smtClean="0"/>
              <a:t>August</a:t>
            </a:r>
            <a:r>
              <a:rPr dirty="0" smtClean="0"/>
              <a:t> </a:t>
            </a:r>
            <a:r>
              <a:rPr dirty="0"/>
              <a:t>2017</a:t>
            </a:r>
          </a:p>
        </p:txBody>
      </p:sp>
      <p:grpSp>
        <p:nvGrpSpPr>
          <p:cNvPr id="136" name="Group 29"/>
          <p:cNvGrpSpPr/>
          <p:nvPr/>
        </p:nvGrpSpPr>
        <p:grpSpPr>
          <a:xfrm>
            <a:off x="-2" y="-1143"/>
            <a:ext cx="7772411" cy="1467307"/>
            <a:chOff x="0" y="0"/>
            <a:chExt cx="7772409" cy="1467306"/>
          </a:xfrm>
        </p:grpSpPr>
        <p:grpSp>
          <p:nvGrpSpPr>
            <p:cNvPr id="134" name="Group 34"/>
            <p:cNvGrpSpPr/>
            <p:nvPr/>
          </p:nvGrpSpPr>
          <p:grpSpPr>
            <a:xfrm>
              <a:off x="0" y="0"/>
              <a:ext cx="7772409" cy="1467306"/>
              <a:chOff x="0" y="0"/>
              <a:chExt cx="7772408" cy="1467305"/>
            </a:xfrm>
          </p:grpSpPr>
          <p:pic>
            <p:nvPicPr>
              <p:cNvPr id="124" name="Picture 37" descr="Picture 37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" y="0"/>
                <a:ext cx="7772405" cy="13716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27" name="Rectangle 38"/>
              <p:cNvGrpSpPr/>
              <p:nvPr/>
            </p:nvGrpSpPr>
            <p:grpSpPr>
              <a:xfrm>
                <a:off x="1" y="820979"/>
                <a:ext cx="7772407" cy="646326"/>
                <a:chOff x="0" y="51906"/>
                <a:chExt cx="7772405" cy="646325"/>
              </a:xfrm>
            </p:grpSpPr>
            <p:sp>
              <p:nvSpPr>
                <p:cNvPr id="125" name="Rectangle"/>
                <p:cNvSpPr/>
                <p:nvPr/>
              </p:nvSpPr>
              <p:spPr>
                <a:xfrm>
                  <a:off x="0" y="84229"/>
                  <a:ext cx="7772404" cy="507178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3600">
                      <a:latin typeface="Calibri Light"/>
                      <a:ea typeface="Calibri Light"/>
                      <a:cs typeface="Calibri Light"/>
                      <a:sym typeface="Calibri Light"/>
                    </a:defRPr>
                  </a:pPr>
                  <a:endParaRPr/>
                </a:p>
              </p:txBody>
            </p:sp>
            <p:sp>
              <p:nvSpPr>
                <p:cNvPr id="126" name="Quick Guide"/>
                <p:cNvSpPr txBox="1"/>
                <p:nvPr/>
              </p:nvSpPr>
              <p:spPr>
                <a:xfrm>
                  <a:off x="1" y="51906"/>
                  <a:ext cx="7772404" cy="6463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>
                    <a:defRPr sz="3600"/>
                  </a:lvl1pPr>
                </a:lstStyle>
                <a:p>
                  <a:r>
                    <a:rPr b="1" dirty="0">
                      <a:latin typeface="Calibri Light" panose="020F0302020204030204" pitchFamily="34" charset="0"/>
                    </a:rPr>
                    <a:t>Quick Guide</a:t>
                  </a:r>
                </a:p>
              </p:txBody>
            </p:sp>
          </p:grpSp>
          <p:grpSp>
            <p:nvGrpSpPr>
              <p:cNvPr id="130" name="Rectangle 39"/>
              <p:cNvGrpSpPr/>
              <p:nvPr/>
            </p:nvGrpSpPr>
            <p:grpSpPr>
              <a:xfrm>
                <a:off x="0" y="77343"/>
                <a:ext cx="7772400" cy="576071"/>
                <a:chOff x="0" y="-9726"/>
                <a:chExt cx="7772400" cy="576070"/>
              </a:xfrm>
            </p:grpSpPr>
            <p:sp>
              <p:nvSpPr>
                <p:cNvPr id="128" name="Rectangle"/>
                <p:cNvSpPr/>
                <p:nvPr/>
              </p:nvSpPr>
              <p:spPr>
                <a:xfrm>
                  <a:off x="0" y="5514"/>
                  <a:ext cx="7772400" cy="548641"/>
                </a:xfrm>
                <a:prstGeom prst="rect">
                  <a:avLst/>
                </a:prstGeom>
                <a:solidFill>
                  <a:srgbClr val="181717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3600">
                      <a:solidFill>
                        <a:srgbClr val="FFFFFF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9" name="ABI Band 8 (6.2  μm)"/>
                <p:cNvSpPr txBox="1"/>
                <p:nvPr/>
              </p:nvSpPr>
              <p:spPr>
                <a:xfrm>
                  <a:off x="2" y="-9726"/>
                  <a:ext cx="7751272" cy="57607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/>
                <a:p>
                  <a:pPr algn="ctr">
                    <a:defRPr sz="3600">
                      <a:solidFill>
                        <a:srgbClr val="FFFFFF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r>
                    <a:rPr dirty="0"/>
                    <a:t>       ABI Band 9 (6.9  </a:t>
                  </a:r>
                  <a:r>
                    <a:rPr dirty="0">
                      <a:latin typeface="Symbol"/>
                      <a:ea typeface="Symbol"/>
                      <a:cs typeface="Symbol"/>
                      <a:sym typeface="Symbol"/>
                    </a:rPr>
                    <a:t>m</a:t>
                  </a:r>
                  <a:r>
                    <a:rPr dirty="0"/>
                    <a:t>m)</a:t>
                  </a:r>
                </a:p>
              </p:txBody>
            </p:sp>
          </p:grpSp>
          <p:pic>
            <p:nvPicPr>
              <p:cNvPr id="131" name="Picture 40" descr="Picture 40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6528815" y="897254"/>
                <a:ext cx="550846" cy="4572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2" name="Picture 41" descr="Picture 41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82882" y="220599"/>
                <a:ext cx="1720118" cy="109727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3" name="Picture 42" descr="Picture 42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7123175" y="897254"/>
                <a:ext cx="457203" cy="4572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35" name="Straight Connector 35"/>
            <p:cNvSpPr/>
            <p:nvPr/>
          </p:nvSpPr>
          <p:spPr>
            <a:xfrm>
              <a:off x="3" y="1371601"/>
              <a:ext cx="7772402" cy="1"/>
            </a:xfrm>
            <a:prstGeom prst="line">
              <a:avLst/>
            </a:prstGeom>
            <a:noFill/>
            <a:ln w="63500" cap="flat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37" name="Picture 4" descr="Picture 4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145670" y="9719037"/>
            <a:ext cx="468916" cy="34103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22"/>
          <p:cNvSpPr txBox="1"/>
          <p:nvPr/>
        </p:nvSpPr>
        <p:spPr>
          <a:xfrm>
            <a:off x="902347" y="4467861"/>
            <a:ext cx="3965808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 b="1">
                <a:solidFill>
                  <a:srgbClr val="1F4E79"/>
                </a:solidFill>
              </a:defRPr>
            </a:pPr>
            <a:r>
              <a:rPr dirty="0"/>
              <a:t>Comparison of ABI Water Vapor Bands</a:t>
            </a:r>
          </a:p>
        </p:txBody>
      </p:sp>
      <p:pic>
        <p:nvPicPr>
          <p:cNvPr id="139" name="wv_thick_clouds.jpg" descr="wv_thick_clouds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053254" y="6755461"/>
            <a:ext cx="1402523" cy="873795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 2"/>
          <p:cNvSpPr/>
          <p:nvPr/>
        </p:nvSpPr>
        <p:spPr>
          <a:xfrm>
            <a:off x="3419855" y="4191000"/>
            <a:ext cx="380099" cy="2286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141" name="wv_band9_thumbnal.jpeg" descr="wv_band9_thumbnal.jpe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309432" y="6718340"/>
            <a:ext cx="1402523" cy="1040935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extBox 3"/>
          <p:cNvSpPr txBox="1"/>
          <p:nvPr/>
        </p:nvSpPr>
        <p:spPr>
          <a:xfrm>
            <a:off x="251368" y="7684325"/>
            <a:ext cx="3514729" cy="118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>
              <a:defRPr sz="1400" b="1"/>
            </a:pPr>
            <a:r>
              <a:rPr dirty="0"/>
              <a:t>Impact on operations:</a:t>
            </a:r>
            <a:r>
              <a:rPr b="0" dirty="0"/>
              <a:t> </a:t>
            </a:r>
            <a:r>
              <a:rPr sz="1200" b="0" dirty="0"/>
              <a:t>The lower noise and higher bit depth of ABI data, coupled with the improved spatial and temporal resolutions will allow for more small scale features to be  resolved. </a:t>
            </a:r>
            <a:endParaRPr sz="1200" dirty="0"/>
          </a:p>
        </p:txBody>
      </p:sp>
      <p:pic>
        <p:nvPicPr>
          <p:cNvPr id="143" name="Band09_18May2017_2157_bigLabel.png" descr="Band09_18May2017_2157_bigLabel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419856" y="1572768"/>
            <a:ext cx="4240047" cy="2907792"/>
          </a:xfrm>
          <a:prstGeom prst="rect">
            <a:avLst/>
          </a:prstGeom>
          <a:ln w="50800">
            <a:solidFill>
              <a:srgbClr val="000000"/>
            </a:solidFill>
          </a:ln>
        </p:spPr>
      </p:pic>
      <p:sp>
        <p:nvSpPr>
          <p:cNvPr id="144" name="Rectangle"/>
          <p:cNvSpPr/>
          <p:nvPr/>
        </p:nvSpPr>
        <p:spPr>
          <a:xfrm>
            <a:off x="3405410" y="4191000"/>
            <a:ext cx="468915" cy="2286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297593" y="5943598"/>
            <a:ext cx="539567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sym typeface="Calibri"/>
              </a:rPr>
              <a:t>6.2 </a:t>
            </a: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Symbol" panose="05050102010706020507" pitchFamily="18" charset="2"/>
                <a:sym typeface="Calibri"/>
              </a:rPr>
              <a:t>m</a:t>
            </a: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sym typeface="Calibri"/>
              </a:rPr>
              <a:t>m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sym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9101" y="5943599"/>
            <a:ext cx="539567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sym typeface="Calibri"/>
              </a:rPr>
              <a:t>6.9 </a:t>
            </a: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Symbol" panose="05050102010706020507" pitchFamily="18" charset="2"/>
                <a:sym typeface="Calibri"/>
              </a:rPr>
              <a:t>m</a:t>
            </a: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sym typeface="Calibri"/>
              </a:rPr>
              <a:t>m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sym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78875" y="5943600"/>
            <a:ext cx="539567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sym typeface="Calibri"/>
              </a:rPr>
              <a:t>7.3 </a:t>
            </a: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Symbol" panose="05050102010706020507" pitchFamily="18" charset="2"/>
                <a:sym typeface="Calibri"/>
              </a:rPr>
              <a:t>m</a:t>
            </a: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sym typeface="Calibri"/>
              </a:rPr>
              <a:t>m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sym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1833" y="5181600"/>
            <a:ext cx="539567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6.5 </a:t>
            </a: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ymbol" panose="05050102010706020507" pitchFamily="18" charset="2"/>
                <a:sym typeface="Calibri"/>
              </a:rPr>
              <a:t>m</a:t>
            </a: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m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31872" y="4693284"/>
            <a:ext cx="2165796" cy="164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27432" rIns="27432" bIns="27432" rtlCol="0" anchor="ctr"/>
          <a:lstStyle/>
          <a:p>
            <a:pPr algn="ctr"/>
            <a:r>
              <a:rPr lang="en-US" sz="1200" dirty="0" smtClean="0">
                <a:latin typeface="+mj-lt"/>
              </a:rPr>
              <a:t>Left: </a:t>
            </a:r>
            <a:r>
              <a:rPr lang="en-US" sz="1200" dirty="0">
                <a:latin typeface="+mj-lt"/>
              </a:rPr>
              <a:t>U.S. Standard Atmosphere Earth-emitted temperatures </a:t>
            </a:r>
            <a:r>
              <a:rPr lang="en-US" sz="1200" dirty="0" smtClean="0">
                <a:latin typeface="+mj-lt"/>
              </a:rPr>
              <a:t>and spectral responses for </a:t>
            </a:r>
            <a:r>
              <a:rPr lang="en-US" sz="1200" b="1" dirty="0" smtClean="0">
                <a:solidFill>
                  <a:srgbClr val="0000FF"/>
                </a:solidFill>
                <a:latin typeface="+mj-lt"/>
              </a:rPr>
              <a:t>ABI</a:t>
            </a:r>
            <a:r>
              <a:rPr lang="en-US" sz="1200" dirty="0" smtClean="0">
                <a:latin typeface="+mj-lt"/>
              </a:rPr>
              <a:t> and 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GOES-13</a:t>
            </a:r>
            <a:r>
              <a:rPr lang="en-US" sz="1200" dirty="0" smtClean="0">
                <a:latin typeface="+mj-lt"/>
              </a:rPr>
              <a:t> Water Vapor Channels.  The Legacy channel (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6.5 </a:t>
            </a:r>
            <a:r>
              <a:rPr lang="en-US" sz="1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1200" dirty="0" smtClean="0">
                <a:latin typeface="+mj-lt"/>
              </a:rPr>
              <a:t>) covers much of the </a:t>
            </a:r>
            <a:r>
              <a:rPr lang="en-US" sz="1200" b="1" dirty="0" smtClean="0">
                <a:solidFill>
                  <a:srgbClr val="0000FF"/>
                </a:solidFill>
                <a:latin typeface="+mj-lt"/>
              </a:rPr>
              <a:t>6.2 </a:t>
            </a:r>
            <a:r>
              <a:rPr lang="en-US" sz="12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rgbClr val="0000FF"/>
                </a:solidFill>
                <a:latin typeface="+mj-lt"/>
              </a:rPr>
              <a:t>m</a:t>
            </a:r>
            <a:r>
              <a:rPr lang="en-US" sz="1200" dirty="0" smtClean="0">
                <a:latin typeface="+mj-lt"/>
              </a:rPr>
              <a:t> and </a:t>
            </a:r>
            <a:r>
              <a:rPr lang="en-US" sz="1200" b="1" dirty="0" smtClean="0">
                <a:solidFill>
                  <a:srgbClr val="0000FF"/>
                </a:solidFill>
                <a:latin typeface="+mj-lt"/>
              </a:rPr>
              <a:t>6.9 </a:t>
            </a:r>
            <a:r>
              <a:rPr lang="en-US" sz="12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rgbClr val="0000FF"/>
                </a:solidFill>
                <a:latin typeface="+mj-lt"/>
              </a:rPr>
              <a:t>m 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and</a:t>
            </a:r>
            <a:r>
              <a:rPr lang="en-US" sz="1200" b="1" dirty="0" smtClean="0">
                <a:solidFill>
                  <a:srgbClr val="0000FF"/>
                </a:solidFill>
                <a:latin typeface="+mj-lt"/>
              </a:rPr>
              <a:t> 7.3 </a:t>
            </a:r>
            <a:r>
              <a:rPr lang="en-US" sz="1200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>
                <a:solidFill>
                  <a:srgbClr val="0000FF"/>
                </a:solidFill>
                <a:latin typeface="+mj-lt"/>
              </a:rPr>
              <a:t>m </a:t>
            </a:r>
            <a:r>
              <a:rPr lang="en-US" sz="1200" dirty="0" smtClean="0">
                <a:latin typeface="+mj-lt"/>
              </a:rPr>
              <a:t>bands on </a:t>
            </a:r>
            <a:r>
              <a:rPr lang="en-US" sz="1200" b="1" dirty="0" smtClean="0">
                <a:solidFill>
                  <a:srgbClr val="0000FF"/>
                </a:solidFill>
                <a:latin typeface="+mj-lt"/>
              </a:rPr>
              <a:t>ABI</a:t>
            </a:r>
            <a:r>
              <a:rPr lang="en-US" sz="1200" dirty="0" smtClean="0">
                <a:latin typeface="+mj-lt"/>
              </a:rPr>
              <a:t>  (Figure:  Mat </a:t>
            </a:r>
            <a:r>
              <a:rPr lang="en-US" sz="1200" dirty="0" err="1" smtClean="0">
                <a:latin typeface="+mj-lt"/>
              </a:rPr>
              <a:t>Gunshor</a:t>
            </a:r>
            <a:r>
              <a:rPr lang="en-US" sz="1200" dirty="0" smtClean="0">
                <a:latin typeface="+mj-lt"/>
              </a:rPr>
              <a:t>, CIMSS)</a:t>
            </a:r>
            <a:endParaRPr lang="en-US" sz="12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ABI_WV_WF.jpeg" descr="ABI_WV_WF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04488" y="6359308"/>
            <a:ext cx="3210512" cy="247989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extBox 3"/>
          <p:cNvSpPr txBox="1"/>
          <p:nvPr/>
        </p:nvSpPr>
        <p:spPr>
          <a:xfrm>
            <a:off x="19807" y="1452141"/>
            <a:ext cx="2276584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 b="1">
                <a:solidFill>
                  <a:srgbClr val="1F4E79"/>
                </a:solidFill>
              </a:defRPr>
            </a:lvl1pPr>
          </a:lstStyle>
          <a:p>
            <a:r>
              <a:t>Image Interpretation</a:t>
            </a:r>
          </a:p>
        </p:txBody>
      </p:sp>
      <p:sp>
        <p:nvSpPr>
          <p:cNvPr id="150" name="Straight Arrow Connector 66"/>
          <p:cNvSpPr/>
          <p:nvPr/>
        </p:nvSpPr>
        <p:spPr>
          <a:xfrm flipH="1" flipV="1">
            <a:off x="3163658" y="8084449"/>
            <a:ext cx="439061" cy="425376"/>
          </a:xfrm>
          <a:prstGeom prst="line">
            <a:avLst/>
          </a:prstGeom>
          <a:ln w="12700">
            <a:solidFill>
              <a:srgbClr val="FFFFFF"/>
            </a:solidFill>
            <a:miter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1" name="Straight Arrow Connector 67"/>
          <p:cNvSpPr/>
          <p:nvPr/>
        </p:nvSpPr>
        <p:spPr>
          <a:xfrm flipV="1">
            <a:off x="4335713" y="8692050"/>
            <a:ext cx="719410" cy="459570"/>
          </a:xfrm>
          <a:prstGeom prst="line">
            <a:avLst/>
          </a:prstGeom>
          <a:ln w="12700">
            <a:solidFill>
              <a:srgbClr val="FFFFFF"/>
            </a:solidFill>
            <a:miter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Straight Arrow Connector 68"/>
          <p:cNvSpPr/>
          <p:nvPr/>
        </p:nvSpPr>
        <p:spPr>
          <a:xfrm>
            <a:off x="4335714" y="9151618"/>
            <a:ext cx="576518" cy="382763"/>
          </a:xfrm>
          <a:prstGeom prst="line">
            <a:avLst/>
          </a:prstGeom>
          <a:ln w="12700">
            <a:solidFill>
              <a:srgbClr val="FFFFFF"/>
            </a:solidFill>
            <a:miter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6" name="Straight Arrow Connector 84"/>
          <p:cNvSpPr/>
          <p:nvPr/>
        </p:nvSpPr>
        <p:spPr>
          <a:xfrm flipH="1" flipV="1">
            <a:off x="3910799" y="1627307"/>
            <a:ext cx="849829" cy="7571"/>
          </a:xfrm>
          <a:prstGeom prst="line">
            <a:avLst/>
          </a:prstGeom>
          <a:ln w="12700">
            <a:solidFill>
              <a:srgbClr val="FFFFFF"/>
            </a:solidFill>
            <a:miter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7" name="Straight Arrow Connector 78"/>
          <p:cNvSpPr/>
          <p:nvPr/>
        </p:nvSpPr>
        <p:spPr>
          <a:xfrm flipH="1" flipV="1">
            <a:off x="3521134" y="8293302"/>
            <a:ext cx="536480" cy="15336"/>
          </a:xfrm>
          <a:prstGeom prst="line">
            <a:avLst/>
          </a:prstGeom>
          <a:ln w="12700">
            <a:solidFill>
              <a:srgbClr val="FFFFFF"/>
            </a:solidFill>
            <a:miter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8" name="Straight Arrow Connector 79"/>
          <p:cNvSpPr/>
          <p:nvPr/>
        </p:nvSpPr>
        <p:spPr>
          <a:xfrm flipH="1">
            <a:off x="4406663" y="8556752"/>
            <a:ext cx="142157" cy="897147"/>
          </a:xfrm>
          <a:prstGeom prst="line">
            <a:avLst/>
          </a:prstGeom>
          <a:ln w="12700">
            <a:solidFill>
              <a:srgbClr val="FFFFFF"/>
            </a:solidFill>
            <a:miter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1" name="TextBox 76"/>
          <p:cNvSpPr txBox="1"/>
          <p:nvPr/>
        </p:nvSpPr>
        <p:spPr>
          <a:xfrm>
            <a:off x="2729551" y="7644885"/>
            <a:ext cx="984624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t> 0.64  µm</a:t>
            </a:r>
          </a:p>
        </p:txBody>
      </p:sp>
      <p:grpSp>
        <p:nvGrpSpPr>
          <p:cNvPr id="171" name="Text Box 2"/>
          <p:cNvGrpSpPr/>
          <p:nvPr/>
        </p:nvGrpSpPr>
        <p:grpSpPr>
          <a:xfrm>
            <a:off x="228600" y="2107915"/>
            <a:ext cx="258446" cy="269241"/>
            <a:chOff x="0" y="0"/>
            <a:chExt cx="258445" cy="269240"/>
          </a:xfrm>
        </p:grpSpPr>
        <p:sp>
          <p:nvSpPr>
            <p:cNvPr id="169" name="Square"/>
            <p:cNvSpPr/>
            <p:nvPr/>
          </p:nvSpPr>
          <p:spPr>
            <a:xfrm>
              <a:off x="0" y="0"/>
              <a:ext cx="258446" cy="258446"/>
            </a:xfrm>
            <a:prstGeom prst="rect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defRPr sz="12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" name="1"/>
            <p:cNvSpPr txBox="1"/>
            <p:nvPr/>
          </p:nvSpPr>
          <p:spPr>
            <a:xfrm>
              <a:off x="0" y="0"/>
              <a:ext cx="258446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07000"/>
                </a:lnSpc>
                <a:spcBef>
                  <a:spcPts val="800"/>
                </a:spcBef>
                <a:defRPr sz="1200" b="1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74" name="Text Box 2"/>
          <p:cNvGrpSpPr/>
          <p:nvPr/>
        </p:nvGrpSpPr>
        <p:grpSpPr>
          <a:xfrm>
            <a:off x="221626" y="2551845"/>
            <a:ext cx="258446" cy="269241"/>
            <a:chOff x="0" y="0"/>
            <a:chExt cx="258445" cy="269240"/>
          </a:xfrm>
        </p:grpSpPr>
        <p:sp>
          <p:nvSpPr>
            <p:cNvPr id="172" name="Square"/>
            <p:cNvSpPr/>
            <p:nvPr/>
          </p:nvSpPr>
          <p:spPr>
            <a:xfrm>
              <a:off x="0" y="0"/>
              <a:ext cx="258446" cy="258446"/>
            </a:xfrm>
            <a:prstGeom prst="rect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defRPr sz="12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" name="2"/>
            <p:cNvSpPr txBox="1"/>
            <p:nvPr/>
          </p:nvSpPr>
          <p:spPr>
            <a:xfrm>
              <a:off x="0" y="0"/>
              <a:ext cx="258446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07000"/>
                </a:lnSpc>
                <a:spcBef>
                  <a:spcPts val="800"/>
                </a:spcBef>
                <a:defRPr sz="1200" b="1">
                  <a:solidFill>
                    <a:srgbClr val="FFFFFF"/>
                  </a:solidFill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77" name="Text Box 2"/>
          <p:cNvGrpSpPr/>
          <p:nvPr/>
        </p:nvGrpSpPr>
        <p:grpSpPr>
          <a:xfrm>
            <a:off x="221624" y="2997071"/>
            <a:ext cx="258446" cy="269241"/>
            <a:chOff x="0" y="0"/>
            <a:chExt cx="258445" cy="269240"/>
          </a:xfrm>
        </p:grpSpPr>
        <p:sp>
          <p:nvSpPr>
            <p:cNvPr id="175" name="Square"/>
            <p:cNvSpPr/>
            <p:nvPr/>
          </p:nvSpPr>
          <p:spPr>
            <a:xfrm>
              <a:off x="0" y="0"/>
              <a:ext cx="258446" cy="258446"/>
            </a:xfrm>
            <a:prstGeom prst="rect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defRPr sz="12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6" name="3"/>
            <p:cNvSpPr txBox="1"/>
            <p:nvPr/>
          </p:nvSpPr>
          <p:spPr>
            <a:xfrm>
              <a:off x="0" y="0"/>
              <a:ext cx="258446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07000"/>
                </a:lnSpc>
                <a:spcBef>
                  <a:spcPts val="800"/>
                </a:spcBef>
                <a:defRPr sz="1200" b="1">
                  <a:solidFill>
                    <a:srgbClr val="FFFFFF"/>
                  </a:solidFill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80" name="Text Box 2"/>
          <p:cNvGrpSpPr/>
          <p:nvPr/>
        </p:nvGrpSpPr>
        <p:grpSpPr>
          <a:xfrm>
            <a:off x="221623" y="3544759"/>
            <a:ext cx="258447" cy="269241"/>
            <a:chOff x="0" y="0"/>
            <a:chExt cx="258445" cy="269240"/>
          </a:xfrm>
        </p:grpSpPr>
        <p:sp>
          <p:nvSpPr>
            <p:cNvPr id="178" name="Square"/>
            <p:cNvSpPr/>
            <p:nvPr/>
          </p:nvSpPr>
          <p:spPr>
            <a:xfrm>
              <a:off x="0" y="0"/>
              <a:ext cx="258446" cy="258446"/>
            </a:xfrm>
            <a:prstGeom prst="rect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defRPr sz="12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9" name="4"/>
            <p:cNvSpPr txBox="1"/>
            <p:nvPr/>
          </p:nvSpPr>
          <p:spPr>
            <a:xfrm>
              <a:off x="0" y="0"/>
              <a:ext cx="258446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07000"/>
                </a:lnSpc>
                <a:spcBef>
                  <a:spcPts val="800"/>
                </a:spcBef>
                <a:defRPr sz="1200" b="1">
                  <a:solidFill>
                    <a:srgbClr val="FFFFFF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94" name="Group 29"/>
          <p:cNvGrpSpPr/>
          <p:nvPr/>
        </p:nvGrpSpPr>
        <p:grpSpPr>
          <a:xfrm>
            <a:off x="-3" y="-1143"/>
            <a:ext cx="7772412" cy="1400175"/>
            <a:chOff x="-1" y="0"/>
            <a:chExt cx="7772411" cy="1400174"/>
          </a:xfrm>
        </p:grpSpPr>
        <p:grpSp>
          <p:nvGrpSpPr>
            <p:cNvPr id="192" name="Group 34"/>
            <p:cNvGrpSpPr/>
            <p:nvPr/>
          </p:nvGrpSpPr>
          <p:grpSpPr>
            <a:xfrm>
              <a:off x="-1" y="0"/>
              <a:ext cx="7772411" cy="1400174"/>
              <a:chOff x="0" y="0"/>
              <a:chExt cx="7772409" cy="1400173"/>
            </a:xfrm>
          </p:grpSpPr>
          <p:pic>
            <p:nvPicPr>
              <p:cNvPr id="182" name="Picture 37" descr="Picture 37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" y="0"/>
                <a:ext cx="7772405" cy="13716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85" name="Rectangle 38"/>
              <p:cNvGrpSpPr/>
              <p:nvPr/>
            </p:nvGrpSpPr>
            <p:grpSpPr>
              <a:xfrm>
                <a:off x="1" y="853302"/>
                <a:ext cx="7772408" cy="546871"/>
                <a:chOff x="0" y="84229"/>
                <a:chExt cx="7772406" cy="546870"/>
              </a:xfrm>
            </p:grpSpPr>
            <p:sp>
              <p:nvSpPr>
                <p:cNvPr id="183" name="Rectangle"/>
                <p:cNvSpPr/>
                <p:nvPr/>
              </p:nvSpPr>
              <p:spPr>
                <a:xfrm>
                  <a:off x="0" y="84229"/>
                  <a:ext cx="7772404" cy="507178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3600">
                      <a:latin typeface="Calibri Light"/>
                      <a:ea typeface="Calibri Light"/>
                      <a:cs typeface="Calibri Light"/>
                      <a:sym typeface="Calibri Light"/>
                    </a:defRPr>
                  </a:pPr>
                  <a:endParaRPr/>
                </a:p>
              </p:txBody>
            </p:sp>
            <p:sp>
              <p:nvSpPr>
                <p:cNvPr id="184" name="Quick Guide"/>
                <p:cNvSpPr txBox="1"/>
                <p:nvPr/>
              </p:nvSpPr>
              <p:spPr>
                <a:xfrm>
                  <a:off x="2" y="119037"/>
                  <a:ext cx="7772404" cy="51206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algn="ctr">
                    <a:defRPr sz="3600"/>
                  </a:lvl1pPr>
                </a:lstStyle>
                <a:p>
                  <a:r>
                    <a:rPr dirty="0"/>
                    <a:t>        Mid-Level Water Vapor</a:t>
                  </a:r>
                </a:p>
              </p:txBody>
            </p:sp>
          </p:grpSp>
          <p:grpSp>
            <p:nvGrpSpPr>
              <p:cNvPr id="188" name="Rectangle 39"/>
              <p:cNvGrpSpPr/>
              <p:nvPr/>
            </p:nvGrpSpPr>
            <p:grpSpPr>
              <a:xfrm>
                <a:off x="0" y="77343"/>
                <a:ext cx="7772400" cy="576071"/>
                <a:chOff x="0" y="-9726"/>
                <a:chExt cx="7772400" cy="576070"/>
              </a:xfrm>
            </p:grpSpPr>
            <p:sp>
              <p:nvSpPr>
                <p:cNvPr id="186" name="Rectangle"/>
                <p:cNvSpPr/>
                <p:nvPr/>
              </p:nvSpPr>
              <p:spPr>
                <a:xfrm>
                  <a:off x="0" y="5514"/>
                  <a:ext cx="7772400" cy="548641"/>
                </a:xfrm>
                <a:prstGeom prst="rect">
                  <a:avLst/>
                </a:prstGeom>
                <a:solidFill>
                  <a:srgbClr val="181717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3600">
                      <a:solidFill>
                        <a:srgbClr val="FFFFFF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87" name="ABI Band 8 (6.2  μm)"/>
                <p:cNvSpPr txBox="1"/>
                <p:nvPr/>
              </p:nvSpPr>
              <p:spPr>
                <a:xfrm>
                  <a:off x="3" y="-9726"/>
                  <a:ext cx="7751272" cy="57607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/>
                <a:p>
                  <a:pPr algn="ctr">
                    <a:defRPr sz="3600">
                      <a:solidFill>
                        <a:srgbClr val="FFFFFF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r>
                    <a:rPr dirty="0"/>
                    <a:t>       ABI Band 9 (6.9  </a:t>
                  </a:r>
                  <a:r>
                    <a:rPr dirty="0">
                      <a:latin typeface="Symbol"/>
                      <a:ea typeface="Symbol"/>
                      <a:cs typeface="Symbol"/>
                      <a:sym typeface="Symbol"/>
                    </a:rPr>
                    <a:t>m</a:t>
                  </a:r>
                  <a:r>
                    <a:rPr dirty="0"/>
                    <a:t>m)</a:t>
                  </a:r>
                </a:p>
              </p:txBody>
            </p:sp>
          </p:grpSp>
          <p:pic>
            <p:nvPicPr>
              <p:cNvPr id="189" name="Picture 40" descr="Picture 40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6528816" y="897254"/>
                <a:ext cx="550846" cy="4572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0" name="Picture 41" descr="Picture 41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82883" y="220599"/>
                <a:ext cx="1720118" cy="10972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1" name="Picture 42" descr="Picture 42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7123176" y="897254"/>
                <a:ext cx="457203" cy="4572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93" name="Straight Connector 35"/>
            <p:cNvSpPr/>
            <p:nvPr/>
          </p:nvSpPr>
          <p:spPr>
            <a:xfrm>
              <a:off x="3" y="1371601"/>
              <a:ext cx="7772402" cy="1"/>
            </a:xfrm>
            <a:prstGeom prst="line">
              <a:avLst/>
            </a:prstGeom>
            <a:noFill/>
            <a:ln w="63500" cap="flat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9" name="TextBox 37"/>
          <p:cNvSpPr txBox="1"/>
          <p:nvPr/>
        </p:nvSpPr>
        <p:spPr>
          <a:xfrm>
            <a:off x="100979" y="1798792"/>
            <a:ext cx="1850857" cy="4339650"/>
          </a:xfrm>
          <a:prstGeom prst="rect">
            <a:avLst/>
          </a:prstGeom>
          <a:solidFill>
            <a:srgbClr val="1F4E79"/>
          </a:solidFill>
          <a:ln>
            <a:solidFill>
              <a:srgbClr val="1F4E7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2336">
              <a:defRPr sz="1200" b="1">
                <a:solidFill>
                  <a:srgbClr val="FFFFFF"/>
                </a:solidFill>
              </a:defRPr>
            </a:pPr>
            <a:endParaRPr dirty="0"/>
          </a:p>
          <a:p>
            <a:pPr marL="402336">
              <a:defRPr sz="1200" b="1">
                <a:solidFill>
                  <a:srgbClr val="FFFFFF"/>
                </a:solidFill>
              </a:defRPr>
            </a:pPr>
            <a:r>
              <a:rPr dirty="0"/>
              <a:t>Axis of strong middle </a:t>
            </a:r>
            <a:r>
              <a:rPr lang="en-US" dirty="0" smtClean="0"/>
              <a:t>/ </a:t>
            </a:r>
            <a:r>
              <a:rPr dirty="0" smtClean="0"/>
              <a:t>upper </a:t>
            </a:r>
            <a:r>
              <a:rPr dirty="0"/>
              <a:t>tropospheric jet streak</a:t>
            </a:r>
            <a:endParaRPr i="1" dirty="0"/>
          </a:p>
          <a:p>
            <a:pPr marL="402336">
              <a:defRPr sz="1200" b="1">
                <a:solidFill>
                  <a:srgbClr val="FFFFFF"/>
                </a:solidFill>
              </a:defRPr>
            </a:pPr>
            <a:endParaRPr i="1" dirty="0"/>
          </a:p>
          <a:p>
            <a:pPr marL="402336">
              <a:defRPr sz="1200" b="1">
                <a:solidFill>
                  <a:srgbClr val="FFFFFF"/>
                </a:solidFill>
              </a:defRPr>
            </a:pPr>
            <a:r>
              <a:rPr dirty="0"/>
              <a:t>Mountain waves downwind of the Coastal Ranges and the Sierra </a:t>
            </a:r>
            <a:r>
              <a:rPr dirty="0" smtClean="0"/>
              <a:t>Nevada</a:t>
            </a:r>
            <a:r>
              <a:rPr lang="en-US" dirty="0" smtClean="0"/>
              <a:t>.</a:t>
            </a:r>
            <a:endParaRPr i="1" dirty="0"/>
          </a:p>
          <a:p>
            <a:pPr marL="402336">
              <a:defRPr sz="1200" b="1">
                <a:solidFill>
                  <a:srgbClr val="FFFFFF"/>
                </a:solidFill>
              </a:defRPr>
            </a:pPr>
            <a:endParaRPr lang="en-US" dirty="0" smtClean="0"/>
          </a:p>
          <a:p>
            <a:pPr marL="402336">
              <a:defRPr sz="1200" b="1">
                <a:solidFill>
                  <a:srgbClr val="FFFFFF"/>
                </a:solidFill>
              </a:defRPr>
            </a:pPr>
            <a:r>
              <a:rPr dirty="0" smtClean="0"/>
              <a:t>Depending </a:t>
            </a:r>
            <a:r>
              <a:rPr dirty="0"/>
              <a:t>on the </a:t>
            </a:r>
            <a:r>
              <a:rPr dirty="0" smtClean="0"/>
              <a:t>topography </a:t>
            </a:r>
            <a:r>
              <a:rPr dirty="0"/>
              <a:t>as well as the atmospheric </a:t>
            </a:r>
            <a:r>
              <a:rPr dirty="0" smtClean="0"/>
              <a:t>temperature</a:t>
            </a:r>
            <a:r>
              <a:rPr lang="en-US" dirty="0" smtClean="0"/>
              <a:t> and </a:t>
            </a:r>
            <a:r>
              <a:rPr dirty="0" smtClean="0"/>
              <a:t>moisture </a:t>
            </a:r>
            <a:r>
              <a:rPr dirty="0"/>
              <a:t>profile, mountain </a:t>
            </a:r>
            <a:r>
              <a:rPr dirty="0" smtClean="0"/>
              <a:t>wave</a:t>
            </a:r>
            <a:r>
              <a:rPr lang="en-US" dirty="0" smtClean="0"/>
              <a:t>s</a:t>
            </a:r>
            <a:r>
              <a:rPr dirty="0" smtClean="0"/>
              <a:t> might </a:t>
            </a:r>
            <a:r>
              <a:rPr dirty="0"/>
              <a:t>show up better on </a:t>
            </a:r>
            <a:r>
              <a:rPr lang="en-US" dirty="0" smtClean="0"/>
              <a:t>any </a:t>
            </a:r>
            <a:r>
              <a:rPr dirty="0" smtClean="0"/>
              <a:t>of </a:t>
            </a:r>
            <a:r>
              <a:rPr dirty="0"/>
              <a:t>the water vapor bands. </a:t>
            </a:r>
            <a:r>
              <a:rPr lang="en-US" dirty="0" smtClean="0"/>
              <a:t>You may have to apply different e</a:t>
            </a:r>
            <a:r>
              <a:rPr dirty="0" smtClean="0"/>
              <a:t>nhancements </a:t>
            </a:r>
            <a:r>
              <a:rPr lang="en-US" dirty="0" smtClean="0"/>
              <a:t>as well.</a:t>
            </a:r>
            <a:endParaRPr dirty="0"/>
          </a:p>
        </p:txBody>
      </p:sp>
      <p:grpSp>
        <p:nvGrpSpPr>
          <p:cNvPr id="202" name="Text Box 2"/>
          <p:cNvGrpSpPr/>
          <p:nvPr/>
        </p:nvGrpSpPr>
        <p:grpSpPr>
          <a:xfrm>
            <a:off x="228598" y="2214901"/>
            <a:ext cx="258449" cy="294639"/>
            <a:chOff x="0" y="0"/>
            <a:chExt cx="258447" cy="294638"/>
          </a:xfrm>
        </p:grpSpPr>
        <p:sp>
          <p:nvSpPr>
            <p:cNvPr id="200" name="Square"/>
            <p:cNvSpPr/>
            <p:nvPr/>
          </p:nvSpPr>
          <p:spPr>
            <a:xfrm>
              <a:off x="-1" y="-1"/>
              <a:ext cx="258448" cy="258447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</a:pPr>
              <a:endParaRPr/>
            </a:p>
          </p:txBody>
        </p:sp>
        <p:sp>
          <p:nvSpPr>
            <p:cNvPr id="201" name="1"/>
            <p:cNvSpPr txBox="1"/>
            <p:nvPr/>
          </p:nvSpPr>
          <p:spPr>
            <a:xfrm>
              <a:off x="-1" y="-1"/>
              <a:ext cx="258448" cy="294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107000"/>
                </a:lnSpc>
                <a:spcBef>
                  <a:spcPts val="800"/>
                </a:spcBef>
                <a:defRPr sz="1400" b="1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05" name="Text Box 2"/>
          <p:cNvGrpSpPr/>
          <p:nvPr/>
        </p:nvGrpSpPr>
        <p:grpSpPr>
          <a:xfrm>
            <a:off x="221623" y="3217118"/>
            <a:ext cx="258447" cy="269241"/>
            <a:chOff x="0" y="0"/>
            <a:chExt cx="258445" cy="269240"/>
          </a:xfrm>
        </p:grpSpPr>
        <p:sp>
          <p:nvSpPr>
            <p:cNvPr id="203" name="Square"/>
            <p:cNvSpPr/>
            <p:nvPr/>
          </p:nvSpPr>
          <p:spPr>
            <a:xfrm>
              <a:off x="0" y="0"/>
              <a:ext cx="258446" cy="258446"/>
            </a:xfrm>
            <a:prstGeom prst="rect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defRPr sz="12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4" name="2"/>
            <p:cNvSpPr txBox="1"/>
            <p:nvPr/>
          </p:nvSpPr>
          <p:spPr>
            <a:xfrm>
              <a:off x="0" y="0"/>
              <a:ext cx="258446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07000"/>
                </a:lnSpc>
                <a:spcBef>
                  <a:spcPts val="800"/>
                </a:spcBef>
                <a:defRPr sz="1200" b="1">
                  <a:solidFill>
                    <a:srgbClr val="FFFFFF"/>
                  </a:solidFill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148195" y="6248400"/>
            <a:ext cx="587715" cy="4572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59874" y="1595334"/>
            <a:ext cx="5597870" cy="4272066"/>
            <a:chOff x="2059874" y="1958235"/>
            <a:chExt cx="5597870" cy="4272066"/>
          </a:xfrm>
        </p:grpSpPr>
        <p:pic>
          <p:nvPicPr>
            <p:cNvPr id="146" name="g16_wv_3panel.jpeg" descr="g16_wv_3panel.jpeg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59874" y="1958235"/>
              <a:ext cx="5597870" cy="397923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49" name="Straight Arrow Connector 45"/>
            <p:cNvSpPr/>
            <p:nvPr/>
          </p:nvSpPr>
          <p:spPr>
            <a:xfrm flipV="1">
              <a:off x="5283132" y="4619240"/>
              <a:ext cx="1" cy="453554"/>
            </a:xfrm>
            <a:prstGeom prst="line">
              <a:avLst/>
            </a:prstGeom>
            <a:ln w="12700">
              <a:solidFill>
                <a:srgbClr val="FFFFFF"/>
              </a:solidFill>
              <a:miter/>
              <a:tailEnd type="triangle"/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grpSp>
          <p:nvGrpSpPr>
            <p:cNvPr id="155" name="Text Box 2"/>
            <p:cNvGrpSpPr/>
            <p:nvPr/>
          </p:nvGrpSpPr>
          <p:grpSpPr>
            <a:xfrm>
              <a:off x="2083602" y="5965860"/>
              <a:ext cx="5550414" cy="264441"/>
              <a:chOff x="0" y="-1"/>
              <a:chExt cx="5550413" cy="264440"/>
            </a:xfrm>
          </p:grpSpPr>
          <p:sp>
            <p:nvSpPr>
              <p:cNvPr id="153" name="Rectangle"/>
              <p:cNvSpPr/>
              <p:nvPr/>
            </p:nvSpPr>
            <p:spPr>
              <a:xfrm>
                <a:off x="0" y="-2"/>
                <a:ext cx="5550414" cy="264442"/>
              </a:xfrm>
              <a:prstGeom prst="rect">
                <a:avLst/>
              </a:prstGeom>
              <a:solidFill>
                <a:srgbClr val="D0CECE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800"/>
                  </a:spcBef>
                  <a:defRPr sz="1100"/>
                </a:pPr>
                <a:endParaRPr/>
              </a:p>
            </p:txBody>
          </p:sp>
          <p:sp>
            <p:nvSpPr>
              <p:cNvPr id="154" name="Upper-Level Water Vapor Band (6.2 μm) image at 22:47 UTC on 05 April 2017"/>
              <p:cNvSpPr txBox="1"/>
              <p:nvPr/>
            </p:nvSpPr>
            <p:spPr>
              <a:xfrm>
                <a:off x="0" y="12699"/>
                <a:ext cx="5550414" cy="2184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lnSpc>
                    <a:spcPct val="107000"/>
                  </a:lnSpc>
                  <a:spcBef>
                    <a:spcPts val="800"/>
                  </a:spcBef>
                  <a:defRPr sz="900" i="1"/>
                </a:lvl1pPr>
              </a:lstStyle>
              <a:p>
                <a:r>
                  <a:t>GOES-16 water vapor Band 10, Band 9 and Band 8 images at 12:02 UTC on 13 April 2017 </a:t>
                </a:r>
              </a:p>
            </p:txBody>
          </p:sp>
        </p:grpSp>
        <p:sp>
          <p:nvSpPr>
            <p:cNvPr id="162" name="TextBox 76"/>
            <p:cNvSpPr txBox="1"/>
            <p:nvPr/>
          </p:nvSpPr>
          <p:spPr>
            <a:xfrm>
              <a:off x="2161474" y="2024401"/>
              <a:ext cx="1648961" cy="447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</a:defRPr>
              </a:lvl1pPr>
            </a:lstStyle>
            <a:p>
              <a:r>
                <a:t>Band 10 (7.3 µm)</a:t>
              </a:r>
            </a:p>
          </p:txBody>
        </p:sp>
        <p:grpSp>
          <p:nvGrpSpPr>
            <p:cNvPr id="165" name="Text Box 2"/>
            <p:cNvGrpSpPr/>
            <p:nvPr/>
          </p:nvGrpSpPr>
          <p:grpSpPr>
            <a:xfrm>
              <a:off x="6983487" y="5073882"/>
              <a:ext cx="258446" cy="269241"/>
              <a:chOff x="0" y="0"/>
              <a:chExt cx="258445" cy="269240"/>
            </a:xfrm>
          </p:grpSpPr>
          <p:sp>
            <p:nvSpPr>
              <p:cNvPr id="163" name="Square"/>
              <p:cNvSpPr/>
              <p:nvPr/>
            </p:nvSpPr>
            <p:spPr>
              <a:xfrm>
                <a:off x="0" y="0"/>
                <a:ext cx="258446" cy="258446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4" name="2"/>
              <p:cNvSpPr txBox="1"/>
              <p:nvPr/>
            </p:nvSpPr>
            <p:spPr>
              <a:xfrm>
                <a:off x="0" y="0"/>
                <a:ext cx="258446" cy="269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07000"/>
                  </a:lnSpc>
                  <a:spcBef>
                    <a:spcPts val="800"/>
                  </a:spcBef>
                  <a:defRPr sz="1200" b="1">
                    <a:solidFill>
                      <a:srgbClr val="FFFFFF"/>
                    </a:solidFill>
                  </a:defRPr>
                </a:lvl1pPr>
              </a:lstStyle>
              <a:p>
                <a:r>
                  <a:t>2</a:t>
                </a:r>
              </a:p>
            </p:txBody>
          </p:sp>
        </p:grpSp>
        <p:grpSp>
          <p:nvGrpSpPr>
            <p:cNvPr id="168" name="Text Box 2"/>
            <p:cNvGrpSpPr/>
            <p:nvPr/>
          </p:nvGrpSpPr>
          <p:grpSpPr>
            <a:xfrm>
              <a:off x="2803650" y="3405997"/>
              <a:ext cx="281429" cy="269241"/>
              <a:chOff x="-165339" y="-135242"/>
              <a:chExt cx="281428" cy="269240"/>
            </a:xfrm>
          </p:grpSpPr>
          <p:sp>
            <p:nvSpPr>
              <p:cNvPr id="166" name="Square"/>
              <p:cNvSpPr/>
              <p:nvPr/>
            </p:nvSpPr>
            <p:spPr>
              <a:xfrm>
                <a:off x="-165339" y="-129846"/>
                <a:ext cx="258446" cy="258446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7" name="1"/>
              <p:cNvSpPr txBox="1"/>
              <p:nvPr/>
            </p:nvSpPr>
            <p:spPr>
              <a:xfrm>
                <a:off x="-142357" y="-135242"/>
                <a:ext cx="258446" cy="269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07000"/>
                  </a:lnSpc>
                  <a:spcBef>
                    <a:spcPts val="800"/>
                  </a:spcBef>
                  <a:defRPr sz="12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/>
                  <a:t>1</a:t>
                </a:r>
              </a:p>
            </p:txBody>
          </p:sp>
        </p:grpSp>
        <p:sp>
          <p:nvSpPr>
            <p:cNvPr id="181" name="Right Arrow 10"/>
            <p:cNvSpPr/>
            <p:nvPr/>
          </p:nvSpPr>
          <p:spPr>
            <a:xfrm rot="18777361">
              <a:off x="2279318" y="3984736"/>
              <a:ext cx="564387" cy="199002"/>
            </a:xfrm>
            <a:prstGeom prst="rightArrow">
              <a:avLst>
                <a:gd name="adj1" fmla="val 50000"/>
                <a:gd name="adj2" fmla="val 64936"/>
              </a:avLst>
            </a:prstGeom>
            <a:solidFill>
              <a:srgbClr val="FFFFFF">
                <a:alpha val="30196"/>
              </a:srgbClr>
            </a:solidFill>
            <a:ln w="12700">
              <a:solidFill>
                <a:srgbClr val="FFFFFF"/>
              </a:solidFill>
              <a:miter/>
            </a:ln>
          </p:spPr>
          <p:txBody>
            <a:bodyPr lIns="45718" tIns="45718" rIns="45718" bIns="45718" anchor="ctr"/>
            <a:lstStyle/>
            <a:p>
              <a:endParaRPr/>
            </a:p>
          </p:txBody>
        </p:sp>
        <p:grpSp>
          <p:nvGrpSpPr>
            <p:cNvPr id="208" name="Text Box 2"/>
            <p:cNvGrpSpPr/>
            <p:nvPr/>
          </p:nvGrpSpPr>
          <p:grpSpPr>
            <a:xfrm>
              <a:off x="4645517" y="3445398"/>
              <a:ext cx="270990" cy="269241"/>
              <a:chOff x="-122169" y="-64399"/>
              <a:chExt cx="270989" cy="269240"/>
            </a:xfrm>
          </p:grpSpPr>
          <p:sp>
            <p:nvSpPr>
              <p:cNvPr id="206" name="Square"/>
              <p:cNvSpPr/>
              <p:nvPr/>
            </p:nvSpPr>
            <p:spPr>
              <a:xfrm>
                <a:off x="-122169" y="-59003"/>
                <a:ext cx="258446" cy="258446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7" name="1"/>
              <p:cNvSpPr txBox="1"/>
              <p:nvPr/>
            </p:nvSpPr>
            <p:spPr>
              <a:xfrm>
                <a:off x="-109626" y="-64399"/>
                <a:ext cx="258446" cy="269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07000"/>
                  </a:lnSpc>
                  <a:spcBef>
                    <a:spcPts val="800"/>
                  </a:spcBef>
                  <a:defRPr sz="1200" b="1">
                    <a:solidFill>
                      <a:srgbClr val="FFFFFF"/>
                    </a:solidFill>
                  </a:defRPr>
                </a:lvl1pPr>
              </a:lstStyle>
              <a:p>
                <a:r>
                  <a:t>1</a:t>
                </a:r>
              </a:p>
            </p:txBody>
          </p:sp>
        </p:grpSp>
        <p:grpSp>
          <p:nvGrpSpPr>
            <p:cNvPr id="211" name="Text Box 2"/>
            <p:cNvGrpSpPr/>
            <p:nvPr/>
          </p:nvGrpSpPr>
          <p:grpSpPr>
            <a:xfrm>
              <a:off x="6464040" y="3450794"/>
              <a:ext cx="278699" cy="269241"/>
              <a:chOff x="-138545" y="-65045"/>
              <a:chExt cx="278698" cy="269240"/>
            </a:xfrm>
          </p:grpSpPr>
          <p:sp>
            <p:nvSpPr>
              <p:cNvPr id="209" name="Square"/>
              <p:cNvSpPr/>
              <p:nvPr/>
            </p:nvSpPr>
            <p:spPr>
              <a:xfrm>
                <a:off x="-138545" y="-59122"/>
                <a:ext cx="258446" cy="258446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0" name="1"/>
              <p:cNvSpPr txBox="1"/>
              <p:nvPr/>
            </p:nvSpPr>
            <p:spPr>
              <a:xfrm>
                <a:off x="-118293" y="-65045"/>
                <a:ext cx="258446" cy="269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07000"/>
                  </a:lnSpc>
                  <a:spcBef>
                    <a:spcPts val="800"/>
                  </a:spcBef>
                  <a:defRPr sz="1200" b="1">
                    <a:solidFill>
                      <a:srgbClr val="FFFFFF"/>
                    </a:solidFill>
                  </a:defRPr>
                </a:lvl1pPr>
              </a:lstStyle>
              <a:p>
                <a:r>
                  <a:t>1</a:t>
                </a:r>
              </a:p>
            </p:txBody>
          </p:sp>
        </p:grpSp>
        <p:sp>
          <p:nvSpPr>
            <p:cNvPr id="212" name="Straight Arrow Connector 45"/>
            <p:cNvSpPr/>
            <p:nvPr/>
          </p:nvSpPr>
          <p:spPr>
            <a:xfrm flipV="1">
              <a:off x="7112710" y="4619240"/>
              <a:ext cx="1" cy="453554"/>
            </a:xfrm>
            <a:prstGeom prst="line">
              <a:avLst/>
            </a:prstGeom>
            <a:ln w="12700">
              <a:solidFill>
                <a:srgbClr val="FFFFFF"/>
              </a:solidFill>
              <a:miter/>
              <a:tailEnd type="triangle"/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grpSp>
          <p:nvGrpSpPr>
            <p:cNvPr id="215" name="Text Box 2"/>
            <p:cNvGrpSpPr/>
            <p:nvPr/>
          </p:nvGrpSpPr>
          <p:grpSpPr>
            <a:xfrm>
              <a:off x="5153910" y="5073882"/>
              <a:ext cx="258446" cy="269241"/>
              <a:chOff x="0" y="0"/>
              <a:chExt cx="258445" cy="269240"/>
            </a:xfrm>
          </p:grpSpPr>
          <p:sp>
            <p:nvSpPr>
              <p:cNvPr id="213" name="Square"/>
              <p:cNvSpPr/>
              <p:nvPr/>
            </p:nvSpPr>
            <p:spPr>
              <a:xfrm>
                <a:off x="0" y="0"/>
                <a:ext cx="258446" cy="258446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4" name="2"/>
              <p:cNvSpPr txBox="1"/>
              <p:nvPr/>
            </p:nvSpPr>
            <p:spPr>
              <a:xfrm>
                <a:off x="0" y="0"/>
                <a:ext cx="258446" cy="269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07000"/>
                  </a:lnSpc>
                  <a:spcBef>
                    <a:spcPts val="800"/>
                  </a:spcBef>
                  <a:defRPr sz="1200" b="1">
                    <a:solidFill>
                      <a:srgbClr val="FFFFFF"/>
                    </a:solidFill>
                  </a:defRPr>
                </a:lvl1pPr>
              </a:lstStyle>
              <a:p>
                <a:r>
                  <a:t>2</a:t>
                </a:r>
              </a:p>
            </p:txBody>
          </p:sp>
        </p:grpSp>
        <p:sp>
          <p:nvSpPr>
            <p:cNvPr id="216" name="Right Arrow 10"/>
            <p:cNvSpPr/>
            <p:nvPr/>
          </p:nvSpPr>
          <p:spPr>
            <a:xfrm rot="18283434">
              <a:off x="3100994" y="2952609"/>
              <a:ext cx="564387" cy="199002"/>
            </a:xfrm>
            <a:prstGeom prst="rightArrow">
              <a:avLst>
                <a:gd name="adj1" fmla="val 50000"/>
                <a:gd name="adj2" fmla="val 64936"/>
              </a:avLst>
            </a:prstGeom>
            <a:solidFill>
              <a:srgbClr val="FFFFFF">
                <a:alpha val="30196"/>
              </a:srgbClr>
            </a:solidFill>
            <a:ln w="12700">
              <a:solidFill>
                <a:srgbClr val="FFFFFF"/>
              </a:solidFill>
              <a:miter/>
            </a:ln>
          </p:spPr>
          <p:txBody>
            <a:bodyPr lIns="45718" tIns="45718" rIns="45718" bIns="45718" anchor="ctr"/>
            <a:lstStyle/>
            <a:p>
              <a:endParaRPr/>
            </a:p>
          </p:txBody>
        </p:sp>
        <p:sp>
          <p:nvSpPr>
            <p:cNvPr id="217" name="Right Arrow 10"/>
            <p:cNvSpPr/>
            <p:nvPr/>
          </p:nvSpPr>
          <p:spPr>
            <a:xfrm rot="18777361">
              <a:off x="4173927" y="3966735"/>
              <a:ext cx="564387" cy="199002"/>
            </a:xfrm>
            <a:prstGeom prst="rightArrow">
              <a:avLst>
                <a:gd name="adj1" fmla="val 50000"/>
                <a:gd name="adj2" fmla="val 64936"/>
              </a:avLst>
            </a:prstGeom>
            <a:solidFill>
              <a:srgbClr val="FFFFFF">
                <a:alpha val="30196"/>
              </a:srgbClr>
            </a:solidFill>
            <a:ln w="12700">
              <a:solidFill>
                <a:srgbClr val="FFFFFF"/>
              </a:solidFill>
              <a:miter/>
            </a:ln>
          </p:spPr>
          <p:txBody>
            <a:bodyPr lIns="45718" tIns="45718" rIns="45718" bIns="45718" anchor="ctr"/>
            <a:lstStyle/>
            <a:p>
              <a:endParaRPr/>
            </a:p>
          </p:txBody>
        </p:sp>
        <p:sp>
          <p:nvSpPr>
            <p:cNvPr id="218" name="Right Arrow 10"/>
            <p:cNvSpPr/>
            <p:nvPr/>
          </p:nvSpPr>
          <p:spPr>
            <a:xfrm rot="18777361">
              <a:off x="6002727" y="3966735"/>
              <a:ext cx="564387" cy="199002"/>
            </a:xfrm>
            <a:prstGeom prst="rightArrow">
              <a:avLst>
                <a:gd name="adj1" fmla="val 50000"/>
                <a:gd name="adj2" fmla="val 64936"/>
              </a:avLst>
            </a:prstGeom>
            <a:solidFill>
              <a:srgbClr val="FFFFFF">
                <a:alpha val="30196"/>
              </a:srgbClr>
            </a:solidFill>
            <a:ln w="12700">
              <a:solidFill>
                <a:srgbClr val="FFFFFF"/>
              </a:solidFill>
              <a:miter/>
            </a:ln>
          </p:spPr>
          <p:txBody>
            <a:bodyPr lIns="45718" tIns="45718" rIns="45718" bIns="45718" anchor="ctr"/>
            <a:lstStyle/>
            <a:p>
              <a:endParaRPr/>
            </a:p>
          </p:txBody>
        </p:sp>
        <p:sp>
          <p:nvSpPr>
            <p:cNvPr id="219" name="Right Arrow 10"/>
            <p:cNvSpPr/>
            <p:nvPr/>
          </p:nvSpPr>
          <p:spPr>
            <a:xfrm rot="18283434">
              <a:off x="4989531" y="2914215"/>
              <a:ext cx="564387" cy="199002"/>
            </a:xfrm>
            <a:prstGeom prst="rightArrow">
              <a:avLst>
                <a:gd name="adj1" fmla="val 50000"/>
                <a:gd name="adj2" fmla="val 64936"/>
              </a:avLst>
            </a:prstGeom>
            <a:solidFill>
              <a:srgbClr val="FFFFFF">
                <a:alpha val="30196"/>
              </a:srgbClr>
            </a:solidFill>
            <a:ln w="12700">
              <a:solidFill>
                <a:srgbClr val="FFFFFF"/>
              </a:solidFill>
              <a:miter/>
            </a:ln>
          </p:spPr>
          <p:txBody>
            <a:bodyPr lIns="45718" tIns="45718" rIns="45718" bIns="45718" anchor="ctr"/>
            <a:lstStyle/>
            <a:p>
              <a:endParaRPr/>
            </a:p>
          </p:txBody>
        </p:sp>
        <p:sp>
          <p:nvSpPr>
            <p:cNvPr id="220" name="Right Arrow 10"/>
            <p:cNvSpPr/>
            <p:nvPr/>
          </p:nvSpPr>
          <p:spPr>
            <a:xfrm rot="18283434">
              <a:off x="6818331" y="2914215"/>
              <a:ext cx="564387" cy="199002"/>
            </a:xfrm>
            <a:prstGeom prst="rightArrow">
              <a:avLst>
                <a:gd name="adj1" fmla="val 50000"/>
                <a:gd name="adj2" fmla="val 64936"/>
              </a:avLst>
            </a:prstGeom>
            <a:solidFill>
              <a:srgbClr val="FFFFFF">
                <a:alpha val="30196"/>
              </a:srgbClr>
            </a:solidFill>
            <a:ln w="12700">
              <a:solidFill>
                <a:srgbClr val="FFFFFF"/>
              </a:solidFill>
              <a:miter/>
            </a:ln>
          </p:spPr>
          <p:txBody>
            <a:bodyPr lIns="45718" tIns="45718" rIns="45718" bIns="45718" anchor="ctr"/>
            <a:lstStyle/>
            <a:p>
              <a:endParaRPr/>
            </a:p>
          </p:txBody>
        </p:sp>
        <p:grpSp>
          <p:nvGrpSpPr>
            <p:cNvPr id="223" name="Text Box 2"/>
            <p:cNvGrpSpPr/>
            <p:nvPr/>
          </p:nvGrpSpPr>
          <p:grpSpPr>
            <a:xfrm>
              <a:off x="3323399" y="5093331"/>
              <a:ext cx="258446" cy="269241"/>
              <a:chOff x="0" y="0"/>
              <a:chExt cx="258445" cy="269240"/>
            </a:xfrm>
          </p:grpSpPr>
          <p:sp>
            <p:nvSpPr>
              <p:cNvPr id="221" name="Square"/>
              <p:cNvSpPr/>
              <p:nvPr/>
            </p:nvSpPr>
            <p:spPr>
              <a:xfrm>
                <a:off x="0" y="0"/>
                <a:ext cx="258446" cy="258446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2" name="2"/>
              <p:cNvSpPr txBox="1"/>
              <p:nvPr/>
            </p:nvSpPr>
            <p:spPr>
              <a:xfrm>
                <a:off x="0" y="0"/>
                <a:ext cx="258446" cy="269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07000"/>
                  </a:lnSpc>
                  <a:spcBef>
                    <a:spcPts val="800"/>
                  </a:spcBef>
                  <a:defRPr sz="1200" b="1">
                    <a:solidFill>
                      <a:srgbClr val="FFFFFF"/>
                    </a:solidFill>
                  </a:defRPr>
                </a:lvl1pPr>
              </a:lstStyle>
              <a:p>
                <a:r>
                  <a:t>2</a:t>
                </a:r>
              </a:p>
            </p:txBody>
          </p:sp>
        </p:grpSp>
        <p:sp>
          <p:nvSpPr>
            <p:cNvPr id="224" name="Straight Arrow Connector 45"/>
            <p:cNvSpPr/>
            <p:nvPr/>
          </p:nvSpPr>
          <p:spPr>
            <a:xfrm flipV="1">
              <a:off x="3450761" y="4644640"/>
              <a:ext cx="1" cy="453554"/>
            </a:xfrm>
            <a:prstGeom prst="line">
              <a:avLst/>
            </a:prstGeom>
            <a:ln w="12700">
              <a:solidFill>
                <a:srgbClr val="FFFFFF"/>
              </a:solidFill>
              <a:miter/>
              <a:tailEnd type="triangle"/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225" name="Straight Arrow Connector 45"/>
            <p:cNvSpPr/>
            <p:nvPr/>
          </p:nvSpPr>
          <p:spPr>
            <a:xfrm flipH="1">
              <a:off x="2536179" y="2962737"/>
              <a:ext cx="271298" cy="363468"/>
            </a:xfrm>
            <a:prstGeom prst="line">
              <a:avLst/>
            </a:prstGeom>
            <a:ln w="12700">
              <a:solidFill>
                <a:srgbClr val="FFFFFF"/>
              </a:solidFill>
              <a:miter/>
              <a:tailEnd type="triangle"/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226" name="Straight Arrow Connector 45"/>
            <p:cNvSpPr/>
            <p:nvPr/>
          </p:nvSpPr>
          <p:spPr>
            <a:xfrm flipH="1" flipV="1">
              <a:off x="2783682" y="4967881"/>
              <a:ext cx="529988" cy="177436"/>
            </a:xfrm>
            <a:prstGeom prst="line">
              <a:avLst/>
            </a:prstGeom>
            <a:ln w="12700">
              <a:solidFill>
                <a:srgbClr val="FFFFFF"/>
              </a:solidFill>
              <a:miter/>
              <a:tailEnd type="triangle"/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227" name="TextBox 76"/>
            <p:cNvSpPr txBox="1"/>
            <p:nvPr/>
          </p:nvSpPr>
          <p:spPr>
            <a:xfrm>
              <a:off x="4032608" y="2024401"/>
              <a:ext cx="1648960" cy="447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Band 9 (6.9 µm)</a:t>
              </a:r>
            </a:p>
          </p:txBody>
        </p:sp>
        <p:sp>
          <p:nvSpPr>
            <p:cNvPr id="228" name="TextBox 76"/>
            <p:cNvSpPr txBox="1"/>
            <p:nvPr/>
          </p:nvSpPr>
          <p:spPr>
            <a:xfrm>
              <a:off x="5899508" y="2037101"/>
              <a:ext cx="1648960" cy="447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</a:defRPr>
              </a:lvl1pPr>
            </a:lstStyle>
            <a:p>
              <a:r>
                <a:t>Band 8 (6.2 µm)</a:t>
              </a:r>
            </a:p>
          </p:txBody>
        </p:sp>
        <p:sp>
          <p:nvSpPr>
            <p:cNvPr id="229" name="Straight Arrow Connector 45"/>
            <p:cNvSpPr/>
            <p:nvPr/>
          </p:nvSpPr>
          <p:spPr>
            <a:xfrm flipH="1" flipV="1">
              <a:off x="4618207" y="4935087"/>
              <a:ext cx="529988" cy="177436"/>
            </a:xfrm>
            <a:prstGeom prst="line">
              <a:avLst/>
            </a:prstGeom>
            <a:ln w="12700">
              <a:solidFill>
                <a:srgbClr val="FFFFFF"/>
              </a:solidFill>
              <a:miter/>
              <a:tailEnd type="triangle"/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230" name="Straight Arrow Connector 45"/>
            <p:cNvSpPr/>
            <p:nvPr/>
          </p:nvSpPr>
          <p:spPr>
            <a:xfrm flipH="1" flipV="1">
              <a:off x="6445286" y="4935087"/>
              <a:ext cx="529988" cy="177436"/>
            </a:xfrm>
            <a:prstGeom prst="line">
              <a:avLst/>
            </a:prstGeom>
            <a:ln w="12700">
              <a:solidFill>
                <a:srgbClr val="FFFFFF"/>
              </a:solidFill>
              <a:miter/>
              <a:tailEnd type="triangle"/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grpSp>
          <p:nvGrpSpPr>
            <p:cNvPr id="233" name="Text Box 2"/>
            <p:cNvGrpSpPr/>
            <p:nvPr/>
          </p:nvGrpSpPr>
          <p:grpSpPr>
            <a:xfrm>
              <a:off x="2806932" y="2709965"/>
              <a:ext cx="258446" cy="269241"/>
              <a:chOff x="0" y="0"/>
              <a:chExt cx="258445" cy="269240"/>
            </a:xfrm>
          </p:grpSpPr>
          <p:sp>
            <p:nvSpPr>
              <p:cNvPr id="231" name="Square"/>
              <p:cNvSpPr/>
              <p:nvPr/>
            </p:nvSpPr>
            <p:spPr>
              <a:xfrm>
                <a:off x="0" y="0"/>
                <a:ext cx="258446" cy="258446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" name="2"/>
              <p:cNvSpPr txBox="1"/>
              <p:nvPr/>
            </p:nvSpPr>
            <p:spPr>
              <a:xfrm>
                <a:off x="0" y="0"/>
                <a:ext cx="258446" cy="269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07000"/>
                  </a:lnSpc>
                  <a:spcBef>
                    <a:spcPts val="800"/>
                  </a:spcBef>
                  <a:defRPr sz="1200" b="1">
                    <a:solidFill>
                      <a:srgbClr val="FFFFFF"/>
                    </a:solidFill>
                  </a:defRPr>
                </a:lvl1pPr>
              </a:lstStyle>
              <a:p>
                <a:r>
                  <a:t>2</a:t>
                </a:r>
              </a:p>
            </p:txBody>
          </p:sp>
        </p:grpSp>
        <p:grpSp>
          <p:nvGrpSpPr>
            <p:cNvPr id="236" name="Text Box 2"/>
            <p:cNvGrpSpPr/>
            <p:nvPr/>
          </p:nvGrpSpPr>
          <p:grpSpPr>
            <a:xfrm>
              <a:off x="4645394" y="2709965"/>
              <a:ext cx="258446" cy="269241"/>
              <a:chOff x="0" y="0"/>
              <a:chExt cx="258445" cy="269240"/>
            </a:xfrm>
          </p:grpSpPr>
          <p:sp>
            <p:nvSpPr>
              <p:cNvPr id="234" name="Square"/>
              <p:cNvSpPr/>
              <p:nvPr/>
            </p:nvSpPr>
            <p:spPr>
              <a:xfrm>
                <a:off x="0" y="0"/>
                <a:ext cx="258446" cy="258446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5" name="2"/>
              <p:cNvSpPr txBox="1"/>
              <p:nvPr/>
            </p:nvSpPr>
            <p:spPr>
              <a:xfrm>
                <a:off x="0" y="0"/>
                <a:ext cx="258446" cy="269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07000"/>
                  </a:lnSpc>
                  <a:spcBef>
                    <a:spcPts val="800"/>
                  </a:spcBef>
                  <a:defRPr sz="1200" b="1">
                    <a:solidFill>
                      <a:srgbClr val="FFFFFF"/>
                    </a:solidFill>
                  </a:defRPr>
                </a:lvl1pPr>
              </a:lstStyle>
              <a:p>
                <a:r>
                  <a:t>2</a:t>
                </a:r>
              </a:p>
            </p:txBody>
          </p:sp>
        </p:grpSp>
        <p:sp>
          <p:nvSpPr>
            <p:cNvPr id="237" name="Straight Arrow Connector 45"/>
            <p:cNvSpPr/>
            <p:nvPr/>
          </p:nvSpPr>
          <p:spPr>
            <a:xfrm flipH="1">
              <a:off x="4382360" y="2977257"/>
              <a:ext cx="271297" cy="363468"/>
            </a:xfrm>
            <a:prstGeom prst="line">
              <a:avLst/>
            </a:prstGeom>
            <a:ln w="12700">
              <a:solidFill>
                <a:srgbClr val="FFFFFF"/>
              </a:solidFill>
              <a:miter/>
              <a:tailEnd type="triangle"/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grpSp>
          <p:nvGrpSpPr>
            <p:cNvPr id="240" name="Text Box 2"/>
            <p:cNvGrpSpPr/>
            <p:nvPr/>
          </p:nvGrpSpPr>
          <p:grpSpPr>
            <a:xfrm>
              <a:off x="6539085" y="2709965"/>
              <a:ext cx="258446" cy="269241"/>
              <a:chOff x="0" y="0"/>
              <a:chExt cx="258445" cy="269240"/>
            </a:xfrm>
          </p:grpSpPr>
          <p:sp>
            <p:nvSpPr>
              <p:cNvPr id="238" name="Square"/>
              <p:cNvSpPr/>
              <p:nvPr/>
            </p:nvSpPr>
            <p:spPr>
              <a:xfrm>
                <a:off x="0" y="0"/>
                <a:ext cx="258446" cy="258446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800"/>
                  </a:spcBef>
                  <a:defRPr sz="12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9" name="2"/>
              <p:cNvSpPr txBox="1"/>
              <p:nvPr/>
            </p:nvSpPr>
            <p:spPr>
              <a:xfrm>
                <a:off x="0" y="0"/>
                <a:ext cx="258446" cy="269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107000"/>
                  </a:lnSpc>
                  <a:spcBef>
                    <a:spcPts val="800"/>
                  </a:spcBef>
                  <a:defRPr sz="1200" b="1">
                    <a:solidFill>
                      <a:srgbClr val="FFFFFF"/>
                    </a:solidFill>
                  </a:defRPr>
                </a:lvl1pPr>
              </a:lstStyle>
              <a:p>
                <a:r>
                  <a:t>2</a:t>
                </a:r>
              </a:p>
            </p:txBody>
          </p:sp>
        </p:grpSp>
        <p:sp>
          <p:nvSpPr>
            <p:cNvPr id="241" name="Straight Arrow Connector 45"/>
            <p:cNvSpPr/>
            <p:nvPr/>
          </p:nvSpPr>
          <p:spPr>
            <a:xfrm flipH="1">
              <a:off x="6264162" y="2979815"/>
              <a:ext cx="271298" cy="363468"/>
            </a:xfrm>
            <a:prstGeom prst="line">
              <a:avLst/>
            </a:prstGeom>
            <a:ln w="12700">
              <a:solidFill>
                <a:srgbClr val="FFFFFF"/>
              </a:solidFill>
              <a:miter/>
              <a:tailEnd type="triangle"/>
            </a:ln>
          </p:spPr>
          <p:txBody>
            <a:bodyPr lIns="45718" tIns="45718" rIns="45718" bIns="45718"/>
            <a:lstStyle/>
            <a:p>
              <a:endParaRPr/>
            </a:p>
          </p:txBody>
        </p:sp>
      </p:grpSp>
      <p:sp>
        <p:nvSpPr>
          <p:cNvPr id="100" name="TextBox 6"/>
          <p:cNvSpPr/>
          <p:nvPr/>
        </p:nvSpPr>
        <p:spPr>
          <a:xfrm>
            <a:off x="86894" y="6258052"/>
            <a:ext cx="2516959" cy="3477875"/>
          </a:xfrm>
          <a:prstGeom prst="rect">
            <a:avLst/>
          </a:prstGeom>
          <a:ln w="12700">
            <a:solidFill>
              <a:srgbClr val="0070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/>
            </a:lvl1pPr>
          </a:lstStyle>
          <a:p>
            <a:r>
              <a:rPr lang="en-US" sz="1100" dirty="0" smtClean="0"/>
              <a:t>W</a:t>
            </a:r>
            <a:r>
              <a:rPr sz="1100" dirty="0" smtClean="0"/>
              <a:t>eighting function</a:t>
            </a:r>
            <a:r>
              <a:rPr lang="en-US" sz="1100" dirty="0" smtClean="0"/>
              <a:t>s, plotted at right for legacy GOES and for ABI,</a:t>
            </a:r>
            <a:r>
              <a:rPr sz="1100" dirty="0" smtClean="0"/>
              <a:t> </a:t>
            </a:r>
            <a:r>
              <a:rPr lang="en-US" sz="1100" dirty="0" smtClean="0"/>
              <a:t>depict </a:t>
            </a:r>
            <a:r>
              <a:rPr sz="1100" dirty="0" smtClean="0"/>
              <a:t>the </a:t>
            </a:r>
            <a:r>
              <a:rPr sz="1100" dirty="0"/>
              <a:t>layer of the atmosphere from which radiation sensed by the </a:t>
            </a:r>
            <a:r>
              <a:rPr lang="en-US" sz="1100" dirty="0" smtClean="0"/>
              <a:t>satellite </a:t>
            </a:r>
            <a:r>
              <a:rPr sz="1100" dirty="0" smtClean="0"/>
              <a:t>originated. </a:t>
            </a:r>
            <a:r>
              <a:rPr lang="en-US" sz="1100" dirty="0" smtClean="0"/>
              <a:t>These assume </a:t>
            </a:r>
            <a:r>
              <a:rPr sz="1100" dirty="0" smtClean="0"/>
              <a:t>a </a:t>
            </a:r>
            <a:r>
              <a:rPr sz="1100" dirty="0"/>
              <a:t>clear sky and a US standard </a:t>
            </a:r>
            <a:r>
              <a:rPr sz="1100" dirty="0" smtClean="0"/>
              <a:t>atmosphere</a:t>
            </a:r>
            <a:r>
              <a:rPr lang="en-US" sz="1100" dirty="0" smtClean="0"/>
              <a:t>.</a:t>
            </a:r>
            <a:r>
              <a:rPr sz="1100" dirty="0" smtClean="0"/>
              <a:t> </a:t>
            </a:r>
            <a:r>
              <a:rPr lang="en-US" sz="1100" dirty="0" smtClean="0"/>
              <a:t>Weighting functions change as the vapor distribution changes, but in general the Mid Level Water Vapor band peaks in the middle of the three ABI bands</a:t>
            </a:r>
            <a:r>
              <a:rPr sz="1100" dirty="0" smtClean="0"/>
              <a:t>. </a:t>
            </a:r>
            <a:r>
              <a:rPr sz="1100" dirty="0"/>
              <a:t>(Credit: CIMSS</a:t>
            </a:r>
            <a:r>
              <a:rPr sz="1100" dirty="0" smtClean="0"/>
              <a:t>)</a:t>
            </a:r>
            <a:endParaRPr lang="en-US" sz="1100" dirty="0" smtClean="0"/>
          </a:p>
          <a:p>
            <a:endParaRPr lang="en-US" sz="1100" dirty="0"/>
          </a:p>
          <a:p>
            <a:r>
              <a:rPr lang="en-US" sz="1100" dirty="0" smtClean="0"/>
              <a:t>Infrared </a:t>
            </a:r>
            <a:r>
              <a:rPr lang="en-US" sz="1100" dirty="0"/>
              <a:t>Water Vapor Channels are affected by cooling as the view angle increases.  </a:t>
            </a:r>
            <a:r>
              <a:rPr lang="en-US" sz="1100" dirty="0" smtClean="0"/>
              <a:t>If the </a:t>
            </a:r>
            <a:r>
              <a:rPr lang="en-US" sz="1100" dirty="0"/>
              <a:t>pixel </a:t>
            </a:r>
            <a:r>
              <a:rPr lang="en-US" sz="1100" dirty="0" smtClean="0"/>
              <a:t>location is farther from </a:t>
            </a:r>
            <a:r>
              <a:rPr lang="en-US" sz="1100" dirty="0"/>
              <a:t>the sub-satellite point, the path the energy takes from Earth to satellite includes more of the colder upper atmosphere.  For identical conditions, the brightness temperature might be 8 C cooler at the limb vs. at </a:t>
            </a:r>
            <a:r>
              <a:rPr lang="en-US" sz="1100" dirty="0" smtClean="0"/>
              <a:t>nadir.</a:t>
            </a:r>
            <a:endParaRPr lang="en-US" sz="1100" dirty="0"/>
          </a:p>
        </p:txBody>
      </p:sp>
      <p:sp>
        <p:nvSpPr>
          <p:cNvPr id="148" name="Rectangle 14"/>
          <p:cNvSpPr/>
          <p:nvPr/>
        </p:nvSpPr>
        <p:spPr>
          <a:xfrm>
            <a:off x="5571408" y="6334253"/>
            <a:ext cx="2084217" cy="3049549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defRPr b="1" u="sng">
                <a:solidFill>
                  <a:srgbClr val="2F5597"/>
                </a:solidFill>
              </a:defRPr>
            </a:pPr>
            <a:r>
              <a:rPr dirty="0"/>
              <a:t>Resources</a:t>
            </a:r>
          </a:p>
          <a:p>
            <a:pPr algn="ctr">
              <a:lnSpc>
                <a:spcPct val="107000"/>
              </a:lnSpc>
              <a:spcBef>
                <a:spcPts val="800"/>
              </a:spcBef>
              <a:defRPr sz="1200" b="1"/>
            </a:pPr>
            <a:r>
              <a:rPr dirty="0"/>
              <a:t>BAMS Article</a:t>
            </a:r>
            <a:br>
              <a:rPr dirty="0"/>
            </a:br>
            <a:r>
              <a:rPr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0"/>
              </a:rPr>
              <a:t>Schmit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0"/>
              </a:rPr>
              <a:t> et al., 2017 </a:t>
            </a:r>
          </a:p>
          <a:p>
            <a:pPr algn="ctr">
              <a:lnSpc>
                <a:spcPct val="107000"/>
              </a:lnSpc>
              <a:spcBef>
                <a:spcPts val="800"/>
              </a:spcBef>
              <a:defRPr sz="1200" b="1"/>
            </a:pPr>
            <a:r>
              <a:rPr dirty="0"/>
              <a:t>GOES-R.gov</a:t>
            </a:r>
            <a:br>
              <a:rPr dirty="0"/>
            </a:b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1"/>
              </a:rPr>
              <a:t>ABI Band 9 Fact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2"/>
              </a:rPr>
              <a:t>Sheet</a:t>
            </a:r>
            <a:endParaRPr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</a:endParaRPr>
          </a:p>
          <a:p>
            <a:pPr algn="ctr">
              <a:lnSpc>
                <a:spcPct val="107000"/>
              </a:lnSpc>
              <a:spcBef>
                <a:spcPts val="800"/>
              </a:spcBef>
              <a:defRPr sz="1200"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3"/>
              </a:rPr>
              <a:t>Real-Time Weighting Functions for Legacy GOES</a:t>
            </a:r>
          </a:p>
          <a:p>
            <a:pPr algn="ctr">
              <a:lnSpc>
                <a:spcPct val="107000"/>
              </a:lnSpc>
              <a:spcBef>
                <a:spcPts val="800"/>
              </a:spcBef>
              <a:defRPr sz="1200"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4"/>
              </a:rPr>
              <a:t>ABI Weighting Functions for theoretical atmospheres</a:t>
            </a:r>
          </a:p>
          <a:p>
            <a:pPr algn="ctr">
              <a:lnSpc>
                <a:spcPct val="107000"/>
              </a:lnSpc>
              <a:spcBef>
                <a:spcPts val="800"/>
              </a:spcBef>
              <a:defRPr sz="1200"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endParaRPr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14"/>
            </a:endParaRPr>
          </a:p>
          <a:p>
            <a:pPr algn="ctr" defTabSz="457200">
              <a:defRPr sz="1200" b="1" u="sng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 smtClean="0"/>
              <a:t>Hyperlinks </a:t>
            </a:r>
            <a:r>
              <a:rPr dirty="0" smtClean="0"/>
              <a:t>do </a:t>
            </a:r>
            <a:r>
              <a:rPr dirty="0"/>
              <a:t>not work in AWIPS but they do in </a:t>
            </a:r>
            <a:r>
              <a:rPr dirty="0" err="1"/>
              <a:t>VLab</a:t>
            </a:r>
            <a:endParaRPr dirty="0"/>
          </a:p>
        </p:txBody>
      </p:sp>
      <p:pic>
        <p:nvPicPr>
          <p:cNvPr id="96" name="ABI_WV_WF_LEGEND.jpeg" descr="ABI_WV_WF_LEGEND.jpe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714174" y="8045428"/>
            <a:ext cx="1856177" cy="688066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669</Words>
  <Application>Microsoft Macintosh PowerPoint</Application>
  <PresentationFormat>Custom</PresentationFormat>
  <Paragraphs>58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Lindstrom</dc:creator>
  <cp:lastModifiedBy>kbah Bah</cp:lastModifiedBy>
  <cp:revision>22</cp:revision>
  <dcterms:modified xsi:type="dcterms:W3CDTF">2018-06-21T19:02:45Z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96D39F58-E7F6-447D-B35F-08D4B0952F6D</vt:lpwstr>
  </property>
  <property fmtid="{D5CDD505-2E9C-101B-9397-08002B2CF9AE}" pid="3" name="ArticulatePath">
    <vt:lpwstr>ABIQuickGuide_Band9 (2)</vt:lpwstr>
  </property>
</Properties>
</file>