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custDataLst>
    <p:tags r:id="rId6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6350" cap="flat">
              <a:solidFill>
                <a:schemeClr val="accent5"/>
              </a:solidFill>
              <a:prstDash val="solid"/>
              <a:miter lim="800000"/>
            </a:ln>
          </a:left>
          <a:right>
            <a:ln w="6350" cap="flat">
              <a:solidFill>
                <a:schemeClr val="accent5"/>
              </a:solidFill>
              <a:prstDash val="solid"/>
              <a:miter lim="8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6350" cap="flat">
              <a:solidFill>
                <a:schemeClr val="accent5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chemeClr val="accent5"/>
              </a:solidFill>
              <a:prstDash val="solid"/>
              <a:miter lim="800000"/>
            </a:ln>
          </a:top>
          <a:bottom>
            <a:ln w="6350" cap="flat">
              <a:solidFill>
                <a:schemeClr val="accent5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44" y="8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075719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7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582930" y="1646133"/>
            <a:ext cx="6606541" cy="3501814"/>
          </a:xfrm>
          <a:prstGeom prst="rect">
            <a:avLst/>
          </a:prstGeom>
        </p:spPr>
        <p:txBody>
          <a:bodyPr anchor="b"/>
          <a:lstStyle>
            <a:lvl1pPr algn="ctr">
              <a:defRPr sz="51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971550" y="5282989"/>
            <a:ext cx="5829300" cy="242845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000"/>
            </a:lvl1pPr>
            <a:lvl2pPr marL="0" indent="388620" algn="ctr">
              <a:buSzTx/>
              <a:buFontTx/>
              <a:buNone/>
              <a:defRPr sz="2000"/>
            </a:lvl2pPr>
            <a:lvl3pPr marL="0" indent="777240" algn="ctr">
              <a:buSzTx/>
              <a:buFontTx/>
              <a:buNone/>
              <a:defRPr sz="2000"/>
            </a:lvl3pPr>
            <a:lvl4pPr marL="0" indent="1165860" algn="ctr">
              <a:buSzTx/>
              <a:buFontTx/>
              <a:buNone/>
              <a:defRPr sz="2000"/>
            </a:lvl4pPr>
            <a:lvl5pPr marL="0" indent="1554480" algn="ctr"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5562124" y="535517"/>
            <a:ext cx="1675925" cy="852403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534352" y="535517"/>
            <a:ext cx="4930618" cy="852403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530304" y="2507618"/>
            <a:ext cx="6703696" cy="4184015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530304" y="6731214"/>
            <a:ext cx="6703696" cy="22002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0" indent="388620">
              <a:buSzTx/>
              <a:buFontTx/>
              <a:buNone/>
              <a:defRPr sz="2000"/>
            </a:lvl2pPr>
            <a:lvl3pPr marL="0" indent="777240">
              <a:buSzTx/>
              <a:buFontTx/>
              <a:buNone/>
              <a:defRPr sz="2000"/>
            </a:lvl3pPr>
            <a:lvl4pPr marL="0" indent="1165860">
              <a:buSzTx/>
              <a:buFontTx/>
              <a:buNone/>
              <a:defRPr sz="2000"/>
            </a:lvl4pPr>
            <a:lvl5pPr marL="0" indent="1554480"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534352" y="2677584"/>
            <a:ext cx="3303272" cy="6381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535364" y="535519"/>
            <a:ext cx="6703696" cy="194416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535366" y="2465706"/>
            <a:ext cx="3288089" cy="120840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 b="1"/>
            </a:lvl1pPr>
            <a:lvl2pPr marL="0" indent="388620">
              <a:buSzTx/>
              <a:buFontTx/>
              <a:buNone/>
              <a:defRPr sz="2000" b="1"/>
            </a:lvl2pPr>
            <a:lvl3pPr marL="0" indent="777240">
              <a:buSzTx/>
              <a:buFontTx/>
              <a:buNone/>
              <a:defRPr sz="2000" b="1"/>
            </a:lvl3pPr>
            <a:lvl4pPr marL="0" indent="1165860">
              <a:buSzTx/>
              <a:buFontTx/>
              <a:buNone/>
              <a:defRPr sz="2000" b="1"/>
            </a:lvl4pPr>
            <a:lvl5pPr marL="0" indent="1554480">
              <a:buSzTx/>
              <a:buFontTx/>
              <a:buNone/>
              <a:defRPr sz="20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4778" y="2465706"/>
            <a:ext cx="3304283" cy="120840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0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535364" y="670559"/>
            <a:ext cx="2506803" cy="2346962"/>
          </a:xfrm>
          <a:prstGeom prst="rect">
            <a:avLst/>
          </a:prstGeom>
        </p:spPr>
        <p:txBody>
          <a:bodyPr anchor="b"/>
          <a:lstStyle>
            <a:lvl1pPr>
              <a:defRPr sz="27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3304282" y="1448226"/>
            <a:ext cx="3934779" cy="714798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 marL="616723" indent="-228103">
              <a:defRPr sz="2700"/>
            </a:lvl2pPr>
            <a:lvl3pPr marL="1039558" indent="-262318">
              <a:defRPr sz="2700"/>
            </a:lvl3pPr>
            <a:lvl4pPr marL="1474469" indent="-308610">
              <a:defRPr sz="2700"/>
            </a:lvl4pPr>
            <a:lvl5pPr marL="1863089" indent="-308610">
              <a:defRPr sz="2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5364" y="3017520"/>
            <a:ext cx="2506803" cy="559033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3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535364" y="670559"/>
            <a:ext cx="2506803" cy="2346962"/>
          </a:xfrm>
          <a:prstGeom prst="rect">
            <a:avLst/>
          </a:prstGeom>
        </p:spPr>
        <p:txBody>
          <a:bodyPr anchor="b"/>
          <a:lstStyle>
            <a:lvl1pPr>
              <a:defRPr sz="27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304282" y="1448226"/>
            <a:ext cx="3934779" cy="714798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535364" y="3017520"/>
            <a:ext cx="2506803" cy="559033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/>
            </a:lvl1pPr>
            <a:lvl2pPr marL="0" indent="388620">
              <a:buSzTx/>
              <a:buFontTx/>
              <a:buNone/>
              <a:defRPr sz="1300"/>
            </a:lvl2pPr>
            <a:lvl3pPr marL="0" indent="777240">
              <a:buSzTx/>
              <a:buFontTx/>
              <a:buNone/>
              <a:defRPr sz="1300"/>
            </a:lvl3pPr>
            <a:lvl4pPr marL="0" indent="1165860">
              <a:buSzTx/>
              <a:buFontTx/>
              <a:buNone/>
              <a:defRPr sz="1300"/>
            </a:lvl4pPr>
            <a:lvl5pPr marL="0" indent="1554480">
              <a:buSzTx/>
              <a:buFontTx/>
              <a:buNone/>
              <a:defRPr sz="1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534352" y="535519"/>
            <a:ext cx="6703696" cy="194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534352" y="2677584"/>
            <a:ext cx="6703696" cy="6381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7000706" y="9474837"/>
            <a:ext cx="237343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94310" marR="0" indent="-194310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612076" marR="0" indent="-223456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040130" marR="0" indent="-262890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46380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85242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24104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629661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01828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40690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gif"/><Relationship Id="rId10" Type="http://schemas.openxmlformats.org/officeDocument/2006/relationships/image" Target="../media/image7.jpeg"/><Relationship Id="rId11" Type="http://schemas.openxmlformats.org/officeDocument/2006/relationships/image" Target="../media/image8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hyperlink" Target="http://journals.ametsoc.org/doi/abs/10.1175/BAMS-D-15-00230.1" TargetMode="External"/><Relationship Id="rId13" Type="http://schemas.openxmlformats.org/officeDocument/2006/relationships/hyperlink" Target="http://www.goes-r.gov/education/docs/ABI-bands-FS/ABIBand8UpperLevelWVFINAL.pdf" TargetMode="External"/><Relationship Id="rId14" Type="http://schemas.openxmlformats.org/officeDocument/2006/relationships/hyperlink" Target="http://cimss.ssec.wisc.edu/goes/wf/" TargetMode="External"/><Relationship Id="rId15" Type="http://schemas.openxmlformats.org/officeDocument/2006/relationships/hyperlink" Target="http://cimss.ssec.wisc.edu/goes/wf/ABI/" TargetMode="Externa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9.jpeg"/><Relationship Id="rId5" Type="http://schemas.openxmlformats.org/officeDocument/2006/relationships/image" Target="../media/image10.gif"/><Relationship Id="rId6" Type="http://schemas.openxmlformats.org/officeDocument/2006/relationships/image" Target="../media/image11.jpeg"/><Relationship Id="rId7" Type="http://schemas.openxmlformats.org/officeDocument/2006/relationships/image" Target="../media/image12.jpeg"/><Relationship Id="rId8" Type="http://schemas.openxmlformats.org/officeDocument/2006/relationships/image" Target="../media/image1.jpeg"/><Relationship Id="rId9" Type="http://schemas.openxmlformats.org/officeDocument/2006/relationships/image" Target="../media/image2.png"/><Relationship Id="rId10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1"/>
          <p:cNvSpPr/>
          <p:nvPr/>
        </p:nvSpPr>
        <p:spPr>
          <a:xfrm>
            <a:off x="218031" y="6655317"/>
            <a:ext cx="3581403" cy="3046989"/>
          </a:xfrm>
          <a:prstGeom prst="rect">
            <a:avLst/>
          </a:prstGeom>
          <a:solidFill>
            <a:srgbClr val="E2F0D9"/>
          </a:solidFill>
          <a:ln w="28575">
            <a:solidFill>
              <a:srgbClr val="2F5597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114" name="TextBox 8"/>
          <p:cNvSpPr/>
          <p:nvPr/>
        </p:nvSpPr>
        <p:spPr>
          <a:xfrm>
            <a:off x="64558" y="1546354"/>
            <a:ext cx="3136848" cy="2970044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>
                <a:solidFill>
                  <a:srgbClr val="1F4E79"/>
                </a:solidFill>
              </a:defRPr>
            </a:pPr>
            <a:r>
              <a:rPr dirty="0"/>
              <a:t>Why is “Upper-level water vapor” band imagery important?</a:t>
            </a:r>
          </a:p>
          <a:p>
            <a:pPr>
              <a:defRPr sz="1100"/>
            </a:pPr>
            <a:endParaRPr dirty="0"/>
          </a:p>
          <a:p>
            <a:pPr>
              <a:defRPr sz="1200"/>
            </a:pPr>
            <a:r>
              <a:rPr dirty="0"/>
              <a:t>The 6.2 µm “Upper-level water vapor” band is one of three water vapor bands on the ABI, and is used for tracking upper-tropospheric winds, </a:t>
            </a:r>
            <a:r>
              <a:rPr lang="en-US" dirty="0" smtClean="0"/>
              <a:t>identifying</a:t>
            </a:r>
            <a:r>
              <a:rPr dirty="0" smtClean="0"/>
              <a:t> </a:t>
            </a:r>
            <a:r>
              <a:rPr dirty="0"/>
              <a:t>jet streams, forecasting hurricane track and mid-latitude storm motion, monitoring severe weather potential, </a:t>
            </a:r>
            <a:r>
              <a:rPr dirty="0" smtClean="0"/>
              <a:t>estimatin</a:t>
            </a:r>
            <a:r>
              <a:rPr lang="en-US" dirty="0" smtClean="0"/>
              <a:t>g</a:t>
            </a:r>
            <a:r>
              <a:rPr dirty="0" smtClean="0"/>
              <a:t>  </a:t>
            </a:r>
            <a:r>
              <a:rPr dirty="0"/>
              <a:t>upper</a:t>
            </a:r>
            <a:r>
              <a:rPr dirty="0" smtClean="0"/>
              <a:t>/</a:t>
            </a:r>
            <a:r>
              <a:rPr lang="en-US" dirty="0" smtClean="0"/>
              <a:t> </a:t>
            </a:r>
            <a:r>
              <a:rPr dirty="0" smtClean="0"/>
              <a:t>mid-level </a:t>
            </a:r>
            <a:r>
              <a:rPr dirty="0"/>
              <a:t>moisture (for legacy vertical moisture profiles) and </a:t>
            </a:r>
            <a:r>
              <a:rPr dirty="0" smtClean="0"/>
              <a:t>identif</a:t>
            </a:r>
            <a:r>
              <a:rPr lang="en-US" dirty="0" smtClean="0"/>
              <a:t>ying</a:t>
            </a:r>
            <a:r>
              <a:rPr dirty="0" smtClean="0"/>
              <a:t> regions </a:t>
            </a:r>
            <a:r>
              <a:rPr dirty="0"/>
              <a:t>where the potential for turbulence exists. </a:t>
            </a:r>
            <a:r>
              <a:rPr lang="en-US" dirty="0"/>
              <a:t> </a:t>
            </a:r>
            <a:r>
              <a:rPr lang="en-US" dirty="0" smtClean="0"/>
              <a:t>Further, it can be used to validate numerical model initialization and </a:t>
            </a:r>
            <a:r>
              <a:rPr lang="en-US" dirty="0"/>
              <a:t>w</a:t>
            </a:r>
            <a:r>
              <a:rPr lang="en-US" dirty="0" smtClean="0"/>
              <a:t>arming/cooling with time can reveal vertical motions at mid- and upper levels.</a:t>
            </a:r>
            <a:endParaRPr dirty="0"/>
          </a:p>
        </p:txBody>
      </p:sp>
      <p:sp>
        <p:nvSpPr>
          <p:cNvPr id="115" name="TextBox 13"/>
          <p:cNvSpPr/>
          <p:nvPr/>
        </p:nvSpPr>
        <p:spPr>
          <a:xfrm>
            <a:off x="1041039" y="5048543"/>
            <a:ext cx="3763418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 b="1">
                <a:solidFill>
                  <a:srgbClr val="1F4E79"/>
                </a:solidFill>
              </a:defRPr>
            </a:lvl1pPr>
          </a:lstStyle>
          <a:p>
            <a:r>
              <a:t>Comparison of ABI Water Vapor Bands</a:t>
            </a:r>
          </a:p>
        </p:txBody>
      </p:sp>
      <p:graphicFrame>
        <p:nvGraphicFramePr>
          <p:cNvPr id="116" name="Table 14"/>
          <p:cNvGraphicFramePr/>
          <p:nvPr/>
        </p:nvGraphicFramePr>
        <p:xfrm>
          <a:off x="498839" y="4857113"/>
          <a:ext cx="6774719" cy="1322143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482403"/>
                <a:gridCol w="1368764"/>
                <a:gridCol w="2551255"/>
                <a:gridCol w="731419"/>
                <a:gridCol w="1640878"/>
              </a:tblGrid>
              <a:tr h="367030"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ABI Band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Approximate Central Wavelength (µm)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Band Nickname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Type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</a:rPr>
                        <a:t>Nominal  Pixel Resolution at sub-satellite point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/>
                      </a:pPr>
                      <a:r>
                        <a:rPr sz="1100" b="1"/>
                        <a:t>8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 b="1"/>
                        <a:t>6.2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/>
                        <a:t>Upper-level tropospheric water vapor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/>
                        <a:t>Infrared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 b="1"/>
                        <a:t>2 km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295007"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/>
                      </a:pPr>
                      <a:r>
                        <a:rPr sz="1100" b="1"/>
                        <a:t>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 b="1"/>
                        <a:t>6.9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/>
                        <a:t>Mid-level tropospheric water vapor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/>
                        <a:t>Infrared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 b="1"/>
                        <a:t>2 km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295007"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 b="0"/>
                      </a:pPr>
                      <a:r>
                        <a:rPr sz="1100" b="1"/>
                        <a:t>10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 b="1"/>
                        <a:t>7.3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/>
                        <a:t>Lower-level tropospheric water vapor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/>
                        <a:t>Infrared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777240">
                        <a:lnSpc>
                          <a:spcPct val="107000"/>
                        </a:lnSpc>
                        <a:defRPr sz="1800"/>
                      </a:pPr>
                      <a:r>
                        <a:rPr sz="1100" b="1"/>
                        <a:t>2 km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117" name="TextBox 3"/>
          <p:cNvSpPr/>
          <p:nvPr/>
        </p:nvSpPr>
        <p:spPr>
          <a:xfrm>
            <a:off x="216989" y="7620000"/>
            <a:ext cx="351472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defRPr sz="1400" b="1"/>
            </a:pPr>
            <a:r>
              <a:rPr dirty="0"/>
              <a:t>Input into Baseline Products:</a:t>
            </a:r>
            <a:r>
              <a:rPr b="0" dirty="0"/>
              <a:t> </a:t>
            </a:r>
            <a:r>
              <a:rPr lang="en-US" b="0" dirty="0" smtClean="0"/>
              <a:t> </a:t>
            </a:r>
            <a:r>
              <a:rPr sz="1100" b="0" dirty="0" smtClean="0"/>
              <a:t>6.</a:t>
            </a:r>
            <a:r>
              <a:rPr lang="en-US" sz="1100" b="0" dirty="0" smtClean="0"/>
              <a:t>2 </a:t>
            </a:r>
            <a:r>
              <a:rPr sz="1100" b="0" dirty="0" smtClean="0"/>
              <a:t>µm </a:t>
            </a:r>
            <a:r>
              <a:rPr sz="1100" b="0" dirty="0"/>
              <a:t>imagery is </a:t>
            </a:r>
            <a:r>
              <a:rPr lang="en-US" sz="1100" b="0" dirty="0" smtClean="0"/>
              <a:t>input for </a:t>
            </a:r>
            <a:r>
              <a:rPr sz="1100" b="0" dirty="0" smtClean="0"/>
              <a:t>the </a:t>
            </a:r>
            <a:r>
              <a:rPr sz="1100" b="0" dirty="0"/>
              <a:t>creation of Derived Motion Winds and Total Precipitable Water products. </a:t>
            </a:r>
            <a:endParaRPr sz="1200" dirty="0"/>
          </a:p>
          <a:p>
            <a:pPr lvl="1" indent="0">
              <a:defRPr sz="1400" b="1"/>
            </a:pPr>
            <a:r>
              <a:rPr lang="en-US" sz="1400" dirty="0"/>
              <a:t>I</a:t>
            </a:r>
            <a:r>
              <a:rPr sz="1400" dirty="0" smtClean="0"/>
              <a:t>nput </a:t>
            </a:r>
            <a:r>
              <a:rPr sz="1400" dirty="0"/>
              <a:t>into RGB imagery</a:t>
            </a:r>
            <a:r>
              <a:rPr dirty="0"/>
              <a:t>:</a:t>
            </a:r>
            <a:r>
              <a:rPr sz="1200" dirty="0"/>
              <a:t> </a:t>
            </a:r>
            <a:r>
              <a:rPr sz="1100" b="0" dirty="0"/>
              <a:t>Upper-level water vapor imagery is a key component of the </a:t>
            </a:r>
            <a:r>
              <a:rPr sz="1100" b="0" dirty="0" err="1"/>
              <a:t>Airmass</a:t>
            </a:r>
            <a:r>
              <a:rPr sz="1100" b="0" dirty="0"/>
              <a:t> RGB product, helping to highlight jet stream axes as well as dry ozone-rich stratospheric air associated with potential vorticity anomalies and tropopause </a:t>
            </a:r>
            <a:r>
              <a:rPr sz="1100" b="0" dirty="0" smtClean="0"/>
              <a:t>folds</a:t>
            </a:r>
            <a:r>
              <a:rPr lang="en-US" sz="1100" b="0" dirty="0" smtClean="0"/>
              <a:t>.  </a:t>
            </a:r>
          </a:p>
          <a:p>
            <a:pPr lvl="1" indent="0">
              <a:defRPr sz="1400" b="1"/>
            </a:pPr>
            <a:r>
              <a:rPr lang="en-US" sz="1400" dirty="0" smtClean="0"/>
              <a:t>Feature Identification:  </a:t>
            </a:r>
            <a:r>
              <a:rPr lang="en-US" sz="1100" b="0" dirty="0" smtClean="0"/>
              <a:t>Cloudless features that will soon produce clouds/precipitation can be identified in 6.2 </a:t>
            </a:r>
            <a:r>
              <a:rPr lang="en-US" sz="1100" b="0" dirty="0" smtClean="0">
                <a:latin typeface="Symbol" panose="05050102010706020507" pitchFamily="18" charset="2"/>
              </a:rPr>
              <a:t>m</a:t>
            </a:r>
            <a:r>
              <a:rPr lang="en-US" sz="1100" b="0" dirty="0" smtClean="0"/>
              <a:t>m imagery</a:t>
            </a:r>
            <a:r>
              <a:rPr sz="1100" b="0" dirty="0" smtClean="0"/>
              <a:t>.</a:t>
            </a:r>
            <a:endParaRPr sz="1200" dirty="0"/>
          </a:p>
        </p:txBody>
      </p:sp>
      <p:sp>
        <p:nvSpPr>
          <p:cNvPr id="118" name="TextBox 2"/>
          <p:cNvSpPr/>
          <p:nvPr/>
        </p:nvSpPr>
        <p:spPr>
          <a:xfrm>
            <a:off x="226498" y="6718340"/>
            <a:ext cx="2008701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defRPr sz="1400" b="1" u="sng"/>
            </a:pPr>
            <a:r>
              <a:rPr dirty="0"/>
              <a:t>Primary Application </a:t>
            </a:r>
            <a:br>
              <a:rPr dirty="0"/>
            </a:br>
            <a:r>
              <a:rPr sz="1100" b="0" u="none" dirty="0"/>
              <a:t>Atmospheric feature identification (jet streams, troughs/ridges, signatures of potential turbulence</a:t>
            </a:r>
            <a:r>
              <a:rPr sz="1200" b="0" u="none" dirty="0"/>
              <a:t>).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9" name="TextBox 15"/>
          <p:cNvSpPr/>
          <p:nvPr/>
        </p:nvSpPr>
        <p:spPr>
          <a:xfrm>
            <a:off x="217511" y="6296659"/>
            <a:ext cx="358244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1F4E79"/>
                </a:solidFill>
              </a:defRPr>
            </a:lvl1pPr>
          </a:lstStyle>
          <a:p>
            <a:r>
              <a:rPr dirty="0"/>
              <a:t>Impact on Operations</a:t>
            </a:r>
          </a:p>
        </p:txBody>
      </p:sp>
      <p:sp>
        <p:nvSpPr>
          <p:cNvPr id="120" name="TextBox 17"/>
          <p:cNvSpPr/>
          <p:nvPr/>
        </p:nvSpPr>
        <p:spPr>
          <a:xfrm>
            <a:off x="3952875" y="6659550"/>
            <a:ext cx="3591753" cy="3046989"/>
          </a:xfrm>
          <a:prstGeom prst="rect">
            <a:avLst/>
          </a:prstGeom>
          <a:solidFill>
            <a:srgbClr val="FBE5D6"/>
          </a:solidFill>
          <a:ln w="28575">
            <a:solidFill>
              <a:srgbClr val="1F4E79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121" name="TextBox 19"/>
          <p:cNvSpPr/>
          <p:nvPr/>
        </p:nvSpPr>
        <p:spPr>
          <a:xfrm>
            <a:off x="3991388" y="7642543"/>
            <a:ext cx="3514727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defRPr sz="1400" b="1"/>
            </a:pPr>
            <a:r>
              <a:rPr dirty="0"/>
              <a:t>Interpretation of water vapor imagery: </a:t>
            </a:r>
            <a:r>
              <a:rPr sz="1100" b="0" dirty="0"/>
              <a:t>The “water vapor” bands are </a:t>
            </a:r>
            <a:r>
              <a:rPr sz="1100" b="0" u="sng" dirty="0" smtClean="0"/>
              <a:t>infrared</a:t>
            </a:r>
            <a:r>
              <a:rPr sz="1100" b="0" dirty="0" smtClean="0"/>
              <a:t> </a:t>
            </a:r>
            <a:r>
              <a:rPr sz="1100" b="0" dirty="0"/>
              <a:t>bands </a:t>
            </a:r>
            <a:r>
              <a:rPr lang="en-US" sz="1100" b="0" dirty="0" smtClean="0"/>
              <a:t>that </a:t>
            </a:r>
            <a:r>
              <a:rPr sz="1100" b="0" dirty="0" smtClean="0"/>
              <a:t>sense </a:t>
            </a:r>
            <a:r>
              <a:rPr sz="1100" b="0" dirty="0"/>
              <a:t>the mean temperature of a </a:t>
            </a:r>
            <a:r>
              <a:rPr sz="1100" b="0" u="sng" dirty="0"/>
              <a:t>layer</a:t>
            </a:r>
            <a:r>
              <a:rPr sz="1100" b="0" dirty="0"/>
              <a:t> of moisture — a layer whose altitude and depth can vary, depending on both the temperature/moisture profile of the atmospheric column </a:t>
            </a:r>
            <a:r>
              <a:rPr sz="1100" b="0" u="sng" dirty="0"/>
              <a:t>and</a:t>
            </a:r>
            <a:r>
              <a:rPr sz="1100" b="0" dirty="0"/>
              <a:t> the satellite viewing angle. </a:t>
            </a:r>
            <a:r>
              <a:rPr lang="en-US" sz="1100" b="0" dirty="0" smtClean="0"/>
              <a:t>E</a:t>
            </a:r>
            <a:r>
              <a:rPr sz="1100" b="0" dirty="0" smtClean="0"/>
              <a:t>xamination </a:t>
            </a:r>
            <a:r>
              <a:rPr sz="1100" b="0" dirty="0"/>
              <a:t>of water vapor weighting function plots </a:t>
            </a:r>
            <a:r>
              <a:rPr lang="en-US" sz="1100" b="0" dirty="0" smtClean="0"/>
              <a:t>can help in the correct interpretation of </a:t>
            </a:r>
            <a:r>
              <a:rPr sz="1100" b="0" dirty="0" smtClean="0"/>
              <a:t>the </a:t>
            </a:r>
            <a:r>
              <a:rPr sz="1100" b="0" dirty="0"/>
              <a:t>three-dimensional aspects of patterns displayed on water vapor imagery.</a:t>
            </a:r>
          </a:p>
        </p:txBody>
      </p:sp>
      <p:sp>
        <p:nvSpPr>
          <p:cNvPr id="122" name="TextBox 21"/>
          <p:cNvSpPr/>
          <p:nvPr/>
        </p:nvSpPr>
        <p:spPr>
          <a:xfrm>
            <a:off x="4000500" y="6676738"/>
            <a:ext cx="2008701" cy="877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defRPr sz="1400" b="1"/>
            </a:pPr>
            <a:r>
              <a:rPr dirty="0"/>
              <a:t>Regions of dense cloudiness:</a:t>
            </a:r>
            <a:r>
              <a:rPr sz="1200" b="0" dirty="0"/>
              <a:t> </a:t>
            </a:r>
            <a:r>
              <a:rPr lang="en-US" sz="1100" b="0" dirty="0" smtClean="0"/>
              <a:t>O</a:t>
            </a:r>
            <a:r>
              <a:rPr sz="1100" b="0" dirty="0" smtClean="0"/>
              <a:t>ptically</a:t>
            </a:r>
            <a:r>
              <a:rPr lang="en-US" sz="1100" b="0" dirty="0" smtClean="0"/>
              <a:t> </a:t>
            </a:r>
            <a:r>
              <a:rPr sz="1100" b="0" dirty="0" smtClean="0"/>
              <a:t>dense </a:t>
            </a:r>
            <a:r>
              <a:rPr sz="1100" b="0" dirty="0"/>
              <a:t>clouds </a:t>
            </a:r>
            <a:r>
              <a:rPr sz="1100" b="0" dirty="0" smtClean="0"/>
              <a:t>obstruct </a:t>
            </a:r>
            <a:r>
              <a:rPr sz="1100" b="0" dirty="0"/>
              <a:t>the view of lower altitude moisture features.</a:t>
            </a:r>
            <a:r>
              <a:rPr sz="1200" b="0" dirty="0"/>
              <a:t> </a:t>
            </a:r>
          </a:p>
        </p:txBody>
      </p:sp>
      <p:sp>
        <p:nvSpPr>
          <p:cNvPr id="123" name="TextBox 22"/>
          <p:cNvSpPr/>
          <p:nvPr/>
        </p:nvSpPr>
        <p:spPr>
          <a:xfrm>
            <a:off x="3943326" y="6324600"/>
            <a:ext cx="359175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1F4E79"/>
                </a:solidFill>
              </a:defRPr>
            </a:lvl1pPr>
          </a:lstStyle>
          <a:p>
            <a:r>
              <a:rPr dirty="0"/>
              <a:t>Limitations</a:t>
            </a:r>
          </a:p>
        </p:txBody>
      </p:sp>
      <p:sp>
        <p:nvSpPr>
          <p:cNvPr id="127" name="Rectangle 33"/>
          <p:cNvSpPr/>
          <p:nvPr/>
        </p:nvSpPr>
        <p:spPr>
          <a:xfrm>
            <a:off x="197924" y="9746884"/>
            <a:ext cx="749080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rPr dirty="0"/>
              <a:t>Contributors: Scott </a:t>
            </a:r>
            <a:r>
              <a:rPr dirty="0" err="1"/>
              <a:t>Bachmeier</a:t>
            </a:r>
            <a:r>
              <a:rPr dirty="0"/>
              <a:t>, Tim </a:t>
            </a:r>
            <a:r>
              <a:rPr dirty="0" err="1"/>
              <a:t>Schmit</a:t>
            </a:r>
            <a:r>
              <a:rPr dirty="0"/>
              <a:t>, Jordan </a:t>
            </a:r>
            <a:r>
              <a:rPr dirty="0" err="1"/>
              <a:t>Gerth</a:t>
            </a:r>
            <a:r>
              <a:rPr dirty="0"/>
              <a:t> (UW-Madison CIMSS/NOAA)           </a:t>
            </a:r>
            <a:r>
              <a:rPr lang="en-US" dirty="0" smtClean="0"/>
              <a:t>August </a:t>
            </a:r>
            <a:r>
              <a:rPr dirty="0" smtClean="0"/>
              <a:t>2017</a:t>
            </a:r>
            <a:endParaRPr dirty="0"/>
          </a:p>
        </p:txBody>
      </p:sp>
      <p:grpSp>
        <p:nvGrpSpPr>
          <p:cNvPr id="140" name="Group 29"/>
          <p:cNvGrpSpPr/>
          <p:nvPr/>
        </p:nvGrpSpPr>
        <p:grpSpPr>
          <a:xfrm>
            <a:off x="0" y="-1143"/>
            <a:ext cx="7772404" cy="1404657"/>
            <a:chOff x="-2" y="0"/>
            <a:chExt cx="7772402" cy="1404655"/>
          </a:xfrm>
        </p:grpSpPr>
        <p:grpSp>
          <p:nvGrpSpPr>
            <p:cNvPr id="138" name="Group 34"/>
            <p:cNvGrpSpPr/>
            <p:nvPr/>
          </p:nvGrpSpPr>
          <p:grpSpPr>
            <a:xfrm>
              <a:off x="-2" y="0"/>
              <a:ext cx="7772402" cy="1404655"/>
              <a:chOff x="-1" y="0"/>
              <a:chExt cx="7772401" cy="1404654"/>
            </a:xfrm>
          </p:grpSpPr>
          <p:pic>
            <p:nvPicPr>
              <p:cNvPr id="128" name="Picture 37" descr="Picture 37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0"/>
                <a:ext cx="7772400" cy="1371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31" name="Rectangle 38"/>
              <p:cNvGrpSpPr/>
              <p:nvPr/>
            </p:nvGrpSpPr>
            <p:grpSpPr>
              <a:xfrm>
                <a:off x="0" y="758326"/>
                <a:ext cx="7772400" cy="646328"/>
                <a:chOff x="0" y="-29793"/>
                <a:chExt cx="7772400" cy="646327"/>
              </a:xfrm>
            </p:grpSpPr>
            <p:sp>
              <p:nvSpPr>
                <p:cNvPr id="129" name="Rectangle"/>
                <p:cNvSpPr/>
                <p:nvPr/>
              </p:nvSpPr>
              <p:spPr>
                <a:xfrm>
                  <a:off x="0" y="99990"/>
                  <a:ext cx="7772400" cy="507176"/>
                </a:xfrm>
                <a:prstGeom prst="rect">
                  <a:avLst/>
                </a:prstGeom>
                <a:solidFill>
                  <a:srgbClr val="FFFFFF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latin typeface="Calibri Light"/>
                      <a:ea typeface="Calibri Light"/>
                      <a:cs typeface="Calibri Light"/>
                      <a:sym typeface="Calibri Light"/>
                    </a:defRPr>
                  </a:pPr>
                  <a:endParaRPr/>
                </a:p>
              </p:txBody>
            </p:sp>
            <p:sp>
              <p:nvSpPr>
                <p:cNvPr id="130" name="Quick Guide"/>
                <p:cNvSpPr/>
                <p:nvPr/>
              </p:nvSpPr>
              <p:spPr>
                <a:xfrm>
                  <a:off x="0" y="-29793"/>
                  <a:ext cx="7772400" cy="64632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/>
                <a:p>
                  <a:pPr algn="ctr">
                    <a:defRPr sz="3600">
                      <a:latin typeface="Calibri Light"/>
                      <a:ea typeface="Calibri Light"/>
                      <a:cs typeface="Calibri Light"/>
                      <a:sym typeface="Calibri Light"/>
                    </a:defRPr>
                  </a:pPr>
                  <a:r>
                    <a:rPr b="1" dirty="0">
                      <a:latin typeface="Calibri Light" panose="020F0302020204030204" pitchFamily="34" charset="0"/>
                      <a:sym typeface="Calibri"/>
                    </a:rPr>
                    <a:t>Quick</a:t>
                  </a:r>
                  <a:r>
                    <a:rPr b="1" dirty="0">
                      <a:latin typeface="Calibri Light" panose="020F0302020204030204" pitchFamily="34" charset="0"/>
                    </a:rPr>
                    <a:t> </a:t>
                  </a:r>
                  <a:r>
                    <a:rPr b="1" dirty="0">
                      <a:latin typeface="Calibri Light" panose="020F0302020204030204" pitchFamily="34" charset="0"/>
                      <a:sym typeface="Calibri"/>
                    </a:rPr>
                    <a:t>Guide</a:t>
                  </a:r>
                </a:p>
              </p:txBody>
            </p:sp>
          </p:grpSp>
          <p:grpSp>
            <p:nvGrpSpPr>
              <p:cNvPr id="134" name="Rectangle 39"/>
              <p:cNvGrpSpPr/>
              <p:nvPr/>
            </p:nvGrpSpPr>
            <p:grpSpPr>
              <a:xfrm>
                <a:off x="-1" y="87069"/>
                <a:ext cx="7754109" cy="659893"/>
                <a:chOff x="0" y="-1"/>
                <a:chExt cx="7754108" cy="659891"/>
              </a:xfrm>
            </p:grpSpPr>
            <p:sp>
              <p:nvSpPr>
                <p:cNvPr id="132" name="Rectangle"/>
                <p:cNvSpPr/>
                <p:nvPr/>
              </p:nvSpPr>
              <p:spPr>
                <a:xfrm>
                  <a:off x="0" y="69521"/>
                  <a:ext cx="7754108" cy="576069"/>
                </a:xfrm>
                <a:prstGeom prst="rect">
                  <a:avLst/>
                </a:prstGeom>
                <a:solidFill>
                  <a:srgbClr val="181717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133" name="ABI Band 8 (6.2  μm)"/>
                <p:cNvSpPr/>
                <p:nvPr/>
              </p:nvSpPr>
              <p:spPr>
                <a:xfrm>
                  <a:off x="0" y="-1"/>
                  <a:ext cx="7751267" cy="65989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/>
                <a:p>
                  <a:pPr algn="ctr">
                    <a:defRPr sz="3600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r>
                    <a:rPr dirty="0"/>
                    <a:t>       ABI Band 8 (6.2  </a:t>
                  </a:r>
                  <a:r>
                    <a:rPr dirty="0">
                      <a:latin typeface="Symbol"/>
                      <a:ea typeface="Symbol"/>
                      <a:cs typeface="Symbol"/>
                      <a:sym typeface="Symbol"/>
                    </a:rPr>
                    <a:t>m</a:t>
                  </a:r>
                  <a:r>
                    <a:rPr dirty="0"/>
                    <a:t>m)</a:t>
                  </a:r>
                </a:p>
              </p:txBody>
            </p:sp>
          </p:grpSp>
          <p:pic>
            <p:nvPicPr>
              <p:cNvPr id="135" name="Picture 40" descr="Picture 40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6528812" y="897253"/>
                <a:ext cx="550844" cy="4572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6" name="Picture 41" descr="Picture 41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182879" y="220599"/>
                <a:ext cx="1720119" cy="109727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7" name="Picture 42" descr="Picture 42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7123172" y="897253"/>
                <a:ext cx="457201" cy="4572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39" name="Straight Connector 35"/>
            <p:cNvSpPr/>
            <p:nvPr/>
          </p:nvSpPr>
          <p:spPr>
            <a:xfrm>
              <a:off x="0" y="1371600"/>
              <a:ext cx="7772400" cy="0"/>
            </a:xfrm>
            <a:prstGeom prst="line">
              <a:avLst/>
            </a:prstGeom>
            <a:noFill/>
            <a:ln w="63500" cap="flat">
              <a:solidFill>
                <a:srgbClr val="0D0D0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141" name="Picture 4" descr="Picture 4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145670" y="9719038"/>
            <a:ext cx="468915" cy="34102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960x1280_AMET10_B5_MET10_WV_DORIS_23FEB2017_2017054_060000_0001PANEL.gif" descr="960x1280_AMET10_B5_MET10_WV_DORIS_23FEB2017_2017054_060000_0001PANEL.gi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161648" y="6674301"/>
            <a:ext cx="1382358" cy="103677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22"/>
          <p:cNvSpPr/>
          <p:nvPr/>
        </p:nvSpPr>
        <p:spPr>
          <a:xfrm>
            <a:off x="223308" y="4549804"/>
            <a:ext cx="3965808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1F4E79"/>
                </a:solidFill>
              </a:defRPr>
            </a:lvl1pPr>
          </a:lstStyle>
          <a:p>
            <a:r>
              <a:rPr dirty="0" smtClean="0"/>
              <a:t>Comparison</a:t>
            </a:r>
            <a:r>
              <a:rPr lang="en-US" dirty="0" smtClean="0"/>
              <a:t> </a:t>
            </a:r>
            <a:r>
              <a:rPr dirty="0" smtClean="0"/>
              <a:t>of </a:t>
            </a:r>
            <a:r>
              <a:rPr dirty="0"/>
              <a:t>ABI Water Vapor Bands</a:t>
            </a:r>
          </a:p>
        </p:txBody>
      </p:sp>
      <p:pic>
        <p:nvPicPr>
          <p:cNvPr id="144" name="wv_thick_clouds.jpg" descr="wv_thick_clouds.jp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053254" y="6755461"/>
            <a:ext cx="1402522" cy="873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56" y="1572768"/>
            <a:ext cx="4242816" cy="2909691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3419856" y="4191000"/>
            <a:ext cx="380098" cy="228600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ABI_WV_WF.jpeg" descr="ABI_WV_WF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22904" y="6816508"/>
            <a:ext cx="3210512" cy="2479892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extBox 37"/>
          <p:cNvSpPr/>
          <p:nvPr/>
        </p:nvSpPr>
        <p:spPr>
          <a:xfrm>
            <a:off x="64042" y="1866899"/>
            <a:ext cx="1786134" cy="4572000"/>
          </a:xfrm>
          <a:prstGeom prst="rect">
            <a:avLst/>
          </a:prstGeom>
          <a:solidFill>
            <a:srgbClr val="1F4E79"/>
          </a:solidFill>
          <a:ln>
            <a:solidFill>
              <a:srgbClr val="1F4E7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400050">
              <a:defRPr sz="1200" b="1">
                <a:solidFill>
                  <a:srgbClr val="FFFFFF"/>
                </a:solidFill>
              </a:defRPr>
            </a:pPr>
            <a:endParaRPr dirty="0"/>
          </a:p>
          <a:p>
            <a:pPr indent="40005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 </a:t>
            </a:r>
            <a:endParaRPr dirty="0" smtClean="0"/>
          </a:p>
          <a:p>
            <a:pPr indent="400050">
              <a:defRPr sz="1200" b="1">
                <a:solidFill>
                  <a:srgbClr val="FFFFFF"/>
                </a:solidFill>
              </a:defRPr>
            </a:pPr>
            <a:endParaRPr dirty="0" smtClean="0"/>
          </a:p>
          <a:p>
            <a:pPr indent="40005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 </a:t>
            </a:r>
            <a:endParaRPr dirty="0" smtClean="0"/>
          </a:p>
          <a:p>
            <a:pPr indent="400050">
              <a:defRPr sz="1200" b="1">
                <a:solidFill>
                  <a:srgbClr val="FFFFFF"/>
                </a:solidFill>
              </a:defRPr>
            </a:pPr>
            <a:endParaRPr dirty="0" smtClean="0"/>
          </a:p>
          <a:p>
            <a:pPr indent="40005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 </a:t>
            </a:r>
          </a:p>
          <a:p>
            <a:pPr indent="40005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 </a:t>
            </a:r>
            <a:endParaRPr i="1" dirty="0"/>
          </a:p>
        </p:txBody>
      </p:sp>
      <p:sp>
        <p:nvSpPr>
          <p:cNvPr id="3" name="TextBox 2"/>
          <p:cNvSpPr txBox="1"/>
          <p:nvPr/>
        </p:nvSpPr>
        <p:spPr>
          <a:xfrm>
            <a:off x="64911" y="1987842"/>
            <a:ext cx="1687690" cy="43396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457200" indent="-45720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	Upper-level trough</a:t>
            </a:r>
            <a:endParaRPr lang="en-US" dirty="0"/>
          </a:p>
          <a:p>
            <a:pPr marL="457200" indent="-457200">
              <a:defRPr sz="1200" b="1">
                <a:solidFill>
                  <a:srgbClr val="FFFFFF"/>
                </a:solidFill>
              </a:defRPr>
            </a:pPr>
            <a:endParaRPr lang="en-US" dirty="0" smtClean="0"/>
          </a:p>
          <a:p>
            <a:pPr marL="457200" indent="-45720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	Dry </a:t>
            </a:r>
            <a:r>
              <a:rPr lang="en-US" dirty="0"/>
              <a:t>slot</a:t>
            </a:r>
          </a:p>
          <a:p>
            <a:pPr marL="457200" indent="-457200">
              <a:defRPr sz="1200" b="1">
                <a:solidFill>
                  <a:srgbClr val="FFFFFF"/>
                </a:solidFill>
              </a:defRPr>
            </a:pPr>
            <a:endParaRPr lang="en-US" dirty="0"/>
          </a:p>
          <a:p>
            <a:pPr marL="457200" indent="-45720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	Polar </a:t>
            </a:r>
            <a:r>
              <a:rPr lang="en-US" dirty="0"/>
              <a:t>jet </a:t>
            </a:r>
            <a:r>
              <a:rPr lang="en-US" dirty="0" smtClean="0"/>
              <a:t>stream axis</a:t>
            </a:r>
            <a:endParaRPr lang="en-US" dirty="0"/>
          </a:p>
          <a:p>
            <a:pPr marL="457200" indent="-457200">
              <a:defRPr sz="1200" b="1">
                <a:solidFill>
                  <a:srgbClr val="FFFFFF"/>
                </a:solidFill>
              </a:defRPr>
            </a:pPr>
            <a:endParaRPr lang="en-US" dirty="0"/>
          </a:p>
          <a:p>
            <a:pPr marL="457200" lvl="1" indent="-45720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	Subtropical </a:t>
            </a:r>
            <a:r>
              <a:rPr lang="en-US" dirty="0"/>
              <a:t>jet steam </a:t>
            </a:r>
            <a:r>
              <a:rPr lang="en-US" dirty="0" smtClean="0"/>
              <a:t>axis.</a:t>
            </a:r>
          </a:p>
          <a:p>
            <a:pPr marL="457200" lvl="1" indent="-457200">
              <a:defRPr sz="1200" b="1">
                <a:solidFill>
                  <a:srgbClr val="FFFFFF"/>
                </a:solidFill>
              </a:defRPr>
            </a:pPr>
            <a:r>
              <a:rPr lang="en-US" dirty="0"/>
              <a:t>	</a:t>
            </a:r>
            <a:r>
              <a:rPr lang="en-US" dirty="0" smtClean="0"/>
              <a:t>In this example, there is diffluent </a:t>
            </a:r>
            <a:r>
              <a:rPr lang="en-US" dirty="0"/>
              <a:t>flow aloft </a:t>
            </a:r>
            <a:r>
              <a:rPr lang="en-US" dirty="0" smtClean="0"/>
              <a:t>(depicted by arrows) between the subtropical and polar jets. High-impact weather is possible where diffluence occurs: </a:t>
            </a:r>
          </a:p>
          <a:p>
            <a:pPr marL="457200" lvl="1" indent="-457200">
              <a:defRPr sz="1200" b="1">
                <a:solidFill>
                  <a:srgbClr val="FFFFFF"/>
                </a:solidFill>
              </a:defRPr>
            </a:pPr>
            <a:r>
              <a:rPr lang="en-US" dirty="0" smtClean="0"/>
              <a:t>	Thunderstorms in this case. </a:t>
            </a:r>
            <a:endParaRPr lang="en-US" i="1" dirty="0"/>
          </a:p>
        </p:txBody>
      </p:sp>
      <p:sp>
        <p:nvSpPr>
          <p:cNvPr id="147" name="TextBox 3"/>
          <p:cNvSpPr/>
          <p:nvPr/>
        </p:nvSpPr>
        <p:spPr>
          <a:xfrm>
            <a:off x="48382" y="1348800"/>
            <a:ext cx="227658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 b="1">
                <a:solidFill>
                  <a:srgbClr val="1F4E79"/>
                </a:solidFill>
              </a:defRPr>
            </a:lvl1pPr>
          </a:lstStyle>
          <a:p>
            <a:r>
              <a:rPr lang="en-US" dirty="0" smtClean="0"/>
              <a:t>Satellite </a:t>
            </a:r>
            <a:r>
              <a:rPr dirty="0" smtClean="0"/>
              <a:t>Image </a:t>
            </a:r>
            <a:r>
              <a:rPr dirty="0"/>
              <a:t>Interpretation</a:t>
            </a:r>
          </a:p>
        </p:txBody>
      </p:sp>
      <p:sp>
        <p:nvSpPr>
          <p:cNvPr id="149" name="Straight Arrow Connector 45"/>
          <p:cNvSpPr/>
          <p:nvPr/>
        </p:nvSpPr>
        <p:spPr>
          <a:xfrm>
            <a:off x="2286868" y="5184832"/>
            <a:ext cx="258457" cy="698692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6" name="Straight Arrow Connector 66"/>
          <p:cNvSpPr/>
          <p:nvPr/>
        </p:nvSpPr>
        <p:spPr>
          <a:xfrm flipH="1" flipV="1">
            <a:off x="3163658" y="8084449"/>
            <a:ext cx="439061" cy="425375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7" name="Straight Arrow Connector 67"/>
          <p:cNvSpPr/>
          <p:nvPr/>
        </p:nvSpPr>
        <p:spPr>
          <a:xfrm flipV="1">
            <a:off x="4335714" y="8692051"/>
            <a:ext cx="719408" cy="459569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8" name="Straight Arrow Connector 68"/>
          <p:cNvSpPr/>
          <p:nvPr/>
        </p:nvSpPr>
        <p:spPr>
          <a:xfrm>
            <a:off x="4335714" y="9151619"/>
            <a:ext cx="576518" cy="382761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Upper-Level Water Vapor Band (6.2 μm) image at 22:47 UTC on 05 April 2017"/>
          <p:cNvSpPr/>
          <p:nvPr/>
        </p:nvSpPr>
        <p:spPr>
          <a:xfrm>
            <a:off x="2057400" y="5791200"/>
            <a:ext cx="5596128" cy="265199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>
            <a:solidFill>
              <a:schemeClr val="tx1"/>
            </a:solidFill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sz="1000" i="1"/>
            </a:pPr>
            <a:r>
              <a:rPr sz="1050" b="1" dirty="0"/>
              <a:t>Upper-Level Water Vapor Band (6.2 </a:t>
            </a:r>
            <a:r>
              <a:rPr sz="1050" b="1" dirty="0">
                <a:latin typeface="Symbol"/>
                <a:ea typeface="Symbol"/>
                <a:cs typeface="Symbol"/>
                <a:sym typeface="Symbol"/>
              </a:rPr>
              <a:t>m</a:t>
            </a:r>
            <a:r>
              <a:rPr sz="1050" b="1" dirty="0"/>
              <a:t>m) image </a:t>
            </a:r>
            <a:r>
              <a:rPr sz="1050" b="1"/>
              <a:t>at </a:t>
            </a:r>
            <a:r>
              <a:rPr sz="1050" b="1" smtClean="0"/>
              <a:t>2</a:t>
            </a:r>
            <a:r>
              <a:rPr lang="en-US" sz="1050" b="1" smtClean="0"/>
              <a:t>0</a:t>
            </a:r>
            <a:r>
              <a:rPr sz="1050" b="1" smtClean="0"/>
              <a:t>:47 </a:t>
            </a:r>
            <a:r>
              <a:rPr sz="1050" b="1" dirty="0"/>
              <a:t>UTC on 05 April 2017 </a:t>
            </a:r>
          </a:p>
        </p:txBody>
      </p:sp>
      <p:sp>
        <p:nvSpPr>
          <p:cNvPr id="162" name="Straight Arrow Connector 84"/>
          <p:cNvSpPr/>
          <p:nvPr/>
        </p:nvSpPr>
        <p:spPr>
          <a:xfrm flipH="1" flipV="1">
            <a:off x="3910799" y="1627307"/>
            <a:ext cx="849828" cy="7571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3" name="Straight Arrow Connector 78"/>
          <p:cNvSpPr/>
          <p:nvPr/>
        </p:nvSpPr>
        <p:spPr>
          <a:xfrm flipH="1" flipV="1">
            <a:off x="3521135" y="8293302"/>
            <a:ext cx="536479" cy="15335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4" name="Straight Arrow Connector 79"/>
          <p:cNvSpPr/>
          <p:nvPr/>
        </p:nvSpPr>
        <p:spPr>
          <a:xfrm flipH="1">
            <a:off x="4406663" y="8556753"/>
            <a:ext cx="142156" cy="897146"/>
          </a:xfrm>
          <a:prstGeom prst="line">
            <a:avLst/>
          </a:prstGeom>
          <a:ln w="127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81" name="Text Box 2"/>
          <p:cNvGrpSpPr/>
          <p:nvPr/>
        </p:nvGrpSpPr>
        <p:grpSpPr>
          <a:xfrm>
            <a:off x="2423953" y="4987735"/>
            <a:ext cx="258446" cy="294641"/>
            <a:chOff x="0" y="0"/>
            <a:chExt cx="258445" cy="294640"/>
          </a:xfrm>
        </p:grpSpPr>
        <p:sp>
          <p:nvSpPr>
            <p:cNvPr id="179" name="Square"/>
            <p:cNvSpPr/>
            <p:nvPr/>
          </p:nvSpPr>
          <p:spPr>
            <a:xfrm>
              <a:off x="0" y="0"/>
              <a:ext cx="258446" cy="258446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107000"/>
                </a:lnSpc>
                <a:spcBef>
                  <a:spcPts val="800"/>
                </a:spcBef>
              </a:pPr>
              <a:endParaRPr/>
            </a:p>
          </p:txBody>
        </p:sp>
        <p:sp>
          <p:nvSpPr>
            <p:cNvPr id="180" name="1"/>
            <p:cNvSpPr/>
            <p:nvPr/>
          </p:nvSpPr>
          <p:spPr>
            <a:xfrm>
              <a:off x="0" y="0"/>
              <a:ext cx="258446" cy="294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lnSpc>
                  <a:spcPct val="107000"/>
                </a:lnSpc>
                <a:spcBef>
                  <a:spcPts val="800"/>
                </a:spcBef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1</a:t>
              </a:r>
            </a:p>
          </p:txBody>
        </p:sp>
      </p:grpSp>
      <p:pic>
        <p:nvPicPr>
          <p:cNvPr id="195" name="170405_2047UTC_GOES16_WV_BAND8_FEATURES_SEUS.gif" descr="170405_2047UTC_GOES16_WV_BAND8_FEATURES_SEUS.gi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58855" y="1572768"/>
            <a:ext cx="5599855" cy="4199891"/>
          </a:xfrm>
          <a:prstGeom prst="rect">
            <a:avLst/>
          </a:prstGeom>
          <a:ln w="50800">
            <a:solidFill>
              <a:schemeClr val="tx1"/>
            </a:solidFill>
            <a:miter lim="400000"/>
          </a:ln>
        </p:spPr>
      </p:pic>
      <p:pic>
        <p:nvPicPr>
          <p:cNvPr id="209" name="white_space.jpeg" descr="white_spac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40023" y="6728270"/>
            <a:ext cx="1097133" cy="425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ABI_WV_WF_LEGEND.jpeg" descr="ABI_WV_WF_LEGEND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14174" y="8045428"/>
            <a:ext cx="1856177" cy="688066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extBox 76"/>
          <p:cNvSpPr/>
          <p:nvPr/>
        </p:nvSpPr>
        <p:spPr>
          <a:xfrm>
            <a:off x="4572019" y="2980944"/>
            <a:ext cx="117809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200" b="1">
                <a:solidFill>
                  <a:srgbClr val="FFFFFF"/>
                </a:solidFill>
              </a:defRPr>
            </a:pPr>
            <a:r>
              <a:rPr dirty="0"/>
              <a:t>Severe</a:t>
            </a:r>
          </a:p>
          <a:p>
            <a:pPr algn="ctr">
              <a:defRPr sz="1200" b="1">
                <a:solidFill>
                  <a:srgbClr val="FFFFFF"/>
                </a:solidFill>
              </a:defRPr>
            </a:pPr>
            <a:r>
              <a:rPr dirty="0"/>
              <a:t>Thunderstorms</a:t>
            </a:r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3530929" y="3218688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3310584" y="2816352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2941389" y="2121408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5055122" y="4059936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228600" y="2107916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221626" y="2551845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221625" y="2997072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221624" y="3544760"/>
            <a:ext cx="258445" cy="25844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rved Up Arrow 9"/>
          <p:cNvSpPr/>
          <p:nvPr/>
        </p:nvSpPr>
        <p:spPr>
          <a:xfrm rot="18911068">
            <a:off x="2682400" y="4433283"/>
            <a:ext cx="1375214" cy="129223"/>
          </a:xfrm>
          <a:prstGeom prst="curvedUp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Right Arrow 10"/>
          <p:cNvSpPr/>
          <p:nvPr/>
        </p:nvSpPr>
        <p:spPr>
          <a:xfrm rot="19169613">
            <a:off x="3131868" y="3648456"/>
            <a:ext cx="965706" cy="258445"/>
          </a:xfrm>
          <a:prstGeom prst="rightArrow">
            <a:avLst/>
          </a:prstGeom>
          <a:solidFill>
            <a:srgbClr val="FFFFFF">
              <a:alpha val="30196"/>
            </a:srgbClr>
          </a:solidFill>
          <a:ln w="12700" cap="flat">
            <a:solidFill>
              <a:srgbClr val="00206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9" name="Right Arrow 88"/>
          <p:cNvSpPr/>
          <p:nvPr/>
        </p:nvSpPr>
        <p:spPr>
          <a:xfrm rot="18056597">
            <a:off x="3899053" y="2761488"/>
            <a:ext cx="965706" cy="258445"/>
          </a:xfrm>
          <a:prstGeom prst="rightArrow">
            <a:avLst/>
          </a:prstGeom>
          <a:solidFill>
            <a:srgbClr val="FFFFFF">
              <a:alpha val="30196"/>
            </a:srgbClr>
          </a:solidFill>
          <a:ln w="12700" cap="flat">
            <a:solidFill>
              <a:srgbClr val="00206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0" name="Right Arrow 89"/>
          <p:cNvSpPr/>
          <p:nvPr/>
        </p:nvSpPr>
        <p:spPr>
          <a:xfrm rot="19844328">
            <a:off x="3972454" y="4398264"/>
            <a:ext cx="965706" cy="258445"/>
          </a:xfrm>
          <a:prstGeom prst="rightArrow">
            <a:avLst/>
          </a:prstGeom>
          <a:solidFill>
            <a:srgbClr val="FFFFFF">
              <a:alpha val="30196"/>
            </a:srgbClr>
          </a:solidFill>
          <a:ln w="12700" cap="flat">
            <a:solidFill>
              <a:srgbClr val="00206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1" name="Right Arrow 90"/>
          <p:cNvSpPr/>
          <p:nvPr/>
        </p:nvSpPr>
        <p:spPr>
          <a:xfrm rot="20607819">
            <a:off x="5527614" y="3822192"/>
            <a:ext cx="965706" cy="258445"/>
          </a:xfrm>
          <a:prstGeom prst="rightArrow">
            <a:avLst/>
          </a:prstGeom>
          <a:solidFill>
            <a:srgbClr val="FFFFFF">
              <a:alpha val="30196"/>
            </a:srgbClr>
          </a:solidFill>
          <a:ln w="12700" cap="flat">
            <a:solidFill>
              <a:srgbClr val="00206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2" name="Right Arrow 91"/>
          <p:cNvSpPr/>
          <p:nvPr/>
        </p:nvSpPr>
        <p:spPr>
          <a:xfrm rot="17303130">
            <a:off x="4452889" y="1865376"/>
            <a:ext cx="645176" cy="258445"/>
          </a:xfrm>
          <a:prstGeom prst="rightArrow">
            <a:avLst/>
          </a:prstGeom>
          <a:solidFill>
            <a:srgbClr val="FFFFFF">
              <a:alpha val="30196"/>
            </a:srgbClr>
          </a:solidFill>
          <a:ln w="12700" cap="flat">
            <a:solidFill>
              <a:srgbClr val="00206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3" name="Right Arrow 92"/>
          <p:cNvSpPr/>
          <p:nvPr/>
        </p:nvSpPr>
        <p:spPr>
          <a:xfrm rot="20918086">
            <a:off x="6548320" y="3593592"/>
            <a:ext cx="645176" cy="258445"/>
          </a:xfrm>
          <a:prstGeom prst="rightArrow">
            <a:avLst/>
          </a:prstGeom>
          <a:solidFill>
            <a:srgbClr val="FFFFFF">
              <a:alpha val="30196"/>
            </a:srgbClr>
          </a:solidFill>
          <a:ln w="12700" cap="flat">
            <a:solidFill>
              <a:srgbClr val="00206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pSp>
        <p:nvGrpSpPr>
          <p:cNvPr id="94" name="Group 29"/>
          <p:cNvGrpSpPr/>
          <p:nvPr/>
        </p:nvGrpSpPr>
        <p:grpSpPr>
          <a:xfrm>
            <a:off x="0" y="-1143"/>
            <a:ext cx="7772404" cy="1404657"/>
            <a:chOff x="-2" y="0"/>
            <a:chExt cx="7772402" cy="1404655"/>
          </a:xfrm>
        </p:grpSpPr>
        <p:grpSp>
          <p:nvGrpSpPr>
            <p:cNvPr id="95" name="Group 34"/>
            <p:cNvGrpSpPr/>
            <p:nvPr/>
          </p:nvGrpSpPr>
          <p:grpSpPr>
            <a:xfrm>
              <a:off x="-2" y="0"/>
              <a:ext cx="7772402" cy="1404655"/>
              <a:chOff x="-1" y="0"/>
              <a:chExt cx="7772401" cy="1404654"/>
            </a:xfrm>
          </p:grpSpPr>
          <p:pic>
            <p:nvPicPr>
              <p:cNvPr id="97" name="Picture 37" descr="Picture 37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0" y="0"/>
                <a:ext cx="7772400" cy="1371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98" name="Rectangle 38"/>
              <p:cNvGrpSpPr/>
              <p:nvPr/>
            </p:nvGrpSpPr>
            <p:grpSpPr>
              <a:xfrm>
                <a:off x="0" y="758326"/>
                <a:ext cx="7772400" cy="646328"/>
                <a:chOff x="0" y="-29793"/>
                <a:chExt cx="7772400" cy="646327"/>
              </a:xfrm>
            </p:grpSpPr>
            <p:sp>
              <p:nvSpPr>
                <p:cNvPr id="105" name="Rectangle"/>
                <p:cNvSpPr/>
                <p:nvPr/>
              </p:nvSpPr>
              <p:spPr>
                <a:xfrm>
                  <a:off x="0" y="99990"/>
                  <a:ext cx="7772400" cy="507176"/>
                </a:xfrm>
                <a:prstGeom prst="rect">
                  <a:avLst/>
                </a:prstGeom>
                <a:solidFill>
                  <a:srgbClr val="FFFFFF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latin typeface="Calibri Light"/>
                      <a:ea typeface="Calibri Light"/>
                      <a:cs typeface="Calibri Light"/>
                      <a:sym typeface="Calibri Light"/>
                    </a:defRPr>
                  </a:pPr>
                  <a:endParaRPr/>
                </a:p>
              </p:txBody>
            </p:sp>
            <p:sp>
              <p:nvSpPr>
                <p:cNvPr id="106" name="Quick Guide"/>
                <p:cNvSpPr/>
                <p:nvPr/>
              </p:nvSpPr>
              <p:spPr>
                <a:xfrm>
                  <a:off x="0" y="-29793"/>
                  <a:ext cx="7772400" cy="64632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/>
                <a:p>
                  <a:pPr algn="ctr">
                    <a:defRPr sz="3600">
                      <a:latin typeface="Calibri Light"/>
                      <a:ea typeface="Calibri Light"/>
                      <a:cs typeface="Calibri Light"/>
                      <a:sym typeface="Calibri Light"/>
                    </a:defRPr>
                  </a:pPr>
                  <a:r>
                    <a:rPr lang="en-US" b="1" dirty="0" smtClean="0">
                      <a:latin typeface="Calibri Light" panose="020F0302020204030204" pitchFamily="34" charset="0"/>
                      <a:sym typeface="Calibri"/>
                    </a:rPr>
                    <a:t>        Upper Level Water Vapor</a:t>
                  </a:r>
                  <a:endParaRPr b="1" dirty="0">
                    <a:latin typeface="Calibri Light" panose="020F030202020403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99" name="Rectangle 39"/>
              <p:cNvGrpSpPr/>
              <p:nvPr/>
            </p:nvGrpSpPr>
            <p:grpSpPr>
              <a:xfrm>
                <a:off x="-1" y="87069"/>
                <a:ext cx="7754109" cy="659893"/>
                <a:chOff x="0" y="-1"/>
                <a:chExt cx="7754108" cy="659891"/>
              </a:xfrm>
            </p:grpSpPr>
            <p:sp>
              <p:nvSpPr>
                <p:cNvPr id="103" name="Rectangle"/>
                <p:cNvSpPr/>
                <p:nvPr/>
              </p:nvSpPr>
              <p:spPr>
                <a:xfrm>
                  <a:off x="0" y="69521"/>
                  <a:ext cx="7754108" cy="576069"/>
                </a:xfrm>
                <a:prstGeom prst="rect">
                  <a:avLst/>
                </a:prstGeom>
                <a:solidFill>
                  <a:srgbClr val="181717">
                    <a:alpha val="5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 sz="3600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104" name="ABI Band 8 (6.2  μm)"/>
                <p:cNvSpPr/>
                <p:nvPr/>
              </p:nvSpPr>
              <p:spPr>
                <a:xfrm>
                  <a:off x="0" y="-1"/>
                  <a:ext cx="7751267" cy="65989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ctr">
                  <a:spAutoFit/>
                </a:bodyPr>
                <a:lstStyle/>
                <a:p>
                  <a:pPr algn="ctr">
                    <a:defRPr sz="3600">
                      <a:solidFill>
                        <a:srgbClr val="FFFFFF"/>
                      </a:solidFill>
                      <a:effectLst>
                        <a:outerShdw blurRad="38100" dist="38100" dir="2700000" rotWithShape="0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r>
                    <a:rPr dirty="0"/>
                    <a:t>       ABI Band 8 (6.2  </a:t>
                  </a:r>
                  <a:r>
                    <a:rPr dirty="0">
                      <a:latin typeface="Symbol"/>
                      <a:ea typeface="Symbol"/>
                      <a:cs typeface="Symbol"/>
                      <a:sym typeface="Symbol"/>
                    </a:rPr>
                    <a:t>m</a:t>
                  </a:r>
                  <a:r>
                    <a:rPr dirty="0"/>
                    <a:t>m)</a:t>
                  </a:r>
                </a:p>
              </p:txBody>
            </p:sp>
          </p:grpSp>
          <p:pic>
            <p:nvPicPr>
              <p:cNvPr id="100" name="Picture 40" descr="Picture 40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6528812" y="897253"/>
                <a:ext cx="550844" cy="4572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1" name="Picture 41" descr="Picture 41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182879" y="220599"/>
                <a:ext cx="1720119" cy="109727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2" name="Picture 42" descr="Picture 42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7123172" y="897253"/>
                <a:ext cx="457201" cy="4572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96" name="Straight Connector 35"/>
            <p:cNvSpPr/>
            <p:nvPr/>
          </p:nvSpPr>
          <p:spPr>
            <a:xfrm>
              <a:off x="0" y="1371600"/>
              <a:ext cx="7772400" cy="0"/>
            </a:xfrm>
            <a:prstGeom prst="line">
              <a:avLst/>
            </a:prstGeom>
            <a:noFill/>
            <a:ln w="63500" cap="flat">
              <a:solidFill>
                <a:srgbClr val="0D0D0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8" name="TextBox 6"/>
          <p:cNvSpPr/>
          <p:nvPr/>
        </p:nvSpPr>
        <p:spPr>
          <a:xfrm>
            <a:off x="86895" y="6477000"/>
            <a:ext cx="2516959" cy="3477875"/>
          </a:xfrm>
          <a:prstGeom prst="rect">
            <a:avLst/>
          </a:prstGeom>
          <a:ln w="12700">
            <a:solidFill>
              <a:srgbClr val="0070C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200"/>
            </a:lvl1pPr>
          </a:lstStyle>
          <a:p>
            <a:r>
              <a:rPr lang="en-US" sz="1100" dirty="0" smtClean="0"/>
              <a:t>W</a:t>
            </a:r>
            <a:r>
              <a:rPr sz="1100" dirty="0" smtClean="0"/>
              <a:t>eighting function</a:t>
            </a:r>
            <a:r>
              <a:rPr lang="en-US" sz="1100" dirty="0" smtClean="0"/>
              <a:t>s, plotted at right for legacy GOES and for ABI,</a:t>
            </a:r>
            <a:r>
              <a:rPr sz="1100" dirty="0" smtClean="0"/>
              <a:t> </a:t>
            </a:r>
            <a:r>
              <a:rPr lang="en-US" sz="1100" dirty="0" smtClean="0"/>
              <a:t>depict </a:t>
            </a:r>
            <a:r>
              <a:rPr sz="1100" dirty="0" smtClean="0"/>
              <a:t>the </a:t>
            </a:r>
            <a:r>
              <a:rPr sz="1100" dirty="0"/>
              <a:t>layer of the atmosphere from which radiation sensed by the </a:t>
            </a:r>
            <a:r>
              <a:rPr lang="en-US" sz="1100" dirty="0" smtClean="0"/>
              <a:t>satellite </a:t>
            </a:r>
            <a:r>
              <a:rPr sz="1100" dirty="0" smtClean="0"/>
              <a:t>originated. </a:t>
            </a:r>
            <a:r>
              <a:rPr lang="en-US" sz="1100" dirty="0" smtClean="0"/>
              <a:t>These assume </a:t>
            </a:r>
            <a:r>
              <a:rPr sz="1100" dirty="0" smtClean="0"/>
              <a:t>a </a:t>
            </a:r>
            <a:r>
              <a:rPr sz="1100" dirty="0"/>
              <a:t>clear sky and a US standard </a:t>
            </a:r>
            <a:r>
              <a:rPr sz="1100" dirty="0" smtClean="0"/>
              <a:t>atmosphere</a:t>
            </a:r>
            <a:r>
              <a:rPr lang="en-US" sz="1100" dirty="0" smtClean="0"/>
              <a:t>.</a:t>
            </a:r>
            <a:r>
              <a:rPr sz="1100" dirty="0" smtClean="0"/>
              <a:t> </a:t>
            </a:r>
            <a:r>
              <a:rPr lang="en-US" sz="1100" dirty="0" smtClean="0"/>
              <a:t>Weighting functions change as the vapor distribution changes, but in general the Upper Level Water Vapor band has the  highest peak of the three ABI bands</a:t>
            </a:r>
            <a:r>
              <a:rPr sz="1100" dirty="0" smtClean="0"/>
              <a:t>. </a:t>
            </a:r>
            <a:r>
              <a:rPr sz="1100" dirty="0"/>
              <a:t>(Credit: CIMSS</a:t>
            </a:r>
            <a:r>
              <a:rPr sz="1100" dirty="0" smtClean="0"/>
              <a:t>)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Infrared </a:t>
            </a:r>
            <a:r>
              <a:rPr lang="en-US" sz="1100" dirty="0"/>
              <a:t>Water Vapor Channels are affected by cooling as the view angle increases.  </a:t>
            </a:r>
            <a:r>
              <a:rPr lang="en-US" sz="1100" dirty="0" smtClean="0"/>
              <a:t>If the </a:t>
            </a:r>
            <a:r>
              <a:rPr lang="en-US" sz="1100" dirty="0"/>
              <a:t>pixel </a:t>
            </a:r>
            <a:r>
              <a:rPr lang="en-US" sz="1100" dirty="0" smtClean="0"/>
              <a:t>location is farther from </a:t>
            </a:r>
            <a:r>
              <a:rPr lang="en-US" sz="1100" dirty="0"/>
              <a:t>the sub-satellite point, the path the energy takes from Earth to satellite includes more of the colder upper atmosphere.  For identical conditions, the brightness temperature might be 8 C cooler at the limb vs. at </a:t>
            </a:r>
            <a:r>
              <a:rPr lang="en-US" sz="1100" dirty="0" smtClean="0"/>
              <a:t>nadir.</a:t>
            </a:r>
            <a:endParaRPr lang="en-US" sz="1100" dirty="0"/>
          </a:p>
        </p:txBody>
      </p:sp>
      <p:sp>
        <p:nvSpPr>
          <p:cNvPr id="148" name="Rectangle 14"/>
          <p:cNvSpPr/>
          <p:nvPr/>
        </p:nvSpPr>
        <p:spPr>
          <a:xfrm>
            <a:off x="5562600" y="6553200"/>
            <a:ext cx="2084216" cy="3049553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defRPr b="1" u="sng">
                <a:solidFill>
                  <a:srgbClr val="2F5597"/>
                </a:solidFill>
              </a:defRPr>
            </a:pPr>
            <a:r>
              <a:rPr dirty="0"/>
              <a:t>Resources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200" b="1"/>
            </a:pPr>
            <a:r>
              <a:rPr dirty="0"/>
              <a:t>BAMS Article</a:t>
            </a:r>
            <a:br>
              <a:rPr dirty="0"/>
            </a:br>
            <a:r>
              <a:rPr u="sng" dirty="0" err="1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2"/>
              </a:rPr>
              <a:t>Schmit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2"/>
              </a:rPr>
              <a:t> et al., 2017 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defRPr sz="1200" b="1"/>
            </a:pPr>
            <a:r>
              <a:rPr dirty="0"/>
              <a:t>GOES-R.gov</a:t>
            </a:r>
            <a:br>
              <a:rPr dirty="0"/>
            </a:b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3"/>
              </a:rPr>
              <a:t>ABI Band 8 Fact </a:t>
            </a:r>
            <a:r>
              <a:rPr u="sng" dirty="0" smtClean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3"/>
              </a:rPr>
              <a:t>Sheet</a:t>
            </a:r>
            <a:endParaRPr lang="en-US" u="sng" dirty="0" smtClean="0">
              <a:solidFill>
                <a:srgbClr val="0563C1"/>
              </a:solidFill>
              <a:uFill>
                <a:solidFill>
                  <a:srgbClr val="0563C1"/>
                </a:solidFill>
              </a:uFill>
              <a:hlinkClick r:id="rId13"/>
            </a:endParaRPr>
          </a:p>
          <a:p>
            <a:pPr algn="ctr">
              <a:lnSpc>
                <a:spcPct val="107000"/>
              </a:lnSpc>
              <a:spcBef>
                <a:spcPts val="800"/>
              </a:spcBef>
              <a:defRPr sz="1200" b="1"/>
            </a:pPr>
            <a:r>
              <a:rPr lang="en-US" u="sng" dirty="0" smtClean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4"/>
              </a:rPr>
              <a:t>Real-Time Weighting Function for Legacy GOES</a:t>
            </a:r>
            <a:endParaRPr lang="en-US" u="sng" dirty="0" smtClean="0">
              <a:solidFill>
                <a:srgbClr val="0563C1"/>
              </a:solidFill>
              <a:uFill>
                <a:solidFill>
                  <a:srgbClr val="0563C1"/>
                </a:solidFill>
              </a:uFill>
            </a:endParaRPr>
          </a:p>
          <a:p>
            <a:pPr algn="ctr">
              <a:lnSpc>
                <a:spcPct val="107000"/>
              </a:lnSpc>
              <a:spcBef>
                <a:spcPts val="800"/>
              </a:spcBef>
              <a:defRPr sz="1200" b="1"/>
            </a:pPr>
            <a:r>
              <a:rPr lang="en-US" u="sng" dirty="0" smtClean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15"/>
              </a:rPr>
              <a:t>ABI Weighting Functions for theoretical atmospheres</a:t>
            </a:r>
            <a:endParaRPr lang="en-US" u="sng" dirty="0" smtClean="0">
              <a:solidFill>
                <a:srgbClr val="0563C1"/>
              </a:solidFill>
              <a:uFill>
                <a:solidFill>
                  <a:srgbClr val="0563C1"/>
                </a:solidFill>
              </a:uFill>
              <a:hlinkClick r:id="rId13"/>
            </a:endParaRPr>
          </a:p>
          <a:p>
            <a:pPr algn="ctr">
              <a:lnSpc>
                <a:spcPct val="107000"/>
              </a:lnSpc>
              <a:spcBef>
                <a:spcPts val="800"/>
              </a:spcBef>
              <a:defRPr sz="1200" b="1"/>
            </a:pPr>
            <a:endParaRPr u="sng" dirty="0">
              <a:solidFill>
                <a:srgbClr val="0563C1"/>
              </a:solidFill>
              <a:uFill>
                <a:solidFill>
                  <a:srgbClr val="0563C1"/>
                </a:solidFill>
              </a:uFill>
              <a:hlinkClick r:id="rId13"/>
            </a:endParaRPr>
          </a:p>
          <a:p>
            <a:pPr algn="ctr" defTabSz="457200">
              <a:defRPr sz="1200" b="1" u="sng">
                <a:solidFill>
                  <a:srgbClr val="FF26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en-US" dirty="0" smtClean="0"/>
              <a:t>Hyper</a:t>
            </a:r>
            <a:r>
              <a:rPr dirty="0" smtClean="0"/>
              <a:t>links </a:t>
            </a:r>
            <a:r>
              <a:rPr dirty="0"/>
              <a:t>do not work in AWIPS but they do in </a:t>
            </a:r>
            <a:r>
              <a:rPr dirty="0" err="1"/>
              <a:t>VLab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591</Words>
  <Application>Microsoft Macintosh PowerPoint</Application>
  <PresentationFormat>Custom</PresentationFormat>
  <Paragraphs>77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Lindstrom</dc:creator>
  <cp:lastModifiedBy>kbah Bah</cp:lastModifiedBy>
  <cp:revision>33</cp:revision>
  <dcterms:modified xsi:type="dcterms:W3CDTF">2018-06-21T19:02:18Z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C69EB865-F4BD-4301-90A1-CECF474308BD</vt:lpwstr>
  </property>
  <property fmtid="{D5CDD505-2E9C-101B-9397-08002B2CF9AE}" pid="3" name="ArticulatePath">
    <vt:lpwstr>ABIQuickGuide_Band8</vt:lpwstr>
  </property>
</Properties>
</file>