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custDataLst>
    <p:tags r:id="rId6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6350" cap="flat">
              <a:solidFill>
                <a:schemeClr val="accent5"/>
              </a:solidFill>
              <a:prstDash val="solid"/>
              <a:miter lim="800000"/>
            </a:ln>
          </a:left>
          <a:right>
            <a:ln w="6350" cap="flat">
              <a:solidFill>
                <a:schemeClr val="accent5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6350" cap="flat">
              <a:solidFill>
                <a:schemeClr val="accent5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5"/>
              </a:solidFill>
              <a:prstDash val="solid"/>
              <a:miter lim="800000"/>
            </a:ln>
          </a:top>
          <a:bottom>
            <a:ln w="6350" cap="flat">
              <a:solidFill>
                <a:schemeClr val="accent5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12" y="8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tags" Target="tags/tag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1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3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82930" y="1646133"/>
            <a:ext cx="6606541" cy="3501814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71550" y="5282989"/>
            <a:ext cx="5829300" cy="242845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388620" algn="ctr">
              <a:buSzTx/>
              <a:buFontTx/>
              <a:buNone/>
              <a:defRPr sz="2000"/>
            </a:lvl2pPr>
            <a:lvl3pPr marL="0" indent="777240" algn="ctr">
              <a:buSzTx/>
              <a:buFontTx/>
              <a:buNone/>
              <a:defRPr sz="2000"/>
            </a:lvl3pPr>
            <a:lvl4pPr marL="0" indent="1165860" algn="ctr">
              <a:buSzTx/>
              <a:buFontTx/>
              <a:buNone/>
              <a:defRPr sz="2000"/>
            </a:lvl4pPr>
            <a:lvl5pPr marL="0" indent="1554480" algn="ctr"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5562124" y="535517"/>
            <a:ext cx="1675925" cy="852403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534352" y="535517"/>
            <a:ext cx="4930618" cy="852403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530304" y="2507618"/>
            <a:ext cx="6703696" cy="4184015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04" y="6731214"/>
            <a:ext cx="6703696" cy="22002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388620">
              <a:buSzTx/>
              <a:buFontTx/>
              <a:buNone/>
              <a:defRPr sz="2000"/>
            </a:lvl2pPr>
            <a:lvl3pPr marL="0" indent="777240">
              <a:buSzTx/>
              <a:buFontTx/>
              <a:buNone/>
              <a:defRPr sz="2000"/>
            </a:lvl3pPr>
            <a:lvl4pPr marL="0" indent="1165860">
              <a:buSzTx/>
              <a:buFontTx/>
              <a:buNone/>
              <a:defRPr sz="2000"/>
            </a:lvl4pPr>
            <a:lvl5pPr marL="0" indent="1554480"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352" y="2677584"/>
            <a:ext cx="3303272" cy="6381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535364" y="535519"/>
            <a:ext cx="6703696" cy="19441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366" y="2465706"/>
            <a:ext cx="3288089" cy="120840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 b="1"/>
            </a:lvl1pPr>
            <a:lvl2pPr marL="0" indent="388620">
              <a:buSzTx/>
              <a:buFontTx/>
              <a:buNone/>
              <a:defRPr sz="2000" b="1"/>
            </a:lvl2pPr>
            <a:lvl3pPr marL="0" indent="777240">
              <a:buSzTx/>
              <a:buFontTx/>
              <a:buNone/>
              <a:defRPr sz="2000" b="1"/>
            </a:lvl3pPr>
            <a:lvl4pPr marL="0" indent="1165860">
              <a:buSzTx/>
              <a:buFontTx/>
              <a:buNone/>
              <a:defRPr sz="2000" b="1"/>
            </a:lvl4pPr>
            <a:lvl5pPr marL="0" indent="1554480">
              <a:buSzTx/>
              <a:buFontTx/>
              <a:buNone/>
              <a:defRPr sz="2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4778" y="2465706"/>
            <a:ext cx="3304283" cy="120840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0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535364" y="670559"/>
            <a:ext cx="2506803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 marL="616723" indent="-228103">
              <a:defRPr sz="2700"/>
            </a:lvl2pPr>
            <a:lvl3pPr marL="1039558" indent="-262318">
              <a:defRPr sz="2700"/>
            </a:lvl3pPr>
            <a:lvl4pPr marL="1474469" indent="-308610">
              <a:defRPr sz="2700"/>
            </a:lvl4pPr>
            <a:lvl5pPr marL="1863089" indent="-308610"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5364" y="3017520"/>
            <a:ext cx="2506803" cy="559033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3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535364" y="670559"/>
            <a:ext cx="2506803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364" y="3017520"/>
            <a:ext cx="2506803" cy="559033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388620">
              <a:buSzTx/>
              <a:buFontTx/>
              <a:buNone/>
              <a:defRPr sz="1300"/>
            </a:lvl2pPr>
            <a:lvl3pPr marL="0" indent="777240">
              <a:buSzTx/>
              <a:buFontTx/>
              <a:buNone/>
              <a:defRPr sz="1300"/>
            </a:lvl3pPr>
            <a:lvl4pPr marL="0" indent="1165860">
              <a:buSzTx/>
              <a:buFontTx/>
              <a:buNone/>
              <a:defRPr sz="1300"/>
            </a:lvl4pPr>
            <a:lvl5pPr marL="0" indent="1554480">
              <a:buSzTx/>
              <a:buFontTx/>
              <a:buNone/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34352" y="535519"/>
            <a:ext cx="6703696" cy="1944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352" y="2677584"/>
            <a:ext cx="6703696" cy="6381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0706" y="9474837"/>
            <a:ext cx="23734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94310" marR="0" indent="-19431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12076" marR="0" indent="-223456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0130" marR="0" indent="-26289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46380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85242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24104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629661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01828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40690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gif"/><Relationship Id="rId12" Type="http://schemas.openxmlformats.org/officeDocument/2006/relationships/image" Target="../media/image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gif"/><Relationship Id="rId13" Type="http://schemas.openxmlformats.org/officeDocument/2006/relationships/image" Target="../media/image13.gi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gif"/><Relationship Id="rId5" Type="http://schemas.openxmlformats.org/officeDocument/2006/relationships/hyperlink" Target="http://journals.ametsoc.org/doi/abs/10.1175/BAMS-D-15-00230.1" TargetMode="External"/><Relationship Id="rId6" Type="http://schemas.openxmlformats.org/officeDocument/2006/relationships/hyperlink" Target="http://www.goes-r.gov/education/docs/ABI-bands-FS/ABI_Band_13_FS_CLEAN_LW_IR_FINAL.pdf" TargetMode="External"/><Relationship Id="rId7" Type="http://schemas.openxmlformats.org/officeDocument/2006/relationships/image" Target="../media/image2.jpe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Band13_18May2017_2157_bigLabel.png" descr="Band13_18May2017_2157_bigLabel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9856" y="1572768"/>
            <a:ext cx="4242816" cy="2907792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13" name="TextBox 1"/>
          <p:cNvSpPr/>
          <p:nvPr/>
        </p:nvSpPr>
        <p:spPr>
          <a:xfrm>
            <a:off x="218031" y="7117080"/>
            <a:ext cx="3581403" cy="2560320"/>
          </a:xfrm>
          <a:prstGeom prst="rect">
            <a:avLst/>
          </a:prstGeom>
          <a:solidFill>
            <a:srgbClr val="E2F0D9"/>
          </a:solidFill>
          <a:ln w="28575">
            <a:solidFill>
              <a:srgbClr val="2F5597"/>
            </a:solidFill>
          </a:ln>
        </p:spPr>
        <p:txBody>
          <a:bodyPr lIns="45719" rIns="45719"/>
          <a:lstStyle/>
          <a:p>
            <a:pPr>
              <a:defRPr sz="1600"/>
            </a:pPr>
            <a:endParaRPr/>
          </a:p>
        </p:txBody>
      </p:sp>
      <p:sp>
        <p:nvSpPr>
          <p:cNvPr id="114" name="TextBox 8"/>
          <p:cNvSpPr txBox="1"/>
          <p:nvPr/>
        </p:nvSpPr>
        <p:spPr>
          <a:xfrm>
            <a:off x="64558" y="1512688"/>
            <a:ext cx="3136848" cy="273613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>
                <a:solidFill>
                  <a:srgbClr val="1F4E79"/>
                </a:solidFill>
              </a:defRPr>
            </a:pPr>
            <a:r>
              <a:rPr dirty="0"/>
              <a:t>Why is “Clean longwave infrared window” band  imagery important?</a:t>
            </a:r>
          </a:p>
          <a:p>
            <a:pPr>
              <a:defRPr sz="1100"/>
            </a:pPr>
            <a:endParaRPr dirty="0"/>
          </a:p>
          <a:p>
            <a:pPr defTabSz="457200">
              <a:lnSpc>
                <a:spcPct val="110000"/>
              </a:lnSpc>
              <a:spcBef>
                <a:spcPts val="1200"/>
              </a:spcBef>
              <a:defRPr sz="1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latin typeface="Calibri" panose="020F0502020204030204" pitchFamily="34" charset="0"/>
              </a:rPr>
              <a:t>The 10.3 </a:t>
            </a:r>
            <a:r>
              <a:rPr dirty="0" err="1">
                <a:latin typeface="Calibri" panose="020F0502020204030204" pitchFamily="34" charset="0"/>
              </a:rPr>
              <a:t>μm</a:t>
            </a:r>
            <a:r>
              <a:rPr dirty="0">
                <a:latin typeface="Calibri" panose="020F0502020204030204" pitchFamily="34" charset="0"/>
              </a:rPr>
              <a:t> “clean” infrared window band is less sensitive than other infrared window bands to water vapor absorption, and therefore improves atmospheric moisture corrections, aids in cloud and other atmospheric feature identification/classification, estimation of cloud-top brightness temperature and cloud particle size, and surface property characterization in derived products.</a:t>
            </a:r>
          </a:p>
        </p:txBody>
      </p:sp>
      <p:sp>
        <p:nvSpPr>
          <p:cNvPr id="115" name="TextBox 13"/>
          <p:cNvSpPr txBox="1"/>
          <p:nvPr/>
        </p:nvSpPr>
        <p:spPr>
          <a:xfrm>
            <a:off x="1041039" y="5048543"/>
            <a:ext cx="376341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1F4E79"/>
                </a:solidFill>
              </a:defRPr>
            </a:lvl1pPr>
          </a:lstStyle>
          <a:p>
            <a:r>
              <a:t>Comparison of ABI Water Vapor Bands</a:t>
            </a:r>
          </a:p>
        </p:txBody>
      </p:sp>
      <p:graphicFrame>
        <p:nvGraphicFramePr>
          <p:cNvPr id="116" name="Table 14"/>
          <p:cNvGraphicFramePr/>
          <p:nvPr/>
        </p:nvGraphicFramePr>
        <p:xfrm>
          <a:off x="498839" y="4858000"/>
          <a:ext cx="6774719" cy="1322143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482403"/>
                <a:gridCol w="1368764"/>
                <a:gridCol w="2551255"/>
                <a:gridCol w="731419"/>
                <a:gridCol w="1640878"/>
              </a:tblGrid>
              <a:tr h="367030"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ABI Band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Approximate Central Wavelength (µm)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Band Nickname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Type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Nominal  Pixel Resolution at sub-satellite point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 b="0"/>
                      </a:pPr>
                      <a:r>
                        <a:rPr sz="1100" b="1"/>
                        <a:t>13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/>
                      </a:pPr>
                      <a:r>
                        <a:rPr sz="1100" b="1"/>
                        <a:t>10.3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/>
                      </a:pPr>
                      <a:r>
                        <a:rPr sz="1100" dirty="0"/>
                        <a:t>“Clean” Longwave Infrared Window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/>
                      </a:pPr>
                      <a:r>
                        <a:rPr sz="1100"/>
                        <a:t>IR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/>
                      </a:pPr>
                      <a:r>
                        <a:rPr sz="1100" b="1"/>
                        <a:t>2 km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 b="0"/>
                      </a:pPr>
                      <a:r>
                        <a:rPr sz="1100" b="1"/>
                        <a:t>14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/>
                      </a:pPr>
                      <a:r>
                        <a:rPr sz="1100" b="1"/>
                        <a:t>11.2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/>
                      </a:pPr>
                      <a:r>
                        <a:rPr sz="1100" dirty="0"/>
                        <a:t>Longwave Infrared Window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/>
                      </a:pPr>
                      <a:r>
                        <a:rPr sz="1100"/>
                        <a:t>IR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/>
                      </a:pPr>
                      <a:r>
                        <a:rPr sz="1100" b="1"/>
                        <a:t>2 km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 b="0"/>
                      </a:pPr>
                      <a:r>
                        <a:rPr sz="1100" b="1"/>
                        <a:t>15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/>
                      </a:pPr>
                      <a:r>
                        <a:rPr sz="1100" b="1"/>
                        <a:t>12.3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/>
                      </a:pPr>
                      <a:r>
                        <a:rPr sz="1100" dirty="0"/>
                        <a:t>“Dirty” Longwave Infrared Window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/>
                      </a:pPr>
                      <a:r>
                        <a:rPr sz="1100"/>
                        <a:t>IR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777240">
                        <a:lnSpc>
                          <a:spcPct val="107000"/>
                        </a:lnSpc>
                        <a:defRPr sz="1800"/>
                      </a:pPr>
                      <a:r>
                        <a:rPr sz="1100" b="1"/>
                        <a:t>2 km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17" name="TextBox 3"/>
          <p:cNvSpPr txBox="1"/>
          <p:nvPr/>
        </p:nvSpPr>
        <p:spPr>
          <a:xfrm>
            <a:off x="216989" y="8244839"/>
            <a:ext cx="3514728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sz="1400" b="1"/>
            </a:pPr>
            <a:r>
              <a:rPr dirty="0"/>
              <a:t>Input into Baseline Products:</a:t>
            </a:r>
            <a:r>
              <a:rPr b="0" dirty="0"/>
              <a:t> </a:t>
            </a:r>
            <a:r>
              <a:rPr sz="1200" b="0" dirty="0"/>
              <a:t>The 10.3 µm imagery is used in the creation of legacy vertical temperature/moisture profiles, stability indices, total </a:t>
            </a:r>
            <a:r>
              <a:rPr sz="1200" b="0" dirty="0" err="1"/>
              <a:t>precipitable</a:t>
            </a:r>
            <a:r>
              <a:rPr sz="1200" b="0" dirty="0"/>
              <a:t> water, sea surface temperature, Hurricane Intensity Estimate (HIE), and snow cover products</a:t>
            </a:r>
            <a:r>
              <a:rPr sz="1200" b="0" dirty="0" smtClean="0"/>
              <a:t>.</a:t>
            </a:r>
            <a:r>
              <a:rPr lang="en-US" sz="1200" b="0" dirty="0" smtClean="0"/>
              <a:t>  </a:t>
            </a:r>
            <a:r>
              <a:rPr lang="en-US" sz="1400" b="1" dirty="0" smtClean="0"/>
              <a:t>Input into RGBs:  </a:t>
            </a:r>
            <a:r>
              <a:rPr lang="en-US" sz="1200" b="0" dirty="0" smtClean="0"/>
              <a:t>10.3 </a:t>
            </a:r>
            <a:r>
              <a:rPr lang="en-US" sz="1200" b="0" dirty="0" smtClean="0">
                <a:latin typeface="Symbol" panose="05050102010706020507" pitchFamily="18" charset="2"/>
              </a:rPr>
              <a:t>m</a:t>
            </a:r>
            <a:r>
              <a:rPr lang="en-US" sz="1200" b="0" dirty="0" smtClean="0"/>
              <a:t>m imagery is used in many RGB composites and band differences.</a:t>
            </a:r>
          </a:p>
          <a:p>
            <a:pPr lvl="1" indent="0">
              <a:defRPr sz="1400" b="1"/>
            </a:pPr>
            <a:endParaRPr sz="1200" b="0" dirty="0"/>
          </a:p>
        </p:txBody>
      </p:sp>
      <p:sp>
        <p:nvSpPr>
          <p:cNvPr id="118" name="TextBox 2"/>
          <p:cNvSpPr txBox="1"/>
          <p:nvPr/>
        </p:nvSpPr>
        <p:spPr>
          <a:xfrm>
            <a:off x="226498" y="7122159"/>
            <a:ext cx="2008701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sz="1400" b="1" u="sng"/>
            </a:pPr>
            <a:r>
              <a:rPr dirty="0"/>
              <a:t>Primary Application </a:t>
            </a:r>
            <a:br>
              <a:rPr dirty="0"/>
            </a:br>
            <a:r>
              <a:rPr sz="1200" b="0" u="none" dirty="0"/>
              <a:t>Continuous day/night cloud feature identification and classification, convective severe weather signatures, and hurricane intensity.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9" name="TextBox 15"/>
          <p:cNvSpPr txBox="1"/>
          <p:nvPr/>
        </p:nvSpPr>
        <p:spPr>
          <a:xfrm>
            <a:off x="217511" y="6753859"/>
            <a:ext cx="358244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1F4E79"/>
                </a:solidFill>
              </a:defRPr>
            </a:lvl1pPr>
          </a:lstStyle>
          <a:p>
            <a:r>
              <a:rPr dirty="0"/>
              <a:t>Impact on Operations</a:t>
            </a:r>
          </a:p>
        </p:txBody>
      </p:sp>
      <p:sp>
        <p:nvSpPr>
          <p:cNvPr id="120" name="TextBox 17"/>
          <p:cNvSpPr/>
          <p:nvPr/>
        </p:nvSpPr>
        <p:spPr>
          <a:xfrm>
            <a:off x="3952875" y="7117080"/>
            <a:ext cx="3591753" cy="2560320"/>
          </a:xfrm>
          <a:prstGeom prst="rect">
            <a:avLst/>
          </a:prstGeom>
          <a:solidFill>
            <a:srgbClr val="FBE5D6"/>
          </a:solidFill>
          <a:ln w="28575">
            <a:solidFill>
              <a:srgbClr val="1F4E79"/>
            </a:solidFill>
          </a:ln>
        </p:spPr>
        <p:txBody>
          <a:bodyPr lIns="45719" rIns="45719"/>
          <a:lstStyle/>
          <a:p>
            <a:pPr>
              <a:defRPr sz="1600"/>
            </a:pPr>
            <a:endParaRPr/>
          </a:p>
        </p:txBody>
      </p:sp>
      <p:sp>
        <p:nvSpPr>
          <p:cNvPr id="121" name="TextBox 19"/>
          <p:cNvSpPr txBox="1"/>
          <p:nvPr/>
        </p:nvSpPr>
        <p:spPr>
          <a:xfrm>
            <a:off x="3991388" y="8107740"/>
            <a:ext cx="351472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sz="1400" b="1"/>
            </a:pPr>
            <a:r>
              <a:rPr sz="1200" b="0" dirty="0" smtClean="0"/>
              <a:t>especially </a:t>
            </a:r>
            <a:r>
              <a:rPr sz="1200" b="0" dirty="0"/>
              <a:t>during the day, when the land can warm substantially compared to the near-surface </a:t>
            </a:r>
            <a:r>
              <a:rPr sz="1200" b="0" dirty="0" smtClean="0"/>
              <a:t>air. </a:t>
            </a:r>
            <a:r>
              <a:rPr lang="en-US" sz="1200" b="0" dirty="0" smtClean="0"/>
              <a:t>Because </a:t>
            </a:r>
            <a:r>
              <a:rPr sz="1200" b="0" dirty="0" smtClean="0"/>
              <a:t>there </a:t>
            </a:r>
            <a:r>
              <a:rPr sz="1200" b="0" dirty="0"/>
              <a:t>is </a:t>
            </a:r>
            <a:r>
              <a:rPr sz="1200" b="0" dirty="0" smtClean="0"/>
              <a:t>some </a:t>
            </a:r>
            <a:r>
              <a:rPr sz="1200" b="0" dirty="0"/>
              <a:t>absorption of upwelling energy by atmospheric water vapor, the satellite-measured infrared brightness temperatures do not provide a truly accurate “skin </a:t>
            </a:r>
            <a:r>
              <a:rPr sz="1200" b="0" dirty="0" smtClean="0"/>
              <a:t>temperature</a:t>
            </a:r>
            <a:r>
              <a:rPr lang="en-US" sz="1200" b="0" dirty="0" smtClean="0"/>
              <a:t>.</a:t>
            </a:r>
            <a:r>
              <a:rPr sz="1200" b="0" dirty="0" smtClean="0"/>
              <a:t>” </a:t>
            </a:r>
            <a:r>
              <a:rPr lang="en-US" sz="1200" b="0" dirty="0" smtClean="0"/>
              <a:t>A Baseline Product is available that provides the Land Surface Temperature.</a:t>
            </a:r>
            <a:endParaRPr sz="1200" b="0" dirty="0"/>
          </a:p>
        </p:txBody>
      </p:sp>
      <p:sp>
        <p:nvSpPr>
          <p:cNvPr id="122" name="TextBox 21"/>
          <p:cNvSpPr txBox="1"/>
          <p:nvPr/>
        </p:nvSpPr>
        <p:spPr>
          <a:xfrm>
            <a:off x="3991388" y="7152382"/>
            <a:ext cx="208642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defRPr sz="1400" b="1"/>
            </a:pPr>
            <a:r>
              <a:rPr dirty="0"/>
              <a:t>Infrared vs surface air temperature: </a:t>
            </a:r>
            <a:r>
              <a:rPr sz="1200" b="0" dirty="0"/>
              <a:t>10.3 µm </a:t>
            </a:r>
            <a:r>
              <a:rPr sz="1200" b="0" dirty="0" smtClean="0"/>
              <a:t>brightness</a:t>
            </a:r>
            <a:r>
              <a:rPr lang="en-US" sz="1200" b="0" dirty="0" smtClean="0"/>
              <a:t> temperatures are </a:t>
            </a:r>
            <a:r>
              <a:rPr lang="en-US" sz="1200" b="0" smtClean="0"/>
              <a:t>not necessarily </a:t>
            </a:r>
            <a:r>
              <a:rPr lang="en-US" sz="1200" b="0" dirty="0" smtClean="0"/>
              <a:t>representative of 2-m shelter air temperatures,</a:t>
            </a:r>
            <a:endParaRPr sz="1200" dirty="0"/>
          </a:p>
        </p:txBody>
      </p:sp>
      <p:sp>
        <p:nvSpPr>
          <p:cNvPr id="123" name="TextBox 22"/>
          <p:cNvSpPr txBox="1"/>
          <p:nvPr/>
        </p:nvSpPr>
        <p:spPr>
          <a:xfrm>
            <a:off x="3943327" y="6781800"/>
            <a:ext cx="359175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1F4E79"/>
                </a:solidFill>
              </a:defRPr>
            </a:lvl1pPr>
          </a:lstStyle>
          <a:p>
            <a:r>
              <a:rPr dirty="0"/>
              <a:t>Limitations</a:t>
            </a:r>
          </a:p>
        </p:txBody>
      </p:sp>
      <p:sp>
        <p:nvSpPr>
          <p:cNvPr id="124" name="Rectangle 33"/>
          <p:cNvSpPr txBox="1"/>
          <p:nvPr/>
        </p:nvSpPr>
        <p:spPr>
          <a:xfrm>
            <a:off x="197924" y="9746884"/>
            <a:ext cx="749080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Contributors: Scott </a:t>
            </a:r>
            <a:r>
              <a:rPr dirty="0" err="1"/>
              <a:t>Bachmeier</a:t>
            </a:r>
            <a:r>
              <a:rPr dirty="0"/>
              <a:t>, Tim </a:t>
            </a:r>
            <a:r>
              <a:rPr dirty="0" err="1"/>
              <a:t>Schmit</a:t>
            </a:r>
            <a:r>
              <a:rPr dirty="0"/>
              <a:t>, Jordan </a:t>
            </a:r>
            <a:r>
              <a:rPr dirty="0" err="1"/>
              <a:t>Gerth</a:t>
            </a:r>
            <a:r>
              <a:rPr dirty="0"/>
              <a:t> (UW-Madison CIMSS/NOAA)        </a:t>
            </a:r>
            <a:r>
              <a:rPr lang="en-US" dirty="0" smtClean="0"/>
              <a:t>August </a:t>
            </a:r>
            <a:r>
              <a:rPr dirty="0" smtClean="0"/>
              <a:t>2017</a:t>
            </a:r>
            <a:endParaRPr dirty="0"/>
          </a:p>
        </p:txBody>
      </p:sp>
      <p:grpSp>
        <p:nvGrpSpPr>
          <p:cNvPr id="137" name="Group 29"/>
          <p:cNvGrpSpPr/>
          <p:nvPr/>
        </p:nvGrpSpPr>
        <p:grpSpPr>
          <a:xfrm>
            <a:off x="-2" y="0"/>
            <a:ext cx="7772405" cy="1399032"/>
            <a:chOff x="-1" y="3687"/>
            <a:chExt cx="7772403" cy="1399030"/>
          </a:xfrm>
        </p:grpSpPr>
        <p:grpSp>
          <p:nvGrpSpPr>
            <p:cNvPr id="135" name="Group 34"/>
            <p:cNvGrpSpPr/>
            <p:nvPr/>
          </p:nvGrpSpPr>
          <p:grpSpPr>
            <a:xfrm>
              <a:off x="-1" y="3687"/>
              <a:ext cx="7772403" cy="1399030"/>
              <a:chOff x="0" y="3687"/>
              <a:chExt cx="7772402" cy="1399029"/>
            </a:xfrm>
          </p:grpSpPr>
          <p:pic>
            <p:nvPicPr>
              <p:cNvPr id="125" name="Picture 37" descr="Picture 37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" y="3687"/>
                <a:ext cx="7772400" cy="1371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28" name="Rectangle 38"/>
              <p:cNvGrpSpPr/>
              <p:nvPr/>
            </p:nvGrpSpPr>
            <p:grpSpPr>
              <a:xfrm>
                <a:off x="0" y="853301"/>
                <a:ext cx="7772402" cy="549415"/>
                <a:chOff x="0" y="65182"/>
                <a:chExt cx="7772402" cy="549414"/>
              </a:xfrm>
            </p:grpSpPr>
            <p:sp>
              <p:nvSpPr>
                <p:cNvPr id="126" name="Rectangle"/>
                <p:cNvSpPr/>
                <p:nvPr/>
              </p:nvSpPr>
              <p:spPr>
                <a:xfrm>
                  <a:off x="0" y="65182"/>
                  <a:ext cx="7772400" cy="507176"/>
                </a:xfrm>
                <a:prstGeom prst="rect">
                  <a:avLst/>
                </a:prstGeom>
                <a:solidFill>
                  <a:srgbClr val="FFFFFF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3600">
                      <a:latin typeface="Calibri Light"/>
                      <a:ea typeface="Calibri Light"/>
                      <a:cs typeface="Calibri Light"/>
                      <a:sym typeface="Calibri Light"/>
                    </a:defRPr>
                  </a:pPr>
                  <a:endParaRPr/>
                </a:p>
              </p:txBody>
            </p:sp>
            <p:sp>
              <p:nvSpPr>
                <p:cNvPr id="127" name="Quick Guide"/>
                <p:cNvSpPr txBox="1"/>
                <p:nvPr/>
              </p:nvSpPr>
              <p:spPr>
                <a:xfrm>
                  <a:off x="2" y="102534"/>
                  <a:ext cx="7772400" cy="5120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 sz="3600">
                      <a:latin typeface="Calibri Light"/>
                      <a:ea typeface="Calibri Light"/>
                      <a:cs typeface="Calibri Light"/>
                      <a:sym typeface="Calibri Light"/>
                    </a:defRPr>
                  </a:pPr>
                  <a:r>
                    <a:rPr dirty="0">
                      <a:latin typeface="+mn-lt"/>
                      <a:ea typeface="+mn-ea"/>
                      <a:cs typeface="+mn-cs"/>
                      <a:sym typeface="Calibri"/>
                    </a:rPr>
                    <a:t>Quick</a:t>
                  </a:r>
                  <a:r>
                    <a:rPr dirty="0"/>
                    <a:t> </a:t>
                  </a:r>
                  <a:r>
                    <a:rPr dirty="0">
                      <a:latin typeface="+mn-lt"/>
                      <a:ea typeface="+mn-ea"/>
                      <a:cs typeface="+mn-cs"/>
                      <a:sym typeface="Calibri"/>
                    </a:rPr>
                    <a:t>Guide</a:t>
                  </a:r>
                </a:p>
              </p:txBody>
            </p:sp>
          </p:grpSp>
          <p:grpSp>
            <p:nvGrpSpPr>
              <p:cNvPr id="131" name="Rectangle 39"/>
              <p:cNvGrpSpPr/>
              <p:nvPr/>
            </p:nvGrpSpPr>
            <p:grpSpPr>
              <a:xfrm>
                <a:off x="2" y="124007"/>
                <a:ext cx="7751268" cy="646328"/>
                <a:chOff x="-177797" y="36937"/>
                <a:chExt cx="7751267" cy="646326"/>
              </a:xfrm>
            </p:grpSpPr>
            <p:sp>
              <p:nvSpPr>
                <p:cNvPr id="129" name="Rectangle"/>
                <p:cNvSpPr/>
                <p:nvPr/>
              </p:nvSpPr>
              <p:spPr>
                <a:xfrm>
                  <a:off x="-177797" y="72065"/>
                  <a:ext cx="7751267" cy="579347"/>
                </a:xfrm>
                <a:prstGeom prst="rect">
                  <a:avLst/>
                </a:prstGeom>
                <a:solidFill>
                  <a:srgbClr val="181717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3600">
                      <a:solidFill>
                        <a:srgbClr val="FFFFFF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0" name="ABI Band 13 (10.3  μm)"/>
                <p:cNvSpPr txBox="1"/>
                <p:nvPr/>
              </p:nvSpPr>
              <p:spPr>
                <a:xfrm>
                  <a:off x="-177797" y="36937"/>
                  <a:ext cx="7751267" cy="6463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 sz="3600">
                      <a:solidFill>
                        <a:srgbClr val="FFFFFF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r>
                    <a:rPr lang="en-US" dirty="0" smtClean="0"/>
                    <a:t>            </a:t>
                  </a:r>
                  <a:r>
                    <a:rPr dirty="0" smtClean="0"/>
                    <a:t>ABI </a:t>
                  </a:r>
                  <a:r>
                    <a:rPr dirty="0"/>
                    <a:t>Band 13 (10.3  </a:t>
                  </a:r>
                  <a:r>
                    <a:rPr dirty="0">
                      <a:latin typeface="Symbol"/>
                      <a:ea typeface="Symbol"/>
                      <a:cs typeface="Symbol"/>
                      <a:sym typeface="Symbol"/>
                    </a:rPr>
                    <a:t>m</a:t>
                  </a:r>
                  <a:r>
                    <a:rPr dirty="0"/>
                    <a:t>m)</a:t>
                  </a:r>
                </a:p>
              </p:txBody>
            </p:sp>
          </p:grpSp>
          <p:pic>
            <p:nvPicPr>
              <p:cNvPr id="132" name="Picture 40" descr="Picture 40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529178" y="899797"/>
                <a:ext cx="550844" cy="4572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3" name="Picture 41" descr="Picture 41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82882" y="223143"/>
                <a:ext cx="1720119" cy="10972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4" name="Picture 42" descr="Picture 42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7123175" y="899797"/>
                <a:ext cx="457201" cy="4572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36" name="Straight Connector 35"/>
            <p:cNvSpPr/>
            <p:nvPr/>
          </p:nvSpPr>
          <p:spPr>
            <a:xfrm>
              <a:off x="0" y="1371600"/>
              <a:ext cx="7772400" cy="0"/>
            </a:xfrm>
            <a:prstGeom prst="line">
              <a:avLst/>
            </a:prstGeom>
            <a:noFill/>
            <a:ln w="63500" cap="flat">
              <a:solidFill>
                <a:srgbClr val="0D0D0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38" name="Picture 4" descr="Picture 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145670" y="9719038"/>
            <a:ext cx="468915" cy="34102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Box 22"/>
          <p:cNvSpPr txBox="1"/>
          <p:nvPr/>
        </p:nvSpPr>
        <p:spPr>
          <a:xfrm>
            <a:off x="413808" y="4540660"/>
            <a:ext cx="411040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1F4E79"/>
                </a:solidFill>
              </a:defRPr>
            </a:lvl1pPr>
          </a:lstStyle>
          <a:p>
            <a:r>
              <a:rPr dirty="0"/>
              <a:t>Comparison of ABI Infrared Window Bands</a:t>
            </a:r>
          </a:p>
        </p:txBody>
      </p:sp>
      <p:sp>
        <p:nvSpPr>
          <p:cNvPr id="140" name="Rectangle"/>
          <p:cNvSpPr/>
          <p:nvPr/>
        </p:nvSpPr>
        <p:spPr>
          <a:xfrm>
            <a:off x="3419475" y="4213787"/>
            <a:ext cx="329016" cy="17713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41" name="170626_DORA_IR.GIF" descr="170626_DORA_IR.GIF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198686" y="7239000"/>
            <a:ext cx="1406131" cy="1031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170628_G16_IR_SWUS.GIF" descr="170628_G16_IR_SWUS.GIF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077816" y="7228807"/>
            <a:ext cx="1313584" cy="924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" y="4583556"/>
            <a:ext cx="6309360" cy="210312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968314" y="4648200"/>
            <a:ext cx="1737360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Left: </a:t>
            </a:r>
            <a:r>
              <a:rPr lang="en-US" sz="1200" dirty="0"/>
              <a:t>U.S. Standard Atmosphere Earth-emitted temperatures </a:t>
            </a:r>
            <a:r>
              <a:rPr lang="en-US" sz="1200" dirty="0" smtClean="0"/>
              <a:t>and spectral responses for </a:t>
            </a:r>
            <a:r>
              <a:rPr lang="en-US" sz="1200" b="1" dirty="0" smtClean="0">
                <a:solidFill>
                  <a:srgbClr val="0000FF"/>
                </a:solidFill>
              </a:rPr>
              <a:t>ABI</a:t>
            </a:r>
            <a:r>
              <a:rPr lang="en-US" sz="1200" dirty="0" smtClean="0"/>
              <a:t> and </a:t>
            </a:r>
            <a:r>
              <a:rPr lang="en-US" sz="1200" b="1" dirty="0" smtClean="0">
                <a:solidFill>
                  <a:srgbClr val="FF0000"/>
                </a:solidFill>
              </a:rPr>
              <a:t>GOES-13</a:t>
            </a:r>
            <a:r>
              <a:rPr lang="en-US" sz="1200" dirty="0" smtClean="0"/>
              <a:t> </a:t>
            </a:r>
            <a:r>
              <a:rPr lang="en-US" sz="1200" smtClean="0"/>
              <a:t>Window Channels.  </a:t>
            </a:r>
            <a:r>
              <a:rPr lang="en-US" sz="1200" dirty="0" smtClean="0"/>
              <a:t>The Legacy channel (</a:t>
            </a:r>
            <a:r>
              <a:rPr lang="en-US" sz="1200" b="1" dirty="0">
                <a:solidFill>
                  <a:srgbClr val="FF0000"/>
                </a:solidFill>
              </a:rPr>
              <a:t>10.7 </a:t>
            </a:r>
            <a:r>
              <a:rPr lang="en-US" sz="1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FF0000"/>
                </a:solidFill>
              </a:rPr>
              <a:t>m</a:t>
            </a:r>
            <a:r>
              <a:rPr lang="en-US" sz="1200" dirty="0" smtClean="0"/>
              <a:t>) covers parts of the </a:t>
            </a:r>
            <a:r>
              <a:rPr lang="en-US" sz="1200" b="1" dirty="0" smtClean="0">
                <a:solidFill>
                  <a:srgbClr val="0000FF"/>
                </a:solidFill>
              </a:rPr>
              <a:t>10.3 </a:t>
            </a:r>
            <a:r>
              <a:rPr lang="en-US" sz="12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0000FF"/>
                </a:solidFill>
              </a:rPr>
              <a:t>m</a:t>
            </a:r>
            <a:r>
              <a:rPr lang="en-US" sz="1200" dirty="0" smtClean="0"/>
              <a:t> and </a:t>
            </a:r>
            <a:r>
              <a:rPr lang="en-US" sz="1200" b="1" dirty="0" smtClean="0">
                <a:solidFill>
                  <a:srgbClr val="0000FF"/>
                </a:solidFill>
              </a:rPr>
              <a:t>11.2 </a:t>
            </a:r>
            <a:r>
              <a:rPr lang="en-US" sz="12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0000FF"/>
                </a:solidFill>
              </a:rPr>
              <a:t>m </a:t>
            </a:r>
            <a:r>
              <a:rPr lang="en-US" sz="1200" dirty="0" smtClean="0"/>
              <a:t>bands on </a:t>
            </a:r>
            <a:r>
              <a:rPr lang="en-US" sz="1200" b="1" dirty="0" smtClean="0">
                <a:solidFill>
                  <a:srgbClr val="0000FF"/>
                </a:solidFill>
              </a:rPr>
              <a:t>ABI</a:t>
            </a:r>
            <a:r>
              <a:rPr lang="en-US" sz="1200" dirty="0" smtClean="0"/>
              <a:t>  (Figure:  Mat </a:t>
            </a:r>
            <a:r>
              <a:rPr lang="en-US" sz="1200" dirty="0" err="1" smtClean="0"/>
              <a:t>Gunshor</a:t>
            </a:r>
            <a:r>
              <a:rPr lang="en-US" sz="1200" dirty="0" smtClean="0"/>
              <a:t>, CIMSS)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298150" y="5802565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10.3 </a:t>
            </a:r>
            <a:r>
              <a:rPr lang="en-US" sz="1200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47297" y="5802566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11.2 </a:t>
            </a:r>
            <a:r>
              <a:rPr lang="en-US" sz="1200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16396" y="5802567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12.3 </a:t>
            </a:r>
            <a:r>
              <a:rPr lang="en-US" sz="1200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11760" y="5525568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10.7 </a:t>
            </a:r>
            <a:r>
              <a:rPr lang="en-US" sz="1200" b="1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>
                <a:solidFill>
                  <a:srgbClr val="FF0000"/>
                </a:solidFill>
              </a:rPr>
              <a:t>m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135128" y="1852196"/>
            <a:ext cx="1786133" cy="50783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00050"/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r>
              <a:rPr lang="en-US" sz="1200" b="1" dirty="0" smtClean="0">
                <a:solidFill>
                  <a:schemeClr val="bg1"/>
                </a:solidFill>
              </a:rPr>
              <a:t>Enhanced-V signature (Reds) with Overshoot in Black</a:t>
            </a:r>
          </a:p>
          <a:p>
            <a:pPr marL="400050"/>
            <a:endParaRPr lang="en-US" sz="1200" b="1" i="1" dirty="0">
              <a:solidFill>
                <a:schemeClr val="bg1"/>
              </a:solidFill>
            </a:endParaRPr>
          </a:p>
          <a:p>
            <a:pPr marL="400050"/>
            <a:r>
              <a:rPr lang="en-US" sz="1200" b="1" dirty="0" smtClean="0">
                <a:solidFill>
                  <a:schemeClr val="bg1"/>
                </a:solidFill>
              </a:rPr>
              <a:t>Cold (Black) / Warm (Yellow to Green) Thermal Couplet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400050"/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r>
              <a:rPr lang="en-US" sz="1200" b="1" dirty="0">
                <a:solidFill>
                  <a:schemeClr val="bg1"/>
                </a:solidFill>
              </a:rPr>
              <a:t>The “Enhanced-V” and/or “Thermal Couplet” infrared storm-top signatures are </a:t>
            </a:r>
            <a:r>
              <a:rPr lang="en-US" sz="1200" b="1" dirty="0" smtClean="0">
                <a:solidFill>
                  <a:schemeClr val="bg1"/>
                </a:solidFill>
              </a:rPr>
              <a:t>associated </a:t>
            </a:r>
            <a:r>
              <a:rPr lang="en-US" sz="1200" b="1" dirty="0">
                <a:solidFill>
                  <a:schemeClr val="bg1"/>
                </a:solidFill>
              </a:rPr>
              <a:t>with thunderstorms that are or will </a:t>
            </a:r>
            <a:r>
              <a:rPr lang="en-US" sz="1200" b="1" dirty="0" smtClean="0">
                <a:solidFill>
                  <a:schemeClr val="bg1"/>
                </a:solidFill>
              </a:rPr>
              <a:t>presently (usually </a:t>
            </a:r>
            <a:r>
              <a:rPr lang="en-US" sz="1200" b="1" dirty="0">
                <a:solidFill>
                  <a:schemeClr val="bg1"/>
                </a:solidFill>
              </a:rPr>
              <a:t>within 20-30 minutes) be producing either damaging winds, large hail, or tornadoes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144" name="170517_G16_IR_WI_ENHANCED_V.GIF" descr="170517_G16_IR_WI_ENHANCED_V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2356" y="1876265"/>
            <a:ext cx="5544159" cy="409019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46" name="TextBox 3"/>
          <p:cNvSpPr txBox="1"/>
          <p:nvPr/>
        </p:nvSpPr>
        <p:spPr>
          <a:xfrm>
            <a:off x="96007" y="1452141"/>
            <a:ext cx="227658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1F4E79"/>
                </a:solidFill>
              </a:defRPr>
            </a:lvl1pPr>
          </a:lstStyle>
          <a:p>
            <a:r>
              <a:rPr dirty="0"/>
              <a:t>Image Interpretation</a:t>
            </a:r>
          </a:p>
        </p:txBody>
      </p:sp>
      <p:sp>
        <p:nvSpPr>
          <p:cNvPr id="147" name="Rectangle 14"/>
          <p:cNvSpPr/>
          <p:nvPr/>
        </p:nvSpPr>
        <p:spPr>
          <a:xfrm>
            <a:off x="5267377" y="7141557"/>
            <a:ext cx="2084216" cy="205389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defRPr b="1" u="sng">
                <a:solidFill>
                  <a:srgbClr val="2F5597"/>
                </a:solidFill>
              </a:defRPr>
            </a:pPr>
            <a:r>
              <a:rPr dirty="0"/>
              <a:t>Resources</a:t>
            </a:r>
          </a:p>
          <a:p>
            <a:pPr algn="ctr">
              <a:lnSpc>
                <a:spcPct val="107000"/>
              </a:lnSpc>
              <a:spcBef>
                <a:spcPts val="800"/>
              </a:spcBef>
              <a:defRPr sz="1200" b="1"/>
            </a:pPr>
            <a:r>
              <a:rPr dirty="0"/>
              <a:t>BAMS Article</a:t>
            </a:r>
            <a:br>
              <a:rPr dirty="0"/>
            </a:br>
            <a:r>
              <a:rPr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Schmit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 et al., 2017 </a:t>
            </a:r>
          </a:p>
          <a:p>
            <a:pPr algn="ctr">
              <a:lnSpc>
                <a:spcPct val="107000"/>
              </a:lnSpc>
              <a:spcBef>
                <a:spcPts val="800"/>
              </a:spcBef>
              <a:defRPr sz="1200" b="1"/>
            </a:pPr>
            <a:r>
              <a:t>GOES-R.gov</a:t>
            </a:r>
            <a:b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ABI Band 13 Fact </a:t>
            </a:r>
            <a:r>
              <a:rPr u="sng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Sheet</a:t>
            </a:r>
            <a:endParaRPr lang="en-US" u="sng" smtClean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6"/>
            </a:endParaRPr>
          </a:p>
          <a:p>
            <a:pPr algn="ctr">
              <a:lnSpc>
                <a:spcPct val="107000"/>
              </a:lnSpc>
              <a:spcBef>
                <a:spcPts val="800"/>
              </a:spcBef>
              <a:defRPr sz="1200" b="1"/>
            </a:pP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6"/>
            </a:endParaRPr>
          </a:p>
          <a:p>
            <a:pPr algn="ctr" defTabSz="457200">
              <a:defRPr sz="1200" b="1" u="sng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Hyperlinks do not work in AWIPS but they do in </a:t>
            </a:r>
            <a:r>
              <a:rPr dirty="0" err="1"/>
              <a:t>VLab</a:t>
            </a:r>
            <a:endParaRPr dirty="0"/>
          </a:p>
        </p:txBody>
      </p:sp>
      <p:grpSp>
        <p:nvGrpSpPr>
          <p:cNvPr id="150" name="Text Box 2"/>
          <p:cNvGrpSpPr/>
          <p:nvPr/>
        </p:nvGrpSpPr>
        <p:grpSpPr>
          <a:xfrm>
            <a:off x="175946" y="2114572"/>
            <a:ext cx="258447" cy="312648"/>
            <a:chOff x="0" y="-12700"/>
            <a:chExt cx="258446" cy="312647"/>
          </a:xfrm>
        </p:grpSpPr>
        <p:sp>
          <p:nvSpPr>
            <p:cNvPr id="148" name="Square"/>
            <p:cNvSpPr/>
            <p:nvPr/>
          </p:nvSpPr>
          <p:spPr>
            <a:xfrm>
              <a:off x="0" y="0"/>
              <a:ext cx="258446" cy="25844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1"/>
            <p:cNvSpPr txBox="1"/>
            <p:nvPr/>
          </p:nvSpPr>
          <p:spPr>
            <a:xfrm>
              <a:off x="0" y="-12700"/>
              <a:ext cx="258446" cy="312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400" b="1">
                  <a:solidFill>
                    <a:srgbClr val="FFFFFF"/>
                  </a:solidFill>
                </a:defRPr>
              </a:lvl1pPr>
            </a:lstStyle>
            <a:p>
              <a:r>
                <a:rPr lang="en-US" dirty="0" smtClean="0"/>
                <a:t> </a:t>
              </a:r>
              <a:r>
                <a:rPr dirty="0" smtClean="0"/>
                <a:t>1</a:t>
              </a:r>
              <a:endParaRPr dirty="0"/>
            </a:p>
          </p:txBody>
        </p:sp>
      </p:grpSp>
      <p:grpSp>
        <p:nvGrpSpPr>
          <p:cNvPr id="153" name="Text Box 2"/>
          <p:cNvGrpSpPr/>
          <p:nvPr/>
        </p:nvGrpSpPr>
        <p:grpSpPr>
          <a:xfrm>
            <a:off x="183261" y="3232937"/>
            <a:ext cx="258447" cy="312648"/>
            <a:chOff x="0" y="0"/>
            <a:chExt cx="258446" cy="312647"/>
          </a:xfrm>
        </p:grpSpPr>
        <p:sp>
          <p:nvSpPr>
            <p:cNvPr id="151" name="Square"/>
            <p:cNvSpPr/>
            <p:nvPr/>
          </p:nvSpPr>
          <p:spPr>
            <a:xfrm>
              <a:off x="0" y="0"/>
              <a:ext cx="258446" cy="25844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1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2"/>
            <p:cNvSpPr txBox="1"/>
            <p:nvPr/>
          </p:nvSpPr>
          <p:spPr>
            <a:xfrm>
              <a:off x="0" y="0"/>
              <a:ext cx="258446" cy="312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400" b="1">
                  <a:solidFill>
                    <a:srgbClr val="FFFFFF"/>
                  </a:solidFill>
                </a:defRPr>
              </a:lvl1pPr>
            </a:lstStyle>
            <a:p>
              <a:r>
                <a:rPr lang="en-US" dirty="0" smtClean="0"/>
                <a:t> </a:t>
              </a:r>
              <a:r>
                <a:rPr dirty="0" smtClean="0"/>
                <a:t>2</a:t>
              </a:r>
              <a:endParaRPr dirty="0"/>
            </a:p>
          </p:txBody>
        </p:sp>
      </p:grpSp>
      <p:sp>
        <p:nvSpPr>
          <p:cNvPr id="154" name="Straight Arrow Connector 67"/>
          <p:cNvSpPr/>
          <p:nvPr/>
        </p:nvSpPr>
        <p:spPr>
          <a:xfrm flipV="1">
            <a:off x="4335714" y="8692051"/>
            <a:ext cx="719408" cy="459569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Straight Arrow Connector 68"/>
          <p:cNvSpPr/>
          <p:nvPr/>
        </p:nvSpPr>
        <p:spPr>
          <a:xfrm>
            <a:off x="4335714" y="9151619"/>
            <a:ext cx="576518" cy="382761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8" name="Text Box 2"/>
          <p:cNvGrpSpPr/>
          <p:nvPr/>
        </p:nvGrpSpPr>
        <p:grpSpPr>
          <a:xfrm>
            <a:off x="2066924" y="5971245"/>
            <a:ext cx="5684343" cy="264440"/>
            <a:chOff x="-35678" y="-1"/>
            <a:chExt cx="5611490" cy="264439"/>
          </a:xfrm>
        </p:grpSpPr>
        <p:sp>
          <p:nvSpPr>
            <p:cNvPr id="156" name="Rectangle"/>
            <p:cNvSpPr/>
            <p:nvPr/>
          </p:nvSpPr>
          <p:spPr>
            <a:xfrm>
              <a:off x="-35678" y="-1"/>
              <a:ext cx="5533432" cy="264439"/>
            </a:xfrm>
            <a:prstGeom prst="rect">
              <a:avLst/>
            </a:prstGeom>
            <a:solidFill>
              <a:srgbClr val="D0CECE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800"/>
                </a:spcBef>
                <a:defRPr sz="1100"/>
              </a:pPr>
              <a:endParaRPr/>
            </a:p>
          </p:txBody>
        </p:sp>
        <p:sp>
          <p:nvSpPr>
            <p:cNvPr id="157" name="GOES-16 “Clean” Infrared Window (10.3 µm) image, 21:27 UTC on 16 May 2017"/>
            <p:cNvSpPr txBox="1"/>
            <p:nvPr/>
          </p:nvSpPr>
          <p:spPr>
            <a:xfrm>
              <a:off x="25400" y="12699"/>
              <a:ext cx="5550412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07000"/>
                </a:lnSpc>
                <a:spcBef>
                  <a:spcPts val="800"/>
                </a:spcBef>
                <a:defRPr sz="1000" i="1"/>
              </a:lvl1pPr>
            </a:lstStyle>
            <a:p>
              <a:r>
                <a:t>GOES-16 “Clean” Infrared Window (10.3 µm) image, 21:27 UTC on 16 May 2017 </a:t>
              </a:r>
            </a:p>
          </p:txBody>
        </p:sp>
      </p:grpSp>
      <p:sp>
        <p:nvSpPr>
          <p:cNvPr id="159" name="Straight Arrow Connector 84"/>
          <p:cNvSpPr/>
          <p:nvPr/>
        </p:nvSpPr>
        <p:spPr>
          <a:xfrm flipH="1" flipV="1">
            <a:off x="3910799" y="1627307"/>
            <a:ext cx="849828" cy="7571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Straight Arrow Connector 78"/>
          <p:cNvSpPr/>
          <p:nvPr/>
        </p:nvSpPr>
        <p:spPr>
          <a:xfrm flipH="1" flipV="1">
            <a:off x="3521135" y="8293302"/>
            <a:ext cx="536479" cy="15335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Straight Arrow Connector 79"/>
          <p:cNvSpPr/>
          <p:nvPr/>
        </p:nvSpPr>
        <p:spPr>
          <a:xfrm flipH="1">
            <a:off x="4406663" y="8556753"/>
            <a:ext cx="142156" cy="897146"/>
          </a:xfrm>
          <a:prstGeom prst="line">
            <a:avLst/>
          </a:prstGeom>
          <a:ln w="1270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2" name="Group 55"/>
          <p:cNvGrpSpPr/>
          <p:nvPr/>
        </p:nvGrpSpPr>
        <p:grpSpPr>
          <a:xfrm>
            <a:off x="-2" y="25399"/>
            <a:ext cx="7772403" cy="1425662"/>
            <a:chOff x="0" y="0"/>
            <a:chExt cx="7772400" cy="1425659"/>
          </a:xfrm>
        </p:grpSpPr>
        <p:pic>
          <p:nvPicPr>
            <p:cNvPr id="162" name="Picture 89" descr="Picture 89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772400" cy="1371600"/>
            </a:xfrm>
            <a:prstGeom prst="rect">
              <a:avLst/>
            </a:prstGeom>
            <a:ln w="12700" cap="flat">
              <a:solidFill>
                <a:srgbClr val="0D0D0D"/>
              </a:solidFill>
              <a:miter lim="400000"/>
            </a:ln>
            <a:effectLst/>
          </p:spPr>
        </p:pic>
        <p:grpSp>
          <p:nvGrpSpPr>
            <p:cNvPr id="165" name="Rectangle 90"/>
            <p:cNvGrpSpPr/>
            <p:nvPr/>
          </p:nvGrpSpPr>
          <p:grpSpPr>
            <a:xfrm>
              <a:off x="0" y="788119"/>
              <a:ext cx="7772400" cy="637541"/>
              <a:chOff x="0" y="0"/>
              <a:chExt cx="7772400" cy="637540"/>
            </a:xfrm>
          </p:grpSpPr>
          <p:sp>
            <p:nvSpPr>
              <p:cNvPr id="163" name="Rectangle"/>
              <p:cNvSpPr/>
              <p:nvPr/>
            </p:nvSpPr>
            <p:spPr>
              <a:xfrm>
                <a:off x="0" y="65182"/>
                <a:ext cx="7772400" cy="507176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12700" cap="flat">
                <a:solidFill>
                  <a:srgbClr val="0D0D0D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36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endParaRPr/>
              </a:p>
            </p:txBody>
          </p:sp>
          <p:sp>
            <p:nvSpPr>
              <p:cNvPr id="164" name="Quick Guide"/>
              <p:cNvSpPr txBox="1"/>
              <p:nvPr/>
            </p:nvSpPr>
            <p:spPr>
              <a:xfrm>
                <a:off x="0" y="0"/>
                <a:ext cx="7772400" cy="637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3600"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r>
                  <a:t>Quick Guide</a:t>
                </a:r>
              </a:p>
            </p:txBody>
          </p:sp>
        </p:grpSp>
        <p:grpSp>
          <p:nvGrpSpPr>
            <p:cNvPr id="168" name="Rectangle 91"/>
            <p:cNvGrpSpPr/>
            <p:nvPr/>
          </p:nvGrpSpPr>
          <p:grpSpPr>
            <a:xfrm>
              <a:off x="-1" y="87070"/>
              <a:ext cx="7751267" cy="659891"/>
              <a:chOff x="0" y="0"/>
              <a:chExt cx="7751266" cy="659889"/>
            </a:xfrm>
          </p:grpSpPr>
          <p:sp>
            <p:nvSpPr>
              <p:cNvPr id="166" name="Rectangle"/>
              <p:cNvSpPr/>
              <p:nvPr/>
            </p:nvSpPr>
            <p:spPr>
              <a:xfrm>
                <a:off x="0" y="40271"/>
                <a:ext cx="7751267" cy="579347"/>
              </a:xfrm>
              <a:prstGeom prst="rect">
                <a:avLst/>
              </a:prstGeom>
              <a:solidFill>
                <a:srgbClr val="181717">
                  <a:alpha val="50000"/>
                </a:srgbClr>
              </a:solidFill>
              <a:ln w="12700" cap="flat">
                <a:solidFill>
                  <a:srgbClr val="0D0D0D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7" name="ABI Band 1 (0.47  μm)"/>
              <p:cNvSpPr txBox="1"/>
              <p:nvPr/>
            </p:nvSpPr>
            <p:spPr>
              <a:xfrm>
                <a:off x="0" y="-1"/>
                <a:ext cx="7751267" cy="659891"/>
              </a:xfrm>
              <a:prstGeom prst="rect">
                <a:avLst/>
              </a:prstGeom>
              <a:noFill/>
              <a:ln w="12700" cap="flat">
                <a:solidFill>
                  <a:srgbClr val="0D0D0D"/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36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t>          ABI Band 1 (0.47  </a:t>
                </a:r>
                <a:r>
                  <a:rPr>
                    <a:latin typeface="Symbol"/>
                    <a:ea typeface="Symbol"/>
                    <a:cs typeface="Symbol"/>
                    <a:sym typeface="Symbol"/>
                  </a:rPr>
                  <a:t>m</a:t>
                </a:r>
                <a:r>
                  <a:t>m)</a:t>
                </a:r>
              </a:p>
            </p:txBody>
          </p:sp>
        </p:grpSp>
        <p:pic>
          <p:nvPicPr>
            <p:cNvPr id="169" name="Picture 92" descr="Picture 9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529178" y="860798"/>
              <a:ext cx="550844" cy="457201"/>
            </a:xfrm>
            <a:prstGeom prst="rect">
              <a:avLst/>
            </a:prstGeom>
            <a:ln w="12700" cap="flat">
              <a:solidFill>
                <a:srgbClr val="0D0D0D"/>
              </a:solidFill>
              <a:miter lim="400000"/>
            </a:ln>
            <a:effectLst/>
          </p:spPr>
        </p:pic>
        <p:pic>
          <p:nvPicPr>
            <p:cNvPr id="170" name="Picture 93" descr="Picture 9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36350"/>
              <a:ext cx="2077858" cy="1325482"/>
            </a:xfrm>
            <a:prstGeom prst="rect">
              <a:avLst/>
            </a:prstGeom>
            <a:ln w="12700" cap="flat">
              <a:solidFill>
                <a:srgbClr val="0D0D0D"/>
              </a:solidFill>
              <a:miter lim="400000"/>
            </a:ln>
            <a:effectLst/>
          </p:spPr>
        </p:pic>
        <p:pic>
          <p:nvPicPr>
            <p:cNvPr id="171" name="Picture 94" descr="Picture 94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140460" y="860798"/>
              <a:ext cx="457201" cy="457201"/>
            </a:xfrm>
            <a:prstGeom prst="rect">
              <a:avLst/>
            </a:prstGeom>
            <a:ln w="12700" cap="flat">
              <a:solidFill>
                <a:srgbClr val="0D0D0D"/>
              </a:solidFill>
              <a:miter lim="400000"/>
            </a:ln>
            <a:effectLst/>
          </p:spPr>
        </p:pic>
      </p:grpSp>
      <p:sp>
        <p:nvSpPr>
          <p:cNvPr id="175" name="TextBox 6"/>
          <p:cNvSpPr txBox="1"/>
          <p:nvPr/>
        </p:nvSpPr>
        <p:spPr>
          <a:xfrm>
            <a:off x="45813" y="8990541"/>
            <a:ext cx="499015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GOES-16 10.3 µm “Clean” Infrared Window images of Hurricane Dora in the East Pacific Ocean, showing the development of a well-defined eye during the 12-hour period </a:t>
            </a:r>
            <a:r>
              <a:rPr/>
              <a:t>between </a:t>
            </a:r>
            <a:r>
              <a:rPr smtClean="0"/>
              <a:t>14 </a:t>
            </a:r>
            <a:r>
              <a:t>UTC on 26 June (left) and 02 UTC on 27 June 2017 (right). </a:t>
            </a:r>
            <a:r>
              <a:rPr dirty="0"/>
              <a:t>Images are the same scale, showing storm contraction during intensification.  (Credit: CIMSS)</a:t>
            </a:r>
          </a:p>
        </p:txBody>
      </p:sp>
      <p:grpSp>
        <p:nvGrpSpPr>
          <p:cNvPr id="186" name="Group 34"/>
          <p:cNvGrpSpPr/>
          <p:nvPr/>
        </p:nvGrpSpPr>
        <p:grpSpPr>
          <a:xfrm>
            <a:off x="0" y="-2604"/>
            <a:ext cx="7785102" cy="1401636"/>
            <a:chOff x="0" y="0"/>
            <a:chExt cx="7785100" cy="1401634"/>
          </a:xfrm>
        </p:grpSpPr>
        <p:pic>
          <p:nvPicPr>
            <p:cNvPr id="176" name="Picture 37" descr="Picture 3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772400" cy="1371600"/>
            </a:xfrm>
            <a:prstGeom prst="rect">
              <a:avLst/>
            </a:prstGeom>
            <a:ln w="63500" cap="flat">
              <a:noFill/>
              <a:miter lim="400000"/>
            </a:ln>
            <a:effectLst/>
          </p:spPr>
        </p:pic>
        <p:grpSp>
          <p:nvGrpSpPr>
            <p:cNvPr id="179" name="Rectangle 38"/>
            <p:cNvGrpSpPr/>
            <p:nvPr/>
          </p:nvGrpSpPr>
          <p:grpSpPr>
            <a:xfrm>
              <a:off x="0" y="853301"/>
              <a:ext cx="7785100" cy="548333"/>
              <a:chOff x="-12700" y="65182"/>
              <a:chExt cx="7785100" cy="548332"/>
            </a:xfrm>
          </p:grpSpPr>
          <p:sp>
            <p:nvSpPr>
              <p:cNvPr id="177" name="Rectangle"/>
              <p:cNvSpPr/>
              <p:nvPr/>
            </p:nvSpPr>
            <p:spPr>
              <a:xfrm>
                <a:off x="0" y="65182"/>
                <a:ext cx="7772400" cy="507176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635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36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endParaRPr/>
              </a:p>
            </p:txBody>
          </p:sp>
          <p:sp>
            <p:nvSpPr>
              <p:cNvPr id="178" name="“Clean” Infrared Window"/>
              <p:cNvSpPr txBox="1"/>
              <p:nvPr/>
            </p:nvSpPr>
            <p:spPr>
              <a:xfrm>
                <a:off x="-12700" y="101452"/>
                <a:ext cx="7772400" cy="512062"/>
              </a:xfrm>
              <a:prstGeom prst="rect">
                <a:avLst/>
              </a:prstGeom>
              <a:noFill/>
              <a:ln w="635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lvl="2">
                  <a:defRPr sz="2800"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r>
                  <a:rPr lang="en-US" sz="3600" b="1" dirty="0" smtClean="0">
                    <a:latin typeface="Calibri Light" panose="020F0302020204030204" pitchFamily="34" charset="0"/>
                  </a:rPr>
                  <a:t>          </a:t>
                </a:r>
                <a:r>
                  <a:rPr sz="3600" b="1" dirty="0" smtClean="0">
                    <a:latin typeface="Calibri Light" panose="020F0302020204030204" pitchFamily="34" charset="0"/>
                  </a:rPr>
                  <a:t>“</a:t>
                </a:r>
                <a:r>
                  <a:rPr sz="3600" b="1" dirty="0">
                    <a:latin typeface="Calibri Light" panose="020F0302020204030204" pitchFamily="34" charset="0"/>
                  </a:rPr>
                  <a:t>Clean” Infrared Window</a:t>
                </a:r>
              </a:p>
            </p:txBody>
          </p:sp>
        </p:grpSp>
        <p:grpSp>
          <p:nvGrpSpPr>
            <p:cNvPr id="182" name="Rectangle 39"/>
            <p:cNvGrpSpPr/>
            <p:nvPr/>
          </p:nvGrpSpPr>
          <p:grpSpPr>
            <a:xfrm>
              <a:off x="0" y="122924"/>
              <a:ext cx="7751268" cy="646328"/>
              <a:chOff x="-190499" y="35854"/>
              <a:chExt cx="7751267" cy="646326"/>
            </a:xfrm>
          </p:grpSpPr>
          <p:sp>
            <p:nvSpPr>
              <p:cNvPr id="180" name="Rectangle"/>
              <p:cNvSpPr/>
              <p:nvPr/>
            </p:nvSpPr>
            <p:spPr>
              <a:xfrm>
                <a:off x="-190499" y="70982"/>
                <a:ext cx="7751267" cy="579347"/>
              </a:xfrm>
              <a:prstGeom prst="rect">
                <a:avLst/>
              </a:prstGeom>
              <a:solidFill>
                <a:srgbClr val="181717">
                  <a:alpha val="50000"/>
                </a:srgbClr>
              </a:solidFill>
              <a:ln w="635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36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81" name="ABI Band 13 (10.3  μm)"/>
              <p:cNvSpPr txBox="1"/>
              <p:nvPr/>
            </p:nvSpPr>
            <p:spPr>
              <a:xfrm>
                <a:off x="-190499" y="35854"/>
                <a:ext cx="7751267" cy="646326"/>
              </a:xfrm>
              <a:prstGeom prst="rect">
                <a:avLst/>
              </a:prstGeom>
              <a:noFill/>
              <a:ln w="635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36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en-US" dirty="0" smtClean="0"/>
                  <a:t>            ABI </a:t>
                </a:r>
                <a:r>
                  <a:rPr lang="en-US" dirty="0"/>
                  <a:t>Band 13 (10.3  </a:t>
                </a:r>
                <a:r>
                  <a:rPr lang="en-US" dirty="0">
                    <a:latin typeface="Symbol"/>
                    <a:ea typeface="Symbol"/>
                    <a:cs typeface="Symbol"/>
                    <a:sym typeface="Symbol"/>
                  </a:rPr>
                  <a:t>m</a:t>
                </a:r>
                <a:r>
                  <a:rPr lang="en-US" dirty="0"/>
                  <a:t>m)</a:t>
                </a:r>
                <a:endParaRPr dirty="0"/>
              </a:p>
            </p:txBody>
          </p:sp>
        </p:grpSp>
        <p:pic>
          <p:nvPicPr>
            <p:cNvPr id="183" name="Picture 40" descr="Picture 4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529178" y="898715"/>
              <a:ext cx="550844" cy="457201"/>
            </a:xfrm>
            <a:prstGeom prst="rect">
              <a:avLst/>
            </a:prstGeom>
            <a:ln w="63500" cap="flat">
              <a:noFill/>
              <a:miter lim="400000"/>
            </a:ln>
            <a:effectLst/>
          </p:spPr>
        </p:pic>
        <p:pic>
          <p:nvPicPr>
            <p:cNvPr id="184" name="Picture 41" descr="Picture 4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2880" y="222060"/>
              <a:ext cx="1720121" cy="1097278"/>
            </a:xfrm>
            <a:prstGeom prst="rect">
              <a:avLst/>
            </a:prstGeom>
            <a:ln w="63500" cap="flat">
              <a:noFill/>
              <a:miter lim="400000"/>
            </a:ln>
            <a:effectLst/>
          </p:spPr>
        </p:pic>
        <p:pic>
          <p:nvPicPr>
            <p:cNvPr id="185" name="Picture 42" descr="Picture 4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123174" y="898715"/>
              <a:ext cx="457201" cy="457201"/>
            </a:xfrm>
            <a:prstGeom prst="rect">
              <a:avLst/>
            </a:prstGeom>
            <a:ln w="63500" cap="flat">
              <a:noFill/>
              <a:miter lim="400000"/>
            </a:ln>
            <a:effectLst/>
          </p:spPr>
        </p:pic>
      </p:grpSp>
      <p:sp>
        <p:nvSpPr>
          <p:cNvPr id="189" name="Text Box 2"/>
          <p:cNvSpPr/>
          <p:nvPr/>
        </p:nvSpPr>
        <p:spPr>
          <a:xfrm>
            <a:off x="4969529" y="2605292"/>
            <a:ext cx="258446" cy="258446"/>
          </a:xfrm>
          <a:prstGeom prst="rect">
            <a:avLst/>
          </a:prstGeom>
          <a:ln w="12700">
            <a:solidFill>
              <a:srgbClr val="0B050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90" name="2"/>
          <p:cNvSpPr txBox="1"/>
          <p:nvPr/>
        </p:nvSpPr>
        <p:spPr>
          <a:xfrm>
            <a:off x="4966017" y="2593544"/>
            <a:ext cx="223777" cy="31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dirty="0" smtClean="0"/>
              <a:t>2</a:t>
            </a:r>
            <a:endParaRPr dirty="0"/>
          </a:p>
        </p:txBody>
      </p:sp>
      <p:pic>
        <p:nvPicPr>
          <p:cNvPr id="191" name="white_space.jpeg" descr="white_space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673295" y="6381902"/>
            <a:ext cx="1097134" cy="68435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Box 76"/>
          <p:cNvSpPr txBox="1"/>
          <p:nvPr/>
        </p:nvSpPr>
        <p:spPr>
          <a:xfrm>
            <a:off x="2729551" y="8267569"/>
            <a:ext cx="984623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t> 0.64  µm</a:t>
            </a:r>
          </a:p>
        </p:txBody>
      </p:sp>
      <p:sp>
        <p:nvSpPr>
          <p:cNvPr id="193" name="TextBox 76"/>
          <p:cNvSpPr txBox="1"/>
          <p:nvPr/>
        </p:nvSpPr>
        <p:spPr>
          <a:xfrm>
            <a:off x="6275006" y="3245638"/>
            <a:ext cx="117809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t>Wisconsin</a:t>
            </a:r>
          </a:p>
        </p:txBody>
      </p:sp>
      <p:sp>
        <p:nvSpPr>
          <p:cNvPr id="194" name="TextBox 76"/>
          <p:cNvSpPr txBox="1"/>
          <p:nvPr/>
        </p:nvSpPr>
        <p:spPr>
          <a:xfrm>
            <a:off x="2067679" y="3245638"/>
            <a:ext cx="117809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t>Minnesota</a:t>
            </a:r>
          </a:p>
        </p:txBody>
      </p:sp>
      <p:sp>
        <p:nvSpPr>
          <p:cNvPr id="195" name="7.3 µm"/>
          <p:cNvSpPr txBox="1"/>
          <p:nvPr/>
        </p:nvSpPr>
        <p:spPr>
          <a:xfrm>
            <a:off x="1885649" y="6510439"/>
            <a:ext cx="57562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7.3 µm</a:t>
            </a:r>
          </a:p>
        </p:txBody>
      </p:sp>
      <p:sp>
        <p:nvSpPr>
          <p:cNvPr id="196" name="6.9 µm"/>
          <p:cNvSpPr txBox="1"/>
          <p:nvPr/>
        </p:nvSpPr>
        <p:spPr>
          <a:xfrm>
            <a:off x="4334402" y="6510439"/>
            <a:ext cx="57562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6.9 µm</a:t>
            </a:r>
          </a:p>
        </p:txBody>
      </p:sp>
      <p:sp>
        <p:nvSpPr>
          <p:cNvPr id="197" name="Text Box 2"/>
          <p:cNvSpPr/>
          <p:nvPr/>
        </p:nvSpPr>
        <p:spPr>
          <a:xfrm>
            <a:off x="3756977" y="4439654"/>
            <a:ext cx="258446" cy="258446"/>
          </a:xfrm>
          <a:prstGeom prst="rect">
            <a:avLst/>
          </a:prstGeom>
          <a:ln w="12700">
            <a:solidFill>
              <a:srgbClr val="0B0503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98" name="1"/>
          <p:cNvSpPr txBox="1"/>
          <p:nvPr/>
        </p:nvSpPr>
        <p:spPr>
          <a:xfrm>
            <a:off x="3750290" y="4408857"/>
            <a:ext cx="223777" cy="31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dirty="0" smtClean="0"/>
              <a:t>1</a:t>
            </a:r>
            <a:endParaRPr dirty="0"/>
          </a:p>
        </p:txBody>
      </p:sp>
      <p:sp>
        <p:nvSpPr>
          <p:cNvPr id="199" name="Line"/>
          <p:cNvSpPr/>
          <p:nvPr/>
        </p:nvSpPr>
        <p:spPr>
          <a:xfrm flipV="1">
            <a:off x="4026540" y="3818601"/>
            <a:ext cx="488348" cy="621518"/>
          </a:xfrm>
          <a:prstGeom prst="line">
            <a:avLst/>
          </a:prstGeom>
          <a:ln w="12700">
            <a:solidFill>
              <a:srgbClr val="080B07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" name="Line"/>
          <p:cNvSpPr/>
          <p:nvPr/>
        </p:nvSpPr>
        <p:spPr>
          <a:xfrm flipV="1">
            <a:off x="4031973" y="4231704"/>
            <a:ext cx="953359" cy="213689"/>
          </a:xfrm>
          <a:prstGeom prst="line">
            <a:avLst/>
          </a:prstGeom>
          <a:ln w="12700">
            <a:solidFill>
              <a:srgbClr val="080B07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" name="Line"/>
          <p:cNvSpPr/>
          <p:nvPr/>
        </p:nvSpPr>
        <p:spPr>
          <a:xfrm flipH="1">
            <a:off x="4774663" y="2873051"/>
            <a:ext cx="313879" cy="1143196"/>
          </a:xfrm>
          <a:prstGeom prst="line">
            <a:avLst/>
          </a:prstGeom>
          <a:ln w="12700">
            <a:solidFill>
              <a:srgbClr val="080B07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" name="Line"/>
          <p:cNvSpPr/>
          <p:nvPr/>
        </p:nvSpPr>
        <p:spPr>
          <a:xfrm>
            <a:off x="5077602" y="2897161"/>
            <a:ext cx="1" cy="1016995"/>
          </a:xfrm>
          <a:prstGeom prst="line">
            <a:avLst/>
          </a:prstGeom>
          <a:ln w="12700">
            <a:solidFill>
              <a:srgbClr val="080B07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Line"/>
          <p:cNvSpPr/>
          <p:nvPr/>
        </p:nvSpPr>
        <p:spPr>
          <a:xfrm flipV="1">
            <a:off x="4026540" y="4170085"/>
            <a:ext cx="394324" cy="267323"/>
          </a:xfrm>
          <a:prstGeom prst="line">
            <a:avLst/>
          </a:prstGeom>
          <a:ln w="12700">
            <a:solidFill>
              <a:srgbClr val="080B07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4" name="1706627_02Z_DORA_IR.GIF" descr="1706627_02Z_DORA_IR.GI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517889" y="7103376"/>
            <a:ext cx="2409430" cy="180707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05" name="1706626_14Z_DORA_IR.GIF" descr="1706626_14Z_DORA_IR.GI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2464" y="7104246"/>
            <a:ext cx="2398644" cy="179898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65" name="Straight Connector 35"/>
          <p:cNvSpPr/>
          <p:nvPr/>
        </p:nvSpPr>
        <p:spPr>
          <a:xfrm>
            <a:off x="-1" y="1367915"/>
            <a:ext cx="7772402" cy="0"/>
          </a:xfrm>
          <a:prstGeom prst="line">
            <a:avLst/>
          </a:prstGeom>
          <a:noFill/>
          <a:ln w="63500" cap="flat">
            <a:solidFill>
              <a:srgbClr val="0D0D0D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584</Words>
  <Application>Microsoft Macintosh PowerPoint</Application>
  <PresentationFormat>Custom</PresentationFormat>
  <Paragraphs>68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Lindstrom</dc:creator>
  <cp:lastModifiedBy>kbah Bah</cp:lastModifiedBy>
  <cp:revision>16</cp:revision>
  <dcterms:modified xsi:type="dcterms:W3CDTF">2018-06-21T19:03:10Z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B81B77B7-AA40-46B0-85B1-85BFC67B7E96</vt:lpwstr>
  </property>
  <property fmtid="{D5CDD505-2E9C-101B-9397-08002B2CF9AE}" pid="3" name="ArticulatePath">
    <vt:lpwstr>ABIQuickGuide_Band13</vt:lpwstr>
  </property>
</Properties>
</file>