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custDataLst>
    <p:tags r:id="rId6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6350" cap="flat">
              <a:solidFill>
                <a:schemeClr val="accent5"/>
              </a:solidFill>
              <a:prstDash val="solid"/>
              <a:miter lim="800000"/>
            </a:ln>
          </a:left>
          <a:right>
            <a:ln w="6350" cap="flat">
              <a:solidFill>
                <a:schemeClr val="accent5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6350" cap="flat">
              <a:solidFill>
                <a:schemeClr val="accent5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5"/>
              </a:solidFill>
              <a:prstDash val="solid"/>
              <a:miter lim="800000"/>
            </a:ln>
          </a:top>
          <a:bottom>
            <a:ln w="6350" cap="flat">
              <a:solidFill>
                <a:schemeClr val="accent5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3160" y="-21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tags" Target="tags/tag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65888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6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82930" y="1646133"/>
            <a:ext cx="6606541" cy="3501814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71550" y="5282989"/>
            <a:ext cx="5829300" cy="242845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/>
            </a:lvl1pPr>
            <a:lvl2pPr marL="0" indent="388620" algn="ctr">
              <a:buSzTx/>
              <a:buFontTx/>
              <a:buNone/>
              <a:defRPr sz="2000"/>
            </a:lvl2pPr>
            <a:lvl3pPr marL="0" indent="777240" algn="ctr">
              <a:buSzTx/>
              <a:buFontTx/>
              <a:buNone/>
              <a:defRPr sz="2000"/>
            </a:lvl3pPr>
            <a:lvl4pPr marL="0" indent="1165860" algn="ctr">
              <a:buSzTx/>
              <a:buFontTx/>
              <a:buNone/>
              <a:defRPr sz="2000"/>
            </a:lvl4pPr>
            <a:lvl5pPr marL="0" indent="1554480" algn="ctr"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5562124" y="535517"/>
            <a:ext cx="1675925" cy="852403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534352" y="535517"/>
            <a:ext cx="4930618" cy="852403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530304" y="2507618"/>
            <a:ext cx="6703696" cy="4184015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04" y="6731214"/>
            <a:ext cx="6703696" cy="22002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388620">
              <a:buSzTx/>
              <a:buFontTx/>
              <a:buNone/>
              <a:defRPr sz="2000"/>
            </a:lvl2pPr>
            <a:lvl3pPr marL="0" indent="777240">
              <a:buSzTx/>
              <a:buFontTx/>
              <a:buNone/>
              <a:defRPr sz="2000"/>
            </a:lvl3pPr>
            <a:lvl4pPr marL="0" indent="1165860">
              <a:buSzTx/>
              <a:buFontTx/>
              <a:buNone/>
              <a:defRPr sz="2000"/>
            </a:lvl4pPr>
            <a:lvl5pPr marL="0" indent="1554480"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352" y="2677584"/>
            <a:ext cx="3303272" cy="6381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535364" y="535519"/>
            <a:ext cx="6703696" cy="19441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366" y="2465706"/>
            <a:ext cx="3288089" cy="120840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 b="1"/>
            </a:lvl1pPr>
            <a:lvl2pPr marL="0" indent="388620">
              <a:buSzTx/>
              <a:buFontTx/>
              <a:buNone/>
              <a:defRPr sz="2000" b="1"/>
            </a:lvl2pPr>
            <a:lvl3pPr marL="0" indent="777240">
              <a:buSzTx/>
              <a:buFontTx/>
              <a:buNone/>
              <a:defRPr sz="2000" b="1"/>
            </a:lvl3pPr>
            <a:lvl4pPr marL="0" indent="1165860">
              <a:buSzTx/>
              <a:buFontTx/>
              <a:buNone/>
              <a:defRPr sz="2000" b="1"/>
            </a:lvl4pPr>
            <a:lvl5pPr marL="0" indent="1554480">
              <a:buSzTx/>
              <a:buFontTx/>
              <a:buNone/>
              <a:defRPr sz="2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4778" y="2465706"/>
            <a:ext cx="3304283" cy="1208405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0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535364" y="670559"/>
            <a:ext cx="2506803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 marL="616723" indent="-228103">
              <a:defRPr sz="2700"/>
            </a:lvl2pPr>
            <a:lvl3pPr marL="1039558" indent="-262318">
              <a:defRPr sz="2700"/>
            </a:lvl3pPr>
            <a:lvl4pPr marL="1474469" indent="-308610">
              <a:defRPr sz="2700"/>
            </a:lvl4pPr>
            <a:lvl5pPr marL="1863089" indent="-308610"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5364" y="3017520"/>
            <a:ext cx="2506803" cy="559033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3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535364" y="670559"/>
            <a:ext cx="2506803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364" y="3017520"/>
            <a:ext cx="2506803" cy="559033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388620">
              <a:buSzTx/>
              <a:buFontTx/>
              <a:buNone/>
              <a:defRPr sz="1300"/>
            </a:lvl2pPr>
            <a:lvl3pPr marL="0" indent="777240">
              <a:buSzTx/>
              <a:buFontTx/>
              <a:buNone/>
              <a:defRPr sz="1300"/>
            </a:lvl3pPr>
            <a:lvl4pPr marL="0" indent="1165860">
              <a:buSzTx/>
              <a:buFontTx/>
              <a:buNone/>
              <a:defRPr sz="1300"/>
            </a:lvl4pPr>
            <a:lvl5pPr marL="0" indent="1554480">
              <a:buSzTx/>
              <a:buFontTx/>
              <a:buNone/>
              <a:defRPr sz="1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34352" y="535519"/>
            <a:ext cx="6703696" cy="1944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352" y="2677584"/>
            <a:ext cx="6703696" cy="6381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0706" y="9474837"/>
            <a:ext cx="23734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94310" marR="0" indent="-19431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612076" marR="0" indent="-223456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0130" marR="0" indent="-26289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46380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85242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24104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629661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01828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40690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png"/><Relationship Id="rId10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jpeg"/><Relationship Id="rId5" Type="http://schemas.openxmlformats.org/officeDocument/2006/relationships/hyperlink" Target="http://journals.ametsoc.org/doi/abs/10.1175/BAMS-D-15-00230.1" TargetMode="External"/><Relationship Id="rId6" Type="http://schemas.openxmlformats.org/officeDocument/2006/relationships/hyperlink" Target="http://www.goes-r.gov/education/docs/ABI-bands-FS/ABIBand10_LowerLevel_WV-IR_FINAL.pdf" TargetMode="External"/><Relationship Id="rId7" Type="http://schemas.openxmlformats.org/officeDocument/2006/relationships/hyperlink" Target="http://rammb.cira.colostate.edu/training/visit/satellite_chat/20170524" TargetMode="Externa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34"/>
          <p:cNvGrpSpPr/>
          <p:nvPr/>
        </p:nvGrpSpPr>
        <p:grpSpPr>
          <a:xfrm>
            <a:off x="-2" y="-3687"/>
            <a:ext cx="7772403" cy="1371603"/>
            <a:chOff x="0" y="0"/>
            <a:chExt cx="7772400" cy="1371600"/>
          </a:xfrm>
        </p:grpSpPr>
        <p:pic>
          <p:nvPicPr>
            <p:cNvPr id="124" name="Picture 37" descr="Picture 3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772400" cy="137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Picture 40" descr="Picture 40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529178" y="899797"/>
              <a:ext cx="550844" cy="457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Picture 42" descr="Picture 4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123175" y="899797"/>
              <a:ext cx="457201" cy="457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5" name="Straight Connector 35"/>
          <p:cNvSpPr/>
          <p:nvPr/>
        </p:nvSpPr>
        <p:spPr>
          <a:xfrm>
            <a:off x="-1" y="1367915"/>
            <a:ext cx="7772402" cy="0"/>
          </a:xfrm>
          <a:prstGeom prst="line">
            <a:avLst/>
          </a:prstGeom>
          <a:noFill/>
          <a:ln w="635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12" name="TextBox 1"/>
          <p:cNvSpPr/>
          <p:nvPr/>
        </p:nvSpPr>
        <p:spPr>
          <a:xfrm>
            <a:off x="218031" y="6655317"/>
            <a:ext cx="3581403" cy="3046989"/>
          </a:xfrm>
          <a:prstGeom prst="rect">
            <a:avLst/>
          </a:prstGeom>
          <a:solidFill>
            <a:srgbClr val="E2F0D9"/>
          </a:solidFill>
          <a:ln w="28575">
            <a:solidFill>
              <a:srgbClr val="2F5597"/>
            </a:solidFill>
          </a:ln>
        </p:spPr>
        <p:txBody>
          <a:bodyPr lIns="45719" rIns="45719"/>
          <a:lstStyle/>
          <a:p>
            <a:pPr>
              <a:defRPr sz="1600"/>
            </a:pPr>
            <a:endParaRPr/>
          </a:p>
        </p:txBody>
      </p:sp>
      <p:sp>
        <p:nvSpPr>
          <p:cNvPr id="113" name="TextBox 8"/>
          <p:cNvSpPr txBox="1"/>
          <p:nvPr/>
        </p:nvSpPr>
        <p:spPr>
          <a:xfrm>
            <a:off x="64558" y="1512688"/>
            <a:ext cx="3136848" cy="297004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>
                <a:solidFill>
                  <a:srgbClr val="1F4E79"/>
                </a:solidFill>
              </a:defRPr>
            </a:pPr>
            <a:r>
              <a:rPr dirty="0"/>
              <a:t>Why is “Lower-level water vapor” band imagery important?</a:t>
            </a:r>
          </a:p>
          <a:p>
            <a:pPr>
              <a:defRPr sz="1100"/>
            </a:pPr>
            <a:endParaRPr dirty="0"/>
          </a:p>
          <a:p>
            <a:pPr>
              <a:defRPr sz="1200"/>
            </a:pPr>
            <a:r>
              <a:rPr dirty="0"/>
              <a:t>The 7.3 µm “Lower-level water vapor” band is one of three water vapor bands on the </a:t>
            </a:r>
            <a:r>
              <a:rPr dirty="0" smtClean="0"/>
              <a:t>ABI</a:t>
            </a:r>
            <a:r>
              <a:rPr lang="en-US" dirty="0" smtClean="0"/>
              <a:t>.  It typically senses farthest down into the mid-troposphere in cloud-free regions</a:t>
            </a:r>
            <a:r>
              <a:rPr dirty="0" smtClean="0"/>
              <a:t>, </a:t>
            </a:r>
            <a:r>
              <a:rPr lang="en-US" dirty="0" smtClean="0"/>
              <a:t>to around 500-750 </a:t>
            </a:r>
            <a:r>
              <a:rPr lang="en-US" dirty="0" err="1" smtClean="0"/>
              <a:t>hPa</a:t>
            </a:r>
            <a:r>
              <a:rPr lang="en-US" dirty="0" smtClean="0"/>
              <a:t>.  It </a:t>
            </a:r>
            <a:r>
              <a:rPr dirty="0" smtClean="0"/>
              <a:t>is </a:t>
            </a:r>
            <a:r>
              <a:rPr dirty="0"/>
              <a:t>used </a:t>
            </a:r>
            <a:r>
              <a:rPr lang="en-US" dirty="0" smtClean="0"/>
              <a:t>to </a:t>
            </a:r>
            <a:r>
              <a:rPr dirty="0" smtClean="0"/>
              <a:t>track </a:t>
            </a:r>
            <a:r>
              <a:rPr dirty="0"/>
              <a:t>lower-tropospheric winds, </a:t>
            </a:r>
            <a:r>
              <a:rPr dirty="0" smtClean="0"/>
              <a:t>identif</a:t>
            </a:r>
            <a:r>
              <a:rPr lang="en-US" dirty="0" smtClean="0"/>
              <a:t>y</a:t>
            </a:r>
            <a:r>
              <a:rPr dirty="0" smtClean="0"/>
              <a:t> jet </a:t>
            </a:r>
            <a:r>
              <a:rPr dirty="0"/>
              <a:t>streaks, </a:t>
            </a:r>
            <a:r>
              <a:rPr dirty="0" smtClean="0"/>
              <a:t>monitor </a:t>
            </a:r>
            <a:r>
              <a:rPr dirty="0"/>
              <a:t>severe weather potential, </a:t>
            </a:r>
            <a:r>
              <a:rPr dirty="0" smtClean="0"/>
              <a:t>estimat</a:t>
            </a:r>
            <a:r>
              <a:rPr lang="en-US" dirty="0" smtClean="0"/>
              <a:t>e </a:t>
            </a:r>
            <a:r>
              <a:rPr dirty="0" smtClean="0"/>
              <a:t>lower-level </a:t>
            </a:r>
            <a:r>
              <a:rPr dirty="0"/>
              <a:t>moisture (for legacy vertical moisture profiles), </a:t>
            </a:r>
            <a:r>
              <a:rPr dirty="0" smtClean="0"/>
              <a:t>identif</a:t>
            </a:r>
            <a:r>
              <a:rPr lang="en-US" dirty="0" smtClean="0"/>
              <a:t>y</a:t>
            </a:r>
            <a:r>
              <a:rPr dirty="0" smtClean="0"/>
              <a:t> regions </a:t>
            </a:r>
            <a:r>
              <a:rPr dirty="0"/>
              <a:t>where the potential for turbulence exists, </a:t>
            </a:r>
            <a:r>
              <a:rPr dirty="0" smtClean="0"/>
              <a:t>highlight</a:t>
            </a:r>
            <a:r>
              <a:rPr lang="en-US" dirty="0" smtClean="0"/>
              <a:t> </a:t>
            </a:r>
            <a:r>
              <a:rPr dirty="0" smtClean="0"/>
              <a:t>volcanic </a:t>
            </a:r>
            <a:r>
              <a:rPr dirty="0"/>
              <a:t>plumes that are rich </a:t>
            </a:r>
            <a:r>
              <a:rPr dirty="0" smtClean="0"/>
              <a:t>in </a:t>
            </a:r>
            <a:r>
              <a:rPr dirty="0" err="1"/>
              <a:t>sulphur</a:t>
            </a:r>
            <a:r>
              <a:rPr dirty="0"/>
              <a:t> dioxide (</a:t>
            </a:r>
            <a:r>
              <a:rPr dirty="0" smtClean="0"/>
              <a:t>SO</a:t>
            </a:r>
            <a:r>
              <a:rPr baseline="-25000" dirty="0" smtClean="0"/>
              <a:t>2</a:t>
            </a:r>
            <a:r>
              <a:rPr dirty="0" smtClean="0"/>
              <a:t>)</a:t>
            </a:r>
            <a:r>
              <a:rPr lang="en-US" dirty="0" smtClean="0"/>
              <a:t> and track Lake-Effect snow bands. </a:t>
            </a:r>
            <a:endParaRPr dirty="0"/>
          </a:p>
        </p:txBody>
      </p:sp>
      <p:sp>
        <p:nvSpPr>
          <p:cNvPr id="116" name="TextBox 3"/>
          <p:cNvSpPr txBox="1"/>
          <p:nvPr/>
        </p:nvSpPr>
        <p:spPr>
          <a:xfrm>
            <a:off x="228600" y="7926050"/>
            <a:ext cx="3514728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sz="1400" b="1"/>
            </a:pPr>
            <a:r>
              <a:rPr dirty="0" smtClean="0"/>
              <a:t>Input into Baseline Products:</a:t>
            </a:r>
            <a:r>
              <a:rPr b="0" dirty="0" smtClean="0"/>
              <a:t> </a:t>
            </a:r>
            <a:r>
              <a:rPr sz="1200" b="0" dirty="0" smtClean="0"/>
              <a:t>The 7.3 µm imagery is used in the creation of Derived Motion Winds</a:t>
            </a:r>
            <a:r>
              <a:rPr lang="en-US" sz="1200" b="0" dirty="0" smtClean="0"/>
              <a:t>, the Cloud Mask, Stability Indices,</a:t>
            </a:r>
            <a:r>
              <a:rPr sz="1200" b="0" dirty="0" smtClean="0"/>
              <a:t> Total Precipitable Water</a:t>
            </a:r>
            <a:r>
              <a:rPr lang="en-US" sz="1200" b="0" dirty="0" smtClean="0"/>
              <a:t>, Rain Rate,</a:t>
            </a:r>
            <a:r>
              <a:rPr sz="1200" b="0" dirty="0" smtClean="0"/>
              <a:t> </a:t>
            </a:r>
            <a:r>
              <a:rPr lang="en-US" sz="1200" b="0" dirty="0" smtClean="0"/>
              <a:t>and Volcanic Ash </a:t>
            </a:r>
            <a:r>
              <a:rPr sz="1200" b="0" dirty="0" smtClean="0"/>
              <a:t>products. </a:t>
            </a:r>
          </a:p>
          <a:p>
            <a:pPr lvl="1" indent="0">
              <a:defRPr sz="1400" b="1"/>
            </a:pPr>
            <a:endParaRPr sz="1200" b="0" dirty="0" smtClean="0"/>
          </a:p>
          <a:p>
            <a:pPr lvl="1" indent="0">
              <a:defRPr sz="1400" b="1"/>
            </a:pPr>
            <a:r>
              <a:rPr dirty="0" smtClean="0"/>
              <a:t>Application</a:t>
            </a:r>
            <a:r>
              <a:rPr sz="1200" b="0" dirty="0"/>
              <a:t>: Identification of volcanic plumes </a:t>
            </a:r>
            <a:r>
              <a:rPr lang="en-US" sz="1200" b="0" dirty="0" smtClean="0"/>
              <a:t>that </a:t>
            </a:r>
            <a:r>
              <a:rPr sz="1200" b="0" dirty="0" smtClean="0"/>
              <a:t>have </a:t>
            </a:r>
            <a:r>
              <a:rPr sz="1200" b="0" dirty="0"/>
              <a:t>a high concentration of SO</a:t>
            </a:r>
            <a:r>
              <a:rPr sz="1200" b="0" baseline="-25000" dirty="0"/>
              <a:t>2</a:t>
            </a:r>
            <a:r>
              <a:rPr sz="1200" b="0" dirty="0" smtClean="0"/>
              <a:t>.</a:t>
            </a:r>
            <a:endParaRPr sz="1200" b="0" dirty="0"/>
          </a:p>
        </p:txBody>
      </p:sp>
      <p:sp>
        <p:nvSpPr>
          <p:cNvPr id="117" name="TextBox 2"/>
          <p:cNvSpPr txBox="1"/>
          <p:nvPr/>
        </p:nvSpPr>
        <p:spPr>
          <a:xfrm>
            <a:off x="226498" y="6718341"/>
            <a:ext cx="20087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sz="1400" b="1" u="sng"/>
            </a:pPr>
            <a:r>
              <a:rPr dirty="0"/>
              <a:t>Primary Application </a:t>
            </a:r>
            <a:br>
              <a:rPr dirty="0"/>
            </a:br>
            <a:r>
              <a:rPr sz="1200" b="0" u="none" dirty="0"/>
              <a:t>Atmospheric feature identification (jet streaks, dry slots, signatures of potential </a:t>
            </a:r>
            <a:r>
              <a:rPr sz="1200" b="0" u="none" dirty="0" smtClean="0"/>
              <a:t>turbulence</a:t>
            </a:r>
            <a:r>
              <a:rPr lang="en-US" sz="1200" b="0" u="none" smtClean="0"/>
              <a:t>, contrails, </a:t>
            </a:r>
            <a:r>
              <a:rPr lang="en-US" sz="1200" b="0" u="none" dirty="0" smtClean="0"/>
              <a:t>downslope </a:t>
            </a:r>
            <a:r>
              <a:rPr lang="en-US" sz="1200" b="0" u="none" smtClean="0"/>
              <a:t>winds</a:t>
            </a:r>
            <a:r>
              <a:rPr sz="1200" b="0" u="none" smtClean="0"/>
              <a:t>.</a:t>
            </a:r>
            <a:r>
              <a:rPr lang="en-US" sz="1200" b="0" u="none" smtClean="0"/>
              <a:t>, Lake Effect)</a:t>
            </a:r>
            <a:r>
              <a:rPr sz="1200" b="0" u="none" smtClean="0"/>
              <a:t>                                                                                                                                                                                                                  </a:t>
            </a:r>
            <a:endParaRPr sz="1200" b="0" u="none" dirty="0"/>
          </a:p>
        </p:txBody>
      </p:sp>
      <p:sp>
        <p:nvSpPr>
          <p:cNvPr id="118" name="TextBox 15"/>
          <p:cNvSpPr txBox="1"/>
          <p:nvPr/>
        </p:nvSpPr>
        <p:spPr>
          <a:xfrm>
            <a:off x="217511" y="6369677"/>
            <a:ext cx="358244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1F4E79"/>
                </a:solidFill>
              </a:defRPr>
            </a:lvl1pPr>
          </a:lstStyle>
          <a:p>
            <a:r>
              <a:t>Impact on Operations</a:t>
            </a:r>
          </a:p>
        </p:txBody>
      </p:sp>
      <p:sp>
        <p:nvSpPr>
          <p:cNvPr id="119" name="TextBox 17"/>
          <p:cNvSpPr/>
          <p:nvPr/>
        </p:nvSpPr>
        <p:spPr>
          <a:xfrm>
            <a:off x="3952875" y="6659550"/>
            <a:ext cx="3591753" cy="3046989"/>
          </a:xfrm>
          <a:prstGeom prst="rect">
            <a:avLst/>
          </a:prstGeom>
          <a:solidFill>
            <a:srgbClr val="FBE5D6"/>
          </a:solidFill>
          <a:ln w="28575">
            <a:solidFill>
              <a:srgbClr val="1F4E79"/>
            </a:solidFill>
          </a:ln>
        </p:spPr>
        <p:txBody>
          <a:bodyPr lIns="45719" rIns="45719"/>
          <a:lstStyle/>
          <a:p>
            <a:pPr>
              <a:defRPr sz="1600"/>
            </a:pPr>
            <a:endParaRPr/>
          </a:p>
        </p:txBody>
      </p:sp>
      <p:sp>
        <p:nvSpPr>
          <p:cNvPr id="120" name="TextBox 19"/>
          <p:cNvSpPr txBox="1"/>
          <p:nvPr/>
        </p:nvSpPr>
        <p:spPr>
          <a:xfrm>
            <a:off x="3991388" y="7642543"/>
            <a:ext cx="3514727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sz="1400" b="1"/>
            </a:pPr>
            <a:r>
              <a:rPr dirty="0"/>
              <a:t>Interpretation of water vapor imagery: </a:t>
            </a:r>
            <a:r>
              <a:rPr sz="1200" b="0" dirty="0"/>
              <a:t>The “water vapor” bands are technically infrared bands which sense the mean temperature of a </a:t>
            </a:r>
            <a:r>
              <a:rPr sz="1200" b="0" u="sng" dirty="0"/>
              <a:t>layer</a:t>
            </a:r>
            <a:r>
              <a:rPr sz="1200" b="0" dirty="0"/>
              <a:t> of moisture — a layer whose altitude and depth can vary, depending on both the temperature/moisture profile of the atmospheric column </a:t>
            </a:r>
            <a:r>
              <a:rPr sz="1200" b="0" u="sng" dirty="0"/>
              <a:t>and</a:t>
            </a:r>
            <a:r>
              <a:rPr sz="1200" b="0" dirty="0"/>
              <a:t> the satellite viewing angle. </a:t>
            </a:r>
            <a:r>
              <a:rPr lang="en-US" sz="1200" b="0" dirty="0" smtClean="0"/>
              <a:t>W</a:t>
            </a:r>
            <a:r>
              <a:rPr sz="1200" b="0" dirty="0" smtClean="0"/>
              <a:t>ater </a:t>
            </a:r>
            <a:r>
              <a:rPr sz="1200" b="0" dirty="0"/>
              <a:t>vapor weighting function plots </a:t>
            </a:r>
            <a:r>
              <a:rPr lang="en-US" sz="1200" b="0" dirty="0" smtClean="0"/>
              <a:t>may help you </a:t>
            </a:r>
            <a:r>
              <a:rPr sz="1200" b="0" dirty="0" smtClean="0"/>
              <a:t>correctly  </a:t>
            </a:r>
            <a:r>
              <a:rPr sz="1200" b="0" dirty="0"/>
              <a:t>interpret the three-dimensional aspects of patterns displayed on water vapor imagery</a:t>
            </a:r>
            <a:r>
              <a:rPr sz="1200" b="0" dirty="0" smtClean="0"/>
              <a:t>.</a:t>
            </a:r>
            <a:r>
              <a:rPr lang="en-US" sz="1200" b="0" dirty="0" smtClean="0"/>
              <a:t>  Band 8 and Band 9 Quick Guides contain  simple plots.</a:t>
            </a:r>
            <a:endParaRPr sz="1200" b="0" dirty="0"/>
          </a:p>
        </p:txBody>
      </p:sp>
      <p:sp>
        <p:nvSpPr>
          <p:cNvPr id="121" name="TextBox 21"/>
          <p:cNvSpPr txBox="1"/>
          <p:nvPr/>
        </p:nvSpPr>
        <p:spPr>
          <a:xfrm>
            <a:off x="4028861" y="6676738"/>
            <a:ext cx="2008701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sz="1400" b="1"/>
            </a:pPr>
            <a:r>
              <a:rPr dirty="0"/>
              <a:t>Regions of dense cloudiness:</a:t>
            </a:r>
            <a:r>
              <a:rPr sz="1200" b="0" dirty="0"/>
              <a:t> The presence of optically-dense clouds obstructs the view of lower altitude moisture features. </a:t>
            </a:r>
          </a:p>
        </p:txBody>
      </p:sp>
      <p:sp>
        <p:nvSpPr>
          <p:cNvPr id="122" name="TextBox 22"/>
          <p:cNvSpPr txBox="1"/>
          <p:nvPr/>
        </p:nvSpPr>
        <p:spPr>
          <a:xfrm>
            <a:off x="3943327" y="6377639"/>
            <a:ext cx="359175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1F4E79"/>
                </a:solidFill>
              </a:defRPr>
            </a:lvl1pPr>
          </a:lstStyle>
          <a:p>
            <a:r>
              <a:t>Limitations</a:t>
            </a:r>
          </a:p>
        </p:txBody>
      </p:sp>
      <p:sp>
        <p:nvSpPr>
          <p:cNvPr id="123" name="Rectangle 33"/>
          <p:cNvSpPr txBox="1"/>
          <p:nvPr/>
        </p:nvSpPr>
        <p:spPr>
          <a:xfrm>
            <a:off x="197924" y="9746884"/>
            <a:ext cx="749080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Contributors: Scott </a:t>
            </a:r>
            <a:r>
              <a:rPr dirty="0" err="1"/>
              <a:t>Bachmeier</a:t>
            </a:r>
            <a:r>
              <a:rPr dirty="0"/>
              <a:t>, Tim </a:t>
            </a:r>
            <a:r>
              <a:rPr dirty="0" err="1"/>
              <a:t>Schmit</a:t>
            </a:r>
            <a:r>
              <a:rPr dirty="0"/>
              <a:t>, Jordan </a:t>
            </a:r>
            <a:r>
              <a:rPr dirty="0" err="1"/>
              <a:t>Gerth</a:t>
            </a:r>
            <a:r>
              <a:rPr dirty="0"/>
              <a:t> (UW-Madison CIMSS/NOAA)         </a:t>
            </a:r>
            <a:r>
              <a:rPr lang="en-US" dirty="0" smtClean="0"/>
              <a:t>September </a:t>
            </a:r>
            <a:r>
              <a:rPr dirty="0" smtClean="0"/>
              <a:t>2017</a:t>
            </a:r>
            <a:endParaRPr dirty="0"/>
          </a:p>
        </p:txBody>
      </p:sp>
      <p:pic>
        <p:nvPicPr>
          <p:cNvPr id="137" name="Picture 4" descr="Picture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45670" y="9719038"/>
            <a:ext cx="468915" cy="341029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22"/>
          <p:cNvSpPr txBox="1"/>
          <p:nvPr/>
        </p:nvSpPr>
        <p:spPr>
          <a:xfrm>
            <a:off x="223308" y="4549804"/>
            <a:ext cx="396580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1F4E79"/>
                </a:solidFill>
              </a:defRPr>
            </a:lvl1pPr>
          </a:lstStyle>
          <a:p>
            <a:r>
              <a:t>Comparison of ABI Water Vapor Bands</a:t>
            </a:r>
          </a:p>
        </p:txBody>
      </p:sp>
      <p:pic>
        <p:nvPicPr>
          <p:cNvPr id="139" name="wv_thick_clouds.jpg" descr="wv_thick_clouds.jpg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33158" y="6755462"/>
            <a:ext cx="1242714" cy="873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Band10_18May2017_2157_bigLabel.png" descr="Band10_18May2017_2157_bigLabel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419856" y="1572768"/>
            <a:ext cx="4240046" cy="2907792"/>
          </a:xfrm>
          <a:prstGeom prst="rect">
            <a:avLst/>
          </a:prstGeom>
          <a:ln w="50800">
            <a:solidFill>
              <a:schemeClr val="tx1"/>
            </a:solidFill>
            <a:miter lim="400000"/>
          </a:ln>
        </p:spPr>
      </p:pic>
      <p:pic>
        <p:nvPicPr>
          <p:cNvPr id="141" name="g16_b10_example.jpeg" descr="g16_b10_example.jpeg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28656" y="6823492"/>
            <a:ext cx="1388184" cy="90069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Rectangle"/>
          <p:cNvSpPr/>
          <p:nvPr/>
        </p:nvSpPr>
        <p:spPr>
          <a:xfrm>
            <a:off x="3416132" y="4181764"/>
            <a:ext cx="456214" cy="25071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" y="4572000"/>
            <a:ext cx="5417004" cy="189102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372497" y="4716174"/>
            <a:ext cx="2340528" cy="1661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27432" rIns="27432" bIns="27432" rtlCol="0" anchor="ctr"/>
          <a:lstStyle/>
          <a:p>
            <a:pPr algn="ctr"/>
            <a:r>
              <a:rPr lang="en-US" sz="1200" dirty="0" smtClean="0">
                <a:latin typeface="+mj-lt"/>
              </a:rPr>
              <a:t>Left: </a:t>
            </a:r>
            <a:r>
              <a:rPr lang="en-US" sz="1200" dirty="0">
                <a:latin typeface="+mj-lt"/>
              </a:rPr>
              <a:t>U.S. Standard Atmosphere Earth-emitted temperatures </a:t>
            </a:r>
            <a:r>
              <a:rPr lang="en-US" sz="1200" dirty="0" smtClean="0">
                <a:latin typeface="+mj-lt"/>
              </a:rPr>
              <a:t>and spectral responses for </a:t>
            </a:r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ABI</a:t>
            </a:r>
            <a:r>
              <a:rPr lang="en-US" sz="1200" dirty="0" smtClean="0">
                <a:latin typeface="+mj-lt"/>
              </a:rPr>
              <a:t> and 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GOES-13</a:t>
            </a:r>
            <a:r>
              <a:rPr lang="en-US" sz="1200" dirty="0" smtClean="0">
                <a:latin typeface="+mj-lt"/>
              </a:rPr>
              <a:t> Water Vapor Channels.  The Legacy channel (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6.5 </a:t>
            </a:r>
            <a:r>
              <a:rPr lang="en-US" sz="1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1200" dirty="0" smtClean="0">
                <a:latin typeface="+mj-lt"/>
              </a:rPr>
              <a:t>) covers much of the </a:t>
            </a:r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6.2 </a:t>
            </a:r>
            <a:r>
              <a:rPr lang="en-US" sz="12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m</a:t>
            </a:r>
            <a:r>
              <a:rPr lang="en-US" sz="1200" dirty="0" smtClean="0">
                <a:latin typeface="+mj-lt"/>
              </a:rPr>
              <a:t> and </a:t>
            </a:r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6.9 </a:t>
            </a:r>
            <a:r>
              <a:rPr lang="en-US" sz="12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m 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and</a:t>
            </a:r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 7.3 </a:t>
            </a:r>
            <a:r>
              <a:rPr lang="en-US" sz="1200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>
                <a:solidFill>
                  <a:srgbClr val="0000FF"/>
                </a:solidFill>
                <a:latin typeface="+mj-lt"/>
              </a:rPr>
              <a:t>m </a:t>
            </a:r>
            <a:r>
              <a:rPr lang="en-US" sz="1200" dirty="0" smtClean="0">
                <a:latin typeface="+mj-lt"/>
              </a:rPr>
              <a:t>bands on </a:t>
            </a:r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ABI</a:t>
            </a:r>
            <a:r>
              <a:rPr lang="en-US" sz="1200" dirty="0" smtClean="0">
                <a:latin typeface="+mj-lt"/>
              </a:rPr>
              <a:t>  (Figure:  Mat </a:t>
            </a:r>
            <a:r>
              <a:rPr lang="en-US" sz="1200" dirty="0" err="1" smtClean="0">
                <a:latin typeface="+mj-lt"/>
              </a:rPr>
              <a:t>Gunshor</a:t>
            </a:r>
            <a:r>
              <a:rPr lang="en-US" sz="1200" dirty="0" smtClean="0">
                <a:latin typeface="+mj-lt"/>
              </a:rPr>
              <a:t>, CIMSS)</a:t>
            </a:r>
            <a:endParaRPr lang="en-US" sz="12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64452" y="5181599"/>
            <a:ext cx="53956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6.5 </a:t>
            </a: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ymbol" panose="05050102010706020507" pitchFamily="18" charset="2"/>
                <a:sym typeface="Calibri"/>
              </a:rPr>
              <a:t>m</a:t>
            </a: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m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09800" y="5943598"/>
            <a:ext cx="53956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6.2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</a:rPr>
              <a:t>m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76600" y="5943600"/>
            <a:ext cx="53956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6.9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</a:rPr>
              <a:t>m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</a:t>
            </a:r>
          </a:p>
        </p:txBody>
      </p:sp>
      <p:sp>
        <p:nvSpPr>
          <p:cNvPr id="36" name="ABI Band 13 (10.3  μm)"/>
          <p:cNvSpPr txBox="1"/>
          <p:nvPr/>
        </p:nvSpPr>
        <p:spPr>
          <a:xfrm>
            <a:off x="0" y="152400"/>
            <a:ext cx="7751271" cy="57607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algn="ctr"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smtClean="0"/>
              <a:t>ABI </a:t>
            </a:r>
            <a:r>
              <a:rPr dirty="0"/>
              <a:t>Band </a:t>
            </a:r>
            <a:r>
              <a:rPr dirty="0" smtClean="0"/>
              <a:t>1</a:t>
            </a:r>
            <a:r>
              <a:rPr lang="en-US" dirty="0" smtClean="0"/>
              <a:t>0</a:t>
            </a:r>
            <a:r>
              <a:rPr dirty="0" smtClean="0"/>
              <a:t> (</a:t>
            </a:r>
            <a:r>
              <a:rPr lang="en-US" dirty="0"/>
              <a:t>7</a:t>
            </a:r>
            <a:r>
              <a:rPr dirty="0" smtClean="0"/>
              <a:t>.3 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m</a:t>
            </a:r>
            <a:r>
              <a:rPr dirty="0"/>
              <a:t>m)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56233" y="5943600"/>
            <a:ext cx="53956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7.3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</a:rPr>
              <a:t>m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</a:t>
            </a:r>
          </a:p>
        </p:txBody>
      </p:sp>
      <p:sp>
        <p:nvSpPr>
          <p:cNvPr id="42" name="Rectangle"/>
          <p:cNvSpPr/>
          <p:nvPr/>
        </p:nvSpPr>
        <p:spPr>
          <a:xfrm>
            <a:off x="0" y="886968"/>
            <a:ext cx="7772403" cy="50717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3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US" b="1" dirty="0" smtClean="0"/>
              <a:t>Quick Guide</a:t>
            </a:r>
            <a:endParaRPr b="1" dirty="0"/>
          </a:p>
        </p:txBody>
      </p:sp>
      <p:pic>
        <p:nvPicPr>
          <p:cNvPr id="43" name="Picture 41" descr="Picture 41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82880" y="219456"/>
            <a:ext cx="1720120" cy="109728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4" name="Picture 40" descr="Picture 4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29180" y="896112"/>
            <a:ext cx="550844" cy="4572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5" name="Picture 42" descr="Picture 4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23176" y="896112"/>
            <a:ext cx="457201" cy="4572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46" name="Straight Connector 45"/>
          <p:cNvCxnSpPr/>
          <p:nvPr/>
        </p:nvCxnSpPr>
        <p:spPr>
          <a:xfrm flipH="1" flipV="1">
            <a:off x="19807" y="1371600"/>
            <a:ext cx="7752593" cy="16366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"/>
    </p:custData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16_vis_wv_hcr.jpeg" descr="g16_vis_wv_hcr.jpeg"/>
          <p:cNvPicPr>
            <a:picLocks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2070618" y="1854114"/>
            <a:ext cx="5576381" cy="408970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45" name="TextBox 37"/>
          <p:cNvSpPr txBox="1"/>
          <p:nvPr/>
        </p:nvSpPr>
        <p:spPr>
          <a:xfrm>
            <a:off x="64042" y="1855628"/>
            <a:ext cx="1786134" cy="3970318"/>
          </a:xfrm>
          <a:prstGeom prst="rect">
            <a:avLst/>
          </a:prstGeom>
          <a:solidFill>
            <a:srgbClr val="1F4E79"/>
          </a:solidFill>
          <a:ln>
            <a:solidFill>
              <a:srgbClr val="1F4E7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0" rIns="91440">
            <a:spAutoFit/>
          </a:bodyPr>
          <a:lstStyle/>
          <a:p>
            <a:pPr marL="402336" indent="400050">
              <a:defRPr sz="1200" b="1">
                <a:solidFill>
                  <a:srgbClr val="FFFFFF"/>
                </a:solidFill>
              </a:defRPr>
            </a:pPr>
            <a:endParaRPr lang="en-US" dirty="0" smtClean="0"/>
          </a:p>
          <a:p>
            <a:pPr marL="402336">
              <a:defRPr sz="1200" b="1">
                <a:solidFill>
                  <a:srgbClr val="FFFFFF"/>
                </a:solidFill>
              </a:defRPr>
            </a:pPr>
            <a:r>
              <a:rPr dirty="0" smtClean="0"/>
              <a:t>Horizontal </a:t>
            </a:r>
            <a:r>
              <a:rPr dirty="0"/>
              <a:t>convective rolls</a:t>
            </a:r>
          </a:p>
          <a:p>
            <a:pPr marL="402336">
              <a:defRPr sz="1200" b="1">
                <a:solidFill>
                  <a:srgbClr val="FFFFFF"/>
                </a:solidFill>
              </a:defRPr>
            </a:pPr>
            <a:endParaRPr dirty="0"/>
          </a:p>
          <a:p>
            <a:pPr marL="402336">
              <a:defRPr sz="1200" b="1">
                <a:solidFill>
                  <a:srgbClr val="FFFFFF"/>
                </a:solidFill>
              </a:defRPr>
            </a:pPr>
            <a:r>
              <a:rPr dirty="0" err="1"/>
              <a:t>Dryline</a:t>
            </a:r>
            <a:endParaRPr dirty="0"/>
          </a:p>
          <a:p>
            <a:pPr marL="402336">
              <a:defRPr sz="1200" b="1">
                <a:solidFill>
                  <a:srgbClr val="FFFFFF"/>
                </a:solidFill>
              </a:defRPr>
            </a:pPr>
            <a:endParaRPr dirty="0"/>
          </a:p>
          <a:p>
            <a:pPr marL="402336" lvl="1" indent="0">
              <a:defRPr sz="1200" b="1">
                <a:solidFill>
                  <a:srgbClr val="FFFFFF"/>
                </a:solidFill>
              </a:defRPr>
            </a:pPr>
            <a:r>
              <a:rPr dirty="0"/>
              <a:t>To the east of </a:t>
            </a:r>
            <a:r>
              <a:rPr lang="en-US" dirty="0" smtClean="0"/>
              <a:t>the </a:t>
            </a:r>
            <a:r>
              <a:rPr dirty="0" err="1" smtClean="0"/>
              <a:t>dryline</a:t>
            </a:r>
            <a:r>
              <a:rPr dirty="0" smtClean="0"/>
              <a:t> oriented </a:t>
            </a:r>
            <a:r>
              <a:rPr dirty="0"/>
              <a:t>N-S along the Texas / New Mexico </a:t>
            </a:r>
            <a:r>
              <a:rPr dirty="0" smtClean="0"/>
              <a:t>border</a:t>
            </a:r>
            <a:r>
              <a:rPr lang="en-US" dirty="0"/>
              <a:t>,</a:t>
            </a:r>
            <a:r>
              <a:rPr dirty="0" smtClean="0"/>
              <a:t> </a:t>
            </a:r>
            <a:r>
              <a:rPr dirty="0"/>
              <a:t>strong southerly winds </a:t>
            </a:r>
            <a:r>
              <a:rPr lang="en-US" dirty="0" smtClean="0"/>
              <a:t>caused </a:t>
            </a:r>
            <a:r>
              <a:rPr dirty="0" smtClean="0"/>
              <a:t>blowing dust</a:t>
            </a:r>
            <a:r>
              <a:rPr lang="en-US" dirty="0" smtClean="0"/>
              <a:t>;  </a:t>
            </a:r>
            <a:r>
              <a:rPr dirty="0" smtClean="0"/>
              <a:t>plumes </a:t>
            </a:r>
            <a:r>
              <a:rPr dirty="0"/>
              <a:t>of lofted dust were organized into horizontal convective rolls aligned parallel to the wind flow </a:t>
            </a:r>
            <a:endParaRPr i="1" dirty="0"/>
          </a:p>
        </p:txBody>
      </p:sp>
      <p:sp>
        <p:nvSpPr>
          <p:cNvPr id="146" name="TextBox 3"/>
          <p:cNvSpPr txBox="1"/>
          <p:nvPr/>
        </p:nvSpPr>
        <p:spPr>
          <a:xfrm>
            <a:off x="19807" y="1452141"/>
            <a:ext cx="227658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1F4E79"/>
                </a:solidFill>
              </a:defRPr>
            </a:lvl1pPr>
          </a:lstStyle>
          <a:p>
            <a:r>
              <a:t>Image Interpretation</a:t>
            </a:r>
          </a:p>
        </p:txBody>
      </p:sp>
      <p:sp>
        <p:nvSpPr>
          <p:cNvPr id="147" name="Rectangle 14"/>
          <p:cNvSpPr/>
          <p:nvPr/>
        </p:nvSpPr>
        <p:spPr>
          <a:xfrm>
            <a:off x="5267377" y="6654724"/>
            <a:ext cx="2084216" cy="265785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defRPr b="1" u="sng">
                <a:solidFill>
                  <a:srgbClr val="2F5597"/>
                </a:solidFill>
              </a:defRPr>
            </a:pPr>
            <a:r>
              <a:rPr dirty="0"/>
              <a:t>Resources</a:t>
            </a:r>
          </a:p>
          <a:p>
            <a:pPr algn="ctr">
              <a:lnSpc>
                <a:spcPct val="107000"/>
              </a:lnSpc>
              <a:spcBef>
                <a:spcPts val="800"/>
              </a:spcBef>
              <a:defRPr sz="1200" b="1"/>
            </a:pPr>
            <a:r>
              <a:rPr dirty="0"/>
              <a:t>BAMS Article</a:t>
            </a:r>
            <a:br>
              <a:rPr dirty="0"/>
            </a:br>
            <a:r>
              <a:rPr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Schmit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 et al., 2017 </a:t>
            </a:r>
          </a:p>
          <a:p>
            <a:pPr algn="ctr">
              <a:lnSpc>
                <a:spcPct val="107000"/>
              </a:lnSpc>
              <a:spcBef>
                <a:spcPts val="800"/>
              </a:spcBef>
              <a:defRPr sz="1200" b="1"/>
            </a:pPr>
            <a:r>
              <a:rPr dirty="0"/>
              <a:t>GOES-R.gov</a:t>
            </a:r>
            <a:br>
              <a:rPr dirty="0"/>
            </a:b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rPr>
              <a:t>ABI Band 10 Fact Sheet</a:t>
            </a:r>
          </a:p>
          <a:p>
            <a:pPr algn="ctr">
              <a:lnSpc>
                <a:spcPct val="107000"/>
              </a:lnSpc>
              <a:spcBef>
                <a:spcPts val="800"/>
              </a:spcBef>
              <a:defRPr sz="1200" b="1"/>
            </a:pPr>
            <a:r>
              <a:rPr dirty="0"/>
              <a:t>VISIT Satellite Chat</a:t>
            </a:r>
            <a:br>
              <a:rPr dirty="0"/>
            </a:b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/>
              </a:rPr>
              <a:t>GOES-16 Water Vapor Band </a:t>
            </a:r>
            <a:r>
              <a:rPr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/>
              </a:rPr>
              <a:t>Ororgraphic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/>
              </a:rPr>
              <a:t> Applications</a:t>
            </a:r>
          </a:p>
          <a:p>
            <a:pPr algn="ctr" defTabSz="457200">
              <a:defRPr sz="1200" b="1" u="sng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7"/>
            </a:endParaRPr>
          </a:p>
          <a:p>
            <a:pPr algn="ctr" defTabSz="457200">
              <a:defRPr sz="1200" b="1" u="sng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 smtClean="0"/>
              <a:t>Hyper</a:t>
            </a:r>
            <a:r>
              <a:rPr dirty="0" smtClean="0"/>
              <a:t>links </a:t>
            </a:r>
            <a:r>
              <a:rPr dirty="0"/>
              <a:t>do not work in AWIPS but they do in </a:t>
            </a:r>
            <a:r>
              <a:rPr dirty="0" err="1"/>
              <a:t>VLab</a:t>
            </a:r>
            <a:endParaRPr dirty="0"/>
          </a:p>
        </p:txBody>
      </p:sp>
      <p:grpSp>
        <p:nvGrpSpPr>
          <p:cNvPr id="150" name="Text Box 2"/>
          <p:cNvGrpSpPr/>
          <p:nvPr/>
        </p:nvGrpSpPr>
        <p:grpSpPr>
          <a:xfrm>
            <a:off x="175946" y="2114572"/>
            <a:ext cx="258447" cy="312648"/>
            <a:chOff x="0" y="-12700"/>
            <a:chExt cx="258446" cy="312647"/>
          </a:xfrm>
        </p:grpSpPr>
        <p:sp>
          <p:nvSpPr>
            <p:cNvPr id="148" name="Square"/>
            <p:cNvSpPr/>
            <p:nvPr/>
          </p:nvSpPr>
          <p:spPr>
            <a:xfrm>
              <a:off x="0" y="0"/>
              <a:ext cx="258446" cy="258446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 sz="1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" name="1"/>
            <p:cNvSpPr txBox="1"/>
            <p:nvPr/>
          </p:nvSpPr>
          <p:spPr>
            <a:xfrm>
              <a:off x="0" y="-12700"/>
              <a:ext cx="258446" cy="312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400" b="1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dirty="0"/>
                <a:t>1</a:t>
              </a:r>
            </a:p>
          </p:txBody>
        </p:sp>
      </p:grpSp>
      <p:grpSp>
        <p:nvGrpSpPr>
          <p:cNvPr id="153" name="Text Box 2"/>
          <p:cNvGrpSpPr/>
          <p:nvPr/>
        </p:nvGrpSpPr>
        <p:grpSpPr>
          <a:xfrm>
            <a:off x="183261" y="2587194"/>
            <a:ext cx="258447" cy="322843"/>
            <a:chOff x="0" y="0"/>
            <a:chExt cx="258446" cy="322842"/>
          </a:xfrm>
        </p:grpSpPr>
        <p:sp>
          <p:nvSpPr>
            <p:cNvPr id="151" name="Square"/>
            <p:cNvSpPr/>
            <p:nvPr/>
          </p:nvSpPr>
          <p:spPr>
            <a:xfrm>
              <a:off x="0" y="0"/>
              <a:ext cx="258446" cy="258446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 sz="1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2"/>
            <p:cNvSpPr txBox="1"/>
            <p:nvPr/>
          </p:nvSpPr>
          <p:spPr>
            <a:xfrm>
              <a:off x="0" y="0"/>
              <a:ext cx="258446" cy="3228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400" b="1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dirty="0"/>
                <a:t>2</a:t>
              </a:r>
            </a:p>
          </p:txBody>
        </p:sp>
      </p:grpSp>
      <p:sp>
        <p:nvSpPr>
          <p:cNvPr id="154" name="Straight Arrow Connector 66"/>
          <p:cNvSpPr/>
          <p:nvPr/>
        </p:nvSpPr>
        <p:spPr>
          <a:xfrm flipH="1" flipV="1">
            <a:off x="3163658" y="8084449"/>
            <a:ext cx="439061" cy="425375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Straight Arrow Connector 67"/>
          <p:cNvSpPr/>
          <p:nvPr/>
        </p:nvSpPr>
        <p:spPr>
          <a:xfrm flipV="1">
            <a:off x="4335714" y="8692051"/>
            <a:ext cx="719408" cy="459569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" name="Straight Arrow Connector 68"/>
          <p:cNvSpPr/>
          <p:nvPr/>
        </p:nvSpPr>
        <p:spPr>
          <a:xfrm>
            <a:off x="4335714" y="9151619"/>
            <a:ext cx="576518" cy="382761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9" name="Text Box 2"/>
          <p:cNvGrpSpPr/>
          <p:nvPr/>
        </p:nvGrpSpPr>
        <p:grpSpPr>
          <a:xfrm>
            <a:off x="2083602" y="5964117"/>
            <a:ext cx="5550414" cy="269691"/>
            <a:chOff x="0" y="-1"/>
            <a:chExt cx="5550412" cy="269690"/>
          </a:xfrm>
        </p:grpSpPr>
        <p:sp>
          <p:nvSpPr>
            <p:cNvPr id="157" name="Rectangle"/>
            <p:cNvSpPr/>
            <p:nvPr/>
          </p:nvSpPr>
          <p:spPr>
            <a:xfrm>
              <a:off x="0" y="-1"/>
              <a:ext cx="5550412" cy="264439"/>
            </a:xfrm>
            <a:prstGeom prst="rect">
              <a:avLst/>
            </a:prstGeom>
            <a:solidFill>
              <a:srgbClr val="D0CECE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800"/>
                </a:spcBef>
                <a:defRPr sz="1100"/>
              </a:pPr>
              <a:endParaRPr/>
            </a:p>
          </p:txBody>
        </p:sp>
        <p:sp>
          <p:nvSpPr>
            <p:cNvPr id="158" name="Visible (0.64 µm) and Lower-Level Water Vapor (7.3 µm) images, 21:52 UTC on 23 March 2017"/>
            <p:cNvSpPr txBox="1"/>
            <p:nvPr/>
          </p:nvSpPr>
          <p:spPr>
            <a:xfrm>
              <a:off x="0" y="12699"/>
              <a:ext cx="5550412" cy="256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800"/>
                </a:spcBef>
                <a:defRPr sz="1000" i="1"/>
              </a:pPr>
              <a:r>
                <a:rPr dirty="0"/>
                <a:t>Visible (0.64 µm) and Lower-Level Water Vapor (7.3 </a:t>
              </a:r>
              <a:r>
                <a:rPr lang="en-US" dirty="0"/>
                <a:t>µm</a:t>
              </a:r>
              <a:r>
                <a:rPr dirty="0" smtClean="0"/>
                <a:t>) </a:t>
              </a:r>
              <a:r>
                <a:rPr dirty="0"/>
                <a:t>images, 21:52 UTC on 23 March 2017 </a:t>
              </a:r>
            </a:p>
          </p:txBody>
        </p:sp>
      </p:grpSp>
      <p:sp>
        <p:nvSpPr>
          <p:cNvPr id="160" name="Straight Arrow Connector 84"/>
          <p:cNvSpPr/>
          <p:nvPr/>
        </p:nvSpPr>
        <p:spPr>
          <a:xfrm flipH="1" flipV="1">
            <a:off x="3910799" y="1627307"/>
            <a:ext cx="849828" cy="7571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Straight Arrow Connector 78"/>
          <p:cNvSpPr/>
          <p:nvPr/>
        </p:nvSpPr>
        <p:spPr>
          <a:xfrm flipH="1" flipV="1">
            <a:off x="3521135" y="8293302"/>
            <a:ext cx="536479" cy="15335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" name="Straight Arrow Connector 79"/>
          <p:cNvSpPr/>
          <p:nvPr/>
        </p:nvSpPr>
        <p:spPr>
          <a:xfrm flipH="1">
            <a:off x="4406663" y="8556753"/>
            <a:ext cx="142156" cy="897146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5" name="Group 53"/>
          <p:cNvGrpSpPr/>
          <p:nvPr/>
        </p:nvGrpSpPr>
        <p:grpSpPr>
          <a:xfrm>
            <a:off x="-1" y="25399"/>
            <a:ext cx="7772402" cy="1425661"/>
            <a:chOff x="0" y="0"/>
            <a:chExt cx="7772400" cy="1425659"/>
          </a:xfrm>
        </p:grpSpPr>
        <p:grpSp>
          <p:nvGrpSpPr>
            <p:cNvPr id="173" name="Group 55"/>
            <p:cNvGrpSpPr/>
            <p:nvPr/>
          </p:nvGrpSpPr>
          <p:grpSpPr>
            <a:xfrm>
              <a:off x="-1" y="0"/>
              <a:ext cx="7772401" cy="1425660"/>
              <a:chOff x="0" y="0"/>
              <a:chExt cx="7772400" cy="1425659"/>
            </a:xfrm>
          </p:grpSpPr>
          <p:pic>
            <p:nvPicPr>
              <p:cNvPr id="163" name="Picture 89" descr="Picture 89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7772400" cy="1371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66" name="Rectangle 90"/>
              <p:cNvGrpSpPr/>
              <p:nvPr/>
            </p:nvGrpSpPr>
            <p:grpSpPr>
              <a:xfrm>
                <a:off x="0" y="788119"/>
                <a:ext cx="7772400" cy="637541"/>
                <a:chOff x="0" y="0"/>
                <a:chExt cx="7772400" cy="637540"/>
              </a:xfrm>
            </p:grpSpPr>
            <p:sp>
              <p:nvSpPr>
                <p:cNvPr id="164" name="Rectangle"/>
                <p:cNvSpPr/>
                <p:nvPr/>
              </p:nvSpPr>
              <p:spPr>
                <a:xfrm>
                  <a:off x="0" y="65182"/>
                  <a:ext cx="7772400" cy="507176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3600">
                      <a:latin typeface="Calibri Light"/>
                      <a:ea typeface="Calibri Light"/>
                      <a:cs typeface="Calibri Light"/>
                      <a:sym typeface="Calibri Light"/>
                    </a:defRPr>
                  </a:pPr>
                  <a:endParaRPr/>
                </a:p>
              </p:txBody>
            </p:sp>
            <p:sp>
              <p:nvSpPr>
                <p:cNvPr id="165" name="Quick Guide"/>
                <p:cNvSpPr txBox="1"/>
                <p:nvPr/>
              </p:nvSpPr>
              <p:spPr>
                <a:xfrm>
                  <a:off x="0" y="0"/>
                  <a:ext cx="7772400" cy="637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3600">
                      <a:latin typeface="Calibri Light"/>
                      <a:ea typeface="Calibri Light"/>
                      <a:cs typeface="Calibri Light"/>
                      <a:sym typeface="Calibri Light"/>
                    </a:defRPr>
                  </a:lvl1pPr>
                </a:lstStyle>
                <a:p>
                  <a:r>
                    <a:t>Quick Guide</a:t>
                  </a:r>
                </a:p>
              </p:txBody>
            </p:sp>
          </p:grpSp>
          <p:grpSp>
            <p:nvGrpSpPr>
              <p:cNvPr id="169" name="Rectangle 91"/>
              <p:cNvGrpSpPr/>
              <p:nvPr/>
            </p:nvGrpSpPr>
            <p:grpSpPr>
              <a:xfrm>
                <a:off x="-1" y="87070"/>
                <a:ext cx="7751267" cy="659891"/>
                <a:chOff x="0" y="0"/>
                <a:chExt cx="7751266" cy="659889"/>
              </a:xfrm>
            </p:grpSpPr>
            <p:sp>
              <p:nvSpPr>
                <p:cNvPr id="167" name="Rectangle"/>
                <p:cNvSpPr/>
                <p:nvPr/>
              </p:nvSpPr>
              <p:spPr>
                <a:xfrm>
                  <a:off x="0" y="40271"/>
                  <a:ext cx="7751267" cy="579347"/>
                </a:xfrm>
                <a:prstGeom prst="rect">
                  <a:avLst/>
                </a:prstGeom>
                <a:solidFill>
                  <a:srgbClr val="181717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8" name="ABI Band 1 (0.47  μm)"/>
                <p:cNvSpPr txBox="1"/>
                <p:nvPr/>
              </p:nvSpPr>
              <p:spPr>
                <a:xfrm>
                  <a:off x="0" y="-1"/>
                  <a:ext cx="7751267" cy="6598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ctr">
                    <a:defRPr sz="3600">
                      <a:solidFill>
                        <a:srgbClr val="FFFFFF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r>
                    <a:rPr dirty="0"/>
                    <a:t>          ABI Band 1 (0.47  </a:t>
                  </a:r>
                  <a:r>
                    <a:rPr dirty="0">
                      <a:latin typeface="Symbol"/>
                      <a:ea typeface="Symbol"/>
                      <a:cs typeface="Symbol"/>
                      <a:sym typeface="Symbol"/>
                    </a:rPr>
                    <a:t>m</a:t>
                  </a:r>
                  <a:r>
                    <a:rPr dirty="0"/>
                    <a:t>m)</a:t>
                  </a:r>
                </a:p>
              </p:txBody>
            </p:sp>
          </p:grpSp>
          <p:pic>
            <p:nvPicPr>
              <p:cNvPr id="170" name="Picture 92" descr="Picture 92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6529178" y="860798"/>
                <a:ext cx="550844" cy="4572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1" name="Picture 93" descr="Picture 93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-1" y="36350"/>
                <a:ext cx="2077858" cy="13254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2" name="Picture 94" descr="Picture 94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7140460" y="860798"/>
                <a:ext cx="457201" cy="4572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74" name="Straight Connector 88"/>
            <p:cNvSpPr/>
            <p:nvPr/>
          </p:nvSpPr>
          <p:spPr>
            <a:xfrm>
              <a:off x="0" y="1371600"/>
              <a:ext cx="7772400" cy="0"/>
            </a:xfrm>
            <a:prstGeom prst="line">
              <a:avLst/>
            </a:prstGeom>
            <a:noFill/>
            <a:ln w="63500" cap="flat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6" name="TextBox 6"/>
          <p:cNvSpPr txBox="1"/>
          <p:nvPr/>
        </p:nvSpPr>
        <p:spPr>
          <a:xfrm>
            <a:off x="45813" y="9358841"/>
            <a:ext cx="49152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rPr lang="en-US" dirty="0" smtClean="0"/>
              <a:t>T</a:t>
            </a:r>
            <a:r>
              <a:rPr dirty="0" smtClean="0"/>
              <a:t>he </a:t>
            </a:r>
            <a:r>
              <a:rPr dirty="0"/>
              <a:t>7.3  µm band </a:t>
            </a:r>
            <a:r>
              <a:rPr lang="en-US" dirty="0" smtClean="0"/>
              <a:t>can</a:t>
            </a:r>
            <a:r>
              <a:rPr dirty="0" smtClean="0"/>
              <a:t> </a:t>
            </a:r>
            <a:r>
              <a:rPr dirty="0"/>
              <a:t>detect lower-level clouds </a:t>
            </a:r>
            <a:r>
              <a:rPr lang="en-US" dirty="0" smtClean="0"/>
              <a:t> when the </a:t>
            </a:r>
            <a:r>
              <a:rPr lang="en-US" dirty="0"/>
              <a:t>middle/upper </a:t>
            </a:r>
            <a:r>
              <a:rPr lang="en-US" dirty="0" smtClean="0"/>
              <a:t>atmosphere is relatively dry</a:t>
            </a:r>
            <a:r>
              <a:rPr dirty="0" smtClean="0"/>
              <a:t>— </a:t>
            </a:r>
            <a:r>
              <a:rPr lang="en-US" dirty="0" smtClean="0"/>
              <a:t>t</a:t>
            </a:r>
            <a:r>
              <a:rPr smtClean="0"/>
              <a:t>his example</a:t>
            </a:r>
            <a:r>
              <a:rPr lang="en-US" smtClean="0"/>
              <a:t> shows </a:t>
            </a:r>
            <a:r>
              <a:rPr dirty="0" smtClean="0"/>
              <a:t>marine </a:t>
            </a:r>
            <a:r>
              <a:rPr dirty="0"/>
              <a:t>boundary layer stratocumulus over the Atlantic Ocean. (Credit: CIMSS)</a:t>
            </a:r>
          </a:p>
        </p:txBody>
      </p:sp>
      <p:grpSp>
        <p:nvGrpSpPr>
          <p:cNvPr id="179" name="Text Box 2"/>
          <p:cNvGrpSpPr/>
          <p:nvPr/>
        </p:nvGrpSpPr>
        <p:grpSpPr>
          <a:xfrm>
            <a:off x="6073813" y="4417169"/>
            <a:ext cx="258447" cy="312648"/>
            <a:chOff x="0" y="0"/>
            <a:chExt cx="258446" cy="312647"/>
          </a:xfrm>
        </p:grpSpPr>
        <p:sp>
          <p:nvSpPr>
            <p:cNvPr id="177" name="Square"/>
            <p:cNvSpPr/>
            <p:nvPr/>
          </p:nvSpPr>
          <p:spPr>
            <a:xfrm>
              <a:off x="0" y="0"/>
              <a:ext cx="258446" cy="258446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</a:pPr>
              <a:endParaRPr/>
            </a:p>
          </p:txBody>
        </p:sp>
        <p:sp>
          <p:nvSpPr>
            <p:cNvPr id="178" name="1"/>
            <p:cNvSpPr txBox="1"/>
            <p:nvPr/>
          </p:nvSpPr>
          <p:spPr>
            <a:xfrm>
              <a:off x="0" y="0"/>
              <a:ext cx="258446" cy="312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400" b="1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dirty="0"/>
                <a:t>1</a:t>
              </a:r>
            </a:p>
          </p:txBody>
        </p:sp>
      </p:grpSp>
      <p:grpSp>
        <p:nvGrpSpPr>
          <p:cNvPr id="190" name="Group 34"/>
          <p:cNvGrpSpPr/>
          <p:nvPr/>
        </p:nvGrpSpPr>
        <p:grpSpPr>
          <a:xfrm>
            <a:off x="0" y="-2604"/>
            <a:ext cx="7772402" cy="1401636"/>
            <a:chOff x="0" y="0"/>
            <a:chExt cx="7772400" cy="1401634"/>
          </a:xfrm>
        </p:grpSpPr>
        <p:pic>
          <p:nvPicPr>
            <p:cNvPr id="180" name="Picture 37" descr="Picture 3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7772400" cy="137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Lower-Level Water Vapor"/>
            <p:cNvSpPr txBox="1"/>
            <p:nvPr/>
          </p:nvSpPr>
          <p:spPr>
            <a:xfrm>
              <a:off x="0" y="889571"/>
              <a:ext cx="7772400" cy="51206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lvl="2" algn="ctr">
                <a:defRPr sz="2800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3600" b="1" dirty="0" smtClean="0">
                  <a:latin typeface="Calibri Light" panose="020F0302020204030204" pitchFamily="34" charset="0"/>
                </a:rPr>
                <a:t>Low-Level </a:t>
              </a:r>
              <a:r>
                <a:rPr sz="3600" b="1" dirty="0">
                  <a:latin typeface="Calibri Light" panose="020F0302020204030204" pitchFamily="34" charset="0"/>
                </a:rPr>
                <a:t>Water Vapor</a:t>
              </a:r>
            </a:p>
          </p:txBody>
        </p:sp>
        <p:sp>
          <p:nvSpPr>
            <p:cNvPr id="185" name="ABI Band 10 (7.3  μm)"/>
            <p:cNvSpPr txBox="1"/>
            <p:nvPr/>
          </p:nvSpPr>
          <p:spPr>
            <a:xfrm>
              <a:off x="0" y="158052"/>
              <a:ext cx="7751269" cy="57607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rPr dirty="0" smtClean="0"/>
                <a:t>ABI </a:t>
              </a:r>
              <a:r>
                <a:rPr dirty="0"/>
                <a:t>Band 10 (7.3  </a:t>
              </a:r>
              <a:r>
                <a:rPr dirty="0">
                  <a:latin typeface="Symbol"/>
                  <a:ea typeface="Symbol"/>
                  <a:cs typeface="Symbol"/>
                  <a:sym typeface="Symbol"/>
                </a:rPr>
                <a:t>m</a:t>
              </a:r>
              <a:r>
                <a:rPr dirty="0"/>
                <a:t>m)</a:t>
              </a:r>
            </a:p>
          </p:txBody>
        </p:sp>
        <p:pic>
          <p:nvPicPr>
            <p:cNvPr id="188" name="Picture 41" descr="Picture 4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2880" y="222060"/>
              <a:ext cx="1720121" cy="1097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Picture 42" descr="Picture 42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123174" y="898715"/>
              <a:ext cx="457201" cy="457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Picture 40" descr="Picture 4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529178" y="898715"/>
              <a:ext cx="550844" cy="457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3" name="Text Box 2"/>
          <p:cNvSpPr/>
          <p:nvPr/>
        </p:nvSpPr>
        <p:spPr>
          <a:xfrm>
            <a:off x="5434009" y="4279455"/>
            <a:ext cx="258446" cy="258446"/>
          </a:xfrm>
          <a:prstGeom prst="rect">
            <a:avLst/>
          </a:prstGeom>
          <a:ln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94" name="Text Box 2"/>
          <p:cNvSpPr/>
          <p:nvPr/>
        </p:nvSpPr>
        <p:spPr>
          <a:xfrm>
            <a:off x="5292058" y="5234842"/>
            <a:ext cx="258446" cy="258446"/>
          </a:xfrm>
          <a:prstGeom prst="rect">
            <a:avLst/>
          </a:prstGeom>
          <a:ln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95" name="2"/>
          <p:cNvSpPr txBox="1"/>
          <p:nvPr/>
        </p:nvSpPr>
        <p:spPr>
          <a:xfrm>
            <a:off x="5319522" y="5217760"/>
            <a:ext cx="183703" cy="31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r>
              <a:rPr dirty="0"/>
              <a:t>2</a:t>
            </a:r>
          </a:p>
        </p:txBody>
      </p:sp>
      <p:sp>
        <p:nvSpPr>
          <p:cNvPr id="196" name="2"/>
          <p:cNvSpPr txBox="1"/>
          <p:nvPr/>
        </p:nvSpPr>
        <p:spPr>
          <a:xfrm>
            <a:off x="5457030" y="4250497"/>
            <a:ext cx="183703" cy="31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r>
              <a:rPr dirty="0"/>
              <a:t>2</a:t>
            </a:r>
          </a:p>
        </p:txBody>
      </p:sp>
      <p:pic>
        <p:nvPicPr>
          <p:cNvPr id="197" name="white_space.jpeg" descr="white_space.jpe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673295" y="6381902"/>
            <a:ext cx="1097134" cy="68435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extBox 76"/>
          <p:cNvSpPr txBox="1"/>
          <p:nvPr/>
        </p:nvSpPr>
        <p:spPr>
          <a:xfrm>
            <a:off x="2729551" y="7644885"/>
            <a:ext cx="98462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t> 0.64  µm</a:t>
            </a:r>
          </a:p>
        </p:txBody>
      </p:sp>
      <p:sp>
        <p:nvSpPr>
          <p:cNvPr id="199" name="TextBox 76"/>
          <p:cNvSpPr txBox="1"/>
          <p:nvPr/>
        </p:nvSpPr>
        <p:spPr>
          <a:xfrm>
            <a:off x="5720439" y="5677783"/>
            <a:ext cx="117809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Texas</a:t>
            </a:r>
          </a:p>
        </p:txBody>
      </p:sp>
      <p:sp>
        <p:nvSpPr>
          <p:cNvPr id="200" name="TextBox 76"/>
          <p:cNvSpPr txBox="1"/>
          <p:nvPr/>
        </p:nvSpPr>
        <p:spPr>
          <a:xfrm>
            <a:off x="2947309" y="5687905"/>
            <a:ext cx="117809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t>Texas</a:t>
            </a:r>
          </a:p>
        </p:txBody>
      </p:sp>
      <p:grpSp>
        <p:nvGrpSpPr>
          <p:cNvPr id="203" name="Text Box 2"/>
          <p:cNvGrpSpPr/>
          <p:nvPr/>
        </p:nvGrpSpPr>
        <p:grpSpPr>
          <a:xfrm>
            <a:off x="6281862" y="3089151"/>
            <a:ext cx="258447" cy="312648"/>
            <a:chOff x="0" y="0"/>
            <a:chExt cx="258446" cy="312647"/>
          </a:xfrm>
        </p:grpSpPr>
        <p:sp>
          <p:nvSpPr>
            <p:cNvPr id="201" name="Square"/>
            <p:cNvSpPr/>
            <p:nvPr/>
          </p:nvSpPr>
          <p:spPr>
            <a:xfrm>
              <a:off x="0" y="0"/>
              <a:ext cx="258446" cy="258446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</a:pPr>
              <a:endParaRPr/>
            </a:p>
          </p:txBody>
        </p:sp>
        <p:sp>
          <p:nvSpPr>
            <p:cNvPr id="202" name="1"/>
            <p:cNvSpPr txBox="1"/>
            <p:nvPr/>
          </p:nvSpPr>
          <p:spPr>
            <a:xfrm>
              <a:off x="0" y="0"/>
              <a:ext cx="258446" cy="312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400" b="1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dirty="0"/>
                <a:t>1</a:t>
              </a:r>
            </a:p>
          </p:txBody>
        </p:sp>
      </p:grpSp>
      <p:pic>
        <p:nvPicPr>
          <p:cNvPr id="204" name="g16_wv_2panel_example.jpeg" descr="g16_wv_2panel_example.jpeg"/>
          <p:cNvPicPr>
            <a:picLocks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5743" y="6523139"/>
            <a:ext cx="4815416" cy="281743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205" name="Rounded Rectangle"/>
          <p:cNvSpPr/>
          <p:nvPr/>
        </p:nvSpPr>
        <p:spPr>
          <a:xfrm>
            <a:off x="752735" y="8612050"/>
            <a:ext cx="1698365" cy="671651"/>
          </a:xfrm>
          <a:prstGeom prst="roundRect">
            <a:avLst>
              <a:gd name="adj" fmla="val 28363"/>
            </a:avLst>
          </a:prstGeom>
          <a:ln w="25400">
            <a:solidFill>
              <a:srgbClr val="FFFFFF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6" name="7.3 µm"/>
          <p:cNvSpPr txBox="1"/>
          <p:nvPr/>
        </p:nvSpPr>
        <p:spPr>
          <a:xfrm>
            <a:off x="1885649" y="6510439"/>
            <a:ext cx="57562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7.3 µm</a:t>
            </a:r>
          </a:p>
        </p:txBody>
      </p:sp>
      <p:sp>
        <p:nvSpPr>
          <p:cNvPr id="207" name="6.9 µm"/>
          <p:cNvSpPr txBox="1"/>
          <p:nvPr/>
        </p:nvSpPr>
        <p:spPr>
          <a:xfrm>
            <a:off x="4334402" y="6510439"/>
            <a:ext cx="57562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6.9 µm</a:t>
            </a:r>
          </a:p>
        </p:txBody>
      </p:sp>
      <p:grpSp>
        <p:nvGrpSpPr>
          <p:cNvPr id="210" name="Text Box 2"/>
          <p:cNvGrpSpPr/>
          <p:nvPr/>
        </p:nvGrpSpPr>
        <p:grpSpPr>
          <a:xfrm>
            <a:off x="3407132" y="4493369"/>
            <a:ext cx="258447" cy="312648"/>
            <a:chOff x="0" y="0"/>
            <a:chExt cx="258446" cy="312647"/>
          </a:xfrm>
        </p:grpSpPr>
        <p:sp>
          <p:nvSpPr>
            <p:cNvPr id="208" name="Square"/>
            <p:cNvSpPr/>
            <p:nvPr/>
          </p:nvSpPr>
          <p:spPr>
            <a:xfrm>
              <a:off x="0" y="0"/>
              <a:ext cx="258446" cy="258446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</a:pPr>
              <a:endParaRPr/>
            </a:p>
          </p:txBody>
        </p:sp>
        <p:sp>
          <p:nvSpPr>
            <p:cNvPr id="209" name="1"/>
            <p:cNvSpPr txBox="1"/>
            <p:nvPr/>
          </p:nvSpPr>
          <p:spPr>
            <a:xfrm>
              <a:off x="0" y="0"/>
              <a:ext cx="258446" cy="312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400" b="1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dirty="0"/>
                <a:t>1</a:t>
              </a:r>
            </a:p>
          </p:txBody>
        </p:sp>
      </p:grpSp>
      <p:grpSp>
        <p:nvGrpSpPr>
          <p:cNvPr id="213" name="Text Box 2"/>
          <p:cNvGrpSpPr/>
          <p:nvPr/>
        </p:nvGrpSpPr>
        <p:grpSpPr>
          <a:xfrm>
            <a:off x="3572232" y="3144117"/>
            <a:ext cx="258447" cy="312648"/>
            <a:chOff x="0" y="0"/>
            <a:chExt cx="258446" cy="312647"/>
          </a:xfrm>
        </p:grpSpPr>
        <p:sp>
          <p:nvSpPr>
            <p:cNvPr id="211" name="Square"/>
            <p:cNvSpPr/>
            <p:nvPr/>
          </p:nvSpPr>
          <p:spPr>
            <a:xfrm>
              <a:off x="0" y="0"/>
              <a:ext cx="258446" cy="258446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</a:pPr>
              <a:endParaRPr/>
            </a:p>
          </p:txBody>
        </p:sp>
        <p:sp>
          <p:nvSpPr>
            <p:cNvPr id="212" name="1"/>
            <p:cNvSpPr txBox="1"/>
            <p:nvPr/>
          </p:nvSpPr>
          <p:spPr>
            <a:xfrm>
              <a:off x="0" y="0"/>
              <a:ext cx="258446" cy="312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400" b="1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dirty="0"/>
                <a:t>1</a:t>
              </a:r>
            </a:p>
          </p:txBody>
        </p:sp>
      </p:grpSp>
      <p:sp>
        <p:nvSpPr>
          <p:cNvPr id="214" name="Text"/>
          <p:cNvSpPr txBox="1"/>
          <p:nvPr/>
        </p:nvSpPr>
        <p:spPr>
          <a:xfrm>
            <a:off x="3617082" y="4850129"/>
            <a:ext cx="538236" cy="358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endParaRPr/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19807" y="1371600"/>
            <a:ext cx="7752593" cy="16366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5055122" y="1965960"/>
            <a:ext cx="1690525" cy="276997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23 March 2017 2152 UTC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20274" y="1965960"/>
            <a:ext cx="1690525" cy="276997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23 March 2017 2152 UTC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55121" y="2276846"/>
            <a:ext cx="901848" cy="276997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GOES-16 ABI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20274" y="2276845"/>
            <a:ext cx="901848" cy="276997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GOES-16 ABI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22371" y="2587194"/>
            <a:ext cx="998028" cy="276997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Visible</a:t>
            </a:r>
            <a:r>
              <a:rPr kumimoji="0" lang="en-US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Band 2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75785" y="2587193"/>
            <a:ext cx="1470913" cy="276997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Water</a:t>
            </a:r>
            <a:r>
              <a:rPr kumimoji="0" lang="en-US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Vapor Band 10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560</Words>
  <Application>Microsoft Macintosh PowerPoint</Application>
  <PresentationFormat>Custom</PresentationFormat>
  <Paragraphs>60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Lindstrom</dc:creator>
  <cp:lastModifiedBy>kbah Bah</cp:lastModifiedBy>
  <cp:revision>29</cp:revision>
  <dcterms:modified xsi:type="dcterms:W3CDTF">2018-06-21T19:02:58Z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4CB0F3BB-AB84-4D2D-8D4C-D84896997FE4</vt:lpwstr>
  </property>
  <property fmtid="{D5CDD505-2E9C-101B-9397-08002B2CF9AE}" pid="3" name="ArticulatePath">
    <vt:lpwstr>ABIQuickGuide_Band10 (1)</vt:lpwstr>
  </property>
</Properties>
</file>