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 id="2147483654" r:id="rId3"/>
    <p:sldMasterId id="2147483661" r:id="rId4"/>
  </p:sldMasterIdLst>
  <p:notesMasterIdLst>
    <p:notesMasterId r:id="rId15"/>
  </p:notesMasterIdLst>
  <p:sldIdLst>
    <p:sldId id="327" r:id="rId5"/>
    <p:sldId id="474" r:id="rId6"/>
    <p:sldId id="476" r:id="rId7"/>
    <p:sldId id="478" r:id="rId8"/>
    <p:sldId id="487" r:id="rId9"/>
    <p:sldId id="485" r:id="rId10"/>
    <p:sldId id="486" r:id="rId11"/>
    <p:sldId id="482" r:id="rId12"/>
    <p:sldId id="484" r:id="rId13"/>
    <p:sldId id="264" r:id="rId14"/>
  </p:sldIdLst>
  <p:sldSz cx="9144000" cy="5143500" type="screen16x9"/>
  <p:notesSz cx="7010400" cy="9296400"/>
  <p:custDataLst>
    <p:tags r:id="rId1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guide id="3" orient="horz" pos="232">
          <p15:clr>
            <a:srgbClr val="A4A3A4"/>
          </p15:clr>
        </p15:guide>
        <p15:guide id="4" pos="312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k, Joan C. (GSFC-410.0)[SGT INC]" initials="FJC(I" lastIdx="57"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932" autoAdjust="0"/>
    <p:restoredTop sz="72885" autoAdjust="0"/>
  </p:normalViewPr>
  <p:slideViewPr>
    <p:cSldViewPr snapToGrid="0" snapToObjects="1" showGuides="1">
      <p:cViewPr>
        <p:scale>
          <a:sx n="150" d="100"/>
          <a:sy n="150" d="100"/>
        </p:scale>
        <p:origin x="-376" y="-808"/>
      </p:cViewPr>
      <p:guideLst>
        <p:guide orient="horz" pos="2160"/>
        <p:guide orient="horz" pos="232"/>
        <p:guide pos="2880"/>
        <p:guide pos="3124"/>
      </p:guideLst>
    </p:cSldViewPr>
  </p:slideViewPr>
  <p:notesTextViewPr>
    <p:cViewPr>
      <p:scale>
        <a:sx n="100" d="100"/>
        <a:sy n="100" d="100"/>
      </p:scale>
      <p:origin x="0" y="0"/>
    </p:cViewPr>
  </p:notesTextViewPr>
  <p:sorterViewPr>
    <p:cViewPr>
      <p:scale>
        <a:sx n="100" d="100"/>
        <a:sy n="100" d="100"/>
      </p:scale>
      <p:origin x="0" y="-451"/>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notesMaster" Target="notesMasters/notesMaster1.xml"/><Relationship Id="rId16" Type="http://schemas.openxmlformats.org/officeDocument/2006/relationships/printerSettings" Target="printerSettings/printerSettings1.bin"/><Relationship Id="rId17" Type="http://schemas.openxmlformats.org/officeDocument/2006/relationships/tags" Target="tags/tag1.xml"/><Relationship Id="rId18" Type="http://schemas.openxmlformats.org/officeDocument/2006/relationships/commentAuthors" Target="commentAuthors.xml"/><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2" tIns="46587" rIns="93172" bIns="46587"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2" tIns="46587" rIns="93172" bIns="46587" rtlCol="0"/>
          <a:lstStyle>
            <a:lvl1pPr algn="r">
              <a:defRPr sz="1200"/>
            </a:lvl1pPr>
          </a:lstStyle>
          <a:p>
            <a:fld id="{F60C972F-73AB-4EA5-AFC6-490268068873}" type="datetimeFigureOut">
              <a:rPr lang="en-US" smtClean="0"/>
              <a:t>12/3/18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7" rIns="93172" bIns="46587"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7" rIns="93172"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72" tIns="46587" rIns="93172"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72" tIns="46587" rIns="93172" bIns="46587" rtlCol="0" anchor="b"/>
          <a:lstStyle>
            <a:lvl1pPr algn="r">
              <a:defRPr sz="1200"/>
            </a:lvl1pPr>
          </a:lstStyle>
          <a:p>
            <a:fld id="{1793758C-4687-48C4-851D-4E1023159749}" type="slidenum">
              <a:rPr lang="en-US" smtClean="0"/>
              <a:t>‹#›</a:t>
            </a:fld>
            <a:endParaRPr lang="en-US"/>
          </a:p>
        </p:txBody>
      </p:sp>
    </p:spTree>
    <p:extLst>
      <p:ext uri="{BB962C8B-B14F-4D97-AF65-F5344CB8AC3E}">
        <p14:creationId xmlns:p14="http://schemas.microsoft.com/office/powerpoint/2010/main" val="4051982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notesMaster" Target="../notesMasters/notesMaster1.xml"/><Relationship Id="rId3"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tags" Target="../tags/tag15.xml"/><Relationship Id="rId2" Type="http://schemas.openxmlformats.org/officeDocument/2006/relationships/notesMaster" Target="../notesMasters/notesMaster1.xml"/><Relationship Id="rId3"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tags" Target="../tags/tag5.xml"/><Relationship Id="rId2" Type="http://schemas.openxmlformats.org/officeDocument/2006/relationships/notesMaster" Target="../notesMasters/notesMaster1.xml"/><Relationship Id="rId3"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tags" Target="../tags/tag7.xml"/><Relationship Id="rId2" Type="http://schemas.openxmlformats.org/officeDocument/2006/relationships/notesMaster" Target="../notesMasters/notesMaster1.xml"/><Relationship Id="rId3"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This is the </a:t>
            </a:r>
            <a:r>
              <a:rPr lang="en-US"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SHyMet</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 course on the Advanced Baseline Imager (the ABI), one of two sensors on GOES-R that measures the Earth's atmosphere (the Geostationary Lightning Mapper is the second).  This course has been created with funding from the GOES-R Program and it should show you uses for the 16 channels on ABI.  Contributors to this training are listed </a:t>
            </a:r>
            <a:r>
              <a:rPr lang="en-US"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in </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this slide</a:t>
            </a:r>
            <a:r>
              <a:rPr lang="en-US"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793758C-4687-48C4-851D-4E1023159749}" type="slidenum">
              <a:rPr lang="en-US" smtClean="0"/>
              <a:t>1</a:t>
            </a:fld>
            <a:endParaRPr lang="en-US"/>
          </a:p>
        </p:txBody>
      </p:sp>
    </p:spTree>
    <p:extLst>
      <p:ext uri="{BB962C8B-B14F-4D97-AF65-F5344CB8AC3E}">
        <p14:creationId xmlns:p14="http://schemas.microsoft.com/office/powerpoint/2010/main" val="1349973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There are places online that you can find.  Here as some Social </a:t>
            </a:r>
            <a:r>
              <a:rPr lang="en-US" smtClean="0"/>
              <a:t>Media contacts as of 2018.</a:t>
            </a:r>
            <a:endParaRPr lang="en-US"/>
          </a:p>
        </p:txBody>
      </p:sp>
      <p:sp>
        <p:nvSpPr>
          <p:cNvPr id="4" name="Slide Number Placeholder 3"/>
          <p:cNvSpPr>
            <a:spLocks noGrp="1"/>
          </p:cNvSpPr>
          <p:nvPr>
            <p:ph type="sldNum" sz="quarter" idx="10"/>
          </p:nvPr>
        </p:nvSpPr>
        <p:spPr/>
        <p:txBody>
          <a:bodyPr/>
          <a:lstStyle/>
          <a:p>
            <a:fld id="{1793758C-4687-48C4-851D-4E1023159749}" type="slidenum">
              <a:rPr lang="en-US" smtClean="0"/>
              <a:t>10</a:t>
            </a:fld>
            <a:endParaRPr lang="en-US"/>
          </a:p>
        </p:txBody>
      </p:sp>
    </p:spTree>
    <p:extLst>
      <p:ext uri="{BB962C8B-B14F-4D97-AF65-F5344CB8AC3E}">
        <p14:creationId xmlns:p14="http://schemas.microsoft.com/office/powerpoint/2010/main" val="3269706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This table is based on Schmit et al, 2017.  (References are listed at the end of this training)   Band numbers are shown (you can also call them channels), as well as the central wavelength, the wavelength range, the pixel resolution at the satellite sub-point (That is, nadir), and the nickname.  The green circles are around bands5 1, 3 and 5, which bands have 1-km resolution at the sub-satellite point.  The highest-resolution band, band 2, the 0.64 micrometer band (the so-called “Red Visible”) has half-kilometer resolution at the sub-satellite point.  This is also the band that was on earlier GOES instruments.</a:t>
            </a:r>
            <a:endParaRPr lang="en-US">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You might be asking:  WHY are these wavelengths chosen for band placement?  Are they random?  No!  As you'll see next, there's a reason</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B8066-9803-47D2-B277-B8DDCEF2254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5335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07000"/>
              </a:lnSpc>
            </a:pPr>
            <a:r>
              <a:rPr lang="en-US">
                <a:solidFill>
                  <a:srgbClr val="000000"/>
                </a:solidFill>
                <a:latin typeface="Calibri" panose="020F0502020204030204" pitchFamily="34" charset="0"/>
                <a:ea typeface="Times New Roman" panose="02020603050405020304" pitchFamily="18" charset="0"/>
                <a:cs typeface="Calibri" panose="020F0502020204030204" pitchFamily="34" charset="0"/>
              </a:rPr>
              <a:t>Visible and near-infrared imagery relies on reflected solar radiation to create a signal.   This chart shows similar information to the previous slide.  Band number is shown across the top.  The Roy G Biv visible spectrum is shown too - do you see why they're nicknames the blue and red bands?   The blue regions - the spectral response function - shows where information is detected for each channel.  The black line is transmittance through the atmosphere - note how it decreases across the 'blue band', band 1, because atmospheric scattering increases.  Band 4, at 1.38 micrometers, is special among these 6 bands because it occupies a region with strong absorption (by water vapor).  As you'll see, that means it has a much different look than the other bands in the visible and near-infrared part of the spectrum</a:t>
            </a:r>
            <a:r>
              <a:rPr lang="en-US"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a:ea typeface="+mn-ea"/>
                <a:cs typeface="+mn-cs"/>
              </a:rPr>
              <a:t>ockheed Martin Proprietary Informationockheed Martin Proprietary Information</a:t>
            </a: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Calibri"/>
                <a:ea typeface="+mn-ea"/>
                <a:cs typeface="+mn-cs"/>
              </a:rPr>
              <a:t>ockheed Martin Proprietary Informationockheed Martin Proprietary Information</a:t>
            </a: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F8916-6BE3-459C-B53E-6BA93E1B3D01}" type="datetime1">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12/3/18</a:t>
            </a:fld>
            <a:r>
              <a:rPr kumimoji="0" lang="en-US" sz="1200" b="0" i="0" u="none" strike="noStrike" kern="1200" cap="none" spc="0" normalizeH="0" baseline="0" noProof="0" dirty="0" smtClean="0">
                <a:ln>
                  <a:noFill/>
                </a:ln>
                <a:solidFill>
                  <a:srgbClr val="000000"/>
                </a:solidFill>
                <a:effectLst/>
                <a:uLnTx/>
                <a:uFillTx/>
                <a:latin typeface="Calibri"/>
                <a:ea typeface="+mn-ea"/>
                <a:cs typeface="+mn-cs"/>
              </a:rPr>
              <a:t>      	</a:t>
            </a:r>
            <a:fld id="{CAFEA330-336B-4FAC-9264-3F45337B3CF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316152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0.64  µm, or “Red” visible band, is</a:t>
            </a:r>
            <a:r>
              <a:rPr lang="en-US" sz="1200" kern="1200" baseline="0" dirty="0" smtClean="0">
                <a:solidFill>
                  <a:schemeClr val="tx1"/>
                </a:solidFill>
                <a:effectLst/>
                <a:latin typeface="+mn-lt"/>
                <a:ea typeface="+mn-ea"/>
                <a:cs typeface="+mn-cs"/>
              </a:rPr>
              <a:t> the primary band used to identify features in the visible and a legacy channel that extends GOES observations at visible wavelengths </a:t>
            </a:r>
            <a:r>
              <a:rPr lang="en-US" sz="1200" kern="1200" dirty="0" smtClean="0">
                <a:solidFill>
                  <a:schemeClr val="tx1"/>
                </a:solidFill>
                <a:effectLst/>
                <a:latin typeface="+mn-lt"/>
                <a:ea typeface="+mn-ea"/>
                <a:cs typeface="+mn-cs"/>
              </a:rPr>
              <a:t>. It has the finest spatial resolution of all the ABI bands</a:t>
            </a:r>
            <a:r>
              <a:rPr lang="en-US" sz="1200" kern="1200" baseline="0" dirty="0" smtClean="0">
                <a:solidFill>
                  <a:schemeClr val="tx1"/>
                </a:solidFill>
                <a:effectLst/>
                <a:latin typeface="+mn-lt"/>
                <a:ea typeface="+mn-ea"/>
                <a:cs typeface="+mn-cs"/>
              </a:rPr>
              <a:t> at 0.5km and as a result, also consumes more data space than all the 10 infrared channels combined. Besides being used as a stand along band for major critical decision making such as during hurricanes and fog detections, it plays key roles in multiple GOES-R baseline products as well “True color” imagery.</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Besides</a:t>
            </a:r>
            <a:r>
              <a:rPr lang="en-US" sz="1200" kern="1200" baseline="0" dirty="0" smtClean="0">
                <a:solidFill>
                  <a:schemeClr val="tx1"/>
                </a:solidFill>
                <a:effectLst/>
                <a:latin typeface="+mn-lt"/>
                <a:ea typeface="+mn-ea"/>
                <a:cs typeface="+mn-cs"/>
              </a:rPr>
              <a:t> being the primary band for identifying features in the visible range, t</a:t>
            </a:r>
            <a:r>
              <a:rPr lang="en-US" sz="1200" kern="1200" dirty="0" smtClean="0">
                <a:solidFill>
                  <a:schemeClr val="tx1"/>
                </a:solidFill>
                <a:effectLst/>
                <a:latin typeface="+mn-lt"/>
                <a:ea typeface="+mn-ea"/>
                <a:cs typeface="+mn-cs"/>
              </a:rPr>
              <a:t>his channel is</a:t>
            </a:r>
            <a:r>
              <a:rPr lang="en-US" sz="1200" kern="1200" baseline="0" dirty="0" smtClean="0">
                <a:solidFill>
                  <a:schemeClr val="tx1"/>
                </a:solidFill>
                <a:effectLst/>
                <a:latin typeface="+mn-lt"/>
                <a:ea typeface="+mn-ea"/>
                <a:cs typeface="+mn-cs"/>
              </a:rPr>
              <a:t> also very useful in </a:t>
            </a:r>
            <a:r>
              <a:rPr lang="en-US" sz="1200" kern="1200" baseline="0" dirty="0" err="1" smtClean="0">
                <a:solidFill>
                  <a:schemeClr val="tx1"/>
                </a:solidFill>
                <a:effectLst/>
                <a:latin typeface="+mn-lt"/>
                <a:ea typeface="+mn-ea"/>
                <a:cs typeface="+mn-cs"/>
              </a:rPr>
              <a:t>mesoscale</a:t>
            </a:r>
            <a:r>
              <a:rPr lang="en-US" sz="1200" kern="1200" baseline="0" dirty="0" smtClean="0">
                <a:solidFill>
                  <a:schemeClr val="tx1"/>
                </a:solidFill>
                <a:effectLst/>
                <a:latin typeface="+mn-lt"/>
                <a:ea typeface="+mn-ea"/>
                <a:cs typeface="+mn-cs"/>
              </a:rPr>
              <a:t> sectors for rapidly changing phenomena.</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“Red” band (0.64 µm) in combination with a “Green” band simulated from the “Vegetation” band (0.86 µm) and the “Blue” band (0.47 µm), provides approximate “natural true color” imagery of the Earth.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793758C-4687-48C4-851D-4E1023159749}" type="slidenum">
              <a:rPr lang="en-US" smtClean="0"/>
              <a:t>4</a:t>
            </a:fld>
            <a:endParaRPr lang="en-US"/>
          </a:p>
        </p:txBody>
      </p:sp>
    </p:spTree>
    <p:extLst>
      <p:ext uri="{BB962C8B-B14F-4D97-AF65-F5344CB8AC3E}">
        <p14:creationId xmlns:p14="http://schemas.microsoft.com/office/powerpoint/2010/main" val="3769645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example shows very distinct above-anvil plumes </a:t>
            </a:r>
            <a:r>
              <a:rPr lang="en-US" baseline="0" dirty="0" smtClean="0"/>
              <a:t>as observed by GOES-16 ABI 0.64 </a:t>
            </a:r>
            <a:r>
              <a:rPr lang="en-US" sz="1200" u="none" strike="noStrike" kern="1200" dirty="0" smtClean="0">
                <a:solidFill>
                  <a:schemeClr val="tx1"/>
                </a:solidFill>
                <a:effectLst/>
                <a:latin typeface="+mn-lt"/>
                <a:ea typeface="+mn-ea"/>
                <a:cs typeface="+mn-cs"/>
              </a:rPr>
              <a:t>µm</a:t>
            </a:r>
            <a:r>
              <a:rPr lang="en-US" baseline="0" dirty="0" smtClean="0"/>
              <a:t> over northern Argentina on 03</a:t>
            </a:r>
            <a:r>
              <a:rPr lang="en-US" baseline="30000" dirty="0" smtClean="0"/>
              <a:t>rd</a:t>
            </a:r>
            <a:r>
              <a:rPr lang="en-US" baseline="0" dirty="0" smtClean="0"/>
              <a:t> November 2018 at 14:30 UTC. This plume was found to be between 2-3km above the main thunderstorm anvil and resulted in producing major thunderstorms south of Cordoba, Argentina.</a:t>
            </a:r>
          </a:p>
          <a:p>
            <a:endParaRPr lang="en-US" baseline="0" dirty="0" smtClean="0"/>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442F336B-C5CA-5842-ABFF-0CF9595852BD}" type="slidenum">
              <a:rPr lang="en-US" smtClean="0"/>
              <a:t>5</a:t>
            </a:fld>
            <a:endParaRPr lang="en-US"/>
          </a:p>
        </p:txBody>
      </p:sp>
    </p:spTree>
    <p:extLst>
      <p:ext uri="{BB962C8B-B14F-4D97-AF65-F5344CB8AC3E}">
        <p14:creationId xmlns:p14="http://schemas.microsoft.com/office/powerpoint/2010/main" val="3528361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example shows </a:t>
            </a:r>
            <a:r>
              <a:rPr lang="en-US" sz="1200" kern="1200" dirty="0" smtClean="0">
                <a:solidFill>
                  <a:schemeClr val="tx1"/>
                </a:solidFill>
                <a:effectLst/>
                <a:latin typeface="+mn-lt"/>
                <a:ea typeface="+mn-ea"/>
                <a:cs typeface="+mn-cs"/>
              </a:rPr>
              <a:t>the development of a thunderstorm, which produced an EF-4 tornado near Alonsa, Manitoba during the early evening hours on </a:t>
            </a:r>
            <a:r>
              <a:rPr lang="en-US" sz="1200" b="1" u="none" strike="noStrike" kern="1200" dirty="0" smtClean="0">
                <a:solidFill>
                  <a:schemeClr val="tx1"/>
                </a:solidFill>
                <a:effectLst/>
                <a:latin typeface="+mn-lt"/>
                <a:ea typeface="+mn-ea"/>
                <a:cs typeface="+mn-cs"/>
              </a:rPr>
              <a:t>03 August 2018.</a:t>
            </a:r>
            <a:r>
              <a:rPr lang="en-US" sz="1200" b="1" u="none" strike="noStrike" kern="1200" baseline="0" dirty="0" smtClean="0">
                <a:solidFill>
                  <a:schemeClr val="tx1"/>
                </a:solidFill>
                <a:effectLst/>
                <a:latin typeface="+mn-lt"/>
                <a:ea typeface="+mn-ea"/>
                <a:cs typeface="+mn-cs"/>
              </a:rPr>
              <a:t> </a:t>
            </a:r>
          </a:p>
          <a:p>
            <a:r>
              <a:rPr lang="en-US" sz="1200" b="0" u="none" strike="noStrike" kern="1200" baseline="0" dirty="0" smtClean="0">
                <a:solidFill>
                  <a:schemeClr val="tx1"/>
                </a:solidFill>
                <a:effectLst/>
                <a:latin typeface="+mn-lt"/>
                <a:ea typeface="+mn-ea"/>
                <a:cs typeface="+mn-cs"/>
              </a:rPr>
              <a:t>The high spatial and temporal resolution of the 0.64 micrometer, made is very easy to visualize and analyze the series of pulsating overshooting tops as the thunderstorm matured.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tornado resulted into at least one death in Manitoba and is among the strongest tornado confirmed in</a:t>
            </a:r>
            <a:r>
              <a:rPr lang="en-US" sz="1200" kern="1200" baseline="0" dirty="0" smtClean="0">
                <a:solidFill>
                  <a:schemeClr val="tx1"/>
                </a:solidFill>
                <a:effectLst/>
                <a:latin typeface="+mn-lt"/>
                <a:ea typeface="+mn-ea"/>
                <a:cs typeface="+mn-cs"/>
              </a:rPr>
              <a:t> 2018</a:t>
            </a:r>
            <a:r>
              <a:rPr lang="en-US" sz="1200" kern="1200" dirty="0" smtClean="0">
                <a:solidFill>
                  <a:schemeClr val="tx1"/>
                </a:solidFill>
                <a:effectLst/>
                <a:latin typeface="+mn-lt"/>
                <a:ea typeface="+mn-ea"/>
                <a:cs typeface="+mn-cs"/>
              </a:rPr>
              <a:t> in all of North America. The haziness evident in the Visible imagery was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due to smoke from wildfires in the western US and Canada.</a:t>
            </a:r>
            <a:r>
              <a:rPr lang="en-US" dirty="0" smtClean="0">
                <a:effectLst/>
              </a:rPr>
              <a:t> </a:t>
            </a:r>
            <a:endParaRPr lang="en-US" sz="1200" kern="1200" dirty="0" smtClean="0">
              <a:solidFill>
                <a:schemeClr val="tx1"/>
              </a:solidFill>
              <a:effectLst/>
              <a:latin typeface="+mn-lt"/>
              <a:ea typeface="+mn-ea"/>
              <a:cs typeface="+mn-cs"/>
            </a:endParaRPr>
          </a:p>
          <a:p>
            <a:endParaRPr lang="en-US" sz="1200" b="0" u="none" strike="noStrike" kern="1200" baseline="0" dirty="0" smtClean="0">
              <a:solidFill>
                <a:schemeClr val="tx1"/>
              </a:solidFill>
              <a:effectLst/>
              <a:latin typeface="+mn-lt"/>
              <a:ea typeface="+mn-ea"/>
              <a:cs typeface="+mn-cs"/>
            </a:endParaRPr>
          </a:p>
          <a:p>
            <a:endParaRPr lang="en-US" b="0" dirty="0"/>
          </a:p>
        </p:txBody>
      </p:sp>
      <p:sp>
        <p:nvSpPr>
          <p:cNvPr id="4" name="Slide Number Placeholder 3"/>
          <p:cNvSpPr>
            <a:spLocks noGrp="1"/>
          </p:cNvSpPr>
          <p:nvPr>
            <p:ph type="sldNum" sz="quarter" idx="10"/>
          </p:nvPr>
        </p:nvSpPr>
        <p:spPr/>
        <p:txBody>
          <a:bodyPr/>
          <a:lstStyle/>
          <a:p>
            <a:fld id="{442F336B-C5CA-5842-ABFF-0CF9595852BD}" type="slidenum">
              <a:rPr lang="en-US" smtClean="0"/>
              <a:t>6</a:t>
            </a:fld>
            <a:endParaRPr lang="en-US"/>
          </a:p>
        </p:txBody>
      </p:sp>
    </p:spTree>
    <p:extLst>
      <p:ext uri="{BB962C8B-B14F-4D97-AF65-F5344CB8AC3E}">
        <p14:creationId xmlns:p14="http://schemas.microsoft.com/office/powerpoint/2010/main" val="3528361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”Red” band -</a:t>
            </a:r>
            <a:r>
              <a:rPr lang="en-US" baseline="0" dirty="0" smtClean="0"/>
              <a:t>0.64 </a:t>
            </a:r>
            <a:r>
              <a:rPr lang="en-US" sz="1200" u="none" strike="noStrike" kern="1200" dirty="0" smtClean="0">
                <a:solidFill>
                  <a:schemeClr val="tx1"/>
                </a:solidFill>
                <a:effectLst/>
                <a:latin typeface="+mn-lt"/>
                <a:ea typeface="+mn-ea"/>
                <a:cs typeface="+mn-cs"/>
              </a:rPr>
              <a:t>µm</a:t>
            </a:r>
            <a:r>
              <a:rPr lang="en-US" sz="1200" kern="1200" dirty="0" smtClean="0">
                <a:solidFill>
                  <a:schemeClr val="tx1"/>
                </a:solidFill>
                <a:effectLst/>
                <a:latin typeface="+mn-lt"/>
                <a:ea typeface="+mn-ea"/>
                <a:cs typeface="+mn-cs"/>
              </a:rPr>
              <a:t> is the primary source of low-level (surface to 700 </a:t>
            </a:r>
            <a:r>
              <a:rPr lang="en-US" sz="1200" kern="1200" dirty="0" err="1" smtClean="0">
                <a:solidFill>
                  <a:schemeClr val="tx1"/>
                </a:solidFill>
                <a:effectLst/>
                <a:latin typeface="+mn-lt"/>
                <a:ea typeface="+mn-ea"/>
                <a:cs typeface="+mn-cs"/>
              </a:rPr>
              <a:t>hPa</a:t>
            </a:r>
            <a:r>
              <a:rPr lang="en-US" sz="1200" kern="1200" dirty="0" smtClean="0">
                <a:solidFill>
                  <a:schemeClr val="tx1"/>
                </a:solidFill>
                <a:effectLst/>
                <a:latin typeface="+mn-lt"/>
                <a:ea typeface="+mn-ea"/>
                <a:cs typeface="+mn-cs"/>
              </a:rPr>
              <a:t>) Derived Motion Winds during the daytime hours.</a:t>
            </a:r>
            <a:r>
              <a:rPr lang="en-US" sz="1200" kern="1200" baseline="0" dirty="0" smtClean="0">
                <a:solidFill>
                  <a:schemeClr val="tx1"/>
                </a:solidFill>
                <a:effectLst/>
                <a:latin typeface="+mn-lt"/>
                <a:ea typeface="+mn-ea"/>
                <a:cs typeface="+mn-cs"/>
              </a:rPr>
              <a:t> Besides being helpful for identifying areas of wind shear and jet maxima's, they are also very critical for numerical model assimilation.</a:t>
            </a:r>
            <a:endParaRPr lang="en-US" sz="1200" b="0" u="none" strike="noStrike" kern="1200" baseline="0" dirty="0" smtClean="0">
              <a:solidFill>
                <a:schemeClr val="tx1"/>
              </a:solidFill>
              <a:effectLst/>
              <a:latin typeface="+mn-lt"/>
              <a:ea typeface="+mn-ea"/>
              <a:cs typeface="+mn-cs"/>
            </a:endParaRPr>
          </a:p>
          <a:p>
            <a:endParaRPr lang="en-US" b="0" dirty="0"/>
          </a:p>
        </p:txBody>
      </p:sp>
      <p:sp>
        <p:nvSpPr>
          <p:cNvPr id="4" name="Slide Number Placeholder 3"/>
          <p:cNvSpPr>
            <a:spLocks noGrp="1"/>
          </p:cNvSpPr>
          <p:nvPr>
            <p:ph type="sldNum" sz="quarter" idx="10"/>
          </p:nvPr>
        </p:nvSpPr>
        <p:spPr/>
        <p:txBody>
          <a:bodyPr/>
          <a:lstStyle/>
          <a:p>
            <a:fld id="{442F336B-C5CA-5842-ABFF-0CF9595852BD}" type="slidenum">
              <a:rPr lang="en-US" smtClean="0"/>
              <a:t>7</a:t>
            </a:fld>
            <a:endParaRPr lang="en-US"/>
          </a:p>
        </p:txBody>
      </p:sp>
    </p:spTree>
    <p:extLst>
      <p:ext uri="{BB962C8B-B14F-4D97-AF65-F5344CB8AC3E}">
        <p14:creationId xmlns:p14="http://schemas.microsoft.com/office/powerpoint/2010/main" val="3528361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AWIPS</a:t>
            </a:r>
            <a:r>
              <a:rPr lang="en-US" baseline="0" dirty="0" smtClean="0"/>
              <a:t> includes simulated True Color imagery, and the ‘Red Band’ is a necessary component of that, along with the ‘blue Band’ – at 0.47 </a:t>
            </a:r>
            <a:r>
              <a:rPr lang="en-US" sz="1200" u="none" strike="noStrike" kern="1200" dirty="0" smtClean="0">
                <a:solidFill>
                  <a:schemeClr val="tx1"/>
                </a:solidFill>
                <a:effectLst/>
                <a:latin typeface="+mn-lt"/>
                <a:ea typeface="+mn-ea"/>
                <a:cs typeface="+mn-cs"/>
              </a:rPr>
              <a:t>µm</a:t>
            </a:r>
            <a:r>
              <a:rPr lang="en-US" baseline="0" dirty="0" smtClean="0"/>
              <a:t>, and a simulated green band that considers output from the ‘Veggie Band’.</a:t>
            </a:r>
            <a:endParaRPr lang="en-US" dirty="0"/>
          </a:p>
        </p:txBody>
      </p:sp>
      <p:sp>
        <p:nvSpPr>
          <p:cNvPr id="4" name="Slide Number Placeholder 3"/>
          <p:cNvSpPr>
            <a:spLocks noGrp="1"/>
          </p:cNvSpPr>
          <p:nvPr>
            <p:ph type="sldNum" sz="quarter" idx="10"/>
          </p:nvPr>
        </p:nvSpPr>
        <p:spPr/>
        <p:txBody>
          <a:bodyPr/>
          <a:lstStyle/>
          <a:p>
            <a:fld id="{1793758C-4687-48C4-851D-4E1023159749}" type="slidenum">
              <a:rPr lang="en-US" smtClean="0"/>
              <a:t>8</a:t>
            </a:fld>
            <a:endParaRPr lang="en-US"/>
          </a:p>
        </p:txBody>
      </p:sp>
    </p:spTree>
    <p:extLst>
      <p:ext uri="{BB962C8B-B14F-4D97-AF65-F5344CB8AC3E}">
        <p14:creationId xmlns:p14="http://schemas.microsoft.com/office/powerpoint/2010/main" val="2178584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summary of what you’ve just learned.</a:t>
            </a:r>
          </a:p>
          <a:p>
            <a:endParaRPr lang="en-US" dirty="0"/>
          </a:p>
        </p:txBody>
      </p:sp>
      <p:sp>
        <p:nvSpPr>
          <p:cNvPr id="4" name="Slide Number Placeholder 3"/>
          <p:cNvSpPr>
            <a:spLocks noGrp="1"/>
          </p:cNvSpPr>
          <p:nvPr>
            <p:ph type="sldNum" sz="quarter" idx="10"/>
          </p:nvPr>
        </p:nvSpPr>
        <p:spPr/>
        <p:txBody>
          <a:bodyPr/>
          <a:lstStyle/>
          <a:p>
            <a:fld id="{1793758C-4687-48C4-851D-4E1023159749}" type="slidenum">
              <a:rPr lang="en-US" smtClean="0"/>
              <a:t>9</a:t>
            </a:fld>
            <a:endParaRPr lang="en-US"/>
          </a:p>
        </p:txBody>
      </p:sp>
    </p:spTree>
    <p:extLst>
      <p:ext uri="{BB962C8B-B14F-4D97-AF65-F5344CB8AC3E}">
        <p14:creationId xmlns:p14="http://schemas.microsoft.com/office/powerpoint/2010/main" val="3327692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255126"/>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0"/>
          <p:cNvSpPr>
            <a:spLocks noGrp="1"/>
          </p:cNvSpPr>
          <p:nvPr>
            <p:ph type="sldNum" sz="quarter" idx="10"/>
          </p:nvPr>
        </p:nvSpPr>
        <p:spPr/>
        <p:txBody>
          <a:bodyPr/>
          <a:lstStyle>
            <a:lvl1pPr>
              <a:defRPr/>
            </a:lvl1pPr>
          </a:lstStyle>
          <a:p>
            <a:pPr defTabSz="342900">
              <a:defRPr/>
            </a:pPr>
            <a:fld id="{7A000F4E-004E-4CE8-AABD-59BBC7FD61A1}" type="slidenum">
              <a:rPr lang="en-US" smtClean="0"/>
              <a:pPr defTabSz="342900">
                <a:defRPr/>
              </a:pPr>
              <a:t>‹#›</a:t>
            </a:fld>
            <a:endParaRPr lang="en-US" dirty="0"/>
          </a:p>
        </p:txBody>
      </p:sp>
    </p:spTree>
    <p:extLst>
      <p:ext uri="{BB962C8B-B14F-4D97-AF65-F5344CB8AC3E}">
        <p14:creationId xmlns:p14="http://schemas.microsoft.com/office/powerpoint/2010/main" val="2635906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2700"/>
            </a:lvl1pPr>
            <a:lvl2pPr lvl="1" algn="ctr">
              <a:spcBef>
                <a:spcPts val="0"/>
              </a:spcBef>
              <a:buSzPct val="100000"/>
              <a:defRPr sz="2700"/>
            </a:lvl2pPr>
            <a:lvl3pPr lvl="2" algn="ctr">
              <a:spcBef>
                <a:spcPts val="0"/>
              </a:spcBef>
              <a:buSzPct val="100000"/>
              <a:defRPr sz="2700"/>
            </a:lvl3pPr>
            <a:lvl4pPr lvl="3" algn="ctr">
              <a:spcBef>
                <a:spcPts val="0"/>
              </a:spcBef>
              <a:buSzPct val="100000"/>
              <a:defRPr sz="2700"/>
            </a:lvl4pPr>
            <a:lvl5pPr lvl="4" algn="ctr">
              <a:spcBef>
                <a:spcPts val="0"/>
              </a:spcBef>
              <a:buSzPct val="100000"/>
              <a:defRPr sz="2700"/>
            </a:lvl5pPr>
            <a:lvl6pPr lvl="5" algn="ctr">
              <a:spcBef>
                <a:spcPts val="0"/>
              </a:spcBef>
              <a:buSzPct val="100000"/>
              <a:defRPr sz="2700"/>
            </a:lvl6pPr>
            <a:lvl7pPr lvl="6" algn="ctr">
              <a:spcBef>
                <a:spcPts val="0"/>
              </a:spcBef>
              <a:buSzPct val="100000"/>
              <a:defRPr sz="2700"/>
            </a:lvl7pPr>
            <a:lvl8pPr lvl="7" algn="ctr">
              <a:spcBef>
                <a:spcPts val="0"/>
              </a:spcBef>
              <a:buSzPct val="100000"/>
              <a:defRPr sz="2700"/>
            </a:lvl8pPr>
            <a:lvl9pPr lvl="8" algn="ctr">
              <a:spcBef>
                <a:spcPts val="0"/>
              </a:spcBef>
              <a:buSzPct val="100000"/>
              <a:defRPr sz="27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defTabSz="342900"/>
            <a:fld id="{00000000-1234-1234-1234-123412341234}" type="slidenum">
              <a:rPr lang="en" smtClean="0"/>
              <a:pPr defTabSz="342900"/>
              <a:t>‹#›</a:t>
            </a:fld>
            <a:endParaRPr lang="en"/>
          </a:p>
        </p:txBody>
      </p:sp>
    </p:spTree>
    <p:extLst>
      <p:ext uri="{BB962C8B-B14F-4D97-AF65-F5344CB8AC3E}">
        <p14:creationId xmlns:p14="http://schemas.microsoft.com/office/powerpoint/2010/main" val="268311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67263"/>
            <a:ext cx="2133600" cy="273844"/>
          </a:xfrm>
          <a:prstGeom prst="rect">
            <a:avLst/>
          </a:prstGeom>
        </p:spPr>
        <p:txBody>
          <a:bodyPr/>
          <a:lstStyle>
            <a:lvl1pPr>
              <a:defRPr smtClean="0"/>
            </a:lvl1pPr>
          </a:lstStyle>
          <a:p>
            <a:endParaRPr lang="en-US" altLang="en-US"/>
          </a:p>
        </p:txBody>
      </p:sp>
      <p:sp>
        <p:nvSpPr>
          <p:cNvPr id="3" name="Footer Placeholder 4"/>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4767263"/>
            <a:ext cx="2133600" cy="273844"/>
          </a:xfrm>
          <a:prstGeom prst="rect">
            <a:avLst/>
          </a:prstGeom>
        </p:spPr>
        <p:txBody>
          <a:bodyPr/>
          <a:lstStyle>
            <a:lvl1pPr>
              <a:defRPr/>
            </a:lvl1pPr>
          </a:lstStyle>
          <a:p>
            <a:fld id="{6FB173BF-C508-4302-8AEB-2C97BF30CCBF}" type="slidenum">
              <a:rPr lang="en-US" altLang="en-US"/>
              <a:pPr/>
              <a:t>‹#›</a:t>
            </a:fld>
            <a:endParaRPr lang="en-US" altLang="en-US"/>
          </a:p>
        </p:txBody>
      </p:sp>
    </p:spTree>
    <p:extLst>
      <p:ext uri="{BB962C8B-B14F-4D97-AF65-F5344CB8AC3E}">
        <p14:creationId xmlns:p14="http://schemas.microsoft.com/office/powerpoint/2010/main" val="152460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680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1705490"/>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685800" y="971550"/>
            <a:ext cx="7772400" cy="1085850"/>
          </a:xfrm>
        </p:spPr>
        <p:txBody>
          <a:bodyPr/>
          <a:lstStyle>
            <a:lvl1pPr marR="6858" algn="ctr">
              <a:defRPr sz="3000" b="1"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defRPr>
            </a:lvl1pPr>
          </a:lstStyle>
          <a:p>
            <a:r>
              <a:rPr lang="en-US" dirty="0" smtClean="0"/>
              <a:t>Click to edit Master title style</a:t>
            </a:r>
            <a:endParaRPr lang="en-US" dirty="0"/>
          </a:p>
        </p:txBody>
      </p:sp>
      <p:sp>
        <p:nvSpPr>
          <p:cNvPr id="9" name="Subtitle 8"/>
          <p:cNvSpPr>
            <a:spLocks noGrp="1"/>
          </p:cNvSpPr>
          <p:nvPr>
            <p:ph type="subTitle" idx="1"/>
          </p:nvPr>
        </p:nvSpPr>
        <p:spPr>
          <a:xfrm>
            <a:off x="685800" y="2387087"/>
            <a:ext cx="7772400" cy="369332"/>
          </a:xfrm>
        </p:spPr>
        <p:txBody>
          <a:bodyPr lIns="100584" anchor="ctr">
            <a:spAutoFit/>
          </a:bodyPr>
          <a:lstStyle>
            <a:lvl1pPr marL="0" indent="0" algn="ctr">
              <a:spcBef>
                <a:spcPts val="0"/>
              </a:spcBef>
              <a:buNone/>
              <a:defRPr sz="1800">
                <a:solidFill>
                  <a:srgbClr val="F2C31A"/>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dirty="0" smtClean="0"/>
              <a:t>Click to edit Master subtitle style</a:t>
            </a:r>
            <a:endParaRPr lang="en-US" dirty="0"/>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81490" y="4857752"/>
            <a:ext cx="579437" cy="27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2573791"/>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74295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800100"/>
            <a:ext cx="8229600" cy="39433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10"/>
          <p:cNvSpPr>
            <a:spLocks noGrp="1"/>
          </p:cNvSpPr>
          <p:nvPr>
            <p:ph type="sldNum" sz="quarter" idx="10"/>
          </p:nvPr>
        </p:nvSpPr>
        <p:spPr/>
        <p:txBody>
          <a:bodyPr/>
          <a:lstStyle>
            <a:lvl1pPr>
              <a:defRPr/>
            </a:lvl1pPr>
          </a:lstStyle>
          <a:p>
            <a:pPr defTabSz="342900">
              <a:defRPr/>
            </a:pPr>
            <a:fld id="{F378691F-9CED-4134-BEF2-4424A0C8B72C}" type="slidenum">
              <a:rPr lang="en-US" smtClean="0"/>
              <a:pPr defTabSz="342900">
                <a:defRPr/>
              </a:pPr>
              <a:t>‹#›</a:t>
            </a:fld>
            <a:endParaRPr lang="en-US" dirty="0"/>
          </a:p>
        </p:txBody>
      </p:sp>
    </p:spTree>
    <p:extLst>
      <p:ext uri="{BB962C8B-B14F-4D97-AF65-F5344CB8AC3E}">
        <p14:creationId xmlns:p14="http://schemas.microsoft.com/office/powerpoint/2010/main" val="2998228229"/>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42950"/>
          </a:xfrm>
        </p:spPr>
        <p:txBody>
          <a:bodyPr anchor="ctr"/>
          <a:lstStyle>
            <a:lvl1pPr algn="ctr">
              <a:buNone/>
              <a:defRPr sz="2700" b="0"/>
            </a:lvl1pPr>
          </a:lstStyle>
          <a:p>
            <a:r>
              <a:rPr lang="en-US" dirty="0" smtClean="0"/>
              <a:t>Click to edit Master title style</a:t>
            </a:r>
            <a:endParaRPr lang="en-US" dirty="0"/>
          </a:p>
        </p:txBody>
      </p:sp>
      <p:sp>
        <p:nvSpPr>
          <p:cNvPr id="3" name="Text Placeholder 2"/>
          <p:cNvSpPr>
            <a:spLocks noGrp="1"/>
          </p:cNvSpPr>
          <p:nvPr>
            <p:ph type="body" idx="2"/>
          </p:nvPr>
        </p:nvSpPr>
        <p:spPr>
          <a:xfrm>
            <a:off x="457200" y="800100"/>
            <a:ext cx="2514600" cy="3943350"/>
          </a:xfrm>
        </p:spPr>
        <p:txBody>
          <a:bodyPr/>
          <a:lstStyle>
            <a:lvl1pPr marL="41148" indent="0">
              <a:buNone/>
              <a:defRPr sz="1350"/>
            </a:lvl1pPr>
            <a:lvl2pPr>
              <a:buNone/>
              <a:defRPr sz="900"/>
            </a:lvl2pPr>
            <a:lvl3pPr>
              <a:buNone/>
              <a:defRPr sz="750"/>
            </a:lvl3pPr>
            <a:lvl4pPr>
              <a:buNone/>
              <a:defRPr sz="675"/>
            </a:lvl4pPr>
            <a:lvl5pPr>
              <a:buNone/>
              <a:defRPr sz="675"/>
            </a:lvl5pPr>
          </a:lstStyle>
          <a:p>
            <a:pPr lvl="0"/>
            <a:r>
              <a:rPr lang="en-US" smtClean="0"/>
              <a:t>Click to edit Master text styles</a:t>
            </a:r>
          </a:p>
        </p:txBody>
      </p:sp>
      <p:sp>
        <p:nvSpPr>
          <p:cNvPr id="4" name="Content Placeholder 3"/>
          <p:cNvSpPr>
            <a:spLocks noGrp="1"/>
          </p:cNvSpPr>
          <p:nvPr>
            <p:ph sz="half" idx="1"/>
          </p:nvPr>
        </p:nvSpPr>
        <p:spPr>
          <a:xfrm>
            <a:off x="3200400" y="800100"/>
            <a:ext cx="5486400" cy="3943350"/>
          </a:xfrm>
        </p:spPr>
        <p:txBody>
          <a:bodyPr/>
          <a:lstStyle>
            <a:lvl1pPr>
              <a:defRPr sz="2400"/>
            </a:lvl1pPr>
            <a:lvl2pPr>
              <a:defRPr sz="2100"/>
            </a:lvl2pPr>
            <a:lvl3pPr>
              <a:defRPr sz="1800"/>
            </a:lvl3pPr>
            <a:lvl4pPr>
              <a:defRPr sz="1500"/>
            </a:lvl4pPr>
            <a:lvl5pPr>
              <a:defRPr sz="15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defTabSz="342900">
              <a:defRPr/>
            </a:pPr>
            <a:fld id="{327DF725-5DD2-4AC8-9302-F060CA84D9D3}" type="slidenum">
              <a:rPr lang="en-US" smtClean="0"/>
              <a:pPr defTabSz="342900">
                <a:defRPr/>
              </a:pPr>
              <a:t>‹#›</a:t>
            </a:fld>
            <a:endParaRPr lang="en-US" dirty="0"/>
          </a:p>
        </p:txBody>
      </p:sp>
    </p:spTree>
    <p:extLst>
      <p:ext uri="{BB962C8B-B14F-4D97-AF65-F5344CB8AC3E}">
        <p14:creationId xmlns:p14="http://schemas.microsoft.com/office/powerpoint/2010/main" val="2771732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429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4344" y="800101"/>
            <a:ext cx="4038600" cy="3922248"/>
          </a:xfrm>
        </p:spPr>
        <p:txBody>
          <a:bodyPr/>
          <a:lstStyle>
            <a:lvl1pPr>
              <a:defRPr sz="2100"/>
            </a:lvl1pPr>
            <a:lvl2pPr>
              <a:defRPr sz="1800"/>
            </a:lvl2pPr>
            <a:lvl3pPr>
              <a:defRPr sz="1500"/>
            </a:lvl3pPr>
            <a:lvl4pPr>
              <a:defRPr sz="1350"/>
            </a:lvl4pPr>
            <a:lvl5pPr>
              <a:defRPr sz="13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800101"/>
            <a:ext cx="4038600" cy="3922248"/>
          </a:xfrm>
        </p:spPr>
        <p:txBody>
          <a:bodyPr/>
          <a:lstStyle>
            <a:lvl1pPr>
              <a:defRPr sz="2100"/>
            </a:lvl1pPr>
            <a:lvl2pPr>
              <a:defRPr sz="1800"/>
            </a:lvl2pPr>
            <a:lvl3pPr>
              <a:defRPr sz="1500"/>
            </a:lvl3pPr>
            <a:lvl4pPr>
              <a:defRPr sz="1350"/>
            </a:lvl4pPr>
            <a:lvl5pPr>
              <a:defRPr sz="13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defTabSz="342900">
              <a:defRPr/>
            </a:pPr>
            <a:fld id="{80FD687F-9EC4-4A2C-9D79-45716973BA41}" type="slidenum">
              <a:rPr lang="en-US" smtClean="0"/>
              <a:pPr defTabSz="342900">
                <a:defRPr/>
              </a:pPr>
              <a:t>‹#›</a:t>
            </a:fld>
            <a:endParaRPr lang="en-US" dirty="0"/>
          </a:p>
        </p:txBody>
      </p:sp>
    </p:spTree>
    <p:extLst>
      <p:ext uri="{BB962C8B-B14F-4D97-AF65-F5344CB8AC3E}">
        <p14:creationId xmlns:p14="http://schemas.microsoft.com/office/powerpoint/2010/main" val="1618929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742950"/>
          </a:xfrm>
        </p:spPr>
        <p:txBody>
          <a:bodyPr/>
          <a:lstStyle/>
          <a:p>
            <a:r>
              <a:rPr lang="en-US" smtClean="0"/>
              <a:t>Click to edit Master title style</a:t>
            </a:r>
            <a:endParaRPr lang="en-US"/>
          </a:p>
        </p:txBody>
      </p:sp>
      <p:sp>
        <p:nvSpPr>
          <p:cNvPr id="3" name="Slide Number Placeholder 10"/>
          <p:cNvSpPr>
            <a:spLocks noGrp="1"/>
          </p:cNvSpPr>
          <p:nvPr>
            <p:ph type="sldNum" sz="quarter" idx="10"/>
          </p:nvPr>
        </p:nvSpPr>
        <p:spPr/>
        <p:txBody>
          <a:bodyPr/>
          <a:lstStyle>
            <a:lvl1pPr>
              <a:defRPr/>
            </a:lvl1pPr>
          </a:lstStyle>
          <a:p>
            <a:pPr defTabSz="342900">
              <a:defRPr/>
            </a:pPr>
            <a:fld id="{3283774E-393D-4152-86DA-5285DCA315CF}" type="slidenum">
              <a:rPr lang="en-US" smtClean="0"/>
              <a:pPr defTabSz="342900">
                <a:defRPr/>
              </a:pPr>
              <a:t>‹#›</a:t>
            </a:fld>
            <a:endParaRPr lang="en-US" dirty="0"/>
          </a:p>
        </p:txBody>
      </p:sp>
    </p:spTree>
    <p:extLst>
      <p:ext uri="{BB962C8B-B14F-4D97-AF65-F5344CB8AC3E}">
        <p14:creationId xmlns:p14="http://schemas.microsoft.com/office/powerpoint/2010/main" val="21820334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theme" Target="../theme/theme2.xml"/><Relationship Id="rId3"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theme" Target="../theme/theme3.xml"/><Relationship Id="rId3" Type="http://schemas.openxmlformats.org/officeDocument/2006/relationships/image" Target="../media/image3.jp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slideLayout" Target="../slideLayouts/slideLayout9.xml"/><Relationship Id="rId6" Type="http://schemas.openxmlformats.org/officeDocument/2006/relationships/slideLayout" Target="../slideLayouts/slideLayout10.xml"/><Relationship Id="rId7" Type="http://schemas.openxmlformats.org/officeDocument/2006/relationships/slideLayout" Target="../slideLayouts/slideLayout11.xml"/><Relationship Id="rId8" Type="http://schemas.openxmlformats.org/officeDocument/2006/relationships/theme" Target="../theme/theme4.xml"/><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2017-18_GOES-R_PPT-16-9_Temp_1.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157665080"/>
      </p:ext>
    </p:extLst>
  </p:cSld>
  <p:clrMap bg1="lt1" tx1="dk1" bg2="lt2" tx2="dk2" accent1="accent1" accent2="accent2" accent3="accent3" accent4="accent4" accent5="accent5" accent6="accent6" hlink="hlink" folHlink="folHlink"/>
  <p:sldLayoutIdLst>
    <p:sldLayoutId id="2147483649" r:id="rId1"/>
    <p:sldLayoutId id="2147483653" r:id="rId2"/>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2017-18_GOES-R_PPT-16-9_Temp_2.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93040693"/>
      </p:ext>
    </p:extLst>
  </p:cSld>
  <p:clrMap bg1="lt1" tx1="dk1" bg2="lt2" tx2="dk2" accent1="accent1" accent2="accent2" accent3="accent3" accent4="accent4" accent5="accent5" accent6="accent6" hlink="hlink" folHlink="folHlink"/>
  <p:sldLayoutIdLst>
    <p:sldLayoutId id="2147483651" r:id="rId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2017-18_GOES-R_PPT-16-9_Temp_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725324944"/>
      </p:ext>
    </p:extLst>
  </p:cSld>
  <p:clrMap bg1="lt1" tx1="dk1" bg2="lt2" tx2="dk2" accent1="accent1" accent2="accent2" accent3="accent3" accent4="accent4" accent5="accent5" accent6="accent6" hlink="hlink" folHlink="folHlink"/>
  <p:sldLayoutIdLst>
    <p:sldLayoutId id="2147483655" r:id="rId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F1F52"/>
        </a:solidFill>
        <a:effectLst/>
      </p:bgPr>
    </p:bg>
    <p:spTree>
      <p:nvGrpSpPr>
        <p:cNvPr id="1" name=""/>
        <p:cNvGrpSpPr/>
        <p:nvPr/>
      </p:nvGrpSpPr>
      <p:grpSpPr>
        <a:xfrm>
          <a:off x="0" y="0"/>
          <a:ext cx="0" cy="0"/>
          <a:chOff x="0" y="0"/>
          <a:chExt cx="0" cy="0"/>
        </a:xfrm>
      </p:grpSpPr>
      <p:sp>
        <p:nvSpPr>
          <p:cNvPr id="29" name="Rectangle 28"/>
          <p:cNvSpPr/>
          <p:nvPr userDrawn="1"/>
        </p:nvSpPr>
        <p:spPr>
          <a:xfrm flipV="1">
            <a:off x="0" y="-12700"/>
            <a:ext cx="9144000" cy="4863592"/>
          </a:xfrm>
          <a:prstGeom prst="rect">
            <a:avLst/>
          </a:prstGeom>
          <a:gradFill flip="none" rotWithShape="1">
            <a:gsLst>
              <a:gs pos="0">
                <a:srgbClr val="01021E">
                  <a:alpha val="85000"/>
                </a:srgbClr>
              </a:gs>
              <a:gs pos="50000">
                <a:schemeClr val="tx2">
                  <a:lumMod val="50000"/>
                  <a:alpha val="50000"/>
                </a:schemeClr>
              </a:gs>
              <a:gs pos="100000">
                <a:schemeClr val="tx2">
                  <a:lumMod val="75000"/>
                  <a:alpha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a:p>
            <a:pPr marL="0" marR="0" lvl="0" indent="0" algn="ctr" defTabSz="3429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orbel"/>
              <a:ea typeface="+mn-ea"/>
              <a:cs typeface="+mn-cs"/>
            </a:endParaRPr>
          </a:p>
        </p:txBody>
      </p:sp>
      <p:sp>
        <p:nvSpPr>
          <p:cNvPr id="22" name="Title Placeholder 21"/>
          <p:cNvSpPr>
            <a:spLocks noGrp="1"/>
          </p:cNvSpPr>
          <p:nvPr>
            <p:ph type="title"/>
          </p:nvPr>
        </p:nvSpPr>
        <p:spPr>
          <a:xfrm>
            <a:off x="458262" y="0"/>
            <a:ext cx="8228538" cy="742950"/>
          </a:xfrm>
          <a:prstGeom prst="rect">
            <a:avLst/>
          </a:prstGeom>
        </p:spPr>
        <p:txBody>
          <a:bodyPr vert="horz" wrap="square" lIns="91440" tIns="45720" rIns="91440" bIns="45720" numCol="1" anchor="ctr" anchorCtr="0" compatLnSpc="1">
            <a:prstTxWarp prst="textNoShape">
              <a:avLst/>
            </a:prstTxWarp>
            <a:noAutofit/>
          </a:bodyPr>
          <a:lstStyle/>
          <a:p>
            <a:pPr lvl="0"/>
            <a:r>
              <a:rPr lang="en-US" dirty="0" smtClean="0"/>
              <a:t>Click to edit Master title style</a:t>
            </a:r>
          </a:p>
        </p:txBody>
      </p:sp>
      <p:sp>
        <p:nvSpPr>
          <p:cNvPr id="1031" name="Text Placeholder 12"/>
          <p:cNvSpPr>
            <a:spLocks noGrp="1"/>
          </p:cNvSpPr>
          <p:nvPr>
            <p:ph type="body" idx="1"/>
          </p:nvPr>
        </p:nvSpPr>
        <p:spPr bwMode="auto">
          <a:xfrm>
            <a:off x="458262" y="800100"/>
            <a:ext cx="8228538" cy="3943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p>
        </p:txBody>
      </p:sp>
      <p:sp>
        <p:nvSpPr>
          <p:cNvPr id="11" name="Slide Number Placeholder 10"/>
          <p:cNvSpPr>
            <a:spLocks noGrp="1"/>
          </p:cNvSpPr>
          <p:nvPr>
            <p:ph type="sldNum" sz="quarter" idx="4"/>
          </p:nvPr>
        </p:nvSpPr>
        <p:spPr>
          <a:xfrm>
            <a:off x="8534400" y="4914900"/>
            <a:ext cx="457200" cy="171450"/>
          </a:xfrm>
          <a:prstGeom prst="rect">
            <a:avLst/>
          </a:prstGeom>
        </p:spPr>
        <p:txBody>
          <a:bodyPr vert="horz" wrap="square" lIns="91440" tIns="45720" rIns="91440" bIns="45720" numCol="1" anchor="ctr" anchorCtr="0" compatLnSpc="1">
            <a:prstTxWarp prst="textNoShape">
              <a:avLst/>
            </a:prstTxWarp>
          </a:bodyPr>
          <a:lstStyle>
            <a:lvl1pPr algn="r" fontAlgn="auto">
              <a:spcBef>
                <a:spcPts val="0"/>
              </a:spcBef>
              <a:spcAft>
                <a:spcPts val="0"/>
              </a:spcAft>
              <a:defRPr sz="750">
                <a:solidFill>
                  <a:srgbClr val="FFF1CE"/>
                </a:solidFill>
                <a:latin typeface="Arial Narrow"/>
                <a:cs typeface="Arial Narrow"/>
              </a:defRPr>
            </a:lvl1pPr>
          </a:lstStyle>
          <a:p>
            <a:pPr defTabSz="342900">
              <a:defRPr/>
            </a:pPr>
            <a:fld id="{49C620E3-86D2-421C-B672-9D0292A84894}" type="slidenum">
              <a:rPr lang="en-US" smtClean="0"/>
              <a:pPr defTabSz="342900">
                <a:defRPr/>
              </a:pPr>
              <a:t>‹#›</a:t>
            </a:fld>
            <a:endParaRPr lang="en-US" dirty="0"/>
          </a:p>
        </p:txBody>
      </p:sp>
      <p:sp>
        <p:nvSpPr>
          <p:cNvPr id="10" name="TextBox 9"/>
          <p:cNvSpPr txBox="1">
            <a:spLocks noChangeArrowheads="1"/>
          </p:cNvSpPr>
          <p:nvPr userDrawn="1"/>
        </p:nvSpPr>
        <p:spPr bwMode="auto">
          <a:xfrm>
            <a:off x="609600" y="4899969"/>
            <a:ext cx="26670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smtClean="0">
                <a:ln>
                  <a:noFill/>
                </a:ln>
                <a:solidFill>
                  <a:srgbClr val="F2C31A"/>
                </a:solidFill>
                <a:effectLst/>
                <a:uLnTx/>
                <a:uFillTx/>
                <a:latin typeface="Corbel" pitchFamily="34" charset="0"/>
                <a:ea typeface="+mn-ea"/>
                <a:cs typeface="+mn-cs"/>
              </a:rPr>
              <a:t>Cooperative Institute for Meteorological Satellite Studies</a:t>
            </a:r>
          </a:p>
          <a:p>
            <a:pPr marL="0" marR="0" lvl="0" indent="0" algn="l" defTabSz="342900" rtl="0" eaLnBrk="1" fontAlgn="base" latinLnBrk="0" hangingPunct="1">
              <a:lnSpc>
                <a:spcPct val="100000"/>
              </a:lnSpc>
              <a:spcBef>
                <a:spcPct val="0"/>
              </a:spcBef>
              <a:spcAft>
                <a:spcPct val="0"/>
              </a:spcAft>
              <a:buClrTx/>
              <a:buSzTx/>
              <a:buFontTx/>
              <a:buNone/>
              <a:tabLst/>
              <a:defRPr/>
            </a:pPr>
            <a:r>
              <a:rPr kumimoji="0" lang="en-US" sz="525" b="0" i="0" u="none" strike="noStrike" kern="1200" cap="none" spc="0" normalizeH="0" baseline="0" noProof="0" dirty="0" smtClean="0">
                <a:ln>
                  <a:noFill/>
                </a:ln>
                <a:solidFill>
                  <a:srgbClr val="FFFFFF"/>
                </a:solidFill>
                <a:effectLst/>
                <a:uLnTx/>
                <a:uFillTx/>
                <a:latin typeface="Corbel" pitchFamily="34" charset="0"/>
                <a:ea typeface="+mn-ea"/>
                <a:cs typeface="+mn-cs"/>
              </a:rPr>
              <a:t>University of Wisconsin - Madison</a:t>
            </a:r>
          </a:p>
        </p:txBody>
      </p:sp>
      <p:pic>
        <p:nvPicPr>
          <p:cNvPr id="13" name="Picture 12" descr="CIMSS_logo_web_multicolor_glow_PNG_138x100.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28600" y="4889501"/>
            <a:ext cx="420624" cy="228600"/>
          </a:xfrm>
          <a:prstGeom prst="rect">
            <a:avLst/>
          </a:prstGeom>
        </p:spPr>
      </p:pic>
      <p:pic>
        <p:nvPicPr>
          <p:cNvPr id="2050" name="Picture 2"/>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281490" y="4873230"/>
            <a:ext cx="579437" cy="270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8626477" y="4869658"/>
            <a:ext cx="365125" cy="27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5513089"/>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Lst>
  <p:timing>
    <p:tnLst>
      <p:par>
        <p:cTn xmlns:p14="http://schemas.microsoft.com/office/powerpoint/2010/main" id="1" dur="indefinite" restart="never" nodeType="tmRoot"/>
      </p:par>
    </p:tnLst>
  </p:timing>
  <p:hf sldNum="0" hdr="0" ftr="0" dt="0"/>
  <p:txStyles>
    <p:titleStyle>
      <a:lvl1pPr algn="ctr" rtl="0" eaLnBrk="1" fontAlgn="base" hangingPunct="1">
        <a:spcBef>
          <a:spcPct val="0"/>
        </a:spcBef>
        <a:spcAft>
          <a:spcPct val="0"/>
        </a:spcAft>
        <a:defRPr sz="3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27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27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27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2700">
          <a:solidFill>
            <a:srgbClr val="C1EEFF"/>
          </a:solidFill>
          <a:latin typeface="Arial" pitchFamily="4" charset="0"/>
          <a:ea typeface="MS PGothic" pitchFamily="34" charset="-128"/>
          <a:cs typeface="ＭＳ Ｐゴシック" pitchFamily="4" charset="-128"/>
        </a:defRPr>
      </a:lvl5pPr>
      <a:lvl6pPr marL="342900" algn="l" rtl="0" eaLnBrk="1" fontAlgn="base" hangingPunct="1">
        <a:spcBef>
          <a:spcPct val="0"/>
        </a:spcBef>
        <a:spcAft>
          <a:spcPct val="0"/>
        </a:spcAft>
        <a:defRPr sz="2700">
          <a:solidFill>
            <a:srgbClr val="C1EEFF"/>
          </a:solidFill>
          <a:latin typeface="Arial" pitchFamily="4" charset="0"/>
          <a:ea typeface="ＭＳ Ｐゴシック" pitchFamily="4" charset="-128"/>
          <a:cs typeface="ＭＳ Ｐゴシック" pitchFamily="4" charset="-128"/>
        </a:defRPr>
      </a:lvl6pPr>
      <a:lvl7pPr marL="685800" algn="l" rtl="0" eaLnBrk="1" fontAlgn="base" hangingPunct="1">
        <a:spcBef>
          <a:spcPct val="0"/>
        </a:spcBef>
        <a:spcAft>
          <a:spcPct val="0"/>
        </a:spcAft>
        <a:defRPr sz="2700">
          <a:solidFill>
            <a:srgbClr val="C1EEFF"/>
          </a:solidFill>
          <a:latin typeface="Arial" pitchFamily="4" charset="0"/>
          <a:ea typeface="ＭＳ Ｐゴシック" pitchFamily="4" charset="-128"/>
          <a:cs typeface="ＭＳ Ｐゴシック" pitchFamily="4" charset="-128"/>
        </a:defRPr>
      </a:lvl7pPr>
      <a:lvl8pPr marL="1028700" algn="l" rtl="0" eaLnBrk="1" fontAlgn="base" hangingPunct="1">
        <a:spcBef>
          <a:spcPct val="0"/>
        </a:spcBef>
        <a:spcAft>
          <a:spcPct val="0"/>
        </a:spcAft>
        <a:defRPr sz="2700">
          <a:solidFill>
            <a:srgbClr val="C1EEFF"/>
          </a:solidFill>
          <a:latin typeface="Arial" pitchFamily="4" charset="0"/>
          <a:ea typeface="ＭＳ Ｐゴシック" pitchFamily="4" charset="-128"/>
          <a:cs typeface="ＭＳ Ｐゴシック" pitchFamily="4" charset="-128"/>
        </a:defRPr>
      </a:lvl8pPr>
      <a:lvl9pPr marL="1371600" algn="l" rtl="0" eaLnBrk="1" fontAlgn="base" hangingPunct="1">
        <a:spcBef>
          <a:spcPct val="0"/>
        </a:spcBef>
        <a:spcAft>
          <a:spcPct val="0"/>
        </a:spcAft>
        <a:defRPr sz="2700">
          <a:solidFill>
            <a:srgbClr val="C1EEFF"/>
          </a:solidFill>
          <a:latin typeface="Arial" pitchFamily="4" charset="0"/>
          <a:ea typeface="ＭＳ Ｐゴシック" pitchFamily="4" charset="-128"/>
          <a:cs typeface="ＭＳ Ｐゴシック" pitchFamily="4" charset="-128"/>
        </a:defRPr>
      </a:lvl9pPr>
    </p:titleStyle>
    <p:bodyStyle>
      <a:lvl1pPr marL="308372" indent="-257175" algn="l" rtl="0" eaLnBrk="1" fontAlgn="base" hangingPunct="1">
        <a:spcBef>
          <a:spcPts val="525"/>
        </a:spcBef>
        <a:spcAft>
          <a:spcPct val="0"/>
        </a:spcAft>
        <a:buClr>
          <a:schemeClr val="accent3">
            <a:lumMod val="75000"/>
          </a:schemeClr>
        </a:buClr>
        <a:buSzPct val="95000"/>
        <a:buFont typeface="Wingdings" pitchFamily="2" charset="2"/>
        <a:buChar char=""/>
        <a:defRPr sz="2250" kern="1200">
          <a:solidFill>
            <a:schemeClr val="accent3">
              <a:lumMod val="60000"/>
              <a:lumOff val="40000"/>
            </a:schemeClr>
          </a:solidFill>
          <a:effectLst>
            <a:outerShdw blurRad="50800" dist="38100" dir="2700000" algn="tl" rotWithShape="0">
              <a:prstClr val="black">
                <a:alpha val="40000"/>
              </a:prstClr>
            </a:outerShdw>
          </a:effectLst>
          <a:latin typeface="+mn-lt"/>
          <a:ea typeface="MS PGothic" pitchFamily="34" charset="-128"/>
          <a:cs typeface="ＭＳ Ｐゴシック" pitchFamily="4" charset="-128"/>
        </a:defRPr>
      </a:lvl1pPr>
      <a:lvl2pPr marL="554831" indent="-214313" algn="l" rtl="0" eaLnBrk="1" fontAlgn="base" hangingPunct="1">
        <a:spcBef>
          <a:spcPct val="20000"/>
        </a:spcBef>
        <a:spcAft>
          <a:spcPct val="0"/>
        </a:spcAft>
        <a:buClr>
          <a:schemeClr val="accent3">
            <a:lumMod val="75000"/>
          </a:schemeClr>
        </a:buClr>
        <a:buSzPct val="90000"/>
        <a:buFont typeface="Wingdings" pitchFamily="2" charset="2"/>
        <a:buChar char=""/>
        <a:defRPr sz="1950" kern="1200">
          <a:solidFill>
            <a:srgbClr val="FFF5DE"/>
          </a:solidFill>
          <a:latin typeface="+mn-lt"/>
          <a:ea typeface="MS PGothic" pitchFamily="34" charset="-128"/>
          <a:cs typeface="+mn-cs"/>
        </a:defRPr>
      </a:lvl2pPr>
      <a:lvl3pPr marL="746522" indent="-171450" algn="l" rtl="0" eaLnBrk="1" fontAlgn="base" hangingPunct="1">
        <a:spcBef>
          <a:spcPct val="20000"/>
        </a:spcBef>
        <a:spcAft>
          <a:spcPct val="0"/>
        </a:spcAft>
        <a:buClr>
          <a:schemeClr val="accent3">
            <a:lumMod val="75000"/>
          </a:schemeClr>
        </a:buClr>
        <a:buFont typeface="Wingdings 2" pitchFamily="18" charset="2"/>
        <a:buChar char=""/>
        <a:defRPr sz="1800" kern="1200">
          <a:solidFill>
            <a:srgbClr val="FFF5DE"/>
          </a:solidFill>
          <a:latin typeface="+mn-lt"/>
          <a:ea typeface="MS PGothic" pitchFamily="34" charset="-128"/>
          <a:cs typeface="+mn-cs"/>
        </a:defRPr>
      </a:lvl3pPr>
      <a:lvl4pPr marL="945356" indent="-171450" algn="l" rtl="0" eaLnBrk="1" fontAlgn="base" hangingPunct="1">
        <a:spcBef>
          <a:spcPct val="20000"/>
        </a:spcBef>
        <a:spcAft>
          <a:spcPct val="0"/>
        </a:spcAft>
        <a:buClr>
          <a:schemeClr val="accent3">
            <a:lumMod val="75000"/>
          </a:schemeClr>
        </a:buClr>
        <a:buSzPct val="80000"/>
        <a:buFont typeface="Arial" pitchFamily="34" charset="0"/>
        <a:buChar char="•"/>
        <a:defRPr sz="1650" kern="1200">
          <a:solidFill>
            <a:srgbClr val="FFF5DE"/>
          </a:solidFill>
          <a:latin typeface="+mn-lt"/>
          <a:ea typeface="MS PGothic" pitchFamily="34" charset="-128"/>
          <a:cs typeface="+mn-cs"/>
        </a:defRPr>
      </a:lvl4pPr>
      <a:lvl5pPr marL="1110854" indent="-157163" algn="l" rtl="0" eaLnBrk="1" fontAlgn="base" hangingPunct="1">
        <a:spcBef>
          <a:spcPct val="20000"/>
        </a:spcBef>
        <a:spcAft>
          <a:spcPct val="0"/>
        </a:spcAft>
        <a:buClr>
          <a:schemeClr val="accent3">
            <a:lumMod val="75000"/>
          </a:schemeClr>
        </a:buClr>
        <a:buSzPct val="80000"/>
        <a:buFont typeface="Wingdings 2" pitchFamily="18" charset="2"/>
        <a:buChar char=""/>
        <a:defRPr sz="1500" kern="1200">
          <a:solidFill>
            <a:srgbClr val="FFF5DE"/>
          </a:solidFill>
          <a:latin typeface="+mn-lt"/>
          <a:ea typeface="MS PGothic" pitchFamily="34" charset="-128"/>
          <a:cs typeface="+mn-cs"/>
        </a:defRPr>
      </a:lvl5pPr>
      <a:lvl6pPr marL="1282446" indent="-157734" algn="l" rtl="0" eaLnBrk="1" latinLnBrk="0" hangingPunct="1">
        <a:spcBef>
          <a:spcPct val="20000"/>
        </a:spcBef>
        <a:buClr>
          <a:schemeClr val="accent3"/>
        </a:buClr>
        <a:buFont typeface="Wingdings 2"/>
        <a:buChar char=""/>
        <a:defRPr kumimoji="0" sz="1350" kern="1200">
          <a:solidFill>
            <a:schemeClr val="tx1"/>
          </a:solidFill>
          <a:latin typeface="+mn-lt"/>
          <a:ea typeface="+mn-ea"/>
          <a:cs typeface="+mn-cs"/>
        </a:defRPr>
      </a:lvl6pPr>
      <a:lvl7pPr marL="1426464" indent="-137160" algn="l" rtl="0" eaLnBrk="1" latinLnBrk="0" hangingPunct="1">
        <a:spcBef>
          <a:spcPct val="20000"/>
        </a:spcBef>
        <a:buClr>
          <a:schemeClr val="accent4"/>
        </a:buClr>
        <a:buFont typeface="Wingdings 2"/>
        <a:buChar char=""/>
        <a:defRPr kumimoji="0" sz="1200" kern="1200">
          <a:solidFill>
            <a:schemeClr val="tx1"/>
          </a:solidFill>
          <a:latin typeface="+mn-lt"/>
          <a:ea typeface="+mn-ea"/>
          <a:cs typeface="+mn-cs"/>
        </a:defRPr>
      </a:lvl7pPr>
      <a:lvl8pPr marL="1570482" indent="-137160" algn="l" rtl="0" eaLnBrk="1" latinLnBrk="0" hangingPunct="1">
        <a:spcBef>
          <a:spcPct val="20000"/>
        </a:spcBef>
        <a:buClr>
          <a:schemeClr val="accent4"/>
        </a:buClr>
        <a:buFont typeface="Wingdings 2"/>
        <a:buChar char=""/>
        <a:defRPr kumimoji="0" sz="1200" kern="1200">
          <a:solidFill>
            <a:schemeClr val="tx1"/>
          </a:solidFill>
          <a:latin typeface="+mn-lt"/>
          <a:ea typeface="+mn-ea"/>
          <a:cs typeface="+mn-cs"/>
        </a:defRPr>
      </a:lvl8pPr>
      <a:lvl9pPr marL="1714500" indent="-137160" algn="l" rtl="0" eaLnBrk="1" latinLnBrk="0" hangingPunct="1">
        <a:spcBef>
          <a:spcPct val="20000"/>
        </a:spcBef>
        <a:buClr>
          <a:schemeClr val="accent4"/>
        </a:buClr>
        <a:buFont typeface="Wingdings 2"/>
        <a:buChar char=""/>
        <a:defRPr kumimoji="0" sz="12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tags" Target="../tags/tag2.x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16.png"/><Relationship Id="rId1" Type="http://schemas.openxmlformats.org/officeDocument/2006/relationships/tags" Target="../tags/tag14.xml"/><Relationship Id="rId2"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Layout" Target="../slideLayouts/slideLayout5.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11.png"/><Relationship Id="rId1" Type="http://schemas.openxmlformats.org/officeDocument/2006/relationships/tags" Target="../tags/tag6.xml"/><Relationship Id="rId2"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tags" Target="../tags/tag8.xml"/><Relationship Id="rId2" Type="http://schemas.openxmlformats.org/officeDocument/2006/relationships/slideLayout" Target="../slideLayouts/slideLayout6.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2.png"/><Relationship Id="rId1" Type="http://schemas.openxmlformats.org/officeDocument/2006/relationships/tags" Target="../tags/tag9.xml"/><Relationship Id="rId2"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video" Target="../media/media1.mp4"/><Relationship Id="rId4" Type="http://schemas.openxmlformats.org/officeDocument/2006/relationships/slideLayout" Target="../slideLayouts/slideLayout6.xml"/><Relationship Id="rId5" Type="http://schemas.openxmlformats.org/officeDocument/2006/relationships/notesSlide" Target="../notesSlides/notesSlide6.xml"/><Relationship Id="rId6" Type="http://schemas.openxmlformats.org/officeDocument/2006/relationships/image" Target="../media/image13.png"/><Relationship Id="rId1" Type="http://schemas.openxmlformats.org/officeDocument/2006/relationships/tags" Target="../tags/tag10.xml"/><Relationship Id="rId2" Type="http://schemas.microsoft.com/office/2007/relationships/media" Target="../media/media1.mp4"/></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14.gif"/><Relationship Id="rId1" Type="http://schemas.openxmlformats.org/officeDocument/2006/relationships/tags" Target="../tags/tag11.xml"/><Relationship Id="rId2"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15.png"/><Relationship Id="rId1" Type="http://schemas.openxmlformats.org/officeDocument/2006/relationships/tags" Target="../tags/tag12.xml"/><Relationship Id="rId2"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tags" Target="../tags/tag13.xml"/><Relationship Id="rId2" Type="http://schemas.openxmlformats.org/officeDocument/2006/relationships/slideLayout" Target="../slideLayouts/slideLayout6.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6" name="Picture 5" descr="GOES-R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5288" y="65844"/>
            <a:ext cx="1540932" cy="975361"/>
          </a:xfrm>
          <a:prstGeom prst="rect">
            <a:avLst/>
          </a:prstGeom>
        </p:spPr>
      </p:pic>
      <p:sp>
        <p:nvSpPr>
          <p:cNvPr id="7" name="Title 1"/>
          <p:cNvSpPr txBox="1">
            <a:spLocks/>
          </p:cNvSpPr>
          <p:nvPr/>
        </p:nvSpPr>
        <p:spPr bwMode="auto">
          <a:xfrm>
            <a:off x="4942114" y="1115281"/>
            <a:ext cx="4037898" cy="90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lnSpc>
                <a:spcPct val="85000"/>
              </a:lnSpc>
            </a:pPr>
            <a:r>
              <a:rPr lang="en-US" altLang="en-US" sz="2800" b="1" dirty="0">
                <a:solidFill>
                  <a:srgbClr val="FFFF00"/>
                </a:solidFill>
                <a:latin typeface="Myriad Pro" charset="0"/>
              </a:rPr>
              <a:t>The GOES-R Series: </a:t>
            </a:r>
          </a:p>
          <a:p>
            <a:pPr eaLnBrk="1" hangingPunct="1">
              <a:lnSpc>
                <a:spcPct val="85000"/>
              </a:lnSpc>
            </a:pPr>
            <a:r>
              <a:rPr lang="en-US" altLang="en-US" sz="2800" b="1" dirty="0">
                <a:solidFill>
                  <a:schemeClr val="bg1"/>
                </a:solidFill>
                <a:latin typeface="Myriad Pro" charset="0"/>
              </a:rPr>
              <a:t>Welcome to GOES-R: </a:t>
            </a:r>
          </a:p>
          <a:p>
            <a:pPr algn="ctr" eaLnBrk="1" hangingPunct="1">
              <a:lnSpc>
                <a:spcPct val="85000"/>
              </a:lnSpc>
            </a:pPr>
            <a:r>
              <a:rPr lang="en-US" altLang="en-US" sz="2000" b="1" dirty="0" smtClean="0">
                <a:solidFill>
                  <a:schemeClr val="bg1"/>
                </a:solidFill>
                <a:latin typeface="Myriad Pro" charset="0"/>
              </a:rPr>
              <a:t>The 0.64 </a:t>
            </a:r>
            <a:r>
              <a:rPr lang="en-US" altLang="en-US" sz="2000" b="1" dirty="0" smtClean="0">
                <a:solidFill>
                  <a:schemeClr val="bg1"/>
                </a:solidFill>
                <a:latin typeface="Symbol" panose="05050102010706020507" pitchFamily="18" charset="2"/>
              </a:rPr>
              <a:t>m</a:t>
            </a:r>
            <a:r>
              <a:rPr lang="en-US" altLang="en-US" sz="2000" b="1" dirty="0" smtClean="0">
                <a:solidFill>
                  <a:schemeClr val="bg1"/>
                </a:solidFill>
                <a:latin typeface="Myriad Pro" charset="0"/>
              </a:rPr>
              <a:t>m Red Band</a:t>
            </a:r>
            <a:endParaRPr lang="en-US" altLang="en-US" sz="2000" b="1" dirty="0">
              <a:solidFill>
                <a:schemeClr val="bg1"/>
              </a:solidFill>
              <a:latin typeface="Myriad Pro" charset="0"/>
            </a:endParaRPr>
          </a:p>
        </p:txBody>
      </p:sp>
      <p:sp>
        <p:nvSpPr>
          <p:cNvPr id="8" name="Subtitle 2"/>
          <p:cNvSpPr txBox="1">
            <a:spLocks/>
          </p:cNvSpPr>
          <p:nvPr/>
        </p:nvSpPr>
        <p:spPr>
          <a:xfrm>
            <a:off x="5162370" y="2247516"/>
            <a:ext cx="3981630" cy="2900246"/>
          </a:xfrm>
          <a:prstGeom prst="rect">
            <a:avLst/>
          </a:prstGeom>
        </p:spPr>
        <p:txBody>
          <a:bodyPr>
            <a:normAutofit/>
          </a:bodyPr>
          <a:lstStyle>
            <a:lvl1pPr marL="0" indent="0" algn="l" defTabSz="457200" rtl="0" eaLnBrk="1" latinLnBrk="0" hangingPunct="1">
              <a:spcBef>
                <a:spcPct val="20000"/>
              </a:spcBef>
              <a:buFont typeface="Arial"/>
              <a:buNone/>
              <a:defRPr sz="2000" b="1" i="0" kern="1200">
                <a:solidFill>
                  <a:schemeClr val="bg1"/>
                </a:solidFill>
                <a:latin typeface="Myriad Pro Cond"/>
                <a:ea typeface="+mn-ea"/>
                <a:cs typeface="Myriad Pro Cond"/>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fontAlgn="auto">
              <a:spcBef>
                <a:spcPts val="0"/>
              </a:spcBef>
              <a:defRPr/>
            </a:pPr>
            <a:r>
              <a:rPr lang="en-US" dirty="0" smtClean="0">
                <a:solidFill>
                  <a:srgbClr val="FFFF00"/>
                </a:solidFill>
                <a:latin typeface="+mj-lt"/>
                <a:cs typeface="Myriad Pro"/>
              </a:rPr>
              <a:t>Scott Lindstrom</a:t>
            </a:r>
            <a:endParaRPr lang="en-US" dirty="0">
              <a:solidFill>
                <a:srgbClr val="FFFF00"/>
              </a:solidFill>
              <a:latin typeface="+mj-lt"/>
              <a:cs typeface="Myriad Pro"/>
            </a:endParaRPr>
          </a:p>
          <a:p>
            <a:pPr algn="ctr" fontAlgn="auto">
              <a:spcBef>
                <a:spcPts val="0"/>
              </a:spcBef>
              <a:defRPr/>
            </a:pPr>
            <a:r>
              <a:rPr lang="pt-BR" sz="1600" dirty="0" smtClean="0">
                <a:latin typeface="+mj-lt"/>
                <a:cs typeface="Myriad Pro"/>
              </a:rPr>
              <a:t>UW Madison CIMSS</a:t>
            </a:r>
          </a:p>
          <a:p>
            <a:pPr algn="ctr" fontAlgn="auto">
              <a:spcBef>
                <a:spcPts val="0"/>
              </a:spcBef>
              <a:defRPr/>
            </a:pPr>
            <a:r>
              <a:rPr lang="pt-BR" sz="1600" dirty="0" smtClean="0">
                <a:latin typeface="+mj-lt"/>
                <a:cs typeface="Myriad Pro"/>
              </a:rPr>
              <a:t>with Kaba Bah, Margaret Mooney, Kathy Strabala, Scott Bachmeier, and more!</a:t>
            </a:r>
            <a:endParaRPr lang="pt-BR" sz="1600" dirty="0">
              <a:latin typeface="+mj-lt"/>
              <a:cs typeface="Myriad Pro"/>
            </a:endParaRPr>
          </a:p>
          <a:p>
            <a:pPr fontAlgn="auto">
              <a:spcBef>
                <a:spcPts val="0"/>
              </a:spcBef>
              <a:defRPr/>
            </a:pPr>
            <a:endParaRPr lang="pt-BR" sz="1600" dirty="0">
              <a:latin typeface="+mj-lt"/>
              <a:cs typeface="Myriad Pro"/>
            </a:endParaRPr>
          </a:p>
          <a:p>
            <a:pPr algn="ctr" fontAlgn="auto">
              <a:spcBef>
                <a:spcPts val="0"/>
              </a:spcBef>
              <a:defRPr/>
            </a:pPr>
            <a:r>
              <a:rPr lang="en-US" sz="1600" dirty="0" err="1" smtClean="0">
                <a:latin typeface="+mj-lt"/>
                <a:cs typeface="Myriad Pro"/>
              </a:rPr>
              <a:t>SHyMet</a:t>
            </a:r>
            <a:r>
              <a:rPr lang="en-US" sz="1600" dirty="0" smtClean="0">
                <a:latin typeface="+mj-lt"/>
                <a:cs typeface="Myriad Pro"/>
              </a:rPr>
              <a:t> Introductory Course</a:t>
            </a:r>
            <a:endParaRPr lang="en-US" sz="1600" dirty="0">
              <a:latin typeface="+mn-lt"/>
              <a:cs typeface="Myriad Pro"/>
            </a:endParaRPr>
          </a:p>
          <a:p>
            <a:pPr fontAlgn="auto">
              <a:spcBef>
                <a:spcPts val="0"/>
              </a:spcBef>
              <a:defRPr/>
            </a:pPr>
            <a:endParaRPr lang="en-US" sz="1400" dirty="0">
              <a:latin typeface="+mj-lt"/>
              <a:cs typeface="Myriad Pro"/>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5599" y="813327"/>
            <a:ext cx="1200216" cy="1828800"/>
          </a:xfrm>
          <a:prstGeom prst="rect">
            <a:avLst/>
          </a:prstGeom>
          <a:effectLst>
            <a:glow rad="139700">
              <a:schemeClr val="tx2">
                <a:lumMod val="40000"/>
                <a:lumOff val="60000"/>
                <a:alpha val="22000"/>
              </a:schemeClr>
            </a:glow>
          </a:effectLst>
        </p:spPr>
      </p:pic>
    </p:spTree>
    <p:custDataLst>
      <p:tags r:id="rId1"/>
    </p:custDataLst>
    <p:extLst>
      <p:ext uri="{BB962C8B-B14F-4D97-AF65-F5344CB8AC3E}">
        <p14:creationId xmlns:p14="http://schemas.microsoft.com/office/powerpoint/2010/main" val="303201635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80799" y="540961"/>
            <a:ext cx="3581399" cy="553998"/>
          </a:xfrm>
          <a:prstGeom prst="rect">
            <a:avLst/>
          </a:prstGeom>
          <a:noFill/>
        </p:spPr>
        <p:txBody>
          <a:bodyPr wrap="square" lIns="0" tIns="0" rIns="0" bIns="0">
            <a:spAutoFit/>
          </a:bodyPr>
          <a:lstStyle/>
          <a:p>
            <a:pPr algn="ctr">
              <a:defRPr/>
            </a:pPr>
            <a:r>
              <a:rPr lang="en-US" sz="3600" b="1" dirty="0">
                <a:solidFill>
                  <a:prstClr val="white"/>
                </a:solidFill>
                <a:effectLst>
                  <a:outerShdw blurRad="38100" dist="38100" dir="2700000" algn="tl">
                    <a:srgbClr val="000000">
                      <a:alpha val="43137"/>
                    </a:srgbClr>
                  </a:outerShdw>
                </a:effectLst>
                <a:latin typeface="Calibri"/>
                <a:ea typeface="+mn-ea"/>
              </a:rPr>
              <a:t>Thank you</a:t>
            </a:r>
          </a:p>
        </p:txBody>
      </p:sp>
      <p:sp>
        <p:nvSpPr>
          <p:cNvPr id="4" name="TextBox 3"/>
          <p:cNvSpPr txBox="1"/>
          <p:nvPr/>
        </p:nvSpPr>
        <p:spPr>
          <a:xfrm>
            <a:off x="2595158" y="1047610"/>
            <a:ext cx="7336052" cy="4108817"/>
          </a:xfrm>
          <a:prstGeom prst="rect">
            <a:avLst/>
          </a:prstGeom>
          <a:noFill/>
        </p:spPr>
        <p:txBody>
          <a:bodyPr wrap="square">
            <a:spAutoFit/>
          </a:bodyPr>
          <a:lstStyle/>
          <a:p>
            <a:pPr algn="ctr">
              <a:defRPr/>
            </a:pPr>
            <a:r>
              <a:rPr lang="en-US" sz="2000" b="1" dirty="0">
                <a:solidFill>
                  <a:srgbClr val="FFFFFF"/>
                </a:solidFill>
                <a:effectLst>
                  <a:outerShdw blurRad="38100" dist="38100" dir="2700000" algn="tl">
                    <a:srgbClr val="000000">
                      <a:alpha val="43137"/>
                    </a:srgbClr>
                  </a:outerShdw>
                </a:effectLst>
                <a:latin typeface="Calibri"/>
                <a:ea typeface="+mn-ea"/>
              </a:rPr>
              <a:t>For more information visit </a:t>
            </a:r>
            <a:r>
              <a:rPr lang="en-US" sz="2000" b="1" dirty="0" smtClean="0">
                <a:solidFill>
                  <a:srgbClr val="FFC000"/>
                </a:solidFill>
                <a:effectLst>
                  <a:outerShdw blurRad="38100" dist="38100" dir="2700000" algn="tl">
                    <a:srgbClr val="000000">
                      <a:alpha val="43137"/>
                    </a:srgbClr>
                  </a:outerShdw>
                </a:effectLst>
                <a:latin typeface="Calibri"/>
                <a:ea typeface="+mn-ea"/>
              </a:rPr>
              <a:t>www.goes-r.gov  -- </a:t>
            </a:r>
          </a:p>
          <a:p>
            <a:pPr algn="ctr">
              <a:defRPr/>
            </a:pPr>
            <a:r>
              <a:rPr lang="en-US" sz="2000" b="1" dirty="0" smtClean="0">
                <a:solidFill>
                  <a:srgbClr val="FFC000"/>
                </a:solidFill>
                <a:effectLst>
                  <a:outerShdw blurRad="38100" dist="38100" dir="2700000" algn="tl">
                    <a:srgbClr val="000000">
                      <a:alpha val="43137"/>
                    </a:srgbClr>
                  </a:outerShdw>
                </a:effectLst>
                <a:latin typeface="Calibri"/>
                <a:ea typeface="+mn-ea"/>
              </a:rPr>
              <a:t>or find your favorite social media link below</a:t>
            </a:r>
            <a:endParaRPr lang="en-US" sz="2000" b="1" dirty="0">
              <a:solidFill>
                <a:srgbClr val="FFC000"/>
              </a:solidFill>
              <a:effectLst>
                <a:outerShdw blurRad="38100" dist="38100" dir="2700000" algn="tl">
                  <a:srgbClr val="000000">
                    <a:alpha val="43137"/>
                  </a:srgbClr>
                </a:outerShdw>
              </a:effectLst>
              <a:latin typeface="Calibri"/>
              <a:ea typeface="+mn-ea"/>
            </a:endParaRPr>
          </a:p>
          <a:p>
            <a:pPr algn="ctr">
              <a:defRPr/>
            </a:pPr>
            <a:endParaRPr lang="en-US" sz="2000" b="1" dirty="0">
              <a:solidFill>
                <a:srgbClr val="FFC000"/>
              </a:solidFill>
              <a:effectLst>
                <a:outerShdw blurRad="38100" dist="38100" dir="2700000" algn="tl">
                  <a:srgbClr val="000000">
                    <a:alpha val="43137"/>
                  </a:srgbClr>
                </a:outerShdw>
              </a:effectLst>
              <a:latin typeface="Calibri"/>
              <a:ea typeface="+mn-ea"/>
            </a:endParaRPr>
          </a:p>
          <a:p>
            <a:pPr algn="ctr">
              <a:defRPr/>
            </a:pPr>
            <a:endParaRPr lang="en-US" sz="2000" b="1" dirty="0">
              <a:solidFill>
                <a:srgbClr val="FFC000"/>
              </a:solidFill>
              <a:effectLst>
                <a:outerShdw blurRad="38100" dist="38100" dir="2700000" algn="tl">
                  <a:srgbClr val="000000">
                    <a:alpha val="43137"/>
                  </a:srgbClr>
                </a:outerShdw>
              </a:effectLst>
              <a:latin typeface="Calibri"/>
              <a:ea typeface="+mn-ea"/>
            </a:endParaRPr>
          </a:p>
          <a:p>
            <a:pPr algn="ctr">
              <a:defRPr/>
            </a:pPr>
            <a:endParaRPr lang="en-US" sz="2000" b="1" dirty="0">
              <a:solidFill>
                <a:srgbClr val="1F497D"/>
              </a:solidFill>
              <a:effectLst>
                <a:outerShdw blurRad="38100" dist="38100" dir="2700000" algn="tl">
                  <a:srgbClr val="000000">
                    <a:alpha val="43137"/>
                  </a:srgbClr>
                </a:outerShdw>
              </a:effectLst>
              <a:latin typeface="Calibri"/>
              <a:ea typeface="+mn-ea"/>
            </a:endParaRPr>
          </a:p>
          <a:p>
            <a:pPr algn="ctr">
              <a:defRPr/>
            </a:pPr>
            <a:endParaRPr lang="en-US" sz="2000" b="1" dirty="0">
              <a:solidFill>
                <a:srgbClr val="FFC000"/>
              </a:solidFill>
              <a:effectLst>
                <a:outerShdw blurRad="38100" dist="38100" dir="2700000" algn="tl">
                  <a:srgbClr val="000000">
                    <a:alpha val="43137"/>
                  </a:srgbClr>
                </a:outerShdw>
              </a:effectLst>
              <a:latin typeface="Calibri"/>
              <a:ea typeface="+mn-ea"/>
            </a:endParaRPr>
          </a:p>
          <a:p>
            <a:pPr algn="ctr">
              <a:spcAft>
                <a:spcPts val="1800"/>
              </a:spcAft>
              <a:defRPr/>
            </a:pPr>
            <a:r>
              <a:rPr lang="en-US" sz="2400" b="1" dirty="0">
                <a:solidFill>
                  <a:srgbClr val="FFC000"/>
                </a:solidFill>
                <a:effectLst>
                  <a:outerShdw blurRad="38100" dist="38100" dir="2700000" algn="tl">
                    <a:srgbClr val="000000">
                      <a:alpha val="43137"/>
                    </a:srgbClr>
                  </a:outerShdw>
                </a:effectLst>
                <a:latin typeface="Calibri"/>
                <a:ea typeface="+mn-ea"/>
              </a:rPr>
              <a:t>www.facebook.com/</a:t>
            </a:r>
            <a:r>
              <a:rPr lang="en-US" sz="2400" b="1" dirty="0" err="1">
                <a:solidFill>
                  <a:srgbClr val="FFC000"/>
                </a:solidFill>
                <a:effectLst>
                  <a:outerShdw blurRad="38100" dist="38100" dir="2700000" algn="tl">
                    <a:srgbClr val="000000">
                      <a:alpha val="43137"/>
                    </a:srgbClr>
                  </a:outerShdw>
                </a:effectLst>
                <a:latin typeface="Calibri"/>
                <a:ea typeface="+mn-ea"/>
              </a:rPr>
              <a:t>GOESRsatellite</a:t>
            </a:r>
            <a:endParaRPr lang="en-US" sz="2400" b="1" dirty="0">
              <a:solidFill>
                <a:srgbClr val="FFC000"/>
              </a:solidFill>
              <a:effectLst>
                <a:outerShdw blurRad="38100" dist="38100" dir="2700000" algn="tl">
                  <a:srgbClr val="000000">
                    <a:alpha val="43137"/>
                  </a:srgbClr>
                </a:outerShdw>
              </a:effectLst>
              <a:latin typeface="Calibri"/>
              <a:ea typeface="+mn-ea"/>
            </a:endParaRPr>
          </a:p>
          <a:p>
            <a:pPr algn="ctr">
              <a:spcAft>
                <a:spcPts val="1800"/>
              </a:spcAft>
              <a:defRPr/>
            </a:pPr>
            <a:r>
              <a:rPr lang="en-US" sz="2400" b="1" dirty="0">
                <a:solidFill>
                  <a:srgbClr val="FFC000"/>
                </a:solidFill>
                <a:effectLst>
                  <a:outerShdw blurRad="38100" dist="38100" dir="2700000" algn="tl">
                    <a:srgbClr val="000000">
                      <a:alpha val="43137"/>
                    </a:srgbClr>
                  </a:outerShdw>
                </a:effectLst>
                <a:latin typeface="Calibri"/>
                <a:ea typeface="+mn-ea"/>
              </a:rPr>
              <a:t>www.youtube.com/user/</a:t>
            </a:r>
            <a:r>
              <a:rPr lang="en-US" sz="2400" b="1" dirty="0" err="1">
                <a:solidFill>
                  <a:srgbClr val="FFC000"/>
                </a:solidFill>
                <a:effectLst>
                  <a:outerShdw blurRad="38100" dist="38100" dir="2700000" algn="tl">
                    <a:srgbClr val="000000">
                      <a:alpha val="43137"/>
                    </a:srgbClr>
                  </a:outerShdw>
                </a:effectLst>
                <a:latin typeface="Calibri"/>
                <a:ea typeface="+mn-ea"/>
              </a:rPr>
              <a:t>NOAASatellites</a:t>
            </a:r>
            <a:endParaRPr lang="en-US" sz="2400" b="1" dirty="0">
              <a:solidFill>
                <a:srgbClr val="FFC000"/>
              </a:solidFill>
              <a:effectLst>
                <a:outerShdw blurRad="38100" dist="38100" dir="2700000" algn="tl">
                  <a:srgbClr val="000000">
                    <a:alpha val="43137"/>
                  </a:srgbClr>
                </a:outerShdw>
              </a:effectLst>
              <a:latin typeface="Calibri"/>
              <a:ea typeface="+mn-ea"/>
            </a:endParaRPr>
          </a:p>
          <a:p>
            <a:pPr algn="ctr">
              <a:spcAft>
                <a:spcPts val="1800"/>
              </a:spcAft>
              <a:defRPr/>
            </a:pPr>
            <a:r>
              <a:rPr lang="en-US" sz="2400" b="1" dirty="0">
                <a:solidFill>
                  <a:srgbClr val="FFC000"/>
                </a:solidFill>
                <a:effectLst>
                  <a:outerShdw blurRad="38100" dist="38100" dir="2700000" algn="tl">
                    <a:srgbClr val="000000">
                      <a:alpha val="43137"/>
                    </a:srgbClr>
                  </a:outerShdw>
                </a:effectLst>
                <a:latin typeface="Calibri"/>
                <a:ea typeface="+mn-ea"/>
              </a:rPr>
              <a:t>twitter.com/</a:t>
            </a:r>
            <a:r>
              <a:rPr lang="en-US" sz="2400" b="1" dirty="0" err="1">
                <a:solidFill>
                  <a:srgbClr val="FFC000"/>
                </a:solidFill>
                <a:effectLst>
                  <a:outerShdw blurRad="38100" dist="38100" dir="2700000" algn="tl">
                    <a:srgbClr val="000000">
                      <a:alpha val="43137"/>
                    </a:srgbClr>
                  </a:outerShdw>
                </a:effectLst>
                <a:latin typeface="Calibri"/>
                <a:ea typeface="+mn-ea"/>
              </a:rPr>
              <a:t>NOAASatellites</a:t>
            </a:r>
            <a:endParaRPr lang="en-US" sz="2400" b="1" dirty="0">
              <a:solidFill>
                <a:srgbClr val="FFC000"/>
              </a:solidFill>
              <a:effectLst>
                <a:outerShdw blurRad="38100" dist="38100" dir="2700000" algn="tl">
                  <a:srgbClr val="000000">
                    <a:alpha val="43137"/>
                  </a:srgbClr>
                </a:outerShdw>
              </a:effectLst>
              <a:latin typeface="Calibri"/>
              <a:ea typeface="+mn-ea"/>
            </a:endParaRPr>
          </a:p>
          <a:p>
            <a:pPr algn="ctr">
              <a:defRPr/>
            </a:pPr>
            <a:r>
              <a:rPr lang="en-US" sz="2400" b="1" dirty="0">
                <a:solidFill>
                  <a:srgbClr val="FFC000"/>
                </a:solidFill>
                <a:effectLst>
                  <a:outerShdw blurRad="38100" dist="38100" dir="2700000" algn="tl">
                    <a:srgbClr val="000000">
                      <a:alpha val="43137"/>
                    </a:srgbClr>
                  </a:outerShdw>
                </a:effectLst>
                <a:latin typeface="Calibri"/>
                <a:ea typeface="+mn-ea"/>
              </a:rPr>
              <a:t>www.flickr.com/photos/noaasatellites</a:t>
            </a:r>
          </a:p>
        </p:txBody>
      </p:sp>
      <p:pic>
        <p:nvPicPr>
          <p:cNvPr id="5" name="Picture 4" descr="SocialMedia_Ic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54790">
            <a:off x="5161881" y="1686585"/>
            <a:ext cx="1992455" cy="709045"/>
          </a:xfrm>
          <a:prstGeom prst="rect">
            <a:avLst/>
          </a:prstGeom>
        </p:spPr>
      </p:pic>
    </p:spTree>
    <p:custDataLst>
      <p:tags r:id="rId1"/>
    </p:custDataLst>
    <p:extLst>
      <p:ext uri="{BB962C8B-B14F-4D97-AF65-F5344CB8AC3E}">
        <p14:creationId xmlns:p14="http://schemas.microsoft.com/office/powerpoint/2010/main" val="40275472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579103152"/>
              </p:ext>
            </p:extLst>
          </p:nvPr>
        </p:nvGraphicFramePr>
        <p:xfrm>
          <a:off x="1766048" y="1272949"/>
          <a:ext cx="5665694" cy="2278031"/>
        </p:xfrm>
        <a:graphic>
          <a:graphicData uri="http://schemas.openxmlformats.org/drawingml/2006/table">
            <a:tbl>
              <a:tblPr firstRow="1">
                <a:tableStyleId>{21E4AEA4-8DFA-4A89-87EB-49C32662AFE0}</a:tableStyleId>
              </a:tblPr>
              <a:tblGrid>
                <a:gridCol w="647307">
                  <a:extLst>
                    <a:ext uri="{9D8B030D-6E8A-4147-A177-3AD203B41FA5}">
                      <a16:colId xmlns="" xmlns:a16="http://schemas.microsoft.com/office/drawing/2014/main" val="20000"/>
                    </a:ext>
                  </a:extLst>
                </a:gridCol>
                <a:gridCol w="821375">
                  <a:extLst>
                    <a:ext uri="{9D8B030D-6E8A-4147-A177-3AD203B41FA5}">
                      <a16:colId xmlns="" xmlns:a16="http://schemas.microsoft.com/office/drawing/2014/main" val="20001"/>
                    </a:ext>
                  </a:extLst>
                </a:gridCol>
                <a:gridCol w="1617098">
                  <a:extLst>
                    <a:ext uri="{9D8B030D-6E8A-4147-A177-3AD203B41FA5}">
                      <a16:colId xmlns="" xmlns:a16="http://schemas.microsoft.com/office/drawing/2014/main" val="20002"/>
                    </a:ext>
                  </a:extLst>
                </a:gridCol>
                <a:gridCol w="1011731">
                  <a:extLst>
                    <a:ext uri="{9D8B030D-6E8A-4147-A177-3AD203B41FA5}">
                      <a16:colId xmlns="" xmlns:a16="http://schemas.microsoft.com/office/drawing/2014/main" val="20003"/>
                    </a:ext>
                  </a:extLst>
                </a:gridCol>
                <a:gridCol w="1568183">
                  <a:extLst>
                    <a:ext uri="{9D8B030D-6E8A-4147-A177-3AD203B41FA5}">
                      <a16:colId xmlns="" xmlns:a16="http://schemas.microsoft.com/office/drawing/2014/main" val="20004"/>
                    </a:ext>
                  </a:extLst>
                </a:gridCol>
              </a:tblGrid>
              <a:tr h="587340">
                <a:tc>
                  <a:txBody>
                    <a:bodyPr/>
                    <a:lstStyle/>
                    <a:p>
                      <a:pPr marL="0" marR="0" algn="ctr">
                        <a:lnSpc>
                          <a:spcPct val="100000"/>
                        </a:lnSpc>
                        <a:spcBef>
                          <a:spcPts val="0"/>
                        </a:spcBef>
                        <a:spcAft>
                          <a:spcPts val="0"/>
                        </a:spcAft>
                      </a:pPr>
                      <a:r>
                        <a:rPr lang="en-US" sz="1100" dirty="0">
                          <a:effectLst/>
                        </a:rPr>
                        <a:t>ABI </a:t>
                      </a:r>
                      <a:endParaRPr lang="en-US" sz="1100" dirty="0" smtClean="0">
                        <a:effectLst/>
                      </a:endParaRPr>
                    </a:p>
                    <a:p>
                      <a:pPr marL="0" marR="0" algn="ctr">
                        <a:lnSpc>
                          <a:spcPct val="100000"/>
                        </a:lnSpc>
                        <a:spcBef>
                          <a:spcPts val="0"/>
                        </a:spcBef>
                        <a:spcAft>
                          <a:spcPts val="0"/>
                        </a:spcAft>
                      </a:pPr>
                      <a:r>
                        <a:rPr lang="en-US" sz="1100" dirty="0" smtClean="0">
                          <a:effectLst/>
                        </a:rPr>
                        <a:t>Band</a:t>
                      </a:r>
                      <a:endParaRPr lang="en-US" sz="1100" b="1" dirty="0">
                        <a:solidFill>
                          <a:srgbClr val="000000"/>
                        </a:solidFill>
                        <a:effectLst/>
                        <a:latin typeface="Arial"/>
                        <a:ea typeface="Arial"/>
                      </a:endParaRPr>
                    </a:p>
                  </a:txBody>
                  <a:tcPr marL="15161" marR="15161" marT="15161" marB="15161" anchor="ctr">
                    <a:solidFill>
                      <a:schemeClr val="bg2">
                        <a:lumMod val="50000"/>
                      </a:schemeClr>
                    </a:solidFill>
                  </a:tcPr>
                </a:tc>
                <a:tc>
                  <a:txBody>
                    <a:bodyPr/>
                    <a:lstStyle/>
                    <a:p>
                      <a:pPr marL="0" marR="0" algn="ctr">
                        <a:lnSpc>
                          <a:spcPct val="100000"/>
                        </a:lnSpc>
                        <a:spcBef>
                          <a:spcPts val="0"/>
                        </a:spcBef>
                        <a:spcAft>
                          <a:spcPts val="0"/>
                        </a:spcAft>
                      </a:pPr>
                      <a:r>
                        <a:rPr lang="en-US" sz="1100" dirty="0" smtClean="0">
                          <a:effectLst/>
                        </a:rPr>
                        <a:t>Wavelength</a:t>
                      </a:r>
                      <a:r>
                        <a:rPr lang="en-US" sz="1100" baseline="0" dirty="0" smtClean="0">
                          <a:effectLst/>
                        </a:rPr>
                        <a:t> </a:t>
                      </a:r>
                      <a:r>
                        <a:rPr lang="en-US" sz="1100" dirty="0" smtClean="0">
                          <a:effectLst/>
                        </a:rPr>
                        <a:t>(µm</a:t>
                      </a:r>
                      <a:r>
                        <a:rPr lang="en-US" sz="1100" dirty="0">
                          <a:effectLst/>
                        </a:rPr>
                        <a:t>)</a:t>
                      </a:r>
                      <a:endParaRPr lang="en-US" sz="1100" b="1" dirty="0">
                        <a:solidFill>
                          <a:srgbClr val="000000"/>
                        </a:solidFill>
                        <a:effectLst/>
                        <a:latin typeface="Arial"/>
                        <a:ea typeface="Arial"/>
                      </a:endParaRPr>
                    </a:p>
                  </a:txBody>
                  <a:tcPr marL="15161" marR="15161" marT="15161" marB="15161" anchor="ctr">
                    <a:solidFill>
                      <a:schemeClr val="bg2">
                        <a:lumMod val="50000"/>
                      </a:schemeClr>
                    </a:solidFill>
                  </a:tcPr>
                </a:tc>
                <a:tc>
                  <a:txBody>
                    <a:bodyPr/>
                    <a:lstStyle/>
                    <a:p>
                      <a:pPr marL="0" marR="0" algn="ctr">
                        <a:lnSpc>
                          <a:spcPct val="100000"/>
                        </a:lnSpc>
                        <a:spcBef>
                          <a:spcPts val="0"/>
                        </a:spcBef>
                        <a:spcAft>
                          <a:spcPts val="0"/>
                        </a:spcAft>
                      </a:pPr>
                      <a:r>
                        <a:rPr lang="en-US" sz="1100" dirty="0" smtClean="0">
                          <a:effectLst/>
                        </a:rPr>
                        <a:t>Wavelength</a:t>
                      </a:r>
                      <a:r>
                        <a:rPr lang="en-US" sz="1100" baseline="0" dirty="0" smtClean="0">
                          <a:effectLst/>
                        </a:rPr>
                        <a:t> range</a:t>
                      </a:r>
                      <a:r>
                        <a:rPr lang="en-US" sz="1100" dirty="0" smtClean="0">
                          <a:effectLst/>
                        </a:rPr>
                        <a:t> </a:t>
                      </a:r>
                      <a:r>
                        <a:rPr lang="en-US" sz="1100" baseline="0" dirty="0" smtClean="0">
                          <a:effectLst/>
                        </a:rPr>
                        <a:t> </a:t>
                      </a:r>
                      <a:r>
                        <a:rPr lang="en-US" sz="1100" dirty="0" smtClean="0">
                          <a:effectLst/>
                        </a:rPr>
                        <a:t>(µm</a:t>
                      </a:r>
                      <a:r>
                        <a:rPr lang="en-US" sz="1100" dirty="0">
                          <a:effectLst/>
                        </a:rPr>
                        <a:t>)</a:t>
                      </a:r>
                      <a:endParaRPr lang="en-US" sz="1100" b="1" dirty="0">
                        <a:solidFill>
                          <a:srgbClr val="000000"/>
                        </a:solidFill>
                        <a:effectLst/>
                        <a:latin typeface="Arial"/>
                        <a:ea typeface="Arial"/>
                      </a:endParaRPr>
                    </a:p>
                  </a:txBody>
                  <a:tcPr marL="15161" marR="15161" marT="15161" marB="15161" anchor="ctr">
                    <a:solidFill>
                      <a:schemeClr val="bg2">
                        <a:lumMod val="50000"/>
                      </a:schemeClr>
                    </a:solidFill>
                  </a:tcPr>
                </a:tc>
                <a:tc>
                  <a:txBody>
                    <a:bodyPr/>
                    <a:lstStyle/>
                    <a:p>
                      <a:pPr marL="0" marR="0" algn="ctr">
                        <a:lnSpc>
                          <a:spcPct val="100000"/>
                        </a:lnSpc>
                        <a:spcBef>
                          <a:spcPts val="0"/>
                        </a:spcBef>
                        <a:spcAft>
                          <a:spcPts val="0"/>
                        </a:spcAft>
                      </a:pPr>
                      <a:r>
                        <a:rPr lang="en-US" sz="1100" dirty="0">
                          <a:effectLst/>
                        </a:rPr>
                        <a:t>Sub-point pixel </a:t>
                      </a:r>
                      <a:r>
                        <a:rPr lang="en-US" sz="1100" dirty="0" smtClean="0">
                          <a:effectLst/>
                        </a:rPr>
                        <a:t>spacing (km)</a:t>
                      </a:r>
                      <a:endParaRPr lang="en-US" sz="1100" b="1" dirty="0">
                        <a:solidFill>
                          <a:srgbClr val="000000"/>
                        </a:solidFill>
                        <a:effectLst/>
                        <a:latin typeface="Arial"/>
                        <a:ea typeface="Arial"/>
                      </a:endParaRPr>
                    </a:p>
                  </a:txBody>
                  <a:tcPr marL="15161" marR="15161" marT="15161" marB="15161" anchor="ctr">
                    <a:solidFill>
                      <a:schemeClr val="bg2">
                        <a:lumMod val="50000"/>
                      </a:schemeClr>
                    </a:solidFill>
                  </a:tcPr>
                </a:tc>
                <a:tc>
                  <a:txBody>
                    <a:bodyPr/>
                    <a:lstStyle/>
                    <a:p>
                      <a:pPr marL="0" marR="0" algn="ctr">
                        <a:lnSpc>
                          <a:spcPct val="100000"/>
                        </a:lnSpc>
                        <a:spcBef>
                          <a:spcPts val="0"/>
                        </a:spcBef>
                        <a:spcAft>
                          <a:spcPts val="0"/>
                        </a:spcAft>
                      </a:pPr>
                      <a:r>
                        <a:rPr lang="en-US" sz="1100" dirty="0">
                          <a:effectLst/>
                        </a:rPr>
                        <a:t>Descriptive Name</a:t>
                      </a:r>
                      <a:endParaRPr lang="en-US" sz="1100" b="1" dirty="0">
                        <a:solidFill>
                          <a:srgbClr val="000000"/>
                        </a:solidFill>
                        <a:effectLst/>
                        <a:latin typeface="Arial"/>
                        <a:ea typeface="Arial"/>
                      </a:endParaRPr>
                    </a:p>
                  </a:txBody>
                  <a:tcPr marL="15161" marR="15161" marT="15161" marB="15161" anchor="ctr">
                    <a:solidFill>
                      <a:schemeClr val="bg2">
                        <a:lumMod val="50000"/>
                      </a:schemeClr>
                    </a:solidFill>
                  </a:tcPr>
                </a:tc>
                <a:extLst>
                  <a:ext uri="{0D108BD9-81ED-4DB2-BD59-A6C34878D82A}">
                    <a16:rowId xmlns="" xmlns:a16="http://schemas.microsoft.com/office/drawing/2014/main" val="10000"/>
                  </a:ext>
                </a:extLst>
              </a:tr>
              <a:tr h="251927">
                <a:tc>
                  <a:txBody>
                    <a:bodyPr/>
                    <a:lstStyle/>
                    <a:p>
                      <a:pPr marL="0" marR="0" algn="ctr">
                        <a:lnSpc>
                          <a:spcPct val="150000"/>
                        </a:lnSpc>
                        <a:spcBef>
                          <a:spcPts val="0"/>
                        </a:spcBef>
                        <a:spcAft>
                          <a:spcPts val="0"/>
                        </a:spcAft>
                      </a:pPr>
                      <a:r>
                        <a:rPr lang="en-US" sz="1100" b="1" kern="600" dirty="0">
                          <a:effectLst/>
                        </a:rPr>
                        <a:t>1</a:t>
                      </a:r>
                      <a:endParaRPr lang="en-US" sz="1100" b="1"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1100" b="1" kern="600" dirty="0">
                          <a:effectLst/>
                        </a:rPr>
                        <a:t>0.47</a:t>
                      </a:r>
                      <a:endParaRPr lang="en-US" sz="1100" b="1"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1100" b="1" kern="600" dirty="0" smtClean="0">
                          <a:effectLst/>
                        </a:rPr>
                        <a:t>0.45 - 0.49</a:t>
                      </a:r>
                      <a:endParaRPr lang="en-US" sz="1100" b="1"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1100" b="1" kern="600" dirty="0">
                          <a:effectLst/>
                        </a:rPr>
                        <a:t>1</a:t>
                      </a:r>
                      <a:endParaRPr lang="en-US" sz="1100" b="1"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1100" b="1" kern="600" dirty="0">
                          <a:effectLst/>
                        </a:rPr>
                        <a:t>“Blue”</a:t>
                      </a:r>
                      <a:endParaRPr lang="en-US" sz="1100" b="1" kern="600" dirty="0">
                        <a:solidFill>
                          <a:srgbClr val="000000"/>
                        </a:solidFill>
                        <a:effectLst/>
                        <a:latin typeface="Arial"/>
                        <a:ea typeface="Arial"/>
                      </a:endParaRPr>
                    </a:p>
                  </a:txBody>
                  <a:tcPr marL="15161" marR="15161" marT="15161" marB="15161" anchor="ctr"/>
                </a:tc>
                <a:extLst>
                  <a:ext uri="{0D108BD9-81ED-4DB2-BD59-A6C34878D82A}">
                    <a16:rowId xmlns="" xmlns:a16="http://schemas.microsoft.com/office/drawing/2014/main" val="10001"/>
                  </a:ext>
                </a:extLst>
              </a:tr>
              <a:tr h="251927">
                <a:tc>
                  <a:txBody>
                    <a:bodyPr/>
                    <a:lstStyle/>
                    <a:p>
                      <a:pPr marL="0" marR="0" algn="ctr">
                        <a:lnSpc>
                          <a:spcPct val="150000"/>
                        </a:lnSpc>
                        <a:spcBef>
                          <a:spcPts val="0"/>
                        </a:spcBef>
                        <a:spcAft>
                          <a:spcPts val="0"/>
                        </a:spcAft>
                      </a:pPr>
                      <a:r>
                        <a:rPr lang="en-US" sz="1100" b="1" kern="600" dirty="0">
                          <a:effectLst/>
                        </a:rPr>
                        <a:t>2</a:t>
                      </a:r>
                      <a:endParaRPr lang="en-US" sz="1100" b="1"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100" b="1" kern="600" dirty="0">
                          <a:effectLst/>
                        </a:rPr>
                        <a:t>0.64</a:t>
                      </a:r>
                      <a:endParaRPr lang="en-US" sz="1100" b="1"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100" b="1" kern="600" dirty="0" smtClean="0">
                          <a:effectLst/>
                        </a:rPr>
                        <a:t>0.60 - 0.68</a:t>
                      </a:r>
                      <a:endParaRPr lang="en-US" sz="1100" b="1"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100" b="1" kern="600" dirty="0">
                          <a:effectLst/>
                        </a:rPr>
                        <a:t>0.5</a:t>
                      </a:r>
                      <a:endParaRPr lang="en-US" sz="1100" b="1"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100" b="1" kern="600" dirty="0">
                          <a:effectLst/>
                        </a:rPr>
                        <a:t>“Red”</a:t>
                      </a:r>
                      <a:endParaRPr lang="en-US" sz="1100" b="1"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extLst>
                  <a:ext uri="{0D108BD9-81ED-4DB2-BD59-A6C34878D82A}">
                    <a16:rowId xmlns="" xmlns:a16="http://schemas.microsoft.com/office/drawing/2014/main" val="10002"/>
                  </a:ext>
                </a:extLst>
              </a:tr>
              <a:tr h="251927">
                <a:tc>
                  <a:txBody>
                    <a:bodyPr/>
                    <a:lstStyle/>
                    <a:p>
                      <a:pPr marL="0" marR="0" algn="ctr">
                        <a:lnSpc>
                          <a:spcPct val="150000"/>
                        </a:lnSpc>
                        <a:spcBef>
                          <a:spcPts val="0"/>
                        </a:spcBef>
                        <a:spcAft>
                          <a:spcPts val="0"/>
                        </a:spcAft>
                      </a:pPr>
                      <a:r>
                        <a:rPr lang="en-US" sz="1100" b="1" kern="600" dirty="0">
                          <a:effectLst/>
                        </a:rPr>
                        <a:t>3</a:t>
                      </a:r>
                      <a:endParaRPr lang="en-US" sz="1100" b="1" kern="600" dirty="0">
                        <a:solidFill>
                          <a:srgbClr val="000000"/>
                        </a:solidFill>
                        <a:effectLst/>
                        <a:latin typeface="Arial"/>
                        <a:ea typeface="Arial"/>
                      </a:endParaRPr>
                    </a:p>
                  </a:txBody>
                  <a:tcPr marL="15161" marR="15161" marT="15161" marB="15161" anchor="ctr">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1100" b="1" kern="600">
                          <a:effectLst/>
                        </a:rPr>
                        <a:t>0.864</a:t>
                      </a:r>
                      <a:endParaRPr lang="en-US" sz="1100" b="1" kern="600">
                        <a:solidFill>
                          <a:srgbClr val="000000"/>
                        </a:solidFill>
                        <a:effectLst/>
                        <a:latin typeface="Arial"/>
                        <a:ea typeface="Arial"/>
                      </a:endParaRPr>
                    </a:p>
                  </a:txBody>
                  <a:tcPr marL="15161" marR="15161" marT="15161" marB="15161" anchor="ctr">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1100" b="1" kern="600" dirty="0" smtClean="0">
                          <a:effectLst/>
                        </a:rPr>
                        <a:t>0.847 - 0.882</a:t>
                      </a:r>
                      <a:endParaRPr lang="en-US" sz="1100" b="1" kern="600" dirty="0">
                        <a:solidFill>
                          <a:srgbClr val="000000"/>
                        </a:solidFill>
                        <a:effectLst/>
                        <a:latin typeface="Arial"/>
                        <a:ea typeface="Arial"/>
                      </a:endParaRPr>
                    </a:p>
                  </a:txBody>
                  <a:tcPr marL="15161" marR="15161" marT="15161" marB="15161" anchor="ctr">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1100" b="1" kern="600" dirty="0">
                          <a:effectLst/>
                        </a:rPr>
                        <a:t>1</a:t>
                      </a:r>
                      <a:endParaRPr lang="en-US" sz="1100" b="1" kern="600" dirty="0">
                        <a:solidFill>
                          <a:srgbClr val="000000"/>
                        </a:solidFill>
                        <a:effectLst/>
                        <a:latin typeface="Arial"/>
                        <a:ea typeface="Arial"/>
                      </a:endParaRPr>
                    </a:p>
                  </a:txBody>
                  <a:tcPr marL="15161" marR="15161" marT="15161" marB="15161" anchor="ctr">
                    <a:lnT w="12700" cap="flat" cmpd="sng" algn="ctr">
                      <a:solidFill>
                        <a:schemeClr val="tx1"/>
                      </a:solidFill>
                      <a:prstDash val="solid"/>
                      <a:round/>
                      <a:headEnd type="none" w="med" len="med"/>
                      <a:tailEnd type="none" w="med" len="med"/>
                    </a:lnT>
                  </a:tcPr>
                </a:tc>
                <a:tc>
                  <a:txBody>
                    <a:bodyPr/>
                    <a:lstStyle/>
                    <a:p>
                      <a:pPr marL="0" marR="0" algn="ctr">
                        <a:lnSpc>
                          <a:spcPct val="150000"/>
                        </a:lnSpc>
                        <a:spcBef>
                          <a:spcPts val="0"/>
                        </a:spcBef>
                        <a:spcAft>
                          <a:spcPts val="0"/>
                        </a:spcAft>
                      </a:pPr>
                      <a:r>
                        <a:rPr lang="en-US" sz="1100" b="1" kern="600" dirty="0">
                          <a:effectLst/>
                        </a:rPr>
                        <a:t>“Veggie”</a:t>
                      </a:r>
                      <a:endParaRPr lang="en-US" sz="1100" b="1" kern="600" dirty="0">
                        <a:solidFill>
                          <a:srgbClr val="000000"/>
                        </a:solidFill>
                        <a:effectLst/>
                        <a:latin typeface="Arial"/>
                        <a:ea typeface="Arial"/>
                      </a:endParaRPr>
                    </a:p>
                  </a:txBody>
                  <a:tcPr marL="15161" marR="15161" marT="15161" marB="15161" anchor="ctr">
                    <a:lnT w="1270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10003"/>
                  </a:ext>
                </a:extLst>
              </a:tr>
              <a:tr h="251927">
                <a:tc>
                  <a:txBody>
                    <a:bodyPr/>
                    <a:lstStyle/>
                    <a:p>
                      <a:pPr marL="0" marR="0" algn="ctr">
                        <a:lnSpc>
                          <a:spcPct val="150000"/>
                        </a:lnSpc>
                        <a:spcBef>
                          <a:spcPts val="0"/>
                        </a:spcBef>
                        <a:spcAft>
                          <a:spcPts val="0"/>
                        </a:spcAft>
                      </a:pPr>
                      <a:r>
                        <a:rPr lang="en-US" sz="1100" b="1" kern="600" dirty="0">
                          <a:effectLst/>
                        </a:rPr>
                        <a:t>4</a:t>
                      </a:r>
                      <a:endParaRPr lang="en-US" sz="1100" b="1"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100" b="1" kern="600" dirty="0">
                          <a:effectLst/>
                        </a:rPr>
                        <a:t>1.373</a:t>
                      </a:r>
                      <a:endParaRPr lang="en-US" sz="1100" b="1"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100" b="1" kern="600" dirty="0" smtClean="0">
                          <a:effectLst/>
                        </a:rPr>
                        <a:t>1.366 - 1.380</a:t>
                      </a:r>
                      <a:endParaRPr lang="en-US" sz="1100" b="1"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100" b="1" kern="600" dirty="0">
                          <a:effectLst/>
                        </a:rPr>
                        <a:t>2</a:t>
                      </a:r>
                      <a:endParaRPr lang="en-US" sz="1100" b="1" kern="600" dirty="0">
                        <a:solidFill>
                          <a:srgbClr val="000000"/>
                        </a:solidFill>
                        <a:effectLst/>
                        <a:latin typeface="Arial"/>
                        <a:ea typeface="Arial"/>
                      </a:endParaRPr>
                    </a:p>
                  </a:txBody>
                  <a:tcPr marL="15161" marR="15161" marT="15161" marB="15161" anchor="ctr">
                    <a:solidFill>
                      <a:srgbClr val="F7B5A3"/>
                    </a:solidFill>
                  </a:tcPr>
                </a:tc>
                <a:tc>
                  <a:txBody>
                    <a:bodyPr/>
                    <a:lstStyle/>
                    <a:p>
                      <a:pPr marL="0" marR="0" algn="ctr">
                        <a:lnSpc>
                          <a:spcPct val="150000"/>
                        </a:lnSpc>
                        <a:spcBef>
                          <a:spcPts val="0"/>
                        </a:spcBef>
                        <a:spcAft>
                          <a:spcPts val="0"/>
                        </a:spcAft>
                      </a:pPr>
                      <a:r>
                        <a:rPr lang="en-US" sz="1100" b="1" kern="600" dirty="0">
                          <a:effectLst/>
                        </a:rPr>
                        <a:t>“Cirrus”</a:t>
                      </a:r>
                      <a:endParaRPr lang="en-US" sz="1100" b="1" kern="600" dirty="0">
                        <a:solidFill>
                          <a:srgbClr val="000000"/>
                        </a:solidFill>
                        <a:effectLst/>
                        <a:latin typeface="Arial"/>
                        <a:ea typeface="Arial"/>
                      </a:endParaRPr>
                    </a:p>
                  </a:txBody>
                  <a:tcPr marL="15161" marR="15161" marT="15161" marB="15161" anchor="ctr">
                    <a:solidFill>
                      <a:srgbClr val="F7B5A3"/>
                    </a:solidFill>
                  </a:tcPr>
                </a:tc>
                <a:extLst>
                  <a:ext uri="{0D108BD9-81ED-4DB2-BD59-A6C34878D82A}">
                    <a16:rowId xmlns="" xmlns:a16="http://schemas.microsoft.com/office/drawing/2014/main" val="10004"/>
                  </a:ext>
                </a:extLst>
              </a:tr>
              <a:tr h="251927">
                <a:tc>
                  <a:txBody>
                    <a:bodyPr/>
                    <a:lstStyle/>
                    <a:p>
                      <a:pPr marL="0" marR="0" algn="ctr">
                        <a:lnSpc>
                          <a:spcPct val="150000"/>
                        </a:lnSpc>
                        <a:spcBef>
                          <a:spcPts val="0"/>
                        </a:spcBef>
                        <a:spcAft>
                          <a:spcPts val="0"/>
                        </a:spcAft>
                      </a:pPr>
                      <a:r>
                        <a:rPr lang="en-US" sz="1100" b="1" kern="600">
                          <a:effectLst/>
                        </a:rPr>
                        <a:t>5</a:t>
                      </a:r>
                      <a:endParaRPr lang="en-US" sz="1100" b="1" kern="60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1100" b="1" kern="600">
                          <a:effectLst/>
                        </a:rPr>
                        <a:t>1.61</a:t>
                      </a:r>
                      <a:endParaRPr lang="en-US" sz="1100" b="1" kern="60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1100" b="1" kern="600" dirty="0" smtClean="0">
                          <a:effectLst/>
                        </a:rPr>
                        <a:t>1.59 - 1.63</a:t>
                      </a:r>
                      <a:endParaRPr lang="en-US" sz="1100" b="1"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1100" b="1" kern="600" dirty="0">
                          <a:effectLst/>
                        </a:rPr>
                        <a:t>1</a:t>
                      </a:r>
                      <a:endParaRPr lang="en-US" sz="1100" b="1" kern="600" dirty="0">
                        <a:solidFill>
                          <a:srgbClr val="000000"/>
                        </a:solidFill>
                        <a:effectLst/>
                        <a:latin typeface="Arial"/>
                        <a:ea typeface="Arial"/>
                      </a:endParaRPr>
                    </a:p>
                  </a:txBody>
                  <a:tcPr marL="15161" marR="15161" marT="15161" marB="15161" anchor="ctr"/>
                </a:tc>
                <a:tc>
                  <a:txBody>
                    <a:bodyPr/>
                    <a:lstStyle/>
                    <a:p>
                      <a:pPr marL="0" marR="0" algn="ctr">
                        <a:lnSpc>
                          <a:spcPct val="150000"/>
                        </a:lnSpc>
                        <a:spcBef>
                          <a:spcPts val="0"/>
                        </a:spcBef>
                        <a:spcAft>
                          <a:spcPts val="0"/>
                        </a:spcAft>
                      </a:pPr>
                      <a:r>
                        <a:rPr lang="en-US" sz="1100" b="1" kern="600" dirty="0">
                          <a:effectLst/>
                        </a:rPr>
                        <a:t>“Snow/Ice”</a:t>
                      </a:r>
                      <a:endParaRPr lang="en-US" sz="1100" b="1" kern="600" dirty="0">
                        <a:solidFill>
                          <a:srgbClr val="000000"/>
                        </a:solidFill>
                        <a:effectLst/>
                        <a:latin typeface="Arial"/>
                        <a:ea typeface="Arial"/>
                      </a:endParaRPr>
                    </a:p>
                  </a:txBody>
                  <a:tcPr marL="15161" marR="15161" marT="15161" marB="15161" anchor="ctr"/>
                </a:tc>
                <a:extLst>
                  <a:ext uri="{0D108BD9-81ED-4DB2-BD59-A6C34878D82A}">
                    <a16:rowId xmlns="" xmlns:a16="http://schemas.microsoft.com/office/drawing/2014/main" val="10005"/>
                  </a:ext>
                </a:extLst>
              </a:tr>
              <a:tr h="251927">
                <a:tc>
                  <a:txBody>
                    <a:bodyPr/>
                    <a:lstStyle/>
                    <a:p>
                      <a:pPr marL="0" marR="0" algn="ctr">
                        <a:lnSpc>
                          <a:spcPct val="150000"/>
                        </a:lnSpc>
                        <a:spcBef>
                          <a:spcPts val="0"/>
                        </a:spcBef>
                        <a:spcAft>
                          <a:spcPts val="0"/>
                        </a:spcAft>
                      </a:pPr>
                      <a:r>
                        <a:rPr lang="en-US" sz="1100" b="1" kern="600" dirty="0">
                          <a:effectLst/>
                        </a:rPr>
                        <a:t>6</a:t>
                      </a:r>
                      <a:endParaRPr lang="en-US" sz="1100" b="1"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100" b="1" kern="600" dirty="0">
                          <a:effectLst/>
                        </a:rPr>
                        <a:t>2.24</a:t>
                      </a:r>
                      <a:endParaRPr lang="en-US" sz="1100" b="1"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100" b="1" kern="600" dirty="0" smtClean="0">
                          <a:effectLst/>
                        </a:rPr>
                        <a:t>2.22 -2.27</a:t>
                      </a:r>
                      <a:endParaRPr lang="en-US" sz="1100" b="1"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100" b="1" kern="600" dirty="0">
                          <a:effectLst/>
                        </a:rPr>
                        <a:t>2</a:t>
                      </a:r>
                      <a:endParaRPr lang="en-US" sz="1100" b="1"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tc>
                  <a:txBody>
                    <a:bodyPr/>
                    <a:lstStyle/>
                    <a:p>
                      <a:pPr marL="0" marR="0" algn="ctr">
                        <a:lnSpc>
                          <a:spcPct val="150000"/>
                        </a:lnSpc>
                        <a:spcBef>
                          <a:spcPts val="0"/>
                        </a:spcBef>
                        <a:spcAft>
                          <a:spcPts val="0"/>
                        </a:spcAft>
                      </a:pPr>
                      <a:r>
                        <a:rPr lang="en-US" sz="1100" b="1" kern="600" dirty="0">
                          <a:effectLst/>
                        </a:rPr>
                        <a:t>“Cloud Particle Size”</a:t>
                      </a:r>
                      <a:endParaRPr lang="en-US" sz="1100" b="1" kern="600" dirty="0">
                        <a:solidFill>
                          <a:srgbClr val="000000"/>
                        </a:solidFill>
                        <a:effectLst/>
                        <a:latin typeface="Arial"/>
                        <a:ea typeface="Arial"/>
                      </a:endParaRPr>
                    </a:p>
                  </a:txBody>
                  <a:tcPr marL="15161" marR="15161" marT="15161" marB="15161" anchor="ctr">
                    <a:lnB w="12700" cap="flat" cmpd="sng" algn="ctr">
                      <a:solidFill>
                        <a:schemeClr val="tx1"/>
                      </a:solidFill>
                      <a:prstDash val="solid"/>
                      <a:round/>
                      <a:headEnd type="none" w="med" len="med"/>
                      <a:tailEnd type="none" w="med" len="med"/>
                    </a:lnB>
                    <a:solidFill>
                      <a:srgbClr val="F7B5A3"/>
                    </a:solidFill>
                  </a:tcPr>
                </a:tc>
                <a:extLst>
                  <a:ext uri="{0D108BD9-81ED-4DB2-BD59-A6C34878D82A}">
                    <a16:rowId xmlns="" xmlns:a16="http://schemas.microsoft.com/office/drawing/2014/main" val="10006"/>
                  </a:ext>
                </a:extLst>
              </a:tr>
            </a:tbl>
          </a:graphicData>
        </a:graphic>
      </p:graphicFrame>
      <p:sp>
        <p:nvSpPr>
          <p:cNvPr id="2" name="TextBox 1"/>
          <p:cNvSpPr txBox="1"/>
          <p:nvPr/>
        </p:nvSpPr>
        <p:spPr>
          <a:xfrm>
            <a:off x="2357438" y="256660"/>
            <a:ext cx="4475521" cy="438582"/>
          </a:xfrm>
          <a:prstGeom prst="rect">
            <a:avLst/>
          </a:prstGeom>
          <a:noFill/>
        </p:spPr>
        <p:txBody>
          <a:bodyPr wrap="none" rtlCol="0">
            <a:spAutoFit/>
          </a:bodyPr>
          <a:lstStyle/>
          <a:p>
            <a:pPr defTabSz="685800">
              <a:defRPr/>
            </a:pPr>
            <a:r>
              <a:rPr lang="en-US" sz="2250" dirty="0">
                <a:solidFill>
                  <a:prstClr val="white"/>
                </a:solidFill>
                <a:latin typeface="Arial"/>
              </a:rPr>
              <a:t>ABI: Bands 1-6 (Visible / </a:t>
            </a:r>
            <a:r>
              <a:rPr lang="en-US" sz="2250" dirty="0" err="1">
                <a:solidFill>
                  <a:prstClr val="white"/>
                </a:solidFill>
                <a:latin typeface="Arial"/>
              </a:rPr>
              <a:t>NearIR</a:t>
            </a:r>
            <a:r>
              <a:rPr lang="en-US" sz="2250" dirty="0">
                <a:solidFill>
                  <a:prstClr val="white"/>
                </a:solidFill>
                <a:latin typeface="Arial"/>
              </a:rPr>
              <a:t>) </a:t>
            </a:r>
          </a:p>
        </p:txBody>
      </p:sp>
      <p:sp>
        <p:nvSpPr>
          <p:cNvPr id="5" name="Rounded Rectangle 4"/>
          <p:cNvSpPr>
            <a:spLocks noChangeArrowheads="1"/>
          </p:cNvSpPr>
          <p:nvPr/>
        </p:nvSpPr>
        <p:spPr bwMode="auto">
          <a:xfrm>
            <a:off x="2628900" y="3685623"/>
            <a:ext cx="4267962" cy="622364"/>
          </a:xfrm>
          <a:prstGeom prst="roundRect">
            <a:avLst>
              <a:gd name="adj" fmla="val 16667"/>
            </a:avLst>
          </a:prstGeom>
          <a:solidFill>
            <a:srgbClr val="F79646"/>
          </a:solidFill>
          <a:ln w="38100">
            <a:solidFill>
              <a:schemeClr val="tx1"/>
            </a:solidFill>
            <a:round/>
            <a:headEnd/>
            <a:tailEnd/>
          </a:ln>
          <a:effectLst>
            <a:outerShdw blurRad="63500" dist="20000" dir="5400000" rotWithShape="0">
              <a:srgbClr val="000000">
                <a:alpha val="37999"/>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lang="en-US" sz="1350" b="1" dirty="0">
                <a:solidFill>
                  <a:srgbClr val="000000"/>
                </a:solidFill>
                <a:latin typeface="Arial"/>
              </a:rPr>
              <a:t>Six visible or near visible bands on </a:t>
            </a:r>
            <a:r>
              <a:rPr lang="en-US" sz="1350" b="1" dirty="0" smtClean="0">
                <a:solidFill>
                  <a:srgbClr val="000000"/>
                </a:solidFill>
                <a:latin typeface="Arial"/>
              </a:rPr>
              <a:t>ABI </a:t>
            </a:r>
          </a:p>
          <a:p>
            <a:pPr algn="ctr" defTabSz="685800">
              <a:defRPr/>
            </a:pPr>
            <a:r>
              <a:rPr lang="en-US" sz="1350" b="1" dirty="0" smtClean="0">
                <a:solidFill>
                  <a:srgbClr val="000000"/>
                </a:solidFill>
                <a:latin typeface="Arial"/>
              </a:rPr>
              <a:t>(there was only one </a:t>
            </a:r>
            <a:r>
              <a:rPr lang="en-US" sz="1350" b="1" dirty="0">
                <a:solidFill>
                  <a:srgbClr val="000000"/>
                </a:solidFill>
                <a:latin typeface="Arial"/>
              </a:rPr>
              <a:t>on heritage </a:t>
            </a:r>
            <a:r>
              <a:rPr lang="en-US" sz="1350" b="1" dirty="0" smtClean="0">
                <a:solidFill>
                  <a:srgbClr val="000000"/>
                </a:solidFill>
                <a:latin typeface="Arial"/>
              </a:rPr>
              <a:t>imager) </a:t>
            </a:r>
            <a:endParaRPr lang="en-US" sz="1350" b="1" dirty="0">
              <a:solidFill>
                <a:srgbClr val="000000"/>
              </a:solidFill>
              <a:latin typeface="Arial"/>
            </a:endParaRPr>
          </a:p>
        </p:txBody>
      </p:sp>
      <p:sp>
        <p:nvSpPr>
          <p:cNvPr id="8" name="Oval 7"/>
          <p:cNvSpPr/>
          <p:nvPr/>
        </p:nvSpPr>
        <p:spPr>
          <a:xfrm>
            <a:off x="5244073" y="3028680"/>
            <a:ext cx="214313" cy="2143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en-US" sz="1013">
              <a:solidFill>
                <a:prstClr val="white"/>
              </a:solidFill>
              <a:latin typeface="Arial"/>
            </a:endParaRPr>
          </a:p>
        </p:txBody>
      </p:sp>
      <p:sp>
        <p:nvSpPr>
          <p:cNvPr id="9" name="Oval 8"/>
          <p:cNvSpPr/>
          <p:nvPr/>
        </p:nvSpPr>
        <p:spPr>
          <a:xfrm>
            <a:off x="1984557" y="3055565"/>
            <a:ext cx="214313" cy="2143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en-US" sz="1013">
              <a:solidFill>
                <a:prstClr val="white"/>
              </a:solidFill>
              <a:latin typeface="Arial"/>
            </a:endParaRPr>
          </a:p>
        </p:txBody>
      </p:sp>
      <p:sp>
        <p:nvSpPr>
          <p:cNvPr id="10" name="Oval 9"/>
          <p:cNvSpPr/>
          <p:nvPr/>
        </p:nvSpPr>
        <p:spPr>
          <a:xfrm>
            <a:off x="5253036" y="2475407"/>
            <a:ext cx="214313" cy="2143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en-US" sz="1013">
              <a:solidFill>
                <a:prstClr val="white"/>
              </a:solidFill>
              <a:latin typeface="Arial"/>
            </a:endParaRPr>
          </a:p>
        </p:txBody>
      </p:sp>
      <p:sp>
        <p:nvSpPr>
          <p:cNvPr id="11" name="Oval 10"/>
          <p:cNvSpPr/>
          <p:nvPr/>
        </p:nvSpPr>
        <p:spPr>
          <a:xfrm>
            <a:off x="5244068" y="1897159"/>
            <a:ext cx="214313" cy="2143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en-US" sz="1013">
              <a:solidFill>
                <a:prstClr val="white"/>
              </a:solidFill>
              <a:latin typeface="Arial"/>
            </a:endParaRPr>
          </a:p>
        </p:txBody>
      </p:sp>
      <p:sp>
        <p:nvSpPr>
          <p:cNvPr id="12" name="Oval 11"/>
          <p:cNvSpPr/>
          <p:nvPr/>
        </p:nvSpPr>
        <p:spPr>
          <a:xfrm>
            <a:off x="1989886" y="2479870"/>
            <a:ext cx="214313" cy="2143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en-US" sz="1013">
              <a:solidFill>
                <a:prstClr val="white"/>
              </a:solidFill>
              <a:latin typeface="Arial"/>
            </a:endParaRPr>
          </a:p>
        </p:txBody>
      </p:sp>
      <p:sp>
        <p:nvSpPr>
          <p:cNvPr id="14" name="Oval 13"/>
          <p:cNvSpPr/>
          <p:nvPr/>
        </p:nvSpPr>
        <p:spPr>
          <a:xfrm>
            <a:off x="1989884" y="1905701"/>
            <a:ext cx="214313" cy="2143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lang="en-US" sz="1013">
              <a:solidFill>
                <a:prstClr val="white"/>
              </a:solidFill>
              <a:latin typeface="Arial"/>
            </a:endParaRPr>
          </a:p>
        </p:txBody>
      </p:sp>
    </p:spTree>
    <p:custDataLst>
      <p:tags r:id="rId1"/>
    </p:custDataLst>
    <p:extLst>
      <p:ext uri="{BB962C8B-B14F-4D97-AF65-F5344CB8AC3E}">
        <p14:creationId xmlns:p14="http://schemas.microsoft.com/office/powerpoint/2010/main" val="2061150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53580"/>
            <a:ext cx="6858000" cy="760810"/>
          </a:xfrm>
        </p:spPr>
        <p:txBody>
          <a:bodyPr>
            <a:noAutofit/>
          </a:bodyPr>
          <a:lstStyle/>
          <a:p>
            <a:r>
              <a:rPr lang="en-US" sz="2400" dirty="0" smtClean="0">
                <a:solidFill>
                  <a:srgbClr val="FFC000"/>
                </a:solidFill>
              </a:rPr>
              <a:t>Transmittance is fairly very strong in the Red Band as compared to the blue Band</a:t>
            </a:r>
            <a:endParaRPr lang="en-US" sz="2400" dirty="0">
              <a:solidFill>
                <a:srgbClr val="FFC000"/>
              </a:solidFill>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4943" y="921544"/>
            <a:ext cx="4959803" cy="3857625"/>
          </a:xfrm>
          <a:prstGeom prst="rect">
            <a:avLst/>
          </a:prstGeom>
        </p:spPr>
      </p:pic>
      <p:sp>
        <p:nvSpPr>
          <p:cNvPr id="6" name="TextBox 5"/>
          <p:cNvSpPr txBox="1"/>
          <p:nvPr/>
        </p:nvSpPr>
        <p:spPr>
          <a:xfrm rot="16200000">
            <a:off x="6118170" y="1820827"/>
            <a:ext cx="1266950" cy="300082"/>
          </a:xfrm>
          <a:prstGeom prst="rect">
            <a:avLst/>
          </a:prstGeom>
          <a:solidFill>
            <a:schemeClr val="tx1"/>
          </a:solidFill>
        </p:spPr>
        <p:txBody>
          <a:bodyPr wrap="none" rtlCol="0">
            <a:spAutoFit/>
          </a:bodyPr>
          <a:lstStyle/>
          <a:p>
            <a:r>
              <a:rPr lang="en-US" sz="1350" b="1" dirty="0">
                <a:solidFill>
                  <a:schemeClr val="bg1"/>
                </a:solidFill>
              </a:rPr>
              <a:t>Transmittance</a:t>
            </a:r>
          </a:p>
        </p:txBody>
      </p:sp>
      <p:sp>
        <p:nvSpPr>
          <p:cNvPr id="16" name="TextBox 15"/>
          <p:cNvSpPr txBox="1"/>
          <p:nvPr/>
        </p:nvSpPr>
        <p:spPr>
          <a:xfrm rot="16200000">
            <a:off x="6118170" y="3585338"/>
            <a:ext cx="1266950" cy="300082"/>
          </a:xfrm>
          <a:prstGeom prst="rect">
            <a:avLst/>
          </a:prstGeom>
          <a:solidFill>
            <a:schemeClr val="tx1"/>
          </a:solidFill>
        </p:spPr>
        <p:txBody>
          <a:bodyPr wrap="none" rtlCol="0">
            <a:spAutoFit/>
          </a:bodyPr>
          <a:lstStyle/>
          <a:p>
            <a:r>
              <a:rPr lang="en-US" sz="1350" b="1" dirty="0">
                <a:solidFill>
                  <a:schemeClr val="bg1"/>
                </a:solidFill>
              </a:rPr>
              <a:t>Transmittance</a:t>
            </a:r>
          </a:p>
        </p:txBody>
      </p:sp>
      <p:sp>
        <p:nvSpPr>
          <p:cNvPr id="19" name="TextBox 18"/>
          <p:cNvSpPr txBox="1"/>
          <p:nvPr/>
        </p:nvSpPr>
        <p:spPr>
          <a:xfrm>
            <a:off x="4763939" y="2372440"/>
            <a:ext cx="500586" cy="189283"/>
          </a:xfrm>
          <a:prstGeom prst="rect">
            <a:avLst/>
          </a:prstGeom>
          <a:solidFill>
            <a:schemeClr val="tx1"/>
          </a:solidFill>
        </p:spPr>
        <p:txBody>
          <a:bodyPr wrap="none" lIns="13716" tIns="13716" rIns="13716" bIns="13716" rtlCol="0">
            <a:spAutoFit/>
          </a:bodyPr>
          <a:lstStyle/>
          <a:p>
            <a:r>
              <a:rPr lang="en-US" sz="1050" b="1" dirty="0">
                <a:solidFill>
                  <a:schemeClr val="bg1"/>
                </a:solidFill>
              </a:rPr>
              <a:t>0.64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20" name="TextBox 19"/>
          <p:cNvSpPr txBox="1"/>
          <p:nvPr/>
        </p:nvSpPr>
        <p:spPr>
          <a:xfrm>
            <a:off x="3324473" y="2372439"/>
            <a:ext cx="492571" cy="189283"/>
          </a:xfrm>
          <a:prstGeom prst="rect">
            <a:avLst/>
          </a:prstGeom>
          <a:solidFill>
            <a:schemeClr val="tx1"/>
          </a:solidFill>
        </p:spPr>
        <p:txBody>
          <a:bodyPr wrap="none" lIns="13716" tIns="13716" rIns="13716" bIns="13716" rtlCol="0">
            <a:spAutoFit/>
          </a:bodyPr>
          <a:lstStyle/>
          <a:p>
            <a:r>
              <a:rPr lang="en-US" sz="1050" b="1" dirty="0">
                <a:solidFill>
                  <a:schemeClr val="bg1"/>
                </a:solidFill>
              </a:rPr>
              <a:t>0.47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21" name="TextBox 20"/>
          <p:cNvSpPr txBox="1"/>
          <p:nvPr/>
        </p:nvSpPr>
        <p:spPr>
          <a:xfrm>
            <a:off x="2356496" y="4155061"/>
            <a:ext cx="505395" cy="189283"/>
          </a:xfrm>
          <a:prstGeom prst="rect">
            <a:avLst/>
          </a:prstGeom>
          <a:solidFill>
            <a:schemeClr val="tx1"/>
          </a:solidFill>
        </p:spPr>
        <p:txBody>
          <a:bodyPr wrap="none" lIns="13716" tIns="13716" rIns="13716" bIns="13716" rtlCol="0">
            <a:spAutoFit/>
          </a:bodyPr>
          <a:lstStyle/>
          <a:p>
            <a:r>
              <a:rPr lang="en-US" sz="1050" b="1" dirty="0">
                <a:solidFill>
                  <a:schemeClr val="bg1"/>
                </a:solidFill>
              </a:rPr>
              <a:t>0.86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24" name="TextBox 23"/>
          <p:cNvSpPr txBox="1"/>
          <p:nvPr/>
        </p:nvSpPr>
        <p:spPr>
          <a:xfrm>
            <a:off x="3673194" y="4155061"/>
            <a:ext cx="495777" cy="189283"/>
          </a:xfrm>
          <a:prstGeom prst="rect">
            <a:avLst/>
          </a:prstGeom>
          <a:solidFill>
            <a:schemeClr val="tx1"/>
          </a:solidFill>
        </p:spPr>
        <p:txBody>
          <a:bodyPr wrap="none" lIns="13716" tIns="13716" rIns="13716" bIns="13716" rtlCol="0">
            <a:spAutoFit/>
          </a:bodyPr>
          <a:lstStyle/>
          <a:p>
            <a:r>
              <a:rPr lang="en-US" sz="1050" b="1" dirty="0">
                <a:solidFill>
                  <a:schemeClr val="bg1"/>
                </a:solidFill>
              </a:rPr>
              <a:t>1.38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25" name="TextBox 24"/>
          <p:cNvSpPr txBox="1"/>
          <p:nvPr/>
        </p:nvSpPr>
        <p:spPr>
          <a:xfrm>
            <a:off x="4291146" y="4162201"/>
            <a:ext cx="495777" cy="189283"/>
          </a:xfrm>
          <a:prstGeom prst="rect">
            <a:avLst/>
          </a:prstGeom>
          <a:solidFill>
            <a:schemeClr val="tx1"/>
          </a:solidFill>
        </p:spPr>
        <p:txBody>
          <a:bodyPr wrap="none" lIns="13716" tIns="13716" rIns="13716" bIns="13716" rtlCol="0">
            <a:spAutoFit/>
          </a:bodyPr>
          <a:lstStyle/>
          <a:p>
            <a:r>
              <a:rPr lang="en-US" sz="1050" b="1" dirty="0">
                <a:solidFill>
                  <a:schemeClr val="bg1"/>
                </a:solidFill>
              </a:rPr>
              <a:t>1.61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26" name="TextBox 25"/>
          <p:cNvSpPr txBox="1"/>
          <p:nvPr/>
        </p:nvSpPr>
        <p:spPr>
          <a:xfrm>
            <a:off x="5873489" y="4155061"/>
            <a:ext cx="422039" cy="189283"/>
          </a:xfrm>
          <a:prstGeom prst="rect">
            <a:avLst/>
          </a:prstGeom>
          <a:solidFill>
            <a:schemeClr val="tx1"/>
          </a:solidFill>
        </p:spPr>
        <p:txBody>
          <a:bodyPr wrap="none" lIns="13716" tIns="13716" rIns="13716" bIns="13716" rtlCol="0">
            <a:spAutoFit/>
          </a:bodyPr>
          <a:lstStyle/>
          <a:p>
            <a:r>
              <a:rPr lang="en-US" sz="1050" b="1" dirty="0">
                <a:solidFill>
                  <a:schemeClr val="bg1"/>
                </a:solidFill>
              </a:rPr>
              <a:t>2.2 </a:t>
            </a:r>
            <a:r>
              <a:rPr lang="en-US" sz="1050" b="1" dirty="0">
                <a:solidFill>
                  <a:schemeClr val="bg1"/>
                </a:solidFill>
                <a:latin typeface="Symbol" panose="05050102010706020507" pitchFamily="18" charset="2"/>
              </a:rPr>
              <a:t>m</a:t>
            </a:r>
            <a:r>
              <a:rPr lang="en-US" sz="1050" b="1" dirty="0">
                <a:solidFill>
                  <a:schemeClr val="bg1"/>
                </a:solidFill>
              </a:rPr>
              <a:t>m</a:t>
            </a:r>
          </a:p>
        </p:txBody>
      </p:sp>
      <p:sp>
        <p:nvSpPr>
          <p:cNvPr id="3" name="TextBox 2"/>
          <p:cNvSpPr txBox="1"/>
          <p:nvPr/>
        </p:nvSpPr>
        <p:spPr>
          <a:xfrm>
            <a:off x="3450167" y="1170432"/>
            <a:ext cx="274320" cy="274320"/>
          </a:xfrm>
          <a:prstGeom prst="rect">
            <a:avLst/>
          </a:prstGeom>
          <a:solidFill>
            <a:schemeClr val="tx1">
              <a:lumMod val="95000"/>
            </a:schemeClr>
          </a:solidFill>
        </p:spPr>
        <p:txBody>
          <a:bodyPr wrap="square" lIns="45720" rIns="45720" rtlCol="0" anchor="ctr" anchorCtr="1">
            <a:spAutoFit/>
          </a:bodyPr>
          <a:lstStyle/>
          <a:p>
            <a:r>
              <a:rPr lang="en-US" sz="1600" b="1" dirty="0" smtClean="0">
                <a:solidFill>
                  <a:schemeClr val="bg1"/>
                </a:solidFill>
              </a:rPr>
              <a:t>1</a:t>
            </a:r>
            <a:endParaRPr lang="en-US" sz="1600" b="1" dirty="0">
              <a:solidFill>
                <a:schemeClr val="bg1"/>
              </a:solidFill>
            </a:endParaRPr>
          </a:p>
        </p:txBody>
      </p:sp>
      <p:sp>
        <p:nvSpPr>
          <p:cNvPr id="17" name="TextBox 16"/>
          <p:cNvSpPr txBox="1"/>
          <p:nvPr/>
        </p:nvSpPr>
        <p:spPr>
          <a:xfrm>
            <a:off x="4938568" y="1170432"/>
            <a:ext cx="274320" cy="274320"/>
          </a:xfrm>
          <a:prstGeom prst="rect">
            <a:avLst/>
          </a:prstGeom>
          <a:solidFill>
            <a:schemeClr val="tx1">
              <a:lumMod val="95000"/>
            </a:schemeClr>
          </a:solidFill>
        </p:spPr>
        <p:txBody>
          <a:bodyPr wrap="square" lIns="45720" rIns="45720" rtlCol="0" anchor="ctr" anchorCtr="1">
            <a:spAutoFit/>
          </a:bodyPr>
          <a:lstStyle/>
          <a:p>
            <a:r>
              <a:rPr lang="en-US" sz="1600" b="1" dirty="0" smtClean="0">
                <a:solidFill>
                  <a:schemeClr val="bg1"/>
                </a:solidFill>
              </a:rPr>
              <a:t>2</a:t>
            </a:r>
            <a:endParaRPr lang="en-US" sz="1600" b="1" dirty="0">
              <a:solidFill>
                <a:schemeClr val="bg1"/>
              </a:solidFill>
            </a:endParaRPr>
          </a:p>
        </p:txBody>
      </p:sp>
      <p:sp>
        <p:nvSpPr>
          <p:cNvPr id="18" name="TextBox 17"/>
          <p:cNvSpPr txBox="1"/>
          <p:nvPr/>
        </p:nvSpPr>
        <p:spPr>
          <a:xfrm>
            <a:off x="2497678" y="2884593"/>
            <a:ext cx="274320" cy="274320"/>
          </a:xfrm>
          <a:prstGeom prst="rect">
            <a:avLst/>
          </a:prstGeom>
          <a:solidFill>
            <a:schemeClr val="tx1">
              <a:lumMod val="95000"/>
            </a:schemeClr>
          </a:solidFill>
        </p:spPr>
        <p:txBody>
          <a:bodyPr wrap="square" lIns="45720" rIns="45720" rtlCol="0" anchor="ctr" anchorCtr="1">
            <a:spAutoFit/>
          </a:bodyPr>
          <a:lstStyle/>
          <a:p>
            <a:r>
              <a:rPr lang="en-US" sz="1600" b="1" dirty="0" smtClean="0">
                <a:solidFill>
                  <a:schemeClr val="bg1"/>
                </a:solidFill>
              </a:rPr>
              <a:t>3</a:t>
            </a:r>
            <a:endParaRPr lang="en-US" sz="1600" b="1" dirty="0">
              <a:solidFill>
                <a:schemeClr val="bg1"/>
              </a:solidFill>
            </a:endParaRPr>
          </a:p>
        </p:txBody>
      </p:sp>
      <p:sp>
        <p:nvSpPr>
          <p:cNvPr id="22" name="TextBox 21"/>
          <p:cNvSpPr txBox="1"/>
          <p:nvPr/>
        </p:nvSpPr>
        <p:spPr>
          <a:xfrm>
            <a:off x="3791371" y="2884593"/>
            <a:ext cx="274320" cy="274320"/>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4</a:t>
            </a:r>
          </a:p>
        </p:txBody>
      </p:sp>
      <p:sp>
        <p:nvSpPr>
          <p:cNvPr id="27" name="TextBox 26"/>
          <p:cNvSpPr txBox="1"/>
          <p:nvPr/>
        </p:nvSpPr>
        <p:spPr>
          <a:xfrm>
            <a:off x="4373528" y="2884593"/>
            <a:ext cx="274320" cy="274320"/>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5</a:t>
            </a:r>
          </a:p>
        </p:txBody>
      </p:sp>
      <p:sp>
        <p:nvSpPr>
          <p:cNvPr id="28" name="TextBox 27"/>
          <p:cNvSpPr txBox="1"/>
          <p:nvPr/>
        </p:nvSpPr>
        <p:spPr>
          <a:xfrm>
            <a:off x="5955063" y="2880360"/>
            <a:ext cx="274320" cy="274320"/>
          </a:xfrm>
          <a:prstGeom prst="rect">
            <a:avLst/>
          </a:prstGeom>
          <a:solidFill>
            <a:schemeClr val="tx1">
              <a:lumMod val="95000"/>
            </a:schemeClr>
          </a:solidFill>
        </p:spPr>
        <p:txBody>
          <a:bodyPr wrap="square" lIns="45720" rIns="45720" rtlCol="0" anchor="ctr" anchorCtr="1">
            <a:spAutoFit/>
          </a:bodyPr>
          <a:lstStyle/>
          <a:p>
            <a:r>
              <a:rPr lang="en-US" sz="1600" b="1" dirty="0">
                <a:solidFill>
                  <a:schemeClr val="bg1"/>
                </a:solidFill>
              </a:rPr>
              <a:t>6</a:t>
            </a:r>
          </a:p>
        </p:txBody>
      </p:sp>
    </p:spTree>
    <p:custDataLst>
      <p:tags r:id="rId1"/>
    </p:custDataLst>
    <p:extLst>
      <p:ext uri="{BB962C8B-B14F-4D97-AF65-F5344CB8AC3E}">
        <p14:creationId xmlns:p14="http://schemas.microsoft.com/office/powerpoint/2010/main" val="109525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use the Red Band</a:t>
            </a:r>
            <a:endParaRPr lang="en-US" dirty="0"/>
          </a:p>
        </p:txBody>
      </p:sp>
      <p:sp>
        <p:nvSpPr>
          <p:cNvPr id="3" name="Content Placeholder 2"/>
          <p:cNvSpPr>
            <a:spLocks noGrp="1"/>
          </p:cNvSpPr>
          <p:nvPr>
            <p:ph idx="1"/>
          </p:nvPr>
        </p:nvSpPr>
        <p:spPr/>
        <p:txBody>
          <a:bodyPr>
            <a:normAutofit fontScale="92500" lnSpcReduction="10000"/>
          </a:bodyPr>
          <a:lstStyle/>
          <a:p>
            <a:r>
              <a:rPr lang="en-US" dirty="0"/>
              <a:t>Legacy GOES visible channel</a:t>
            </a:r>
            <a:r>
              <a:rPr lang="en-US" dirty="0" smtClean="0"/>
              <a:t>.</a:t>
            </a:r>
          </a:p>
          <a:p>
            <a:r>
              <a:rPr lang="en-US" dirty="0" smtClean="0"/>
              <a:t>0.5-km, spatial resolution.</a:t>
            </a:r>
          </a:p>
          <a:p>
            <a:r>
              <a:rPr lang="en-US" dirty="0" smtClean="0"/>
              <a:t>Can be </a:t>
            </a:r>
            <a:r>
              <a:rPr lang="en-US" dirty="0"/>
              <a:t>used </a:t>
            </a:r>
            <a:r>
              <a:rPr lang="en-US" dirty="0" smtClean="0"/>
              <a:t>for hurricane </a:t>
            </a:r>
            <a:r>
              <a:rPr lang="en-US" dirty="0"/>
              <a:t>analysis,  </a:t>
            </a:r>
            <a:r>
              <a:rPr lang="en-US" dirty="0" smtClean="0"/>
              <a:t>detection of fog, estimate solar insolation, day time snow and ice cover, volcanic ash, smoke, low level cloud drift winds.</a:t>
            </a:r>
          </a:p>
          <a:p>
            <a:r>
              <a:rPr lang="en-US" dirty="0" smtClean="0"/>
              <a:t> Excellent for revealing features such as:</a:t>
            </a:r>
          </a:p>
          <a:p>
            <a:pPr lvl="1"/>
            <a:r>
              <a:rPr lang="en-US" dirty="0" smtClean="0"/>
              <a:t>Above anvil plumes</a:t>
            </a:r>
          </a:p>
          <a:p>
            <a:pPr lvl="1"/>
            <a:r>
              <a:rPr lang="en-US" dirty="0" smtClean="0"/>
              <a:t>Pulsating overshooting tops.</a:t>
            </a:r>
          </a:p>
          <a:p>
            <a:pPr lvl="1"/>
            <a:r>
              <a:rPr lang="en-US" dirty="0" smtClean="0"/>
              <a:t>Low level derived motion winds</a:t>
            </a:r>
          </a:p>
          <a:p>
            <a:r>
              <a:rPr lang="en-US" dirty="0" smtClean="0"/>
              <a:t>Information from 0.64 </a:t>
            </a:r>
            <a:r>
              <a:rPr lang="en-US" dirty="0" smtClean="0">
                <a:latin typeface="Symbol" panose="05050102010706020507" pitchFamily="18" charset="2"/>
              </a:rPr>
              <a:t>m</a:t>
            </a:r>
            <a:r>
              <a:rPr lang="en-US" dirty="0" smtClean="0"/>
              <a:t>m are needed for multiple Baseline Products</a:t>
            </a:r>
          </a:p>
          <a:p>
            <a:r>
              <a:rPr lang="en-US" dirty="0" smtClean="0"/>
              <a:t>0.64 </a:t>
            </a:r>
            <a:r>
              <a:rPr lang="en-US" dirty="0">
                <a:latin typeface="Symbol" panose="05050102010706020507" pitchFamily="18" charset="2"/>
              </a:rPr>
              <a:t>m</a:t>
            </a:r>
            <a:r>
              <a:rPr lang="en-US" dirty="0"/>
              <a:t>m </a:t>
            </a:r>
            <a:r>
              <a:rPr lang="en-US" dirty="0" smtClean="0"/>
              <a:t>data are used in ‘True Color’ imagery.</a:t>
            </a:r>
            <a:endParaRPr lang="en-US" dirty="0"/>
          </a:p>
        </p:txBody>
      </p:sp>
    </p:spTree>
    <p:custDataLst>
      <p:tags r:id="rId1"/>
    </p:custDataLst>
    <p:extLst>
      <p:ext uri="{BB962C8B-B14F-4D97-AF65-F5344CB8AC3E}">
        <p14:creationId xmlns:p14="http://schemas.microsoft.com/office/powerpoint/2010/main" val="126289435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262" y="-67736"/>
            <a:ext cx="8228538" cy="541868"/>
          </a:xfrm>
        </p:spPr>
        <p:txBody>
          <a:bodyPr>
            <a:noAutofit/>
          </a:bodyPr>
          <a:lstStyle/>
          <a:p>
            <a:r>
              <a:rPr lang="en-US" sz="2800" b="1" dirty="0" smtClean="0">
                <a:solidFill>
                  <a:srgbClr val="FF0000"/>
                </a:solidFill>
              </a:rPr>
              <a:t> The 0.64 </a:t>
            </a:r>
            <a:r>
              <a:rPr lang="en-US" sz="2800" b="1" dirty="0" smtClean="0">
                <a:solidFill>
                  <a:srgbClr val="FF0000"/>
                </a:solidFill>
                <a:latin typeface="Symbol" panose="05050102010706020507" pitchFamily="18" charset="2"/>
              </a:rPr>
              <a:t>m</a:t>
            </a:r>
            <a:r>
              <a:rPr lang="en-US" sz="2800" b="1" dirty="0" smtClean="0">
                <a:solidFill>
                  <a:srgbClr val="FF0000"/>
                </a:solidFill>
              </a:rPr>
              <a:t>m detects </a:t>
            </a:r>
            <a:r>
              <a:rPr lang="en-US" sz="2800" b="1" dirty="0" smtClean="0">
                <a:solidFill>
                  <a:srgbClr val="FF0000"/>
                </a:solidFill>
              </a:rPr>
              <a:t>above anvil plumes.</a:t>
            </a:r>
            <a:endParaRPr lang="en-US" sz="2800" b="1" dirty="0"/>
          </a:p>
        </p:txBody>
      </p:sp>
      <p:pic>
        <p:nvPicPr>
          <p:cNvPr id="13" name="Picture 12"/>
          <p:cNvPicPr>
            <a:picLocks noChangeAspect="1"/>
          </p:cNvPicPr>
          <p:nvPr/>
        </p:nvPicPr>
        <p:blipFill>
          <a:blip r:embed="rId4"/>
          <a:stretch>
            <a:fillRect/>
          </a:stretch>
        </p:blipFill>
        <p:spPr>
          <a:xfrm>
            <a:off x="838201" y="474134"/>
            <a:ext cx="7577666" cy="4359253"/>
          </a:xfrm>
          <a:prstGeom prst="rect">
            <a:avLst/>
          </a:prstGeom>
        </p:spPr>
      </p:pic>
    </p:spTree>
    <p:custDataLst>
      <p:tags r:id="rId1"/>
    </p:custDataLst>
    <p:extLst>
      <p:ext uri="{BB962C8B-B14F-4D97-AF65-F5344CB8AC3E}">
        <p14:creationId xmlns:p14="http://schemas.microsoft.com/office/powerpoint/2010/main" val="29453270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195" y="-84666"/>
            <a:ext cx="8228538" cy="550333"/>
          </a:xfrm>
        </p:spPr>
        <p:txBody>
          <a:bodyPr>
            <a:noAutofit/>
          </a:bodyPr>
          <a:lstStyle/>
          <a:p>
            <a:r>
              <a:rPr lang="en-US" sz="2800" b="1" dirty="0" smtClean="0">
                <a:solidFill>
                  <a:srgbClr val="FF0000"/>
                </a:solidFill>
              </a:rPr>
              <a:t>Pulsating overshooting top </a:t>
            </a:r>
            <a:r>
              <a:rPr lang="en-US" sz="2800" b="1" dirty="0">
                <a:solidFill>
                  <a:srgbClr val="FF0000"/>
                </a:solidFill>
              </a:rPr>
              <a:t>apparent </a:t>
            </a:r>
            <a:r>
              <a:rPr lang="en-US" sz="2800" b="1" dirty="0" smtClean="0">
                <a:solidFill>
                  <a:srgbClr val="FF0000"/>
                </a:solidFill>
              </a:rPr>
              <a:t>at 0.64 </a:t>
            </a:r>
            <a:r>
              <a:rPr lang="en-US" sz="2800" b="1" dirty="0" smtClean="0">
                <a:solidFill>
                  <a:srgbClr val="FF0000"/>
                </a:solidFill>
                <a:latin typeface="Symbol" panose="05050102010706020507" pitchFamily="18" charset="2"/>
              </a:rPr>
              <a:t>m</a:t>
            </a:r>
            <a:r>
              <a:rPr lang="en-US" sz="2800" b="1" dirty="0" smtClean="0">
                <a:solidFill>
                  <a:srgbClr val="FF0000"/>
                </a:solidFill>
              </a:rPr>
              <a:t>m </a:t>
            </a:r>
            <a:endParaRPr lang="en-US" sz="2800" b="1" dirty="0"/>
          </a:p>
        </p:txBody>
      </p:sp>
      <p:pic>
        <p:nvPicPr>
          <p:cNvPr id="3" name="band02-pulseOT.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142999" y="643473"/>
            <a:ext cx="6697133" cy="3944162"/>
          </a:xfrm>
          <a:prstGeom prst="rect">
            <a:avLst/>
          </a:prstGeom>
        </p:spPr>
      </p:pic>
    </p:spTree>
    <p:custDataLst>
      <p:tags r:id="rId1"/>
    </p:custDataLst>
    <p:extLst>
      <p:ext uri="{BB962C8B-B14F-4D97-AF65-F5344CB8AC3E}">
        <p14:creationId xmlns:p14="http://schemas.microsoft.com/office/powerpoint/2010/main" val="337680963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0" mute="1">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195" y="-84666"/>
            <a:ext cx="8228538" cy="880947"/>
          </a:xfrm>
        </p:spPr>
        <p:txBody>
          <a:bodyPr>
            <a:noAutofit/>
          </a:bodyPr>
          <a:lstStyle/>
          <a:p>
            <a:r>
              <a:rPr lang="en-US" sz="2800" b="1" dirty="0" smtClean="0">
                <a:solidFill>
                  <a:srgbClr val="FF0000"/>
                </a:solidFill>
              </a:rPr>
              <a:t>Low level derived motion winds.</a:t>
            </a:r>
            <a:endParaRPr lang="en-US" sz="2800" b="1" dirty="0"/>
          </a:p>
        </p:txBody>
      </p:sp>
      <p:pic>
        <p:nvPicPr>
          <p:cNvPr id="4" name="Picture 3"/>
          <p:cNvPicPr/>
          <p:nvPr/>
        </p:nvPicPr>
        <p:blipFill>
          <a:blip r:embed="rId4">
            <a:extLst>
              <a:ext uri="{28A0092B-C50C-407E-A947-70E740481C1C}">
                <a14:useLocalDpi xmlns:a14="http://schemas.microsoft.com/office/drawing/2010/main" val="0"/>
              </a:ext>
            </a:extLst>
          </a:blip>
          <a:stretch>
            <a:fillRect/>
          </a:stretch>
        </p:blipFill>
        <p:spPr>
          <a:xfrm>
            <a:off x="1557868" y="788670"/>
            <a:ext cx="6028266" cy="3749463"/>
          </a:xfrm>
          <a:prstGeom prst="rect">
            <a:avLst/>
          </a:prstGeom>
        </p:spPr>
      </p:pic>
    </p:spTree>
    <p:custDataLst>
      <p:tags r:id="rId1"/>
    </p:custDataLst>
    <p:extLst>
      <p:ext uri="{BB962C8B-B14F-4D97-AF65-F5344CB8AC3E}">
        <p14:creationId xmlns:p14="http://schemas.microsoft.com/office/powerpoint/2010/main" val="70628351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 Band is necessary for True Color</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040768" y="800100"/>
            <a:ext cx="5062463" cy="3943350"/>
          </a:xfrm>
        </p:spPr>
      </p:pic>
    </p:spTree>
    <p:custDataLst>
      <p:tags r:id="rId1"/>
    </p:custDataLst>
    <p:extLst>
      <p:ext uri="{BB962C8B-B14F-4D97-AF65-F5344CB8AC3E}">
        <p14:creationId xmlns:p14="http://schemas.microsoft.com/office/powerpoint/2010/main" val="355729290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use the Red Band</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0.5-km Resolution, finest ABI spatial resolution.</a:t>
            </a:r>
          </a:p>
          <a:p>
            <a:r>
              <a:rPr lang="en-US" dirty="0" smtClean="0"/>
              <a:t>Ideal for identifying daytime small scale features </a:t>
            </a:r>
          </a:p>
          <a:p>
            <a:r>
              <a:rPr lang="en-US" dirty="0" smtClean="0"/>
              <a:t>Can better reveal features such as”</a:t>
            </a:r>
          </a:p>
          <a:p>
            <a:pPr lvl="1"/>
            <a:r>
              <a:rPr lang="en-US" dirty="0" smtClean="0"/>
              <a:t>River fogs</a:t>
            </a:r>
          </a:p>
          <a:p>
            <a:pPr lvl="1"/>
            <a:r>
              <a:rPr lang="en-US" dirty="0" smtClean="0"/>
              <a:t>Cumulus clouds</a:t>
            </a:r>
          </a:p>
          <a:p>
            <a:pPr lvl="1"/>
            <a:r>
              <a:rPr lang="en-US" dirty="0" smtClean="0"/>
              <a:t>Overshooting tops</a:t>
            </a:r>
          </a:p>
          <a:p>
            <a:pPr lvl="1"/>
            <a:r>
              <a:rPr lang="en-US" dirty="0" smtClean="0"/>
              <a:t>Snow and ice cover</a:t>
            </a:r>
          </a:p>
          <a:p>
            <a:pPr lvl="1"/>
            <a:r>
              <a:rPr lang="en-US" dirty="0" smtClean="0"/>
              <a:t>Hurricane analysis</a:t>
            </a:r>
          </a:p>
          <a:p>
            <a:pPr lvl="1"/>
            <a:r>
              <a:rPr lang="en-US" dirty="0" smtClean="0"/>
              <a:t>Volcanic ash detection</a:t>
            </a:r>
          </a:p>
          <a:p>
            <a:pPr lvl="1"/>
            <a:r>
              <a:rPr lang="en-US" dirty="0" smtClean="0"/>
              <a:t>Low level cloud-wind drift.</a:t>
            </a:r>
          </a:p>
          <a:p>
            <a:r>
              <a:rPr lang="en-US" dirty="0" smtClean="0"/>
              <a:t>Information from 0.64 </a:t>
            </a:r>
            <a:r>
              <a:rPr lang="en-US" dirty="0" smtClean="0">
                <a:latin typeface="Symbol" panose="05050102010706020507" pitchFamily="18" charset="2"/>
              </a:rPr>
              <a:t>m</a:t>
            </a:r>
            <a:r>
              <a:rPr lang="en-US" dirty="0" smtClean="0"/>
              <a:t>m is critical for multiple Baseline  Products</a:t>
            </a:r>
          </a:p>
          <a:p>
            <a:r>
              <a:rPr lang="en-US" dirty="0" smtClean="0"/>
              <a:t>Land features stands out well because atmospheric scatting is not as large at 0.64um compared to other visible bands.</a:t>
            </a:r>
            <a:endParaRPr lang="en-US" dirty="0"/>
          </a:p>
        </p:txBody>
      </p:sp>
    </p:spTree>
    <p:custDataLst>
      <p:tags r:id="rId1"/>
    </p:custDataLst>
    <p:extLst>
      <p:ext uri="{BB962C8B-B14F-4D97-AF65-F5344CB8AC3E}">
        <p14:creationId xmlns:p14="http://schemas.microsoft.com/office/powerpoint/2010/main" val="2010800346"/>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AG_BACKING_FORM_KEY" val="3409468-c:\users\scottl\visit\shymet\shymetcourseoneintro.pptx"/>
  <p:tag name="ARTICULATE_PRESENTER_VERSION" val="7"/>
  <p:tag name="ARTICULATE_USED_PAGE_ORIENTATION" val="1"/>
  <p:tag name="ARTICULATE_USED_PAGE_SIZE" val="15"/>
  <p:tag name="ARTICULATE_PROJECT_OPEN" val="0"/>
  <p:tag name="ARTICULATE_SLIDE_COUNT" val="1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USED_LAYOUT" val="1"/>
  <p:tag name="AUDIO_ID" val="264"/>
  <p:tag name="ARTICULATE_AUDIO_RECORDED" val="1"/>
  <p:tag name="ELAPSEDTIME" val="6.2"/>
  <p:tag name="ANNOTATION_COUNT" val="0"/>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ARTICULATE_USED_LAYOUT" val="1"/>
  <p:tag name="AUDIO_ID" val="327"/>
  <p:tag name="ARTICULATE_AUDIO_RECORDED" val="1"/>
  <p:tag name="ELAPSEDTIME" val="24.1"/>
  <p:tag name="ANNOTATION_TYPE_1" val="0"/>
  <p:tag name="ANNOTATION_START_1" val="3.7"/>
  <p:tag name="ANNOTATION_END_1" val="8.2"/>
  <p:tag name="ANNOTATION_TOP_1" val="226"/>
  <p:tag name="ANNOTATION_LEFT_1" val="888"/>
  <p:tag name="ANNOTATION_WIDTH_1" val="119"/>
  <p:tag name="ANNOTATION_HEIGHT_1" val="119"/>
  <p:tag name="ANNOTATION_ANIMATION_1" val="3"/>
  <p:tag name="ANNOTATION_ROTATION_1" val="27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22.6"/>
  <p:tag name="ANNOTATION_TOP_2" val="256"/>
  <p:tag name="ANNOTATION_LEFT_2" val="845"/>
  <p:tag name="ANNOTATION_WIDTH_2" val="119"/>
  <p:tag name="ANNOTATION_HEIGHT_2" val="119"/>
  <p:tag name="ANNOTATION_ANIMATION_2" val="3"/>
  <p:tag name="ANNOTATION_ROTATION_2" val="18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COUNT" val="2"/>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BULLET_1" val="8226"/>
</p:tagLst>
</file>

<file path=ppt/tags/tag4.xml><?xml version="1.0" encoding="utf-8"?>
<p:tagLst xmlns:a="http://schemas.openxmlformats.org/drawingml/2006/main" xmlns:r="http://schemas.openxmlformats.org/officeDocument/2006/relationships" xmlns:p="http://schemas.openxmlformats.org/presentationml/2006/main">
  <p:tag name="ARTICULATE_USED_LAYOUT" val="1"/>
  <p:tag name="AUDIO_ID" val="474"/>
  <p:tag name="ARTICULATE_AUDIO_RECORDED" val="1"/>
  <p:tag name="ELAPSEDTIME" val="48.8"/>
  <p:tag name="ANNOTATION_TYPE_1" val="0"/>
  <p:tag name="ANNOTATION_START_1" val="9.0"/>
  <p:tag name="ANNOTATION_END_1" val="12.0"/>
  <p:tag name="ANNOTATION_TOP_1" val="131"/>
  <p:tag name="ANNOTATION_LEFT_1" val="223"/>
  <p:tag name="ANNOTATION_WIDTH_1" val="119"/>
  <p:tag name="ANNOTATION_HEIGHT_1" val="119"/>
  <p:tag name="ANNOTATION_ANIMATION_1" val="3"/>
  <p:tag name="ANNOTATION_ROTATION_1" val="9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12.0"/>
  <p:tag name="ANNOTATION_END_2" val="13.5"/>
  <p:tag name="ANNOTATION_TOP_2" val="127"/>
  <p:tag name="ANNOTATION_LEFT_2" val="296"/>
  <p:tag name="ANNOTATION_WIDTH_2" val="119"/>
  <p:tag name="ANNOTATION_HEIGHT_2" val="119"/>
  <p:tag name="ANNOTATION_ANIMATION_2" val="3"/>
  <p:tag name="ANNOTATION_ROTATION_2" val="9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TYPE_3" val="0"/>
  <p:tag name="ANNOTATION_START_3" val="13.5"/>
  <p:tag name="ANNOTATION_END_3" val="15.1"/>
  <p:tag name="ANNOTATION_TOP_3" val="127"/>
  <p:tag name="ANNOTATION_LEFT_3" val="414"/>
  <p:tag name="ANNOTATION_WIDTH_3" val="119"/>
  <p:tag name="ANNOTATION_HEIGHT_3" val="119"/>
  <p:tag name="ANNOTATION_ANIMATION_3" val="3"/>
  <p:tag name="ANNOTATION_ROTATION_3" val="9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540"/>
  <p:tag name="ANNOTATION_TYPE_4" val="0"/>
  <p:tag name="ANNOTATION_START_4" val="15.1"/>
  <p:tag name="ANNOTATION_END_4" val="17.5"/>
  <p:tag name="ANNOTATION_TOP_4" val="133"/>
  <p:tag name="ANNOTATION_LEFT_4" val="556"/>
  <p:tag name="ANNOTATION_WIDTH_4" val="119"/>
  <p:tag name="ANNOTATION_HEIGHT_4" val="119"/>
  <p:tag name="ANNOTATION_ANIMATION_4" val="3"/>
  <p:tag name="ANNOTATION_ROTATION_4" val="9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540"/>
  <p:tag name="ANNOTATION_TYPE_5" val="0"/>
  <p:tag name="ANNOTATION_START_5" val="17.5"/>
  <p:tag name="ANNOTATION_END_5" val="22.0"/>
  <p:tag name="ANNOTATION_TOP_5" val="132"/>
  <p:tag name="ANNOTATION_LEFT_5" val="700"/>
  <p:tag name="ANNOTATION_WIDTH_5" val="119"/>
  <p:tag name="ANNOTATION_HEIGHT_5" val="119"/>
  <p:tag name="ANNOTATION_ANIMATION_5" val="3"/>
  <p:tag name="ANNOTATION_ROTATION_5" val="90"/>
  <p:tag name="ANNOTATION_SUB_TYPE_5" val="1"/>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540"/>
  <p:tag name="ANNOTATION_TYPE_6" val="0"/>
  <p:tag name="ANNOTATION_START_6" val="22.0"/>
  <p:tag name="ANNOTATION_END_6" val="23.3"/>
  <p:tag name="ANNOTATION_TOP_6" val="209"/>
  <p:tag name="ANNOTATION_LEFT_6" val="208"/>
  <p:tag name="ANNOTATION_WIDTH_6" val="119"/>
  <p:tag name="ANNOTATION_HEIGHT_6" val="119"/>
  <p:tag name="ANNOTATION_ANIMATION_6" val="3"/>
  <p:tag name="ANNOTATION_ROTATION_6" val="0"/>
  <p:tag name="ANNOTATION_SUB_TYPE_6" val="1"/>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540"/>
  <p:tag name="ANNOTATION_TYPE_7" val="0"/>
  <p:tag name="ANNOTATION_START_7" val="23.3"/>
  <p:tag name="ANNOTATION_END_7" val="24.5"/>
  <p:tag name="ANNOTATION_TOP_7" val="274"/>
  <p:tag name="ANNOTATION_LEFT_7" val="203"/>
  <p:tag name="ANNOTATION_WIDTH_7" val="119"/>
  <p:tag name="ANNOTATION_HEIGHT_7" val="119"/>
  <p:tag name="ANNOTATION_ANIMATION_7" val="3"/>
  <p:tag name="ANNOTATION_ROTATION_7" val="0"/>
  <p:tag name="ANNOTATION_SUB_TYPE_7" val="1"/>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540"/>
  <p:tag name="ANNOTATION_TYPE_8" val="0"/>
  <p:tag name="ANNOTATION_START_8" val="24.5"/>
  <p:tag name="ANNOTATION_END_8" val="28.8"/>
  <p:tag name="ANNOTATION_TOP_8" val="329"/>
  <p:tag name="ANNOTATION_LEFT_8" val="202"/>
  <p:tag name="ANNOTATION_WIDTH_8" val="119"/>
  <p:tag name="ANNOTATION_HEIGHT_8" val="119"/>
  <p:tag name="ANNOTATION_ANIMATION_8" val="3"/>
  <p:tag name="ANNOTATION_ROTATION_8" val="0"/>
  <p:tag name="ANNOTATION_SUB_TYPE_8" val="1"/>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540"/>
  <p:tag name="ANNOTATION_TYPE_9" val="0"/>
  <p:tag name="ANNOTATION_START_9" val="28.8"/>
  <p:tag name="ANNOTATION_END_9" val="29.8"/>
  <p:tag name="ANNOTATION_TOP_9" val="240"/>
  <p:tag name="ANNOTATION_LEFT_9" val="185"/>
  <p:tag name="ANNOTATION_WIDTH_9" val="119"/>
  <p:tag name="ANNOTATION_HEIGHT_9" val="119"/>
  <p:tag name="ANNOTATION_ANIMATION_9" val="3"/>
  <p:tag name="ANNOTATION_ROTATION_9" val="0"/>
  <p:tag name="ANNOTATION_SUB_TYPE_9" val="1"/>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2"/>
  <p:tag name="ANNOTATION_SLIDE_WIDTH_9" val="960"/>
  <p:tag name="ANNOTATION_SLIDE_HEIGHT_9" val="540"/>
  <p:tag name="ANNOTATION_TYPE_10" val="0"/>
  <p:tag name="ANNOTATION_START_10" val="29.8"/>
  <p:tag name="ANNOTATION_END_10" val="34.6"/>
  <p:tag name="ANNOTATION_TOP_10" val="240"/>
  <p:tag name="ANNOTATION_LEFT_10" val="185"/>
  <p:tag name="ANNOTATION_WIDTH_10" val="119"/>
  <p:tag name="ANNOTATION_HEIGHT_10" val="119"/>
  <p:tag name="ANNOTATION_ANIMATION_10" val="3"/>
  <p:tag name="ANNOTATION_ROTATION_10" val="0"/>
  <p:tag name="ANNOTATION_SUB_TYPE_10" val="1"/>
  <p:tag name="ANNOTATION_LOOP_COUNT_10" val="1"/>
  <p:tag name="ANNOTATION_BOX_RADIUS_10" val="0"/>
  <p:tag name="ANNOTATION_SCALE_10" val="100"/>
  <p:tag name="ANNOTATION_BORDER_ALPHA_10" val="100"/>
  <p:tag name="ANNOTATION_BORDER_COLOR_10" val="16777215"/>
  <p:tag name="ANNOTATION_FILL_COLOR_10" val="683492"/>
  <p:tag name="ANNOTATION_FILL_ALPHA_10" val="100"/>
  <p:tag name="ANNOTATION_BORDER_WIDTH_10" val="2"/>
  <p:tag name="ANNOTATION_SLIDE_WIDTH_10" val="960"/>
  <p:tag name="ANNOTATION_SLIDE_HEIGHT_10" val="540"/>
  <p:tag name="ANNOTATION_TYPE_11" val="0"/>
  <p:tag name="ANNOTATION_START_11" val="34.6"/>
  <p:tag name="ANNOTATION_END_11" val="37.3"/>
  <p:tag name="ANNOTATION_TOP_11" val="243"/>
  <p:tag name="ANNOTATION_LEFT_11" val="537"/>
  <p:tag name="ANNOTATION_WIDTH_11" val="119"/>
  <p:tag name="ANNOTATION_HEIGHT_11" val="119"/>
  <p:tag name="ANNOTATION_ANIMATION_11" val="3"/>
  <p:tag name="ANNOTATION_ROTATION_11" val="0"/>
  <p:tag name="ANNOTATION_SUB_TYPE_11" val="1"/>
  <p:tag name="ANNOTATION_LOOP_COUNT_11" val="1"/>
  <p:tag name="ANNOTATION_BOX_RADIUS_11" val="0"/>
  <p:tag name="ANNOTATION_SCALE_11" val="100"/>
  <p:tag name="ANNOTATION_BORDER_ALPHA_11" val="100"/>
  <p:tag name="ANNOTATION_BORDER_COLOR_11" val="16777215"/>
  <p:tag name="ANNOTATION_FILL_COLOR_11" val="683492"/>
  <p:tag name="ANNOTATION_FILL_ALPHA_11" val="100"/>
  <p:tag name="ANNOTATION_BORDER_WIDTH_11" val="2"/>
  <p:tag name="ANNOTATION_SLIDE_WIDTH_11" val="960"/>
  <p:tag name="ANNOTATION_SLIDE_HEIGHT_11" val="540"/>
  <p:tag name="ANNOTATION_COUNT" val="11"/>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BULLET_1" val="8226"/>
  <p:tag name="BULLET_2" val="8226"/>
</p:tagLst>
</file>

<file path=ppt/tags/tag6.xml><?xml version="1.0" encoding="utf-8"?>
<p:tagLst xmlns:a="http://schemas.openxmlformats.org/drawingml/2006/main" xmlns:r="http://schemas.openxmlformats.org/officeDocument/2006/relationships" xmlns:p="http://schemas.openxmlformats.org/presentationml/2006/main">
  <p:tag name="ARTICULATE_USED_LAYOUT" val="2"/>
  <p:tag name="AUDIO_ID" val="476"/>
  <p:tag name="ARTICULATE_AUDIO_RECORDED" val="1"/>
  <p:tag name="ELAPSEDTIME" val="52.7"/>
  <p:tag name="ANNOTATION_TYPE_1" val="0"/>
  <p:tag name="ANNOTATION_START_1" val="14.0"/>
  <p:tag name="ANNOTATION_END_1" val="21.7"/>
  <p:tag name="ANNOTATION_TOP_1" val="202"/>
  <p:tag name="ANNOTATION_LEFT_1" val="286"/>
  <p:tag name="ANNOTATION_WIDTH_1" val="119"/>
  <p:tag name="ANNOTATION_HEIGHT_1" val="119"/>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540"/>
  <p:tag name="ANNOTATION_TYPE_2" val="0"/>
  <p:tag name="ANNOTATION_START_2" val="21.7"/>
  <p:tag name="ANNOTATION_END_2" val="23.3"/>
  <p:tag name="ANNOTATION_TOP_2" val="226"/>
  <p:tag name="ANNOTATION_LEFT_2" val="377"/>
  <p:tag name="ANNOTATION_WIDTH_2" val="119"/>
  <p:tag name="ANNOTATION_HEIGHT_2" val="119"/>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540"/>
  <p:tag name="ANNOTATION_TYPE_3" val="0"/>
  <p:tag name="ANNOTATION_START_3" val="23.3"/>
  <p:tag name="ANNOTATION_END_3" val="24.7"/>
  <p:tag name="ANNOTATION_TOP_3" val="224"/>
  <p:tag name="ANNOTATION_LEFT_3" val="506"/>
  <p:tag name="ANNOTATION_WIDTH_3" val="119"/>
  <p:tag name="ANNOTATION_HEIGHT_3" val="119"/>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540"/>
  <p:tag name="ANNOTATION_TYPE_4" val="0"/>
  <p:tag name="ANNOTATION_START_4" val="24.7"/>
  <p:tag name="ANNOTATION_END_4" val="26.8"/>
  <p:tag name="ANNOTATION_TOP_4" val="393"/>
  <p:tag name="ANNOTATION_LEFT_4" val="634"/>
  <p:tag name="ANNOTATION_WIDTH_4" val="119"/>
  <p:tag name="ANNOTATION_HEIGHT_4" val="119"/>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540"/>
  <p:tag name="ANNOTATION_TYPE_5" val="0"/>
  <p:tag name="ANNOTATION_START_5" val="29.1"/>
  <p:tag name="ANNOTATION_END_5" val="31.9"/>
  <p:tag name="ANNOTATION_TOP_5" val="377"/>
  <p:tag name="ANNOTATION_LEFT_5" val="333"/>
  <p:tag name="ANNOTATION_WIDTH_5" val="119"/>
  <p:tag name="ANNOTATION_HEIGHT_5" val="119"/>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540"/>
  <p:tag name="ANNOTATION_TYPE_6" val="0"/>
  <p:tag name="ANNOTATION_START_6" val="31.9"/>
  <p:tag name="ANNOTATION_END_6" val="33.9"/>
  <p:tag name="ANNOTATION_TOP_6" val="180"/>
  <p:tag name="ANNOTATION_LEFT_6" val="321"/>
  <p:tag name="ANNOTATION_WIDTH_6" val="119"/>
  <p:tag name="ANNOTATION_HEIGHT_6" val="119"/>
  <p:tag name="ANNOTATION_ANIMATION_6" val="3"/>
  <p:tag name="ANNOTATION_ROTATION_6" val="0"/>
  <p:tag name="ANNOTATION_SUB_TYPE_6" val="1"/>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540"/>
  <p:tag name="ANNOTATION_TYPE_7" val="0"/>
  <p:tag name="ANNOTATION_START_7" val="33.9"/>
  <p:tag name="ANNOTATION_END_7" val="35.8"/>
  <p:tag name="ANNOTATION_TOP_7" val="166"/>
  <p:tag name="ANNOTATION_LEFT_7" val="406"/>
  <p:tag name="ANNOTATION_WIDTH_7" val="119"/>
  <p:tag name="ANNOTATION_HEIGHT_7" val="119"/>
  <p:tag name="ANNOTATION_ANIMATION_7" val="3"/>
  <p:tag name="ANNOTATION_ROTATION_7" val="0"/>
  <p:tag name="ANNOTATION_SUB_TYPE_7" val="1"/>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540"/>
  <p:tag name="ANNOTATION_TYPE_8" val="0"/>
  <p:tag name="ANNOTATION_START_8" val="38.3"/>
  <p:tag name="ANNOTATION_END_8" val="45.4"/>
  <p:tag name="ANNOTATION_TOP_8" val="322"/>
  <p:tag name="ANNOTATION_LEFT_8" val="394"/>
  <p:tag name="ANNOTATION_WIDTH_8" val="119"/>
  <p:tag name="ANNOTATION_HEIGHT_8" val="119"/>
  <p:tag name="ANNOTATION_ANIMATION_8" val="3"/>
  <p:tag name="ANNOTATION_ROTATION_8" val="0"/>
  <p:tag name="ANNOTATION_SUB_TYPE_8" val="1"/>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540"/>
  <p:tag name="ANNOTATION_COUNT" val="8"/>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BULLET_1" val="8226"/>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4.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Normal_Launch_ShowTe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IMSS_Template_2013Log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Normal_Launch_ShowTemp</Template>
  <TotalTime>6897</TotalTime>
  <Words>1317</Words>
  <Application>Microsoft Macintosh PowerPoint</Application>
  <PresentationFormat>On-screen Show (16:9)</PresentationFormat>
  <Paragraphs>136</Paragraphs>
  <Slides>10</Slides>
  <Notes>10</Notes>
  <HiddenSlides>0</HiddenSlides>
  <MMClips>1</MMClips>
  <ScaleCrop>false</ScaleCrop>
  <HeadingPairs>
    <vt:vector size="4" baseType="variant">
      <vt:variant>
        <vt:lpstr>Theme</vt:lpstr>
      </vt:variant>
      <vt:variant>
        <vt:i4>4</vt:i4>
      </vt:variant>
      <vt:variant>
        <vt:lpstr>Slide Titles</vt:lpstr>
      </vt:variant>
      <vt:variant>
        <vt:i4>10</vt:i4>
      </vt:variant>
    </vt:vector>
  </HeadingPairs>
  <TitlesOfParts>
    <vt:vector size="14" baseType="lpstr">
      <vt:lpstr>Normal_Launch_ShowTemp</vt:lpstr>
      <vt:lpstr>Custom Design</vt:lpstr>
      <vt:lpstr>1_Custom Design</vt:lpstr>
      <vt:lpstr>CIMSS_Template_2013Logo</vt:lpstr>
      <vt:lpstr>PowerPoint Presentation</vt:lpstr>
      <vt:lpstr>PowerPoint Presentation</vt:lpstr>
      <vt:lpstr>Transmittance is fairly very strong in the Red Band as compared to the blue Band</vt:lpstr>
      <vt:lpstr>Why use the Red Band</vt:lpstr>
      <vt:lpstr> The 0.64 mm detects above anvil plumes.</vt:lpstr>
      <vt:lpstr>Pulsating overshooting top apparent at 0.64 mm </vt:lpstr>
      <vt:lpstr>Low level derived motion winds.</vt:lpstr>
      <vt:lpstr>Red Band is necessary for True Color</vt:lpstr>
      <vt:lpstr>Why use the Red Band</vt:lpstr>
      <vt:lpstr>PowerPoint Presentation</vt:lpstr>
    </vt:vector>
  </TitlesOfParts>
  <Company>GOES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Smith, Michelle (GSFC-417.0)[ADNET SYSTEMS INC]</dc:creator>
  <cp:lastModifiedBy>kbah Bah</cp:lastModifiedBy>
  <cp:revision>207</cp:revision>
  <cp:lastPrinted>2018-10-29T01:05:05Z</cp:lastPrinted>
  <dcterms:created xsi:type="dcterms:W3CDTF">2016-10-07T13:19:50Z</dcterms:created>
  <dcterms:modified xsi:type="dcterms:W3CDTF">2018-12-05T17:40:09Z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RELAMPAGO GOES-R Training- Introduction_sgoodman</vt:lpwstr>
  </property>
  <property fmtid="{D5CDD505-2E9C-101B-9397-08002B2CF9AE}" pid="3" name="ArticulateProjectVersion">
    <vt:lpwstr>7</vt:lpwstr>
  </property>
  <property fmtid="{D5CDD505-2E9C-101B-9397-08002B2CF9AE}" pid="4" name="ArticulateUseProject">
    <vt:lpwstr>1</vt:lpwstr>
  </property>
  <property fmtid="{D5CDD505-2E9C-101B-9397-08002B2CF9AE}" pid="5" name="ArticulateGUID">
    <vt:lpwstr>AD3E861B-003F-4557-AAF7-ED960FC9E00C</vt:lpwstr>
  </property>
  <property fmtid="{D5CDD505-2E9C-101B-9397-08002B2CF9AE}" pid="6" name="ArticulateProjectFull">
    <vt:lpwstr>C:\Users\scottl\VISIT\SHyMet\TheBlueBand.ppta</vt:lpwstr>
  </property>
</Properties>
</file>