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99"/>
  </p:notesMasterIdLst>
  <p:sldIdLst>
    <p:sldId id="258" r:id="rId3"/>
    <p:sldId id="257" r:id="rId4"/>
    <p:sldId id="342" r:id="rId5"/>
    <p:sldId id="370" r:id="rId6"/>
    <p:sldId id="371" r:id="rId7"/>
    <p:sldId id="372" r:id="rId8"/>
    <p:sldId id="373" r:id="rId9"/>
    <p:sldId id="374" r:id="rId10"/>
    <p:sldId id="375" r:id="rId11"/>
    <p:sldId id="376" r:id="rId12"/>
    <p:sldId id="377" r:id="rId13"/>
    <p:sldId id="379" r:id="rId14"/>
    <p:sldId id="378" r:id="rId15"/>
    <p:sldId id="380" r:id="rId16"/>
    <p:sldId id="381" r:id="rId17"/>
    <p:sldId id="382" r:id="rId18"/>
    <p:sldId id="383" r:id="rId19"/>
    <p:sldId id="384" r:id="rId20"/>
    <p:sldId id="385" r:id="rId21"/>
    <p:sldId id="386" r:id="rId22"/>
    <p:sldId id="387" r:id="rId23"/>
    <p:sldId id="388" r:id="rId24"/>
    <p:sldId id="389" r:id="rId25"/>
    <p:sldId id="390" r:id="rId26"/>
    <p:sldId id="391" r:id="rId27"/>
    <p:sldId id="392" r:id="rId28"/>
    <p:sldId id="393" r:id="rId29"/>
    <p:sldId id="394" r:id="rId30"/>
    <p:sldId id="395" r:id="rId31"/>
    <p:sldId id="396" r:id="rId32"/>
    <p:sldId id="397" r:id="rId33"/>
    <p:sldId id="398" r:id="rId34"/>
    <p:sldId id="399" r:id="rId35"/>
    <p:sldId id="400" r:id="rId36"/>
    <p:sldId id="408" r:id="rId37"/>
    <p:sldId id="401" r:id="rId38"/>
    <p:sldId id="402" r:id="rId39"/>
    <p:sldId id="403" r:id="rId40"/>
    <p:sldId id="404" r:id="rId41"/>
    <p:sldId id="405" r:id="rId42"/>
    <p:sldId id="406" r:id="rId43"/>
    <p:sldId id="407" r:id="rId44"/>
    <p:sldId id="409" r:id="rId45"/>
    <p:sldId id="410" r:id="rId46"/>
    <p:sldId id="412" r:id="rId47"/>
    <p:sldId id="414" r:id="rId48"/>
    <p:sldId id="413" r:id="rId49"/>
    <p:sldId id="415" r:id="rId50"/>
    <p:sldId id="416" r:id="rId51"/>
    <p:sldId id="417" r:id="rId52"/>
    <p:sldId id="418" r:id="rId53"/>
    <p:sldId id="419" r:id="rId54"/>
    <p:sldId id="420" r:id="rId55"/>
    <p:sldId id="421" r:id="rId56"/>
    <p:sldId id="422" r:id="rId57"/>
    <p:sldId id="474" r:id="rId58"/>
    <p:sldId id="435" r:id="rId59"/>
    <p:sldId id="437" r:id="rId60"/>
    <p:sldId id="438" r:id="rId61"/>
    <p:sldId id="439" r:id="rId62"/>
    <p:sldId id="440" r:id="rId63"/>
    <p:sldId id="441" r:id="rId64"/>
    <p:sldId id="436" r:id="rId65"/>
    <p:sldId id="443" r:id="rId66"/>
    <p:sldId id="444" r:id="rId67"/>
    <p:sldId id="445" r:id="rId68"/>
    <p:sldId id="442" r:id="rId69"/>
    <p:sldId id="446" r:id="rId70"/>
    <p:sldId id="447" r:id="rId71"/>
    <p:sldId id="448" r:id="rId72"/>
    <p:sldId id="449" r:id="rId73"/>
    <p:sldId id="450" r:id="rId74"/>
    <p:sldId id="451" r:id="rId75"/>
    <p:sldId id="453" r:id="rId76"/>
    <p:sldId id="454" r:id="rId77"/>
    <p:sldId id="455" r:id="rId78"/>
    <p:sldId id="452" r:id="rId79"/>
    <p:sldId id="456" r:id="rId80"/>
    <p:sldId id="457" r:id="rId81"/>
    <p:sldId id="458" r:id="rId82"/>
    <p:sldId id="459" r:id="rId83"/>
    <p:sldId id="460" r:id="rId84"/>
    <p:sldId id="461" r:id="rId85"/>
    <p:sldId id="462" r:id="rId86"/>
    <p:sldId id="463" r:id="rId87"/>
    <p:sldId id="464" r:id="rId88"/>
    <p:sldId id="465" r:id="rId89"/>
    <p:sldId id="466" r:id="rId90"/>
    <p:sldId id="467" r:id="rId91"/>
    <p:sldId id="468" r:id="rId92"/>
    <p:sldId id="469" r:id="rId93"/>
    <p:sldId id="470" r:id="rId94"/>
    <p:sldId id="471" r:id="rId95"/>
    <p:sldId id="472" r:id="rId96"/>
    <p:sldId id="473" r:id="rId97"/>
    <p:sldId id="411" r:id="rId9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280" autoAdjust="0"/>
  </p:normalViewPr>
  <p:slideViewPr>
    <p:cSldViewPr snapToGrid="0">
      <p:cViewPr varScale="1">
        <p:scale>
          <a:sx n="98" d="100"/>
          <a:sy n="98" d="100"/>
        </p:scale>
        <p:origin x="-120" y="-51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-274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commentAuthors" Target="commentAuthors.xml"/><Relationship Id="rId102" Type="http://schemas.openxmlformats.org/officeDocument/2006/relationships/presProps" Target="presProps.xml"/><Relationship Id="rId103" Type="http://schemas.openxmlformats.org/officeDocument/2006/relationships/viewProps" Target="viewProps.xml"/><Relationship Id="rId104" Type="http://schemas.openxmlformats.org/officeDocument/2006/relationships/theme" Target="theme/theme1.xml"/><Relationship Id="rId105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<Relationship Id="rId70" Type="http://schemas.openxmlformats.org/officeDocument/2006/relationships/slide" Target="slides/slide68.xml"/><Relationship Id="rId71" Type="http://schemas.openxmlformats.org/officeDocument/2006/relationships/slide" Target="slides/slide69.xml"/><Relationship Id="rId72" Type="http://schemas.openxmlformats.org/officeDocument/2006/relationships/slide" Target="slides/slide70.xml"/><Relationship Id="rId73" Type="http://schemas.openxmlformats.org/officeDocument/2006/relationships/slide" Target="slides/slide71.xml"/><Relationship Id="rId74" Type="http://schemas.openxmlformats.org/officeDocument/2006/relationships/slide" Target="slides/slide72.xml"/><Relationship Id="rId75" Type="http://schemas.openxmlformats.org/officeDocument/2006/relationships/slide" Target="slides/slide73.xml"/><Relationship Id="rId76" Type="http://schemas.openxmlformats.org/officeDocument/2006/relationships/slide" Target="slides/slide74.xml"/><Relationship Id="rId77" Type="http://schemas.openxmlformats.org/officeDocument/2006/relationships/slide" Target="slides/slide75.xml"/><Relationship Id="rId78" Type="http://schemas.openxmlformats.org/officeDocument/2006/relationships/slide" Target="slides/slide76.xml"/><Relationship Id="rId79" Type="http://schemas.openxmlformats.org/officeDocument/2006/relationships/slide" Target="slides/slide77.xml"/><Relationship Id="rId90" Type="http://schemas.openxmlformats.org/officeDocument/2006/relationships/slide" Target="slides/slide88.xml"/><Relationship Id="rId91" Type="http://schemas.openxmlformats.org/officeDocument/2006/relationships/slide" Target="slides/slide89.xml"/><Relationship Id="rId92" Type="http://schemas.openxmlformats.org/officeDocument/2006/relationships/slide" Target="slides/slide90.xml"/><Relationship Id="rId93" Type="http://schemas.openxmlformats.org/officeDocument/2006/relationships/slide" Target="slides/slide91.xml"/><Relationship Id="rId94" Type="http://schemas.openxmlformats.org/officeDocument/2006/relationships/slide" Target="slides/slide92.xml"/><Relationship Id="rId95" Type="http://schemas.openxmlformats.org/officeDocument/2006/relationships/slide" Target="slides/slide93.xml"/><Relationship Id="rId96" Type="http://schemas.openxmlformats.org/officeDocument/2006/relationships/slide" Target="slides/slide94.xml"/><Relationship Id="rId97" Type="http://schemas.openxmlformats.org/officeDocument/2006/relationships/slide" Target="slides/slide95.xml"/><Relationship Id="rId98" Type="http://schemas.openxmlformats.org/officeDocument/2006/relationships/slide" Target="slides/slide96.xml"/><Relationship Id="rId99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60" Type="http://schemas.openxmlformats.org/officeDocument/2006/relationships/slide" Target="slides/slide58.xml"/><Relationship Id="rId61" Type="http://schemas.openxmlformats.org/officeDocument/2006/relationships/slide" Target="slides/slide59.xml"/><Relationship Id="rId62" Type="http://schemas.openxmlformats.org/officeDocument/2006/relationships/slide" Target="slides/slide60.xml"/><Relationship Id="rId63" Type="http://schemas.openxmlformats.org/officeDocument/2006/relationships/slide" Target="slides/slide61.xml"/><Relationship Id="rId64" Type="http://schemas.openxmlformats.org/officeDocument/2006/relationships/slide" Target="slides/slide62.xml"/><Relationship Id="rId65" Type="http://schemas.openxmlformats.org/officeDocument/2006/relationships/slide" Target="slides/slide63.xml"/><Relationship Id="rId66" Type="http://schemas.openxmlformats.org/officeDocument/2006/relationships/slide" Target="slides/slide64.xml"/><Relationship Id="rId67" Type="http://schemas.openxmlformats.org/officeDocument/2006/relationships/slide" Target="slides/slide65.xml"/><Relationship Id="rId68" Type="http://schemas.openxmlformats.org/officeDocument/2006/relationships/slide" Target="slides/slide66.xml"/><Relationship Id="rId69" Type="http://schemas.openxmlformats.org/officeDocument/2006/relationships/slide" Target="slides/slide67.xml"/><Relationship Id="rId100" Type="http://schemas.openxmlformats.org/officeDocument/2006/relationships/printerSettings" Target="printerSettings/printerSettings1.bin"/><Relationship Id="rId80" Type="http://schemas.openxmlformats.org/officeDocument/2006/relationships/slide" Target="slides/slide78.xml"/><Relationship Id="rId81" Type="http://schemas.openxmlformats.org/officeDocument/2006/relationships/slide" Target="slides/slide79.xml"/><Relationship Id="rId82" Type="http://schemas.openxmlformats.org/officeDocument/2006/relationships/slide" Target="slides/slide80.xml"/><Relationship Id="rId83" Type="http://schemas.openxmlformats.org/officeDocument/2006/relationships/slide" Target="slides/slide81.xml"/><Relationship Id="rId84" Type="http://schemas.openxmlformats.org/officeDocument/2006/relationships/slide" Target="slides/slide82.xml"/><Relationship Id="rId85" Type="http://schemas.openxmlformats.org/officeDocument/2006/relationships/slide" Target="slides/slide83.xml"/><Relationship Id="rId86" Type="http://schemas.openxmlformats.org/officeDocument/2006/relationships/slide" Target="slides/slide84.xml"/><Relationship Id="rId87" Type="http://schemas.openxmlformats.org/officeDocument/2006/relationships/slide" Target="slides/slide85.xml"/><Relationship Id="rId88" Type="http://schemas.openxmlformats.org/officeDocument/2006/relationships/slide" Target="slides/slide86.xml"/><Relationship Id="rId89" Type="http://schemas.openxmlformats.org/officeDocument/2006/relationships/slide" Target="slides/slide8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4/17/17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19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F26B-1D00-4DD4-BA80-9FBABA3E3DBA}" type="datetime1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4"/>
            <a:ext cx="10515599" cy="4406741"/>
          </a:xfrm>
        </p:spPr>
        <p:txBody>
          <a:bodyPr>
            <a:normAutofit/>
          </a:bodyPr>
          <a:lstStyle>
            <a:lvl1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egoe UI" panose="020B0502040204020203" pitchFamily="34" charset="0"/>
              <a:buChar char="−"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11430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egoe UI" panose="020B0502040204020203" pitchFamily="34" charset="0"/>
              <a:buChar char="−"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20574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egoe UI" panose="020B0502040204020203" pitchFamily="34" charset="0"/>
              <a:buChar char="−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BABF5-7727-4277-8D63-EFB8DD7570EB}" type="datetime1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574830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9269-3DE9-416E-AE18-A06FEB996AEF}" type="datetime1">
              <a:rPr lang="en-US" smtClean="0"/>
              <a:t>4/17/17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2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618F-F17E-443E-BD4A-E43FD83AA814}" type="datetime1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lang="en-US" sz="14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lang="en-US" sz="11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lang="en-US"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lang="en-US" sz="14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lang="en-US" sz="11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lang="en-US"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E887-7BF5-43D7-B503-65A40790DC75}" type="datetime1">
              <a:rPr lang="en-US" smtClean="0"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C70C1-0A36-47EE-BB23-330DC6955568}" type="datetime1">
              <a:rPr lang="en-US" smtClean="0"/>
              <a:t>4/17/17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98169-68B9-4FED-8D7D-61043D29A8A5}" type="datetime1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5423" y="6311898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3" r:id="rId3"/>
    <p:sldLayoutId id="2147483663" r:id="rId4"/>
    <p:sldLayoutId id="2147483664" r:id="rId5"/>
    <p:sldLayoutId id="2147483666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2" y="1201197"/>
            <a:ext cx="10515600" cy="2387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REAL ESTATE 410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Investment and Risk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841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Parties in RE Investments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4"/>
            <a:ext cx="10515599" cy="464241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There are three main parties associated with real estate investments:</a:t>
            </a:r>
          </a:p>
          <a:p>
            <a:pPr marL="800100" lvl="1" indent="-342900">
              <a:lnSpc>
                <a:spcPct val="90000"/>
              </a:lnSpc>
              <a:spcBef>
                <a:spcPts val="1200"/>
              </a:spcBef>
            </a:pPr>
            <a:r>
              <a:rPr lang="en-US" sz="2400" b="1" dirty="0"/>
              <a:t>Equity investor: </a:t>
            </a:r>
            <a:r>
              <a:rPr lang="en-US" sz="2400" dirty="0"/>
              <a:t>The residual claimant</a:t>
            </a:r>
            <a:endParaRPr lang="en-US" dirty="0"/>
          </a:p>
          <a:p>
            <a:pPr marL="1314450" lvl="2" indent="-285750">
              <a:spcBef>
                <a:spcPts val="0"/>
              </a:spcBef>
            </a:pPr>
            <a:r>
              <a:rPr lang="en-US" sz="2200" dirty="0"/>
              <a:t>Owns the property </a:t>
            </a:r>
          </a:p>
          <a:p>
            <a:pPr marL="1314450" lvl="2" indent="-285750">
              <a:spcBef>
                <a:spcPts val="0"/>
              </a:spcBef>
            </a:pPr>
            <a:r>
              <a:rPr lang="en-US" sz="2200" dirty="0"/>
              <a:t>Responsible for keeping the property operational</a:t>
            </a:r>
          </a:p>
          <a:p>
            <a:pPr marL="1314450" lvl="2" indent="-285750">
              <a:spcBef>
                <a:spcPts val="0"/>
              </a:spcBef>
            </a:pPr>
            <a:r>
              <a:rPr lang="en-US" sz="2200" dirty="0"/>
              <a:t>Responsible for servicing any debt</a:t>
            </a:r>
          </a:p>
          <a:p>
            <a:pPr marL="1314450" lvl="2" indent="-285750">
              <a:spcBef>
                <a:spcPts val="0"/>
              </a:spcBef>
            </a:pPr>
            <a:r>
              <a:rPr lang="en-US" sz="2200" dirty="0"/>
              <a:t>Exposed to various risks, some of which unpredictable</a:t>
            </a:r>
          </a:p>
          <a:p>
            <a:pPr marL="800100" lvl="1" indent="-342900">
              <a:lnSpc>
                <a:spcPct val="90000"/>
              </a:lnSpc>
              <a:spcBef>
                <a:spcPts val="1200"/>
              </a:spcBef>
            </a:pPr>
            <a:r>
              <a:rPr lang="en-US" sz="2400" b="1" dirty="0"/>
              <a:t>Debt investor: </a:t>
            </a:r>
            <a:r>
              <a:rPr lang="en-US" sz="2400" dirty="0"/>
              <a:t>The mortgage Lender</a:t>
            </a:r>
          </a:p>
          <a:p>
            <a:pPr marL="1314450" lvl="2" indent="-285750">
              <a:spcBef>
                <a:spcPts val="0"/>
              </a:spcBef>
            </a:pPr>
            <a:r>
              <a:rPr lang="en-US" sz="2200" dirty="0"/>
              <a:t>Finance part of the purchase price of the property </a:t>
            </a:r>
          </a:p>
          <a:p>
            <a:pPr marL="1314450" lvl="2" indent="-285750">
              <a:spcBef>
                <a:spcPts val="0"/>
              </a:spcBef>
            </a:pPr>
            <a:r>
              <a:rPr lang="en-US" sz="2200" dirty="0"/>
              <a:t>Maintains interest on financed property</a:t>
            </a:r>
          </a:p>
          <a:p>
            <a:pPr marL="1314450" lvl="2" indent="-285750">
              <a:spcBef>
                <a:spcPts val="0"/>
              </a:spcBef>
            </a:pPr>
            <a:r>
              <a:rPr lang="en-US" sz="2200" dirty="0"/>
              <a:t>Exposed to default and prepayment risks, among others</a:t>
            </a:r>
          </a:p>
          <a:p>
            <a:pPr marL="800100" lvl="1" indent="-342900">
              <a:lnSpc>
                <a:spcPct val="90000"/>
              </a:lnSpc>
              <a:spcBef>
                <a:spcPts val="1200"/>
              </a:spcBef>
            </a:pPr>
            <a:r>
              <a:rPr lang="en-US" sz="2400" b="1" dirty="0"/>
              <a:t>Government:</a:t>
            </a:r>
            <a:r>
              <a:rPr lang="en-US" sz="2400" dirty="0"/>
              <a:t> Taxes and regulations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61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NOI does not consider financing expenses and taxation, all of which may be relevant to someone’s investment decision!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Investment analysis must consider these issues and other specific investor considerations. Unlike market valuation, investment analysis is investor-specific.</a:t>
            </a:r>
          </a:p>
          <a:p>
            <a:pPr>
              <a:lnSpc>
                <a:spcPct val="90000"/>
              </a:lnSpc>
            </a:pPr>
            <a:r>
              <a:rPr lang="en-US" sz="2800" b="1" i="1" dirty="0"/>
              <a:t>Investment decisions </a:t>
            </a:r>
            <a:r>
              <a:rPr lang="en-US" sz="2800" dirty="0"/>
              <a:t>should therefore be  based on </a:t>
            </a:r>
            <a:r>
              <a:rPr lang="en-US" sz="2800" b="1" i="1" dirty="0"/>
              <a:t>after-tax cash flows </a:t>
            </a:r>
            <a:r>
              <a:rPr lang="en-US" sz="2800" dirty="0"/>
              <a:t>(ATCFs), not NOI.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Taxes calculations can be relatively complicated!</a:t>
            </a:r>
          </a:p>
          <a:p>
            <a:pPr marL="0" lvl="2" indent="0">
              <a:lnSpc>
                <a:spcPct val="90000"/>
              </a:lnSpc>
              <a:buNone/>
            </a:pPr>
            <a:endParaRPr lang="en-US" sz="2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00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Tax considerations may make or break a real estate investment opportunity.</a:t>
            </a:r>
          </a:p>
          <a:p>
            <a:pPr marL="857250" lvl="1" indent="-342900">
              <a:spcBef>
                <a:spcPts val="1200"/>
              </a:spcBef>
            </a:pPr>
            <a:r>
              <a:rPr lang="en-US" sz="2400" dirty="0"/>
              <a:t>Real estate investments are taxed at the federal, state, and local levels.</a:t>
            </a:r>
          </a:p>
          <a:p>
            <a:pPr>
              <a:spcBef>
                <a:spcPts val="1800"/>
              </a:spcBef>
            </a:pPr>
            <a:r>
              <a:rPr lang="en-US" sz="2800" dirty="0"/>
              <a:t>Applicable </a:t>
            </a:r>
            <a:r>
              <a:rPr lang="en-US" sz="2800" b="1" i="1" dirty="0"/>
              <a:t>taxes</a:t>
            </a:r>
            <a:r>
              <a:rPr lang="en-US" sz="2800" dirty="0"/>
              <a:t> depend on:</a:t>
            </a:r>
          </a:p>
          <a:p>
            <a:pPr marL="857250" lvl="1" indent="-342900"/>
            <a:r>
              <a:rPr lang="en-US" sz="2400" b="1" i="1" dirty="0"/>
              <a:t>Type of investment </a:t>
            </a:r>
            <a:r>
              <a:rPr lang="en-US" sz="2400" dirty="0"/>
              <a:t>(how it is classified by IRS)</a:t>
            </a:r>
          </a:p>
          <a:p>
            <a:pPr marL="857250" lvl="1" indent="-342900"/>
            <a:r>
              <a:rPr lang="en-US" sz="2400" b="1" i="1" dirty="0"/>
              <a:t>Legal structure used </a:t>
            </a:r>
            <a:r>
              <a:rPr lang="en-US" sz="2400" dirty="0"/>
              <a:t>for the investment</a:t>
            </a:r>
          </a:p>
          <a:p>
            <a:pPr>
              <a:spcBef>
                <a:spcPts val="1800"/>
              </a:spcBef>
            </a:pPr>
            <a:r>
              <a:rPr lang="en-US" sz="2800" dirty="0"/>
              <a:t>The services of a tax expert is often required for complex real estate transactions.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64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842246"/>
            <a:ext cx="10515599" cy="4469651"/>
          </a:xfrm>
        </p:spPr>
        <p:txBody>
          <a:bodyPr/>
          <a:lstStyle/>
          <a:p>
            <a:r>
              <a:rPr lang="en-US" sz="2800" dirty="0"/>
              <a:t>IRS defines </a:t>
            </a:r>
            <a:r>
              <a:rPr lang="en-US" sz="2800" b="1" i="1" dirty="0"/>
              <a:t>four categories </a:t>
            </a:r>
            <a:r>
              <a:rPr lang="en-US" sz="2800" dirty="0"/>
              <a:t>of real estate </a:t>
            </a:r>
            <a:r>
              <a:rPr lang="en-US" sz="2800" b="1" i="1" dirty="0"/>
              <a:t>investments</a:t>
            </a:r>
            <a:r>
              <a:rPr lang="en-US" sz="2800" dirty="0"/>
              <a:t>.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/>
              <a:t>Property held as </a:t>
            </a:r>
            <a:r>
              <a:rPr lang="en-US" sz="2400" b="1" i="1" dirty="0"/>
              <a:t>personal residence</a:t>
            </a:r>
            <a:r>
              <a:rPr lang="en-US" sz="2400" dirty="0"/>
              <a:t>:</a:t>
            </a:r>
          </a:p>
          <a:p>
            <a:pPr marL="1425575" lvl="3" indent="-390525">
              <a:tabLst>
                <a:tab pos="1035050" algn="l"/>
              </a:tabLst>
            </a:pPr>
            <a:r>
              <a:rPr lang="en-US" sz="2200" dirty="0"/>
              <a:t>No depreciation</a:t>
            </a:r>
          </a:p>
          <a:p>
            <a:pPr marL="1425575" lvl="3" indent="-390525">
              <a:tabLst>
                <a:tab pos="1035050" algn="l"/>
              </a:tabLst>
            </a:pPr>
            <a:r>
              <a:rPr lang="en-US" sz="2200" dirty="0"/>
              <a:t>Property taxes and mortgage interest tax deductible</a:t>
            </a:r>
          </a:p>
          <a:p>
            <a:pPr marL="1425575" lvl="3" indent="-390525">
              <a:tabLst>
                <a:tab pos="1035050" algn="l"/>
              </a:tabLst>
            </a:pPr>
            <a:r>
              <a:rPr lang="en-US" sz="2200" dirty="0"/>
              <a:t>Sale or exchange may trigger capital gain tax over a certain amount </a:t>
            </a:r>
          </a:p>
          <a:p>
            <a:pPr marL="1425575" lvl="3" indent="-390525">
              <a:tabLst>
                <a:tab pos="1035050" algn="l"/>
              </a:tabLst>
            </a:pPr>
            <a:r>
              <a:rPr lang="en-US" sz="2200" dirty="0"/>
              <a:t>No like-kind tax-deferred exchange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16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694330"/>
            <a:ext cx="10515599" cy="4787152"/>
          </a:xfrm>
        </p:spPr>
        <p:txBody>
          <a:bodyPr>
            <a:normAutofit fontScale="92500" lnSpcReduction="10000"/>
          </a:bodyPr>
          <a:lstStyle/>
          <a:p>
            <a:pPr marL="511175" lvl="1" indent="-457200">
              <a:spcBef>
                <a:spcPts val="1800"/>
              </a:spcBef>
              <a:buFont typeface="+mj-lt"/>
              <a:buAutoNum type="arabicPeriod" startAt="2"/>
            </a:pPr>
            <a:r>
              <a:rPr lang="en-US" sz="2400" dirty="0"/>
              <a:t>Property </a:t>
            </a:r>
            <a:r>
              <a:rPr lang="en-US" sz="2400" b="1" i="1" dirty="0"/>
              <a:t>held for sale </a:t>
            </a:r>
            <a:r>
              <a:rPr lang="en-US" sz="2400" dirty="0"/>
              <a:t>(dealer properties):</a:t>
            </a:r>
          </a:p>
          <a:p>
            <a:pPr marL="1035050" lvl="3" indent="-295275"/>
            <a:r>
              <a:rPr lang="en-US" sz="2200" dirty="0"/>
              <a:t>No depreciation</a:t>
            </a:r>
          </a:p>
          <a:p>
            <a:pPr marL="1035050" lvl="3" indent="-295275"/>
            <a:r>
              <a:rPr lang="en-US" sz="2200" dirty="0"/>
              <a:t>Gains and losses treated as ordinary income</a:t>
            </a:r>
          </a:p>
          <a:p>
            <a:pPr marL="1035050" lvl="3" indent="-295275"/>
            <a:r>
              <a:rPr lang="en-US" sz="2200" dirty="0"/>
              <a:t>No tax-deferred exchange</a:t>
            </a:r>
          </a:p>
          <a:p>
            <a:pPr marL="511175" lvl="1" indent="-457200">
              <a:spcBef>
                <a:spcPts val="1800"/>
              </a:spcBef>
              <a:buFont typeface="+mj-lt"/>
              <a:buAutoNum type="arabicPeriod" startAt="2"/>
            </a:pPr>
            <a:r>
              <a:rPr lang="en-US" sz="2400" dirty="0"/>
              <a:t>Property </a:t>
            </a:r>
            <a:r>
              <a:rPr lang="en-US" sz="2400" b="1" i="1" dirty="0"/>
              <a:t>held for investment</a:t>
            </a:r>
            <a:r>
              <a:rPr lang="en-US" sz="2400" dirty="0"/>
              <a:t>:</a:t>
            </a:r>
          </a:p>
          <a:p>
            <a:pPr marL="1035050" lvl="3" indent="-295275"/>
            <a:r>
              <a:rPr lang="en-US" sz="2200" dirty="0"/>
              <a:t>Held for capital appreciation, not income (e.g., raw land)</a:t>
            </a:r>
          </a:p>
          <a:p>
            <a:pPr marL="1035050" lvl="3" indent="-295275"/>
            <a:r>
              <a:rPr lang="en-US" sz="2200" dirty="0"/>
              <a:t>Interest payments, up to income, can be expensed, with additional amount capitalized</a:t>
            </a:r>
          </a:p>
          <a:p>
            <a:pPr marL="1035050" lvl="3" indent="-295275"/>
            <a:r>
              <a:rPr lang="en-US" sz="2200" dirty="0"/>
              <a:t>No depreciation</a:t>
            </a:r>
          </a:p>
          <a:p>
            <a:pPr marL="1035050" lvl="3" indent="-295275"/>
            <a:r>
              <a:rPr lang="en-US" sz="2200" dirty="0"/>
              <a:t>Like-kind tax deferred exchange allowed</a:t>
            </a:r>
          </a:p>
          <a:p>
            <a:pPr marL="1035050" lvl="3" indent="-295275"/>
            <a:r>
              <a:rPr lang="en-US" sz="2200" dirty="0"/>
              <a:t>Capital gains and any income are taxed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17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14350">
              <a:spcBef>
                <a:spcPts val="1200"/>
              </a:spcBef>
              <a:buFont typeface="+mj-lt"/>
              <a:buAutoNum type="arabicPeriod" startAt="4"/>
            </a:pPr>
            <a:r>
              <a:rPr lang="en-US" sz="2400" dirty="0"/>
              <a:t>Property </a:t>
            </a:r>
            <a:r>
              <a:rPr lang="en-US" sz="2400" b="1" i="1" dirty="0"/>
              <a:t>held for use in trade </a:t>
            </a:r>
            <a:r>
              <a:rPr lang="en-US" sz="2400" dirty="0"/>
              <a:t>or business:</a:t>
            </a:r>
          </a:p>
          <a:p>
            <a:pPr marL="1317625" lvl="3" indent="-403225">
              <a:spcBef>
                <a:spcPts val="1200"/>
              </a:spcBef>
            </a:pPr>
            <a:r>
              <a:rPr lang="en-US" sz="2200" dirty="0"/>
              <a:t>Property not held for sale, but as a factor of production. Rental properties qualify.</a:t>
            </a:r>
          </a:p>
          <a:p>
            <a:pPr marL="1317625" lvl="3" indent="-403225">
              <a:spcBef>
                <a:spcPts val="1200"/>
              </a:spcBef>
            </a:pPr>
            <a:r>
              <a:rPr lang="en-US" sz="2200" dirty="0"/>
              <a:t>Tax depreciation is allowed</a:t>
            </a:r>
          </a:p>
          <a:p>
            <a:pPr marL="1317625" lvl="3" indent="-403225">
              <a:spcBef>
                <a:spcPts val="1200"/>
              </a:spcBef>
            </a:pPr>
            <a:r>
              <a:rPr lang="en-US" sz="2200" dirty="0"/>
              <a:t>Like-kind tax-deferred exchange allowed</a:t>
            </a:r>
          </a:p>
          <a:p>
            <a:pPr marL="1317625" lvl="3" indent="-403225">
              <a:spcBef>
                <a:spcPts val="1200"/>
              </a:spcBef>
            </a:pPr>
            <a:r>
              <a:rPr lang="en-US" sz="2200" dirty="0"/>
              <a:t>Gains and losses on sale may be offset against ordinary income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/>
              <a:t>Income-producing commercial real estate properties fall in this category.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707776"/>
            <a:ext cx="10515599" cy="4719918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IRS tax classifications of property investments are important because they: </a:t>
            </a:r>
          </a:p>
          <a:p>
            <a:pPr marL="806450" lvl="1" indent="-349250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400" dirty="0"/>
              <a:t>Determine </a:t>
            </a:r>
            <a:r>
              <a:rPr lang="en-US" sz="2400" b="1" i="1" dirty="0"/>
              <a:t>how income is taxed</a:t>
            </a:r>
            <a:r>
              <a:rPr lang="en-US" sz="2400" dirty="0"/>
              <a:t>.</a:t>
            </a:r>
          </a:p>
          <a:p>
            <a:pPr lvl="2">
              <a:lnSpc>
                <a:spcPct val="90000"/>
              </a:lnSpc>
              <a:spcBef>
                <a:spcPts val="480"/>
              </a:spcBef>
            </a:pPr>
            <a:r>
              <a:rPr lang="en-US" sz="2200" dirty="0"/>
              <a:t>Whether income is taxed as personal income</a:t>
            </a:r>
          </a:p>
          <a:p>
            <a:pPr marL="806450" lvl="1" indent="-349250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400" dirty="0"/>
              <a:t>Determine if </a:t>
            </a:r>
            <a:r>
              <a:rPr lang="en-US" sz="2400" b="1" i="1" dirty="0"/>
              <a:t>depreciation</a:t>
            </a:r>
            <a:r>
              <a:rPr lang="en-US" sz="2400" dirty="0"/>
              <a:t> is allowed.</a:t>
            </a:r>
          </a:p>
          <a:p>
            <a:pPr lvl="2">
              <a:lnSpc>
                <a:spcPct val="90000"/>
              </a:lnSpc>
            </a:pPr>
            <a:r>
              <a:rPr lang="en-US" sz="2200" dirty="0"/>
              <a:t>Personal residences, dealer property, and investment property can’t be depreciated</a:t>
            </a:r>
          </a:p>
          <a:p>
            <a:pPr marL="806450" lvl="1" indent="-349250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400" dirty="0"/>
              <a:t>May affect </a:t>
            </a:r>
            <a:r>
              <a:rPr lang="en-US" sz="2400" b="1" i="1" dirty="0"/>
              <a:t>taxes due on sale</a:t>
            </a:r>
            <a:r>
              <a:rPr lang="en-US" sz="2400" dirty="0"/>
              <a:t>.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sz="2200" dirty="0"/>
              <a:t>Net gains from sale of trade or business property (held for at least a year) are taxed a capital gain tax rates</a:t>
            </a:r>
          </a:p>
          <a:p>
            <a:pPr lvl="2">
              <a:lnSpc>
                <a:spcPct val="90000"/>
              </a:lnSpc>
            </a:pPr>
            <a:r>
              <a:rPr lang="en-US" sz="2200" dirty="0"/>
              <a:t>Net losses on trade or business property are deductible w/o limit against ordinary income.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82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Taxes Computed?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sz="2600" dirty="0"/>
              <a:t>Taxes are </a:t>
            </a:r>
            <a:r>
              <a:rPr lang="en-US" sz="2600" b="1" i="1" dirty="0"/>
              <a:t>due on </a:t>
            </a:r>
            <a:r>
              <a:rPr lang="en-US" sz="2600" dirty="0"/>
              <a:t>both </a:t>
            </a:r>
            <a:r>
              <a:rPr lang="en-US" sz="2600" b="1" i="1" dirty="0"/>
              <a:t>ordinary income </a:t>
            </a:r>
            <a:r>
              <a:rPr lang="en-US" sz="2600" dirty="0"/>
              <a:t>and any </a:t>
            </a:r>
            <a:r>
              <a:rPr lang="en-US" sz="2600" b="1" i="1" dirty="0"/>
              <a:t>capital gain </a:t>
            </a:r>
            <a:r>
              <a:rPr lang="en-US" sz="2600" dirty="0"/>
              <a:t>(coming later)</a:t>
            </a:r>
          </a:p>
          <a:p>
            <a:pPr>
              <a:spcBef>
                <a:spcPts val="1200"/>
              </a:spcBef>
            </a:pPr>
            <a:r>
              <a:rPr lang="en-US" sz="2600" b="1" dirty="0"/>
              <a:t>Taxes on ordinary income: </a:t>
            </a:r>
            <a:r>
              <a:rPr lang="en-US" sz="2600" dirty="0"/>
              <a:t>We need to consider:</a:t>
            </a:r>
          </a:p>
          <a:p>
            <a:pPr marL="806450" lvl="1" indent="-349250"/>
            <a:r>
              <a:rPr lang="en-US" sz="2200" dirty="0"/>
              <a:t>Financing costs (interest expenses, fees, and other commissions)</a:t>
            </a:r>
          </a:p>
          <a:p>
            <a:pPr marL="806450" lvl="1" indent="-349250"/>
            <a:r>
              <a:rPr lang="en-US" sz="2200" dirty="0"/>
              <a:t>Depreciation expenses (or tax depreciation)</a:t>
            </a:r>
          </a:p>
          <a:p>
            <a:pPr>
              <a:spcBef>
                <a:spcPts val="1200"/>
              </a:spcBef>
            </a:pPr>
            <a:r>
              <a:rPr lang="en-US" sz="2600" b="1" dirty="0"/>
              <a:t>Taxes on capital gain: </a:t>
            </a:r>
            <a:r>
              <a:rPr lang="en-US" sz="2600" dirty="0"/>
              <a:t>We need to consider:</a:t>
            </a:r>
          </a:p>
          <a:p>
            <a:pPr marL="806450" lvl="1" indent="-349250"/>
            <a:r>
              <a:rPr lang="en-US" sz="2200" dirty="0"/>
              <a:t>Amount of capital gain realized</a:t>
            </a:r>
          </a:p>
          <a:p>
            <a:pPr marL="806450" lvl="1" indent="-349250"/>
            <a:r>
              <a:rPr lang="en-US" sz="2200" dirty="0"/>
              <a:t>Any previous reductions in taxes from depreciations (accumulated depreciation)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58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Financing Costs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Mortgage interest</a:t>
            </a:r>
          </a:p>
          <a:p>
            <a:pPr lvl="1"/>
            <a:r>
              <a:rPr lang="en-US" sz="2400" dirty="0"/>
              <a:t>Generally deductible in the year in which it is paid.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Repayment of loan principal</a:t>
            </a:r>
          </a:p>
          <a:p>
            <a:pPr lvl="1"/>
            <a:r>
              <a:rPr lang="en-US" sz="2400" dirty="0"/>
              <a:t>Not tax deductible.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Up-front financing costs on trade or business properties or investment properties</a:t>
            </a:r>
          </a:p>
          <a:p>
            <a:pPr lvl="1"/>
            <a:r>
              <a:rPr lang="en-US" sz="2400" dirty="0"/>
              <a:t>They are amortized over life of loan.</a:t>
            </a:r>
          </a:p>
          <a:p>
            <a:pPr lvl="1"/>
            <a:r>
              <a:rPr lang="en-US" sz="2400" dirty="0"/>
              <a:t>If loan is prepaid before up-front costs are fully deducted, remaining cost can be deducted in year of sale.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93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Financing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dirty="0"/>
              <a:t>Discount points paid on purchase mortgages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Fully deductible in year paid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800" dirty="0"/>
              <a:t>Discount points paid on refinancing mortgages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Amortized over life of the loan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800" dirty="0"/>
              <a:t>Other closing costs charged by lenders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Added to depreciable basis (i.e., </a:t>
            </a:r>
            <a:r>
              <a:rPr lang="en-US" sz="2400" u="sng" dirty="0"/>
              <a:t>not</a:t>
            </a:r>
            <a:r>
              <a:rPr lang="en-US" sz="2400" dirty="0"/>
              <a:t> deductible)</a:t>
            </a:r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i="1" dirty="0"/>
              <a:t>E.g., Origination fee, credit checks, property appraisal, lender's </a:t>
            </a:r>
            <a:r>
              <a:rPr lang="en-US" sz="2000" dirty="0"/>
              <a:t>attorneys fees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800" dirty="0"/>
              <a:t>Local property taxes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Tax deductible (part of operating expenses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26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Topics</a:t>
            </a:r>
            <a:endParaRPr lang="fr-FR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Investment analysis</a:t>
            </a:r>
          </a:p>
          <a:p>
            <a:r>
              <a:rPr lang="en-US" sz="2200" dirty="0"/>
              <a:t>Real estate investment process</a:t>
            </a:r>
          </a:p>
          <a:p>
            <a:r>
              <a:rPr lang="en-US" sz="2200" dirty="0"/>
              <a:t>Computing after-tax cash flows</a:t>
            </a:r>
          </a:p>
          <a:p>
            <a:r>
              <a:rPr lang="en-US" sz="2200" dirty="0"/>
              <a:t>Investment decision rules (NPV, IRR)</a:t>
            </a:r>
          </a:p>
          <a:p>
            <a:r>
              <a:rPr lang="en-US" sz="2200" dirty="0" smtClean="0"/>
              <a:t>Sensitivity </a:t>
            </a:r>
            <a:r>
              <a:rPr lang="en-US" sz="2200" dirty="0"/>
              <a:t>analysis</a:t>
            </a:r>
          </a:p>
          <a:p>
            <a:r>
              <a:rPr lang="en-US" sz="2200" dirty="0"/>
              <a:t>Partitioning of IRR</a:t>
            </a:r>
          </a:p>
          <a:p>
            <a:r>
              <a:rPr lang="en-US" sz="2200" dirty="0"/>
              <a:t>Financial Leverage</a:t>
            </a:r>
          </a:p>
          <a:p>
            <a:r>
              <a:rPr lang="en-US" sz="2200" dirty="0" smtClean="0"/>
              <a:t>Additional investment topics</a:t>
            </a:r>
          </a:p>
          <a:p>
            <a:pPr lvl="1"/>
            <a:r>
              <a:rPr lang="en-US" sz="1800" dirty="0" smtClean="0"/>
              <a:t>Disposition decision, marginal rate of return, tax-deferral strategies, renovation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07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rationale for depreciation is that the property is used up in the process of generating income</a:t>
            </a:r>
          </a:p>
          <a:p>
            <a:r>
              <a:rPr lang="en-US" dirty="0"/>
              <a:t>The resulting loss in value should therefore be expensed against the generated income</a:t>
            </a:r>
          </a:p>
          <a:p>
            <a:pPr marL="971550" lvl="1" indent="-400050"/>
            <a:r>
              <a:rPr lang="en-US" dirty="0"/>
              <a:t>More reason to budget recurring capex by setting up a capex reserves account</a:t>
            </a:r>
          </a:p>
          <a:p>
            <a:r>
              <a:rPr lang="en-US" dirty="0"/>
              <a:t>What determines amount of tax depreciation?</a:t>
            </a:r>
            <a:endParaRPr lang="en-US" sz="2800" dirty="0"/>
          </a:p>
          <a:p>
            <a:pPr marL="971550" indent="-393700">
              <a:buFont typeface="Arial" panose="020B0604020202020204" pitchFamily="34" charset="0"/>
              <a:buChar char="–"/>
            </a:pPr>
            <a:r>
              <a:rPr lang="en-US" sz="2000" dirty="0"/>
              <a:t>Depreciable amount or basis</a:t>
            </a:r>
          </a:p>
          <a:p>
            <a:pPr marL="971550" indent="-393700">
              <a:buFont typeface="Arial" panose="020B0604020202020204" pitchFamily="34" charset="0"/>
              <a:buChar char="–"/>
            </a:pPr>
            <a:r>
              <a:rPr lang="en-US" sz="2000" dirty="0"/>
              <a:t>Cost recovery period</a:t>
            </a:r>
          </a:p>
          <a:p>
            <a:pPr marL="971550" indent="-393700">
              <a:buFont typeface="Arial" panose="020B0604020202020204" pitchFamily="34" charset="0"/>
              <a:buChar char="–"/>
            </a:pPr>
            <a:r>
              <a:rPr lang="en-US" sz="2000" dirty="0"/>
              <a:t>Method of </a:t>
            </a:r>
            <a:r>
              <a:rPr lang="en-US" sz="2000" dirty="0" smtClean="0"/>
              <a:t>depreciation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72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Depreciation Basis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The original cost basis </a:t>
            </a:r>
            <a:r>
              <a:rPr lang="en-US" b="1" i="1" dirty="0"/>
              <a:t>includes all costs </a:t>
            </a:r>
            <a:r>
              <a:rPr lang="en-US" dirty="0"/>
              <a:t>associated with acquiring the property and transferring the title.</a:t>
            </a:r>
          </a:p>
          <a:p>
            <a:pPr>
              <a:spcBef>
                <a:spcPts val="1200"/>
              </a:spcBef>
            </a:pPr>
            <a:r>
              <a:rPr lang="en-US" dirty="0"/>
              <a:t>Land value cannot be depreciated.</a:t>
            </a:r>
          </a:p>
          <a:p>
            <a:pPr>
              <a:spcBef>
                <a:spcPts val="1200"/>
              </a:spcBef>
            </a:pPr>
            <a:r>
              <a:rPr lang="en-US" dirty="0"/>
              <a:t>The depreciable basis is the total value that can be depreciated over the recovery period.</a:t>
            </a:r>
          </a:p>
          <a:p>
            <a:pPr marL="457200" lvl="1" indent="0" algn="ctr">
              <a:buNone/>
            </a:pPr>
            <a:r>
              <a:rPr lang="en-US" sz="2400" b="1" i="1" dirty="0"/>
              <a:t>Depreciable Basis = Cost Basis – Land Value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24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Depreciation</a:t>
            </a:r>
          </a:p>
          <a:p>
            <a:pPr lvl="1"/>
            <a:r>
              <a:rPr lang="en-US" sz="2600" dirty="0"/>
              <a:t>Depreciable Basis / Recovery Period</a:t>
            </a:r>
          </a:p>
          <a:p>
            <a:pPr>
              <a:spcBef>
                <a:spcPts val="1200"/>
              </a:spcBef>
            </a:pPr>
            <a:r>
              <a:rPr lang="en-US" sz="3000" dirty="0"/>
              <a:t>Recovery period is different based on property type</a:t>
            </a:r>
          </a:p>
          <a:p>
            <a:pPr lvl="1"/>
            <a:r>
              <a:rPr lang="en-US" sz="2600" dirty="0"/>
              <a:t>Residential income producing property (27.5 yrs.)</a:t>
            </a:r>
          </a:p>
          <a:p>
            <a:pPr lvl="1"/>
            <a:r>
              <a:rPr lang="en-US" sz="2600" dirty="0"/>
              <a:t>Non-residential income producing property (39 yrs.)</a:t>
            </a:r>
          </a:p>
          <a:p>
            <a:pPr lvl="1"/>
            <a:r>
              <a:rPr lang="en-US" sz="2600" dirty="0"/>
              <a:t>The recovery period is a product of the tax code. It will vary based on the country that the real estate is located in.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58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NOI to ATCF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  <a:tabLst>
                <a:tab pos="341313" algn="l"/>
              </a:tabLst>
            </a:pPr>
            <a:r>
              <a:rPr lang="en-US" sz="2800" dirty="0"/>
              <a:t>	Net Operating Income (NOI)</a:t>
            </a:r>
          </a:p>
          <a:p>
            <a:pPr>
              <a:spcBef>
                <a:spcPts val="1800"/>
              </a:spcBef>
              <a:buNone/>
              <a:tabLst>
                <a:tab pos="341313" algn="l"/>
              </a:tabLst>
            </a:pPr>
            <a:r>
              <a:rPr lang="en-US" sz="2800" dirty="0"/>
              <a:t> -	Debt Service (</a:t>
            </a:r>
            <a:r>
              <a:rPr lang="en-US" sz="2800" i="1" dirty="0"/>
              <a:t>Interest and principal amortization</a:t>
            </a:r>
            <a:r>
              <a:rPr lang="en-US" sz="2800" dirty="0"/>
              <a:t>)</a:t>
            </a:r>
          </a:p>
          <a:p>
            <a:pPr>
              <a:spcBef>
                <a:spcPts val="1800"/>
              </a:spcBef>
              <a:buNone/>
              <a:tabLst>
                <a:tab pos="341313" algn="l"/>
              </a:tabLst>
            </a:pPr>
            <a:r>
              <a:rPr lang="en-US" sz="2800" dirty="0"/>
              <a:t>= </a:t>
            </a:r>
            <a:r>
              <a:rPr lang="en-US" sz="2800" b="1" i="1" dirty="0"/>
              <a:t>Before-Tax Cash Flow (BTCF)</a:t>
            </a:r>
          </a:p>
          <a:p>
            <a:pPr>
              <a:spcBef>
                <a:spcPts val="1200"/>
              </a:spcBef>
              <a:buNone/>
              <a:tabLst>
                <a:tab pos="341313" algn="l"/>
              </a:tabLst>
            </a:pPr>
            <a:r>
              <a:rPr lang="en-US" sz="2800" dirty="0"/>
              <a:t> -	Income taxes </a:t>
            </a:r>
            <a:r>
              <a:rPr lang="en-US" sz="2800" i="1" dirty="0"/>
              <a:t>(savings if BTCF negative)</a:t>
            </a:r>
          </a:p>
          <a:p>
            <a:pPr marL="342900" lvl="1" indent="-342900">
              <a:spcBef>
                <a:spcPts val="1800"/>
              </a:spcBef>
              <a:buNone/>
              <a:tabLst>
                <a:tab pos="341313" algn="l"/>
              </a:tabLst>
            </a:pPr>
            <a:r>
              <a:rPr lang="en-US" sz="2800" dirty="0"/>
              <a:t>=</a:t>
            </a:r>
            <a:r>
              <a:rPr lang="en-US" sz="2800" dirty="0">
                <a:solidFill>
                  <a:schemeClr val="accent2"/>
                </a:solidFill>
              </a:rPr>
              <a:t>	</a:t>
            </a:r>
            <a:r>
              <a:rPr lang="en-US" sz="2800" b="1" i="1" dirty="0"/>
              <a:t>After-Tax Cash Flow (ATCF)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12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707776"/>
            <a:ext cx="10515599" cy="4787153"/>
          </a:xfrm>
        </p:spPr>
        <p:txBody>
          <a:bodyPr>
            <a:noAutofit/>
          </a:bodyPr>
          <a:lstStyle/>
          <a:p>
            <a:pPr marL="396875" indent="-396875">
              <a:buNone/>
              <a:tabLst>
                <a:tab pos="395288" algn="l"/>
              </a:tabLst>
            </a:pPr>
            <a:r>
              <a:rPr lang="en-US" sz="2800" dirty="0"/>
              <a:t> 	Net operating income (NOI)*</a:t>
            </a:r>
          </a:p>
          <a:p>
            <a:pPr marL="396875" indent="-396875">
              <a:buNone/>
              <a:tabLst>
                <a:tab pos="395288" algn="l"/>
              </a:tabLst>
            </a:pPr>
            <a:r>
              <a:rPr lang="en-US" sz="2800" dirty="0"/>
              <a:t> - 	Interest expenses </a:t>
            </a:r>
          </a:p>
          <a:p>
            <a:pPr marL="396875" indent="-396875">
              <a:buNone/>
              <a:tabLst>
                <a:tab pos="395288" algn="l"/>
              </a:tabLst>
            </a:pPr>
            <a:r>
              <a:rPr lang="en-US" sz="2800" dirty="0"/>
              <a:t> -	Depreciation</a:t>
            </a:r>
          </a:p>
          <a:p>
            <a:pPr marL="396875" indent="-396875">
              <a:buNone/>
              <a:tabLst>
                <a:tab pos="395288" algn="l"/>
              </a:tabLst>
            </a:pPr>
            <a:r>
              <a:rPr lang="en-US" sz="2800" dirty="0"/>
              <a:t> </a:t>
            </a:r>
            <a:r>
              <a:rPr lang="en-US" sz="2800" i="1" dirty="0"/>
              <a:t>=</a:t>
            </a:r>
            <a:r>
              <a:rPr lang="en-US" sz="2800" b="1" i="1" dirty="0"/>
              <a:t>	Taxable income</a:t>
            </a:r>
          </a:p>
          <a:p>
            <a:pPr marL="396875" indent="-396875">
              <a:buNone/>
              <a:tabLst>
                <a:tab pos="395288" algn="l"/>
              </a:tabLst>
            </a:pPr>
            <a:r>
              <a:rPr lang="en-US" sz="2800" dirty="0"/>
              <a:t> x	Investor’s marginal income tax rate</a:t>
            </a:r>
          </a:p>
          <a:p>
            <a:pPr marL="396875" indent="-396875">
              <a:buNone/>
              <a:tabLst>
                <a:tab pos="395288" algn="l"/>
              </a:tabLst>
            </a:pPr>
            <a:r>
              <a:rPr lang="en-US" sz="2800" dirty="0"/>
              <a:t> =	</a:t>
            </a:r>
            <a:r>
              <a:rPr lang="en-US" sz="2800" b="1" i="1" dirty="0"/>
              <a:t>Income </a:t>
            </a:r>
            <a:r>
              <a:rPr lang="en-US" sz="2800" b="1" i="1" dirty="0" smtClean="0"/>
              <a:t>tax</a:t>
            </a:r>
            <a:endParaRPr lang="en-US" sz="2800" dirty="0"/>
          </a:p>
          <a:p>
            <a:pPr marL="171450" indent="-171450">
              <a:spcBef>
                <a:spcPts val="1800"/>
              </a:spcBef>
              <a:buNone/>
              <a:tabLst>
                <a:tab pos="171450" algn="l"/>
              </a:tabLst>
            </a:pPr>
            <a:r>
              <a:rPr lang="en-US" sz="2800" dirty="0"/>
              <a:t>* NOI is a cash flow item. Any </a:t>
            </a:r>
            <a:r>
              <a:rPr lang="en-US" sz="2800" b="1" i="1" dirty="0"/>
              <a:t>capex reserves should be added back when computing taxes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98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Forecasting ATCFs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4"/>
            <a:ext cx="10515599" cy="4486274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Since most real estate investments are held for more than 1 year, the typical </a:t>
            </a:r>
            <a:r>
              <a:rPr lang="en-US" b="1" i="1" dirty="0"/>
              <a:t>cash flow analysis </a:t>
            </a:r>
            <a:r>
              <a:rPr lang="en-US" dirty="0"/>
              <a:t>is </a:t>
            </a:r>
            <a:r>
              <a:rPr lang="en-US" b="1" i="1" dirty="0"/>
              <a:t>developed for over several years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The planned investment holding period is agreed with the investor and ATCF from rental income (and other ancillary income) is developed for each year.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Due to growth and changes affecting several items, ATCFs will vary from year to year in most cases.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In addition to </a:t>
            </a:r>
            <a:r>
              <a:rPr lang="en-US" b="1" i="1" dirty="0"/>
              <a:t>periodic ATCFs </a:t>
            </a:r>
            <a:r>
              <a:rPr lang="en-US" dirty="0"/>
              <a:t>from rental income, the </a:t>
            </a:r>
            <a:r>
              <a:rPr lang="en-US" b="1" i="1" dirty="0"/>
              <a:t>AT proceeds from the disposal </a:t>
            </a:r>
            <a:r>
              <a:rPr lang="en-US" dirty="0"/>
              <a:t>of the property at the end of the investment period must be estimated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92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Capital gain refers to any gain realized when a property is sold. 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Capital gain taxes normally includes two parts: </a:t>
            </a:r>
          </a:p>
          <a:p>
            <a:pPr marL="971550" lvl="3" indent="-342900"/>
            <a:r>
              <a:rPr lang="en-US" sz="2400" dirty="0"/>
              <a:t>Tax on </a:t>
            </a:r>
            <a:r>
              <a:rPr lang="en-US" sz="2400" b="1" i="1" dirty="0"/>
              <a:t>appreciation </a:t>
            </a:r>
            <a:r>
              <a:rPr lang="en-US" sz="2400" dirty="0"/>
              <a:t>above the original cost</a:t>
            </a:r>
          </a:p>
          <a:p>
            <a:pPr marL="971550" lvl="3" indent="-342900"/>
            <a:r>
              <a:rPr lang="en-US" sz="2400" dirty="0"/>
              <a:t>Tax on </a:t>
            </a:r>
            <a:r>
              <a:rPr lang="en-US" sz="2400" b="1" i="1" dirty="0"/>
              <a:t>recaptured depreciation</a:t>
            </a:r>
            <a:endParaRPr lang="en-US" b="1" i="1" dirty="0"/>
          </a:p>
          <a:p>
            <a:pPr marL="342900" lvl="1" indent="-342900">
              <a:spcBef>
                <a:spcPts val="1200"/>
              </a:spcBef>
            </a:pPr>
            <a:r>
              <a:rPr lang="en-US" sz="2800" dirty="0"/>
              <a:t>Under current IRS rules</a:t>
            </a:r>
            <a:r>
              <a:rPr lang="en-US" sz="2400" dirty="0"/>
              <a:t>,</a:t>
            </a:r>
          </a:p>
          <a:p>
            <a:pPr marL="971550" lvl="3" indent="-342900"/>
            <a:r>
              <a:rPr lang="en-US" sz="2400" dirty="0"/>
              <a:t>Capital appreciation is taxed at the capital gain tax rate of 15% if the property.</a:t>
            </a:r>
          </a:p>
          <a:p>
            <a:pPr marL="971550" lvl="3" indent="-342900"/>
            <a:r>
              <a:rPr lang="en-US" sz="2400" dirty="0"/>
              <a:t>Recaptured depreciation expenses is taxed at 25</a:t>
            </a:r>
            <a:r>
              <a:rPr lang="en-US" sz="2400" dirty="0" smtClean="0"/>
              <a:t>%.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99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Taxes on Property Sale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721224"/>
            <a:ext cx="10515599" cy="4840941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sz="2200" dirty="0"/>
              <a:t>Owners may dispose of properties through</a:t>
            </a:r>
          </a:p>
          <a:p>
            <a:pPr lvl="1">
              <a:spcAft>
                <a:spcPts val="0"/>
              </a:spcAft>
            </a:pPr>
            <a:r>
              <a:rPr lang="en-US" dirty="0"/>
              <a:t>Cash sale</a:t>
            </a:r>
          </a:p>
          <a:p>
            <a:pPr lvl="1">
              <a:spcAft>
                <a:spcPts val="0"/>
              </a:spcAft>
            </a:pPr>
            <a:r>
              <a:rPr lang="en-US" dirty="0"/>
              <a:t>Installment sale</a:t>
            </a:r>
          </a:p>
          <a:p>
            <a:pPr lvl="1"/>
            <a:r>
              <a:rPr lang="en-US" dirty="0"/>
              <a:t>Tax-deferred exchange (sometimes)</a:t>
            </a:r>
          </a:p>
          <a:p>
            <a:r>
              <a:rPr lang="en-US" sz="2200" dirty="0"/>
              <a:t>Full tax is due at time of sale if full payment is received in year of sale (cash sales).</a:t>
            </a:r>
          </a:p>
          <a:p>
            <a:r>
              <a:rPr lang="en-US" sz="2200" dirty="0"/>
              <a:t>Tax payment is deferred if installment sales or tax-deferred exchange.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Installment sales: tax is due as payments are received.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Tax-deferred exchanges: tax is due when exchange property is sold.</a:t>
            </a:r>
          </a:p>
          <a:p>
            <a:r>
              <a:rPr lang="en-US" sz="2200" dirty="0"/>
              <a:t>All taxes from property sales (i.e., capital gain and recaptured depreciations) must eventually be paid. The only benefit from delayed payment is the time value of money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90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ATCF from Property Sale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indent="-463550">
              <a:lnSpc>
                <a:spcPct val="90000"/>
              </a:lnSpc>
              <a:buNone/>
              <a:tabLst>
                <a:tab pos="463550" algn="l"/>
              </a:tabLst>
            </a:pPr>
            <a:r>
              <a:rPr lang="en-US" dirty="0"/>
              <a:t> </a:t>
            </a:r>
            <a:r>
              <a:rPr lang="en-US" dirty="0" smtClean="0"/>
              <a:t>    Selling </a:t>
            </a:r>
            <a:r>
              <a:rPr lang="en-US" dirty="0"/>
              <a:t>price</a:t>
            </a:r>
          </a:p>
          <a:p>
            <a:pPr marL="463550" indent="-463550">
              <a:lnSpc>
                <a:spcPct val="90000"/>
              </a:lnSpc>
              <a:buNone/>
              <a:tabLst>
                <a:tab pos="463550" algn="l"/>
              </a:tabLst>
            </a:pPr>
            <a:r>
              <a:rPr lang="en-US" dirty="0"/>
              <a:t>- 	Selling expenses </a:t>
            </a:r>
          </a:p>
          <a:p>
            <a:pPr marL="463550" indent="-463550">
              <a:lnSpc>
                <a:spcPct val="90000"/>
              </a:lnSpc>
              <a:buNone/>
              <a:tabLst>
                <a:tab pos="463550" algn="l"/>
              </a:tabLst>
            </a:pPr>
            <a:r>
              <a:rPr lang="en-US" dirty="0"/>
              <a:t>= 	</a:t>
            </a:r>
            <a:r>
              <a:rPr lang="en-US" b="1" i="1" dirty="0"/>
              <a:t>Net sales proceeds (NSP)</a:t>
            </a:r>
          </a:p>
          <a:p>
            <a:pPr marL="0" indent="0">
              <a:lnSpc>
                <a:spcPct val="90000"/>
              </a:lnSpc>
              <a:buNone/>
              <a:tabLst>
                <a:tab pos="463550" algn="l"/>
              </a:tabLst>
            </a:pPr>
            <a:r>
              <a:rPr lang="en-US" dirty="0"/>
              <a:t>-    Capital gain tax</a:t>
            </a:r>
          </a:p>
          <a:p>
            <a:pPr>
              <a:lnSpc>
                <a:spcPct val="90000"/>
              </a:lnSpc>
              <a:buFontTx/>
              <a:buChar char="-"/>
              <a:tabLst>
                <a:tab pos="463550" algn="l"/>
              </a:tabLst>
            </a:pPr>
            <a:r>
              <a:rPr lang="en-US" dirty="0"/>
              <a:t> Recaptured depreciation tax</a:t>
            </a:r>
          </a:p>
          <a:p>
            <a:pPr>
              <a:lnSpc>
                <a:spcPct val="90000"/>
              </a:lnSpc>
              <a:buFontTx/>
              <a:buChar char="-"/>
              <a:tabLst>
                <a:tab pos="463550" algn="l"/>
              </a:tabLst>
            </a:pPr>
            <a:r>
              <a:rPr lang="en-US" dirty="0"/>
              <a:t> Outstanding mortgage balance</a:t>
            </a:r>
          </a:p>
          <a:p>
            <a:pPr marL="463550" lvl="1" indent="-463550">
              <a:lnSpc>
                <a:spcPct val="90000"/>
              </a:lnSpc>
              <a:buNone/>
              <a:tabLst>
                <a:tab pos="463550" algn="l"/>
              </a:tabLst>
            </a:pPr>
            <a:r>
              <a:rPr lang="en-US" sz="2400" dirty="0"/>
              <a:t>=  	</a:t>
            </a:r>
            <a:r>
              <a:rPr lang="en-US" sz="2400" b="1" i="1" dirty="0"/>
              <a:t>After-tax equity reversion (ATER)</a:t>
            </a:r>
          </a:p>
          <a:p>
            <a:pPr marL="0" lvl="1" indent="0">
              <a:lnSpc>
                <a:spcPct val="90000"/>
              </a:lnSpc>
              <a:spcBef>
                <a:spcPts val="1800"/>
              </a:spcBef>
              <a:buNone/>
              <a:tabLst>
                <a:tab pos="463550" algn="l"/>
              </a:tabLst>
            </a:pPr>
            <a:r>
              <a:rPr lang="en-US" sz="2400" dirty="0"/>
              <a:t>We need to compute capital gain and recaptured depreciation taxes?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82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Gain 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600" dirty="0"/>
              <a:t>This tax is levied on the appreciation on the value of the property between time of purchase and disposal. </a:t>
            </a:r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en-US" sz="2600" dirty="0"/>
              <a:t>The tax is computed as follows:</a:t>
            </a:r>
          </a:p>
          <a:p>
            <a:pPr marL="809625" indent="-290513">
              <a:lnSpc>
                <a:spcPct val="80000"/>
              </a:lnSpc>
              <a:buNone/>
              <a:tabLst>
                <a:tab pos="804863" algn="l"/>
              </a:tabLst>
            </a:pPr>
            <a:r>
              <a:rPr lang="en-US" dirty="0"/>
              <a:t>			Net sales proceeds (NSP) </a:t>
            </a:r>
          </a:p>
          <a:p>
            <a:pPr marL="914400" indent="-395288">
              <a:lnSpc>
                <a:spcPct val="80000"/>
              </a:lnSpc>
              <a:buNone/>
              <a:tabLst>
                <a:tab pos="914400" algn="l"/>
              </a:tabLst>
            </a:pPr>
            <a:r>
              <a:rPr lang="en-US" dirty="0"/>
              <a:t> -	Adjusted cost </a:t>
            </a:r>
            <a:r>
              <a:rPr lang="en-US" sz="1800" dirty="0"/>
              <a:t>(</a:t>
            </a:r>
            <a:r>
              <a:rPr lang="en-US" i="1" dirty="0"/>
              <a:t>Purchase price + cost of additional improvements )</a:t>
            </a:r>
            <a:endParaRPr lang="en-US" sz="1800" i="1" dirty="0"/>
          </a:p>
          <a:p>
            <a:pPr marL="809625" indent="-290513">
              <a:lnSpc>
                <a:spcPct val="80000"/>
              </a:lnSpc>
              <a:buNone/>
              <a:tabLst>
                <a:tab pos="804863" algn="l"/>
              </a:tabLst>
            </a:pPr>
            <a:r>
              <a:rPr lang="en-US" dirty="0"/>
              <a:t> =	 </a:t>
            </a:r>
            <a:r>
              <a:rPr lang="en-US" b="1" i="1" dirty="0"/>
              <a:t>Capital Gain (CG)</a:t>
            </a:r>
          </a:p>
          <a:p>
            <a:pPr marL="809625" indent="-290513">
              <a:lnSpc>
                <a:spcPct val="80000"/>
              </a:lnSpc>
              <a:buNone/>
              <a:tabLst>
                <a:tab pos="804863" algn="l"/>
              </a:tabLst>
            </a:pPr>
            <a:r>
              <a:rPr lang="en-US" dirty="0"/>
              <a:t> </a:t>
            </a:r>
            <a:r>
              <a:rPr lang="en-US" dirty="0">
                <a:latin typeface="Agency FB" pitchFamily="34" charset="0"/>
              </a:rPr>
              <a:t>x</a:t>
            </a:r>
            <a:r>
              <a:rPr lang="en-US" dirty="0"/>
              <a:t> 	 CG tax rate</a:t>
            </a:r>
          </a:p>
          <a:p>
            <a:pPr marL="809625" indent="-290513">
              <a:lnSpc>
                <a:spcPct val="80000"/>
              </a:lnSpc>
              <a:buNone/>
              <a:tabLst>
                <a:tab pos="804863" algn="l"/>
              </a:tabLst>
            </a:pPr>
            <a:r>
              <a:rPr lang="en-US" dirty="0"/>
              <a:t> = </a:t>
            </a:r>
            <a:r>
              <a:rPr lang="en-US" b="1" dirty="0"/>
              <a:t>CG tax</a:t>
            </a:r>
          </a:p>
          <a:p>
            <a:pPr>
              <a:lnSpc>
                <a:spcPct val="80000"/>
              </a:lnSpc>
              <a:spcBef>
                <a:spcPts val="1800"/>
              </a:spcBef>
              <a:tabLst>
                <a:tab pos="342900" algn="l"/>
              </a:tabLst>
            </a:pPr>
            <a:r>
              <a:rPr lang="en-US" sz="2600" dirty="0"/>
              <a:t>The CG tax can be positive or negative</a:t>
            </a:r>
            <a:r>
              <a:rPr lang="en-US" sz="2600" dirty="0" smtClean="0"/>
              <a:t>.</a:t>
            </a:r>
            <a:endParaRPr lang="en-US" sz="2600" dirty="0">
              <a:solidFill>
                <a:schemeClr val="accent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87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800" dirty="0"/>
              <a:t>What is real estate investment analysis?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What is the difference between real estate Investment and valuation?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Most of real estate investment principles come from economics and finance.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79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Recaptured </a:t>
            </a:r>
            <a:r>
              <a:rPr lang="en-US" dirty="0"/>
              <a:t>Depreciation 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4"/>
            <a:ext cx="10515599" cy="4588623"/>
          </a:xfrm>
        </p:spPr>
        <p:txBody>
          <a:bodyPr/>
          <a:lstStyle/>
          <a:p>
            <a:r>
              <a:rPr lang="en-US" sz="2600" dirty="0"/>
              <a:t>The purpose of this tax is to pay back a portion of income taxes saved through depreciations if the value of the property has not gone down. </a:t>
            </a:r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en-US" sz="2600" dirty="0"/>
              <a:t>The recaptured depreciation (RDEP) tax is computed as follows:  </a:t>
            </a:r>
          </a:p>
          <a:p>
            <a:pPr marL="804863" indent="-341313">
              <a:lnSpc>
                <a:spcPct val="80000"/>
              </a:lnSpc>
              <a:buNone/>
              <a:tabLst>
                <a:tab pos="804863" algn="l"/>
              </a:tabLst>
            </a:pPr>
            <a:r>
              <a:rPr lang="en-US" dirty="0"/>
              <a:t>   	Accumulated depreciation</a:t>
            </a:r>
          </a:p>
          <a:p>
            <a:pPr marL="804863" indent="-341313">
              <a:lnSpc>
                <a:spcPct val="80000"/>
              </a:lnSpc>
              <a:buNone/>
              <a:tabLst>
                <a:tab pos="804863" algn="l"/>
              </a:tabLst>
            </a:pPr>
            <a:r>
              <a:rPr lang="en-US" dirty="0"/>
              <a:t> </a:t>
            </a:r>
            <a:r>
              <a:rPr lang="en-US" dirty="0">
                <a:latin typeface="Agency FB" pitchFamily="34" charset="0"/>
              </a:rPr>
              <a:t>x</a:t>
            </a:r>
            <a:r>
              <a:rPr lang="en-US" dirty="0"/>
              <a:t>	Depreciation reversion tax rate</a:t>
            </a:r>
          </a:p>
          <a:p>
            <a:pPr marL="804863" indent="-341313">
              <a:lnSpc>
                <a:spcPct val="80000"/>
              </a:lnSpc>
              <a:buNone/>
              <a:tabLst>
                <a:tab pos="804863" algn="l"/>
              </a:tabLst>
            </a:pPr>
            <a:r>
              <a:rPr lang="en-US" dirty="0"/>
              <a:t> = </a:t>
            </a:r>
            <a:r>
              <a:rPr lang="en-US" b="1" i="1" dirty="0"/>
              <a:t>RDEP taxes due on sale</a:t>
            </a:r>
          </a:p>
          <a:p>
            <a:pPr marL="341313" indent="-341313">
              <a:spcBef>
                <a:spcPts val="1800"/>
              </a:spcBef>
            </a:pPr>
            <a:r>
              <a:rPr lang="en-US" sz="2600" dirty="0"/>
              <a:t>Accumulative depreciation is the total amount of depreciations taken throughout the investment holding period</a:t>
            </a:r>
            <a:r>
              <a:rPr lang="en-US" sz="2600" dirty="0" smtClean="0"/>
              <a:t>.</a:t>
            </a:r>
            <a:endParaRPr lang="en-US" sz="2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00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Investment Decision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811708"/>
            <a:ext cx="10515599" cy="46827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After computing the relevant cash flows:</a:t>
            </a:r>
          </a:p>
          <a:p>
            <a:pPr marL="920750" lvl="1">
              <a:lnSpc>
                <a:spcPct val="90000"/>
              </a:lnSpc>
            </a:pPr>
            <a:r>
              <a:rPr lang="en-US" sz="2200" dirty="0"/>
              <a:t>ATCF at the end of each year during the holding period</a:t>
            </a:r>
          </a:p>
          <a:p>
            <a:pPr marL="920750" lvl="1">
              <a:lnSpc>
                <a:spcPct val="90000"/>
              </a:lnSpc>
            </a:pPr>
            <a:r>
              <a:rPr lang="en-US" sz="2200" dirty="0"/>
              <a:t>ATER at the end of the holding period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The next step is to consider whether the investor should go ahead with the investment opportunity.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This decision will depend on the property income-generating potential as well as the investor’s specific circumstances.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Two traditional decision methods are used:</a:t>
            </a:r>
          </a:p>
          <a:p>
            <a:pPr marL="908050" lvl="1">
              <a:lnSpc>
                <a:spcPct val="90000"/>
              </a:lnSpc>
            </a:pPr>
            <a:r>
              <a:rPr lang="en-US" sz="2200" dirty="0"/>
              <a:t>The </a:t>
            </a:r>
            <a:r>
              <a:rPr lang="en-US" sz="2200" b="1" i="1" dirty="0"/>
              <a:t>NPV of cash flows </a:t>
            </a:r>
            <a:r>
              <a:rPr lang="en-US" sz="2200" dirty="0"/>
              <a:t>accruing to the </a:t>
            </a:r>
            <a:r>
              <a:rPr lang="en-US" sz="2200" b="1" i="1" dirty="0"/>
              <a:t>equity investor</a:t>
            </a:r>
            <a:r>
              <a:rPr lang="en-US" sz="2200" dirty="0"/>
              <a:t>.</a:t>
            </a:r>
          </a:p>
          <a:p>
            <a:pPr marL="908050" lvl="1">
              <a:lnSpc>
                <a:spcPct val="90000"/>
              </a:lnSpc>
            </a:pPr>
            <a:r>
              <a:rPr lang="en-US" sz="2200" dirty="0"/>
              <a:t>The </a:t>
            </a:r>
            <a:r>
              <a:rPr lang="en-US" sz="2200" b="1" i="1" dirty="0"/>
              <a:t>IRR earned </a:t>
            </a:r>
            <a:r>
              <a:rPr lang="en-US" sz="2200" dirty="0"/>
              <a:t>by the </a:t>
            </a:r>
            <a:r>
              <a:rPr lang="en-US" sz="2200" b="1" i="1" dirty="0"/>
              <a:t>equity investor</a:t>
            </a:r>
            <a:r>
              <a:rPr lang="en-US" sz="22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7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NPV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4"/>
            <a:ext cx="10515599" cy="4642411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What is NPV?</a:t>
            </a:r>
          </a:p>
          <a:p>
            <a:pPr lvl="1"/>
            <a:r>
              <a:rPr lang="en-US" sz="2400" dirty="0"/>
              <a:t>The NPV of an investment is the net increase in the investor’s wealth if the investment is undertaken.</a:t>
            </a:r>
          </a:p>
          <a:p>
            <a:pPr>
              <a:spcBef>
                <a:spcPts val="1200"/>
              </a:spcBef>
            </a:pPr>
            <a:r>
              <a:rPr lang="en-US" sz="2600" dirty="0"/>
              <a:t>NPV is computed by </a:t>
            </a:r>
            <a:r>
              <a:rPr lang="en-US" sz="2600" b="1" i="1" dirty="0"/>
              <a:t>netting off the PV of ATCFs against the PV of investment costs</a:t>
            </a:r>
            <a:r>
              <a:rPr lang="en-US" sz="2600" dirty="0"/>
              <a:t>.</a:t>
            </a:r>
          </a:p>
          <a:p>
            <a:pPr lvl="1"/>
            <a:r>
              <a:rPr lang="en-US" sz="2400" dirty="0"/>
              <a:t>Often, an investment involves one cash commitment at time t</a:t>
            </a:r>
            <a:r>
              <a:rPr lang="en-US" sz="2400" baseline="-25000" dirty="0"/>
              <a:t>0</a:t>
            </a:r>
            <a:r>
              <a:rPr lang="en-US" sz="2400" dirty="0"/>
              <a:t> and generates periodic cash flows to the investor.</a:t>
            </a:r>
          </a:p>
          <a:p>
            <a:pPr lvl="1"/>
            <a:r>
              <a:rPr lang="en-US" sz="2400" dirty="0"/>
              <a:t>But an investment may also involve periodic financial commitments after initiation (e.g., capital additions).</a:t>
            </a:r>
          </a:p>
          <a:p>
            <a:pPr>
              <a:spcBef>
                <a:spcPts val="1200"/>
              </a:spcBef>
            </a:pPr>
            <a:r>
              <a:rPr lang="en-US" sz="2600" b="1" i="1" dirty="0"/>
              <a:t>NVP</a:t>
            </a:r>
            <a:r>
              <a:rPr lang="en-US" sz="2600" dirty="0"/>
              <a:t> analysis estimates the </a:t>
            </a:r>
            <a:r>
              <a:rPr lang="en-US" sz="2600" b="1" i="1" dirty="0"/>
              <a:t>dollar impact of project on investor’s wealth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97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NPV Calculation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761566"/>
            <a:ext cx="10515599" cy="4470800"/>
          </a:xfrm>
        </p:spPr>
        <p:txBody>
          <a:bodyPr/>
          <a:lstStyle/>
          <a:p>
            <a:pPr>
              <a:buNone/>
            </a:pPr>
            <a:r>
              <a:rPr lang="en-US" sz="2800" dirty="0"/>
              <a:t>To find the NPV on the equity investment:</a:t>
            </a:r>
          </a:p>
          <a:p>
            <a:pPr marL="850900" lvl="1" indent="-457200">
              <a:buFont typeface="+mj-lt"/>
              <a:buAutoNum type="arabicPeriod"/>
            </a:pPr>
            <a:r>
              <a:rPr lang="en-US" sz="2400" dirty="0"/>
              <a:t>Calculate  ATCF for each period</a:t>
            </a:r>
          </a:p>
          <a:p>
            <a:pPr marL="850900" lvl="1" indent="-457200">
              <a:buFont typeface="+mj-lt"/>
              <a:buAutoNum type="arabicPeriod"/>
            </a:pPr>
            <a:r>
              <a:rPr lang="en-US" sz="2400" dirty="0"/>
              <a:t>Calculate  ATER at the end</a:t>
            </a:r>
          </a:p>
          <a:p>
            <a:pPr marL="850900" lvl="1" indent="-457200">
              <a:buFont typeface="+mj-lt"/>
              <a:buAutoNum type="arabicPeriod"/>
            </a:pPr>
            <a:r>
              <a:rPr lang="en-US" sz="2400" dirty="0"/>
              <a:t>Discount these amounts back to today using the investor’s required rate of return</a:t>
            </a:r>
          </a:p>
          <a:p>
            <a:pPr marL="850900" lvl="1" indent="-457200">
              <a:buFont typeface="+mj-lt"/>
              <a:buAutoNum type="arabicPeriod"/>
            </a:pPr>
            <a:r>
              <a:rPr lang="en-US" sz="2400" dirty="0"/>
              <a:t>Subtract  the PV of equity investment (</a:t>
            </a:r>
            <a:r>
              <a:rPr lang="en-US" sz="2400" i="1" dirty="0"/>
              <a:t>I</a:t>
            </a:r>
            <a:r>
              <a:rPr lang="en-US" sz="2400" dirty="0"/>
              <a:t>): Usually the purchase price  minus the mortgage loan taken, if an</a:t>
            </a:r>
            <a:r>
              <a:rPr lang="en-US" dirty="0"/>
              <a:t>y</a:t>
            </a:r>
            <a:r>
              <a:rPr lang="en-US" sz="2400" i="1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975128"/>
              </p:ext>
            </p:extLst>
          </p:nvPr>
        </p:nvGraphicFramePr>
        <p:xfrm>
          <a:off x="2670781" y="5297705"/>
          <a:ext cx="6616672" cy="827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2" name="Equation" r:id="rId3" imgW="3377880" imgH="419040" progId="Equation.DSMT4">
                  <p:embed/>
                </p:oleObj>
              </mc:Choice>
              <mc:Fallback>
                <p:oleObj name="Equation" r:id="rId3" imgW="33778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781" y="5297705"/>
                        <a:ext cx="6616672" cy="82708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2759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NPV Decision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721224"/>
            <a:ext cx="10515599" cy="4719917"/>
          </a:xfrm>
        </p:spPr>
        <p:txBody>
          <a:bodyPr>
            <a:noAutofit/>
          </a:bodyPr>
          <a:lstStyle/>
          <a:p>
            <a:r>
              <a:rPr lang="en-US" sz="2800" dirty="0"/>
              <a:t>Based on NPV calculation:</a:t>
            </a:r>
          </a:p>
          <a:p>
            <a:pPr marL="860425" lvl="1" indent="-403225">
              <a:spcBef>
                <a:spcPts val="1200"/>
              </a:spcBef>
            </a:pPr>
            <a:r>
              <a:rPr lang="en-US" sz="2400" dirty="0"/>
              <a:t>If NPV &gt; 0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Do the investment because it is expected to generate more than your required rate of return.</a:t>
            </a:r>
          </a:p>
          <a:p>
            <a:pPr marL="860425" lvl="1" indent="-403225">
              <a:spcBef>
                <a:spcPts val="1200"/>
              </a:spcBef>
            </a:pPr>
            <a:r>
              <a:rPr lang="en-US" sz="2400" dirty="0"/>
              <a:t>If NPV = 0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Do the investment because it is expected to exactly generate your required rate of return.</a:t>
            </a:r>
          </a:p>
          <a:p>
            <a:pPr marL="860425" lvl="1" indent="-403225">
              <a:spcBef>
                <a:spcPts val="1200"/>
              </a:spcBef>
            </a:pPr>
            <a:r>
              <a:rPr lang="en-US" sz="2400" dirty="0"/>
              <a:t>If NPV &lt; 0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Decline the investment because it is expected to generate less than your required rate of return.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12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NPV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694330"/>
            <a:ext cx="10515599" cy="4538036"/>
          </a:xfrm>
        </p:spPr>
        <p:txBody>
          <a:bodyPr>
            <a:noAutofit/>
          </a:bodyPr>
          <a:lstStyle/>
          <a:p>
            <a:r>
              <a:rPr lang="en-US" dirty="0"/>
              <a:t>What factors may cause NPV to be positive and the investment to turn out bad ex-post?</a:t>
            </a:r>
          </a:p>
          <a:p>
            <a:pPr>
              <a:spcBef>
                <a:spcPts val="1200"/>
              </a:spcBef>
            </a:pPr>
            <a:r>
              <a:rPr lang="en-US" dirty="0"/>
              <a:t>Optimistic cash flows</a:t>
            </a:r>
          </a:p>
          <a:p>
            <a:pPr marL="914400" lvl="1" indent="-336550">
              <a:spcBef>
                <a:spcPts val="300"/>
              </a:spcBef>
            </a:pPr>
            <a:r>
              <a:rPr lang="en-US" sz="2200" dirty="0"/>
              <a:t>High rental projections</a:t>
            </a:r>
          </a:p>
          <a:p>
            <a:pPr marL="914400" lvl="1" indent="-336550">
              <a:spcBef>
                <a:spcPts val="300"/>
              </a:spcBef>
            </a:pPr>
            <a:r>
              <a:rPr lang="en-US" sz="2200" dirty="0"/>
              <a:t>Low projected operating expenses</a:t>
            </a:r>
          </a:p>
          <a:p>
            <a:pPr marL="914400" lvl="1" indent="-336550">
              <a:spcBef>
                <a:spcPts val="300"/>
              </a:spcBef>
            </a:pPr>
            <a:r>
              <a:rPr lang="en-US" sz="2200" dirty="0"/>
              <a:t>Missed capital expenditures</a:t>
            </a:r>
          </a:p>
          <a:p>
            <a:pPr marL="914400" lvl="1" indent="-336550">
              <a:spcBef>
                <a:spcPts val="300"/>
              </a:spcBef>
            </a:pPr>
            <a:r>
              <a:rPr lang="en-US" sz="2200" dirty="0"/>
              <a:t>High expected resale price</a:t>
            </a:r>
          </a:p>
          <a:p>
            <a:pPr marL="914400" lvl="1" indent="-336550">
              <a:spcBef>
                <a:spcPts val="300"/>
              </a:spcBef>
            </a:pPr>
            <a:r>
              <a:rPr lang="en-US" sz="2200" dirty="0"/>
              <a:t>Low discount rate</a:t>
            </a:r>
          </a:p>
          <a:p>
            <a:pPr>
              <a:spcBef>
                <a:spcPts val="1200"/>
              </a:spcBef>
            </a:pPr>
            <a:r>
              <a:rPr lang="en-US" dirty="0"/>
              <a:t>Positive NPV projects exist, but are rare. Be careful, RE asset markets are relatively efficient!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12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is </a:t>
            </a:r>
            <a:r>
              <a:rPr lang="en-US" sz="2800" b="1" i="1" dirty="0"/>
              <a:t>IRR on equity</a:t>
            </a:r>
            <a:r>
              <a:rPr lang="en-US" sz="2800" dirty="0"/>
              <a:t>?</a:t>
            </a:r>
          </a:p>
          <a:p>
            <a:pPr marL="860425" lvl="1"/>
            <a:r>
              <a:rPr lang="en-US" sz="2200" dirty="0"/>
              <a:t>The IRR is the rate of return that will make the investor indifferent between doing or not doing the investment.</a:t>
            </a:r>
          </a:p>
          <a:p>
            <a:r>
              <a:rPr lang="en-US" sz="2800" dirty="0"/>
              <a:t>It is therefore the discount rate that equalizes the PV of ATCFs and the PV of investment costs.</a:t>
            </a:r>
          </a:p>
          <a:p>
            <a:r>
              <a:rPr lang="en-US" sz="2800" dirty="0"/>
              <a:t>The IRR is therefore the discount rate that makes NPV = 0.</a:t>
            </a:r>
          </a:p>
          <a:p>
            <a:r>
              <a:rPr lang="en-US" sz="2800" dirty="0"/>
              <a:t>This is normally referred at as the </a:t>
            </a:r>
            <a:r>
              <a:rPr lang="en-US" sz="2800" b="1" i="1" dirty="0"/>
              <a:t>after-tax IRR</a:t>
            </a:r>
            <a:r>
              <a:rPr lang="en-US" sz="2600" dirty="0"/>
              <a:t>.</a:t>
            </a:r>
          </a:p>
          <a:p>
            <a:pPr marL="860425" lvl="1"/>
            <a:r>
              <a:rPr lang="en-US" sz="2200" dirty="0"/>
              <a:t> The calculation can also be done on a before tax basis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13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/>
              <a:t>To find the IRR on Equity:</a:t>
            </a:r>
          </a:p>
          <a:p>
            <a:pPr marL="850900" lvl="1" indent="-457200">
              <a:buFont typeface="+mj-lt"/>
              <a:buAutoNum type="arabicPeriod"/>
            </a:pPr>
            <a:r>
              <a:rPr lang="en-US" sz="2400" dirty="0"/>
              <a:t>Calculate  ATCF for each period</a:t>
            </a:r>
          </a:p>
          <a:p>
            <a:pPr marL="850900" lvl="1" indent="-457200">
              <a:buFont typeface="+mj-lt"/>
              <a:buAutoNum type="arabicPeriod"/>
            </a:pPr>
            <a:r>
              <a:rPr lang="en-US" sz="2400" dirty="0"/>
              <a:t>Calculate ATER</a:t>
            </a:r>
          </a:p>
          <a:p>
            <a:pPr marL="850900" lvl="1" indent="-457200">
              <a:buFont typeface="+mj-lt"/>
              <a:buAutoNum type="arabicPeriod"/>
            </a:pPr>
            <a:r>
              <a:rPr lang="en-US" sz="2400" dirty="0"/>
              <a:t>Find the discount rate that makes the PV of the above cash flows equal to the equity put in by the investor, i.e., the makes NPV = 0.</a:t>
            </a:r>
          </a:p>
          <a:p>
            <a:pPr marL="850900" lvl="1" indent="-457200">
              <a:buFont typeface="+mj-lt"/>
              <a:buAutoNum type="arabicPeriod"/>
            </a:pPr>
            <a:r>
              <a:rPr lang="en-US" sz="2400" dirty="0"/>
              <a:t>This rate is the IRR of the investment!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37</a:t>
            </a:fld>
            <a:endParaRPr lang="en-US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938617"/>
              </p:ext>
            </p:extLst>
          </p:nvPr>
        </p:nvGraphicFramePr>
        <p:xfrm>
          <a:off x="2266950" y="5016593"/>
          <a:ext cx="76581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" name="Equation" r:id="rId3" imgW="4203360" imgH="419040" progId="Equation.DSMT4">
                  <p:embed/>
                </p:oleObj>
              </mc:Choice>
              <mc:Fallback>
                <p:oleObj name="Equation" r:id="rId3" imgW="42033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5016593"/>
                        <a:ext cx="7658100" cy="762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6917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 Decision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0375" indent="-403225"/>
            <a:r>
              <a:rPr lang="en-US" sz="2800" dirty="0"/>
              <a:t>If IRR &gt; r, the required return on equity, then do the investment</a:t>
            </a:r>
          </a:p>
          <a:p>
            <a:pPr marL="460375" indent="-403225"/>
            <a:r>
              <a:rPr lang="en-US" sz="2800" dirty="0"/>
              <a:t>If IRR = r still do the investment</a:t>
            </a:r>
          </a:p>
          <a:p>
            <a:pPr marL="460375" indent="-403225"/>
            <a:r>
              <a:rPr lang="en-US" sz="2800" dirty="0"/>
              <a:t>If IRR &lt;  decline the investment</a:t>
            </a:r>
          </a:p>
          <a:p>
            <a:pPr marL="457200" indent="-400050"/>
            <a:r>
              <a:rPr lang="en-US" sz="2800" dirty="0"/>
              <a:t>If NPV and IRR lead to opposite decisions, follow the NPV rule</a:t>
            </a:r>
            <a:r>
              <a:rPr lang="en-US" sz="2800" i="1" dirty="0"/>
              <a:t>.</a:t>
            </a:r>
          </a:p>
          <a:p>
            <a:pPr marL="1028700" lvl="1" indent="-400050">
              <a:spcAft>
                <a:spcPts val="0"/>
              </a:spcAft>
            </a:pPr>
            <a:r>
              <a:rPr lang="en-US" sz="2400" dirty="0"/>
              <a:t>NPV rule always gives the right investment decision.</a:t>
            </a:r>
          </a:p>
          <a:p>
            <a:pPr marL="1028700" lvl="1" indent="-400050">
              <a:spcAft>
                <a:spcPts val="0"/>
              </a:spcAft>
            </a:pPr>
            <a:r>
              <a:rPr lang="en-US" sz="2400" dirty="0"/>
              <a:t>IRR results can vary depending on timing of and variations in cash flows.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45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You are exploring to purchase this office property:</a:t>
            </a:r>
          </a:p>
          <a:p>
            <a:pPr marL="577850" indent="-349250"/>
            <a:r>
              <a:rPr lang="en-US" dirty="0"/>
              <a:t>NOI is $60,000 at the end of year1, increasing at 5% per year</a:t>
            </a:r>
          </a:p>
          <a:p>
            <a:pPr marL="577850" indent="-349250">
              <a:spcBef>
                <a:spcPts val="0"/>
              </a:spcBef>
            </a:pPr>
            <a:r>
              <a:rPr lang="en-US" dirty="0"/>
              <a:t>Purchase price is $720,000, with improvements representing 80% of the purchase price</a:t>
            </a:r>
          </a:p>
          <a:p>
            <a:pPr marL="577850" indent="-349250">
              <a:spcBef>
                <a:spcPts val="0"/>
              </a:spcBef>
            </a:pPr>
            <a:r>
              <a:rPr lang="en-US" dirty="0"/>
              <a:t>Depreciation: 39 years</a:t>
            </a:r>
          </a:p>
          <a:p>
            <a:pPr marL="577850" indent="-349250">
              <a:spcBef>
                <a:spcPts val="0"/>
              </a:spcBef>
            </a:pPr>
            <a:r>
              <a:rPr lang="en-US" dirty="0"/>
              <a:t>Financing: $504,000 loan using a 30-year FRM at 8% compounded monthly</a:t>
            </a:r>
          </a:p>
          <a:p>
            <a:pPr marL="577850" indent="-349250">
              <a:spcBef>
                <a:spcPts val="0"/>
              </a:spcBef>
            </a:pPr>
            <a:r>
              <a:rPr lang="en-US" dirty="0"/>
              <a:t>You expect to sell the property at the end of year 4 for $860,000, excluding 4% selling expenses</a:t>
            </a:r>
          </a:p>
          <a:p>
            <a:pPr marL="577850" indent="-349250">
              <a:spcBef>
                <a:spcPts val="0"/>
              </a:spcBef>
            </a:pPr>
            <a:r>
              <a:rPr lang="en-US" dirty="0"/>
              <a:t>Your after-tax required rate of return on equity is 14%</a:t>
            </a:r>
          </a:p>
          <a:p>
            <a:pPr marL="577850" indent="-349250">
              <a:spcBef>
                <a:spcPts val="0"/>
              </a:spcBef>
            </a:pPr>
            <a:r>
              <a:rPr lang="en-US" dirty="0"/>
              <a:t>Income tax rate is 28%, CG tax is 20%, and RDEP tax is 25%</a:t>
            </a:r>
          </a:p>
          <a:p>
            <a:pPr marL="0" indent="0">
              <a:buNone/>
            </a:pPr>
            <a:r>
              <a:rPr lang="en-US" dirty="0"/>
              <a:t>Using the NVP approach, should you undertake this investment? What about if your required rate of return is 18%?  What is the IRR of this investment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28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Investment Strategies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Investing in Core Properties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Investing in Core Properties with a “Value Add” Strategy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Property Sector Investing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Contrarian Investing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Market Timing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Growth Investing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Value Investing</a:t>
            </a:r>
          </a:p>
          <a:p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Strategy as to Size of Property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Strategy as to Tenants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Arbitrage Investing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Turnaround/Special Situations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Opportunistic Investing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Investing in “Trophy” or “Blue Chip” Properties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Development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74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40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6274963"/>
              </p:ext>
            </p:extLst>
          </p:nvPr>
        </p:nvGraphicFramePr>
        <p:xfrm>
          <a:off x="2491844" y="2106710"/>
          <a:ext cx="6974545" cy="3715866"/>
        </p:xfrm>
        <a:graphic>
          <a:graphicData uri="http://schemas.openxmlformats.org/drawingml/2006/table">
            <a:tbl>
              <a:tblPr/>
              <a:tblGrid>
                <a:gridCol w="2357753"/>
                <a:gridCol w="1154198"/>
                <a:gridCol w="1154198"/>
                <a:gridCol w="1154198"/>
                <a:gridCol w="1154198"/>
              </a:tblGrid>
              <a:tr h="265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TAX CASH FLOWS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1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69,458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5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(14,769)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(14,769)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(14,769)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(14,769)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Interest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(40,168)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(39,818)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(39,440)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(39,030)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Taxable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5,063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8,412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11,941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15,658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Income Tax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(1,418)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(2,355)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(3,343)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(4,384)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1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541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69,458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5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(44,378)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(44,378)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(44,378)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(44,378)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Income Tax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(1,418)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(2,355)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(3,343)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(4,384)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ATCF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14,204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16,266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18,428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8514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41</a:t>
            </a:fld>
            <a:endParaRPr lang="en-US"/>
          </a:p>
        </p:txBody>
      </p:sp>
      <p:graphicFrame>
        <p:nvGraphicFramePr>
          <p:cNvPr id="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7815918"/>
              </p:ext>
            </p:extLst>
          </p:nvPr>
        </p:nvGraphicFramePr>
        <p:xfrm>
          <a:off x="3899647" y="1671917"/>
          <a:ext cx="4147297" cy="4787892"/>
        </p:xfrm>
        <a:graphic>
          <a:graphicData uri="http://schemas.openxmlformats.org/drawingml/2006/table">
            <a:tbl>
              <a:tblPr/>
              <a:tblGrid>
                <a:gridCol w="2784292"/>
                <a:gridCol w="1363005"/>
              </a:tblGrid>
              <a:tr h="265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TAX EQUITY REVERSION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Selling price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Selling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(34,400)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825,600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Purchase price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(720,000)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 Gain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105,600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CG Tax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(21,120)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Accumated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depreciation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59,077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RDEP Tax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(14,769)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825,600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CG Tax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(21,120)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RDEP Tax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(14,769)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Mortgage 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(484,944)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304,767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538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42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5882397"/>
              </p:ext>
            </p:extLst>
          </p:nvPr>
        </p:nvGraphicFramePr>
        <p:xfrm>
          <a:off x="2366339" y="1860177"/>
          <a:ext cx="7225556" cy="4285122"/>
        </p:xfrm>
        <a:graphic>
          <a:graphicData uri="http://schemas.openxmlformats.org/drawingml/2006/table">
            <a:tbl>
              <a:tblPr/>
              <a:tblGrid>
                <a:gridCol w="2115544"/>
                <a:gridCol w="1035629"/>
                <a:gridCol w="1035629"/>
                <a:gridCol w="1035629"/>
                <a:gridCol w="1035629"/>
                <a:gridCol w="967496"/>
              </a:tblGrid>
              <a:tr h="2520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NPV CALCULATIONS: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6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 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 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 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ATCFs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14,204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16,266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18,428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325,462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20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PV ATCFs at 14%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230,115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Equity Investment (I)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(216,000)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NPV at 14%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14,115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NVP IS POSITIVE. 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PROJECT!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206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NVP at 18%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(13,194)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DON'T DO 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6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206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IRR CALCULATIONS: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6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 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 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 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ATCFs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(216,000)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14,204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16,266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18,428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325,462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206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4726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800" dirty="0"/>
              <a:t>Remember, NPV and IRR calculations are based on expected cash flows.</a:t>
            </a:r>
          </a:p>
          <a:p>
            <a:pPr>
              <a:spcBef>
                <a:spcPts val="1800"/>
              </a:spcBef>
            </a:pPr>
            <a:r>
              <a:rPr lang="en-US" sz="2800" dirty="0"/>
              <a:t>Realized cash flows may be higher or lower, resulting in the profitability of the investment being higher or lower than initially projected.</a:t>
            </a:r>
          </a:p>
          <a:p>
            <a:pPr>
              <a:spcBef>
                <a:spcPts val="1800"/>
              </a:spcBef>
            </a:pPr>
            <a:r>
              <a:rPr lang="en-US" sz="2800" dirty="0"/>
              <a:t>The </a:t>
            </a:r>
            <a:r>
              <a:rPr lang="en-US" sz="2800" b="1" i="1" dirty="0"/>
              <a:t>investment decision is </a:t>
            </a:r>
            <a:r>
              <a:rPr lang="en-US" sz="2800" dirty="0"/>
              <a:t>an </a:t>
            </a:r>
            <a:r>
              <a:rPr lang="en-US" sz="2800" b="1" i="1" dirty="0"/>
              <a:t>ex-ante </a:t>
            </a:r>
            <a:r>
              <a:rPr lang="en-US" sz="2800" dirty="0"/>
              <a:t>decision, whereas the investment </a:t>
            </a:r>
            <a:r>
              <a:rPr lang="en-US" sz="2800" b="1" i="1" dirty="0"/>
              <a:t>success</a:t>
            </a:r>
            <a:r>
              <a:rPr lang="en-US" sz="2800" dirty="0"/>
              <a:t> </a:t>
            </a:r>
            <a:r>
              <a:rPr lang="en-US" sz="2800" b="1" i="1" dirty="0"/>
              <a:t>is</a:t>
            </a:r>
            <a:r>
              <a:rPr lang="en-US" sz="2800" dirty="0"/>
              <a:t> appreciated </a:t>
            </a:r>
            <a:r>
              <a:rPr lang="en-US" sz="2800" b="1" i="1" dirty="0"/>
              <a:t>ex-post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06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Distributions of IRR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44</a:t>
            </a:fld>
            <a:endParaRPr lang="en-US"/>
          </a:p>
        </p:txBody>
      </p:sp>
      <p:pic>
        <p:nvPicPr>
          <p:cNvPr id="5" name="Picture 5" descr="ch13-ex13_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50" y="2226378"/>
            <a:ext cx="6210300" cy="3755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757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Sensitivity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339725">
              <a:lnSpc>
                <a:spcPct val="90000"/>
              </a:lnSpc>
              <a:spcBef>
                <a:spcPts val="1800"/>
              </a:spcBef>
            </a:pPr>
            <a:r>
              <a:rPr lang="en-US" sz="2800" dirty="0"/>
              <a:t>Commonly called “what if…” analysis, a sensitivity analysis evaluates the impact of assumptions on the investment decision. It answers how sensitive the results are to different input “errors” or assumptions.</a:t>
            </a:r>
          </a:p>
          <a:p>
            <a:pPr marL="339725" indent="-339725">
              <a:lnSpc>
                <a:spcPct val="90000"/>
              </a:lnSpc>
              <a:spcBef>
                <a:spcPts val="1800"/>
              </a:spcBef>
            </a:pPr>
            <a:r>
              <a:rPr lang="en-US" sz="2800" dirty="0"/>
              <a:t>For example, what is the impact of lower rent growth or rent remaining flat on the viability of the investment? What about unexpected large CAPEX?</a:t>
            </a:r>
          </a:p>
          <a:p>
            <a:pPr marL="857250" lvl="1" indent="-342900">
              <a:lnSpc>
                <a:spcPct val="90000"/>
              </a:lnSpc>
            </a:pPr>
            <a:r>
              <a:rPr lang="en-US" sz="2400" dirty="0"/>
              <a:t>As an exercise, examine the impact of changes in  various assumptions on NPV and IRR in the previous example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65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Sensitivity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 Case</a:t>
            </a:r>
          </a:p>
          <a:p>
            <a:pPr lvl="1"/>
            <a:r>
              <a:rPr lang="en-US" sz="2200" dirty="0"/>
              <a:t>Frame of reference for analysis</a:t>
            </a:r>
          </a:p>
          <a:p>
            <a:pPr>
              <a:spcBef>
                <a:spcPts val="1200"/>
              </a:spcBef>
            </a:pPr>
            <a:r>
              <a:rPr lang="en-US" dirty="0"/>
              <a:t>Change a single assumption</a:t>
            </a:r>
          </a:p>
          <a:p>
            <a:pPr lvl="1"/>
            <a:r>
              <a:rPr lang="en-US" sz="2200" dirty="0"/>
              <a:t>What is effect on NPV or IRR?</a:t>
            </a:r>
          </a:p>
          <a:p>
            <a:pPr>
              <a:spcBef>
                <a:spcPts val="1200"/>
              </a:spcBef>
            </a:pPr>
            <a:r>
              <a:rPr lang="en-US" dirty="0"/>
              <a:t>Scenario Analysis</a:t>
            </a:r>
          </a:p>
          <a:p>
            <a:pPr lvl="1"/>
            <a:r>
              <a:rPr lang="en-US" sz="2200" dirty="0"/>
              <a:t>Change multiple assumptions at once</a:t>
            </a:r>
          </a:p>
          <a:p>
            <a:pPr lvl="1"/>
            <a:r>
              <a:rPr lang="en-US" sz="2200" dirty="0"/>
              <a:t>Identify most likely, pessimistic, and optimistic scenarios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41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IRR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/>
              <a:t>IRR analysis is fraught with potential problems:</a:t>
            </a:r>
          </a:p>
          <a:p>
            <a:pPr marL="0" lvl="1" indent="0">
              <a:spcBef>
                <a:spcPts val="1800"/>
              </a:spcBef>
              <a:buNone/>
            </a:pPr>
            <a:r>
              <a:rPr lang="en-US" sz="3000" b="1" dirty="0"/>
              <a:t>Multiple solutions</a:t>
            </a:r>
            <a:r>
              <a:rPr lang="en-US" sz="3000" dirty="0"/>
              <a:t>:</a:t>
            </a:r>
          </a:p>
          <a:p>
            <a:pPr marL="514350" lvl="2" indent="-338138">
              <a:spcBef>
                <a:spcPts val="1200"/>
              </a:spcBef>
            </a:pPr>
            <a:r>
              <a:rPr lang="en-US" sz="2800" dirty="0"/>
              <a:t>Normally, IRR calculation should yield a unique rate of return. But in some cases, the solution is not unique.  It may yield a positive and a negative rate of return.</a:t>
            </a:r>
          </a:p>
          <a:p>
            <a:pPr marL="514350" lvl="2" indent="-338138">
              <a:spcBef>
                <a:spcPts val="1200"/>
              </a:spcBef>
            </a:pPr>
            <a:r>
              <a:rPr lang="en-US" sz="2800" dirty="0"/>
              <a:t>This is often due to </a:t>
            </a:r>
            <a:r>
              <a:rPr lang="en-US" sz="2800" b="1" i="1" dirty="0"/>
              <a:t>cash flows changing signs</a:t>
            </a:r>
            <a:r>
              <a:rPr lang="en-US" sz="2800" dirty="0"/>
              <a:t>, going from positive to negative.</a:t>
            </a:r>
          </a:p>
          <a:p>
            <a:pPr marL="514350" lvl="2" indent="-338138">
              <a:spcBef>
                <a:spcPts val="1200"/>
              </a:spcBef>
            </a:pPr>
            <a:r>
              <a:rPr lang="en-US" sz="2800" b="1" i="1" dirty="0"/>
              <a:t>Use the positive value </a:t>
            </a:r>
            <a:r>
              <a:rPr lang="en-US" sz="2800" dirty="0"/>
              <a:t>of IRR in this case</a:t>
            </a:r>
            <a:r>
              <a:rPr lang="en-US" sz="26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21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IRR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lvl="1" indent="0">
              <a:buNone/>
            </a:pPr>
            <a:r>
              <a:rPr lang="en-US" sz="3000" b="1" dirty="0"/>
              <a:t>Investment ranking problem:</a:t>
            </a:r>
          </a:p>
          <a:p>
            <a:pPr marL="685800" lvl="2" indent="-400050">
              <a:spcBef>
                <a:spcPts val="1200"/>
              </a:spcBef>
            </a:pPr>
            <a:r>
              <a:rPr lang="en-US" sz="2600" dirty="0"/>
              <a:t>Sometimes, NPV and IRR analyses may </a:t>
            </a:r>
            <a:r>
              <a:rPr lang="en-US" sz="2600" b="1" i="1" dirty="0"/>
              <a:t>rank two independent investments differently</a:t>
            </a:r>
            <a:r>
              <a:rPr lang="en-US" sz="2600" dirty="0"/>
              <a:t>. This is often the case when:</a:t>
            </a:r>
          </a:p>
          <a:p>
            <a:pPr marL="1200150" lvl="4" indent="-400050">
              <a:buSzPct val="75000"/>
              <a:buFont typeface="Calibri" pitchFamily="34" charset="0"/>
              <a:buChar char="―"/>
            </a:pPr>
            <a:r>
              <a:rPr lang="en-US" sz="2400" dirty="0"/>
              <a:t>The </a:t>
            </a:r>
            <a:r>
              <a:rPr lang="en-US" sz="2400" b="1" i="1" dirty="0"/>
              <a:t>scales of the projects are not the same</a:t>
            </a:r>
            <a:r>
              <a:rPr lang="en-US" sz="2400" dirty="0"/>
              <a:t>, i.e., large vs. small projects.</a:t>
            </a:r>
          </a:p>
          <a:p>
            <a:pPr marL="1200150" lvl="4" indent="-400050">
              <a:buSzPct val="75000"/>
              <a:buFont typeface="Calibri" pitchFamily="34" charset="0"/>
              <a:buChar char="―"/>
            </a:pPr>
            <a:r>
              <a:rPr lang="en-US" sz="2400" dirty="0"/>
              <a:t>When the </a:t>
            </a:r>
            <a:r>
              <a:rPr lang="en-US" sz="2400" b="1" i="1" dirty="0"/>
              <a:t>cash flow patterns are not the same</a:t>
            </a:r>
            <a:r>
              <a:rPr lang="en-US" sz="2400" dirty="0"/>
              <a:t>, i.e., early large cash flows vs. even or future large cash flows.</a:t>
            </a:r>
          </a:p>
          <a:p>
            <a:pPr marL="685800" lvl="2" indent="-400050">
              <a:spcBef>
                <a:spcPts val="1200"/>
              </a:spcBef>
            </a:pPr>
            <a:r>
              <a:rPr lang="en-US" sz="2800" dirty="0"/>
              <a:t>If this happens, again base your decision on NPV calculation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27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with DCF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DCF method only analyzes whether it is optimal to undertake a project now or not to do it at all</a:t>
            </a:r>
          </a:p>
          <a:p>
            <a:r>
              <a:rPr lang="en-US" dirty="0"/>
              <a:t>But the </a:t>
            </a:r>
            <a:r>
              <a:rPr lang="en-US" b="1" i="1" dirty="0"/>
              <a:t>DCF method does not integrate </a:t>
            </a:r>
            <a:r>
              <a:rPr lang="en-US" dirty="0"/>
              <a:t>the fact that it is generally possible to </a:t>
            </a:r>
            <a:r>
              <a:rPr lang="en-US" b="1" i="1" dirty="0"/>
              <a:t>delay a project</a:t>
            </a:r>
          </a:p>
          <a:p>
            <a:r>
              <a:rPr lang="en-US" dirty="0"/>
              <a:t>In most cash having the option to delay a project is quite valuable and must be considered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Why?</a:t>
            </a:r>
          </a:p>
          <a:p>
            <a:r>
              <a:rPr lang="en-US" dirty="0"/>
              <a:t>Basically, we need to </a:t>
            </a:r>
            <a:r>
              <a:rPr lang="en-US" b="1" i="1" dirty="0"/>
              <a:t>price the option to delay</a:t>
            </a:r>
            <a:r>
              <a:rPr lang="en-US" dirty="0"/>
              <a:t> the project.</a:t>
            </a:r>
          </a:p>
          <a:p>
            <a:r>
              <a:rPr lang="en-US" dirty="0"/>
              <a:t>The price of an option being always positive, a project should only be green lighted if its NPV is greater than the value of the option to </a:t>
            </a:r>
            <a:r>
              <a:rPr lang="en-US" dirty="0" smtClean="0"/>
              <a:t>delay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28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Investment Decision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2800" dirty="0"/>
              <a:t>Basic question: </a:t>
            </a:r>
          </a:p>
          <a:p>
            <a:pPr marL="808038" lvl="1" indent="-350838">
              <a:spcBef>
                <a:spcPts val="1200"/>
              </a:spcBef>
            </a:pPr>
            <a:r>
              <a:rPr lang="en-US" sz="2400" dirty="0"/>
              <a:t>How to decide whether a </a:t>
            </a:r>
            <a:r>
              <a:rPr lang="en-US" sz="2400" b="1" i="1" dirty="0"/>
              <a:t>specific real estate </a:t>
            </a:r>
            <a:r>
              <a:rPr lang="en-US" sz="2400" dirty="0"/>
              <a:t>property constitutes a </a:t>
            </a:r>
            <a:r>
              <a:rPr lang="en-US" sz="2400" b="1" i="1" dirty="0"/>
              <a:t>good investment </a:t>
            </a:r>
            <a:r>
              <a:rPr lang="en-US" sz="2400" dirty="0"/>
              <a:t>opportunity for a </a:t>
            </a:r>
            <a:r>
              <a:rPr lang="en-US" sz="2400" b="1" i="1" dirty="0"/>
              <a:t>specific investor </a:t>
            </a:r>
            <a:r>
              <a:rPr lang="en-US" sz="2400" dirty="0"/>
              <a:t>(buyer)?</a:t>
            </a:r>
          </a:p>
          <a:p>
            <a:pPr>
              <a:spcBef>
                <a:spcPts val="2400"/>
              </a:spcBef>
            </a:pPr>
            <a:r>
              <a:rPr lang="en-US" sz="2800" dirty="0"/>
              <a:t>There are two key considerations: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/>
              <a:t>What </a:t>
            </a:r>
            <a:r>
              <a:rPr lang="en-US" sz="2400" b="1" i="1" dirty="0"/>
              <a:t>financial benefits </a:t>
            </a:r>
            <a:r>
              <a:rPr lang="en-US" sz="2400" dirty="0"/>
              <a:t>derived by the investor from owning the property?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/>
              <a:t>What are the </a:t>
            </a:r>
            <a:r>
              <a:rPr lang="en-US" sz="2400" b="1" i="1" dirty="0"/>
              <a:t>investor’s return objectives, risk preferences, and specific considerations  </a:t>
            </a:r>
            <a:r>
              <a:rPr lang="en-US" sz="2400" dirty="0"/>
              <a:t>(e.g., income, capital appreciation)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79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 IRR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IRR on a real estate investment comprises of two sources of cash flow: </a:t>
            </a:r>
          </a:p>
          <a:p>
            <a:pPr lvl="1"/>
            <a:r>
              <a:rPr lang="en-US" sz="2200" dirty="0"/>
              <a:t>Cash flow from operations </a:t>
            </a:r>
            <a:r>
              <a:rPr lang="en-US" sz="2200" dirty="0" smtClean="0"/>
              <a:t> (income return)</a:t>
            </a:r>
            <a:endParaRPr lang="en-US" sz="2200" dirty="0"/>
          </a:p>
          <a:p>
            <a:pPr lvl="1"/>
            <a:r>
              <a:rPr lang="en-US" sz="2200" dirty="0"/>
              <a:t>Cash flow from the resale of the </a:t>
            </a:r>
            <a:r>
              <a:rPr lang="en-US" sz="2200" dirty="0" smtClean="0"/>
              <a:t>property (appreciation return)</a:t>
            </a:r>
            <a:endParaRPr lang="en-US" sz="2200" dirty="0"/>
          </a:p>
          <a:p>
            <a:pPr>
              <a:spcBef>
                <a:spcPts val="1800"/>
              </a:spcBef>
            </a:pPr>
            <a:r>
              <a:rPr lang="en-US" dirty="0" smtClean="0"/>
              <a:t>It is important to know how much of IRR is coming from these two sources because they have different levels of risk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We </a:t>
            </a:r>
            <a:r>
              <a:rPr lang="en-US" dirty="0"/>
              <a:t>will partition IRR into two parts based on these two types cash flow. Consider the following investment.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83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 IRR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The investment has an IRR of 19.64%. The ATCFs from operations are as follows:</a:t>
            </a:r>
          </a:p>
          <a:p>
            <a:pPr marL="1428750" indent="0">
              <a:buNone/>
            </a:pP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>		</a:t>
            </a:r>
            <a:r>
              <a:rPr lang="en-US" i="1" u="sng" dirty="0" smtClean="0"/>
              <a:t>Year</a:t>
            </a:r>
            <a:r>
              <a:rPr lang="en-US" i="1" u="sng" dirty="0"/>
              <a:t>	</a:t>
            </a:r>
            <a:r>
              <a:rPr lang="en-US" i="1" u="sng" dirty="0" smtClean="0"/>
              <a:t>             </a:t>
            </a:r>
            <a:r>
              <a:rPr lang="en-US" i="1" u="sng" dirty="0"/>
              <a:t>ATCF	        </a:t>
            </a:r>
            <a:r>
              <a:rPr lang="en-US" i="1" u="sng" dirty="0" smtClean="0"/>
              <a:t>         PV      </a:t>
            </a:r>
            <a:r>
              <a:rPr lang="en-US" i="1" dirty="0" smtClean="0">
                <a:solidFill>
                  <a:schemeClr val="bg1"/>
                </a:solidFill>
              </a:rPr>
              <a:t>.</a:t>
            </a:r>
            <a:r>
              <a:rPr lang="en-US" i="1" dirty="0" smtClean="0"/>
              <a:t>      </a:t>
            </a:r>
            <a:r>
              <a:rPr lang="en-US" i="1" u="sng" dirty="0" smtClean="0"/>
              <a:t>  </a:t>
            </a:r>
            <a:r>
              <a:rPr lang="en-US" u="sng" dirty="0"/>
              <a:t/>
            </a:r>
            <a:br>
              <a:rPr lang="en-US" u="sng" dirty="0"/>
            </a:br>
            <a:r>
              <a:rPr lang="en-US" dirty="0" smtClean="0"/>
              <a:t>		1</a:t>
            </a:r>
            <a:r>
              <a:rPr lang="en-US" dirty="0"/>
              <a:t>		$214,025	  $178,895</a:t>
            </a:r>
            <a:br>
              <a:rPr lang="en-US" dirty="0"/>
            </a:br>
            <a:r>
              <a:rPr lang="en-US" dirty="0" smtClean="0"/>
              <a:t>		2</a:t>
            </a:r>
            <a:r>
              <a:rPr lang="en-US" dirty="0"/>
              <a:t>		$239,960	  $167,650</a:t>
            </a:r>
            <a:br>
              <a:rPr lang="en-US" dirty="0"/>
            </a:br>
            <a:r>
              <a:rPr lang="en-US" dirty="0" smtClean="0"/>
              <a:t>		3</a:t>
            </a:r>
            <a:r>
              <a:rPr lang="en-US" dirty="0"/>
              <a:t>		$266,414	  $155,581</a:t>
            </a:r>
            <a:br>
              <a:rPr lang="en-US" dirty="0"/>
            </a:br>
            <a:r>
              <a:rPr lang="en-US" dirty="0" smtClean="0"/>
              <a:t>		4</a:t>
            </a:r>
            <a:r>
              <a:rPr lang="en-US" dirty="0"/>
              <a:t>		$284,765	  $139,001</a:t>
            </a:r>
            <a:br>
              <a:rPr lang="en-US" dirty="0"/>
            </a:br>
            <a:r>
              <a:rPr lang="en-US" dirty="0" smtClean="0"/>
              <a:t>		5</a:t>
            </a:r>
            <a:r>
              <a:rPr lang="en-US" dirty="0"/>
              <a:t>		$321,797	  $131,295</a:t>
            </a:r>
            <a:br>
              <a:rPr lang="en-US" dirty="0"/>
            </a:br>
            <a:r>
              <a:rPr lang="en-US" dirty="0" smtClean="0"/>
              <a:t>                </a:t>
            </a:r>
            <a:r>
              <a:rPr lang="en-US" i="1" dirty="0" smtClean="0"/>
              <a:t>Total</a:t>
            </a:r>
            <a:r>
              <a:rPr lang="en-US" i="1" dirty="0"/>
              <a:t>	</a:t>
            </a:r>
            <a:r>
              <a:rPr lang="en-US" i="1" dirty="0">
                <a:solidFill>
                  <a:schemeClr val="tx2"/>
                </a:solidFill>
              </a:rPr>
              <a:t>	</a:t>
            </a:r>
            <a:r>
              <a:rPr lang="en-US" i="1" dirty="0" smtClean="0"/>
              <a:t>$</a:t>
            </a:r>
            <a:r>
              <a:rPr lang="en-US" i="1" dirty="0"/>
              <a:t>772,422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14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 IRR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721224"/>
            <a:ext cx="10515599" cy="471991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800" dirty="0"/>
              <a:t>The ATER from the sale of the property is:</a:t>
            </a:r>
          </a:p>
          <a:p>
            <a:pPr marL="1085850" indent="0">
              <a:lnSpc>
                <a:spcPct val="120000"/>
              </a:lnSpc>
              <a:buNone/>
              <a:tabLst>
                <a:tab pos="4857750" algn="l"/>
              </a:tabLst>
            </a:pPr>
            <a:r>
              <a:rPr lang="en-US" sz="2600" u="sng" dirty="0" smtClean="0"/>
              <a:t>Year              </a:t>
            </a:r>
            <a:r>
              <a:rPr lang="en-US" sz="2600" u="sng" dirty="0"/>
              <a:t>ATER                  </a:t>
            </a:r>
            <a:r>
              <a:rPr lang="en-US" sz="2600" u="sng" dirty="0" smtClean="0"/>
              <a:t>PV      </a:t>
            </a:r>
            <a:r>
              <a:rPr lang="en-US" sz="2600" u="sng" dirty="0" smtClean="0">
                <a:solidFill>
                  <a:schemeClr val="bg1"/>
                </a:solidFill>
              </a:rPr>
              <a:t>.</a:t>
            </a:r>
            <a:r>
              <a:rPr lang="en-US" sz="2600" u="sng" dirty="0" smtClean="0"/>
              <a:t>       </a:t>
            </a:r>
            <a:r>
              <a:rPr lang="en-US" sz="2600" u="sng" dirty="0"/>
              <a:t/>
            </a:r>
            <a:br>
              <a:rPr lang="en-US" sz="2600" u="sng" dirty="0"/>
            </a:br>
            <a:r>
              <a:rPr lang="en-US" sz="2600" dirty="0"/>
              <a:t>5        </a:t>
            </a:r>
            <a:r>
              <a:rPr lang="en-US" sz="2600" dirty="0" smtClean="0"/>
              <a:t>      $</a:t>
            </a:r>
            <a:r>
              <a:rPr lang="en-US" sz="2600" dirty="0"/>
              <a:t>4,356,797     </a:t>
            </a:r>
            <a:r>
              <a:rPr lang="en-US" sz="2600" dirty="0" smtClean="0"/>
              <a:t>  $</a:t>
            </a:r>
            <a:r>
              <a:rPr lang="en-US" sz="2600" dirty="0"/>
              <a:t>1,777,578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Total PV of all cash flows is: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2800" dirty="0"/>
              <a:t> 	</a:t>
            </a:r>
            <a:r>
              <a:rPr lang="en-US" sz="2800" dirty="0" smtClean="0"/>
              <a:t>  </a:t>
            </a:r>
            <a:r>
              <a:rPr lang="en-US" sz="2600" dirty="0" smtClean="0"/>
              <a:t>$772,422 + $1,777,578 = $2,550,000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Ratios:</a:t>
            </a:r>
          </a:p>
          <a:p>
            <a:pPr marL="68580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2600" dirty="0" smtClean="0"/>
              <a:t>     PV </a:t>
            </a:r>
            <a:r>
              <a:rPr lang="en-US" sz="2600" dirty="0"/>
              <a:t>ATCF / Total PV = 772,422/2,550,000 = 30%</a:t>
            </a:r>
          </a:p>
          <a:p>
            <a:pPr marL="68580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2600" dirty="0" smtClean="0"/>
              <a:t>     PV </a:t>
            </a:r>
            <a:r>
              <a:rPr lang="en-US" sz="2600" dirty="0"/>
              <a:t>ATCFs / Total PV = 1,777,578/2,550,000 = 70%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Therefore, 30% of this investment’s IRR is from operating income and 70% is from resale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64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 IRR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800" dirty="0"/>
              <a:t>IRR partitioning important because it tells you how much of the return is from operations and how much is from resale.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It is useful for comparing alternative similar investments.</a:t>
            </a:r>
          </a:p>
          <a:p>
            <a:pPr lvl="1"/>
            <a:r>
              <a:rPr lang="en-US" sz="2400" dirty="0"/>
              <a:t>For example, an alternative property may have the same IRR, but with 20% from operations and 80% from resale. This could be significant risk difference.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The </a:t>
            </a:r>
            <a:r>
              <a:rPr lang="en-US" sz="2800" b="1" i="1" dirty="0"/>
              <a:t>riskier portion </a:t>
            </a:r>
            <a:r>
              <a:rPr lang="en-US" sz="2800" dirty="0"/>
              <a:t>of the return is generally understood to be that which is based on property </a:t>
            </a:r>
            <a:r>
              <a:rPr lang="en-US" sz="2800" b="1" i="1" dirty="0"/>
              <a:t>price appreciation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46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Leverage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379538" algn="l"/>
              </a:tabLst>
            </a:pPr>
            <a:r>
              <a:rPr lang="en-US" dirty="0"/>
              <a:t>What is financial leverage?</a:t>
            </a:r>
          </a:p>
          <a:p>
            <a:pPr marL="804863" lvl="1" indent="-347663">
              <a:tabLst>
                <a:tab pos="1379538" algn="l"/>
              </a:tabLst>
            </a:pPr>
            <a:r>
              <a:rPr lang="en-US" sz="2200" dirty="0"/>
              <a:t>The use of debt to finance a portion of the purchase price of a property</a:t>
            </a:r>
          </a:p>
          <a:p>
            <a:pPr>
              <a:spcBef>
                <a:spcPts val="1200"/>
              </a:spcBef>
              <a:tabLst>
                <a:tab pos="1379538" algn="l"/>
              </a:tabLst>
            </a:pPr>
            <a:r>
              <a:rPr lang="en-US" dirty="0"/>
              <a:t>Why use financial leverage?</a:t>
            </a:r>
          </a:p>
          <a:p>
            <a:pPr marL="804863" lvl="1" indent="-347663">
              <a:tabLst>
                <a:tab pos="1379538" algn="l"/>
              </a:tabLst>
            </a:pPr>
            <a:r>
              <a:rPr lang="en-US" sz="2200" dirty="0"/>
              <a:t>Diversification benefits of lower equity investment in order to grow one’s property portfolio</a:t>
            </a:r>
          </a:p>
          <a:p>
            <a:pPr marL="804863" lvl="1" indent="-347663">
              <a:tabLst>
                <a:tab pos="1379538" algn="l"/>
              </a:tabLst>
            </a:pPr>
            <a:r>
              <a:rPr lang="en-US" sz="2200" dirty="0"/>
              <a:t>Mortgage interest tax benefit</a:t>
            </a:r>
          </a:p>
          <a:p>
            <a:pPr marL="804863" lvl="1" indent="-347663">
              <a:tabLst>
                <a:tab pos="1379538" algn="l"/>
              </a:tabLst>
            </a:pPr>
            <a:r>
              <a:rPr lang="en-US" sz="2200" b="1" i="1" dirty="0"/>
              <a:t>Magnify </a:t>
            </a:r>
            <a:r>
              <a:rPr lang="en-US" sz="2200" b="1" i="1" dirty="0" smtClean="0"/>
              <a:t>returns on equity </a:t>
            </a:r>
            <a:r>
              <a:rPr lang="en-US" sz="2200" b="1" i="1" dirty="0"/>
              <a:t>if the return on the property exceeds the cost of debt</a:t>
            </a:r>
          </a:p>
          <a:p>
            <a:pPr marL="804863" lvl="1" indent="-347663">
              <a:tabLst>
                <a:tab pos="1379538" algn="l"/>
              </a:tabLst>
            </a:pPr>
            <a:r>
              <a:rPr lang="en-US" sz="2200" dirty="0"/>
              <a:t>Market </a:t>
            </a:r>
            <a:r>
              <a:rPr lang="en-US" sz="2200" dirty="0" smtClean="0"/>
              <a:t>discipline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85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Leverage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860921"/>
            <a:ext cx="10515599" cy="4607113"/>
          </a:xfrm>
        </p:spPr>
        <p:txBody>
          <a:bodyPr>
            <a:normAutofit fontScale="92500" lnSpcReduction="10000"/>
          </a:bodyPr>
          <a:lstStyle/>
          <a:p>
            <a:pPr marL="288925" indent="-288925"/>
            <a:r>
              <a:rPr lang="en-US" sz="2800" dirty="0"/>
              <a:t>Some terminology:</a:t>
            </a:r>
          </a:p>
          <a:p>
            <a:pPr lvl="1"/>
            <a:r>
              <a:rPr lang="en-US" sz="2600" b="1" dirty="0"/>
              <a:t>Return On </a:t>
            </a:r>
            <a:r>
              <a:rPr lang="en-US" sz="2600" b="1" dirty="0" smtClean="0"/>
              <a:t>Equity</a:t>
            </a:r>
          </a:p>
          <a:p>
            <a:pPr marL="685800" lvl="2" indent="0">
              <a:buNone/>
            </a:pPr>
            <a:r>
              <a:rPr lang="en-US" sz="2400" dirty="0" smtClean="0"/>
              <a:t>This is the </a:t>
            </a:r>
            <a:r>
              <a:rPr lang="en-US" sz="2400" b="1" i="1" dirty="0" smtClean="0"/>
              <a:t>return to the equity holder </a:t>
            </a:r>
            <a:r>
              <a:rPr lang="en-US" sz="2400" dirty="0" smtClean="0"/>
              <a:t>only. (</a:t>
            </a:r>
            <a:r>
              <a:rPr lang="en-US" sz="2400" i="1" dirty="0" smtClean="0"/>
              <a:t>Noted IRR</a:t>
            </a:r>
            <a:r>
              <a:rPr lang="en-US" sz="2400" i="1" baseline="-25000" dirty="0" smtClean="0"/>
              <a:t>E</a:t>
            </a:r>
            <a:r>
              <a:rPr lang="en-US" sz="2400" i="1" dirty="0"/>
              <a:t> </a:t>
            </a:r>
            <a:r>
              <a:rPr lang="en-US" sz="2400" i="1" dirty="0" smtClean="0"/>
              <a:t>or ROE)</a:t>
            </a:r>
          </a:p>
          <a:p>
            <a:pPr lvl="1">
              <a:spcBef>
                <a:spcPts val="1200"/>
              </a:spcBef>
            </a:pPr>
            <a:r>
              <a:rPr lang="en-US" sz="2600" b="1" dirty="0" smtClean="0"/>
              <a:t>Return </a:t>
            </a:r>
            <a:r>
              <a:rPr lang="en-US" sz="2600" b="1" dirty="0"/>
              <a:t>On Investment</a:t>
            </a:r>
            <a:endParaRPr lang="en-US" sz="2200" dirty="0"/>
          </a:p>
          <a:p>
            <a:pPr marL="685800" lvl="2" indent="0">
              <a:buNone/>
            </a:pPr>
            <a:r>
              <a:rPr lang="en-US" sz="2400" dirty="0"/>
              <a:t>This is the </a:t>
            </a:r>
            <a:r>
              <a:rPr lang="en-US" sz="2400" b="1" i="1" dirty="0"/>
              <a:t>property-level return</a:t>
            </a:r>
            <a:r>
              <a:rPr lang="en-US" sz="2400" dirty="0"/>
              <a:t>. It is also referred to as unlevered return. (Noted </a:t>
            </a:r>
            <a:r>
              <a:rPr lang="en-US" sz="2400" dirty="0" smtClean="0"/>
              <a:t>IRR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</a:t>
            </a:r>
            <a:r>
              <a:rPr lang="en-US" sz="2400" dirty="0"/>
              <a:t>or ROI)</a:t>
            </a:r>
          </a:p>
          <a:p>
            <a:pPr marL="685800" lvl="2" indent="0">
              <a:buNone/>
            </a:pPr>
            <a:r>
              <a:rPr lang="en-US" sz="2400" dirty="0"/>
              <a:t>It is similar to cap rate (R) discussed earlier and generally is </a:t>
            </a:r>
            <a:r>
              <a:rPr lang="en-US" sz="2400" b="1" i="1" dirty="0"/>
              <a:t>not affected by the choice of debt and equity financing</a:t>
            </a:r>
            <a:r>
              <a:rPr lang="en-US" sz="2400" dirty="0"/>
              <a:t>. It is the Weighted Average Cost of Capital  (WACC).</a:t>
            </a:r>
          </a:p>
          <a:p>
            <a:pPr marL="288925" indent="-288925">
              <a:spcBef>
                <a:spcPts val="1200"/>
              </a:spcBef>
            </a:pPr>
            <a:r>
              <a:rPr lang="en-US" sz="2800" dirty="0"/>
              <a:t>Calculations done on an after or before tax </a:t>
            </a:r>
            <a:r>
              <a:rPr lang="en-US" sz="2800" dirty="0" smtClean="0"/>
              <a:t>basis.</a:t>
            </a:r>
            <a:endParaRPr lang="en-US" sz="2800" dirty="0"/>
          </a:p>
          <a:p>
            <a:pPr>
              <a:tabLst>
                <a:tab pos="1379538" algn="l"/>
              </a:tabLst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4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Leverage: Intuition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4835" y="5824405"/>
                <a:ext cx="10515599" cy="61333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              Then, return on equity is: 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+(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4835" y="5824405"/>
                <a:ext cx="10515599" cy="613338"/>
              </a:xfrm>
              <a:blipFill rotWithShape="0">
                <a:blip r:embed="rId2"/>
                <a:stretch>
                  <a:fillRect t="-2970" b="-10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61765" y="1974500"/>
            <a:ext cx="4760258" cy="6792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3361765" y="4301269"/>
            <a:ext cx="4760258" cy="6792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087914" y="1974500"/>
            <a:ext cx="0" cy="679204"/>
          </a:xfrm>
          <a:prstGeom prst="straightConnector1">
            <a:avLst/>
          </a:prstGeom>
          <a:ln w="25400">
            <a:solidFill>
              <a:schemeClr val="tx1"/>
            </a:solidFill>
            <a:headEnd type="stealt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78828" y="2129436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</a:t>
            </a:r>
            <a:r>
              <a:rPr lang="en-US" b="1" baseline="-25000" dirty="0" smtClean="0"/>
              <a:t>P</a:t>
            </a:r>
            <a:endParaRPr lang="en-US" b="1" baseline="-250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361765" y="2956378"/>
            <a:ext cx="4760258" cy="10449"/>
          </a:xfrm>
          <a:prstGeom prst="straightConnector1">
            <a:avLst/>
          </a:prstGeom>
          <a:ln w="25400">
            <a:solidFill>
              <a:schemeClr val="tx1"/>
            </a:solidFill>
            <a:headEnd type="stealt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39961" y="2956378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 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361765" y="5280241"/>
            <a:ext cx="3474720" cy="10449"/>
          </a:xfrm>
          <a:prstGeom prst="straightConnector1">
            <a:avLst/>
          </a:prstGeom>
          <a:ln w="25400">
            <a:solidFill>
              <a:srgbClr val="FF0000"/>
            </a:solidFill>
            <a:headEnd type="stealt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836485" y="5269792"/>
            <a:ext cx="1280160" cy="10449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headEnd type="stealt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651760" y="4289528"/>
            <a:ext cx="0" cy="679204"/>
          </a:xfrm>
          <a:prstGeom prst="straightConnector1">
            <a:avLst/>
          </a:prstGeom>
          <a:ln w="25400">
            <a:solidFill>
              <a:schemeClr val="tx1"/>
            </a:solidFill>
            <a:headEnd type="stealt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89976" y="4444464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</a:t>
            </a:r>
            <a:r>
              <a:rPr lang="en-US" b="1" baseline="-25000" dirty="0" smtClean="0"/>
              <a:t>P</a:t>
            </a:r>
            <a:endParaRPr lang="en-US" b="1" baseline="-250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087914" y="4602972"/>
            <a:ext cx="0" cy="365760"/>
          </a:xfrm>
          <a:prstGeom prst="straightConnector1">
            <a:avLst/>
          </a:prstGeom>
          <a:ln w="25400">
            <a:solidFill>
              <a:srgbClr val="FF0000"/>
            </a:solidFill>
            <a:headEnd type="stealt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66533" y="4599400"/>
            <a:ext cx="459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</a:t>
            </a:r>
            <a:r>
              <a:rPr lang="en-US" b="1" baseline="-250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361765" y="4599399"/>
            <a:ext cx="3474720" cy="37978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836485" y="3325710"/>
            <a:ext cx="1285538" cy="1653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904200" y="53011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72022" y="530113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8434732" y="3315299"/>
            <a:ext cx="0" cy="1691640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headEnd type="stealt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456588" y="3967779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b="1" baseline="-25000" dirty="0">
                <a:solidFill>
                  <a:schemeClr val="accent1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361765" y="4301269"/>
            <a:ext cx="3474720" cy="29813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urved Down Arrow 32"/>
          <p:cNvSpPr/>
          <p:nvPr/>
        </p:nvSpPr>
        <p:spPr>
          <a:xfrm>
            <a:off x="5048251" y="3602647"/>
            <a:ext cx="2595990" cy="651036"/>
          </a:xfrm>
          <a:prstGeom prst="curvedDownArrow">
            <a:avLst/>
          </a:prstGeom>
          <a:pattFill prst="lgConfetti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6824064" y="4297971"/>
            <a:ext cx="0" cy="685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0754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9" grpId="0"/>
      <p:bldP spid="12" grpId="0"/>
      <p:bldP spid="16" grpId="0"/>
      <p:bldP spid="18" grpId="0"/>
      <p:bldP spid="19" grpId="0" animBg="1"/>
      <p:bldP spid="20" grpId="0" animBg="1"/>
      <p:bldP spid="21" grpId="0"/>
      <p:bldP spid="22" grpId="0"/>
      <p:bldP spid="24" grpId="0"/>
      <p:bldP spid="26" grpId="0" animBg="1"/>
      <p:bldP spid="33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Leverage: Before 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Unleveraged BTIRR</a:t>
            </a:r>
          </a:p>
          <a:p>
            <a:pPr marL="804863" lvl="1" indent="-347663"/>
            <a:r>
              <a:rPr lang="en-US" sz="2400" dirty="0"/>
              <a:t>Return with no debt or property-level return</a:t>
            </a:r>
          </a:p>
          <a:p>
            <a:pPr>
              <a:spcBef>
                <a:spcPts val="1800"/>
              </a:spcBef>
            </a:pPr>
            <a:r>
              <a:rPr lang="en-US" sz="2800" dirty="0"/>
              <a:t>If </a:t>
            </a:r>
            <a:r>
              <a:rPr lang="en-US" sz="2800" b="1" i="1" dirty="0"/>
              <a:t>unleveraged BTIRR &gt; interest rate on debt </a:t>
            </a:r>
            <a:r>
              <a:rPr lang="en-US" sz="2800" dirty="0"/>
              <a:t>then:</a:t>
            </a:r>
          </a:p>
          <a:p>
            <a:pPr marL="854075" lvl="1" indent="-396875"/>
            <a:r>
              <a:rPr lang="en-US" sz="2400" dirty="0"/>
              <a:t>The BTIRR on equity (E) increases as more debt (D) is used for the financing of the property</a:t>
            </a:r>
          </a:p>
          <a:p>
            <a:pPr marL="854075" lvl="1" indent="-396875"/>
            <a:r>
              <a:rPr lang="en-US" sz="2400" dirty="0"/>
              <a:t>This is referred to as </a:t>
            </a:r>
            <a:r>
              <a:rPr lang="en-US" sz="2400" b="1" i="1" dirty="0"/>
              <a:t>positive financial leverage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97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Leverage: Before 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Relation between equity and property-level before-tax returns:</a:t>
            </a:r>
          </a:p>
          <a:p>
            <a:pPr marL="0" indent="0" algn="ctr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i="1" dirty="0"/>
              <a:t>BTIRR</a:t>
            </a:r>
            <a:r>
              <a:rPr lang="en-US" i="1" baseline="-25000" dirty="0"/>
              <a:t>E</a:t>
            </a:r>
            <a:r>
              <a:rPr lang="en-US" i="1" dirty="0"/>
              <a:t>=BTIRR</a:t>
            </a:r>
            <a:r>
              <a:rPr lang="en-US" i="1" baseline="-25000" dirty="0"/>
              <a:t>P</a:t>
            </a:r>
            <a:r>
              <a:rPr lang="en-US" i="1" dirty="0"/>
              <a:t> + (BTIRR</a:t>
            </a:r>
            <a:r>
              <a:rPr lang="en-US" i="1" baseline="-25000" dirty="0"/>
              <a:t>P</a:t>
            </a:r>
            <a:r>
              <a:rPr lang="en-US" i="1" dirty="0"/>
              <a:t> – BTIRR</a:t>
            </a:r>
            <a:r>
              <a:rPr lang="en-US" i="1" baseline="-25000" dirty="0"/>
              <a:t>D</a:t>
            </a:r>
            <a:r>
              <a:rPr lang="en-US" i="1" dirty="0"/>
              <a:t>)(D/E) </a:t>
            </a:r>
            <a:endParaRPr lang="en-US" sz="3600" i="1" dirty="0"/>
          </a:p>
          <a:p>
            <a:pPr marL="457200" lvl="1" indent="0">
              <a:buNone/>
            </a:pPr>
            <a:r>
              <a:rPr lang="en-US" sz="2200" i="1" dirty="0"/>
              <a:t>BTIRR</a:t>
            </a:r>
            <a:r>
              <a:rPr lang="en-US" sz="2200" i="1" baseline="-25000" dirty="0"/>
              <a:t>E</a:t>
            </a:r>
            <a:r>
              <a:rPr lang="en-US" sz="2200" dirty="0"/>
              <a:t>: </a:t>
            </a:r>
            <a:r>
              <a:rPr lang="en-US" sz="2200" dirty="0" smtClean="0"/>
              <a:t>Before-tax </a:t>
            </a:r>
            <a:r>
              <a:rPr lang="en-US" sz="2200" dirty="0"/>
              <a:t>return on equity invested</a:t>
            </a:r>
          </a:p>
          <a:p>
            <a:pPr marL="1828800" lvl="1" indent="-1371600">
              <a:buNone/>
            </a:pPr>
            <a:r>
              <a:rPr lang="en-US" sz="2200" i="1" dirty="0"/>
              <a:t>BTIRR</a:t>
            </a:r>
            <a:r>
              <a:rPr lang="en-US" sz="2200" i="1" baseline="-25000" dirty="0"/>
              <a:t>P</a:t>
            </a:r>
            <a:r>
              <a:rPr lang="en-US" sz="2200" dirty="0"/>
              <a:t>: </a:t>
            </a:r>
            <a:r>
              <a:rPr lang="en-US" sz="2200" dirty="0" smtClean="0"/>
              <a:t>Before-tax </a:t>
            </a:r>
            <a:r>
              <a:rPr lang="en-US" sz="2200" dirty="0"/>
              <a:t>return on total investment in the property (debt and equity)</a:t>
            </a:r>
          </a:p>
          <a:p>
            <a:pPr marL="1425575" lvl="1" indent="-1371600">
              <a:buNone/>
            </a:pPr>
            <a:r>
              <a:rPr lang="en-US" sz="2200" i="1" dirty="0"/>
              <a:t> </a:t>
            </a:r>
            <a:r>
              <a:rPr lang="en-US" sz="2200" i="1" dirty="0" smtClean="0"/>
              <a:t>    BTIRR</a:t>
            </a:r>
            <a:r>
              <a:rPr lang="en-US" sz="2200" i="1" baseline="-25000" dirty="0" smtClean="0"/>
              <a:t>D</a:t>
            </a:r>
            <a:r>
              <a:rPr lang="en-US" sz="2200" dirty="0"/>
              <a:t>: </a:t>
            </a:r>
            <a:r>
              <a:rPr lang="en-US" sz="2200" dirty="0" smtClean="0"/>
              <a:t>Before-tax </a:t>
            </a:r>
            <a:r>
              <a:rPr lang="en-US" sz="2200" dirty="0"/>
              <a:t>effective borrowing cost (including points), generally interest rate</a:t>
            </a:r>
          </a:p>
          <a:p>
            <a:pPr marL="457200" lvl="1" indent="0">
              <a:buNone/>
            </a:pPr>
            <a:r>
              <a:rPr lang="en-US" sz="2200" i="1" dirty="0"/>
              <a:t>D/E</a:t>
            </a:r>
            <a:r>
              <a:rPr lang="en-US" sz="2200" dirty="0"/>
              <a:t>: </a:t>
            </a:r>
            <a:r>
              <a:rPr lang="en-US" sz="2200" dirty="0" smtClean="0"/>
              <a:t>Debt </a:t>
            </a:r>
            <a:r>
              <a:rPr lang="en-US" sz="2200" dirty="0"/>
              <a:t>to equity ratio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18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Leverage: Before 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Before-tax equity returns (</a:t>
            </a:r>
            <a:r>
              <a:rPr lang="en-US" sz="2800" i="1" dirty="0"/>
              <a:t>BTIRR</a:t>
            </a:r>
            <a:r>
              <a:rPr lang="en-US" sz="2800" i="1" baseline="-25000" dirty="0"/>
              <a:t>E</a:t>
            </a:r>
            <a:r>
              <a:rPr lang="en-US" sz="2800" dirty="0"/>
              <a:t>) is based on:</a:t>
            </a:r>
          </a:p>
          <a:p>
            <a:pPr lvl="1"/>
            <a:r>
              <a:rPr lang="en-US" sz="2400" i="1" dirty="0"/>
              <a:t>NOI</a:t>
            </a:r>
            <a:r>
              <a:rPr lang="en-US" sz="2400" dirty="0"/>
              <a:t> minus debt service (</a:t>
            </a:r>
            <a:r>
              <a:rPr lang="en-US" sz="2400" i="1" dirty="0"/>
              <a:t>BTCF</a:t>
            </a:r>
            <a:r>
              <a:rPr lang="en-US" sz="2400" i="1" baseline="-25000" dirty="0"/>
              <a:t>E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Before-tax equity reversion (</a:t>
            </a:r>
            <a:r>
              <a:rPr lang="en-US" sz="2400" i="1" dirty="0"/>
              <a:t>BTER</a:t>
            </a:r>
            <a:r>
              <a:rPr lang="en-US" sz="2400" dirty="0"/>
              <a:t>), which is Selling Price (</a:t>
            </a:r>
            <a:r>
              <a:rPr lang="en-US" sz="2400" i="1" dirty="0"/>
              <a:t>SP</a:t>
            </a:r>
            <a:r>
              <a:rPr lang="en-US" sz="2400" dirty="0"/>
              <a:t>) minus any commission and outstanding mortgage balance.</a:t>
            </a:r>
          </a:p>
          <a:p>
            <a:pPr>
              <a:spcBef>
                <a:spcPts val="1800"/>
              </a:spcBef>
            </a:pPr>
            <a:r>
              <a:rPr lang="en-US" sz="2800" dirty="0"/>
              <a:t>The </a:t>
            </a:r>
            <a:r>
              <a:rPr lang="en-US" sz="2800" i="1" dirty="0"/>
              <a:t>BTIRR</a:t>
            </a:r>
            <a:r>
              <a:rPr lang="en-US" sz="2800" i="1" baseline="-25000" dirty="0"/>
              <a:t>E</a:t>
            </a:r>
            <a:r>
              <a:rPr lang="en-US" sz="2800" dirty="0"/>
              <a:t> is then the discount rate that makes the PV of these cash flows equal to the initial equity investment (Price paid – debt</a:t>
            </a:r>
            <a:r>
              <a:rPr lang="en-US" sz="2800" dirty="0" smtClean="0"/>
              <a:t>).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00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334963">
              <a:lnSpc>
                <a:spcPct val="90000"/>
              </a:lnSpc>
            </a:pPr>
            <a:r>
              <a:rPr lang="en-US" sz="3000" dirty="0"/>
              <a:t>An investor’s return objective can be:</a:t>
            </a:r>
          </a:p>
          <a:p>
            <a:pPr marL="1146175" lvl="1" indent="-341313">
              <a:lnSpc>
                <a:spcPct val="90000"/>
              </a:lnSpc>
            </a:pPr>
            <a:r>
              <a:rPr lang="en-US" sz="2600" dirty="0"/>
              <a:t>Price appreciation  </a:t>
            </a:r>
          </a:p>
          <a:p>
            <a:pPr marL="1146175" lvl="1" indent="-341313">
              <a:lnSpc>
                <a:spcPct val="90000"/>
              </a:lnSpc>
            </a:pPr>
            <a:r>
              <a:rPr lang="en-US" sz="2600" dirty="0"/>
              <a:t>Income flow</a:t>
            </a:r>
          </a:p>
          <a:p>
            <a:pPr marL="1146175" lvl="1" indent="-341313">
              <a:lnSpc>
                <a:spcPct val="90000"/>
              </a:lnSpc>
            </a:pPr>
            <a:r>
              <a:rPr lang="en-US" sz="2600" dirty="0"/>
              <a:t>Both</a:t>
            </a:r>
          </a:p>
          <a:p>
            <a:pPr marL="457200" indent="-341313">
              <a:lnSpc>
                <a:spcPct val="90000"/>
              </a:lnSpc>
              <a:spcBef>
                <a:spcPts val="1800"/>
              </a:spcBef>
            </a:pPr>
            <a:r>
              <a:rPr lang="en-US" sz="3000" dirty="0"/>
              <a:t>In addition to direct return objective, and investor may also have other objectives, such as:</a:t>
            </a:r>
          </a:p>
          <a:p>
            <a:pPr marL="1146175" lvl="1" indent="-341313">
              <a:lnSpc>
                <a:spcPct val="90000"/>
              </a:lnSpc>
            </a:pPr>
            <a:r>
              <a:rPr lang="en-US" sz="2600" dirty="0"/>
              <a:t>Taxation</a:t>
            </a:r>
          </a:p>
          <a:p>
            <a:pPr marL="1146175" lvl="1" indent="-341313">
              <a:lnSpc>
                <a:spcPct val="90000"/>
              </a:lnSpc>
            </a:pPr>
            <a:r>
              <a:rPr lang="en-US" sz="2600" dirty="0"/>
              <a:t>Diversification</a:t>
            </a:r>
          </a:p>
          <a:p>
            <a:pPr marL="1146175" lvl="1" indent="-341313">
              <a:lnSpc>
                <a:spcPct val="90000"/>
              </a:lnSpc>
            </a:pPr>
            <a:r>
              <a:rPr lang="en-US" sz="2600" dirty="0"/>
              <a:t>Investment preferences,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74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Leverage: Before 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Before-tax return on total investment or on the property (</a:t>
            </a:r>
            <a:r>
              <a:rPr lang="en-US" sz="2800" i="1" dirty="0"/>
              <a:t>BTIRR</a:t>
            </a:r>
            <a:r>
              <a:rPr lang="en-US" sz="2800" i="1" baseline="-25000" dirty="0"/>
              <a:t>P</a:t>
            </a:r>
            <a:r>
              <a:rPr lang="en-US" sz="2800" dirty="0"/>
              <a:t>) assumes </a:t>
            </a:r>
            <a:r>
              <a:rPr lang="en-US" sz="2800" b="1" i="1" dirty="0"/>
              <a:t>no debt </a:t>
            </a:r>
            <a:r>
              <a:rPr lang="en-US" sz="2800" dirty="0"/>
              <a:t>is used. It is based on:</a:t>
            </a:r>
          </a:p>
          <a:p>
            <a:pPr lvl="1"/>
            <a:r>
              <a:rPr lang="en-US" sz="2400" i="1" dirty="0"/>
              <a:t>NOI</a:t>
            </a:r>
            <a:endParaRPr lang="en-US" sz="2400" dirty="0"/>
          </a:p>
          <a:p>
            <a:pPr lvl="1"/>
            <a:r>
              <a:rPr lang="en-US" sz="2400" dirty="0"/>
              <a:t>Before-tax equity reversion (</a:t>
            </a:r>
            <a:r>
              <a:rPr lang="en-US" sz="2400" i="1" dirty="0"/>
              <a:t>BTER</a:t>
            </a:r>
            <a:r>
              <a:rPr lang="en-US" sz="2400" i="1" baseline="-25000" dirty="0"/>
              <a:t>P</a:t>
            </a:r>
            <a:r>
              <a:rPr lang="en-US" sz="2400" dirty="0"/>
              <a:t>), which is Selling Price (</a:t>
            </a:r>
            <a:r>
              <a:rPr lang="en-US" sz="2400" i="1" dirty="0"/>
              <a:t>SP</a:t>
            </a:r>
            <a:r>
              <a:rPr lang="en-US" sz="2400" dirty="0"/>
              <a:t>) minus any commission.</a:t>
            </a:r>
          </a:p>
          <a:p>
            <a:pPr>
              <a:spcBef>
                <a:spcPts val="1800"/>
              </a:spcBef>
            </a:pPr>
            <a:r>
              <a:rPr lang="en-US" sz="2800" dirty="0"/>
              <a:t>The </a:t>
            </a:r>
            <a:r>
              <a:rPr lang="en-US" sz="2800" i="1" dirty="0"/>
              <a:t>BTIRR</a:t>
            </a:r>
            <a:r>
              <a:rPr lang="en-US" sz="2800" i="1" baseline="-25000" dirty="0"/>
              <a:t>P</a:t>
            </a:r>
            <a:r>
              <a:rPr lang="en-US" sz="2800" dirty="0"/>
              <a:t> is then the discount rate that makes the PV of these cash flows equal to the purchase price of the property.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67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Leverage: Before 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/>
              <a:t>The previous equation shows that as long as</a:t>
            </a:r>
          </a:p>
          <a:p>
            <a:pPr lvl="1">
              <a:spcBef>
                <a:spcPts val="800"/>
              </a:spcBef>
            </a:pPr>
            <a:r>
              <a:rPr lang="en-US" sz="2600" i="1" dirty="0"/>
              <a:t>BTIRR</a:t>
            </a:r>
            <a:r>
              <a:rPr lang="en-US" sz="2600" i="1" baseline="-25000" dirty="0"/>
              <a:t>P</a:t>
            </a:r>
            <a:r>
              <a:rPr lang="en-US" sz="2600" i="1" dirty="0"/>
              <a:t> &gt; BTIRR</a:t>
            </a:r>
            <a:r>
              <a:rPr lang="en-US" sz="2600" i="1" baseline="-25000" dirty="0"/>
              <a:t>D</a:t>
            </a:r>
            <a:r>
              <a:rPr lang="en-US" sz="2600" dirty="0"/>
              <a:t>, then</a:t>
            </a:r>
            <a:r>
              <a:rPr lang="en-US" sz="2600" baseline="-25000" dirty="0"/>
              <a:t> </a:t>
            </a:r>
            <a:r>
              <a:rPr lang="en-US" sz="2600" i="1" dirty="0"/>
              <a:t>BTIRR</a:t>
            </a:r>
            <a:r>
              <a:rPr lang="en-US" sz="2600" i="1" baseline="-25000" dirty="0"/>
              <a:t>E</a:t>
            </a:r>
            <a:r>
              <a:rPr lang="en-US" sz="2600" i="1" dirty="0"/>
              <a:t> &gt; BTIRR</a:t>
            </a:r>
            <a:r>
              <a:rPr lang="en-US" sz="2600" i="1" baseline="-25000" dirty="0"/>
              <a:t>P</a:t>
            </a:r>
            <a:r>
              <a:rPr lang="en-US" sz="2600" baseline="-25000" dirty="0"/>
              <a:t> </a:t>
            </a:r>
          </a:p>
          <a:p>
            <a:pPr lvl="1">
              <a:spcBef>
                <a:spcPts val="800"/>
              </a:spcBef>
            </a:pPr>
            <a:r>
              <a:rPr lang="en-US" sz="2600" dirty="0"/>
              <a:t>This implies increasing </a:t>
            </a:r>
            <a:r>
              <a:rPr lang="en-US" sz="2600" i="1" dirty="0"/>
              <a:t>D/E</a:t>
            </a:r>
            <a:r>
              <a:rPr lang="en-US" sz="2600" dirty="0"/>
              <a:t> will yield positive results to the equity investor</a:t>
            </a:r>
          </a:p>
          <a:p>
            <a:pPr>
              <a:spcBef>
                <a:spcPts val="1800"/>
              </a:spcBef>
            </a:pPr>
            <a:r>
              <a:rPr lang="en-US" sz="3000" dirty="0"/>
              <a:t>But the use of debt is limited by</a:t>
            </a:r>
          </a:p>
          <a:p>
            <a:pPr lvl="1">
              <a:spcBef>
                <a:spcPts val="800"/>
              </a:spcBef>
            </a:pPr>
            <a:r>
              <a:rPr lang="en-US" sz="2600" dirty="0"/>
              <a:t>Debt coverage ratio restrictions</a:t>
            </a:r>
          </a:p>
          <a:p>
            <a:pPr lvl="1">
              <a:spcBef>
                <a:spcPts val="800"/>
              </a:spcBef>
            </a:pPr>
            <a:r>
              <a:rPr lang="en-US" sz="2600" dirty="0"/>
              <a:t>Higher loan to value ratios are riskier to lenders. If the LTV is too high, the interest rates will be higher. </a:t>
            </a:r>
          </a:p>
          <a:p>
            <a:pPr lvl="1">
              <a:spcBef>
                <a:spcPts val="800"/>
              </a:spcBef>
            </a:pPr>
            <a:r>
              <a:rPr lang="en-US" sz="2600" dirty="0"/>
              <a:t>Higher debt levels increase risk to equity investor.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94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Leverage: Before 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Negative financial leverage:</a:t>
            </a:r>
          </a:p>
          <a:p>
            <a:pPr lvl="1"/>
            <a:r>
              <a:rPr lang="en-US" sz="2400" dirty="0"/>
              <a:t>If </a:t>
            </a:r>
            <a:r>
              <a:rPr lang="en-US" sz="2400" i="1" dirty="0"/>
              <a:t>BTIRR</a:t>
            </a:r>
            <a:r>
              <a:rPr lang="en-US" sz="2400" i="1" baseline="-25000" dirty="0"/>
              <a:t>D</a:t>
            </a:r>
            <a:r>
              <a:rPr lang="en-US" sz="2400" i="1" dirty="0"/>
              <a:t> &gt; BTIRR</a:t>
            </a:r>
            <a:r>
              <a:rPr lang="en-US" sz="2400" i="1" baseline="-25000" dirty="0"/>
              <a:t>P</a:t>
            </a:r>
            <a:r>
              <a:rPr lang="en-US" sz="2400" dirty="0"/>
              <a:t>, then</a:t>
            </a:r>
            <a:r>
              <a:rPr lang="en-US" sz="2400" baseline="-25000" dirty="0"/>
              <a:t> </a:t>
            </a:r>
            <a:r>
              <a:rPr lang="en-US" sz="2400" i="1" dirty="0"/>
              <a:t>BTIRR</a:t>
            </a:r>
            <a:r>
              <a:rPr lang="en-US" sz="2400" i="1" baseline="-25000" dirty="0"/>
              <a:t>E</a:t>
            </a:r>
            <a:r>
              <a:rPr lang="en-US" sz="2400" i="1" dirty="0"/>
              <a:t> &lt; BTIRR</a:t>
            </a:r>
            <a:r>
              <a:rPr lang="en-US" sz="2400" i="1" baseline="-25000" dirty="0"/>
              <a:t>P </a:t>
            </a:r>
          </a:p>
          <a:p>
            <a:pPr lvl="1"/>
            <a:r>
              <a:rPr lang="en-US" sz="2400" dirty="0"/>
              <a:t>In this case, the use of debt would reduce the return on equity.</a:t>
            </a:r>
          </a:p>
          <a:p>
            <a:pPr>
              <a:spcBef>
                <a:spcPts val="1200"/>
              </a:spcBef>
            </a:pPr>
            <a:r>
              <a:rPr lang="en-US" sz="2800" b="1" i="1" dirty="0"/>
              <a:t>Since returns on the property is not known for certain, the effect of leverage on equity returns can be positive or negative</a:t>
            </a:r>
            <a:r>
              <a:rPr lang="en-US" sz="2800" dirty="0"/>
              <a:t>.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Basically, leverage amplifies equity returns in good times as well as in bad times!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31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Leverage: After 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Relation between equity and property-level after-tax returns: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i="1" dirty="0"/>
              <a:t>ATIRR</a:t>
            </a:r>
            <a:r>
              <a:rPr lang="en-US" i="1" baseline="-25000" dirty="0"/>
              <a:t>E</a:t>
            </a:r>
            <a:r>
              <a:rPr lang="en-US" i="1" dirty="0"/>
              <a:t>=ATIRR</a:t>
            </a:r>
            <a:r>
              <a:rPr lang="en-US" i="1" baseline="-25000" dirty="0"/>
              <a:t>P</a:t>
            </a:r>
            <a:r>
              <a:rPr lang="en-US" i="1" dirty="0"/>
              <a:t> + (ATIRR</a:t>
            </a:r>
            <a:r>
              <a:rPr lang="en-US" i="1" baseline="-25000" dirty="0"/>
              <a:t>P</a:t>
            </a:r>
            <a:r>
              <a:rPr lang="en-US" i="1" dirty="0"/>
              <a:t> – ATIRR</a:t>
            </a:r>
            <a:r>
              <a:rPr lang="en-US" i="1" baseline="-25000" dirty="0"/>
              <a:t>D</a:t>
            </a:r>
            <a:r>
              <a:rPr lang="en-US" i="1" dirty="0"/>
              <a:t>)(D/E)</a:t>
            </a:r>
          </a:p>
          <a:p>
            <a:pPr marL="457200" lvl="1" indent="0">
              <a:buNone/>
            </a:pPr>
            <a:r>
              <a:rPr lang="en-US" sz="2200" i="1" dirty="0"/>
              <a:t>ATIRR</a:t>
            </a:r>
            <a:r>
              <a:rPr lang="en-US" sz="2200" i="1" baseline="-25000" dirty="0"/>
              <a:t>E</a:t>
            </a:r>
            <a:r>
              <a:rPr lang="en-US" sz="2200" dirty="0"/>
              <a:t>: </a:t>
            </a:r>
            <a:r>
              <a:rPr lang="en-US" sz="2200" dirty="0" smtClean="0"/>
              <a:t>After-tax </a:t>
            </a:r>
            <a:r>
              <a:rPr lang="en-US" sz="2200" dirty="0"/>
              <a:t>return on equity invested</a:t>
            </a:r>
          </a:p>
          <a:p>
            <a:pPr marL="1828800" lvl="1" indent="-1371600">
              <a:buNone/>
            </a:pPr>
            <a:r>
              <a:rPr lang="en-US" sz="2200" i="1" dirty="0"/>
              <a:t>ATIRR</a:t>
            </a:r>
            <a:r>
              <a:rPr lang="en-US" sz="2200" i="1" baseline="-25000" dirty="0"/>
              <a:t>P</a:t>
            </a:r>
            <a:r>
              <a:rPr lang="en-US" sz="2200" dirty="0"/>
              <a:t>: </a:t>
            </a:r>
            <a:r>
              <a:rPr lang="en-US" sz="2200" dirty="0" smtClean="0"/>
              <a:t>After-tax </a:t>
            </a:r>
            <a:r>
              <a:rPr lang="en-US" sz="2200" dirty="0"/>
              <a:t>return on total investment in the property</a:t>
            </a:r>
          </a:p>
          <a:p>
            <a:pPr marL="1828800" lvl="1" indent="-1371600">
              <a:buNone/>
            </a:pPr>
            <a:r>
              <a:rPr lang="en-US" sz="2200" i="1" dirty="0"/>
              <a:t>ATIRR</a:t>
            </a:r>
            <a:r>
              <a:rPr lang="en-US" sz="2200" i="1" baseline="-25000" dirty="0"/>
              <a:t>D</a:t>
            </a:r>
            <a:r>
              <a:rPr lang="en-US" sz="2200" dirty="0"/>
              <a:t>: </a:t>
            </a:r>
            <a:r>
              <a:rPr lang="en-US" sz="2200" dirty="0" smtClean="0"/>
              <a:t>After-tax </a:t>
            </a:r>
            <a:r>
              <a:rPr lang="en-US" sz="2200" dirty="0"/>
              <a:t>effective borrowing cost. </a:t>
            </a:r>
          </a:p>
          <a:p>
            <a:pPr marL="457200" lvl="1" indent="0">
              <a:buNone/>
            </a:pPr>
            <a:r>
              <a:rPr lang="en-US" sz="2200" dirty="0"/>
              <a:t>                	</a:t>
            </a:r>
            <a:r>
              <a:rPr lang="en-US" i="1" dirty="0"/>
              <a:t>ATIRRD=(1-tax rate)*BTIRRD</a:t>
            </a:r>
          </a:p>
          <a:p>
            <a:pPr marL="457200" lvl="1" indent="0">
              <a:buNone/>
            </a:pPr>
            <a:r>
              <a:rPr lang="en-US" sz="2200" i="1" dirty="0"/>
              <a:t>D/E</a:t>
            </a:r>
            <a:r>
              <a:rPr lang="en-US" sz="2200" dirty="0"/>
              <a:t>: </a:t>
            </a:r>
            <a:r>
              <a:rPr lang="en-US" sz="2200" dirty="0" smtClean="0"/>
              <a:t>Debt </a:t>
            </a:r>
            <a:r>
              <a:rPr lang="en-US" sz="2200" dirty="0"/>
              <a:t>to equity ratio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Leverage: After 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After-tax equity returns (</a:t>
            </a:r>
            <a:r>
              <a:rPr lang="en-US" sz="2800" i="1" dirty="0"/>
              <a:t>ATIRR</a:t>
            </a:r>
            <a:r>
              <a:rPr lang="en-US" sz="2800" i="1" baseline="-25000" dirty="0"/>
              <a:t>E</a:t>
            </a:r>
            <a:r>
              <a:rPr lang="en-US" sz="2800" dirty="0"/>
              <a:t>) is based on:</a:t>
            </a:r>
          </a:p>
          <a:p>
            <a:pPr marL="806450" lvl="1" indent="-349250"/>
            <a:r>
              <a:rPr lang="en-US" sz="2400" i="1" dirty="0"/>
              <a:t>ATCFs </a:t>
            </a:r>
            <a:r>
              <a:rPr lang="en-US" sz="2400" dirty="0"/>
              <a:t>computed from </a:t>
            </a:r>
            <a:r>
              <a:rPr lang="en-US" sz="2400" i="1" dirty="0"/>
              <a:t>NOI</a:t>
            </a:r>
          </a:p>
          <a:p>
            <a:pPr marL="806450" lvl="1" indent="-349250"/>
            <a:r>
              <a:rPr lang="en-US" sz="2400" dirty="0"/>
              <a:t>After-tax equity reversion (</a:t>
            </a:r>
            <a:r>
              <a:rPr lang="en-US" sz="2400" i="1" dirty="0"/>
              <a:t>ATER</a:t>
            </a:r>
            <a:r>
              <a:rPr lang="en-US" sz="2400" dirty="0"/>
              <a:t>) computed from </a:t>
            </a:r>
            <a:r>
              <a:rPr lang="en-US" sz="2400" i="1" dirty="0"/>
              <a:t>NSP</a:t>
            </a:r>
            <a:endParaRPr lang="en-US" sz="2400" dirty="0"/>
          </a:p>
          <a:p>
            <a:pPr>
              <a:spcBef>
                <a:spcPts val="1800"/>
              </a:spcBef>
            </a:pPr>
            <a:r>
              <a:rPr lang="en-US" sz="2800" dirty="0"/>
              <a:t>The </a:t>
            </a:r>
            <a:r>
              <a:rPr lang="en-US" sz="2800" i="1" dirty="0"/>
              <a:t>ATIRR</a:t>
            </a:r>
            <a:r>
              <a:rPr lang="en-US" sz="2800" i="1" baseline="-25000" dirty="0"/>
              <a:t>E</a:t>
            </a:r>
            <a:r>
              <a:rPr lang="en-US" sz="2800" dirty="0"/>
              <a:t> is then the discount rate that makes the PV of these cash flows equal to the initial equity investment.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87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Leverage: After 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After-tax return on property (</a:t>
            </a:r>
            <a:r>
              <a:rPr lang="en-US" sz="2800" i="1" dirty="0"/>
              <a:t>ATIRR</a:t>
            </a:r>
            <a:r>
              <a:rPr lang="en-US" sz="2800" i="1" baseline="-25000" dirty="0"/>
              <a:t>P</a:t>
            </a:r>
            <a:r>
              <a:rPr lang="en-US" sz="2800" dirty="0"/>
              <a:t>) assumes again </a:t>
            </a:r>
            <a:r>
              <a:rPr lang="en-US" sz="2800" b="1" i="1" dirty="0"/>
              <a:t>no debt </a:t>
            </a:r>
            <a:r>
              <a:rPr lang="en-US" sz="2800" dirty="0"/>
              <a:t>and is based on:</a:t>
            </a:r>
          </a:p>
          <a:p>
            <a:pPr lvl="1">
              <a:spcBef>
                <a:spcPts val="1200"/>
              </a:spcBef>
            </a:pPr>
            <a:r>
              <a:rPr lang="en-US" sz="2400" i="1" dirty="0"/>
              <a:t>ATCFs </a:t>
            </a:r>
            <a:r>
              <a:rPr lang="en-US" sz="2400" dirty="0"/>
              <a:t>computed from </a:t>
            </a:r>
            <a:r>
              <a:rPr lang="en-US" sz="2400" i="1" dirty="0"/>
              <a:t>NOI (NOI – Income </a:t>
            </a:r>
            <a:r>
              <a:rPr lang="en-US" sz="2400" i="1" dirty="0" smtClean="0"/>
              <a:t>Tax)</a:t>
            </a:r>
          </a:p>
          <a:p>
            <a:pPr marL="914400" lvl="2" indent="0">
              <a:buNone/>
            </a:pPr>
            <a:r>
              <a:rPr lang="en-US" sz="2200" i="1" dirty="0" smtClean="0"/>
              <a:t>               Income Tax = (NOI – Depreciation)</a:t>
            </a:r>
            <a:r>
              <a:rPr lang="en-US" sz="2200" i="1" dirty="0" err="1" smtClean="0"/>
              <a:t>xTax</a:t>
            </a:r>
            <a:r>
              <a:rPr lang="en-US" sz="2200" i="1" dirty="0" smtClean="0"/>
              <a:t> Rate</a:t>
            </a:r>
          </a:p>
          <a:p>
            <a:pPr lvl="1"/>
            <a:r>
              <a:rPr lang="en-US" sz="2400" dirty="0" smtClean="0"/>
              <a:t>After-tax </a:t>
            </a:r>
            <a:r>
              <a:rPr lang="en-US" sz="2400" dirty="0"/>
              <a:t>equity reversion (</a:t>
            </a:r>
            <a:r>
              <a:rPr lang="en-US" sz="2400" i="1" dirty="0"/>
              <a:t>ATER</a:t>
            </a:r>
            <a:r>
              <a:rPr lang="en-US" sz="2400" dirty="0"/>
              <a:t>) computed from </a:t>
            </a:r>
            <a:r>
              <a:rPr lang="en-US" sz="2400" i="1" dirty="0"/>
              <a:t>NSP (NSP – CG Tax – RDEP Tax)</a:t>
            </a:r>
            <a:endParaRPr lang="en-US" sz="2400" dirty="0"/>
          </a:p>
          <a:p>
            <a:pPr>
              <a:spcBef>
                <a:spcPts val="2400"/>
              </a:spcBef>
            </a:pPr>
            <a:r>
              <a:rPr lang="en-US" sz="2800" dirty="0"/>
              <a:t>The </a:t>
            </a:r>
            <a:r>
              <a:rPr lang="en-US" sz="2800" i="1" dirty="0"/>
              <a:t>ATIRR</a:t>
            </a:r>
            <a:r>
              <a:rPr lang="en-US" sz="2800" i="1" baseline="-25000" dirty="0"/>
              <a:t>P</a:t>
            </a:r>
            <a:r>
              <a:rPr lang="en-US" sz="2800" dirty="0"/>
              <a:t> is then the discount rate that makes the PV of these cash flows equal to the purchase price of the property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79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Leverage: After Tax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1" y="1825624"/>
                <a:ext cx="10515599" cy="458862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Break-even interest rate:</a:t>
                </a:r>
              </a:p>
              <a:p>
                <a:pPr marL="349250" lvl="1" indent="0">
                  <a:spcBef>
                    <a:spcPts val="300"/>
                  </a:spcBef>
                  <a:buNone/>
                </a:pPr>
                <a:r>
                  <a:rPr lang="en-US" sz="2200" dirty="0"/>
                  <a:t>Maximum before-tax interest rate that will eliminate benefits from financial leverage.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dirty="0"/>
                  <a:t>That is the interest rate that makes:</a:t>
                </a:r>
              </a:p>
              <a:p>
                <a:pPr marL="0" indent="0">
                  <a:buNone/>
                </a:pPr>
                <a:r>
                  <a:rPr lang="en-US" dirty="0"/>
                  <a:t>		    </a:t>
                </a:r>
                <a:r>
                  <a:rPr lang="en-US" i="1" dirty="0"/>
                  <a:t>ATIRR</a:t>
                </a:r>
                <a:r>
                  <a:rPr lang="en-US" i="1" baseline="-25000" dirty="0"/>
                  <a:t>D</a:t>
                </a:r>
                <a:r>
                  <a:rPr lang="en-US" i="1" dirty="0"/>
                  <a:t>= ATIRR</a:t>
                </a:r>
                <a:r>
                  <a:rPr lang="en-US" i="1" baseline="-25000" dirty="0"/>
                  <a:t>P</a:t>
                </a:r>
                <a:endParaRPr lang="en-US" i="1" dirty="0"/>
              </a:p>
              <a:p>
                <a:pPr>
                  <a:spcBef>
                    <a:spcPts val="1200"/>
                  </a:spcBef>
                </a:pPr>
                <a:r>
                  <a:rPr lang="en-US" dirty="0"/>
                  <a:t>Remember, </a:t>
                </a:r>
                <a:r>
                  <a:rPr lang="en-US" i="1" dirty="0"/>
                  <a:t>ATIRR</a:t>
                </a:r>
                <a:r>
                  <a:rPr lang="en-US" i="1" baseline="-25000" dirty="0"/>
                  <a:t>D</a:t>
                </a:r>
                <a:r>
                  <a:rPr lang="en-US" i="1" dirty="0"/>
                  <a:t>= BTIRR</a:t>
                </a:r>
                <a:r>
                  <a:rPr lang="en-US" i="1" baseline="-25000" dirty="0"/>
                  <a:t>D</a:t>
                </a:r>
                <a:r>
                  <a:rPr lang="en-US" i="1" dirty="0"/>
                  <a:t>(1-t)</a:t>
                </a:r>
                <a:endParaRPr lang="en-US" i="1" baseline="-25000" dirty="0"/>
              </a:p>
              <a:p>
                <a:pPr>
                  <a:spcBef>
                    <a:spcPts val="1200"/>
                  </a:spcBef>
                </a:pPr>
                <a:r>
                  <a:rPr lang="en-US" dirty="0"/>
                  <a:t>Therefore, the break-even interest rate is:  </a:t>
                </a:r>
              </a:p>
              <a:p>
                <a:pPr marL="1947863" indent="0">
                  <a:buNone/>
                </a:pPr>
                <a14:m>
                  <m:oMath xmlns:m="http://schemas.openxmlformats.org/officeDocument/2006/math" xmlns="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𝐵𝑇𝐼𝑅𝑅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𝐴𝑇𝐼𝑅𝑅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dirty="0"/>
                  <a:t> 	</a:t>
                </a:r>
              </a:p>
              <a:p>
                <a:r>
                  <a:rPr lang="en-US" dirty="0"/>
                  <a:t>Break-even interest rate is not affected by LTV.</a:t>
                </a:r>
              </a:p>
              <a:p>
                <a:pPr marL="0" indent="0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1" y="1825624"/>
                <a:ext cx="10515599" cy="4588623"/>
              </a:xfrm>
              <a:blipFill rotWithShape="0">
                <a:blip r:embed="rId2"/>
                <a:stretch>
                  <a:fillRect l="-1101" t="-26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17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Leverage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Example</a:t>
            </a:r>
          </a:p>
          <a:p>
            <a:pPr marL="347663" lvl="1" indent="0">
              <a:buNone/>
            </a:pPr>
            <a:r>
              <a:rPr lang="en-US" sz="2400" dirty="0"/>
              <a:t>See </a:t>
            </a:r>
            <a:r>
              <a:rPr lang="en-US" sz="2400" dirty="0" smtClean="0"/>
              <a:t>spreadsheet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0908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Leverage on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2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cs typeface="Times New Roman" pitchFamily="18" charset="0"/>
              </a:rPr>
              <a:t>Leverage always increases the risk of the equity investment.</a:t>
            </a:r>
            <a:r>
              <a:rPr lang="en-US" sz="2800" dirty="0"/>
              <a:t> </a:t>
            </a:r>
          </a:p>
          <a:p>
            <a:pPr marL="746125" lvl="1" indent="-288925">
              <a:buClr>
                <a:schemeClr val="tx2"/>
              </a:buClr>
              <a:buSzPct val="110000"/>
              <a:buFont typeface="Arial" panose="020B0604020202020204" pitchFamily="34" charset="0"/>
              <a:buChar char="–"/>
              <a:defRPr/>
            </a:pPr>
            <a:r>
              <a:rPr lang="en-US" sz="2400" dirty="0"/>
              <a:t>Under the optimistic scenarios, levered IRR &gt; unlevered IRR, while under the pessimistic scenarios, levered IRR &lt; unlevered IRR.  </a:t>
            </a:r>
          </a:p>
          <a:p>
            <a:pPr marL="746125" lvl="1" indent="-288925">
              <a:buClr>
                <a:schemeClr val="tx2"/>
              </a:buClr>
              <a:buSzPct val="110000"/>
              <a:buFont typeface="Arial" panose="020B0604020202020204" pitchFamily="34" charset="0"/>
              <a:buChar char="–"/>
              <a:defRPr/>
            </a:pPr>
            <a:r>
              <a:rPr lang="en-US" sz="2400" dirty="0"/>
              <a:t>Thus, the levered case has a higher variance or volatility of equity returns</a:t>
            </a:r>
            <a:endParaRPr lang="en-US" sz="2400" dirty="0">
              <a:cs typeface="Times New Roman" pitchFamily="18" charset="0"/>
            </a:endParaRPr>
          </a:p>
          <a:p>
            <a:pPr>
              <a:spcBef>
                <a:spcPts val="1200"/>
              </a:spcBef>
              <a:buClr>
                <a:schemeClr val="tx2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The more you borrow, the higher LTV is, hence the higher interest rate is due to increased </a:t>
            </a:r>
            <a:r>
              <a:rPr lang="en-US" sz="2800" b="1" i="1" dirty="0"/>
              <a:t>default risk</a:t>
            </a:r>
            <a:r>
              <a:rPr lang="en-US" sz="2800" dirty="0"/>
              <a:t>.</a:t>
            </a:r>
            <a:endParaRPr lang="en-US" sz="2800" dirty="0">
              <a:solidFill>
                <a:schemeClr val="tx2"/>
              </a:solidFill>
              <a:cs typeface="Times New Roman" pitchFamily="18" charset="0"/>
            </a:endParaRPr>
          </a:p>
          <a:p>
            <a:pPr marL="746125" lvl="1" indent="-288925">
              <a:buClr>
                <a:schemeClr val="tx2"/>
              </a:buClr>
              <a:buSzPct val="110000"/>
              <a:buFont typeface="Arial" panose="020B0604020202020204" pitchFamily="34" charset="0"/>
              <a:buChar char="–"/>
              <a:defRPr/>
            </a:pPr>
            <a:r>
              <a:rPr lang="en-US" sz="2400" dirty="0">
                <a:cs typeface="Times New Roman" pitchFamily="18" charset="0"/>
              </a:rPr>
              <a:t>Arises from possibility of the borrower defaulting on their loan obligations and ultimately losing the property to the lender</a:t>
            </a:r>
            <a:r>
              <a:rPr lang="en-US" sz="2400" dirty="0" smtClean="0">
                <a:cs typeface="Times New Roman" pitchFamily="18" charset="0"/>
              </a:rPr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0143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Leverage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8463" indent="-398463">
              <a:spcBef>
                <a:spcPts val="1200"/>
              </a:spcBef>
            </a:pPr>
            <a:r>
              <a:rPr lang="en-US" sz="2800" dirty="0"/>
              <a:t>With </a:t>
            </a:r>
            <a:r>
              <a:rPr lang="en-US" sz="2800" b="1" i="1" dirty="0"/>
              <a:t>higher leverage</a:t>
            </a:r>
            <a:r>
              <a:rPr lang="en-US" sz="2800" dirty="0"/>
              <a:t>, equity investor will bear </a:t>
            </a:r>
            <a:r>
              <a:rPr lang="en-US" sz="2800" b="1" i="1" dirty="0"/>
              <a:t>more financial risk </a:t>
            </a:r>
            <a:r>
              <a:rPr lang="en-US" sz="2800" dirty="0"/>
              <a:t>and as such, deserves the higher returns they expect if things work out well.</a:t>
            </a:r>
          </a:p>
          <a:p>
            <a:pPr marL="398463" indent="-398463">
              <a:spcBef>
                <a:spcPts val="1200"/>
              </a:spcBef>
            </a:pPr>
            <a:r>
              <a:rPr lang="en-US" sz="2800" dirty="0"/>
              <a:t>But equity investors should also expect poorer returns during difficult economic conditions, such as recessions.</a:t>
            </a:r>
          </a:p>
          <a:p>
            <a:pPr marL="398463" indent="-398463">
              <a:spcBef>
                <a:spcPts val="1200"/>
              </a:spcBef>
            </a:pPr>
            <a:r>
              <a:rPr lang="en-US" sz="2800" dirty="0"/>
              <a:t>This analysis was popularized by the famous “Proposition I” in Modigliani and Miller’s Nobel Prize winning theory (1958).</a:t>
            </a:r>
          </a:p>
          <a:p>
            <a:pPr marL="914400" lvl="1" indent="-341313"/>
            <a:r>
              <a:rPr lang="en-US" sz="2400" b="1" i="1" dirty="0"/>
              <a:t>Leverage does not affect asset value</a:t>
            </a:r>
            <a:r>
              <a:rPr lang="en-US" sz="2400" dirty="0"/>
              <a:t>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45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indent="-349250">
              <a:lnSpc>
                <a:spcPct val="90000"/>
              </a:lnSpc>
              <a:spcBef>
                <a:spcPts val="1200"/>
              </a:spcBef>
            </a:pPr>
            <a:r>
              <a:rPr lang="en-US" sz="2800" dirty="0"/>
              <a:t>An investor’s return objectives can generally be narrowed down to that of </a:t>
            </a:r>
            <a:r>
              <a:rPr lang="en-US" sz="2800" b="1" i="1" dirty="0"/>
              <a:t>wealth maximization</a:t>
            </a:r>
            <a:r>
              <a:rPr lang="en-US" sz="2800" dirty="0"/>
              <a:t>.</a:t>
            </a:r>
          </a:p>
          <a:p>
            <a:pPr marL="349250" indent="-349250">
              <a:lnSpc>
                <a:spcPct val="90000"/>
              </a:lnSpc>
              <a:spcBef>
                <a:spcPts val="1200"/>
              </a:spcBef>
            </a:pPr>
            <a:r>
              <a:rPr lang="en-US" sz="2800" dirty="0"/>
              <a:t>In general, real estate investors (like any other investors) seek to </a:t>
            </a:r>
            <a:r>
              <a:rPr lang="en-US" sz="2800" b="1" i="1" dirty="0"/>
              <a:t>accumulate wealth while</a:t>
            </a:r>
            <a:r>
              <a:rPr lang="en-US" sz="2800" dirty="0"/>
              <a:t> </a:t>
            </a:r>
            <a:r>
              <a:rPr lang="en-US" sz="2800" b="1" i="1" dirty="0"/>
              <a:t>minimizing</a:t>
            </a:r>
            <a:r>
              <a:rPr lang="en-US" sz="2800" dirty="0"/>
              <a:t> the amount of </a:t>
            </a:r>
            <a:r>
              <a:rPr lang="en-US" sz="2800" b="1" i="1" dirty="0"/>
              <a:t>risk</a:t>
            </a:r>
            <a:r>
              <a:rPr lang="en-US" sz="2800" dirty="0"/>
              <a:t> they face</a:t>
            </a:r>
            <a:r>
              <a:rPr lang="en-US" dirty="0"/>
              <a:t>.</a:t>
            </a:r>
          </a:p>
          <a:p>
            <a:pPr marL="349250" indent="-349250">
              <a:lnSpc>
                <a:spcPct val="90000"/>
              </a:lnSpc>
              <a:spcBef>
                <a:spcPts val="1200"/>
              </a:spcBef>
            </a:pPr>
            <a:r>
              <a:rPr lang="en-US" sz="2800" dirty="0"/>
              <a:t>However, wealth maximization requires that the analysis be conducted at the portfolio level.</a:t>
            </a:r>
          </a:p>
          <a:p>
            <a:pPr marL="857250" lvl="1" indent="-334963">
              <a:lnSpc>
                <a:spcPct val="90000"/>
              </a:lnSpc>
            </a:pPr>
            <a:r>
              <a:rPr lang="en-US" sz="2400" dirty="0"/>
              <a:t>The analyst should consider how the investment affects the </a:t>
            </a:r>
            <a:r>
              <a:rPr lang="en-US" sz="2400" b="1" i="1" dirty="0"/>
              <a:t>performance of </a:t>
            </a:r>
            <a:r>
              <a:rPr lang="en-US" sz="2400" dirty="0"/>
              <a:t>the investor’s entire </a:t>
            </a:r>
            <a:r>
              <a:rPr lang="en-US" sz="2400" b="1" i="1" dirty="0"/>
              <a:t>portfolio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7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Financing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CPMs</a:t>
            </a:r>
            <a:r>
              <a:rPr lang="en-US" dirty="0"/>
              <a:t> are </a:t>
            </a:r>
            <a:r>
              <a:rPr lang="en-US" b="1" i="1" dirty="0"/>
              <a:t>rarely ideal </a:t>
            </a:r>
            <a:r>
              <a:rPr lang="en-US" dirty="0"/>
              <a:t>for most commercial properties.</a:t>
            </a:r>
          </a:p>
          <a:p>
            <a:pPr lvl="1"/>
            <a:r>
              <a:rPr lang="en-US" sz="2200" dirty="0"/>
              <a:t>Mismatch between property income in the early years and constant payments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smtClean="0"/>
              <a:t>Loan tenor not long enough to fully amortize the loan</a:t>
            </a:r>
            <a:endParaRPr lang="en-US" sz="2200" dirty="0"/>
          </a:p>
          <a:p>
            <a:pPr>
              <a:spcBef>
                <a:spcPts val="1200"/>
              </a:spcBef>
            </a:pPr>
            <a:r>
              <a:rPr lang="en-US" dirty="0" smtClean="0"/>
              <a:t>Often, income </a:t>
            </a:r>
            <a:r>
              <a:rPr lang="en-US" dirty="0"/>
              <a:t>is expected to increase</a:t>
            </a:r>
          </a:p>
          <a:p>
            <a:pPr lvl="1"/>
            <a:r>
              <a:rPr lang="en-US" sz="2200" dirty="0"/>
              <a:t>Inflation effects</a:t>
            </a:r>
          </a:p>
          <a:p>
            <a:pPr lvl="1"/>
            <a:r>
              <a:rPr lang="en-US" sz="2200" dirty="0"/>
              <a:t>New building not fully leased when loan is made</a:t>
            </a:r>
          </a:p>
          <a:p>
            <a:pPr lvl="1"/>
            <a:r>
              <a:rPr lang="en-US" sz="2200" dirty="0"/>
              <a:t>Leases may be below market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These result </a:t>
            </a:r>
            <a:r>
              <a:rPr lang="en-US" dirty="0"/>
              <a:t>in different loan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7133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Financing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Standard permanent first-lien loans</a:t>
            </a:r>
          </a:p>
          <a:p>
            <a:pPr>
              <a:spcBef>
                <a:spcPts val="1200"/>
              </a:spcBef>
            </a:pPr>
            <a:r>
              <a:rPr lang="en-US" dirty="0"/>
              <a:t>IO and accrual loans</a:t>
            </a:r>
          </a:p>
          <a:p>
            <a:pPr>
              <a:spcBef>
                <a:spcPts val="1200"/>
              </a:spcBef>
            </a:pPr>
            <a:r>
              <a:rPr lang="en-US" dirty="0"/>
              <a:t>Equity-participation loans</a:t>
            </a:r>
          </a:p>
          <a:p>
            <a:pPr>
              <a:spcBef>
                <a:spcPts val="1200"/>
              </a:spcBef>
            </a:pPr>
            <a:r>
              <a:rPr lang="en-US" dirty="0"/>
              <a:t>Convertible loans</a:t>
            </a:r>
          </a:p>
          <a:p>
            <a:pPr>
              <a:spcBef>
                <a:spcPts val="1200"/>
              </a:spcBef>
            </a:pPr>
            <a:r>
              <a:rPr lang="en-US" dirty="0"/>
              <a:t>Mezzanine loans</a:t>
            </a:r>
          </a:p>
          <a:p>
            <a:pPr>
              <a:spcBef>
                <a:spcPts val="1200"/>
              </a:spcBef>
            </a:pPr>
            <a:r>
              <a:rPr lang="en-US" dirty="0"/>
              <a:t>Preferred </a:t>
            </a:r>
            <a:r>
              <a:rPr lang="en-US" dirty="0" smtClean="0"/>
              <a:t>equity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7748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Remember, investment decision is ex ante.</a:t>
            </a:r>
            <a:endParaRPr lang="en-US" sz="2000" dirty="0"/>
          </a:p>
          <a:p>
            <a:pPr lvl="1">
              <a:spcBef>
                <a:spcPts val="300"/>
              </a:spcBef>
            </a:pPr>
            <a:r>
              <a:rPr lang="en-US" sz="2200" dirty="0"/>
              <a:t>It is conditioned on information available when the investment was made.</a:t>
            </a:r>
          </a:p>
          <a:p>
            <a:r>
              <a:rPr lang="en-US" dirty="0"/>
              <a:t>No matter how precise the analysis, it is almost certain that realized returns will be different from expected returns.</a:t>
            </a:r>
          </a:p>
          <a:p>
            <a:r>
              <a:rPr lang="en-US" dirty="0"/>
              <a:t>The question is by how much has performance deviated from expectation.</a:t>
            </a:r>
          </a:p>
          <a:p>
            <a:r>
              <a:rPr lang="en-US" dirty="0"/>
              <a:t>Most importantly, how will investment perform going forward given new market conditions? </a:t>
            </a:r>
          </a:p>
          <a:p>
            <a:r>
              <a:rPr lang="en-US" dirty="0"/>
              <a:t>Sooner or later, you will have to decide about the future of the investment.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6130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Disposition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379538" algn="l"/>
              </a:tabLst>
            </a:pPr>
            <a:r>
              <a:rPr lang="en-US" dirty="0"/>
              <a:t>Thus, investors should </a:t>
            </a:r>
            <a:r>
              <a:rPr lang="en-US" b="1" i="1" dirty="0"/>
              <a:t>periodically evaluate </a:t>
            </a:r>
            <a:r>
              <a:rPr lang="en-US" dirty="0"/>
              <a:t>the optimality of the investment.</a:t>
            </a:r>
          </a:p>
          <a:p>
            <a:pPr>
              <a:spcBef>
                <a:spcPts val="1200"/>
              </a:spcBef>
              <a:tabLst>
                <a:tab pos="1379538" algn="l"/>
              </a:tabLst>
            </a:pPr>
            <a:r>
              <a:rPr lang="en-US" dirty="0"/>
              <a:t>Factors that may lead to the disposal of a real estate investment include:</a:t>
            </a:r>
          </a:p>
          <a:p>
            <a:pPr lvl="1">
              <a:tabLst>
                <a:tab pos="1379538" algn="l"/>
              </a:tabLst>
            </a:pPr>
            <a:r>
              <a:rPr lang="en-US" sz="2200" b="1" i="1" dirty="0"/>
              <a:t>Unrealized expectations </a:t>
            </a:r>
            <a:r>
              <a:rPr lang="en-US" sz="2200" dirty="0"/>
              <a:t>due to low or no market rent growth, higher operating expenses, or changes in tax laws may affect performance.</a:t>
            </a:r>
          </a:p>
          <a:p>
            <a:pPr lvl="1">
              <a:tabLst>
                <a:tab pos="1379538" algn="l"/>
              </a:tabLst>
            </a:pPr>
            <a:r>
              <a:rPr lang="en-US" sz="2200" b="1" i="1" dirty="0"/>
              <a:t>Equity built up </a:t>
            </a:r>
            <a:r>
              <a:rPr lang="en-US" sz="2200" dirty="0"/>
              <a:t>over time could be redeployed to buy additional properties and diversify portfolio. </a:t>
            </a:r>
          </a:p>
          <a:p>
            <a:pPr lvl="1">
              <a:tabLst>
                <a:tab pos="1379538" algn="l"/>
              </a:tabLst>
            </a:pPr>
            <a:r>
              <a:rPr lang="en-US" sz="2200" b="1" i="1" dirty="0"/>
              <a:t>Reduced interest payments </a:t>
            </a:r>
            <a:r>
              <a:rPr lang="en-US" sz="2200" dirty="0"/>
              <a:t>and lower tax deductions may render the investment unattractive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6604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Disposition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Disposition decision should not be based on past performance.</a:t>
            </a:r>
          </a:p>
          <a:p>
            <a:pPr marL="798513" lvl="1" indent="-341313"/>
            <a:r>
              <a:rPr lang="en-US" sz="2400" dirty="0"/>
              <a:t>Historic returns are not necessarily a good predictor of future returns.</a:t>
            </a:r>
          </a:p>
          <a:p>
            <a:pPr marL="398463" indent="-341313">
              <a:spcBef>
                <a:spcPts val="1200"/>
              </a:spcBef>
            </a:pPr>
            <a:r>
              <a:rPr lang="en-US" sz="2800" dirty="0"/>
              <a:t>Disposition decision should rather consider:</a:t>
            </a:r>
          </a:p>
          <a:p>
            <a:pPr marL="862013" lvl="1" indent="-290513">
              <a:tabLst>
                <a:tab pos="914400" algn="l"/>
              </a:tabLst>
            </a:pPr>
            <a:r>
              <a:rPr lang="en-US" sz="2600" dirty="0"/>
              <a:t>Net proceeds if the property is sold today?</a:t>
            </a:r>
          </a:p>
          <a:p>
            <a:pPr marL="862013" lvl="1" indent="-290513">
              <a:tabLst>
                <a:tab pos="914400" algn="l"/>
              </a:tabLst>
            </a:pPr>
            <a:r>
              <a:rPr lang="en-US" sz="2600" dirty="0"/>
              <a:t>Future expected performance of the property for the current investor if not sold?</a:t>
            </a:r>
          </a:p>
          <a:p>
            <a:pPr marL="862013" lvl="1" indent="-290513">
              <a:tabLst>
                <a:tab pos="914400" algn="l"/>
              </a:tabLst>
            </a:pPr>
            <a:r>
              <a:rPr lang="en-US" sz="2600" dirty="0"/>
              <a:t>Alternative real estate and non-real estate investments available to the investor.</a:t>
            </a:r>
          </a:p>
          <a:p>
            <a:pPr marL="0" indent="0">
              <a:buNone/>
              <a:tabLst>
                <a:tab pos="1379538" algn="l"/>
              </a:tabLst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7797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Disposition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Generally, real estate </a:t>
            </a:r>
            <a:r>
              <a:rPr lang="en-US" b="1" i="1" dirty="0"/>
              <a:t>disposition analysis is similar to investment analysis</a:t>
            </a:r>
            <a:r>
              <a:rPr lang="en-US" dirty="0"/>
              <a:t>.</a:t>
            </a:r>
          </a:p>
          <a:p>
            <a:r>
              <a:rPr lang="en-US" dirty="0"/>
              <a:t>The basic question is whether the </a:t>
            </a:r>
            <a:r>
              <a:rPr lang="en-US" b="1" i="1" dirty="0"/>
              <a:t>property still a good investment </a:t>
            </a:r>
            <a:r>
              <a:rPr lang="en-US" dirty="0"/>
              <a:t>given changes in market conditions and/or investor needs.</a:t>
            </a:r>
          </a:p>
          <a:p>
            <a:r>
              <a:rPr lang="en-US" dirty="0"/>
              <a:t>It requires comparing expected future benefits and costs today.</a:t>
            </a:r>
          </a:p>
          <a:p>
            <a:pPr marL="398463" indent="-341313"/>
            <a:r>
              <a:rPr lang="en-US" dirty="0"/>
              <a:t>Even though past performance should not matter, it may allow more accurate forecasts of expenses (operating and capex) and consideration of any management issues.</a:t>
            </a:r>
          </a:p>
          <a:p>
            <a:pPr marL="0" indent="0">
              <a:buNone/>
              <a:tabLst>
                <a:tab pos="1379538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8675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Disposition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evaluating the </a:t>
            </a:r>
            <a:r>
              <a:rPr lang="en-US" b="1" i="1" dirty="0"/>
              <a:t>disposition</a:t>
            </a:r>
            <a:r>
              <a:rPr lang="en-US" dirty="0"/>
              <a:t> of a property, </a:t>
            </a:r>
            <a:r>
              <a:rPr lang="en-US" b="1" i="1" dirty="0"/>
              <a:t>expected cash flows should be adjusted </a:t>
            </a:r>
            <a:r>
              <a:rPr lang="en-US" dirty="0"/>
              <a:t>for:</a:t>
            </a:r>
          </a:p>
          <a:p>
            <a:pPr marL="798513" lvl="1" indent="-341313"/>
            <a:r>
              <a:rPr lang="en-US" sz="2200" dirty="0"/>
              <a:t>New rental income growth rate and vacancy assumptions</a:t>
            </a:r>
          </a:p>
          <a:p>
            <a:pPr marL="798513" lvl="1" indent="-341313"/>
            <a:r>
              <a:rPr lang="en-US" sz="2200" dirty="0"/>
              <a:t>Adjusted operating expenses</a:t>
            </a:r>
          </a:p>
          <a:p>
            <a:pPr marL="798513" lvl="1" indent="-341313"/>
            <a:r>
              <a:rPr lang="en-US" sz="2200" dirty="0"/>
              <a:t>Original cost and depreciation stay in place if no changes in laws</a:t>
            </a:r>
          </a:p>
          <a:p>
            <a:pPr marL="798513" lvl="1" indent="-341313"/>
            <a:r>
              <a:rPr lang="en-US" sz="2200" dirty="0"/>
              <a:t>Tax rates remain the same unless new current laws have been enacted</a:t>
            </a:r>
          </a:p>
          <a:p>
            <a:pPr marL="798513" lvl="1" indent="-341313"/>
            <a:r>
              <a:rPr lang="en-US" sz="2200" dirty="0"/>
              <a:t>Mortgage and interest stay the same</a:t>
            </a:r>
          </a:p>
          <a:p>
            <a:pPr marL="798513" lvl="1" indent="-341313"/>
            <a:r>
              <a:rPr lang="en-US" sz="2200" dirty="0"/>
              <a:t>Find the expected future sale price of the </a:t>
            </a:r>
            <a:r>
              <a:rPr lang="en-US" sz="2200" dirty="0" smtClean="0"/>
              <a:t>property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1056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Suppose an investor will net today $100,000 (after all taxes, expenses, and repayment of the mortgage) if the property is sold. How should the investor approach the sale or keep decision?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800" b="1" dirty="0"/>
              <a:t>Basic question: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dirty="0"/>
              <a:t>Can the money be reinvested and earn a greater return than if the property is not sold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1267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future expected net cash flows for a 3-year holding period are</a:t>
            </a:r>
          </a:p>
          <a:p>
            <a:pPr marL="457200" lvl="1" indent="0">
              <a:buNone/>
            </a:pPr>
            <a:r>
              <a:rPr lang="en-US" sz="2200" dirty="0"/>
              <a:t>ATCF</a:t>
            </a:r>
            <a:r>
              <a:rPr lang="en-US" sz="2200" baseline="-25000" dirty="0"/>
              <a:t>0 </a:t>
            </a:r>
            <a:r>
              <a:rPr lang="en-US" sz="2200" dirty="0"/>
              <a:t>= ($100,000)</a:t>
            </a:r>
          </a:p>
          <a:p>
            <a:pPr marL="457200" lvl="1" indent="0">
              <a:buNone/>
            </a:pPr>
            <a:r>
              <a:rPr lang="en-US" sz="2200" dirty="0"/>
              <a:t>ATCF</a:t>
            </a:r>
            <a:r>
              <a:rPr lang="en-US" sz="2200" baseline="-25000" dirty="0"/>
              <a:t>1</a:t>
            </a:r>
            <a:r>
              <a:rPr lang="en-US" sz="2200" dirty="0"/>
              <a:t> = $10,000</a:t>
            </a:r>
          </a:p>
          <a:p>
            <a:pPr marL="457200" lvl="1" indent="0">
              <a:buNone/>
            </a:pPr>
            <a:r>
              <a:rPr lang="en-US" sz="2200" dirty="0"/>
              <a:t>ATCF</a:t>
            </a:r>
            <a:r>
              <a:rPr lang="en-US" sz="2200" baseline="-25000" dirty="0"/>
              <a:t>2</a:t>
            </a:r>
            <a:r>
              <a:rPr lang="en-US" sz="2200" dirty="0"/>
              <a:t> = $11,000</a:t>
            </a:r>
          </a:p>
          <a:p>
            <a:pPr marL="457200" lvl="1" indent="0">
              <a:buNone/>
            </a:pPr>
            <a:r>
              <a:rPr lang="en-US" sz="2200" dirty="0"/>
              <a:t>ATCF</a:t>
            </a:r>
            <a:r>
              <a:rPr lang="en-US" sz="2200" baseline="-25000" dirty="0"/>
              <a:t>3</a:t>
            </a:r>
            <a:r>
              <a:rPr lang="en-US" sz="2200" dirty="0"/>
              <a:t> = $12,000</a:t>
            </a:r>
          </a:p>
          <a:p>
            <a:pPr marL="457200" lvl="1" indent="0">
              <a:buNone/>
            </a:pPr>
            <a:r>
              <a:rPr lang="en-US" sz="2200" dirty="0"/>
              <a:t>ATCF</a:t>
            </a:r>
            <a:r>
              <a:rPr lang="en-US" sz="2200" baseline="-25000" dirty="0"/>
              <a:t>3</a:t>
            </a:r>
            <a:r>
              <a:rPr lang="en-US" sz="2200" dirty="0"/>
              <a:t>(sale) = $103,000</a:t>
            </a:r>
          </a:p>
          <a:p>
            <a:pPr marL="457200" lvl="1" indent="0">
              <a:buNone/>
            </a:pPr>
            <a:r>
              <a:rPr lang="en-US" sz="2200" dirty="0"/>
              <a:t>Compute IRR = 11.82%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8550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The ATIRR = 11.82% is what the investor gives up by selling the property and taking $100,000 today.</a:t>
            </a:r>
          </a:p>
          <a:p>
            <a:pPr>
              <a:spcBef>
                <a:spcPts val="1200"/>
              </a:spcBef>
            </a:pPr>
            <a:r>
              <a:rPr lang="en-US" dirty="0"/>
              <a:t>Is there an investment of comparable risk that can earn a greater ATIRR?</a:t>
            </a:r>
          </a:p>
          <a:p>
            <a:pPr lvl="1"/>
            <a:r>
              <a:rPr lang="en-US" sz="2200" dirty="0"/>
              <a:t>If yes, the sale is justified. </a:t>
            </a:r>
          </a:p>
          <a:p>
            <a:pPr lvl="1"/>
            <a:r>
              <a:rPr lang="en-US" sz="2200" dirty="0"/>
              <a:t>If not, property should not be sold.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37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Investing?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Investing</a:t>
            </a:r>
            <a:r>
              <a:rPr lang="en-US" sz="2800" i="1" dirty="0"/>
              <a:t> </a:t>
            </a:r>
            <a:r>
              <a:rPr lang="en-US" sz="2800" dirty="0"/>
              <a:t>is </a:t>
            </a:r>
            <a:r>
              <a:rPr lang="en-US" sz="2800" b="1" i="1" dirty="0"/>
              <a:t>committing current resources</a:t>
            </a:r>
            <a:r>
              <a:rPr lang="en-US" sz="2800" dirty="0"/>
              <a:t>, often money, in exchange for future benefits, often cash returns.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Often though</a:t>
            </a:r>
            <a:r>
              <a:rPr lang="en-US" sz="2800" i="1" dirty="0"/>
              <a:t>, </a:t>
            </a:r>
            <a:r>
              <a:rPr lang="en-US" sz="2800" b="1" i="1" dirty="0"/>
              <a:t>future cash flows </a:t>
            </a:r>
            <a:r>
              <a:rPr lang="en-US" sz="2800" dirty="0"/>
              <a:t>generated by an investment may be </a:t>
            </a:r>
            <a:r>
              <a:rPr lang="en-US" sz="2800" b="1" i="1" dirty="0"/>
              <a:t>uncertain</a:t>
            </a:r>
            <a:r>
              <a:rPr lang="en-US" sz="2800" dirty="0"/>
              <a:t>. There are two levels of uncertainty:</a:t>
            </a:r>
          </a:p>
          <a:p>
            <a:pPr marL="908050" lvl="1" indent="-334963"/>
            <a:r>
              <a:rPr lang="en-US" sz="2400" dirty="0"/>
              <a:t>The </a:t>
            </a:r>
            <a:r>
              <a:rPr lang="en-US" sz="2400" b="1" i="1" dirty="0"/>
              <a:t>amounts</a:t>
            </a:r>
            <a:r>
              <a:rPr lang="en-US" sz="2400" dirty="0"/>
              <a:t> of future cash flows generated by the investment may be uncertain.</a:t>
            </a:r>
          </a:p>
          <a:p>
            <a:pPr marL="908050" lvl="1" indent="-334963"/>
            <a:r>
              <a:rPr lang="en-US" sz="2400" dirty="0"/>
              <a:t>The </a:t>
            </a:r>
            <a:r>
              <a:rPr lang="en-US" sz="2400" b="1" i="1" dirty="0"/>
              <a:t>timing</a:t>
            </a:r>
            <a:r>
              <a:rPr lang="en-US" sz="2400" dirty="0"/>
              <a:t> of those cash flows may be uncertain as well.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02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Tax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Changes in tax laws are often unpredictable and often affect the performance of real estate investments the most.</a:t>
            </a:r>
          </a:p>
          <a:p>
            <a:r>
              <a:rPr lang="en-US" sz="2800" dirty="0"/>
              <a:t>Changes in tax laws:</a:t>
            </a:r>
          </a:p>
          <a:p>
            <a:pPr lvl="1"/>
            <a:r>
              <a:rPr lang="en-US" sz="2400" dirty="0"/>
              <a:t>Depreciation life and/or tax rate</a:t>
            </a:r>
          </a:p>
          <a:p>
            <a:r>
              <a:rPr lang="en-US" sz="2800" dirty="0"/>
              <a:t>Changes in depreciation laws:</a:t>
            </a:r>
          </a:p>
          <a:p>
            <a:pPr lvl="1">
              <a:spcAft>
                <a:spcPts val="0"/>
              </a:spcAft>
            </a:pPr>
            <a:r>
              <a:rPr lang="en-US" sz="2400" dirty="0"/>
              <a:t>1986: 19 years (accelerated depreciation)</a:t>
            </a:r>
          </a:p>
          <a:p>
            <a:pPr lvl="1">
              <a:spcAft>
                <a:spcPts val="0"/>
              </a:spcAft>
            </a:pPr>
            <a:r>
              <a:rPr lang="en-US" sz="2400" dirty="0"/>
              <a:t>1987: 27.5 year residential and 31.5 years nonresidential (straight line)</a:t>
            </a:r>
          </a:p>
          <a:p>
            <a:pPr lvl="1">
              <a:spcAft>
                <a:spcPts val="0"/>
              </a:spcAft>
            </a:pPr>
            <a:r>
              <a:rPr lang="en-US" sz="2400" dirty="0"/>
              <a:t>1993: 27.5 years residential and 39 years non residential (straight line)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0253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Tax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Assuming an unfavorable change in tax law, it may be advantageous to sell to a new investor.</a:t>
            </a:r>
          </a:p>
          <a:p>
            <a:pPr lvl="1"/>
            <a:r>
              <a:rPr lang="en-US" sz="2200" dirty="0"/>
              <a:t>New investor has a new adjusted basis in the property.</a:t>
            </a:r>
          </a:p>
          <a:p>
            <a:pPr lvl="1"/>
            <a:r>
              <a:rPr lang="en-US" sz="2200" dirty="0"/>
              <a:t>New investor depreciates the property based on current tax law.</a:t>
            </a:r>
          </a:p>
          <a:p>
            <a:pPr lvl="1"/>
            <a:r>
              <a:rPr lang="en-US" sz="2200" dirty="0"/>
              <a:t>The point is that </a:t>
            </a:r>
            <a:r>
              <a:rPr lang="en-US" sz="2200" b="1" i="1" dirty="0"/>
              <a:t>changes in tax laws can influence sale decisions as they may favor new investors</a:t>
            </a:r>
            <a:r>
              <a:rPr lang="en-US" sz="2200" dirty="0"/>
              <a:t>. </a:t>
            </a:r>
          </a:p>
          <a:p>
            <a:pPr>
              <a:spcBef>
                <a:spcPts val="1800"/>
              </a:spcBef>
            </a:pPr>
            <a:r>
              <a:rPr lang="en-US" dirty="0"/>
              <a:t>What can a new investor earn given the changes?</a:t>
            </a:r>
          </a:p>
          <a:p>
            <a:pPr lvl="1"/>
            <a:r>
              <a:rPr lang="en-US" sz="2200" dirty="0"/>
              <a:t>Compute an ATIRR for the new investor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5495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Rate of Return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731495"/>
            <a:ext cx="10515599" cy="2168152"/>
          </a:xfrm>
        </p:spPr>
        <p:txBody>
          <a:bodyPr/>
          <a:lstStyle/>
          <a:p>
            <a:r>
              <a:rPr lang="en-US" dirty="0"/>
              <a:t>The marginal rate of return (MRR) concept is used to </a:t>
            </a:r>
            <a:r>
              <a:rPr lang="en-US" b="1" i="1" dirty="0"/>
              <a:t>estimate the most opportune time to divest</a:t>
            </a:r>
            <a:r>
              <a:rPr lang="en-US" dirty="0"/>
              <a:t> a real estate investment. The process is as follows:</a:t>
            </a:r>
          </a:p>
          <a:p>
            <a:pPr lvl="1"/>
            <a:r>
              <a:rPr lang="en-US" sz="2200" dirty="0"/>
              <a:t>The MRR is the </a:t>
            </a:r>
            <a:r>
              <a:rPr lang="en-US" sz="2200" b="1" i="1" dirty="0"/>
              <a:t>return</a:t>
            </a:r>
            <a:r>
              <a:rPr lang="en-US" sz="2200" dirty="0"/>
              <a:t> that would result </a:t>
            </a:r>
            <a:r>
              <a:rPr lang="en-US" sz="2200" b="1" i="1" dirty="0"/>
              <a:t>from holding the property only one additional year</a:t>
            </a:r>
            <a:r>
              <a:rPr lang="en-US" sz="2200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82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688847"/>
              </p:ext>
            </p:extLst>
          </p:nvPr>
        </p:nvGraphicFramePr>
        <p:xfrm>
          <a:off x="3197817" y="4208620"/>
          <a:ext cx="5562600" cy="780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Equation" r:id="rId3" imgW="2984400" imgH="419040" progId="Equation.3">
                  <p:embed/>
                </p:oleObj>
              </mc:Choice>
              <mc:Fallback>
                <p:oleObj name="Equation" r:id="rId3" imgW="29844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7817" y="4208620"/>
                        <a:ext cx="5562600" cy="7800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838202" y="5249127"/>
            <a:ext cx="10515599" cy="928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egoe UI" panose="020B0502040204020203" pitchFamily="34" charset="0"/>
              <a:buChar char="−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egoe UI" panose="020B0502040204020203" pitchFamily="34" charset="0"/>
              <a:buChar char="−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egoe UI" panose="020B0502040204020203" pitchFamily="34" charset="0"/>
              <a:buChar char="−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200" kern="0" dirty="0"/>
              <a:t>You are giving up net sale proceeds now (</a:t>
            </a:r>
            <a:r>
              <a:rPr lang="en-US" sz="2200" i="1" kern="0" dirty="0"/>
              <a:t>ATCFs(t)</a:t>
            </a:r>
            <a:r>
              <a:rPr lang="en-US" sz="2200" kern="0" dirty="0"/>
              <a:t>) for next period’s cash flow (</a:t>
            </a:r>
            <a:r>
              <a:rPr lang="en-US" sz="2200" i="1" kern="0" dirty="0" err="1"/>
              <a:t>ATCFo</a:t>
            </a:r>
            <a:r>
              <a:rPr lang="en-US" sz="2200" i="1" kern="0" dirty="0"/>
              <a:t>(t+1)</a:t>
            </a:r>
            <a:r>
              <a:rPr lang="en-US" sz="2200" kern="0" dirty="0"/>
              <a:t>) and net sale proceeds (</a:t>
            </a:r>
            <a:r>
              <a:rPr lang="en-US" sz="2200" i="1" kern="0" dirty="0"/>
              <a:t>ATCFs(t+1)</a:t>
            </a:r>
            <a:r>
              <a:rPr lang="en-US" sz="2200" kern="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89264584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Marginal Return of Return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</a:t>
            </a:r>
            <a:r>
              <a:rPr lang="en-US" sz="2800" dirty="0" smtClean="0"/>
              <a:t>marginal rate of return </a:t>
            </a:r>
            <a:r>
              <a:rPr lang="en-US" sz="2800" dirty="0"/>
              <a:t>(</a:t>
            </a:r>
            <a:r>
              <a:rPr lang="en-US" sz="2800" dirty="0" smtClean="0"/>
              <a:t>MRR) </a:t>
            </a:r>
            <a:r>
              <a:rPr lang="en-US" sz="2800" dirty="0"/>
              <a:t>curve depicts the MRRs for each of the following years:</a:t>
            </a:r>
          </a:p>
          <a:p>
            <a:pPr lvl="1"/>
            <a:r>
              <a:rPr lang="en-US" sz="2400" dirty="0"/>
              <a:t>Evaluate the MRR for next year</a:t>
            </a:r>
          </a:p>
          <a:p>
            <a:pPr lvl="1"/>
            <a:r>
              <a:rPr lang="en-US" sz="2400" dirty="0"/>
              <a:t>Repeat the evaluation for subsequent 1-year holding periods.</a:t>
            </a:r>
          </a:p>
          <a:p>
            <a:pPr lvl="1"/>
            <a:r>
              <a:rPr lang="en-US" sz="2400" dirty="0"/>
              <a:t>This generates a series of marginal returns based on 1-year holding periods.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2844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Marginal Return of Return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Property disposition rule:</a:t>
            </a:r>
          </a:p>
          <a:p>
            <a:pPr lvl="1"/>
            <a:r>
              <a:rPr lang="en-US" sz="2400" dirty="0"/>
              <a:t>Sell when </a:t>
            </a:r>
            <a:r>
              <a:rPr lang="en-US" sz="2400" b="1" i="1" dirty="0"/>
              <a:t>MRR</a:t>
            </a:r>
            <a:r>
              <a:rPr lang="en-US" sz="2400" dirty="0"/>
              <a:t> falls </a:t>
            </a:r>
            <a:r>
              <a:rPr lang="en-US" sz="2400" b="1" i="1" dirty="0"/>
              <a:t>below assumed reinvestment rate </a:t>
            </a:r>
            <a:r>
              <a:rPr lang="en-US" sz="2400" dirty="0"/>
              <a:t>for funds from property sale</a:t>
            </a:r>
          </a:p>
          <a:p>
            <a:pPr lvl="1"/>
            <a:r>
              <a:rPr lang="en-US" sz="2400" dirty="0"/>
              <a:t>Optimal holding period</a:t>
            </a:r>
          </a:p>
          <a:p>
            <a:pPr>
              <a:spcBef>
                <a:spcPts val="1800"/>
              </a:spcBef>
            </a:pPr>
            <a:r>
              <a:rPr lang="en-US" sz="2800" dirty="0"/>
              <a:t>Reinvestment rate:</a:t>
            </a:r>
          </a:p>
          <a:p>
            <a:pPr lvl="1"/>
            <a:r>
              <a:rPr lang="en-US" sz="2400" dirty="0"/>
              <a:t>Could be constant or could change with overall market conditions</a:t>
            </a:r>
          </a:p>
          <a:p>
            <a:pPr lvl="1"/>
            <a:r>
              <a:rPr lang="en-US" sz="2400" dirty="0"/>
              <a:t>Should reflect market rates and return on alternative investments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4549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Marginal Return of Return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85</a:t>
            </a:fld>
            <a:endParaRPr lang="en-US"/>
          </a:p>
        </p:txBody>
      </p:sp>
      <p:pic>
        <p:nvPicPr>
          <p:cNvPr id="5" name="Picture 5" descr="ch14-ex14_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317" y="2041365"/>
            <a:ext cx="72136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200020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Marginal Return of Return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86</a:t>
            </a:fld>
            <a:endParaRPr lang="en-US"/>
          </a:p>
        </p:txBody>
      </p:sp>
      <p:pic>
        <p:nvPicPr>
          <p:cNvPr id="6" name="Picture 5" descr="ch14-ex14_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632" y="1968497"/>
            <a:ext cx="7560735" cy="434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37496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Deferral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800" dirty="0"/>
              <a:t>Installment sale</a:t>
            </a:r>
          </a:p>
          <a:p>
            <a:pPr>
              <a:spcBef>
                <a:spcPts val="1800"/>
              </a:spcBef>
            </a:pPr>
            <a:r>
              <a:rPr lang="en-US" sz="2800" dirty="0"/>
              <a:t>Tax deferred  </a:t>
            </a:r>
            <a:r>
              <a:rPr lang="en-US" sz="2800" dirty="0" smtClean="0"/>
              <a:t>exchanges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094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Installment 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800" dirty="0"/>
              <a:t>Disposition of property whereby sale price is received in installments.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In essence, this is  a form of “</a:t>
            </a:r>
            <a:r>
              <a:rPr lang="en-US" sz="2800" b="1" i="1" dirty="0"/>
              <a:t>seller financing</a:t>
            </a:r>
            <a:r>
              <a:rPr lang="en-US" sz="2800" dirty="0"/>
              <a:t>”.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Only allowed for “trade or business” real estate.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Seller must </a:t>
            </a:r>
            <a:r>
              <a:rPr lang="en-US" sz="2800" b="1" i="1" dirty="0"/>
              <a:t>compare PV of AT installment payments to AT net proceeds from an outright sale </a:t>
            </a:r>
            <a:r>
              <a:rPr lang="en-US" sz="2800" dirty="0"/>
              <a:t>of the property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1505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Installment Sale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1" i="1" dirty="0"/>
                  <a:t>Capital gain </a:t>
                </a:r>
                <a:r>
                  <a:rPr lang="en-US" dirty="0"/>
                  <a:t>are recognized and taxes are </a:t>
                </a:r>
                <a:r>
                  <a:rPr lang="en-US" b="1" i="1" dirty="0"/>
                  <a:t>paid as installment payments are received</a:t>
                </a:r>
                <a:r>
                  <a:rPr lang="en-US" dirty="0"/>
                  <a:t>.</a:t>
                </a:r>
              </a:p>
              <a:p>
                <a:pPr lvl="1"/>
                <a:r>
                  <a:rPr lang="en-US" sz="2200" dirty="0"/>
                  <a:t>IRS requires one installment is received in year of sale.</a:t>
                </a:r>
              </a:p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en-US" dirty="0"/>
                  <a:t>For each payment, the capital gain subject to tax is payment amount times profit ratio defined as:</a:t>
                </a:r>
              </a:p>
              <a:p>
                <a:pPr marL="1941513" indent="0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371600" algn="l"/>
                  </a:tabLst>
                </a:pPr>
                <a14:m>
                  <m:oMathPara xmlns:m="http://schemas.openxmlformats.org/officeDocument/2006/math" xmlns="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𝑃𝑟𝑜𝑓𝑖𝑡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𝑟𝑎𝑡𝑖𝑜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𝐺𝑟𝑜𝑠𝑠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𝑃𝑟𝑜𝑓𝑖𝑡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𝐶𝑜𝑛𝑡𝑟𝑎𝑐𝑡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𝑃𝑟𝑖𝑐𝑒</m:t>
                          </m:r>
                        </m:den>
                      </m:f>
                    </m:oMath>
                  </m:oMathPara>
                </a14:m>
                <a:endParaRPr lang="en-US" sz="2200" dirty="0"/>
              </a:p>
              <a:p>
                <a:pPr lvl="1">
                  <a:tabLst>
                    <a:tab pos="1371600" algn="l"/>
                  </a:tabLst>
                </a:pPr>
                <a:r>
                  <a:rPr lang="en-US" sz="2200" dirty="0"/>
                  <a:t>Gross profit is capital gain realized from an outright sale of the property.</a:t>
                </a:r>
              </a:p>
              <a:p>
                <a:pPr lvl="1">
                  <a:tabLst>
                    <a:tab pos="1371600" algn="l"/>
                  </a:tabLst>
                </a:pPr>
                <a:r>
                  <a:rPr lang="en-US" sz="2200" dirty="0"/>
                  <a:t>Contract price is BT proceeds from sale</a:t>
                </a:r>
                <a:r>
                  <a:rPr lang="en-US" sz="2200" dirty="0" smtClean="0"/>
                  <a:t>.</a:t>
                </a:r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01" t="-19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22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Risk-Return Tradeoff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396875">
              <a:lnSpc>
                <a:spcPct val="90000"/>
              </a:lnSpc>
            </a:pPr>
            <a:r>
              <a:rPr lang="en-US" sz="2800" dirty="0"/>
              <a:t>Assuming normal behavior on the part of investors, it is anticipated that there will be a </a:t>
            </a:r>
            <a:r>
              <a:rPr lang="en-US" sz="2800" b="1" i="1" dirty="0"/>
              <a:t>risk-return tradeoff</a:t>
            </a:r>
            <a:r>
              <a:rPr lang="en-US" sz="2800" dirty="0"/>
              <a:t>.</a:t>
            </a:r>
          </a:p>
          <a:p>
            <a:pPr marL="457200" indent="-396875">
              <a:lnSpc>
                <a:spcPct val="90000"/>
              </a:lnSpc>
              <a:spcBef>
                <a:spcPts val="1200"/>
              </a:spcBef>
            </a:pPr>
            <a:r>
              <a:rPr lang="en-US" sz="2800" dirty="0"/>
              <a:t>Bearing additional risk will take place only under the expectation of additional benefits.</a:t>
            </a:r>
          </a:p>
          <a:p>
            <a:pPr marL="854075" lvl="1"/>
            <a:r>
              <a:rPr lang="en-US" sz="2400" dirty="0"/>
              <a:t>The relation between risk and return is therefore expected to be positive.</a:t>
            </a:r>
          </a:p>
          <a:p>
            <a:pPr marL="854075" lvl="1"/>
            <a:r>
              <a:rPr lang="en-US" sz="2400" dirty="0"/>
              <a:t>Investors’ risk preferences plays a key role in the relation.</a:t>
            </a:r>
            <a:endParaRPr lang="en-US" dirty="0"/>
          </a:p>
          <a:p>
            <a:pPr marL="457200" indent="-396875">
              <a:lnSpc>
                <a:spcPct val="90000"/>
              </a:lnSpc>
              <a:spcBef>
                <a:spcPts val="1200"/>
              </a:spcBef>
            </a:pPr>
            <a:r>
              <a:rPr lang="en-US" sz="2800" dirty="0"/>
              <a:t>How much risk and return is expected by investors varies with their risk preferences and the market’s risk appetite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Deferred Exchanges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referred to as “</a:t>
            </a:r>
            <a:r>
              <a:rPr lang="en-US" b="1" i="1" dirty="0"/>
              <a:t>like kind</a:t>
            </a:r>
            <a:r>
              <a:rPr lang="en-US" dirty="0"/>
              <a:t>” or “</a:t>
            </a:r>
            <a:r>
              <a:rPr lang="en-US" b="1" i="1" dirty="0"/>
              <a:t>1031 exchange</a:t>
            </a:r>
            <a:r>
              <a:rPr lang="en-US" dirty="0"/>
              <a:t>”.</a:t>
            </a:r>
          </a:p>
          <a:p>
            <a:r>
              <a:rPr lang="en-US" dirty="0"/>
              <a:t>Allowed for properties held for investment or for use in trade or business. </a:t>
            </a:r>
          </a:p>
          <a:p>
            <a:r>
              <a:rPr lang="en-US" dirty="0"/>
              <a:t>Capital gain and resulting </a:t>
            </a:r>
            <a:r>
              <a:rPr lang="en-US" b="1" i="1" dirty="0"/>
              <a:t>taxes deferred until sale</a:t>
            </a:r>
            <a:r>
              <a:rPr lang="en-US" dirty="0"/>
              <a:t> of the </a:t>
            </a:r>
            <a:r>
              <a:rPr lang="en-US" b="1" i="1" dirty="0"/>
              <a:t>exchange property</a:t>
            </a:r>
            <a:r>
              <a:rPr lang="en-US" dirty="0"/>
              <a:t>.</a:t>
            </a:r>
          </a:p>
          <a:p>
            <a:r>
              <a:rPr lang="en-US" dirty="0"/>
              <a:t>Transaction must meet specific time frames: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Exchange property must be identified within 45 days and exchange must be completed within 180 days.</a:t>
            </a:r>
          </a:p>
          <a:p>
            <a:r>
              <a:rPr lang="en-US" dirty="0"/>
              <a:t>Number of exchange properties should be no more than 3 or have a total value of no more than 200% of the value of the property being exchanged.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0542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Deferred Exchanges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01906"/>
            <a:ext cx="10515599" cy="4639234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/>
              <a:t>Benefits from tax deferred exchange depend on: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Current equity in property being exchanged compared to equity in new properties.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Non-real estate properties included in the exchange.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Assumption of mortgage debt by either or both parties as part of the exchange.</a:t>
            </a:r>
          </a:p>
          <a:p>
            <a:pPr>
              <a:spcBef>
                <a:spcPts val="1800"/>
              </a:spcBef>
            </a:pPr>
            <a:r>
              <a:rPr lang="en-US" sz="2600" dirty="0"/>
              <a:t>Equity in the property being exchange may be equal, greater, or less than equity in acquired properties.</a:t>
            </a:r>
          </a:p>
          <a:p>
            <a:pPr lvl="1"/>
            <a:r>
              <a:rPr lang="en-US" sz="2400" dirty="0"/>
              <a:t>In cases where the equities being exchanged are balanced, the exchange is totally tax-deferred.</a:t>
            </a:r>
          </a:p>
          <a:p>
            <a:pPr lvl="1"/>
            <a:r>
              <a:rPr lang="en-US" sz="2400" dirty="0"/>
              <a:t>In the cases of unbalanced equities, exchanges may trigger taxes (unlike exchanges).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3969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As market conditions change, renovation and repositioning of property may improve performance. </a:t>
            </a:r>
          </a:p>
          <a:p>
            <a:pPr>
              <a:spcBef>
                <a:spcPts val="1200"/>
              </a:spcBef>
            </a:pPr>
            <a:r>
              <a:rPr lang="en-US" sz="2600" dirty="0"/>
              <a:t>Investor must consider:</a:t>
            </a:r>
          </a:p>
          <a:p>
            <a:pPr lvl="1"/>
            <a:r>
              <a:rPr lang="en-US" sz="2400" dirty="0"/>
              <a:t>Economic trends:</a:t>
            </a:r>
          </a:p>
          <a:p>
            <a:pPr marL="685800" lvl="2" indent="0">
              <a:spcBef>
                <a:spcPts val="0"/>
              </a:spcBef>
              <a:buNone/>
              <a:tabLst>
                <a:tab pos="1257300" algn="l"/>
              </a:tabLst>
            </a:pPr>
            <a:r>
              <a:rPr lang="en-US" sz="2200" dirty="0"/>
              <a:t>Enlarged or quality upgraded</a:t>
            </a:r>
          </a:p>
          <a:p>
            <a:pPr marL="685800" lvl="2" indent="0">
              <a:spcBef>
                <a:spcPts val="0"/>
              </a:spcBef>
              <a:buNone/>
              <a:tabLst>
                <a:tab pos="1257300" algn="l"/>
              </a:tabLst>
            </a:pPr>
            <a:r>
              <a:rPr lang="en-US" sz="2200" dirty="0"/>
              <a:t>Alternative use to reflect market changes</a:t>
            </a:r>
          </a:p>
          <a:p>
            <a:pPr lvl="1"/>
            <a:r>
              <a:rPr lang="en-US" sz="2400" dirty="0"/>
              <a:t>Renovation cost:</a:t>
            </a:r>
          </a:p>
          <a:p>
            <a:pPr marL="685800" lvl="2" indent="0">
              <a:spcBef>
                <a:spcPts val="0"/>
              </a:spcBef>
              <a:buNone/>
            </a:pPr>
            <a:r>
              <a:rPr lang="en-US" sz="2200" dirty="0"/>
              <a:t>Does it require additional equity?</a:t>
            </a:r>
          </a:p>
          <a:p>
            <a:pPr marL="685800" lvl="2" indent="0">
              <a:spcBef>
                <a:spcPts val="0"/>
              </a:spcBef>
              <a:buNone/>
            </a:pPr>
            <a:r>
              <a:rPr lang="en-US" sz="2200" dirty="0"/>
              <a:t>What are available financing sources?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5109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Renovation decision:</a:t>
            </a:r>
          </a:p>
          <a:p>
            <a:pPr marL="631825" lvl="1" indent="-393700">
              <a:buFont typeface="+mj-lt"/>
              <a:buAutoNum type="arabicPeriod"/>
            </a:pPr>
            <a:r>
              <a:rPr lang="en-US" sz="2400" dirty="0"/>
              <a:t>Calculate the i</a:t>
            </a:r>
            <a:r>
              <a:rPr lang="en-US" sz="2400" b="1" i="1" dirty="0"/>
              <a:t>ncremental change </a:t>
            </a:r>
            <a:r>
              <a:rPr lang="en-US" sz="2400" dirty="0"/>
              <a:t>in the expected future </a:t>
            </a:r>
            <a:r>
              <a:rPr lang="en-US" sz="2400" b="1" i="1" dirty="0"/>
              <a:t>operating cash flows</a:t>
            </a:r>
            <a:r>
              <a:rPr lang="en-US" sz="2400" dirty="0"/>
              <a:t>.</a:t>
            </a:r>
          </a:p>
          <a:p>
            <a:pPr marL="631825" lvl="1" indent="-393700">
              <a:buFont typeface="+mj-lt"/>
              <a:buAutoNum type="arabicPeriod"/>
            </a:pPr>
            <a:r>
              <a:rPr lang="en-US" sz="2400" dirty="0"/>
              <a:t>Calculate the </a:t>
            </a:r>
            <a:r>
              <a:rPr lang="en-US" sz="2400" b="1" i="1" dirty="0"/>
              <a:t>incremental change in the future expected selling price </a:t>
            </a:r>
            <a:r>
              <a:rPr lang="en-US" sz="2400" dirty="0"/>
              <a:t>of the property.</a:t>
            </a:r>
          </a:p>
          <a:p>
            <a:pPr marL="631825" lvl="1" indent="-393700">
              <a:buFont typeface="+mj-lt"/>
              <a:buAutoNum type="arabicPeriod"/>
            </a:pPr>
            <a:r>
              <a:rPr lang="en-US" sz="2400" dirty="0"/>
              <a:t>Determine the IRR on the </a:t>
            </a:r>
            <a:r>
              <a:rPr lang="en-US" sz="2400" b="1" i="1" dirty="0"/>
              <a:t>additional equity investment</a:t>
            </a:r>
            <a:r>
              <a:rPr lang="en-US" sz="2400" dirty="0"/>
              <a:t>.</a:t>
            </a:r>
          </a:p>
          <a:p>
            <a:pPr marL="631825" lvl="1" indent="-393700">
              <a:buFont typeface="+mj-lt"/>
              <a:buAutoNum type="arabicPeriod"/>
            </a:pPr>
            <a:r>
              <a:rPr lang="en-US" sz="2400" dirty="0"/>
              <a:t>Compare the IRR to alternative equivalent risk investments.</a:t>
            </a:r>
          </a:p>
          <a:p>
            <a:endParaRPr lang="en-US" sz="22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7716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sz="2800" dirty="0" smtClean="0"/>
              <a:t>Renovation as alternative:</a:t>
            </a:r>
          </a:p>
          <a:p>
            <a:pPr marL="577850" indent="-349250"/>
            <a:r>
              <a:rPr lang="en-US" dirty="0" smtClean="0"/>
              <a:t>The </a:t>
            </a:r>
            <a:r>
              <a:rPr lang="en-US" dirty="0"/>
              <a:t>previous analysis assumes that the investor already owns the property. </a:t>
            </a:r>
            <a:r>
              <a:rPr lang="en-US" b="1" i="1" dirty="0"/>
              <a:t>The issue here is  whether the additional investment makes economic sense</a:t>
            </a:r>
            <a:r>
              <a:rPr lang="en-US" dirty="0"/>
              <a:t>.</a:t>
            </a:r>
          </a:p>
          <a:p>
            <a:pPr marL="577850" indent="-349250"/>
            <a:r>
              <a:rPr lang="en-US" dirty="0"/>
              <a:t>It does not tell us whether the property is a good investment if not renovated. </a:t>
            </a:r>
          </a:p>
          <a:p>
            <a:pPr marL="577850" indent="-349250"/>
            <a:r>
              <a:rPr lang="en-US" dirty="0"/>
              <a:t>Assuming that the owner find performance unsatisfactory and is considering </a:t>
            </a:r>
            <a:r>
              <a:rPr lang="en-US" b="1" i="1" dirty="0"/>
              <a:t>renovation as an alternative to sale or exchange, the analysis should consider the full cash flows </a:t>
            </a:r>
            <a:r>
              <a:rPr lang="en-US" dirty="0"/>
              <a:t>after renovation.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0642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Additional Considerations</a:t>
            </a:r>
          </a:p>
          <a:p>
            <a:pPr lvl="1"/>
            <a:r>
              <a:rPr lang="en-US" sz="2400" dirty="0"/>
              <a:t>Combined renovation and refinancing</a:t>
            </a:r>
          </a:p>
          <a:p>
            <a:pPr lvl="1"/>
            <a:r>
              <a:rPr lang="en-US" sz="2400" dirty="0"/>
              <a:t>Portfolio balancing</a:t>
            </a:r>
          </a:p>
          <a:p>
            <a:pPr lvl="1"/>
            <a:r>
              <a:rPr lang="en-US" sz="2400" dirty="0"/>
              <a:t>Rehabilitation Investment Tax Credits</a:t>
            </a:r>
          </a:p>
          <a:p>
            <a:pPr marL="1028700" lvl="2" indent="0">
              <a:buNone/>
            </a:pPr>
            <a:r>
              <a:rPr lang="en-US" sz="2000" dirty="0"/>
              <a:t>Dollar for dollar reduction in taxes</a:t>
            </a:r>
          </a:p>
          <a:p>
            <a:pPr marL="1028700" lvl="2" indent="0">
              <a:buNone/>
            </a:pPr>
            <a:r>
              <a:rPr lang="en-US" sz="2000" dirty="0"/>
              <a:t>10% credit if placed into service before 1936, 20% if certified historic structure</a:t>
            </a:r>
          </a:p>
          <a:p>
            <a:pPr lvl="1"/>
            <a:r>
              <a:rPr lang="en-US" sz="2400" dirty="0"/>
              <a:t>Low-Income Housing Tax Credit</a:t>
            </a:r>
          </a:p>
          <a:p>
            <a:pPr marL="1028700" lvl="2" indent="0">
              <a:buNone/>
            </a:pPr>
            <a:r>
              <a:rPr lang="en-US" sz="2000" dirty="0"/>
              <a:t>Creation of Tax Reform Act of </a:t>
            </a:r>
            <a:r>
              <a:rPr lang="en-US" sz="2000" dirty="0" smtClean="0"/>
              <a:t>1986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320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Next:</a:t>
            </a:r>
            <a:endParaRPr lang="fr-FR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8192" y="2402237"/>
            <a:ext cx="5687568" cy="218722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dirty="0" smtClean="0"/>
              <a:t>Real Estate Investment Trusts</a:t>
            </a:r>
            <a:endParaRPr lang="fr-FR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96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92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7BC4796A-9872-4AA6-868A-E1A52DAE5C9B}" vid="{226865FD-68E7-4897-9C2B-9A00B6BC8C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A4849AD-65CA-4CDD-87B0-7F56EA6DF7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0</TotalTime>
  <Words>6025</Words>
  <Application>Microsoft Macintosh PowerPoint</Application>
  <PresentationFormat>Custom</PresentationFormat>
  <Paragraphs>842</Paragraphs>
  <Slides>96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98" baseType="lpstr">
      <vt:lpstr>WelcomeDoc</vt:lpstr>
      <vt:lpstr>Equation</vt:lpstr>
      <vt:lpstr>REAL ESTATE 410  Investment and Risk Analysis</vt:lpstr>
      <vt:lpstr>Topics</vt:lpstr>
      <vt:lpstr>Introduction</vt:lpstr>
      <vt:lpstr>Investment Strategies</vt:lpstr>
      <vt:lpstr>Investment Decision</vt:lpstr>
      <vt:lpstr>Return Objectives</vt:lpstr>
      <vt:lpstr>Return Objectives</vt:lpstr>
      <vt:lpstr>What is Investing?</vt:lpstr>
      <vt:lpstr>Risk-Return Tradeoff</vt:lpstr>
      <vt:lpstr>Parties in RE Investments</vt:lpstr>
      <vt:lpstr>Taxation</vt:lpstr>
      <vt:lpstr>Taxation</vt:lpstr>
      <vt:lpstr>Taxation</vt:lpstr>
      <vt:lpstr>Taxation</vt:lpstr>
      <vt:lpstr>Taxation</vt:lpstr>
      <vt:lpstr>Taxation</vt:lpstr>
      <vt:lpstr>How are Taxes Computed?</vt:lpstr>
      <vt:lpstr>Financing Costs </vt:lpstr>
      <vt:lpstr>Financing Costs</vt:lpstr>
      <vt:lpstr>Depreciation</vt:lpstr>
      <vt:lpstr>Depreciation Basis</vt:lpstr>
      <vt:lpstr>Depreciation</vt:lpstr>
      <vt:lpstr>From NOI to ATCF</vt:lpstr>
      <vt:lpstr>Income Taxes</vt:lpstr>
      <vt:lpstr>Forecasting ATCFs</vt:lpstr>
      <vt:lpstr>Capital Gain</vt:lpstr>
      <vt:lpstr>Taxes on Property Sale </vt:lpstr>
      <vt:lpstr>ATCF from Property Sale</vt:lpstr>
      <vt:lpstr>Capital Gain Tax</vt:lpstr>
      <vt:lpstr>Recaptured Depreciation Tax</vt:lpstr>
      <vt:lpstr>Investment Decision</vt:lpstr>
      <vt:lpstr>NPV Method</vt:lpstr>
      <vt:lpstr>NPV Calculation</vt:lpstr>
      <vt:lpstr>NPV Decision Rule</vt:lpstr>
      <vt:lpstr>NPV Method</vt:lpstr>
      <vt:lpstr>IRR Method</vt:lpstr>
      <vt:lpstr>IRR Calculation</vt:lpstr>
      <vt:lpstr>IRR Decision Rule</vt:lpstr>
      <vt:lpstr>Example</vt:lpstr>
      <vt:lpstr>Example</vt:lpstr>
      <vt:lpstr>Example</vt:lpstr>
      <vt:lpstr>Example</vt:lpstr>
      <vt:lpstr>Investment Outcome</vt:lpstr>
      <vt:lpstr>Probability Distributions of IRR</vt:lpstr>
      <vt:lpstr>Sensitivity Analysis</vt:lpstr>
      <vt:lpstr>Sensitivity Analysis</vt:lpstr>
      <vt:lpstr>Problems with IRR</vt:lpstr>
      <vt:lpstr>Problems with IRR</vt:lpstr>
      <vt:lpstr>Problem with DCF Method</vt:lpstr>
      <vt:lpstr>Partitioning IRR</vt:lpstr>
      <vt:lpstr>Partitioning IRR</vt:lpstr>
      <vt:lpstr>Partitioning IRR</vt:lpstr>
      <vt:lpstr>Partitioning IRR</vt:lpstr>
      <vt:lpstr>Financial Leverage</vt:lpstr>
      <vt:lpstr>Financial Leverage</vt:lpstr>
      <vt:lpstr>Financial Leverage: Intuition</vt:lpstr>
      <vt:lpstr>Financial Leverage: Before Tax</vt:lpstr>
      <vt:lpstr>Financial Leverage: Before Tax</vt:lpstr>
      <vt:lpstr>Financial Leverage: Before Tax</vt:lpstr>
      <vt:lpstr>Financial Leverage: Before Tax</vt:lpstr>
      <vt:lpstr>Financial Leverage: Before Tax</vt:lpstr>
      <vt:lpstr>Financial Leverage: Before Tax</vt:lpstr>
      <vt:lpstr>Financial Leverage: After Tax</vt:lpstr>
      <vt:lpstr>Financial Leverage: After Tax</vt:lpstr>
      <vt:lpstr>Financial Leverage: After Tax</vt:lpstr>
      <vt:lpstr>Financial Leverage: After Tax</vt:lpstr>
      <vt:lpstr>Financial Leverage</vt:lpstr>
      <vt:lpstr>Effect of Leverage on Risk</vt:lpstr>
      <vt:lpstr>Impact of Leverage</vt:lpstr>
      <vt:lpstr>Financing Options</vt:lpstr>
      <vt:lpstr>Financing Options</vt:lpstr>
      <vt:lpstr>Disposition</vt:lpstr>
      <vt:lpstr>Disposition Decision</vt:lpstr>
      <vt:lpstr>Disposition Decision</vt:lpstr>
      <vt:lpstr>Disposition Decision</vt:lpstr>
      <vt:lpstr>Disposition Decision</vt:lpstr>
      <vt:lpstr>Example</vt:lpstr>
      <vt:lpstr>Example</vt:lpstr>
      <vt:lpstr>Example</vt:lpstr>
      <vt:lpstr>Changes in Tax Laws</vt:lpstr>
      <vt:lpstr>Changes in Tax Laws</vt:lpstr>
      <vt:lpstr>Marginal Rate of Return</vt:lpstr>
      <vt:lpstr>Marginal Return of Return Analysis</vt:lpstr>
      <vt:lpstr>Marginal Return of Return Analysis</vt:lpstr>
      <vt:lpstr>Marginal Return of Return Analysis</vt:lpstr>
      <vt:lpstr>Marginal Return of Return Analysis</vt:lpstr>
      <vt:lpstr>Tax Deferral Strategies</vt:lpstr>
      <vt:lpstr>Installment Sale</vt:lpstr>
      <vt:lpstr>Installment Sale</vt:lpstr>
      <vt:lpstr>Tax Deferred Exchanges</vt:lpstr>
      <vt:lpstr>Tax Deferred Exchanges</vt:lpstr>
      <vt:lpstr>Renovation</vt:lpstr>
      <vt:lpstr>Renovation</vt:lpstr>
      <vt:lpstr>Renovation</vt:lpstr>
      <vt:lpstr>Additional Considerations</vt:lpstr>
      <vt:lpstr>Next: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2014-12-02T22:51:08Z</dcterms:created>
  <dcterms:modified xsi:type="dcterms:W3CDTF">2017-04-18T00:30:00Z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