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emf" ContentType="image/x-emf"/>
  <Default Extension="xlsx" ContentType="application/vnd.openxmlformats-officedocument.spreadsheetml.sheet"/>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embeddings/oleObject1.bin" ContentType="application/vnd.openxmlformats-officedocument.oleObject"/>
  <Override PartName="/ppt/embeddings/oleObject2.bin" ContentType="application/vnd.openxmlformats-officedocument.oleObject"/>
  <Override PartName="/ppt/notesSlides/notesSlide2.xml" ContentType="application/vnd.openxmlformats-officedocument.presentationml.notesSlide+xml"/>
  <Override PartName="/ppt/embeddings/oleObject3.bin" ContentType="application/vnd.openxmlformats-officedocument.oleObject"/>
  <Override PartName="/ppt/embeddings/oleObject4.bin" ContentType="application/vnd.openxmlformats-officedocument.oleObject"/>
  <Override PartName="/ppt/embeddings/oleObject5.bin" ContentType="application/vnd.openxmlformats-officedocument.oleObject"/>
  <Override PartName="/ppt/embeddings/oleObject6.bin" ContentType="application/vnd.openxmlformats-officedocument.oleObject"/>
  <Override PartName="/ppt/embeddings/oleObject7.bin" ContentType="application/vnd.openxmlformats-officedocument.oleObject"/>
  <Override PartName="/ppt/embeddings/oleObject8.bin" ContentType="application/vnd.openxmlformats-officedocument.oleObject"/>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2"/>
  </p:sldMasterIdLst>
  <p:notesMasterIdLst>
    <p:notesMasterId r:id="rId65"/>
  </p:notesMasterIdLst>
  <p:sldIdLst>
    <p:sldId id="258" r:id="rId3"/>
    <p:sldId id="257" r:id="rId4"/>
    <p:sldId id="331" r:id="rId5"/>
    <p:sldId id="332" r:id="rId6"/>
    <p:sldId id="334" r:id="rId7"/>
    <p:sldId id="335" r:id="rId8"/>
    <p:sldId id="333" r:id="rId9"/>
    <p:sldId id="336" r:id="rId10"/>
    <p:sldId id="337" r:id="rId11"/>
    <p:sldId id="338" r:id="rId12"/>
    <p:sldId id="339" r:id="rId13"/>
    <p:sldId id="340" r:id="rId14"/>
    <p:sldId id="341" r:id="rId15"/>
    <p:sldId id="342" r:id="rId16"/>
    <p:sldId id="343" r:id="rId17"/>
    <p:sldId id="344" r:id="rId18"/>
    <p:sldId id="345" r:id="rId19"/>
    <p:sldId id="346" r:id="rId20"/>
    <p:sldId id="348" r:id="rId21"/>
    <p:sldId id="347" r:id="rId22"/>
    <p:sldId id="349" r:id="rId23"/>
    <p:sldId id="350" r:id="rId24"/>
    <p:sldId id="351" r:id="rId25"/>
    <p:sldId id="352" r:id="rId26"/>
    <p:sldId id="353" r:id="rId27"/>
    <p:sldId id="354" r:id="rId28"/>
    <p:sldId id="355" r:id="rId29"/>
    <p:sldId id="356" r:id="rId30"/>
    <p:sldId id="358" r:id="rId31"/>
    <p:sldId id="359" r:id="rId32"/>
    <p:sldId id="357" r:id="rId33"/>
    <p:sldId id="360" r:id="rId34"/>
    <p:sldId id="361" r:id="rId35"/>
    <p:sldId id="362" r:id="rId36"/>
    <p:sldId id="363" r:id="rId37"/>
    <p:sldId id="364" r:id="rId38"/>
    <p:sldId id="365" r:id="rId39"/>
    <p:sldId id="367" r:id="rId40"/>
    <p:sldId id="368" r:id="rId41"/>
    <p:sldId id="369" r:id="rId42"/>
    <p:sldId id="366" r:id="rId43"/>
    <p:sldId id="370" r:id="rId44"/>
    <p:sldId id="371" r:id="rId45"/>
    <p:sldId id="372" r:id="rId46"/>
    <p:sldId id="373" r:id="rId47"/>
    <p:sldId id="374" r:id="rId48"/>
    <p:sldId id="375" r:id="rId49"/>
    <p:sldId id="376" r:id="rId50"/>
    <p:sldId id="377" r:id="rId51"/>
    <p:sldId id="378" r:id="rId52"/>
    <p:sldId id="380" r:id="rId53"/>
    <p:sldId id="379" r:id="rId54"/>
    <p:sldId id="381" r:id="rId55"/>
    <p:sldId id="382" r:id="rId56"/>
    <p:sldId id="384" r:id="rId57"/>
    <p:sldId id="383" r:id="rId58"/>
    <p:sldId id="385" r:id="rId59"/>
    <p:sldId id="326" r:id="rId60"/>
    <p:sldId id="327" r:id="rId61"/>
    <p:sldId id="328" r:id="rId62"/>
    <p:sldId id="329" r:id="rId63"/>
    <p:sldId id="259" r:id="rId6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B4A6"/>
    <a:srgbClr val="734F29"/>
    <a:srgbClr val="D24726"/>
    <a:srgbClr val="DD462F"/>
    <a:srgbClr val="AEB785"/>
    <a:srgbClr val="EFD5A2"/>
    <a:srgbClr val="3B3026"/>
    <a:srgbClr val="ECE1CA"/>
    <a:srgbClr val="795531"/>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525" autoAdjust="0"/>
    <p:restoredTop sz="94280" autoAdjust="0"/>
  </p:normalViewPr>
  <p:slideViewPr>
    <p:cSldViewPr snapToGrid="0">
      <p:cViewPr varScale="1">
        <p:scale>
          <a:sx n="99" d="100"/>
          <a:sy n="99" d="100"/>
        </p:scale>
        <p:origin x="-104" y="-336"/>
      </p:cViewPr>
      <p:guideLst>
        <p:guide orient="horz" pos="2160"/>
        <p:guide pos="3840"/>
      </p:guideLst>
    </p:cSldViewPr>
  </p:slideViewPr>
  <p:notesTextViewPr>
    <p:cViewPr>
      <p:scale>
        <a:sx n="3" d="2"/>
        <a:sy n="3" d="2"/>
      </p:scale>
      <p:origin x="0" y="0"/>
    </p:cViewPr>
  </p:notesTextViewPr>
  <p:sorterViewPr>
    <p:cViewPr>
      <p:scale>
        <a:sx n="136" d="100"/>
        <a:sy n="136" d="100"/>
      </p:scale>
      <p:origin x="0" y="-4905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63" Type="http://schemas.openxmlformats.org/officeDocument/2006/relationships/slide" Target="slides/slide61.xml"/><Relationship Id="rId64" Type="http://schemas.openxmlformats.org/officeDocument/2006/relationships/slide" Target="slides/slide62.xml"/><Relationship Id="rId65" Type="http://schemas.openxmlformats.org/officeDocument/2006/relationships/notesMaster" Target="notesMasters/notesMaster1.xml"/><Relationship Id="rId66" Type="http://schemas.openxmlformats.org/officeDocument/2006/relationships/printerSettings" Target="printerSettings/printerSettings1.bin"/><Relationship Id="rId67" Type="http://schemas.openxmlformats.org/officeDocument/2006/relationships/commentAuthors" Target="commentAuthors.xml"/><Relationship Id="rId68" Type="http://schemas.openxmlformats.org/officeDocument/2006/relationships/presProps" Target="presProps.xml"/><Relationship Id="rId69" Type="http://schemas.openxmlformats.org/officeDocument/2006/relationships/viewProps" Target="viewProps.xml"/><Relationship Id="rId50" Type="http://schemas.openxmlformats.org/officeDocument/2006/relationships/slide" Target="slides/slide48.xml"/><Relationship Id="rId51" Type="http://schemas.openxmlformats.org/officeDocument/2006/relationships/slide" Target="slides/slide49.xml"/><Relationship Id="rId52" Type="http://schemas.openxmlformats.org/officeDocument/2006/relationships/slide" Target="slides/slide50.xml"/><Relationship Id="rId53" Type="http://schemas.openxmlformats.org/officeDocument/2006/relationships/slide" Target="slides/slide51.xml"/><Relationship Id="rId54" Type="http://schemas.openxmlformats.org/officeDocument/2006/relationships/slide" Target="slides/slide52.xml"/><Relationship Id="rId55" Type="http://schemas.openxmlformats.org/officeDocument/2006/relationships/slide" Target="slides/slide53.xml"/><Relationship Id="rId56" Type="http://schemas.openxmlformats.org/officeDocument/2006/relationships/slide" Target="slides/slide54.xml"/><Relationship Id="rId57" Type="http://schemas.openxmlformats.org/officeDocument/2006/relationships/slide" Target="slides/slide55.xml"/><Relationship Id="rId58" Type="http://schemas.openxmlformats.org/officeDocument/2006/relationships/slide" Target="slides/slide56.xml"/><Relationship Id="rId59" Type="http://schemas.openxmlformats.org/officeDocument/2006/relationships/slide" Target="slides/slide57.xml"/><Relationship Id="rId40" Type="http://schemas.openxmlformats.org/officeDocument/2006/relationships/slide" Target="slides/slide38.xml"/><Relationship Id="rId41" Type="http://schemas.openxmlformats.org/officeDocument/2006/relationships/slide" Target="slides/slide39.xml"/><Relationship Id="rId42" Type="http://schemas.openxmlformats.org/officeDocument/2006/relationships/slide" Target="slides/slide40.xml"/><Relationship Id="rId43" Type="http://schemas.openxmlformats.org/officeDocument/2006/relationships/slide" Target="slides/slide41.xml"/><Relationship Id="rId44" Type="http://schemas.openxmlformats.org/officeDocument/2006/relationships/slide" Target="slides/slide42.xml"/><Relationship Id="rId45" Type="http://schemas.openxmlformats.org/officeDocument/2006/relationships/slide" Target="slides/slide43.xml"/><Relationship Id="rId46" Type="http://schemas.openxmlformats.org/officeDocument/2006/relationships/slide" Target="slides/slide44.xml"/><Relationship Id="rId47" Type="http://schemas.openxmlformats.org/officeDocument/2006/relationships/slide" Target="slides/slide45.xml"/><Relationship Id="rId48" Type="http://schemas.openxmlformats.org/officeDocument/2006/relationships/slide" Target="slides/slide46.xml"/><Relationship Id="rId49" Type="http://schemas.openxmlformats.org/officeDocument/2006/relationships/slide" Target="slides/slide47.xml"/><Relationship Id="rId1" Type="http://schemas.openxmlformats.org/officeDocument/2006/relationships/customXml" Target="../customXml/item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30" Type="http://schemas.openxmlformats.org/officeDocument/2006/relationships/slide" Target="slides/slide28.xml"/><Relationship Id="rId31" Type="http://schemas.openxmlformats.org/officeDocument/2006/relationships/slide" Target="slides/slide29.xml"/><Relationship Id="rId32" Type="http://schemas.openxmlformats.org/officeDocument/2006/relationships/slide" Target="slides/slide30.xml"/><Relationship Id="rId33" Type="http://schemas.openxmlformats.org/officeDocument/2006/relationships/slide" Target="slides/slide31.xml"/><Relationship Id="rId34" Type="http://schemas.openxmlformats.org/officeDocument/2006/relationships/slide" Target="slides/slide32.xml"/><Relationship Id="rId35" Type="http://schemas.openxmlformats.org/officeDocument/2006/relationships/slide" Target="slides/slide33.xml"/><Relationship Id="rId36" Type="http://schemas.openxmlformats.org/officeDocument/2006/relationships/slide" Target="slides/slide34.xml"/><Relationship Id="rId37" Type="http://schemas.openxmlformats.org/officeDocument/2006/relationships/slide" Target="slides/slide35.xml"/><Relationship Id="rId38" Type="http://schemas.openxmlformats.org/officeDocument/2006/relationships/slide" Target="slides/slide36.xml"/><Relationship Id="rId39" Type="http://schemas.openxmlformats.org/officeDocument/2006/relationships/slide" Target="slides/slide37.xml"/><Relationship Id="rId70" Type="http://schemas.openxmlformats.org/officeDocument/2006/relationships/theme" Target="theme/theme1.xml"/><Relationship Id="rId71" Type="http://schemas.openxmlformats.org/officeDocument/2006/relationships/tableStyles" Target="tableStyles.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slide" Target="slides/slide27.xml"/><Relationship Id="rId60" Type="http://schemas.openxmlformats.org/officeDocument/2006/relationships/slide" Target="slides/slide58.xml"/><Relationship Id="rId61" Type="http://schemas.openxmlformats.org/officeDocument/2006/relationships/slide" Target="slides/slide59.xml"/><Relationship Id="rId62" Type="http://schemas.openxmlformats.org/officeDocument/2006/relationships/slide" Target="slides/slide60.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wmf"/><Relationship Id="rId2" Type="http://schemas.openxmlformats.org/officeDocument/2006/relationships/image" Target="../media/image6.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wmf"/><Relationship Id="rId2" Type="http://schemas.openxmlformats.org/officeDocument/2006/relationships/image" Target="../media/image8.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0.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C13577B-6902-467D-A26C-08A0DD5E4E03}" type="datetimeFigureOut">
              <a:rPr lang="en-US" smtClean="0"/>
              <a:t>4/17/17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F61EA0F-A667-4B49-8422-0062BC55E249}" type="slidenum">
              <a:rPr lang="en-US" smtClean="0"/>
              <a:t>‹#›</a:t>
            </a:fld>
            <a:endParaRPr lang="en-US"/>
          </a:p>
        </p:txBody>
      </p:sp>
    </p:spTree>
    <p:extLst>
      <p:ext uri="{BB962C8B-B14F-4D97-AF65-F5344CB8AC3E}">
        <p14:creationId xmlns:p14="http://schemas.microsoft.com/office/powerpoint/2010/main" val="33819102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F61EA0F-A667-4B49-8422-0062BC55E249}" type="slidenum">
              <a:rPr lang="en-US" smtClean="0"/>
              <a:t>1</a:t>
            </a:fld>
            <a:endParaRPr lang="en-US"/>
          </a:p>
        </p:txBody>
      </p:sp>
    </p:spTree>
    <p:extLst>
      <p:ext uri="{BB962C8B-B14F-4D97-AF65-F5344CB8AC3E}">
        <p14:creationId xmlns:p14="http://schemas.microsoft.com/office/powerpoint/2010/main" val="15333193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F61EA0F-A667-4B49-8422-0062BC55E249}" type="slidenum">
              <a:rPr lang="en-US" smtClean="0"/>
              <a:t>31</a:t>
            </a:fld>
            <a:endParaRPr lang="en-US"/>
          </a:p>
        </p:txBody>
      </p:sp>
    </p:spTree>
    <p:extLst>
      <p:ext uri="{BB962C8B-B14F-4D97-AF65-F5344CB8AC3E}">
        <p14:creationId xmlns:p14="http://schemas.microsoft.com/office/powerpoint/2010/main" val="19470911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324DEF4-E4A2-42C6-9E3A-0F7701BDC5ED}" type="slidenum">
              <a:rPr lang="en-US" smtClean="0"/>
              <a:pPr/>
              <a:t>59</a:t>
            </a:fld>
            <a:endParaRPr lang="en-US" dirty="0"/>
          </a:p>
        </p:txBody>
      </p:sp>
    </p:spTree>
    <p:extLst>
      <p:ext uri="{BB962C8B-B14F-4D97-AF65-F5344CB8AC3E}">
        <p14:creationId xmlns:p14="http://schemas.microsoft.com/office/powerpoint/2010/main" val="1065419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12192000" cy="4866468"/>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838200" y="2061006"/>
            <a:ext cx="10515600" cy="2387600"/>
          </a:xfrm>
        </p:spPr>
        <p:txBody>
          <a:bodyPr anchor="b">
            <a:normAutofit/>
          </a:bodyPr>
          <a:lstStyle>
            <a:lvl1pPr algn="l">
              <a:defRPr sz="5400">
                <a:solidFill>
                  <a:schemeClr val="bg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838202" y="5110609"/>
            <a:ext cx="6705599" cy="1137793"/>
          </a:xfrm>
        </p:spPr>
        <p:txBody>
          <a:bodyPr>
            <a:normAutofit/>
          </a:bodyPr>
          <a:lstStyle>
            <a:lvl1pPr marL="0" indent="0" algn="l">
              <a:lnSpc>
                <a:spcPct val="150000"/>
              </a:lnSpc>
              <a:spcBef>
                <a:spcPts val="600"/>
              </a:spcBef>
              <a:buNone/>
              <a:defRPr sz="2800">
                <a:solidFill>
                  <a:srgbClr val="D24726"/>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D80F26B-1D00-4DD4-BA80-9FBABA3E3DBA}" type="datetime1">
              <a:rPr lang="en-US" smtClean="0"/>
              <a:t>4/17/17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t>‹#›</a:t>
            </a:fld>
            <a:endParaRPr lang="en-US" dirty="0"/>
          </a:p>
        </p:txBody>
      </p:sp>
      <p:sp>
        <p:nvSpPr>
          <p:cNvPr id="8" name="Rectangle 7"/>
          <p:cNvSpPr/>
          <p:nvPr userDrawn="1"/>
        </p:nvSpPr>
        <p:spPr>
          <a:xfrm>
            <a:off x="0" y="0"/>
            <a:ext cx="12192000" cy="4866468"/>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718549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7" name="Rectangle 6"/>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4434" y="0"/>
            <a:ext cx="10749367" cy="1208868"/>
          </a:xfrm>
        </p:spPr>
        <p:txBody>
          <a:bodyPr anchor="b">
            <a:normAutofit/>
          </a:bodyPr>
          <a:lstStyle>
            <a:lvl1pPr>
              <a:defRPr sz="3600">
                <a:solidFill>
                  <a:schemeClr val="bg1"/>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838201" y="1825624"/>
            <a:ext cx="10515599" cy="4406741"/>
          </a:xfrm>
        </p:spPr>
        <p:txBody>
          <a:bodyPr>
            <a:normAutofit/>
          </a:bodyPr>
          <a:lstStyle>
            <a:lvl1pPr marL="342900" indent="-342900">
              <a:lnSpc>
                <a:spcPct val="100000"/>
              </a:lnSpc>
              <a:spcBef>
                <a:spcPts val="600"/>
              </a:spcBef>
              <a:spcAft>
                <a:spcPts val="600"/>
              </a:spcAft>
              <a:buFont typeface="Segoe UI" panose="020B0502040204020203" pitchFamily="34" charset="0"/>
              <a:buChar char="−"/>
              <a:defRPr sz="2400">
                <a:solidFill>
                  <a:schemeClr val="tx1">
                    <a:lumMod val="85000"/>
                    <a:lumOff val="15000"/>
                  </a:schemeClr>
                </a:solidFill>
              </a:defRPr>
            </a:lvl1pPr>
            <a:lvl2pPr>
              <a:lnSpc>
                <a:spcPct val="100000"/>
              </a:lnSpc>
              <a:spcBef>
                <a:spcPts val="600"/>
              </a:spcBef>
              <a:spcAft>
                <a:spcPts val="600"/>
              </a:spcAft>
              <a:defRPr sz="2000">
                <a:solidFill>
                  <a:schemeClr val="tx1">
                    <a:lumMod val="85000"/>
                    <a:lumOff val="15000"/>
                  </a:schemeClr>
                </a:solidFill>
              </a:defRPr>
            </a:lvl2pPr>
            <a:lvl3pPr marL="1143000" indent="-228600">
              <a:lnSpc>
                <a:spcPct val="100000"/>
              </a:lnSpc>
              <a:spcBef>
                <a:spcPts val="600"/>
              </a:spcBef>
              <a:spcAft>
                <a:spcPts val="600"/>
              </a:spcAft>
              <a:buFont typeface="Segoe UI" panose="020B0502040204020203" pitchFamily="34" charset="0"/>
              <a:buChar char="−"/>
              <a:defRPr sz="1800">
                <a:solidFill>
                  <a:schemeClr val="tx1">
                    <a:lumMod val="85000"/>
                    <a:lumOff val="15000"/>
                  </a:schemeClr>
                </a:solidFill>
              </a:defRPr>
            </a:lvl3pPr>
            <a:lvl4pPr>
              <a:lnSpc>
                <a:spcPct val="100000"/>
              </a:lnSpc>
              <a:spcBef>
                <a:spcPts val="600"/>
              </a:spcBef>
              <a:spcAft>
                <a:spcPts val="600"/>
              </a:spcAft>
              <a:defRPr sz="1600">
                <a:solidFill>
                  <a:schemeClr val="tx1">
                    <a:lumMod val="85000"/>
                    <a:lumOff val="15000"/>
                  </a:schemeClr>
                </a:solidFill>
              </a:defRPr>
            </a:lvl4pPr>
            <a:lvl5pPr marL="2057400" indent="-228600">
              <a:lnSpc>
                <a:spcPct val="100000"/>
              </a:lnSpc>
              <a:spcBef>
                <a:spcPts val="600"/>
              </a:spcBef>
              <a:spcAft>
                <a:spcPts val="600"/>
              </a:spcAft>
              <a:buFont typeface="Segoe UI" panose="020B0502040204020203" pitchFamily="34" charset="0"/>
              <a:buChar char="−"/>
              <a:defRPr sz="1600">
                <a:solidFill>
                  <a:schemeClr val="tx1">
                    <a:lumMod val="85000"/>
                    <a:lumOff val="15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E4ABABF5-7727-4277-8D63-EFB8DD7570EB}" type="datetime1">
              <a:rPr lang="en-US" smtClean="0"/>
              <a:t>4/17/17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t>‹#›</a:t>
            </a:fld>
            <a:endParaRPr lang="en-US"/>
          </a:p>
        </p:txBody>
      </p:sp>
      <p:sp>
        <p:nvSpPr>
          <p:cNvPr id="8" name="Rectangle 7"/>
          <p:cNvSpPr/>
          <p:nvPr userDrawn="1"/>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5748303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lumMod val="85000"/>
                    <a:lumOff val="15000"/>
                  </a:schemeClr>
                </a:solidFill>
              </a:defRPr>
            </a:lvl1pPr>
          </a:lstStyle>
          <a:p>
            <a:r>
              <a:rPr lang="en-US" dirty="0" smtClean="0"/>
              <a:t>Click to edit Master title style</a:t>
            </a:r>
            <a:endParaRPr lang="fr-FR" dirty="0"/>
          </a:p>
        </p:txBody>
      </p:sp>
      <p:sp>
        <p:nvSpPr>
          <p:cNvPr id="3" name="Date Placeholder 2"/>
          <p:cNvSpPr>
            <a:spLocks noGrp="1"/>
          </p:cNvSpPr>
          <p:nvPr>
            <p:ph type="dt" sz="half" idx="10"/>
          </p:nvPr>
        </p:nvSpPr>
        <p:spPr/>
        <p:txBody>
          <a:bodyPr/>
          <a:lstStyle/>
          <a:p>
            <a:fld id="{4BAB9269-3DE9-416E-AE18-A06FEB996AEF}" type="datetime1">
              <a:rPr lang="en-US" smtClean="0"/>
              <a:t>4/17/17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60EDB8-5305-433F-BE41-D7A86D811DB3}" type="slidenum">
              <a:rPr lang="en-US" smtClean="0"/>
              <a:t>‹#›</a:t>
            </a:fld>
            <a:endParaRPr lang="en-US"/>
          </a:p>
        </p:txBody>
      </p:sp>
    </p:spTree>
    <p:extLst>
      <p:ext uri="{BB962C8B-B14F-4D97-AF65-F5344CB8AC3E}">
        <p14:creationId xmlns:p14="http://schemas.microsoft.com/office/powerpoint/2010/main" val="29566244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5656882" y="1709738"/>
            <a:ext cx="6535119" cy="357518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838201" y="2402238"/>
            <a:ext cx="4508715" cy="2187227"/>
          </a:xfrm>
        </p:spPr>
        <p:txBody>
          <a:bodyPr anchor="ctr">
            <a:noAutofit/>
          </a:bodyPr>
          <a:lstStyle>
            <a:lvl1pPr algn="l">
              <a:defRPr sz="4800">
                <a:solidFill>
                  <a:srgbClr val="D24726"/>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323308" y="2402237"/>
            <a:ext cx="5269424" cy="2187226"/>
          </a:xfrm>
        </p:spPr>
        <p:txBody>
          <a:bodyPr anchor="ctr">
            <a:normAutofit/>
          </a:bodyPr>
          <a:lstStyle>
            <a:lvl1pPr marL="0" indent="0">
              <a:lnSpc>
                <a:spcPct val="150000"/>
              </a:lnSpc>
              <a:buNone/>
              <a:defRPr sz="2800">
                <a:solidFill>
                  <a:schemeClr val="bg1"/>
                </a:solidFill>
                <a:latin typeface="+mj-lt"/>
              </a:defRPr>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CE3618F-F17E-443E-BD4A-E43FD83AA814}" type="datetime1">
              <a:rPr lang="en-US" smtClean="0"/>
              <a:t>4/17/17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t>‹#›</a:t>
            </a:fld>
            <a:endParaRPr lang="en-US"/>
          </a:p>
        </p:txBody>
      </p:sp>
      <p:sp>
        <p:nvSpPr>
          <p:cNvPr id="8" name="Rectangle 7"/>
          <p:cNvSpPr/>
          <p:nvPr userDrawn="1"/>
        </p:nvSpPr>
        <p:spPr>
          <a:xfrm>
            <a:off x="5656882" y="1709738"/>
            <a:ext cx="6535119" cy="357518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3356555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9600" y="1"/>
            <a:ext cx="10744200" cy="1228436"/>
          </a:xfrm>
        </p:spPr>
        <p:txBody>
          <a:bodyPr anchor="b">
            <a:normAutofit/>
          </a:bodyPr>
          <a:lstStyle>
            <a:lvl1pPr>
              <a:defRPr sz="3600">
                <a:solidFill>
                  <a:schemeClr val="bg1"/>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vert="horz" lIns="91440" tIns="45720" rIns="91440" bIns="45720" rtlCol="0">
            <a:normAutofit/>
          </a:bodyPr>
          <a:lstStyle>
            <a:lvl1pPr>
              <a:defRPr lang="en-US" sz="1600" smtClean="0">
                <a:solidFill>
                  <a:schemeClr val="tx1">
                    <a:lumMod val="85000"/>
                    <a:lumOff val="15000"/>
                  </a:schemeClr>
                </a:solidFill>
              </a:defRPr>
            </a:lvl1pPr>
            <a:lvl2pPr>
              <a:defRPr lang="en-US" sz="1400" smtClean="0">
                <a:solidFill>
                  <a:schemeClr val="tx1">
                    <a:lumMod val="85000"/>
                    <a:lumOff val="15000"/>
                  </a:schemeClr>
                </a:solidFill>
              </a:defRPr>
            </a:lvl2pPr>
            <a:lvl3pPr>
              <a:defRPr lang="en-US" sz="1200" smtClean="0">
                <a:solidFill>
                  <a:schemeClr val="tx1">
                    <a:lumMod val="85000"/>
                    <a:lumOff val="15000"/>
                  </a:schemeClr>
                </a:solidFill>
              </a:defRPr>
            </a:lvl3pPr>
            <a:lvl4pPr>
              <a:defRPr lang="en-US" sz="1100" smtClean="0">
                <a:solidFill>
                  <a:schemeClr val="tx1">
                    <a:lumMod val="85000"/>
                    <a:lumOff val="15000"/>
                  </a:schemeClr>
                </a:solidFill>
              </a:defRPr>
            </a:lvl4pPr>
            <a:lvl5pPr>
              <a:defRPr lang="en-US" sz="1100">
                <a:solidFill>
                  <a:schemeClr val="tx1">
                    <a:lumMod val="85000"/>
                    <a:lumOff val="15000"/>
                  </a:schemeClr>
                </a:solidFill>
              </a:defRPr>
            </a:lvl5pPr>
          </a:lstStyle>
          <a:p>
            <a:pPr marL="0" lvl="0" indent="0">
              <a:lnSpc>
                <a:spcPct val="150000"/>
              </a:lnSpc>
              <a:spcAft>
                <a:spcPts val="1200"/>
              </a:spcAft>
              <a:buNone/>
            </a:pPr>
            <a:r>
              <a:rPr lang="en-US" dirty="0" smtClean="0"/>
              <a:t>Click to edit Master text styles</a:t>
            </a:r>
          </a:p>
          <a:p>
            <a:pPr marL="0" lvl="1" indent="0">
              <a:lnSpc>
                <a:spcPct val="150000"/>
              </a:lnSpc>
              <a:spcAft>
                <a:spcPts val="1200"/>
              </a:spcAft>
              <a:buNone/>
            </a:pPr>
            <a:r>
              <a:rPr lang="en-US" dirty="0" smtClean="0"/>
              <a:t>Second level</a:t>
            </a:r>
          </a:p>
          <a:p>
            <a:pPr marL="0" lvl="2" indent="0">
              <a:lnSpc>
                <a:spcPct val="150000"/>
              </a:lnSpc>
              <a:spcAft>
                <a:spcPts val="1200"/>
              </a:spcAft>
              <a:buNone/>
            </a:pPr>
            <a:r>
              <a:rPr lang="en-US" dirty="0" smtClean="0"/>
              <a:t>Third level</a:t>
            </a:r>
          </a:p>
          <a:p>
            <a:pPr marL="0" lvl="3" indent="0">
              <a:lnSpc>
                <a:spcPct val="150000"/>
              </a:lnSpc>
              <a:spcAft>
                <a:spcPts val="1200"/>
              </a:spcAft>
              <a:buNone/>
            </a:pPr>
            <a:r>
              <a:rPr lang="en-US" dirty="0" smtClean="0"/>
              <a:t>Fourth level</a:t>
            </a:r>
          </a:p>
          <a:p>
            <a:pPr marL="0" lvl="4" indent="0">
              <a:lnSpc>
                <a:spcPct val="150000"/>
              </a:lnSpc>
              <a:spcAft>
                <a:spcPts val="1200"/>
              </a:spcAft>
              <a:buNone/>
            </a:pPr>
            <a:r>
              <a:rPr lang="en-US" dirty="0"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vert="horz" lIns="91440" tIns="45720" rIns="91440" bIns="45720" rtlCol="0">
            <a:normAutofit/>
          </a:bodyPr>
          <a:lstStyle>
            <a:lvl1pPr>
              <a:defRPr lang="en-US" sz="1600" smtClean="0">
                <a:solidFill>
                  <a:schemeClr val="tx1">
                    <a:lumMod val="85000"/>
                    <a:lumOff val="15000"/>
                  </a:schemeClr>
                </a:solidFill>
              </a:defRPr>
            </a:lvl1pPr>
            <a:lvl2pPr>
              <a:defRPr lang="en-US" sz="1400" smtClean="0">
                <a:solidFill>
                  <a:schemeClr val="tx1">
                    <a:lumMod val="85000"/>
                    <a:lumOff val="15000"/>
                  </a:schemeClr>
                </a:solidFill>
              </a:defRPr>
            </a:lvl2pPr>
            <a:lvl3pPr>
              <a:defRPr lang="en-US" sz="1200" smtClean="0">
                <a:solidFill>
                  <a:schemeClr val="tx1">
                    <a:lumMod val="85000"/>
                    <a:lumOff val="15000"/>
                  </a:schemeClr>
                </a:solidFill>
              </a:defRPr>
            </a:lvl3pPr>
            <a:lvl4pPr>
              <a:defRPr lang="en-US" sz="1100" smtClean="0">
                <a:solidFill>
                  <a:schemeClr val="tx1">
                    <a:lumMod val="85000"/>
                    <a:lumOff val="15000"/>
                  </a:schemeClr>
                </a:solidFill>
              </a:defRPr>
            </a:lvl4pPr>
            <a:lvl5pPr>
              <a:defRPr lang="en-US" sz="1100">
                <a:solidFill>
                  <a:schemeClr val="tx1">
                    <a:lumMod val="85000"/>
                    <a:lumOff val="15000"/>
                  </a:schemeClr>
                </a:solidFill>
              </a:defRPr>
            </a:lvl5pPr>
          </a:lstStyle>
          <a:p>
            <a:pPr marL="0" lvl="0" indent="0">
              <a:lnSpc>
                <a:spcPct val="150000"/>
              </a:lnSpc>
              <a:spcAft>
                <a:spcPts val="1200"/>
              </a:spcAft>
              <a:buNone/>
            </a:pPr>
            <a:r>
              <a:rPr lang="en-US" dirty="0" smtClean="0"/>
              <a:t>Click to edit Master text styles</a:t>
            </a:r>
          </a:p>
          <a:p>
            <a:pPr marL="0" lvl="1" indent="0">
              <a:lnSpc>
                <a:spcPct val="150000"/>
              </a:lnSpc>
              <a:spcAft>
                <a:spcPts val="1200"/>
              </a:spcAft>
              <a:buNone/>
            </a:pPr>
            <a:r>
              <a:rPr lang="en-US" dirty="0" smtClean="0"/>
              <a:t>Second level</a:t>
            </a:r>
          </a:p>
          <a:p>
            <a:pPr marL="0" lvl="2" indent="0">
              <a:lnSpc>
                <a:spcPct val="150000"/>
              </a:lnSpc>
              <a:spcAft>
                <a:spcPts val="1200"/>
              </a:spcAft>
              <a:buNone/>
            </a:pPr>
            <a:r>
              <a:rPr lang="en-US" dirty="0" smtClean="0"/>
              <a:t>Third level</a:t>
            </a:r>
          </a:p>
          <a:p>
            <a:pPr marL="0" lvl="3" indent="0">
              <a:lnSpc>
                <a:spcPct val="150000"/>
              </a:lnSpc>
              <a:spcAft>
                <a:spcPts val="1200"/>
              </a:spcAft>
              <a:buNone/>
            </a:pPr>
            <a:r>
              <a:rPr lang="en-US" dirty="0" smtClean="0"/>
              <a:t>Fourth level</a:t>
            </a:r>
          </a:p>
          <a:p>
            <a:pPr marL="0" lvl="4" indent="0">
              <a:lnSpc>
                <a:spcPct val="150000"/>
              </a:lnSpc>
              <a:spcAft>
                <a:spcPts val="1200"/>
              </a:spcAft>
              <a:buNone/>
            </a:pPr>
            <a:r>
              <a:rPr lang="en-US" dirty="0" smtClean="0"/>
              <a:t>Fifth level</a:t>
            </a:r>
            <a:endParaRPr lang="en-US" dirty="0"/>
          </a:p>
        </p:txBody>
      </p:sp>
      <p:sp>
        <p:nvSpPr>
          <p:cNvPr id="5" name="Date Placeholder 4"/>
          <p:cNvSpPr>
            <a:spLocks noGrp="1"/>
          </p:cNvSpPr>
          <p:nvPr>
            <p:ph type="dt" sz="half" idx="10"/>
          </p:nvPr>
        </p:nvSpPr>
        <p:spPr/>
        <p:txBody>
          <a:bodyPr/>
          <a:lstStyle/>
          <a:p>
            <a:fld id="{7A37E887-7BF5-43D7-B503-65A40790DC75}" type="datetime1">
              <a:rPr lang="en-US" smtClean="0"/>
              <a:t>4/17/17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60EDB8-5305-433F-BE41-D7A86D811DB3}" type="slidenum">
              <a:rPr lang="en-US" smtClean="0"/>
              <a:t>‹#›</a:t>
            </a:fld>
            <a:endParaRPr lang="en-US"/>
          </a:p>
        </p:txBody>
      </p:sp>
      <p:sp>
        <p:nvSpPr>
          <p:cNvPr id="9" name="Rectangle 8"/>
          <p:cNvSpPr/>
          <p:nvPr userDrawn="1"/>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3282238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9600" y="1"/>
            <a:ext cx="10744200" cy="1228436"/>
          </a:xfrm>
        </p:spPr>
        <p:txBody>
          <a:bodyPr anchor="b">
            <a:normAutofit/>
          </a:bodyPr>
          <a:lstStyle>
            <a:lvl1pPr>
              <a:defRPr sz="3600">
                <a:solidFill>
                  <a:schemeClr val="bg1"/>
                </a:solidFill>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BFC70C1-0A36-47EE-BB23-330DC6955568}" type="datetime1">
              <a:rPr lang="en-US" smtClean="0"/>
              <a:t>4/17/17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60EDB8-5305-433F-BE41-D7A86D811DB3}" type="slidenum">
              <a:rPr lang="en-US" smtClean="0"/>
              <a:t>‹#›</a:t>
            </a:fld>
            <a:endParaRPr lang="en-US"/>
          </a:p>
        </p:txBody>
      </p:sp>
      <p:sp>
        <p:nvSpPr>
          <p:cNvPr id="7" name="Rectangle 6"/>
          <p:cNvSpPr/>
          <p:nvPr userDrawn="1"/>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0081448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838200" y="6356352"/>
            <a:ext cx="3276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A98169-68B9-4FED-8D7D-61043D29A8A5}" type="datetime1">
              <a:rPr lang="en-US" smtClean="0"/>
              <a:t>4/17/17</a:t>
            </a:fld>
            <a:endParaRPr lang="en-US"/>
          </a:p>
        </p:txBody>
      </p:sp>
      <p:sp>
        <p:nvSpPr>
          <p:cNvPr id="5" name="Footer Placeholder 4"/>
          <p:cNvSpPr>
            <a:spLocks noGrp="1"/>
          </p:cNvSpPr>
          <p:nvPr>
            <p:ph type="ftr" sz="quarter" idx="3"/>
          </p:nvPr>
        </p:nvSpPr>
        <p:spPr>
          <a:xfrm>
            <a:off x="4648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55423" y="6311898"/>
            <a:ext cx="3276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60EDB8-5305-433F-BE41-D7A86D811DB3}" type="slidenum">
              <a:rPr lang="en-US" smtClean="0"/>
              <a:t>‹#›</a:t>
            </a:fld>
            <a:endParaRPr lang="en-US"/>
          </a:p>
        </p:txBody>
      </p:sp>
    </p:spTree>
    <p:extLst>
      <p:ext uri="{BB962C8B-B14F-4D97-AF65-F5344CB8AC3E}">
        <p14:creationId xmlns:p14="http://schemas.microsoft.com/office/powerpoint/2010/main" val="946754946"/>
      </p:ext>
    </p:extLst>
  </p:cSld>
  <p:clrMap bg1="lt1" tx1="dk1" bg2="lt2" tx2="dk2" accent1="accent1" accent2="accent2" accent3="accent3" accent4="accent4" accent5="accent5" accent6="accent6" hlink="hlink" folHlink="folHlink"/>
  <p:sldLayoutIdLst>
    <p:sldLayoutId id="2147483661" r:id="rId1"/>
    <p:sldLayoutId id="2147483674" r:id="rId2"/>
    <p:sldLayoutId id="2147483673" r:id="rId3"/>
    <p:sldLayoutId id="2147483663" r:id="rId4"/>
    <p:sldLayoutId id="2147483664" r:id="rId5"/>
    <p:sldLayoutId id="2147483666" r:id="rId6"/>
  </p:sldLayoutIdLst>
  <p:hf hdr="0" ft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ct val="30000"/>
        </a:spcBef>
        <a:buFont typeface="Arial" panose="020B0604020202020204" pitchFamily="34" charset="0"/>
        <a:buChar char="•"/>
        <a:defRPr sz="2800" kern="1200">
          <a:solidFill>
            <a:schemeClr val="tx1">
              <a:lumMod val="85000"/>
              <a:lumOff val="15000"/>
            </a:schemeClr>
          </a:solidFill>
          <a:latin typeface="+mn-lt"/>
          <a:ea typeface="+mn-ea"/>
          <a:cs typeface="+mn-cs"/>
        </a:defRPr>
      </a:lvl1pPr>
      <a:lvl2pPr marL="685800" indent="-228600" algn="l" defTabSz="914400" rtl="0" eaLnBrk="1" latinLnBrk="0" hangingPunct="1">
        <a:lnSpc>
          <a:spcPct val="90000"/>
        </a:lnSpc>
        <a:spcBef>
          <a:spcPct val="30000"/>
        </a:spcBef>
        <a:buFont typeface="Arial" panose="020B0604020202020204" pitchFamily="34" charset="0"/>
        <a:buChar char="•"/>
        <a:defRPr sz="2400" kern="1200">
          <a:solidFill>
            <a:schemeClr val="tx1">
              <a:lumMod val="85000"/>
              <a:lumOff val="15000"/>
            </a:schemeClr>
          </a:solidFill>
          <a:latin typeface="+mn-lt"/>
          <a:ea typeface="+mn-ea"/>
          <a:cs typeface="+mn-cs"/>
        </a:defRPr>
      </a:lvl2pPr>
      <a:lvl3pPr marL="1143000" indent="-228600" algn="l" defTabSz="914400" rtl="0" eaLnBrk="1" latinLnBrk="0" hangingPunct="1">
        <a:lnSpc>
          <a:spcPct val="90000"/>
        </a:lnSpc>
        <a:spcBef>
          <a:spcPct val="30000"/>
        </a:spcBef>
        <a:buFont typeface="Arial" panose="020B0604020202020204" pitchFamily="34" charset="0"/>
        <a:buChar char="•"/>
        <a:defRPr sz="2000" kern="1200">
          <a:solidFill>
            <a:schemeClr val="tx1">
              <a:lumMod val="85000"/>
              <a:lumOff val="15000"/>
            </a:schemeClr>
          </a:solidFill>
          <a:latin typeface="+mn-lt"/>
          <a:ea typeface="+mn-ea"/>
          <a:cs typeface="+mn-cs"/>
        </a:defRPr>
      </a:lvl3pPr>
      <a:lvl4pPr marL="1600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lumMod val="85000"/>
              <a:lumOff val="15000"/>
            </a:schemeClr>
          </a:solidFill>
          <a:latin typeface="+mn-lt"/>
          <a:ea typeface="+mn-ea"/>
          <a:cs typeface="+mn-cs"/>
        </a:defRPr>
      </a:lvl4pPr>
      <a:lvl5pPr marL="20574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lumMod val="85000"/>
              <a:lumOff val="1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2.bin"/><Relationship Id="rId4" Type="http://schemas.openxmlformats.org/officeDocument/2006/relationships/image" Target="../media/image4.png"/><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oleObject" Target="../embeddings/oleObject3.bin"/><Relationship Id="rId4" Type="http://schemas.openxmlformats.org/officeDocument/2006/relationships/image" Target="../media/image5.wmf"/><Relationship Id="rId5" Type="http://schemas.openxmlformats.org/officeDocument/2006/relationships/oleObject" Target="../embeddings/oleObject4.bin"/><Relationship Id="rId6" Type="http://schemas.openxmlformats.org/officeDocument/2006/relationships/image" Target="../media/image6.wmf"/><Relationship Id="rId1" Type="http://schemas.openxmlformats.org/officeDocument/2006/relationships/vmlDrawing" Target="../drawings/vmlDrawing3.vml"/><Relationship Id="rId2"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oleObject" Target="../embeddings/oleObject5.bin"/><Relationship Id="rId4" Type="http://schemas.openxmlformats.org/officeDocument/2006/relationships/image" Target="../media/image7.wmf"/><Relationship Id="rId5" Type="http://schemas.openxmlformats.org/officeDocument/2006/relationships/oleObject" Target="../embeddings/oleObject6.bin"/><Relationship Id="rId6" Type="http://schemas.openxmlformats.org/officeDocument/2006/relationships/image" Target="../media/image8.wmf"/><Relationship Id="rId1" Type="http://schemas.openxmlformats.org/officeDocument/2006/relationships/vmlDrawing" Target="../drawings/vmlDrawing4.vml"/><Relationship Id="rId2"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oleObject" Target="../embeddings/oleObject7.bin"/><Relationship Id="rId4" Type="http://schemas.openxmlformats.org/officeDocument/2006/relationships/image" Target="../media/image9.wmf"/><Relationship Id="rId1" Type="http://schemas.openxmlformats.org/officeDocument/2006/relationships/vmlDrawing" Target="../drawings/vmlDrawing5.vml"/><Relationship Id="rId2"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oleObject" Target="../embeddings/oleObject8.bin"/><Relationship Id="rId4" Type="http://schemas.openxmlformats.org/officeDocument/2006/relationships/image" Target="../media/image10.wmf"/><Relationship Id="rId1" Type="http://schemas.openxmlformats.org/officeDocument/2006/relationships/vmlDrawing" Target="../drawings/vmlDrawing6.vml"/><Relationship Id="rId2"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png"/></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0.png"/></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png"/></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4" Type="http://schemas.openxmlformats.org/officeDocument/2006/relationships/package" Target="../embeddings/Microsoft_Excel_Sheet1.xlsx"/><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2" y="1201197"/>
            <a:ext cx="10515600" cy="2387600"/>
          </a:xfrm>
        </p:spPr>
        <p:txBody>
          <a:bodyPr>
            <a:normAutofit/>
          </a:bodyPr>
          <a:lstStyle/>
          <a:p>
            <a:r>
              <a:rPr lang="en-US" sz="3200" dirty="0" smtClean="0"/>
              <a:t>REAL ESTATE 410 </a:t>
            </a:r>
            <a:r>
              <a:rPr lang="en-US" dirty="0" smtClean="0"/>
              <a:t/>
            </a:r>
            <a:br>
              <a:rPr lang="en-US" dirty="0" smtClean="0"/>
            </a:br>
            <a:r>
              <a:rPr lang="en-US" dirty="0" smtClean="0"/>
              <a:t>Valuation </a:t>
            </a:r>
            <a:r>
              <a:rPr lang="en-US" smtClean="0"/>
              <a:t>Income Properties</a:t>
            </a:r>
            <a:endParaRPr lang="en-US" dirty="0"/>
          </a:p>
        </p:txBody>
      </p:sp>
      <p:sp>
        <p:nvSpPr>
          <p:cNvPr id="3" name="Subtitle 2"/>
          <p:cNvSpPr>
            <a:spLocks noGrp="1"/>
          </p:cNvSpPr>
          <p:nvPr>
            <p:ph type="subTitle" idx="1"/>
          </p:nvPr>
        </p:nvSpPr>
        <p:spPr/>
        <p:txBody>
          <a:bodyPr>
            <a:normAutofit/>
          </a:bodyPr>
          <a:lstStyle/>
          <a:p>
            <a:r>
              <a:rPr lang="en-US" smtClean="0"/>
              <a:t>Spring 2017</a:t>
            </a:r>
            <a:endParaRPr lang="en-US" dirty="0"/>
          </a:p>
        </p:txBody>
      </p:sp>
      <p:sp>
        <p:nvSpPr>
          <p:cNvPr id="4" name="Slide Number Placeholder 3"/>
          <p:cNvSpPr>
            <a:spLocks noGrp="1"/>
          </p:cNvSpPr>
          <p:nvPr>
            <p:ph type="sldNum" sz="quarter" idx="12"/>
          </p:nvPr>
        </p:nvSpPr>
        <p:spPr/>
        <p:txBody>
          <a:bodyPr/>
          <a:lstStyle/>
          <a:p>
            <a:fld id="{9860EDB8-5305-433F-BE41-D7A86D811DB3}" type="slidenum">
              <a:rPr lang="en-US" smtClean="0"/>
              <a:t>1</a:t>
            </a:fld>
            <a:endParaRPr lang="en-US" dirty="0"/>
          </a:p>
        </p:txBody>
      </p:sp>
    </p:spTree>
    <p:extLst>
      <p:ext uri="{BB962C8B-B14F-4D97-AF65-F5344CB8AC3E}">
        <p14:creationId xmlns:p14="http://schemas.microsoft.com/office/powerpoint/2010/main" val="1729841504"/>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Market vs. Investment Values</a:t>
            </a:r>
          </a:p>
        </p:txBody>
      </p:sp>
      <p:sp>
        <p:nvSpPr>
          <p:cNvPr id="3" name="Content Placeholder 2"/>
          <p:cNvSpPr>
            <a:spLocks noGrp="1"/>
          </p:cNvSpPr>
          <p:nvPr>
            <p:ph idx="1"/>
          </p:nvPr>
        </p:nvSpPr>
        <p:spPr>
          <a:xfrm>
            <a:off x="838201" y="1761566"/>
            <a:ext cx="10515599" cy="4470800"/>
          </a:xfrm>
        </p:spPr>
        <p:txBody>
          <a:bodyPr>
            <a:noAutofit/>
          </a:bodyPr>
          <a:lstStyle/>
          <a:p>
            <a:pPr>
              <a:defRPr/>
            </a:pPr>
            <a:r>
              <a:rPr lang="en-US" sz="2600" dirty="0"/>
              <a:t>Market v</a:t>
            </a:r>
            <a:r>
              <a:rPr lang="en-US" sz="2600" dirty="0" smtClean="0"/>
              <a:t>alue</a:t>
            </a:r>
            <a:endParaRPr lang="en-US" sz="2600" dirty="0"/>
          </a:p>
          <a:p>
            <a:pPr marL="806450" lvl="1" indent="-295275">
              <a:defRPr/>
            </a:pPr>
            <a:r>
              <a:rPr lang="en-US" sz="2200" dirty="0"/>
              <a:t>How much the </a:t>
            </a:r>
            <a:r>
              <a:rPr lang="en-US" sz="2200" b="1" i="1" dirty="0"/>
              <a:t>property</a:t>
            </a:r>
            <a:r>
              <a:rPr lang="en-US" sz="2200" dirty="0"/>
              <a:t> is </a:t>
            </a:r>
            <a:r>
              <a:rPr lang="en-US" sz="2200" b="1" i="1" dirty="0"/>
              <a:t>likely sell for today</a:t>
            </a:r>
            <a:r>
              <a:rPr lang="en-US" sz="2200" dirty="0"/>
              <a:t>. The value it is likely to fetch if put in highest and best use.</a:t>
            </a:r>
          </a:p>
          <a:p>
            <a:pPr marL="806450" lvl="1" indent="-295275">
              <a:defRPr/>
            </a:pPr>
            <a:r>
              <a:rPr lang="en-US" sz="2200" dirty="0"/>
              <a:t>Market value is generally </a:t>
            </a:r>
            <a:r>
              <a:rPr lang="en-US" sz="2200" b="1" i="1" dirty="0"/>
              <a:t>not investor specific</a:t>
            </a:r>
            <a:r>
              <a:rPr lang="en-US" sz="2200" dirty="0"/>
              <a:t>.</a:t>
            </a:r>
          </a:p>
          <a:p>
            <a:pPr>
              <a:defRPr/>
            </a:pPr>
            <a:r>
              <a:rPr lang="en-US" sz="2600" dirty="0"/>
              <a:t>Investment </a:t>
            </a:r>
            <a:r>
              <a:rPr lang="en-US" sz="2600" dirty="0" smtClean="0"/>
              <a:t>value</a:t>
            </a:r>
            <a:endParaRPr lang="en-US" sz="2600" dirty="0"/>
          </a:p>
          <a:p>
            <a:pPr marL="806450" lvl="1" indent="-295275">
              <a:defRPr/>
            </a:pPr>
            <a:r>
              <a:rPr lang="en-US" sz="2200" dirty="0"/>
              <a:t>What the property is </a:t>
            </a:r>
            <a:r>
              <a:rPr lang="en-US" sz="2200" b="1" i="1" dirty="0"/>
              <a:t>worth to you as an investor</a:t>
            </a:r>
            <a:r>
              <a:rPr lang="en-US" sz="2200" dirty="0"/>
              <a:t>, if you’re not going to sell it for a long time.</a:t>
            </a:r>
          </a:p>
          <a:p>
            <a:pPr marL="806450" lvl="1" indent="-295275">
              <a:defRPr/>
            </a:pPr>
            <a:r>
              <a:rPr lang="en-US" sz="2200" dirty="0">
                <a:effectLst>
                  <a:outerShdw blurRad="38100" dist="38100" dir="2700000" algn="tl">
                    <a:srgbClr val="FFFFFF"/>
                  </a:outerShdw>
                </a:effectLst>
              </a:rPr>
              <a:t>Investment value is </a:t>
            </a:r>
            <a:r>
              <a:rPr lang="en-US" sz="2200" dirty="0"/>
              <a:t>always </a:t>
            </a:r>
            <a:r>
              <a:rPr lang="en-US" sz="2200" b="1" i="1" dirty="0"/>
              <a:t>investor specific</a:t>
            </a:r>
            <a:r>
              <a:rPr lang="en-US" sz="2200" dirty="0"/>
              <a:t>.</a:t>
            </a:r>
          </a:p>
          <a:p>
            <a:pPr>
              <a:defRPr/>
            </a:pPr>
            <a:r>
              <a:rPr lang="en-US" sz="2600" dirty="0"/>
              <a:t>The </a:t>
            </a:r>
            <a:r>
              <a:rPr lang="en-US" sz="2600" b="1" i="1" dirty="0"/>
              <a:t>appraisal</a:t>
            </a:r>
            <a:r>
              <a:rPr lang="en-US" sz="2600" dirty="0"/>
              <a:t> process is meant to </a:t>
            </a:r>
            <a:r>
              <a:rPr lang="en-US" sz="2600" b="1" i="1" dirty="0"/>
              <a:t>estimate market value, not investment value</a:t>
            </a:r>
            <a:r>
              <a:rPr lang="en-US" sz="2600" dirty="0"/>
              <a:t>.</a:t>
            </a:r>
          </a:p>
          <a:p>
            <a:endParaRPr lang="en-US" dirty="0"/>
          </a:p>
        </p:txBody>
      </p:sp>
      <p:sp>
        <p:nvSpPr>
          <p:cNvPr id="4" name="Slide Number Placeholder 3"/>
          <p:cNvSpPr>
            <a:spLocks noGrp="1"/>
          </p:cNvSpPr>
          <p:nvPr>
            <p:ph type="sldNum" sz="quarter" idx="12"/>
          </p:nvPr>
        </p:nvSpPr>
        <p:spPr/>
        <p:txBody>
          <a:bodyPr/>
          <a:lstStyle/>
          <a:p>
            <a:fld id="{9860EDB8-5305-433F-BE41-D7A86D811DB3}" type="slidenum">
              <a:rPr lang="en-US" smtClean="0"/>
              <a:t>10</a:t>
            </a:fld>
            <a:endParaRPr lang="en-US"/>
          </a:p>
        </p:txBody>
      </p:sp>
    </p:spTree>
    <p:extLst>
      <p:ext uri="{BB962C8B-B14F-4D97-AF65-F5344CB8AC3E}">
        <p14:creationId xmlns:p14="http://schemas.microsoft.com/office/powerpoint/2010/main" val="189147279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Appraisal Process</a:t>
            </a:r>
            <a:endParaRPr lang="en-US" dirty="0"/>
          </a:p>
        </p:txBody>
      </p:sp>
      <p:sp>
        <p:nvSpPr>
          <p:cNvPr id="3" name="Content Placeholder 2"/>
          <p:cNvSpPr>
            <a:spLocks noGrp="1"/>
          </p:cNvSpPr>
          <p:nvPr>
            <p:ph idx="1"/>
          </p:nvPr>
        </p:nvSpPr>
        <p:spPr/>
        <p:txBody>
          <a:bodyPr/>
          <a:lstStyle/>
          <a:p>
            <a:r>
              <a:rPr lang="en-US" dirty="0"/>
              <a:t>The appraisal process is performed by appraisers and others seeking to estimate market value. </a:t>
            </a:r>
          </a:p>
          <a:p>
            <a:pPr marL="1028700" lvl="1" indent="-396875">
              <a:buFont typeface="+mj-lt"/>
              <a:buAutoNum type="arabicPeriod"/>
            </a:pPr>
            <a:r>
              <a:rPr lang="en-US" sz="2200" dirty="0"/>
              <a:t>Physical and legal identification</a:t>
            </a:r>
          </a:p>
          <a:p>
            <a:pPr marL="1028700" lvl="1" indent="-396875">
              <a:buFont typeface="+mj-lt"/>
              <a:buAutoNum type="arabicPeriod"/>
            </a:pPr>
            <a:r>
              <a:rPr lang="en-US" sz="2200" dirty="0"/>
              <a:t>Identify </a:t>
            </a:r>
            <a:r>
              <a:rPr lang="en-US" sz="2200" b="1" i="1" dirty="0"/>
              <a:t>property rights to be valued</a:t>
            </a:r>
          </a:p>
          <a:p>
            <a:pPr marL="1028700" lvl="1" indent="-396875">
              <a:buFont typeface="+mj-lt"/>
              <a:buAutoNum type="arabicPeriod"/>
            </a:pPr>
            <a:r>
              <a:rPr lang="en-US" sz="2200" dirty="0"/>
              <a:t>Specify the purpose of the appraisal</a:t>
            </a:r>
          </a:p>
          <a:p>
            <a:pPr marL="1028700" lvl="1" indent="-396875">
              <a:buFont typeface="+mj-lt"/>
              <a:buAutoNum type="arabicPeriod"/>
            </a:pPr>
            <a:r>
              <a:rPr lang="en-US" sz="2200" dirty="0"/>
              <a:t>Specify effective date of value estimate</a:t>
            </a:r>
          </a:p>
          <a:p>
            <a:pPr marL="1028700" lvl="1" indent="-396875">
              <a:buFont typeface="+mj-lt"/>
              <a:buAutoNum type="arabicPeriod"/>
            </a:pPr>
            <a:r>
              <a:rPr lang="en-US" sz="2200" dirty="0"/>
              <a:t>Gather and analyze market data</a:t>
            </a:r>
          </a:p>
          <a:p>
            <a:pPr marL="1028700" lvl="1" indent="-396875">
              <a:buFont typeface="+mj-lt"/>
              <a:buAutoNum type="arabicPeriod"/>
            </a:pPr>
            <a:r>
              <a:rPr lang="en-US" sz="2200" dirty="0"/>
              <a:t>Apply techniques to estimate value</a:t>
            </a:r>
          </a:p>
        </p:txBody>
      </p:sp>
      <p:sp>
        <p:nvSpPr>
          <p:cNvPr id="4" name="Slide Number Placeholder 3"/>
          <p:cNvSpPr>
            <a:spLocks noGrp="1"/>
          </p:cNvSpPr>
          <p:nvPr>
            <p:ph type="sldNum" sz="quarter" idx="12"/>
          </p:nvPr>
        </p:nvSpPr>
        <p:spPr/>
        <p:txBody>
          <a:bodyPr/>
          <a:lstStyle/>
          <a:p>
            <a:fld id="{9860EDB8-5305-433F-BE41-D7A86D811DB3}" type="slidenum">
              <a:rPr lang="en-US" smtClean="0"/>
              <a:t>11</a:t>
            </a:fld>
            <a:endParaRPr lang="en-US"/>
          </a:p>
        </p:txBody>
      </p:sp>
    </p:spTree>
    <p:extLst>
      <p:ext uri="{BB962C8B-B14F-4D97-AF65-F5344CB8AC3E}">
        <p14:creationId xmlns:p14="http://schemas.microsoft.com/office/powerpoint/2010/main" val="1159482690"/>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Appraisal Process</a:t>
            </a:r>
            <a:endParaRPr lang="en-US" dirty="0"/>
          </a:p>
        </p:txBody>
      </p:sp>
      <p:sp>
        <p:nvSpPr>
          <p:cNvPr id="3" name="Content Placeholder 2"/>
          <p:cNvSpPr>
            <a:spLocks noGrp="1"/>
          </p:cNvSpPr>
          <p:nvPr>
            <p:ph idx="1"/>
          </p:nvPr>
        </p:nvSpPr>
        <p:spPr/>
        <p:txBody>
          <a:bodyPr>
            <a:normAutofit/>
          </a:bodyPr>
          <a:lstStyle/>
          <a:p>
            <a:r>
              <a:rPr lang="en-US" sz="2800" dirty="0"/>
              <a:t>The three approaches:</a:t>
            </a:r>
          </a:p>
          <a:p>
            <a:pPr marL="806450" lvl="1" indent="-295275">
              <a:spcBef>
                <a:spcPts val="300"/>
              </a:spcBef>
            </a:pPr>
            <a:r>
              <a:rPr lang="en-US" sz="2200" dirty="0"/>
              <a:t>Cost Approach</a:t>
            </a:r>
          </a:p>
          <a:p>
            <a:pPr marL="806450" lvl="1" indent="-295275">
              <a:spcBef>
                <a:spcPts val="300"/>
              </a:spcBef>
            </a:pPr>
            <a:r>
              <a:rPr lang="en-US" sz="2200" dirty="0"/>
              <a:t>Sales Comparison Approach</a:t>
            </a:r>
          </a:p>
          <a:p>
            <a:pPr marL="806450" lvl="1" indent="-295275">
              <a:spcBef>
                <a:spcPts val="300"/>
              </a:spcBef>
            </a:pPr>
            <a:r>
              <a:rPr lang="en-US" sz="2200" dirty="0"/>
              <a:t>Income Approach</a:t>
            </a:r>
          </a:p>
          <a:p>
            <a:r>
              <a:rPr lang="en-US" sz="2800" dirty="0"/>
              <a:t>At least two of the three methods are used when  valuing income properties.</a:t>
            </a:r>
          </a:p>
          <a:p>
            <a:r>
              <a:rPr lang="en-US" sz="2800" dirty="0"/>
              <a:t>We will </a:t>
            </a:r>
            <a:r>
              <a:rPr lang="en-US" sz="2800" b="1" i="1" dirty="0"/>
              <a:t>focus on </a:t>
            </a:r>
            <a:r>
              <a:rPr lang="en-US" sz="2800" dirty="0"/>
              <a:t>the </a:t>
            </a:r>
            <a:r>
              <a:rPr lang="en-US" sz="2800" b="1" i="1" dirty="0"/>
              <a:t>income approach</a:t>
            </a:r>
            <a:r>
              <a:rPr lang="en-US" sz="2800" dirty="0"/>
              <a:t>, but the other two have substantial validity also.</a:t>
            </a:r>
          </a:p>
        </p:txBody>
      </p:sp>
      <p:sp>
        <p:nvSpPr>
          <p:cNvPr id="4" name="Slide Number Placeholder 3"/>
          <p:cNvSpPr>
            <a:spLocks noGrp="1"/>
          </p:cNvSpPr>
          <p:nvPr>
            <p:ph type="sldNum" sz="quarter" idx="12"/>
          </p:nvPr>
        </p:nvSpPr>
        <p:spPr/>
        <p:txBody>
          <a:bodyPr/>
          <a:lstStyle/>
          <a:p>
            <a:fld id="{9860EDB8-5305-433F-BE41-D7A86D811DB3}" type="slidenum">
              <a:rPr lang="en-US" smtClean="0"/>
              <a:t>12</a:t>
            </a:fld>
            <a:endParaRPr lang="en-US"/>
          </a:p>
        </p:txBody>
      </p:sp>
    </p:spTree>
    <p:extLst>
      <p:ext uri="{BB962C8B-B14F-4D97-AF65-F5344CB8AC3E}">
        <p14:creationId xmlns:p14="http://schemas.microsoft.com/office/powerpoint/2010/main" val="333366472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Cost Approach</a:t>
            </a:r>
            <a:endParaRPr lang="en-US" dirty="0"/>
          </a:p>
        </p:txBody>
      </p:sp>
      <p:sp>
        <p:nvSpPr>
          <p:cNvPr id="3" name="Content Placeholder 2"/>
          <p:cNvSpPr>
            <a:spLocks noGrp="1"/>
          </p:cNvSpPr>
          <p:nvPr>
            <p:ph idx="1"/>
          </p:nvPr>
        </p:nvSpPr>
        <p:spPr/>
        <p:txBody>
          <a:bodyPr>
            <a:normAutofit/>
          </a:bodyPr>
          <a:lstStyle/>
          <a:p>
            <a:pPr>
              <a:lnSpc>
                <a:spcPct val="80000"/>
              </a:lnSpc>
            </a:pPr>
            <a:r>
              <a:rPr lang="en-US" sz="2800" dirty="0"/>
              <a:t>The </a:t>
            </a:r>
            <a:r>
              <a:rPr lang="en-US" sz="2800" b="1" i="1" dirty="0"/>
              <a:t>rationale</a:t>
            </a:r>
            <a:r>
              <a:rPr lang="en-US" sz="2800" dirty="0"/>
              <a:t> is that informed buyers would </a:t>
            </a:r>
            <a:r>
              <a:rPr lang="en-US" sz="2800" b="1" i="1" dirty="0"/>
              <a:t>not  pay more</a:t>
            </a:r>
            <a:r>
              <a:rPr lang="en-US" sz="2800" dirty="0"/>
              <a:t> for a property </a:t>
            </a:r>
            <a:r>
              <a:rPr lang="en-US" sz="2800" b="1" i="1" dirty="0"/>
              <a:t>than the cost to build </a:t>
            </a:r>
            <a:r>
              <a:rPr lang="en-US" sz="2800" dirty="0"/>
              <a:t>a new one. </a:t>
            </a:r>
          </a:p>
          <a:p>
            <a:pPr marL="968375" lvl="1" indent="-390525">
              <a:lnSpc>
                <a:spcPct val="80000"/>
              </a:lnSpc>
            </a:pPr>
            <a:r>
              <a:rPr lang="en-US" sz="2400" dirty="0"/>
              <a:t>This assumes, of course, that they took the time to construct a new asset into account, and the relative risks of ground up development. </a:t>
            </a:r>
          </a:p>
          <a:p>
            <a:pPr>
              <a:lnSpc>
                <a:spcPct val="80000"/>
              </a:lnSpc>
              <a:spcBef>
                <a:spcPts val="1800"/>
              </a:spcBef>
            </a:pPr>
            <a:r>
              <a:rPr lang="en-US" sz="2800" dirty="0"/>
              <a:t>Valuation Process:</a:t>
            </a:r>
          </a:p>
          <a:p>
            <a:pPr marL="968375" lvl="1" indent="-390525">
              <a:lnSpc>
                <a:spcPct val="80000"/>
              </a:lnSpc>
              <a:buFont typeface="+mj-lt"/>
              <a:buAutoNum type="arabicPeriod"/>
            </a:pPr>
            <a:r>
              <a:rPr lang="en-US" sz="2400" dirty="0"/>
              <a:t>Estimate the construction (</a:t>
            </a:r>
            <a:r>
              <a:rPr lang="en-US" sz="2400" b="1" i="1" dirty="0"/>
              <a:t>reproduction</a:t>
            </a:r>
            <a:r>
              <a:rPr lang="en-US" sz="2400" dirty="0"/>
              <a:t>) </a:t>
            </a:r>
            <a:r>
              <a:rPr lang="en-US" sz="2400" b="1" i="1" dirty="0"/>
              <a:t>cost</a:t>
            </a:r>
            <a:r>
              <a:rPr lang="en-US" sz="2400" dirty="0"/>
              <a:t> if new</a:t>
            </a:r>
          </a:p>
          <a:p>
            <a:pPr marL="968375" lvl="1" indent="-390525">
              <a:lnSpc>
                <a:spcPct val="80000"/>
              </a:lnSpc>
              <a:buFont typeface="+mj-lt"/>
              <a:buAutoNum type="arabicPeriod"/>
            </a:pPr>
            <a:r>
              <a:rPr lang="en-US" sz="2400" dirty="0"/>
              <a:t>Account for physical deterioration, functional obsolescence, and/or external obsolescence</a:t>
            </a:r>
          </a:p>
          <a:p>
            <a:pPr marL="968375" lvl="1" indent="-390525">
              <a:lnSpc>
                <a:spcPct val="80000"/>
              </a:lnSpc>
              <a:buFont typeface="+mj-lt"/>
              <a:buAutoNum type="arabicPeriod"/>
            </a:pPr>
            <a:r>
              <a:rPr lang="en-US" sz="2400" dirty="0"/>
              <a:t>Add land cost</a:t>
            </a:r>
          </a:p>
          <a:p>
            <a:pPr marL="0" indent="0">
              <a:buNone/>
            </a:pPr>
            <a:endParaRPr lang="en-US" sz="2800" dirty="0"/>
          </a:p>
        </p:txBody>
      </p:sp>
      <p:sp>
        <p:nvSpPr>
          <p:cNvPr id="4" name="Slide Number Placeholder 3"/>
          <p:cNvSpPr>
            <a:spLocks noGrp="1"/>
          </p:cNvSpPr>
          <p:nvPr>
            <p:ph type="sldNum" sz="quarter" idx="12"/>
          </p:nvPr>
        </p:nvSpPr>
        <p:spPr/>
        <p:txBody>
          <a:bodyPr/>
          <a:lstStyle/>
          <a:p>
            <a:fld id="{9860EDB8-5305-433F-BE41-D7A86D811DB3}" type="slidenum">
              <a:rPr lang="en-US" smtClean="0"/>
              <a:t>13</a:t>
            </a:fld>
            <a:endParaRPr lang="en-US"/>
          </a:p>
        </p:txBody>
      </p:sp>
    </p:spTree>
    <p:extLst>
      <p:ext uri="{BB962C8B-B14F-4D97-AF65-F5344CB8AC3E}">
        <p14:creationId xmlns:p14="http://schemas.microsoft.com/office/powerpoint/2010/main" val="353177118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Cost Approach</a:t>
            </a:r>
            <a:endParaRPr lang="en-US" dirty="0"/>
          </a:p>
        </p:txBody>
      </p:sp>
      <p:sp>
        <p:nvSpPr>
          <p:cNvPr id="3" name="Content Placeholder 2"/>
          <p:cNvSpPr>
            <a:spLocks noGrp="1"/>
          </p:cNvSpPr>
          <p:nvPr>
            <p:ph idx="1"/>
          </p:nvPr>
        </p:nvSpPr>
        <p:spPr/>
        <p:txBody>
          <a:bodyPr>
            <a:normAutofit/>
          </a:bodyPr>
          <a:lstStyle/>
          <a:p>
            <a:pPr>
              <a:lnSpc>
                <a:spcPct val="80000"/>
              </a:lnSpc>
              <a:spcBef>
                <a:spcPts val="1200"/>
              </a:spcBef>
            </a:pPr>
            <a:r>
              <a:rPr lang="en-US" sz="2800" dirty="0"/>
              <a:t>The cost method generally </a:t>
            </a:r>
            <a:r>
              <a:rPr lang="en-US" sz="2800" b="1" i="1" dirty="0"/>
              <a:t>generates</a:t>
            </a:r>
            <a:r>
              <a:rPr lang="en-US" sz="2800" dirty="0"/>
              <a:t> the </a:t>
            </a:r>
            <a:r>
              <a:rPr lang="en-US" sz="2800" b="1" i="1" dirty="0"/>
              <a:t>highest value estimate </a:t>
            </a:r>
            <a:r>
              <a:rPr lang="en-US" sz="2800" dirty="0"/>
              <a:t>relative to other valuation methods.</a:t>
            </a:r>
          </a:p>
          <a:p>
            <a:pPr marL="806450" lvl="1">
              <a:lnSpc>
                <a:spcPct val="80000"/>
              </a:lnSpc>
              <a:spcBef>
                <a:spcPts val="1200"/>
              </a:spcBef>
            </a:pPr>
            <a:r>
              <a:rPr lang="en-US" sz="2400" dirty="0"/>
              <a:t>Remember, new construction will only take place if current market rent is at or above replacement cost rent.</a:t>
            </a:r>
          </a:p>
          <a:p>
            <a:pPr>
              <a:lnSpc>
                <a:spcPct val="80000"/>
              </a:lnSpc>
              <a:spcBef>
                <a:spcPts val="1800"/>
              </a:spcBef>
            </a:pPr>
            <a:r>
              <a:rPr lang="en-US" sz="2800" dirty="0"/>
              <a:t>The cost approach is often used for real estate assets that do not have an efficient market for tenants to lease space. </a:t>
            </a:r>
          </a:p>
          <a:p>
            <a:pPr marL="806450" lvl="1">
              <a:lnSpc>
                <a:spcPct val="80000"/>
              </a:lnSpc>
              <a:spcBef>
                <a:spcPts val="1200"/>
              </a:spcBef>
            </a:pPr>
            <a:r>
              <a:rPr lang="en-US" sz="2400" dirty="0"/>
              <a:t>Examples: Heavy automobile manufacturing facilities, stadiums, churches, </a:t>
            </a:r>
          </a:p>
          <a:p>
            <a:pPr marL="0" indent="0">
              <a:buNone/>
            </a:pPr>
            <a:endParaRPr lang="en-US" sz="3200" dirty="0"/>
          </a:p>
        </p:txBody>
      </p:sp>
      <p:sp>
        <p:nvSpPr>
          <p:cNvPr id="4" name="Slide Number Placeholder 3"/>
          <p:cNvSpPr>
            <a:spLocks noGrp="1"/>
          </p:cNvSpPr>
          <p:nvPr>
            <p:ph type="sldNum" sz="quarter" idx="12"/>
          </p:nvPr>
        </p:nvSpPr>
        <p:spPr/>
        <p:txBody>
          <a:bodyPr/>
          <a:lstStyle/>
          <a:p>
            <a:fld id="{9860EDB8-5305-433F-BE41-D7A86D811DB3}" type="slidenum">
              <a:rPr lang="en-US" smtClean="0"/>
              <a:t>14</a:t>
            </a:fld>
            <a:endParaRPr lang="en-US"/>
          </a:p>
        </p:txBody>
      </p:sp>
    </p:spTree>
    <p:extLst>
      <p:ext uri="{BB962C8B-B14F-4D97-AF65-F5344CB8AC3E}">
        <p14:creationId xmlns:p14="http://schemas.microsoft.com/office/powerpoint/2010/main" val="291456846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Sales Comparison</a:t>
            </a:r>
            <a:endParaRPr lang="en-US" dirty="0"/>
          </a:p>
        </p:txBody>
      </p:sp>
      <p:sp>
        <p:nvSpPr>
          <p:cNvPr id="3" name="Content Placeholder 2"/>
          <p:cNvSpPr>
            <a:spLocks noGrp="1"/>
          </p:cNvSpPr>
          <p:nvPr>
            <p:ph idx="1"/>
          </p:nvPr>
        </p:nvSpPr>
        <p:spPr/>
        <p:txBody>
          <a:bodyPr/>
          <a:lstStyle/>
          <a:p>
            <a:r>
              <a:rPr lang="en-US" dirty="0"/>
              <a:t>The </a:t>
            </a:r>
            <a:r>
              <a:rPr lang="en-US" b="1" i="1" dirty="0"/>
              <a:t>rationale</a:t>
            </a:r>
            <a:r>
              <a:rPr lang="en-US" dirty="0"/>
              <a:t> for this method is that an investor will </a:t>
            </a:r>
            <a:r>
              <a:rPr lang="en-US" b="1" i="1" dirty="0"/>
              <a:t>never pay more than </a:t>
            </a:r>
            <a:r>
              <a:rPr lang="en-US" dirty="0"/>
              <a:t>investors</a:t>
            </a:r>
            <a:r>
              <a:rPr lang="en-US" b="1" i="1" dirty="0"/>
              <a:t> recently paid for similar properties</a:t>
            </a:r>
            <a:r>
              <a:rPr lang="en-US" dirty="0"/>
              <a:t>.</a:t>
            </a:r>
          </a:p>
          <a:p>
            <a:r>
              <a:rPr lang="en-US" dirty="0"/>
              <a:t>Valuation Process:</a:t>
            </a:r>
          </a:p>
          <a:p>
            <a:pPr marL="914400" lvl="1" indent="-457200">
              <a:buFont typeface="+mj-lt"/>
              <a:buAutoNum type="arabicPeriod"/>
            </a:pPr>
            <a:r>
              <a:rPr lang="en-US" sz="2200" dirty="0"/>
              <a:t>Use data from recently sold “comparable” properties to derive subject property’s market value.</a:t>
            </a:r>
          </a:p>
          <a:p>
            <a:pPr marL="914400" lvl="1" indent="-457200">
              <a:buFont typeface="+mj-lt"/>
              <a:buAutoNum type="arabicPeriod"/>
            </a:pPr>
            <a:r>
              <a:rPr lang="en-US" sz="2200" dirty="0"/>
              <a:t>Adjust comparable sales prices for feature, age, and size differences, etc. </a:t>
            </a:r>
          </a:p>
          <a:p>
            <a:pPr marL="914400" lvl="1" indent="-452438">
              <a:buFont typeface="+mj-lt"/>
              <a:buAutoNum type="arabicPeriod"/>
            </a:pPr>
            <a:r>
              <a:rPr lang="en-US" sz="2200" dirty="0" smtClean="0"/>
              <a:t>Adjust </a:t>
            </a:r>
            <a:r>
              <a:rPr lang="en-US" sz="2200" dirty="0"/>
              <a:t>the value of each comparable.</a:t>
            </a:r>
          </a:p>
          <a:p>
            <a:pPr marL="914400" lvl="1" indent="-452438">
              <a:buFont typeface="+mj-lt"/>
              <a:buAutoNum type="arabicPeriod"/>
            </a:pPr>
            <a:r>
              <a:rPr lang="en-US" sz="2200" dirty="0"/>
              <a:t>Derive a value for the subject property.</a:t>
            </a:r>
          </a:p>
          <a:p>
            <a:endParaRPr lang="en-US" sz="2200" dirty="0"/>
          </a:p>
        </p:txBody>
      </p:sp>
      <p:sp>
        <p:nvSpPr>
          <p:cNvPr id="4" name="Slide Number Placeholder 3"/>
          <p:cNvSpPr>
            <a:spLocks noGrp="1"/>
          </p:cNvSpPr>
          <p:nvPr>
            <p:ph type="sldNum" sz="quarter" idx="12"/>
          </p:nvPr>
        </p:nvSpPr>
        <p:spPr/>
        <p:txBody>
          <a:bodyPr/>
          <a:lstStyle/>
          <a:p>
            <a:fld id="{9860EDB8-5305-433F-BE41-D7A86D811DB3}" type="slidenum">
              <a:rPr lang="en-US" smtClean="0"/>
              <a:t>15</a:t>
            </a:fld>
            <a:endParaRPr lang="en-US"/>
          </a:p>
        </p:txBody>
      </p:sp>
    </p:spTree>
    <p:extLst>
      <p:ext uri="{BB962C8B-B14F-4D97-AF65-F5344CB8AC3E}">
        <p14:creationId xmlns:p14="http://schemas.microsoft.com/office/powerpoint/2010/main" val="350972943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Sales Comparison</a:t>
            </a:r>
            <a:endParaRPr lang="en-US" dirty="0"/>
          </a:p>
        </p:txBody>
      </p:sp>
      <p:sp>
        <p:nvSpPr>
          <p:cNvPr id="3" name="Content Placeholder 2"/>
          <p:cNvSpPr>
            <a:spLocks noGrp="1"/>
          </p:cNvSpPr>
          <p:nvPr>
            <p:ph idx="1"/>
          </p:nvPr>
        </p:nvSpPr>
        <p:spPr/>
        <p:txBody>
          <a:bodyPr>
            <a:normAutofit/>
          </a:bodyPr>
          <a:lstStyle/>
          <a:p>
            <a:pPr>
              <a:spcBef>
                <a:spcPts val="1800"/>
              </a:spcBef>
            </a:pPr>
            <a:r>
              <a:rPr lang="en-US" sz="2800" dirty="0"/>
              <a:t>The sales comparison approach is a generally </a:t>
            </a:r>
            <a:r>
              <a:rPr lang="en-US" sz="2800" b="1" i="1" dirty="0"/>
              <a:t>more subjective process </a:t>
            </a:r>
            <a:r>
              <a:rPr lang="en-US" sz="2800" dirty="0"/>
              <a:t>compared to cost approach and income methods.</a:t>
            </a:r>
          </a:p>
          <a:p>
            <a:pPr>
              <a:spcBef>
                <a:spcPts val="1800"/>
              </a:spcBef>
            </a:pPr>
            <a:r>
              <a:rPr lang="en-US" sz="2800" dirty="0"/>
              <a:t>The accuracy depends on the availability of “</a:t>
            </a:r>
            <a:r>
              <a:rPr lang="en-US" sz="2800" b="1" i="1" dirty="0"/>
              <a:t>true</a:t>
            </a:r>
            <a:r>
              <a:rPr lang="en-US" sz="2800" dirty="0"/>
              <a:t>” </a:t>
            </a:r>
            <a:r>
              <a:rPr lang="en-US" sz="2800" b="1" i="1" dirty="0" err="1"/>
              <a:t>comparables</a:t>
            </a:r>
            <a:r>
              <a:rPr lang="en-US" sz="2800" dirty="0"/>
              <a:t> in terms of both property characteristics and timing of sale.</a:t>
            </a:r>
          </a:p>
          <a:p>
            <a:pPr>
              <a:spcBef>
                <a:spcPts val="1800"/>
              </a:spcBef>
            </a:pPr>
            <a:r>
              <a:rPr lang="en-US" sz="2800" dirty="0"/>
              <a:t>The objective should be to </a:t>
            </a:r>
            <a:r>
              <a:rPr lang="en-US" sz="2800" b="1" i="1" dirty="0"/>
              <a:t>minimize adjustments</a:t>
            </a:r>
            <a:r>
              <a:rPr lang="en-US" sz="2800" dirty="0"/>
              <a:t>. </a:t>
            </a:r>
          </a:p>
          <a:p>
            <a:pPr lvl="1"/>
            <a:r>
              <a:rPr lang="en-US" sz="2400" dirty="0"/>
              <a:t>The more adjustments made the less accurate the value estimate!</a:t>
            </a:r>
          </a:p>
          <a:p>
            <a:endParaRPr lang="en-US" dirty="0"/>
          </a:p>
        </p:txBody>
      </p:sp>
      <p:sp>
        <p:nvSpPr>
          <p:cNvPr id="4" name="Slide Number Placeholder 3"/>
          <p:cNvSpPr>
            <a:spLocks noGrp="1"/>
          </p:cNvSpPr>
          <p:nvPr>
            <p:ph type="sldNum" sz="quarter" idx="12"/>
          </p:nvPr>
        </p:nvSpPr>
        <p:spPr/>
        <p:txBody>
          <a:bodyPr/>
          <a:lstStyle/>
          <a:p>
            <a:fld id="{9860EDB8-5305-433F-BE41-D7A86D811DB3}" type="slidenum">
              <a:rPr lang="en-US" smtClean="0"/>
              <a:t>16</a:t>
            </a:fld>
            <a:endParaRPr lang="en-US"/>
          </a:p>
        </p:txBody>
      </p:sp>
    </p:spTree>
    <p:extLst>
      <p:ext uri="{BB962C8B-B14F-4D97-AF65-F5344CB8AC3E}">
        <p14:creationId xmlns:p14="http://schemas.microsoft.com/office/powerpoint/2010/main" val="96479530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Sales Comparison</a:t>
            </a:r>
            <a:endParaRPr lang="en-US" dirty="0"/>
          </a:p>
        </p:txBody>
      </p:sp>
      <p:sp>
        <p:nvSpPr>
          <p:cNvPr id="3" name="Content Placeholder 2"/>
          <p:cNvSpPr>
            <a:spLocks noGrp="1"/>
          </p:cNvSpPr>
          <p:nvPr>
            <p:ph idx="1"/>
          </p:nvPr>
        </p:nvSpPr>
        <p:spPr/>
        <p:txBody>
          <a:bodyPr>
            <a:normAutofit fontScale="92500" lnSpcReduction="10000"/>
          </a:bodyPr>
          <a:lstStyle/>
          <a:p>
            <a:r>
              <a:rPr lang="en-US" sz="2800" dirty="0"/>
              <a:t>Sales comparison method indirectly derives a property value by estimating the value of its various components.</a:t>
            </a:r>
          </a:p>
          <a:p>
            <a:r>
              <a:rPr lang="en-US" sz="2800" dirty="0"/>
              <a:t>This can be achieved more accurately </a:t>
            </a:r>
            <a:r>
              <a:rPr lang="en-US" sz="2800" dirty="0" smtClean="0"/>
              <a:t>by estimating </a:t>
            </a:r>
            <a:r>
              <a:rPr lang="en-US" sz="2800" dirty="0"/>
              <a:t>a </a:t>
            </a:r>
            <a:r>
              <a:rPr lang="en-US" sz="2800" b="1" i="1" dirty="0"/>
              <a:t>hedonic price model</a:t>
            </a:r>
            <a:r>
              <a:rPr lang="en-US" sz="2800" i="1" dirty="0"/>
              <a:t> </a:t>
            </a:r>
            <a:r>
              <a:rPr lang="en-US" sz="2800" dirty="0"/>
              <a:t>using regression analysis.</a:t>
            </a:r>
          </a:p>
          <a:p>
            <a:r>
              <a:rPr lang="en-US" sz="2800" dirty="0"/>
              <a:t>This method allows to extract the prices of the various property attributes (e.g., room, bathroom, garage) and then applying these prices to the quantities of the subject property to estimate its value.</a:t>
            </a:r>
          </a:p>
          <a:p>
            <a:r>
              <a:rPr lang="en-US" sz="2800" dirty="0"/>
              <a:t>This requires having a large sample of relevant properties transactions. The more attributes to estimate the large the sample required</a:t>
            </a:r>
          </a:p>
          <a:p>
            <a:endParaRPr lang="en-US" dirty="0"/>
          </a:p>
        </p:txBody>
      </p:sp>
      <p:sp>
        <p:nvSpPr>
          <p:cNvPr id="4" name="Slide Number Placeholder 3"/>
          <p:cNvSpPr>
            <a:spLocks noGrp="1"/>
          </p:cNvSpPr>
          <p:nvPr>
            <p:ph type="sldNum" sz="quarter" idx="12"/>
          </p:nvPr>
        </p:nvSpPr>
        <p:spPr/>
        <p:txBody>
          <a:bodyPr/>
          <a:lstStyle/>
          <a:p>
            <a:fld id="{9860EDB8-5305-433F-BE41-D7A86D811DB3}" type="slidenum">
              <a:rPr lang="en-US" smtClean="0"/>
              <a:t>17</a:t>
            </a:fld>
            <a:endParaRPr lang="en-US"/>
          </a:p>
        </p:txBody>
      </p:sp>
    </p:spTree>
    <p:extLst>
      <p:ext uri="{BB962C8B-B14F-4D97-AF65-F5344CB8AC3E}">
        <p14:creationId xmlns:p14="http://schemas.microsoft.com/office/powerpoint/2010/main" val="185310770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Income Approach</a:t>
            </a:r>
            <a:endParaRPr lang="en-US" dirty="0"/>
          </a:p>
        </p:txBody>
      </p:sp>
      <p:sp>
        <p:nvSpPr>
          <p:cNvPr id="3" name="Content Placeholder 2"/>
          <p:cNvSpPr>
            <a:spLocks noGrp="1"/>
          </p:cNvSpPr>
          <p:nvPr>
            <p:ph idx="1"/>
          </p:nvPr>
        </p:nvSpPr>
        <p:spPr/>
        <p:txBody>
          <a:bodyPr>
            <a:noAutofit/>
          </a:bodyPr>
          <a:lstStyle/>
          <a:p>
            <a:pPr>
              <a:spcBef>
                <a:spcPts val="1800"/>
              </a:spcBef>
            </a:pPr>
            <a:r>
              <a:rPr lang="en-US" sz="2800" dirty="0"/>
              <a:t>The income approach estimates a property’s value by </a:t>
            </a:r>
            <a:r>
              <a:rPr lang="en-US" sz="2800" b="1" i="1" dirty="0"/>
              <a:t>capitalizing</a:t>
            </a:r>
            <a:r>
              <a:rPr lang="en-US" sz="2800" dirty="0"/>
              <a:t> (assigning a value today) </a:t>
            </a:r>
            <a:r>
              <a:rPr lang="en-US" sz="2800" b="1" i="1" dirty="0"/>
              <a:t>future income </a:t>
            </a:r>
            <a:r>
              <a:rPr lang="en-US" sz="2800" dirty="0"/>
              <a:t>stream from the property.</a:t>
            </a:r>
          </a:p>
          <a:p>
            <a:pPr>
              <a:spcBef>
                <a:spcPts val="1200"/>
              </a:spcBef>
            </a:pPr>
            <a:r>
              <a:rPr lang="en-US" sz="2800" dirty="0" smtClean="0"/>
              <a:t>Rationale</a:t>
            </a:r>
            <a:endParaRPr lang="en-US" sz="2800" dirty="0"/>
          </a:p>
          <a:p>
            <a:pPr marL="801688" lvl="1" indent="-344488"/>
            <a:r>
              <a:rPr lang="en-US" sz="2400" dirty="0"/>
              <a:t>Valuing an income producing property is similar to valuing the income (cash flows) it is expected to generate throughout its economic life.</a:t>
            </a:r>
          </a:p>
          <a:p>
            <a:pPr marL="801688" lvl="1" indent="-344488"/>
            <a:r>
              <a:rPr lang="en-US" sz="2400" dirty="0"/>
              <a:t>Thus the value of a property is the value today (or the present value</a:t>
            </a:r>
            <a:r>
              <a:rPr lang="en-US" sz="2400" i="1" dirty="0"/>
              <a:t>) </a:t>
            </a:r>
            <a:r>
              <a:rPr lang="en-US" sz="2400" dirty="0"/>
              <a:t>of the future income stream using a discount rate that reflects the risk associated with the cash flow.</a:t>
            </a:r>
          </a:p>
          <a:p>
            <a:endParaRPr lang="en-US" sz="2800" dirty="0"/>
          </a:p>
        </p:txBody>
      </p:sp>
      <p:sp>
        <p:nvSpPr>
          <p:cNvPr id="4" name="Slide Number Placeholder 3"/>
          <p:cNvSpPr>
            <a:spLocks noGrp="1"/>
          </p:cNvSpPr>
          <p:nvPr>
            <p:ph type="sldNum" sz="quarter" idx="12"/>
          </p:nvPr>
        </p:nvSpPr>
        <p:spPr/>
        <p:txBody>
          <a:bodyPr/>
          <a:lstStyle/>
          <a:p>
            <a:fld id="{9860EDB8-5305-433F-BE41-D7A86D811DB3}" type="slidenum">
              <a:rPr lang="en-US" smtClean="0"/>
              <a:t>18</a:t>
            </a:fld>
            <a:endParaRPr lang="en-US"/>
          </a:p>
        </p:txBody>
      </p:sp>
    </p:spTree>
    <p:extLst>
      <p:ext uri="{BB962C8B-B14F-4D97-AF65-F5344CB8AC3E}">
        <p14:creationId xmlns:p14="http://schemas.microsoft.com/office/powerpoint/2010/main" val="205292348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Income Approach</a:t>
            </a:r>
            <a:endParaRPr lang="en-US" dirty="0"/>
          </a:p>
        </p:txBody>
      </p:sp>
      <p:sp>
        <p:nvSpPr>
          <p:cNvPr id="3" name="Content Placeholder 2"/>
          <p:cNvSpPr>
            <a:spLocks noGrp="1"/>
          </p:cNvSpPr>
          <p:nvPr>
            <p:ph idx="1"/>
          </p:nvPr>
        </p:nvSpPr>
        <p:spPr/>
        <p:txBody>
          <a:bodyPr>
            <a:noAutofit/>
          </a:bodyPr>
          <a:lstStyle/>
          <a:p>
            <a:r>
              <a:rPr lang="en-US" sz="3200" dirty="0"/>
              <a:t>There are three methods for the income approach.</a:t>
            </a:r>
          </a:p>
          <a:p>
            <a:pPr marL="806450" lvl="1" indent="-349250">
              <a:spcBef>
                <a:spcPts val="1200"/>
              </a:spcBef>
            </a:pPr>
            <a:r>
              <a:rPr lang="en-US" sz="2800" dirty="0"/>
              <a:t>Gross Income Multipliers (“GIM”)</a:t>
            </a:r>
          </a:p>
          <a:p>
            <a:pPr marL="806450" lvl="1" indent="-349250">
              <a:spcBef>
                <a:spcPts val="1200"/>
              </a:spcBef>
            </a:pPr>
            <a:r>
              <a:rPr lang="en-US" sz="2800" dirty="0"/>
              <a:t>Direct Capitalization (Cap Rate) Method</a:t>
            </a:r>
          </a:p>
          <a:p>
            <a:pPr marL="806450" lvl="1" indent="-349250">
              <a:spcBef>
                <a:spcPts val="1200"/>
              </a:spcBef>
            </a:pPr>
            <a:r>
              <a:rPr lang="en-US" sz="2800" dirty="0"/>
              <a:t>Discount Cash Flow (Present Value) Method</a:t>
            </a:r>
          </a:p>
          <a:p>
            <a:endParaRPr lang="en-US" sz="2800" dirty="0"/>
          </a:p>
        </p:txBody>
      </p:sp>
      <p:sp>
        <p:nvSpPr>
          <p:cNvPr id="4" name="Slide Number Placeholder 3"/>
          <p:cNvSpPr>
            <a:spLocks noGrp="1"/>
          </p:cNvSpPr>
          <p:nvPr>
            <p:ph type="sldNum" sz="quarter" idx="12"/>
          </p:nvPr>
        </p:nvSpPr>
        <p:spPr/>
        <p:txBody>
          <a:bodyPr/>
          <a:lstStyle/>
          <a:p>
            <a:fld id="{9860EDB8-5305-433F-BE41-D7A86D811DB3}" type="slidenum">
              <a:rPr lang="en-US" smtClean="0"/>
              <a:t>19</a:t>
            </a:fld>
            <a:endParaRPr lang="en-US"/>
          </a:p>
        </p:txBody>
      </p:sp>
    </p:spTree>
    <p:extLst>
      <p:ext uri="{BB962C8B-B14F-4D97-AF65-F5344CB8AC3E}">
        <p14:creationId xmlns:p14="http://schemas.microsoft.com/office/powerpoint/2010/main" val="138015470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fr-FR" sz="4000" dirty="0" smtClean="0"/>
              <a:t>Topics</a:t>
            </a:r>
            <a:endParaRPr lang="fr-FR" sz="4000" dirty="0"/>
          </a:p>
        </p:txBody>
      </p:sp>
      <p:sp>
        <p:nvSpPr>
          <p:cNvPr id="5" name="Content Placeholder 4"/>
          <p:cNvSpPr>
            <a:spLocks noGrp="1"/>
          </p:cNvSpPr>
          <p:nvPr>
            <p:ph idx="1"/>
          </p:nvPr>
        </p:nvSpPr>
        <p:spPr/>
        <p:txBody>
          <a:bodyPr/>
          <a:lstStyle/>
          <a:p>
            <a:r>
              <a:rPr lang="en-US" dirty="0"/>
              <a:t>Concept of value</a:t>
            </a:r>
          </a:p>
          <a:p>
            <a:r>
              <a:rPr lang="en-US" dirty="0"/>
              <a:t>Sales comparison approach</a:t>
            </a:r>
          </a:p>
          <a:p>
            <a:r>
              <a:rPr lang="en-US" dirty="0"/>
              <a:t>Cost approach</a:t>
            </a:r>
          </a:p>
          <a:p>
            <a:r>
              <a:rPr lang="en-US" dirty="0"/>
              <a:t>Income approach</a:t>
            </a:r>
          </a:p>
          <a:p>
            <a:r>
              <a:rPr lang="en-US" dirty="0"/>
              <a:t>Meaning of capitalization (cap) rate</a:t>
            </a:r>
          </a:p>
          <a:p>
            <a:r>
              <a:rPr lang="en-US" dirty="0"/>
              <a:t>Valuation case study</a:t>
            </a:r>
          </a:p>
          <a:p>
            <a:pPr marL="0" indent="0">
              <a:buNone/>
            </a:pPr>
            <a:endParaRPr lang="fr-FR" dirty="0"/>
          </a:p>
        </p:txBody>
      </p:sp>
      <p:sp>
        <p:nvSpPr>
          <p:cNvPr id="2" name="Slide Number Placeholder 1"/>
          <p:cNvSpPr>
            <a:spLocks noGrp="1"/>
          </p:cNvSpPr>
          <p:nvPr>
            <p:ph type="sldNum" sz="quarter" idx="12"/>
          </p:nvPr>
        </p:nvSpPr>
        <p:spPr/>
        <p:txBody>
          <a:bodyPr/>
          <a:lstStyle/>
          <a:p>
            <a:fld id="{9860EDB8-5305-433F-BE41-D7A86D811DB3}" type="slidenum">
              <a:rPr lang="en-US" smtClean="0"/>
              <a:t>2</a:t>
            </a:fld>
            <a:endParaRPr lang="en-US"/>
          </a:p>
        </p:txBody>
      </p:sp>
    </p:spTree>
    <p:extLst>
      <p:ext uri="{BB962C8B-B14F-4D97-AF65-F5344CB8AC3E}">
        <p14:creationId xmlns:p14="http://schemas.microsoft.com/office/powerpoint/2010/main" val="457207107"/>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GIM Method</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fontScale="92500" lnSpcReduction="20000"/>
              </a:bodyPr>
              <a:lstStyle/>
              <a:p>
                <a:pPr marL="403225" indent="-403225">
                  <a:spcBef>
                    <a:spcPts val="1200"/>
                  </a:spcBef>
                  <a:buFont typeface="+mj-lt"/>
                  <a:buAutoNum type="arabicPeriod"/>
                </a:pPr>
                <a:r>
                  <a:rPr lang="en-US" sz="2600" dirty="0" smtClean="0"/>
                  <a:t>Identify </a:t>
                </a:r>
                <a:r>
                  <a:rPr lang="en-US" sz="2600" i="1" dirty="0" smtClean="0"/>
                  <a:t>comparable properties </a:t>
                </a:r>
                <a:r>
                  <a:rPr lang="en-US" sz="2600" dirty="0" smtClean="0"/>
                  <a:t>that recently sold</a:t>
                </a:r>
              </a:p>
              <a:p>
                <a:pPr marL="403225" indent="-403225">
                  <a:spcBef>
                    <a:spcPts val="1200"/>
                  </a:spcBef>
                  <a:spcAft>
                    <a:spcPts val="1200"/>
                  </a:spcAft>
                  <a:buFont typeface="+mj-lt"/>
                  <a:buAutoNum type="arabicPeriod"/>
                </a:pPr>
                <a:r>
                  <a:rPr lang="en-US" sz="2600" dirty="0"/>
                  <a:t>Extract the </a:t>
                </a:r>
                <a:r>
                  <a:rPr lang="en-US" sz="2600" b="1" i="1" dirty="0"/>
                  <a:t>gross income multipliers of</a:t>
                </a:r>
                <a:r>
                  <a:rPr lang="en-US" sz="2600" dirty="0"/>
                  <a:t> these </a:t>
                </a:r>
                <a:r>
                  <a:rPr lang="en-US" sz="2600" b="1" i="1" dirty="0"/>
                  <a:t>comparable</a:t>
                </a:r>
                <a:r>
                  <a:rPr lang="en-US" sz="2600" dirty="0"/>
                  <a:t> transactions as</a:t>
                </a:r>
                <a:endParaRPr lang="en-US" sz="2600" dirty="0" smtClean="0"/>
              </a:p>
              <a:p>
                <a:pPr marL="0" indent="0">
                  <a:spcBef>
                    <a:spcPts val="1200"/>
                  </a:spcBef>
                  <a:buNone/>
                </a:pPr>
                <a14:m>
                  <m:oMathPara xmlns:m="http://schemas.openxmlformats.org/officeDocument/2006/math" xmlns="">
                    <m:oMathParaPr>
                      <m:jc m:val="centerGroup"/>
                    </m:oMathParaPr>
                    <m:oMath xmlns:m="http://schemas.openxmlformats.org/officeDocument/2006/math">
                      <m:r>
                        <a:rPr lang="en-US" sz="2600" b="0" i="1" smtClean="0">
                          <a:latin typeface="Cambria Math" panose="02040503050406030204" pitchFamily="18" charset="0"/>
                        </a:rPr>
                        <m:t>𝐺𝐼𝑀</m:t>
                      </m:r>
                      <m:r>
                        <a:rPr lang="en-US" sz="2600" b="0" i="1" smtClean="0">
                          <a:latin typeface="Cambria Math" panose="02040503050406030204" pitchFamily="18" charset="0"/>
                        </a:rPr>
                        <m:t>=</m:t>
                      </m:r>
                      <m:f>
                        <m:fPr>
                          <m:ctrlPr>
                            <a:rPr lang="en-US" sz="2600" b="0" i="1" smtClean="0">
                              <a:latin typeface="Cambria Math" panose="02040503050406030204" pitchFamily="18" charset="0"/>
                            </a:rPr>
                          </m:ctrlPr>
                        </m:fPr>
                        <m:num>
                          <m:r>
                            <a:rPr lang="en-US" sz="2600" b="0" i="1" smtClean="0">
                              <a:latin typeface="Cambria Math" panose="02040503050406030204" pitchFamily="18" charset="0"/>
                            </a:rPr>
                            <m:t>𝑆𝑎𝑙𝑒𝑠</m:t>
                          </m:r>
                          <m:r>
                            <a:rPr lang="en-US" sz="2600" b="0" i="1" smtClean="0">
                              <a:latin typeface="Cambria Math" panose="02040503050406030204" pitchFamily="18" charset="0"/>
                            </a:rPr>
                            <m:t> </m:t>
                          </m:r>
                          <m:r>
                            <a:rPr lang="en-US" sz="2600" b="0" i="1" smtClean="0">
                              <a:latin typeface="Cambria Math" panose="02040503050406030204" pitchFamily="18" charset="0"/>
                            </a:rPr>
                            <m:t>𝑃𝑟𝑖𝑐𝑒</m:t>
                          </m:r>
                        </m:num>
                        <m:den>
                          <m:r>
                            <a:rPr lang="en-US" sz="2600" b="0" i="1" smtClean="0">
                              <a:latin typeface="Cambria Math" panose="02040503050406030204" pitchFamily="18" charset="0"/>
                            </a:rPr>
                            <m:t>𝐺𝑟𝑜𝑠𝑠</m:t>
                          </m:r>
                          <m:r>
                            <a:rPr lang="en-US" sz="2600" b="0" i="1" smtClean="0">
                              <a:latin typeface="Cambria Math" panose="02040503050406030204" pitchFamily="18" charset="0"/>
                            </a:rPr>
                            <m:t> </m:t>
                          </m:r>
                          <m:r>
                            <a:rPr lang="en-US" sz="2600" b="0" i="1" smtClean="0">
                              <a:latin typeface="Cambria Math" panose="02040503050406030204" pitchFamily="18" charset="0"/>
                            </a:rPr>
                            <m:t>𝐼𝑛𝑐𝑜𝑚𝑒</m:t>
                          </m:r>
                        </m:den>
                      </m:f>
                    </m:oMath>
                  </m:oMathPara>
                </a14:m>
                <a:endParaRPr lang="en-US" sz="2600" dirty="0"/>
              </a:p>
              <a:p>
                <a:pPr marL="403225" indent="-403225">
                  <a:buFont typeface="+mj-lt"/>
                  <a:buAutoNum type="arabicPeriod" startAt="3"/>
                </a:pPr>
                <a:r>
                  <a:rPr lang="en-US" sz="2600" dirty="0"/>
                  <a:t>Estimate the </a:t>
                </a:r>
                <a:r>
                  <a:rPr lang="en-US" sz="2600" b="1" i="1" dirty="0"/>
                  <a:t>GIM </a:t>
                </a:r>
                <a:r>
                  <a:rPr lang="en-US" sz="2600" dirty="0"/>
                  <a:t>of the </a:t>
                </a:r>
                <a:r>
                  <a:rPr lang="en-US" sz="2600" b="1" i="1" dirty="0"/>
                  <a:t>subject property</a:t>
                </a:r>
                <a:r>
                  <a:rPr lang="en-US" sz="2600" dirty="0"/>
                  <a:t>. This is not an averaging exercise!</a:t>
                </a:r>
              </a:p>
              <a:p>
                <a:pPr marL="403225" indent="-403225">
                  <a:spcBef>
                    <a:spcPts val="1200"/>
                  </a:spcBef>
                  <a:buFont typeface="+mj-lt"/>
                  <a:buAutoNum type="arabicPeriod" startAt="3"/>
                </a:pPr>
                <a:r>
                  <a:rPr lang="en-US" sz="2600" dirty="0"/>
                  <a:t>Apply the </a:t>
                </a:r>
                <a:r>
                  <a:rPr lang="en-US" sz="2600" dirty="0" smtClean="0"/>
                  <a:t>to </a:t>
                </a:r>
                <a:r>
                  <a:rPr lang="en-US" sz="2600" dirty="0"/>
                  <a:t>come up with an estimate of value</a:t>
                </a:r>
                <a:r>
                  <a:rPr lang="en-US" sz="2600" dirty="0" smtClean="0"/>
                  <a:t>.</a:t>
                </a:r>
                <a:r>
                  <a:rPr lang="en-US" sz="2600" b="1" i="1" dirty="0"/>
                  <a:t> GIM to subject property’s income</a:t>
                </a:r>
                <a:endParaRPr lang="en-US" sz="2600" dirty="0"/>
              </a:p>
              <a:p>
                <a:pPr marL="914400" lvl="1" indent="-341313"/>
                <a:r>
                  <a:rPr lang="en-US" sz="2400" dirty="0"/>
                  <a:t>Method can be </a:t>
                </a:r>
                <a:r>
                  <a:rPr lang="en-US" sz="2400" b="1" i="1" dirty="0"/>
                  <a:t>based on PGI or EGI</a:t>
                </a:r>
                <a:r>
                  <a:rPr lang="en-US" sz="2400" dirty="0"/>
                  <a:t> (be mindful of the imply assumption about vacancy and don’t forget expense recoveries!)</a:t>
                </a:r>
              </a:p>
              <a:p>
                <a:pPr marL="0" indent="0">
                  <a:buNone/>
                </a:pP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l="-1101" t="-3596" b="-277"/>
                </a:stretch>
              </a:blipFill>
            </p:spPr>
            <p:txBody>
              <a:bodyPr/>
              <a:lstStyle/>
              <a:p>
                <a:r>
                  <a:rPr lang="en-US">
                    <a:noFill/>
                  </a:rPr>
                  <a:t> </a:t>
                </a:r>
              </a:p>
            </p:txBody>
          </p:sp>
        </mc:Fallback>
      </mc:AlternateContent>
      <p:sp>
        <p:nvSpPr>
          <p:cNvPr id="4" name="Slide Number Placeholder 3"/>
          <p:cNvSpPr>
            <a:spLocks noGrp="1"/>
          </p:cNvSpPr>
          <p:nvPr>
            <p:ph type="sldNum" sz="quarter" idx="12"/>
          </p:nvPr>
        </p:nvSpPr>
        <p:spPr/>
        <p:txBody>
          <a:bodyPr/>
          <a:lstStyle/>
          <a:p>
            <a:fld id="{9860EDB8-5305-433F-BE41-D7A86D811DB3}" type="slidenum">
              <a:rPr lang="en-US" smtClean="0"/>
              <a:t>20</a:t>
            </a:fld>
            <a:endParaRPr lang="en-US"/>
          </a:p>
        </p:txBody>
      </p:sp>
    </p:spTree>
    <p:extLst>
      <p:ext uri="{BB962C8B-B14F-4D97-AF65-F5344CB8AC3E}">
        <p14:creationId xmlns:p14="http://schemas.microsoft.com/office/powerpoint/2010/main" val="3911778089"/>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GIM Method</a:t>
            </a:r>
            <a:endParaRPr lang="en-US" dirty="0"/>
          </a:p>
        </p:txBody>
      </p:sp>
      <p:sp>
        <p:nvSpPr>
          <p:cNvPr id="3" name="Content Placeholder 2"/>
          <p:cNvSpPr>
            <a:spLocks noGrp="1"/>
          </p:cNvSpPr>
          <p:nvPr>
            <p:ph idx="1"/>
          </p:nvPr>
        </p:nvSpPr>
        <p:spPr>
          <a:xfrm>
            <a:off x="838201" y="4303060"/>
            <a:ext cx="10515599" cy="1929306"/>
          </a:xfrm>
        </p:spPr>
        <p:txBody>
          <a:bodyPr>
            <a:normAutofit/>
          </a:bodyPr>
          <a:lstStyle/>
          <a:p>
            <a:pPr marL="349250" lvl="1" indent="-295275"/>
            <a:r>
              <a:rPr lang="en-US" sz="2200" dirty="0"/>
              <a:t>Which one is most similar to the subject property and what weighting should we to come up with a GIM?</a:t>
            </a:r>
          </a:p>
          <a:p>
            <a:pPr marL="349250" lvl="1" indent="-295275"/>
            <a:r>
              <a:rPr lang="en-US" sz="2200" dirty="0"/>
              <a:t>Assuming 6x is determined to be the appropriate GIM </a:t>
            </a:r>
          </a:p>
          <a:p>
            <a:pPr marL="349250" lvl="1" indent="-295275"/>
            <a:r>
              <a:rPr lang="en-US" sz="2200" dirty="0"/>
              <a:t>Value Estimate = 6 x $120,000 = $720,000</a:t>
            </a:r>
          </a:p>
          <a:p>
            <a:endParaRPr lang="en-US" sz="2200" dirty="0"/>
          </a:p>
        </p:txBody>
      </p:sp>
      <p:sp>
        <p:nvSpPr>
          <p:cNvPr id="4" name="Slide Number Placeholder 3"/>
          <p:cNvSpPr>
            <a:spLocks noGrp="1"/>
          </p:cNvSpPr>
          <p:nvPr>
            <p:ph type="sldNum" sz="quarter" idx="12"/>
          </p:nvPr>
        </p:nvSpPr>
        <p:spPr/>
        <p:txBody>
          <a:bodyPr/>
          <a:lstStyle/>
          <a:p>
            <a:fld id="{9860EDB8-5305-433F-BE41-D7A86D811DB3}" type="slidenum">
              <a:rPr lang="en-US" smtClean="0"/>
              <a:t>21</a:t>
            </a:fld>
            <a:endParaRPr lang="en-US"/>
          </a:p>
        </p:txBody>
      </p:sp>
      <p:graphicFrame>
        <p:nvGraphicFramePr>
          <p:cNvPr id="6" name="Group 23"/>
          <p:cNvGraphicFramePr>
            <a:graphicFrameLocks/>
          </p:cNvGraphicFramePr>
          <p:nvPr>
            <p:extLst>
              <p:ext uri="{D42A27DB-BD31-4B8C-83A1-F6EECF244321}">
                <p14:modId xmlns:p14="http://schemas.microsoft.com/office/powerpoint/2010/main" val="213882123"/>
              </p:ext>
            </p:extLst>
          </p:nvPr>
        </p:nvGraphicFramePr>
        <p:xfrm>
          <a:off x="2560543" y="1990164"/>
          <a:ext cx="7070914" cy="2005464"/>
        </p:xfrm>
        <a:graphic>
          <a:graphicData uri="http://schemas.openxmlformats.org/drawingml/2006/table">
            <a:tbl>
              <a:tblPr>
                <a:tableStyleId>{35758FB7-9AC5-4552-8A53-C91805E547FA}</a:tableStyleId>
              </a:tblPr>
              <a:tblGrid>
                <a:gridCol w="1676609"/>
                <a:gridCol w="1530816"/>
                <a:gridCol w="1301889"/>
                <a:gridCol w="1280800"/>
                <a:gridCol w="1280800"/>
              </a:tblGrid>
              <a:tr h="701202">
                <a:tc>
                  <a:txBody>
                    <a:bodyPr/>
                    <a:lstStyle>
                      <a:lvl1pPr>
                        <a:spcBef>
                          <a:spcPct val="20000"/>
                        </a:spcBef>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buFont typeface="Arial" panose="020B0604020202020204" pitchFamily="34" charset="0"/>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 typeface="Wingdings" panose="05000000000000000000" pitchFamily="2" charset="2"/>
                        <a:buNone/>
                        <a:tabLst/>
                      </a:pPr>
                      <a:endParaRPr kumimoji="0" lang="en-US" sz="1800" b="0" i="0" u="none" strike="noStrike" cap="none" normalizeH="0" baseline="0" dirty="0" smtClean="0">
                        <a:ln>
                          <a:noFill/>
                        </a:ln>
                        <a:solidFill>
                          <a:schemeClr val="tx1"/>
                        </a:solidFill>
                        <a:effectLst/>
                        <a:latin typeface="+mn-lt"/>
                      </a:endParaRPr>
                    </a:p>
                  </a:txBody>
                  <a:tcPr horzOverflow="overflow">
                    <a:solidFill>
                      <a:schemeClr val="bg2">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Wingdings" panose="05000000000000000000" pitchFamily="2" charset="2"/>
                        <a:buNone/>
                        <a:tabLst/>
                      </a:pPr>
                      <a:r>
                        <a:rPr kumimoji="0" lang="en-US" sz="1800" b="1" u="none" strike="noStrike" cap="none" normalizeH="0" baseline="0" dirty="0" smtClean="0">
                          <a:ln>
                            <a:noFill/>
                          </a:ln>
                          <a:effectLst/>
                          <a:latin typeface="+mn-lt"/>
                        </a:rPr>
                        <a:t>Subject Property</a:t>
                      </a:r>
                      <a:endParaRPr kumimoji="0" lang="en-US" sz="1800" b="1" i="0" u="none" strike="noStrike" cap="none" normalizeH="0" baseline="0" dirty="0" smtClean="0">
                        <a:ln>
                          <a:noFill/>
                        </a:ln>
                        <a:solidFill>
                          <a:schemeClr val="tx1"/>
                        </a:solidFill>
                        <a:effectLst/>
                        <a:latin typeface="+mn-lt"/>
                      </a:endParaRPr>
                    </a:p>
                  </a:txBody>
                  <a:tcPr horzOverflow="overflow">
                    <a:solidFill>
                      <a:schemeClr val="bg2">
                        <a:lumMod val="20000"/>
                        <a:lumOff val="80000"/>
                      </a:schemeClr>
                    </a:solidFill>
                  </a:tcPr>
                </a:tc>
                <a:tc>
                  <a:txBody>
                    <a:bodyPr/>
                    <a:lstStyle>
                      <a:lvl1pPr>
                        <a:spcBef>
                          <a:spcPct val="20000"/>
                        </a:spcBef>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buFont typeface="Arial" panose="020B0604020202020204" pitchFamily="34" charset="0"/>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 typeface="Wingdings" panose="05000000000000000000" pitchFamily="2" charset="2"/>
                        <a:buNone/>
                        <a:tabLst/>
                      </a:pPr>
                      <a:r>
                        <a:rPr kumimoji="0" lang="en-US" sz="1800" b="1" u="none" strike="noStrike" cap="none" normalizeH="0" baseline="0" dirty="0" smtClean="0">
                          <a:ln>
                            <a:noFill/>
                          </a:ln>
                          <a:effectLst/>
                          <a:latin typeface="+mn-lt"/>
                        </a:rPr>
                        <a:t>Comp.     1</a:t>
                      </a:r>
                      <a:endParaRPr kumimoji="0" lang="en-US" sz="1800" b="1" i="0" u="none" strike="noStrike" cap="none" normalizeH="0" baseline="0" dirty="0" smtClean="0">
                        <a:ln>
                          <a:noFill/>
                        </a:ln>
                        <a:solidFill>
                          <a:schemeClr val="tx1"/>
                        </a:solidFill>
                        <a:effectLst/>
                        <a:latin typeface="+mn-lt"/>
                      </a:endParaRPr>
                    </a:p>
                  </a:txBody>
                  <a:tcPr horzOverflow="overflow">
                    <a:solidFill>
                      <a:schemeClr val="bg2">
                        <a:lumMod val="20000"/>
                        <a:lumOff val="80000"/>
                      </a:schemeClr>
                    </a:solidFill>
                  </a:tcPr>
                </a:tc>
                <a:tc>
                  <a:txBody>
                    <a:bodyPr/>
                    <a:lstStyle>
                      <a:lvl1pPr>
                        <a:spcBef>
                          <a:spcPct val="20000"/>
                        </a:spcBef>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buFont typeface="Arial" panose="020B0604020202020204" pitchFamily="34" charset="0"/>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 typeface="Wingdings" panose="05000000000000000000" pitchFamily="2" charset="2"/>
                        <a:buNone/>
                        <a:tabLst/>
                      </a:pPr>
                      <a:r>
                        <a:rPr kumimoji="0" lang="en-US" sz="1800" b="1" u="none" strike="noStrike" cap="none" normalizeH="0" baseline="0" dirty="0" smtClean="0">
                          <a:ln>
                            <a:noFill/>
                          </a:ln>
                          <a:effectLst/>
                          <a:latin typeface="+mn-lt"/>
                        </a:rPr>
                        <a:t>Comp.     2</a:t>
                      </a:r>
                      <a:endParaRPr kumimoji="0" lang="en-US" sz="1800" b="1" i="0" u="none" strike="noStrike" cap="none" normalizeH="0" baseline="0" dirty="0" smtClean="0">
                        <a:ln>
                          <a:noFill/>
                        </a:ln>
                        <a:solidFill>
                          <a:schemeClr val="tx1"/>
                        </a:solidFill>
                        <a:effectLst/>
                        <a:latin typeface="+mn-lt"/>
                      </a:endParaRPr>
                    </a:p>
                  </a:txBody>
                  <a:tcPr horzOverflow="overflow">
                    <a:solidFill>
                      <a:schemeClr val="bg2">
                        <a:lumMod val="20000"/>
                        <a:lumOff val="80000"/>
                      </a:schemeClr>
                    </a:solidFill>
                  </a:tcPr>
                </a:tc>
                <a:tc>
                  <a:txBody>
                    <a:bodyPr/>
                    <a:lstStyle>
                      <a:lvl1pPr>
                        <a:spcBef>
                          <a:spcPct val="20000"/>
                        </a:spcBef>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buFont typeface="Arial" panose="020B0604020202020204" pitchFamily="34" charset="0"/>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 typeface="Wingdings" panose="05000000000000000000" pitchFamily="2" charset="2"/>
                        <a:buNone/>
                        <a:tabLst/>
                      </a:pPr>
                      <a:r>
                        <a:rPr kumimoji="0" lang="en-US" sz="1800" b="1" u="none" strike="noStrike" cap="none" normalizeH="0" baseline="0" dirty="0" smtClean="0">
                          <a:ln>
                            <a:noFill/>
                          </a:ln>
                          <a:effectLst/>
                          <a:latin typeface="+mn-lt"/>
                        </a:rPr>
                        <a:t>Comp.     3</a:t>
                      </a:r>
                      <a:endParaRPr kumimoji="0" lang="en-US" sz="1800" b="1" i="0" u="none" strike="noStrike" cap="none" normalizeH="0" baseline="0" dirty="0" smtClean="0">
                        <a:ln>
                          <a:noFill/>
                        </a:ln>
                        <a:solidFill>
                          <a:schemeClr val="tx1"/>
                        </a:solidFill>
                        <a:effectLst/>
                        <a:latin typeface="+mn-lt"/>
                      </a:endParaRPr>
                    </a:p>
                  </a:txBody>
                  <a:tcPr horzOverflow="overflow">
                    <a:solidFill>
                      <a:schemeClr val="bg2">
                        <a:lumMod val="20000"/>
                        <a:lumOff val="80000"/>
                      </a:schemeClr>
                    </a:solidFill>
                  </a:tcPr>
                </a:tc>
              </a:tr>
              <a:tr h="480024">
                <a:tc>
                  <a:txBody>
                    <a:bodyPr/>
                    <a:lstStyle>
                      <a:lvl1pPr>
                        <a:spcBef>
                          <a:spcPct val="20000"/>
                        </a:spcBef>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buFont typeface="Arial" panose="020B0604020202020204" pitchFamily="34" charset="0"/>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 typeface="Wingdings" panose="05000000000000000000" pitchFamily="2" charset="2"/>
                        <a:buNone/>
                        <a:tabLst/>
                      </a:pPr>
                      <a:r>
                        <a:rPr kumimoji="0" lang="en-US" sz="1800" b="1" i="1" u="none" strike="noStrike" cap="none" normalizeH="0" baseline="0" dirty="0" smtClean="0">
                          <a:ln>
                            <a:noFill/>
                          </a:ln>
                          <a:effectLst/>
                          <a:latin typeface="+mn-lt"/>
                        </a:rPr>
                        <a:t>Sales Price</a:t>
                      </a:r>
                      <a:endParaRPr kumimoji="0" lang="en-US" sz="1800" b="1" i="1" u="none" strike="noStrike" cap="none" normalizeH="0" baseline="0" dirty="0" smtClean="0">
                        <a:ln>
                          <a:noFill/>
                        </a:ln>
                        <a:solidFill>
                          <a:schemeClr val="tx1"/>
                        </a:solidFill>
                        <a:effectLst/>
                        <a:latin typeface="+mn-lt"/>
                      </a:endParaRPr>
                    </a:p>
                  </a:txBody>
                  <a:tcPr horzOverflow="overflow">
                    <a:solidFill>
                      <a:schemeClr val="bg2">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Wingdings" panose="05000000000000000000" pitchFamily="2" charset="2"/>
                        <a:buNone/>
                        <a:tabLst/>
                      </a:pPr>
                      <a:r>
                        <a:rPr kumimoji="0" lang="en-US" sz="1800" b="1" u="none" strike="noStrike" cap="none" normalizeH="0" baseline="0" dirty="0" smtClean="0">
                          <a:ln>
                            <a:noFill/>
                          </a:ln>
                          <a:effectLst/>
                          <a:latin typeface="+mn-lt"/>
                        </a:rPr>
                        <a:t>?</a:t>
                      </a:r>
                      <a:endParaRPr kumimoji="0" lang="en-US" sz="1800" b="1" i="0" u="none" strike="noStrike" cap="none" normalizeH="0" baseline="0" dirty="0" smtClean="0">
                        <a:ln>
                          <a:noFill/>
                        </a:ln>
                        <a:solidFill>
                          <a:schemeClr val="tx1"/>
                        </a:solidFill>
                        <a:effectLst/>
                        <a:latin typeface="+mn-lt"/>
                      </a:endParaRPr>
                    </a:p>
                  </a:txBody>
                  <a:tcPr horzOverflow="overflow">
                    <a:solidFill>
                      <a:schemeClr val="bg2">
                        <a:lumMod val="20000"/>
                        <a:lumOff val="80000"/>
                      </a:schemeClr>
                    </a:solidFill>
                  </a:tcPr>
                </a:tc>
                <a:tc>
                  <a:txBody>
                    <a:bodyPr/>
                    <a:lstStyle>
                      <a:lvl1pPr>
                        <a:spcBef>
                          <a:spcPct val="20000"/>
                        </a:spcBef>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buFont typeface="Arial" panose="020B0604020202020204" pitchFamily="34" charset="0"/>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 typeface="Wingdings" panose="05000000000000000000" pitchFamily="2" charset="2"/>
                        <a:buNone/>
                        <a:tabLst/>
                      </a:pPr>
                      <a:r>
                        <a:rPr kumimoji="0" lang="en-US" sz="1800" u="none" strike="noStrike" cap="none" normalizeH="0" baseline="0" dirty="0" smtClean="0">
                          <a:ln>
                            <a:noFill/>
                          </a:ln>
                          <a:effectLst/>
                          <a:latin typeface="+mn-lt"/>
                        </a:rPr>
                        <a:t>$600,000</a:t>
                      </a:r>
                      <a:endParaRPr kumimoji="0" lang="en-US" sz="1800" b="0" i="0" u="none" strike="noStrike" cap="none" normalizeH="0" baseline="0" dirty="0" smtClean="0">
                        <a:ln>
                          <a:noFill/>
                        </a:ln>
                        <a:solidFill>
                          <a:schemeClr val="tx1"/>
                        </a:solidFill>
                        <a:effectLst/>
                        <a:latin typeface="+mn-lt"/>
                      </a:endParaRPr>
                    </a:p>
                  </a:txBody>
                  <a:tcPr horzOverflow="overflow">
                    <a:solidFill>
                      <a:schemeClr val="bg2">
                        <a:lumMod val="20000"/>
                        <a:lumOff val="80000"/>
                      </a:schemeClr>
                    </a:solidFill>
                  </a:tcPr>
                </a:tc>
                <a:tc>
                  <a:txBody>
                    <a:bodyPr/>
                    <a:lstStyle>
                      <a:lvl1pPr>
                        <a:spcBef>
                          <a:spcPct val="20000"/>
                        </a:spcBef>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buFont typeface="Arial" panose="020B0604020202020204" pitchFamily="34" charset="0"/>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 typeface="Wingdings" panose="05000000000000000000" pitchFamily="2" charset="2"/>
                        <a:buNone/>
                        <a:tabLst/>
                      </a:pPr>
                      <a:r>
                        <a:rPr kumimoji="0" lang="en-US" sz="1800" u="none" strike="noStrike" cap="none" normalizeH="0" baseline="0" smtClean="0">
                          <a:ln>
                            <a:noFill/>
                          </a:ln>
                          <a:effectLst/>
                          <a:latin typeface="+mn-lt"/>
                        </a:rPr>
                        <a:t>$750,000</a:t>
                      </a:r>
                      <a:endParaRPr kumimoji="0" lang="en-US" sz="1800" b="0" i="0" u="none" strike="noStrike" cap="none" normalizeH="0" baseline="0" smtClean="0">
                        <a:ln>
                          <a:noFill/>
                        </a:ln>
                        <a:solidFill>
                          <a:schemeClr val="tx1"/>
                        </a:solidFill>
                        <a:effectLst/>
                        <a:latin typeface="+mn-lt"/>
                      </a:endParaRPr>
                    </a:p>
                  </a:txBody>
                  <a:tcPr horzOverflow="overflow">
                    <a:solidFill>
                      <a:schemeClr val="bg2">
                        <a:lumMod val="20000"/>
                        <a:lumOff val="80000"/>
                      </a:schemeClr>
                    </a:solidFill>
                  </a:tcPr>
                </a:tc>
                <a:tc>
                  <a:txBody>
                    <a:bodyPr/>
                    <a:lstStyle>
                      <a:lvl1pPr>
                        <a:spcBef>
                          <a:spcPct val="20000"/>
                        </a:spcBef>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buFont typeface="Arial" panose="020B0604020202020204" pitchFamily="34" charset="0"/>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 typeface="Wingdings" panose="05000000000000000000" pitchFamily="2" charset="2"/>
                        <a:buNone/>
                        <a:tabLst/>
                      </a:pPr>
                      <a:r>
                        <a:rPr kumimoji="0" lang="en-US" sz="1800" u="none" strike="noStrike" cap="none" normalizeH="0" baseline="0" smtClean="0">
                          <a:ln>
                            <a:noFill/>
                          </a:ln>
                          <a:effectLst/>
                          <a:latin typeface="+mn-lt"/>
                        </a:rPr>
                        <a:t>$450,000</a:t>
                      </a:r>
                      <a:endParaRPr kumimoji="0" lang="en-US" sz="1800" b="0" i="0" u="none" strike="noStrike" cap="none" normalizeH="0" baseline="0" smtClean="0">
                        <a:ln>
                          <a:noFill/>
                        </a:ln>
                        <a:solidFill>
                          <a:schemeClr val="tx1"/>
                        </a:solidFill>
                        <a:effectLst/>
                        <a:latin typeface="+mn-lt"/>
                      </a:endParaRPr>
                    </a:p>
                  </a:txBody>
                  <a:tcPr horzOverflow="overflow">
                    <a:solidFill>
                      <a:schemeClr val="bg2">
                        <a:lumMod val="20000"/>
                        <a:lumOff val="80000"/>
                      </a:schemeClr>
                    </a:solidFill>
                  </a:tcPr>
                </a:tc>
              </a:tr>
              <a:tr h="423551">
                <a:tc>
                  <a:txBody>
                    <a:bodyPr/>
                    <a:lstStyle>
                      <a:lvl1pPr>
                        <a:spcBef>
                          <a:spcPct val="20000"/>
                        </a:spcBef>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buFont typeface="Arial" panose="020B0604020202020204" pitchFamily="34" charset="0"/>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 typeface="Wingdings" panose="05000000000000000000" pitchFamily="2" charset="2"/>
                        <a:buNone/>
                        <a:tabLst/>
                      </a:pPr>
                      <a:r>
                        <a:rPr kumimoji="0" lang="en-US" sz="1800" b="1" i="1" u="none" strike="noStrike" cap="none" normalizeH="0" baseline="0" dirty="0" smtClean="0">
                          <a:ln>
                            <a:noFill/>
                          </a:ln>
                          <a:effectLst/>
                          <a:latin typeface="+mn-lt"/>
                        </a:rPr>
                        <a:t>PGI</a:t>
                      </a:r>
                      <a:endParaRPr kumimoji="0" lang="en-US" sz="1800" b="1" i="1" u="none" strike="noStrike" cap="none" normalizeH="0" baseline="0" dirty="0" smtClean="0">
                        <a:ln>
                          <a:noFill/>
                        </a:ln>
                        <a:solidFill>
                          <a:schemeClr val="tx1"/>
                        </a:solidFill>
                        <a:effectLst/>
                        <a:latin typeface="+mn-lt"/>
                      </a:endParaRPr>
                    </a:p>
                  </a:txBody>
                  <a:tcPr horzOverflow="overflow">
                    <a:solidFill>
                      <a:schemeClr val="bg2">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Wingdings" panose="05000000000000000000" pitchFamily="2" charset="2"/>
                        <a:buNone/>
                        <a:tabLst/>
                      </a:pPr>
                      <a:r>
                        <a:rPr kumimoji="0" lang="en-US" sz="1800" u="none" strike="noStrike" cap="none" normalizeH="0" baseline="0" dirty="0" smtClean="0">
                          <a:ln>
                            <a:noFill/>
                          </a:ln>
                          <a:effectLst/>
                          <a:latin typeface="+mn-lt"/>
                        </a:rPr>
                        <a:t>$120,000</a:t>
                      </a:r>
                      <a:endParaRPr kumimoji="0" lang="en-US" sz="1800" b="0" i="0" u="none" strike="noStrike" cap="none" normalizeH="0" baseline="0" dirty="0" smtClean="0">
                        <a:ln>
                          <a:noFill/>
                        </a:ln>
                        <a:solidFill>
                          <a:schemeClr val="tx1"/>
                        </a:solidFill>
                        <a:effectLst/>
                        <a:latin typeface="+mn-lt"/>
                      </a:endParaRPr>
                    </a:p>
                  </a:txBody>
                  <a:tcPr horzOverflow="overflow">
                    <a:solidFill>
                      <a:schemeClr val="bg2">
                        <a:lumMod val="20000"/>
                        <a:lumOff val="80000"/>
                      </a:schemeClr>
                    </a:solidFill>
                  </a:tcPr>
                </a:tc>
                <a:tc>
                  <a:txBody>
                    <a:bodyPr/>
                    <a:lstStyle>
                      <a:lvl1pPr>
                        <a:spcBef>
                          <a:spcPct val="20000"/>
                        </a:spcBef>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buFont typeface="Arial" panose="020B0604020202020204" pitchFamily="34" charset="0"/>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 typeface="Wingdings" panose="05000000000000000000" pitchFamily="2" charset="2"/>
                        <a:buNone/>
                        <a:tabLst/>
                      </a:pPr>
                      <a:r>
                        <a:rPr kumimoji="0" lang="en-US" sz="1800" u="none" strike="noStrike" cap="none" normalizeH="0" baseline="0" smtClean="0">
                          <a:ln>
                            <a:noFill/>
                          </a:ln>
                          <a:effectLst/>
                          <a:latin typeface="+mn-lt"/>
                        </a:rPr>
                        <a:t>$100,000</a:t>
                      </a:r>
                      <a:endParaRPr kumimoji="0" lang="en-US" sz="1800" b="0" i="0" u="none" strike="noStrike" cap="none" normalizeH="0" baseline="0" smtClean="0">
                        <a:ln>
                          <a:noFill/>
                        </a:ln>
                        <a:solidFill>
                          <a:schemeClr val="tx1"/>
                        </a:solidFill>
                        <a:effectLst/>
                        <a:latin typeface="+mn-lt"/>
                      </a:endParaRPr>
                    </a:p>
                  </a:txBody>
                  <a:tcPr horzOverflow="overflow">
                    <a:solidFill>
                      <a:schemeClr val="bg2">
                        <a:lumMod val="20000"/>
                        <a:lumOff val="80000"/>
                      </a:schemeClr>
                    </a:solidFill>
                  </a:tcPr>
                </a:tc>
                <a:tc>
                  <a:txBody>
                    <a:bodyPr/>
                    <a:lstStyle>
                      <a:lvl1pPr>
                        <a:spcBef>
                          <a:spcPct val="20000"/>
                        </a:spcBef>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buFont typeface="Arial" panose="020B0604020202020204" pitchFamily="34" charset="0"/>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 typeface="Wingdings" panose="05000000000000000000" pitchFamily="2" charset="2"/>
                        <a:buNone/>
                        <a:tabLst/>
                      </a:pPr>
                      <a:r>
                        <a:rPr kumimoji="0" lang="en-US" sz="1800" u="none" strike="noStrike" cap="none" normalizeH="0" baseline="0" dirty="0" smtClean="0">
                          <a:ln>
                            <a:noFill/>
                          </a:ln>
                          <a:effectLst/>
                          <a:latin typeface="+mn-lt"/>
                        </a:rPr>
                        <a:t>$128,000</a:t>
                      </a:r>
                      <a:endParaRPr kumimoji="0" lang="en-US" sz="1800" b="0" i="0" u="none" strike="noStrike" cap="none" normalizeH="0" baseline="0" dirty="0" smtClean="0">
                        <a:ln>
                          <a:noFill/>
                        </a:ln>
                        <a:solidFill>
                          <a:schemeClr val="tx1"/>
                        </a:solidFill>
                        <a:effectLst/>
                        <a:latin typeface="+mn-lt"/>
                      </a:endParaRPr>
                    </a:p>
                  </a:txBody>
                  <a:tcPr horzOverflow="overflow">
                    <a:solidFill>
                      <a:schemeClr val="bg2">
                        <a:lumMod val="20000"/>
                        <a:lumOff val="80000"/>
                      </a:schemeClr>
                    </a:solidFill>
                  </a:tcPr>
                </a:tc>
                <a:tc>
                  <a:txBody>
                    <a:bodyPr/>
                    <a:lstStyle>
                      <a:lvl1pPr>
                        <a:spcBef>
                          <a:spcPct val="20000"/>
                        </a:spcBef>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buFont typeface="Arial" panose="020B0604020202020204" pitchFamily="34" charset="0"/>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 typeface="Wingdings" panose="05000000000000000000" pitchFamily="2" charset="2"/>
                        <a:buNone/>
                        <a:tabLst/>
                      </a:pPr>
                      <a:r>
                        <a:rPr kumimoji="0" lang="en-US" sz="1800" u="none" strike="noStrike" cap="none" normalizeH="0" baseline="0" dirty="0" smtClean="0">
                          <a:ln>
                            <a:noFill/>
                          </a:ln>
                          <a:effectLst/>
                          <a:latin typeface="+mn-lt"/>
                        </a:rPr>
                        <a:t>$74,000</a:t>
                      </a:r>
                      <a:endParaRPr kumimoji="0" lang="en-US" sz="1800" b="0" i="0" u="none" strike="noStrike" cap="none" normalizeH="0" baseline="0" dirty="0" smtClean="0">
                        <a:ln>
                          <a:noFill/>
                        </a:ln>
                        <a:solidFill>
                          <a:schemeClr val="tx1"/>
                        </a:solidFill>
                        <a:effectLst/>
                        <a:latin typeface="+mn-lt"/>
                      </a:endParaRPr>
                    </a:p>
                  </a:txBody>
                  <a:tcPr horzOverflow="overflow">
                    <a:solidFill>
                      <a:schemeClr val="bg2">
                        <a:lumMod val="20000"/>
                        <a:lumOff val="80000"/>
                      </a:schemeClr>
                    </a:solidFill>
                  </a:tcPr>
                </a:tc>
              </a:tr>
              <a:tr h="400687">
                <a:tc>
                  <a:txBody>
                    <a:bodyPr/>
                    <a:lstStyle>
                      <a:lvl1pPr>
                        <a:spcBef>
                          <a:spcPct val="20000"/>
                        </a:spcBef>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buFont typeface="Arial" panose="020B0604020202020204" pitchFamily="34" charset="0"/>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 typeface="Wingdings" panose="05000000000000000000" pitchFamily="2" charset="2"/>
                        <a:buNone/>
                        <a:tabLst/>
                      </a:pPr>
                      <a:r>
                        <a:rPr kumimoji="0" lang="en-US" sz="1800" b="1" i="1" u="none" strike="noStrike" cap="none" normalizeH="0" baseline="0" dirty="0" smtClean="0">
                          <a:ln>
                            <a:noFill/>
                          </a:ln>
                          <a:effectLst/>
                          <a:latin typeface="+mn-lt"/>
                        </a:rPr>
                        <a:t>GIM</a:t>
                      </a:r>
                      <a:endParaRPr kumimoji="0" lang="en-US" sz="1800" b="1" i="1" u="none" strike="noStrike" cap="none" normalizeH="0" baseline="0" dirty="0" smtClean="0">
                        <a:ln>
                          <a:noFill/>
                        </a:ln>
                        <a:solidFill>
                          <a:schemeClr val="tx1"/>
                        </a:solidFill>
                        <a:effectLst/>
                        <a:latin typeface="+mn-lt"/>
                      </a:endParaRPr>
                    </a:p>
                  </a:txBody>
                  <a:tcPr horzOverflow="overflow">
                    <a:solidFill>
                      <a:schemeClr val="bg2">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Wingdings" panose="05000000000000000000" pitchFamily="2" charset="2"/>
                        <a:buNone/>
                        <a:tabLst/>
                      </a:pPr>
                      <a:r>
                        <a:rPr kumimoji="0" lang="en-US" sz="1800" b="1" u="none" strike="noStrike" cap="none" normalizeH="0" baseline="0" dirty="0" smtClean="0">
                          <a:ln>
                            <a:noFill/>
                          </a:ln>
                          <a:effectLst/>
                          <a:latin typeface="+mn-lt"/>
                        </a:rPr>
                        <a:t>?</a:t>
                      </a:r>
                      <a:endParaRPr kumimoji="0" lang="en-US" sz="1800" b="1" i="0" u="none" strike="noStrike" cap="none" normalizeH="0" baseline="0" dirty="0" smtClean="0">
                        <a:ln>
                          <a:noFill/>
                        </a:ln>
                        <a:solidFill>
                          <a:schemeClr val="tx1"/>
                        </a:solidFill>
                        <a:effectLst/>
                        <a:latin typeface="+mn-lt"/>
                      </a:endParaRPr>
                    </a:p>
                  </a:txBody>
                  <a:tcPr horzOverflow="overflow">
                    <a:solidFill>
                      <a:schemeClr val="bg2">
                        <a:lumMod val="20000"/>
                        <a:lumOff val="80000"/>
                      </a:schemeClr>
                    </a:solidFill>
                  </a:tcPr>
                </a:tc>
                <a:tc>
                  <a:txBody>
                    <a:bodyPr/>
                    <a:lstStyle>
                      <a:lvl1pPr>
                        <a:spcBef>
                          <a:spcPct val="20000"/>
                        </a:spcBef>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buFont typeface="Arial" panose="020B0604020202020204" pitchFamily="34" charset="0"/>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 typeface="Wingdings" panose="05000000000000000000" pitchFamily="2" charset="2"/>
                        <a:buNone/>
                        <a:tabLst/>
                      </a:pPr>
                      <a:r>
                        <a:rPr kumimoji="0" lang="en-US" sz="1800" u="none" strike="noStrike" cap="none" normalizeH="0" baseline="0" dirty="0" smtClean="0">
                          <a:ln>
                            <a:noFill/>
                          </a:ln>
                          <a:effectLst/>
                          <a:latin typeface="+mn-lt"/>
                        </a:rPr>
                        <a:t>6x</a:t>
                      </a:r>
                      <a:endParaRPr kumimoji="0" lang="en-US" sz="1800" b="0" i="0" u="none" strike="noStrike" cap="none" normalizeH="0" baseline="0" dirty="0" smtClean="0">
                        <a:ln>
                          <a:noFill/>
                        </a:ln>
                        <a:solidFill>
                          <a:schemeClr val="tx1"/>
                        </a:solidFill>
                        <a:effectLst/>
                        <a:latin typeface="+mn-lt"/>
                      </a:endParaRPr>
                    </a:p>
                  </a:txBody>
                  <a:tcPr horzOverflow="overflow">
                    <a:solidFill>
                      <a:schemeClr val="bg2">
                        <a:lumMod val="20000"/>
                        <a:lumOff val="80000"/>
                      </a:schemeClr>
                    </a:solidFill>
                  </a:tcPr>
                </a:tc>
                <a:tc>
                  <a:txBody>
                    <a:bodyPr/>
                    <a:lstStyle>
                      <a:lvl1pPr>
                        <a:spcBef>
                          <a:spcPct val="20000"/>
                        </a:spcBef>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buFont typeface="Arial" panose="020B0604020202020204" pitchFamily="34" charset="0"/>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 typeface="Wingdings" panose="05000000000000000000" pitchFamily="2" charset="2"/>
                        <a:buNone/>
                        <a:tabLst/>
                      </a:pPr>
                      <a:r>
                        <a:rPr kumimoji="0" lang="en-US" sz="1800" u="none" strike="noStrike" cap="none" normalizeH="0" baseline="0" dirty="0" smtClean="0">
                          <a:ln>
                            <a:noFill/>
                          </a:ln>
                          <a:effectLst/>
                          <a:latin typeface="+mn-lt"/>
                        </a:rPr>
                        <a:t>5.86x</a:t>
                      </a:r>
                      <a:endParaRPr kumimoji="0" lang="en-US" sz="1800" b="0" i="0" u="none" strike="noStrike" cap="none" normalizeH="0" baseline="0" dirty="0" smtClean="0">
                        <a:ln>
                          <a:noFill/>
                        </a:ln>
                        <a:solidFill>
                          <a:schemeClr val="tx1"/>
                        </a:solidFill>
                        <a:effectLst/>
                        <a:latin typeface="+mn-lt"/>
                      </a:endParaRPr>
                    </a:p>
                  </a:txBody>
                  <a:tcPr horzOverflow="overflow">
                    <a:solidFill>
                      <a:schemeClr val="bg2">
                        <a:lumMod val="20000"/>
                        <a:lumOff val="80000"/>
                      </a:schemeClr>
                    </a:solidFill>
                  </a:tcPr>
                </a:tc>
                <a:tc>
                  <a:txBody>
                    <a:bodyPr/>
                    <a:lstStyle>
                      <a:lvl1pPr>
                        <a:spcBef>
                          <a:spcPct val="20000"/>
                        </a:spcBef>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buFont typeface="Arial" panose="020B0604020202020204" pitchFamily="34" charset="0"/>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 typeface="Wingdings" panose="05000000000000000000" pitchFamily="2" charset="2"/>
                        <a:buNone/>
                        <a:tabLst/>
                      </a:pPr>
                      <a:r>
                        <a:rPr kumimoji="0" lang="en-US" sz="1800" u="none" strike="noStrike" cap="none" normalizeH="0" baseline="0" dirty="0" smtClean="0">
                          <a:ln>
                            <a:noFill/>
                          </a:ln>
                          <a:effectLst/>
                          <a:latin typeface="+mn-lt"/>
                        </a:rPr>
                        <a:t>6.08x</a:t>
                      </a:r>
                      <a:endParaRPr kumimoji="0" lang="en-US" sz="1800" b="0" i="0" u="none" strike="noStrike" cap="none" normalizeH="0" baseline="0" dirty="0" smtClean="0">
                        <a:ln>
                          <a:noFill/>
                        </a:ln>
                        <a:solidFill>
                          <a:schemeClr val="tx1"/>
                        </a:solidFill>
                        <a:effectLst/>
                        <a:latin typeface="+mn-lt"/>
                      </a:endParaRPr>
                    </a:p>
                  </a:txBody>
                  <a:tcPr horzOverflow="overflow">
                    <a:solidFill>
                      <a:schemeClr val="bg2">
                        <a:lumMod val="20000"/>
                        <a:lumOff val="80000"/>
                      </a:schemeClr>
                    </a:solidFill>
                  </a:tcPr>
                </a:tc>
              </a:tr>
            </a:tbl>
          </a:graphicData>
        </a:graphic>
      </p:graphicFrame>
    </p:spTree>
    <p:extLst>
      <p:ext uri="{BB962C8B-B14F-4D97-AF65-F5344CB8AC3E}">
        <p14:creationId xmlns:p14="http://schemas.microsoft.com/office/powerpoint/2010/main" val="4143920712"/>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GIM Method</a:t>
            </a:r>
            <a:endParaRPr lang="en-US" dirty="0"/>
          </a:p>
        </p:txBody>
      </p:sp>
      <p:sp>
        <p:nvSpPr>
          <p:cNvPr id="3" name="Content Placeholder 2"/>
          <p:cNvSpPr>
            <a:spLocks noGrp="1"/>
          </p:cNvSpPr>
          <p:nvPr>
            <p:ph idx="1"/>
          </p:nvPr>
        </p:nvSpPr>
        <p:spPr/>
        <p:txBody>
          <a:bodyPr>
            <a:normAutofit lnSpcReduction="10000"/>
          </a:bodyPr>
          <a:lstStyle/>
          <a:p>
            <a:pPr>
              <a:spcBef>
                <a:spcPts val="1200"/>
              </a:spcBef>
            </a:pPr>
            <a:r>
              <a:rPr lang="en-US" dirty="0"/>
              <a:t>The </a:t>
            </a:r>
            <a:r>
              <a:rPr lang="en-US" b="1" i="1" dirty="0"/>
              <a:t>intuition</a:t>
            </a:r>
            <a:r>
              <a:rPr lang="en-US" dirty="0"/>
              <a:t> behind this method is </a:t>
            </a:r>
            <a:r>
              <a:rPr lang="en-US" b="1" i="1" dirty="0"/>
              <a:t>not very clear </a:t>
            </a:r>
            <a:r>
              <a:rPr lang="en-US" dirty="0"/>
              <a:t>since it use revenue rather than cash flow generated by the subject property.</a:t>
            </a:r>
          </a:p>
          <a:p>
            <a:r>
              <a:rPr lang="en-US" dirty="0"/>
              <a:t>But it is </a:t>
            </a:r>
            <a:r>
              <a:rPr lang="en-US" b="1" i="1" dirty="0"/>
              <a:t>easy to implement</a:t>
            </a:r>
            <a:r>
              <a:rPr lang="en-US" dirty="0"/>
              <a:t> because </a:t>
            </a:r>
            <a:r>
              <a:rPr lang="en-US" b="1" i="1" dirty="0"/>
              <a:t>no estimate of operating expenses </a:t>
            </a:r>
            <a:r>
              <a:rPr lang="en-US" dirty="0"/>
              <a:t>is required.</a:t>
            </a:r>
          </a:p>
          <a:p>
            <a:pPr>
              <a:spcBef>
                <a:spcPts val="1200"/>
              </a:spcBef>
            </a:pPr>
            <a:r>
              <a:rPr lang="en-US" dirty="0"/>
              <a:t>May lead to </a:t>
            </a:r>
            <a:r>
              <a:rPr lang="en-US" b="1" i="1" dirty="0"/>
              <a:t>inaccurate value estimates </a:t>
            </a:r>
            <a:r>
              <a:rPr lang="en-US" dirty="0"/>
              <a:t>because:</a:t>
            </a:r>
          </a:p>
          <a:p>
            <a:pPr lvl="1"/>
            <a:r>
              <a:rPr lang="en-US" sz="2200" dirty="0"/>
              <a:t>GIMs are not widely published</a:t>
            </a:r>
          </a:p>
          <a:p>
            <a:pPr lvl="1"/>
            <a:r>
              <a:rPr lang="en-US" sz="2200" dirty="0"/>
              <a:t>There is no guarantee that </a:t>
            </a:r>
            <a:r>
              <a:rPr lang="en-US" sz="2200" dirty="0" err="1"/>
              <a:t>comparables</a:t>
            </a:r>
            <a:r>
              <a:rPr lang="en-US" sz="2200" dirty="0"/>
              <a:t> used to estimate the GIM have similar operating expenses</a:t>
            </a:r>
          </a:p>
          <a:p>
            <a:pPr>
              <a:spcBef>
                <a:spcPts val="1200"/>
              </a:spcBef>
            </a:pPr>
            <a:r>
              <a:rPr lang="en-US" dirty="0"/>
              <a:t>The </a:t>
            </a:r>
            <a:r>
              <a:rPr lang="en-US" b="1" i="1" dirty="0"/>
              <a:t>direct capitalization </a:t>
            </a:r>
            <a:r>
              <a:rPr lang="en-US" dirty="0"/>
              <a:t>and </a:t>
            </a:r>
            <a:r>
              <a:rPr lang="en-US" b="1" i="1" dirty="0"/>
              <a:t>discounted cash flow methods </a:t>
            </a:r>
            <a:r>
              <a:rPr lang="en-US" dirty="0"/>
              <a:t>produce </a:t>
            </a:r>
            <a:r>
              <a:rPr lang="en-US" b="1" i="1" dirty="0"/>
              <a:t>more accurate </a:t>
            </a:r>
            <a:r>
              <a:rPr lang="en-US" dirty="0"/>
              <a:t>estimates</a:t>
            </a:r>
            <a:r>
              <a:rPr lang="en-US" dirty="0" smtClean="0"/>
              <a:t>.</a:t>
            </a:r>
            <a:endParaRPr lang="en-US" dirty="0"/>
          </a:p>
        </p:txBody>
      </p:sp>
      <p:sp>
        <p:nvSpPr>
          <p:cNvPr id="4" name="Slide Number Placeholder 3"/>
          <p:cNvSpPr>
            <a:spLocks noGrp="1"/>
          </p:cNvSpPr>
          <p:nvPr>
            <p:ph type="sldNum" sz="quarter" idx="12"/>
          </p:nvPr>
        </p:nvSpPr>
        <p:spPr/>
        <p:txBody>
          <a:bodyPr/>
          <a:lstStyle/>
          <a:p>
            <a:fld id="{9860EDB8-5305-433F-BE41-D7A86D811DB3}" type="slidenum">
              <a:rPr lang="en-US" smtClean="0"/>
              <a:t>22</a:t>
            </a:fld>
            <a:endParaRPr lang="en-US"/>
          </a:p>
        </p:txBody>
      </p:sp>
    </p:spTree>
    <p:extLst>
      <p:ext uri="{BB962C8B-B14F-4D97-AF65-F5344CB8AC3E}">
        <p14:creationId xmlns:p14="http://schemas.microsoft.com/office/powerpoint/2010/main" val="3311661740"/>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Direct Capitalization Method</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lnSpcReduction="10000"/>
              </a:bodyPr>
              <a:lstStyle/>
              <a:p>
                <a:r>
                  <a:rPr lang="en-US" dirty="0" smtClean="0"/>
                  <a:t>The method is commonly referred to as the </a:t>
                </a:r>
                <a:r>
                  <a:rPr lang="en-US" b="1" i="1" dirty="0"/>
                  <a:t>cap rate method </a:t>
                </a:r>
                <a:r>
                  <a:rPr lang="en-US" dirty="0"/>
                  <a:t>(most used by practitioners).</a:t>
                </a:r>
              </a:p>
              <a:p>
                <a:pPr>
                  <a:spcBef>
                    <a:spcPts val="1200"/>
                  </a:spcBef>
                  <a:spcAft>
                    <a:spcPts val="1200"/>
                  </a:spcAft>
                </a:pPr>
                <a:r>
                  <a:rPr lang="en-US" dirty="0"/>
                  <a:t>It estimates value by dividing </a:t>
                </a:r>
                <a:r>
                  <a:rPr lang="en-US" b="1" i="1" dirty="0"/>
                  <a:t>next year’s NOI </a:t>
                </a:r>
                <a:r>
                  <a:rPr lang="en-US" dirty="0"/>
                  <a:t>by  the prevailing capitalization rate (</a:t>
                </a:r>
                <a:r>
                  <a:rPr lang="en-US" i="1" dirty="0"/>
                  <a:t>cap rate</a:t>
                </a:r>
                <a:r>
                  <a:rPr lang="en-US" dirty="0" smtClean="0"/>
                  <a:t>).</a:t>
                </a:r>
              </a:p>
              <a:p>
                <a:pPr marL="0" indent="0">
                  <a:spcBef>
                    <a:spcPts val="1200"/>
                  </a:spcBef>
                  <a:buNone/>
                </a:pPr>
                <a14:m>
                  <m:oMathPara xmlns:m="http://schemas.openxmlformats.org/officeDocument/2006/math" xmlns="">
                    <m:oMathParaPr>
                      <m:jc m:val="centerGroup"/>
                    </m:oMathParaPr>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𝑉𝑎𝑙𝑢𝑒</m:t>
                          </m:r>
                        </m:e>
                        <m:sub>
                          <m:r>
                            <a:rPr lang="en-US" b="0" i="1" smtClean="0">
                              <a:latin typeface="Cambria Math" panose="02040503050406030204" pitchFamily="18" charset="0"/>
                            </a:rPr>
                            <m:t>𝑡</m:t>
                          </m:r>
                        </m:sub>
                      </m:sSub>
                      <m:r>
                        <a:rPr lang="en-US" b="0" i="1" smtClean="0">
                          <a:latin typeface="Cambria Math" panose="02040503050406030204" pitchFamily="18" charset="0"/>
                        </a:rPr>
                        <m:t>=</m:t>
                      </m:r>
                      <m:f>
                        <m:fPr>
                          <m:ctrlPr>
                            <a:rPr lang="en-US" b="0" i="1" smtClean="0">
                              <a:latin typeface="Cambria Math" panose="02040503050406030204" pitchFamily="18" charset="0"/>
                            </a:rPr>
                          </m:ctrlPr>
                        </m:fPr>
                        <m:num>
                          <m:sSub>
                            <m:sSubPr>
                              <m:ctrlPr>
                                <a:rPr lang="en-US" b="0" i="1" smtClean="0">
                                  <a:latin typeface="Cambria Math" panose="02040503050406030204" pitchFamily="18" charset="0"/>
                                </a:rPr>
                              </m:ctrlPr>
                            </m:sSubPr>
                            <m:e>
                              <m:r>
                                <a:rPr lang="en-US" b="0" i="1" smtClean="0">
                                  <a:latin typeface="Cambria Math" panose="02040503050406030204" pitchFamily="18" charset="0"/>
                                </a:rPr>
                                <m:t>𝑁𝑂𝐼</m:t>
                              </m:r>
                            </m:e>
                            <m:sub>
                              <m:r>
                                <a:rPr lang="en-US" b="0" i="1" smtClean="0">
                                  <a:latin typeface="Cambria Math" panose="02040503050406030204" pitchFamily="18" charset="0"/>
                                </a:rPr>
                                <m:t>𝑡</m:t>
                              </m:r>
                              <m:r>
                                <a:rPr lang="en-US" b="0" i="1" smtClean="0">
                                  <a:latin typeface="Cambria Math" panose="02040503050406030204" pitchFamily="18" charset="0"/>
                                </a:rPr>
                                <m:t>+1</m:t>
                              </m:r>
                            </m:sub>
                          </m:sSub>
                        </m:num>
                        <m:den>
                          <m:sSub>
                            <m:sSubPr>
                              <m:ctrlPr>
                                <a:rPr lang="en-US" b="0" i="1" smtClean="0">
                                  <a:latin typeface="Cambria Math" panose="02040503050406030204" pitchFamily="18" charset="0"/>
                                </a:rPr>
                              </m:ctrlPr>
                            </m:sSubPr>
                            <m:e>
                              <m:r>
                                <a:rPr lang="en-US" b="0" i="1" smtClean="0">
                                  <a:latin typeface="Cambria Math" panose="02040503050406030204" pitchFamily="18" charset="0"/>
                                </a:rPr>
                                <m:t>𝑅</m:t>
                              </m:r>
                            </m:e>
                            <m:sub>
                              <m:r>
                                <a:rPr lang="en-US" b="0" i="1" smtClean="0">
                                  <a:latin typeface="Cambria Math" panose="02040503050406030204" pitchFamily="18" charset="0"/>
                                </a:rPr>
                                <m:t>𝑡</m:t>
                              </m:r>
                            </m:sub>
                          </m:sSub>
                        </m:den>
                      </m:f>
                    </m:oMath>
                  </m:oMathPara>
                </a14:m>
                <a:endParaRPr lang="en-US" dirty="0"/>
              </a:p>
              <a:p>
                <a:pPr>
                  <a:spcBef>
                    <a:spcPts val="1200"/>
                  </a:spcBef>
                </a:pPr>
                <a:r>
                  <a:rPr lang="en-US" dirty="0"/>
                  <a:t>The applicable </a:t>
                </a:r>
                <a:r>
                  <a:rPr lang="en-US" b="1" i="1" dirty="0"/>
                  <a:t>cap rate </a:t>
                </a:r>
                <a:r>
                  <a:rPr lang="en-US" dirty="0"/>
                  <a:t>(</a:t>
                </a:r>
                <a:r>
                  <a:rPr lang="en-US" i="1" dirty="0"/>
                  <a:t>R</a:t>
                </a:r>
                <a:r>
                  <a:rPr lang="en-US" dirty="0"/>
                  <a:t>) is </a:t>
                </a:r>
                <a:r>
                  <a:rPr lang="en-US" b="1" i="1" dirty="0"/>
                  <a:t>extracted from recent transactions</a:t>
                </a:r>
                <a:r>
                  <a:rPr lang="en-US" dirty="0"/>
                  <a:t> of comparable properties.</a:t>
                </a:r>
              </a:p>
              <a:p>
                <a:pPr>
                  <a:spcBef>
                    <a:spcPts val="1200"/>
                  </a:spcBef>
                </a:pPr>
                <a:r>
                  <a:rPr lang="en-US" dirty="0"/>
                  <a:t>This method </a:t>
                </a:r>
                <a:r>
                  <a:rPr lang="en-US" b="1" i="1" dirty="0"/>
                  <a:t>requires more information </a:t>
                </a:r>
                <a:r>
                  <a:rPr lang="en-US" dirty="0"/>
                  <a:t>about income </a:t>
                </a:r>
                <a:r>
                  <a:rPr lang="en-US" b="1" i="1" dirty="0"/>
                  <a:t>than</a:t>
                </a:r>
                <a:r>
                  <a:rPr lang="en-US" dirty="0"/>
                  <a:t> the </a:t>
                </a:r>
                <a:r>
                  <a:rPr lang="en-US" b="1" i="1" dirty="0"/>
                  <a:t>GIM</a:t>
                </a:r>
                <a:r>
                  <a:rPr lang="en-US" dirty="0"/>
                  <a:t> method.</a:t>
                </a:r>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l="-1101" t="-2766" b="-1107"/>
                </a:stretch>
              </a:blipFill>
            </p:spPr>
            <p:txBody>
              <a:bodyPr/>
              <a:lstStyle/>
              <a:p>
                <a:r>
                  <a:rPr lang="en-US">
                    <a:noFill/>
                  </a:rPr>
                  <a:t> </a:t>
                </a:r>
              </a:p>
            </p:txBody>
          </p:sp>
        </mc:Fallback>
      </mc:AlternateContent>
      <p:sp>
        <p:nvSpPr>
          <p:cNvPr id="4" name="Slide Number Placeholder 3"/>
          <p:cNvSpPr>
            <a:spLocks noGrp="1"/>
          </p:cNvSpPr>
          <p:nvPr>
            <p:ph type="sldNum" sz="quarter" idx="12"/>
          </p:nvPr>
        </p:nvSpPr>
        <p:spPr/>
        <p:txBody>
          <a:bodyPr/>
          <a:lstStyle/>
          <a:p>
            <a:fld id="{9860EDB8-5305-433F-BE41-D7A86D811DB3}" type="slidenum">
              <a:rPr lang="en-US" smtClean="0"/>
              <a:t>23</a:t>
            </a:fld>
            <a:endParaRPr lang="en-US"/>
          </a:p>
        </p:txBody>
      </p:sp>
    </p:spTree>
    <p:extLst>
      <p:ext uri="{BB962C8B-B14F-4D97-AF65-F5344CB8AC3E}">
        <p14:creationId xmlns:p14="http://schemas.microsoft.com/office/powerpoint/2010/main" val="1091539099"/>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Direct Capitalization Method</a:t>
            </a:r>
            <a:endParaRPr lang="en-US" dirty="0"/>
          </a:p>
        </p:txBody>
      </p:sp>
      <p:sp>
        <p:nvSpPr>
          <p:cNvPr id="3" name="Content Placeholder 2"/>
          <p:cNvSpPr>
            <a:spLocks noGrp="1"/>
          </p:cNvSpPr>
          <p:nvPr>
            <p:ph idx="1"/>
          </p:nvPr>
        </p:nvSpPr>
        <p:spPr>
          <a:xfrm>
            <a:off x="838202" y="1653989"/>
            <a:ext cx="10515599" cy="1239408"/>
          </a:xfrm>
        </p:spPr>
        <p:txBody>
          <a:bodyPr>
            <a:normAutofit lnSpcReduction="10000"/>
          </a:bodyPr>
          <a:lstStyle/>
          <a:p>
            <a:pPr marL="0" indent="0">
              <a:buNone/>
            </a:pPr>
            <a:r>
              <a:rPr lang="en-US" b="1" dirty="0"/>
              <a:t>Example: </a:t>
            </a:r>
            <a:endParaRPr lang="en-US" b="1" dirty="0" smtClean="0"/>
          </a:p>
          <a:p>
            <a:pPr marL="0" indent="0">
              <a:spcBef>
                <a:spcPts val="0"/>
              </a:spcBef>
              <a:buNone/>
            </a:pPr>
            <a:r>
              <a:rPr lang="en-US" sz="2200" dirty="0" smtClean="0"/>
              <a:t>Want </a:t>
            </a:r>
            <a:r>
              <a:rPr lang="en-US" sz="2200" dirty="0"/>
              <a:t>a value a property expected to generate NOI of $58,000 next year. Recent similar property sales:</a:t>
            </a:r>
          </a:p>
          <a:p>
            <a:endParaRPr lang="en-US" dirty="0"/>
          </a:p>
        </p:txBody>
      </p:sp>
      <p:sp>
        <p:nvSpPr>
          <p:cNvPr id="4" name="Slide Number Placeholder 3"/>
          <p:cNvSpPr>
            <a:spLocks noGrp="1"/>
          </p:cNvSpPr>
          <p:nvPr>
            <p:ph type="sldNum" sz="quarter" idx="12"/>
          </p:nvPr>
        </p:nvSpPr>
        <p:spPr/>
        <p:txBody>
          <a:bodyPr/>
          <a:lstStyle/>
          <a:p>
            <a:fld id="{9860EDB8-5305-433F-BE41-D7A86D811DB3}" type="slidenum">
              <a:rPr lang="en-US" smtClean="0"/>
              <a:t>24</a:t>
            </a:fld>
            <a:endParaRPr lang="en-US"/>
          </a:p>
        </p:txBody>
      </p:sp>
      <p:graphicFrame>
        <p:nvGraphicFramePr>
          <p:cNvPr id="5" name="Group 27"/>
          <p:cNvGraphicFramePr>
            <a:graphicFrameLocks/>
          </p:cNvGraphicFramePr>
          <p:nvPr>
            <p:extLst>
              <p:ext uri="{D42A27DB-BD31-4B8C-83A1-F6EECF244321}">
                <p14:modId xmlns:p14="http://schemas.microsoft.com/office/powerpoint/2010/main" val="2249886896"/>
              </p:ext>
            </p:extLst>
          </p:nvPr>
        </p:nvGraphicFramePr>
        <p:xfrm>
          <a:off x="2579701" y="2985469"/>
          <a:ext cx="6570788" cy="1493520"/>
        </p:xfrm>
        <a:graphic>
          <a:graphicData uri="http://schemas.openxmlformats.org/drawingml/2006/table">
            <a:tbl>
              <a:tblPr>
                <a:tableStyleId>{35758FB7-9AC5-4552-8A53-C91805E547FA}</a:tableStyleId>
              </a:tblPr>
              <a:tblGrid>
                <a:gridCol w="1486250"/>
                <a:gridCol w="1173355"/>
                <a:gridCol w="1408026"/>
                <a:gridCol w="1173355"/>
                <a:gridCol w="1329802"/>
              </a:tblGrid>
              <a:tr h="304800">
                <a:tc>
                  <a:txBody>
                    <a:bodyPr/>
                    <a:lstStyle>
                      <a:lvl1pPr>
                        <a:spcBef>
                          <a:spcPct val="20000"/>
                        </a:spcBef>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buFont typeface="Arial" panose="020B0604020202020204" pitchFamily="34" charset="0"/>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 typeface="Wingdings" panose="05000000000000000000" pitchFamily="2" charset="2"/>
                        <a:buNone/>
                        <a:tabLst/>
                      </a:pPr>
                      <a:endParaRPr kumimoji="0" lang="en-US" sz="1800" b="1" i="1" u="none" strike="noStrike" cap="none" normalizeH="0" baseline="0" dirty="0" smtClean="0">
                        <a:ln>
                          <a:noFill/>
                        </a:ln>
                        <a:solidFill>
                          <a:schemeClr val="tx1"/>
                        </a:solidFill>
                        <a:effectLst/>
                        <a:latin typeface="+mn-lt"/>
                      </a:endParaRPr>
                    </a:p>
                  </a:txBody>
                  <a:tcPr horzOverflow="overflow">
                    <a:solidFill>
                      <a:schemeClr val="bg2">
                        <a:lumMod val="20000"/>
                        <a:lumOff val="80000"/>
                      </a:schemeClr>
                    </a:solidFill>
                  </a:tcPr>
                </a:tc>
                <a:tc>
                  <a:txBody>
                    <a:bodyPr/>
                    <a:lstStyle>
                      <a:lvl1pPr>
                        <a:spcBef>
                          <a:spcPct val="20000"/>
                        </a:spcBef>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buFont typeface="Arial" panose="020B0604020202020204" pitchFamily="34" charset="0"/>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 typeface="Wingdings" panose="05000000000000000000" pitchFamily="2" charset="2"/>
                        <a:buNone/>
                        <a:tabLst/>
                      </a:pPr>
                      <a:r>
                        <a:rPr kumimoji="0" lang="en-US" sz="1800" b="1" i="1" u="none" strike="noStrike" cap="none" normalizeH="0" baseline="0" dirty="0" smtClean="0">
                          <a:ln>
                            <a:noFill/>
                          </a:ln>
                          <a:effectLst/>
                          <a:latin typeface="+mn-lt"/>
                        </a:rPr>
                        <a:t>Comp. 1</a:t>
                      </a:r>
                      <a:endParaRPr kumimoji="0" lang="en-US" sz="1800" b="1" i="1" u="none" strike="noStrike" cap="none" normalizeH="0" baseline="0" dirty="0" smtClean="0">
                        <a:ln>
                          <a:noFill/>
                        </a:ln>
                        <a:solidFill>
                          <a:schemeClr val="tx1"/>
                        </a:solidFill>
                        <a:effectLst/>
                        <a:latin typeface="+mn-lt"/>
                      </a:endParaRPr>
                    </a:p>
                  </a:txBody>
                  <a:tcPr horzOverflow="overflow">
                    <a:solidFill>
                      <a:schemeClr val="bg2">
                        <a:lumMod val="20000"/>
                        <a:lumOff val="80000"/>
                      </a:schemeClr>
                    </a:solidFill>
                  </a:tcPr>
                </a:tc>
                <a:tc>
                  <a:txBody>
                    <a:bodyPr/>
                    <a:lstStyle>
                      <a:lvl1pPr>
                        <a:spcBef>
                          <a:spcPct val="20000"/>
                        </a:spcBef>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buFont typeface="Arial" panose="020B0604020202020204" pitchFamily="34" charset="0"/>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 typeface="Wingdings" panose="05000000000000000000" pitchFamily="2" charset="2"/>
                        <a:buNone/>
                        <a:tabLst/>
                      </a:pPr>
                      <a:r>
                        <a:rPr kumimoji="0" lang="en-US" sz="1800" b="1" i="1" u="none" strike="noStrike" cap="none" normalizeH="0" baseline="0" dirty="0" smtClean="0">
                          <a:ln>
                            <a:noFill/>
                          </a:ln>
                          <a:effectLst/>
                          <a:latin typeface="+mn-lt"/>
                        </a:rPr>
                        <a:t>Comp. 2</a:t>
                      </a:r>
                      <a:endParaRPr kumimoji="0" lang="en-US" sz="1800" b="1" i="1" u="none" strike="noStrike" cap="none" normalizeH="0" baseline="0" dirty="0" smtClean="0">
                        <a:ln>
                          <a:noFill/>
                        </a:ln>
                        <a:solidFill>
                          <a:schemeClr val="tx1"/>
                        </a:solidFill>
                        <a:effectLst/>
                        <a:latin typeface="+mn-lt"/>
                      </a:endParaRPr>
                    </a:p>
                  </a:txBody>
                  <a:tcPr horzOverflow="overflow">
                    <a:solidFill>
                      <a:schemeClr val="bg2">
                        <a:lumMod val="20000"/>
                        <a:lumOff val="80000"/>
                      </a:schemeClr>
                    </a:solidFill>
                  </a:tcPr>
                </a:tc>
                <a:tc>
                  <a:txBody>
                    <a:bodyPr/>
                    <a:lstStyle>
                      <a:lvl1pPr>
                        <a:spcBef>
                          <a:spcPct val="20000"/>
                        </a:spcBef>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buFont typeface="Arial" panose="020B0604020202020204" pitchFamily="34" charset="0"/>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 typeface="Wingdings" panose="05000000000000000000" pitchFamily="2" charset="2"/>
                        <a:buNone/>
                        <a:tabLst/>
                      </a:pPr>
                      <a:r>
                        <a:rPr kumimoji="0" lang="en-US" sz="1800" b="1" i="1" u="none" strike="noStrike" cap="none" normalizeH="0" baseline="0" dirty="0" smtClean="0">
                          <a:ln>
                            <a:noFill/>
                          </a:ln>
                          <a:effectLst/>
                          <a:latin typeface="+mn-lt"/>
                        </a:rPr>
                        <a:t>Comp. 3</a:t>
                      </a:r>
                      <a:endParaRPr kumimoji="0" lang="en-US" sz="1800" b="1" i="1" u="none" strike="noStrike" cap="none" normalizeH="0" baseline="0" dirty="0" smtClean="0">
                        <a:ln>
                          <a:noFill/>
                        </a:ln>
                        <a:solidFill>
                          <a:schemeClr val="tx1"/>
                        </a:solidFill>
                        <a:effectLst/>
                        <a:latin typeface="+mn-lt"/>
                      </a:endParaRPr>
                    </a:p>
                  </a:txBody>
                  <a:tcPr horzOverflow="overflow">
                    <a:solidFill>
                      <a:schemeClr val="bg2">
                        <a:lumMod val="20000"/>
                        <a:lumOff val="80000"/>
                      </a:schemeClr>
                    </a:solidFill>
                  </a:tcPr>
                </a:tc>
                <a:tc>
                  <a:txBody>
                    <a:bodyPr/>
                    <a:lstStyle>
                      <a:lvl1pPr>
                        <a:spcBef>
                          <a:spcPct val="20000"/>
                        </a:spcBef>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buFont typeface="Arial" panose="020B0604020202020204" pitchFamily="34" charset="0"/>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 typeface="Wingdings" panose="05000000000000000000" pitchFamily="2" charset="2"/>
                        <a:buNone/>
                        <a:tabLst/>
                      </a:pPr>
                      <a:r>
                        <a:rPr kumimoji="0" lang="en-US" sz="1800" b="1" i="1" u="none" strike="noStrike" cap="none" normalizeH="0" baseline="0" dirty="0" smtClean="0">
                          <a:ln>
                            <a:noFill/>
                          </a:ln>
                          <a:effectLst/>
                          <a:latin typeface="+mn-lt"/>
                        </a:rPr>
                        <a:t>Comp. 4</a:t>
                      </a:r>
                      <a:endParaRPr kumimoji="0" lang="en-US" sz="1800" b="1" i="1" u="none" strike="noStrike" cap="none" normalizeH="0" baseline="0" dirty="0" smtClean="0">
                        <a:ln>
                          <a:noFill/>
                        </a:ln>
                        <a:solidFill>
                          <a:schemeClr val="tx1"/>
                        </a:solidFill>
                        <a:effectLst/>
                        <a:latin typeface="+mn-lt"/>
                      </a:endParaRPr>
                    </a:p>
                  </a:txBody>
                  <a:tcPr horzOverflow="overflow">
                    <a:solidFill>
                      <a:schemeClr val="bg2">
                        <a:lumMod val="20000"/>
                        <a:lumOff val="80000"/>
                      </a:schemeClr>
                    </a:solidFill>
                  </a:tcPr>
                </a:tc>
              </a:tr>
              <a:tr h="396240">
                <a:tc>
                  <a:txBody>
                    <a:bodyPr/>
                    <a:lstStyle>
                      <a:lvl1pPr>
                        <a:spcBef>
                          <a:spcPct val="20000"/>
                        </a:spcBef>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buFont typeface="Arial" panose="020B0604020202020204" pitchFamily="34" charset="0"/>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 typeface="Wingdings" panose="05000000000000000000" pitchFamily="2" charset="2"/>
                        <a:buNone/>
                        <a:tabLst/>
                      </a:pPr>
                      <a:r>
                        <a:rPr kumimoji="0" lang="en-US" sz="1800" b="1" i="1" u="none" strike="noStrike" cap="none" normalizeH="0" baseline="0" dirty="0" smtClean="0">
                          <a:ln>
                            <a:noFill/>
                          </a:ln>
                          <a:effectLst/>
                          <a:latin typeface="+mn-lt"/>
                        </a:rPr>
                        <a:t>Sales Price</a:t>
                      </a:r>
                      <a:endParaRPr kumimoji="0" lang="en-US" sz="1800" b="1" i="1" u="none" strike="noStrike" cap="none" normalizeH="0" baseline="0" dirty="0" smtClean="0">
                        <a:ln>
                          <a:noFill/>
                        </a:ln>
                        <a:solidFill>
                          <a:schemeClr val="tx1"/>
                        </a:solidFill>
                        <a:effectLst/>
                        <a:latin typeface="+mn-lt"/>
                      </a:endParaRPr>
                    </a:p>
                  </a:txBody>
                  <a:tcPr horzOverflow="overflow">
                    <a:solidFill>
                      <a:schemeClr val="bg2">
                        <a:lumMod val="20000"/>
                        <a:lumOff val="80000"/>
                      </a:schemeClr>
                    </a:solidFill>
                  </a:tcPr>
                </a:tc>
                <a:tc>
                  <a:txBody>
                    <a:bodyPr/>
                    <a:lstStyle>
                      <a:lvl1pPr>
                        <a:spcBef>
                          <a:spcPct val="20000"/>
                        </a:spcBef>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buFont typeface="Arial" panose="020B0604020202020204" pitchFamily="34" charset="0"/>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 typeface="Wingdings" panose="05000000000000000000" pitchFamily="2" charset="2"/>
                        <a:buNone/>
                        <a:tabLst/>
                      </a:pPr>
                      <a:r>
                        <a:rPr kumimoji="0" lang="en-US" sz="1800" u="none" strike="noStrike" cap="none" normalizeH="0" baseline="0" dirty="0" smtClean="0">
                          <a:ln>
                            <a:noFill/>
                          </a:ln>
                          <a:effectLst/>
                          <a:latin typeface="+mn-lt"/>
                        </a:rPr>
                        <a:t>$368,500</a:t>
                      </a:r>
                      <a:endParaRPr kumimoji="0" lang="en-US" sz="1800" b="0" i="0" u="none" strike="noStrike" cap="none" normalizeH="0" baseline="0" dirty="0" smtClean="0">
                        <a:ln>
                          <a:noFill/>
                        </a:ln>
                        <a:solidFill>
                          <a:schemeClr val="tx1"/>
                        </a:solidFill>
                        <a:effectLst/>
                        <a:latin typeface="+mn-lt"/>
                      </a:endParaRPr>
                    </a:p>
                  </a:txBody>
                  <a:tcPr horzOverflow="overflow">
                    <a:solidFill>
                      <a:schemeClr val="bg2">
                        <a:lumMod val="20000"/>
                        <a:lumOff val="80000"/>
                      </a:schemeClr>
                    </a:solidFill>
                  </a:tcPr>
                </a:tc>
                <a:tc>
                  <a:txBody>
                    <a:bodyPr/>
                    <a:lstStyle>
                      <a:lvl1pPr>
                        <a:spcBef>
                          <a:spcPct val="20000"/>
                        </a:spcBef>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buFont typeface="Arial" panose="020B0604020202020204" pitchFamily="34" charset="0"/>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 typeface="Wingdings" panose="05000000000000000000" pitchFamily="2" charset="2"/>
                        <a:buNone/>
                        <a:tabLst/>
                      </a:pPr>
                      <a:r>
                        <a:rPr kumimoji="0" lang="en-US" sz="1800" u="none" strike="noStrike" cap="none" normalizeH="0" baseline="0" dirty="0" smtClean="0">
                          <a:ln>
                            <a:noFill/>
                          </a:ln>
                          <a:effectLst/>
                          <a:latin typeface="+mn-lt"/>
                        </a:rPr>
                        <a:t>$425,000</a:t>
                      </a:r>
                      <a:endParaRPr kumimoji="0" lang="en-US" sz="1800" b="0" i="0" u="none" strike="noStrike" cap="none" normalizeH="0" baseline="0" dirty="0" smtClean="0">
                        <a:ln>
                          <a:noFill/>
                        </a:ln>
                        <a:solidFill>
                          <a:schemeClr val="tx1"/>
                        </a:solidFill>
                        <a:effectLst/>
                        <a:latin typeface="+mn-lt"/>
                      </a:endParaRPr>
                    </a:p>
                  </a:txBody>
                  <a:tcPr horzOverflow="overflow">
                    <a:solidFill>
                      <a:schemeClr val="bg2">
                        <a:lumMod val="20000"/>
                        <a:lumOff val="80000"/>
                      </a:schemeClr>
                    </a:solidFill>
                  </a:tcPr>
                </a:tc>
                <a:tc>
                  <a:txBody>
                    <a:bodyPr/>
                    <a:lstStyle>
                      <a:lvl1pPr>
                        <a:spcBef>
                          <a:spcPct val="20000"/>
                        </a:spcBef>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buFont typeface="Arial" panose="020B0604020202020204" pitchFamily="34" charset="0"/>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 typeface="Wingdings" panose="05000000000000000000" pitchFamily="2" charset="2"/>
                        <a:buNone/>
                        <a:tabLst/>
                      </a:pPr>
                      <a:r>
                        <a:rPr kumimoji="0" lang="en-US" sz="1800" u="none" strike="noStrike" cap="none" normalizeH="0" baseline="0" dirty="0" smtClean="0">
                          <a:ln>
                            <a:noFill/>
                          </a:ln>
                          <a:effectLst/>
                          <a:latin typeface="+mn-lt"/>
                        </a:rPr>
                        <a:t>$310,000</a:t>
                      </a:r>
                      <a:endParaRPr kumimoji="0" lang="en-US" sz="1800" b="0" i="0" u="none" strike="noStrike" cap="none" normalizeH="0" baseline="0" dirty="0" smtClean="0">
                        <a:ln>
                          <a:noFill/>
                        </a:ln>
                        <a:solidFill>
                          <a:schemeClr val="tx1"/>
                        </a:solidFill>
                        <a:effectLst/>
                        <a:latin typeface="+mn-lt"/>
                      </a:endParaRPr>
                    </a:p>
                  </a:txBody>
                  <a:tcPr horzOverflow="overflow">
                    <a:solidFill>
                      <a:schemeClr val="bg2">
                        <a:lumMod val="20000"/>
                        <a:lumOff val="80000"/>
                      </a:schemeClr>
                    </a:solidFill>
                  </a:tcPr>
                </a:tc>
                <a:tc>
                  <a:txBody>
                    <a:bodyPr/>
                    <a:lstStyle>
                      <a:lvl1pPr>
                        <a:spcBef>
                          <a:spcPct val="20000"/>
                        </a:spcBef>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buFont typeface="Arial" panose="020B0604020202020204" pitchFamily="34" charset="0"/>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 typeface="Wingdings" panose="05000000000000000000" pitchFamily="2" charset="2"/>
                        <a:buNone/>
                        <a:tabLst/>
                      </a:pPr>
                      <a:r>
                        <a:rPr kumimoji="0" lang="en-US" sz="1800" u="none" strike="noStrike" cap="none" normalizeH="0" baseline="0" dirty="0" smtClean="0">
                          <a:ln>
                            <a:noFill/>
                          </a:ln>
                          <a:effectLst/>
                          <a:latin typeface="+mn-lt"/>
                        </a:rPr>
                        <a:t>$500,000</a:t>
                      </a:r>
                      <a:endParaRPr kumimoji="0" lang="en-US" sz="1800" b="0" i="0" u="none" strike="noStrike" cap="none" normalizeH="0" baseline="0" dirty="0" smtClean="0">
                        <a:ln>
                          <a:noFill/>
                        </a:ln>
                        <a:solidFill>
                          <a:schemeClr val="tx1"/>
                        </a:solidFill>
                        <a:effectLst/>
                        <a:latin typeface="+mn-lt"/>
                      </a:endParaRPr>
                    </a:p>
                  </a:txBody>
                  <a:tcPr horzOverflow="overflow">
                    <a:solidFill>
                      <a:schemeClr val="bg2">
                        <a:lumMod val="20000"/>
                        <a:lumOff val="80000"/>
                      </a:schemeClr>
                    </a:solidFill>
                  </a:tcPr>
                </a:tc>
              </a:tr>
              <a:tr h="304800">
                <a:tc>
                  <a:txBody>
                    <a:bodyPr/>
                    <a:lstStyle>
                      <a:lvl1pPr>
                        <a:spcBef>
                          <a:spcPct val="20000"/>
                        </a:spcBef>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buFont typeface="Arial" panose="020B0604020202020204" pitchFamily="34" charset="0"/>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 typeface="Wingdings" panose="05000000000000000000" pitchFamily="2" charset="2"/>
                        <a:buNone/>
                        <a:tabLst/>
                      </a:pPr>
                      <a:r>
                        <a:rPr kumimoji="0" lang="en-US" sz="1800" b="1" i="1" u="none" strike="noStrike" cap="none" normalizeH="0" baseline="0" dirty="0" smtClean="0">
                          <a:ln>
                            <a:noFill/>
                          </a:ln>
                          <a:effectLst/>
                          <a:latin typeface="+mn-lt"/>
                        </a:rPr>
                        <a:t>NOI</a:t>
                      </a:r>
                      <a:endParaRPr kumimoji="0" lang="en-US" sz="1800" b="1" i="1" u="none" strike="noStrike" cap="none" normalizeH="0" baseline="0" dirty="0" smtClean="0">
                        <a:ln>
                          <a:noFill/>
                        </a:ln>
                        <a:solidFill>
                          <a:schemeClr val="tx1"/>
                        </a:solidFill>
                        <a:effectLst/>
                        <a:latin typeface="+mn-lt"/>
                      </a:endParaRPr>
                    </a:p>
                  </a:txBody>
                  <a:tcPr horzOverflow="overflow">
                    <a:solidFill>
                      <a:schemeClr val="bg2">
                        <a:lumMod val="20000"/>
                        <a:lumOff val="80000"/>
                      </a:schemeClr>
                    </a:solidFill>
                  </a:tcPr>
                </a:tc>
                <a:tc>
                  <a:txBody>
                    <a:bodyPr/>
                    <a:lstStyle>
                      <a:lvl1pPr>
                        <a:spcBef>
                          <a:spcPct val="20000"/>
                        </a:spcBef>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buFont typeface="Arial" panose="020B0604020202020204" pitchFamily="34" charset="0"/>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 typeface="Wingdings" panose="05000000000000000000" pitchFamily="2" charset="2"/>
                        <a:buNone/>
                        <a:tabLst/>
                      </a:pPr>
                      <a:r>
                        <a:rPr kumimoji="0" lang="en-US" sz="1800" u="none" strike="noStrike" cap="none" normalizeH="0" baseline="0" dirty="0" smtClean="0">
                          <a:ln>
                            <a:noFill/>
                          </a:ln>
                          <a:effectLst/>
                          <a:latin typeface="+mn-lt"/>
                        </a:rPr>
                        <a:t>$50,000</a:t>
                      </a:r>
                      <a:endParaRPr kumimoji="0" lang="en-US" sz="1800" b="0" i="0" u="none" strike="noStrike" cap="none" normalizeH="0" baseline="0" dirty="0" smtClean="0">
                        <a:ln>
                          <a:noFill/>
                        </a:ln>
                        <a:solidFill>
                          <a:schemeClr val="tx1"/>
                        </a:solidFill>
                        <a:effectLst/>
                        <a:latin typeface="+mn-lt"/>
                      </a:endParaRPr>
                    </a:p>
                  </a:txBody>
                  <a:tcPr horzOverflow="overflow">
                    <a:solidFill>
                      <a:schemeClr val="bg2">
                        <a:lumMod val="20000"/>
                        <a:lumOff val="80000"/>
                      </a:schemeClr>
                    </a:solidFill>
                  </a:tcPr>
                </a:tc>
                <a:tc>
                  <a:txBody>
                    <a:bodyPr/>
                    <a:lstStyle>
                      <a:lvl1pPr>
                        <a:spcBef>
                          <a:spcPct val="20000"/>
                        </a:spcBef>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buFont typeface="Arial" panose="020B0604020202020204" pitchFamily="34" charset="0"/>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 typeface="Wingdings" panose="05000000000000000000" pitchFamily="2" charset="2"/>
                        <a:buNone/>
                        <a:tabLst/>
                      </a:pPr>
                      <a:r>
                        <a:rPr kumimoji="0" lang="en-US" sz="1800" u="none" strike="noStrike" cap="none" normalizeH="0" baseline="0" dirty="0" smtClean="0">
                          <a:ln>
                            <a:noFill/>
                          </a:ln>
                          <a:effectLst/>
                          <a:latin typeface="+mn-lt"/>
                        </a:rPr>
                        <a:t>$56,100</a:t>
                      </a:r>
                      <a:endParaRPr kumimoji="0" lang="en-US" sz="1800" b="0" i="0" u="none" strike="noStrike" cap="none" normalizeH="0" baseline="0" dirty="0" smtClean="0">
                        <a:ln>
                          <a:noFill/>
                        </a:ln>
                        <a:solidFill>
                          <a:schemeClr val="tx1"/>
                        </a:solidFill>
                        <a:effectLst/>
                        <a:latin typeface="+mn-lt"/>
                      </a:endParaRPr>
                    </a:p>
                  </a:txBody>
                  <a:tcPr horzOverflow="overflow">
                    <a:solidFill>
                      <a:schemeClr val="bg2">
                        <a:lumMod val="20000"/>
                        <a:lumOff val="80000"/>
                      </a:schemeClr>
                    </a:solidFill>
                  </a:tcPr>
                </a:tc>
                <a:tc>
                  <a:txBody>
                    <a:bodyPr/>
                    <a:lstStyle>
                      <a:lvl1pPr>
                        <a:spcBef>
                          <a:spcPct val="20000"/>
                        </a:spcBef>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buFont typeface="Arial" panose="020B0604020202020204" pitchFamily="34" charset="0"/>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 typeface="Wingdings" panose="05000000000000000000" pitchFamily="2" charset="2"/>
                        <a:buNone/>
                        <a:tabLst/>
                      </a:pPr>
                      <a:r>
                        <a:rPr kumimoji="0" lang="en-US" sz="1800" u="none" strike="noStrike" cap="none" normalizeH="0" baseline="0" smtClean="0">
                          <a:ln>
                            <a:noFill/>
                          </a:ln>
                          <a:effectLst/>
                          <a:latin typeface="+mn-lt"/>
                        </a:rPr>
                        <a:t>$42,700</a:t>
                      </a:r>
                      <a:endParaRPr kumimoji="0" lang="en-US" sz="1800" b="0" i="0" u="none" strike="noStrike" cap="none" normalizeH="0" baseline="0" smtClean="0">
                        <a:ln>
                          <a:noFill/>
                        </a:ln>
                        <a:solidFill>
                          <a:schemeClr val="tx1"/>
                        </a:solidFill>
                        <a:effectLst/>
                        <a:latin typeface="+mn-lt"/>
                      </a:endParaRPr>
                    </a:p>
                  </a:txBody>
                  <a:tcPr horzOverflow="overflow">
                    <a:solidFill>
                      <a:schemeClr val="bg2">
                        <a:lumMod val="20000"/>
                        <a:lumOff val="80000"/>
                      </a:schemeClr>
                    </a:solidFill>
                  </a:tcPr>
                </a:tc>
                <a:tc>
                  <a:txBody>
                    <a:bodyPr/>
                    <a:lstStyle>
                      <a:lvl1pPr>
                        <a:spcBef>
                          <a:spcPct val="20000"/>
                        </a:spcBef>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buFont typeface="Arial" panose="020B0604020202020204" pitchFamily="34" charset="0"/>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 typeface="Wingdings" panose="05000000000000000000" pitchFamily="2" charset="2"/>
                        <a:buNone/>
                        <a:tabLst/>
                      </a:pPr>
                      <a:r>
                        <a:rPr kumimoji="0" lang="en-US" sz="1800" u="none" strike="noStrike" cap="none" normalizeH="0" baseline="0" dirty="0" smtClean="0">
                          <a:ln>
                            <a:noFill/>
                          </a:ln>
                          <a:effectLst/>
                          <a:latin typeface="+mn-lt"/>
                        </a:rPr>
                        <a:t>$68,600</a:t>
                      </a:r>
                      <a:endParaRPr kumimoji="0" lang="en-US" sz="1800" b="0" i="0" u="none" strike="noStrike" cap="none" normalizeH="0" baseline="0" dirty="0" smtClean="0">
                        <a:ln>
                          <a:noFill/>
                        </a:ln>
                        <a:solidFill>
                          <a:schemeClr val="tx1"/>
                        </a:solidFill>
                        <a:effectLst/>
                        <a:latin typeface="+mn-lt"/>
                      </a:endParaRPr>
                    </a:p>
                  </a:txBody>
                  <a:tcPr horzOverflow="overflow">
                    <a:solidFill>
                      <a:schemeClr val="bg2">
                        <a:lumMod val="20000"/>
                        <a:lumOff val="80000"/>
                      </a:schemeClr>
                    </a:solidFill>
                  </a:tcPr>
                </a:tc>
              </a:tr>
              <a:tr h="276225">
                <a:tc>
                  <a:txBody>
                    <a:bodyPr/>
                    <a:lstStyle>
                      <a:lvl1pPr>
                        <a:spcBef>
                          <a:spcPct val="20000"/>
                        </a:spcBef>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buFont typeface="Arial" panose="020B0604020202020204" pitchFamily="34" charset="0"/>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 typeface="Wingdings" panose="05000000000000000000" pitchFamily="2" charset="2"/>
                        <a:buNone/>
                        <a:tabLst/>
                      </a:pPr>
                      <a:r>
                        <a:rPr kumimoji="0" lang="en-US" sz="1800" b="1" i="1" u="none" strike="noStrike" cap="none" normalizeH="0" baseline="0" dirty="0" smtClean="0">
                          <a:ln>
                            <a:noFill/>
                          </a:ln>
                          <a:effectLst/>
                          <a:latin typeface="+mn-lt"/>
                        </a:rPr>
                        <a:t>R</a:t>
                      </a:r>
                      <a:endParaRPr kumimoji="0" lang="en-US" sz="1800" b="1" i="1" u="none" strike="noStrike" cap="none" normalizeH="0" baseline="0" dirty="0" smtClean="0">
                        <a:ln>
                          <a:noFill/>
                        </a:ln>
                        <a:solidFill>
                          <a:schemeClr val="tx1"/>
                        </a:solidFill>
                        <a:effectLst/>
                        <a:latin typeface="+mn-lt"/>
                      </a:endParaRPr>
                    </a:p>
                  </a:txBody>
                  <a:tcPr horzOverflow="overflow">
                    <a:solidFill>
                      <a:schemeClr val="bg2">
                        <a:lumMod val="20000"/>
                        <a:lumOff val="80000"/>
                      </a:schemeClr>
                    </a:solidFill>
                  </a:tcPr>
                </a:tc>
                <a:tc>
                  <a:txBody>
                    <a:bodyPr/>
                    <a:lstStyle>
                      <a:lvl1pPr>
                        <a:spcBef>
                          <a:spcPct val="20000"/>
                        </a:spcBef>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buFont typeface="Arial" panose="020B0604020202020204" pitchFamily="34" charset="0"/>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 typeface="Wingdings" panose="05000000000000000000" pitchFamily="2" charset="2"/>
                        <a:buNone/>
                        <a:tabLst/>
                      </a:pPr>
                      <a:r>
                        <a:rPr kumimoji="0" lang="en-US" sz="1800" u="none" strike="noStrike" cap="none" normalizeH="0" baseline="0" dirty="0" smtClean="0">
                          <a:ln>
                            <a:noFill/>
                          </a:ln>
                          <a:effectLst/>
                          <a:latin typeface="+mn-lt"/>
                        </a:rPr>
                        <a:t>13.57%</a:t>
                      </a:r>
                      <a:endParaRPr kumimoji="0" lang="en-US" sz="1800" b="0" i="0" u="none" strike="noStrike" cap="none" normalizeH="0" baseline="0" dirty="0" smtClean="0">
                        <a:ln>
                          <a:noFill/>
                        </a:ln>
                        <a:solidFill>
                          <a:schemeClr val="tx1"/>
                        </a:solidFill>
                        <a:effectLst/>
                        <a:latin typeface="+mn-lt"/>
                      </a:endParaRPr>
                    </a:p>
                  </a:txBody>
                  <a:tcPr horzOverflow="overflow">
                    <a:solidFill>
                      <a:schemeClr val="bg2">
                        <a:lumMod val="20000"/>
                        <a:lumOff val="80000"/>
                      </a:schemeClr>
                    </a:solidFill>
                  </a:tcPr>
                </a:tc>
                <a:tc>
                  <a:txBody>
                    <a:bodyPr/>
                    <a:lstStyle>
                      <a:lvl1pPr>
                        <a:spcBef>
                          <a:spcPct val="20000"/>
                        </a:spcBef>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buFont typeface="Arial" panose="020B0604020202020204" pitchFamily="34" charset="0"/>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 typeface="Wingdings" panose="05000000000000000000" pitchFamily="2" charset="2"/>
                        <a:buNone/>
                        <a:tabLst/>
                      </a:pPr>
                      <a:r>
                        <a:rPr kumimoji="0" lang="en-US" sz="1800" u="none" strike="noStrike" cap="none" normalizeH="0" baseline="0" dirty="0" smtClean="0">
                          <a:ln>
                            <a:noFill/>
                          </a:ln>
                          <a:effectLst/>
                          <a:latin typeface="+mn-lt"/>
                        </a:rPr>
                        <a:t>13.20%</a:t>
                      </a:r>
                      <a:endParaRPr kumimoji="0" lang="en-US" sz="1800" b="0" i="0" u="none" strike="noStrike" cap="none" normalizeH="0" baseline="0" dirty="0" smtClean="0">
                        <a:ln>
                          <a:noFill/>
                        </a:ln>
                        <a:solidFill>
                          <a:schemeClr val="tx1"/>
                        </a:solidFill>
                        <a:effectLst/>
                        <a:latin typeface="+mn-lt"/>
                      </a:endParaRPr>
                    </a:p>
                  </a:txBody>
                  <a:tcPr horzOverflow="overflow">
                    <a:solidFill>
                      <a:schemeClr val="bg2">
                        <a:lumMod val="20000"/>
                        <a:lumOff val="80000"/>
                      </a:schemeClr>
                    </a:solidFill>
                  </a:tcPr>
                </a:tc>
                <a:tc>
                  <a:txBody>
                    <a:bodyPr/>
                    <a:lstStyle>
                      <a:lvl1pPr>
                        <a:spcBef>
                          <a:spcPct val="20000"/>
                        </a:spcBef>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buFont typeface="Arial" panose="020B0604020202020204" pitchFamily="34" charset="0"/>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 typeface="Wingdings" panose="05000000000000000000" pitchFamily="2" charset="2"/>
                        <a:buNone/>
                        <a:tabLst/>
                      </a:pPr>
                      <a:r>
                        <a:rPr kumimoji="0" lang="en-US" sz="1800" u="none" strike="noStrike" cap="none" normalizeH="0" baseline="0" dirty="0" smtClean="0">
                          <a:ln>
                            <a:noFill/>
                          </a:ln>
                          <a:effectLst/>
                          <a:latin typeface="+mn-lt"/>
                        </a:rPr>
                        <a:t>13.77%</a:t>
                      </a:r>
                      <a:endParaRPr kumimoji="0" lang="en-US" sz="1800" b="0" i="0" u="none" strike="noStrike" cap="none" normalizeH="0" baseline="0" dirty="0" smtClean="0">
                        <a:ln>
                          <a:noFill/>
                        </a:ln>
                        <a:solidFill>
                          <a:schemeClr val="tx1"/>
                        </a:solidFill>
                        <a:effectLst/>
                        <a:latin typeface="+mn-lt"/>
                      </a:endParaRPr>
                    </a:p>
                  </a:txBody>
                  <a:tcPr horzOverflow="overflow">
                    <a:solidFill>
                      <a:schemeClr val="bg2">
                        <a:lumMod val="20000"/>
                        <a:lumOff val="80000"/>
                      </a:schemeClr>
                    </a:solidFill>
                  </a:tcPr>
                </a:tc>
                <a:tc>
                  <a:txBody>
                    <a:bodyPr/>
                    <a:lstStyle>
                      <a:lvl1pPr>
                        <a:spcBef>
                          <a:spcPct val="20000"/>
                        </a:spcBef>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buFont typeface="Arial" panose="020B0604020202020204" pitchFamily="34" charset="0"/>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 typeface="Wingdings" panose="05000000000000000000" pitchFamily="2" charset="2"/>
                        <a:buNone/>
                        <a:tabLst/>
                      </a:pPr>
                      <a:r>
                        <a:rPr kumimoji="0" lang="en-US" sz="1800" u="none" strike="noStrike" cap="none" normalizeH="0" baseline="0" dirty="0" smtClean="0">
                          <a:ln>
                            <a:noFill/>
                          </a:ln>
                          <a:effectLst/>
                          <a:latin typeface="+mn-lt"/>
                        </a:rPr>
                        <a:t>13.72%</a:t>
                      </a:r>
                      <a:endParaRPr kumimoji="0" lang="en-US" sz="1800" b="0" i="0" u="none" strike="noStrike" cap="none" normalizeH="0" baseline="0" dirty="0" smtClean="0">
                        <a:ln>
                          <a:noFill/>
                        </a:ln>
                        <a:solidFill>
                          <a:schemeClr val="tx1"/>
                        </a:solidFill>
                        <a:effectLst/>
                        <a:latin typeface="+mn-lt"/>
                      </a:endParaRPr>
                    </a:p>
                  </a:txBody>
                  <a:tcPr horzOverflow="overflow">
                    <a:solidFill>
                      <a:schemeClr val="bg2">
                        <a:lumMod val="20000"/>
                        <a:lumOff val="80000"/>
                      </a:schemeClr>
                    </a:solidFill>
                  </a:tcPr>
                </a:tc>
              </a:tr>
            </a:tbl>
          </a:graphicData>
        </a:graphic>
      </p:graphicFrame>
      <p:sp>
        <p:nvSpPr>
          <p:cNvPr id="7" name="Content Placeholder 2"/>
          <p:cNvSpPr txBox="1">
            <a:spLocks/>
          </p:cNvSpPr>
          <p:nvPr/>
        </p:nvSpPr>
        <p:spPr>
          <a:xfrm>
            <a:off x="838202" y="4726306"/>
            <a:ext cx="10515599" cy="1334435"/>
          </a:xfrm>
          <a:prstGeom prst="rect">
            <a:avLst/>
          </a:prstGeom>
        </p:spPr>
        <p:txBody>
          <a:bodyPr vert="horz" lIns="91440" tIns="45720" rIns="91440" bIns="45720" rtlCol="0">
            <a:noAutofit/>
          </a:bodyPr>
          <a:lstStyle>
            <a:lvl1pPr marL="342900" indent="-342900" algn="l" defTabSz="914400" rtl="0" eaLnBrk="1" latinLnBrk="0" hangingPunct="1">
              <a:lnSpc>
                <a:spcPct val="100000"/>
              </a:lnSpc>
              <a:spcBef>
                <a:spcPts val="600"/>
              </a:spcBef>
              <a:spcAft>
                <a:spcPts val="600"/>
              </a:spcAft>
              <a:buFont typeface="Segoe UI" panose="020B0502040204020203" pitchFamily="34" charset="0"/>
              <a:buChar char="−"/>
              <a:defRPr sz="2400" kern="1200">
                <a:solidFill>
                  <a:schemeClr val="tx1">
                    <a:lumMod val="85000"/>
                    <a:lumOff val="15000"/>
                  </a:schemeClr>
                </a:solidFill>
                <a:latin typeface="+mn-lt"/>
                <a:ea typeface="+mn-ea"/>
                <a:cs typeface="+mn-cs"/>
              </a:defRPr>
            </a:lvl1pPr>
            <a:lvl2pPr marL="685800" indent="-228600" algn="l" defTabSz="914400" rtl="0" eaLnBrk="1" latinLnBrk="0" hangingPunct="1">
              <a:lnSpc>
                <a:spcPct val="100000"/>
              </a:lnSpc>
              <a:spcBef>
                <a:spcPts val="600"/>
              </a:spcBef>
              <a:spcAft>
                <a:spcPts val="600"/>
              </a:spcAft>
              <a:buFont typeface="Arial" panose="020B0604020202020204" pitchFamily="34" charset="0"/>
              <a:buChar char="•"/>
              <a:defRPr sz="2000" kern="1200">
                <a:solidFill>
                  <a:schemeClr val="tx1">
                    <a:lumMod val="85000"/>
                    <a:lumOff val="15000"/>
                  </a:schemeClr>
                </a:solidFill>
                <a:latin typeface="+mn-lt"/>
                <a:ea typeface="+mn-ea"/>
                <a:cs typeface="+mn-cs"/>
              </a:defRPr>
            </a:lvl2pPr>
            <a:lvl3pPr marL="1143000" indent="-228600" algn="l" defTabSz="914400" rtl="0" eaLnBrk="1" latinLnBrk="0" hangingPunct="1">
              <a:lnSpc>
                <a:spcPct val="100000"/>
              </a:lnSpc>
              <a:spcBef>
                <a:spcPts val="600"/>
              </a:spcBef>
              <a:spcAft>
                <a:spcPts val="600"/>
              </a:spcAft>
              <a:buFont typeface="Segoe UI" panose="020B0502040204020203" pitchFamily="34" charset="0"/>
              <a:buChar char="−"/>
              <a:defRPr sz="1800" kern="1200">
                <a:solidFill>
                  <a:schemeClr val="tx1">
                    <a:lumMod val="85000"/>
                    <a:lumOff val="15000"/>
                  </a:schemeClr>
                </a:solidFill>
                <a:latin typeface="+mn-lt"/>
                <a:ea typeface="+mn-ea"/>
                <a:cs typeface="+mn-cs"/>
              </a:defRPr>
            </a:lvl3pPr>
            <a:lvl4pPr marL="1600200" indent="-228600" algn="l" defTabSz="914400" rtl="0" eaLnBrk="1" latinLnBrk="0" hangingPunct="1">
              <a:lnSpc>
                <a:spcPct val="100000"/>
              </a:lnSpc>
              <a:spcBef>
                <a:spcPts val="600"/>
              </a:spcBef>
              <a:spcAft>
                <a:spcPts val="600"/>
              </a:spcAft>
              <a:buFont typeface="Arial" panose="020B0604020202020204" pitchFamily="34" charset="0"/>
              <a:buChar char="•"/>
              <a:defRPr sz="1600" kern="1200">
                <a:solidFill>
                  <a:schemeClr val="tx1">
                    <a:lumMod val="85000"/>
                    <a:lumOff val="15000"/>
                  </a:schemeClr>
                </a:solidFill>
                <a:latin typeface="+mn-lt"/>
                <a:ea typeface="+mn-ea"/>
                <a:cs typeface="+mn-cs"/>
              </a:defRPr>
            </a:lvl4pPr>
            <a:lvl5pPr marL="2057400" indent="-228600" algn="l" defTabSz="914400" rtl="0" eaLnBrk="1" latinLnBrk="0" hangingPunct="1">
              <a:lnSpc>
                <a:spcPct val="100000"/>
              </a:lnSpc>
              <a:spcBef>
                <a:spcPts val="600"/>
              </a:spcBef>
              <a:spcAft>
                <a:spcPts val="600"/>
              </a:spcAft>
              <a:buFont typeface="Segoe UI" panose="020B0502040204020203" pitchFamily="34" charset="0"/>
              <a:buChar char="−"/>
              <a:defRPr sz="1600" kern="1200">
                <a:solidFill>
                  <a:schemeClr val="tx1">
                    <a:lumMod val="85000"/>
                    <a:lumOff val="1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a:lnSpc>
                <a:spcPct val="90000"/>
              </a:lnSpc>
            </a:pPr>
            <a:r>
              <a:rPr lang="en-US" sz="2200" dirty="0"/>
              <a:t>Cap rate range: 13.20% &lt; R &lt; 13.77%</a:t>
            </a:r>
          </a:p>
          <a:p>
            <a:r>
              <a:rPr lang="en-US" sz="2200" dirty="0"/>
              <a:t>The choice of which cap rate to use is an educated opinion of the appraiser.</a:t>
            </a:r>
          </a:p>
          <a:p>
            <a:pPr lvl="1">
              <a:lnSpc>
                <a:spcPct val="90000"/>
              </a:lnSpc>
            </a:pPr>
            <a:r>
              <a:rPr lang="en-US" dirty="0"/>
              <a:t>Which property is </a:t>
            </a:r>
            <a:r>
              <a:rPr lang="en-US" b="1" i="1" dirty="0"/>
              <a:t>most similar </a:t>
            </a:r>
            <a:r>
              <a:rPr lang="en-US" dirty="0"/>
              <a:t>to the subject</a:t>
            </a:r>
            <a:r>
              <a:rPr lang="en-US" dirty="0" smtClean="0"/>
              <a:t>?</a:t>
            </a:r>
            <a:endParaRPr lang="en-US" dirty="0"/>
          </a:p>
        </p:txBody>
      </p:sp>
    </p:spTree>
    <p:extLst>
      <p:ext uri="{BB962C8B-B14F-4D97-AF65-F5344CB8AC3E}">
        <p14:creationId xmlns:p14="http://schemas.microsoft.com/office/powerpoint/2010/main" val="1176972387"/>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Direct Capitalization Method</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dirty="0" smtClean="0"/>
                  <a:t>Based on these comparable, the estimated value of the subject property could be:</a:t>
                </a:r>
              </a:p>
              <a:p>
                <a:pPr marL="0" indent="0">
                  <a:buNone/>
                </a:pPr>
                <a14:m>
                  <m:oMathPara xmlns:m="http://schemas.openxmlformats.org/officeDocument/2006/math" xmlns="">
                    <m:oMathParaPr>
                      <m:jc m:val="centerGroup"/>
                    </m:oMathParaPr>
                    <m:oMath xmlns:m="http://schemas.openxmlformats.org/officeDocument/2006/math">
                      <m:f>
                        <m:fPr>
                          <m:ctrlPr>
                            <a:rPr lang="en-US" i="1" smtClean="0">
                              <a:latin typeface="Cambria Math" panose="02040503050406030204" pitchFamily="18" charset="0"/>
                            </a:rPr>
                          </m:ctrlPr>
                        </m:fPr>
                        <m:num>
                          <m:r>
                            <a:rPr lang="en-US" b="0" i="1" smtClean="0">
                              <a:latin typeface="Cambria Math" panose="02040503050406030204" pitchFamily="18" charset="0"/>
                            </a:rPr>
                            <m:t>$58,000</m:t>
                          </m:r>
                        </m:num>
                        <m:den>
                          <m:r>
                            <a:rPr lang="en-US" b="0" i="1" smtClean="0">
                              <a:latin typeface="Cambria Math" panose="02040503050406030204" pitchFamily="18" charset="0"/>
                            </a:rPr>
                            <m:t>0.1377</m:t>
                          </m:r>
                        </m:den>
                      </m:f>
                      <m:r>
                        <a:rPr lang="en-US" b="0" i="1" smtClean="0">
                          <a:latin typeface="Cambria Math" panose="02040503050406030204" pitchFamily="18" charset="0"/>
                        </a:rPr>
                        <m:t>&lt;</m:t>
                      </m:r>
                      <m:r>
                        <a:rPr lang="en-US" b="0" i="1" smtClean="0">
                          <a:latin typeface="Cambria Math" panose="02040503050406030204" pitchFamily="18" charset="0"/>
                        </a:rPr>
                        <m:t>𝑉𝑎𝑙𝑢𝑒</m:t>
                      </m:r>
                      <m:r>
                        <a:rPr lang="en-US" b="0" i="1" smtClean="0">
                          <a:latin typeface="Cambria Math" panose="02040503050406030204" pitchFamily="18" charset="0"/>
                        </a:rPr>
                        <m:t>&lt;</m:t>
                      </m:r>
                      <m:f>
                        <m:fPr>
                          <m:ctrlPr>
                            <a:rPr lang="en-US" b="0" i="1" smtClean="0">
                              <a:latin typeface="Cambria Math" panose="02040503050406030204" pitchFamily="18" charset="0"/>
                            </a:rPr>
                          </m:ctrlPr>
                        </m:fPr>
                        <m:num>
                          <m:r>
                            <a:rPr lang="en-US" b="0" i="1" smtClean="0">
                              <a:latin typeface="Cambria Math" panose="02040503050406030204" pitchFamily="18" charset="0"/>
                            </a:rPr>
                            <m:t>$58,000</m:t>
                          </m:r>
                        </m:num>
                        <m:den>
                          <m:r>
                            <a:rPr lang="en-US" b="0" i="1" smtClean="0">
                              <a:latin typeface="Cambria Math" panose="02040503050406030204" pitchFamily="18" charset="0"/>
                            </a:rPr>
                            <m:t>0.1320</m:t>
                          </m:r>
                        </m:den>
                      </m:f>
                    </m:oMath>
                  </m:oMathPara>
                </a14:m>
                <a:endParaRPr lang="en-US" dirty="0" smtClean="0"/>
              </a:p>
              <a:p>
                <a:pPr marL="0" indent="0" algn="ctr">
                  <a:buNone/>
                </a:pPr>
                <a:r>
                  <a:rPr lang="en-US" dirty="0" smtClean="0"/>
                  <a:t>or</a:t>
                </a:r>
              </a:p>
              <a:p>
                <a:pPr marL="0" indent="0">
                  <a:buNone/>
                </a:pPr>
                <a14:m>
                  <m:oMathPara xmlns:m="http://schemas.openxmlformats.org/officeDocument/2006/math" xmlns="">
                    <m:oMathParaPr>
                      <m:jc m:val="centerGroup"/>
                    </m:oMathParaPr>
                    <m:oMath xmlns:m="http://schemas.openxmlformats.org/officeDocument/2006/math">
                      <m:r>
                        <a:rPr lang="en-US" i="1">
                          <a:latin typeface="Cambria Math" panose="02040503050406030204" pitchFamily="18" charset="0"/>
                        </a:rPr>
                        <m:t>$</m:t>
                      </m:r>
                      <m:r>
                        <a:rPr lang="en-US" b="0" i="1" smtClean="0">
                          <a:latin typeface="Cambria Math" panose="02040503050406030204" pitchFamily="18" charset="0"/>
                        </a:rPr>
                        <m:t>421,205</m:t>
                      </m:r>
                      <m:r>
                        <a:rPr lang="en-US" i="1">
                          <a:latin typeface="Cambria Math" panose="02040503050406030204" pitchFamily="18" charset="0"/>
                        </a:rPr>
                        <m:t>&lt;</m:t>
                      </m:r>
                      <m:r>
                        <a:rPr lang="en-US" i="1">
                          <a:latin typeface="Cambria Math" panose="02040503050406030204" pitchFamily="18" charset="0"/>
                        </a:rPr>
                        <m:t>𝑉𝑎𝑙𝑢𝑒</m:t>
                      </m:r>
                      <m:r>
                        <a:rPr lang="en-US" i="1">
                          <a:latin typeface="Cambria Math" panose="02040503050406030204" pitchFamily="18" charset="0"/>
                        </a:rPr>
                        <m:t>&lt;$439,394</m:t>
                      </m:r>
                    </m:oMath>
                  </m:oMathPara>
                </a14:m>
                <a:endParaRPr lang="en-US" dirty="0"/>
              </a:p>
              <a:p>
                <a:pPr>
                  <a:spcBef>
                    <a:spcPts val="1200"/>
                  </a:spcBef>
                </a:pPr>
                <a:r>
                  <a:rPr lang="en-US" dirty="0" smtClean="0"/>
                  <a:t>The </a:t>
                </a:r>
                <a:r>
                  <a:rPr lang="en-US" dirty="0"/>
                  <a:t>final value estimate is left to the good judgment of the appraiser.</a:t>
                </a:r>
              </a:p>
              <a:p>
                <a:pPr>
                  <a:spcBef>
                    <a:spcPts val="1200"/>
                  </a:spcBef>
                </a:pPr>
                <a:r>
                  <a:rPr lang="en-US" dirty="0"/>
                  <a:t>Utmost care must be taken when determining R, i.e., when choosing </a:t>
                </a:r>
                <a:r>
                  <a:rPr lang="en-US" dirty="0" err="1"/>
                  <a:t>comparables</a:t>
                </a:r>
                <a:r>
                  <a:rPr lang="en-US" dirty="0"/>
                  <a:t>.</a:t>
                </a:r>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l="-1101" t="-1936"/>
                </a:stretch>
              </a:blipFill>
            </p:spPr>
            <p:txBody>
              <a:bodyPr/>
              <a:lstStyle/>
              <a:p>
                <a:r>
                  <a:rPr lang="en-US">
                    <a:noFill/>
                  </a:rPr>
                  <a:t> </a:t>
                </a:r>
              </a:p>
            </p:txBody>
          </p:sp>
        </mc:Fallback>
      </mc:AlternateContent>
      <p:sp>
        <p:nvSpPr>
          <p:cNvPr id="4" name="Slide Number Placeholder 3"/>
          <p:cNvSpPr>
            <a:spLocks noGrp="1"/>
          </p:cNvSpPr>
          <p:nvPr>
            <p:ph type="sldNum" sz="quarter" idx="12"/>
          </p:nvPr>
        </p:nvSpPr>
        <p:spPr/>
        <p:txBody>
          <a:bodyPr/>
          <a:lstStyle/>
          <a:p>
            <a:fld id="{9860EDB8-5305-433F-BE41-D7A86D811DB3}" type="slidenum">
              <a:rPr lang="en-US" smtClean="0"/>
              <a:t>25</a:t>
            </a:fld>
            <a:endParaRPr lang="en-US"/>
          </a:p>
        </p:txBody>
      </p:sp>
    </p:spTree>
    <p:extLst>
      <p:ext uri="{BB962C8B-B14F-4D97-AF65-F5344CB8AC3E}">
        <p14:creationId xmlns:p14="http://schemas.microsoft.com/office/powerpoint/2010/main" val="257671100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Dangers of Direct Capitalization</a:t>
            </a:r>
            <a:endParaRPr lang="en-US" dirty="0"/>
          </a:p>
        </p:txBody>
      </p:sp>
      <p:sp>
        <p:nvSpPr>
          <p:cNvPr id="3" name="Content Placeholder 2"/>
          <p:cNvSpPr>
            <a:spLocks noGrp="1"/>
          </p:cNvSpPr>
          <p:nvPr>
            <p:ph idx="1"/>
          </p:nvPr>
        </p:nvSpPr>
        <p:spPr/>
        <p:txBody>
          <a:bodyPr>
            <a:normAutofit/>
          </a:bodyPr>
          <a:lstStyle/>
          <a:p>
            <a:pPr>
              <a:lnSpc>
                <a:spcPct val="90000"/>
              </a:lnSpc>
              <a:spcBef>
                <a:spcPts val="1200"/>
              </a:spcBef>
              <a:defRPr/>
            </a:pPr>
            <a:r>
              <a:rPr lang="en-US" sz="2800" dirty="0">
                <a:cs typeface="Arial" pitchFamily="34" charset="0"/>
              </a:rPr>
              <a:t>Direct capitalization </a:t>
            </a:r>
            <a:r>
              <a:rPr lang="en-US" sz="2800" dirty="0" smtClean="0">
                <a:cs typeface="Arial" pitchFamily="34" charset="0"/>
              </a:rPr>
              <a:t>methods can </a:t>
            </a:r>
            <a:r>
              <a:rPr lang="en-US" sz="2800" dirty="0">
                <a:cs typeface="Arial" pitchFamily="34" charset="0"/>
              </a:rPr>
              <a:t>be misleading for market value if </a:t>
            </a:r>
            <a:r>
              <a:rPr lang="en-US" sz="2800" b="1" i="1" dirty="0" smtClean="0">
                <a:cs typeface="Arial" pitchFamily="34" charset="0"/>
              </a:rPr>
              <a:t>subject property </a:t>
            </a:r>
            <a:r>
              <a:rPr lang="en-US" sz="2800" dirty="0">
                <a:cs typeface="Arial" pitchFamily="34" charset="0"/>
              </a:rPr>
              <a:t>does not have </a:t>
            </a:r>
            <a:r>
              <a:rPr lang="en-US" sz="2800" b="1" i="1" dirty="0">
                <a:cs typeface="Arial" pitchFamily="34" charset="0"/>
              </a:rPr>
              <a:t>cash flow growth and risk patterns</a:t>
            </a:r>
            <a:r>
              <a:rPr lang="en-US" sz="2800" dirty="0">
                <a:cs typeface="Arial" pitchFamily="34" charset="0"/>
              </a:rPr>
              <a:t> typical of </a:t>
            </a:r>
            <a:r>
              <a:rPr lang="en-US" sz="2800" dirty="0" smtClean="0">
                <a:cs typeface="Arial" pitchFamily="34" charset="0"/>
              </a:rPr>
              <a:t>comparable properties </a:t>
            </a:r>
            <a:r>
              <a:rPr lang="en-US" sz="2800" dirty="0">
                <a:cs typeface="Arial" pitchFamily="34" charset="0"/>
              </a:rPr>
              <a:t>from which cap rate was obtained. </a:t>
            </a:r>
          </a:p>
          <a:p>
            <a:pPr>
              <a:lnSpc>
                <a:spcPct val="90000"/>
              </a:lnSpc>
              <a:spcBef>
                <a:spcPts val="1200"/>
              </a:spcBef>
              <a:defRPr/>
            </a:pPr>
            <a:r>
              <a:rPr lang="en-US" sz="2800" dirty="0">
                <a:cs typeface="Arial" pitchFamily="34" charset="0"/>
              </a:rPr>
              <a:t>With  GIM, it is even more dangerous because operating expenses must also be typical!</a:t>
            </a:r>
          </a:p>
          <a:p>
            <a:pPr>
              <a:lnSpc>
                <a:spcPct val="90000"/>
              </a:lnSpc>
              <a:spcBef>
                <a:spcPts val="1200"/>
              </a:spcBef>
              <a:defRPr/>
            </a:pPr>
            <a:r>
              <a:rPr lang="en-US" sz="2800" dirty="0">
                <a:cs typeface="Arial" pitchFamily="34" charset="0"/>
              </a:rPr>
              <a:t>Cap rate is </a:t>
            </a:r>
            <a:r>
              <a:rPr lang="en-US" sz="2800" b="1" i="1" dirty="0">
                <a:cs typeface="Arial" pitchFamily="34" charset="0"/>
              </a:rPr>
              <a:t>most appropriate </a:t>
            </a:r>
            <a:r>
              <a:rPr lang="en-US" sz="2800" dirty="0">
                <a:cs typeface="Arial" pitchFamily="34" charset="0"/>
              </a:rPr>
              <a:t>for </a:t>
            </a:r>
            <a:r>
              <a:rPr lang="en-US" sz="2800" b="1" i="1" dirty="0">
                <a:cs typeface="Arial" pitchFamily="34" charset="0"/>
              </a:rPr>
              <a:t>buildings with short-term leases in less cyclical markets</a:t>
            </a:r>
            <a:r>
              <a:rPr lang="en-US" sz="2800" dirty="0">
                <a:cs typeface="Arial" pitchFamily="34" charset="0"/>
              </a:rPr>
              <a:t>, like apartments.</a:t>
            </a:r>
          </a:p>
          <a:p>
            <a:pPr>
              <a:lnSpc>
                <a:spcPct val="90000"/>
              </a:lnSpc>
              <a:spcBef>
                <a:spcPts val="1200"/>
              </a:spcBef>
              <a:defRPr/>
            </a:pPr>
            <a:r>
              <a:rPr lang="en-US" sz="2800" dirty="0">
                <a:solidFill>
                  <a:srgbClr val="000000"/>
                </a:solidFill>
                <a:cs typeface="Arial" pitchFamily="34" charset="0"/>
              </a:rPr>
              <a:t>Market-based ratio valuation won’t protect you from </a:t>
            </a:r>
            <a:r>
              <a:rPr lang="en-US" sz="2800" dirty="0">
                <a:cs typeface="Arial" pitchFamily="34" charset="0"/>
              </a:rPr>
              <a:t>“bubbles”!</a:t>
            </a:r>
            <a:endParaRPr lang="en-US" sz="2800" dirty="0"/>
          </a:p>
        </p:txBody>
      </p:sp>
      <p:sp>
        <p:nvSpPr>
          <p:cNvPr id="4" name="Slide Number Placeholder 3"/>
          <p:cNvSpPr>
            <a:spLocks noGrp="1"/>
          </p:cNvSpPr>
          <p:nvPr>
            <p:ph type="sldNum" sz="quarter" idx="12"/>
          </p:nvPr>
        </p:nvSpPr>
        <p:spPr/>
        <p:txBody>
          <a:bodyPr/>
          <a:lstStyle/>
          <a:p>
            <a:fld id="{9860EDB8-5305-433F-BE41-D7A86D811DB3}" type="slidenum">
              <a:rPr lang="en-US" smtClean="0"/>
              <a:t>26</a:t>
            </a:fld>
            <a:endParaRPr lang="en-US"/>
          </a:p>
        </p:txBody>
      </p:sp>
    </p:spTree>
    <p:extLst>
      <p:ext uri="{BB962C8B-B14F-4D97-AF65-F5344CB8AC3E}">
        <p14:creationId xmlns:p14="http://schemas.microsoft.com/office/powerpoint/2010/main" val="11065236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Determining Cap Rates</a:t>
            </a:r>
          </a:p>
        </p:txBody>
      </p:sp>
      <p:sp>
        <p:nvSpPr>
          <p:cNvPr id="3" name="Content Placeholder 2"/>
          <p:cNvSpPr>
            <a:spLocks noGrp="1"/>
          </p:cNvSpPr>
          <p:nvPr>
            <p:ph idx="1"/>
          </p:nvPr>
        </p:nvSpPr>
        <p:spPr>
          <a:xfrm>
            <a:off x="838201" y="1770744"/>
            <a:ext cx="10515599" cy="4541154"/>
          </a:xfrm>
        </p:spPr>
        <p:txBody>
          <a:bodyPr>
            <a:noAutofit/>
          </a:bodyPr>
          <a:lstStyle/>
          <a:p>
            <a:r>
              <a:rPr lang="en-US" sz="2800" dirty="0"/>
              <a:t>Consider the </a:t>
            </a:r>
            <a:r>
              <a:rPr lang="en-US" sz="2800" dirty="0" err="1"/>
              <a:t>comparables</a:t>
            </a:r>
            <a:r>
              <a:rPr lang="en-US" sz="2800" dirty="0"/>
              <a:t>:</a:t>
            </a:r>
          </a:p>
          <a:p>
            <a:pPr lvl="1"/>
            <a:r>
              <a:rPr lang="en-US" sz="2400" dirty="0"/>
              <a:t>Similarity to subject property</a:t>
            </a:r>
          </a:p>
          <a:p>
            <a:pPr marL="1262063" lvl="2" indent="-347663">
              <a:spcBef>
                <a:spcPts val="0"/>
              </a:spcBef>
            </a:pPr>
            <a:r>
              <a:rPr lang="en-US" sz="2400" dirty="0"/>
              <a:t>Physical attributes, location, lease terms, operating efficiency</a:t>
            </a:r>
          </a:p>
          <a:p>
            <a:pPr lvl="1"/>
            <a:r>
              <a:rPr lang="en-US" sz="2400" dirty="0"/>
              <a:t>How is NOI determined?</a:t>
            </a:r>
          </a:p>
          <a:p>
            <a:pPr marL="1262063" lvl="2" indent="-347663">
              <a:spcBef>
                <a:spcPts val="0"/>
              </a:spcBef>
            </a:pPr>
            <a:r>
              <a:rPr lang="en-US" sz="2400" b="1" i="1" dirty="0"/>
              <a:t>Stabilized NOI </a:t>
            </a:r>
          </a:p>
          <a:p>
            <a:pPr marL="1262063" lvl="2" indent="-347663">
              <a:spcBef>
                <a:spcPts val="0"/>
              </a:spcBef>
            </a:pPr>
            <a:r>
              <a:rPr lang="en-US" sz="2400" dirty="0"/>
              <a:t>Adjust for </a:t>
            </a:r>
            <a:r>
              <a:rPr lang="en-US" sz="2400" b="1" i="1" dirty="0"/>
              <a:t>nonrecurring capital </a:t>
            </a:r>
            <a:r>
              <a:rPr lang="en-US" sz="2400" b="1" i="1" dirty="0" smtClean="0"/>
              <a:t>outlays</a:t>
            </a:r>
            <a:endParaRPr lang="en-US" sz="2400" b="1" i="1" dirty="0"/>
          </a:p>
          <a:p>
            <a:pPr marL="1262063" lvl="2" indent="-347663">
              <a:spcBef>
                <a:spcPts val="0"/>
              </a:spcBef>
            </a:pPr>
            <a:r>
              <a:rPr lang="en-US" sz="2400" dirty="0"/>
              <a:t>Was NOI skewed by a one-time outlay?</a:t>
            </a:r>
          </a:p>
          <a:p>
            <a:pPr lvl="1"/>
            <a:r>
              <a:rPr lang="en-US" sz="2400" dirty="0"/>
              <a:t>Depending on the analyst, leasing commissions, tenant improvements, and recurring capital outlays may or may not be included in the calculation of </a:t>
            </a:r>
            <a:r>
              <a:rPr lang="en-US" sz="2400" dirty="0" smtClean="0"/>
              <a:t>NOI, but appropriate cap rate must be used then.</a:t>
            </a:r>
            <a:endParaRPr lang="en-US" sz="2400" dirty="0"/>
          </a:p>
          <a:p>
            <a:endParaRPr lang="en-US" sz="2800" dirty="0"/>
          </a:p>
        </p:txBody>
      </p:sp>
      <p:sp>
        <p:nvSpPr>
          <p:cNvPr id="4" name="Slide Number Placeholder 3"/>
          <p:cNvSpPr>
            <a:spLocks noGrp="1"/>
          </p:cNvSpPr>
          <p:nvPr>
            <p:ph type="sldNum" sz="quarter" idx="12"/>
          </p:nvPr>
        </p:nvSpPr>
        <p:spPr/>
        <p:txBody>
          <a:bodyPr/>
          <a:lstStyle/>
          <a:p>
            <a:fld id="{9860EDB8-5305-433F-BE41-D7A86D811DB3}" type="slidenum">
              <a:rPr lang="en-US" smtClean="0"/>
              <a:t>27</a:t>
            </a:fld>
            <a:endParaRPr lang="en-US"/>
          </a:p>
        </p:txBody>
      </p:sp>
    </p:spTree>
    <p:extLst>
      <p:ext uri="{BB962C8B-B14F-4D97-AF65-F5344CB8AC3E}">
        <p14:creationId xmlns:p14="http://schemas.microsoft.com/office/powerpoint/2010/main" val="1741085065"/>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Cap </a:t>
            </a:r>
            <a:r>
              <a:rPr lang="en-US" dirty="0" smtClean="0"/>
              <a:t>Rate and </a:t>
            </a:r>
            <a:r>
              <a:rPr lang="en-US" dirty="0"/>
              <a:t>Cost of Capital</a:t>
            </a:r>
          </a:p>
        </p:txBody>
      </p:sp>
      <p:sp>
        <p:nvSpPr>
          <p:cNvPr id="3" name="Content Placeholder 2"/>
          <p:cNvSpPr>
            <a:spLocks noGrp="1"/>
          </p:cNvSpPr>
          <p:nvPr>
            <p:ph idx="1"/>
          </p:nvPr>
        </p:nvSpPr>
        <p:spPr/>
        <p:txBody>
          <a:bodyPr/>
          <a:lstStyle/>
          <a:p>
            <a:pPr>
              <a:spcBef>
                <a:spcPct val="40000"/>
              </a:spcBef>
              <a:buSzPct val="95000"/>
              <a:buFont typeface="Arial" pitchFamily="34" charset="0"/>
              <a:buChar char="•"/>
            </a:pPr>
            <a:r>
              <a:rPr lang="en-US" sz="2900" dirty="0">
                <a:cs typeface="Times New Roman" pitchFamily="18" charset="0"/>
              </a:rPr>
              <a:t>Also cap rate can be thought of as a </a:t>
            </a:r>
            <a:r>
              <a:rPr lang="en-US" sz="2900" b="1" i="1" dirty="0">
                <a:cs typeface="Times New Roman" pitchFamily="18" charset="0"/>
              </a:rPr>
              <a:t>return on and capital</a:t>
            </a:r>
            <a:r>
              <a:rPr lang="en-US" sz="2900" dirty="0">
                <a:cs typeface="Times New Roman" pitchFamily="18" charset="0"/>
              </a:rPr>
              <a:t>, </a:t>
            </a:r>
            <a:r>
              <a:rPr lang="en-US" sz="2900" b="1" i="1" dirty="0">
                <a:cs typeface="Times New Roman" pitchFamily="18" charset="0"/>
              </a:rPr>
              <a:t>all capital </a:t>
            </a:r>
            <a:r>
              <a:rPr lang="en-US" sz="2900" dirty="0">
                <a:cs typeface="Times New Roman" pitchFamily="18" charset="0"/>
              </a:rPr>
              <a:t>used to buy the property.  </a:t>
            </a:r>
          </a:p>
          <a:p>
            <a:pPr marL="800100" lvl="1" indent="-342900">
              <a:spcBef>
                <a:spcPts val="1200"/>
              </a:spcBef>
              <a:buSzPct val="95000"/>
              <a:buFont typeface="Arial" panose="020B0604020202020204" pitchFamily="34" charset="0"/>
              <a:buChar char="−"/>
            </a:pPr>
            <a:r>
              <a:rPr lang="en-US" sz="2500" dirty="0">
                <a:cs typeface="Times New Roman" pitchFamily="18" charset="0"/>
              </a:rPr>
              <a:t>Return on capital is the price for providing the capital (both equity and debt) to buy the property.</a:t>
            </a:r>
          </a:p>
          <a:p>
            <a:pPr marL="800100" lvl="1" indent="-342900">
              <a:spcBef>
                <a:spcPts val="1200"/>
              </a:spcBef>
              <a:buSzPct val="95000"/>
              <a:buFont typeface="Arial" panose="020B0604020202020204" pitchFamily="34" charset="0"/>
              <a:buChar char="−"/>
            </a:pPr>
            <a:r>
              <a:rPr lang="en-US" sz="2500" dirty="0">
                <a:cs typeface="Times New Roman" pitchFamily="18" charset="0"/>
              </a:rPr>
              <a:t>The higher investors’ required returns, the higher cap rates and the lower property valuations.</a:t>
            </a:r>
          </a:p>
          <a:p>
            <a:pPr marL="800100" lvl="1" indent="-342900">
              <a:spcBef>
                <a:spcPts val="1200"/>
              </a:spcBef>
              <a:buSzPct val="95000"/>
              <a:buFont typeface="Arial" panose="020B0604020202020204" pitchFamily="34" charset="0"/>
              <a:buChar char="−"/>
            </a:pPr>
            <a:r>
              <a:rPr lang="en-US" sz="2500" dirty="0">
                <a:cs typeface="Times New Roman" pitchFamily="18" charset="0"/>
              </a:rPr>
              <a:t>Also, the lower required rates of return on capital (e.g., long-term interest rates), the lower cap rates and the higher property values.</a:t>
            </a:r>
          </a:p>
          <a:p>
            <a:endParaRPr lang="en-US" dirty="0"/>
          </a:p>
        </p:txBody>
      </p:sp>
      <p:sp>
        <p:nvSpPr>
          <p:cNvPr id="4" name="Slide Number Placeholder 3"/>
          <p:cNvSpPr>
            <a:spLocks noGrp="1"/>
          </p:cNvSpPr>
          <p:nvPr>
            <p:ph type="sldNum" sz="quarter" idx="12"/>
          </p:nvPr>
        </p:nvSpPr>
        <p:spPr/>
        <p:txBody>
          <a:bodyPr/>
          <a:lstStyle/>
          <a:p>
            <a:fld id="{9860EDB8-5305-433F-BE41-D7A86D811DB3}" type="slidenum">
              <a:rPr lang="en-US" smtClean="0"/>
              <a:t>28</a:t>
            </a:fld>
            <a:endParaRPr lang="en-US"/>
          </a:p>
        </p:txBody>
      </p:sp>
    </p:spTree>
    <p:extLst>
      <p:ext uri="{BB962C8B-B14F-4D97-AF65-F5344CB8AC3E}">
        <p14:creationId xmlns:p14="http://schemas.microsoft.com/office/powerpoint/2010/main" val="4116731736"/>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Cap </a:t>
            </a:r>
            <a:r>
              <a:rPr lang="en-US" dirty="0" smtClean="0"/>
              <a:t>Rate and </a:t>
            </a:r>
            <a:r>
              <a:rPr lang="en-US" dirty="0"/>
              <a:t>Cost of Capital</a:t>
            </a:r>
          </a:p>
        </p:txBody>
      </p:sp>
      <p:sp>
        <p:nvSpPr>
          <p:cNvPr id="3" name="Content Placeholder 2"/>
          <p:cNvSpPr>
            <a:spLocks noGrp="1"/>
          </p:cNvSpPr>
          <p:nvPr>
            <p:ph idx="1"/>
          </p:nvPr>
        </p:nvSpPr>
        <p:spPr>
          <a:xfrm>
            <a:off x="838202" y="1723922"/>
            <a:ext cx="10515599" cy="1454605"/>
          </a:xfrm>
        </p:spPr>
        <p:txBody>
          <a:bodyPr>
            <a:normAutofit/>
          </a:bodyPr>
          <a:lstStyle/>
          <a:p>
            <a:pPr>
              <a:buSzPct val="95000"/>
              <a:buFont typeface="Arial" pitchFamily="34" charset="0"/>
              <a:buChar char="•"/>
            </a:pPr>
            <a:r>
              <a:rPr lang="en-US" sz="2200" dirty="0">
                <a:cs typeface="Times New Roman" pitchFamily="18" charset="0"/>
              </a:rPr>
              <a:t>NOI is the income share by providers of capital (equity owner and debtholders).</a:t>
            </a:r>
          </a:p>
          <a:p>
            <a:pPr>
              <a:buSzPct val="95000"/>
              <a:buFont typeface="Arial" pitchFamily="34" charset="0"/>
              <a:buChar char="•"/>
            </a:pPr>
            <a:r>
              <a:rPr lang="en-US" sz="2200" dirty="0">
                <a:cs typeface="Times New Roman" pitchFamily="18" charset="0"/>
              </a:rPr>
              <a:t>Therefore, </a:t>
            </a:r>
            <a:r>
              <a:rPr lang="en-US" sz="2200" b="1" i="1" dirty="0">
                <a:cs typeface="Times New Roman" pitchFamily="18" charset="0"/>
              </a:rPr>
              <a:t>cap rate </a:t>
            </a:r>
            <a:r>
              <a:rPr lang="en-US" sz="2200" dirty="0">
                <a:cs typeface="Times New Roman" pitchFamily="18" charset="0"/>
              </a:rPr>
              <a:t>can also be thought of as </a:t>
            </a:r>
            <a:r>
              <a:rPr lang="en-US" sz="2200" b="1" i="1" dirty="0">
                <a:cs typeface="Times New Roman" pitchFamily="18" charset="0"/>
              </a:rPr>
              <a:t>weighted average cost of capital</a:t>
            </a:r>
            <a:r>
              <a:rPr lang="en-US" sz="2200" dirty="0">
                <a:cs typeface="Times New Roman" pitchFamily="18" charset="0"/>
              </a:rPr>
              <a:t> (</a:t>
            </a:r>
            <a:r>
              <a:rPr lang="en-US" sz="2200" b="1" i="1" dirty="0">
                <a:cs typeface="Times New Roman" pitchFamily="18" charset="0"/>
              </a:rPr>
              <a:t>WACC</a:t>
            </a:r>
            <a:r>
              <a:rPr lang="en-US" sz="2200" dirty="0">
                <a:cs typeface="Times New Roman" pitchFamily="18" charset="0"/>
              </a:rPr>
              <a:t>). WACC weights costs of equity and debt as follows:</a:t>
            </a:r>
          </a:p>
          <a:p>
            <a:endParaRPr lang="en-US" sz="2200" dirty="0"/>
          </a:p>
        </p:txBody>
      </p:sp>
      <p:sp>
        <p:nvSpPr>
          <p:cNvPr id="4" name="Slide Number Placeholder 3"/>
          <p:cNvSpPr>
            <a:spLocks noGrp="1"/>
          </p:cNvSpPr>
          <p:nvPr>
            <p:ph type="sldNum" sz="quarter" idx="12"/>
          </p:nvPr>
        </p:nvSpPr>
        <p:spPr/>
        <p:txBody>
          <a:bodyPr/>
          <a:lstStyle/>
          <a:p>
            <a:fld id="{9860EDB8-5305-433F-BE41-D7A86D811DB3}" type="slidenum">
              <a:rPr lang="en-US" smtClean="0"/>
              <a:t>29</a:t>
            </a:fld>
            <a:endParaRPr lang="en-US"/>
          </a:p>
        </p:txBody>
      </p:sp>
      <p:graphicFrame>
        <p:nvGraphicFramePr>
          <p:cNvPr id="5" name="Object 4"/>
          <p:cNvGraphicFramePr>
            <a:graphicFrameLocks noGrp="1" noChangeAspect="1"/>
          </p:cNvGraphicFramePr>
          <p:nvPr>
            <p:extLst>
              <p:ext uri="{D42A27DB-BD31-4B8C-83A1-F6EECF244321}">
                <p14:modId xmlns:p14="http://schemas.microsoft.com/office/powerpoint/2010/main" val="2393995805"/>
              </p:ext>
            </p:extLst>
          </p:nvPr>
        </p:nvGraphicFramePr>
        <p:xfrm>
          <a:off x="2544852" y="3218015"/>
          <a:ext cx="6868530" cy="1886959"/>
        </p:xfrm>
        <a:graphic>
          <a:graphicData uri="http://schemas.openxmlformats.org/presentationml/2006/ole">
            <mc:AlternateContent xmlns:mc="http://schemas.openxmlformats.org/markup-compatibility/2006">
              <mc:Choice xmlns:v="urn:schemas-microsoft-com:vml" Requires="v">
                <p:oleObj spid="_x0000_s13357" name="Bitmap Image" r:id="rId3" imgW="4476190" imgH="1257476" progId="PBrush">
                  <p:embed/>
                </p:oleObj>
              </mc:Choice>
              <mc:Fallback>
                <p:oleObj name="Bitmap Image" r:id="rId3" imgW="4476190" imgH="1257476" progId="PBrush">
                  <p:embed/>
                  <p:pic>
                    <p:nvPicPr>
                      <p:cNvPr id="0" name=""/>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44852" y="3218015"/>
                        <a:ext cx="6868530" cy="1886959"/>
                      </a:xfrm>
                      <a:prstGeom prst="rect">
                        <a:avLst/>
                      </a:prstGeom>
                      <a:noFill/>
                      <a:ln>
                        <a:noFill/>
                      </a:ln>
                      <a:effectLst/>
                    </p:spPr>
                  </p:pic>
                </p:oleObj>
              </mc:Fallback>
            </mc:AlternateContent>
          </a:graphicData>
        </a:graphic>
      </p:graphicFrame>
      <p:sp>
        <p:nvSpPr>
          <p:cNvPr id="6" name="Content Placeholder 2"/>
          <p:cNvSpPr txBox="1">
            <a:spLocks/>
          </p:cNvSpPr>
          <p:nvPr/>
        </p:nvSpPr>
        <p:spPr>
          <a:xfrm>
            <a:off x="838202" y="5319830"/>
            <a:ext cx="10515599" cy="983574"/>
          </a:xfrm>
          <a:prstGeom prst="rect">
            <a:avLst/>
          </a:prstGeom>
        </p:spPr>
        <p:txBody>
          <a:bodyPr vert="horz" lIns="91440" tIns="45720" rIns="91440" bIns="45720" rtlCol="0">
            <a:normAutofit/>
          </a:bodyPr>
          <a:lstStyle>
            <a:lvl1pPr marL="342900" indent="-342900" algn="l" defTabSz="914400" rtl="0" eaLnBrk="1" latinLnBrk="0" hangingPunct="1">
              <a:lnSpc>
                <a:spcPct val="100000"/>
              </a:lnSpc>
              <a:spcBef>
                <a:spcPts val="600"/>
              </a:spcBef>
              <a:spcAft>
                <a:spcPts val="600"/>
              </a:spcAft>
              <a:buFont typeface="Segoe UI" panose="020B0502040204020203" pitchFamily="34" charset="0"/>
              <a:buChar char="−"/>
              <a:defRPr sz="2400" kern="1200">
                <a:solidFill>
                  <a:schemeClr val="tx1">
                    <a:lumMod val="85000"/>
                    <a:lumOff val="15000"/>
                  </a:schemeClr>
                </a:solidFill>
                <a:latin typeface="+mn-lt"/>
                <a:ea typeface="+mn-ea"/>
                <a:cs typeface="+mn-cs"/>
              </a:defRPr>
            </a:lvl1pPr>
            <a:lvl2pPr marL="685800" indent="-228600" algn="l" defTabSz="914400" rtl="0" eaLnBrk="1" latinLnBrk="0" hangingPunct="1">
              <a:lnSpc>
                <a:spcPct val="100000"/>
              </a:lnSpc>
              <a:spcBef>
                <a:spcPts val="600"/>
              </a:spcBef>
              <a:spcAft>
                <a:spcPts val="600"/>
              </a:spcAft>
              <a:buFont typeface="Arial" panose="020B0604020202020204" pitchFamily="34" charset="0"/>
              <a:buChar char="•"/>
              <a:defRPr sz="2000" kern="1200">
                <a:solidFill>
                  <a:schemeClr val="tx1">
                    <a:lumMod val="85000"/>
                    <a:lumOff val="15000"/>
                  </a:schemeClr>
                </a:solidFill>
                <a:latin typeface="+mn-lt"/>
                <a:ea typeface="+mn-ea"/>
                <a:cs typeface="+mn-cs"/>
              </a:defRPr>
            </a:lvl2pPr>
            <a:lvl3pPr marL="1143000" indent="-228600" algn="l" defTabSz="914400" rtl="0" eaLnBrk="1" latinLnBrk="0" hangingPunct="1">
              <a:lnSpc>
                <a:spcPct val="100000"/>
              </a:lnSpc>
              <a:spcBef>
                <a:spcPts val="600"/>
              </a:spcBef>
              <a:spcAft>
                <a:spcPts val="600"/>
              </a:spcAft>
              <a:buFont typeface="Segoe UI" panose="020B0502040204020203" pitchFamily="34" charset="0"/>
              <a:buChar char="−"/>
              <a:defRPr sz="1800" kern="1200">
                <a:solidFill>
                  <a:schemeClr val="tx1">
                    <a:lumMod val="85000"/>
                    <a:lumOff val="15000"/>
                  </a:schemeClr>
                </a:solidFill>
                <a:latin typeface="+mn-lt"/>
                <a:ea typeface="+mn-ea"/>
                <a:cs typeface="+mn-cs"/>
              </a:defRPr>
            </a:lvl3pPr>
            <a:lvl4pPr marL="1600200" indent="-228600" algn="l" defTabSz="914400" rtl="0" eaLnBrk="1" latinLnBrk="0" hangingPunct="1">
              <a:lnSpc>
                <a:spcPct val="100000"/>
              </a:lnSpc>
              <a:spcBef>
                <a:spcPts val="600"/>
              </a:spcBef>
              <a:spcAft>
                <a:spcPts val="600"/>
              </a:spcAft>
              <a:buFont typeface="Arial" panose="020B0604020202020204" pitchFamily="34" charset="0"/>
              <a:buChar char="•"/>
              <a:defRPr sz="1600" kern="1200">
                <a:solidFill>
                  <a:schemeClr val="tx1">
                    <a:lumMod val="85000"/>
                    <a:lumOff val="15000"/>
                  </a:schemeClr>
                </a:solidFill>
                <a:latin typeface="+mn-lt"/>
                <a:ea typeface="+mn-ea"/>
                <a:cs typeface="+mn-cs"/>
              </a:defRPr>
            </a:lvl4pPr>
            <a:lvl5pPr marL="2057400" indent="-228600" algn="l" defTabSz="914400" rtl="0" eaLnBrk="1" latinLnBrk="0" hangingPunct="1">
              <a:lnSpc>
                <a:spcPct val="100000"/>
              </a:lnSpc>
              <a:spcBef>
                <a:spcPts val="600"/>
              </a:spcBef>
              <a:spcAft>
                <a:spcPts val="600"/>
              </a:spcAft>
              <a:buFont typeface="Segoe UI" panose="020B0502040204020203" pitchFamily="34" charset="0"/>
              <a:buChar char="−"/>
              <a:defRPr sz="1600" kern="1200">
                <a:solidFill>
                  <a:schemeClr val="tx1">
                    <a:lumMod val="85000"/>
                    <a:lumOff val="1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a:spcBef>
                <a:spcPct val="40000"/>
              </a:spcBef>
              <a:buClr>
                <a:schemeClr val="accent6"/>
              </a:buClr>
              <a:buSzPct val="95000"/>
              <a:buFont typeface="Arial" pitchFamily="34" charset="0"/>
              <a:buChar char="•"/>
            </a:pPr>
            <a:r>
              <a:rPr lang="en-US" sz="2200" dirty="0">
                <a:cs typeface="Times New Roman" pitchFamily="18" charset="0"/>
              </a:rPr>
              <a:t>When recent comparable property sales are not available, then the </a:t>
            </a:r>
            <a:r>
              <a:rPr lang="en-US" sz="2200" b="1" i="1" dirty="0">
                <a:cs typeface="Times New Roman" pitchFamily="18" charset="0"/>
              </a:rPr>
              <a:t>WACC approach </a:t>
            </a:r>
            <a:r>
              <a:rPr lang="en-US" sz="2200" dirty="0">
                <a:cs typeface="Times New Roman" pitchFamily="18" charset="0"/>
              </a:rPr>
              <a:t>can be relied upon to </a:t>
            </a:r>
            <a:r>
              <a:rPr lang="en-US" sz="2200" b="1" i="1" dirty="0">
                <a:cs typeface="Times New Roman" pitchFamily="18" charset="0"/>
              </a:rPr>
              <a:t>estimate cap rates</a:t>
            </a:r>
            <a:r>
              <a:rPr lang="en-US" sz="2200" dirty="0">
                <a:cs typeface="Times New Roman" pitchFamily="18" charset="0"/>
              </a:rPr>
              <a:t> for valuation purposes.</a:t>
            </a:r>
          </a:p>
          <a:p>
            <a:pPr marL="0" indent="0">
              <a:buNone/>
            </a:pPr>
            <a:endParaRPr lang="en-US" sz="2200" dirty="0"/>
          </a:p>
        </p:txBody>
      </p:sp>
    </p:spTree>
    <p:extLst>
      <p:ext uri="{BB962C8B-B14F-4D97-AF65-F5344CB8AC3E}">
        <p14:creationId xmlns:p14="http://schemas.microsoft.com/office/powerpoint/2010/main" val="362794648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5"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p:cTn id="15" dur="1000" fill="hold"/>
                                        <p:tgtEl>
                                          <p:spTgt spid="5"/>
                                        </p:tgtEl>
                                        <p:attrNameLst>
                                          <p:attrName>ppt_w</p:attrName>
                                        </p:attrNameLst>
                                      </p:cBhvr>
                                      <p:tavLst>
                                        <p:tav tm="0">
                                          <p:val>
                                            <p:fltVal val="0"/>
                                          </p:val>
                                        </p:tav>
                                        <p:tav tm="100000">
                                          <p:val>
                                            <p:strVal val="#ppt_w"/>
                                          </p:val>
                                        </p:tav>
                                      </p:tavLst>
                                    </p:anim>
                                    <p:anim calcmode="lin" valueType="num">
                                      <p:cBhvr>
                                        <p:cTn id="16" dur="1000" fill="hold"/>
                                        <p:tgtEl>
                                          <p:spTgt spid="5"/>
                                        </p:tgtEl>
                                        <p:attrNameLst>
                                          <p:attrName>ppt_h</p:attrName>
                                        </p:attrNameLst>
                                      </p:cBhvr>
                                      <p:tavLst>
                                        <p:tav tm="0">
                                          <p:val>
                                            <p:fltVal val="0"/>
                                          </p:val>
                                        </p:tav>
                                        <p:tav tm="100000">
                                          <p:val>
                                            <p:strVal val="#ppt_h"/>
                                          </p:val>
                                        </p:tav>
                                      </p:tavLst>
                                    </p:anim>
                                    <p:anim calcmode="lin" valueType="num">
                                      <p:cBhvr>
                                        <p:cTn id="17" dur="1000" fill="hold"/>
                                        <p:tgtEl>
                                          <p:spTgt spid="5"/>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5"/>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lstStyle/>
          <a:p>
            <a:r>
              <a:rPr lang="en-US" dirty="0"/>
              <a:t>Purpose of valuation?</a:t>
            </a:r>
          </a:p>
          <a:p>
            <a:pPr lvl="1"/>
            <a:r>
              <a:rPr lang="en-US" dirty="0"/>
              <a:t>Estimate market value</a:t>
            </a:r>
          </a:p>
          <a:p>
            <a:r>
              <a:rPr lang="en-US" dirty="0"/>
              <a:t>Why valuation?</a:t>
            </a:r>
          </a:p>
          <a:p>
            <a:pPr lvl="1"/>
            <a:r>
              <a:rPr lang="en-US" dirty="0"/>
              <a:t>Market value not </a:t>
            </a:r>
            <a:r>
              <a:rPr lang="en-US" dirty="0" smtClean="0"/>
              <a:t>directly observable </a:t>
            </a:r>
            <a:r>
              <a:rPr lang="en-US" dirty="0"/>
              <a:t>for most real estate </a:t>
            </a:r>
          </a:p>
          <a:p>
            <a:r>
              <a:rPr lang="en-US" dirty="0"/>
              <a:t>Reasons for valuation?</a:t>
            </a:r>
          </a:p>
          <a:p>
            <a:pPr lvl="1"/>
            <a:r>
              <a:rPr lang="en-US" dirty="0"/>
              <a:t>Financing, sale</a:t>
            </a:r>
            <a:r>
              <a:rPr lang="en-US" dirty="0" smtClean="0"/>
              <a:t>, refinancing, </a:t>
            </a:r>
            <a:r>
              <a:rPr lang="en-US" dirty="0"/>
              <a:t>etc.</a:t>
            </a:r>
          </a:p>
          <a:p>
            <a:r>
              <a:rPr lang="en-US" dirty="0"/>
              <a:t>Who perform valuations?</a:t>
            </a:r>
          </a:p>
          <a:p>
            <a:pPr lvl="1"/>
            <a:r>
              <a:rPr lang="en-US" dirty="0"/>
              <a:t>Appraisers</a:t>
            </a:r>
            <a:endParaRPr lang="fr-FR" dirty="0"/>
          </a:p>
          <a:p>
            <a:endParaRPr lang="en-US" dirty="0"/>
          </a:p>
        </p:txBody>
      </p:sp>
      <p:sp>
        <p:nvSpPr>
          <p:cNvPr id="4" name="Slide Number Placeholder 3"/>
          <p:cNvSpPr>
            <a:spLocks noGrp="1"/>
          </p:cNvSpPr>
          <p:nvPr>
            <p:ph type="sldNum" sz="quarter" idx="12"/>
          </p:nvPr>
        </p:nvSpPr>
        <p:spPr/>
        <p:txBody>
          <a:bodyPr/>
          <a:lstStyle/>
          <a:p>
            <a:fld id="{9860EDB8-5305-433F-BE41-D7A86D811DB3}" type="slidenum">
              <a:rPr lang="en-US" smtClean="0"/>
              <a:t>3</a:t>
            </a:fld>
            <a:endParaRPr lang="en-US"/>
          </a:p>
        </p:txBody>
      </p:sp>
    </p:spTree>
    <p:extLst>
      <p:ext uri="{BB962C8B-B14F-4D97-AF65-F5344CB8AC3E}">
        <p14:creationId xmlns:p14="http://schemas.microsoft.com/office/powerpoint/2010/main" val="250857226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Cap </a:t>
            </a:r>
            <a:r>
              <a:rPr lang="en-US" dirty="0" smtClean="0"/>
              <a:t>Rate and </a:t>
            </a:r>
            <a:r>
              <a:rPr lang="en-US" dirty="0"/>
              <a:t>Cost of Capital</a:t>
            </a:r>
          </a:p>
        </p:txBody>
      </p:sp>
      <p:sp>
        <p:nvSpPr>
          <p:cNvPr id="3" name="Content Placeholder 2"/>
          <p:cNvSpPr>
            <a:spLocks noGrp="1"/>
          </p:cNvSpPr>
          <p:nvPr>
            <p:ph idx="1"/>
          </p:nvPr>
        </p:nvSpPr>
        <p:spPr/>
        <p:txBody>
          <a:bodyPr>
            <a:normAutofit fontScale="92500" lnSpcReduction="10000"/>
          </a:bodyPr>
          <a:lstStyle/>
          <a:p>
            <a:pPr>
              <a:spcBef>
                <a:spcPct val="40000"/>
              </a:spcBef>
              <a:buSzPct val="95000"/>
              <a:buFont typeface="Arial" pitchFamily="34" charset="0"/>
              <a:buChar char="•"/>
            </a:pPr>
            <a:r>
              <a:rPr lang="en-US" sz="3200" dirty="0" smtClean="0">
                <a:cs typeface="Times New Roman" pitchFamily="18" charset="0"/>
              </a:rPr>
              <a:t>The cap rate calculation does not consider </a:t>
            </a:r>
            <a:r>
              <a:rPr lang="en-US" sz="3200" dirty="0">
                <a:cs typeface="Times New Roman" pitchFamily="18" charset="0"/>
              </a:rPr>
              <a:t>rental growth.</a:t>
            </a:r>
          </a:p>
          <a:p>
            <a:pPr>
              <a:spcBef>
                <a:spcPct val="40000"/>
              </a:spcBef>
              <a:buSzPct val="95000"/>
              <a:buFont typeface="Arial" pitchFamily="34" charset="0"/>
              <a:buChar char="•"/>
            </a:pPr>
            <a:r>
              <a:rPr lang="en-US" sz="3200" dirty="0">
                <a:cs typeface="Times New Roman" pitchFamily="18" charset="0"/>
              </a:rPr>
              <a:t>Remember, cap rate is next year’s NOI divided by property value, it does not directly factor in rental growth.</a:t>
            </a:r>
          </a:p>
          <a:p>
            <a:pPr>
              <a:spcBef>
                <a:spcPct val="40000"/>
              </a:spcBef>
              <a:buSzPct val="95000"/>
              <a:buFont typeface="Arial" pitchFamily="34" charset="0"/>
              <a:buChar char="•"/>
            </a:pPr>
            <a:r>
              <a:rPr lang="en-US" sz="3200" dirty="0">
                <a:cs typeface="Times New Roman" pitchFamily="18" charset="0"/>
              </a:rPr>
              <a:t>Intuitively, </a:t>
            </a:r>
            <a:r>
              <a:rPr lang="en-US" sz="3200" b="1" i="1" dirty="0">
                <a:cs typeface="Times New Roman" pitchFamily="18" charset="0"/>
              </a:rPr>
              <a:t>properties with higher rental growth rates </a:t>
            </a:r>
            <a:r>
              <a:rPr lang="en-US" sz="3200" dirty="0">
                <a:cs typeface="Times New Roman" pitchFamily="18" charset="0"/>
              </a:rPr>
              <a:t>(and faster price appreciation) should fetch </a:t>
            </a:r>
            <a:r>
              <a:rPr lang="en-US" sz="3200" b="1" i="1" dirty="0">
                <a:cs typeface="Times New Roman" pitchFamily="18" charset="0"/>
              </a:rPr>
              <a:t>lower cap rates </a:t>
            </a:r>
            <a:r>
              <a:rPr lang="en-US" sz="3200" dirty="0">
                <a:cs typeface="Times New Roman" pitchFamily="18" charset="0"/>
              </a:rPr>
              <a:t>(higher prices).</a:t>
            </a:r>
          </a:p>
          <a:p>
            <a:pPr>
              <a:spcBef>
                <a:spcPct val="40000"/>
              </a:spcBef>
              <a:buSzPct val="95000"/>
              <a:buFont typeface="Arial" pitchFamily="34" charset="0"/>
              <a:buChar char="•"/>
            </a:pPr>
            <a:r>
              <a:rPr lang="en-US" sz="3200" dirty="0">
                <a:cs typeface="Times New Roman" pitchFamily="18" charset="0"/>
              </a:rPr>
              <a:t>We will see later the </a:t>
            </a:r>
            <a:r>
              <a:rPr lang="en-US" sz="3200" b="1" i="1" dirty="0">
                <a:cs typeface="Times New Roman" pitchFamily="18" charset="0"/>
              </a:rPr>
              <a:t>relation</a:t>
            </a:r>
            <a:r>
              <a:rPr lang="en-US" sz="3200" dirty="0">
                <a:cs typeface="Times New Roman" pitchFamily="18" charset="0"/>
              </a:rPr>
              <a:t> </a:t>
            </a:r>
            <a:r>
              <a:rPr lang="en-US" sz="3200" b="1" i="1" dirty="0">
                <a:cs typeface="Times New Roman" pitchFamily="18" charset="0"/>
              </a:rPr>
              <a:t>between cap rate</a:t>
            </a:r>
            <a:r>
              <a:rPr lang="en-US" sz="3200" dirty="0">
                <a:cs typeface="Times New Roman" pitchFamily="18" charset="0"/>
              </a:rPr>
              <a:t>, </a:t>
            </a:r>
            <a:r>
              <a:rPr lang="en-US" sz="3200" b="1" i="1" dirty="0">
                <a:cs typeface="Times New Roman" pitchFamily="18" charset="0"/>
              </a:rPr>
              <a:t>required return</a:t>
            </a:r>
            <a:r>
              <a:rPr lang="en-US" sz="3200" dirty="0">
                <a:cs typeface="Times New Roman" pitchFamily="18" charset="0"/>
              </a:rPr>
              <a:t>, and rental income growth</a:t>
            </a:r>
            <a:r>
              <a:rPr lang="en-US" sz="3200" dirty="0" smtClean="0">
                <a:cs typeface="Times New Roman" pitchFamily="18" charset="0"/>
              </a:rPr>
              <a:t>.</a:t>
            </a:r>
            <a:endParaRPr lang="en-US" sz="2500" dirty="0">
              <a:cs typeface="Times New Roman" pitchFamily="18" charset="0"/>
            </a:endParaRPr>
          </a:p>
          <a:p>
            <a:endParaRPr lang="en-US" dirty="0"/>
          </a:p>
        </p:txBody>
      </p:sp>
      <p:sp>
        <p:nvSpPr>
          <p:cNvPr id="4" name="Slide Number Placeholder 3"/>
          <p:cNvSpPr>
            <a:spLocks noGrp="1"/>
          </p:cNvSpPr>
          <p:nvPr>
            <p:ph type="sldNum" sz="quarter" idx="12"/>
          </p:nvPr>
        </p:nvSpPr>
        <p:spPr/>
        <p:txBody>
          <a:bodyPr/>
          <a:lstStyle/>
          <a:p>
            <a:fld id="{9860EDB8-5305-433F-BE41-D7A86D811DB3}" type="slidenum">
              <a:rPr lang="en-US" smtClean="0"/>
              <a:t>30</a:t>
            </a:fld>
            <a:endParaRPr lang="en-US"/>
          </a:p>
        </p:txBody>
      </p:sp>
    </p:spTree>
    <p:extLst>
      <p:ext uri="{BB962C8B-B14F-4D97-AF65-F5344CB8AC3E}">
        <p14:creationId xmlns:p14="http://schemas.microsoft.com/office/powerpoint/2010/main" val="697665231"/>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Market Conditions and Cap Rates</a:t>
            </a:r>
            <a:endParaRPr lang="en-US" dirty="0"/>
          </a:p>
        </p:txBody>
      </p:sp>
      <p:sp>
        <p:nvSpPr>
          <p:cNvPr id="3" name="Content Placeholder 2"/>
          <p:cNvSpPr>
            <a:spLocks noGrp="1"/>
          </p:cNvSpPr>
          <p:nvPr>
            <p:ph idx="1"/>
          </p:nvPr>
        </p:nvSpPr>
        <p:spPr/>
        <p:txBody>
          <a:bodyPr>
            <a:normAutofit/>
          </a:bodyPr>
          <a:lstStyle/>
          <a:p>
            <a:pPr>
              <a:spcBef>
                <a:spcPts val="1200"/>
              </a:spcBef>
              <a:buSzPct val="95000"/>
              <a:buFont typeface="Arial" pitchFamily="34" charset="0"/>
              <a:buChar char="•"/>
            </a:pPr>
            <a:r>
              <a:rPr lang="en-US" sz="2800" dirty="0">
                <a:cs typeface="Times New Roman" pitchFamily="18" charset="0"/>
              </a:rPr>
              <a:t>Market conditions </a:t>
            </a:r>
            <a:r>
              <a:rPr lang="en-US" sz="2800" b="1" i="1" dirty="0">
                <a:cs typeface="Times New Roman" pitchFamily="18" charset="0"/>
              </a:rPr>
              <a:t>affect</a:t>
            </a:r>
            <a:r>
              <a:rPr lang="en-US" sz="2800" dirty="0">
                <a:cs typeface="Times New Roman" pitchFamily="18" charset="0"/>
              </a:rPr>
              <a:t> both </a:t>
            </a:r>
            <a:r>
              <a:rPr lang="en-US" sz="2800" b="1" i="1" dirty="0">
                <a:cs typeface="Times New Roman" pitchFamily="18" charset="0"/>
              </a:rPr>
              <a:t>property values</a:t>
            </a:r>
            <a:r>
              <a:rPr lang="en-US" sz="2800" dirty="0">
                <a:cs typeface="Times New Roman" pitchFamily="18" charset="0"/>
              </a:rPr>
              <a:t>, </a:t>
            </a:r>
            <a:r>
              <a:rPr lang="en-US" sz="2800" b="1" i="1" dirty="0">
                <a:cs typeface="Times New Roman" pitchFamily="18" charset="0"/>
              </a:rPr>
              <a:t>appreciation rates</a:t>
            </a:r>
            <a:r>
              <a:rPr lang="en-US" sz="2800" dirty="0">
                <a:cs typeface="Times New Roman" pitchFamily="18" charset="0"/>
              </a:rPr>
              <a:t>, and </a:t>
            </a:r>
            <a:r>
              <a:rPr lang="en-US" sz="2800" b="1" i="1" dirty="0">
                <a:cs typeface="Times New Roman" pitchFamily="18" charset="0"/>
              </a:rPr>
              <a:t>income risk</a:t>
            </a:r>
            <a:r>
              <a:rPr lang="en-US" sz="2800" dirty="0">
                <a:cs typeface="Times New Roman" pitchFamily="18" charset="0"/>
              </a:rPr>
              <a:t>. </a:t>
            </a:r>
          </a:p>
          <a:p>
            <a:pPr>
              <a:spcBef>
                <a:spcPts val="1200"/>
              </a:spcBef>
              <a:buSzPct val="95000"/>
              <a:buFont typeface="Arial" pitchFamily="34" charset="0"/>
              <a:buChar char="•"/>
            </a:pPr>
            <a:r>
              <a:rPr lang="en-US" sz="2800" dirty="0">
                <a:cs typeface="Times New Roman" pitchFamily="18" charset="0"/>
              </a:rPr>
              <a:t>A market becoming </a:t>
            </a:r>
            <a:r>
              <a:rPr lang="en-US" sz="2800" b="1" i="1" dirty="0">
                <a:cs typeface="Times New Roman" pitchFamily="18" charset="0"/>
              </a:rPr>
              <a:t>over supplied </a:t>
            </a:r>
            <a:r>
              <a:rPr lang="en-US" sz="2800" dirty="0">
                <a:cs typeface="Times New Roman" pitchFamily="18" charset="0"/>
              </a:rPr>
              <a:t>(overbuilt) will </a:t>
            </a:r>
            <a:r>
              <a:rPr lang="en-US" sz="2800" b="1" i="1" dirty="0">
                <a:cs typeface="Times New Roman" pitchFamily="18" charset="0"/>
              </a:rPr>
              <a:t>increase the uncertainty of income </a:t>
            </a:r>
            <a:r>
              <a:rPr lang="en-US" sz="2800" dirty="0">
                <a:cs typeface="Times New Roman" pitchFamily="18" charset="0"/>
              </a:rPr>
              <a:t>which implies higher risk and also reduce rental growth rates, causing higher cap rates.</a:t>
            </a:r>
          </a:p>
          <a:p>
            <a:pPr>
              <a:spcBef>
                <a:spcPts val="1200"/>
              </a:spcBef>
              <a:buSzPct val="95000"/>
              <a:buFont typeface="Arial" pitchFamily="34" charset="0"/>
              <a:buChar char="•"/>
            </a:pPr>
            <a:r>
              <a:rPr lang="en-US" sz="2800" dirty="0">
                <a:cs typeface="Times New Roman" pitchFamily="18" charset="0"/>
              </a:rPr>
              <a:t>If the market </a:t>
            </a:r>
            <a:r>
              <a:rPr lang="en-US" sz="2800" b="1" i="1" dirty="0">
                <a:cs typeface="Times New Roman" pitchFamily="18" charset="0"/>
              </a:rPr>
              <a:t>demand is getting stronger </a:t>
            </a:r>
            <a:r>
              <a:rPr lang="en-US" sz="2800" dirty="0">
                <a:cs typeface="Times New Roman" pitchFamily="18" charset="0"/>
              </a:rPr>
              <a:t>with little possibility of new supply, we will see </a:t>
            </a:r>
            <a:r>
              <a:rPr lang="en-US" sz="2800" b="1" i="1" dirty="0">
                <a:cs typeface="Times New Roman" pitchFamily="18" charset="0"/>
              </a:rPr>
              <a:t>faster rental growth</a:t>
            </a:r>
            <a:r>
              <a:rPr lang="en-US" sz="2800" dirty="0">
                <a:cs typeface="Times New Roman" pitchFamily="18" charset="0"/>
              </a:rPr>
              <a:t> and </a:t>
            </a:r>
            <a:r>
              <a:rPr lang="en-US" sz="2800" b="1" i="1" dirty="0">
                <a:cs typeface="Times New Roman" pitchFamily="18" charset="0"/>
              </a:rPr>
              <a:t>lower cap rates</a:t>
            </a:r>
            <a:r>
              <a:rPr lang="en-US" sz="2800" dirty="0">
                <a:cs typeface="Times New Roman" pitchFamily="18" charset="0"/>
              </a:rPr>
              <a:t>.</a:t>
            </a:r>
          </a:p>
          <a:p>
            <a:endParaRPr lang="en-US" sz="2800" dirty="0"/>
          </a:p>
        </p:txBody>
      </p:sp>
      <p:sp>
        <p:nvSpPr>
          <p:cNvPr id="4" name="Slide Number Placeholder 3"/>
          <p:cNvSpPr>
            <a:spLocks noGrp="1"/>
          </p:cNvSpPr>
          <p:nvPr>
            <p:ph type="sldNum" sz="quarter" idx="12"/>
          </p:nvPr>
        </p:nvSpPr>
        <p:spPr/>
        <p:txBody>
          <a:bodyPr/>
          <a:lstStyle/>
          <a:p>
            <a:fld id="{9860EDB8-5305-433F-BE41-D7A86D811DB3}" type="slidenum">
              <a:rPr lang="en-US" smtClean="0"/>
              <a:t>31</a:t>
            </a:fld>
            <a:endParaRPr lang="en-US"/>
          </a:p>
        </p:txBody>
      </p:sp>
    </p:spTree>
    <p:extLst>
      <p:ext uri="{BB962C8B-B14F-4D97-AF65-F5344CB8AC3E}">
        <p14:creationId xmlns:p14="http://schemas.microsoft.com/office/powerpoint/2010/main" val="1442252195"/>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Property Age and Cap Rates</a:t>
            </a:r>
            <a:endParaRPr lang="en-US" dirty="0"/>
          </a:p>
        </p:txBody>
      </p:sp>
      <p:sp>
        <p:nvSpPr>
          <p:cNvPr id="3" name="Content Placeholder 2"/>
          <p:cNvSpPr>
            <a:spLocks noGrp="1"/>
          </p:cNvSpPr>
          <p:nvPr>
            <p:ph idx="1"/>
          </p:nvPr>
        </p:nvSpPr>
        <p:spPr/>
        <p:txBody>
          <a:bodyPr>
            <a:normAutofit/>
          </a:bodyPr>
          <a:lstStyle/>
          <a:p>
            <a:pPr>
              <a:buSzPct val="95000"/>
              <a:buFont typeface="Arial" pitchFamily="34" charset="0"/>
              <a:buChar char="•"/>
            </a:pPr>
            <a:r>
              <a:rPr lang="en-US" sz="2800" dirty="0">
                <a:cs typeface="Times New Roman" pitchFamily="18" charset="0"/>
              </a:rPr>
              <a:t>Older properties tend to have </a:t>
            </a:r>
            <a:r>
              <a:rPr lang="en-US" sz="2800" b="1" i="1" dirty="0">
                <a:cs typeface="Times New Roman" pitchFamily="18" charset="0"/>
              </a:rPr>
              <a:t>more uncertain repairs </a:t>
            </a:r>
            <a:r>
              <a:rPr lang="en-US" sz="2800" dirty="0">
                <a:cs typeface="Times New Roman" pitchFamily="18" charset="0"/>
              </a:rPr>
              <a:t>and </a:t>
            </a:r>
            <a:r>
              <a:rPr lang="en-US" sz="2800" b="1" i="1" dirty="0">
                <a:cs typeface="Times New Roman" pitchFamily="18" charset="0"/>
              </a:rPr>
              <a:t>capital improvement expenditures</a:t>
            </a:r>
            <a:r>
              <a:rPr lang="en-US" sz="2800" dirty="0">
                <a:cs typeface="Times New Roman" pitchFamily="18" charset="0"/>
              </a:rPr>
              <a:t>, and tend to be located in lower appreciation areas.</a:t>
            </a:r>
          </a:p>
          <a:p>
            <a:pPr>
              <a:spcBef>
                <a:spcPts val="1800"/>
              </a:spcBef>
              <a:buSzPct val="95000"/>
              <a:buFont typeface="Arial" pitchFamily="34" charset="0"/>
              <a:buChar char="•"/>
            </a:pPr>
            <a:r>
              <a:rPr lang="en-US" sz="2800" dirty="0">
                <a:cs typeface="Times New Roman" pitchFamily="18" charset="0"/>
              </a:rPr>
              <a:t>Both these factors cause </a:t>
            </a:r>
            <a:r>
              <a:rPr lang="en-US" sz="2800" b="1" i="1" dirty="0">
                <a:cs typeface="Times New Roman" pitchFamily="18" charset="0"/>
              </a:rPr>
              <a:t>higher cap rates</a:t>
            </a:r>
            <a:r>
              <a:rPr lang="en-US" sz="2800" dirty="0">
                <a:cs typeface="Times New Roman" pitchFamily="18" charset="0"/>
              </a:rPr>
              <a:t>.</a:t>
            </a:r>
          </a:p>
          <a:p>
            <a:pPr>
              <a:spcBef>
                <a:spcPts val="1800"/>
              </a:spcBef>
              <a:buSzPct val="95000"/>
              <a:buFont typeface="Arial" pitchFamily="34" charset="0"/>
              <a:buChar char="•"/>
            </a:pPr>
            <a:r>
              <a:rPr lang="en-US" sz="2800" dirty="0">
                <a:cs typeface="Times New Roman" pitchFamily="18" charset="0"/>
              </a:rPr>
              <a:t>As a result, </a:t>
            </a:r>
            <a:r>
              <a:rPr lang="en-US" sz="2800" b="1" i="1" dirty="0">
                <a:cs typeface="Times New Roman" pitchFamily="18" charset="0"/>
              </a:rPr>
              <a:t>going-out cap rates</a:t>
            </a:r>
            <a:r>
              <a:rPr lang="en-US" sz="2800" dirty="0">
                <a:cs typeface="Times New Roman" pitchFamily="18" charset="0"/>
              </a:rPr>
              <a:t> (disposals) tend to be </a:t>
            </a:r>
            <a:r>
              <a:rPr lang="en-US" sz="2800" b="1" i="1" dirty="0">
                <a:cs typeface="Times New Roman" pitchFamily="18" charset="0"/>
              </a:rPr>
              <a:t>higher than going-in cap rates </a:t>
            </a:r>
            <a:r>
              <a:rPr lang="en-US" sz="2800" dirty="0">
                <a:cs typeface="Times New Roman" pitchFamily="18" charset="0"/>
              </a:rPr>
              <a:t>(acquisitions), </a:t>
            </a:r>
            <a:r>
              <a:rPr lang="en-US" sz="2800" dirty="0" smtClean="0">
                <a:cs typeface="Times New Roman" pitchFamily="18" charset="0"/>
              </a:rPr>
              <a:t>everything else the same. </a:t>
            </a:r>
          </a:p>
          <a:p>
            <a:pPr lvl="2">
              <a:buSzPct val="95000"/>
            </a:pPr>
            <a:r>
              <a:rPr lang="en-US" sz="2400" dirty="0" smtClean="0">
                <a:cs typeface="Times New Roman" pitchFamily="18" charset="0"/>
              </a:rPr>
              <a:t>More </a:t>
            </a:r>
            <a:r>
              <a:rPr lang="en-US" sz="2400" dirty="0">
                <a:cs typeface="Times New Roman" pitchFamily="18" charset="0"/>
              </a:rPr>
              <a:t>to come!</a:t>
            </a:r>
          </a:p>
          <a:p>
            <a:endParaRPr lang="en-US" sz="2800" dirty="0"/>
          </a:p>
        </p:txBody>
      </p:sp>
      <p:sp>
        <p:nvSpPr>
          <p:cNvPr id="4" name="Slide Number Placeholder 3"/>
          <p:cNvSpPr>
            <a:spLocks noGrp="1"/>
          </p:cNvSpPr>
          <p:nvPr>
            <p:ph type="sldNum" sz="quarter" idx="12"/>
          </p:nvPr>
        </p:nvSpPr>
        <p:spPr/>
        <p:txBody>
          <a:bodyPr/>
          <a:lstStyle/>
          <a:p>
            <a:fld id="{9860EDB8-5305-433F-BE41-D7A86D811DB3}" type="slidenum">
              <a:rPr lang="en-US" smtClean="0"/>
              <a:t>32</a:t>
            </a:fld>
            <a:endParaRPr lang="en-US"/>
          </a:p>
        </p:txBody>
      </p:sp>
    </p:spTree>
    <p:extLst>
      <p:ext uri="{BB962C8B-B14F-4D97-AF65-F5344CB8AC3E}">
        <p14:creationId xmlns:p14="http://schemas.microsoft.com/office/powerpoint/2010/main" val="965397969"/>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of Influences on Cap Rates</a:t>
            </a:r>
            <a:endParaRPr lang="en-US" dirty="0"/>
          </a:p>
        </p:txBody>
      </p:sp>
      <p:sp>
        <p:nvSpPr>
          <p:cNvPr id="4" name="Slide Number Placeholder 3"/>
          <p:cNvSpPr>
            <a:spLocks noGrp="1"/>
          </p:cNvSpPr>
          <p:nvPr>
            <p:ph type="sldNum" sz="quarter" idx="12"/>
          </p:nvPr>
        </p:nvSpPr>
        <p:spPr/>
        <p:txBody>
          <a:bodyPr/>
          <a:lstStyle/>
          <a:p>
            <a:fld id="{9860EDB8-5305-433F-BE41-D7A86D811DB3}" type="slidenum">
              <a:rPr lang="en-US" smtClean="0"/>
              <a:t>33</a:t>
            </a:fld>
            <a:endParaRPr lang="en-US"/>
          </a:p>
        </p:txBody>
      </p:sp>
      <p:graphicFrame>
        <p:nvGraphicFramePr>
          <p:cNvPr id="5" name="Group 4"/>
          <p:cNvGraphicFramePr>
            <a:graphicFrameLocks noGrp="1"/>
          </p:cNvGraphicFramePr>
          <p:nvPr>
            <p:extLst>
              <p:ext uri="{D42A27DB-BD31-4B8C-83A1-F6EECF244321}">
                <p14:modId xmlns:p14="http://schemas.microsoft.com/office/powerpoint/2010/main" val="3952899456"/>
              </p:ext>
            </p:extLst>
          </p:nvPr>
        </p:nvGraphicFramePr>
        <p:xfrm>
          <a:off x="1951925" y="1646365"/>
          <a:ext cx="8054383" cy="4721774"/>
        </p:xfrm>
        <a:graphic>
          <a:graphicData uri="http://schemas.openxmlformats.org/drawingml/2006/table">
            <a:tbl>
              <a:tblPr>
                <a:tableStyleId>{35758FB7-9AC5-4552-8A53-C91805E547FA}</a:tableStyleId>
              </a:tblPr>
              <a:tblGrid>
                <a:gridCol w="2819034"/>
                <a:gridCol w="5235349"/>
              </a:tblGrid>
              <a:tr h="408854">
                <a:tc>
                  <a:txBody>
                    <a:bodyPr/>
                    <a:lstStyle/>
                    <a:p>
                      <a:pPr marL="0" marR="0" lvl="0" indent="0" algn="l" defTabSz="914400" rtl="0" eaLnBrk="1" fontAlgn="base" latinLnBrk="0" hangingPunct="1">
                        <a:lnSpc>
                          <a:spcPct val="100000"/>
                        </a:lnSpc>
                        <a:spcBef>
                          <a:spcPct val="20000"/>
                        </a:spcBef>
                        <a:spcAft>
                          <a:spcPct val="0"/>
                        </a:spcAft>
                        <a:buClr>
                          <a:schemeClr val="tx2"/>
                        </a:buClr>
                        <a:buSzPct val="90000"/>
                        <a:buFont typeface="Symbol" pitchFamily="18" charset="2"/>
                        <a:buNone/>
                        <a:tabLst/>
                      </a:pPr>
                      <a:r>
                        <a:rPr kumimoji="0" lang="en-US" sz="1900" b="1" u="none" strike="noStrike" cap="none" normalizeH="0" baseline="0" dirty="0" smtClean="0">
                          <a:ln>
                            <a:noFill/>
                          </a:ln>
                          <a:effectLst/>
                        </a:rPr>
                        <a:t>Valuation Factor</a:t>
                      </a:r>
                      <a:endParaRPr kumimoji="0" lang="en-US" sz="1900" b="1" i="0" u="none" strike="noStrike" cap="none" normalizeH="0" baseline="0" dirty="0" smtClean="0">
                        <a:ln>
                          <a:noFill/>
                        </a:ln>
                        <a:solidFill>
                          <a:schemeClr val="tx1"/>
                        </a:solidFill>
                        <a:effectLst/>
                        <a:latin typeface="+mn-lt"/>
                      </a:endParaRPr>
                    </a:p>
                  </a:txBody>
                  <a:tcPr horzOverflow="overflow">
                    <a:solidFill>
                      <a:schemeClr val="bg2">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90000"/>
                        <a:buFont typeface="Symbol" pitchFamily="18" charset="2"/>
                        <a:buNone/>
                        <a:tabLst/>
                      </a:pPr>
                      <a:r>
                        <a:rPr kumimoji="0" lang="en-US" sz="1900" b="1" u="none" strike="noStrike" cap="none" normalizeH="0" baseline="0" dirty="0" smtClean="0">
                          <a:ln>
                            <a:noFill/>
                          </a:ln>
                          <a:effectLst/>
                        </a:rPr>
                        <a:t>Impact on Cap Rate</a:t>
                      </a:r>
                      <a:endParaRPr kumimoji="0" lang="en-US" sz="1900" b="1" i="0" u="none" strike="noStrike" cap="none" normalizeH="0" baseline="0" dirty="0" smtClean="0">
                        <a:ln>
                          <a:noFill/>
                        </a:ln>
                        <a:solidFill>
                          <a:schemeClr val="tx1"/>
                        </a:solidFill>
                        <a:effectLst/>
                        <a:latin typeface="+mn-lt"/>
                      </a:endParaRPr>
                    </a:p>
                  </a:txBody>
                  <a:tcPr horzOverflow="overflow">
                    <a:solidFill>
                      <a:schemeClr val="bg2">
                        <a:lumMod val="20000"/>
                        <a:lumOff val="80000"/>
                      </a:schemeClr>
                    </a:solidFill>
                  </a:tcPr>
                </a:tc>
              </a:tr>
              <a:tr h="644723">
                <a:tc>
                  <a:txBody>
                    <a:bodyPr/>
                    <a:lstStyle/>
                    <a:p>
                      <a:pPr marL="0" marR="0" lvl="0" indent="0" algn="l" defTabSz="914400" rtl="0" eaLnBrk="1" fontAlgn="base" latinLnBrk="0" hangingPunct="1">
                        <a:lnSpc>
                          <a:spcPct val="100000"/>
                        </a:lnSpc>
                        <a:spcBef>
                          <a:spcPct val="20000"/>
                        </a:spcBef>
                        <a:spcAft>
                          <a:spcPct val="0"/>
                        </a:spcAft>
                        <a:buClr>
                          <a:schemeClr val="tx2"/>
                        </a:buClr>
                        <a:buSzPct val="90000"/>
                        <a:buFont typeface="Symbol" pitchFamily="18" charset="2"/>
                        <a:buNone/>
                        <a:tabLst/>
                      </a:pPr>
                      <a:r>
                        <a:rPr kumimoji="0" lang="en-US" sz="1900" u="none" strike="noStrike" cap="none" normalizeH="0" baseline="0" dirty="0" smtClean="0">
                          <a:ln>
                            <a:noFill/>
                          </a:ln>
                          <a:effectLst/>
                        </a:rPr>
                        <a:t>Growth in income</a:t>
                      </a:r>
                      <a:endParaRPr kumimoji="0" lang="en-US" sz="1900" b="0" i="0" u="none" strike="noStrike" cap="none" normalizeH="0" baseline="0" dirty="0" smtClean="0">
                        <a:ln>
                          <a:noFill/>
                        </a:ln>
                        <a:solidFill>
                          <a:schemeClr val="tx1"/>
                        </a:solidFill>
                        <a:effectLst/>
                        <a:latin typeface="+mn-lt"/>
                      </a:endParaRPr>
                    </a:p>
                  </a:txBody>
                  <a:tcPr horzOverflow="overflow">
                    <a:solidFill>
                      <a:schemeClr val="bg2">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90000"/>
                        <a:buFont typeface="Symbol" pitchFamily="18" charset="2"/>
                        <a:buNone/>
                        <a:tabLst/>
                      </a:pPr>
                      <a:r>
                        <a:rPr kumimoji="0" lang="en-US" sz="1900" u="none" strike="noStrike" cap="none" normalizeH="0" baseline="0" dirty="0" smtClean="0">
                          <a:ln>
                            <a:noFill/>
                          </a:ln>
                          <a:effectLst/>
                        </a:rPr>
                        <a:t>Faster growth means a low cap rate and higher value</a:t>
                      </a:r>
                      <a:endParaRPr kumimoji="0" lang="en-US" sz="1900" b="0" i="0" u="none" strike="noStrike" cap="none" normalizeH="0" baseline="0" dirty="0" smtClean="0">
                        <a:ln>
                          <a:noFill/>
                        </a:ln>
                        <a:solidFill>
                          <a:schemeClr val="tx1"/>
                        </a:solidFill>
                        <a:effectLst/>
                        <a:latin typeface="+mn-lt"/>
                      </a:endParaRPr>
                    </a:p>
                  </a:txBody>
                  <a:tcPr horzOverflow="overflow">
                    <a:solidFill>
                      <a:schemeClr val="bg2">
                        <a:lumMod val="20000"/>
                        <a:lumOff val="80000"/>
                      </a:schemeClr>
                    </a:solidFill>
                  </a:tcPr>
                </a:tc>
              </a:tr>
              <a:tr h="644723">
                <a:tc>
                  <a:txBody>
                    <a:bodyPr/>
                    <a:lstStyle/>
                    <a:p>
                      <a:pPr marL="0" marR="0" lvl="0" indent="0" algn="l" defTabSz="914400" rtl="0" eaLnBrk="1" fontAlgn="base" latinLnBrk="0" hangingPunct="1">
                        <a:lnSpc>
                          <a:spcPct val="100000"/>
                        </a:lnSpc>
                        <a:spcBef>
                          <a:spcPct val="20000"/>
                        </a:spcBef>
                        <a:spcAft>
                          <a:spcPct val="0"/>
                        </a:spcAft>
                        <a:buClr>
                          <a:schemeClr val="tx2"/>
                        </a:buClr>
                        <a:buSzPct val="90000"/>
                        <a:buFont typeface="Symbol" pitchFamily="18" charset="2"/>
                        <a:buNone/>
                        <a:tabLst/>
                      </a:pPr>
                      <a:r>
                        <a:rPr kumimoji="0" lang="en-US" sz="1900" u="none" strike="noStrike" cap="none" normalizeH="0" baseline="0" dirty="0" smtClean="0">
                          <a:ln>
                            <a:noFill/>
                          </a:ln>
                          <a:effectLst/>
                        </a:rPr>
                        <a:t>Risk</a:t>
                      </a:r>
                      <a:endParaRPr kumimoji="0" lang="en-US" sz="1900" b="0" i="0" u="none" strike="noStrike" cap="none" normalizeH="0" baseline="0" dirty="0" smtClean="0">
                        <a:ln>
                          <a:noFill/>
                        </a:ln>
                        <a:solidFill>
                          <a:schemeClr val="tx1"/>
                        </a:solidFill>
                        <a:effectLst/>
                        <a:latin typeface="+mn-lt"/>
                      </a:endParaRPr>
                    </a:p>
                  </a:txBody>
                  <a:tcPr horzOverflow="overflow">
                    <a:solidFill>
                      <a:schemeClr val="bg2">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90000"/>
                        <a:buFont typeface="Symbol" pitchFamily="18" charset="2"/>
                        <a:buNone/>
                        <a:tabLst/>
                      </a:pPr>
                      <a:r>
                        <a:rPr kumimoji="0" lang="en-US" sz="1900" u="none" strike="noStrike" cap="none" normalizeH="0" baseline="0" dirty="0" smtClean="0">
                          <a:ln>
                            <a:noFill/>
                          </a:ln>
                          <a:effectLst/>
                        </a:rPr>
                        <a:t>Higher risk means a higher cap rate and lower value</a:t>
                      </a:r>
                      <a:endParaRPr kumimoji="0" lang="en-US" sz="1900" b="0" i="0" u="none" strike="noStrike" cap="none" normalizeH="0" baseline="0" dirty="0" smtClean="0">
                        <a:ln>
                          <a:noFill/>
                        </a:ln>
                        <a:solidFill>
                          <a:schemeClr val="tx1"/>
                        </a:solidFill>
                        <a:effectLst/>
                        <a:latin typeface="+mn-lt"/>
                      </a:endParaRPr>
                    </a:p>
                  </a:txBody>
                  <a:tcPr horzOverflow="overflow">
                    <a:solidFill>
                      <a:schemeClr val="bg2">
                        <a:lumMod val="20000"/>
                        <a:lumOff val="80000"/>
                      </a:schemeClr>
                    </a:solidFill>
                  </a:tcPr>
                </a:tc>
              </a:tr>
              <a:tr h="644723">
                <a:tc>
                  <a:txBody>
                    <a:bodyPr/>
                    <a:lstStyle/>
                    <a:p>
                      <a:pPr marL="0" marR="0" lvl="0" indent="0" algn="l" defTabSz="914400" rtl="0" eaLnBrk="1" fontAlgn="base" latinLnBrk="0" hangingPunct="1">
                        <a:lnSpc>
                          <a:spcPct val="100000"/>
                        </a:lnSpc>
                        <a:spcBef>
                          <a:spcPct val="20000"/>
                        </a:spcBef>
                        <a:spcAft>
                          <a:spcPct val="0"/>
                        </a:spcAft>
                        <a:buClr>
                          <a:schemeClr val="tx2"/>
                        </a:buClr>
                        <a:buSzPct val="90000"/>
                        <a:buFont typeface="Symbol" pitchFamily="18" charset="2"/>
                        <a:buNone/>
                        <a:tabLst/>
                      </a:pPr>
                      <a:r>
                        <a:rPr kumimoji="0" lang="en-US" sz="1900" u="none" strike="noStrike" cap="none" normalizeH="0" baseline="0" dirty="0" smtClean="0">
                          <a:ln>
                            <a:noFill/>
                          </a:ln>
                          <a:effectLst/>
                        </a:rPr>
                        <a:t>Economic obsolescence</a:t>
                      </a:r>
                      <a:endParaRPr kumimoji="0" lang="en-US" sz="1900" b="0" i="0" u="none" strike="noStrike" cap="none" normalizeH="0" baseline="0" dirty="0" smtClean="0">
                        <a:ln>
                          <a:noFill/>
                        </a:ln>
                        <a:solidFill>
                          <a:schemeClr val="tx1"/>
                        </a:solidFill>
                        <a:effectLst/>
                        <a:latin typeface="+mn-lt"/>
                      </a:endParaRPr>
                    </a:p>
                  </a:txBody>
                  <a:tcPr horzOverflow="overflow">
                    <a:solidFill>
                      <a:schemeClr val="bg2">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90000"/>
                        <a:buFont typeface="Symbol" pitchFamily="18" charset="2"/>
                        <a:buNone/>
                        <a:tabLst/>
                      </a:pPr>
                      <a:r>
                        <a:rPr kumimoji="0" lang="en-US" sz="1900" u="none" strike="noStrike" cap="none" normalizeH="0" baseline="0" dirty="0" smtClean="0">
                          <a:ln>
                            <a:noFill/>
                          </a:ln>
                          <a:effectLst/>
                        </a:rPr>
                        <a:t>Shorter economic life means a higher cap rate and lower value</a:t>
                      </a:r>
                      <a:endParaRPr kumimoji="0" lang="en-US" sz="1900" b="0" i="0" u="none" strike="noStrike" cap="none" normalizeH="0" baseline="0" dirty="0" smtClean="0">
                        <a:ln>
                          <a:noFill/>
                        </a:ln>
                        <a:solidFill>
                          <a:schemeClr val="tx1"/>
                        </a:solidFill>
                        <a:effectLst/>
                        <a:latin typeface="+mn-lt"/>
                      </a:endParaRPr>
                    </a:p>
                  </a:txBody>
                  <a:tcPr horzOverflow="overflow">
                    <a:solidFill>
                      <a:schemeClr val="bg2">
                        <a:lumMod val="20000"/>
                        <a:lumOff val="80000"/>
                      </a:schemeClr>
                    </a:solidFill>
                  </a:tcPr>
                </a:tc>
              </a:tr>
              <a:tr h="644723">
                <a:tc>
                  <a:txBody>
                    <a:bodyPr/>
                    <a:lstStyle/>
                    <a:p>
                      <a:pPr marL="0" marR="0" lvl="0" indent="0" algn="l" defTabSz="914400" rtl="0" eaLnBrk="1" fontAlgn="base" latinLnBrk="0" hangingPunct="1">
                        <a:lnSpc>
                          <a:spcPct val="100000"/>
                        </a:lnSpc>
                        <a:spcBef>
                          <a:spcPct val="20000"/>
                        </a:spcBef>
                        <a:spcAft>
                          <a:spcPct val="0"/>
                        </a:spcAft>
                        <a:buClr>
                          <a:schemeClr val="tx2"/>
                        </a:buClr>
                        <a:buSzPct val="90000"/>
                        <a:buFont typeface="Symbol" pitchFamily="18" charset="2"/>
                        <a:buNone/>
                        <a:tabLst/>
                      </a:pPr>
                      <a:r>
                        <a:rPr kumimoji="0" lang="en-US" sz="1900" u="none" strike="noStrike" cap="none" normalizeH="0" baseline="0" dirty="0" smtClean="0">
                          <a:ln>
                            <a:noFill/>
                          </a:ln>
                          <a:effectLst/>
                        </a:rPr>
                        <a:t>Interest rates or cost of capital</a:t>
                      </a:r>
                      <a:endParaRPr kumimoji="0" lang="en-US" sz="1900" b="0" i="0" u="none" strike="noStrike" cap="none" normalizeH="0" baseline="0" dirty="0" smtClean="0">
                        <a:ln>
                          <a:noFill/>
                        </a:ln>
                        <a:solidFill>
                          <a:schemeClr val="tx1"/>
                        </a:solidFill>
                        <a:effectLst/>
                        <a:latin typeface="+mn-lt"/>
                      </a:endParaRPr>
                    </a:p>
                  </a:txBody>
                  <a:tcPr horzOverflow="overflow">
                    <a:solidFill>
                      <a:schemeClr val="bg2">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90000"/>
                        <a:buFont typeface="Symbol" pitchFamily="18" charset="2"/>
                        <a:buNone/>
                        <a:tabLst/>
                      </a:pPr>
                      <a:r>
                        <a:rPr kumimoji="0" lang="en-US" sz="1900" u="none" strike="noStrike" cap="none" normalizeH="0" baseline="0" dirty="0" smtClean="0">
                          <a:ln>
                            <a:noFill/>
                          </a:ln>
                          <a:effectLst/>
                        </a:rPr>
                        <a:t>Higher interest rates imply higher cap rates and lower value</a:t>
                      </a:r>
                      <a:endParaRPr kumimoji="0" lang="en-US" sz="1900" b="0" i="0" u="none" strike="noStrike" cap="none" normalizeH="0" baseline="0" dirty="0" smtClean="0">
                        <a:ln>
                          <a:noFill/>
                        </a:ln>
                        <a:solidFill>
                          <a:schemeClr val="tx1"/>
                        </a:solidFill>
                        <a:effectLst/>
                        <a:latin typeface="+mn-lt"/>
                      </a:endParaRPr>
                    </a:p>
                  </a:txBody>
                  <a:tcPr horzOverflow="overflow">
                    <a:solidFill>
                      <a:schemeClr val="bg2">
                        <a:lumMod val="20000"/>
                        <a:lumOff val="80000"/>
                      </a:schemeClr>
                    </a:solidFill>
                  </a:tcPr>
                </a:tc>
              </a:tr>
              <a:tr h="644723">
                <a:tc>
                  <a:txBody>
                    <a:bodyPr/>
                    <a:lstStyle/>
                    <a:p>
                      <a:pPr marL="0" marR="0" lvl="0" indent="0" algn="l" defTabSz="914400" rtl="0" eaLnBrk="1" fontAlgn="base" latinLnBrk="0" hangingPunct="1">
                        <a:lnSpc>
                          <a:spcPct val="100000"/>
                        </a:lnSpc>
                        <a:spcBef>
                          <a:spcPct val="20000"/>
                        </a:spcBef>
                        <a:spcAft>
                          <a:spcPct val="0"/>
                        </a:spcAft>
                        <a:buClr>
                          <a:schemeClr val="tx2"/>
                        </a:buClr>
                        <a:buSzPct val="90000"/>
                        <a:buFont typeface="Symbol" pitchFamily="18" charset="2"/>
                        <a:buNone/>
                        <a:tabLst/>
                      </a:pPr>
                      <a:r>
                        <a:rPr kumimoji="0" lang="en-US" sz="1900" u="none" strike="noStrike" cap="none" normalizeH="0" baseline="0" dirty="0" smtClean="0">
                          <a:ln>
                            <a:noFill/>
                          </a:ln>
                          <a:effectLst/>
                        </a:rPr>
                        <a:t>Market conditions</a:t>
                      </a:r>
                      <a:endParaRPr kumimoji="0" lang="en-US" sz="1900" b="0" i="0" u="none" strike="noStrike" cap="none" normalizeH="0" baseline="0" dirty="0" smtClean="0">
                        <a:ln>
                          <a:noFill/>
                        </a:ln>
                        <a:solidFill>
                          <a:schemeClr val="tx1"/>
                        </a:solidFill>
                        <a:effectLst/>
                        <a:latin typeface="+mn-lt"/>
                      </a:endParaRPr>
                    </a:p>
                  </a:txBody>
                  <a:tcPr horzOverflow="overflow">
                    <a:solidFill>
                      <a:schemeClr val="bg2">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90000"/>
                        <a:buFont typeface="Symbol" pitchFamily="18" charset="2"/>
                        <a:buNone/>
                        <a:tabLst/>
                      </a:pPr>
                      <a:r>
                        <a:rPr kumimoji="0" lang="en-US" sz="1900" u="none" strike="noStrike" cap="none" normalizeH="0" baseline="0" dirty="0" smtClean="0">
                          <a:ln>
                            <a:noFill/>
                          </a:ln>
                          <a:effectLst/>
                        </a:rPr>
                        <a:t>Stronger rental market imply lower cap rates and higher values</a:t>
                      </a:r>
                      <a:endParaRPr kumimoji="0" lang="en-US" sz="1900" b="0" i="0" u="none" strike="noStrike" cap="none" normalizeH="0" baseline="0" dirty="0" smtClean="0">
                        <a:ln>
                          <a:noFill/>
                        </a:ln>
                        <a:solidFill>
                          <a:schemeClr val="tx1"/>
                        </a:solidFill>
                        <a:effectLst/>
                        <a:latin typeface="+mn-lt"/>
                      </a:endParaRPr>
                    </a:p>
                  </a:txBody>
                  <a:tcPr horzOverflow="overflow">
                    <a:solidFill>
                      <a:schemeClr val="bg2">
                        <a:lumMod val="20000"/>
                        <a:lumOff val="80000"/>
                      </a:schemeClr>
                    </a:solidFill>
                  </a:tcPr>
                </a:tc>
              </a:tr>
              <a:tr h="677774">
                <a:tc>
                  <a:txBody>
                    <a:bodyPr/>
                    <a:lstStyle/>
                    <a:p>
                      <a:pPr marL="0" marR="0" lvl="0" indent="0" algn="l" defTabSz="914400" rtl="0" eaLnBrk="1" fontAlgn="base" latinLnBrk="0" hangingPunct="1">
                        <a:lnSpc>
                          <a:spcPct val="100000"/>
                        </a:lnSpc>
                        <a:spcBef>
                          <a:spcPct val="20000"/>
                        </a:spcBef>
                        <a:spcAft>
                          <a:spcPct val="0"/>
                        </a:spcAft>
                        <a:buClr>
                          <a:schemeClr val="tx2"/>
                        </a:buClr>
                        <a:buSzPct val="90000"/>
                        <a:buFont typeface="Symbol" pitchFamily="18" charset="2"/>
                        <a:buNone/>
                        <a:tabLst/>
                      </a:pPr>
                      <a:r>
                        <a:rPr kumimoji="0" lang="en-US" sz="1900" u="none" strike="noStrike" cap="none" normalizeH="0" baseline="0" dirty="0" smtClean="0">
                          <a:ln>
                            <a:noFill/>
                          </a:ln>
                          <a:effectLst/>
                        </a:rPr>
                        <a:t>Property age</a:t>
                      </a:r>
                      <a:endParaRPr kumimoji="0" lang="en-US" sz="1900" b="0" i="0" u="none" strike="noStrike" cap="none" normalizeH="0" baseline="0" dirty="0" smtClean="0">
                        <a:ln>
                          <a:noFill/>
                        </a:ln>
                        <a:solidFill>
                          <a:schemeClr val="tx1"/>
                        </a:solidFill>
                        <a:effectLst/>
                        <a:latin typeface="+mn-lt"/>
                      </a:endParaRPr>
                    </a:p>
                  </a:txBody>
                  <a:tcPr horzOverflow="overflow">
                    <a:solidFill>
                      <a:schemeClr val="bg2">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90000"/>
                        <a:buFont typeface="Symbol" pitchFamily="18" charset="2"/>
                        <a:buNone/>
                        <a:tabLst/>
                      </a:pPr>
                      <a:r>
                        <a:rPr kumimoji="0" lang="en-US" sz="1900" u="none" strike="noStrike" cap="none" normalizeH="0" baseline="0" dirty="0" smtClean="0">
                          <a:ln>
                            <a:noFill/>
                          </a:ln>
                          <a:effectLst/>
                        </a:rPr>
                        <a:t>Older properties typically have more risk as a result of greater repair volatility. More risk means higher cap rates and lower values</a:t>
                      </a:r>
                      <a:endParaRPr kumimoji="0" lang="en-US" sz="1900" b="0" i="0" u="none" strike="noStrike" cap="none" normalizeH="0" baseline="0" dirty="0" smtClean="0">
                        <a:ln>
                          <a:noFill/>
                        </a:ln>
                        <a:solidFill>
                          <a:schemeClr val="tx1"/>
                        </a:solidFill>
                        <a:effectLst/>
                        <a:latin typeface="+mn-lt"/>
                      </a:endParaRPr>
                    </a:p>
                  </a:txBody>
                  <a:tcPr horzOverflow="overflow">
                    <a:solidFill>
                      <a:schemeClr val="bg2">
                        <a:lumMod val="20000"/>
                        <a:lumOff val="80000"/>
                      </a:schemeClr>
                    </a:solidFill>
                  </a:tcPr>
                </a:tc>
              </a:tr>
            </a:tbl>
          </a:graphicData>
        </a:graphic>
      </p:graphicFrame>
    </p:spTree>
    <p:extLst>
      <p:ext uri="{BB962C8B-B14F-4D97-AF65-F5344CB8AC3E}">
        <p14:creationId xmlns:p14="http://schemas.microsoft.com/office/powerpoint/2010/main" val="3817108063"/>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Cap Rate Spreads</a:t>
            </a:r>
            <a:endParaRPr lang="en-US" dirty="0"/>
          </a:p>
        </p:txBody>
      </p:sp>
      <p:sp>
        <p:nvSpPr>
          <p:cNvPr id="3" name="Content Placeholder 2"/>
          <p:cNvSpPr>
            <a:spLocks noGrp="1"/>
          </p:cNvSpPr>
          <p:nvPr>
            <p:ph idx="1"/>
          </p:nvPr>
        </p:nvSpPr>
        <p:spPr>
          <a:xfrm>
            <a:off x="838201" y="1825623"/>
            <a:ext cx="10515599" cy="4567361"/>
          </a:xfrm>
        </p:spPr>
        <p:txBody>
          <a:bodyPr>
            <a:normAutofit fontScale="92500" lnSpcReduction="20000"/>
          </a:bodyPr>
          <a:lstStyle/>
          <a:p>
            <a:pPr marL="344488" indent="-344488">
              <a:spcBef>
                <a:spcPts val="1800"/>
              </a:spcBef>
            </a:pPr>
            <a:r>
              <a:rPr lang="en-US" sz="2600" dirty="0"/>
              <a:t>Normally, there are two cap rates:</a:t>
            </a:r>
          </a:p>
          <a:p>
            <a:pPr marL="801688" lvl="1" indent="-336550"/>
            <a:r>
              <a:rPr lang="en-US" sz="2400" b="1" i="1" dirty="0"/>
              <a:t>Going-in cap rates </a:t>
            </a:r>
            <a:r>
              <a:rPr lang="en-US" sz="2400" dirty="0"/>
              <a:t>for property buyers.</a:t>
            </a:r>
          </a:p>
          <a:p>
            <a:pPr marL="801688" lvl="1" indent="-336550"/>
            <a:r>
              <a:rPr lang="en-US" sz="2400" b="1" i="1" dirty="0"/>
              <a:t>Going-out cap rates </a:t>
            </a:r>
            <a:r>
              <a:rPr lang="en-US" sz="2400" dirty="0"/>
              <a:t>for property sellers.</a:t>
            </a:r>
          </a:p>
          <a:p>
            <a:pPr marL="801688" lvl="1" indent="-336550"/>
            <a:r>
              <a:rPr lang="en-US" sz="2400" dirty="0"/>
              <a:t>Going-in cap rates is normally lower than the going out cap rates. </a:t>
            </a:r>
            <a:endParaRPr lang="en-US" sz="2400" dirty="0" smtClean="0"/>
          </a:p>
          <a:p>
            <a:pPr marL="1258888" lvl="2" indent="-336550"/>
            <a:r>
              <a:rPr lang="en-US" sz="2200" dirty="0" smtClean="0"/>
              <a:t>Why</a:t>
            </a:r>
            <a:r>
              <a:rPr lang="en-US" sz="2200" dirty="0"/>
              <a:t>?</a:t>
            </a:r>
          </a:p>
          <a:p>
            <a:pPr marL="344488" indent="-296863">
              <a:spcBef>
                <a:spcPts val="1200"/>
              </a:spcBef>
            </a:pPr>
            <a:r>
              <a:rPr lang="en-US" sz="2600" dirty="0"/>
              <a:t>The </a:t>
            </a:r>
            <a:r>
              <a:rPr lang="en-US" sz="2600" b="1" i="1" dirty="0"/>
              <a:t>difference</a:t>
            </a:r>
            <a:r>
              <a:rPr lang="en-US" sz="2600" dirty="0"/>
              <a:t> between the going-out cap rate and the going-in cap rate is referred to as the </a:t>
            </a:r>
            <a:r>
              <a:rPr lang="en-US" sz="2600" b="1" i="1" dirty="0"/>
              <a:t>cap rate spread</a:t>
            </a:r>
            <a:r>
              <a:rPr lang="en-US" sz="2600" dirty="0"/>
              <a:t>. It is like the bid-ask spread for bonds.</a:t>
            </a:r>
          </a:p>
          <a:p>
            <a:pPr marL="801688" lvl="1" indent="-354013"/>
            <a:r>
              <a:rPr lang="en-US" sz="2400" dirty="0"/>
              <a:t>Cap rate spreads shrink during hot markets, with the opposite being true in cold markets.</a:t>
            </a:r>
          </a:p>
          <a:p>
            <a:pPr marL="801688" lvl="1" indent="-354013"/>
            <a:r>
              <a:rPr lang="en-US" sz="2400" dirty="0"/>
              <a:t>Cap rate spreads reflect market liquidity (i.e., ease to find a party to a transaction</a:t>
            </a:r>
            <a:r>
              <a:rPr lang="en-US" sz="2400" dirty="0" smtClean="0"/>
              <a:t>).</a:t>
            </a:r>
            <a:endParaRPr lang="en-US" sz="2400" dirty="0"/>
          </a:p>
        </p:txBody>
      </p:sp>
      <p:sp>
        <p:nvSpPr>
          <p:cNvPr id="4" name="Slide Number Placeholder 3"/>
          <p:cNvSpPr>
            <a:spLocks noGrp="1"/>
          </p:cNvSpPr>
          <p:nvPr>
            <p:ph type="sldNum" sz="quarter" idx="12"/>
          </p:nvPr>
        </p:nvSpPr>
        <p:spPr/>
        <p:txBody>
          <a:bodyPr/>
          <a:lstStyle/>
          <a:p>
            <a:fld id="{9860EDB8-5305-433F-BE41-D7A86D811DB3}" type="slidenum">
              <a:rPr lang="en-US" smtClean="0"/>
              <a:t>34</a:t>
            </a:fld>
            <a:endParaRPr lang="en-US"/>
          </a:p>
        </p:txBody>
      </p:sp>
    </p:spTree>
    <p:extLst>
      <p:ext uri="{BB962C8B-B14F-4D97-AF65-F5344CB8AC3E}">
        <p14:creationId xmlns:p14="http://schemas.microsoft.com/office/powerpoint/2010/main" val="182001087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Discounted Cash Flow Method</a:t>
            </a:r>
            <a:endParaRPr lang="en-US" dirty="0"/>
          </a:p>
        </p:txBody>
      </p:sp>
      <p:sp>
        <p:nvSpPr>
          <p:cNvPr id="3" name="Content Placeholder 2"/>
          <p:cNvSpPr>
            <a:spLocks noGrp="1"/>
          </p:cNvSpPr>
          <p:nvPr>
            <p:ph idx="1"/>
          </p:nvPr>
        </p:nvSpPr>
        <p:spPr>
          <a:xfrm>
            <a:off x="838201" y="1814286"/>
            <a:ext cx="10515599" cy="4497612"/>
          </a:xfrm>
        </p:spPr>
        <p:txBody>
          <a:bodyPr>
            <a:noAutofit/>
          </a:bodyPr>
          <a:lstStyle/>
          <a:p>
            <a:pPr>
              <a:buSzPct val="110000"/>
              <a:buFont typeface="Arial" pitchFamily="34" charset="0"/>
              <a:buChar char="•"/>
            </a:pPr>
            <a:r>
              <a:rPr lang="en-US" dirty="0"/>
              <a:t>The discounted cash flow (DCF) method estimates </a:t>
            </a:r>
            <a:r>
              <a:rPr lang="en-US" b="1" i="1" dirty="0" smtClean="0"/>
              <a:t>market </a:t>
            </a:r>
            <a:r>
              <a:rPr lang="en-US" b="1" i="1" dirty="0"/>
              <a:t>value </a:t>
            </a:r>
            <a:r>
              <a:rPr lang="en-US" dirty="0"/>
              <a:t>of an income-producing asset as the </a:t>
            </a:r>
            <a:r>
              <a:rPr lang="en-US" b="1" i="1" dirty="0"/>
              <a:t>discounted value of </a:t>
            </a:r>
            <a:r>
              <a:rPr lang="en-US" b="1" i="1" dirty="0" smtClean="0"/>
              <a:t>expected </a:t>
            </a:r>
            <a:r>
              <a:rPr lang="en-US" b="1" i="1" dirty="0"/>
              <a:t>cash </a:t>
            </a:r>
            <a:r>
              <a:rPr lang="en-US" b="1" i="1" dirty="0" smtClean="0"/>
              <a:t>flows</a:t>
            </a:r>
            <a:r>
              <a:rPr lang="en-US" dirty="0" smtClean="0"/>
              <a:t>.</a:t>
            </a:r>
          </a:p>
          <a:p>
            <a:pPr>
              <a:buSzPct val="110000"/>
              <a:buFont typeface="Arial" pitchFamily="34" charset="0"/>
              <a:buChar char="•"/>
            </a:pPr>
            <a:r>
              <a:rPr lang="en-US" dirty="0" smtClean="0"/>
              <a:t>Cash </a:t>
            </a:r>
            <a:r>
              <a:rPr lang="en-US" dirty="0"/>
              <a:t>flows are projected for entire holding period (or life of the asset if the investor has no plan to sell the asset in the </a:t>
            </a:r>
            <a:r>
              <a:rPr lang="en-US" dirty="0" smtClean="0"/>
              <a:t>future).</a:t>
            </a:r>
          </a:p>
          <a:p>
            <a:pPr>
              <a:buSzPct val="110000"/>
              <a:buFont typeface="Arial" pitchFamily="34" charset="0"/>
              <a:buChar char="•"/>
            </a:pPr>
            <a:r>
              <a:rPr lang="en-US" dirty="0" smtClean="0"/>
              <a:t>The </a:t>
            </a:r>
            <a:r>
              <a:rPr lang="en-US" b="1" i="1" dirty="0"/>
              <a:t>valuation is based on before-tax cash flows</a:t>
            </a:r>
            <a:r>
              <a:rPr lang="en-US" dirty="0"/>
              <a:t> using projected net operating incomes (NOIs</a:t>
            </a:r>
            <a:r>
              <a:rPr lang="en-US" dirty="0" smtClean="0"/>
              <a:t>).</a:t>
            </a:r>
          </a:p>
          <a:p>
            <a:pPr>
              <a:buSzPct val="110000"/>
              <a:buFont typeface="Arial" pitchFamily="34" charset="0"/>
              <a:buChar char="•"/>
            </a:pPr>
            <a:r>
              <a:rPr lang="en-US" dirty="0" smtClean="0"/>
              <a:t>If </a:t>
            </a:r>
            <a:r>
              <a:rPr lang="en-US" dirty="0"/>
              <a:t>the investor is planning to sell the asset at some point in the future, a resale value must be estimated.</a:t>
            </a:r>
          </a:p>
          <a:p>
            <a:pPr>
              <a:buSzPct val="110000"/>
              <a:buFont typeface="Arial" pitchFamily="34" charset="0"/>
              <a:buChar char="•"/>
            </a:pPr>
            <a:r>
              <a:rPr lang="en-US" dirty="0"/>
              <a:t>The </a:t>
            </a:r>
            <a:r>
              <a:rPr lang="en-US" b="1" i="1" dirty="0"/>
              <a:t>appropriate discount rate </a:t>
            </a:r>
            <a:r>
              <a:rPr lang="en-US" dirty="0"/>
              <a:t>is the return required by investors for cash flow of similar risk.</a:t>
            </a:r>
          </a:p>
          <a:p>
            <a:pPr marL="0" indent="0">
              <a:buNone/>
            </a:pPr>
            <a:endParaRPr lang="en-US" dirty="0"/>
          </a:p>
        </p:txBody>
      </p:sp>
      <p:sp>
        <p:nvSpPr>
          <p:cNvPr id="4" name="Slide Number Placeholder 3"/>
          <p:cNvSpPr>
            <a:spLocks noGrp="1"/>
          </p:cNvSpPr>
          <p:nvPr>
            <p:ph type="sldNum" sz="quarter" idx="12"/>
          </p:nvPr>
        </p:nvSpPr>
        <p:spPr/>
        <p:txBody>
          <a:bodyPr/>
          <a:lstStyle/>
          <a:p>
            <a:fld id="{9860EDB8-5305-433F-BE41-D7A86D811DB3}" type="slidenum">
              <a:rPr lang="en-US" smtClean="0"/>
              <a:t>35</a:t>
            </a:fld>
            <a:endParaRPr lang="en-US"/>
          </a:p>
        </p:txBody>
      </p:sp>
    </p:spTree>
    <p:extLst>
      <p:ext uri="{BB962C8B-B14F-4D97-AF65-F5344CB8AC3E}">
        <p14:creationId xmlns:p14="http://schemas.microsoft.com/office/powerpoint/2010/main" val="2968793706"/>
      </p:ext>
    </p:extLst>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DCF Method</a:t>
            </a:r>
            <a:endParaRPr lang="en-US" dirty="0"/>
          </a:p>
        </p:txBody>
      </p:sp>
      <p:sp>
        <p:nvSpPr>
          <p:cNvPr id="3" name="Content Placeholder 2"/>
          <p:cNvSpPr>
            <a:spLocks noGrp="1"/>
          </p:cNvSpPr>
          <p:nvPr>
            <p:ph idx="1"/>
          </p:nvPr>
        </p:nvSpPr>
        <p:spPr/>
        <p:txBody>
          <a:bodyPr>
            <a:normAutofit/>
          </a:bodyPr>
          <a:lstStyle/>
          <a:p>
            <a:r>
              <a:rPr lang="en-US" sz="2800" dirty="0"/>
              <a:t>What are the inputs required to compute the present value of a property’s cash flows?</a:t>
            </a:r>
          </a:p>
          <a:p>
            <a:pPr marL="801688" lvl="1" indent="-344488"/>
            <a:r>
              <a:rPr lang="en-US" sz="2400" dirty="0"/>
              <a:t>Choose the </a:t>
            </a:r>
            <a:r>
              <a:rPr lang="en-US" sz="2400" b="1" i="1" dirty="0"/>
              <a:t>holding period</a:t>
            </a:r>
          </a:p>
          <a:p>
            <a:pPr marL="801688" lvl="1" indent="-344488"/>
            <a:r>
              <a:rPr lang="en-US" sz="2400" b="1" i="1" dirty="0"/>
              <a:t>Forecast NOIs</a:t>
            </a:r>
            <a:r>
              <a:rPr lang="en-US" sz="2400" dirty="0"/>
              <a:t> throughout the holding period</a:t>
            </a:r>
          </a:p>
          <a:p>
            <a:pPr marL="801688" lvl="1" indent="-344488"/>
            <a:r>
              <a:rPr lang="en-US" sz="2400" dirty="0"/>
              <a:t>Determine the </a:t>
            </a:r>
            <a:r>
              <a:rPr lang="en-US" sz="2400" b="1" i="1" dirty="0"/>
              <a:t>reversion value </a:t>
            </a:r>
            <a:r>
              <a:rPr lang="en-US" sz="2400" dirty="0"/>
              <a:t>of property</a:t>
            </a:r>
          </a:p>
          <a:p>
            <a:pPr marL="801688" lvl="1" indent="-344488"/>
            <a:r>
              <a:rPr lang="en-US" sz="2400" dirty="0"/>
              <a:t>Select an appropriate </a:t>
            </a:r>
            <a:r>
              <a:rPr lang="en-US" sz="2400" b="1" i="1" dirty="0"/>
              <a:t>discount rate </a:t>
            </a:r>
            <a:r>
              <a:rPr lang="en-US" sz="2400" dirty="0"/>
              <a:t>(r) based on risk and return of comparable investments (i.e., market conditions)</a:t>
            </a:r>
          </a:p>
          <a:p>
            <a:endParaRPr lang="en-US" sz="2000" dirty="0"/>
          </a:p>
        </p:txBody>
      </p:sp>
      <p:sp>
        <p:nvSpPr>
          <p:cNvPr id="4" name="Slide Number Placeholder 3"/>
          <p:cNvSpPr>
            <a:spLocks noGrp="1"/>
          </p:cNvSpPr>
          <p:nvPr>
            <p:ph type="sldNum" sz="quarter" idx="12"/>
          </p:nvPr>
        </p:nvSpPr>
        <p:spPr/>
        <p:txBody>
          <a:bodyPr/>
          <a:lstStyle/>
          <a:p>
            <a:fld id="{9860EDB8-5305-433F-BE41-D7A86D811DB3}" type="slidenum">
              <a:rPr lang="en-US" smtClean="0"/>
              <a:t>36</a:t>
            </a:fld>
            <a:endParaRPr lang="en-US"/>
          </a:p>
        </p:txBody>
      </p:sp>
    </p:spTree>
    <p:extLst>
      <p:ext uri="{BB962C8B-B14F-4D97-AF65-F5344CB8AC3E}">
        <p14:creationId xmlns:p14="http://schemas.microsoft.com/office/powerpoint/2010/main" val="1045076881"/>
      </p:ext>
    </p:extLst>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DCF Method</a:t>
            </a:r>
            <a:endParaRPr lang="en-US" dirty="0"/>
          </a:p>
        </p:txBody>
      </p:sp>
      <p:sp>
        <p:nvSpPr>
          <p:cNvPr id="3" name="Content Placeholder 2"/>
          <p:cNvSpPr>
            <a:spLocks noGrp="1"/>
          </p:cNvSpPr>
          <p:nvPr>
            <p:ph idx="1"/>
          </p:nvPr>
        </p:nvSpPr>
        <p:spPr>
          <a:xfrm>
            <a:off x="838201" y="1825625"/>
            <a:ext cx="10515599" cy="2485118"/>
          </a:xfrm>
        </p:spPr>
        <p:txBody>
          <a:bodyPr>
            <a:normAutofit/>
          </a:bodyPr>
          <a:lstStyle/>
          <a:p>
            <a:pPr marL="344488" indent="-344488">
              <a:spcBef>
                <a:spcPts val="1800"/>
              </a:spcBef>
            </a:pPr>
            <a:r>
              <a:rPr lang="en-US" dirty="0"/>
              <a:t>The market value of the subject property today (MV</a:t>
            </a:r>
            <a:r>
              <a:rPr lang="en-US" baseline="-25000" dirty="0"/>
              <a:t>0</a:t>
            </a:r>
            <a:r>
              <a:rPr lang="en-US" dirty="0"/>
              <a:t>) is therefore the sum of discounted future NOIs from the property and the net selling price (NSP) at the end of the investment horizon assumed to last T periods.</a:t>
            </a:r>
          </a:p>
          <a:p>
            <a:pPr marL="344488" indent="-344488">
              <a:spcBef>
                <a:spcPts val="1200"/>
              </a:spcBef>
            </a:pPr>
            <a:r>
              <a:rPr lang="en-US" dirty="0"/>
              <a:t>Again, the calculation should use an appropriate discount rate (</a:t>
            </a:r>
            <a:r>
              <a:rPr lang="en-US" i="1" dirty="0"/>
              <a:t>r</a:t>
            </a:r>
            <a:r>
              <a:rPr lang="en-US" dirty="0"/>
              <a:t>), also referred to as the required rate of return or yield.</a:t>
            </a:r>
          </a:p>
          <a:p>
            <a:pPr marL="0" indent="0">
              <a:buNone/>
            </a:pPr>
            <a:endParaRPr lang="en-US" sz="1800" dirty="0"/>
          </a:p>
        </p:txBody>
      </p:sp>
      <p:sp>
        <p:nvSpPr>
          <p:cNvPr id="4" name="Slide Number Placeholder 3"/>
          <p:cNvSpPr>
            <a:spLocks noGrp="1"/>
          </p:cNvSpPr>
          <p:nvPr>
            <p:ph type="sldNum" sz="quarter" idx="12"/>
          </p:nvPr>
        </p:nvSpPr>
        <p:spPr/>
        <p:txBody>
          <a:bodyPr/>
          <a:lstStyle/>
          <a:p>
            <a:fld id="{9860EDB8-5305-433F-BE41-D7A86D811DB3}" type="slidenum">
              <a:rPr lang="en-US" smtClean="0"/>
              <a:t>37</a:t>
            </a:fld>
            <a:endParaRPr lang="en-US"/>
          </a:p>
        </p:txBody>
      </p:sp>
      <p:graphicFrame>
        <p:nvGraphicFramePr>
          <p:cNvPr id="5" name="Object 4"/>
          <p:cNvGraphicFramePr>
            <a:graphicFrameLocks noChangeAspect="1"/>
          </p:cNvGraphicFramePr>
          <p:nvPr>
            <p:extLst/>
          </p:nvPr>
        </p:nvGraphicFramePr>
        <p:xfrm>
          <a:off x="2743200" y="4953001"/>
          <a:ext cx="4724400" cy="1006511"/>
        </p:xfrm>
        <a:graphic>
          <a:graphicData uri="http://schemas.openxmlformats.org/presentationml/2006/ole">
            <mc:AlternateContent xmlns:mc="http://schemas.openxmlformats.org/markup-compatibility/2006">
              <mc:Choice xmlns:v="urn:schemas-microsoft-com:vml" Requires="v">
                <p:oleObj spid="_x0000_s14415" name="Equation" r:id="rId3" imgW="1358640" imgH="431640" progId="Equation.DSMT4">
                  <p:embed/>
                </p:oleObj>
              </mc:Choice>
              <mc:Fallback>
                <p:oleObj name="Equation" r:id="rId3" imgW="1358640" imgH="431640" progId="Equation.DSMT4">
                  <p:embed/>
                  <p:pic>
                    <p:nvPicPr>
                      <p:cNvPr id="0" name=""/>
                      <p:cNvPicPr>
                        <a:picLocks noChangeAspect="1" noChangeArrowheads="1"/>
                      </p:cNvPicPr>
                      <p:nvPr/>
                    </p:nvPicPr>
                    <p:blipFill>
                      <a:blip r:embed="rId4"/>
                      <a:srcRect/>
                      <a:stretch>
                        <a:fillRect/>
                      </a:stretch>
                    </p:blipFill>
                    <p:spPr bwMode="auto">
                      <a:xfrm>
                        <a:off x="2743200" y="4953001"/>
                        <a:ext cx="4724400" cy="1006511"/>
                      </a:xfrm>
                      <a:prstGeom prst="rect">
                        <a:avLst/>
                      </a:prstGeom>
                      <a:noFill/>
                      <a:extLst/>
                    </p:spPr>
                  </p:pic>
                </p:oleObj>
              </mc:Fallback>
            </mc:AlternateContent>
          </a:graphicData>
        </a:graphic>
      </p:graphicFrame>
      <p:graphicFrame>
        <p:nvGraphicFramePr>
          <p:cNvPr id="6" name="Object 5"/>
          <p:cNvGraphicFramePr>
            <a:graphicFrameLocks noChangeAspect="1"/>
          </p:cNvGraphicFramePr>
          <p:nvPr>
            <p:extLst/>
          </p:nvPr>
        </p:nvGraphicFramePr>
        <p:xfrm>
          <a:off x="2743200" y="4267200"/>
          <a:ext cx="7239000" cy="685800"/>
        </p:xfrm>
        <a:graphic>
          <a:graphicData uri="http://schemas.openxmlformats.org/presentationml/2006/ole">
            <mc:AlternateContent xmlns:mc="http://schemas.openxmlformats.org/markup-compatibility/2006">
              <mc:Choice xmlns:v="urn:schemas-microsoft-com:vml" Requires="v">
                <p:oleObj spid="_x0000_s14416" name="Equation" r:id="rId5" imgW="2095200" imgH="291960" progId="Equation.DSMT4">
                  <p:embed/>
                </p:oleObj>
              </mc:Choice>
              <mc:Fallback>
                <p:oleObj name="Equation" r:id="rId5" imgW="2095200" imgH="291960" progId="Equation.DSMT4">
                  <p:embed/>
                  <p:pic>
                    <p:nvPicPr>
                      <p:cNvPr id="0" name=""/>
                      <p:cNvPicPr>
                        <a:picLocks noChangeAspect="1" noChangeArrowheads="1"/>
                      </p:cNvPicPr>
                      <p:nvPr/>
                    </p:nvPicPr>
                    <p:blipFill>
                      <a:blip r:embed="rId6"/>
                      <a:srcRect/>
                      <a:stretch>
                        <a:fillRect/>
                      </a:stretch>
                    </p:blipFill>
                    <p:spPr bwMode="auto">
                      <a:xfrm>
                        <a:off x="2743200" y="4267200"/>
                        <a:ext cx="7239000" cy="68580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4057840857"/>
      </p:ext>
    </p:extLst>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1315" y="37596"/>
            <a:ext cx="10749367" cy="1208868"/>
          </a:xfrm>
        </p:spPr>
        <p:txBody>
          <a:bodyPr/>
          <a:lstStyle/>
          <a:p>
            <a:r>
              <a:rPr lang="en-US" dirty="0" smtClean="0"/>
              <a:t>DCF Method</a:t>
            </a:r>
            <a:endParaRPr lang="en-US" dirty="0"/>
          </a:p>
        </p:txBody>
      </p:sp>
      <p:sp>
        <p:nvSpPr>
          <p:cNvPr id="3" name="Content Placeholder 2"/>
          <p:cNvSpPr>
            <a:spLocks noGrp="1"/>
          </p:cNvSpPr>
          <p:nvPr>
            <p:ph idx="1"/>
          </p:nvPr>
        </p:nvSpPr>
        <p:spPr>
          <a:xfrm>
            <a:off x="838201" y="1611589"/>
            <a:ext cx="10515599" cy="1131611"/>
          </a:xfrm>
        </p:spPr>
        <p:txBody>
          <a:bodyPr>
            <a:normAutofit lnSpcReduction="10000"/>
          </a:bodyPr>
          <a:lstStyle/>
          <a:p>
            <a:r>
              <a:rPr lang="en-US" sz="2200" dirty="0"/>
              <a:t>If the investor is not planning to sell the property (</a:t>
            </a:r>
            <a:r>
              <a:rPr lang="en-US" sz="2200" b="1" i="1" dirty="0"/>
              <a:t>infinite holding period</a:t>
            </a:r>
            <a:r>
              <a:rPr lang="en-US" sz="2200" dirty="0"/>
              <a:t>), then we have an infinite series of NOIs and NSP is zero. The valuation formula then becomes:</a:t>
            </a:r>
          </a:p>
          <a:p>
            <a:pPr marL="0" indent="0">
              <a:buNone/>
            </a:pPr>
            <a:endParaRPr lang="en-US" dirty="0"/>
          </a:p>
        </p:txBody>
      </p:sp>
      <p:sp>
        <p:nvSpPr>
          <p:cNvPr id="4" name="Slide Number Placeholder 3"/>
          <p:cNvSpPr>
            <a:spLocks noGrp="1"/>
          </p:cNvSpPr>
          <p:nvPr>
            <p:ph type="sldNum" sz="quarter" idx="12"/>
          </p:nvPr>
        </p:nvSpPr>
        <p:spPr/>
        <p:txBody>
          <a:bodyPr/>
          <a:lstStyle/>
          <a:p>
            <a:fld id="{9860EDB8-5305-433F-BE41-D7A86D811DB3}" type="slidenum">
              <a:rPr lang="en-US" smtClean="0"/>
              <a:t>38</a:t>
            </a:fld>
            <a:endParaRPr lang="en-US"/>
          </a:p>
        </p:txBody>
      </p:sp>
      <p:graphicFrame>
        <p:nvGraphicFramePr>
          <p:cNvPr id="7" name="Object 6"/>
          <p:cNvGraphicFramePr>
            <a:graphicFrameLocks noChangeAspect="1"/>
          </p:cNvGraphicFramePr>
          <p:nvPr>
            <p:extLst>
              <p:ext uri="{D42A27DB-BD31-4B8C-83A1-F6EECF244321}">
                <p14:modId xmlns:p14="http://schemas.microsoft.com/office/powerpoint/2010/main" val="842920922"/>
              </p:ext>
            </p:extLst>
          </p:nvPr>
        </p:nvGraphicFramePr>
        <p:xfrm>
          <a:off x="4170129" y="2623009"/>
          <a:ext cx="3095457" cy="953605"/>
        </p:xfrm>
        <a:graphic>
          <a:graphicData uri="http://schemas.openxmlformats.org/presentationml/2006/ole">
            <mc:AlternateContent xmlns:mc="http://schemas.openxmlformats.org/markup-compatibility/2006">
              <mc:Choice xmlns:v="urn:schemas-microsoft-com:vml" Requires="v">
                <p:oleObj spid="_x0000_s15439" name="Equation" r:id="rId3" imgW="939600" imgH="431640" progId="Equation.DSMT4">
                  <p:embed/>
                </p:oleObj>
              </mc:Choice>
              <mc:Fallback>
                <p:oleObj name="Equation" r:id="rId3" imgW="939600" imgH="431640" progId="Equation.DSMT4">
                  <p:embed/>
                  <p:pic>
                    <p:nvPicPr>
                      <p:cNvPr id="0" name=""/>
                      <p:cNvPicPr>
                        <a:picLocks noChangeAspect="1" noChangeArrowheads="1"/>
                      </p:cNvPicPr>
                      <p:nvPr/>
                    </p:nvPicPr>
                    <p:blipFill>
                      <a:blip r:embed="rId4"/>
                      <a:srcRect/>
                      <a:stretch>
                        <a:fillRect/>
                      </a:stretch>
                    </p:blipFill>
                    <p:spPr bwMode="auto">
                      <a:xfrm>
                        <a:off x="4170129" y="2623009"/>
                        <a:ext cx="3095457" cy="953605"/>
                      </a:xfrm>
                      <a:prstGeom prst="rect">
                        <a:avLst/>
                      </a:prstGeom>
                      <a:noFill/>
                      <a:ln>
                        <a:noFill/>
                      </a:ln>
                      <a:extLst/>
                    </p:spPr>
                  </p:pic>
                </p:oleObj>
              </mc:Fallback>
            </mc:AlternateContent>
          </a:graphicData>
        </a:graphic>
      </p:graphicFrame>
      <p:sp>
        <p:nvSpPr>
          <p:cNvPr id="8" name="Content Placeholder 2"/>
          <p:cNvSpPr txBox="1">
            <a:spLocks/>
          </p:cNvSpPr>
          <p:nvPr/>
        </p:nvSpPr>
        <p:spPr>
          <a:xfrm>
            <a:off x="838200" y="3760063"/>
            <a:ext cx="10515599" cy="827971"/>
          </a:xfrm>
          <a:prstGeom prst="rect">
            <a:avLst/>
          </a:prstGeom>
        </p:spPr>
        <p:txBody>
          <a:bodyPr vert="horz" lIns="91440" tIns="45720" rIns="91440" bIns="45720" rtlCol="0">
            <a:normAutofit/>
          </a:bodyPr>
          <a:lstStyle>
            <a:lvl1pPr marL="342900" indent="-342900" algn="l" defTabSz="914400" rtl="0" eaLnBrk="1" latinLnBrk="0" hangingPunct="1">
              <a:lnSpc>
                <a:spcPct val="100000"/>
              </a:lnSpc>
              <a:spcBef>
                <a:spcPts val="600"/>
              </a:spcBef>
              <a:spcAft>
                <a:spcPts val="600"/>
              </a:spcAft>
              <a:buFont typeface="Segoe UI" panose="020B0502040204020203" pitchFamily="34" charset="0"/>
              <a:buChar char="−"/>
              <a:defRPr sz="2400" kern="1200">
                <a:solidFill>
                  <a:schemeClr val="tx1">
                    <a:lumMod val="85000"/>
                    <a:lumOff val="15000"/>
                  </a:schemeClr>
                </a:solidFill>
                <a:latin typeface="+mn-lt"/>
                <a:ea typeface="+mn-ea"/>
                <a:cs typeface="+mn-cs"/>
              </a:defRPr>
            </a:lvl1pPr>
            <a:lvl2pPr marL="685800" indent="-228600" algn="l" defTabSz="914400" rtl="0" eaLnBrk="1" latinLnBrk="0" hangingPunct="1">
              <a:lnSpc>
                <a:spcPct val="100000"/>
              </a:lnSpc>
              <a:spcBef>
                <a:spcPts val="600"/>
              </a:spcBef>
              <a:spcAft>
                <a:spcPts val="600"/>
              </a:spcAft>
              <a:buFont typeface="Arial" panose="020B0604020202020204" pitchFamily="34" charset="0"/>
              <a:buChar char="•"/>
              <a:defRPr sz="2000" kern="1200">
                <a:solidFill>
                  <a:schemeClr val="tx1">
                    <a:lumMod val="85000"/>
                    <a:lumOff val="15000"/>
                  </a:schemeClr>
                </a:solidFill>
                <a:latin typeface="+mn-lt"/>
                <a:ea typeface="+mn-ea"/>
                <a:cs typeface="+mn-cs"/>
              </a:defRPr>
            </a:lvl2pPr>
            <a:lvl3pPr marL="1143000" indent="-228600" algn="l" defTabSz="914400" rtl="0" eaLnBrk="1" latinLnBrk="0" hangingPunct="1">
              <a:lnSpc>
                <a:spcPct val="100000"/>
              </a:lnSpc>
              <a:spcBef>
                <a:spcPts val="600"/>
              </a:spcBef>
              <a:spcAft>
                <a:spcPts val="600"/>
              </a:spcAft>
              <a:buFont typeface="Segoe UI" panose="020B0502040204020203" pitchFamily="34" charset="0"/>
              <a:buChar char="−"/>
              <a:defRPr sz="1800" kern="1200">
                <a:solidFill>
                  <a:schemeClr val="tx1">
                    <a:lumMod val="85000"/>
                    <a:lumOff val="15000"/>
                  </a:schemeClr>
                </a:solidFill>
                <a:latin typeface="+mn-lt"/>
                <a:ea typeface="+mn-ea"/>
                <a:cs typeface="+mn-cs"/>
              </a:defRPr>
            </a:lvl3pPr>
            <a:lvl4pPr marL="1600200" indent="-228600" algn="l" defTabSz="914400" rtl="0" eaLnBrk="1" latinLnBrk="0" hangingPunct="1">
              <a:lnSpc>
                <a:spcPct val="100000"/>
              </a:lnSpc>
              <a:spcBef>
                <a:spcPts val="600"/>
              </a:spcBef>
              <a:spcAft>
                <a:spcPts val="600"/>
              </a:spcAft>
              <a:buFont typeface="Arial" panose="020B0604020202020204" pitchFamily="34" charset="0"/>
              <a:buChar char="•"/>
              <a:defRPr sz="1600" kern="1200">
                <a:solidFill>
                  <a:schemeClr val="tx1">
                    <a:lumMod val="85000"/>
                    <a:lumOff val="15000"/>
                  </a:schemeClr>
                </a:solidFill>
                <a:latin typeface="+mn-lt"/>
                <a:ea typeface="+mn-ea"/>
                <a:cs typeface="+mn-cs"/>
              </a:defRPr>
            </a:lvl4pPr>
            <a:lvl5pPr marL="2057400" indent="-228600" algn="l" defTabSz="914400" rtl="0" eaLnBrk="1" latinLnBrk="0" hangingPunct="1">
              <a:lnSpc>
                <a:spcPct val="100000"/>
              </a:lnSpc>
              <a:spcBef>
                <a:spcPts val="600"/>
              </a:spcBef>
              <a:spcAft>
                <a:spcPts val="600"/>
              </a:spcAft>
              <a:buFont typeface="Segoe UI" panose="020B0502040204020203" pitchFamily="34" charset="0"/>
              <a:buChar char="−"/>
              <a:defRPr sz="1600" kern="1200">
                <a:solidFill>
                  <a:schemeClr val="tx1">
                    <a:lumMod val="85000"/>
                    <a:lumOff val="1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a:buClr>
                <a:schemeClr val="accent6"/>
              </a:buClr>
            </a:pPr>
            <a:r>
              <a:rPr lang="en-US" sz="2200" dirty="0"/>
              <a:t>If </a:t>
            </a:r>
            <a:r>
              <a:rPr lang="en-US" sz="2200" i="1" dirty="0"/>
              <a:t>NOI </a:t>
            </a:r>
            <a:r>
              <a:rPr lang="en-US" sz="2200" dirty="0"/>
              <a:t>is also assumed </a:t>
            </a:r>
            <a:r>
              <a:rPr lang="en-US" sz="2200" i="1" dirty="0"/>
              <a:t>constant</a:t>
            </a:r>
            <a:r>
              <a:rPr lang="en-US" sz="2200" dirty="0"/>
              <a:t> over time (no income growth), then the valuation formula collapses to</a:t>
            </a:r>
            <a:r>
              <a:rPr lang="en-US" sz="2200" dirty="0" smtClean="0"/>
              <a:t>:</a:t>
            </a:r>
            <a:endParaRPr lang="en-US" sz="2200" dirty="0"/>
          </a:p>
        </p:txBody>
      </p:sp>
      <p:graphicFrame>
        <p:nvGraphicFramePr>
          <p:cNvPr id="9" name="Object 8"/>
          <p:cNvGraphicFramePr>
            <a:graphicFrameLocks noChangeAspect="1"/>
          </p:cNvGraphicFramePr>
          <p:nvPr>
            <p:extLst>
              <p:ext uri="{D42A27DB-BD31-4B8C-83A1-F6EECF244321}">
                <p14:modId xmlns:p14="http://schemas.microsoft.com/office/powerpoint/2010/main" val="202411547"/>
              </p:ext>
            </p:extLst>
          </p:nvPr>
        </p:nvGraphicFramePr>
        <p:xfrm>
          <a:off x="4372241" y="4645279"/>
          <a:ext cx="2691231" cy="668329"/>
        </p:xfrm>
        <a:graphic>
          <a:graphicData uri="http://schemas.openxmlformats.org/presentationml/2006/ole">
            <mc:AlternateContent xmlns:mc="http://schemas.openxmlformats.org/markup-compatibility/2006">
              <mc:Choice xmlns:v="urn:schemas-microsoft-com:vml" Requires="v">
                <p:oleObj spid="_x0000_s15440" name="Equation" r:id="rId5" imgW="685800" imgH="253800" progId="Equation.DSMT4">
                  <p:embed/>
                </p:oleObj>
              </mc:Choice>
              <mc:Fallback>
                <p:oleObj name="Equation" r:id="rId5" imgW="685800" imgH="253800" progId="Equation.DSMT4">
                  <p:embed/>
                  <p:pic>
                    <p:nvPicPr>
                      <p:cNvPr id="0" name=""/>
                      <p:cNvPicPr>
                        <a:picLocks noChangeAspect="1" noChangeArrowheads="1"/>
                      </p:cNvPicPr>
                      <p:nvPr/>
                    </p:nvPicPr>
                    <p:blipFill>
                      <a:blip r:embed="rId6"/>
                      <a:srcRect/>
                      <a:stretch>
                        <a:fillRect/>
                      </a:stretch>
                    </p:blipFill>
                    <p:spPr bwMode="auto">
                      <a:xfrm>
                        <a:off x="4372241" y="4645279"/>
                        <a:ext cx="2691231" cy="668329"/>
                      </a:xfrm>
                      <a:prstGeom prst="rect">
                        <a:avLst/>
                      </a:prstGeom>
                      <a:noFill/>
                      <a:ln>
                        <a:noFill/>
                      </a:ln>
                      <a:extLst/>
                    </p:spPr>
                  </p:pic>
                </p:oleObj>
              </mc:Fallback>
            </mc:AlternateContent>
          </a:graphicData>
        </a:graphic>
      </p:graphicFrame>
      <p:sp>
        <p:nvSpPr>
          <p:cNvPr id="10" name="Content Placeholder 2"/>
          <p:cNvSpPr txBox="1">
            <a:spLocks/>
          </p:cNvSpPr>
          <p:nvPr/>
        </p:nvSpPr>
        <p:spPr>
          <a:xfrm>
            <a:off x="838200" y="5483927"/>
            <a:ext cx="10515599" cy="827971"/>
          </a:xfrm>
          <a:prstGeom prst="rect">
            <a:avLst/>
          </a:prstGeom>
        </p:spPr>
        <p:txBody>
          <a:bodyPr vert="horz" lIns="91440" tIns="45720" rIns="91440" bIns="45720" rtlCol="0">
            <a:normAutofit/>
          </a:bodyPr>
          <a:lstStyle>
            <a:lvl1pPr marL="342900" indent="-342900" algn="l" defTabSz="914400" rtl="0" eaLnBrk="1" latinLnBrk="0" hangingPunct="1">
              <a:lnSpc>
                <a:spcPct val="100000"/>
              </a:lnSpc>
              <a:spcBef>
                <a:spcPts val="600"/>
              </a:spcBef>
              <a:spcAft>
                <a:spcPts val="600"/>
              </a:spcAft>
              <a:buFont typeface="Segoe UI" panose="020B0502040204020203" pitchFamily="34" charset="0"/>
              <a:buChar char="−"/>
              <a:defRPr sz="2400" kern="1200">
                <a:solidFill>
                  <a:schemeClr val="tx1">
                    <a:lumMod val="85000"/>
                    <a:lumOff val="15000"/>
                  </a:schemeClr>
                </a:solidFill>
                <a:latin typeface="+mn-lt"/>
                <a:ea typeface="+mn-ea"/>
                <a:cs typeface="+mn-cs"/>
              </a:defRPr>
            </a:lvl1pPr>
            <a:lvl2pPr marL="685800" indent="-228600" algn="l" defTabSz="914400" rtl="0" eaLnBrk="1" latinLnBrk="0" hangingPunct="1">
              <a:lnSpc>
                <a:spcPct val="100000"/>
              </a:lnSpc>
              <a:spcBef>
                <a:spcPts val="600"/>
              </a:spcBef>
              <a:spcAft>
                <a:spcPts val="600"/>
              </a:spcAft>
              <a:buFont typeface="Arial" panose="020B0604020202020204" pitchFamily="34" charset="0"/>
              <a:buChar char="•"/>
              <a:defRPr sz="2000" kern="1200">
                <a:solidFill>
                  <a:schemeClr val="tx1">
                    <a:lumMod val="85000"/>
                    <a:lumOff val="15000"/>
                  </a:schemeClr>
                </a:solidFill>
                <a:latin typeface="+mn-lt"/>
                <a:ea typeface="+mn-ea"/>
                <a:cs typeface="+mn-cs"/>
              </a:defRPr>
            </a:lvl2pPr>
            <a:lvl3pPr marL="1143000" indent="-228600" algn="l" defTabSz="914400" rtl="0" eaLnBrk="1" latinLnBrk="0" hangingPunct="1">
              <a:lnSpc>
                <a:spcPct val="100000"/>
              </a:lnSpc>
              <a:spcBef>
                <a:spcPts val="600"/>
              </a:spcBef>
              <a:spcAft>
                <a:spcPts val="600"/>
              </a:spcAft>
              <a:buFont typeface="Segoe UI" panose="020B0502040204020203" pitchFamily="34" charset="0"/>
              <a:buChar char="−"/>
              <a:defRPr sz="1800" kern="1200">
                <a:solidFill>
                  <a:schemeClr val="tx1">
                    <a:lumMod val="85000"/>
                    <a:lumOff val="15000"/>
                  </a:schemeClr>
                </a:solidFill>
                <a:latin typeface="+mn-lt"/>
                <a:ea typeface="+mn-ea"/>
                <a:cs typeface="+mn-cs"/>
              </a:defRPr>
            </a:lvl3pPr>
            <a:lvl4pPr marL="1600200" indent="-228600" algn="l" defTabSz="914400" rtl="0" eaLnBrk="1" latinLnBrk="0" hangingPunct="1">
              <a:lnSpc>
                <a:spcPct val="100000"/>
              </a:lnSpc>
              <a:spcBef>
                <a:spcPts val="600"/>
              </a:spcBef>
              <a:spcAft>
                <a:spcPts val="600"/>
              </a:spcAft>
              <a:buFont typeface="Arial" panose="020B0604020202020204" pitchFamily="34" charset="0"/>
              <a:buChar char="•"/>
              <a:defRPr sz="1600" kern="1200">
                <a:solidFill>
                  <a:schemeClr val="tx1">
                    <a:lumMod val="85000"/>
                    <a:lumOff val="15000"/>
                  </a:schemeClr>
                </a:solidFill>
                <a:latin typeface="+mn-lt"/>
                <a:ea typeface="+mn-ea"/>
                <a:cs typeface="+mn-cs"/>
              </a:defRPr>
            </a:lvl4pPr>
            <a:lvl5pPr marL="2057400" indent="-228600" algn="l" defTabSz="914400" rtl="0" eaLnBrk="1" latinLnBrk="0" hangingPunct="1">
              <a:lnSpc>
                <a:spcPct val="100000"/>
              </a:lnSpc>
              <a:spcBef>
                <a:spcPts val="600"/>
              </a:spcBef>
              <a:spcAft>
                <a:spcPts val="600"/>
              </a:spcAft>
              <a:buFont typeface="Segoe UI" panose="020B0502040204020203" pitchFamily="34" charset="0"/>
              <a:buChar char="−"/>
              <a:defRPr sz="1600" kern="1200">
                <a:solidFill>
                  <a:schemeClr val="tx1">
                    <a:lumMod val="85000"/>
                    <a:lumOff val="1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a:buClr>
                <a:schemeClr val="accent6"/>
              </a:buClr>
            </a:pPr>
            <a:r>
              <a:rPr lang="en-US" sz="2200" dirty="0"/>
              <a:t>This </a:t>
            </a:r>
            <a:r>
              <a:rPr lang="en-US" sz="2200" b="1" i="1" dirty="0"/>
              <a:t>formula is similar </a:t>
            </a:r>
            <a:r>
              <a:rPr lang="en-US" sz="2200" dirty="0"/>
              <a:t>to that of the </a:t>
            </a:r>
            <a:r>
              <a:rPr lang="en-US" sz="2200" b="1" i="1" dirty="0"/>
              <a:t>cap rate method</a:t>
            </a:r>
            <a:r>
              <a:rPr lang="en-US" sz="2200" dirty="0"/>
              <a:t>. The cap rate method is therefore intuitively sound as long as the underlying assumptions are correct.</a:t>
            </a:r>
          </a:p>
        </p:txBody>
      </p:sp>
    </p:spTree>
    <p:extLst>
      <p:ext uri="{BB962C8B-B14F-4D97-AF65-F5344CB8AC3E}">
        <p14:creationId xmlns:p14="http://schemas.microsoft.com/office/powerpoint/2010/main" val="54566349"/>
      </p:ext>
    </p:extLst>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1315" y="0"/>
            <a:ext cx="10749367" cy="1208868"/>
          </a:xfrm>
        </p:spPr>
        <p:txBody>
          <a:bodyPr/>
          <a:lstStyle/>
          <a:p>
            <a:r>
              <a:rPr lang="en-US" dirty="0" smtClean="0"/>
              <a:t>DCF Method</a:t>
            </a:r>
            <a:endParaRPr lang="en-US" dirty="0"/>
          </a:p>
        </p:txBody>
      </p:sp>
      <p:sp>
        <p:nvSpPr>
          <p:cNvPr id="3" name="Content Placeholder 2"/>
          <p:cNvSpPr>
            <a:spLocks noGrp="1"/>
          </p:cNvSpPr>
          <p:nvPr>
            <p:ph idx="1"/>
          </p:nvPr>
        </p:nvSpPr>
        <p:spPr>
          <a:xfrm>
            <a:off x="838201" y="1790881"/>
            <a:ext cx="10515599" cy="1235661"/>
          </a:xfrm>
        </p:spPr>
        <p:txBody>
          <a:bodyPr>
            <a:normAutofit fontScale="92500" lnSpcReduction="10000"/>
          </a:bodyPr>
          <a:lstStyle/>
          <a:p>
            <a:r>
              <a:rPr lang="en-US" sz="2600" dirty="0">
                <a:solidFill>
                  <a:schemeClr val="tx1"/>
                </a:solidFill>
              </a:rPr>
              <a:t>Assuming the </a:t>
            </a:r>
            <a:r>
              <a:rPr lang="en-US" sz="2600" b="1" i="1" dirty="0">
                <a:solidFill>
                  <a:schemeClr val="tx1"/>
                </a:solidFill>
              </a:rPr>
              <a:t>cash flows </a:t>
            </a:r>
            <a:r>
              <a:rPr lang="en-US" sz="2600" dirty="0">
                <a:solidFill>
                  <a:schemeClr val="tx1"/>
                </a:solidFill>
              </a:rPr>
              <a:t>are perpetually </a:t>
            </a:r>
            <a:r>
              <a:rPr lang="en-US" sz="2600" b="1" i="1" dirty="0">
                <a:solidFill>
                  <a:schemeClr val="tx1"/>
                </a:solidFill>
              </a:rPr>
              <a:t>growing at a constant rate of g </a:t>
            </a:r>
            <a:r>
              <a:rPr lang="en-US" sz="2600" dirty="0">
                <a:solidFill>
                  <a:schemeClr val="tx1"/>
                </a:solidFill>
              </a:rPr>
              <a:t>per year and assuming a discount rate of </a:t>
            </a:r>
            <a:r>
              <a:rPr lang="en-US" sz="2600" i="1" dirty="0">
                <a:solidFill>
                  <a:schemeClr val="tx1"/>
                </a:solidFill>
              </a:rPr>
              <a:t>r, </a:t>
            </a:r>
            <a:r>
              <a:rPr lang="en-US" sz="2600" dirty="0">
                <a:solidFill>
                  <a:schemeClr val="tx1"/>
                </a:solidFill>
              </a:rPr>
              <a:t>with</a:t>
            </a:r>
            <a:r>
              <a:rPr lang="en-US" sz="2600" i="1" dirty="0">
                <a:solidFill>
                  <a:schemeClr val="tx1"/>
                </a:solidFill>
              </a:rPr>
              <a:t> </a:t>
            </a:r>
            <a:r>
              <a:rPr lang="en-US" sz="2600" dirty="0">
                <a:solidFill>
                  <a:schemeClr val="tx1"/>
                </a:solidFill>
              </a:rPr>
              <a:t> g &lt; r, then the valuation formula is:</a:t>
            </a:r>
          </a:p>
          <a:p>
            <a:pPr marL="0" indent="0">
              <a:buNone/>
            </a:pPr>
            <a:endParaRPr lang="en-US" dirty="0"/>
          </a:p>
        </p:txBody>
      </p:sp>
      <p:sp>
        <p:nvSpPr>
          <p:cNvPr id="4" name="Slide Number Placeholder 3"/>
          <p:cNvSpPr>
            <a:spLocks noGrp="1"/>
          </p:cNvSpPr>
          <p:nvPr>
            <p:ph type="sldNum" sz="quarter" idx="12"/>
          </p:nvPr>
        </p:nvSpPr>
        <p:spPr/>
        <p:txBody>
          <a:bodyPr/>
          <a:lstStyle/>
          <a:p>
            <a:fld id="{9860EDB8-5305-433F-BE41-D7A86D811DB3}" type="slidenum">
              <a:rPr lang="en-US" smtClean="0"/>
              <a:t>39</a:t>
            </a:fld>
            <a:endParaRPr lang="en-US"/>
          </a:p>
        </p:txBody>
      </p:sp>
      <p:sp>
        <p:nvSpPr>
          <p:cNvPr id="8" name="Content Placeholder 2"/>
          <p:cNvSpPr txBox="1">
            <a:spLocks/>
          </p:cNvSpPr>
          <p:nvPr/>
        </p:nvSpPr>
        <p:spPr>
          <a:xfrm>
            <a:off x="838201" y="3942625"/>
            <a:ext cx="10515599" cy="2551835"/>
          </a:xfrm>
          <a:prstGeom prst="rect">
            <a:avLst/>
          </a:prstGeom>
        </p:spPr>
        <p:txBody>
          <a:bodyPr vert="horz" lIns="91440" tIns="45720" rIns="91440" bIns="45720" rtlCol="0">
            <a:normAutofit/>
          </a:bodyPr>
          <a:lstStyle>
            <a:lvl1pPr marL="342900" indent="-342900" algn="l" defTabSz="914400" rtl="0" eaLnBrk="1" latinLnBrk="0" hangingPunct="1">
              <a:lnSpc>
                <a:spcPct val="100000"/>
              </a:lnSpc>
              <a:spcBef>
                <a:spcPts val="600"/>
              </a:spcBef>
              <a:spcAft>
                <a:spcPts val="600"/>
              </a:spcAft>
              <a:buFont typeface="Segoe UI" panose="020B0502040204020203" pitchFamily="34" charset="0"/>
              <a:buChar char="−"/>
              <a:defRPr sz="2400" kern="1200">
                <a:solidFill>
                  <a:schemeClr val="tx1">
                    <a:lumMod val="85000"/>
                    <a:lumOff val="15000"/>
                  </a:schemeClr>
                </a:solidFill>
                <a:latin typeface="+mn-lt"/>
                <a:ea typeface="+mn-ea"/>
                <a:cs typeface="+mn-cs"/>
              </a:defRPr>
            </a:lvl1pPr>
            <a:lvl2pPr marL="685800" indent="-228600" algn="l" defTabSz="914400" rtl="0" eaLnBrk="1" latinLnBrk="0" hangingPunct="1">
              <a:lnSpc>
                <a:spcPct val="100000"/>
              </a:lnSpc>
              <a:spcBef>
                <a:spcPts val="600"/>
              </a:spcBef>
              <a:spcAft>
                <a:spcPts val="600"/>
              </a:spcAft>
              <a:buFont typeface="Arial" panose="020B0604020202020204" pitchFamily="34" charset="0"/>
              <a:buChar char="•"/>
              <a:defRPr sz="2000" kern="1200">
                <a:solidFill>
                  <a:schemeClr val="tx1">
                    <a:lumMod val="85000"/>
                    <a:lumOff val="15000"/>
                  </a:schemeClr>
                </a:solidFill>
                <a:latin typeface="+mn-lt"/>
                <a:ea typeface="+mn-ea"/>
                <a:cs typeface="+mn-cs"/>
              </a:defRPr>
            </a:lvl2pPr>
            <a:lvl3pPr marL="1143000" indent="-228600" algn="l" defTabSz="914400" rtl="0" eaLnBrk="1" latinLnBrk="0" hangingPunct="1">
              <a:lnSpc>
                <a:spcPct val="100000"/>
              </a:lnSpc>
              <a:spcBef>
                <a:spcPts val="600"/>
              </a:spcBef>
              <a:spcAft>
                <a:spcPts val="600"/>
              </a:spcAft>
              <a:buFont typeface="Segoe UI" panose="020B0502040204020203" pitchFamily="34" charset="0"/>
              <a:buChar char="−"/>
              <a:defRPr sz="1800" kern="1200">
                <a:solidFill>
                  <a:schemeClr val="tx1">
                    <a:lumMod val="85000"/>
                    <a:lumOff val="15000"/>
                  </a:schemeClr>
                </a:solidFill>
                <a:latin typeface="+mn-lt"/>
                <a:ea typeface="+mn-ea"/>
                <a:cs typeface="+mn-cs"/>
              </a:defRPr>
            </a:lvl3pPr>
            <a:lvl4pPr marL="1600200" indent="-228600" algn="l" defTabSz="914400" rtl="0" eaLnBrk="1" latinLnBrk="0" hangingPunct="1">
              <a:lnSpc>
                <a:spcPct val="100000"/>
              </a:lnSpc>
              <a:spcBef>
                <a:spcPts val="600"/>
              </a:spcBef>
              <a:spcAft>
                <a:spcPts val="600"/>
              </a:spcAft>
              <a:buFont typeface="Arial" panose="020B0604020202020204" pitchFamily="34" charset="0"/>
              <a:buChar char="•"/>
              <a:defRPr sz="1600" kern="1200">
                <a:solidFill>
                  <a:schemeClr val="tx1">
                    <a:lumMod val="85000"/>
                    <a:lumOff val="15000"/>
                  </a:schemeClr>
                </a:solidFill>
                <a:latin typeface="+mn-lt"/>
                <a:ea typeface="+mn-ea"/>
                <a:cs typeface="+mn-cs"/>
              </a:defRPr>
            </a:lvl4pPr>
            <a:lvl5pPr marL="2057400" indent="-228600" algn="l" defTabSz="914400" rtl="0" eaLnBrk="1" latinLnBrk="0" hangingPunct="1">
              <a:lnSpc>
                <a:spcPct val="100000"/>
              </a:lnSpc>
              <a:spcBef>
                <a:spcPts val="600"/>
              </a:spcBef>
              <a:spcAft>
                <a:spcPts val="600"/>
              </a:spcAft>
              <a:buFont typeface="Segoe UI" panose="020B0502040204020203" pitchFamily="34" charset="0"/>
              <a:buChar char="−"/>
              <a:defRPr sz="1600" kern="1200">
                <a:solidFill>
                  <a:schemeClr val="tx1">
                    <a:lumMod val="85000"/>
                    <a:lumOff val="1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344488" indent="-344488">
              <a:lnSpc>
                <a:spcPct val="90000"/>
              </a:lnSpc>
              <a:buClr>
                <a:schemeClr val="accent6"/>
              </a:buClr>
            </a:pPr>
            <a:r>
              <a:rPr lang="en-US" dirty="0"/>
              <a:t>This formula </a:t>
            </a:r>
            <a:r>
              <a:rPr lang="en-US" b="1" i="1" dirty="0"/>
              <a:t>gives</a:t>
            </a:r>
            <a:r>
              <a:rPr lang="en-US" dirty="0"/>
              <a:t> a more </a:t>
            </a:r>
            <a:r>
              <a:rPr lang="en-US" b="1" i="1" dirty="0"/>
              <a:t>general interpretation</a:t>
            </a:r>
            <a:r>
              <a:rPr lang="en-US" dirty="0"/>
              <a:t> of property </a:t>
            </a:r>
            <a:r>
              <a:rPr lang="en-US" b="1" i="1" dirty="0"/>
              <a:t>cap </a:t>
            </a:r>
            <a:r>
              <a:rPr lang="en-US" b="1" i="1" dirty="0" smtClean="0"/>
              <a:t>rates </a:t>
            </a:r>
            <a:r>
              <a:rPr lang="en-US" dirty="0" smtClean="0"/>
              <a:t>(</a:t>
            </a:r>
            <a:r>
              <a:rPr lang="en-US" i="1" dirty="0" smtClean="0"/>
              <a:t>R</a:t>
            </a:r>
            <a:r>
              <a:rPr lang="en-US" dirty="0" smtClean="0"/>
              <a:t>) as: </a:t>
            </a:r>
          </a:p>
          <a:p>
            <a:pPr marL="0" indent="0" algn="ctr">
              <a:lnSpc>
                <a:spcPct val="90000"/>
              </a:lnSpc>
              <a:buClr>
                <a:schemeClr val="accent6"/>
              </a:buClr>
              <a:buNone/>
            </a:pPr>
            <a:r>
              <a:rPr lang="en-US" b="1" i="1" dirty="0" smtClean="0"/>
              <a:t>R = r - g</a:t>
            </a:r>
          </a:p>
          <a:p>
            <a:pPr>
              <a:lnSpc>
                <a:spcPct val="90000"/>
              </a:lnSpc>
            </a:pPr>
            <a:r>
              <a:rPr lang="en-US" dirty="0" smtClean="0"/>
              <a:t>Cap </a:t>
            </a:r>
            <a:r>
              <a:rPr lang="en-US" dirty="0"/>
              <a:t>rates are approximately equal to required rate of return less real income (rent) growth rate</a:t>
            </a:r>
            <a:r>
              <a:rPr lang="en-US" i="1" dirty="0"/>
              <a:t>.</a:t>
            </a:r>
          </a:p>
        </p:txBody>
      </p:sp>
      <p:graphicFrame>
        <p:nvGraphicFramePr>
          <p:cNvPr id="11" name="Object 10"/>
          <p:cNvGraphicFramePr>
            <a:graphicFrameLocks noChangeAspect="1"/>
          </p:cNvGraphicFramePr>
          <p:nvPr>
            <p:extLst>
              <p:ext uri="{D42A27DB-BD31-4B8C-83A1-F6EECF244321}">
                <p14:modId xmlns:p14="http://schemas.microsoft.com/office/powerpoint/2010/main" val="1276511216"/>
              </p:ext>
            </p:extLst>
          </p:nvPr>
        </p:nvGraphicFramePr>
        <p:xfrm>
          <a:off x="4696400" y="3026542"/>
          <a:ext cx="2799196" cy="729847"/>
        </p:xfrm>
        <a:graphic>
          <a:graphicData uri="http://schemas.openxmlformats.org/presentationml/2006/ole">
            <mc:AlternateContent xmlns:mc="http://schemas.openxmlformats.org/markup-compatibility/2006">
              <mc:Choice xmlns:v="urn:schemas-microsoft-com:vml" Requires="v">
                <p:oleObj spid="_x0000_s16423" name="Equation" r:id="rId3" imgW="685800" imgH="266400" progId="Equation.DSMT4">
                  <p:embed/>
                </p:oleObj>
              </mc:Choice>
              <mc:Fallback>
                <p:oleObj name="Equation" r:id="rId3" imgW="685800" imgH="266400" progId="Equation.DSMT4">
                  <p:embed/>
                  <p:pic>
                    <p:nvPicPr>
                      <p:cNvPr id="0" name=""/>
                      <p:cNvPicPr>
                        <a:picLocks noChangeAspect="1" noChangeArrowheads="1"/>
                      </p:cNvPicPr>
                      <p:nvPr/>
                    </p:nvPicPr>
                    <p:blipFill>
                      <a:blip r:embed="rId4"/>
                      <a:srcRect/>
                      <a:stretch>
                        <a:fillRect/>
                      </a:stretch>
                    </p:blipFill>
                    <p:spPr bwMode="auto">
                      <a:xfrm>
                        <a:off x="4696400" y="3026542"/>
                        <a:ext cx="2799196" cy="729847"/>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40276778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3" presetClass="entr" presetSubtype="10" fill="hold" nodeType="withEffect">
                                  <p:stCondLst>
                                    <p:cond delay="0"/>
                                  </p:stCondLst>
                                  <p:childTnLst>
                                    <p:set>
                                      <p:cBhvr>
                                        <p:cTn id="8" dur="1" fill="hold">
                                          <p:stCondLst>
                                            <p:cond delay="0"/>
                                          </p:stCondLst>
                                        </p:cTn>
                                        <p:tgtEl>
                                          <p:spTgt spid="11"/>
                                        </p:tgtEl>
                                        <p:attrNameLst>
                                          <p:attrName>style.visibility</p:attrName>
                                        </p:attrNameLst>
                                      </p:cBhvr>
                                      <p:to>
                                        <p:strVal val="visible"/>
                                      </p:to>
                                    </p:set>
                                    <p:animEffect transition="in" filter="blinds(horizontal)">
                                      <p:cBhvr>
                                        <p:cTn id="9" dur="500"/>
                                        <p:tgtEl>
                                          <p:spTgt spid="11"/>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8">
                                            <p:txEl>
                                              <p:pRg st="0" end="0"/>
                                            </p:txEl>
                                          </p:spTgt>
                                        </p:tgtEl>
                                        <p:attrNameLst>
                                          <p:attrName>style.visibility</p:attrName>
                                        </p:attrNameLst>
                                      </p:cBhvr>
                                      <p:to>
                                        <p:strVal val="visible"/>
                                      </p:to>
                                    </p:set>
                                  </p:childTnLst>
                                </p:cTn>
                              </p:par>
                              <p:par>
                                <p:cTn id="14" presetID="1" presetClass="entr" presetSubtype="0" fill="hold" nodeType="withEffect">
                                  <p:stCondLst>
                                    <p:cond delay="0"/>
                                  </p:stCondLst>
                                  <p:childTnLst>
                                    <p:set>
                                      <p:cBhvr>
                                        <p:cTn id="15"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Market Value?</a:t>
            </a:r>
            <a:endParaRPr lang="en-US" dirty="0"/>
          </a:p>
        </p:txBody>
      </p:sp>
      <p:sp>
        <p:nvSpPr>
          <p:cNvPr id="3" name="Content Placeholder 2"/>
          <p:cNvSpPr>
            <a:spLocks noGrp="1"/>
          </p:cNvSpPr>
          <p:nvPr>
            <p:ph idx="1"/>
          </p:nvPr>
        </p:nvSpPr>
        <p:spPr/>
        <p:txBody>
          <a:bodyPr/>
          <a:lstStyle/>
          <a:p>
            <a:pPr marL="290513" indent="-290513">
              <a:lnSpc>
                <a:spcPct val="80000"/>
              </a:lnSpc>
            </a:pPr>
            <a:r>
              <a:rPr lang="en-US" sz="2600" dirty="0"/>
              <a:t>Generally, the market value of a property refers to an</a:t>
            </a:r>
            <a:r>
              <a:rPr lang="en-US" sz="2600" i="1" dirty="0"/>
              <a:t> </a:t>
            </a:r>
            <a:r>
              <a:rPr lang="en-US" sz="2600" b="1" i="1" dirty="0"/>
              <a:t>estimate of the property’s worth </a:t>
            </a:r>
            <a:r>
              <a:rPr lang="en-US" sz="2600" dirty="0"/>
              <a:t>under normal or typical conditions.</a:t>
            </a:r>
          </a:p>
          <a:p>
            <a:pPr marL="285750" indent="-285750">
              <a:lnSpc>
                <a:spcPct val="80000"/>
              </a:lnSpc>
              <a:spcBef>
                <a:spcPts val="1200"/>
              </a:spcBef>
            </a:pPr>
            <a:r>
              <a:rPr lang="en-US" sz="2600" dirty="0"/>
              <a:t>Valuation is the primary consideration before any other questions can be raised.</a:t>
            </a:r>
          </a:p>
          <a:p>
            <a:pPr marL="285750" indent="-285750">
              <a:lnSpc>
                <a:spcPct val="80000"/>
              </a:lnSpc>
              <a:spcBef>
                <a:spcPts val="1200"/>
              </a:spcBef>
            </a:pPr>
            <a:r>
              <a:rPr lang="en-US" sz="2600" dirty="0"/>
              <a:t>Knowing what a real estate asset is worth is necessary before making any other decision related to the land and/or buildings.</a:t>
            </a:r>
          </a:p>
          <a:p>
            <a:pPr marL="1090613" lvl="1" indent="-290513">
              <a:lnSpc>
                <a:spcPct val="80000"/>
              </a:lnSpc>
              <a:spcAft>
                <a:spcPts val="0"/>
              </a:spcAft>
            </a:pPr>
            <a:r>
              <a:rPr lang="en-US" sz="2200" dirty="0"/>
              <a:t>Investment decision</a:t>
            </a:r>
          </a:p>
          <a:p>
            <a:pPr marL="1090613" lvl="1" indent="-290513">
              <a:lnSpc>
                <a:spcPct val="80000"/>
              </a:lnSpc>
              <a:spcAft>
                <a:spcPts val="0"/>
              </a:spcAft>
            </a:pPr>
            <a:r>
              <a:rPr lang="en-US" sz="2200" dirty="0"/>
              <a:t>Financing decision</a:t>
            </a:r>
          </a:p>
          <a:p>
            <a:pPr marL="1090613" lvl="1" indent="-290513">
              <a:lnSpc>
                <a:spcPct val="80000"/>
              </a:lnSpc>
              <a:spcAft>
                <a:spcPts val="0"/>
              </a:spcAft>
            </a:pPr>
            <a:r>
              <a:rPr lang="en-US" sz="2200" dirty="0"/>
              <a:t>Operating decision</a:t>
            </a:r>
          </a:p>
          <a:p>
            <a:pPr marL="1090613" lvl="1" indent="-290513">
              <a:lnSpc>
                <a:spcPct val="80000"/>
              </a:lnSpc>
              <a:spcAft>
                <a:spcPts val="0"/>
              </a:spcAft>
            </a:pPr>
            <a:r>
              <a:rPr lang="en-US" sz="2200" dirty="0"/>
              <a:t>Disposal</a:t>
            </a:r>
          </a:p>
          <a:p>
            <a:pPr marL="1090613" lvl="1" indent="-290513">
              <a:lnSpc>
                <a:spcPct val="80000"/>
              </a:lnSpc>
              <a:spcAft>
                <a:spcPts val="0"/>
              </a:spcAft>
            </a:pPr>
            <a:r>
              <a:rPr lang="en-US" sz="2200" dirty="0"/>
              <a:t>Redevelopment</a:t>
            </a:r>
          </a:p>
          <a:p>
            <a:endParaRPr lang="en-US" dirty="0"/>
          </a:p>
        </p:txBody>
      </p:sp>
      <p:sp>
        <p:nvSpPr>
          <p:cNvPr id="4" name="Slide Number Placeholder 3"/>
          <p:cNvSpPr>
            <a:spLocks noGrp="1"/>
          </p:cNvSpPr>
          <p:nvPr>
            <p:ph type="sldNum" sz="quarter" idx="12"/>
          </p:nvPr>
        </p:nvSpPr>
        <p:spPr/>
        <p:txBody>
          <a:bodyPr/>
          <a:lstStyle/>
          <a:p>
            <a:fld id="{9860EDB8-5305-433F-BE41-D7A86D811DB3}" type="slidenum">
              <a:rPr lang="en-US" smtClean="0"/>
              <a:t>4</a:t>
            </a:fld>
            <a:endParaRPr lang="en-US"/>
          </a:p>
        </p:txBody>
      </p:sp>
    </p:spTree>
    <p:extLst>
      <p:ext uri="{BB962C8B-B14F-4D97-AF65-F5344CB8AC3E}">
        <p14:creationId xmlns:p14="http://schemas.microsoft.com/office/powerpoint/2010/main" val="272634517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1315" y="0"/>
            <a:ext cx="10749367" cy="1208868"/>
          </a:xfrm>
        </p:spPr>
        <p:txBody>
          <a:bodyPr/>
          <a:lstStyle/>
          <a:p>
            <a:r>
              <a:rPr lang="en-US" dirty="0"/>
              <a:t>DCF – Reversion Cash Flow</a:t>
            </a:r>
          </a:p>
        </p:txBody>
      </p:sp>
      <p:sp>
        <p:nvSpPr>
          <p:cNvPr id="3" name="Content Placeholder 2"/>
          <p:cNvSpPr>
            <a:spLocks noGrp="1"/>
          </p:cNvSpPr>
          <p:nvPr>
            <p:ph idx="1"/>
          </p:nvPr>
        </p:nvSpPr>
        <p:spPr>
          <a:xfrm>
            <a:off x="838201" y="1790881"/>
            <a:ext cx="10515599" cy="1910262"/>
          </a:xfrm>
        </p:spPr>
        <p:txBody>
          <a:bodyPr>
            <a:normAutofit fontScale="92500" lnSpcReduction="10000"/>
          </a:bodyPr>
          <a:lstStyle/>
          <a:p>
            <a:pPr marL="404813" indent="-404813"/>
            <a:r>
              <a:rPr lang="en-US" sz="2800" dirty="0"/>
              <a:t>But we still need to estimate the </a:t>
            </a:r>
            <a:r>
              <a:rPr lang="en-US" sz="2800" b="1" i="1" dirty="0"/>
              <a:t>cash flow from the disposal of the property </a:t>
            </a:r>
            <a:r>
              <a:rPr lang="en-US" sz="2800" dirty="0"/>
              <a:t>(i.e., </a:t>
            </a:r>
            <a:r>
              <a:rPr lang="en-US" sz="2800" i="1" dirty="0"/>
              <a:t>NSP</a:t>
            </a:r>
            <a:r>
              <a:rPr lang="en-US" sz="2800" dirty="0"/>
              <a:t>), unless we assume that the property will not be sold.</a:t>
            </a:r>
          </a:p>
          <a:p>
            <a:pPr marL="404813" indent="-404813">
              <a:spcBef>
                <a:spcPts val="1800"/>
              </a:spcBef>
            </a:pPr>
            <a:r>
              <a:rPr lang="en-US" sz="2800" dirty="0"/>
              <a:t>Remember,</a:t>
            </a:r>
          </a:p>
          <a:p>
            <a:pPr marL="0" indent="0">
              <a:buNone/>
            </a:pPr>
            <a:endParaRPr lang="en-US" dirty="0"/>
          </a:p>
        </p:txBody>
      </p:sp>
      <p:sp>
        <p:nvSpPr>
          <p:cNvPr id="4" name="Slide Number Placeholder 3"/>
          <p:cNvSpPr>
            <a:spLocks noGrp="1"/>
          </p:cNvSpPr>
          <p:nvPr>
            <p:ph type="sldNum" sz="quarter" idx="12"/>
          </p:nvPr>
        </p:nvSpPr>
        <p:spPr/>
        <p:txBody>
          <a:bodyPr/>
          <a:lstStyle/>
          <a:p>
            <a:fld id="{9860EDB8-5305-433F-BE41-D7A86D811DB3}" type="slidenum">
              <a:rPr lang="en-US" smtClean="0"/>
              <a:t>40</a:t>
            </a:fld>
            <a:endParaRPr lang="en-US"/>
          </a:p>
        </p:txBody>
      </p:sp>
      <p:sp>
        <p:nvSpPr>
          <p:cNvPr id="8" name="Content Placeholder 2"/>
          <p:cNvSpPr txBox="1">
            <a:spLocks/>
          </p:cNvSpPr>
          <p:nvPr/>
        </p:nvSpPr>
        <p:spPr>
          <a:xfrm>
            <a:off x="838201" y="5181600"/>
            <a:ext cx="10515599" cy="1130298"/>
          </a:xfrm>
          <a:prstGeom prst="rect">
            <a:avLst/>
          </a:prstGeom>
        </p:spPr>
        <p:txBody>
          <a:bodyPr vert="horz" lIns="91440" tIns="45720" rIns="91440" bIns="45720" rtlCol="0">
            <a:normAutofit/>
          </a:bodyPr>
          <a:lstStyle>
            <a:lvl1pPr marL="342900" indent="-342900" algn="l" defTabSz="914400" rtl="0" eaLnBrk="1" latinLnBrk="0" hangingPunct="1">
              <a:lnSpc>
                <a:spcPct val="100000"/>
              </a:lnSpc>
              <a:spcBef>
                <a:spcPts val="600"/>
              </a:spcBef>
              <a:spcAft>
                <a:spcPts val="600"/>
              </a:spcAft>
              <a:buFont typeface="Segoe UI" panose="020B0502040204020203" pitchFamily="34" charset="0"/>
              <a:buChar char="−"/>
              <a:defRPr sz="2400" kern="1200">
                <a:solidFill>
                  <a:schemeClr val="tx1">
                    <a:lumMod val="85000"/>
                    <a:lumOff val="15000"/>
                  </a:schemeClr>
                </a:solidFill>
                <a:latin typeface="+mn-lt"/>
                <a:ea typeface="+mn-ea"/>
                <a:cs typeface="+mn-cs"/>
              </a:defRPr>
            </a:lvl1pPr>
            <a:lvl2pPr marL="685800" indent="-228600" algn="l" defTabSz="914400" rtl="0" eaLnBrk="1" latinLnBrk="0" hangingPunct="1">
              <a:lnSpc>
                <a:spcPct val="100000"/>
              </a:lnSpc>
              <a:spcBef>
                <a:spcPts val="600"/>
              </a:spcBef>
              <a:spcAft>
                <a:spcPts val="600"/>
              </a:spcAft>
              <a:buFont typeface="Arial" panose="020B0604020202020204" pitchFamily="34" charset="0"/>
              <a:buChar char="•"/>
              <a:defRPr sz="2000" kern="1200">
                <a:solidFill>
                  <a:schemeClr val="tx1">
                    <a:lumMod val="85000"/>
                    <a:lumOff val="15000"/>
                  </a:schemeClr>
                </a:solidFill>
                <a:latin typeface="+mn-lt"/>
                <a:ea typeface="+mn-ea"/>
                <a:cs typeface="+mn-cs"/>
              </a:defRPr>
            </a:lvl2pPr>
            <a:lvl3pPr marL="1143000" indent="-228600" algn="l" defTabSz="914400" rtl="0" eaLnBrk="1" latinLnBrk="0" hangingPunct="1">
              <a:lnSpc>
                <a:spcPct val="100000"/>
              </a:lnSpc>
              <a:spcBef>
                <a:spcPts val="600"/>
              </a:spcBef>
              <a:spcAft>
                <a:spcPts val="600"/>
              </a:spcAft>
              <a:buFont typeface="Segoe UI" panose="020B0502040204020203" pitchFamily="34" charset="0"/>
              <a:buChar char="−"/>
              <a:defRPr sz="1800" kern="1200">
                <a:solidFill>
                  <a:schemeClr val="tx1">
                    <a:lumMod val="85000"/>
                    <a:lumOff val="15000"/>
                  </a:schemeClr>
                </a:solidFill>
                <a:latin typeface="+mn-lt"/>
                <a:ea typeface="+mn-ea"/>
                <a:cs typeface="+mn-cs"/>
              </a:defRPr>
            </a:lvl3pPr>
            <a:lvl4pPr marL="1600200" indent="-228600" algn="l" defTabSz="914400" rtl="0" eaLnBrk="1" latinLnBrk="0" hangingPunct="1">
              <a:lnSpc>
                <a:spcPct val="100000"/>
              </a:lnSpc>
              <a:spcBef>
                <a:spcPts val="600"/>
              </a:spcBef>
              <a:spcAft>
                <a:spcPts val="600"/>
              </a:spcAft>
              <a:buFont typeface="Arial" panose="020B0604020202020204" pitchFamily="34" charset="0"/>
              <a:buChar char="•"/>
              <a:defRPr sz="1600" kern="1200">
                <a:solidFill>
                  <a:schemeClr val="tx1">
                    <a:lumMod val="85000"/>
                    <a:lumOff val="15000"/>
                  </a:schemeClr>
                </a:solidFill>
                <a:latin typeface="+mn-lt"/>
                <a:ea typeface="+mn-ea"/>
                <a:cs typeface="+mn-cs"/>
              </a:defRPr>
            </a:lvl4pPr>
            <a:lvl5pPr marL="2057400" indent="-228600" algn="l" defTabSz="914400" rtl="0" eaLnBrk="1" latinLnBrk="0" hangingPunct="1">
              <a:lnSpc>
                <a:spcPct val="100000"/>
              </a:lnSpc>
              <a:spcBef>
                <a:spcPts val="600"/>
              </a:spcBef>
              <a:spcAft>
                <a:spcPts val="600"/>
              </a:spcAft>
              <a:buFont typeface="Segoe UI" panose="020B0502040204020203" pitchFamily="34" charset="0"/>
              <a:buChar char="−"/>
              <a:defRPr sz="1600" kern="1200">
                <a:solidFill>
                  <a:schemeClr val="tx1">
                    <a:lumMod val="85000"/>
                    <a:lumOff val="1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404813" indent="-404813">
              <a:spcBef>
                <a:spcPts val="1200"/>
              </a:spcBef>
            </a:pPr>
            <a:r>
              <a:rPr lang="en-US" sz="2600" dirty="0"/>
              <a:t>The final year cash flow  at the end of period </a:t>
            </a:r>
            <a:r>
              <a:rPr lang="en-US" sz="2600" i="1" dirty="0"/>
              <a:t>T</a:t>
            </a:r>
            <a:r>
              <a:rPr lang="en-US" sz="2600" dirty="0"/>
              <a:t> is composed of that year’s </a:t>
            </a:r>
            <a:r>
              <a:rPr lang="en-US" sz="2600" i="1" dirty="0"/>
              <a:t>NOI</a:t>
            </a:r>
            <a:r>
              <a:rPr lang="en-US" sz="2600" dirty="0"/>
              <a:t> and the net sale price.</a:t>
            </a:r>
          </a:p>
        </p:txBody>
      </p:sp>
      <p:graphicFrame>
        <p:nvGraphicFramePr>
          <p:cNvPr id="7" name="Object 6"/>
          <p:cNvGraphicFramePr>
            <a:graphicFrameLocks noChangeAspect="1"/>
          </p:cNvGraphicFramePr>
          <p:nvPr>
            <p:extLst>
              <p:ext uri="{D42A27DB-BD31-4B8C-83A1-F6EECF244321}">
                <p14:modId xmlns:p14="http://schemas.microsoft.com/office/powerpoint/2010/main" val="2241487663"/>
              </p:ext>
            </p:extLst>
          </p:nvPr>
        </p:nvGraphicFramePr>
        <p:xfrm>
          <a:off x="3152032" y="3574710"/>
          <a:ext cx="5887932" cy="1254351"/>
        </p:xfrm>
        <a:graphic>
          <a:graphicData uri="http://schemas.openxmlformats.org/presentationml/2006/ole">
            <mc:AlternateContent xmlns:mc="http://schemas.openxmlformats.org/markup-compatibility/2006">
              <mc:Choice xmlns:v="urn:schemas-microsoft-com:vml" Requires="v">
                <p:oleObj spid="_x0000_s17446" name="Equation" r:id="rId3" imgW="1358640" imgH="431640" progId="Equation.DSMT4">
                  <p:embed/>
                </p:oleObj>
              </mc:Choice>
              <mc:Fallback>
                <p:oleObj name="Equation" r:id="rId3" imgW="1358640" imgH="43164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52032" y="3574710"/>
                        <a:ext cx="5887932" cy="1254351"/>
                      </a:xfrm>
                      <a:prstGeom prst="rect">
                        <a:avLst/>
                      </a:prstGeom>
                      <a:noFill/>
                      <a:ln>
                        <a:noFill/>
                      </a:ln>
                      <a:extLst/>
                    </p:spPr>
                  </p:pic>
                </p:oleObj>
              </mc:Fallback>
            </mc:AlternateContent>
          </a:graphicData>
        </a:graphic>
      </p:graphicFrame>
    </p:spTree>
    <p:extLst>
      <p:ext uri="{BB962C8B-B14F-4D97-AF65-F5344CB8AC3E}">
        <p14:creationId xmlns:p14="http://schemas.microsoft.com/office/powerpoint/2010/main" val="343308956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DCF – Reversion Cash Flow</a:t>
            </a:r>
            <a:endParaRPr lang="en-US" dirty="0"/>
          </a:p>
        </p:txBody>
      </p:sp>
      <p:sp>
        <p:nvSpPr>
          <p:cNvPr id="3" name="Content Placeholder 2"/>
          <p:cNvSpPr>
            <a:spLocks noGrp="1"/>
          </p:cNvSpPr>
          <p:nvPr>
            <p:ph idx="1"/>
          </p:nvPr>
        </p:nvSpPr>
        <p:spPr/>
        <p:txBody>
          <a:bodyPr>
            <a:noAutofit/>
          </a:bodyPr>
          <a:lstStyle/>
          <a:p>
            <a:pPr>
              <a:spcBef>
                <a:spcPts val="1800"/>
              </a:spcBef>
            </a:pPr>
            <a:r>
              <a:rPr lang="en-US" sz="2600" dirty="0"/>
              <a:t>NSP is the expected sale price at the disposal of the property at the end of period </a:t>
            </a:r>
            <a:r>
              <a:rPr lang="en-US" sz="2600" dirty="0" smtClean="0"/>
              <a:t>T (SP) </a:t>
            </a:r>
            <a:r>
              <a:rPr lang="en-US" sz="2600" dirty="0"/>
              <a:t>less any selling expenses (e.g., fees and commissions)</a:t>
            </a:r>
          </a:p>
          <a:p>
            <a:r>
              <a:rPr lang="en-US" sz="2600" dirty="0"/>
              <a:t>The easiest way to compute the expected sale price (</a:t>
            </a:r>
            <a:r>
              <a:rPr lang="en-US" sz="2600" i="1" dirty="0"/>
              <a:t>SP</a:t>
            </a:r>
            <a:r>
              <a:rPr lang="en-US" sz="2600" i="1" baseline="-25000" dirty="0"/>
              <a:t>T</a:t>
            </a:r>
            <a:r>
              <a:rPr lang="en-US" sz="2600" dirty="0"/>
              <a:t>) is to </a:t>
            </a:r>
            <a:r>
              <a:rPr lang="en-US" sz="2600" b="1" i="1" dirty="0"/>
              <a:t>apply the cap rate method to NOI at the end of period T+1 </a:t>
            </a:r>
            <a:r>
              <a:rPr lang="en-US" sz="2600" dirty="0"/>
              <a:t>as follows.</a:t>
            </a:r>
          </a:p>
          <a:p>
            <a:pPr marL="0" indent="0" algn="ctr">
              <a:spcBef>
                <a:spcPts val="1200"/>
              </a:spcBef>
              <a:buNone/>
            </a:pPr>
            <a:r>
              <a:rPr lang="en-US" sz="2600" b="1" i="1" dirty="0"/>
              <a:t>SP</a:t>
            </a:r>
            <a:r>
              <a:rPr lang="en-US" sz="2600" b="1" i="1" baseline="-25000" dirty="0"/>
              <a:t>T</a:t>
            </a:r>
            <a:r>
              <a:rPr lang="en-US" sz="2600" b="1" i="1" dirty="0"/>
              <a:t> = NOI</a:t>
            </a:r>
            <a:r>
              <a:rPr lang="en-US" sz="2600" b="1" i="1" baseline="-25000" dirty="0"/>
              <a:t>T+1 </a:t>
            </a:r>
            <a:r>
              <a:rPr lang="en-US" sz="2600" b="1" i="1" dirty="0"/>
              <a:t>/ R</a:t>
            </a:r>
          </a:p>
          <a:p>
            <a:r>
              <a:rPr lang="en-US" sz="2600" dirty="0"/>
              <a:t>But the relevant cap rate here is the expected going-out cap rate at the end of year </a:t>
            </a:r>
            <a:r>
              <a:rPr lang="en-US" sz="2600" i="1" dirty="0"/>
              <a:t>T</a:t>
            </a:r>
            <a:r>
              <a:rPr lang="en-US" sz="2600" dirty="0"/>
              <a:t>.</a:t>
            </a:r>
          </a:p>
          <a:p>
            <a:r>
              <a:rPr lang="en-US" sz="2600" dirty="0"/>
              <a:t>The challenge is to </a:t>
            </a:r>
            <a:r>
              <a:rPr lang="en-US" sz="2600" b="1" i="1" dirty="0"/>
              <a:t>estimate going-out cap rate</a:t>
            </a:r>
            <a:r>
              <a:rPr lang="en-US" sz="2600" dirty="0" smtClean="0"/>
              <a:t>.</a:t>
            </a:r>
            <a:endParaRPr lang="en-US" sz="2600" dirty="0"/>
          </a:p>
        </p:txBody>
      </p:sp>
      <p:sp>
        <p:nvSpPr>
          <p:cNvPr id="4" name="Slide Number Placeholder 3"/>
          <p:cNvSpPr>
            <a:spLocks noGrp="1"/>
          </p:cNvSpPr>
          <p:nvPr>
            <p:ph type="sldNum" sz="quarter" idx="12"/>
          </p:nvPr>
        </p:nvSpPr>
        <p:spPr/>
        <p:txBody>
          <a:bodyPr/>
          <a:lstStyle/>
          <a:p>
            <a:fld id="{9860EDB8-5305-433F-BE41-D7A86D811DB3}" type="slidenum">
              <a:rPr lang="en-US" smtClean="0"/>
              <a:t>41</a:t>
            </a:fld>
            <a:endParaRPr lang="en-US"/>
          </a:p>
        </p:txBody>
      </p:sp>
    </p:spTree>
    <p:extLst>
      <p:ext uri="{BB962C8B-B14F-4D97-AF65-F5344CB8AC3E}">
        <p14:creationId xmlns:p14="http://schemas.microsoft.com/office/powerpoint/2010/main" val="1130501347"/>
      </p:ext>
    </p:extLst>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DCF Example 1</a:t>
            </a:r>
            <a:endParaRPr lang="en-US" dirty="0"/>
          </a:p>
        </p:txBody>
      </p:sp>
      <p:sp>
        <p:nvSpPr>
          <p:cNvPr id="3" name="Content Placeholder 2"/>
          <p:cNvSpPr>
            <a:spLocks noGrp="1"/>
          </p:cNvSpPr>
          <p:nvPr>
            <p:ph idx="1"/>
          </p:nvPr>
        </p:nvSpPr>
        <p:spPr/>
        <p:txBody>
          <a:bodyPr/>
          <a:lstStyle/>
          <a:p>
            <a:pPr marL="0" indent="0">
              <a:buNone/>
            </a:pPr>
            <a:r>
              <a:rPr lang="en-US" dirty="0"/>
              <a:t>The subject property is an office building with a single lease.  The asking price is $13,453,000. Suppose the present time is the end of the year 2002. The building has a 6-year "net lease" which provides the owner with $1,000,000 at the end of each year for the next three years (2003, 2004, 2005). After that, the rent "steps up” to $1,500,000 for the following three years (2006 through 2008), according to the lease. At the end of the sixth year (2008) the property can be expected to be sold for 10 times that year’s rent. Thus, the investment is expected to yield $1,000,000 in each of its first three years, $1,500,000 in each of the next two years, and finally $16,500,000 in the sixth year (consisting of the $1,500,000 rental payment plus the $15,000,000 "reversion" or </a:t>
            </a:r>
            <a:r>
              <a:rPr lang="en-US" dirty="0">
                <a:cs typeface="Times New Roman" pitchFamily="18" charset="0"/>
              </a:rPr>
              <a:t>sale proceeds).</a:t>
            </a:r>
            <a:r>
              <a:rPr lang="en-US" dirty="0"/>
              <a:t> </a:t>
            </a:r>
          </a:p>
          <a:p>
            <a:pPr marL="0" indent="0">
              <a:buNone/>
            </a:pPr>
            <a:endParaRPr lang="en-US" dirty="0"/>
          </a:p>
        </p:txBody>
      </p:sp>
      <p:sp>
        <p:nvSpPr>
          <p:cNvPr id="4" name="Slide Number Placeholder 3"/>
          <p:cNvSpPr>
            <a:spLocks noGrp="1"/>
          </p:cNvSpPr>
          <p:nvPr>
            <p:ph type="sldNum" sz="quarter" idx="12"/>
          </p:nvPr>
        </p:nvSpPr>
        <p:spPr/>
        <p:txBody>
          <a:bodyPr/>
          <a:lstStyle/>
          <a:p>
            <a:fld id="{9860EDB8-5305-433F-BE41-D7A86D811DB3}" type="slidenum">
              <a:rPr lang="en-US" smtClean="0"/>
              <a:t>42</a:t>
            </a:fld>
            <a:endParaRPr lang="en-US"/>
          </a:p>
        </p:txBody>
      </p:sp>
    </p:spTree>
    <p:extLst>
      <p:ext uri="{BB962C8B-B14F-4D97-AF65-F5344CB8AC3E}">
        <p14:creationId xmlns:p14="http://schemas.microsoft.com/office/powerpoint/2010/main" val="1332351771"/>
      </p:ext>
    </p:extLst>
  </p:cSld>
  <p:clrMapOvr>
    <a:masterClrMapping/>
  </p:clrMapOvr>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DCF Example 1</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838201" y="1770743"/>
                <a:ext cx="10515599" cy="4644571"/>
              </a:xfrm>
            </p:spPr>
            <p:txBody>
              <a:bodyPr>
                <a:noAutofit/>
              </a:bodyPr>
              <a:lstStyle/>
              <a:p>
                <a:pPr>
                  <a:spcBef>
                    <a:spcPts val="1200"/>
                  </a:spcBef>
                  <a:buSzPct val="110000"/>
                </a:pPr>
                <a:r>
                  <a:rPr lang="en-US" sz="2600" dirty="0" smtClean="0">
                    <a:cs typeface="Times New Roman" pitchFamily="18" charset="0"/>
                  </a:rPr>
                  <a:t>Asking investors in the market what they target for yields, you figure that 10% per year would be a reasonable expected average required rate of return for an investment in this property.</a:t>
                </a:r>
              </a:p>
              <a:p>
                <a:pPr>
                  <a:spcBef>
                    <a:spcPts val="1200"/>
                  </a:spcBef>
                  <a:buSzPct val="110000"/>
                </a:pPr>
                <a:r>
                  <a:rPr lang="en-US" sz="2600" dirty="0">
                    <a:cs typeface="Times New Roman" pitchFamily="18" charset="0"/>
                  </a:rPr>
                  <a:t> Then the value of the property is found by applying the DCF formula as follows</a:t>
                </a:r>
                <a:r>
                  <a:rPr lang="en-US" sz="2600" dirty="0" smtClean="0">
                    <a:cs typeface="Times New Roman" pitchFamily="18" charset="0"/>
                  </a:rPr>
                  <a:t>:</a:t>
                </a:r>
              </a:p>
              <a:p>
                <a:pPr marL="0" indent="0">
                  <a:spcBef>
                    <a:spcPts val="1200"/>
                  </a:spcBef>
                  <a:buSzPct val="110000"/>
                  <a:buNone/>
                </a:pPr>
                <a14:m>
                  <m:oMathPara xmlns:m="http://schemas.openxmlformats.org/officeDocument/2006/math" xmlns="">
                    <m:oMathParaPr>
                      <m:jc m:val="centerGroup"/>
                    </m:oMathParaPr>
                    <m:oMath xmlns:m="http://schemas.openxmlformats.org/officeDocument/2006/math">
                      <m:r>
                        <a:rPr lang="en-US" b="0" i="1" smtClean="0">
                          <a:latin typeface="Cambria Math" panose="02040503050406030204" pitchFamily="18" charset="0"/>
                          <a:cs typeface="Times New Roman" pitchFamily="18" charset="0"/>
                        </a:rPr>
                        <m:t>$13,757,000=</m:t>
                      </m:r>
                      <m:nary>
                        <m:naryPr>
                          <m:chr m:val="∑"/>
                          <m:ctrlPr>
                            <a:rPr lang="en-US" b="0" i="1" smtClean="0">
                              <a:latin typeface="Cambria Math" panose="02040503050406030204" pitchFamily="18" charset="0"/>
                              <a:cs typeface="Times New Roman" pitchFamily="18" charset="0"/>
                            </a:rPr>
                          </m:ctrlPr>
                        </m:naryPr>
                        <m:sub>
                          <m:r>
                            <m:rPr>
                              <m:brk m:alnAt="23"/>
                            </m:rPr>
                            <a:rPr lang="en-US" b="0" i="1" smtClean="0">
                              <a:latin typeface="Cambria Math" panose="02040503050406030204" pitchFamily="18" charset="0"/>
                              <a:cs typeface="Times New Roman" pitchFamily="18" charset="0"/>
                            </a:rPr>
                            <m:t>𝑡</m:t>
                          </m:r>
                          <m:r>
                            <a:rPr lang="en-US" b="0" i="1" smtClean="0">
                              <a:latin typeface="Cambria Math" panose="02040503050406030204" pitchFamily="18" charset="0"/>
                              <a:cs typeface="Times New Roman" pitchFamily="18" charset="0"/>
                            </a:rPr>
                            <m:t>=1</m:t>
                          </m:r>
                        </m:sub>
                        <m:sup>
                          <m:r>
                            <a:rPr lang="en-US" b="0" i="1" smtClean="0">
                              <a:latin typeface="Cambria Math" panose="02040503050406030204" pitchFamily="18" charset="0"/>
                              <a:cs typeface="Times New Roman" pitchFamily="18" charset="0"/>
                            </a:rPr>
                            <m:t>3</m:t>
                          </m:r>
                        </m:sup>
                        <m:e>
                          <m:f>
                            <m:fPr>
                              <m:ctrlPr>
                                <a:rPr lang="en-US" b="0" i="1" smtClean="0">
                                  <a:latin typeface="Cambria Math" panose="02040503050406030204" pitchFamily="18" charset="0"/>
                                  <a:cs typeface="Times New Roman" pitchFamily="18" charset="0"/>
                                </a:rPr>
                              </m:ctrlPr>
                            </m:fPr>
                            <m:num>
                              <m:r>
                                <a:rPr lang="en-US" b="0" i="1" smtClean="0">
                                  <a:latin typeface="Cambria Math" panose="02040503050406030204" pitchFamily="18" charset="0"/>
                                  <a:cs typeface="Times New Roman" pitchFamily="18" charset="0"/>
                                </a:rPr>
                                <m:t>1,000,000</m:t>
                              </m:r>
                            </m:num>
                            <m:den>
                              <m:sSup>
                                <m:sSupPr>
                                  <m:ctrlPr>
                                    <a:rPr lang="en-US" b="0" i="1" smtClean="0">
                                      <a:latin typeface="Cambria Math" panose="02040503050406030204" pitchFamily="18" charset="0"/>
                                      <a:cs typeface="Times New Roman" pitchFamily="18" charset="0"/>
                                    </a:rPr>
                                  </m:ctrlPr>
                                </m:sSupPr>
                                <m:e>
                                  <m:r>
                                    <a:rPr lang="en-US" b="0" i="1" smtClean="0">
                                      <a:latin typeface="Cambria Math" panose="02040503050406030204" pitchFamily="18" charset="0"/>
                                      <a:cs typeface="Times New Roman" pitchFamily="18" charset="0"/>
                                    </a:rPr>
                                    <m:t>1.10</m:t>
                                  </m:r>
                                </m:e>
                                <m:sup>
                                  <m:r>
                                    <a:rPr lang="en-US" b="0" i="1" smtClean="0">
                                      <a:latin typeface="Cambria Math" panose="02040503050406030204" pitchFamily="18" charset="0"/>
                                      <a:cs typeface="Times New Roman" pitchFamily="18" charset="0"/>
                                    </a:rPr>
                                    <m:t>𝑡</m:t>
                                  </m:r>
                                </m:sup>
                              </m:sSup>
                            </m:den>
                          </m:f>
                          <m:r>
                            <a:rPr lang="en-US" b="0" i="1" smtClean="0">
                              <a:latin typeface="Cambria Math" panose="02040503050406030204" pitchFamily="18" charset="0"/>
                              <a:cs typeface="Times New Roman" pitchFamily="18" charset="0"/>
                            </a:rPr>
                            <m:t>+</m:t>
                          </m:r>
                          <m:nary>
                            <m:naryPr>
                              <m:chr m:val="∑"/>
                              <m:ctrlPr>
                                <a:rPr lang="en-US" i="1">
                                  <a:latin typeface="Cambria Math" panose="02040503050406030204" pitchFamily="18" charset="0"/>
                                  <a:cs typeface="Times New Roman" pitchFamily="18" charset="0"/>
                                </a:rPr>
                              </m:ctrlPr>
                            </m:naryPr>
                            <m:sub>
                              <m:r>
                                <m:rPr>
                                  <m:brk m:alnAt="23"/>
                                </m:rPr>
                                <a:rPr lang="en-US" i="1">
                                  <a:latin typeface="Cambria Math" panose="02040503050406030204" pitchFamily="18" charset="0"/>
                                  <a:cs typeface="Times New Roman" pitchFamily="18" charset="0"/>
                                </a:rPr>
                                <m:t>𝑡</m:t>
                              </m:r>
                              <m:r>
                                <a:rPr lang="en-US" i="1">
                                  <a:latin typeface="Cambria Math" panose="02040503050406030204" pitchFamily="18" charset="0"/>
                                  <a:cs typeface="Times New Roman" pitchFamily="18" charset="0"/>
                                </a:rPr>
                                <m:t>=</m:t>
                              </m:r>
                              <m:r>
                                <a:rPr lang="en-US" b="0" i="1" smtClean="0">
                                  <a:latin typeface="Cambria Math" panose="02040503050406030204" pitchFamily="18" charset="0"/>
                                  <a:cs typeface="Times New Roman" pitchFamily="18" charset="0"/>
                                </a:rPr>
                                <m:t>4</m:t>
                              </m:r>
                            </m:sub>
                            <m:sup>
                              <m:r>
                                <a:rPr lang="en-US" b="0" i="1" smtClean="0">
                                  <a:latin typeface="Cambria Math" panose="02040503050406030204" pitchFamily="18" charset="0"/>
                                  <a:cs typeface="Times New Roman" pitchFamily="18" charset="0"/>
                                </a:rPr>
                                <m:t>5</m:t>
                              </m:r>
                            </m:sup>
                            <m:e>
                              <m:f>
                                <m:fPr>
                                  <m:ctrlPr>
                                    <a:rPr lang="en-US" i="1">
                                      <a:latin typeface="Cambria Math" panose="02040503050406030204" pitchFamily="18" charset="0"/>
                                      <a:cs typeface="Times New Roman" pitchFamily="18" charset="0"/>
                                    </a:rPr>
                                  </m:ctrlPr>
                                </m:fPr>
                                <m:num>
                                  <m:r>
                                    <a:rPr lang="en-US" i="1">
                                      <a:latin typeface="Cambria Math" panose="02040503050406030204" pitchFamily="18" charset="0"/>
                                      <a:cs typeface="Times New Roman" pitchFamily="18" charset="0"/>
                                    </a:rPr>
                                    <m:t>1,</m:t>
                                  </m:r>
                                  <m:r>
                                    <a:rPr lang="en-US" b="0" i="1" smtClean="0">
                                      <a:latin typeface="Cambria Math" panose="02040503050406030204" pitchFamily="18" charset="0"/>
                                      <a:cs typeface="Times New Roman" pitchFamily="18" charset="0"/>
                                    </a:rPr>
                                    <m:t>5</m:t>
                                  </m:r>
                                  <m:r>
                                    <a:rPr lang="en-US" i="1">
                                      <a:latin typeface="Cambria Math" panose="02040503050406030204" pitchFamily="18" charset="0"/>
                                      <a:cs typeface="Times New Roman" pitchFamily="18" charset="0"/>
                                    </a:rPr>
                                    <m:t>00,000</m:t>
                                  </m:r>
                                </m:num>
                                <m:den>
                                  <m:sSup>
                                    <m:sSupPr>
                                      <m:ctrlPr>
                                        <a:rPr lang="en-US" i="1">
                                          <a:latin typeface="Cambria Math" panose="02040503050406030204" pitchFamily="18" charset="0"/>
                                          <a:cs typeface="Times New Roman" pitchFamily="18" charset="0"/>
                                        </a:rPr>
                                      </m:ctrlPr>
                                    </m:sSupPr>
                                    <m:e>
                                      <m:r>
                                        <a:rPr lang="en-US" i="1">
                                          <a:latin typeface="Cambria Math" panose="02040503050406030204" pitchFamily="18" charset="0"/>
                                          <a:cs typeface="Times New Roman" pitchFamily="18" charset="0"/>
                                        </a:rPr>
                                        <m:t>1.10</m:t>
                                      </m:r>
                                    </m:e>
                                    <m:sup>
                                      <m:r>
                                        <a:rPr lang="en-US" i="1">
                                          <a:latin typeface="Cambria Math" panose="02040503050406030204" pitchFamily="18" charset="0"/>
                                          <a:cs typeface="Times New Roman" pitchFamily="18" charset="0"/>
                                        </a:rPr>
                                        <m:t>𝑡</m:t>
                                      </m:r>
                                    </m:sup>
                                  </m:sSup>
                                </m:den>
                              </m:f>
                              <m:r>
                                <a:rPr lang="en-US" i="1">
                                  <a:latin typeface="Cambria Math" panose="02040503050406030204" pitchFamily="18" charset="0"/>
                                  <a:cs typeface="Times New Roman" pitchFamily="18" charset="0"/>
                                </a:rPr>
                                <m:t>+</m:t>
                              </m:r>
                              <m:f>
                                <m:fPr>
                                  <m:ctrlPr>
                                    <a:rPr lang="en-US" i="1">
                                      <a:latin typeface="Cambria Math" panose="02040503050406030204" pitchFamily="18" charset="0"/>
                                      <a:cs typeface="Times New Roman" pitchFamily="18" charset="0"/>
                                    </a:rPr>
                                  </m:ctrlPr>
                                </m:fPr>
                                <m:num>
                                  <m:r>
                                    <a:rPr lang="en-US" i="1">
                                      <a:latin typeface="Cambria Math" panose="02040503050406030204" pitchFamily="18" charset="0"/>
                                      <a:cs typeface="Times New Roman" pitchFamily="18" charset="0"/>
                                    </a:rPr>
                                    <m:t>16,500,000</m:t>
                                  </m:r>
                                </m:num>
                                <m:den>
                                  <m:sSup>
                                    <m:sSupPr>
                                      <m:ctrlPr>
                                        <a:rPr lang="en-US" i="1">
                                          <a:latin typeface="Cambria Math" panose="02040503050406030204" pitchFamily="18" charset="0"/>
                                          <a:cs typeface="Times New Roman" pitchFamily="18" charset="0"/>
                                        </a:rPr>
                                      </m:ctrlPr>
                                    </m:sSupPr>
                                    <m:e>
                                      <m:r>
                                        <a:rPr lang="en-US" i="1">
                                          <a:latin typeface="Cambria Math" panose="02040503050406030204" pitchFamily="18" charset="0"/>
                                          <a:cs typeface="Times New Roman" pitchFamily="18" charset="0"/>
                                        </a:rPr>
                                        <m:t>1.10</m:t>
                                      </m:r>
                                    </m:e>
                                    <m:sup>
                                      <m:r>
                                        <a:rPr lang="en-US" i="1">
                                          <a:latin typeface="Cambria Math" panose="02040503050406030204" pitchFamily="18" charset="0"/>
                                          <a:cs typeface="Times New Roman" pitchFamily="18" charset="0"/>
                                        </a:rPr>
                                        <m:t>5</m:t>
                                      </m:r>
                                    </m:sup>
                                  </m:sSup>
                                </m:den>
                              </m:f>
                            </m:e>
                          </m:nary>
                        </m:e>
                      </m:nary>
                    </m:oMath>
                  </m:oMathPara>
                </a14:m>
                <a:endParaRPr lang="en-US" sz="2600" dirty="0" smtClean="0">
                  <a:cs typeface="Times New Roman" pitchFamily="18" charset="0"/>
                </a:endParaRPr>
              </a:p>
              <a:p>
                <a:pPr>
                  <a:spcBef>
                    <a:spcPts val="1200"/>
                  </a:spcBef>
                  <a:buSzPct val="110000"/>
                </a:pPr>
                <a:r>
                  <a:rPr lang="en-US" sz="2600" dirty="0">
                    <a:cs typeface="Times New Roman" pitchFamily="18" charset="0"/>
                  </a:rPr>
                  <a:t>If the price were less than this, say, $12 </a:t>
                </a:r>
                <a:r>
                  <a:rPr lang="en-US" sz="2600" dirty="0" smtClean="0">
                    <a:cs typeface="Times New Roman" pitchFamily="18" charset="0"/>
                  </a:rPr>
                  <a:t>million</a:t>
                </a:r>
                <a:r>
                  <a:rPr lang="en-US" sz="2600" dirty="0">
                    <a:cs typeface="Times New Roman" pitchFamily="18" charset="0"/>
                  </a:rPr>
                  <a:t>, the buyer would see an expected return greater than 10%.</a:t>
                </a:r>
                <a:r>
                  <a:rPr lang="en-US" sz="2600" dirty="0"/>
                  <a:t> </a:t>
                </a:r>
              </a:p>
              <a:p>
                <a:pPr>
                  <a:spcBef>
                    <a:spcPts val="1200"/>
                  </a:spcBef>
                  <a:buSzPct val="110000"/>
                  <a:buFont typeface="Arial" pitchFamily="34" charset="0"/>
                  <a:buChar char="•"/>
                </a:pPr>
                <a:endParaRPr lang="en-US" sz="26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838201" y="1770743"/>
                <a:ext cx="10515599" cy="4644571"/>
              </a:xfrm>
              <a:blipFill rotWithShape="0">
                <a:blip r:embed="rId2"/>
                <a:stretch>
                  <a:fillRect l="-1507" t="-3281" r="-1101"/>
                </a:stretch>
              </a:blipFill>
            </p:spPr>
            <p:txBody>
              <a:bodyPr/>
              <a:lstStyle/>
              <a:p>
                <a:r>
                  <a:rPr lang="en-US">
                    <a:noFill/>
                  </a:rPr>
                  <a:t> </a:t>
                </a:r>
              </a:p>
            </p:txBody>
          </p:sp>
        </mc:Fallback>
      </mc:AlternateContent>
      <p:sp>
        <p:nvSpPr>
          <p:cNvPr id="4" name="Slide Number Placeholder 3"/>
          <p:cNvSpPr>
            <a:spLocks noGrp="1"/>
          </p:cNvSpPr>
          <p:nvPr>
            <p:ph type="sldNum" sz="quarter" idx="12"/>
          </p:nvPr>
        </p:nvSpPr>
        <p:spPr/>
        <p:txBody>
          <a:bodyPr/>
          <a:lstStyle/>
          <a:p>
            <a:fld id="{9860EDB8-5305-433F-BE41-D7A86D811DB3}" type="slidenum">
              <a:rPr lang="en-US" smtClean="0"/>
              <a:t>43</a:t>
            </a:fld>
            <a:endParaRPr lang="en-US"/>
          </a:p>
        </p:txBody>
      </p:sp>
    </p:spTree>
    <p:extLst>
      <p:ext uri="{BB962C8B-B14F-4D97-AF65-F5344CB8AC3E}">
        <p14:creationId xmlns:p14="http://schemas.microsoft.com/office/powerpoint/2010/main" val="3919829432"/>
      </p:ext>
    </p:extLst>
  </p:cSld>
  <p:clrMapOvr>
    <a:masterClrMapping/>
  </p:clrMapOvr>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DCF Example 2</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a:t>An investor is looking to purchase a property consisting of 8 apartments, renting currently for $2,000 per month each. Rent expected to grow at 2% for the foreseeable future.</a:t>
            </a:r>
          </a:p>
          <a:p>
            <a:pPr marL="0" indent="0">
              <a:buNone/>
            </a:pPr>
            <a:r>
              <a:rPr lang="en-US" dirty="0"/>
              <a:t>Assume vacancy rate at 5%, operating expenses at 40% of EGI and capital expenditure allowance at 5% of EGI.</a:t>
            </a:r>
          </a:p>
          <a:p>
            <a:pPr marL="457200" indent="-457200">
              <a:buFont typeface="+mj-lt"/>
              <a:buAutoNum type="arabicPeriod"/>
            </a:pPr>
            <a:r>
              <a:rPr lang="en-US" dirty="0"/>
              <a:t>If the required rate of return is 8% and the current  going-in cap rate is 7%, what is the value of this property using income capitalization rate and the discounted cash flow methods?</a:t>
            </a:r>
          </a:p>
          <a:p>
            <a:pPr marL="457200" indent="-457200">
              <a:buFont typeface="+mj-lt"/>
              <a:buAutoNum type="arabicPeriod"/>
            </a:pPr>
            <a:r>
              <a:rPr lang="en-US" dirty="0"/>
              <a:t>Assuming and investment horizon is 3 years and NSP of property is $1,700,000 at the end of the 3</a:t>
            </a:r>
            <a:r>
              <a:rPr lang="en-US" baseline="30000" dirty="0"/>
              <a:t>rd</a:t>
            </a:r>
            <a:r>
              <a:rPr lang="en-US" dirty="0"/>
              <a:t> year, what is the expected going-out rate?</a:t>
            </a:r>
          </a:p>
          <a:p>
            <a:endParaRPr lang="en-US" dirty="0"/>
          </a:p>
        </p:txBody>
      </p:sp>
      <p:sp>
        <p:nvSpPr>
          <p:cNvPr id="4" name="Slide Number Placeholder 3"/>
          <p:cNvSpPr>
            <a:spLocks noGrp="1"/>
          </p:cNvSpPr>
          <p:nvPr>
            <p:ph type="sldNum" sz="quarter" idx="12"/>
          </p:nvPr>
        </p:nvSpPr>
        <p:spPr/>
        <p:txBody>
          <a:bodyPr/>
          <a:lstStyle/>
          <a:p>
            <a:fld id="{9860EDB8-5305-433F-BE41-D7A86D811DB3}" type="slidenum">
              <a:rPr lang="en-US" smtClean="0"/>
              <a:t>44</a:t>
            </a:fld>
            <a:endParaRPr lang="en-US"/>
          </a:p>
        </p:txBody>
      </p:sp>
    </p:spTree>
    <p:extLst>
      <p:ext uri="{BB962C8B-B14F-4D97-AF65-F5344CB8AC3E}">
        <p14:creationId xmlns:p14="http://schemas.microsoft.com/office/powerpoint/2010/main" val="920534342"/>
      </p:ext>
    </p:extLst>
  </p:cSld>
  <p:clrMapOvr>
    <a:masterClrMapping/>
  </p:clrMapOvr>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DCF Example 2</a:t>
            </a:r>
            <a:endParaRPr lang="en-US" dirty="0"/>
          </a:p>
        </p:txBody>
      </p:sp>
      <p:sp>
        <p:nvSpPr>
          <p:cNvPr id="3" name="Content Placeholder 2"/>
          <p:cNvSpPr>
            <a:spLocks noGrp="1"/>
          </p:cNvSpPr>
          <p:nvPr>
            <p:ph idx="1"/>
          </p:nvPr>
        </p:nvSpPr>
        <p:spPr>
          <a:xfrm>
            <a:off x="838201" y="1825624"/>
            <a:ext cx="10515599" cy="467633"/>
          </a:xfrm>
        </p:spPr>
        <p:txBody>
          <a:bodyPr/>
          <a:lstStyle/>
          <a:p>
            <a:pPr marL="0" indent="0" algn="ctr">
              <a:buNone/>
            </a:pPr>
            <a:r>
              <a:rPr lang="en-US" dirty="0" smtClean="0"/>
              <a:t>NOIs</a:t>
            </a:r>
            <a:endParaRPr lang="en-US" dirty="0"/>
          </a:p>
        </p:txBody>
      </p:sp>
      <p:sp>
        <p:nvSpPr>
          <p:cNvPr id="4" name="Slide Number Placeholder 3"/>
          <p:cNvSpPr>
            <a:spLocks noGrp="1"/>
          </p:cNvSpPr>
          <p:nvPr>
            <p:ph type="sldNum" sz="quarter" idx="12"/>
          </p:nvPr>
        </p:nvSpPr>
        <p:spPr/>
        <p:txBody>
          <a:bodyPr/>
          <a:lstStyle/>
          <a:p>
            <a:fld id="{9860EDB8-5305-433F-BE41-D7A86D811DB3}" type="slidenum">
              <a:rPr lang="en-US" smtClean="0"/>
              <a:t>45</a:t>
            </a:fld>
            <a:endParaRPr lang="en-US"/>
          </a:p>
        </p:txBody>
      </p:sp>
      <p:graphicFrame>
        <p:nvGraphicFramePr>
          <p:cNvPr id="5" name="Content Placeholder 4"/>
          <p:cNvGraphicFramePr>
            <a:graphicFrameLocks/>
          </p:cNvGraphicFramePr>
          <p:nvPr>
            <p:extLst/>
          </p:nvPr>
        </p:nvGraphicFramePr>
        <p:xfrm>
          <a:off x="2876550" y="2438400"/>
          <a:ext cx="6438901" cy="3444900"/>
        </p:xfrm>
        <a:graphic>
          <a:graphicData uri="http://schemas.openxmlformats.org/drawingml/2006/table">
            <a:tbl>
              <a:tblPr firstRow="1" bandRow="1">
                <a:tableStyleId>{22838BEF-8BB2-4498-84A7-C5851F593DF1}</a:tableStyleId>
              </a:tblPr>
              <a:tblGrid>
                <a:gridCol w="944372"/>
                <a:gridCol w="1167587"/>
                <a:gridCol w="1442314"/>
                <a:gridCol w="1442314"/>
                <a:gridCol w="1442314"/>
              </a:tblGrid>
              <a:tr h="606288">
                <a:tc>
                  <a:txBody>
                    <a:bodyPr/>
                    <a:lstStyle/>
                    <a:p>
                      <a:pPr algn="ctr" fontAlgn="b"/>
                      <a:endParaRPr lang="en-US" sz="2000" b="0" i="0" u="none" strike="noStrike" dirty="0">
                        <a:solidFill>
                          <a:schemeClr val="tx1"/>
                        </a:solidFill>
                        <a:latin typeface="+mn-lt"/>
                      </a:endParaRPr>
                    </a:p>
                  </a:txBody>
                  <a:tcPr marL="9525" marR="9525" marT="9525" marB="0" anchor="b">
                    <a:solidFill>
                      <a:schemeClr val="bg2">
                        <a:lumMod val="20000"/>
                        <a:lumOff val="80000"/>
                      </a:schemeClr>
                    </a:solidFill>
                  </a:tcPr>
                </a:tc>
                <a:tc>
                  <a:txBody>
                    <a:bodyPr/>
                    <a:lstStyle/>
                    <a:p>
                      <a:pPr algn="r" fontAlgn="b"/>
                      <a:r>
                        <a:rPr lang="en-US" sz="2000" u="none" strike="noStrike" dirty="0" smtClean="0"/>
                        <a:t>Year </a:t>
                      </a:r>
                      <a:r>
                        <a:rPr lang="en-US" sz="2000" u="none" strike="noStrike" dirty="0"/>
                        <a:t>0</a:t>
                      </a:r>
                      <a:endParaRPr lang="en-US" sz="2000" b="0" i="0" u="none" strike="noStrike" dirty="0">
                        <a:solidFill>
                          <a:schemeClr val="tx1"/>
                        </a:solidFill>
                        <a:latin typeface="+mn-lt"/>
                      </a:endParaRPr>
                    </a:p>
                  </a:txBody>
                  <a:tcPr marL="9525" marR="9525" marT="9525" marB="0" anchor="ctr">
                    <a:solidFill>
                      <a:schemeClr val="bg2">
                        <a:lumMod val="20000"/>
                        <a:lumOff val="80000"/>
                      </a:schemeClr>
                    </a:solidFill>
                  </a:tcPr>
                </a:tc>
                <a:tc>
                  <a:txBody>
                    <a:bodyPr/>
                    <a:lstStyle/>
                    <a:p>
                      <a:pPr algn="r" fontAlgn="b"/>
                      <a:r>
                        <a:rPr lang="en-US" sz="2000" u="none" strike="noStrike" dirty="0" smtClean="0"/>
                        <a:t>Year  </a:t>
                      </a:r>
                      <a:r>
                        <a:rPr lang="en-US" sz="2000" u="none" strike="noStrike" dirty="0"/>
                        <a:t>1</a:t>
                      </a:r>
                      <a:endParaRPr lang="en-US" sz="2000" b="0" i="0" u="none" strike="noStrike" dirty="0">
                        <a:solidFill>
                          <a:schemeClr val="tx1"/>
                        </a:solidFill>
                        <a:latin typeface="+mn-lt"/>
                      </a:endParaRPr>
                    </a:p>
                  </a:txBody>
                  <a:tcPr marL="9525" marR="9525" marT="9525" marB="0" anchor="ctr">
                    <a:solidFill>
                      <a:schemeClr val="bg2">
                        <a:lumMod val="20000"/>
                        <a:lumOff val="80000"/>
                      </a:schemeClr>
                    </a:solidFill>
                  </a:tcPr>
                </a:tc>
                <a:tc>
                  <a:txBody>
                    <a:bodyPr/>
                    <a:lstStyle/>
                    <a:p>
                      <a:pPr algn="r" fontAlgn="b"/>
                      <a:r>
                        <a:rPr lang="en-US" sz="2000" u="none" strike="noStrike" dirty="0" smtClean="0"/>
                        <a:t>Year  2</a:t>
                      </a:r>
                      <a:endParaRPr lang="en-US" sz="2000" b="0" i="0" u="none" strike="noStrike" dirty="0">
                        <a:solidFill>
                          <a:schemeClr val="tx1"/>
                        </a:solidFill>
                        <a:latin typeface="+mn-lt"/>
                      </a:endParaRPr>
                    </a:p>
                  </a:txBody>
                  <a:tcPr marL="9525" marR="9525" marT="9525" marB="0" anchor="ctr">
                    <a:solidFill>
                      <a:schemeClr val="bg2">
                        <a:lumMod val="20000"/>
                        <a:lumOff val="80000"/>
                      </a:schemeClr>
                    </a:solidFill>
                  </a:tcPr>
                </a:tc>
                <a:tc>
                  <a:txBody>
                    <a:bodyPr/>
                    <a:lstStyle/>
                    <a:p>
                      <a:pPr algn="r" fontAlgn="b"/>
                      <a:r>
                        <a:rPr lang="en-US" sz="2000" u="none" strike="noStrike" dirty="0" smtClean="0"/>
                        <a:t>Year  </a:t>
                      </a:r>
                      <a:r>
                        <a:rPr lang="en-US" sz="2000" u="none" strike="noStrike" dirty="0"/>
                        <a:t>3</a:t>
                      </a:r>
                      <a:endParaRPr lang="en-US" sz="2000" b="0" i="0" u="none" strike="noStrike" dirty="0">
                        <a:solidFill>
                          <a:schemeClr val="tx1"/>
                        </a:solidFill>
                        <a:latin typeface="+mn-lt"/>
                      </a:endParaRPr>
                    </a:p>
                  </a:txBody>
                  <a:tcPr marL="9525" marR="9525" marT="9525" marB="0" anchor="ctr">
                    <a:solidFill>
                      <a:schemeClr val="bg2">
                        <a:lumMod val="20000"/>
                        <a:lumOff val="80000"/>
                      </a:schemeClr>
                    </a:solidFill>
                  </a:tcPr>
                </a:tc>
              </a:tr>
              <a:tr h="473102">
                <a:tc>
                  <a:txBody>
                    <a:bodyPr/>
                    <a:lstStyle/>
                    <a:p>
                      <a:pPr algn="l" fontAlgn="b"/>
                      <a:r>
                        <a:rPr lang="en-US" sz="2000" u="none" strike="noStrike"/>
                        <a:t>PGI</a:t>
                      </a:r>
                      <a:endParaRPr lang="en-US" sz="2000" b="0" i="0" u="none" strike="noStrike">
                        <a:solidFill>
                          <a:schemeClr val="tx1"/>
                        </a:solidFill>
                        <a:latin typeface="+mn-lt"/>
                      </a:endParaRPr>
                    </a:p>
                  </a:txBody>
                  <a:tcPr marL="9525" marR="9525" marT="9525" marB="0" anchor="b">
                    <a:solidFill>
                      <a:schemeClr val="bg2">
                        <a:lumMod val="20000"/>
                        <a:lumOff val="80000"/>
                      </a:schemeClr>
                    </a:solidFill>
                  </a:tcPr>
                </a:tc>
                <a:tc>
                  <a:txBody>
                    <a:bodyPr/>
                    <a:lstStyle/>
                    <a:p>
                      <a:pPr algn="r" fontAlgn="b"/>
                      <a:r>
                        <a:rPr lang="en-US" sz="2000" u="none" strike="noStrike" dirty="0"/>
                        <a:t>192,000 </a:t>
                      </a:r>
                      <a:endParaRPr lang="en-US" sz="2000" b="0" i="0" u="none" strike="noStrike" dirty="0">
                        <a:solidFill>
                          <a:schemeClr val="tx1"/>
                        </a:solidFill>
                        <a:latin typeface="+mn-lt"/>
                      </a:endParaRPr>
                    </a:p>
                  </a:txBody>
                  <a:tcPr marL="9525" marR="9525" marT="9525" marB="0" anchor="ctr">
                    <a:solidFill>
                      <a:schemeClr val="bg2">
                        <a:lumMod val="20000"/>
                        <a:lumOff val="80000"/>
                      </a:schemeClr>
                    </a:solidFill>
                  </a:tcPr>
                </a:tc>
                <a:tc>
                  <a:txBody>
                    <a:bodyPr/>
                    <a:lstStyle/>
                    <a:p>
                      <a:pPr algn="r" fontAlgn="b"/>
                      <a:r>
                        <a:rPr lang="en-US" sz="2000" u="none" strike="noStrike" dirty="0"/>
                        <a:t>195,840 </a:t>
                      </a:r>
                      <a:endParaRPr lang="en-US" sz="2000" b="0" i="0" u="none" strike="noStrike" dirty="0">
                        <a:solidFill>
                          <a:schemeClr val="tx1"/>
                        </a:solidFill>
                        <a:latin typeface="+mn-lt"/>
                      </a:endParaRPr>
                    </a:p>
                  </a:txBody>
                  <a:tcPr marL="9525" marR="9525" marT="9525" marB="0" anchor="ctr">
                    <a:solidFill>
                      <a:schemeClr val="bg2">
                        <a:lumMod val="20000"/>
                        <a:lumOff val="80000"/>
                      </a:schemeClr>
                    </a:solidFill>
                  </a:tcPr>
                </a:tc>
                <a:tc>
                  <a:txBody>
                    <a:bodyPr/>
                    <a:lstStyle/>
                    <a:p>
                      <a:pPr algn="r" fontAlgn="b"/>
                      <a:r>
                        <a:rPr lang="en-US" sz="2000" u="none" strike="noStrike" dirty="0"/>
                        <a:t>199,757 </a:t>
                      </a:r>
                      <a:endParaRPr lang="en-US" sz="2000" b="0" i="0" u="none" strike="noStrike" dirty="0">
                        <a:solidFill>
                          <a:schemeClr val="tx1"/>
                        </a:solidFill>
                        <a:latin typeface="+mn-lt"/>
                      </a:endParaRPr>
                    </a:p>
                  </a:txBody>
                  <a:tcPr marL="9525" marR="9525" marT="9525" marB="0" anchor="ctr">
                    <a:solidFill>
                      <a:schemeClr val="bg2">
                        <a:lumMod val="20000"/>
                        <a:lumOff val="80000"/>
                      </a:schemeClr>
                    </a:solidFill>
                  </a:tcPr>
                </a:tc>
                <a:tc>
                  <a:txBody>
                    <a:bodyPr/>
                    <a:lstStyle/>
                    <a:p>
                      <a:pPr algn="r" fontAlgn="b"/>
                      <a:r>
                        <a:rPr lang="en-US" sz="2000" u="none" strike="noStrike" dirty="0"/>
                        <a:t>203,752 </a:t>
                      </a:r>
                      <a:endParaRPr lang="en-US" sz="2000" b="0" i="0" u="none" strike="noStrike" dirty="0">
                        <a:solidFill>
                          <a:schemeClr val="tx1"/>
                        </a:solidFill>
                        <a:latin typeface="+mn-lt"/>
                      </a:endParaRPr>
                    </a:p>
                  </a:txBody>
                  <a:tcPr marL="9525" marR="9525" marT="9525" marB="0" anchor="ctr">
                    <a:solidFill>
                      <a:schemeClr val="bg2">
                        <a:lumMod val="20000"/>
                        <a:lumOff val="80000"/>
                      </a:schemeClr>
                    </a:solidFill>
                  </a:tcPr>
                </a:tc>
              </a:tr>
              <a:tr h="473102">
                <a:tc>
                  <a:txBody>
                    <a:bodyPr/>
                    <a:lstStyle/>
                    <a:p>
                      <a:pPr algn="l" fontAlgn="b"/>
                      <a:r>
                        <a:rPr lang="en-US" sz="2000" u="none" strike="noStrike" dirty="0"/>
                        <a:t>VC</a:t>
                      </a:r>
                      <a:endParaRPr lang="en-US" sz="2000" b="0" i="0" u="none" strike="noStrike" dirty="0">
                        <a:solidFill>
                          <a:schemeClr val="tx1"/>
                        </a:solidFill>
                        <a:latin typeface="+mn-lt"/>
                      </a:endParaRPr>
                    </a:p>
                  </a:txBody>
                  <a:tcPr marL="9525" marR="9525" marT="9525" marB="0" anchor="b">
                    <a:solidFill>
                      <a:schemeClr val="bg2">
                        <a:lumMod val="20000"/>
                        <a:lumOff val="80000"/>
                      </a:schemeClr>
                    </a:solidFill>
                  </a:tcPr>
                </a:tc>
                <a:tc>
                  <a:txBody>
                    <a:bodyPr/>
                    <a:lstStyle/>
                    <a:p>
                      <a:pPr algn="r" fontAlgn="b"/>
                      <a:endParaRPr lang="en-US" sz="2000" b="0" i="0" u="none" strike="noStrike" dirty="0">
                        <a:solidFill>
                          <a:schemeClr val="tx1"/>
                        </a:solidFill>
                        <a:latin typeface="+mn-lt"/>
                      </a:endParaRPr>
                    </a:p>
                  </a:txBody>
                  <a:tcPr marL="9525" marR="9525" marT="9525" marB="0" anchor="ctr">
                    <a:solidFill>
                      <a:schemeClr val="bg2">
                        <a:lumMod val="20000"/>
                        <a:lumOff val="80000"/>
                      </a:schemeClr>
                    </a:solidFill>
                  </a:tcPr>
                </a:tc>
                <a:tc>
                  <a:txBody>
                    <a:bodyPr/>
                    <a:lstStyle/>
                    <a:p>
                      <a:pPr algn="r" fontAlgn="b"/>
                      <a:r>
                        <a:rPr lang="en-US" sz="2000" u="none" strike="noStrike" dirty="0"/>
                        <a:t>(9,792)</a:t>
                      </a:r>
                      <a:endParaRPr lang="en-US" sz="2000" b="0" i="0" u="none" strike="noStrike" dirty="0">
                        <a:solidFill>
                          <a:schemeClr val="tx1"/>
                        </a:solidFill>
                        <a:latin typeface="+mn-lt"/>
                      </a:endParaRPr>
                    </a:p>
                  </a:txBody>
                  <a:tcPr marL="9525" marR="9525" marT="9525" marB="0" anchor="ctr">
                    <a:solidFill>
                      <a:schemeClr val="bg2">
                        <a:lumMod val="20000"/>
                        <a:lumOff val="80000"/>
                      </a:schemeClr>
                    </a:solidFill>
                  </a:tcPr>
                </a:tc>
                <a:tc>
                  <a:txBody>
                    <a:bodyPr/>
                    <a:lstStyle/>
                    <a:p>
                      <a:pPr algn="r" fontAlgn="b"/>
                      <a:r>
                        <a:rPr lang="en-US" sz="2000" u="none" strike="noStrike" dirty="0"/>
                        <a:t>(9,988)</a:t>
                      </a:r>
                      <a:endParaRPr lang="en-US" sz="2000" b="0" i="0" u="none" strike="noStrike" dirty="0">
                        <a:solidFill>
                          <a:schemeClr val="tx1"/>
                        </a:solidFill>
                        <a:latin typeface="+mn-lt"/>
                      </a:endParaRPr>
                    </a:p>
                  </a:txBody>
                  <a:tcPr marL="9525" marR="9525" marT="9525" marB="0" anchor="ctr">
                    <a:solidFill>
                      <a:schemeClr val="bg2">
                        <a:lumMod val="20000"/>
                        <a:lumOff val="80000"/>
                      </a:schemeClr>
                    </a:solidFill>
                  </a:tcPr>
                </a:tc>
                <a:tc>
                  <a:txBody>
                    <a:bodyPr/>
                    <a:lstStyle/>
                    <a:p>
                      <a:pPr algn="r" fontAlgn="b"/>
                      <a:r>
                        <a:rPr lang="en-US" sz="2000" u="none" strike="noStrike" dirty="0"/>
                        <a:t>(10,188)</a:t>
                      </a:r>
                      <a:endParaRPr lang="en-US" sz="2000" b="0" i="0" u="none" strike="noStrike" dirty="0">
                        <a:solidFill>
                          <a:schemeClr val="tx1"/>
                        </a:solidFill>
                        <a:latin typeface="+mn-lt"/>
                      </a:endParaRPr>
                    </a:p>
                  </a:txBody>
                  <a:tcPr marL="9525" marR="9525" marT="9525" marB="0" anchor="ctr">
                    <a:solidFill>
                      <a:schemeClr val="bg2">
                        <a:lumMod val="20000"/>
                        <a:lumOff val="80000"/>
                      </a:schemeClr>
                    </a:solidFill>
                  </a:tcPr>
                </a:tc>
              </a:tr>
              <a:tr h="473102">
                <a:tc>
                  <a:txBody>
                    <a:bodyPr/>
                    <a:lstStyle/>
                    <a:p>
                      <a:pPr algn="l" fontAlgn="b"/>
                      <a:r>
                        <a:rPr lang="en-US" sz="2000" u="none" strike="noStrike" dirty="0"/>
                        <a:t>EGI</a:t>
                      </a:r>
                      <a:endParaRPr lang="en-US" sz="2000" b="0" i="0" u="none" strike="noStrike" dirty="0">
                        <a:solidFill>
                          <a:schemeClr val="tx1"/>
                        </a:solidFill>
                        <a:latin typeface="+mn-lt"/>
                      </a:endParaRPr>
                    </a:p>
                  </a:txBody>
                  <a:tcPr marL="9525" marR="9525" marT="9525" marB="0" anchor="b">
                    <a:solidFill>
                      <a:schemeClr val="bg2">
                        <a:lumMod val="20000"/>
                        <a:lumOff val="80000"/>
                      </a:schemeClr>
                    </a:solidFill>
                  </a:tcPr>
                </a:tc>
                <a:tc>
                  <a:txBody>
                    <a:bodyPr/>
                    <a:lstStyle/>
                    <a:p>
                      <a:pPr algn="r" fontAlgn="b"/>
                      <a:endParaRPr lang="en-US" sz="2000" b="0" i="0" u="none" strike="noStrike">
                        <a:solidFill>
                          <a:schemeClr val="tx1"/>
                        </a:solidFill>
                        <a:latin typeface="+mn-lt"/>
                      </a:endParaRPr>
                    </a:p>
                  </a:txBody>
                  <a:tcPr marL="9525" marR="9525" marT="9525" marB="0" anchor="ctr">
                    <a:solidFill>
                      <a:schemeClr val="bg2">
                        <a:lumMod val="20000"/>
                        <a:lumOff val="80000"/>
                      </a:schemeClr>
                    </a:solidFill>
                  </a:tcPr>
                </a:tc>
                <a:tc>
                  <a:txBody>
                    <a:bodyPr/>
                    <a:lstStyle/>
                    <a:p>
                      <a:pPr algn="r" fontAlgn="b"/>
                      <a:r>
                        <a:rPr lang="en-US" sz="2000" u="none" strike="noStrike" dirty="0"/>
                        <a:t>186,048 </a:t>
                      </a:r>
                      <a:endParaRPr lang="en-US" sz="2000" b="0" i="0" u="none" strike="noStrike" dirty="0">
                        <a:solidFill>
                          <a:schemeClr val="tx1"/>
                        </a:solidFill>
                        <a:latin typeface="+mn-lt"/>
                      </a:endParaRPr>
                    </a:p>
                  </a:txBody>
                  <a:tcPr marL="9525" marR="9525" marT="9525" marB="0" anchor="ctr">
                    <a:solidFill>
                      <a:schemeClr val="bg2">
                        <a:lumMod val="20000"/>
                        <a:lumOff val="80000"/>
                      </a:schemeClr>
                    </a:solidFill>
                  </a:tcPr>
                </a:tc>
                <a:tc>
                  <a:txBody>
                    <a:bodyPr/>
                    <a:lstStyle/>
                    <a:p>
                      <a:pPr algn="r" fontAlgn="b"/>
                      <a:r>
                        <a:rPr lang="en-US" sz="2000" u="none" strike="noStrike" dirty="0"/>
                        <a:t>189,769 </a:t>
                      </a:r>
                      <a:endParaRPr lang="en-US" sz="2000" b="0" i="0" u="none" strike="noStrike" dirty="0">
                        <a:solidFill>
                          <a:schemeClr val="tx1"/>
                        </a:solidFill>
                        <a:latin typeface="+mn-lt"/>
                      </a:endParaRPr>
                    </a:p>
                  </a:txBody>
                  <a:tcPr marL="9525" marR="9525" marT="9525" marB="0" anchor="ctr">
                    <a:solidFill>
                      <a:schemeClr val="bg2">
                        <a:lumMod val="20000"/>
                        <a:lumOff val="80000"/>
                      </a:schemeClr>
                    </a:solidFill>
                  </a:tcPr>
                </a:tc>
                <a:tc>
                  <a:txBody>
                    <a:bodyPr/>
                    <a:lstStyle/>
                    <a:p>
                      <a:pPr algn="r" fontAlgn="b"/>
                      <a:r>
                        <a:rPr lang="en-US" sz="2000" u="none" strike="noStrike" dirty="0"/>
                        <a:t>193,564 </a:t>
                      </a:r>
                      <a:endParaRPr lang="en-US" sz="2000" b="0" i="0" u="none" strike="noStrike" dirty="0">
                        <a:solidFill>
                          <a:schemeClr val="tx1"/>
                        </a:solidFill>
                        <a:latin typeface="+mn-lt"/>
                      </a:endParaRPr>
                    </a:p>
                  </a:txBody>
                  <a:tcPr marL="9525" marR="9525" marT="9525" marB="0" anchor="ctr">
                    <a:solidFill>
                      <a:schemeClr val="bg2">
                        <a:lumMod val="20000"/>
                        <a:lumOff val="80000"/>
                      </a:schemeClr>
                    </a:solidFill>
                  </a:tcPr>
                </a:tc>
              </a:tr>
              <a:tr h="473102">
                <a:tc>
                  <a:txBody>
                    <a:bodyPr/>
                    <a:lstStyle/>
                    <a:p>
                      <a:pPr algn="l" fontAlgn="b"/>
                      <a:r>
                        <a:rPr lang="en-US" sz="2000" u="none" strike="noStrike" dirty="0"/>
                        <a:t>OE</a:t>
                      </a:r>
                      <a:endParaRPr lang="en-US" sz="2000" b="0" i="0" u="none" strike="noStrike" dirty="0">
                        <a:solidFill>
                          <a:schemeClr val="tx1"/>
                        </a:solidFill>
                        <a:latin typeface="+mn-lt"/>
                      </a:endParaRPr>
                    </a:p>
                  </a:txBody>
                  <a:tcPr marL="9525" marR="9525" marT="9525" marB="0" anchor="b">
                    <a:solidFill>
                      <a:schemeClr val="bg2">
                        <a:lumMod val="20000"/>
                        <a:lumOff val="80000"/>
                      </a:schemeClr>
                    </a:solidFill>
                  </a:tcPr>
                </a:tc>
                <a:tc>
                  <a:txBody>
                    <a:bodyPr/>
                    <a:lstStyle/>
                    <a:p>
                      <a:pPr algn="r" fontAlgn="b"/>
                      <a:endParaRPr lang="en-US" sz="2000" b="0" i="0" u="none" strike="noStrike" dirty="0">
                        <a:solidFill>
                          <a:schemeClr val="tx1"/>
                        </a:solidFill>
                        <a:latin typeface="+mn-lt"/>
                      </a:endParaRPr>
                    </a:p>
                  </a:txBody>
                  <a:tcPr marL="9525" marR="9525" marT="9525" marB="0" anchor="ctr">
                    <a:solidFill>
                      <a:schemeClr val="bg2">
                        <a:lumMod val="20000"/>
                        <a:lumOff val="80000"/>
                      </a:schemeClr>
                    </a:solidFill>
                  </a:tcPr>
                </a:tc>
                <a:tc>
                  <a:txBody>
                    <a:bodyPr/>
                    <a:lstStyle/>
                    <a:p>
                      <a:pPr algn="r" fontAlgn="b"/>
                      <a:r>
                        <a:rPr lang="en-US" sz="2000" u="none" strike="noStrike" dirty="0"/>
                        <a:t>(74,419)</a:t>
                      </a:r>
                      <a:endParaRPr lang="en-US" sz="2000" b="0" i="0" u="none" strike="noStrike" dirty="0">
                        <a:solidFill>
                          <a:schemeClr val="tx1"/>
                        </a:solidFill>
                        <a:latin typeface="+mn-lt"/>
                      </a:endParaRPr>
                    </a:p>
                  </a:txBody>
                  <a:tcPr marL="9525" marR="9525" marT="9525" marB="0" anchor="ctr">
                    <a:solidFill>
                      <a:schemeClr val="bg2">
                        <a:lumMod val="20000"/>
                        <a:lumOff val="80000"/>
                      </a:schemeClr>
                    </a:solidFill>
                  </a:tcPr>
                </a:tc>
                <a:tc>
                  <a:txBody>
                    <a:bodyPr/>
                    <a:lstStyle/>
                    <a:p>
                      <a:pPr algn="r" fontAlgn="b"/>
                      <a:r>
                        <a:rPr lang="en-US" sz="2000" u="none" strike="noStrike" dirty="0"/>
                        <a:t>(75,908)</a:t>
                      </a:r>
                      <a:endParaRPr lang="en-US" sz="2000" b="0" i="0" u="none" strike="noStrike" dirty="0">
                        <a:solidFill>
                          <a:schemeClr val="tx1"/>
                        </a:solidFill>
                        <a:latin typeface="+mn-lt"/>
                      </a:endParaRPr>
                    </a:p>
                  </a:txBody>
                  <a:tcPr marL="9525" marR="9525" marT="9525" marB="0" anchor="ctr">
                    <a:solidFill>
                      <a:schemeClr val="bg2">
                        <a:lumMod val="20000"/>
                        <a:lumOff val="80000"/>
                      </a:schemeClr>
                    </a:solidFill>
                  </a:tcPr>
                </a:tc>
                <a:tc>
                  <a:txBody>
                    <a:bodyPr/>
                    <a:lstStyle/>
                    <a:p>
                      <a:pPr algn="r" fontAlgn="b"/>
                      <a:r>
                        <a:rPr lang="en-US" sz="2000" u="none" strike="noStrike" dirty="0"/>
                        <a:t>(77,426)</a:t>
                      </a:r>
                      <a:endParaRPr lang="en-US" sz="2000" b="0" i="0" u="none" strike="noStrike" dirty="0">
                        <a:solidFill>
                          <a:schemeClr val="tx1"/>
                        </a:solidFill>
                        <a:latin typeface="+mn-lt"/>
                      </a:endParaRPr>
                    </a:p>
                  </a:txBody>
                  <a:tcPr marL="9525" marR="9525" marT="9525" marB="0" anchor="ctr">
                    <a:solidFill>
                      <a:schemeClr val="bg2">
                        <a:lumMod val="20000"/>
                        <a:lumOff val="80000"/>
                      </a:schemeClr>
                    </a:solidFill>
                  </a:tcPr>
                </a:tc>
              </a:tr>
              <a:tr h="473102">
                <a:tc>
                  <a:txBody>
                    <a:bodyPr/>
                    <a:lstStyle/>
                    <a:p>
                      <a:pPr algn="l" fontAlgn="b"/>
                      <a:r>
                        <a:rPr lang="en-US" sz="2000" b="0" i="0" u="none" strike="noStrike" dirty="0" smtClean="0">
                          <a:solidFill>
                            <a:schemeClr val="tx1"/>
                          </a:solidFill>
                          <a:latin typeface="+mn-lt"/>
                        </a:rPr>
                        <a:t>CAPEX</a:t>
                      </a:r>
                      <a:endParaRPr lang="en-US" sz="2000" b="0" i="0" u="none" strike="noStrike" dirty="0">
                        <a:solidFill>
                          <a:schemeClr val="tx1"/>
                        </a:solidFill>
                        <a:latin typeface="+mn-lt"/>
                      </a:endParaRPr>
                    </a:p>
                  </a:txBody>
                  <a:tcPr marL="9525" marR="9525" marT="9525" marB="0" anchor="b">
                    <a:solidFill>
                      <a:schemeClr val="bg2">
                        <a:lumMod val="20000"/>
                        <a:lumOff val="80000"/>
                      </a:schemeClr>
                    </a:solidFill>
                  </a:tcPr>
                </a:tc>
                <a:tc>
                  <a:txBody>
                    <a:bodyPr/>
                    <a:lstStyle/>
                    <a:p>
                      <a:pPr algn="r" fontAlgn="b"/>
                      <a:endParaRPr lang="en-US" sz="2000" b="0" i="0" u="none" strike="noStrike" dirty="0">
                        <a:solidFill>
                          <a:schemeClr val="tx1"/>
                        </a:solidFill>
                        <a:latin typeface="+mn-lt"/>
                      </a:endParaRPr>
                    </a:p>
                  </a:txBody>
                  <a:tcPr marL="9525" marR="9525" marT="9525" marB="0" anchor="ctr">
                    <a:solidFill>
                      <a:schemeClr val="bg2">
                        <a:lumMod val="20000"/>
                        <a:lumOff val="80000"/>
                      </a:schemeClr>
                    </a:solidFill>
                  </a:tcPr>
                </a:tc>
                <a:tc>
                  <a:txBody>
                    <a:bodyPr/>
                    <a:lstStyle/>
                    <a:p>
                      <a:pPr algn="r" fontAlgn="b"/>
                      <a:r>
                        <a:rPr lang="en-US" sz="2000" b="0" i="0" u="none" strike="noStrike" dirty="0" smtClean="0">
                          <a:solidFill>
                            <a:schemeClr val="tx1"/>
                          </a:solidFill>
                          <a:latin typeface="+mn-lt"/>
                        </a:rPr>
                        <a:t>(9,302)</a:t>
                      </a:r>
                      <a:endParaRPr lang="en-US" sz="2000" b="0" i="0" u="none" strike="noStrike" dirty="0">
                        <a:solidFill>
                          <a:schemeClr val="tx1"/>
                        </a:solidFill>
                        <a:latin typeface="+mn-lt"/>
                      </a:endParaRPr>
                    </a:p>
                  </a:txBody>
                  <a:tcPr marL="9525" marR="9525" marT="9525" marB="0" anchor="ctr">
                    <a:solidFill>
                      <a:schemeClr val="bg2">
                        <a:lumMod val="20000"/>
                        <a:lumOff val="80000"/>
                      </a:schemeClr>
                    </a:solidFill>
                  </a:tcPr>
                </a:tc>
                <a:tc>
                  <a:txBody>
                    <a:bodyPr/>
                    <a:lstStyle/>
                    <a:p>
                      <a:pPr algn="r" fontAlgn="b"/>
                      <a:r>
                        <a:rPr lang="en-US" sz="2000" b="0" i="0" u="none" strike="noStrike" dirty="0" smtClean="0">
                          <a:solidFill>
                            <a:schemeClr val="tx1"/>
                          </a:solidFill>
                          <a:latin typeface="+mn-lt"/>
                        </a:rPr>
                        <a:t>(9,488)</a:t>
                      </a:r>
                      <a:endParaRPr lang="en-US" sz="2000" b="0" i="0" u="none" strike="noStrike" dirty="0">
                        <a:solidFill>
                          <a:schemeClr val="tx1"/>
                        </a:solidFill>
                        <a:latin typeface="+mn-lt"/>
                      </a:endParaRPr>
                    </a:p>
                  </a:txBody>
                  <a:tcPr marL="9525" marR="9525" marT="9525" marB="0" anchor="ctr">
                    <a:solidFill>
                      <a:schemeClr val="bg2">
                        <a:lumMod val="20000"/>
                        <a:lumOff val="80000"/>
                      </a:schemeClr>
                    </a:solidFill>
                  </a:tcPr>
                </a:tc>
                <a:tc>
                  <a:txBody>
                    <a:bodyPr/>
                    <a:lstStyle/>
                    <a:p>
                      <a:pPr algn="r" fontAlgn="b"/>
                      <a:r>
                        <a:rPr lang="en-US" sz="2000" b="0" i="0" u="none" strike="noStrike" dirty="0" smtClean="0">
                          <a:solidFill>
                            <a:schemeClr val="tx1"/>
                          </a:solidFill>
                          <a:latin typeface="+mn-lt"/>
                        </a:rPr>
                        <a:t>(9,678)</a:t>
                      </a:r>
                      <a:endParaRPr lang="en-US" sz="2000" b="0" i="0" u="none" strike="noStrike" dirty="0">
                        <a:solidFill>
                          <a:schemeClr val="tx1"/>
                        </a:solidFill>
                        <a:latin typeface="+mn-lt"/>
                      </a:endParaRPr>
                    </a:p>
                  </a:txBody>
                  <a:tcPr marL="9525" marR="9525" marT="9525" marB="0" anchor="ctr">
                    <a:solidFill>
                      <a:schemeClr val="bg2">
                        <a:lumMod val="20000"/>
                        <a:lumOff val="80000"/>
                      </a:schemeClr>
                    </a:solidFill>
                  </a:tcPr>
                </a:tc>
              </a:tr>
              <a:tr h="473102">
                <a:tc>
                  <a:txBody>
                    <a:bodyPr/>
                    <a:lstStyle/>
                    <a:p>
                      <a:pPr algn="l" fontAlgn="b"/>
                      <a:r>
                        <a:rPr lang="en-US" sz="2000" b="1" i="1" u="none" strike="noStrike" dirty="0">
                          <a:solidFill>
                            <a:schemeClr val="tx1"/>
                          </a:solidFill>
                        </a:rPr>
                        <a:t>NOI</a:t>
                      </a:r>
                      <a:endParaRPr lang="en-US" sz="2000" b="1" i="1" u="none" strike="noStrike" dirty="0">
                        <a:solidFill>
                          <a:schemeClr val="tx1"/>
                        </a:solidFill>
                        <a:latin typeface="+mn-lt"/>
                      </a:endParaRPr>
                    </a:p>
                  </a:txBody>
                  <a:tcPr marL="9525" marR="9525" marT="9525" marB="0" anchor="b">
                    <a:solidFill>
                      <a:schemeClr val="bg2">
                        <a:lumMod val="20000"/>
                        <a:lumOff val="80000"/>
                      </a:schemeClr>
                    </a:solidFill>
                  </a:tcPr>
                </a:tc>
                <a:tc>
                  <a:txBody>
                    <a:bodyPr/>
                    <a:lstStyle/>
                    <a:p>
                      <a:pPr algn="r" fontAlgn="b"/>
                      <a:endParaRPr lang="en-US" sz="2000" b="1" i="1" u="none" strike="noStrike" dirty="0">
                        <a:solidFill>
                          <a:schemeClr val="tx1"/>
                        </a:solidFill>
                        <a:latin typeface="+mn-lt"/>
                      </a:endParaRPr>
                    </a:p>
                  </a:txBody>
                  <a:tcPr marL="9525" marR="9525" marT="9525" marB="0" anchor="ctr">
                    <a:solidFill>
                      <a:schemeClr val="bg2">
                        <a:lumMod val="20000"/>
                        <a:lumOff val="80000"/>
                      </a:schemeClr>
                    </a:solidFill>
                  </a:tcPr>
                </a:tc>
                <a:tc>
                  <a:txBody>
                    <a:bodyPr/>
                    <a:lstStyle/>
                    <a:p>
                      <a:pPr algn="r" fontAlgn="b"/>
                      <a:r>
                        <a:rPr lang="en-US" sz="2000" b="1" i="1" u="none" strike="noStrike" dirty="0" smtClean="0">
                          <a:solidFill>
                            <a:schemeClr val="tx1"/>
                          </a:solidFill>
                        </a:rPr>
                        <a:t>102,327 </a:t>
                      </a:r>
                      <a:endParaRPr lang="en-US" sz="2000" b="1" i="1" u="none" strike="noStrike" dirty="0">
                        <a:solidFill>
                          <a:schemeClr val="tx1"/>
                        </a:solidFill>
                        <a:latin typeface="+mn-lt"/>
                      </a:endParaRPr>
                    </a:p>
                  </a:txBody>
                  <a:tcPr marL="9525" marR="9525" marT="9525" marB="0" anchor="ctr">
                    <a:solidFill>
                      <a:schemeClr val="bg2">
                        <a:lumMod val="20000"/>
                        <a:lumOff val="80000"/>
                      </a:schemeClr>
                    </a:solidFill>
                  </a:tcPr>
                </a:tc>
                <a:tc>
                  <a:txBody>
                    <a:bodyPr/>
                    <a:lstStyle/>
                    <a:p>
                      <a:pPr algn="r" fontAlgn="b"/>
                      <a:r>
                        <a:rPr lang="en-US" sz="2000" b="1" i="1" u="none" strike="noStrike" dirty="0" smtClean="0">
                          <a:solidFill>
                            <a:schemeClr val="tx1"/>
                          </a:solidFill>
                        </a:rPr>
                        <a:t>104,373 </a:t>
                      </a:r>
                      <a:endParaRPr lang="en-US" sz="2000" b="1" i="1" u="none" strike="noStrike" dirty="0">
                        <a:solidFill>
                          <a:schemeClr val="tx1"/>
                        </a:solidFill>
                        <a:latin typeface="+mn-lt"/>
                      </a:endParaRPr>
                    </a:p>
                  </a:txBody>
                  <a:tcPr marL="9525" marR="9525" marT="9525" marB="0" anchor="ctr">
                    <a:solidFill>
                      <a:schemeClr val="bg2">
                        <a:lumMod val="20000"/>
                        <a:lumOff val="80000"/>
                      </a:schemeClr>
                    </a:solidFill>
                  </a:tcPr>
                </a:tc>
                <a:tc>
                  <a:txBody>
                    <a:bodyPr/>
                    <a:lstStyle/>
                    <a:p>
                      <a:pPr algn="r" fontAlgn="b"/>
                      <a:r>
                        <a:rPr lang="en-US" sz="2000" b="1" i="1" u="none" strike="noStrike" dirty="0" smtClean="0">
                          <a:solidFill>
                            <a:schemeClr val="tx1"/>
                          </a:solidFill>
                        </a:rPr>
                        <a:t>106,460 </a:t>
                      </a:r>
                      <a:endParaRPr lang="en-US" sz="2000" b="1" i="1" u="none" strike="noStrike" dirty="0">
                        <a:solidFill>
                          <a:schemeClr val="tx1"/>
                        </a:solidFill>
                        <a:latin typeface="+mn-lt"/>
                      </a:endParaRPr>
                    </a:p>
                  </a:txBody>
                  <a:tcPr marL="9525" marR="9525" marT="9525" marB="0" anchor="ctr">
                    <a:solidFill>
                      <a:schemeClr val="bg2">
                        <a:lumMod val="20000"/>
                        <a:lumOff val="80000"/>
                      </a:schemeClr>
                    </a:solidFill>
                  </a:tcPr>
                </a:tc>
              </a:tr>
            </a:tbl>
          </a:graphicData>
        </a:graphic>
      </p:graphicFrame>
    </p:spTree>
    <p:extLst>
      <p:ext uri="{BB962C8B-B14F-4D97-AF65-F5344CB8AC3E}">
        <p14:creationId xmlns:p14="http://schemas.microsoft.com/office/powerpoint/2010/main" val="2568510845"/>
      </p:ext>
    </p:extLst>
  </p:cSld>
  <p:clrMapOvr>
    <a:masterClrMapping/>
  </p:clrMapOvr>
  <p:timing>
    <p:tnLst>
      <p:par>
        <p:cTn xmlns:p14="http://schemas.microsoft.com/office/powerpoint/2010/mai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DCF Example 2</a:t>
            </a:r>
            <a:endParaRPr lang="en-US" dirty="0"/>
          </a:p>
        </p:txBody>
      </p:sp>
      <p:sp>
        <p:nvSpPr>
          <p:cNvPr id="3" name="Content Placeholder 2"/>
          <p:cNvSpPr>
            <a:spLocks noGrp="1"/>
          </p:cNvSpPr>
          <p:nvPr>
            <p:ph idx="1"/>
          </p:nvPr>
        </p:nvSpPr>
        <p:spPr>
          <a:xfrm>
            <a:off x="838201" y="1825625"/>
            <a:ext cx="10515599" cy="1570718"/>
          </a:xfrm>
        </p:spPr>
        <p:txBody>
          <a:bodyPr>
            <a:normAutofit lnSpcReduction="10000"/>
          </a:bodyPr>
          <a:lstStyle/>
          <a:p>
            <a:pPr marL="457200" indent="-457200">
              <a:buFont typeface="+mj-lt"/>
              <a:buAutoNum type="arabicPeriod"/>
            </a:pPr>
            <a:r>
              <a:rPr lang="en-US" dirty="0" smtClean="0"/>
              <a:t>Valuation </a:t>
            </a:r>
            <a:r>
              <a:rPr lang="en-US" dirty="0"/>
              <a:t>using the DCM:</a:t>
            </a:r>
          </a:p>
          <a:p>
            <a:pPr>
              <a:buNone/>
            </a:pPr>
            <a:r>
              <a:rPr lang="it-IT" dirty="0"/>
              <a:t>			</a:t>
            </a:r>
            <a:r>
              <a:rPr lang="it-IT" sz="2200" dirty="0"/>
              <a:t>MV</a:t>
            </a:r>
            <a:r>
              <a:rPr lang="it-IT" sz="2200" baseline="-25000" dirty="0"/>
              <a:t>0 </a:t>
            </a:r>
            <a:r>
              <a:rPr lang="it-IT" sz="2200" dirty="0"/>
              <a:t>= NOI</a:t>
            </a:r>
            <a:r>
              <a:rPr lang="it-IT" sz="2200" baseline="-25000" dirty="0"/>
              <a:t>1</a:t>
            </a:r>
            <a:r>
              <a:rPr lang="it-IT" sz="2200" dirty="0"/>
              <a:t>/(Cap Rate</a:t>
            </a:r>
            <a:r>
              <a:rPr lang="it-IT" sz="2200" dirty="0" smtClean="0"/>
              <a:t>) = </a:t>
            </a:r>
            <a:r>
              <a:rPr lang="en-US" sz="2200" dirty="0"/>
              <a:t>102,327</a:t>
            </a:r>
            <a:r>
              <a:rPr lang="en-US" sz="2200" dirty="0">
                <a:solidFill>
                  <a:srgbClr val="000000"/>
                </a:solidFill>
              </a:rPr>
              <a:t>/.</a:t>
            </a:r>
            <a:r>
              <a:rPr lang="en-US" sz="2200" dirty="0" smtClean="0">
                <a:solidFill>
                  <a:srgbClr val="000000"/>
                </a:solidFill>
              </a:rPr>
              <a:t>07 = </a:t>
            </a:r>
            <a:r>
              <a:rPr lang="en-US" sz="2200" dirty="0">
                <a:solidFill>
                  <a:srgbClr val="000000"/>
                </a:solidFill>
              </a:rPr>
              <a:t>$</a:t>
            </a:r>
            <a:r>
              <a:rPr lang="it-IT" sz="2200" dirty="0"/>
              <a:t>1,461,814 </a:t>
            </a:r>
            <a:endParaRPr lang="it-IT" sz="2200" dirty="0" smtClean="0"/>
          </a:p>
          <a:p>
            <a:pPr marL="457200" indent="-457200">
              <a:spcBef>
                <a:spcPts val="1200"/>
              </a:spcBef>
              <a:buFont typeface="+mj-lt"/>
              <a:buAutoNum type="arabicPeriod" startAt="2"/>
            </a:pPr>
            <a:r>
              <a:rPr lang="en-US" dirty="0" smtClean="0"/>
              <a:t>Valuation </a:t>
            </a:r>
            <a:r>
              <a:rPr lang="en-US" dirty="0"/>
              <a:t>using the DCF Method:</a:t>
            </a:r>
          </a:p>
          <a:p>
            <a:pPr>
              <a:buNone/>
            </a:pPr>
            <a:endParaRPr lang="en-US" sz="2200" dirty="0"/>
          </a:p>
          <a:p>
            <a:endParaRPr lang="en-US" dirty="0"/>
          </a:p>
        </p:txBody>
      </p:sp>
      <p:sp>
        <p:nvSpPr>
          <p:cNvPr id="4" name="Slide Number Placeholder 3"/>
          <p:cNvSpPr>
            <a:spLocks noGrp="1"/>
          </p:cNvSpPr>
          <p:nvPr>
            <p:ph type="sldNum" sz="quarter" idx="12"/>
          </p:nvPr>
        </p:nvSpPr>
        <p:spPr/>
        <p:txBody>
          <a:bodyPr/>
          <a:lstStyle/>
          <a:p>
            <a:fld id="{9860EDB8-5305-433F-BE41-D7A86D811DB3}" type="slidenum">
              <a:rPr lang="en-US" smtClean="0"/>
              <a:t>46</a:t>
            </a:fld>
            <a:endParaRPr lang="en-US"/>
          </a:p>
        </p:txBody>
      </p:sp>
      <p:graphicFrame>
        <p:nvGraphicFramePr>
          <p:cNvPr id="6" name="Content Placeholder 4"/>
          <p:cNvGraphicFramePr>
            <a:graphicFrameLocks/>
          </p:cNvGraphicFramePr>
          <p:nvPr>
            <p:extLst>
              <p:ext uri="{D42A27DB-BD31-4B8C-83A1-F6EECF244321}">
                <p14:modId xmlns:p14="http://schemas.microsoft.com/office/powerpoint/2010/main" val="3681960909"/>
              </p:ext>
            </p:extLst>
          </p:nvPr>
        </p:nvGraphicFramePr>
        <p:xfrm>
          <a:off x="2927489" y="3396343"/>
          <a:ext cx="6103255" cy="1814288"/>
        </p:xfrm>
        <a:graphic>
          <a:graphicData uri="http://schemas.openxmlformats.org/drawingml/2006/table">
            <a:tbl>
              <a:tblPr firstRow="1" bandRow="1">
                <a:tableStyleId>{22838BEF-8BB2-4498-84A7-C5851F593DF1}</a:tableStyleId>
              </a:tblPr>
              <a:tblGrid>
                <a:gridCol w="1220651"/>
                <a:gridCol w="1220651"/>
                <a:gridCol w="1220651"/>
                <a:gridCol w="1220651"/>
                <a:gridCol w="1220651"/>
              </a:tblGrid>
              <a:tr h="369333">
                <a:tc>
                  <a:txBody>
                    <a:bodyPr/>
                    <a:lstStyle/>
                    <a:p>
                      <a:pPr algn="l" fontAlgn="b"/>
                      <a:endParaRPr lang="en-US" sz="1800" b="0" i="0" u="none" strike="noStrike" dirty="0">
                        <a:solidFill>
                          <a:srgbClr val="000000"/>
                        </a:solidFill>
                        <a:latin typeface="+mn-lt"/>
                      </a:endParaRPr>
                    </a:p>
                  </a:txBody>
                  <a:tcPr marL="9525" marR="9525" marT="9525" marB="0" anchor="ctr">
                    <a:solidFill>
                      <a:schemeClr val="bg2">
                        <a:lumMod val="20000"/>
                        <a:lumOff val="80000"/>
                      </a:schemeClr>
                    </a:solidFill>
                  </a:tcPr>
                </a:tc>
                <a:tc>
                  <a:txBody>
                    <a:bodyPr/>
                    <a:lstStyle/>
                    <a:p>
                      <a:pPr algn="ctr" fontAlgn="b"/>
                      <a:r>
                        <a:rPr lang="en-US" sz="1800" u="none" strike="noStrike" dirty="0" smtClean="0"/>
                        <a:t>Year  </a:t>
                      </a:r>
                      <a:r>
                        <a:rPr lang="en-US" sz="1800" u="none" strike="noStrike" dirty="0"/>
                        <a:t>0</a:t>
                      </a:r>
                      <a:endParaRPr lang="en-US" sz="1800" b="0" i="0" u="none" strike="noStrike" dirty="0">
                        <a:solidFill>
                          <a:srgbClr val="000000"/>
                        </a:solidFill>
                        <a:latin typeface="+mn-lt"/>
                      </a:endParaRPr>
                    </a:p>
                  </a:txBody>
                  <a:tcPr marL="9525" marR="9525" marT="9525" marB="0" anchor="ctr">
                    <a:solidFill>
                      <a:schemeClr val="bg2">
                        <a:lumMod val="20000"/>
                        <a:lumOff val="80000"/>
                      </a:schemeClr>
                    </a:solidFill>
                  </a:tcPr>
                </a:tc>
                <a:tc>
                  <a:txBody>
                    <a:bodyPr/>
                    <a:lstStyle/>
                    <a:p>
                      <a:pPr algn="ctr" fontAlgn="b"/>
                      <a:r>
                        <a:rPr lang="en-US" sz="1800" u="none" strike="noStrike" dirty="0" smtClean="0"/>
                        <a:t>Year  </a:t>
                      </a:r>
                      <a:r>
                        <a:rPr lang="en-US" sz="1800" u="none" strike="noStrike" dirty="0"/>
                        <a:t>1</a:t>
                      </a:r>
                      <a:endParaRPr lang="en-US" sz="1800" b="0" i="0" u="none" strike="noStrike" dirty="0">
                        <a:solidFill>
                          <a:srgbClr val="000000"/>
                        </a:solidFill>
                        <a:latin typeface="+mn-lt"/>
                      </a:endParaRPr>
                    </a:p>
                  </a:txBody>
                  <a:tcPr marL="9525" marR="9525" marT="9525" marB="0" anchor="ctr">
                    <a:solidFill>
                      <a:schemeClr val="bg2">
                        <a:lumMod val="20000"/>
                        <a:lumOff val="80000"/>
                      </a:schemeClr>
                    </a:solidFill>
                  </a:tcPr>
                </a:tc>
                <a:tc>
                  <a:txBody>
                    <a:bodyPr/>
                    <a:lstStyle/>
                    <a:p>
                      <a:pPr algn="ctr" fontAlgn="b"/>
                      <a:r>
                        <a:rPr lang="en-US" sz="1800" u="none" strike="noStrike" dirty="0" smtClean="0"/>
                        <a:t>Year</a:t>
                      </a:r>
                      <a:r>
                        <a:rPr lang="en-US" sz="1800" u="none" strike="noStrike" baseline="0" dirty="0" smtClean="0"/>
                        <a:t> </a:t>
                      </a:r>
                      <a:r>
                        <a:rPr lang="en-US" sz="1800" u="none" strike="noStrike" dirty="0" smtClean="0"/>
                        <a:t>2</a:t>
                      </a:r>
                      <a:endParaRPr lang="en-US" sz="1800" b="0" i="0" u="none" strike="noStrike" dirty="0">
                        <a:solidFill>
                          <a:srgbClr val="000000"/>
                        </a:solidFill>
                        <a:latin typeface="+mn-lt"/>
                      </a:endParaRPr>
                    </a:p>
                  </a:txBody>
                  <a:tcPr marL="9525" marR="9525" marT="9525" marB="0" anchor="ctr">
                    <a:solidFill>
                      <a:schemeClr val="bg2">
                        <a:lumMod val="20000"/>
                        <a:lumOff val="80000"/>
                      </a:schemeClr>
                    </a:solidFill>
                  </a:tcPr>
                </a:tc>
                <a:tc>
                  <a:txBody>
                    <a:bodyPr/>
                    <a:lstStyle/>
                    <a:p>
                      <a:pPr algn="ctr" fontAlgn="b"/>
                      <a:r>
                        <a:rPr lang="en-US" sz="1800" u="none" strike="noStrike" dirty="0" smtClean="0"/>
                        <a:t>Year  </a:t>
                      </a:r>
                      <a:r>
                        <a:rPr lang="en-US" sz="1800" u="none" strike="noStrike" dirty="0"/>
                        <a:t>3</a:t>
                      </a:r>
                      <a:endParaRPr lang="en-US" sz="1800" b="0" i="0" u="none" strike="noStrike" dirty="0">
                        <a:solidFill>
                          <a:srgbClr val="000000"/>
                        </a:solidFill>
                        <a:latin typeface="+mn-lt"/>
                      </a:endParaRPr>
                    </a:p>
                  </a:txBody>
                  <a:tcPr marL="9525" marR="9525" marT="9525" marB="0" anchor="ctr">
                    <a:solidFill>
                      <a:schemeClr val="bg2">
                        <a:lumMod val="20000"/>
                        <a:lumOff val="80000"/>
                      </a:schemeClr>
                    </a:solidFill>
                  </a:tcPr>
                </a:tc>
              </a:tr>
              <a:tr h="288991">
                <a:tc>
                  <a:txBody>
                    <a:bodyPr/>
                    <a:lstStyle/>
                    <a:p>
                      <a:pPr algn="l" fontAlgn="b"/>
                      <a:r>
                        <a:rPr lang="en-US" sz="1800" u="none" strike="noStrike" dirty="0"/>
                        <a:t>NOI</a:t>
                      </a:r>
                      <a:endParaRPr lang="en-US" sz="1800" b="0" i="0" u="none" strike="noStrike" dirty="0">
                        <a:solidFill>
                          <a:srgbClr val="000000"/>
                        </a:solidFill>
                        <a:latin typeface="+mn-lt"/>
                      </a:endParaRPr>
                    </a:p>
                  </a:txBody>
                  <a:tcPr marL="9525" marR="9525" marT="9525" marB="0" anchor="b">
                    <a:solidFill>
                      <a:schemeClr val="bg2">
                        <a:lumMod val="20000"/>
                        <a:lumOff val="80000"/>
                      </a:schemeClr>
                    </a:solidFill>
                  </a:tcPr>
                </a:tc>
                <a:tc>
                  <a:txBody>
                    <a:bodyPr/>
                    <a:lstStyle/>
                    <a:p>
                      <a:pPr algn="ctr" fontAlgn="b"/>
                      <a:endParaRPr lang="en-US" sz="1800" b="0" i="0" u="none" strike="noStrike" dirty="0">
                        <a:solidFill>
                          <a:srgbClr val="000000"/>
                        </a:solidFill>
                        <a:latin typeface="+mn-lt"/>
                      </a:endParaRPr>
                    </a:p>
                  </a:txBody>
                  <a:tcPr marL="9525" marR="9525" marT="9525" marB="0" anchor="b">
                    <a:solidFill>
                      <a:schemeClr val="bg2">
                        <a:lumMod val="20000"/>
                        <a:lumOff val="80000"/>
                      </a:schemeClr>
                    </a:solidFill>
                  </a:tcPr>
                </a:tc>
                <a:tc>
                  <a:txBody>
                    <a:bodyPr/>
                    <a:lstStyle/>
                    <a:p>
                      <a:pPr algn="ctr" fontAlgn="b"/>
                      <a:r>
                        <a:rPr lang="en-US" sz="1800" u="none" strike="noStrike" dirty="0" smtClean="0">
                          <a:solidFill>
                            <a:schemeClr val="tx1"/>
                          </a:solidFill>
                        </a:rPr>
                        <a:t>102,327 </a:t>
                      </a:r>
                      <a:endParaRPr lang="en-US" sz="1800" b="0" i="0" u="none" strike="noStrike" dirty="0">
                        <a:solidFill>
                          <a:schemeClr val="tx1"/>
                        </a:solidFill>
                        <a:latin typeface="+mn-lt"/>
                      </a:endParaRPr>
                    </a:p>
                  </a:txBody>
                  <a:tcPr marL="9525" marR="9525" marT="9525" marB="0" anchor="ctr">
                    <a:solidFill>
                      <a:schemeClr val="bg2">
                        <a:lumMod val="20000"/>
                        <a:lumOff val="80000"/>
                      </a:schemeClr>
                    </a:solidFill>
                  </a:tcPr>
                </a:tc>
                <a:tc>
                  <a:txBody>
                    <a:bodyPr/>
                    <a:lstStyle/>
                    <a:p>
                      <a:pPr algn="ctr" fontAlgn="b"/>
                      <a:r>
                        <a:rPr lang="en-US" sz="1800" u="none" strike="noStrike" dirty="0" smtClean="0">
                          <a:solidFill>
                            <a:schemeClr val="tx1"/>
                          </a:solidFill>
                        </a:rPr>
                        <a:t>104,373 </a:t>
                      </a:r>
                      <a:endParaRPr lang="en-US" sz="1800" b="0" i="0" u="none" strike="noStrike" dirty="0">
                        <a:solidFill>
                          <a:schemeClr val="tx1"/>
                        </a:solidFill>
                        <a:latin typeface="+mn-lt"/>
                      </a:endParaRPr>
                    </a:p>
                  </a:txBody>
                  <a:tcPr marL="9525" marR="9525" marT="9525" marB="0" anchor="ctr">
                    <a:solidFill>
                      <a:schemeClr val="bg2">
                        <a:lumMod val="20000"/>
                        <a:lumOff val="80000"/>
                      </a:schemeClr>
                    </a:solidFill>
                  </a:tcPr>
                </a:tc>
                <a:tc>
                  <a:txBody>
                    <a:bodyPr/>
                    <a:lstStyle/>
                    <a:p>
                      <a:pPr algn="ctr" fontAlgn="b"/>
                      <a:r>
                        <a:rPr lang="en-US" sz="1800" u="none" strike="noStrike" dirty="0" smtClean="0">
                          <a:solidFill>
                            <a:schemeClr val="tx1"/>
                          </a:solidFill>
                        </a:rPr>
                        <a:t>106,460 </a:t>
                      </a:r>
                      <a:endParaRPr lang="en-US" sz="1800" b="0" i="0" u="none" strike="noStrike" dirty="0">
                        <a:solidFill>
                          <a:schemeClr val="tx1"/>
                        </a:solidFill>
                        <a:latin typeface="+mn-lt"/>
                      </a:endParaRPr>
                    </a:p>
                  </a:txBody>
                  <a:tcPr marL="9525" marR="9525" marT="9525" marB="0" anchor="ctr">
                    <a:solidFill>
                      <a:schemeClr val="bg2">
                        <a:lumMod val="20000"/>
                        <a:lumOff val="80000"/>
                      </a:schemeClr>
                    </a:solidFill>
                  </a:tcPr>
                </a:tc>
              </a:tr>
              <a:tr h="288991">
                <a:tc>
                  <a:txBody>
                    <a:bodyPr/>
                    <a:lstStyle/>
                    <a:p>
                      <a:pPr algn="l" fontAlgn="b"/>
                      <a:r>
                        <a:rPr lang="en-US" sz="1800" u="none" strike="noStrike"/>
                        <a:t>NSP</a:t>
                      </a:r>
                      <a:endParaRPr lang="en-US" sz="1800" b="0" i="0" u="none" strike="noStrike">
                        <a:solidFill>
                          <a:srgbClr val="000000"/>
                        </a:solidFill>
                        <a:latin typeface="+mn-lt"/>
                      </a:endParaRPr>
                    </a:p>
                  </a:txBody>
                  <a:tcPr marL="9525" marR="9525" marT="9525" marB="0" anchor="b">
                    <a:solidFill>
                      <a:schemeClr val="bg2">
                        <a:lumMod val="20000"/>
                        <a:lumOff val="80000"/>
                      </a:schemeClr>
                    </a:solidFill>
                  </a:tcPr>
                </a:tc>
                <a:tc>
                  <a:txBody>
                    <a:bodyPr/>
                    <a:lstStyle/>
                    <a:p>
                      <a:pPr algn="ctr" fontAlgn="b"/>
                      <a:endParaRPr lang="en-US" sz="1800" b="0" i="0" u="none" strike="noStrike" dirty="0">
                        <a:solidFill>
                          <a:srgbClr val="000000"/>
                        </a:solidFill>
                        <a:latin typeface="+mn-lt"/>
                      </a:endParaRPr>
                    </a:p>
                  </a:txBody>
                  <a:tcPr marL="9525" marR="9525" marT="9525" marB="0" anchor="b">
                    <a:solidFill>
                      <a:schemeClr val="bg2">
                        <a:lumMod val="20000"/>
                        <a:lumOff val="80000"/>
                      </a:schemeClr>
                    </a:solidFill>
                  </a:tcPr>
                </a:tc>
                <a:tc>
                  <a:txBody>
                    <a:bodyPr/>
                    <a:lstStyle/>
                    <a:p>
                      <a:pPr algn="ctr" fontAlgn="b"/>
                      <a:endParaRPr lang="en-US" sz="1800" b="0" i="0" u="none" strike="noStrike" dirty="0">
                        <a:solidFill>
                          <a:srgbClr val="000000"/>
                        </a:solidFill>
                        <a:latin typeface="+mn-lt"/>
                      </a:endParaRPr>
                    </a:p>
                  </a:txBody>
                  <a:tcPr marL="9525" marR="9525" marT="9525" marB="0" anchor="b">
                    <a:solidFill>
                      <a:schemeClr val="bg2">
                        <a:lumMod val="20000"/>
                        <a:lumOff val="80000"/>
                      </a:schemeClr>
                    </a:solidFill>
                  </a:tcPr>
                </a:tc>
                <a:tc>
                  <a:txBody>
                    <a:bodyPr/>
                    <a:lstStyle/>
                    <a:p>
                      <a:pPr algn="ctr" fontAlgn="b"/>
                      <a:endParaRPr lang="en-US" sz="1800" b="0" i="0" u="none" strike="noStrike">
                        <a:solidFill>
                          <a:srgbClr val="000000"/>
                        </a:solidFill>
                        <a:latin typeface="+mn-lt"/>
                      </a:endParaRPr>
                    </a:p>
                  </a:txBody>
                  <a:tcPr marL="9525" marR="9525" marT="9525" marB="0" anchor="b">
                    <a:solidFill>
                      <a:schemeClr val="bg2">
                        <a:lumMod val="20000"/>
                        <a:lumOff val="80000"/>
                      </a:schemeClr>
                    </a:solidFill>
                  </a:tcPr>
                </a:tc>
                <a:tc>
                  <a:txBody>
                    <a:bodyPr/>
                    <a:lstStyle/>
                    <a:p>
                      <a:pPr algn="ctr" fontAlgn="b"/>
                      <a:r>
                        <a:rPr lang="en-US" sz="1800" u="none" strike="noStrike" dirty="0" smtClean="0"/>
                        <a:t>1,700,000 </a:t>
                      </a:r>
                      <a:endParaRPr lang="en-US" sz="1800" b="0" i="0" u="none" strike="noStrike" dirty="0">
                        <a:solidFill>
                          <a:srgbClr val="000000"/>
                        </a:solidFill>
                        <a:latin typeface="+mn-lt"/>
                      </a:endParaRPr>
                    </a:p>
                  </a:txBody>
                  <a:tcPr marL="9525" marR="9525" marT="9525" marB="0" anchor="b">
                    <a:solidFill>
                      <a:schemeClr val="bg2">
                        <a:lumMod val="20000"/>
                        <a:lumOff val="80000"/>
                      </a:schemeClr>
                    </a:solidFill>
                  </a:tcPr>
                </a:tc>
              </a:tr>
              <a:tr h="288991">
                <a:tc>
                  <a:txBody>
                    <a:bodyPr/>
                    <a:lstStyle/>
                    <a:p>
                      <a:pPr algn="l" fontAlgn="b"/>
                      <a:r>
                        <a:rPr lang="en-US" sz="1800" b="1" i="1" u="none" strike="noStrike" dirty="0" smtClean="0">
                          <a:solidFill>
                            <a:schemeClr val="tx1"/>
                          </a:solidFill>
                        </a:rPr>
                        <a:t>Total CF</a:t>
                      </a:r>
                      <a:endParaRPr lang="en-US" sz="1800" b="1" i="1" u="none" strike="noStrike" dirty="0">
                        <a:solidFill>
                          <a:schemeClr val="tx1"/>
                        </a:solidFill>
                        <a:latin typeface="+mn-lt"/>
                      </a:endParaRPr>
                    </a:p>
                  </a:txBody>
                  <a:tcPr marL="9525" marR="9525" marT="9525" marB="0" anchor="b">
                    <a:solidFill>
                      <a:schemeClr val="bg2">
                        <a:lumMod val="20000"/>
                        <a:lumOff val="80000"/>
                      </a:schemeClr>
                    </a:solidFill>
                  </a:tcPr>
                </a:tc>
                <a:tc>
                  <a:txBody>
                    <a:bodyPr/>
                    <a:lstStyle/>
                    <a:p>
                      <a:pPr algn="ctr" fontAlgn="b"/>
                      <a:endParaRPr lang="en-US" sz="1800" b="1" i="1" u="none" strike="noStrike" dirty="0">
                        <a:solidFill>
                          <a:schemeClr val="tx1"/>
                        </a:solidFill>
                        <a:latin typeface="+mn-lt"/>
                      </a:endParaRPr>
                    </a:p>
                  </a:txBody>
                  <a:tcPr marL="9525" marR="9525" marT="9525" marB="0" anchor="b">
                    <a:solidFill>
                      <a:schemeClr val="bg2">
                        <a:lumMod val="20000"/>
                        <a:lumOff val="80000"/>
                      </a:schemeClr>
                    </a:solidFill>
                  </a:tcPr>
                </a:tc>
                <a:tc>
                  <a:txBody>
                    <a:bodyPr/>
                    <a:lstStyle/>
                    <a:p>
                      <a:pPr algn="ctr" fontAlgn="b"/>
                      <a:r>
                        <a:rPr lang="en-US" sz="1800" b="1" i="1" u="none" strike="noStrike" dirty="0" smtClean="0">
                          <a:solidFill>
                            <a:schemeClr val="tx1"/>
                          </a:solidFill>
                        </a:rPr>
                        <a:t>102,327 </a:t>
                      </a:r>
                      <a:endParaRPr lang="en-US" sz="1800" b="1" i="1" u="none" strike="noStrike" dirty="0">
                        <a:solidFill>
                          <a:schemeClr val="tx1"/>
                        </a:solidFill>
                        <a:latin typeface="+mn-lt"/>
                      </a:endParaRPr>
                    </a:p>
                  </a:txBody>
                  <a:tcPr marL="9525" marR="9525" marT="9525" marB="0" anchor="ctr">
                    <a:solidFill>
                      <a:schemeClr val="bg2">
                        <a:lumMod val="20000"/>
                        <a:lumOff val="80000"/>
                      </a:schemeClr>
                    </a:solidFill>
                  </a:tcPr>
                </a:tc>
                <a:tc>
                  <a:txBody>
                    <a:bodyPr/>
                    <a:lstStyle/>
                    <a:p>
                      <a:pPr algn="ctr" fontAlgn="b"/>
                      <a:r>
                        <a:rPr lang="en-US" sz="1800" b="1" i="1" u="none" strike="noStrike" dirty="0" smtClean="0">
                          <a:solidFill>
                            <a:schemeClr val="tx1"/>
                          </a:solidFill>
                        </a:rPr>
                        <a:t>104,373 </a:t>
                      </a:r>
                      <a:endParaRPr lang="en-US" sz="1800" b="1" i="1" u="none" strike="noStrike" dirty="0">
                        <a:solidFill>
                          <a:schemeClr val="tx1"/>
                        </a:solidFill>
                        <a:latin typeface="+mn-lt"/>
                      </a:endParaRPr>
                    </a:p>
                  </a:txBody>
                  <a:tcPr marL="9525" marR="9525" marT="9525" marB="0" anchor="ctr">
                    <a:solidFill>
                      <a:schemeClr val="bg2">
                        <a:lumMod val="20000"/>
                        <a:lumOff val="80000"/>
                      </a:schemeClr>
                    </a:solidFill>
                  </a:tcPr>
                </a:tc>
                <a:tc>
                  <a:txBody>
                    <a:bodyPr/>
                    <a:lstStyle/>
                    <a:p>
                      <a:pPr algn="ctr" fontAlgn="b"/>
                      <a:r>
                        <a:rPr lang="en-US" sz="1800" b="1" i="1" u="none" strike="noStrike" dirty="0" smtClean="0">
                          <a:solidFill>
                            <a:schemeClr val="tx1"/>
                          </a:solidFill>
                        </a:rPr>
                        <a:t>1,806,460 </a:t>
                      </a:r>
                      <a:endParaRPr lang="en-US" sz="1800" b="1" i="1" u="none" strike="noStrike" dirty="0">
                        <a:solidFill>
                          <a:schemeClr val="tx1"/>
                        </a:solidFill>
                        <a:latin typeface="+mn-lt"/>
                      </a:endParaRPr>
                    </a:p>
                  </a:txBody>
                  <a:tcPr marL="9525" marR="9525" marT="9525" marB="0" anchor="ctr">
                    <a:solidFill>
                      <a:schemeClr val="bg2">
                        <a:lumMod val="20000"/>
                        <a:lumOff val="80000"/>
                      </a:schemeClr>
                    </a:solidFill>
                  </a:tcPr>
                </a:tc>
              </a:tr>
              <a:tr h="288991">
                <a:tc>
                  <a:txBody>
                    <a:bodyPr/>
                    <a:lstStyle/>
                    <a:p>
                      <a:pPr algn="l" fontAlgn="b"/>
                      <a:endParaRPr lang="en-US" sz="1800" b="0" i="0" u="none" strike="noStrike">
                        <a:solidFill>
                          <a:srgbClr val="000000"/>
                        </a:solidFill>
                        <a:latin typeface="+mn-lt"/>
                      </a:endParaRPr>
                    </a:p>
                  </a:txBody>
                  <a:tcPr marL="9525" marR="9525" marT="9525" marB="0" anchor="b">
                    <a:solidFill>
                      <a:schemeClr val="bg2">
                        <a:lumMod val="20000"/>
                        <a:lumOff val="80000"/>
                      </a:schemeClr>
                    </a:solidFill>
                  </a:tcPr>
                </a:tc>
                <a:tc>
                  <a:txBody>
                    <a:bodyPr/>
                    <a:lstStyle/>
                    <a:p>
                      <a:pPr algn="ctr" fontAlgn="b"/>
                      <a:endParaRPr lang="en-US" sz="1800" b="0" i="0" u="none" strike="noStrike" dirty="0">
                        <a:solidFill>
                          <a:srgbClr val="000000"/>
                        </a:solidFill>
                        <a:latin typeface="+mn-lt"/>
                      </a:endParaRPr>
                    </a:p>
                  </a:txBody>
                  <a:tcPr marL="9525" marR="9525" marT="9525" marB="0" anchor="b">
                    <a:solidFill>
                      <a:schemeClr val="bg2">
                        <a:lumMod val="20000"/>
                        <a:lumOff val="80000"/>
                      </a:schemeClr>
                    </a:solidFill>
                  </a:tcPr>
                </a:tc>
                <a:tc>
                  <a:txBody>
                    <a:bodyPr/>
                    <a:lstStyle/>
                    <a:p>
                      <a:pPr algn="ctr" fontAlgn="b"/>
                      <a:endParaRPr lang="en-US" sz="1800" b="0" i="0" u="none" strike="noStrike" dirty="0">
                        <a:solidFill>
                          <a:srgbClr val="000000"/>
                        </a:solidFill>
                        <a:latin typeface="+mn-lt"/>
                      </a:endParaRPr>
                    </a:p>
                  </a:txBody>
                  <a:tcPr marL="9525" marR="9525" marT="9525" marB="0" anchor="b">
                    <a:solidFill>
                      <a:schemeClr val="bg2">
                        <a:lumMod val="20000"/>
                        <a:lumOff val="80000"/>
                      </a:schemeClr>
                    </a:solidFill>
                  </a:tcPr>
                </a:tc>
                <a:tc>
                  <a:txBody>
                    <a:bodyPr/>
                    <a:lstStyle/>
                    <a:p>
                      <a:pPr algn="ctr" fontAlgn="b"/>
                      <a:endParaRPr lang="en-US" sz="1800" b="0" i="0" u="none" strike="noStrike" dirty="0">
                        <a:solidFill>
                          <a:srgbClr val="000000"/>
                        </a:solidFill>
                        <a:latin typeface="+mn-lt"/>
                      </a:endParaRPr>
                    </a:p>
                  </a:txBody>
                  <a:tcPr marL="9525" marR="9525" marT="9525" marB="0" anchor="b">
                    <a:solidFill>
                      <a:schemeClr val="bg2">
                        <a:lumMod val="20000"/>
                        <a:lumOff val="80000"/>
                      </a:schemeClr>
                    </a:solidFill>
                  </a:tcPr>
                </a:tc>
                <a:tc>
                  <a:txBody>
                    <a:bodyPr/>
                    <a:lstStyle/>
                    <a:p>
                      <a:pPr algn="ctr" fontAlgn="b"/>
                      <a:endParaRPr lang="en-US" sz="1800" b="0" i="0" u="none" strike="noStrike" dirty="0">
                        <a:solidFill>
                          <a:srgbClr val="000000"/>
                        </a:solidFill>
                        <a:latin typeface="+mn-lt"/>
                      </a:endParaRPr>
                    </a:p>
                  </a:txBody>
                  <a:tcPr marL="9525" marR="9525" marT="9525" marB="0" anchor="b">
                    <a:solidFill>
                      <a:schemeClr val="bg2">
                        <a:lumMod val="20000"/>
                        <a:lumOff val="80000"/>
                      </a:schemeClr>
                    </a:solidFill>
                  </a:tcPr>
                </a:tc>
              </a:tr>
              <a:tr h="288991">
                <a:tc>
                  <a:txBody>
                    <a:bodyPr/>
                    <a:lstStyle/>
                    <a:p>
                      <a:pPr algn="l" fontAlgn="b"/>
                      <a:r>
                        <a:rPr lang="en-US" sz="1800" u="none" strike="noStrike" dirty="0" smtClean="0"/>
                        <a:t>PV of CF</a:t>
                      </a:r>
                      <a:endParaRPr lang="en-US" sz="1800" b="0" i="0" u="none" strike="noStrike" dirty="0">
                        <a:solidFill>
                          <a:srgbClr val="000000"/>
                        </a:solidFill>
                        <a:latin typeface="+mn-lt"/>
                      </a:endParaRPr>
                    </a:p>
                  </a:txBody>
                  <a:tcPr marL="9525" marR="9525" marT="9525" marB="0" anchor="b">
                    <a:solidFill>
                      <a:schemeClr val="bg2">
                        <a:lumMod val="20000"/>
                        <a:lumOff val="80000"/>
                      </a:schemeClr>
                    </a:solidFill>
                  </a:tcPr>
                </a:tc>
                <a:tc>
                  <a:txBody>
                    <a:bodyPr/>
                    <a:lstStyle/>
                    <a:p>
                      <a:pPr algn="ctr" fontAlgn="b"/>
                      <a:endParaRPr lang="en-US" sz="1800" b="0" i="0" u="none" strike="noStrike" dirty="0">
                        <a:solidFill>
                          <a:srgbClr val="000000"/>
                        </a:solidFill>
                        <a:latin typeface="+mn-lt"/>
                      </a:endParaRPr>
                    </a:p>
                  </a:txBody>
                  <a:tcPr marL="9525" marR="9525" marT="9525" marB="0" anchor="b">
                    <a:solidFill>
                      <a:schemeClr val="bg2">
                        <a:lumMod val="20000"/>
                        <a:lumOff val="80000"/>
                      </a:schemeClr>
                    </a:solidFill>
                  </a:tcPr>
                </a:tc>
                <a:tc>
                  <a:txBody>
                    <a:bodyPr/>
                    <a:lstStyle/>
                    <a:p>
                      <a:pPr algn="ctr" fontAlgn="b"/>
                      <a:r>
                        <a:rPr lang="en-US" sz="1800" u="none" strike="noStrike" dirty="0" smtClean="0"/>
                        <a:t>94,747 </a:t>
                      </a:r>
                      <a:endParaRPr lang="en-US" sz="1800" b="0" i="0" u="none" strike="noStrike" dirty="0">
                        <a:solidFill>
                          <a:srgbClr val="000000"/>
                        </a:solidFill>
                        <a:latin typeface="+mn-lt"/>
                      </a:endParaRPr>
                    </a:p>
                  </a:txBody>
                  <a:tcPr marL="9525" marR="9525" marT="9525" marB="0" anchor="b">
                    <a:solidFill>
                      <a:schemeClr val="bg2">
                        <a:lumMod val="20000"/>
                        <a:lumOff val="80000"/>
                      </a:schemeClr>
                    </a:solidFill>
                  </a:tcPr>
                </a:tc>
                <a:tc>
                  <a:txBody>
                    <a:bodyPr/>
                    <a:lstStyle/>
                    <a:p>
                      <a:pPr algn="ctr" fontAlgn="b"/>
                      <a:r>
                        <a:rPr lang="en-US" sz="1800" u="none" strike="noStrike" dirty="0" smtClean="0"/>
                        <a:t>89,483 </a:t>
                      </a:r>
                      <a:endParaRPr lang="en-US" sz="1800" b="0" i="0" u="none" strike="noStrike" dirty="0">
                        <a:solidFill>
                          <a:srgbClr val="000000"/>
                        </a:solidFill>
                        <a:latin typeface="+mn-lt"/>
                      </a:endParaRPr>
                    </a:p>
                  </a:txBody>
                  <a:tcPr marL="9525" marR="9525" marT="9525" marB="0" anchor="b">
                    <a:solidFill>
                      <a:schemeClr val="bg2">
                        <a:lumMod val="20000"/>
                        <a:lumOff val="80000"/>
                      </a:schemeClr>
                    </a:solidFill>
                  </a:tcPr>
                </a:tc>
                <a:tc>
                  <a:txBody>
                    <a:bodyPr/>
                    <a:lstStyle/>
                    <a:p>
                      <a:pPr algn="ctr" fontAlgn="b"/>
                      <a:r>
                        <a:rPr lang="en-US" sz="1800" u="none" strike="noStrike" dirty="0" smtClean="0"/>
                        <a:t>1,434,026 </a:t>
                      </a:r>
                      <a:endParaRPr lang="en-US" sz="1800" b="0" i="0" u="none" strike="noStrike" dirty="0">
                        <a:solidFill>
                          <a:srgbClr val="000000"/>
                        </a:solidFill>
                        <a:latin typeface="+mn-lt"/>
                      </a:endParaRPr>
                    </a:p>
                  </a:txBody>
                  <a:tcPr marL="9525" marR="9525" marT="9525" marB="0" anchor="b">
                    <a:solidFill>
                      <a:schemeClr val="bg2">
                        <a:lumMod val="20000"/>
                        <a:lumOff val="80000"/>
                      </a:schemeClr>
                    </a:solidFill>
                  </a:tcPr>
                </a:tc>
              </a:tr>
            </a:tbl>
          </a:graphicData>
        </a:graphic>
      </p:graphicFrame>
      <p:sp>
        <p:nvSpPr>
          <p:cNvPr id="7" name="Content Placeholder 2"/>
          <p:cNvSpPr txBox="1">
            <a:spLocks/>
          </p:cNvSpPr>
          <p:nvPr/>
        </p:nvSpPr>
        <p:spPr>
          <a:xfrm>
            <a:off x="838200" y="5393195"/>
            <a:ext cx="10515599" cy="1101267"/>
          </a:xfrm>
          <a:prstGeom prst="rect">
            <a:avLst/>
          </a:prstGeom>
        </p:spPr>
        <p:txBody>
          <a:bodyPr vert="horz" lIns="91440" tIns="45720" rIns="91440" bIns="45720" rtlCol="0">
            <a:normAutofit/>
          </a:bodyPr>
          <a:lstStyle>
            <a:lvl1pPr marL="342900" indent="-342900" algn="l" defTabSz="914400" rtl="0" eaLnBrk="1" latinLnBrk="0" hangingPunct="1">
              <a:lnSpc>
                <a:spcPct val="100000"/>
              </a:lnSpc>
              <a:spcBef>
                <a:spcPts val="600"/>
              </a:spcBef>
              <a:spcAft>
                <a:spcPts val="600"/>
              </a:spcAft>
              <a:buFont typeface="Segoe UI" panose="020B0502040204020203" pitchFamily="34" charset="0"/>
              <a:buChar char="−"/>
              <a:defRPr sz="2400" kern="1200">
                <a:solidFill>
                  <a:schemeClr val="tx1">
                    <a:lumMod val="85000"/>
                    <a:lumOff val="15000"/>
                  </a:schemeClr>
                </a:solidFill>
                <a:latin typeface="+mn-lt"/>
                <a:ea typeface="+mn-ea"/>
                <a:cs typeface="+mn-cs"/>
              </a:defRPr>
            </a:lvl1pPr>
            <a:lvl2pPr marL="685800" indent="-228600" algn="l" defTabSz="914400" rtl="0" eaLnBrk="1" latinLnBrk="0" hangingPunct="1">
              <a:lnSpc>
                <a:spcPct val="100000"/>
              </a:lnSpc>
              <a:spcBef>
                <a:spcPts val="600"/>
              </a:spcBef>
              <a:spcAft>
                <a:spcPts val="600"/>
              </a:spcAft>
              <a:buFont typeface="Arial" panose="020B0604020202020204" pitchFamily="34" charset="0"/>
              <a:buChar char="•"/>
              <a:defRPr sz="2000" kern="1200">
                <a:solidFill>
                  <a:schemeClr val="tx1">
                    <a:lumMod val="85000"/>
                    <a:lumOff val="15000"/>
                  </a:schemeClr>
                </a:solidFill>
                <a:latin typeface="+mn-lt"/>
                <a:ea typeface="+mn-ea"/>
                <a:cs typeface="+mn-cs"/>
              </a:defRPr>
            </a:lvl2pPr>
            <a:lvl3pPr marL="1143000" indent="-228600" algn="l" defTabSz="914400" rtl="0" eaLnBrk="1" latinLnBrk="0" hangingPunct="1">
              <a:lnSpc>
                <a:spcPct val="100000"/>
              </a:lnSpc>
              <a:spcBef>
                <a:spcPts val="600"/>
              </a:spcBef>
              <a:spcAft>
                <a:spcPts val="600"/>
              </a:spcAft>
              <a:buFont typeface="Segoe UI" panose="020B0502040204020203" pitchFamily="34" charset="0"/>
              <a:buChar char="−"/>
              <a:defRPr sz="1800" kern="1200">
                <a:solidFill>
                  <a:schemeClr val="tx1">
                    <a:lumMod val="85000"/>
                    <a:lumOff val="15000"/>
                  </a:schemeClr>
                </a:solidFill>
                <a:latin typeface="+mn-lt"/>
                <a:ea typeface="+mn-ea"/>
                <a:cs typeface="+mn-cs"/>
              </a:defRPr>
            </a:lvl3pPr>
            <a:lvl4pPr marL="1600200" indent="-228600" algn="l" defTabSz="914400" rtl="0" eaLnBrk="1" latinLnBrk="0" hangingPunct="1">
              <a:lnSpc>
                <a:spcPct val="100000"/>
              </a:lnSpc>
              <a:spcBef>
                <a:spcPts val="600"/>
              </a:spcBef>
              <a:spcAft>
                <a:spcPts val="600"/>
              </a:spcAft>
              <a:buFont typeface="Arial" panose="020B0604020202020204" pitchFamily="34" charset="0"/>
              <a:buChar char="•"/>
              <a:defRPr sz="1600" kern="1200">
                <a:solidFill>
                  <a:schemeClr val="tx1">
                    <a:lumMod val="85000"/>
                    <a:lumOff val="15000"/>
                  </a:schemeClr>
                </a:solidFill>
                <a:latin typeface="+mn-lt"/>
                <a:ea typeface="+mn-ea"/>
                <a:cs typeface="+mn-cs"/>
              </a:defRPr>
            </a:lvl4pPr>
            <a:lvl5pPr marL="2057400" indent="-228600" algn="l" defTabSz="914400" rtl="0" eaLnBrk="1" latinLnBrk="0" hangingPunct="1">
              <a:lnSpc>
                <a:spcPct val="100000"/>
              </a:lnSpc>
              <a:spcBef>
                <a:spcPts val="600"/>
              </a:spcBef>
              <a:spcAft>
                <a:spcPts val="600"/>
              </a:spcAft>
              <a:buFont typeface="Segoe UI" panose="020B0502040204020203" pitchFamily="34" charset="0"/>
              <a:buChar char="−"/>
              <a:defRPr sz="1600" kern="1200">
                <a:solidFill>
                  <a:schemeClr val="tx1">
                    <a:lumMod val="85000"/>
                    <a:lumOff val="1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Segoe UI" panose="020B0502040204020203" pitchFamily="34" charset="0"/>
              <a:buNone/>
            </a:pPr>
            <a:r>
              <a:rPr lang="it-IT" sz="2200" dirty="0" smtClean="0"/>
              <a:t>MV</a:t>
            </a:r>
            <a:r>
              <a:rPr lang="it-IT" sz="2200" baseline="-25000" dirty="0" smtClean="0"/>
              <a:t>0 </a:t>
            </a:r>
            <a:r>
              <a:rPr lang="it-IT" sz="2200" dirty="0" smtClean="0"/>
              <a:t>= </a:t>
            </a:r>
            <a:r>
              <a:rPr lang="en-US" sz="2200" dirty="0" smtClean="0"/>
              <a:t>sum PVs </a:t>
            </a:r>
            <a:r>
              <a:rPr lang="en-US" sz="2200" dirty="0" smtClean="0">
                <a:solidFill>
                  <a:srgbClr val="000000"/>
                </a:solidFill>
              </a:rPr>
              <a:t>= $</a:t>
            </a:r>
            <a:r>
              <a:rPr lang="it-IT" sz="2200" dirty="0" smtClean="0"/>
              <a:t>1,618,256 </a:t>
            </a:r>
          </a:p>
          <a:p>
            <a:pPr marL="457200" indent="-457200">
              <a:buFont typeface="+mj-lt"/>
              <a:buAutoNum type="arabicPeriod" startAt="3"/>
            </a:pPr>
            <a:r>
              <a:rPr lang="en-US" dirty="0" smtClean="0"/>
              <a:t>What </a:t>
            </a:r>
            <a:r>
              <a:rPr lang="en-US" dirty="0"/>
              <a:t>is the expected going-out cap rate at the end of year 3?</a:t>
            </a:r>
          </a:p>
          <a:p>
            <a:pPr>
              <a:buFont typeface="Segoe UI" panose="020B0502040204020203" pitchFamily="34" charset="0"/>
              <a:buNone/>
            </a:pPr>
            <a:endParaRPr lang="en-US" sz="2200" dirty="0" smtClean="0"/>
          </a:p>
          <a:p>
            <a:endParaRPr lang="en-US" dirty="0"/>
          </a:p>
        </p:txBody>
      </p:sp>
    </p:spTree>
    <p:extLst>
      <p:ext uri="{BB962C8B-B14F-4D97-AF65-F5344CB8AC3E}">
        <p14:creationId xmlns:p14="http://schemas.microsoft.com/office/powerpoint/2010/main" val="4219093510"/>
      </p:ext>
    </p:extLst>
  </p:cSld>
  <p:clrMapOvr>
    <a:masterClrMapping/>
  </p:clrMapOvr>
  <p:timing>
    <p:tnLst>
      <p:par>
        <p:cTn xmlns:p14="http://schemas.microsoft.com/office/powerpoint/2010/mai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DCF Example </a:t>
            </a:r>
            <a:r>
              <a:rPr lang="en-US" dirty="0" smtClean="0"/>
              <a:t>3</a:t>
            </a:r>
            <a:endParaRPr lang="en-US" dirty="0"/>
          </a:p>
        </p:txBody>
      </p:sp>
      <p:sp>
        <p:nvSpPr>
          <p:cNvPr id="3" name="Content Placeholder 2"/>
          <p:cNvSpPr>
            <a:spLocks noGrp="1"/>
          </p:cNvSpPr>
          <p:nvPr>
            <p:ph idx="1"/>
          </p:nvPr>
        </p:nvSpPr>
        <p:spPr/>
        <p:txBody>
          <a:bodyPr/>
          <a:lstStyle/>
          <a:p>
            <a:pPr marL="0" indent="0">
              <a:buNone/>
            </a:pPr>
            <a:r>
              <a:rPr lang="en-US" dirty="0"/>
              <a:t>A property has a projected year 1 NOI of $200,000.  NOI is projected to grow by 4% per year for the following 2 years, then by 2% per year for the subsequent 2 years at a 1% constant rate afterward.  Given a constant required return of 13% for the foreseeable future (a gross approximation!), what is the value of the property?</a:t>
            </a:r>
          </a:p>
          <a:p>
            <a:pPr marL="0" indent="0">
              <a:buNone/>
            </a:pPr>
            <a:endParaRPr lang="en-US" dirty="0"/>
          </a:p>
        </p:txBody>
      </p:sp>
      <p:sp>
        <p:nvSpPr>
          <p:cNvPr id="4" name="Slide Number Placeholder 3"/>
          <p:cNvSpPr>
            <a:spLocks noGrp="1"/>
          </p:cNvSpPr>
          <p:nvPr>
            <p:ph type="sldNum" sz="quarter" idx="12"/>
          </p:nvPr>
        </p:nvSpPr>
        <p:spPr/>
        <p:txBody>
          <a:bodyPr/>
          <a:lstStyle/>
          <a:p>
            <a:fld id="{9860EDB8-5305-433F-BE41-D7A86D811DB3}" type="slidenum">
              <a:rPr lang="en-US" smtClean="0"/>
              <a:t>47</a:t>
            </a:fld>
            <a:endParaRPr lang="en-US"/>
          </a:p>
        </p:txBody>
      </p:sp>
    </p:spTree>
    <p:extLst>
      <p:ext uri="{BB962C8B-B14F-4D97-AF65-F5344CB8AC3E}">
        <p14:creationId xmlns:p14="http://schemas.microsoft.com/office/powerpoint/2010/main" val="3469441127"/>
      </p:ext>
    </p:extLst>
  </p:cSld>
  <p:clrMapOvr>
    <a:masterClrMapping/>
  </p:clrMapOvr>
  <p:timing>
    <p:tnLst>
      <p:par>
        <p:cTn xmlns:p14="http://schemas.microsoft.com/office/powerpoint/2010/mai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DCF Example 3</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a:bodyPr>
              <a:lstStyle/>
              <a:p>
                <a:pPr marL="58738" lvl="1" indent="0">
                  <a:buNone/>
                </a:pPr>
                <a:r>
                  <a:rPr lang="en-US" sz="2600" b="1" dirty="0" smtClean="0"/>
                  <a:t>Solution</a:t>
                </a:r>
              </a:p>
              <a:p>
                <a:pPr lvl="1"/>
                <a:r>
                  <a:rPr lang="en-US" sz="2200" dirty="0" smtClean="0"/>
                  <a:t>NOI</a:t>
                </a:r>
                <a:r>
                  <a:rPr lang="en-US" sz="2200" baseline="-25000" dirty="0" smtClean="0"/>
                  <a:t>1</a:t>
                </a:r>
                <a:r>
                  <a:rPr lang="en-US" sz="2200" dirty="0" smtClean="0"/>
                  <a:t> </a:t>
                </a:r>
                <a:r>
                  <a:rPr lang="en-US" sz="2200" dirty="0"/>
                  <a:t>= $200,000</a:t>
                </a:r>
              </a:p>
              <a:p>
                <a:pPr lvl="1"/>
                <a:r>
                  <a:rPr lang="en-US" sz="2200" dirty="0"/>
                  <a:t>NOI</a:t>
                </a:r>
                <a:r>
                  <a:rPr lang="en-US" sz="2200" baseline="-25000" dirty="0"/>
                  <a:t>2</a:t>
                </a:r>
                <a:r>
                  <a:rPr lang="en-US" sz="2200" dirty="0"/>
                  <a:t> = $208,000</a:t>
                </a:r>
              </a:p>
              <a:p>
                <a:pPr lvl="1"/>
                <a:r>
                  <a:rPr lang="en-US" sz="2200" dirty="0"/>
                  <a:t>NOI</a:t>
                </a:r>
                <a:r>
                  <a:rPr lang="en-US" sz="2200" baseline="-25000" dirty="0"/>
                  <a:t>3</a:t>
                </a:r>
                <a:r>
                  <a:rPr lang="en-US" sz="2200" dirty="0"/>
                  <a:t> = $216,320</a:t>
                </a:r>
              </a:p>
              <a:p>
                <a:pPr lvl="1"/>
                <a:r>
                  <a:rPr lang="en-US" sz="2200" dirty="0"/>
                  <a:t>NOI</a:t>
                </a:r>
                <a:r>
                  <a:rPr lang="en-US" sz="2200" baseline="-25000" dirty="0"/>
                  <a:t>4</a:t>
                </a:r>
                <a:r>
                  <a:rPr lang="en-US" sz="2200" dirty="0"/>
                  <a:t> = $220,646</a:t>
                </a:r>
              </a:p>
              <a:p>
                <a:pPr lvl="1"/>
                <a:r>
                  <a:rPr lang="en-US" sz="2200" dirty="0"/>
                  <a:t>NOI</a:t>
                </a:r>
                <a:r>
                  <a:rPr lang="en-US" sz="2200" baseline="-25000" dirty="0"/>
                  <a:t>5</a:t>
                </a:r>
                <a:r>
                  <a:rPr lang="en-US" sz="2200" dirty="0"/>
                  <a:t> = $225,059</a:t>
                </a:r>
              </a:p>
              <a:p>
                <a:pPr lvl="1">
                  <a:spcAft>
                    <a:spcPts val="1200"/>
                  </a:spcAft>
                </a:pPr>
                <a:r>
                  <a:rPr lang="en-US" sz="2200" dirty="0"/>
                  <a:t>Constant 1% growth begins</a:t>
                </a:r>
              </a:p>
              <a:p>
                <a:pPr marL="457200" lvl="1" indent="0">
                  <a:buNone/>
                </a:pPr>
                <a14:m>
                  <m:oMathPara xmlns:m="http://schemas.openxmlformats.org/officeDocument/2006/math" xmlns="">
                    <m:oMathParaPr>
                      <m:jc m:val="left"/>
                    </m:oMathParaPr>
                    <m:oMath xmlns:m="http://schemas.openxmlformats.org/officeDocument/2006/math">
                      <m:r>
                        <a:rPr lang="en-US" sz="2200" b="0" i="1" smtClean="0">
                          <a:latin typeface="Cambria Math" panose="02040503050406030204" pitchFamily="18" charset="0"/>
                        </a:rPr>
                        <m:t>𝑇𝑒𝑟𝑚𝑖𝑛𝑎𝑙</m:t>
                      </m:r>
                      <m:r>
                        <a:rPr lang="en-US" sz="2200" b="0" i="1" smtClean="0">
                          <a:latin typeface="Cambria Math" panose="02040503050406030204" pitchFamily="18" charset="0"/>
                        </a:rPr>
                        <m:t> </m:t>
                      </m:r>
                      <m:r>
                        <a:rPr lang="en-US" sz="2200" b="0" i="1" smtClean="0">
                          <a:latin typeface="Cambria Math" panose="02040503050406030204" pitchFamily="18" charset="0"/>
                        </a:rPr>
                        <m:t>𝑉𝑎𝑙𝑢𝑒</m:t>
                      </m:r>
                      <m:r>
                        <a:rPr lang="en-US" sz="2200" b="0" i="1" smtClean="0">
                          <a:latin typeface="Cambria Math" panose="02040503050406030204" pitchFamily="18" charset="0"/>
                        </a:rPr>
                        <m:t>=</m:t>
                      </m:r>
                      <m:f>
                        <m:fPr>
                          <m:ctrlPr>
                            <a:rPr lang="en-US" sz="2200" b="0" i="1" smtClean="0">
                              <a:latin typeface="Cambria Math" panose="02040503050406030204" pitchFamily="18" charset="0"/>
                            </a:rPr>
                          </m:ctrlPr>
                        </m:fPr>
                        <m:num>
                          <m:sSub>
                            <m:sSubPr>
                              <m:ctrlPr>
                                <a:rPr lang="en-US" sz="2200" b="0" i="1" smtClean="0">
                                  <a:latin typeface="Cambria Math" panose="02040503050406030204" pitchFamily="18" charset="0"/>
                                </a:rPr>
                              </m:ctrlPr>
                            </m:sSubPr>
                            <m:e>
                              <m:r>
                                <a:rPr lang="en-US" sz="2200" b="0" i="1" smtClean="0">
                                  <a:latin typeface="Cambria Math" panose="02040503050406030204" pitchFamily="18" charset="0"/>
                                </a:rPr>
                                <m:t>𝑁𝑂𝐼</m:t>
                              </m:r>
                            </m:e>
                            <m:sub>
                              <m:r>
                                <a:rPr lang="en-US" sz="2200" b="0" i="1" smtClean="0">
                                  <a:latin typeface="Cambria Math" panose="02040503050406030204" pitchFamily="18" charset="0"/>
                                </a:rPr>
                                <m:t>6</m:t>
                              </m:r>
                            </m:sub>
                          </m:sSub>
                        </m:num>
                        <m:den>
                          <m:r>
                            <a:rPr lang="en-US" sz="2200" b="0" i="1" smtClean="0">
                              <a:latin typeface="Cambria Math" panose="02040503050406030204" pitchFamily="18" charset="0"/>
                            </a:rPr>
                            <m:t>𝑟</m:t>
                          </m:r>
                          <m:r>
                            <a:rPr lang="en-US" sz="2200" b="0" i="1" smtClean="0">
                              <a:latin typeface="Cambria Math" panose="02040503050406030204" pitchFamily="18" charset="0"/>
                            </a:rPr>
                            <m:t>−</m:t>
                          </m:r>
                          <m:r>
                            <a:rPr lang="en-US" sz="2200" b="0" i="1" smtClean="0">
                              <a:latin typeface="Cambria Math" panose="02040503050406030204" pitchFamily="18" charset="0"/>
                            </a:rPr>
                            <m:t>𝑔</m:t>
                          </m:r>
                        </m:den>
                      </m:f>
                      <m:r>
                        <a:rPr lang="en-US" sz="2200" b="0" i="1" smtClean="0">
                          <a:latin typeface="Cambria Math" panose="02040503050406030204" pitchFamily="18" charset="0"/>
                        </a:rPr>
                        <m:t>=</m:t>
                      </m:r>
                      <m:f>
                        <m:fPr>
                          <m:ctrlPr>
                            <a:rPr lang="en-US" sz="2200" b="0" i="1" smtClean="0">
                              <a:latin typeface="Cambria Math" panose="02040503050406030204" pitchFamily="18" charset="0"/>
                            </a:rPr>
                          </m:ctrlPr>
                        </m:fPr>
                        <m:num>
                          <m:r>
                            <a:rPr lang="en-US" sz="2200" b="0" i="1" smtClean="0">
                              <a:latin typeface="Cambria Math" panose="02040503050406030204" pitchFamily="18" charset="0"/>
                            </a:rPr>
                            <m:t>$227,310</m:t>
                          </m:r>
                        </m:num>
                        <m:den>
                          <m:r>
                            <a:rPr lang="en-US" sz="2200" b="0" i="1" smtClean="0">
                              <a:latin typeface="Cambria Math" panose="02040503050406030204" pitchFamily="18" charset="0"/>
                            </a:rPr>
                            <m:t>0.13−0.10</m:t>
                          </m:r>
                        </m:den>
                      </m:f>
                      <m:r>
                        <a:rPr lang="en-US" sz="2200" b="0" i="1" smtClean="0">
                          <a:latin typeface="Cambria Math" panose="02040503050406030204" pitchFamily="18" charset="0"/>
                        </a:rPr>
                        <m:t>=$1,894,250</m:t>
                      </m:r>
                    </m:oMath>
                  </m:oMathPara>
                </a14:m>
                <a:endParaRPr lang="en-US" sz="2200" dirty="0"/>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l="-464" t="-1107"/>
                </a:stretch>
              </a:blipFill>
            </p:spPr>
            <p:txBody>
              <a:bodyPr/>
              <a:lstStyle/>
              <a:p>
                <a:r>
                  <a:rPr lang="en-US">
                    <a:noFill/>
                  </a:rPr>
                  <a:t> </a:t>
                </a:r>
              </a:p>
            </p:txBody>
          </p:sp>
        </mc:Fallback>
      </mc:AlternateContent>
      <p:sp>
        <p:nvSpPr>
          <p:cNvPr id="4" name="Slide Number Placeholder 3"/>
          <p:cNvSpPr>
            <a:spLocks noGrp="1"/>
          </p:cNvSpPr>
          <p:nvPr>
            <p:ph type="sldNum" sz="quarter" idx="12"/>
          </p:nvPr>
        </p:nvSpPr>
        <p:spPr/>
        <p:txBody>
          <a:bodyPr/>
          <a:lstStyle/>
          <a:p>
            <a:fld id="{9860EDB8-5305-433F-BE41-D7A86D811DB3}" type="slidenum">
              <a:rPr lang="en-US" smtClean="0"/>
              <a:t>48</a:t>
            </a:fld>
            <a:endParaRPr lang="en-US"/>
          </a:p>
        </p:txBody>
      </p:sp>
    </p:spTree>
    <p:extLst>
      <p:ext uri="{BB962C8B-B14F-4D97-AF65-F5344CB8AC3E}">
        <p14:creationId xmlns:p14="http://schemas.microsoft.com/office/powerpoint/2010/main" val="2612441905"/>
      </p:ext>
    </p:extLst>
  </p:cSld>
  <p:clrMapOvr>
    <a:masterClrMapping/>
  </p:clrMapOvr>
  <p:timing>
    <p:tnLst>
      <p:par>
        <p:cTn xmlns:p14="http://schemas.microsoft.com/office/powerpoint/2010/mai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DCF Example 3</a:t>
            </a:r>
            <a:endParaRPr lang="en-US" dirty="0"/>
          </a:p>
        </p:txBody>
      </p:sp>
      <p:sp>
        <p:nvSpPr>
          <p:cNvPr id="3" name="Content Placeholder 2"/>
          <p:cNvSpPr>
            <a:spLocks noGrp="1"/>
          </p:cNvSpPr>
          <p:nvPr>
            <p:ph idx="1"/>
          </p:nvPr>
        </p:nvSpPr>
        <p:spPr/>
        <p:txBody>
          <a:bodyPr>
            <a:normAutofit/>
          </a:bodyPr>
          <a:lstStyle/>
          <a:p>
            <a:pPr marL="58738" lvl="1" indent="0">
              <a:buNone/>
            </a:pPr>
            <a:r>
              <a:rPr lang="en-US" sz="2600" b="1" dirty="0" smtClean="0"/>
              <a:t>Solution</a:t>
            </a:r>
          </a:p>
          <a:p>
            <a:pPr lvl="1">
              <a:lnSpc>
                <a:spcPct val="90000"/>
              </a:lnSpc>
            </a:pPr>
            <a:r>
              <a:rPr lang="en-US" dirty="0" smtClean="0"/>
              <a:t>CF0 </a:t>
            </a:r>
            <a:r>
              <a:rPr lang="en-US" dirty="0"/>
              <a:t>= 0</a:t>
            </a:r>
          </a:p>
          <a:p>
            <a:pPr lvl="1">
              <a:lnSpc>
                <a:spcPct val="90000"/>
              </a:lnSpc>
            </a:pPr>
            <a:r>
              <a:rPr lang="en-US" dirty="0" smtClean="0"/>
              <a:t>CF1 </a:t>
            </a:r>
            <a:r>
              <a:rPr lang="en-US" dirty="0"/>
              <a:t>= $200,000</a:t>
            </a:r>
          </a:p>
          <a:p>
            <a:pPr lvl="1">
              <a:lnSpc>
                <a:spcPct val="90000"/>
              </a:lnSpc>
            </a:pPr>
            <a:r>
              <a:rPr lang="en-US" dirty="0" smtClean="0"/>
              <a:t>CF2 </a:t>
            </a:r>
            <a:r>
              <a:rPr lang="en-US" dirty="0"/>
              <a:t>= $208,000</a:t>
            </a:r>
          </a:p>
          <a:p>
            <a:pPr lvl="1">
              <a:lnSpc>
                <a:spcPct val="90000"/>
              </a:lnSpc>
            </a:pPr>
            <a:r>
              <a:rPr lang="en-US" dirty="0" smtClean="0"/>
              <a:t>CF3 </a:t>
            </a:r>
            <a:r>
              <a:rPr lang="en-US" dirty="0"/>
              <a:t>= $216,320</a:t>
            </a:r>
          </a:p>
          <a:p>
            <a:pPr lvl="1">
              <a:lnSpc>
                <a:spcPct val="90000"/>
              </a:lnSpc>
            </a:pPr>
            <a:r>
              <a:rPr lang="en-US" dirty="0" smtClean="0"/>
              <a:t>CF4 </a:t>
            </a:r>
            <a:r>
              <a:rPr lang="en-US" dirty="0"/>
              <a:t>= $220,646</a:t>
            </a:r>
          </a:p>
          <a:p>
            <a:pPr lvl="1">
              <a:lnSpc>
                <a:spcPct val="90000"/>
              </a:lnSpc>
            </a:pPr>
            <a:r>
              <a:rPr lang="en-US" dirty="0" smtClean="0"/>
              <a:t>CF5 </a:t>
            </a:r>
            <a:r>
              <a:rPr lang="en-US" dirty="0"/>
              <a:t>= $225,059 + $1,894,250</a:t>
            </a:r>
          </a:p>
          <a:p>
            <a:pPr marL="457200" lvl="1" indent="0">
              <a:lnSpc>
                <a:spcPct val="90000"/>
              </a:lnSpc>
              <a:spcBef>
                <a:spcPts val="1200"/>
              </a:spcBef>
              <a:buNone/>
            </a:pPr>
            <a:r>
              <a:rPr lang="en-US" dirty="0" err="1" smtClean="0"/>
              <a:t>i</a:t>
            </a:r>
            <a:r>
              <a:rPr lang="en-US" dirty="0" smtClean="0"/>
              <a:t> </a:t>
            </a:r>
            <a:r>
              <a:rPr lang="en-US" dirty="0"/>
              <a:t>= </a:t>
            </a:r>
            <a:r>
              <a:rPr lang="en-US" dirty="0" smtClean="0"/>
              <a:t>13%</a:t>
            </a:r>
            <a:endParaRPr lang="en-US" dirty="0"/>
          </a:p>
          <a:p>
            <a:pPr marL="457200" lvl="1" indent="0">
              <a:lnSpc>
                <a:spcPct val="90000"/>
              </a:lnSpc>
              <a:buNone/>
            </a:pPr>
            <a:r>
              <a:rPr lang="en-US" dirty="0" smtClean="0"/>
              <a:t>PV </a:t>
            </a:r>
            <a:r>
              <a:rPr lang="en-US" dirty="0"/>
              <a:t>= $1,775,409</a:t>
            </a:r>
          </a:p>
          <a:p>
            <a:endParaRPr lang="en-US" dirty="0"/>
          </a:p>
        </p:txBody>
      </p:sp>
      <p:sp>
        <p:nvSpPr>
          <p:cNvPr id="4" name="Slide Number Placeholder 3"/>
          <p:cNvSpPr>
            <a:spLocks noGrp="1"/>
          </p:cNvSpPr>
          <p:nvPr>
            <p:ph type="sldNum" sz="quarter" idx="12"/>
          </p:nvPr>
        </p:nvSpPr>
        <p:spPr/>
        <p:txBody>
          <a:bodyPr/>
          <a:lstStyle/>
          <a:p>
            <a:fld id="{9860EDB8-5305-433F-BE41-D7A86D811DB3}" type="slidenum">
              <a:rPr lang="en-US" smtClean="0"/>
              <a:t>49</a:t>
            </a:fld>
            <a:endParaRPr lang="en-US"/>
          </a:p>
        </p:txBody>
      </p:sp>
    </p:spTree>
    <p:extLst>
      <p:ext uri="{BB962C8B-B14F-4D97-AF65-F5344CB8AC3E}">
        <p14:creationId xmlns:p14="http://schemas.microsoft.com/office/powerpoint/2010/main" val="3532227204"/>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Market Value?</a:t>
            </a:r>
            <a:endParaRPr lang="en-US" dirty="0"/>
          </a:p>
        </p:txBody>
      </p:sp>
      <p:sp>
        <p:nvSpPr>
          <p:cNvPr id="3" name="Content Placeholder 2"/>
          <p:cNvSpPr>
            <a:spLocks noGrp="1"/>
          </p:cNvSpPr>
          <p:nvPr>
            <p:ph idx="1"/>
          </p:nvPr>
        </p:nvSpPr>
        <p:spPr/>
        <p:txBody>
          <a:bodyPr>
            <a:normAutofit fontScale="92500" lnSpcReduction="10000"/>
          </a:bodyPr>
          <a:lstStyle/>
          <a:p>
            <a:pPr>
              <a:spcBef>
                <a:spcPts val="1200"/>
              </a:spcBef>
            </a:pPr>
            <a:r>
              <a:rPr lang="en-US" dirty="0" smtClean="0">
                <a:effectLst>
                  <a:outerShdw blurRad="38100" dist="38100" dir="2700000" algn="tl">
                    <a:srgbClr val="FFFFFF"/>
                  </a:outerShdw>
                </a:effectLst>
              </a:rPr>
              <a:t>Do you know exactly how much your property is going to sell for?</a:t>
            </a:r>
          </a:p>
          <a:p>
            <a:pPr lvl="1"/>
            <a:r>
              <a:rPr lang="en-US" sz="2200" i="1" dirty="0" smtClean="0">
                <a:effectLst>
                  <a:outerShdw blurRad="38100" dist="38100" dir="2700000" algn="tl">
                    <a:srgbClr val="FFFFFF"/>
                  </a:outerShdw>
                </a:effectLst>
              </a:rPr>
              <a:t>No, there is a probability distribution of possible prices.</a:t>
            </a:r>
          </a:p>
          <a:p>
            <a:pPr>
              <a:spcBef>
                <a:spcPts val="1200"/>
              </a:spcBef>
            </a:pPr>
            <a:r>
              <a:rPr lang="en-US" dirty="0" smtClean="0"/>
              <a:t>In </a:t>
            </a:r>
            <a:r>
              <a:rPr lang="en-US" dirty="0"/>
              <a:t>theory, the </a:t>
            </a:r>
            <a:r>
              <a:rPr lang="en-US" b="1" i="1" dirty="0"/>
              <a:t>market value </a:t>
            </a:r>
            <a:r>
              <a:rPr lang="en-US" dirty="0"/>
              <a:t>of a property </a:t>
            </a:r>
            <a:r>
              <a:rPr lang="en-US" b="1" i="1" dirty="0"/>
              <a:t>depends</a:t>
            </a:r>
            <a:r>
              <a:rPr lang="en-US" dirty="0"/>
              <a:t> then on the </a:t>
            </a:r>
            <a:r>
              <a:rPr lang="en-US" b="1" i="1" dirty="0"/>
              <a:t>probability</a:t>
            </a:r>
            <a:r>
              <a:rPr lang="en-US" dirty="0"/>
              <a:t> distribution of </a:t>
            </a:r>
            <a:r>
              <a:rPr lang="en-US" i="1" dirty="0"/>
              <a:t>possible </a:t>
            </a:r>
            <a:r>
              <a:rPr lang="en-US" i="1" dirty="0" smtClean="0"/>
              <a:t>prices</a:t>
            </a:r>
            <a:r>
              <a:rPr lang="en-US" dirty="0" smtClean="0"/>
              <a:t>.</a:t>
            </a:r>
          </a:p>
          <a:p>
            <a:pPr>
              <a:spcBef>
                <a:spcPts val="1200"/>
              </a:spcBef>
            </a:pPr>
            <a:r>
              <a:rPr lang="en-US" dirty="0" smtClean="0"/>
              <a:t>It </a:t>
            </a:r>
            <a:r>
              <a:rPr lang="en-US" dirty="0"/>
              <a:t>is the expected value derived from the set of possible prices and their attached probability of occurrence.</a:t>
            </a:r>
          </a:p>
          <a:p>
            <a:pPr>
              <a:spcBef>
                <a:spcPts val="1200"/>
              </a:spcBef>
            </a:pPr>
            <a:r>
              <a:rPr lang="en-US" dirty="0"/>
              <a:t>There is some uncertainty attached to the valuation. The wider (tighter) the distribution of possible price, the less (more) reliable the value estimate.</a:t>
            </a:r>
          </a:p>
          <a:p>
            <a:pPr>
              <a:spcBef>
                <a:spcPts val="1200"/>
              </a:spcBef>
            </a:pPr>
            <a:r>
              <a:rPr lang="en-US" dirty="0"/>
              <a:t>The reliability of the estimate is measured by the </a:t>
            </a:r>
            <a:r>
              <a:rPr lang="en-US" b="1" i="1" dirty="0"/>
              <a:t>variance of the distribution </a:t>
            </a:r>
            <a:r>
              <a:rPr lang="en-US" dirty="0"/>
              <a:t>or standard deviation, which is the squared root of the variance. </a:t>
            </a:r>
          </a:p>
          <a:p>
            <a:endParaRPr lang="en-US" dirty="0"/>
          </a:p>
        </p:txBody>
      </p:sp>
      <p:sp>
        <p:nvSpPr>
          <p:cNvPr id="4" name="Slide Number Placeholder 3"/>
          <p:cNvSpPr>
            <a:spLocks noGrp="1"/>
          </p:cNvSpPr>
          <p:nvPr>
            <p:ph type="sldNum" sz="quarter" idx="12"/>
          </p:nvPr>
        </p:nvSpPr>
        <p:spPr/>
        <p:txBody>
          <a:bodyPr/>
          <a:lstStyle/>
          <a:p>
            <a:fld id="{9860EDB8-5305-433F-BE41-D7A86D811DB3}" type="slidenum">
              <a:rPr lang="en-US" smtClean="0"/>
              <a:t>5</a:t>
            </a:fld>
            <a:endParaRPr lang="en-US"/>
          </a:p>
        </p:txBody>
      </p:sp>
    </p:spTree>
    <p:extLst>
      <p:ext uri="{BB962C8B-B14F-4D97-AF65-F5344CB8AC3E}">
        <p14:creationId xmlns:p14="http://schemas.microsoft.com/office/powerpoint/2010/main" val="796122836"/>
      </p:ext>
    </p:extLst>
  </p:cSld>
  <p:clrMapOvr>
    <a:masterClrMapping/>
  </p:clrMapOvr>
  <p:timing>
    <p:tnLst>
      <p:par>
        <p:cTn xmlns:p14="http://schemas.microsoft.com/office/powerpoint/2010/mai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DCF as Appraisal Method</a:t>
            </a:r>
          </a:p>
        </p:txBody>
      </p:sp>
      <p:sp>
        <p:nvSpPr>
          <p:cNvPr id="3" name="Content Placeholder 2"/>
          <p:cNvSpPr>
            <a:spLocks noGrp="1"/>
          </p:cNvSpPr>
          <p:nvPr>
            <p:ph idx="1"/>
          </p:nvPr>
        </p:nvSpPr>
        <p:spPr/>
        <p:txBody>
          <a:bodyPr>
            <a:normAutofit lnSpcReduction="10000"/>
          </a:bodyPr>
          <a:lstStyle/>
          <a:p>
            <a:pPr>
              <a:spcBef>
                <a:spcPts val="1200"/>
              </a:spcBef>
              <a:buSzPct val="110000"/>
            </a:pPr>
            <a:r>
              <a:rPr lang="en-US" sz="2600" dirty="0"/>
              <a:t>DCF </a:t>
            </a:r>
            <a:r>
              <a:rPr lang="en-US" sz="2600" dirty="0" smtClean="0"/>
              <a:t>can easily </a:t>
            </a:r>
            <a:r>
              <a:rPr lang="en-US" sz="2600" b="1" i="1" dirty="0" smtClean="0"/>
              <a:t>reflect </a:t>
            </a:r>
            <a:r>
              <a:rPr lang="en-US" sz="2600" b="1" i="1" dirty="0"/>
              <a:t>any unusual variations </a:t>
            </a:r>
            <a:r>
              <a:rPr lang="en-US" sz="2600" dirty="0"/>
              <a:t>in the rental and expense flows of the subject </a:t>
            </a:r>
            <a:r>
              <a:rPr lang="en-US" sz="2600" dirty="0" smtClean="0"/>
              <a:t>property.</a:t>
            </a:r>
          </a:p>
          <a:p>
            <a:pPr>
              <a:spcBef>
                <a:spcPts val="1200"/>
              </a:spcBef>
              <a:buSzPct val="110000"/>
            </a:pPr>
            <a:r>
              <a:rPr lang="en-US" sz="2600" dirty="0" smtClean="0">
                <a:cs typeface="Times New Roman" pitchFamily="18" charset="0"/>
              </a:rPr>
              <a:t>DCF </a:t>
            </a:r>
            <a:r>
              <a:rPr lang="en-US" sz="2600" dirty="0">
                <a:cs typeface="Times New Roman" pitchFamily="18" charset="0"/>
              </a:rPr>
              <a:t>procedure differs from simpler valuation approaches in that it technically makes explicit the long-term period by period return </a:t>
            </a:r>
            <a:r>
              <a:rPr lang="en-US" sz="2600" dirty="0" smtClean="0">
                <a:cs typeface="Times New Roman" pitchFamily="18" charset="0"/>
              </a:rPr>
              <a:t>estimates</a:t>
            </a:r>
            <a:r>
              <a:rPr lang="en-US" sz="2600" dirty="0" smtClean="0"/>
              <a:t>.</a:t>
            </a:r>
          </a:p>
          <a:p>
            <a:pPr>
              <a:spcBef>
                <a:spcPts val="1200"/>
              </a:spcBef>
              <a:buSzPct val="110000"/>
            </a:pPr>
            <a:r>
              <a:rPr lang="en-US" sz="2600" dirty="0" smtClean="0">
                <a:cs typeface="Times New Roman" pitchFamily="18" charset="0"/>
              </a:rPr>
              <a:t>Use </a:t>
            </a:r>
            <a:r>
              <a:rPr lang="en-US" sz="2600" dirty="0">
                <a:cs typeface="Times New Roman" pitchFamily="18" charset="0"/>
              </a:rPr>
              <a:t>of </a:t>
            </a:r>
            <a:r>
              <a:rPr lang="en-US" sz="2600" b="1" i="1" dirty="0">
                <a:cs typeface="Times New Roman" pitchFamily="18" charset="0"/>
              </a:rPr>
              <a:t>DCF does not preclude or supersede</a:t>
            </a:r>
            <a:r>
              <a:rPr lang="en-US" sz="2600" dirty="0">
                <a:cs typeface="Times New Roman" pitchFamily="18" charset="0"/>
              </a:rPr>
              <a:t> the application of </a:t>
            </a:r>
            <a:r>
              <a:rPr lang="en-US" sz="2600" b="1" i="1" dirty="0">
                <a:cs typeface="Times New Roman" pitchFamily="18" charset="0"/>
              </a:rPr>
              <a:t>insight and </a:t>
            </a:r>
            <a:r>
              <a:rPr lang="en-US" sz="2600" b="1" i="1" dirty="0" smtClean="0">
                <a:cs typeface="Times New Roman" pitchFamily="18" charset="0"/>
              </a:rPr>
              <a:t>intuition</a:t>
            </a:r>
            <a:r>
              <a:rPr lang="en-US" sz="2600" dirty="0" smtClean="0"/>
              <a:t>.</a:t>
            </a:r>
          </a:p>
          <a:p>
            <a:pPr>
              <a:spcBef>
                <a:spcPts val="1200"/>
              </a:spcBef>
              <a:buSzPct val="110000"/>
            </a:pPr>
            <a:r>
              <a:rPr lang="en-US" sz="2600" dirty="0" smtClean="0"/>
              <a:t>The </a:t>
            </a:r>
            <a:r>
              <a:rPr lang="en-US" sz="2600" dirty="0"/>
              <a:t>valuation </a:t>
            </a:r>
            <a:r>
              <a:rPr lang="en-US" sz="2600" b="1" i="1" dirty="0"/>
              <a:t>estimate should make sense </a:t>
            </a:r>
            <a:r>
              <a:rPr lang="en-US" sz="2600" dirty="0"/>
              <a:t>and it is important to check its sensitivity to various assumptions built in the model.</a:t>
            </a:r>
          </a:p>
          <a:p>
            <a:endParaRPr lang="en-US" dirty="0"/>
          </a:p>
        </p:txBody>
      </p:sp>
      <p:sp>
        <p:nvSpPr>
          <p:cNvPr id="4" name="Slide Number Placeholder 3"/>
          <p:cNvSpPr>
            <a:spLocks noGrp="1"/>
          </p:cNvSpPr>
          <p:nvPr>
            <p:ph type="sldNum" sz="quarter" idx="12"/>
          </p:nvPr>
        </p:nvSpPr>
        <p:spPr/>
        <p:txBody>
          <a:bodyPr/>
          <a:lstStyle/>
          <a:p>
            <a:fld id="{9860EDB8-5305-433F-BE41-D7A86D811DB3}" type="slidenum">
              <a:rPr lang="en-US" smtClean="0"/>
              <a:t>50</a:t>
            </a:fld>
            <a:endParaRPr lang="en-US"/>
          </a:p>
        </p:txBody>
      </p:sp>
    </p:spTree>
    <p:extLst>
      <p:ext uri="{BB962C8B-B14F-4D97-AF65-F5344CB8AC3E}">
        <p14:creationId xmlns:p14="http://schemas.microsoft.com/office/powerpoint/2010/main" val="300241192"/>
      </p:ext>
    </p:extLst>
  </p:cSld>
  <p:clrMapOvr>
    <a:masterClrMapping/>
  </p:clrMapOvr>
  <p:timing>
    <p:tnLst>
      <p:par>
        <p:cTn xmlns:p14="http://schemas.microsoft.com/office/powerpoint/2010/mai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DCF as Appraisal Method</a:t>
            </a:r>
          </a:p>
        </p:txBody>
      </p:sp>
      <p:sp>
        <p:nvSpPr>
          <p:cNvPr id="3" name="Content Placeholder 2"/>
          <p:cNvSpPr>
            <a:spLocks noGrp="1"/>
          </p:cNvSpPr>
          <p:nvPr>
            <p:ph idx="1"/>
          </p:nvPr>
        </p:nvSpPr>
        <p:spPr/>
        <p:txBody>
          <a:bodyPr>
            <a:normAutofit/>
          </a:bodyPr>
          <a:lstStyle/>
          <a:p>
            <a:pPr>
              <a:spcBef>
                <a:spcPct val="25000"/>
              </a:spcBef>
              <a:buSzPct val="110000"/>
            </a:pPr>
            <a:r>
              <a:rPr lang="en-US" sz="2600" dirty="0"/>
              <a:t>GIGO (garbage in, garbage </a:t>
            </a:r>
            <a:r>
              <a:rPr lang="en-US" sz="2600" dirty="0" smtClean="0"/>
              <a:t>out)</a:t>
            </a:r>
          </a:p>
          <a:p>
            <a:pPr lvl="1">
              <a:spcBef>
                <a:spcPct val="25000"/>
              </a:spcBef>
              <a:buSzPct val="110000"/>
            </a:pPr>
            <a:r>
              <a:rPr lang="en-US" sz="2200" dirty="0" smtClean="0">
                <a:cs typeface="Times New Roman" pitchFamily="18" charset="0"/>
              </a:rPr>
              <a:t>A </a:t>
            </a:r>
            <a:r>
              <a:rPr lang="en-US" sz="2200" dirty="0">
                <a:cs typeface="Times New Roman" pitchFamily="18" charset="0"/>
              </a:rPr>
              <a:t>valuation result can be no better than the quality of the cash flow </a:t>
            </a:r>
            <a:r>
              <a:rPr lang="en-US" sz="2200" dirty="0" err="1">
                <a:cs typeface="Times New Roman" pitchFamily="18" charset="0"/>
              </a:rPr>
              <a:t>proforma</a:t>
            </a:r>
            <a:r>
              <a:rPr lang="en-US" sz="2200" dirty="0">
                <a:cs typeface="Times New Roman" pitchFamily="18" charset="0"/>
              </a:rPr>
              <a:t> and discount rate </a:t>
            </a:r>
            <a:r>
              <a:rPr lang="en-US" sz="2200" b="1" i="1" dirty="0">
                <a:cs typeface="Times New Roman" pitchFamily="18" charset="0"/>
              </a:rPr>
              <a:t>assumptions</a:t>
            </a:r>
            <a:r>
              <a:rPr lang="en-US" sz="2200" dirty="0">
                <a:cs typeface="Times New Roman" pitchFamily="18" charset="0"/>
              </a:rPr>
              <a:t> that go into the right-hand-side of the DCF valuation formula</a:t>
            </a:r>
            <a:r>
              <a:rPr lang="en-US" sz="2200" dirty="0"/>
              <a:t> </a:t>
            </a:r>
          </a:p>
          <a:p>
            <a:pPr>
              <a:spcBef>
                <a:spcPts val="1200"/>
              </a:spcBef>
              <a:buSzPct val="110000"/>
            </a:pPr>
            <a:r>
              <a:rPr lang="en-US" sz="2600" dirty="0">
                <a:cs typeface="Times New Roman" pitchFamily="18" charset="0"/>
              </a:rPr>
              <a:t>Forecasted cash flows and the required return should be realistic expectations –  neither "optimistic" nor "pessimistic", outlooks into the future</a:t>
            </a:r>
            <a:r>
              <a:rPr lang="en-US" sz="2600" dirty="0"/>
              <a:t>.</a:t>
            </a:r>
          </a:p>
          <a:p>
            <a:pPr>
              <a:spcBef>
                <a:spcPts val="1200"/>
              </a:spcBef>
              <a:buSzPct val="110000"/>
            </a:pPr>
            <a:r>
              <a:rPr lang="en-US" sz="2600" dirty="0">
                <a:cs typeface="Times New Roman" pitchFamily="18" charset="0"/>
              </a:rPr>
              <a:t>The discount rate should generally be found by considering the likely total returns and risks offered by other types of investments</a:t>
            </a:r>
            <a:r>
              <a:rPr lang="en-US" sz="2600" dirty="0"/>
              <a:t>.</a:t>
            </a:r>
          </a:p>
          <a:p>
            <a:endParaRPr lang="en-US" dirty="0"/>
          </a:p>
        </p:txBody>
      </p:sp>
      <p:sp>
        <p:nvSpPr>
          <p:cNvPr id="4" name="Slide Number Placeholder 3"/>
          <p:cNvSpPr>
            <a:spLocks noGrp="1"/>
          </p:cNvSpPr>
          <p:nvPr>
            <p:ph type="sldNum" sz="quarter" idx="12"/>
          </p:nvPr>
        </p:nvSpPr>
        <p:spPr/>
        <p:txBody>
          <a:bodyPr/>
          <a:lstStyle/>
          <a:p>
            <a:fld id="{9860EDB8-5305-433F-BE41-D7A86D811DB3}" type="slidenum">
              <a:rPr lang="en-US" smtClean="0"/>
              <a:t>51</a:t>
            </a:fld>
            <a:endParaRPr lang="en-US"/>
          </a:p>
        </p:txBody>
      </p:sp>
    </p:spTree>
    <p:extLst>
      <p:ext uri="{BB962C8B-B14F-4D97-AF65-F5344CB8AC3E}">
        <p14:creationId xmlns:p14="http://schemas.microsoft.com/office/powerpoint/2010/main" val="2949440714"/>
      </p:ext>
    </p:extLst>
  </p:cSld>
  <p:clrMapOvr>
    <a:masterClrMapping/>
  </p:clrMapOvr>
  <p:timing>
    <p:tnLst>
      <p:par>
        <p:cTn xmlns:p14="http://schemas.microsoft.com/office/powerpoint/2010/mai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Mistakes in DCF</a:t>
            </a:r>
            <a:endParaRPr lang="en-US" dirty="0"/>
          </a:p>
        </p:txBody>
      </p:sp>
      <p:sp>
        <p:nvSpPr>
          <p:cNvPr id="3" name="Content Placeholder 2"/>
          <p:cNvSpPr>
            <a:spLocks noGrp="1"/>
          </p:cNvSpPr>
          <p:nvPr>
            <p:ph idx="1"/>
          </p:nvPr>
        </p:nvSpPr>
        <p:spPr/>
        <p:txBody>
          <a:bodyPr>
            <a:normAutofit lnSpcReduction="10000"/>
          </a:bodyPr>
          <a:lstStyle/>
          <a:p>
            <a:r>
              <a:rPr lang="en-US" dirty="0"/>
              <a:t>Rent </a:t>
            </a:r>
            <a:r>
              <a:rPr lang="en-US" b="1" i="1" dirty="0"/>
              <a:t>income growth assumption </a:t>
            </a:r>
            <a:r>
              <a:rPr lang="en-US" dirty="0"/>
              <a:t>is </a:t>
            </a:r>
            <a:r>
              <a:rPr lang="en-US" b="1" i="1" dirty="0"/>
              <a:t>too high </a:t>
            </a:r>
            <a:r>
              <a:rPr lang="en-US" dirty="0"/>
              <a:t>– “We all know rents grow with inflation, don’t we!” But </a:t>
            </a:r>
            <a:r>
              <a:rPr lang="en-US" dirty="0" smtClean="0"/>
              <a:t>…</a:t>
            </a:r>
          </a:p>
          <a:p>
            <a:pPr lvl="1"/>
            <a:r>
              <a:rPr lang="en-US" sz="2200" dirty="0" smtClean="0"/>
              <a:t>Properties </a:t>
            </a:r>
            <a:r>
              <a:rPr lang="en-US" sz="2200" dirty="0"/>
              <a:t>tend to depreciate over time in </a:t>
            </a:r>
            <a:r>
              <a:rPr lang="en-US" sz="2200" u="sng" dirty="0"/>
              <a:t>real</a:t>
            </a:r>
            <a:r>
              <a:rPr lang="en-US" sz="2200" dirty="0"/>
              <a:t> terms (net of inflation). </a:t>
            </a:r>
            <a:endParaRPr lang="en-US" sz="2200" dirty="0" smtClean="0"/>
          </a:p>
          <a:p>
            <a:pPr lvl="1"/>
            <a:r>
              <a:rPr lang="en-US" sz="2200" dirty="0" smtClean="0"/>
              <a:t>Usually</a:t>
            </a:r>
            <a:r>
              <a:rPr lang="en-US" sz="2200" dirty="0"/>
              <a:t>, rents and income </a:t>
            </a:r>
            <a:r>
              <a:rPr lang="en-US" sz="2200" u="sng" dirty="0"/>
              <a:t>within a given building</a:t>
            </a:r>
            <a:r>
              <a:rPr lang="en-US" sz="2200" dirty="0"/>
              <a:t> do not keep pace with inflation, in the long run</a:t>
            </a:r>
            <a:r>
              <a:rPr lang="en-US" sz="2200" dirty="0" smtClean="0"/>
              <a:t>.</a:t>
            </a:r>
          </a:p>
          <a:p>
            <a:r>
              <a:rPr lang="en-US" b="1" i="1" dirty="0"/>
              <a:t>Capital improvement expenditure </a:t>
            </a:r>
            <a:r>
              <a:rPr lang="en-US" dirty="0"/>
              <a:t>projection, terminal cap rate projection, or both are </a:t>
            </a:r>
            <a:r>
              <a:rPr lang="en-US" b="1" i="1" dirty="0"/>
              <a:t>too </a:t>
            </a:r>
            <a:r>
              <a:rPr lang="en-US" b="1" i="1" dirty="0" smtClean="0"/>
              <a:t>low</a:t>
            </a:r>
            <a:r>
              <a:rPr lang="en-US" i="1" dirty="0" smtClean="0"/>
              <a:t>.</a:t>
            </a:r>
            <a:endParaRPr lang="en-US" dirty="0" smtClean="0"/>
          </a:p>
          <a:p>
            <a:pPr lvl="1"/>
            <a:r>
              <a:rPr lang="en-US" sz="2200" dirty="0" smtClean="0"/>
              <a:t>Capital </a:t>
            </a:r>
            <a:r>
              <a:rPr lang="en-US" sz="2200" dirty="0"/>
              <a:t>improvement expenditures typically average at least </a:t>
            </a:r>
            <a:r>
              <a:rPr lang="en-US" sz="2200" i="1" dirty="0"/>
              <a:t>10%-20%</a:t>
            </a:r>
            <a:r>
              <a:rPr lang="en-US" sz="2200" dirty="0"/>
              <a:t> of the NOI (1%-2% of the property value) over the long </a:t>
            </a:r>
            <a:r>
              <a:rPr lang="en-US" sz="2200" dirty="0" smtClean="0"/>
              <a:t>run.</a:t>
            </a:r>
          </a:p>
          <a:p>
            <a:pPr lvl="1"/>
            <a:r>
              <a:rPr lang="en-US" sz="2200" dirty="0" smtClean="0"/>
              <a:t>Going-out </a:t>
            </a:r>
            <a:r>
              <a:rPr lang="en-US" sz="2200" dirty="0"/>
              <a:t>cap rate is typically </a:t>
            </a:r>
            <a:r>
              <a:rPr lang="en-US" sz="2200" i="1" dirty="0"/>
              <a:t>at least as high</a:t>
            </a:r>
            <a:r>
              <a:rPr lang="en-US" sz="2200" dirty="0"/>
              <a:t> as the going-in cap rate. </a:t>
            </a:r>
            <a:r>
              <a:rPr lang="en-US" sz="2200" dirty="0" smtClean="0"/>
              <a:t>Why? – Older </a:t>
            </a:r>
            <a:r>
              <a:rPr lang="en-US" sz="2200" dirty="0"/>
              <a:t>properties are more risky and have less growth </a:t>
            </a:r>
            <a:r>
              <a:rPr lang="en-US" sz="2200" dirty="0" smtClean="0"/>
              <a:t>potential!</a:t>
            </a:r>
            <a:endParaRPr lang="en-US" sz="2800" dirty="0"/>
          </a:p>
          <a:p>
            <a:endParaRPr lang="en-US" dirty="0"/>
          </a:p>
        </p:txBody>
      </p:sp>
      <p:sp>
        <p:nvSpPr>
          <p:cNvPr id="4" name="Slide Number Placeholder 3"/>
          <p:cNvSpPr>
            <a:spLocks noGrp="1"/>
          </p:cNvSpPr>
          <p:nvPr>
            <p:ph type="sldNum" sz="quarter" idx="12"/>
          </p:nvPr>
        </p:nvSpPr>
        <p:spPr/>
        <p:txBody>
          <a:bodyPr/>
          <a:lstStyle/>
          <a:p>
            <a:fld id="{9860EDB8-5305-433F-BE41-D7A86D811DB3}" type="slidenum">
              <a:rPr lang="en-US" smtClean="0"/>
              <a:t>52</a:t>
            </a:fld>
            <a:endParaRPr lang="en-US"/>
          </a:p>
        </p:txBody>
      </p:sp>
    </p:spTree>
    <p:extLst>
      <p:ext uri="{BB962C8B-B14F-4D97-AF65-F5344CB8AC3E}">
        <p14:creationId xmlns:p14="http://schemas.microsoft.com/office/powerpoint/2010/main" val="90767775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Mistakes in DCF</a:t>
            </a:r>
            <a:endParaRPr lang="en-US" dirty="0"/>
          </a:p>
        </p:txBody>
      </p:sp>
      <p:sp>
        <p:nvSpPr>
          <p:cNvPr id="3" name="Content Placeholder 2"/>
          <p:cNvSpPr>
            <a:spLocks noGrp="1"/>
          </p:cNvSpPr>
          <p:nvPr>
            <p:ph idx="1"/>
          </p:nvPr>
        </p:nvSpPr>
        <p:spPr/>
        <p:txBody>
          <a:bodyPr>
            <a:normAutofit/>
          </a:bodyPr>
          <a:lstStyle/>
          <a:p>
            <a:r>
              <a:rPr lang="en-US" dirty="0"/>
              <a:t>The </a:t>
            </a:r>
            <a:r>
              <a:rPr lang="en-US" b="1" i="1" dirty="0"/>
              <a:t>discount rate </a:t>
            </a:r>
            <a:r>
              <a:rPr lang="en-US" dirty="0"/>
              <a:t>(expected return) is </a:t>
            </a:r>
            <a:r>
              <a:rPr lang="en-US" b="1" i="1" dirty="0"/>
              <a:t>too </a:t>
            </a:r>
            <a:r>
              <a:rPr lang="en-US" b="1" i="1" dirty="0" smtClean="0"/>
              <a:t>high</a:t>
            </a:r>
            <a:r>
              <a:rPr lang="en-US" dirty="0" smtClean="0"/>
              <a:t>.</a:t>
            </a:r>
          </a:p>
          <a:p>
            <a:pPr lvl="1"/>
            <a:r>
              <a:rPr lang="en-US" sz="2200" dirty="0" smtClean="0"/>
              <a:t>This </a:t>
            </a:r>
            <a:r>
              <a:rPr lang="en-US" sz="2200" dirty="0"/>
              <a:t>third mistake may offset the first two, resulting in a realistic estimate of property current value, thereby hiding all three </a:t>
            </a:r>
            <a:r>
              <a:rPr lang="en-US" sz="2200" dirty="0" smtClean="0"/>
              <a:t>mistakes!</a:t>
            </a:r>
          </a:p>
          <a:p>
            <a:pPr lvl="1"/>
            <a:r>
              <a:rPr lang="en-US" sz="2200" dirty="0" smtClean="0"/>
              <a:t>However</a:t>
            </a:r>
            <a:r>
              <a:rPr lang="en-US" sz="2200" dirty="0"/>
              <a:t>, an optimistic (too low) discount rate would amplify the effects of the other two, resulting in a high value estimate.</a:t>
            </a:r>
          </a:p>
          <a:p>
            <a:endParaRPr lang="en-US" sz="2200" dirty="0"/>
          </a:p>
        </p:txBody>
      </p:sp>
      <p:sp>
        <p:nvSpPr>
          <p:cNvPr id="4" name="Slide Number Placeholder 3"/>
          <p:cNvSpPr>
            <a:spLocks noGrp="1"/>
          </p:cNvSpPr>
          <p:nvPr>
            <p:ph type="sldNum" sz="quarter" idx="12"/>
          </p:nvPr>
        </p:nvSpPr>
        <p:spPr/>
        <p:txBody>
          <a:bodyPr/>
          <a:lstStyle/>
          <a:p>
            <a:fld id="{9860EDB8-5305-433F-BE41-D7A86D811DB3}" type="slidenum">
              <a:rPr lang="en-US" smtClean="0"/>
              <a:t>53</a:t>
            </a:fld>
            <a:endParaRPr lang="en-US"/>
          </a:p>
        </p:txBody>
      </p:sp>
    </p:spTree>
    <p:extLst>
      <p:ext uri="{BB962C8B-B14F-4D97-AF65-F5344CB8AC3E}">
        <p14:creationId xmlns:p14="http://schemas.microsoft.com/office/powerpoint/2010/main" val="188008489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Mortgage – Equity Capitalization</a:t>
            </a:r>
            <a:endParaRPr lang="en-US" dirty="0"/>
          </a:p>
        </p:txBody>
      </p:sp>
      <p:sp>
        <p:nvSpPr>
          <p:cNvPr id="3" name="Content Placeholder 2"/>
          <p:cNvSpPr>
            <a:spLocks noGrp="1"/>
          </p:cNvSpPr>
          <p:nvPr>
            <p:ph idx="1"/>
          </p:nvPr>
        </p:nvSpPr>
        <p:spPr>
          <a:xfrm>
            <a:off x="838201" y="1825625"/>
            <a:ext cx="10515599" cy="4486274"/>
          </a:xfrm>
        </p:spPr>
        <p:txBody>
          <a:bodyPr>
            <a:normAutofit/>
          </a:bodyPr>
          <a:lstStyle/>
          <a:p>
            <a:pPr>
              <a:spcBef>
                <a:spcPts val="1200"/>
              </a:spcBef>
            </a:pPr>
            <a:r>
              <a:rPr lang="en-US" dirty="0"/>
              <a:t>Abstracting from taxes, NOI is split between the equity investor (owner) and the debt investor (mortgage lender).</a:t>
            </a:r>
          </a:p>
          <a:p>
            <a:pPr>
              <a:spcBef>
                <a:spcPts val="1200"/>
              </a:spcBef>
            </a:pPr>
            <a:r>
              <a:rPr lang="en-US" dirty="0" smtClean="0"/>
              <a:t>Technically then</a:t>
            </a:r>
            <a:r>
              <a:rPr lang="en-US" dirty="0"/>
              <a:t>, the </a:t>
            </a:r>
            <a:r>
              <a:rPr lang="en-US" b="1" i="1" dirty="0"/>
              <a:t>value of the property </a:t>
            </a:r>
            <a:r>
              <a:rPr lang="en-US" dirty="0"/>
              <a:t>(V) is equal to the </a:t>
            </a:r>
            <a:r>
              <a:rPr lang="en-US" b="1" i="1" dirty="0"/>
              <a:t>value of mortgage </a:t>
            </a:r>
            <a:r>
              <a:rPr lang="en-US" dirty="0"/>
              <a:t>debt (M) </a:t>
            </a:r>
            <a:r>
              <a:rPr lang="en-US" b="1" i="1" dirty="0"/>
              <a:t>plus</a:t>
            </a:r>
            <a:r>
              <a:rPr lang="en-US" dirty="0"/>
              <a:t> the </a:t>
            </a:r>
            <a:r>
              <a:rPr lang="en-US" b="1" i="1" dirty="0"/>
              <a:t>value of equity</a:t>
            </a:r>
            <a:r>
              <a:rPr lang="en-US" dirty="0"/>
              <a:t> (E).</a:t>
            </a:r>
          </a:p>
          <a:p>
            <a:pPr lvl="1">
              <a:spcBef>
                <a:spcPts val="1200"/>
              </a:spcBef>
            </a:pPr>
            <a:r>
              <a:rPr lang="en-US" dirty="0"/>
              <a:t>M is the </a:t>
            </a:r>
            <a:r>
              <a:rPr lang="en-US" dirty="0" smtClean="0"/>
              <a:t>present value of </a:t>
            </a:r>
            <a:r>
              <a:rPr lang="en-US" dirty="0"/>
              <a:t>debt payments discounted at the effective interest rate.</a:t>
            </a:r>
          </a:p>
          <a:p>
            <a:pPr lvl="1">
              <a:spcBef>
                <a:spcPts val="1200"/>
              </a:spcBef>
            </a:pPr>
            <a:r>
              <a:rPr lang="en-US" dirty="0"/>
              <a:t>E is the </a:t>
            </a:r>
            <a:r>
              <a:rPr lang="en-US" dirty="0" smtClean="0"/>
              <a:t>present value </a:t>
            </a:r>
            <a:r>
              <a:rPr lang="en-US" dirty="0"/>
              <a:t>of the residual NOI after debt payment discounted at a risk-adjusted discount rate k.</a:t>
            </a:r>
          </a:p>
          <a:p>
            <a:pPr lvl="2"/>
            <a:r>
              <a:rPr lang="en-US" dirty="0"/>
              <a:t>The higher leverage</a:t>
            </a:r>
            <a:r>
              <a:rPr lang="en-US" dirty="0" smtClean="0"/>
              <a:t>, the higher the risk associated with residual cash flows to equity owners, hence </a:t>
            </a:r>
            <a:r>
              <a:rPr lang="en-US" dirty="0"/>
              <a:t>the higher k</a:t>
            </a:r>
            <a:r>
              <a:rPr lang="en-US" dirty="0" smtClean="0"/>
              <a:t>.</a:t>
            </a:r>
          </a:p>
          <a:p>
            <a:pPr lvl="2"/>
            <a:r>
              <a:rPr lang="en-US" dirty="0" smtClean="0"/>
              <a:t>More to come on this …</a:t>
            </a: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9860EDB8-5305-433F-BE41-D7A86D811DB3}" type="slidenum">
              <a:rPr lang="en-US" smtClean="0"/>
              <a:t>54</a:t>
            </a:fld>
            <a:endParaRPr lang="en-US"/>
          </a:p>
        </p:txBody>
      </p:sp>
    </p:spTree>
    <p:extLst>
      <p:ext uri="{BB962C8B-B14F-4D97-AF65-F5344CB8AC3E}">
        <p14:creationId xmlns:p14="http://schemas.microsoft.com/office/powerpoint/2010/main" val="374992331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Mortgage – Equity Capitalization</a:t>
            </a:r>
            <a:endParaRPr lang="en-US" dirty="0"/>
          </a:p>
        </p:txBody>
      </p:sp>
      <p:sp>
        <p:nvSpPr>
          <p:cNvPr id="3" name="Content Placeholder 2"/>
          <p:cNvSpPr>
            <a:spLocks noGrp="1"/>
          </p:cNvSpPr>
          <p:nvPr>
            <p:ph idx="1"/>
          </p:nvPr>
        </p:nvSpPr>
        <p:spPr/>
        <p:txBody>
          <a:bodyPr/>
          <a:lstStyle/>
          <a:p>
            <a:pPr>
              <a:lnSpc>
                <a:spcPct val="90000"/>
              </a:lnSpc>
            </a:pPr>
            <a:r>
              <a:rPr lang="en-US" dirty="0"/>
              <a:t>The </a:t>
            </a:r>
            <a:r>
              <a:rPr lang="en-US" b="1" i="1" dirty="0"/>
              <a:t>value of the </a:t>
            </a:r>
            <a:r>
              <a:rPr lang="en-US" b="1" i="1" dirty="0" smtClean="0"/>
              <a:t>property</a:t>
            </a:r>
            <a:r>
              <a:rPr lang="en-US" dirty="0" smtClean="0"/>
              <a:t> </a:t>
            </a:r>
            <a:r>
              <a:rPr lang="en-US" dirty="0"/>
              <a:t>almost </a:t>
            </a:r>
            <a:r>
              <a:rPr lang="en-US" b="1" i="1" dirty="0"/>
              <a:t>remains </a:t>
            </a:r>
            <a:r>
              <a:rPr lang="en-US" b="1" i="1" dirty="0" smtClean="0"/>
              <a:t>constant </a:t>
            </a:r>
            <a:r>
              <a:rPr lang="en-US" dirty="0" smtClean="0"/>
              <a:t>no matter how the property is financed, but it </a:t>
            </a:r>
            <a:r>
              <a:rPr lang="en-US" dirty="0"/>
              <a:t>is </a:t>
            </a:r>
            <a:r>
              <a:rPr lang="en-US" b="1" i="1" dirty="0"/>
              <a:t>split differently </a:t>
            </a:r>
            <a:r>
              <a:rPr lang="en-US" dirty="0"/>
              <a:t>between the mortgage </a:t>
            </a:r>
            <a:r>
              <a:rPr lang="en-US" dirty="0" smtClean="0"/>
              <a:t>holder </a:t>
            </a:r>
            <a:r>
              <a:rPr lang="en-US" dirty="0"/>
              <a:t>and the equity </a:t>
            </a:r>
            <a:r>
              <a:rPr lang="en-US" dirty="0" smtClean="0"/>
              <a:t>investor </a:t>
            </a:r>
            <a:r>
              <a:rPr lang="en-US" b="1" i="1" dirty="0" smtClean="0"/>
              <a:t>depending </a:t>
            </a:r>
            <a:r>
              <a:rPr lang="en-US" b="1" i="1" dirty="0"/>
              <a:t>on leverage</a:t>
            </a:r>
            <a:r>
              <a:rPr lang="en-US" dirty="0"/>
              <a:t>.</a:t>
            </a:r>
          </a:p>
          <a:p>
            <a:pPr>
              <a:spcBef>
                <a:spcPts val="1800"/>
              </a:spcBef>
            </a:pPr>
            <a:r>
              <a:rPr lang="en-US" dirty="0"/>
              <a:t>Determining the </a:t>
            </a:r>
            <a:r>
              <a:rPr lang="en-US" b="1" i="1" dirty="0"/>
              <a:t>right equity discount rate </a:t>
            </a:r>
            <a:r>
              <a:rPr lang="en-US" dirty="0"/>
              <a:t>(k) is a challenge:</a:t>
            </a:r>
          </a:p>
          <a:p>
            <a:pPr lvl="1"/>
            <a:r>
              <a:rPr lang="en-US" dirty="0"/>
              <a:t>It should</a:t>
            </a:r>
            <a:r>
              <a:rPr lang="en-US" b="1" i="1" dirty="0"/>
              <a:t> </a:t>
            </a:r>
            <a:r>
              <a:rPr lang="en-US" dirty="0"/>
              <a:t>be </a:t>
            </a:r>
            <a:r>
              <a:rPr lang="en-US" b="1" i="1" dirty="0"/>
              <a:t>greater than </a:t>
            </a:r>
            <a:r>
              <a:rPr lang="en-US" dirty="0"/>
              <a:t>the </a:t>
            </a:r>
            <a:r>
              <a:rPr lang="en-US" b="1" i="1" dirty="0"/>
              <a:t>discount rate for the lender</a:t>
            </a:r>
            <a:r>
              <a:rPr lang="en-US" dirty="0"/>
              <a:t>. </a:t>
            </a:r>
          </a:p>
          <a:p>
            <a:pPr lvl="1"/>
            <a:r>
              <a:rPr lang="en-US" dirty="0"/>
              <a:t>It should </a:t>
            </a:r>
            <a:r>
              <a:rPr lang="en-US" dirty="0" smtClean="0"/>
              <a:t>normally be </a:t>
            </a:r>
            <a:r>
              <a:rPr lang="en-US" b="1" i="1" dirty="0"/>
              <a:t>higher</a:t>
            </a:r>
            <a:r>
              <a:rPr lang="en-US" dirty="0"/>
              <a:t> than the </a:t>
            </a:r>
            <a:r>
              <a:rPr lang="en-US" b="1" i="1" dirty="0"/>
              <a:t>rate of return for the property</a:t>
            </a:r>
            <a:r>
              <a:rPr lang="en-US" dirty="0"/>
              <a:t>. </a:t>
            </a:r>
          </a:p>
          <a:p>
            <a:pPr lvl="1"/>
            <a:r>
              <a:rPr lang="en-US" dirty="0"/>
              <a:t>It should be competitive </a:t>
            </a:r>
            <a:r>
              <a:rPr lang="en-US" dirty="0" smtClean="0"/>
              <a:t>when </a:t>
            </a:r>
            <a:r>
              <a:rPr lang="en-US" dirty="0"/>
              <a:t>compared to other investments. </a:t>
            </a:r>
            <a:endParaRPr lang="en-US" dirty="0" smtClean="0"/>
          </a:p>
          <a:p>
            <a:r>
              <a:rPr lang="en-US" dirty="0" smtClean="0"/>
              <a:t>So, we can technically use the cost of debt and the equity discount rate to compute the discount rate (WACC or weighted average cost of capital) to the property-level cash flows (NOI). </a:t>
            </a:r>
            <a:endParaRPr lang="en-US" dirty="0"/>
          </a:p>
        </p:txBody>
      </p:sp>
      <p:sp>
        <p:nvSpPr>
          <p:cNvPr id="4" name="Slide Number Placeholder 3"/>
          <p:cNvSpPr>
            <a:spLocks noGrp="1"/>
          </p:cNvSpPr>
          <p:nvPr>
            <p:ph type="sldNum" sz="quarter" idx="12"/>
          </p:nvPr>
        </p:nvSpPr>
        <p:spPr/>
        <p:txBody>
          <a:bodyPr/>
          <a:lstStyle/>
          <a:p>
            <a:fld id="{9860EDB8-5305-433F-BE41-D7A86D811DB3}" type="slidenum">
              <a:rPr lang="en-US" smtClean="0"/>
              <a:t>55</a:t>
            </a:fld>
            <a:endParaRPr lang="en-US"/>
          </a:p>
        </p:txBody>
      </p:sp>
    </p:spTree>
    <p:extLst>
      <p:ext uri="{BB962C8B-B14F-4D97-AF65-F5344CB8AC3E}">
        <p14:creationId xmlns:p14="http://schemas.microsoft.com/office/powerpoint/2010/main" val="396988853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Determining Discount Rates</a:t>
            </a:r>
            <a:endParaRPr lang="en-US" dirty="0"/>
          </a:p>
        </p:txBody>
      </p:sp>
      <p:sp>
        <p:nvSpPr>
          <p:cNvPr id="3" name="Content Placeholder 2"/>
          <p:cNvSpPr>
            <a:spLocks noGrp="1"/>
          </p:cNvSpPr>
          <p:nvPr>
            <p:ph idx="1"/>
          </p:nvPr>
        </p:nvSpPr>
        <p:spPr>
          <a:xfrm>
            <a:off x="838201" y="1781908"/>
            <a:ext cx="10515599" cy="4642338"/>
          </a:xfrm>
        </p:spPr>
        <p:txBody>
          <a:bodyPr>
            <a:normAutofit lnSpcReduction="10000"/>
          </a:bodyPr>
          <a:lstStyle/>
          <a:p>
            <a:pPr>
              <a:spcBef>
                <a:spcPts val="1200"/>
              </a:spcBef>
              <a:defRPr/>
            </a:pPr>
            <a:r>
              <a:rPr lang="en-US" dirty="0">
                <a:cs typeface="Arial" pitchFamily="34" charset="0"/>
              </a:rPr>
              <a:t>Broadly speaking, </a:t>
            </a:r>
            <a:r>
              <a:rPr lang="en-US" dirty="0" smtClean="0">
                <a:cs typeface="Arial" pitchFamily="34" charset="0"/>
              </a:rPr>
              <a:t>discount rates are </a:t>
            </a:r>
            <a:r>
              <a:rPr lang="en-US" b="1" i="1" dirty="0">
                <a:cs typeface="Arial" pitchFamily="34" charset="0"/>
              </a:rPr>
              <a:t>determined in capital markets</a:t>
            </a:r>
            <a:r>
              <a:rPr lang="en-US" dirty="0">
                <a:cs typeface="Arial" pitchFamily="34" charset="0"/>
              </a:rPr>
              <a:t>.</a:t>
            </a:r>
          </a:p>
          <a:p>
            <a:pPr>
              <a:spcBef>
                <a:spcPts val="1200"/>
              </a:spcBef>
              <a:defRPr/>
            </a:pPr>
            <a:r>
              <a:rPr lang="en-US" dirty="0">
                <a:cs typeface="Arial" pitchFamily="34" charset="0"/>
              </a:rPr>
              <a:t>Usually a single ("blended") multi-year rate is </a:t>
            </a:r>
            <a:r>
              <a:rPr lang="en-US" dirty="0" smtClean="0">
                <a:cs typeface="Arial" pitchFamily="34" charset="0"/>
              </a:rPr>
              <a:t>appropriate </a:t>
            </a:r>
            <a:r>
              <a:rPr lang="en-US" dirty="0">
                <a:cs typeface="Arial" pitchFamily="34" charset="0"/>
              </a:rPr>
              <a:t>for valuation and investment analysis ("going-in IRR").</a:t>
            </a:r>
            <a:endParaRPr lang="en-US" dirty="0">
              <a:latin typeface="Courier New" pitchFamily="49" charset="0"/>
              <a:cs typeface="Courier New" pitchFamily="49" charset="0"/>
            </a:endParaRPr>
          </a:p>
          <a:p>
            <a:pPr>
              <a:spcBef>
                <a:spcPts val="1200"/>
              </a:spcBef>
              <a:defRPr/>
            </a:pPr>
            <a:r>
              <a:rPr lang="en-US" dirty="0">
                <a:cs typeface="Arial" pitchFamily="34" charset="0"/>
              </a:rPr>
              <a:t>One source of </a:t>
            </a:r>
            <a:r>
              <a:rPr lang="en-US" dirty="0" smtClean="0">
                <a:cs typeface="Arial" pitchFamily="34" charset="0"/>
              </a:rPr>
              <a:t>information </a:t>
            </a:r>
            <a:r>
              <a:rPr lang="en-US" dirty="0">
                <a:cs typeface="Arial" pitchFamily="34" charset="0"/>
              </a:rPr>
              <a:t>is </a:t>
            </a:r>
            <a:r>
              <a:rPr lang="en-US" b="1" i="1" dirty="0">
                <a:cs typeface="Arial" pitchFamily="34" charset="0"/>
              </a:rPr>
              <a:t>direct surveys </a:t>
            </a:r>
            <a:r>
              <a:rPr lang="en-US" dirty="0">
                <a:cs typeface="Arial" pitchFamily="34" charset="0"/>
              </a:rPr>
              <a:t>of market participants. </a:t>
            </a:r>
          </a:p>
          <a:p>
            <a:pPr>
              <a:spcBef>
                <a:spcPts val="1200"/>
              </a:spcBef>
              <a:defRPr/>
            </a:pPr>
            <a:r>
              <a:rPr lang="en-US" dirty="0">
                <a:cs typeface="Arial" pitchFamily="34" charset="0"/>
              </a:rPr>
              <a:t>Another source is </a:t>
            </a:r>
            <a:r>
              <a:rPr lang="en-US" b="1" i="1" dirty="0">
                <a:cs typeface="Arial" pitchFamily="34" charset="0"/>
              </a:rPr>
              <a:t>historical </a:t>
            </a:r>
            <a:r>
              <a:rPr lang="en-US" b="1" i="1" dirty="0" smtClean="0">
                <a:cs typeface="Arial" pitchFamily="34" charset="0"/>
              </a:rPr>
              <a:t>evidence </a:t>
            </a:r>
            <a:r>
              <a:rPr lang="en-US" dirty="0" smtClean="0">
                <a:cs typeface="Arial" pitchFamily="34" charset="0"/>
              </a:rPr>
              <a:t>...</a:t>
            </a:r>
          </a:p>
          <a:p>
            <a:pPr>
              <a:spcBef>
                <a:spcPts val="1200"/>
              </a:spcBef>
            </a:pPr>
            <a:r>
              <a:rPr lang="en-US" dirty="0">
                <a:cs typeface="Times New Roman" pitchFamily="18" charset="0"/>
                <a:sym typeface="Symbol" pitchFamily="18" charset="2"/>
              </a:rPr>
              <a:t>So we can get an idea what the market's expected total return (discount rate) is for different types of properties by:</a:t>
            </a:r>
            <a:endParaRPr lang="en-US" dirty="0">
              <a:cs typeface="Arial" pitchFamily="34" charset="0"/>
              <a:sym typeface="Symbol" pitchFamily="18" charset="2"/>
            </a:endParaRPr>
          </a:p>
          <a:p>
            <a:pPr marL="914400" indent="-288925">
              <a:buFont typeface="Wingdings" pitchFamily="2" charset="2"/>
              <a:buAutoNum type="arabicPeriod"/>
            </a:pPr>
            <a:r>
              <a:rPr lang="en-US" sz="2200" dirty="0">
                <a:cs typeface="Arial" pitchFamily="34" charset="0"/>
                <a:sym typeface="Symbol" pitchFamily="18" charset="2"/>
              </a:rPr>
              <a:t>Observing the cap rates at which similar properties are sold.</a:t>
            </a:r>
            <a:endParaRPr lang="en-US" sz="2200" dirty="0">
              <a:cs typeface="Courier New" pitchFamily="49" charset="0"/>
              <a:sym typeface="Symbol" pitchFamily="18" charset="2"/>
            </a:endParaRPr>
          </a:p>
          <a:p>
            <a:pPr marL="914400" indent="-288925">
              <a:buFont typeface="Wingdings" pitchFamily="2" charset="2"/>
              <a:buAutoNum type="arabicPeriod"/>
            </a:pPr>
            <a:r>
              <a:rPr lang="en-US" sz="2200" dirty="0">
                <a:cs typeface="Arial" pitchFamily="34" charset="0"/>
                <a:sym typeface="Symbol" pitchFamily="18" charset="2"/>
              </a:rPr>
              <a:t>Making reasonable assumptions about growth expectations (g) for the property sector.</a:t>
            </a:r>
            <a:endParaRPr lang="en-US" sz="2200" i="1" dirty="0">
              <a:sym typeface="Symbol" pitchFamily="18" charset="2"/>
            </a:endParaRPr>
          </a:p>
          <a:p>
            <a:pPr>
              <a:spcBef>
                <a:spcPts val="1200"/>
              </a:spcBef>
              <a:spcAft>
                <a:spcPts val="0"/>
              </a:spcAft>
              <a:defRPr/>
            </a:pPr>
            <a:endParaRPr lang="en-US" dirty="0"/>
          </a:p>
        </p:txBody>
      </p:sp>
      <p:sp>
        <p:nvSpPr>
          <p:cNvPr id="4" name="Slide Number Placeholder 3"/>
          <p:cNvSpPr>
            <a:spLocks noGrp="1"/>
          </p:cNvSpPr>
          <p:nvPr>
            <p:ph type="sldNum" sz="quarter" idx="12"/>
          </p:nvPr>
        </p:nvSpPr>
        <p:spPr/>
        <p:txBody>
          <a:bodyPr/>
          <a:lstStyle/>
          <a:p>
            <a:fld id="{9860EDB8-5305-433F-BE41-D7A86D811DB3}" type="slidenum">
              <a:rPr lang="en-US" smtClean="0"/>
              <a:t>56</a:t>
            </a:fld>
            <a:endParaRPr lang="en-US"/>
          </a:p>
        </p:txBody>
      </p:sp>
    </p:spTree>
    <p:extLst>
      <p:ext uri="{BB962C8B-B14F-4D97-AF65-F5344CB8AC3E}">
        <p14:creationId xmlns:p14="http://schemas.microsoft.com/office/powerpoint/2010/main" val="1081536961"/>
      </p:ext>
    </p:extLst>
  </p:cSld>
  <p:clrMapOvr>
    <a:masterClrMapping/>
  </p:clrMapOvr>
  <p:timing>
    <p:tnLst>
      <p:par>
        <p:cTn xmlns:p14="http://schemas.microsoft.com/office/powerpoint/2010/mai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Determining Discount Rates</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838201" y="1781908"/>
                <a:ext cx="10515599" cy="4642338"/>
              </a:xfrm>
            </p:spPr>
            <p:txBody>
              <a:bodyPr>
                <a:normAutofit lnSpcReduction="10000"/>
              </a:bodyPr>
              <a:lstStyle/>
              <a:p>
                <a:pPr>
                  <a:spcBef>
                    <a:spcPts val="1200"/>
                  </a:spcBef>
                </a:pPr>
                <a:r>
                  <a:rPr lang="en-US" sz="2600" dirty="0" smtClean="0">
                    <a:cs typeface="Arial" pitchFamily="34" charset="0"/>
                    <a:sym typeface="Symbol" pitchFamily="18" charset="2"/>
                  </a:rPr>
                  <a:t>But, </a:t>
                </a:r>
                <a:r>
                  <a:rPr lang="en-US" sz="2600" b="1" i="1" dirty="0">
                    <a:cs typeface="Arial" pitchFamily="34" charset="0"/>
                    <a:sym typeface="Symbol" pitchFamily="18" charset="2"/>
                  </a:rPr>
                  <a:t>watch out for capital expenditures</a:t>
                </a:r>
                <a:r>
                  <a:rPr lang="en-US" sz="2600" dirty="0">
                    <a:cs typeface="Arial" pitchFamily="34" charset="0"/>
                    <a:sym typeface="Symbol" pitchFamily="18" charset="2"/>
                  </a:rPr>
                  <a:t>!</a:t>
                </a:r>
              </a:p>
              <a:p>
                <a:pPr>
                  <a:spcBef>
                    <a:spcPts val="1200"/>
                  </a:spcBef>
                </a:pPr>
                <a:r>
                  <a:rPr lang="en-US" sz="2600" dirty="0">
                    <a:cs typeface="Arial" pitchFamily="34" charset="0"/>
                    <a:sym typeface="Symbol" pitchFamily="18" charset="2"/>
                  </a:rPr>
                  <a:t>Unless NOI is already net of a "reserve" for CAPEX, the </a:t>
                </a:r>
                <a:r>
                  <a:rPr lang="en-US" sz="2600" dirty="0" smtClean="0">
                    <a:cs typeface="Arial" pitchFamily="34" charset="0"/>
                    <a:sym typeface="Symbol" pitchFamily="18" charset="2"/>
                  </a:rPr>
                  <a:t>DCF discount </a:t>
                </a:r>
                <a:r>
                  <a:rPr lang="en-US" sz="2600" dirty="0">
                    <a:cs typeface="Arial" pitchFamily="34" charset="0"/>
                    <a:sym typeface="Symbol" pitchFamily="18" charset="2"/>
                  </a:rPr>
                  <a:t>rate (r</a:t>
                </a:r>
                <a:r>
                  <a:rPr lang="en-US" sz="2600" dirty="0" smtClean="0">
                    <a:cs typeface="Arial" pitchFamily="34" charset="0"/>
                    <a:sym typeface="Symbol" pitchFamily="18" charset="2"/>
                  </a:rPr>
                  <a:t>) computed using cap rate (r-g) should </a:t>
                </a:r>
                <a:r>
                  <a:rPr lang="en-US" sz="2600" dirty="0">
                    <a:cs typeface="Arial" pitchFamily="34" charset="0"/>
                    <a:sym typeface="Symbol" pitchFamily="18" charset="2"/>
                  </a:rPr>
                  <a:t>be </a:t>
                </a:r>
                <a:r>
                  <a:rPr lang="en-US" sz="2600" dirty="0" smtClean="0">
                    <a:cs typeface="Arial" pitchFamily="34" charset="0"/>
                    <a:sym typeface="Symbol" pitchFamily="18" charset="2"/>
                  </a:rPr>
                  <a:t>adjusted. </a:t>
                </a:r>
                <a:endParaRPr lang="en-US" sz="2600" dirty="0">
                  <a:cs typeface="Arial" pitchFamily="34" charset="0"/>
                  <a:sym typeface="Symbol" pitchFamily="18" charset="2"/>
                </a:endParaRPr>
              </a:p>
              <a:p>
                <a:pPr>
                  <a:spcBef>
                    <a:spcPts val="1200"/>
                  </a:spcBef>
                </a:pPr>
                <a:r>
                  <a:rPr lang="en-US" sz="2600" dirty="0">
                    <a:cs typeface="Arial" pitchFamily="34" charset="0"/>
                    <a:sym typeface="Symbol" pitchFamily="18" charset="2"/>
                  </a:rPr>
                  <a:t>U</a:t>
                </a:r>
                <a:r>
                  <a:rPr lang="en-US" sz="2600" dirty="0" smtClean="0">
                    <a:cs typeface="Arial" pitchFamily="34" charset="0"/>
                    <a:sym typeface="Symbol" pitchFamily="18" charset="2"/>
                  </a:rPr>
                  <a:t>nless </a:t>
                </a:r>
                <a:r>
                  <a:rPr lang="en-US" sz="2600" dirty="0">
                    <a:cs typeface="Arial" pitchFamily="34" charset="0"/>
                    <a:sym typeface="Symbol" pitchFamily="18" charset="2"/>
                  </a:rPr>
                  <a:t>NOI already net of </a:t>
                </a:r>
                <a:r>
                  <a:rPr lang="en-US" sz="2600" dirty="0" smtClean="0">
                    <a:cs typeface="Arial" pitchFamily="34" charset="0"/>
                    <a:sym typeface="Symbol" pitchFamily="18" charset="2"/>
                  </a:rPr>
                  <a:t>CAPEX, the cap rate and discount rate should be adjusted upward by:</a:t>
                </a:r>
              </a:p>
              <a:p>
                <a:pPr marL="0" indent="0" algn="ctr">
                  <a:buNone/>
                </a:pPr>
                <a14:m>
                  <m:oMathPara xmlns:m="http://schemas.openxmlformats.org/officeDocument/2006/math" xmlns="">
                    <m:oMathParaPr>
                      <m:jc m:val="centerGroup"/>
                    </m:oMathParaPr>
                    <m:oMath xmlns:m="http://schemas.openxmlformats.org/officeDocument/2006/math">
                      <m:f>
                        <m:fPr>
                          <m:ctrlPr>
                            <a:rPr lang="en-US" b="1" i="1" dirty="0" smtClean="0">
                              <a:latin typeface="Cambria Math" panose="02040503050406030204" pitchFamily="18" charset="0"/>
                              <a:cs typeface="Arial" pitchFamily="34" charset="0"/>
                              <a:sym typeface="Symbol" pitchFamily="18" charset="2"/>
                            </a:rPr>
                          </m:ctrlPr>
                        </m:fPr>
                        <m:num>
                          <m:r>
                            <a:rPr lang="en-US" b="1" i="1" dirty="0" smtClean="0">
                              <a:latin typeface="Cambria Math" panose="02040503050406030204" pitchFamily="18" charset="0"/>
                              <a:cs typeface="Arial" pitchFamily="34" charset="0"/>
                              <a:sym typeface="Symbol" pitchFamily="18" charset="2"/>
                            </a:rPr>
                            <m:t>𝑪𝑨𝑷𝑬𝑿</m:t>
                          </m:r>
                        </m:num>
                        <m:den>
                          <m:r>
                            <a:rPr lang="en-US" b="1" i="1" dirty="0" smtClean="0">
                              <a:latin typeface="Cambria Math" panose="02040503050406030204" pitchFamily="18" charset="0"/>
                              <a:cs typeface="Arial" pitchFamily="34" charset="0"/>
                              <a:sym typeface="Symbol" pitchFamily="18" charset="2"/>
                            </a:rPr>
                            <m:t>𝑽𝒂𝒍𝒖𝒆</m:t>
                          </m:r>
                        </m:den>
                      </m:f>
                    </m:oMath>
                  </m:oMathPara>
                </a14:m>
                <a:endParaRPr lang="en-US" b="1" i="1" dirty="0">
                  <a:cs typeface="Courier New" pitchFamily="49" charset="0"/>
                  <a:sym typeface="Symbol" pitchFamily="18" charset="2"/>
                </a:endParaRPr>
              </a:p>
              <a:p>
                <a:pPr>
                  <a:spcBef>
                    <a:spcPts val="1200"/>
                  </a:spcBef>
                </a:pPr>
                <a:r>
                  <a:rPr lang="en-US" sz="2600" dirty="0">
                    <a:cs typeface="Arial" pitchFamily="34" charset="0"/>
                    <a:sym typeface="Symbol" pitchFamily="18" charset="2"/>
                  </a:rPr>
                  <a:t>Usually, </a:t>
                </a:r>
                <a:r>
                  <a:rPr lang="en-US" sz="2600" dirty="0" smtClean="0">
                    <a:cs typeface="Arial" pitchFamily="34" charset="0"/>
                    <a:sym typeface="Symbol" pitchFamily="18" charset="2"/>
                  </a:rPr>
                  <a:t>CAPEX/Value </a:t>
                </a:r>
                <a:r>
                  <a:rPr lang="en-US" sz="2600" dirty="0" smtClean="0">
                    <a:cs typeface="Courier New" pitchFamily="49" charset="0"/>
                    <a:sym typeface="Symbol" pitchFamily="18" charset="2"/>
                  </a:rPr>
                  <a:t>is approximately </a:t>
                </a:r>
                <a:r>
                  <a:rPr lang="en-US" sz="2600" dirty="0" smtClean="0">
                    <a:cs typeface="Arial" pitchFamily="34" charset="0"/>
                    <a:sym typeface="Symbol" pitchFamily="18" charset="2"/>
                  </a:rPr>
                  <a:t>1</a:t>
                </a:r>
                <a:r>
                  <a:rPr lang="en-US" sz="2600" dirty="0">
                    <a:cs typeface="Arial" pitchFamily="34" charset="0"/>
                    <a:sym typeface="Symbol" pitchFamily="18" charset="2"/>
                  </a:rPr>
                  <a:t>% - 2% on average in the long run.</a:t>
                </a:r>
                <a:r>
                  <a:rPr lang="en-US" sz="2600" dirty="0">
                    <a:cs typeface="Courier New" pitchFamily="49" charset="0"/>
                    <a:sym typeface="Symbol" pitchFamily="18" charset="2"/>
                  </a:rPr>
                  <a:t/>
                </a:r>
                <a:br>
                  <a:rPr lang="en-US" sz="2600" dirty="0">
                    <a:cs typeface="Courier New" pitchFamily="49" charset="0"/>
                    <a:sym typeface="Symbol" pitchFamily="18" charset="2"/>
                  </a:rPr>
                </a:br>
                <a:endParaRPr lang="en-US" sz="2600" dirty="0">
                  <a:cs typeface="Courier New" pitchFamily="49" charset="0"/>
                  <a:sym typeface="Symbol" pitchFamily="18" charset="2"/>
                </a:endParaRPr>
              </a:p>
              <a:p>
                <a:pPr marL="0" indent="0">
                  <a:spcBef>
                    <a:spcPts val="1200"/>
                  </a:spcBef>
                  <a:spcAft>
                    <a:spcPts val="0"/>
                  </a:spcAft>
                  <a:buNone/>
                  <a:defRPr/>
                </a:pPr>
                <a:endParaRPr lang="en-US" sz="26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838201" y="1781908"/>
                <a:ext cx="10515599" cy="4642338"/>
              </a:xfrm>
              <a:blipFill rotWithShape="0">
                <a:blip r:embed="rId2"/>
                <a:stretch>
                  <a:fillRect l="-1275" t="-3018" r="-812"/>
                </a:stretch>
              </a:blipFill>
            </p:spPr>
            <p:txBody>
              <a:bodyPr/>
              <a:lstStyle/>
              <a:p>
                <a:r>
                  <a:rPr lang="en-US">
                    <a:noFill/>
                  </a:rPr>
                  <a:t> </a:t>
                </a:r>
              </a:p>
            </p:txBody>
          </p:sp>
        </mc:Fallback>
      </mc:AlternateContent>
      <p:sp>
        <p:nvSpPr>
          <p:cNvPr id="4" name="Slide Number Placeholder 3"/>
          <p:cNvSpPr>
            <a:spLocks noGrp="1"/>
          </p:cNvSpPr>
          <p:nvPr>
            <p:ph type="sldNum" sz="quarter" idx="12"/>
          </p:nvPr>
        </p:nvSpPr>
        <p:spPr/>
        <p:txBody>
          <a:bodyPr/>
          <a:lstStyle/>
          <a:p>
            <a:fld id="{9860EDB8-5305-433F-BE41-D7A86D811DB3}" type="slidenum">
              <a:rPr lang="en-US" smtClean="0"/>
              <a:t>57</a:t>
            </a:fld>
            <a:endParaRPr lang="en-US"/>
          </a:p>
        </p:txBody>
      </p:sp>
    </p:spTree>
    <p:extLst>
      <p:ext uri="{BB962C8B-B14F-4D97-AF65-F5344CB8AC3E}">
        <p14:creationId xmlns:p14="http://schemas.microsoft.com/office/powerpoint/2010/main" val="691920822"/>
      </p:ext>
    </p:extLst>
  </p:cSld>
  <p:clrMapOvr>
    <a:masterClrMapping/>
  </p:clrMapOvr>
  <p:timing>
    <p:tnLst>
      <p:par>
        <p:cTn xmlns:p14="http://schemas.microsoft.com/office/powerpoint/2010/mai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sz="half" idx="1"/>
            <p:extLst>
              <p:ext uri="{D42A27DB-BD31-4B8C-83A1-F6EECF244321}">
                <p14:modId xmlns:p14="http://schemas.microsoft.com/office/powerpoint/2010/main" val="1910680418"/>
              </p:ext>
            </p:extLst>
          </p:nvPr>
        </p:nvGraphicFramePr>
        <p:xfrm>
          <a:off x="2209800" y="2297724"/>
          <a:ext cx="3733800" cy="3226091"/>
        </p:xfrm>
        <a:graphic>
          <a:graphicData uri="http://schemas.openxmlformats.org/drawingml/2006/table">
            <a:tbl>
              <a:tblPr>
                <a:tableStyleId>{5C22544A-7EE6-4342-B048-85BDC9FD1C3A}</a:tableStyleId>
              </a:tblPr>
              <a:tblGrid>
                <a:gridCol w="2291278"/>
                <a:gridCol w="1442522"/>
              </a:tblGrid>
              <a:tr h="291954">
                <a:tc>
                  <a:txBody>
                    <a:bodyPr/>
                    <a:lstStyle/>
                    <a:p>
                      <a:pPr algn="l" fontAlgn="b"/>
                      <a:r>
                        <a:rPr lang="en-US" sz="1200" b="1" u="none" strike="noStrike" dirty="0">
                          <a:effectLst/>
                        </a:rPr>
                        <a:t>Building Name</a:t>
                      </a:r>
                      <a:endParaRPr lang="en-US" sz="12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200" b="1" u="none" strike="noStrike" dirty="0">
                          <a:effectLst/>
                        </a:rPr>
                        <a:t>Oakwood</a:t>
                      </a:r>
                      <a:endParaRPr lang="en-US" sz="1200" b="1" i="0" u="none" strike="noStrike" dirty="0">
                        <a:solidFill>
                          <a:srgbClr val="333399"/>
                        </a:solidFill>
                        <a:effectLst/>
                        <a:latin typeface="Arial" panose="020B0604020202020204" pitchFamily="34" charset="0"/>
                      </a:endParaRPr>
                    </a:p>
                  </a:txBody>
                  <a:tcPr marL="9525" marR="9525" marT="9525" marB="0" anchor="b"/>
                </a:tc>
              </a:tr>
              <a:tr h="291954">
                <a:tc>
                  <a:txBody>
                    <a:bodyPr/>
                    <a:lstStyle/>
                    <a:p>
                      <a:pPr algn="l" fontAlgn="b"/>
                      <a:r>
                        <a:rPr lang="en-US" sz="1200" u="none" strike="noStrike">
                          <a:effectLst/>
                        </a:rPr>
                        <a:t>Address</a:t>
                      </a:r>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200" u="none" strike="noStrike">
                          <a:effectLst/>
                        </a:rPr>
                        <a:t>1234 Elm Street</a:t>
                      </a:r>
                      <a:endParaRPr lang="en-US" sz="1200" b="0" i="0" u="none" strike="noStrike">
                        <a:solidFill>
                          <a:srgbClr val="000000"/>
                        </a:solidFill>
                        <a:effectLst/>
                        <a:latin typeface="Arial" panose="020B0604020202020204" pitchFamily="34" charset="0"/>
                      </a:endParaRPr>
                    </a:p>
                  </a:txBody>
                  <a:tcPr marL="9525" marR="9525" marT="9525" marB="0" anchor="b"/>
                </a:tc>
              </a:tr>
              <a:tr h="291954">
                <a:tc>
                  <a:txBody>
                    <a:bodyPr/>
                    <a:lstStyle/>
                    <a:p>
                      <a:pPr algn="l" fontAlgn="b"/>
                      <a:r>
                        <a:rPr lang="en-US" sz="1200" u="none" strike="noStrike" dirty="0">
                          <a:effectLst/>
                        </a:rPr>
                        <a:t>Total </a:t>
                      </a:r>
                      <a:r>
                        <a:rPr lang="en-US" sz="1200" u="none" strike="noStrike" dirty="0" smtClean="0">
                          <a:effectLst/>
                        </a:rPr>
                        <a:t>Units (two</a:t>
                      </a:r>
                      <a:r>
                        <a:rPr lang="en-US" sz="1200" u="none" strike="noStrike" baseline="0" dirty="0" smtClean="0">
                          <a:effectLst/>
                        </a:rPr>
                        <a:t> bedrooms)</a:t>
                      </a:r>
                      <a:endParaRPr lang="en-US"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200" u="none" strike="noStrike">
                          <a:effectLst/>
                        </a:rPr>
                        <a:t>95</a:t>
                      </a:r>
                      <a:endParaRPr lang="en-US" sz="1200" b="0" i="0" u="none" strike="noStrike">
                        <a:solidFill>
                          <a:srgbClr val="000000"/>
                        </a:solidFill>
                        <a:effectLst/>
                        <a:latin typeface="Arial" panose="020B0604020202020204" pitchFamily="34" charset="0"/>
                      </a:endParaRPr>
                    </a:p>
                  </a:txBody>
                  <a:tcPr marL="9525" marR="9525" marT="9525" marB="0" anchor="b"/>
                </a:tc>
              </a:tr>
              <a:tr h="291954">
                <a:tc>
                  <a:txBody>
                    <a:bodyPr/>
                    <a:lstStyle/>
                    <a:p>
                      <a:pPr algn="l" fontAlgn="b"/>
                      <a:r>
                        <a:rPr lang="en-US" sz="1200" u="none" strike="noStrike">
                          <a:effectLst/>
                        </a:rPr>
                        <a:t>Unit Size </a:t>
                      </a:r>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200" u="none" strike="noStrike" dirty="0" smtClean="0">
                          <a:effectLst/>
                        </a:rPr>
                        <a:t>1,100 </a:t>
                      </a:r>
                      <a:endParaRPr lang="en-US" sz="1200" b="0" i="0" u="none" strike="noStrike" dirty="0">
                        <a:solidFill>
                          <a:srgbClr val="000000"/>
                        </a:solidFill>
                        <a:effectLst/>
                        <a:latin typeface="Arial" panose="020B0604020202020204" pitchFamily="34" charset="0"/>
                      </a:endParaRPr>
                    </a:p>
                  </a:txBody>
                  <a:tcPr marL="9525" marR="9525" marT="9525" marB="0" anchor="b"/>
                </a:tc>
              </a:tr>
              <a:tr h="291954">
                <a:tc>
                  <a:txBody>
                    <a:bodyPr/>
                    <a:lstStyle/>
                    <a:p>
                      <a:pPr algn="l" fontAlgn="b"/>
                      <a:r>
                        <a:rPr lang="en-US" sz="1200" u="none" strike="noStrike">
                          <a:effectLst/>
                        </a:rPr>
                        <a:t>Building Size (SF)</a:t>
                      </a:r>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200" u="none" strike="noStrike" dirty="0" smtClean="0">
                          <a:effectLst/>
                        </a:rPr>
                        <a:t>104,500 </a:t>
                      </a:r>
                      <a:endParaRPr lang="en-US" sz="1200" b="0" i="0" u="none" strike="noStrike" dirty="0">
                        <a:solidFill>
                          <a:srgbClr val="000000"/>
                        </a:solidFill>
                        <a:effectLst/>
                        <a:latin typeface="Arial" panose="020B0604020202020204" pitchFamily="34" charset="0"/>
                      </a:endParaRPr>
                    </a:p>
                  </a:txBody>
                  <a:tcPr marL="9525" marR="9525" marT="9525" marB="0" anchor="b"/>
                </a:tc>
              </a:tr>
              <a:tr h="291954">
                <a:tc>
                  <a:txBody>
                    <a:bodyPr/>
                    <a:lstStyle/>
                    <a:p>
                      <a:pPr algn="l" fontAlgn="b"/>
                      <a:r>
                        <a:rPr lang="en-US" sz="1200" u="none" strike="noStrike">
                          <a:effectLst/>
                        </a:rPr>
                        <a:t> </a:t>
                      </a:r>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200" u="none" strike="noStrike" dirty="0">
                          <a:effectLst/>
                        </a:rPr>
                        <a:t> </a:t>
                      </a:r>
                      <a:endParaRPr lang="en-US" sz="1200" b="1" i="0" u="none" strike="noStrike" dirty="0">
                        <a:solidFill>
                          <a:srgbClr val="333399"/>
                        </a:solidFill>
                        <a:effectLst/>
                        <a:latin typeface="Arial" panose="020B0604020202020204" pitchFamily="34" charset="0"/>
                      </a:endParaRPr>
                    </a:p>
                  </a:txBody>
                  <a:tcPr marL="9525" marR="9525" marT="9525" marB="0" anchor="b"/>
                </a:tc>
              </a:tr>
              <a:tr h="291954">
                <a:tc>
                  <a:txBody>
                    <a:bodyPr/>
                    <a:lstStyle/>
                    <a:p>
                      <a:pPr algn="l" fontAlgn="b"/>
                      <a:r>
                        <a:rPr lang="en-US" sz="1200" u="none" strike="noStrike">
                          <a:effectLst/>
                        </a:rPr>
                        <a:t>Analysis Begin Date</a:t>
                      </a:r>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200" u="none" strike="noStrike" dirty="0">
                          <a:effectLst/>
                        </a:rPr>
                        <a:t>1/1/2000</a:t>
                      </a:r>
                      <a:endParaRPr lang="en-US" sz="1200" b="0" i="0" u="none" strike="noStrike" dirty="0">
                        <a:solidFill>
                          <a:srgbClr val="000000"/>
                        </a:solidFill>
                        <a:effectLst/>
                        <a:latin typeface="Arial" panose="020B0604020202020204" pitchFamily="34" charset="0"/>
                      </a:endParaRPr>
                    </a:p>
                  </a:txBody>
                  <a:tcPr marL="9525" marR="9525" marT="9525" marB="0" anchor="b"/>
                </a:tc>
              </a:tr>
              <a:tr h="291954">
                <a:tc>
                  <a:txBody>
                    <a:bodyPr/>
                    <a:lstStyle/>
                    <a:p>
                      <a:pPr algn="l" fontAlgn="b"/>
                      <a:r>
                        <a:rPr lang="en-US" sz="1200" u="none" strike="noStrike">
                          <a:effectLst/>
                        </a:rPr>
                        <a:t>Holding Period</a:t>
                      </a:r>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200" u="none" strike="noStrike">
                          <a:effectLst/>
                        </a:rPr>
                        <a:t>5</a:t>
                      </a:r>
                      <a:endParaRPr lang="en-US" sz="1200" b="0" i="0" u="none" strike="noStrike">
                        <a:solidFill>
                          <a:srgbClr val="000000"/>
                        </a:solidFill>
                        <a:effectLst/>
                        <a:latin typeface="Arial" panose="020B0604020202020204" pitchFamily="34" charset="0"/>
                      </a:endParaRPr>
                    </a:p>
                  </a:txBody>
                  <a:tcPr marL="9525" marR="9525" marT="9525" marB="0" anchor="b"/>
                </a:tc>
              </a:tr>
              <a:tr h="291954">
                <a:tc>
                  <a:txBody>
                    <a:bodyPr/>
                    <a:lstStyle/>
                    <a:p>
                      <a:pPr algn="l" fontAlgn="b"/>
                      <a:r>
                        <a:rPr lang="en-US" sz="1200" u="none" strike="noStrike" dirty="0">
                          <a:effectLst/>
                        </a:rPr>
                        <a:t>Discount Rate</a:t>
                      </a:r>
                      <a:endParaRPr lang="en-US" sz="1200" b="0"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en-US" sz="1200" u="none" strike="noStrike" dirty="0" smtClean="0">
                          <a:effectLst/>
                        </a:rPr>
                        <a:t>11%</a:t>
                      </a:r>
                      <a:endParaRPr lang="en-US" sz="1200" b="0" i="0" u="none" strike="noStrike" dirty="0">
                        <a:solidFill>
                          <a:srgbClr val="000000"/>
                        </a:solidFill>
                        <a:effectLst/>
                        <a:latin typeface="Arial" panose="020B0604020202020204" pitchFamily="34" charset="0"/>
                      </a:endParaRPr>
                    </a:p>
                  </a:txBody>
                  <a:tcPr marL="9525" marR="9525" marT="9525" marB="0" anchor="b"/>
                </a:tc>
              </a:tr>
              <a:tr h="291954">
                <a:tc>
                  <a:txBody>
                    <a:bodyPr/>
                    <a:lstStyle/>
                    <a:p>
                      <a:pPr algn="l" fontAlgn="b"/>
                      <a:r>
                        <a:rPr lang="en-US" sz="1200" u="none" strike="noStrike">
                          <a:effectLst/>
                        </a:rPr>
                        <a:t>Terminal Rate</a:t>
                      </a:r>
                      <a:endParaRPr lang="en-US" sz="12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en-US" sz="1200" u="none" strike="noStrike" dirty="0" smtClean="0">
                          <a:effectLst/>
                        </a:rPr>
                        <a:t>9%</a:t>
                      </a:r>
                      <a:endParaRPr lang="en-US" sz="1200" b="0" i="0" u="none" strike="noStrike" dirty="0">
                        <a:solidFill>
                          <a:srgbClr val="000000"/>
                        </a:solidFill>
                        <a:effectLst/>
                        <a:latin typeface="Arial" panose="020B0604020202020204" pitchFamily="34" charset="0"/>
                      </a:endParaRPr>
                    </a:p>
                  </a:txBody>
                  <a:tcPr marL="9525" marR="9525" marT="9525" marB="0" anchor="b"/>
                </a:tc>
              </a:tr>
              <a:tr h="306551">
                <a:tc>
                  <a:txBody>
                    <a:bodyPr/>
                    <a:lstStyle/>
                    <a:p>
                      <a:pPr algn="l" fontAlgn="b"/>
                      <a:r>
                        <a:rPr lang="en-US" sz="1200" u="none" strike="noStrike" dirty="0">
                          <a:effectLst/>
                        </a:rPr>
                        <a:t>Selling Cost</a:t>
                      </a:r>
                      <a:endParaRPr lang="en-US" sz="1200" b="0"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en-US" sz="1200" u="none" strike="noStrike" dirty="0" smtClean="0">
                          <a:effectLst/>
                        </a:rPr>
                        <a:t>5%</a:t>
                      </a:r>
                      <a:endParaRPr lang="en-US" sz="1200" b="0" i="0" u="none" strike="noStrike" dirty="0">
                        <a:solidFill>
                          <a:srgbClr val="000000"/>
                        </a:solidFill>
                        <a:effectLst/>
                        <a:latin typeface="Arial" panose="020B0604020202020204" pitchFamily="34" charset="0"/>
                      </a:endParaRPr>
                    </a:p>
                  </a:txBody>
                  <a:tcPr marL="9525" marR="9525" marT="9525" marB="0" anchor="b"/>
                </a:tc>
              </a:tr>
            </a:tbl>
          </a:graphicData>
        </a:graphic>
      </p:graphicFrame>
      <p:graphicFrame>
        <p:nvGraphicFramePr>
          <p:cNvPr id="8" name="Content Placeholder 7"/>
          <p:cNvGraphicFramePr>
            <a:graphicFrameLocks noGrp="1"/>
          </p:cNvGraphicFramePr>
          <p:nvPr>
            <p:ph sz="half" idx="2"/>
            <p:extLst>
              <p:ext uri="{D42A27DB-BD31-4B8C-83A1-F6EECF244321}">
                <p14:modId xmlns:p14="http://schemas.microsoft.com/office/powerpoint/2010/main" val="1060762299"/>
              </p:ext>
            </p:extLst>
          </p:nvPr>
        </p:nvGraphicFramePr>
        <p:xfrm>
          <a:off x="6248400" y="2297724"/>
          <a:ext cx="3657600" cy="3200398"/>
        </p:xfrm>
        <a:graphic>
          <a:graphicData uri="http://schemas.openxmlformats.org/drawingml/2006/table">
            <a:tbl>
              <a:tblPr>
                <a:tableStyleId>{5C22544A-7EE6-4342-B048-85BDC9FD1C3A}</a:tableStyleId>
              </a:tblPr>
              <a:tblGrid>
                <a:gridCol w="2286000"/>
                <a:gridCol w="1371600"/>
              </a:tblGrid>
              <a:tr h="302741">
                <a:tc>
                  <a:txBody>
                    <a:bodyPr/>
                    <a:lstStyle/>
                    <a:p>
                      <a:pPr algn="l" fontAlgn="b"/>
                      <a:r>
                        <a:rPr lang="en-US" sz="1200" b="1" u="none" strike="noStrike" dirty="0">
                          <a:effectLst/>
                        </a:rPr>
                        <a:t>Inputs</a:t>
                      </a:r>
                      <a:endParaRPr lang="en-US" sz="1200" b="1" i="0" u="none" strike="noStrike" dirty="0">
                        <a:solidFill>
                          <a:srgbClr val="FFFFFF"/>
                        </a:solidFill>
                        <a:effectLst/>
                        <a:latin typeface="Arial" panose="020B0604020202020204" pitchFamily="34" charset="0"/>
                      </a:endParaRPr>
                    </a:p>
                  </a:txBody>
                  <a:tcPr marL="9525" marR="9525" marT="9525" marB="0" anchor="b"/>
                </a:tc>
                <a:tc>
                  <a:txBody>
                    <a:bodyPr/>
                    <a:lstStyle/>
                    <a:p>
                      <a:pPr algn="r" fontAlgn="b"/>
                      <a:r>
                        <a:rPr lang="en-US" sz="1200" b="1" u="none" strike="noStrike" dirty="0">
                          <a:effectLst/>
                        </a:rPr>
                        <a:t>Apartment Unit</a:t>
                      </a:r>
                      <a:endParaRPr lang="en-US" sz="1200" b="1" i="0" u="none" strike="noStrike" dirty="0">
                        <a:solidFill>
                          <a:srgbClr val="FFFFFF"/>
                        </a:solidFill>
                        <a:effectLst/>
                        <a:latin typeface="Arial" panose="020B0604020202020204" pitchFamily="34" charset="0"/>
                      </a:endParaRPr>
                    </a:p>
                  </a:txBody>
                  <a:tcPr marL="9525" marR="9525" marT="9525" marB="0" anchor="b"/>
                </a:tc>
              </a:tr>
              <a:tr h="288324">
                <a:tc>
                  <a:txBody>
                    <a:bodyPr/>
                    <a:lstStyle/>
                    <a:p>
                      <a:pPr algn="l" fontAlgn="b"/>
                      <a:r>
                        <a:rPr lang="en-US" sz="1200" u="none" strike="noStrike" dirty="0">
                          <a:effectLst/>
                        </a:rPr>
                        <a:t>Units</a:t>
                      </a:r>
                      <a:endParaRPr lang="en-US" sz="1200" b="0" i="0" u="none" strike="noStrike" dirty="0">
                        <a:solidFill>
                          <a:srgbClr val="000000"/>
                        </a:solidFill>
                        <a:effectLst/>
                        <a:latin typeface="Arial" panose="020B0604020202020204" pitchFamily="34" charset="0"/>
                      </a:endParaRPr>
                    </a:p>
                  </a:txBody>
                  <a:tcPr marL="9525" marR="9525" marT="9525" marB="0" anchor="b"/>
                </a:tc>
                <a:tc>
                  <a:txBody>
                    <a:bodyPr/>
                    <a:lstStyle/>
                    <a:p>
                      <a:pPr algn="r" fontAlgn="b"/>
                      <a:r>
                        <a:rPr lang="en-US" sz="1200" u="none" strike="noStrike" dirty="0">
                          <a:effectLst/>
                        </a:rPr>
                        <a:t>95</a:t>
                      </a:r>
                      <a:endParaRPr lang="en-US" sz="1200" b="0" i="0" u="none" strike="noStrike" dirty="0">
                        <a:solidFill>
                          <a:srgbClr val="000000"/>
                        </a:solidFill>
                        <a:effectLst/>
                        <a:latin typeface="Arial" panose="020B0604020202020204" pitchFamily="34" charset="0"/>
                      </a:endParaRPr>
                    </a:p>
                  </a:txBody>
                  <a:tcPr marL="9525" marR="9525" marT="9525" marB="0" anchor="b"/>
                </a:tc>
              </a:tr>
              <a:tr h="288324">
                <a:tc>
                  <a:txBody>
                    <a:bodyPr/>
                    <a:lstStyle/>
                    <a:p>
                      <a:pPr algn="l" fontAlgn="b"/>
                      <a:r>
                        <a:rPr lang="en-US" sz="1200" u="none" strike="noStrike">
                          <a:effectLst/>
                        </a:rPr>
                        <a:t>Monthly Rent</a:t>
                      </a:r>
                      <a:endParaRPr lang="en-US" sz="12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200" u="none" strike="noStrike" dirty="0">
                          <a:effectLst/>
                        </a:rPr>
                        <a:t>$</a:t>
                      </a:r>
                      <a:r>
                        <a:rPr lang="en-US" sz="1200" u="none" strike="noStrike" dirty="0" smtClean="0">
                          <a:effectLst/>
                        </a:rPr>
                        <a:t>1,200 </a:t>
                      </a:r>
                      <a:endParaRPr lang="en-US" sz="1200" b="0" i="0" u="none" strike="noStrike" dirty="0">
                        <a:solidFill>
                          <a:srgbClr val="000000"/>
                        </a:solidFill>
                        <a:effectLst/>
                        <a:latin typeface="Arial" panose="020B0604020202020204" pitchFamily="34" charset="0"/>
                      </a:endParaRPr>
                    </a:p>
                  </a:txBody>
                  <a:tcPr marL="9525" marR="9525" marT="9525" marB="0" anchor="b"/>
                </a:tc>
              </a:tr>
              <a:tr h="288324">
                <a:tc>
                  <a:txBody>
                    <a:bodyPr/>
                    <a:lstStyle/>
                    <a:p>
                      <a:pPr algn="l" fontAlgn="b"/>
                      <a:r>
                        <a:rPr lang="en-US" sz="1200" u="none" strike="noStrike">
                          <a:effectLst/>
                        </a:rPr>
                        <a:t>Lease Term (Yrs)</a:t>
                      </a:r>
                      <a:endParaRPr lang="en-US" sz="12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200" u="none" strike="noStrike" dirty="0">
                          <a:effectLst/>
                        </a:rPr>
                        <a:t>                      1 </a:t>
                      </a:r>
                      <a:endParaRPr lang="en-US" sz="1200" b="0" i="0" u="none" strike="noStrike" dirty="0">
                        <a:solidFill>
                          <a:srgbClr val="000000"/>
                        </a:solidFill>
                        <a:effectLst/>
                        <a:latin typeface="Arial" panose="020B0604020202020204" pitchFamily="34" charset="0"/>
                      </a:endParaRPr>
                    </a:p>
                  </a:txBody>
                  <a:tcPr marL="9525" marR="9525" marT="9525" marB="0" anchor="b"/>
                </a:tc>
              </a:tr>
              <a:tr h="288324">
                <a:tc>
                  <a:txBody>
                    <a:bodyPr/>
                    <a:lstStyle/>
                    <a:p>
                      <a:pPr algn="l" fontAlgn="b"/>
                      <a:r>
                        <a:rPr lang="en-US" sz="1200" u="none" strike="noStrike">
                          <a:effectLst/>
                        </a:rPr>
                        <a:t>Market Monthly Rent</a:t>
                      </a:r>
                      <a:endParaRPr lang="en-US" sz="12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200" u="none" strike="noStrike" dirty="0">
                          <a:effectLst/>
                        </a:rPr>
                        <a:t>$</a:t>
                      </a:r>
                      <a:r>
                        <a:rPr lang="en-US" sz="1200" u="none" strike="noStrike" dirty="0" smtClean="0">
                          <a:effectLst/>
                        </a:rPr>
                        <a:t>1,250 </a:t>
                      </a:r>
                      <a:endParaRPr lang="en-US" sz="1200" b="0" i="0" u="none" strike="noStrike" dirty="0">
                        <a:solidFill>
                          <a:srgbClr val="000000"/>
                        </a:solidFill>
                        <a:effectLst/>
                        <a:latin typeface="Arial" panose="020B0604020202020204" pitchFamily="34" charset="0"/>
                      </a:endParaRPr>
                    </a:p>
                  </a:txBody>
                  <a:tcPr marL="9525" marR="9525" marT="9525" marB="0" anchor="b"/>
                </a:tc>
              </a:tr>
              <a:tr h="288324">
                <a:tc>
                  <a:txBody>
                    <a:bodyPr/>
                    <a:lstStyle/>
                    <a:p>
                      <a:pPr algn="l" fontAlgn="b"/>
                      <a:r>
                        <a:rPr lang="en-US" sz="1200" u="none" strike="noStrike">
                          <a:effectLst/>
                        </a:rPr>
                        <a:t>Market Rent Increase</a:t>
                      </a:r>
                      <a:endParaRPr lang="en-US" sz="12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200" u="none" strike="noStrike" dirty="0" smtClean="0">
                          <a:effectLst/>
                        </a:rPr>
                        <a:t>3%</a:t>
                      </a:r>
                      <a:endParaRPr lang="en-US" sz="1200" b="0" i="0" u="none" strike="noStrike" dirty="0">
                        <a:solidFill>
                          <a:srgbClr val="000000"/>
                        </a:solidFill>
                        <a:effectLst/>
                        <a:latin typeface="Arial" panose="020B0604020202020204" pitchFamily="34" charset="0"/>
                      </a:endParaRPr>
                    </a:p>
                  </a:txBody>
                  <a:tcPr marL="9525" marR="9525" marT="9525" marB="0" anchor="b"/>
                </a:tc>
              </a:tr>
              <a:tr h="288324">
                <a:tc>
                  <a:txBody>
                    <a:bodyPr/>
                    <a:lstStyle/>
                    <a:p>
                      <a:pPr algn="l" fontAlgn="b"/>
                      <a:r>
                        <a:rPr lang="en-US" sz="1200" u="none" strike="noStrike">
                          <a:effectLst/>
                        </a:rPr>
                        <a:t> </a:t>
                      </a:r>
                      <a:endParaRPr lang="en-US" sz="1200" b="1"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200" u="none" strike="noStrike" dirty="0">
                          <a:effectLst/>
                        </a:rPr>
                        <a:t> </a:t>
                      </a:r>
                      <a:endParaRPr lang="en-US" sz="1200" b="0" i="0" u="none" strike="noStrike" dirty="0">
                        <a:solidFill>
                          <a:srgbClr val="000000"/>
                        </a:solidFill>
                        <a:effectLst/>
                        <a:latin typeface="Calibri" panose="020F0502020204030204" pitchFamily="34" charset="0"/>
                      </a:endParaRPr>
                    </a:p>
                  </a:txBody>
                  <a:tcPr marL="9525" marR="9525" marT="9525" marB="0" anchor="b"/>
                </a:tc>
              </a:tr>
              <a:tr h="288324">
                <a:tc>
                  <a:txBody>
                    <a:bodyPr/>
                    <a:lstStyle/>
                    <a:p>
                      <a:pPr algn="l" fontAlgn="b"/>
                      <a:r>
                        <a:rPr lang="en-US" sz="1200" u="none" strike="noStrike">
                          <a:effectLst/>
                        </a:rPr>
                        <a:t>Laundry Income/unit/year</a:t>
                      </a:r>
                      <a:endParaRPr lang="en-US" sz="12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200" u="none" strike="noStrike" dirty="0">
                          <a:effectLst/>
                        </a:rPr>
                        <a:t>$</a:t>
                      </a:r>
                      <a:r>
                        <a:rPr lang="en-US" sz="1200" u="none" strike="noStrike" dirty="0" smtClean="0">
                          <a:effectLst/>
                        </a:rPr>
                        <a:t>120 </a:t>
                      </a:r>
                      <a:endParaRPr lang="en-US" sz="1200" b="0" i="0" u="none" strike="noStrike" dirty="0">
                        <a:solidFill>
                          <a:srgbClr val="000000"/>
                        </a:solidFill>
                        <a:effectLst/>
                        <a:latin typeface="Arial" panose="020B0604020202020204" pitchFamily="34" charset="0"/>
                      </a:endParaRPr>
                    </a:p>
                  </a:txBody>
                  <a:tcPr marL="9525" marR="9525" marT="9525" marB="0" anchor="b"/>
                </a:tc>
              </a:tr>
              <a:tr h="288324">
                <a:tc>
                  <a:txBody>
                    <a:bodyPr/>
                    <a:lstStyle/>
                    <a:p>
                      <a:pPr algn="l" fontAlgn="b"/>
                      <a:r>
                        <a:rPr lang="en-US" sz="1200" u="none" strike="noStrike">
                          <a:effectLst/>
                        </a:rPr>
                        <a:t>Laundry Income increase</a:t>
                      </a:r>
                      <a:endParaRPr lang="en-US" sz="12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200" u="none" strike="noStrike" dirty="0" smtClean="0">
                          <a:effectLst/>
                        </a:rPr>
                        <a:t>3%</a:t>
                      </a:r>
                      <a:endParaRPr lang="en-US" sz="1200" b="0" i="0" u="none" strike="noStrike" dirty="0">
                        <a:solidFill>
                          <a:srgbClr val="000000"/>
                        </a:solidFill>
                        <a:effectLst/>
                        <a:latin typeface="Arial" panose="020B0604020202020204" pitchFamily="34" charset="0"/>
                      </a:endParaRPr>
                    </a:p>
                  </a:txBody>
                  <a:tcPr marL="9525" marR="9525" marT="9525" marB="0" anchor="b"/>
                </a:tc>
              </a:tr>
              <a:tr h="288324">
                <a:tc>
                  <a:txBody>
                    <a:bodyPr/>
                    <a:lstStyle/>
                    <a:p>
                      <a:pPr algn="l" fontAlgn="b"/>
                      <a:r>
                        <a:rPr lang="en-US" sz="1200" u="none" strike="noStrike" dirty="0">
                          <a:effectLst/>
                        </a:rPr>
                        <a:t>Market Vacancy Rate</a:t>
                      </a:r>
                      <a:endParaRPr lang="en-US" sz="1200" b="0" i="0" u="none" strike="noStrike" dirty="0">
                        <a:solidFill>
                          <a:srgbClr val="000000"/>
                        </a:solidFill>
                        <a:effectLst/>
                        <a:latin typeface="Arial" panose="020B0604020202020204" pitchFamily="34" charset="0"/>
                      </a:endParaRPr>
                    </a:p>
                  </a:txBody>
                  <a:tcPr marL="9525" marR="9525" marT="9525" marB="0" anchor="b"/>
                </a:tc>
                <a:tc>
                  <a:txBody>
                    <a:bodyPr/>
                    <a:lstStyle/>
                    <a:p>
                      <a:pPr algn="r" fontAlgn="b"/>
                      <a:r>
                        <a:rPr lang="en-US" sz="1200" u="none" strike="noStrike" dirty="0" smtClean="0">
                          <a:effectLst/>
                        </a:rPr>
                        <a:t>5%</a:t>
                      </a:r>
                      <a:endParaRPr lang="en-US" sz="1200" b="0" i="0" u="none" strike="noStrike" dirty="0">
                        <a:solidFill>
                          <a:srgbClr val="000000"/>
                        </a:solidFill>
                        <a:effectLst/>
                        <a:latin typeface="Arial" panose="020B0604020202020204" pitchFamily="34" charset="0"/>
                      </a:endParaRPr>
                    </a:p>
                  </a:txBody>
                  <a:tcPr marL="9525" marR="9525" marT="9525" marB="0" anchor="b"/>
                </a:tc>
              </a:tr>
              <a:tr h="302741">
                <a:tc>
                  <a:txBody>
                    <a:bodyPr/>
                    <a:lstStyle/>
                    <a:p>
                      <a:pPr algn="l" fontAlgn="b"/>
                      <a:r>
                        <a:rPr lang="en-US" sz="1200" u="none" strike="noStrike" dirty="0">
                          <a:effectLst/>
                        </a:rPr>
                        <a:t>Credit Loss Rate</a:t>
                      </a:r>
                      <a:endParaRPr lang="en-US" sz="1200" b="0" i="0" u="none" strike="noStrike" dirty="0">
                        <a:solidFill>
                          <a:srgbClr val="000000"/>
                        </a:solidFill>
                        <a:effectLst/>
                        <a:latin typeface="Arial" panose="020B0604020202020204" pitchFamily="34" charset="0"/>
                      </a:endParaRPr>
                    </a:p>
                  </a:txBody>
                  <a:tcPr marL="9525" marR="9525" marT="9525" marB="0" anchor="b"/>
                </a:tc>
                <a:tc>
                  <a:txBody>
                    <a:bodyPr/>
                    <a:lstStyle/>
                    <a:p>
                      <a:pPr algn="r" fontAlgn="b"/>
                      <a:r>
                        <a:rPr lang="en-US" sz="1200" u="none" strike="noStrike" dirty="0" smtClean="0">
                          <a:effectLst/>
                        </a:rPr>
                        <a:t>1%</a:t>
                      </a:r>
                      <a:endParaRPr lang="en-US" sz="1200" b="0" i="0" u="none" strike="noStrike" dirty="0">
                        <a:solidFill>
                          <a:srgbClr val="000000"/>
                        </a:solidFill>
                        <a:effectLst/>
                        <a:latin typeface="Arial" panose="020B0604020202020204" pitchFamily="34" charset="0"/>
                      </a:endParaRPr>
                    </a:p>
                  </a:txBody>
                  <a:tcPr marL="9525" marR="9525" marT="9525" marB="0" anchor="b"/>
                </a:tc>
              </a:tr>
            </a:tbl>
          </a:graphicData>
        </a:graphic>
      </p:graphicFrame>
      <p:sp>
        <p:nvSpPr>
          <p:cNvPr id="4" name="Slide Number Placeholder 3"/>
          <p:cNvSpPr>
            <a:spLocks noGrp="1"/>
          </p:cNvSpPr>
          <p:nvPr>
            <p:ph type="sldNum" sz="quarter" idx="12"/>
          </p:nvPr>
        </p:nvSpPr>
        <p:spPr>
          <a:xfrm>
            <a:off x="9906000" y="6316784"/>
            <a:ext cx="2133600" cy="476250"/>
          </a:xfrm>
        </p:spPr>
        <p:txBody>
          <a:bodyPr/>
          <a:lstStyle/>
          <a:p>
            <a:fld id="{DADC8EEC-0F65-4AB5-AC6A-D573071F06AF}" type="slidenum">
              <a:rPr lang="en-US" smtClean="0"/>
              <a:pPr/>
              <a:t>58</a:t>
            </a:fld>
            <a:endParaRPr lang="en-US" dirty="0"/>
          </a:p>
        </p:txBody>
      </p:sp>
      <p:sp>
        <p:nvSpPr>
          <p:cNvPr id="3" name="Title 2"/>
          <p:cNvSpPr>
            <a:spLocks noGrp="1"/>
          </p:cNvSpPr>
          <p:nvPr>
            <p:ph type="title"/>
          </p:nvPr>
        </p:nvSpPr>
        <p:spPr/>
        <p:txBody>
          <a:bodyPr/>
          <a:lstStyle/>
          <a:p>
            <a:r>
              <a:rPr lang="en-US" dirty="0"/>
              <a:t>Case Study: Oakwood Apartments</a:t>
            </a:r>
          </a:p>
        </p:txBody>
      </p:sp>
    </p:spTree>
    <p:extLst>
      <p:ext uri="{BB962C8B-B14F-4D97-AF65-F5344CB8AC3E}">
        <p14:creationId xmlns:p14="http://schemas.microsoft.com/office/powerpoint/2010/main" val="3556854605"/>
      </p:ext>
    </p:extLst>
  </p:cSld>
  <p:clrMapOvr>
    <a:masterClrMapping/>
  </p:clrMapOvr>
  <p:timing>
    <p:tnLst>
      <p:par>
        <p:cTn xmlns:p14="http://schemas.microsoft.com/office/powerpoint/2010/mai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z="4000" dirty="0"/>
              <a:t>Oakwood Apartments</a:t>
            </a: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1286262024"/>
              </p:ext>
            </p:extLst>
          </p:nvPr>
        </p:nvGraphicFramePr>
        <p:xfrm>
          <a:off x="2057400" y="2590801"/>
          <a:ext cx="8001000" cy="2514597"/>
        </p:xfrm>
        <a:graphic>
          <a:graphicData uri="http://schemas.openxmlformats.org/drawingml/2006/table">
            <a:tbl>
              <a:tblPr>
                <a:tableStyleId>{5C22544A-7EE6-4342-B048-85BDC9FD1C3A}</a:tableStyleId>
              </a:tblPr>
              <a:tblGrid>
                <a:gridCol w="2261887"/>
                <a:gridCol w="954201"/>
                <a:gridCol w="1082621"/>
                <a:gridCol w="1012784"/>
                <a:gridCol w="922760"/>
                <a:gridCol w="922760"/>
                <a:gridCol w="843987"/>
              </a:tblGrid>
              <a:tr h="291749">
                <a:tc>
                  <a:txBody>
                    <a:bodyPr/>
                    <a:lstStyle/>
                    <a:p>
                      <a:pPr algn="l" fontAlgn="b"/>
                      <a:r>
                        <a:rPr lang="en-US" sz="1100" b="1" u="none" strike="noStrike" dirty="0">
                          <a:effectLst/>
                        </a:rPr>
                        <a:t>Year</a:t>
                      </a:r>
                      <a:endParaRPr lang="en-US" sz="1100" b="1" i="0" u="none" strike="noStrike" dirty="0">
                        <a:solidFill>
                          <a:srgbClr val="FFFFFF"/>
                        </a:solidFill>
                        <a:effectLst/>
                        <a:latin typeface="Arial" panose="020B0604020202020204" pitchFamily="34" charset="0"/>
                      </a:endParaRPr>
                    </a:p>
                  </a:txBody>
                  <a:tcPr marL="9525" marR="9525" marT="9525" marB="0" anchor="b"/>
                </a:tc>
                <a:tc>
                  <a:txBody>
                    <a:bodyPr/>
                    <a:lstStyle/>
                    <a:p>
                      <a:pPr algn="ctr" fontAlgn="b"/>
                      <a:r>
                        <a:rPr lang="en-US" sz="1100" b="1" u="none" strike="noStrike" dirty="0">
                          <a:effectLst/>
                        </a:rPr>
                        <a:t>1</a:t>
                      </a:r>
                      <a:endParaRPr lang="en-US" sz="1100" b="1" i="0" u="none" strike="noStrike" dirty="0">
                        <a:solidFill>
                          <a:srgbClr val="FFFFFF"/>
                        </a:solidFill>
                        <a:effectLst/>
                        <a:latin typeface="Arial" panose="020B0604020202020204" pitchFamily="34" charset="0"/>
                      </a:endParaRPr>
                    </a:p>
                  </a:txBody>
                  <a:tcPr marL="9525" marR="9525" marT="9525" marB="0" anchor="b"/>
                </a:tc>
                <a:tc>
                  <a:txBody>
                    <a:bodyPr/>
                    <a:lstStyle/>
                    <a:p>
                      <a:pPr algn="ctr" fontAlgn="b"/>
                      <a:r>
                        <a:rPr lang="en-US" sz="1100" b="1" u="none" strike="noStrike" dirty="0">
                          <a:effectLst/>
                        </a:rPr>
                        <a:t>2</a:t>
                      </a:r>
                      <a:endParaRPr lang="en-US" sz="1100" b="1" i="0" u="none" strike="noStrike" dirty="0">
                        <a:solidFill>
                          <a:srgbClr val="FFFFFF"/>
                        </a:solidFill>
                        <a:effectLst/>
                        <a:latin typeface="Arial" panose="020B0604020202020204" pitchFamily="34" charset="0"/>
                      </a:endParaRPr>
                    </a:p>
                  </a:txBody>
                  <a:tcPr marL="9525" marR="9525" marT="9525" marB="0" anchor="b"/>
                </a:tc>
                <a:tc>
                  <a:txBody>
                    <a:bodyPr/>
                    <a:lstStyle/>
                    <a:p>
                      <a:pPr algn="ctr" fontAlgn="b"/>
                      <a:r>
                        <a:rPr lang="en-US" sz="1100" b="1" u="none" strike="noStrike" dirty="0">
                          <a:effectLst/>
                        </a:rPr>
                        <a:t>3</a:t>
                      </a:r>
                      <a:endParaRPr lang="en-US" sz="1100" b="1" i="0" u="none" strike="noStrike" dirty="0">
                        <a:solidFill>
                          <a:srgbClr val="FFFFFF"/>
                        </a:solidFill>
                        <a:effectLst/>
                        <a:latin typeface="Arial" panose="020B0604020202020204" pitchFamily="34" charset="0"/>
                      </a:endParaRPr>
                    </a:p>
                  </a:txBody>
                  <a:tcPr marL="9525" marR="9525" marT="9525" marB="0" anchor="b"/>
                </a:tc>
                <a:tc>
                  <a:txBody>
                    <a:bodyPr/>
                    <a:lstStyle/>
                    <a:p>
                      <a:pPr algn="ctr" fontAlgn="b"/>
                      <a:r>
                        <a:rPr lang="en-US" sz="1100" b="1" u="none" strike="noStrike">
                          <a:effectLst/>
                        </a:rPr>
                        <a:t>4</a:t>
                      </a:r>
                      <a:endParaRPr lang="en-US" sz="1100" b="1" i="0" u="none" strike="noStrike">
                        <a:solidFill>
                          <a:srgbClr val="FFFFFF"/>
                        </a:solidFill>
                        <a:effectLst/>
                        <a:latin typeface="Arial" panose="020B0604020202020204" pitchFamily="34" charset="0"/>
                      </a:endParaRPr>
                    </a:p>
                  </a:txBody>
                  <a:tcPr marL="9525" marR="9525" marT="9525" marB="0" anchor="b"/>
                </a:tc>
                <a:tc>
                  <a:txBody>
                    <a:bodyPr/>
                    <a:lstStyle/>
                    <a:p>
                      <a:pPr algn="ctr" fontAlgn="b"/>
                      <a:r>
                        <a:rPr lang="en-US" sz="1100" b="1" u="none" strike="noStrike" dirty="0">
                          <a:effectLst/>
                        </a:rPr>
                        <a:t>5</a:t>
                      </a:r>
                      <a:endParaRPr lang="en-US" sz="1100" b="1" i="0" u="none" strike="noStrike" dirty="0">
                        <a:solidFill>
                          <a:srgbClr val="FFFFFF"/>
                        </a:solidFill>
                        <a:effectLst/>
                        <a:latin typeface="Arial" panose="020B0604020202020204" pitchFamily="34" charset="0"/>
                      </a:endParaRPr>
                    </a:p>
                  </a:txBody>
                  <a:tcPr marL="9525" marR="9525" marT="9525" marB="0" anchor="b"/>
                </a:tc>
                <a:tc>
                  <a:txBody>
                    <a:bodyPr/>
                    <a:lstStyle/>
                    <a:p>
                      <a:pPr algn="ctr" fontAlgn="b"/>
                      <a:r>
                        <a:rPr lang="en-US" sz="1100" b="1" u="none" strike="noStrike" dirty="0">
                          <a:effectLst/>
                        </a:rPr>
                        <a:t>6</a:t>
                      </a:r>
                      <a:endParaRPr lang="en-US" sz="1100" b="1" i="0" u="none" strike="noStrike" dirty="0">
                        <a:solidFill>
                          <a:srgbClr val="FFFFFF"/>
                        </a:solidFill>
                        <a:effectLst/>
                        <a:latin typeface="Arial" panose="020B0604020202020204" pitchFamily="34" charset="0"/>
                      </a:endParaRPr>
                    </a:p>
                  </a:txBody>
                  <a:tcPr marL="9525" marR="9525" marT="9525" marB="0" anchor="b"/>
                </a:tc>
              </a:tr>
              <a:tr h="277856">
                <a:tc>
                  <a:txBody>
                    <a:bodyPr/>
                    <a:lstStyle/>
                    <a:p>
                      <a:pPr algn="l" fontAlgn="b"/>
                      <a:r>
                        <a:rPr lang="en-US" sz="1100" u="none" strike="noStrike">
                          <a:effectLst/>
                        </a:rPr>
                        <a:t>Income:</a:t>
                      </a:r>
                      <a:endParaRPr lang="en-US" sz="1100" b="1" i="0" u="none" strike="noStrike">
                        <a:solidFill>
                          <a:srgbClr val="000000"/>
                        </a:solidFill>
                        <a:effectLst/>
                        <a:latin typeface="Arial" panose="020B0604020202020204" pitchFamily="34" charset="0"/>
                      </a:endParaRPr>
                    </a:p>
                  </a:txBody>
                  <a:tcPr marL="9525" marR="9525" marT="9525" marB="0" anchor="b"/>
                </a:tc>
                <a:tc>
                  <a:txBody>
                    <a:bodyPr/>
                    <a:lstStyle/>
                    <a:p>
                      <a:pPr algn="ctr" fontAlgn="b"/>
                      <a:endParaRPr lang="en-US" sz="1100" b="1" i="0" u="none" strike="noStrike">
                        <a:solidFill>
                          <a:srgbClr val="000000"/>
                        </a:solidFill>
                        <a:effectLst/>
                        <a:latin typeface="Arial" panose="020B0604020202020204" pitchFamily="34" charset="0"/>
                      </a:endParaRPr>
                    </a:p>
                  </a:txBody>
                  <a:tcPr marL="9525" marR="9525" marT="9525" marB="0" anchor="b"/>
                </a:tc>
                <a:tc>
                  <a:txBody>
                    <a:bodyPr/>
                    <a:lstStyle/>
                    <a:p>
                      <a:pPr algn="ctr" fontAlgn="b"/>
                      <a:endParaRPr lang="en-US" sz="1100" b="1" i="0" u="none" strike="noStrike">
                        <a:solidFill>
                          <a:srgbClr val="000000"/>
                        </a:solidFill>
                        <a:effectLst/>
                        <a:latin typeface="Arial" panose="020B0604020202020204" pitchFamily="34" charset="0"/>
                      </a:endParaRPr>
                    </a:p>
                  </a:txBody>
                  <a:tcPr marL="9525" marR="9525" marT="9525" marB="0" anchor="b"/>
                </a:tc>
                <a:tc>
                  <a:txBody>
                    <a:bodyPr/>
                    <a:lstStyle/>
                    <a:p>
                      <a:pPr algn="ctr" fontAlgn="b"/>
                      <a:endParaRPr lang="en-US" sz="1100" b="1"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endParaRPr lang="en-US" sz="1100" b="1"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endParaRPr lang="en-US" sz="1100" b="1"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en-US" sz="1100" u="none" strike="noStrike">
                          <a:effectLst/>
                        </a:rPr>
                        <a:t> </a:t>
                      </a:r>
                      <a:endParaRPr lang="en-US" sz="1100" b="1" i="0" u="none" strike="noStrike">
                        <a:solidFill>
                          <a:srgbClr val="000000"/>
                        </a:solidFill>
                        <a:effectLst/>
                        <a:latin typeface="Arial" panose="020B0604020202020204" pitchFamily="34" charset="0"/>
                      </a:endParaRPr>
                    </a:p>
                  </a:txBody>
                  <a:tcPr marL="9525" marR="9525" marT="9525" marB="0" anchor="b"/>
                </a:tc>
              </a:tr>
              <a:tr h="277856">
                <a:tc>
                  <a:txBody>
                    <a:bodyPr/>
                    <a:lstStyle/>
                    <a:p>
                      <a:pPr algn="l" fontAlgn="b"/>
                      <a:r>
                        <a:rPr lang="en-US" sz="1100" u="none" strike="noStrike" dirty="0">
                          <a:effectLst/>
                        </a:rPr>
                        <a:t>Current Rent</a:t>
                      </a:r>
                      <a:endParaRPr lang="en-US" sz="1100" b="0" i="0" u="none" strike="noStrike" dirty="0">
                        <a:solidFill>
                          <a:srgbClr val="000000"/>
                        </a:solidFill>
                        <a:effectLst/>
                        <a:latin typeface="Arial" panose="020B0604020202020204" pitchFamily="34" charset="0"/>
                      </a:endParaRPr>
                    </a:p>
                  </a:txBody>
                  <a:tcPr marL="9525" marR="9525" marT="9525" marB="0" anchor="b"/>
                </a:tc>
                <a:tc>
                  <a:txBody>
                    <a:bodyPr/>
                    <a:lstStyle/>
                    <a:p>
                      <a:pPr algn="r" fontAlgn="b"/>
                      <a:r>
                        <a:rPr lang="en-US" sz="1100" u="none" strike="noStrike">
                          <a:effectLst/>
                        </a:rPr>
                        <a:t>$1,368,000 </a:t>
                      </a:r>
                      <a:endParaRPr lang="en-US" sz="11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100" u="none" strike="noStrike">
                          <a:effectLst/>
                        </a:rPr>
                        <a:t>$0 </a:t>
                      </a:r>
                      <a:endParaRPr lang="en-US" sz="11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100" u="none" strike="noStrike">
                          <a:effectLst/>
                        </a:rPr>
                        <a:t>$0 </a:t>
                      </a:r>
                      <a:endParaRPr lang="en-US" sz="11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100" u="none" strike="noStrike">
                          <a:effectLst/>
                        </a:rPr>
                        <a:t>$0 </a:t>
                      </a:r>
                      <a:endParaRPr lang="en-US" sz="11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100" u="none" strike="noStrike">
                          <a:effectLst/>
                        </a:rPr>
                        <a:t>$0 </a:t>
                      </a:r>
                      <a:endParaRPr lang="en-US" sz="11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100" u="none" strike="noStrike">
                          <a:effectLst/>
                        </a:rPr>
                        <a:t>$0 </a:t>
                      </a:r>
                      <a:endParaRPr lang="en-US" sz="1100" b="0" i="0" u="none" strike="noStrike">
                        <a:solidFill>
                          <a:srgbClr val="000000"/>
                        </a:solidFill>
                        <a:effectLst/>
                        <a:latin typeface="Arial" panose="020B0604020202020204" pitchFamily="34" charset="0"/>
                      </a:endParaRPr>
                    </a:p>
                  </a:txBody>
                  <a:tcPr marL="9525" marR="9525" marT="9525" marB="0" anchor="b"/>
                </a:tc>
              </a:tr>
              <a:tr h="277856">
                <a:tc>
                  <a:txBody>
                    <a:bodyPr/>
                    <a:lstStyle/>
                    <a:p>
                      <a:pPr algn="l" fontAlgn="b"/>
                      <a:r>
                        <a:rPr lang="en-US" sz="1100" u="none" strike="noStrike">
                          <a:effectLst/>
                        </a:rPr>
                        <a:t>Market Rent from lease renewals</a:t>
                      </a:r>
                      <a:endParaRPr lang="en-US" sz="11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100" u="none" strike="noStrike">
                          <a:effectLst/>
                        </a:rPr>
                        <a:t>$0</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$1,467,750</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$1,511,783</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$1,557,136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$1,603,850</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$1,651,966</a:t>
                      </a:r>
                      <a:endParaRPr lang="en-US" sz="1100" b="0" i="0" u="none" strike="noStrike">
                        <a:solidFill>
                          <a:srgbClr val="000000"/>
                        </a:solidFill>
                        <a:effectLst/>
                        <a:latin typeface="Calibri" panose="020F0502020204030204" pitchFamily="34" charset="0"/>
                      </a:endParaRPr>
                    </a:p>
                  </a:txBody>
                  <a:tcPr marL="9525" marR="9525" marT="9525" marB="0" anchor="b"/>
                </a:tc>
              </a:tr>
              <a:tr h="277856">
                <a:tc>
                  <a:txBody>
                    <a:bodyPr/>
                    <a:lstStyle/>
                    <a:p>
                      <a:pPr algn="l" fontAlgn="b"/>
                      <a:r>
                        <a:rPr lang="en-US" sz="1100" u="none" strike="noStrike">
                          <a:effectLst/>
                        </a:rPr>
                        <a:t>Laundry Income</a:t>
                      </a:r>
                      <a:endParaRPr lang="en-US" sz="11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100" u="none" strike="noStrike">
                          <a:effectLst/>
                        </a:rPr>
                        <a:t>$11,400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$11,742</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$12,094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$12,457</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$12,831</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$13,216</a:t>
                      </a:r>
                      <a:endParaRPr lang="en-US" sz="1100" b="0" i="0" u="none" strike="noStrike">
                        <a:solidFill>
                          <a:srgbClr val="000000"/>
                        </a:solidFill>
                        <a:effectLst/>
                        <a:latin typeface="Calibri" panose="020F0502020204030204" pitchFamily="34" charset="0"/>
                      </a:endParaRPr>
                    </a:p>
                  </a:txBody>
                  <a:tcPr marL="9525" marR="9525" marT="9525" marB="0" anchor="b"/>
                </a:tc>
              </a:tr>
              <a:tr h="277856">
                <a:tc>
                  <a:txBody>
                    <a:bodyPr/>
                    <a:lstStyle/>
                    <a:p>
                      <a:pPr algn="l" fontAlgn="b"/>
                      <a:r>
                        <a:rPr lang="en-US" sz="1100" b="1" i="1" u="none" strike="noStrike" dirty="0">
                          <a:solidFill>
                            <a:schemeClr val="tx1"/>
                          </a:solidFill>
                          <a:effectLst/>
                        </a:rPr>
                        <a:t>Potential Gross Income (PGI)</a:t>
                      </a:r>
                      <a:endParaRPr lang="en-US" sz="1100" b="1" i="1" u="none" strike="noStrike" dirty="0">
                        <a:solidFill>
                          <a:schemeClr val="tx1"/>
                        </a:solidFill>
                        <a:effectLst/>
                        <a:latin typeface="Arial" panose="020B0604020202020204" pitchFamily="34" charset="0"/>
                      </a:endParaRPr>
                    </a:p>
                  </a:txBody>
                  <a:tcPr marL="9525" marR="9525" marT="9525" marB="0" anchor="b"/>
                </a:tc>
                <a:tc>
                  <a:txBody>
                    <a:bodyPr/>
                    <a:lstStyle/>
                    <a:p>
                      <a:pPr algn="r" fontAlgn="b"/>
                      <a:r>
                        <a:rPr lang="en-US" sz="1100" b="1" i="1" u="none" strike="noStrike" dirty="0">
                          <a:solidFill>
                            <a:schemeClr val="tx1"/>
                          </a:solidFill>
                          <a:effectLst/>
                        </a:rPr>
                        <a:t>$1,379,400 </a:t>
                      </a:r>
                      <a:endParaRPr lang="en-US" sz="1100" b="1" i="1" u="none" strike="noStrike" dirty="0">
                        <a:solidFill>
                          <a:schemeClr val="tx1"/>
                        </a:solidFill>
                        <a:effectLst/>
                        <a:latin typeface="Calibri" panose="020F0502020204030204" pitchFamily="34" charset="0"/>
                      </a:endParaRPr>
                    </a:p>
                  </a:txBody>
                  <a:tcPr marL="9525" marR="9525" marT="9525" marB="0" anchor="b"/>
                </a:tc>
                <a:tc>
                  <a:txBody>
                    <a:bodyPr/>
                    <a:lstStyle/>
                    <a:p>
                      <a:pPr algn="r" fontAlgn="b"/>
                      <a:r>
                        <a:rPr lang="en-US" sz="1100" b="1" i="1" u="none" strike="noStrike" dirty="0">
                          <a:solidFill>
                            <a:schemeClr val="tx1"/>
                          </a:solidFill>
                          <a:effectLst/>
                        </a:rPr>
                        <a:t>$1,479,492 </a:t>
                      </a:r>
                      <a:endParaRPr lang="en-US" sz="1100" b="1" i="1" u="none" strike="noStrike" dirty="0">
                        <a:solidFill>
                          <a:schemeClr val="tx1"/>
                        </a:solidFill>
                        <a:effectLst/>
                        <a:latin typeface="Calibri" panose="020F0502020204030204" pitchFamily="34" charset="0"/>
                      </a:endParaRPr>
                    </a:p>
                  </a:txBody>
                  <a:tcPr marL="9525" marR="9525" marT="9525" marB="0" anchor="b"/>
                </a:tc>
                <a:tc>
                  <a:txBody>
                    <a:bodyPr/>
                    <a:lstStyle/>
                    <a:p>
                      <a:pPr algn="r" fontAlgn="b"/>
                      <a:r>
                        <a:rPr lang="en-US" sz="1100" b="1" i="1" u="none" strike="noStrike" dirty="0">
                          <a:solidFill>
                            <a:schemeClr val="tx1"/>
                          </a:solidFill>
                          <a:effectLst/>
                        </a:rPr>
                        <a:t>$1,523,877 </a:t>
                      </a:r>
                      <a:endParaRPr lang="en-US" sz="1100" b="1" i="1" u="none" strike="noStrike" dirty="0">
                        <a:solidFill>
                          <a:schemeClr val="tx1"/>
                        </a:solidFill>
                        <a:effectLst/>
                        <a:latin typeface="Calibri" panose="020F0502020204030204" pitchFamily="34" charset="0"/>
                      </a:endParaRPr>
                    </a:p>
                  </a:txBody>
                  <a:tcPr marL="9525" marR="9525" marT="9525" marB="0" anchor="b"/>
                </a:tc>
                <a:tc>
                  <a:txBody>
                    <a:bodyPr/>
                    <a:lstStyle/>
                    <a:p>
                      <a:pPr algn="r" fontAlgn="b"/>
                      <a:r>
                        <a:rPr lang="en-US" sz="1100" b="1" i="1" u="none" strike="noStrike" dirty="0">
                          <a:solidFill>
                            <a:schemeClr val="tx1"/>
                          </a:solidFill>
                          <a:effectLst/>
                        </a:rPr>
                        <a:t>$1,569,593 </a:t>
                      </a:r>
                      <a:endParaRPr lang="en-US" sz="1100" b="1" i="1" u="none" strike="noStrike" dirty="0">
                        <a:solidFill>
                          <a:schemeClr val="tx1"/>
                        </a:solidFill>
                        <a:effectLst/>
                        <a:latin typeface="Calibri" panose="020F0502020204030204" pitchFamily="34" charset="0"/>
                      </a:endParaRPr>
                    </a:p>
                  </a:txBody>
                  <a:tcPr marL="9525" marR="9525" marT="9525" marB="0" anchor="b"/>
                </a:tc>
                <a:tc>
                  <a:txBody>
                    <a:bodyPr/>
                    <a:lstStyle/>
                    <a:p>
                      <a:pPr algn="r" fontAlgn="b"/>
                      <a:r>
                        <a:rPr lang="en-US" sz="1100" b="1" i="1" u="none" strike="noStrike" dirty="0">
                          <a:solidFill>
                            <a:schemeClr val="tx1"/>
                          </a:solidFill>
                          <a:effectLst/>
                        </a:rPr>
                        <a:t>$1,616,681 </a:t>
                      </a:r>
                      <a:endParaRPr lang="en-US" sz="1100" b="1" i="1" u="none" strike="noStrike" dirty="0">
                        <a:solidFill>
                          <a:schemeClr val="tx1"/>
                        </a:solidFill>
                        <a:effectLst/>
                        <a:latin typeface="Calibri" panose="020F0502020204030204" pitchFamily="34" charset="0"/>
                      </a:endParaRPr>
                    </a:p>
                  </a:txBody>
                  <a:tcPr marL="9525" marR="9525" marT="9525" marB="0" anchor="b"/>
                </a:tc>
                <a:tc>
                  <a:txBody>
                    <a:bodyPr/>
                    <a:lstStyle/>
                    <a:p>
                      <a:pPr algn="r" fontAlgn="b"/>
                      <a:r>
                        <a:rPr lang="en-US" sz="1100" b="1" i="1" u="none" strike="noStrike" dirty="0">
                          <a:solidFill>
                            <a:schemeClr val="tx1"/>
                          </a:solidFill>
                          <a:effectLst/>
                        </a:rPr>
                        <a:t>$1,665,181 </a:t>
                      </a:r>
                      <a:endParaRPr lang="en-US" sz="1100" b="1" i="1" u="none" strike="noStrike" dirty="0">
                        <a:solidFill>
                          <a:schemeClr val="tx1"/>
                        </a:solidFill>
                        <a:effectLst/>
                        <a:latin typeface="Calibri" panose="020F0502020204030204" pitchFamily="34" charset="0"/>
                      </a:endParaRPr>
                    </a:p>
                  </a:txBody>
                  <a:tcPr marL="9525" marR="9525" marT="9525" marB="0" anchor="b"/>
                </a:tc>
              </a:tr>
              <a:tr h="277856">
                <a:tc>
                  <a:txBody>
                    <a:bodyPr/>
                    <a:lstStyle/>
                    <a:p>
                      <a:pPr algn="l" fontAlgn="b"/>
                      <a:r>
                        <a:rPr lang="en-US" sz="1100" u="none" strike="noStrike" dirty="0">
                          <a:effectLst/>
                        </a:rPr>
                        <a:t>Less: Vacancy </a:t>
                      </a:r>
                      <a:endParaRPr lang="en-US" sz="1100" b="0" i="0" u="none" strike="noStrike" dirty="0">
                        <a:solidFill>
                          <a:srgbClr val="000000"/>
                        </a:solidFill>
                        <a:effectLst/>
                        <a:latin typeface="Arial" panose="020B0604020202020204" pitchFamily="34" charset="0"/>
                      </a:endParaRPr>
                    </a:p>
                  </a:txBody>
                  <a:tcPr marL="9525" marR="9525" marT="9525" marB="0" anchor="b"/>
                </a:tc>
                <a:tc>
                  <a:txBody>
                    <a:bodyPr/>
                    <a:lstStyle/>
                    <a:p>
                      <a:pPr algn="r" fontAlgn="b"/>
                      <a:r>
                        <a:rPr lang="en-US" sz="1100" u="none" strike="noStrike" dirty="0">
                          <a:effectLst/>
                        </a:rPr>
                        <a:t>$68,400 </a:t>
                      </a:r>
                      <a:endParaRPr lang="en-US" sz="1100" b="0" i="0" u="none" strike="noStrike" dirty="0">
                        <a:solidFill>
                          <a:srgbClr val="000000"/>
                        </a:solidFill>
                        <a:effectLst/>
                        <a:latin typeface="Arial" panose="020B0604020202020204" pitchFamily="34" charset="0"/>
                      </a:endParaRPr>
                    </a:p>
                  </a:txBody>
                  <a:tcPr marL="9525" marR="9525" marT="9525" marB="0" anchor="b"/>
                </a:tc>
                <a:tc>
                  <a:txBody>
                    <a:bodyPr/>
                    <a:lstStyle/>
                    <a:p>
                      <a:pPr algn="r" fontAlgn="b"/>
                      <a:r>
                        <a:rPr lang="en-US" sz="1100" u="none" strike="noStrike" dirty="0">
                          <a:effectLst/>
                        </a:rPr>
                        <a:t>$73,388 </a:t>
                      </a:r>
                      <a:endParaRPr lang="en-US" sz="1100" b="0" i="0" u="none" strike="noStrike" dirty="0">
                        <a:solidFill>
                          <a:srgbClr val="000000"/>
                        </a:solidFill>
                        <a:effectLst/>
                        <a:latin typeface="Arial" panose="020B0604020202020204" pitchFamily="34" charset="0"/>
                      </a:endParaRPr>
                    </a:p>
                  </a:txBody>
                  <a:tcPr marL="9525" marR="9525" marT="9525" marB="0" anchor="b"/>
                </a:tc>
                <a:tc>
                  <a:txBody>
                    <a:bodyPr/>
                    <a:lstStyle/>
                    <a:p>
                      <a:pPr algn="r" fontAlgn="b"/>
                      <a:r>
                        <a:rPr lang="en-US" sz="1100" u="none" strike="noStrike" dirty="0">
                          <a:effectLst/>
                        </a:rPr>
                        <a:t>$75,589 </a:t>
                      </a:r>
                      <a:endParaRPr lang="en-US" sz="1100" b="0" i="0" u="none" strike="noStrike" dirty="0">
                        <a:solidFill>
                          <a:srgbClr val="000000"/>
                        </a:solidFill>
                        <a:effectLst/>
                        <a:latin typeface="Arial" panose="020B0604020202020204" pitchFamily="34" charset="0"/>
                      </a:endParaRPr>
                    </a:p>
                  </a:txBody>
                  <a:tcPr marL="9525" marR="9525" marT="9525" marB="0" anchor="b"/>
                </a:tc>
                <a:tc>
                  <a:txBody>
                    <a:bodyPr/>
                    <a:lstStyle/>
                    <a:p>
                      <a:pPr algn="r" fontAlgn="b"/>
                      <a:r>
                        <a:rPr lang="en-US" sz="1100" u="none" strike="noStrike" dirty="0">
                          <a:effectLst/>
                        </a:rPr>
                        <a:t>$77,857 </a:t>
                      </a:r>
                      <a:endParaRPr lang="en-US" sz="1100" b="0" i="0" u="none" strike="noStrike" dirty="0">
                        <a:solidFill>
                          <a:srgbClr val="000000"/>
                        </a:solidFill>
                        <a:effectLst/>
                        <a:latin typeface="Arial" panose="020B0604020202020204" pitchFamily="34" charset="0"/>
                      </a:endParaRPr>
                    </a:p>
                  </a:txBody>
                  <a:tcPr marL="9525" marR="9525" marT="9525" marB="0" anchor="b"/>
                </a:tc>
                <a:tc>
                  <a:txBody>
                    <a:bodyPr/>
                    <a:lstStyle/>
                    <a:p>
                      <a:pPr algn="r" fontAlgn="b"/>
                      <a:r>
                        <a:rPr lang="en-US" sz="1100" u="none" strike="noStrike">
                          <a:effectLst/>
                        </a:rPr>
                        <a:t>$80,193 </a:t>
                      </a:r>
                      <a:endParaRPr lang="en-US" sz="11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100" u="none" strike="noStrike">
                          <a:effectLst/>
                        </a:rPr>
                        <a:t>$82,598 </a:t>
                      </a:r>
                      <a:endParaRPr lang="en-US" sz="1100" b="0" i="0" u="none" strike="noStrike">
                        <a:solidFill>
                          <a:srgbClr val="000000"/>
                        </a:solidFill>
                        <a:effectLst/>
                        <a:latin typeface="Arial" panose="020B0604020202020204" pitchFamily="34" charset="0"/>
                      </a:endParaRPr>
                    </a:p>
                  </a:txBody>
                  <a:tcPr marL="9525" marR="9525" marT="9525" marB="0" anchor="b"/>
                </a:tc>
              </a:tr>
              <a:tr h="277856">
                <a:tc>
                  <a:txBody>
                    <a:bodyPr/>
                    <a:lstStyle/>
                    <a:p>
                      <a:pPr algn="l" fontAlgn="b"/>
                      <a:r>
                        <a:rPr lang="en-US" sz="1100" u="none" strike="noStrike">
                          <a:effectLst/>
                        </a:rPr>
                        <a:t>Less: Credit Loss</a:t>
                      </a:r>
                      <a:endParaRPr lang="en-US" sz="11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100" u="none" strike="noStrike">
                          <a:effectLst/>
                        </a:rPr>
                        <a:t>$13,794 </a:t>
                      </a:r>
                      <a:endParaRPr lang="en-US" sz="11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100" u="none" strike="noStrike">
                          <a:effectLst/>
                        </a:rPr>
                        <a:t>$14,795 </a:t>
                      </a:r>
                      <a:endParaRPr lang="en-US" sz="11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100" u="none" strike="noStrike">
                          <a:effectLst/>
                        </a:rPr>
                        <a:t>$15,239 </a:t>
                      </a:r>
                      <a:endParaRPr lang="en-US" sz="11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100" u="none" strike="noStrike">
                          <a:effectLst/>
                        </a:rPr>
                        <a:t>$15,696 </a:t>
                      </a:r>
                      <a:endParaRPr lang="en-US" sz="11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100" u="none" strike="noStrike">
                          <a:effectLst/>
                        </a:rPr>
                        <a:t>$16,167 </a:t>
                      </a:r>
                      <a:endParaRPr lang="en-US" sz="11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100" u="none" strike="noStrike">
                          <a:effectLst/>
                        </a:rPr>
                        <a:t>$16,652 </a:t>
                      </a:r>
                      <a:endParaRPr lang="en-US" sz="1100" b="0" i="0" u="none" strike="noStrike">
                        <a:solidFill>
                          <a:srgbClr val="000000"/>
                        </a:solidFill>
                        <a:effectLst/>
                        <a:latin typeface="Arial" panose="020B0604020202020204" pitchFamily="34" charset="0"/>
                      </a:endParaRPr>
                    </a:p>
                  </a:txBody>
                  <a:tcPr marL="9525" marR="9525" marT="9525" marB="0" anchor="b"/>
                </a:tc>
              </a:tr>
              <a:tr h="277856">
                <a:tc>
                  <a:txBody>
                    <a:bodyPr/>
                    <a:lstStyle/>
                    <a:p>
                      <a:pPr algn="l" fontAlgn="b"/>
                      <a:r>
                        <a:rPr lang="en-US" sz="1100" b="1" i="1" u="none" strike="noStrike" dirty="0">
                          <a:solidFill>
                            <a:schemeClr val="tx1"/>
                          </a:solidFill>
                          <a:effectLst/>
                        </a:rPr>
                        <a:t>Effective Gross Income (EGI)</a:t>
                      </a:r>
                      <a:endParaRPr lang="en-US" sz="1100" b="1" i="1" u="none" strike="noStrike" dirty="0">
                        <a:solidFill>
                          <a:schemeClr val="tx1"/>
                        </a:solidFill>
                        <a:effectLst/>
                        <a:latin typeface="Arial" panose="020B0604020202020204" pitchFamily="34" charset="0"/>
                      </a:endParaRPr>
                    </a:p>
                  </a:txBody>
                  <a:tcPr marL="9525" marR="9525" marT="9525" marB="0" anchor="b"/>
                </a:tc>
                <a:tc>
                  <a:txBody>
                    <a:bodyPr/>
                    <a:lstStyle/>
                    <a:p>
                      <a:pPr algn="r" fontAlgn="b"/>
                      <a:r>
                        <a:rPr lang="en-US" sz="1100" b="1" i="1" u="none" strike="noStrike" dirty="0">
                          <a:solidFill>
                            <a:schemeClr val="tx1"/>
                          </a:solidFill>
                          <a:effectLst/>
                        </a:rPr>
                        <a:t>$1,297,206 </a:t>
                      </a:r>
                      <a:endParaRPr lang="en-US" sz="1100" b="1" i="1" u="none" strike="noStrike" dirty="0">
                        <a:solidFill>
                          <a:schemeClr val="tx1"/>
                        </a:solidFill>
                        <a:effectLst/>
                        <a:latin typeface="Arial" panose="020B0604020202020204" pitchFamily="34" charset="0"/>
                      </a:endParaRPr>
                    </a:p>
                  </a:txBody>
                  <a:tcPr marL="9525" marR="9525" marT="9525" marB="0" anchor="b"/>
                </a:tc>
                <a:tc>
                  <a:txBody>
                    <a:bodyPr/>
                    <a:lstStyle/>
                    <a:p>
                      <a:pPr algn="r" fontAlgn="b"/>
                      <a:r>
                        <a:rPr lang="en-US" sz="1100" b="1" i="1" u="none" strike="noStrike" dirty="0">
                          <a:solidFill>
                            <a:schemeClr val="tx1"/>
                          </a:solidFill>
                          <a:effectLst/>
                        </a:rPr>
                        <a:t>$1,391,310 </a:t>
                      </a:r>
                      <a:endParaRPr lang="en-US" sz="1100" b="1" i="1" u="none" strike="noStrike" dirty="0">
                        <a:solidFill>
                          <a:schemeClr val="tx1"/>
                        </a:solidFill>
                        <a:effectLst/>
                        <a:latin typeface="Arial" panose="020B0604020202020204" pitchFamily="34" charset="0"/>
                      </a:endParaRPr>
                    </a:p>
                  </a:txBody>
                  <a:tcPr marL="9525" marR="9525" marT="9525" marB="0" anchor="b"/>
                </a:tc>
                <a:tc>
                  <a:txBody>
                    <a:bodyPr/>
                    <a:lstStyle/>
                    <a:p>
                      <a:pPr algn="r" fontAlgn="b"/>
                      <a:r>
                        <a:rPr lang="en-US" sz="1100" b="1" i="1" u="none" strike="noStrike" dirty="0">
                          <a:solidFill>
                            <a:schemeClr val="tx1"/>
                          </a:solidFill>
                          <a:effectLst/>
                        </a:rPr>
                        <a:t>$1,433,049 </a:t>
                      </a:r>
                      <a:endParaRPr lang="en-US" sz="1100" b="1" i="1" u="none" strike="noStrike" dirty="0">
                        <a:solidFill>
                          <a:schemeClr val="tx1"/>
                        </a:solidFill>
                        <a:effectLst/>
                        <a:latin typeface="Arial" panose="020B0604020202020204" pitchFamily="34" charset="0"/>
                      </a:endParaRPr>
                    </a:p>
                  </a:txBody>
                  <a:tcPr marL="9525" marR="9525" marT="9525" marB="0" anchor="b"/>
                </a:tc>
                <a:tc>
                  <a:txBody>
                    <a:bodyPr/>
                    <a:lstStyle/>
                    <a:p>
                      <a:pPr algn="r" fontAlgn="b"/>
                      <a:r>
                        <a:rPr lang="en-US" sz="1100" b="1" i="1" u="none" strike="noStrike" dirty="0">
                          <a:solidFill>
                            <a:schemeClr val="tx1"/>
                          </a:solidFill>
                          <a:effectLst/>
                        </a:rPr>
                        <a:t>$1,476,040 </a:t>
                      </a:r>
                      <a:endParaRPr lang="en-US" sz="1100" b="1" i="1" u="none" strike="noStrike" dirty="0">
                        <a:solidFill>
                          <a:schemeClr val="tx1"/>
                        </a:solidFill>
                        <a:effectLst/>
                        <a:latin typeface="Arial" panose="020B0604020202020204" pitchFamily="34" charset="0"/>
                      </a:endParaRPr>
                    </a:p>
                  </a:txBody>
                  <a:tcPr marL="9525" marR="9525" marT="9525" marB="0" anchor="b"/>
                </a:tc>
                <a:tc>
                  <a:txBody>
                    <a:bodyPr/>
                    <a:lstStyle/>
                    <a:p>
                      <a:pPr algn="r" fontAlgn="b"/>
                      <a:r>
                        <a:rPr lang="en-US" sz="1100" b="1" i="1" u="none" strike="noStrike" dirty="0">
                          <a:solidFill>
                            <a:schemeClr val="tx1"/>
                          </a:solidFill>
                          <a:effectLst/>
                        </a:rPr>
                        <a:t>$1,520,322 </a:t>
                      </a:r>
                      <a:endParaRPr lang="en-US" sz="1100" b="1" i="1" u="none" strike="noStrike" dirty="0">
                        <a:solidFill>
                          <a:schemeClr val="tx1"/>
                        </a:solidFill>
                        <a:effectLst/>
                        <a:latin typeface="Arial" panose="020B0604020202020204" pitchFamily="34" charset="0"/>
                      </a:endParaRPr>
                    </a:p>
                  </a:txBody>
                  <a:tcPr marL="9525" marR="9525" marT="9525" marB="0" anchor="b"/>
                </a:tc>
                <a:tc>
                  <a:txBody>
                    <a:bodyPr/>
                    <a:lstStyle/>
                    <a:p>
                      <a:pPr algn="r" fontAlgn="b"/>
                      <a:r>
                        <a:rPr lang="en-US" sz="1100" b="1" i="1" u="none" strike="noStrike" dirty="0">
                          <a:solidFill>
                            <a:schemeClr val="tx1"/>
                          </a:solidFill>
                          <a:effectLst/>
                        </a:rPr>
                        <a:t>$1,565,931 </a:t>
                      </a:r>
                      <a:endParaRPr lang="en-US" sz="1100" b="1" i="1" u="none" strike="noStrike" dirty="0">
                        <a:solidFill>
                          <a:schemeClr val="tx1"/>
                        </a:solidFill>
                        <a:effectLst/>
                        <a:latin typeface="Arial" panose="020B0604020202020204" pitchFamily="34" charset="0"/>
                      </a:endParaRPr>
                    </a:p>
                  </a:txBody>
                  <a:tcPr marL="9525" marR="9525" marT="9525" marB="0" anchor="b"/>
                </a:tc>
              </a:tr>
            </a:tbl>
          </a:graphicData>
        </a:graphic>
      </p:graphicFrame>
      <p:sp>
        <p:nvSpPr>
          <p:cNvPr id="5" name="Slide Number Placeholder 4"/>
          <p:cNvSpPr>
            <a:spLocks noGrp="1"/>
          </p:cNvSpPr>
          <p:nvPr>
            <p:ph type="sldNum" sz="quarter" idx="12"/>
          </p:nvPr>
        </p:nvSpPr>
        <p:spPr/>
        <p:txBody>
          <a:bodyPr/>
          <a:lstStyle/>
          <a:p>
            <a:fld id="{9CE0A4E7-3467-4BBD-AD47-680C5E24F126}" type="slidenum">
              <a:rPr lang="en-US" smtClean="0"/>
              <a:pPr/>
              <a:t>59</a:t>
            </a:fld>
            <a:endParaRPr lang="en-US" dirty="0"/>
          </a:p>
        </p:txBody>
      </p:sp>
      <p:sp>
        <p:nvSpPr>
          <p:cNvPr id="9" name="TextBox 8"/>
          <p:cNvSpPr txBox="1"/>
          <p:nvPr/>
        </p:nvSpPr>
        <p:spPr>
          <a:xfrm>
            <a:off x="1981200" y="1905001"/>
            <a:ext cx="2122119" cy="461665"/>
          </a:xfrm>
          <a:prstGeom prst="rect">
            <a:avLst/>
          </a:prstGeom>
          <a:noFill/>
        </p:spPr>
        <p:txBody>
          <a:bodyPr wrap="none" rtlCol="0">
            <a:spAutoFit/>
          </a:bodyPr>
          <a:lstStyle/>
          <a:p>
            <a:r>
              <a:rPr lang="en-US" sz="2400" dirty="0"/>
              <a:t>Rental </a:t>
            </a:r>
            <a:r>
              <a:rPr lang="en-US" sz="2400" dirty="0" smtClean="0"/>
              <a:t>Income</a:t>
            </a:r>
            <a:endParaRPr lang="en-US" sz="2400" dirty="0"/>
          </a:p>
        </p:txBody>
      </p:sp>
    </p:spTree>
    <p:extLst>
      <p:ext uri="{BB962C8B-B14F-4D97-AF65-F5344CB8AC3E}">
        <p14:creationId xmlns:p14="http://schemas.microsoft.com/office/powerpoint/2010/main" val="354803794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Market Value?</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fontScale="92500"/>
              </a:bodyPr>
              <a:lstStyle/>
              <a:p>
                <a:r>
                  <a:rPr lang="en-US" dirty="0" smtClean="0">
                    <a:solidFill>
                      <a:schemeClr val="tx1"/>
                    </a:solidFill>
                  </a:rPr>
                  <a:t>Assuming </a:t>
                </a:r>
                <a:r>
                  <a:rPr lang="en-US" dirty="0">
                    <a:solidFill>
                      <a:schemeClr val="tx1"/>
                    </a:solidFill>
                  </a:rPr>
                  <a:t>a </a:t>
                </a:r>
                <a:r>
                  <a:rPr lang="en-US" b="1" i="1" dirty="0">
                    <a:solidFill>
                      <a:schemeClr val="tx1"/>
                    </a:solidFill>
                  </a:rPr>
                  <a:t>discrete set a n possible prices</a:t>
                </a:r>
                <a:r>
                  <a:rPr lang="en-US" dirty="0">
                    <a:solidFill>
                      <a:schemeClr val="tx1"/>
                    </a:solidFill>
                  </a:rPr>
                  <a:t>, </a:t>
                </a:r>
                <a:r>
                  <a:rPr lang="en-US" i="1" dirty="0">
                    <a:solidFill>
                      <a:schemeClr val="tx1"/>
                    </a:solidFill>
                  </a:rPr>
                  <a:t>P</a:t>
                </a:r>
                <a:r>
                  <a:rPr lang="en-US" i="1" baseline="-25000" dirty="0">
                    <a:solidFill>
                      <a:schemeClr val="tx1"/>
                    </a:solidFill>
                  </a:rPr>
                  <a:t>i</a:t>
                </a:r>
                <a:r>
                  <a:rPr lang="en-US" dirty="0">
                    <a:solidFill>
                      <a:schemeClr val="tx1"/>
                    </a:solidFill>
                  </a:rPr>
                  <a:t>, and attached probabilities </a:t>
                </a:r>
                <a:r>
                  <a:rPr lang="en-US" i="1" dirty="0" err="1">
                    <a:solidFill>
                      <a:schemeClr val="tx1"/>
                    </a:solidFill>
                  </a:rPr>
                  <a:t>w</a:t>
                </a:r>
                <a:r>
                  <a:rPr lang="en-US" i="1" baseline="-25000" dirty="0" err="1">
                    <a:solidFill>
                      <a:schemeClr val="tx1"/>
                    </a:solidFill>
                  </a:rPr>
                  <a:t>i</a:t>
                </a:r>
                <a:r>
                  <a:rPr lang="en-US" dirty="0">
                    <a:solidFill>
                      <a:schemeClr val="tx1"/>
                    </a:solidFill>
                  </a:rPr>
                  <a:t> adding to 1.</a:t>
                </a:r>
              </a:p>
              <a:p>
                <a:pPr>
                  <a:spcBef>
                    <a:spcPts val="1200"/>
                  </a:spcBef>
                </a:pPr>
                <a:r>
                  <a:rPr lang="en-US" dirty="0">
                    <a:solidFill>
                      <a:schemeClr val="tx1"/>
                    </a:solidFill>
                  </a:rPr>
                  <a:t>Then the </a:t>
                </a:r>
                <a:r>
                  <a:rPr lang="en-US" b="1" i="1" dirty="0">
                    <a:solidFill>
                      <a:schemeClr val="tx1"/>
                    </a:solidFill>
                  </a:rPr>
                  <a:t>expected market value </a:t>
                </a:r>
                <a:r>
                  <a:rPr lang="en-US" dirty="0">
                    <a:solidFill>
                      <a:schemeClr val="tx1"/>
                    </a:solidFill>
                  </a:rPr>
                  <a:t>is:</a:t>
                </a:r>
              </a:p>
              <a:p>
                <a:pPr marL="0" indent="0">
                  <a:buNone/>
                </a:pPr>
                <a14:m>
                  <m:oMathPara xmlns:m="http://schemas.openxmlformats.org/officeDocument/2006/math" xmlns="">
                    <m:oMathParaPr>
                      <m:jc m:val="centerGroup"/>
                    </m:oMathParaPr>
                    <m:oMath xmlns:m="http://schemas.openxmlformats.org/officeDocument/2006/math">
                      <m:r>
                        <a:rPr lang="en-US" i="1">
                          <a:solidFill>
                            <a:schemeClr val="tx1"/>
                          </a:solidFill>
                          <a:latin typeface="Cambria Math" panose="02040503050406030204" pitchFamily="18" charset="0"/>
                        </a:rPr>
                        <m:t>𝐸</m:t>
                      </m:r>
                      <m:r>
                        <a:rPr lang="en-US" i="1">
                          <a:solidFill>
                            <a:schemeClr val="tx1"/>
                          </a:solidFill>
                          <a:latin typeface="Cambria Math" panose="02040503050406030204" pitchFamily="18" charset="0"/>
                        </a:rPr>
                        <m:t>(</m:t>
                      </m:r>
                      <m:r>
                        <a:rPr lang="en-US" i="1">
                          <a:solidFill>
                            <a:schemeClr val="tx1"/>
                          </a:solidFill>
                          <a:latin typeface="Cambria Math" panose="02040503050406030204" pitchFamily="18" charset="0"/>
                        </a:rPr>
                        <m:t>𝑃</m:t>
                      </m:r>
                      <m:r>
                        <a:rPr lang="en-US" i="1">
                          <a:solidFill>
                            <a:schemeClr val="tx1"/>
                          </a:solidFill>
                          <a:latin typeface="Cambria Math" panose="02040503050406030204" pitchFamily="18" charset="0"/>
                        </a:rPr>
                        <m:t>)=</m:t>
                      </m:r>
                      <m:nary>
                        <m:naryPr>
                          <m:chr m:val="∑"/>
                          <m:ctrlPr>
                            <a:rPr lang="en-US" i="1">
                              <a:solidFill>
                                <a:schemeClr val="tx1"/>
                              </a:solidFill>
                              <a:latin typeface="Cambria Math" panose="02040503050406030204" pitchFamily="18" charset="0"/>
                            </a:rPr>
                          </m:ctrlPr>
                        </m:naryPr>
                        <m:sub>
                          <m:r>
                            <m:rPr>
                              <m:brk m:alnAt="23"/>
                            </m:rPr>
                            <a:rPr lang="en-US" i="1">
                              <a:solidFill>
                                <a:schemeClr val="tx1"/>
                              </a:solidFill>
                              <a:latin typeface="Cambria Math" panose="02040503050406030204" pitchFamily="18" charset="0"/>
                            </a:rPr>
                            <m:t>𝑖</m:t>
                          </m:r>
                          <m:r>
                            <a:rPr lang="en-US" i="1">
                              <a:solidFill>
                                <a:schemeClr val="tx1"/>
                              </a:solidFill>
                              <a:latin typeface="Cambria Math" panose="02040503050406030204" pitchFamily="18" charset="0"/>
                            </a:rPr>
                            <m:t>=1</m:t>
                          </m:r>
                        </m:sub>
                        <m:sup>
                          <m:r>
                            <a:rPr lang="en-US" i="1">
                              <a:solidFill>
                                <a:schemeClr val="tx1"/>
                              </a:solidFill>
                              <a:latin typeface="Cambria Math" panose="02040503050406030204" pitchFamily="18" charset="0"/>
                            </a:rPr>
                            <m:t>𝑛</m:t>
                          </m:r>
                        </m:sup>
                        <m:e>
                          <m:sSub>
                            <m:sSubPr>
                              <m:ctrlPr>
                                <a:rPr lang="en-US" i="1">
                                  <a:solidFill>
                                    <a:schemeClr val="tx1"/>
                                  </a:solidFill>
                                  <a:latin typeface="Cambria Math" panose="02040503050406030204" pitchFamily="18" charset="0"/>
                                </a:rPr>
                              </m:ctrlPr>
                            </m:sSubPr>
                            <m:e>
                              <m:r>
                                <a:rPr lang="en-US" i="1">
                                  <a:solidFill>
                                    <a:schemeClr val="tx1"/>
                                  </a:solidFill>
                                  <a:latin typeface="Cambria Math" panose="02040503050406030204" pitchFamily="18" charset="0"/>
                                </a:rPr>
                                <m:t>𝑤</m:t>
                              </m:r>
                            </m:e>
                            <m:sub>
                              <m:r>
                                <a:rPr lang="en-US" i="1">
                                  <a:solidFill>
                                    <a:schemeClr val="tx1"/>
                                  </a:solidFill>
                                  <a:latin typeface="Cambria Math" panose="02040503050406030204" pitchFamily="18" charset="0"/>
                                </a:rPr>
                                <m:t>𝑖</m:t>
                              </m:r>
                            </m:sub>
                          </m:sSub>
                          <m:sSub>
                            <m:sSubPr>
                              <m:ctrlPr>
                                <a:rPr lang="en-US" i="1">
                                  <a:solidFill>
                                    <a:schemeClr val="tx1"/>
                                  </a:solidFill>
                                  <a:latin typeface="Cambria Math" panose="02040503050406030204" pitchFamily="18" charset="0"/>
                                </a:rPr>
                              </m:ctrlPr>
                            </m:sSubPr>
                            <m:e>
                              <m:r>
                                <a:rPr lang="en-US" i="1">
                                  <a:solidFill>
                                    <a:schemeClr val="tx1"/>
                                  </a:solidFill>
                                  <a:latin typeface="Cambria Math" panose="02040503050406030204" pitchFamily="18" charset="0"/>
                                </a:rPr>
                                <m:t>𝑃</m:t>
                              </m:r>
                            </m:e>
                            <m:sub>
                              <m:r>
                                <a:rPr lang="en-US" i="1">
                                  <a:solidFill>
                                    <a:schemeClr val="tx1"/>
                                  </a:solidFill>
                                  <a:latin typeface="Cambria Math" panose="02040503050406030204" pitchFamily="18" charset="0"/>
                                </a:rPr>
                                <m:t>𝑖</m:t>
                              </m:r>
                            </m:sub>
                          </m:sSub>
                        </m:e>
                      </m:nary>
                    </m:oMath>
                  </m:oMathPara>
                </a14:m>
                <a:endParaRPr lang="en-US" dirty="0">
                  <a:solidFill>
                    <a:schemeClr val="tx1"/>
                  </a:solidFill>
                </a:endParaRPr>
              </a:p>
              <a:p>
                <a:pPr>
                  <a:spcBef>
                    <a:spcPts val="1200"/>
                  </a:spcBef>
                </a:pPr>
                <a:r>
                  <a:rPr lang="en-US" dirty="0">
                    <a:solidFill>
                      <a:schemeClr val="tx1"/>
                    </a:solidFill>
                  </a:rPr>
                  <a:t>Reliability (uncertainty) of estimate: </a:t>
                </a:r>
                <a:r>
                  <a:rPr lang="en-US" b="1" i="1" dirty="0">
                    <a:solidFill>
                      <a:schemeClr val="tx1"/>
                    </a:solidFill>
                  </a:rPr>
                  <a:t>variance</a:t>
                </a:r>
                <a:r>
                  <a:rPr lang="en-US" dirty="0">
                    <a:solidFill>
                      <a:schemeClr val="tx1"/>
                    </a:solidFill>
                  </a:rPr>
                  <a:t>.</a:t>
                </a:r>
              </a:p>
              <a:p>
                <a:pPr marL="0" indent="0">
                  <a:buNone/>
                </a:pPr>
                <a14:m>
                  <m:oMathPara xmlns:m="http://schemas.openxmlformats.org/officeDocument/2006/math" xmlns="">
                    <m:oMathParaPr>
                      <m:jc m:val="centerGroup"/>
                    </m:oMathParaPr>
                    <m:oMath xmlns:m="http://schemas.openxmlformats.org/officeDocument/2006/math">
                      <m:r>
                        <a:rPr lang="en-US" i="1">
                          <a:solidFill>
                            <a:schemeClr val="tx1"/>
                          </a:solidFill>
                          <a:latin typeface="Cambria Math" panose="02040503050406030204" pitchFamily="18" charset="0"/>
                        </a:rPr>
                        <m:t>𝑉𝑎𝑟</m:t>
                      </m:r>
                      <m:d>
                        <m:dPr>
                          <m:ctrlPr>
                            <a:rPr lang="en-US" i="1">
                              <a:solidFill>
                                <a:schemeClr val="tx1"/>
                              </a:solidFill>
                              <a:latin typeface="Cambria Math" panose="02040503050406030204" pitchFamily="18" charset="0"/>
                            </a:rPr>
                          </m:ctrlPr>
                        </m:dPr>
                        <m:e>
                          <m:r>
                            <a:rPr lang="en-US" i="1">
                              <a:solidFill>
                                <a:schemeClr val="tx1"/>
                              </a:solidFill>
                              <a:latin typeface="Cambria Math" panose="02040503050406030204" pitchFamily="18" charset="0"/>
                            </a:rPr>
                            <m:t>𝑃</m:t>
                          </m:r>
                        </m:e>
                      </m:d>
                      <m:r>
                        <a:rPr lang="en-US" i="1">
                          <a:solidFill>
                            <a:schemeClr val="tx1"/>
                          </a:solidFill>
                          <a:latin typeface="Cambria Math" panose="02040503050406030204" pitchFamily="18" charset="0"/>
                        </a:rPr>
                        <m:t>=</m:t>
                      </m:r>
                      <m:sSup>
                        <m:sSupPr>
                          <m:ctrlPr>
                            <a:rPr lang="en-US" i="1">
                              <a:solidFill>
                                <a:schemeClr val="tx1"/>
                              </a:solidFill>
                              <a:latin typeface="Cambria Math" panose="02040503050406030204" pitchFamily="18" charset="0"/>
                            </a:rPr>
                          </m:ctrlPr>
                        </m:sSupPr>
                        <m:e>
                          <m:nary>
                            <m:naryPr>
                              <m:chr m:val="∑"/>
                              <m:ctrlPr>
                                <a:rPr lang="en-US" i="1">
                                  <a:solidFill>
                                    <a:schemeClr val="tx1"/>
                                  </a:solidFill>
                                  <a:latin typeface="Cambria Math" panose="02040503050406030204" pitchFamily="18" charset="0"/>
                                </a:rPr>
                              </m:ctrlPr>
                            </m:naryPr>
                            <m:sub>
                              <m:r>
                                <m:rPr>
                                  <m:brk m:alnAt="23"/>
                                </m:rPr>
                                <a:rPr lang="en-US" i="1">
                                  <a:solidFill>
                                    <a:schemeClr val="tx1"/>
                                  </a:solidFill>
                                  <a:latin typeface="Cambria Math" panose="02040503050406030204" pitchFamily="18" charset="0"/>
                                </a:rPr>
                                <m:t>𝑖</m:t>
                              </m:r>
                              <m:r>
                                <a:rPr lang="en-US" i="1">
                                  <a:solidFill>
                                    <a:schemeClr val="tx1"/>
                                  </a:solidFill>
                                  <a:latin typeface="Cambria Math" panose="02040503050406030204" pitchFamily="18" charset="0"/>
                                </a:rPr>
                                <m:t>=1</m:t>
                              </m:r>
                            </m:sub>
                            <m:sup>
                              <m:r>
                                <a:rPr lang="en-US" i="1">
                                  <a:solidFill>
                                    <a:schemeClr val="tx1"/>
                                  </a:solidFill>
                                  <a:latin typeface="Cambria Math" panose="02040503050406030204" pitchFamily="18" charset="0"/>
                                </a:rPr>
                                <m:t>𝑛</m:t>
                              </m:r>
                            </m:sup>
                            <m:e>
                              <m:sSub>
                                <m:sSubPr>
                                  <m:ctrlPr>
                                    <a:rPr lang="en-US" i="1">
                                      <a:solidFill>
                                        <a:schemeClr val="tx1"/>
                                      </a:solidFill>
                                      <a:latin typeface="Cambria Math" panose="02040503050406030204" pitchFamily="18" charset="0"/>
                                    </a:rPr>
                                  </m:ctrlPr>
                                </m:sSubPr>
                                <m:e>
                                  <m:sSub>
                                    <m:sSubPr>
                                      <m:ctrlPr>
                                        <a:rPr lang="en-US" i="1">
                                          <a:solidFill>
                                            <a:schemeClr val="tx1"/>
                                          </a:solidFill>
                                          <a:latin typeface="Cambria Math" panose="02040503050406030204" pitchFamily="18" charset="0"/>
                                        </a:rPr>
                                      </m:ctrlPr>
                                    </m:sSubPr>
                                    <m:e>
                                      <m:r>
                                        <a:rPr lang="en-US" i="1">
                                          <a:solidFill>
                                            <a:schemeClr val="tx1"/>
                                          </a:solidFill>
                                          <a:latin typeface="Cambria Math" panose="02040503050406030204" pitchFamily="18" charset="0"/>
                                        </a:rPr>
                                        <m:t>𝑤</m:t>
                                      </m:r>
                                    </m:e>
                                    <m:sub>
                                      <m:r>
                                        <a:rPr lang="en-US" i="1">
                                          <a:solidFill>
                                            <a:schemeClr val="tx1"/>
                                          </a:solidFill>
                                          <a:latin typeface="Cambria Math" panose="02040503050406030204" pitchFamily="18" charset="0"/>
                                        </a:rPr>
                                        <m:t>𝑖</m:t>
                                      </m:r>
                                    </m:sub>
                                  </m:sSub>
                                  <m:r>
                                    <a:rPr lang="en-US" i="1">
                                      <a:solidFill>
                                        <a:schemeClr val="tx1"/>
                                      </a:solidFill>
                                      <a:latin typeface="Cambria Math" panose="02040503050406030204" pitchFamily="18" charset="0"/>
                                    </a:rPr>
                                    <m:t> [</m:t>
                                  </m:r>
                                  <m:r>
                                    <a:rPr lang="en-US" i="1">
                                      <a:solidFill>
                                        <a:schemeClr val="tx1"/>
                                      </a:solidFill>
                                      <a:latin typeface="Cambria Math" panose="02040503050406030204" pitchFamily="18" charset="0"/>
                                    </a:rPr>
                                    <m:t>𝑃</m:t>
                                  </m:r>
                                </m:e>
                                <m:sub>
                                  <m:r>
                                    <a:rPr lang="en-US" i="1">
                                      <a:solidFill>
                                        <a:schemeClr val="tx1"/>
                                      </a:solidFill>
                                      <a:latin typeface="Cambria Math" panose="02040503050406030204" pitchFamily="18" charset="0"/>
                                    </a:rPr>
                                    <m:t>𝑖</m:t>
                                  </m:r>
                                </m:sub>
                              </m:sSub>
                            </m:e>
                          </m:nary>
                          <m:r>
                            <a:rPr lang="en-US" i="1">
                              <a:solidFill>
                                <a:schemeClr val="tx1"/>
                              </a:solidFill>
                              <a:latin typeface="Cambria Math" panose="02040503050406030204" pitchFamily="18" charset="0"/>
                            </a:rPr>
                            <m:t>−</m:t>
                          </m:r>
                          <m:r>
                            <a:rPr lang="en-US" i="1">
                              <a:solidFill>
                                <a:schemeClr val="tx1"/>
                              </a:solidFill>
                              <a:latin typeface="Cambria Math" panose="02040503050406030204" pitchFamily="18" charset="0"/>
                            </a:rPr>
                            <m:t>𝐸</m:t>
                          </m:r>
                          <m:r>
                            <a:rPr lang="en-US" i="1">
                              <a:solidFill>
                                <a:schemeClr val="tx1"/>
                              </a:solidFill>
                              <a:latin typeface="Cambria Math" panose="02040503050406030204" pitchFamily="18" charset="0"/>
                            </a:rPr>
                            <m:t>(</m:t>
                          </m:r>
                          <m:r>
                            <a:rPr lang="en-US" i="1">
                              <a:solidFill>
                                <a:schemeClr val="tx1"/>
                              </a:solidFill>
                              <a:latin typeface="Cambria Math" panose="02040503050406030204" pitchFamily="18" charset="0"/>
                            </a:rPr>
                            <m:t>𝑃</m:t>
                          </m:r>
                          <m:r>
                            <a:rPr lang="en-US" i="1">
                              <a:solidFill>
                                <a:schemeClr val="tx1"/>
                              </a:solidFill>
                              <a:latin typeface="Cambria Math" panose="02040503050406030204" pitchFamily="18" charset="0"/>
                            </a:rPr>
                            <m:t>)]</m:t>
                          </m:r>
                        </m:e>
                        <m:sup>
                          <m:r>
                            <a:rPr lang="en-US" i="1">
                              <a:solidFill>
                                <a:schemeClr val="tx1"/>
                              </a:solidFill>
                              <a:latin typeface="Cambria Math" panose="02040503050406030204" pitchFamily="18" charset="0"/>
                            </a:rPr>
                            <m:t>2</m:t>
                          </m:r>
                        </m:sup>
                      </m:sSup>
                    </m:oMath>
                  </m:oMathPara>
                </a14:m>
                <a:endParaRPr lang="fr-FR" dirty="0">
                  <a:solidFill>
                    <a:schemeClr val="tx1"/>
                  </a:solidFill>
                </a:endParaRPr>
              </a:p>
              <a:p>
                <a:pPr lvl="1">
                  <a:spcBef>
                    <a:spcPts val="1200"/>
                  </a:spcBef>
                </a:pPr>
                <a:r>
                  <a:rPr lang="fr-FR" dirty="0"/>
                  <a:t>The standard </a:t>
                </a:r>
                <a:r>
                  <a:rPr lang="fr-FR" dirty="0" err="1"/>
                  <a:t>deviation</a:t>
                </a:r>
                <a:r>
                  <a:rPr lang="fr-FR" dirty="0"/>
                  <a:t> </a:t>
                </a:r>
                <a:r>
                  <a:rPr lang="fr-FR" dirty="0" err="1"/>
                  <a:t>is</a:t>
                </a:r>
                <a:r>
                  <a:rPr lang="fr-FR" dirty="0"/>
                  <a:t> the square </a:t>
                </a:r>
                <a:r>
                  <a:rPr lang="fr-FR" dirty="0" err="1"/>
                  <a:t>root</a:t>
                </a:r>
                <a:r>
                  <a:rPr lang="fr-FR" dirty="0"/>
                  <a:t> of variance</a:t>
                </a:r>
                <a:endParaRPr lang="fr-FR" dirty="0">
                  <a:solidFill>
                    <a:schemeClr val="tx1"/>
                  </a:solidFill>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l="-986" t="-1798" b="-1936"/>
                </a:stretch>
              </a:blipFill>
            </p:spPr>
            <p:txBody>
              <a:bodyPr/>
              <a:lstStyle/>
              <a:p>
                <a:r>
                  <a:rPr lang="en-US">
                    <a:noFill/>
                  </a:rPr>
                  <a:t> </a:t>
                </a:r>
              </a:p>
            </p:txBody>
          </p:sp>
        </mc:Fallback>
      </mc:AlternateContent>
      <p:sp>
        <p:nvSpPr>
          <p:cNvPr id="4" name="Slide Number Placeholder 3"/>
          <p:cNvSpPr>
            <a:spLocks noGrp="1"/>
          </p:cNvSpPr>
          <p:nvPr>
            <p:ph type="sldNum" sz="quarter" idx="12"/>
          </p:nvPr>
        </p:nvSpPr>
        <p:spPr/>
        <p:txBody>
          <a:bodyPr/>
          <a:lstStyle/>
          <a:p>
            <a:fld id="{9860EDB8-5305-433F-BE41-D7A86D811DB3}" type="slidenum">
              <a:rPr lang="en-US" smtClean="0"/>
              <a:t>6</a:t>
            </a:fld>
            <a:endParaRPr lang="en-US"/>
          </a:p>
        </p:txBody>
      </p:sp>
    </p:spTree>
    <p:extLst>
      <p:ext uri="{BB962C8B-B14F-4D97-AF65-F5344CB8AC3E}">
        <p14:creationId xmlns:p14="http://schemas.microsoft.com/office/powerpoint/2010/main" val="258717109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Oakwood Apartments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916210541"/>
              </p:ext>
            </p:extLst>
          </p:nvPr>
        </p:nvGraphicFramePr>
        <p:xfrm>
          <a:off x="1978616" y="2736797"/>
          <a:ext cx="8001001" cy="2784776"/>
        </p:xfrm>
        <a:graphic>
          <a:graphicData uri="http://schemas.openxmlformats.org/drawingml/2006/table">
            <a:tbl>
              <a:tblPr>
                <a:tableStyleId>{5C22544A-7EE6-4342-B048-85BDC9FD1C3A}</a:tableStyleId>
              </a:tblPr>
              <a:tblGrid>
                <a:gridCol w="2261887"/>
                <a:gridCol w="1032643"/>
                <a:gridCol w="1004179"/>
                <a:gridCol w="1012785"/>
                <a:gridCol w="922760"/>
                <a:gridCol w="922760"/>
                <a:gridCol w="843987"/>
              </a:tblGrid>
              <a:tr h="290948">
                <a:tc>
                  <a:txBody>
                    <a:bodyPr/>
                    <a:lstStyle/>
                    <a:p>
                      <a:pPr algn="l" fontAlgn="b"/>
                      <a:r>
                        <a:rPr lang="en-US" sz="1100" b="1" u="none" strike="noStrike" dirty="0">
                          <a:effectLst/>
                        </a:rPr>
                        <a:t>Year</a:t>
                      </a:r>
                      <a:endParaRPr lang="en-US" sz="1100" b="1" i="0" u="none" strike="noStrike" dirty="0">
                        <a:solidFill>
                          <a:srgbClr val="FFFFFF"/>
                        </a:solidFill>
                        <a:effectLst/>
                        <a:latin typeface="Arial" panose="020B0604020202020204" pitchFamily="34" charset="0"/>
                      </a:endParaRPr>
                    </a:p>
                  </a:txBody>
                  <a:tcPr marL="9525" marR="9525" marT="9525" marB="0" anchor="b"/>
                </a:tc>
                <a:tc>
                  <a:txBody>
                    <a:bodyPr/>
                    <a:lstStyle/>
                    <a:p>
                      <a:pPr algn="ctr" fontAlgn="b"/>
                      <a:r>
                        <a:rPr lang="en-US" sz="1100" b="1" u="none" strike="noStrike">
                          <a:effectLst/>
                        </a:rPr>
                        <a:t>1</a:t>
                      </a:r>
                      <a:endParaRPr lang="en-US" sz="1100" b="1" i="0" u="none" strike="noStrike">
                        <a:solidFill>
                          <a:srgbClr val="FFFFFF"/>
                        </a:solidFill>
                        <a:effectLst/>
                        <a:latin typeface="Arial" panose="020B0604020202020204" pitchFamily="34" charset="0"/>
                      </a:endParaRPr>
                    </a:p>
                  </a:txBody>
                  <a:tcPr marL="9525" marR="9525" marT="9525" marB="0" anchor="b"/>
                </a:tc>
                <a:tc>
                  <a:txBody>
                    <a:bodyPr/>
                    <a:lstStyle/>
                    <a:p>
                      <a:pPr algn="ctr" fontAlgn="b"/>
                      <a:r>
                        <a:rPr lang="en-US" sz="1100" b="1" u="none" strike="noStrike">
                          <a:effectLst/>
                        </a:rPr>
                        <a:t>2</a:t>
                      </a:r>
                      <a:endParaRPr lang="en-US" sz="1100" b="1" i="0" u="none" strike="noStrike">
                        <a:solidFill>
                          <a:srgbClr val="FFFFFF"/>
                        </a:solidFill>
                        <a:effectLst/>
                        <a:latin typeface="Arial" panose="020B0604020202020204" pitchFamily="34" charset="0"/>
                      </a:endParaRPr>
                    </a:p>
                  </a:txBody>
                  <a:tcPr marL="9525" marR="9525" marT="9525" marB="0" anchor="b"/>
                </a:tc>
                <a:tc>
                  <a:txBody>
                    <a:bodyPr/>
                    <a:lstStyle/>
                    <a:p>
                      <a:pPr algn="ctr" fontAlgn="b"/>
                      <a:r>
                        <a:rPr lang="en-US" sz="1100" b="1" u="none" strike="noStrike">
                          <a:effectLst/>
                        </a:rPr>
                        <a:t>3</a:t>
                      </a:r>
                      <a:endParaRPr lang="en-US" sz="1100" b="1" i="0" u="none" strike="noStrike">
                        <a:solidFill>
                          <a:srgbClr val="FFFFFF"/>
                        </a:solidFill>
                        <a:effectLst/>
                        <a:latin typeface="Arial" panose="020B0604020202020204" pitchFamily="34" charset="0"/>
                      </a:endParaRPr>
                    </a:p>
                  </a:txBody>
                  <a:tcPr marL="9525" marR="9525" marT="9525" marB="0" anchor="b"/>
                </a:tc>
                <a:tc>
                  <a:txBody>
                    <a:bodyPr/>
                    <a:lstStyle/>
                    <a:p>
                      <a:pPr algn="ctr" fontAlgn="b"/>
                      <a:r>
                        <a:rPr lang="en-US" sz="1100" b="1" u="none" strike="noStrike">
                          <a:effectLst/>
                        </a:rPr>
                        <a:t>4</a:t>
                      </a:r>
                      <a:endParaRPr lang="en-US" sz="1100" b="1" i="0" u="none" strike="noStrike">
                        <a:solidFill>
                          <a:srgbClr val="FFFFFF"/>
                        </a:solidFill>
                        <a:effectLst/>
                        <a:latin typeface="Arial" panose="020B0604020202020204" pitchFamily="34" charset="0"/>
                      </a:endParaRPr>
                    </a:p>
                  </a:txBody>
                  <a:tcPr marL="9525" marR="9525" marT="9525" marB="0" anchor="b"/>
                </a:tc>
                <a:tc>
                  <a:txBody>
                    <a:bodyPr/>
                    <a:lstStyle/>
                    <a:p>
                      <a:pPr algn="ctr" fontAlgn="b"/>
                      <a:r>
                        <a:rPr lang="en-US" sz="1100" b="1" u="none" strike="noStrike">
                          <a:effectLst/>
                        </a:rPr>
                        <a:t>5</a:t>
                      </a:r>
                      <a:endParaRPr lang="en-US" sz="1100" b="1" i="0" u="none" strike="noStrike">
                        <a:solidFill>
                          <a:srgbClr val="FFFFFF"/>
                        </a:solidFill>
                        <a:effectLst/>
                        <a:latin typeface="Arial" panose="020B0604020202020204" pitchFamily="34" charset="0"/>
                      </a:endParaRPr>
                    </a:p>
                  </a:txBody>
                  <a:tcPr marL="9525" marR="9525" marT="9525" marB="0" anchor="b"/>
                </a:tc>
                <a:tc>
                  <a:txBody>
                    <a:bodyPr/>
                    <a:lstStyle/>
                    <a:p>
                      <a:pPr algn="ctr" fontAlgn="b"/>
                      <a:r>
                        <a:rPr lang="en-US" sz="1100" b="1" u="none" strike="noStrike" dirty="0">
                          <a:effectLst/>
                        </a:rPr>
                        <a:t>6</a:t>
                      </a:r>
                      <a:endParaRPr lang="en-US" sz="1100" b="1" i="0" u="none" strike="noStrike" dirty="0">
                        <a:solidFill>
                          <a:srgbClr val="FFFFFF"/>
                        </a:solidFill>
                        <a:effectLst/>
                        <a:latin typeface="Arial" panose="020B0604020202020204" pitchFamily="34" charset="0"/>
                      </a:endParaRPr>
                    </a:p>
                  </a:txBody>
                  <a:tcPr marL="9525" marR="9525" marT="9525" marB="0" anchor="b"/>
                </a:tc>
              </a:tr>
              <a:tr h="277092">
                <a:tc>
                  <a:txBody>
                    <a:bodyPr/>
                    <a:lstStyle/>
                    <a:p>
                      <a:pPr algn="l" fontAlgn="b"/>
                      <a:r>
                        <a:rPr lang="en-US" sz="1100" u="none" strike="noStrike" dirty="0">
                          <a:effectLst/>
                        </a:rPr>
                        <a:t>Real Estate Taxes</a:t>
                      </a:r>
                      <a:endParaRPr lang="en-US" sz="1100" b="0" i="0" u="none" strike="noStrike" dirty="0">
                        <a:solidFill>
                          <a:srgbClr val="000000"/>
                        </a:solidFill>
                        <a:effectLst/>
                        <a:latin typeface="Arial" panose="020B0604020202020204" pitchFamily="34" charset="0"/>
                      </a:endParaRPr>
                    </a:p>
                  </a:txBody>
                  <a:tcPr marL="9525" marR="9525" marT="9525" marB="0" anchor="b"/>
                </a:tc>
                <a:tc>
                  <a:txBody>
                    <a:bodyPr/>
                    <a:lstStyle/>
                    <a:p>
                      <a:pPr algn="r" fontAlgn="b"/>
                      <a:r>
                        <a:rPr lang="en-US" sz="1100" u="none" strike="noStrike">
                          <a:effectLst/>
                        </a:rPr>
                        <a:t>$87,000 </a:t>
                      </a:r>
                      <a:endParaRPr lang="en-US" sz="11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100" u="none" strike="noStrike">
                          <a:effectLst/>
                        </a:rPr>
                        <a:t>$89,175 </a:t>
                      </a:r>
                      <a:endParaRPr lang="en-US" sz="11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100" u="none" strike="noStrike">
                          <a:effectLst/>
                        </a:rPr>
                        <a:t>$91,404 </a:t>
                      </a:r>
                      <a:endParaRPr lang="en-US" sz="11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100" u="none" strike="noStrike">
                          <a:effectLst/>
                        </a:rPr>
                        <a:t>$93,689 </a:t>
                      </a:r>
                      <a:endParaRPr lang="en-US" sz="11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100" u="none" strike="noStrike">
                          <a:effectLst/>
                        </a:rPr>
                        <a:t>$96,032 </a:t>
                      </a:r>
                      <a:endParaRPr lang="en-US" sz="11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100" u="none" strike="noStrike">
                          <a:effectLst/>
                        </a:rPr>
                        <a:t>$98,433 </a:t>
                      </a:r>
                      <a:endParaRPr lang="en-US" sz="1100" b="0" i="0" u="none" strike="noStrike">
                        <a:solidFill>
                          <a:srgbClr val="000000"/>
                        </a:solidFill>
                        <a:effectLst/>
                        <a:latin typeface="Arial" panose="020B0604020202020204" pitchFamily="34" charset="0"/>
                      </a:endParaRPr>
                    </a:p>
                  </a:txBody>
                  <a:tcPr marL="9525" marR="9525" marT="9525" marB="0" anchor="b"/>
                </a:tc>
              </a:tr>
              <a:tr h="277092">
                <a:tc>
                  <a:txBody>
                    <a:bodyPr/>
                    <a:lstStyle/>
                    <a:p>
                      <a:pPr algn="l" fontAlgn="b"/>
                      <a:r>
                        <a:rPr lang="en-US" sz="1100" u="none" strike="noStrike" dirty="0">
                          <a:effectLst/>
                        </a:rPr>
                        <a:t>Office Expenses</a:t>
                      </a:r>
                      <a:endParaRPr lang="en-US" sz="1100" b="0" i="0" u="none" strike="noStrike" dirty="0">
                        <a:solidFill>
                          <a:srgbClr val="000000"/>
                        </a:solidFill>
                        <a:effectLst/>
                        <a:latin typeface="Arial" panose="020B0604020202020204" pitchFamily="34" charset="0"/>
                      </a:endParaRPr>
                    </a:p>
                  </a:txBody>
                  <a:tcPr marL="9525" marR="9525" marT="9525" marB="0" anchor="b"/>
                </a:tc>
                <a:tc>
                  <a:txBody>
                    <a:bodyPr/>
                    <a:lstStyle/>
                    <a:p>
                      <a:pPr algn="r" fontAlgn="b"/>
                      <a:r>
                        <a:rPr lang="en-US" sz="1100" u="none" strike="noStrike">
                          <a:effectLst/>
                        </a:rPr>
                        <a:t>$20,000 </a:t>
                      </a:r>
                      <a:endParaRPr lang="en-US" sz="11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100" u="none" strike="noStrike">
                          <a:effectLst/>
                        </a:rPr>
                        <a:t>$20,600 </a:t>
                      </a:r>
                      <a:endParaRPr lang="en-US" sz="11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100" u="none" strike="noStrike">
                          <a:effectLst/>
                        </a:rPr>
                        <a:t>$21,218 </a:t>
                      </a:r>
                      <a:endParaRPr lang="en-US" sz="11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100" u="none" strike="noStrike">
                          <a:effectLst/>
                        </a:rPr>
                        <a:t>$21,855 </a:t>
                      </a:r>
                      <a:endParaRPr lang="en-US" sz="11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100" u="none" strike="noStrike">
                          <a:effectLst/>
                        </a:rPr>
                        <a:t>$22,510 </a:t>
                      </a:r>
                      <a:endParaRPr lang="en-US" sz="11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100" u="none" strike="noStrike">
                          <a:effectLst/>
                        </a:rPr>
                        <a:t>$23,185 </a:t>
                      </a:r>
                      <a:endParaRPr lang="en-US" sz="1100" b="0" i="0" u="none" strike="noStrike">
                        <a:solidFill>
                          <a:srgbClr val="000000"/>
                        </a:solidFill>
                        <a:effectLst/>
                        <a:latin typeface="Arial" panose="020B0604020202020204" pitchFamily="34" charset="0"/>
                      </a:endParaRPr>
                    </a:p>
                  </a:txBody>
                  <a:tcPr marL="9525" marR="9525" marT="9525" marB="0" anchor="b"/>
                </a:tc>
              </a:tr>
              <a:tr h="277092">
                <a:tc>
                  <a:txBody>
                    <a:bodyPr/>
                    <a:lstStyle/>
                    <a:p>
                      <a:pPr algn="l" fontAlgn="b"/>
                      <a:r>
                        <a:rPr lang="en-US" sz="1100" u="none" strike="noStrike">
                          <a:effectLst/>
                        </a:rPr>
                        <a:t>Insurance</a:t>
                      </a:r>
                      <a:endParaRPr lang="en-US" sz="11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100" u="none" strike="noStrike">
                          <a:effectLst/>
                        </a:rPr>
                        <a:t>$14,250 </a:t>
                      </a:r>
                      <a:endParaRPr lang="en-US" sz="11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100" u="none" strike="noStrike">
                          <a:effectLst/>
                        </a:rPr>
                        <a:t>$14,678 </a:t>
                      </a:r>
                      <a:endParaRPr lang="en-US" sz="11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100" u="none" strike="noStrike">
                          <a:effectLst/>
                        </a:rPr>
                        <a:t>$15,118 </a:t>
                      </a:r>
                      <a:endParaRPr lang="en-US" sz="11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100" u="none" strike="noStrike">
                          <a:effectLst/>
                        </a:rPr>
                        <a:t>$15,571 </a:t>
                      </a:r>
                      <a:endParaRPr lang="en-US" sz="11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100" u="none" strike="noStrike">
                          <a:effectLst/>
                        </a:rPr>
                        <a:t>$16,039 </a:t>
                      </a:r>
                      <a:endParaRPr lang="en-US" sz="11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100" u="none" strike="noStrike">
                          <a:effectLst/>
                        </a:rPr>
                        <a:t>$16,520 </a:t>
                      </a:r>
                      <a:endParaRPr lang="en-US" sz="1100" b="0" i="0" u="none" strike="noStrike">
                        <a:solidFill>
                          <a:srgbClr val="000000"/>
                        </a:solidFill>
                        <a:effectLst/>
                        <a:latin typeface="Arial" panose="020B0604020202020204" pitchFamily="34" charset="0"/>
                      </a:endParaRPr>
                    </a:p>
                  </a:txBody>
                  <a:tcPr marL="9525" marR="9525" marT="9525" marB="0" anchor="b"/>
                </a:tc>
              </a:tr>
              <a:tr h="277092">
                <a:tc>
                  <a:txBody>
                    <a:bodyPr/>
                    <a:lstStyle/>
                    <a:p>
                      <a:pPr algn="l" fontAlgn="b"/>
                      <a:r>
                        <a:rPr lang="en-US" sz="1100" u="none" strike="noStrike" dirty="0">
                          <a:effectLst/>
                        </a:rPr>
                        <a:t>Repairs &amp; Maintenance</a:t>
                      </a:r>
                      <a:endParaRPr lang="en-US" sz="1100" b="0" i="0" u="none" strike="noStrike" dirty="0">
                        <a:solidFill>
                          <a:srgbClr val="000000"/>
                        </a:solidFill>
                        <a:effectLst/>
                        <a:latin typeface="Arial" panose="020B0604020202020204" pitchFamily="34" charset="0"/>
                      </a:endParaRPr>
                    </a:p>
                  </a:txBody>
                  <a:tcPr marL="9525" marR="9525" marT="9525" marB="0" anchor="b"/>
                </a:tc>
                <a:tc>
                  <a:txBody>
                    <a:bodyPr/>
                    <a:lstStyle/>
                    <a:p>
                      <a:pPr algn="r" fontAlgn="b"/>
                      <a:r>
                        <a:rPr lang="en-US" sz="1100" u="none" strike="noStrike">
                          <a:effectLst/>
                        </a:rPr>
                        <a:t>$52,250 </a:t>
                      </a:r>
                      <a:endParaRPr lang="en-US" sz="11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100" u="none" strike="noStrike">
                          <a:effectLst/>
                        </a:rPr>
                        <a:t>$53,818 </a:t>
                      </a:r>
                      <a:endParaRPr lang="en-US" sz="11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100" u="none" strike="noStrike">
                          <a:effectLst/>
                        </a:rPr>
                        <a:t>$55,432 </a:t>
                      </a:r>
                      <a:endParaRPr lang="en-US" sz="11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100" u="none" strike="noStrike">
                          <a:effectLst/>
                        </a:rPr>
                        <a:t>$57,095 </a:t>
                      </a:r>
                      <a:endParaRPr lang="en-US" sz="11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100" u="none" strike="noStrike">
                          <a:effectLst/>
                        </a:rPr>
                        <a:t>$58,808 </a:t>
                      </a:r>
                      <a:endParaRPr lang="en-US" sz="11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100" u="none" strike="noStrike">
                          <a:effectLst/>
                        </a:rPr>
                        <a:t>$60,572 </a:t>
                      </a:r>
                      <a:endParaRPr lang="en-US" sz="1100" b="0" i="0" u="none" strike="noStrike">
                        <a:solidFill>
                          <a:srgbClr val="000000"/>
                        </a:solidFill>
                        <a:effectLst/>
                        <a:latin typeface="Arial" panose="020B0604020202020204" pitchFamily="34" charset="0"/>
                      </a:endParaRPr>
                    </a:p>
                  </a:txBody>
                  <a:tcPr marL="9525" marR="9525" marT="9525" marB="0" anchor="b"/>
                </a:tc>
              </a:tr>
              <a:tr h="277092">
                <a:tc>
                  <a:txBody>
                    <a:bodyPr/>
                    <a:lstStyle/>
                    <a:p>
                      <a:pPr algn="l" fontAlgn="b"/>
                      <a:r>
                        <a:rPr lang="en-US" sz="1100" u="none" strike="noStrike">
                          <a:effectLst/>
                        </a:rPr>
                        <a:t>Advertising</a:t>
                      </a:r>
                      <a:endParaRPr lang="en-US" sz="11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100" u="none" strike="noStrike">
                          <a:effectLst/>
                        </a:rPr>
                        <a:t>$8,000 </a:t>
                      </a:r>
                      <a:endParaRPr lang="en-US" sz="11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100" u="none" strike="noStrike">
                          <a:effectLst/>
                        </a:rPr>
                        <a:t>$8,240 </a:t>
                      </a:r>
                      <a:endParaRPr lang="en-US" sz="11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100" u="none" strike="noStrike">
                          <a:effectLst/>
                        </a:rPr>
                        <a:t>$8,487 </a:t>
                      </a:r>
                      <a:endParaRPr lang="en-US" sz="11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100" u="none" strike="noStrike">
                          <a:effectLst/>
                        </a:rPr>
                        <a:t>$8,742 </a:t>
                      </a:r>
                      <a:endParaRPr lang="en-US" sz="11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100" u="none" strike="noStrike">
                          <a:effectLst/>
                        </a:rPr>
                        <a:t>$9,004 </a:t>
                      </a:r>
                      <a:endParaRPr lang="en-US" sz="11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100" u="none" strike="noStrike">
                          <a:effectLst/>
                        </a:rPr>
                        <a:t>$9,274 </a:t>
                      </a:r>
                      <a:endParaRPr lang="en-US" sz="1100" b="0" i="0" u="none" strike="noStrike">
                        <a:solidFill>
                          <a:srgbClr val="000000"/>
                        </a:solidFill>
                        <a:effectLst/>
                        <a:latin typeface="Arial" panose="020B0604020202020204" pitchFamily="34" charset="0"/>
                      </a:endParaRPr>
                    </a:p>
                  </a:txBody>
                  <a:tcPr marL="9525" marR="9525" marT="9525" marB="0" anchor="b"/>
                </a:tc>
              </a:tr>
              <a:tr h="277092">
                <a:tc>
                  <a:txBody>
                    <a:bodyPr/>
                    <a:lstStyle/>
                    <a:p>
                      <a:pPr algn="l" fontAlgn="b"/>
                      <a:r>
                        <a:rPr lang="en-US" sz="1100" u="none" strike="noStrike">
                          <a:effectLst/>
                        </a:rPr>
                        <a:t>Management</a:t>
                      </a:r>
                      <a:endParaRPr lang="en-US" sz="11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100" u="none" strike="noStrike">
                          <a:effectLst/>
                        </a:rPr>
                        <a:t>$155,665 </a:t>
                      </a:r>
                      <a:endParaRPr lang="en-US" sz="11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100" u="none" strike="noStrike">
                          <a:effectLst/>
                        </a:rPr>
                        <a:t>$166,957 </a:t>
                      </a:r>
                      <a:endParaRPr lang="en-US" sz="11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100" u="none" strike="noStrike">
                          <a:effectLst/>
                        </a:rPr>
                        <a:t>$171,966 </a:t>
                      </a:r>
                      <a:endParaRPr lang="en-US" sz="11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100" u="none" strike="noStrike">
                          <a:effectLst/>
                        </a:rPr>
                        <a:t>$177,125 </a:t>
                      </a:r>
                      <a:endParaRPr lang="en-US" sz="11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100" u="none" strike="noStrike">
                          <a:effectLst/>
                        </a:rPr>
                        <a:t>$182,439 </a:t>
                      </a:r>
                      <a:endParaRPr lang="en-US" sz="11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100" u="none" strike="noStrike">
                          <a:effectLst/>
                        </a:rPr>
                        <a:t>$187,912 </a:t>
                      </a:r>
                      <a:endParaRPr lang="en-US" sz="1100" b="0" i="0" u="none" strike="noStrike">
                        <a:solidFill>
                          <a:srgbClr val="000000"/>
                        </a:solidFill>
                        <a:effectLst/>
                        <a:latin typeface="Arial" panose="020B0604020202020204" pitchFamily="34" charset="0"/>
                      </a:endParaRPr>
                    </a:p>
                  </a:txBody>
                  <a:tcPr marL="9525" marR="9525" marT="9525" marB="0" anchor="b"/>
                </a:tc>
              </a:tr>
              <a:tr h="277092">
                <a:tc>
                  <a:txBody>
                    <a:bodyPr/>
                    <a:lstStyle/>
                    <a:p>
                      <a:pPr algn="l" fontAlgn="b"/>
                      <a:r>
                        <a:rPr lang="en-US" sz="1100" u="none" strike="noStrike">
                          <a:effectLst/>
                        </a:rPr>
                        <a:t>Utilities</a:t>
                      </a:r>
                      <a:endParaRPr lang="en-US" sz="11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100" u="none" strike="noStrike">
                          <a:effectLst/>
                        </a:rPr>
                        <a:t>$45,000 </a:t>
                      </a:r>
                      <a:endParaRPr lang="en-US" sz="11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100" u="none" strike="noStrike">
                          <a:effectLst/>
                        </a:rPr>
                        <a:t>$46,350 </a:t>
                      </a:r>
                      <a:endParaRPr lang="en-US" sz="11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100" u="none" strike="noStrike">
                          <a:effectLst/>
                        </a:rPr>
                        <a:t>$47,741 </a:t>
                      </a:r>
                      <a:endParaRPr lang="en-US" sz="11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100" u="none" strike="noStrike">
                          <a:effectLst/>
                        </a:rPr>
                        <a:t>$49,173 </a:t>
                      </a:r>
                      <a:endParaRPr lang="en-US" sz="11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100" u="none" strike="noStrike">
                          <a:effectLst/>
                        </a:rPr>
                        <a:t>$50,648 </a:t>
                      </a:r>
                      <a:endParaRPr lang="en-US" sz="11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100" u="none" strike="noStrike">
                          <a:effectLst/>
                        </a:rPr>
                        <a:t>$52,167 </a:t>
                      </a:r>
                      <a:endParaRPr lang="en-US" sz="1100" b="0" i="0" u="none" strike="noStrike">
                        <a:solidFill>
                          <a:srgbClr val="000000"/>
                        </a:solidFill>
                        <a:effectLst/>
                        <a:latin typeface="Arial" panose="020B0604020202020204" pitchFamily="34" charset="0"/>
                      </a:endParaRPr>
                    </a:p>
                  </a:txBody>
                  <a:tcPr marL="9525" marR="9525" marT="9525" marB="0" anchor="b"/>
                </a:tc>
              </a:tr>
              <a:tr h="277092">
                <a:tc>
                  <a:txBody>
                    <a:bodyPr/>
                    <a:lstStyle/>
                    <a:p>
                      <a:pPr algn="l" fontAlgn="b"/>
                      <a:r>
                        <a:rPr lang="en-US" sz="1100" u="none" strike="noStrike">
                          <a:effectLst/>
                        </a:rPr>
                        <a:t>Miscellaneous Expenses</a:t>
                      </a:r>
                      <a:endParaRPr lang="en-US" sz="11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100" u="none" strike="noStrike">
                          <a:effectLst/>
                        </a:rPr>
                        <a:t>$15,000 </a:t>
                      </a:r>
                      <a:endParaRPr lang="en-US" sz="11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100" u="none" strike="noStrike">
                          <a:effectLst/>
                        </a:rPr>
                        <a:t>$15,450 </a:t>
                      </a:r>
                      <a:endParaRPr lang="en-US" sz="11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100" u="none" strike="noStrike">
                          <a:effectLst/>
                        </a:rPr>
                        <a:t>$15,914 </a:t>
                      </a:r>
                      <a:endParaRPr lang="en-US" sz="11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100" u="none" strike="noStrike">
                          <a:effectLst/>
                        </a:rPr>
                        <a:t>$16,391 </a:t>
                      </a:r>
                      <a:endParaRPr lang="en-US" sz="11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100" u="none" strike="noStrike">
                          <a:effectLst/>
                        </a:rPr>
                        <a:t>$16,883 </a:t>
                      </a:r>
                      <a:endParaRPr lang="en-US" sz="11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100" u="none" strike="noStrike">
                          <a:effectLst/>
                        </a:rPr>
                        <a:t>$17,389 </a:t>
                      </a:r>
                      <a:endParaRPr lang="en-US" sz="1100" b="0" i="0" u="none" strike="noStrike">
                        <a:solidFill>
                          <a:srgbClr val="000000"/>
                        </a:solidFill>
                        <a:effectLst/>
                        <a:latin typeface="Arial" panose="020B0604020202020204" pitchFamily="34" charset="0"/>
                      </a:endParaRPr>
                    </a:p>
                  </a:txBody>
                  <a:tcPr marL="9525" marR="9525" marT="9525" marB="0" anchor="b"/>
                </a:tc>
              </a:tr>
              <a:tr h="277092">
                <a:tc>
                  <a:txBody>
                    <a:bodyPr/>
                    <a:lstStyle/>
                    <a:p>
                      <a:pPr algn="l" fontAlgn="b"/>
                      <a:r>
                        <a:rPr lang="en-US" sz="1100" b="1" i="1" u="none" strike="noStrike" dirty="0">
                          <a:solidFill>
                            <a:schemeClr val="tx1"/>
                          </a:solidFill>
                          <a:effectLst/>
                        </a:rPr>
                        <a:t>Total Expenses</a:t>
                      </a:r>
                      <a:endParaRPr lang="en-US" sz="1100" b="1" i="1" u="none" strike="noStrike" dirty="0">
                        <a:solidFill>
                          <a:schemeClr val="tx1"/>
                        </a:solidFill>
                        <a:effectLst/>
                        <a:latin typeface="Arial" panose="020B0604020202020204" pitchFamily="34" charset="0"/>
                      </a:endParaRPr>
                    </a:p>
                  </a:txBody>
                  <a:tcPr marL="9525" marR="9525" marT="9525" marB="0" anchor="b"/>
                </a:tc>
                <a:tc>
                  <a:txBody>
                    <a:bodyPr/>
                    <a:lstStyle/>
                    <a:p>
                      <a:pPr algn="r" fontAlgn="b"/>
                      <a:r>
                        <a:rPr lang="en-US" sz="1100" b="1" i="1" u="none" strike="noStrike" dirty="0">
                          <a:solidFill>
                            <a:schemeClr val="tx1"/>
                          </a:solidFill>
                          <a:effectLst/>
                        </a:rPr>
                        <a:t>$397,165 </a:t>
                      </a:r>
                      <a:endParaRPr lang="en-US" sz="1100" b="1" i="1" u="none" strike="noStrike" dirty="0">
                        <a:solidFill>
                          <a:schemeClr val="tx1"/>
                        </a:solidFill>
                        <a:effectLst/>
                        <a:latin typeface="Calibri" panose="020F0502020204030204" pitchFamily="34" charset="0"/>
                      </a:endParaRPr>
                    </a:p>
                  </a:txBody>
                  <a:tcPr marL="9525" marR="9525" marT="9525" marB="0" anchor="b"/>
                </a:tc>
                <a:tc>
                  <a:txBody>
                    <a:bodyPr/>
                    <a:lstStyle/>
                    <a:p>
                      <a:pPr algn="r" fontAlgn="b"/>
                      <a:r>
                        <a:rPr lang="en-US" sz="1100" b="1" i="1" u="none" strike="noStrike" dirty="0">
                          <a:solidFill>
                            <a:schemeClr val="tx1"/>
                          </a:solidFill>
                          <a:effectLst/>
                        </a:rPr>
                        <a:t>$415,267 </a:t>
                      </a:r>
                      <a:endParaRPr lang="en-US" sz="1100" b="1" i="1" u="none" strike="noStrike" dirty="0">
                        <a:solidFill>
                          <a:schemeClr val="tx1"/>
                        </a:solidFill>
                        <a:effectLst/>
                        <a:latin typeface="Calibri" panose="020F0502020204030204" pitchFamily="34" charset="0"/>
                      </a:endParaRPr>
                    </a:p>
                  </a:txBody>
                  <a:tcPr marL="9525" marR="9525" marT="9525" marB="0" anchor="b"/>
                </a:tc>
                <a:tc>
                  <a:txBody>
                    <a:bodyPr/>
                    <a:lstStyle/>
                    <a:p>
                      <a:pPr algn="r" fontAlgn="b"/>
                      <a:r>
                        <a:rPr lang="en-US" sz="1100" b="1" i="1" u="none" strike="noStrike" dirty="0">
                          <a:solidFill>
                            <a:schemeClr val="tx1"/>
                          </a:solidFill>
                          <a:effectLst/>
                        </a:rPr>
                        <a:t>$427,279 </a:t>
                      </a:r>
                      <a:endParaRPr lang="en-US" sz="1100" b="1" i="1" u="none" strike="noStrike" dirty="0">
                        <a:solidFill>
                          <a:schemeClr val="tx1"/>
                        </a:solidFill>
                        <a:effectLst/>
                        <a:latin typeface="Calibri" panose="020F0502020204030204" pitchFamily="34" charset="0"/>
                      </a:endParaRPr>
                    </a:p>
                  </a:txBody>
                  <a:tcPr marL="9525" marR="9525" marT="9525" marB="0" anchor="b"/>
                </a:tc>
                <a:tc>
                  <a:txBody>
                    <a:bodyPr/>
                    <a:lstStyle/>
                    <a:p>
                      <a:pPr algn="r" fontAlgn="b"/>
                      <a:r>
                        <a:rPr lang="en-US" sz="1100" b="1" i="1" u="none" strike="noStrike" dirty="0">
                          <a:solidFill>
                            <a:schemeClr val="tx1"/>
                          </a:solidFill>
                          <a:effectLst/>
                        </a:rPr>
                        <a:t>$439,641 </a:t>
                      </a:r>
                      <a:endParaRPr lang="en-US" sz="1100" b="1" i="1" u="none" strike="noStrike" dirty="0">
                        <a:solidFill>
                          <a:schemeClr val="tx1"/>
                        </a:solidFill>
                        <a:effectLst/>
                        <a:latin typeface="Calibri" panose="020F0502020204030204" pitchFamily="34" charset="0"/>
                      </a:endParaRPr>
                    </a:p>
                  </a:txBody>
                  <a:tcPr marL="9525" marR="9525" marT="9525" marB="0" anchor="b"/>
                </a:tc>
                <a:tc>
                  <a:txBody>
                    <a:bodyPr/>
                    <a:lstStyle/>
                    <a:p>
                      <a:pPr algn="r" fontAlgn="b"/>
                      <a:r>
                        <a:rPr lang="en-US" sz="1100" b="1" i="1" u="none" strike="noStrike" dirty="0">
                          <a:solidFill>
                            <a:schemeClr val="tx1"/>
                          </a:solidFill>
                          <a:effectLst/>
                        </a:rPr>
                        <a:t>$452,361 </a:t>
                      </a:r>
                      <a:endParaRPr lang="en-US" sz="1100" b="1" i="1" u="none" strike="noStrike" dirty="0">
                        <a:solidFill>
                          <a:schemeClr val="tx1"/>
                        </a:solidFill>
                        <a:effectLst/>
                        <a:latin typeface="Calibri" panose="020F0502020204030204" pitchFamily="34" charset="0"/>
                      </a:endParaRPr>
                    </a:p>
                  </a:txBody>
                  <a:tcPr marL="9525" marR="9525" marT="9525" marB="0" anchor="b"/>
                </a:tc>
                <a:tc>
                  <a:txBody>
                    <a:bodyPr/>
                    <a:lstStyle/>
                    <a:p>
                      <a:pPr algn="r" fontAlgn="b"/>
                      <a:r>
                        <a:rPr lang="en-US" sz="1100" b="1" i="1" u="none" strike="noStrike" dirty="0">
                          <a:solidFill>
                            <a:schemeClr val="tx1"/>
                          </a:solidFill>
                          <a:effectLst/>
                        </a:rPr>
                        <a:t>$465,452 </a:t>
                      </a:r>
                      <a:endParaRPr lang="en-US" sz="1100" b="1" i="1" u="none" strike="noStrike" dirty="0">
                        <a:solidFill>
                          <a:schemeClr val="tx1"/>
                        </a:solidFill>
                        <a:effectLst/>
                        <a:latin typeface="Calibri" panose="020F0502020204030204" pitchFamily="34" charset="0"/>
                      </a:endParaRPr>
                    </a:p>
                  </a:txBody>
                  <a:tcPr marL="9525" marR="9525" marT="9525" marB="0" anchor="b"/>
                </a:tc>
              </a:tr>
            </a:tbl>
          </a:graphicData>
        </a:graphic>
      </p:graphicFrame>
      <p:sp>
        <p:nvSpPr>
          <p:cNvPr id="4" name="Slide Number Placeholder 3"/>
          <p:cNvSpPr>
            <a:spLocks noGrp="1"/>
          </p:cNvSpPr>
          <p:nvPr>
            <p:ph type="sldNum" sz="quarter" idx="12"/>
          </p:nvPr>
        </p:nvSpPr>
        <p:spPr/>
        <p:txBody>
          <a:bodyPr/>
          <a:lstStyle/>
          <a:p>
            <a:fld id="{DADC8EEC-0F65-4AB5-AC6A-D573071F06AF}" type="slidenum">
              <a:rPr lang="en-US" smtClean="0"/>
              <a:pPr/>
              <a:t>60</a:t>
            </a:fld>
            <a:endParaRPr lang="en-US" dirty="0"/>
          </a:p>
        </p:txBody>
      </p:sp>
      <p:sp>
        <p:nvSpPr>
          <p:cNvPr id="6" name="TextBox 5"/>
          <p:cNvSpPr txBox="1"/>
          <p:nvPr/>
        </p:nvSpPr>
        <p:spPr>
          <a:xfrm>
            <a:off x="1898172" y="1957915"/>
            <a:ext cx="2876108" cy="461665"/>
          </a:xfrm>
          <a:prstGeom prst="rect">
            <a:avLst/>
          </a:prstGeom>
          <a:noFill/>
        </p:spPr>
        <p:txBody>
          <a:bodyPr wrap="none" rtlCol="0">
            <a:spAutoFit/>
          </a:bodyPr>
          <a:lstStyle/>
          <a:p>
            <a:r>
              <a:rPr lang="en-US" sz="2400" dirty="0"/>
              <a:t>Operating </a:t>
            </a:r>
            <a:r>
              <a:rPr lang="en-US" sz="2400" dirty="0" smtClean="0"/>
              <a:t>Expenses</a:t>
            </a:r>
            <a:endParaRPr lang="en-US" sz="2400" dirty="0"/>
          </a:p>
        </p:txBody>
      </p:sp>
    </p:spTree>
    <p:extLst>
      <p:ext uri="{BB962C8B-B14F-4D97-AF65-F5344CB8AC3E}">
        <p14:creationId xmlns:p14="http://schemas.microsoft.com/office/powerpoint/2010/main" val="2096342708"/>
      </p:ext>
    </p:extLst>
  </p:cSld>
  <p:clrMapOvr>
    <a:masterClrMapping/>
  </p:clrMapOvr>
  <p:timing>
    <p:tnLst>
      <p:par>
        <p:cTn xmlns:p14="http://schemas.microsoft.com/office/powerpoint/2010/mai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Oakwood Apartments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549155808"/>
              </p:ext>
            </p:extLst>
          </p:nvPr>
        </p:nvGraphicFramePr>
        <p:xfrm>
          <a:off x="2216521" y="1973385"/>
          <a:ext cx="8077202" cy="3733808"/>
        </p:xfrm>
        <a:graphic>
          <a:graphicData uri="http://schemas.openxmlformats.org/drawingml/2006/table">
            <a:tbl>
              <a:tblPr>
                <a:tableStyleId>{5C22544A-7EE6-4342-B048-85BDC9FD1C3A}</a:tableStyleId>
              </a:tblPr>
              <a:tblGrid>
                <a:gridCol w="2136744"/>
                <a:gridCol w="1066800"/>
                <a:gridCol w="990600"/>
                <a:gridCol w="1066800"/>
                <a:gridCol w="990600"/>
                <a:gridCol w="914400"/>
                <a:gridCol w="911258"/>
              </a:tblGrid>
              <a:tr h="233363">
                <a:tc>
                  <a:txBody>
                    <a:bodyPr/>
                    <a:lstStyle/>
                    <a:p>
                      <a:pPr algn="l" fontAlgn="b"/>
                      <a:r>
                        <a:rPr lang="en-US" sz="1100" b="1" u="none" strike="noStrike" dirty="0">
                          <a:effectLst/>
                        </a:rPr>
                        <a:t>Year</a:t>
                      </a:r>
                      <a:endParaRPr lang="en-US" sz="1100" b="1" i="0" u="none" strike="noStrike" dirty="0">
                        <a:solidFill>
                          <a:srgbClr val="FFFFFF"/>
                        </a:solidFill>
                        <a:effectLst/>
                        <a:latin typeface="Arial" panose="020B0604020202020204" pitchFamily="34" charset="0"/>
                      </a:endParaRPr>
                    </a:p>
                  </a:txBody>
                  <a:tcPr marL="6091" marR="6091" marT="6091" marB="0" anchor="b"/>
                </a:tc>
                <a:tc>
                  <a:txBody>
                    <a:bodyPr/>
                    <a:lstStyle/>
                    <a:p>
                      <a:pPr algn="ctr" fontAlgn="b"/>
                      <a:r>
                        <a:rPr lang="en-US" sz="1100" b="1" u="none" strike="noStrike">
                          <a:effectLst/>
                        </a:rPr>
                        <a:t>1</a:t>
                      </a:r>
                      <a:endParaRPr lang="en-US" sz="1100" b="1" i="0" u="none" strike="noStrike">
                        <a:solidFill>
                          <a:srgbClr val="FFFFFF"/>
                        </a:solidFill>
                        <a:effectLst/>
                        <a:latin typeface="Arial" panose="020B0604020202020204" pitchFamily="34" charset="0"/>
                      </a:endParaRPr>
                    </a:p>
                  </a:txBody>
                  <a:tcPr marL="6091" marR="6091" marT="6091" marB="0" anchor="b"/>
                </a:tc>
                <a:tc>
                  <a:txBody>
                    <a:bodyPr/>
                    <a:lstStyle/>
                    <a:p>
                      <a:pPr algn="ctr" fontAlgn="b"/>
                      <a:r>
                        <a:rPr lang="en-US" sz="1100" b="1" u="none" strike="noStrike">
                          <a:effectLst/>
                        </a:rPr>
                        <a:t>2</a:t>
                      </a:r>
                      <a:endParaRPr lang="en-US" sz="1100" b="1" i="0" u="none" strike="noStrike">
                        <a:solidFill>
                          <a:srgbClr val="FFFFFF"/>
                        </a:solidFill>
                        <a:effectLst/>
                        <a:latin typeface="Arial" panose="020B0604020202020204" pitchFamily="34" charset="0"/>
                      </a:endParaRPr>
                    </a:p>
                  </a:txBody>
                  <a:tcPr marL="6091" marR="6091" marT="6091" marB="0" anchor="b"/>
                </a:tc>
                <a:tc>
                  <a:txBody>
                    <a:bodyPr/>
                    <a:lstStyle/>
                    <a:p>
                      <a:pPr algn="ctr" fontAlgn="b"/>
                      <a:r>
                        <a:rPr lang="en-US" sz="1100" b="1" u="none" strike="noStrike">
                          <a:effectLst/>
                        </a:rPr>
                        <a:t>3</a:t>
                      </a:r>
                      <a:endParaRPr lang="en-US" sz="1100" b="1" i="0" u="none" strike="noStrike">
                        <a:solidFill>
                          <a:srgbClr val="FFFFFF"/>
                        </a:solidFill>
                        <a:effectLst/>
                        <a:latin typeface="Arial" panose="020B0604020202020204" pitchFamily="34" charset="0"/>
                      </a:endParaRPr>
                    </a:p>
                  </a:txBody>
                  <a:tcPr marL="6091" marR="6091" marT="6091" marB="0" anchor="b"/>
                </a:tc>
                <a:tc>
                  <a:txBody>
                    <a:bodyPr/>
                    <a:lstStyle/>
                    <a:p>
                      <a:pPr algn="ctr" fontAlgn="b"/>
                      <a:r>
                        <a:rPr lang="en-US" sz="1100" b="1" u="none" strike="noStrike" dirty="0">
                          <a:effectLst/>
                        </a:rPr>
                        <a:t>4</a:t>
                      </a:r>
                      <a:endParaRPr lang="en-US" sz="1100" b="1" i="0" u="none" strike="noStrike" dirty="0">
                        <a:solidFill>
                          <a:srgbClr val="FFFFFF"/>
                        </a:solidFill>
                        <a:effectLst/>
                        <a:latin typeface="Arial" panose="020B0604020202020204" pitchFamily="34" charset="0"/>
                      </a:endParaRPr>
                    </a:p>
                  </a:txBody>
                  <a:tcPr marL="6091" marR="6091" marT="6091" marB="0" anchor="b"/>
                </a:tc>
                <a:tc>
                  <a:txBody>
                    <a:bodyPr/>
                    <a:lstStyle/>
                    <a:p>
                      <a:pPr algn="ctr" fontAlgn="b"/>
                      <a:r>
                        <a:rPr lang="en-US" sz="1100" b="1" u="none" strike="noStrike">
                          <a:effectLst/>
                        </a:rPr>
                        <a:t>5</a:t>
                      </a:r>
                      <a:endParaRPr lang="en-US" sz="1100" b="1" i="0" u="none" strike="noStrike">
                        <a:solidFill>
                          <a:srgbClr val="FFFFFF"/>
                        </a:solidFill>
                        <a:effectLst/>
                        <a:latin typeface="Arial" panose="020B0604020202020204" pitchFamily="34" charset="0"/>
                      </a:endParaRPr>
                    </a:p>
                  </a:txBody>
                  <a:tcPr marL="6091" marR="6091" marT="6091" marB="0" anchor="b"/>
                </a:tc>
                <a:tc>
                  <a:txBody>
                    <a:bodyPr/>
                    <a:lstStyle/>
                    <a:p>
                      <a:pPr algn="ctr" fontAlgn="b"/>
                      <a:r>
                        <a:rPr lang="en-US" sz="1100" b="1" u="none" strike="noStrike" dirty="0">
                          <a:effectLst/>
                        </a:rPr>
                        <a:t>6</a:t>
                      </a:r>
                      <a:endParaRPr lang="en-US" sz="1100" b="1" i="0" u="none" strike="noStrike" dirty="0">
                        <a:solidFill>
                          <a:srgbClr val="FFFFFF"/>
                        </a:solidFill>
                        <a:effectLst/>
                        <a:latin typeface="Arial" panose="020B0604020202020204" pitchFamily="34" charset="0"/>
                      </a:endParaRPr>
                    </a:p>
                  </a:txBody>
                  <a:tcPr marL="6091" marR="6091" marT="6091" marB="0" anchor="b"/>
                </a:tc>
              </a:tr>
              <a:tr h="233363">
                <a:tc>
                  <a:txBody>
                    <a:bodyPr/>
                    <a:lstStyle/>
                    <a:p>
                      <a:pPr algn="l" fontAlgn="b"/>
                      <a:r>
                        <a:rPr lang="en-US" sz="1100" u="none" strike="noStrike" dirty="0">
                          <a:effectLst/>
                        </a:rPr>
                        <a:t>Effective Gross Income (EGI)</a:t>
                      </a:r>
                      <a:endParaRPr lang="en-US" sz="1100" b="1" i="0" u="none" strike="noStrike" dirty="0">
                        <a:solidFill>
                          <a:srgbClr val="000000"/>
                        </a:solidFill>
                        <a:effectLst/>
                        <a:latin typeface="Arial" panose="020B0604020202020204" pitchFamily="34" charset="0"/>
                      </a:endParaRPr>
                    </a:p>
                  </a:txBody>
                  <a:tcPr marL="6091" marR="6091" marT="6091" marB="0" anchor="b"/>
                </a:tc>
                <a:tc>
                  <a:txBody>
                    <a:bodyPr/>
                    <a:lstStyle/>
                    <a:p>
                      <a:pPr algn="r" fontAlgn="b"/>
                      <a:r>
                        <a:rPr lang="en-US" sz="1100" u="none" strike="noStrike">
                          <a:effectLst/>
                        </a:rPr>
                        <a:t>$1,297,206 </a:t>
                      </a:r>
                      <a:endParaRPr lang="en-US" sz="1100" b="0" i="0" u="none" strike="noStrike">
                        <a:solidFill>
                          <a:srgbClr val="000000"/>
                        </a:solidFill>
                        <a:effectLst/>
                        <a:latin typeface="Arial" panose="020B0604020202020204" pitchFamily="34" charset="0"/>
                      </a:endParaRPr>
                    </a:p>
                  </a:txBody>
                  <a:tcPr marL="6091" marR="6091" marT="6091" marB="0" anchor="b"/>
                </a:tc>
                <a:tc>
                  <a:txBody>
                    <a:bodyPr/>
                    <a:lstStyle/>
                    <a:p>
                      <a:pPr algn="r" fontAlgn="b"/>
                      <a:r>
                        <a:rPr lang="en-US" sz="1100" u="none" strike="noStrike">
                          <a:effectLst/>
                        </a:rPr>
                        <a:t>$1,391,310 </a:t>
                      </a:r>
                      <a:endParaRPr lang="en-US" sz="1100" b="0" i="0" u="none" strike="noStrike">
                        <a:solidFill>
                          <a:srgbClr val="000000"/>
                        </a:solidFill>
                        <a:effectLst/>
                        <a:latin typeface="Arial" panose="020B0604020202020204" pitchFamily="34" charset="0"/>
                      </a:endParaRPr>
                    </a:p>
                  </a:txBody>
                  <a:tcPr marL="6091" marR="6091" marT="6091" marB="0" anchor="b"/>
                </a:tc>
                <a:tc>
                  <a:txBody>
                    <a:bodyPr/>
                    <a:lstStyle/>
                    <a:p>
                      <a:pPr algn="r" fontAlgn="b"/>
                      <a:r>
                        <a:rPr lang="en-US" sz="1100" u="none" strike="noStrike">
                          <a:effectLst/>
                        </a:rPr>
                        <a:t>$1,433,049 </a:t>
                      </a:r>
                      <a:endParaRPr lang="en-US" sz="1100" b="0" i="0" u="none" strike="noStrike">
                        <a:solidFill>
                          <a:srgbClr val="000000"/>
                        </a:solidFill>
                        <a:effectLst/>
                        <a:latin typeface="Arial" panose="020B0604020202020204" pitchFamily="34" charset="0"/>
                      </a:endParaRPr>
                    </a:p>
                  </a:txBody>
                  <a:tcPr marL="6091" marR="6091" marT="6091" marB="0" anchor="b"/>
                </a:tc>
                <a:tc>
                  <a:txBody>
                    <a:bodyPr/>
                    <a:lstStyle/>
                    <a:p>
                      <a:pPr algn="r" fontAlgn="b"/>
                      <a:r>
                        <a:rPr lang="en-US" sz="1100" u="none" strike="noStrike">
                          <a:effectLst/>
                        </a:rPr>
                        <a:t>$1,476,040 </a:t>
                      </a:r>
                      <a:endParaRPr lang="en-US" sz="1100" b="0" i="0" u="none" strike="noStrike">
                        <a:solidFill>
                          <a:srgbClr val="000000"/>
                        </a:solidFill>
                        <a:effectLst/>
                        <a:latin typeface="Arial" panose="020B0604020202020204" pitchFamily="34" charset="0"/>
                      </a:endParaRPr>
                    </a:p>
                  </a:txBody>
                  <a:tcPr marL="6091" marR="6091" marT="6091" marB="0" anchor="b"/>
                </a:tc>
                <a:tc>
                  <a:txBody>
                    <a:bodyPr/>
                    <a:lstStyle/>
                    <a:p>
                      <a:pPr algn="r" fontAlgn="b"/>
                      <a:r>
                        <a:rPr lang="en-US" sz="1100" u="none" strike="noStrike">
                          <a:effectLst/>
                        </a:rPr>
                        <a:t>$1,520,322 </a:t>
                      </a:r>
                      <a:endParaRPr lang="en-US" sz="1100" b="0" i="0" u="none" strike="noStrike">
                        <a:solidFill>
                          <a:srgbClr val="000000"/>
                        </a:solidFill>
                        <a:effectLst/>
                        <a:latin typeface="Arial" panose="020B0604020202020204" pitchFamily="34" charset="0"/>
                      </a:endParaRPr>
                    </a:p>
                  </a:txBody>
                  <a:tcPr marL="6091" marR="6091" marT="6091" marB="0" anchor="b"/>
                </a:tc>
                <a:tc>
                  <a:txBody>
                    <a:bodyPr/>
                    <a:lstStyle/>
                    <a:p>
                      <a:pPr algn="r" fontAlgn="b"/>
                      <a:r>
                        <a:rPr lang="en-US" sz="1100" u="none" strike="noStrike">
                          <a:effectLst/>
                        </a:rPr>
                        <a:t>$1,565,931 </a:t>
                      </a:r>
                      <a:endParaRPr lang="en-US" sz="1100" b="0" i="0" u="none" strike="noStrike">
                        <a:solidFill>
                          <a:srgbClr val="000000"/>
                        </a:solidFill>
                        <a:effectLst/>
                        <a:latin typeface="Arial" panose="020B0604020202020204" pitchFamily="34" charset="0"/>
                      </a:endParaRPr>
                    </a:p>
                  </a:txBody>
                  <a:tcPr marL="6091" marR="6091" marT="6091" marB="0" anchor="b"/>
                </a:tc>
              </a:tr>
              <a:tr h="233363">
                <a:tc>
                  <a:txBody>
                    <a:bodyPr/>
                    <a:lstStyle/>
                    <a:p>
                      <a:pPr algn="l" fontAlgn="b"/>
                      <a:r>
                        <a:rPr lang="en-US" sz="1100" u="none" strike="noStrike" dirty="0">
                          <a:effectLst/>
                        </a:rPr>
                        <a:t>Total Expenses</a:t>
                      </a:r>
                      <a:endParaRPr lang="en-US" sz="1100" b="1" i="0" u="none" strike="noStrike" dirty="0">
                        <a:solidFill>
                          <a:srgbClr val="000000"/>
                        </a:solidFill>
                        <a:effectLst/>
                        <a:latin typeface="Arial" panose="020B0604020202020204" pitchFamily="34" charset="0"/>
                      </a:endParaRPr>
                    </a:p>
                  </a:txBody>
                  <a:tcPr marL="6091" marR="6091" marT="6091" marB="0" anchor="b"/>
                </a:tc>
                <a:tc>
                  <a:txBody>
                    <a:bodyPr/>
                    <a:lstStyle/>
                    <a:p>
                      <a:pPr algn="r" fontAlgn="b"/>
                      <a:r>
                        <a:rPr lang="en-US" sz="1100" u="none" strike="noStrike">
                          <a:effectLst/>
                        </a:rPr>
                        <a:t>$397,165 </a:t>
                      </a:r>
                      <a:endParaRPr lang="en-US" sz="1100" b="0" i="0" u="none" strike="noStrike">
                        <a:solidFill>
                          <a:srgbClr val="000000"/>
                        </a:solidFill>
                        <a:effectLst/>
                        <a:latin typeface="Calibri" panose="020F0502020204030204" pitchFamily="34" charset="0"/>
                      </a:endParaRPr>
                    </a:p>
                  </a:txBody>
                  <a:tcPr marL="6091" marR="6091" marT="6091" marB="0" anchor="b"/>
                </a:tc>
                <a:tc>
                  <a:txBody>
                    <a:bodyPr/>
                    <a:lstStyle/>
                    <a:p>
                      <a:pPr algn="r" fontAlgn="b"/>
                      <a:r>
                        <a:rPr lang="en-US" sz="1100" u="none" strike="noStrike">
                          <a:effectLst/>
                        </a:rPr>
                        <a:t>$415,267 </a:t>
                      </a:r>
                      <a:endParaRPr lang="en-US" sz="1100" b="0" i="0" u="none" strike="noStrike">
                        <a:solidFill>
                          <a:srgbClr val="000000"/>
                        </a:solidFill>
                        <a:effectLst/>
                        <a:latin typeface="Calibri" panose="020F0502020204030204" pitchFamily="34" charset="0"/>
                      </a:endParaRPr>
                    </a:p>
                  </a:txBody>
                  <a:tcPr marL="6091" marR="6091" marT="6091" marB="0" anchor="b"/>
                </a:tc>
                <a:tc>
                  <a:txBody>
                    <a:bodyPr/>
                    <a:lstStyle/>
                    <a:p>
                      <a:pPr algn="r" fontAlgn="b"/>
                      <a:r>
                        <a:rPr lang="en-US" sz="1100" u="none" strike="noStrike">
                          <a:effectLst/>
                        </a:rPr>
                        <a:t>$427,279 </a:t>
                      </a:r>
                      <a:endParaRPr lang="en-US" sz="1100" b="0" i="0" u="none" strike="noStrike">
                        <a:solidFill>
                          <a:srgbClr val="000000"/>
                        </a:solidFill>
                        <a:effectLst/>
                        <a:latin typeface="Calibri" panose="020F0502020204030204" pitchFamily="34" charset="0"/>
                      </a:endParaRPr>
                    </a:p>
                  </a:txBody>
                  <a:tcPr marL="6091" marR="6091" marT="6091" marB="0" anchor="b"/>
                </a:tc>
                <a:tc>
                  <a:txBody>
                    <a:bodyPr/>
                    <a:lstStyle/>
                    <a:p>
                      <a:pPr algn="r" fontAlgn="b"/>
                      <a:r>
                        <a:rPr lang="en-US" sz="1100" u="none" strike="noStrike">
                          <a:effectLst/>
                        </a:rPr>
                        <a:t>$439,641 </a:t>
                      </a:r>
                      <a:endParaRPr lang="en-US" sz="1100" b="0" i="0" u="none" strike="noStrike">
                        <a:solidFill>
                          <a:srgbClr val="000000"/>
                        </a:solidFill>
                        <a:effectLst/>
                        <a:latin typeface="Calibri" panose="020F0502020204030204" pitchFamily="34" charset="0"/>
                      </a:endParaRPr>
                    </a:p>
                  </a:txBody>
                  <a:tcPr marL="6091" marR="6091" marT="6091" marB="0" anchor="b"/>
                </a:tc>
                <a:tc>
                  <a:txBody>
                    <a:bodyPr/>
                    <a:lstStyle/>
                    <a:p>
                      <a:pPr algn="r" fontAlgn="b"/>
                      <a:r>
                        <a:rPr lang="en-US" sz="1100" u="none" strike="noStrike">
                          <a:effectLst/>
                        </a:rPr>
                        <a:t>$452,361 </a:t>
                      </a:r>
                      <a:endParaRPr lang="en-US" sz="1100" b="0" i="0" u="none" strike="noStrike">
                        <a:solidFill>
                          <a:srgbClr val="000000"/>
                        </a:solidFill>
                        <a:effectLst/>
                        <a:latin typeface="Calibri" panose="020F0502020204030204" pitchFamily="34" charset="0"/>
                      </a:endParaRPr>
                    </a:p>
                  </a:txBody>
                  <a:tcPr marL="6091" marR="6091" marT="6091" marB="0" anchor="b"/>
                </a:tc>
                <a:tc>
                  <a:txBody>
                    <a:bodyPr/>
                    <a:lstStyle/>
                    <a:p>
                      <a:pPr algn="r" fontAlgn="b"/>
                      <a:r>
                        <a:rPr lang="en-US" sz="1100" u="none" strike="noStrike" dirty="0">
                          <a:effectLst/>
                        </a:rPr>
                        <a:t>$465,452 </a:t>
                      </a:r>
                      <a:endParaRPr lang="en-US" sz="1100" b="0" i="0" u="none" strike="noStrike" dirty="0">
                        <a:solidFill>
                          <a:srgbClr val="000000"/>
                        </a:solidFill>
                        <a:effectLst/>
                        <a:latin typeface="Calibri" panose="020F0502020204030204" pitchFamily="34" charset="0"/>
                      </a:endParaRPr>
                    </a:p>
                  </a:txBody>
                  <a:tcPr marL="6091" marR="6091" marT="6091" marB="0" anchor="b"/>
                </a:tc>
              </a:tr>
              <a:tr h="233363">
                <a:tc>
                  <a:txBody>
                    <a:bodyPr/>
                    <a:lstStyle/>
                    <a:p>
                      <a:pPr algn="l" fontAlgn="b"/>
                      <a:r>
                        <a:rPr lang="en-US" sz="1100" b="1" i="1" u="none" strike="noStrike" dirty="0">
                          <a:solidFill>
                            <a:schemeClr val="tx1"/>
                          </a:solidFill>
                          <a:effectLst/>
                        </a:rPr>
                        <a:t>Net Operating Income (NOI)</a:t>
                      </a:r>
                      <a:endParaRPr lang="en-US" sz="1100" b="1" i="1" u="none" strike="noStrike" dirty="0">
                        <a:solidFill>
                          <a:schemeClr val="tx1"/>
                        </a:solidFill>
                        <a:effectLst/>
                        <a:latin typeface="Arial" panose="020B0604020202020204" pitchFamily="34" charset="0"/>
                      </a:endParaRPr>
                    </a:p>
                  </a:txBody>
                  <a:tcPr marL="6091" marR="6091" marT="6091" marB="0" anchor="b"/>
                </a:tc>
                <a:tc>
                  <a:txBody>
                    <a:bodyPr/>
                    <a:lstStyle/>
                    <a:p>
                      <a:pPr algn="r" fontAlgn="b"/>
                      <a:r>
                        <a:rPr lang="en-US" sz="1100" b="1" i="1" u="none" strike="noStrike">
                          <a:solidFill>
                            <a:schemeClr val="tx1"/>
                          </a:solidFill>
                          <a:effectLst/>
                        </a:rPr>
                        <a:t>$900,041 </a:t>
                      </a:r>
                      <a:endParaRPr lang="en-US" sz="1100" b="1" i="1" u="none" strike="noStrike">
                        <a:solidFill>
                          <a:schemeClr val="tx1"/>
                        </a:solidFill>
                        <a:effectLst/>
                        <a:latin typeface="Calibri" panose="020F0502020204030204" pitchFamily="34" charset="0"/>
                      </a:endParaRPr>
                    </a:p>
                  </a:txBody>
                  <a:tcPr marL="6091" marR="6091" marT="6091" marB="0" anchor="b"/>
                </a:tc>
                <a:tc>
                  <a:txBody>
                    <a:bodyPr/>
                    <a:lstStyle/>
                    <a:p>
                      <a:pPr algn="r" fontAlgn="b"/>
                      <a:r>
                        <a:rPr lang="en-US" sz="1100" b="1" i="1" u="none" strike="noStrike">
                          <a:solidFill>
                            <a:schemeClr val="tx1"/>
                          </a:solidFill>
                          <a:effectLst/>
                        </a:rPr>
                        <a:t>$976,042 </a:t>
                      </a:r>
                      <a:endParaRPr lang="en-US" sz="1100" b="1" i="1" u="none" strike="noStrike">
                        <a:solidFill>
                          <a:schemeClr val="tx1"/>
                        </a:solidFill>
                        <a:effectLst/>
                        <a:latin typeface="Calibri" panose="020F0502020204030204" pitchFamily="34" charset="0"/>
                      </a:endParaRPr>
                    </a:p>
                  </a:txBody>
                  <a:tcPr marL="6091" marR="6091" marT="6091" marB="0" anchor="b"/>
                </a:tc>
                <a:tc>
                  <a:txBody>
                    <a:bodyPr/>
                    <a:lstStyle/>
                    <a:p>
                      <a:pPr algn="r" fontAlgn="b"/>
                      <a:r>
                        <a:rPr lang="en-US" sz="1100" b="1" i="1" u="none" strike="noStrike">
                          <a:solidFill>
                            <a:schemeClr val="tx1"/>
                          </a:solidFill>
                          <a:effectLst/>
                        </a:rPr>
                        <a:t>$1,005,770 </a:t>
                      </a:r>
                      <a:endParaRPr lang="en-US" sz="1100" b="1" i="1" u="none" strike="noStrike">
                        <a:solidFill>
                          <a:schemeClr val="tx1"/>
                        </a:solidFill>
                        <a:effectLst/>
                        <a:latin typeface="Calibri" panose="020F0502020204030204" pitchFamily="34" charset="0"/>
                      </a:endParaRPr>
                    </a:p>
                  </a:txBody>
                  <a:tcPr marL="6091" marR="6091" marT="6091" marB="0" anchor="b"/>
                </a:tc>
                <a:tc>
                  <a:txBody>
                    <a:bodyPr/>
                    <a:lstStyle/>
                    <a:p>
                      <a:pPr algn="r" fontAlgn="b"/>
                      <a:r>
                        <a:rPr lang="en-US" sz="1100" b="1" i="1" u="none" strike="noStrike">
                          <a:solidFill>
                            <a:schemeClr val="tx1"/>
                          </a:solidFill>
                          <a:effectLst/>
                        </a:rPr>
                        <a:t>$1,036,400 </a:t>
                      </a:r>
                      <a:endParaRPr lang="en-US" sz="1100" b="1" i="1" u="none" strike="noStrike">
                        <a:solidFill>
                          <a:schemeClr val="tx1"/>
                        </a:solidFill>
                        <a:effectLst/>
                        <a:latin typeface="Calibri" panose="020F0502020204030204" pitchFamily="34" charset="0"/>
                      </a:endParaRPr>
                    </a:p>
                  </a:txBody>
                  <a:tcPr marL="6091" marR="6091" marT="6091" marB="0" anchor="b"/>
                </a:tc>
                <a:tc>
                  <a:txBody>
                    <a:bodyPr/>
                    <a:lstStyle/>
                    <a:p>
                      <a:pPr algn="r" fontAlgn="b"/>
                      <a:r>
                        <a:rPr lang="en-US" sz="1100" b="1" i="1" u="none" strike="noStrike" dirty="0">
                          <a:solidFill>
                            <a:schemeClr val="tx1"/>
                          </a:solidFill>
                          <a:effectLst/>
                        </a:rPr>
                        <a:t>$1,067,960 </a:t>
                      </a:r>
                      <a:endParaRPr lang="en-US" sz="1100" b="1" i="1" u="none" strike="noStrike" dirty="0">
                        <a:solidFill>
                          <a:schemeClr val="tx1"/>
                        </a:solidFill>
                        <a:effectLst/>
                        <a:latin typeface="Calibri" panose="020F0502020204030204" pitchFamily="34" charset="0"/>
                      </a:endParaRPr>
                    </a:p>
                  </a:txBody>
                  <a:tcPr marL="6091" marR="6091" marT="6091" marB="0" anchor="b"/>
                </a:tc>
                <a:tc>
                  <a:txBody>
                    <a:bodyPr/>
                    <a:lstStyle/>
                    <a:p>
                      <a:pPr algn="r" fontAlgn="b"/>
                      <a:r>
                        <a:rPr lang="en-US" sz="1100" b="1" i="1" u="none" strike="noStrike" dirty="0">
                          <a:solidFill>
                            <a:schemeClr val="tx1"/>
                          </a:solidFill>
                          <a:effectLst/>
                        </a:rPr>
                        <a:t>$1,100,479 </a:t>
                      </a:r>
                      <a:endParaRPr lang="en-US" sz="1100" b="1" i="1" u="none" strike="noStrike" dirty="0">
                        <a:solidFill>
                          <a:schemeClr val="tx1"/>
                        </a:solidFill>
                        <a:effectLst/>
                        <a:latin typeface="Calibri" panose="020F0502020204030204" pitchFamily="34" charset="0"/>
                      </a:endParaRPr>
                    </a:p>
                  </a:txBody>
                  <a:tcPr marL="6091" marR="6091" marT="6091" marB="0" anchor="b"/>
                </a:tc>
              </a:tr>
              <a:tr h="233363">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091" marR="6091" marT="6091"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6091" marR="6091" marT="6091"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6091" marR="6091" marT="6091"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6091" marR="6091" marT="6091"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6091" marR="6091" marT="6091"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6091" marR="6091" marT="6091" marB="0" anchor="b"/>
                </a:tc>
                <a:tc>
                  <a:txBody>
                    <a:bodyPr/>
                    <a:lstStyle/>
                    <a:p>
                      <a:pPr algn="l"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6091" marR="6091" marT="6091" marB="0" anchor="b"/>
                </a:tc>
              </a:tr>
              <a:tr h="233363">
                <a:tc>
                  <a:txBody>
                    <a:bodyPr/>
                    <a:lstStyle/>
                    <a:p>
                      <a:pPr algn="l" fontAlgn="b"/>
                      <a:r>
                        <a:rPr lang="en-US" sz="1100" u="none" strike="noStrike">
                          <a:effectLst/>
                        </a:rPr>
                        <a:t>Expenses % of EGI</a:t>
                      </a:r>
                      <a:endParaRPr lang="en-US" sz="1100" b="0" i="0" u="none" strike="noStrike">
                        <a:solidFill>
                          <a:srgbClr val="000000"/>
                        </a:solidFill>
                        <a:effectLst/>
                        <a:latin typeface="Arial" panose="020B0604020202020204" pitchFamily="34" charset="0"/>
                      </a:endParaRPr>
                    </a:p>
                  </a:txBody>
                  <a:tcPr marL="6091" marR="6091" marT="6091" marB="0" anchor="b"/>
                </a:tc>
                <a:tc>
                  <a:txBody>
                    <a:bodyPr/>
                    <a:lstStyle/>
                    <a:p>
                      <a:pPr algn="r" fontAlgn="b"/>
                      <a:r>
                        <a:rPr lang="en-US" sz="1100" u="none" strike="noStrike" dirty="0">
                          <a:effectLst/>
                        </a:rPr>
                        <a:t>30.62%</a:t>
                      </a:r>
                      <a:endParaRPr lang="en-US" sz="1100" b="0" i="0" u="none" strike="noStrike" dirty="0">
                        <a:solidFill>
                          <a:srgbClr val="000000"/>
                        </a:solidFill>
                        <a:effectLst/>
                        <a:latin typeface="Arial" panose="020B0604020202020204" pitchFamily="34" charset="0"/>
                      </a:endParaRPr>
                    </a:p>
                  </a:txBody>
                  <a:tcPr marL="6091" marR="6091" marT="6091" marB="0" anchor="b"/>
                </a:tc>
                <a:tc>
                  <a:txBody>
                    <a:bodyPr/>
                    <a:lstStyle/>
                    <a:p>
                      <a:pPr algn="r" fontAlgn="b"/>
                      <a:r>
                        <a:rPr lang="en-US" sz="1100" u="none" strike="noStrike" dirty="0">
                          <a:effectLst/>
                        </a:rPr>
                        <a:t>29.85%</a:t>
                      </a:r>
                      <a:endParaRPr lang="en-US" sz="1100" b="0" i="0" u="none" strike="noStrike" dirty="0">
                        <a:solidFill>
                          <a:srgbClr val="000000"/>
                        </a:solidFill>
                        <a:effectLst/>
                        <a:latin typeface="Arial" panose="020B0604020202020204" pitchFamily="34" charset="0"/>
                      </a:endParaRPr>
                    </a:p>
                  </a:txBody>
                  <a:tcPr marL="6091" marR="6091" marT="6091" marB="0" anchor="b"/>
                </a:tc>
                <a:tc>
                  <a:txBody>
                    <a:bodyPr/>
                    <a:lstStyle/>
                    <a:p>
                      <a:pPr algn="r" fontAlgn="b"/>
                      <a:r>
                        <a:rPr lang="en-US" sz="1100" u="none" strike="noStrike" dirty="0">
                          <a:effectLst/>
                        </a:rPr>
                        <a:t>29.82%</a:t>
                      </a:r>
                      <a:endParaRPr lang="en-US" sz="1100" b="0" i="0" u="none" strike="noStrike" dirty="0">
                        <a:solidFill>
                          <a:srgbClr val="000000"/>
                        </a:solidFill>
                        <a:effectLst/>
                        <a:latin typeface="Arial" panose="020B0604020202020204" pitchFamily="34" charset="0"/>
                      </a:endParaRPr>
                    </a:p>
                  </a:txBody>
                  <a:tcPr marL="6091" marR="6091" marT="6091" marB="0" anchor="b"/>
                </a:tc>
                <a:tc>
                  <a:txBody>
                    <a:bodyPr/>
                    <a:lstStyle/>
                    <a:p>
                      <a:pPr algn="r" fontAlgn="b"/>
                      <a:r>
                        <a:rPr lang="en-US" sz="1100" u="none" strike="noStrike" dirty="0">
                          <a:effectLst/>
                        </a:rPr>
                        <a:t>29.79%</a:t>
                      </a:r>
                      <a:endParaRPr lang="en-US" sz="1100" b="0" i="0" u="none" strike="noStrike" dirty="0">
                        <a:solidFill>
                          <a:srgbClr val="000000"/>
                        </a:solidFill>
                        <a:effectLst/>
                        <a:latin typeface="Arial" panose="020B0604020202020204" pitchFamily="34" charset="0"/>
                      </a:endParaRPr>
                    </a:p>
                  </a:txBody>
                  <a:tcPr marL="6091" marR="6091" marT="6091" marB="0" anchor="b"/>
                </a:tc>
                <a:tc>
                  <a:txBody>
                    <a:bodyPr/>
                    <a:lstStyle/>
                    <a:p>
                      <a:pPr algn="r" fontAlgn="b"/>
                      <a:r>
                        <a:rPr lang="en-US" sz="1100" u="none" strike="noStrike">
                          <a:effectLst/>
                        </a:rPr>
                        <a:t>29.75%</a:t>
                      </a:r>
                      <a:endParaRPr lang="en-US" sz="1100" b="0" i="0" u="none" strike="noStrike">
                        <a:solidFill>
                          <a:srgbClr val="000000"/>
                        </a:solidFill>
                        <a:effectLst/>
                        <a:latin typeface="Arial" panose="020B0604020202020204" pitchFamily="34" charset="0"/>
                      </a:endParaRPr>
                    </a:p>
                  </a:txBody>
                  <a:tcPr marL="6091" marR="6091" marT="6091" marB="0" anchor="b"/>
                </a:tc>
                <a:tc>
                  <a:txBody>
                    <a:bodyPr/>
                    <a:lstStyle/>
                    <a:p>
                      <a:pPr algn="r" fontAlgn="b"/>
                      <a:r>
                        <a:rPr lang="en-US" sz="1100" u="none" strike="noStrike">
                          <a:effectLst/>
                        </a:rPr>
                        <a:t>29.72%</a:t>
                      </a:r>
                      <a:endParaRPr lang="en-US" sz="1100" b="0" i="0" u="none" strike="noStrike">
                        <a:solidFill>
                          <a:srgbClr val="000000"/>
                        </a:solidFill>
                        <a:effectLst/>
                        <a:latin typeface="Arial" panose="020B0604020202020204" pitchFamily="34" charset="0"/>
                      </a:endParaRPr>
                    </a:p>
                  </a:txBody>
                  <a:tcPr marL="6091" marR="6091" marT="6091" marB="0" anchor="b"/>
                </a:tc>
              </a:tr>
              <a:tr h="233363">
                <a:tc>
                  <a:txBody>
                    <a:bodyPr/>
                    <a:lstStyle/>
                    <a:p>
                      <a:pPr algn="l"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6091" marR="6091" marT="6091"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6091" marR="6091" marT="6091"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6091" marR="6091" marT="6091"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6091" marR="6091" marT="6091"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6091" marR="6091" marT="6091"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6091" marR="6091" marT="6091" marB="0" anchor="b"/>
                </a:tc>
                <a:tc>
                  <a:txBody>
                    <a:bodyPr/>
                    <a:lstStyle/>
                    <a:p>
                      <a:pPr algn="l"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6091" marR="6091" marT="6091" marB="0" anchor="b"/>
                </a:tc>
              </a:tr>
              <a:tr h="233363">
                <a:tc>
                  <a:txBody>
                    <a:bodyPr/>
                    <a:lstStyle/>
                    <a:p>
                      <a:pPr algn="l" fontAlgn="b"/>
                      <a:r>
                        <a:rPr lang="en-US" sz="1100" u="none" strike="noStrike" dirty="0">
                          <a:effectLst/>
                        </a:rPr>
                        <a:t>Net Operating Income</a:t>
                      </a:r>
                      <a:endParaRPr lang="en-US" sz="1100" b="0" i="0" u="none" strike="noStrike" dirty="0">
                        <a:solidFill>
                          <a:srgbClr val="000000"/>
                        </a:solidFill>
                        <a:effectLst/>
                        <a:latin typeface="Arial" panose="020B0604020202020204" pitchFamily="34" charset="0"/>
                      </a:endParaRPr>
                    </a:p>
                  </a:txBody>
                  <a:tcPr marL="6091" marR="6091" marT="6091" marB="0" anchor="b"/>
                </a:tc>
                <a:tc>
                  <a:txBody>
                    <a:bodyPr/>
                    <a:lstStyle/>
                    <a:p>
                      <a:pPr algn="r" fontAlgn="b"/>
                      <a:r>
                        <a:rPr lang="en-US" sz="1100" u="none" strike="noStrike">
                          <a:effectLst/>
                        </a:rPr>
                        <a:t>$900,041 </a:t>
                      </a:r>
                      <a:endParaRPr lang="en-US" sz="1100" b="1" i="0" u="none" strike="noStrike">
                        <a:solidFill>
                          <a:srgbClr val="000000"/>
                        </a:solidFill>
                        <a:effectLst/>
                        <a:latin typeface="Arial" panose="020B0604020202020204" pitchFamily="34" charset="0"/>
                      </a:endParaRPr>
                    </a:p>
                  </a:txBody>
                  <a:tcPr marL="6091" marR="6091" marT="6091" marB="0" anchor="b"/>
                </a:tc>
                <a:tc>
                  <a:txBody>
                    <a:bodyPr/>
                    <a:lstStyle/>
                    <a:p>
                      <a:pPr algn="r" fontAlgn="b"/>
                      <a:r>
                        <a:rPr lang="en-US" sz="1100" u="none" strike="noStrike">
                          <a:effectLst/>
                        </a:rPr>
                        <a:t>$976,042 </a:t>
                      </a:r>
                      <a:endParaRPr lang="en-US" sz="1100" b="1" i="0" u="none" strike="noStrike">
                        <a:solidFill>
                          <a:srgbClr val="000000"/>
                        </a:solidFill>
                        <a:effectLst/>
                        <a:latin typeface="Arial" panose="020B0604020202020204" pitchFamily="34" charset="0"/>
                      </a:endParaRPr>
                    </a:p>
                  </a:txBody>
                  <a:tcPr marL="6091" marR="6091" marT="6091" marB="0" anchor="b"/>
                </a:tc>
                <a:tc>
                  <a:txBody>
                    <a:bodyPr/>
                    <a:lstStyle/>
                    <a:p>
                      <a:pPr algn="r" fontAlgn="b"/>
                      <a:r>
                        <a:rPr lang="en-US" sz="1100" u="none" strike="noStrike">
                          <a:effectLst/>
                        </a:rPr>
                        <a:t>$1,005,770 </a:t>
                      </a:r>
                      <a:endParaRPr lang="en-US" sz="1100" b="1" i="0" u="none" strike="noStrike">
                        <a:solidFill>
                          <a:srgbClr val="000000"/>
                        </a:solidFill>
                        <a:effectLst/>
                        <a:latin typeface="Arial" panose="020B0604020202020204" pitchFamily="34" charset="0"/>
                      </a:endParaRPr>
                    </a:p>
                  </a:txBody>
                  <a:tcPr marL="6091" marR="6091" marT="6091" marB="0" anchor="b"/>
                </a:tc>
                <a:tc>
                  <a:txBody>
                    <a:bodyPr/>
                    <a:lstStyle/>
                    <a:p>
                      <a:pPr algn="r" fontAlgn="b"/>
                      <a:r>
                        <a:rPr lang="en-US" sz="1100" u="none" strike="noStrike">
                          <a:effectLst/>
                        </a:rPr>
                        <a:t>$1,036,400 </a:t>
                      </a:r>
                      <a:endParaRPr lang="en-US" sz="1100" b="1" i="0" u="none" strike="noStrike">
                        <a:solidFill>
                          <a:srgbClr val="000000"/>
                        </a:solidFill>
                        <a:effectLst/>
                        <a:latin typeface="Arial" panose="020B0604020202020204" pitchFamily="34" charset="0"/>
                      </a:endParaRPr>
                    </a:p>
                  </a:txBody>
                  <a:tcPr marL="6091" marR="6091" marT="6091" marB="0" anchor="b"/>
                </a:tc>
                <a:tc>
                  <a:txBody>
                    <a:bodyPr/>
                    <a:lstStyle/>
                    <a:p>
                      <a:pPr algn="r" fontAlgn="b"/>
                      <a:r>
                        <a:rPr lang="en-US" sz="1100" u="none" strike="noStrike">
                          <a:effectLst/>
                        </a:rPr>
                        <a:t>$1,067,960 </a:t>
                      </a:r>
                      <a:endParaRPr lang="en-US" sz="1100" b="1" i="0" u="none" strike="noStrike">
                        <a:solidFill>
                          <a:srgbClr val="000000"/>
                        </a:solidFill>
                        <a:effectLst/>
                        <a:latin typeface="Arial" panose="020B0604020202020204" pitchFamily="34" charset="0"/>
                      </a:endParaRPr>
                    </a:p>
                  </a:txBody>
                  <a:tcPr marL="6091" marR="6091" marT="6091" marB="0" anchor="b"/>
                </a:tc>
                <a:tc>
                  <a:txBody>
                    <a:bodyPr/>
                    <a:lstStyle/>
                    <a:p>
                      <a:pPr algn="r" fontAlgn="b"/>
                      <a:r>
                        <a:rPr lang="en-US" sz="1100" u="none" strike="noStrike">
                          <a:effectLst/>
                        </a:rPr>
                        <a:t>$1,100,479 </a:t>
                      </a:r>
                      <a:endParaRPr lang="en-US" sz="1100" b="1" i="0" u="none" strike="noStrike">
                        <a:solidFill>
                          <a:srgbClr val="000000"/>
                        </a:solidFill>
                        <a:effectLst/>
                        <a:latin typeface="Arial" panose="020B0604020202020204" pitchFamily="34" charset="0"/>
                      </a:endParaRPr>
                    </a:p>
                  </a:txBody>
                  <a:tcPr marL="6091" marR="6091" marT="6091" marB="0" anchor="b"/>
                </a:tc>
              </a:tr>
              <a:tr h="233363">
                <a:tc>
                  <a:txBody>
                    <a:bodyPr/>
                    <a:lstStyle/>
                    <a:p>
                      <a:pPr algn="l" fontAlgn="b"/>
                      <a:r>
                        <a:rPr lang="en-US" sz="1100" u="none" strike="noStrike">
                          <a:effectLst/>
                        </a:rPr>
                        <a:t>PV Factors</a:t>
                      </a:r>
                      <a:endParaRPr lang="en-US" sz="1100" b="0" i="0" u="none" strike="noStrike">
                        <a:solidFill>
                          <a:srgbClr val="000000"/>
                        </a:solidFill>
                        <a:effectLst/>
                        <a:latin typeface="Arial" panose="020B0604020202020204" pitchFamily="34" charset="0"/>
                      </a:endParaRPr>
                    </a:p>
                  </a:txBody>
                  <a:tcPr marL="6091" marR="6091" marT="6091" marB="0" anchor="b"/>
                </a:tc>
                <a:tc>
                  <a:txBody>
                    <a:bodyPr/>
                    <a:lstStyle/>
                    <a:p>
                      <a:pPr algn="r" fontAlgn="b"/>
                      <a:r>
                        <a:rPr lang="en-US" sz="1100" u="none" strike="noStrike">
                          <a:effectLst/>
                        </a:rPr>
                        <a:t>            0.90090 </a:t>
                      </a:r>
                      <a:endParaRPr lang="en-US" sz="1100" b="0" i="0" u="none" strike="noStrike">
                        <a:solidFill>
                          <a:srgbClr val="000000"/>
                        </a:solidFill>
                        <a:effectLst/>
                        <a:latin typeface="Arial" panose="020B0604020202020204" pitchFamily="34" charset="0"/>
                      </a:endParaRPr>
                    </a:p>
                  </a:txBody>
                  <a:tcPr marL="6091" marR="6091" marT="6091" marB="0" anchor="b"/>
                </a:tc>
                <a:tc>
                  <a:txBody>
                    <a:bodyPr/>
                    <a:lstStyle/>
                    <a:p>
                      <a:pPr algn="r" fontAlgn="b"/>
                      <a:r>
                        <a:rPr lang="en-US" sz="1100" u="none" strike="noStrike">
                          <a:effectLst/>
                        </a:rPr>
                        <a:t>     0.81162 </a:t>
                      </a:r>
                      <a:endParaRPr lang="en-US" sz="1100" b="0" i="0" u="none" strike="noStrike">
                        <a:solidFill>
                          <a:srgbClr val="000000"/>
                        </a:solidFill>
                        <a:effectLst/>
                        <a:latin typeface="Arial" panose="020B0604020202020204" pitchFamily="34" charset="0"/>
                      </a:endParaRPr>
                    </a:p>
                  </a:txBody>
                  <a:tcPr marL="6091" marR="6091" marT="6091" marB="0" anchor="b"/>
                </a:tc>
                <a:tc>
                  <a:txBody>
                    <a:bodyPr/>
                    <a:lstStyle/>
                    <a:p>
                      <a:pPr algn="r" fontAlgn="b"/>
                      <a:r>
                        <a:rPr lang="en-US" sz="1100" u="none" strike="noStrike">
                          <a:effectLst/>
                        </a:rPr>
                        <a:t>        0.73119 </a:t>
                      </a:r>
                      <a:endParaRPr lang="en-US" sz="1100" b="0" i="0" u="none" strike="noStrike">
                        <a:solidFill>
                          <a:srgbClr val="000000"/>
                        </a:solidFill>
                        <a:effectLst/>
                        <a:latin typeface="Arial" panose="020B0604020202020204" pitchFamily="34" charset="0"/>
                      </a:endParaRPr>
                    </a:p>
                  </a:txBody>
                  <a:tcPr marL="6091" marR="6091" marT="6091" marB="0" anchor="b"/>
                </a:tc>
                <a:tc>
                  <a:txBody>
                    <a:bodyPr/>
                    <a:lstStyle/>
                    <a:p>
                      <a:pPr algn="r" fontAlgn="b"/>
                      <a:r>
                        <a:rPr lang="en-US" sz="1100" u="none" strike="noStrike">
                          <a:effectLst/>
                        </a:rPr>
                        <a:t>      0.65873 </a:t>
                      </a:r>
                      <a:endParaRPr lang="en-US" sz="1100" b="0" i="0" u="none" strike="noStrike">
                        <a:solidFill>
                          <a:srgbClr val="000000"/>
                        </a:solidFill>
                        <a:effectLst/>
                        <a:latin typeface="Arial" panose="020B0604020202020204" pitchFamily="34" charset="0"/>
                      </a:endParaRPr>
                    </a:p>
                  </a:txBody>
                  <a:tcPr marL="6091" marR="6091" marT="6091" marB="0" anchor="b"/>
                </a:tc>
                <a:tc>
                  <a:txBody>
                    <a:bodyPr/>
                    <a:lstStyle/>
                    <a:p>
                      <a:pPr algn="r" fontAlgn="b"/>
                      <a:r>
                        <a:rPr lang="en-US" sz="1100" u="none" strike="noStrike">
                          <a:effectLst/>
                        </a:rPr>
                        <a:t>      0.59345 </a:t>
                      </a:r>
                      <a:endParaRPr lang="en-US" sz="1100" b="0" i="0" u="none" strike="noStrike">
                        <a:solidFill>
                          <a:srgbClr val="000000"/>
                        </a:solidFill>
                        <a:effectLst/>
                        <a:latin typeface="Arial" panose="020B0604020202020204" pitchFamily="34" charset="0"/>
                      </a:endParaRPr>
                    </a:p>
                  </a:txBody>
                  <a:tcPr marL="6091" marR="6091" marT="6091" marB="0" anchor="b"/>
                </a:tc>
                <a:tc>
                  <a:txBody>
                    <a:bodyPr/>
                    <a:lstStyle/>
                    <a:p>
                      <a:pPr algn="r" fontAlgn="b"/>
                      <a:r>
                        <a:rPr lang="en-US" sz="1100" u="none" strike="noStrike">
                          <a:effectLst/>
                        </a:rPr>
                        <a:t> </a:t>
                      </a:r>
                      <a:endParaRPr lang="en-US" sz="1100" b="0" i="0" u="none" strike="noStrike">
                        <a:solidFill>
                          <a:srgbClr val="000000"/>
                        </a:solidFill>
                        <a:effectLst/>
                        <a:latin typeface="Arial" panose="020B0604020202020204" pitchFamily="34" charset="0"/>
                      </a:endParaRPr>
                    </a:p>
                  </a:txBody>
                  <a:tcPr marL="6091" marR="6091" marT="6091" marB="0" anchor="b"/>
                </a:tc>
              </a:tr>
              <a:tr h="233363">
                <a:tc>
                  <a:txBody>
                    <a:bodyPr/>
                    <a:lstStyle/>
                    <a:p>
                      <a:pPr algn="l" fontAlgn="b"/>
                      <a:r>
                        <a:rPr lang="en-US" sz="1100" b="1" i="1" u="none" strike="noStrike" dirty="0">
                          <a:solidFill>
                            <a:schemeClr val="tx1"/>
                          </a:solidFill>
                          <a:effectLst/>
                        </a:rPr>
                        <a:t>Present Value</a:t>
                      </a:r>
                      <a:endParaRPr lang="en-US" sz="1100" b="1" i="1" u="none" strike="noStrike" dirty="0">
                        <a:solidFill>
                          <a:schemeClr val="tx1"/>
                        </a:solidFill>
                        <a:effectLst/>
                        <a:latin typeface="Arial" panose="020B0604020202020204" pitchFamily="34" charset="0"/>
                      </a:endParaRPr>
                    </a:p>
                  </a:txBody>
                  <a:tcPr marL="6091" marR="6091" marT="6091" marB="0" anchor="b"/>
                </a:tc>
                <a:tc>
                  <a:txBody>
                    <a:bodyPr/>
                    <a:lstStyle/>
                    <a:p>
                      <a:pPr algn="r" fontAlgn="b"/>
                      <a:r>
                        <a:rPr lang="en-US" sz="1100" b="1" i="1" u="none" strike="noStrike" dirty="0">
                          <a:solidFill>
                            <a:schemeClr val="tx1"/>
                          </a:solidFill>
                          <a:effectLst/>
                        </a:rPr>
                        <a:t>$810,848 </a:t>
                      </a:r>
                      <a:endParaRPr lang="en-US" sz="1100" b="1" i="1" u="none" strike="noStrike" dirty="0">
                        <a:solidFill>
                          <a:schemeClr val="tx1"/>
                        </a:solidFill>
                        <a:effectLst/>
                        <a:latin typeface="Arial" panose="020B0604020202020204" pitchFamily="34" charset="0"/>
                      </a:endParaRPr>
                    </a:p>
                  </a:txBody>
                  <a:tcPr marL="6091" marR="6091" marT="6091" marB="0" anchor="b"/>
                </a:tc>
                <a:tc>
                  <a:txBody>
                    <a:bodyPr/>
                    <a:lstStyle/>
                    <a:p>
                      <a:pPr algn="r" fontAlgn="b"/>
                      <a:r>
                        <a:rPr lang="en-US" sz="1100" b="1" i="1" u="none" strike="noStrike" dirty="0">
                          <a:solidFill>
                            <a:schemeClr val="tx1"/>
                          </a:solidFill>
                          <a:effectLst/>
                        </a:rPr>
                        <a:t>$792,178 </a:t>
                      </a:r>
                      <a:endParaRPr lang="en-US" sz="1100" b="1" i="1" u="none" strike="noStrike" dirty="0">
                        <a:solidFill>
                          <a:schemeClr val="tx1"/>
                        </a:solidFill>
                        <a:effectLst/>
                        <a:latin typeface="Arial" panose="020B0604020202020204" pitchFamily="34" charset="0"/>
                      </a:endParaRPr>
                    </a:p>
                  </a:txBody>
                  <a:tcPr marL="6091" marR="6091" marT="6091" marB="0" anchor="b"/>
                </a:tc>
                <a:tc>
                  <a:txBody>
                    <a:bodyPr/>
                    <a:lstStyle/>
                    <a:p>
                      <a:pPr algn="r" fontAlgn="b"/>
                      <a:r>
                        <a:rPr lang="en-US" sz="1100" b="1" i="1" u="none" strike="noStrike" dirty="0">
                          <a:solidFill>
                            <a:schemeClr val="tx1"/>
                          </a:solidFill>
                          <a:effectLst/>
                        </a:rPr>
                        <a:t>$735,410 </a:t>
                      </a:r>
                      <a:endParaRPr lang="en-US" sz="1100" b="1" i="1" u="none" strike="noStrike" dirty="0">
                        <a:solidFill>
                          <a:schemeClr val="tx1"/>
                        </a:solidFill>
                        <a:effectLst/>
                        <a:latin typeface="Arial" panose="020B0604020202020204" pitchFamily="34" charset="0"/>
                      </a:endParaRPr>
                    </a:p>
                  </a:txBody>
                  <a:tcPr marL="6091" marR="6091" marT="6091" marB="0" anchor="b"/>
                </a:tc>
                <a:tc>
                  <a:txBody>
                    <a:bodyPr/>
                    <a:lstStyle/>
                    <a:p>
                      <a:pPr algn="r" fontAlgn="b"/>
                      <a:r>
                        <a:rPr lang="en-US" sz="1100" b="1" i="1" u="none" strike="noStrike" dirty="0">
                          <a:solidFill>
                            <a:schemeClr val="tx1"/>
                          </a:solidFill>
                          <a:effectLst/>
                        </a:rPr>
                        <a:t>$682,709 </a:t>
                      </a:r>
                      <a:endParaRPr lang="en-US" sz="1100" b="1" i="1" u="none" strike="noStrike" dirty="0">
                        <a:solidFill>
                          <a:schemeClr val="tx1"/>
                        </a:solidFill>
                        <a:effectLst/>
                        <a:latin typeface="Arial" panose="020B0604020202020204" pitchFamily="34" charset="0"/>
                      </a:endParaRPr>
                    </a:p>
                  </a:txBody>
                  <a:tcPr marL="6091" marR="6091" marT="6091" marB="0" anchor="b"/>
                </a:tc>
                <a:tc>
                  <a:txBody>
                    <a:bodyPr/>
                    <a:lstStyle/>
                    <a:p>
                      <a:pPr algn="r" fontAlgn="b"/>
                      <a:r>
                        <a:rPr lang="en-US" sz="1100" b="1" i="1" u="none" strike="noStrike" dirty="0">
                          <a:solidFill>
                            <a:schemeClr val="tx1"/>
                          </a:solidFill>
                          <a:effectLst/>
                        </a:rPr>
                        <a:t>$633,782 </a:t>
                      </a:r>
                      <a:endParaRPr lang="en-US" sz="1100" b="1" i="1" u="none" strike="noStrike" dirty="0">
                        <a:solidFill>
                          <a:schemeClr val="tx1"/>
                        </a:solidFill>
                        <a:effectLst/>
                        <a:latin typeface="Arial" panose="020B0604020202020204" pitchFamily="34" charset="0"/>
                      </a:endParaRPr>
                    </a:p>
                  </a:txBody>
                  <a:tcPr marL="6091" marR="6091" marT="6091" marB="0" anchor="b"/>
                </a:tc>
                <a:tc>
                  <a:txBody>
                    <a:bodyPr/>
                    <a:lstStyle/>
                    <a:p>
                      <a:pPr algn="r" fontAlgn="b"/>
                      <a:r>
                        <a:rPr lang="en-US" sz="1100" b="1" i="1" u="none" strike="noStrike" dirty="0">
                          <a:solidFill>
                            <a:schemeClr val="tx1"/>
                          </a:solidFill>
                          <a:effectLst/>
                        </a:rPr>
                        <a:t> </a:t>
                      </a:r>
                      <a:endParaRPr lang="en-US" sz="1100" b="1" i="1" u="none" strike="noStrike" dirty="0">
                        <a:solidFill>
                          <a:schemeClr val="tx1"/>
                        </a:solidFill>
                        <a:effectLst/>
                        <a:latin typeface="Arial" panose="020B0604020202020204" pitchFamily="34" charset="0"/>
                      </a:endParaRPr>
                    </a:p>
                  </a:txBody>
                  <a:tcPr marL="6091" marR="6091" marT="6091" marB="0" anchor="b"/>
                </a:tc>
              </a:tr>
              <a:tr h="233363">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091" marR="6091" marT="6091"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6091" marR="6091" marT="6091"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6091" marR="6091" marT="6091"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6091" marR="6091" marT="6091"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6091" marR="6091" marT="6091"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6091" marR="6091" marT="6091" marB="0" anchor="b"/>
                </a:tc>
                <a:tc>
                  <a:txBody>
                    <a:bodyPr/>
                    <a:lstStyle/>
                    <a:p>
                      <a:pPr algn="l"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6091" marR="6091" marT="6091" marB="0" anchor="b"/>
                </a:tc>
              </a:tr>
              <a:tr h="233363">
                <a:tc>
                  <a:txBody>
                    <a:bodyPr/>
                    <a:lstStyle/>
                    <a:p>
                      <a:pPr algn="l" fontAlgn="b"/>
                      <a:r>
                        <a:rPr lang="en-US" sz="1100" b="0" u="none" strike="noStrike" dirty="0">
                          <a:effectLst/>
                        </a:rPr>
                        <a:t>Resale</a:t>
                      </a:r>
                      <a:endParaRPr lang="en-US" sz="1100" b="0" i="0" u="none" strike="noStrike" dirty="0">
                        <a:solidFill>
                          <a:srgbClr val="000000"/>
                        </a:solidFill>
                        <a:effectLst/>
                        <a:latin typeface="Arial" panose="020B0604020202020204" pitchFamily="34" charset="0"/>
                      </a:endParaRPr>
                    </a:p>
                  </a:txBody>
                  <a:tcPr marL="6091" marR="6091" marT="6091" marB="0" anchor="b"/>
                </a:tc>
                <a:tc>
                  <a:txBody>
                    <a:bodyPr/>
                    <a:lstStyle/>
                    <a:p>
                      <a:pPr algn="r" fontAlgn="b"/>
                      <a:r>
                        <a:rPr lang="en-US" sz="1100" u="none" strike="noStrike">
                          <a:effectLst/>
                        </a:rPr>
                        <a:t>$12,227,545 </a:t>
                      </a:r>
                      <a:endParaRPr lang="en-US" sz="1100" b="1" i="0" u="none" strike="noStrike">
                        <a:solidFill>
                          <a:srgbClr val="000000"/>
                        </a:solidFill>
                        <a:effectLst/>
                        <a:latin typeface="Arial" panose="020B0604020202020204" pitchFamily="34" charset="0"/>
                      </a:endParaRPr>
                    </a:p>
                  </a:txBody>
                  <a:tcPr marL="6091" marR="6091" marT="6091" marB="0" anchor="b"/>
                </a:tc>
                <a:tc>
                  <a:txBody>
                    <a:bodyPr/>
                    <a:lstStyle/>
                    <a:p>
                      <a:pPr algn="r" fontAlgn="b"/>
                      <a:endParaRPr lang="en-US" sz="1100" b="0" i="0" u="none" strike="noStrike">
                        <a:solidFill>
                          <a:srgbClr val="000000"/>
                        </a:solidFill>
                        <a:effectLst/>
                        <a:latin typeface="Arial" panose="020B0604020202020204" pitchFamily="34" charset="0"/>
                      </a:endParaRPr>
                    </a:p>
                  </a:txBody>
                  <a:tcPr marL="6091" marR="6091" marT="6091" marB="0" anchor="b"/>
                </a:tc>
                <a:tc>
                  <a:txBody>
                    <a:bodyPr/>
                    <a:lstStyle/>
                    <a:p>
                      <a:pPr algn="l" fontAlgn="b"/>
                      <a:endParaRPr lang="en-US" sz="1100" b="0" i="0" u="none" strike="noStrike">
                        <a:solidFill>
                          <a:srgbClr val="000000"/>
                        </a:solidFill>
                        <a:effectLst/>
                        <a:latin typeface="Arial" panose="020B0604020202020204" pitchFamily="34" charset="0"/>
                      </a:endParaRPr>
                    </a:p>
                  </a:txBody>
                  <a:tcPr marL="6091" marR="6091" marT="6091" marB="0" anchor="b"/>
                </a:tc>
                <a:tc>
                  <a:txBody>
                    <a:bodyPr/>
                    <a:lstStyle/>
                    <a:p>
                      <a:pPr algn="l" fontAlgn="b"/>
                      <a:r>
                        <a:rPr lang="en-US" sz="1100" u="none" strike="noStrike" dirty="0">
                          <a:effectLst/>
                        </a:rPr>
                        <a:t>Sum PV NOI</a:t>
                      </a:r>
                      <a:endParaRPr lang="en-US" sz="1100" b="0" i="0" u="none" strike="noStrike" dirty="0">
                        <a:solidFill>
                          <a:srgbClr val="000000"/>
                        </a:solidFill>
                        <a:effectLst/>
                        <a:latin typeface="Arial" panose="020B0604020202020204" pitchFamily="34" charset="0"/>
                      </a:endParaRPr>
                    </a:p>
                  </a:txBody>
                  <a:tcPr marL="6091" marR="6091" marT="6091" marB="0" anchor="b"/>
                </a:tc>
                <a:tc>
                  <a:txBody>
                    <a:bodyPr/>
                    <a:lstStyle/>
                    <a:p>
                      <a:pPr algn="r" fontAlgn="b"/>
                      <a:r>
                        <a:rPr lang="en-US" sz="1100" u="none" strike="noStrike" dirty="0">
                          <a:effectLst/>
                        </a:rPr>
                        <a:t>$3,654,927 </a:t>
                      </a:r>
                      <a:endParaRPr lang="en-US" sz="1100" b="1" i="0" u="none" strike="noStrike" dirty="0">
                        <a:solidFill>
                          <a:srgbClr val="000000"/>
                        </a:solidFill>
                        <a:effectLst/>
                        <a:latin typeface="Arial" panose="020B0604020202020204" pitchFamily="34" charset="0"/>
                      </a:endParaRPr>
                    </a:p>
                  </a:txBody>
                  <a:tcPr marL="6091" marR="6091" marT="6091" marB="0" anchor="b"/>
                </a:tc>
                <a:tc>
                  <a:txBody>
                    <a:bodyPr/>
                    <a:lstStyle/>
                    <a:p>
                      <a:pPr algn="r"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6091" marR="6091" marT="6091" marB="0" anchor="b"/>
                </a:tc>
              </a:tr>
              <a:tr h="233363">
                <a:tc>
                  <a:txBody>
                    <a:bodyPr/>
                    <a:lstStyle/>
                    <a:p>
                      <a:pPr algn="l" fontAlgn="b"/>
                      <a:r>
                        <a:rPr lang="en-US" sz="1100" b="0" u="none" strike="noStrike" dirty="0">
                          <a:effectLst/>
                        </a:rPr>
                        <a:t>Selling Cost</a:t>
                      </a:r>
                      <a:endParaRPr lang="en-US" sz="1100" b="0" i="0" u="none" strike="noStrike" dirty="0">
                        <a:solidFill>
                          <a:srgbClr val="000000"/>
                        </a:solidFill>
                        <a:effectLst/>
                        <a:latin typeface="Arial" panose="020B0604020202020204" pitchFamily="34" charset="0"/>
                      </a:endParaRPr>
                    </a:p>
                  </a:txBody>
                  <a:tcPr marL="6091" marR="6091" marT="6091" marB="0" anchor="b"/>
                </a:tc>
                <a:tc>
                  <a:txBody>
                    <a:bodyPr/>
                    <a:lstStyle/>
                    <a:p>
                      <a:pPr algn="r" fontAlgn="b"/>
                      <a:r>
                        <a:rPr lang="en-US" sz="1100" u="none" strike="noStrike">
                          <a:effectLst/>
                        </a:rPr>
                        <a:t>$611,377 </a:t>
                      </a:r>
                      <a:endParaRPr lang="en-US" sz="1100" b="1" i="0" u="none" strike="noStrike">
                        <a:solidFill>
                          <a:srgbClr val="000000"/>
                        </a:solidFill>
                        <a:effectLst/>
                        <a:latin typeface="Arial" panose="020B0604020202020204" pitchFamily="34" charset="0"/>
                      </a:endParaRPr>
                    </a:p>
                  </a:txBody>
                  <a:tcPr marL="6091" marR="6091" marT="6091" marB="0" anchor="b"/>
                </a:tc>
                <a:tc>
                  <a:txBody>
                    <a:bodyPr/>
                    <a:lstStyle/>
                    <a:p>
                      <a:pPr algn="r" fontAlgn="b"/>
                      <a:endParaRPr lang="en-US" sz="1100" b="0" i="0" u="none" strike="noStrike">
                        <a:solidFill>
                          <a:srgbClr val="000000"/>
                        </a:solidFill>
                        <a:effectLst/>
                        <a:latin typeface="Arial" panose="020B0604020202020204" pitchFamily="34" charset="0"/>
                      </a:endParaRPr>
                    </a:p>
                  </a:txBody>
                  <a:tcPr marL="6091" marR="6091" marT="6091" marB="0" anchor="b"/>
                </a:tc>
                <a:tc>
                  <a:txBody>
                    <a:bodyPr/>
                    <a:lstStyle/>
                    <a:p>
                      <a:pPr algn="l" fontAlgn="b"/>
                      <a:endParaRPr lang="en-US" sz="1100" b="0" i="0" u="none" strike="noStrike">
                        <a:solidFill>
                          <a:srgbClr val="000000"/>
                        </a:solidFill>
                        <a:effectLst/>
                        <a:latin typeface="Arial" panose="020B0604020202020204" pitchFamily="34" charset="0"/>
                      </a:endParaRPr>
                    </a:p>
                  </a:txBody>
                  <a:tcPr marL="6091" marR="6091" marT="6091" marB="0" anchor="b"/>
                </a:tc>
                <a:tc>
                  <a:txBody>
                    <a:bodyPr/>
                    <a:lstStyle/>
                    <a:p>
                      <a:pPr algn="l" fontAlgn="b"/>
                      <a:r>
                        <a:rPr lang="en-US" sz="1100" u="none" strike="noStrike">
                          <a:effectLst/>
                        </a:rPr>
                        <a:t>PV Resale</a:t>
                      </a:r>
                      <a:endParaRPr lang="en-US" sz="1100" b="0" i="0" u="none" strike="noStrike">
                        <a:solidFill>
                          <a:srgbClr val="000000"/>
                        </a:solidFill>
                        <a:effectLst/>
                        <a:latin typeface="Arial" panose="020B0604020202020204" pitchFamily="34" charset="0"/>
                      </a:endParaRPr>
                    </a:p>
                  </a:txBody>
                  <a:tcPr marL="6091" marR="6091" marT="6091" marB="0" anchor="b"/>
                </a:tc>
                <a:tc>
                  <a:txBody>
                    <a:bodyPr/>
                    <a:lstStyle/>
                    <a:p>
                      <a:pPr algn="r" fontAlgn="b"/>
                      <a:r>
                        <a:rPr lang="en-US" sz="1100" u="sng" strike="noStrike">
                          <a:effectLst/>
                        </a:rPr>
                        <a:t>$6,893,630 </a:t>
                      </a:r>
                      <a:endParaRPr lang="en-US" sz="1100" b="1" i="0" u="sng" strike="noStrike">
                        <a:solidFill>
                          <a:srgbClr val="000000"/>
                        </a:solidFill>
                        <a:effectLst/>
                        <a:latin typeface="Arial" panose="020B0604020202020204" pitchFamily="34" charset="0"/>
                      </a:endParaRPr>
                    </a:p>
                  </a:txBody>
                  <a:tcPr marL="6091" marR="6091" marT="6091" marB="0" anchor="b"/>
                </a:tc>
                <a:tc>
                  <a:txBody>
                    <a:bodyPr/>
                    <a:lstStyle/>
                    <a:p>
                      <a:pPr algn="r"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6091" marR="6091" marT="6091" marB="0" anchor="b"/>
                </a:tc>
              </a:tr>
              <a:tr h="233363">
                <a:tc>
                  <a:txBody>
                    <a:bodyPr/>
                    <a:lstStyle/>
                    <a:p>
                      <a:pPr algn="l" fontAlgn="b"/>
                      <a:r>
                        <a:rPr lang="en-US" sz="1100" b="1" i="1" u="none" strike="noStrike" dirty="0">
                          <a:solidFill>
                            <a:schemeClr val="tx1"/>
                          </a:solidFill>
                          <a:effectLst/>
                        </a:rPr>
                        <a:t>Net Resale</a:t>
                      </a:r>
                      <a:endParaRPr lang="en-US" sz="1100" b="1" i="1" u="none" strike="noStrike" dirty="0">
                        <a:solidFill>
                          <a:schemeClr val="tx1"/>
                        </a:solidFill>
                        <a:effectLst/>
                        <a:latin typeface="Arial" panose="020B0604020202020204" pitchFamily="34" charset="0"/>
                      </a:endParaRPr>
                    </a:p>
                  </a:txBody>
                  <a:tcPr marL="6091" marR="6091" marT="6091" marB="0" anchor="b"/>
                </a:tc>
                <a:tc>
                  <a:txBody>
                    <a:bodyPr/>
                    <a:lstStyle/>
                    <a:p>
                      <a:pPr algn="r" fontAlgn="b"/>
                      <a:r>
                        <a:rPr lang="en-US" sz="1100" b="1" i="1" u="none" strike="noStrike" dirty="0">
                          <a:solidFill>
                            <a:schemeClr val="tx1"/>
                          </a:solidFill>
                          <a:effectLst/>
                        </a:rPr>
                        <a:t>$11,616,168 </a:t>
                      </a:r>
                      <a:endParaRPr lang="en-US" sz="1100" b="1" i="1" u="none" strike="noStrike" dirty="0">
                        <a:solidFill>
                          <a:schemeClr val="tx1"/>
                        </a:solidFill>
                        <a:effectLst/>
                        <a:latin typeface="Arial" panose="020B0604020202020204" pitchFamily="34" charset="0"/>
                      </a:endParaRPr>
                    </a:p>
                  </a:txBody>
                  <a:tcPr marL="6091" marR="6091" marT="6091" marB="0" anchor="b"/>
                </a:tc>
                <a:tc>
                  <a:txBody>
                    <a:bodyPr/>
                    <a:lstStyle/>
                    <a:p>
                      <a:pPr algn="r" fontAlgn="b"/>
                      <a:endParaRPr lang="en-US" sz="1100" b="1" i="1" u="none" strike="noStrike">
                        <a:solidFill>
                          <a:schemeClr val="tx1"/>
                        </a:solidFill>
                        <a:effectLst/>
                        <a:latin typeface="Arial" panose="020B0604020202020204" pitchFamily="34" charset="0"/>
                      </a:endParaRPr>
                    </a:p>
                  </a:txBody>
                  <a:tcPr marL="6091" marR="6091" marT="6091" marB="0" anchor="b"/>
                </a:tc>
                <a:tc gridSpan="2">
                  <a:txBody>
                    <a:bodyPr/>
                    <a:lstStyle/>
                    <a:p>
                      <a:pPr algn="r" fontAlgn="b"/>
                      <a:r>
                        <a:rPr lang="en-US" sz="1100" b="1" i="1" u="none" strike="noStrike" dirty="0" smtClean="0">
                          <a:solidFill>
                            <a:schemeClr val="tx1"/>
                          </a:solidFill>
                          <a:effectLst/>
                        </a:rPr>
                        <a:t>Estimated Property Value</a:t>
                      </a:r>
                      <a:endParaRPr lang="en-US" sz="1100" b="1" i="1" u="none" strike="noStrike" dirty="0">
                        <a:solidFill>
                          <a:schemeClr val="tx1"/>
                        </a:solidFill>
                        <a:effectLst/>
                        <a:latin typeface="Arial" panose="020B0604020202020204" pitchFamily="34" charset="0"/>
                      </a:endParaRPr>
                    </a:p>
                  </a:txBody>
                  <a:tcPr marL="6091" marR="6091" marT="6091" marB="0" anchor="b"/>
                </a:tc>
                <a:tc hMerge="1">
                  <a:txBody>
                    <a:bodyPr/>
                    <a:lstStyle/>
                    <a:p>
                      <a:pPr algn="l" fontAlgn="b"/>
                      <a:endParaRPr lang="en-US" sz="1100" b="1" i="0" u="none" strike="noStrike" dirty="0">
                        <a:solidFill>
                          <a:schemeClr val="accent6"/>
                        </a:solidFill>
                        <a:effectLst/>
                        <a:latin typeface="Arial" panose="020B0604020202020204" pitchFamily="34" charset="0"/>
                      </a:endParaRPr>
                    </a:p>
                  </a:txBody>
                  <a:tcPr marL="6091" marR="6091" marT="6091" marB="0" anchor="b"/>
                </a:tc>
                <a:tc>
                  <a:txBody>
                    <a:bodyPr/>
                    <a:lstStyle/>
                    <a:p>
                      <a:pPr algn="r" fontAlgn="b"/>
                      <a:r>
                        <a:rPr lang="en-US" sz="1100" b="1" i="1" u="none" strike="noStrike" dirty="0">
                          <a:solidFill>
                            <a:schemeClr val="tx1"/>
                          </a:solidFill>
                          <a:effectLst/>
                        </a:rPr>
                        <a:t>$10,548,557 </a:t>
                      </a:r>
                      <a:endParaRPr lang="en-US" sz="1100" b="1" i="1" u="none" strike="noStrike" dirty="0">
                        <a:solidFill>
                          <a:schemeClr val="tx1"/>
                        </a:solidFill>
                        <a:effectLst/>
                        <a:latin typeface="Arial" panose="020B0604020202020204" pitchFamily="34" charset="0"/>
                      </a:endParaRPr>
                    </a:p>
                  </a:txBody>
                  <a:tcPr marL="6091" marR="6091" marT="6091" marB="0" anchor="b"/>
                </a:tc>
                <a:tc>
                  <a:txBody>
                    <a:bodyPr/>
                    <a:lstStyle/>
                    <a:p>
                      <a:pPr algn="r"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6091" marR="6091" marT="6091" marB="0" anchor="b"/>
                </a:tc>
              </a:tr>
              <a:tr h="233363">
                <a:tc>
                  <a:txBody>
                    <a:bodyPr/>
                    <a:lstStyle/>
                    <a:p>
                      <a:pPr algn="l" fontAlgn="b"/>
                      <a:r>
                        <a:rPr lang="en-US" sz="1100" b="0" u="none" strike="noStrike" dirty="0">
                          <a:effectLst/>
                        </a:rPr>
                        <a:t>PV Factor</a:t>
                      </a:r>
                      <a:endParaRPr lang="en-US" sz="1100" b="0" i="0" u="none" strike="noStrike" dirty="0">
                        <a:solidFill>
                          <a:srgbClr val="000000"/>
                        </a:solidFill>
                        <a:effectLst/>
                        <a:latin typeface="Arial" panose="020B0604020202020204" pitchFamily="34" charset="0"/>
                      </a:endParaRPr>
                    </a:p>
                  </a:txBody>
                  <a:tcPr marL="6091" marR="6091" marT="6091" marB="0" anchor="b"/>
                </a:tc>
                <a:tc>
                  <a:txBody>
                    <a:bodyPr/>
                    <a:lstStyle/>
                    <a:p>
                      <a:pPr algn="r" fontAlgn="b"/>
                      <a:r>
                        <a:rPr lang="en-US" sz="1100" u="none" strike="noStrike" dirty="0">
                          <a:effectLst/>
                        </a:rPr>
                        <a:t>0.59345 </a:t>
                      </a:r>
                      <a:endParaRPr lang="en-US" sz="1100" b="0" i="0" u="none" strike="noStrike" dirty="0">
                        <a:solidFill>
                          <a:srgbClr val="000000"/>
                        </a:solidFill>
                        <a:effectLst/>
                        <a:latin typeface="Arial" panose="020B0604020202020204" pitchFamily="34" charset="0"/>
                      </a:endParaRPr>
                    </a:p>
                  </a:txBody>
                  <a:tcPr marL="6091" marR="6091" marT="6091" marB="0" anchor="b"/>
                </a:tc>
                <a:tc>
                  <a:txBody>
                    <a:bodyPr/>
                    <a:lstStyle/>
                    <a:p>
                      <a:pPr algn="r" fontAlgn="b"/>
                      <a:endParaRPr lang="en-US" sz="1100" b="0" i="0" u="none" strike="noStrike" dirty="0">
                        <a:solidFill>
                          <a:srgbClr val="000000"/>
                        </a:solidFill>
                        <a:effectLst/>
                        <a:latin typeface="Arial" panose="020B0604020202020204" pitchFamily="34" charset="0"/>
                      </a:endParaRPr>
                    </a:p>
                  </a:txBody>
                  <a:tcPr marL="6091" marR="6091" marT="6091" marB="0" anchor="b"/>
                </a:tc>
                <a:tc>
                  <a:txBody>
                    <a:bodyPr/>
                    <a:lstStyle/>
                    <a:p>
                      <a:pPr algn="l" fontAlgn="b"/>
                      <a:endParaRPr lang="en-US" sz="1100" b="0" i="0" u="none" strike="noStrike" dirty="0">
                        <a:solidFill>
                          <a:srgbClr val="000000"/>
                        </a:solidFill>
                        <a:effectLst/>
                        <a:latin typeface="Arial" panose="020B0604020202020204" pitchFamily="34" charset="0"/>
                      </a:endParaRPr>
                    </a:p>
                  </a:txBody>
                  <a:tcPr marL="6091" marR="6091" marT="6091" marB="0" anchor="b"/>
                </a:tc>
                <a:tc>
                  <a:txBody>
                    <a:bodyPr/>
                    <a:lstStyle/>
                    <a:p>
                      <a:pPr algn="l" fontAlgn="b"/>
                      <a:endParaRPr lang="en-US" sz="1100" b="0" i="0" u="none" strike="noStrike">
                        <a:solidFill>
                          <a:srgbClr val="000000"/>
                        </a:solidFill>
                        <a:effectLst/>
                        <a:latin typeface="Arial" panose="020B0604020202020204" pitchFamily="34" charset="0"/>
                      </a:endParaRPr>
                    </a:p>
                  </a:txBody>
                  <a:tcPr marL="6091" marR="6091" marT="6091" marB="0" anchor="b"/>
                </a:tc>
                <a:tc>
                  <a:txBody>
                    <a:bodyPr/>
                    <a:lstStyle/>
                    <a:p>
                      <a:pPr algn="r" fontAlgn="b"/>
                      <a:endParaRPr lang="en-US" sz="1100" b="1" i="0" u="none" strike="noStrike">
                        <a:solidFill>
                          <a:srgbClr val="993300"/>
                        </a:solidFill>
                        <a:effectLst/>
                        <a:latin typeface="Arial" panose="020B0604020202020204" pitchFamily="34" charset="0"/>
                      </a:endParaRPr>
                    </a:p>
                  </a:txBody>
                  <a:tcPr marL="6091" marR="6091" marT="6091" marB="0" anchor="b"/>
                </a:tc>
                <a:tc>
                  <a:txBody>
                    <a:bodyPr/>
                    <a:lstStyle/>
                    <a:p>
                      <a:pPr algn="r"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6091" marR="6091" marT="6091" marB="0" anchor="b"/>
                </a:tc>
              </a:tr>
              <a:tr h="233363">
                <a:tc>
                  <a:txBody>
                    <a:bodyPr/>
                    <a:lstStyle/>
                    <a:p>
                      <a:pPr algn="l" fontAlgn="b"/>
                      <a:r>
                        <a:rPr lang="en-US" sz="1100" b="1" i="1" u="none" strike="noStrike" dirty="0" smtClean="0">
                          <a:solidFill>
                            <a:schemeClr val="tx1"/>
                          </a:solidFill>
                          <a:effectLst/>
                        </a:rPr>
                        <a:t>PV Resale</a:t>
                      </a:r>
                      <a:endParaRPr lang="en-US" sz="1100" b="1" i="1" u="none" strike="noStrike" dirty="0">
                        <a:solidFill>
                          <a:schemeClr val="tx1"/>
                        </a:solidFill>
                        <a:effectLst/>
                        <a:latin typeface="Arial" panose="020B0604020202020204" pitchFamily="34" charset="0"/>
                      </a:endParaRPr>
                    </a:p>
                  </a:txBody>
                  <a:tcPr marL="6091" marR="6091" marT="6091" marB="0" anchor="b"/>
                </a:tc>
                <a:tc>
                  <a:txBody>
                    <a:bodyPr/>
                    <a:lstStyle/>
                    <a:p>
                      <a:pPr algn="r" fontAlgn="b"/>
                      <a:r>
                        <a:rPr lang="en-US" sz="1100" b="1" i="1" u="none" strike="noStrike" dirty="0">
                          <a:solidFill>
                            <a:schemeClr val="tx1"/>
                          </a:solidFill>
                          <a:effectLst/>
                        </a:rPr>
                        <a:t>$6,893,630 </a:t>
                      </a:r>
                      <a:endParaRPr lang="en-US" sz="1100" b="1" i="1" u="none" strike="noStrike" dirty="0">
                        <a:solidFill>
                          <a:schemeClr val="tx1"/>
                        </a:solidFill>
                        <a:effectLst/>
                        <a:latin typeface="Arial" panose="020B0604020202020204" pitchFamily="34" charset="0"/>
                      </a:endParaRPr>
                    </a:p>
                  </a:txBody>
                  <a:tcPr marL="6091" marR="6091" marT="6091" marB="0" anchor="b"/>
                </a:tc>
                <a:tc>
                  <a:txBody>
                    <a:bodyPr/>
                    <a:lstStyle/>
                    <a:p>
                      <a:pPr algn="r" fontAlgn="b"/>
                      <a:endParaRPr lang="en-US" sz="1100" b="1" i="1" u="none" strike="noStrike">
                        <a:solidFill>
                          <a:schemeClr val="tx1"/>
                        </a:solidFill>
                        <a:effectLst/>
                        <a:latin typeface="Calibri" panose="020F0502020204030204" pitchFamily="34" charset="0"/>
                      </a:endParaRPr>
                    </a:p>
                  </a:txBody>
                  <a:tcPr marL="6091" marR="6091" marT="6091" marB="0" anchor="b"/>
                </a:tc>
                <a:tc gridSpan="2">
                  <a:txBody>
                    <a:bodyPr/>
                    <a:lstStyle/>
                    <a:p>
                      <a:pPr algn="r" fontAlgn="b"/>
                      <a:r>
                        <a:rPr lang="en-US" sz="1100" b="1" i="1" u="none" strike="noStrike" dirty="0">
                          <a:solidFill>
                            <a:schemeClr val="tx1"/>
                          </a:solidFill>
                          <a:effectLst/>
                        </a:rPr>
                        <a:t>Implied Change in Value</a:t>
                      </a:r>
                      <a:endParaRPr lang="en-US" sz="1100" b="1" i="1" u="none" strike="noStrike" dirty="0">
                        <a:solidFill>
                          <a:schemeClr val="tx1"/>
                        </a:solidFill>
                        <a:effectLst/>
                        <a:latin typeface="Calibri" panose="020F0502020204030204" pitchFamily="34" charset="0"/>
                      </a:endParaRPr>
                    </a:p>
                  </a:txBody>
                  <a:tcPr marL="6091" marR="6091" marT="6091" marB="0" anchor="b"/>
                </a:tc>
                <a:tc hMerge="1">
                  <a:txBody>
                    <a:bodyPr/>
                    <a:lstStyle/>
                    <a:p>
                      <a:endParaRPr lang="en-US"/>
                    </a:p>
                  </a:txBody>
                  <a:tcPr/>
                </a:tc>
                <a:tc>
                  <a:txBody>
                    <a:bodyPr/>
                    <a:lstStyle/>
                    <a:p>
                      <a:pPr algn="r" fontAlgn="b"/>
                      <a:r>
                        <a:rPr lang="en-US" sz="1100" b="1" i="1" u="none" strike="noStrike" dirty="0">
                          <a:solidFill>
                            <a:schemeClr val="tx1"/>
                          </a:solidFill>
                          <a:effectLst/>
                        </a:rPr>
                        <a:t>15.92%</a:t>
                      </a:r>
                      <a:endParaRPr lang="en-US" sz="1100" b="1" i="1" u="none" strike="noStrike" dirty="0">
                        <a:solidFill>
                          <a:schemeClr val="tx1"/>
                        </a:solidFill>
                        <a:effectLst/>
                        <a:latin typeface="Arial" panose="020B0604020202020204" pitchFamily="34" charset="0"/>
                      </a:endParaRPr>
                    </a:p>
                  </a:txBody>
                  <a:tcPr marL="6091" marR="6091" marT="6091" marB="0" anchor="b"/>
                </a:tc>
                <a:tc>
                  <a:txBody>
                    <a:bodyPr/>
                    <a:lstStyle/>
                    <a:p>
                      <a:pPr algn="r" fontAlgn="b"/>
                      <a:r>
                        <a:rPr lang="en-US" sz="1100" b="1" i="1" u="none" strike="noStrike" dirty="0">
                          <a:solidFill>
                            <a:schemeClr val="tx1"/>
                          </a:solidFill>
                          <a:effectLst/>
                        </a:rPr>
                        <a:t> </a:t>
                      </a:r>
                      <a:endParaRPr lang="en-US" sz="1100" b="1" i="1" u="none" strike="noStrike" dirty="0">
                        <a:solidFill>
                          <a:schemeClr val="tx1"/>
                        </a:solidFill>
                        <a:effectLst/>
                        <a:latin typeface="Calibri" panose="020F0502020204030204" pitchFamily="34" charset="0"/>
                      </a:endParaRPr>
                    </a:p>
                  </a:txBody>
                  <a:tcPr marL="6091" marR="6091" marT="6091" marB="0" anchor="b"/>
                </a:tc>
              </a:tr>
            </a:tbl>
          </a:graphicData>
        </a:graphic>
      </p:graphicFrame>
      <p:sp>
        <p:nvSpPr>
          <p:cNvPr id="4" name="Slide Number Placeholder 3"/>
          <p:cNvSpPr>
            <a:spLocks noGrp="1"/>
          </p:cNvSpPr>
          <p:nvPr>
            <p:ph type="sldNum" sz="quarter" idx="12"/>
          </p:nvPr>
        </p:nvSpPr>
        <p:spPr/>
        <p:txBody>
          <a:bodyPr/>
          <a:lstStyle/>
          <a:p>
            <a:fld id="{DADC8EEC-0F65-4AB5-AC6A-D573071F06AF}" type="slidenum">
              <a:rPr lang="en-US" smtClean="0"/>
              <a:pPr/>
              <a:t>61</a:t>
            </a:fld>
            <a:endParaRPr lang="en-US" dirty="0"/>
          </a:p>
        </p:txBody>
      </p:sp>
    </p:spTree>
    <p:extLst>
      <p:ext uri="{BB962C8B-B14F-4D97-AF65-F5344CB8AC3E}">
        <p14:creationId xmlns:p14="http://schemas.microsoft.com/office/powerpoint/2010/main" val="3571278400"/>
      </p:ext>
    </p:extLst>
  </p:cSld>
  <p:clrMapOvr>
    <a:masterClrMapping/>
  </p:clrMapOvr>
  <p:timing>
    <p:tnLst>
      <p:par>
        <p:cTn xmlns:p14="http://schemas.microsoft.com/office/powerpoint/2010/mai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dirty="0" smtClean="0"/>
              <a:t>Next:</a:t>
            </a:r>
            <a:endParaRPr lang="fr-FR" sz="4400" dirty="0"/>
          </a:p>
        </p:txBody>
      </p:sp>
      <p:sp>
        <p:nvSpPr>
          <p:cNvPr id="3" name="Text Placeholder 2"/>
          <p:cNvSpPr>
            <a:spLocks noGrp="1"/>
          </p:cNvSpPr>
          <p:nvPr>
            <p:ph type="body" idx="1"/>
          </p:nvPr>
        </p:nvSpPr>
        <p:spPr>
          <a:xfrm>
            <a:off x="6108192" y="2402237"/>
            <a:ext cx="5687568" cy="2187226"/>
          </a:xfrm>
        </p:spPr>
        <p:txBody>
          <a:bodyPr>
            <a:normAutofit/>
          </a:bodyPr>
          <a:lstStyle/>
          <a:p>
            <a:pPr>
              <a:lnSpc>
                <a:spcPct val="100000"/>
              </a:lnSpc>
              <a:spcBef>
                <a:spcPts val="0"/>
              </a:spcBef>
            </a:pPr>
            <a:r>
              <a:rPr lang="en-US" sz="4400" dirty="0" smtClean="0"/>
              <a:t>Investment and Risk Analysis</a:t>
            </a:r>
            <a:endParaRPr lang="fr-FR" sz="4400" dirty="0"/>
          </a:p>
        </p:txBody>
      </p:sp>
      <p:sp>
        <p:nvSpPr>
          <p:cNvPr id="4" name="Slide Number Placeholder 3"/>
          <p:cNvSpPr>
            <a:spLocks noGrp="1"/>
          </p:cNvSpPr>
          <p:nvPr>
            <p:ph type="sldNum" sz="quarter" idx="12"/>
          </p:nvPr>
        </p:nvSpPr>
        <p:spPr/>
        <p:txBody>
          <a:bodyPr/>
          <a:lstStyle/>
          <a:p>
            <a:fld id="{9860EDB8-5305-433F-BE41-D7A86D811DB3}" type="slidenum">
              <a:rPr lang="en-US" smtClean="0"/>
              <a:t>62</a:t>
            </a:fld>
            <a:endParaRPr lang="en-US" dirty="0"/>
          </a:p>
        </p:txBody>
      </p:sp>
    </p:spTree>
    <p:extLst>
      <p:ext uri="{BB962C8B-B14F-4D97-AF65-F5344CB8AC3E}">
        <p14:creationId xmlns:p14="http://schemas.microsoft.com/office/powerpoint/2010/main" val="3472363079"/>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4" name="Slide Number Placeholder 3"/>
          <p:cNvSpPr>
            <a:spLocks noGrp="1"/>
          </p:cNvSpPr>
          <p:nvPr>
            <p:ph type="sldNum" sz="quarter" idx="12"/>
          </p:nvPr>
        </p:nvSpPr>
        <p:spPr/>
        <p:txBody>
          <a:bodyPr/>
          <a:lstStyle/>
          <a:p>
            <a:fld id="{9860EDB8-5305-433F-BE41-D7A86D811DB3}" type="slidenum">
              <a:rPr lang="en-US" smtClean="0"/>
              <a:t>7</a:t>
            </a:fld>
            <a:endParaRPr lang="en-US"/>
          </a:p>
        </p:txBody>
      </p:sp>
      <p:graphicFrame>
        <p:nvGraphicFramePr>
          <p:cNvPr id="5" name="Object 4"/>
          <p:cNvGraphicFramePr>
            <a:graphicFrameLocks noChangeAspect="1"/>
          </p:cNvGraphicFramePr>
          <p:nvPr>
            <p:extLst>
              <p:ext uri="{D42A27DB-BD31-4B8C-83A1-F6EECF244321}">
                <p14:modId xmlns:p14="http://schemas.microsoft.com/office/powerpoint/2010/main" val="1995256706"/>
              </p:ext>
            </p:extLst>
          </p:nvPr>
        </p:nvGraphicFramePr>
        <p:xfrm>
          <a:off x="2907597" y="2205319"/>
          <a:ext cx="6143039" cy="3509590"/>
        </p:xfrm>
        <a:graphic>
          <a:graphicData uri="http://schemas.openxmlformats.org/presentationml/2006/ole">
            <mc:AlternateContent xmlns:mc="http://schemas.openxmlformats.org/markup-compatibility/2006">
              <mc:Choice xmlns:v="urn:schemas-microsoft-com:vml" Requires="v">
                <p:oleObj spid="_x0000_s12353" name="Worksheet" r:id="rId4" imgW="3381279" imgH="1933534" progId="Excel.Sheet.12">
                  <p:embed/>
                </p:oleObj>
              </mc:Choice>
              <mc:Fallback>
                <p:oleObj name="Worksheet" r:id="rId4" imgW="3381279" imgH="1933534" progId="Excel.Sheet.12">
                  <p:embed/>
                  <p:pic>
                    <p:nvPicPr>
                      <p:cNvPr id="0" name=""/>
                      <p:cNvPicPr/>
                      <p:nvPr/>
                    </p:nvPicPr>
                    <p:blipFill>
                      <a:blip r:embed="rId5"/>
                      <a:stretch>
                        <a:fillRect/>
                      </a:stretch>
                    </p:blipFill>
                    <p:spPr>
                      <a:xfrm>
                        <a:off x="2907597" y="2205319"/>
                        <a:ext cx="6143039" cy="3509590"/>
                      </a:xfrm>
                      <a:prstGeom prst="rect">
                        <a:avLst/>
                      </a:prstGeom>
                    </p:spPr>
                  </p:pic>
                </p:oleObj>
              </mc:Fallback>
            </mc:AlternateContent>
          </a:graphicData>
        </a:graphic>
      </p:graphicFrame>
    </p:spTree>
    <p:extLst>
      <p:ext uri="{BB962C8B-B14F-4D97-AF65-F5344CB8AC3E}">
        <p14:creationId xmlns:p14="http://schemas.microsoft.com/office/powerpoint/2010/main" val="2816026818"/>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Market Value?</a:t>
            </a:r>
            <a:endParaRPr lang="en-US" dirty="0"/>
          </a:p>
        </p:txBody>
      </p:sp>
      <p:sp>
        <p:nvSpPr>
          <p:cNvPr id="3" name="Content Placeholder 2"/>
          <p:cNvSpPr>
            <a:spLocks noGrp="1"/>
          </p:cNvSpPr>
          <p:nvPr>
            <p:ph idx="1"/>
          </p:nvPr>
        </p:nvSpPr>
        <p:spPr/>
        <p:txBody>
          <a:bodyPr>
            <a:normAutofit/>
          </a:bodyPr>
          <a:lstStyle/>
          <a:p>
            <a:pPr>
              <a:defRPr/>
            </a:pPr>
            <a:r>
              <a:rPr lang="en-US" dirty="0" smtClean="0"/>
              <a:t>Market </a:t>
            </a:r>
            <a:r>
              <a:rPr lang="en-US" dirty="0"/>
              <a:t>value refers to how much a property is </a:t>
            </a:r>
            <a:r>
              <a:rPr lang="en-US" b="1" i="1" dirty="0"/>
              <a:t>worth to the marginal investor</a:t>
            </a:r>
            <a:r>
              <a:rPr lang="en-US" dirty="0"/>
              <a:t> </a:t>
            </a:r>
            <a:r>
              <a:rPr lang="en-US" dirty="0" smtClean="0"/>
              <a:t>group.</a:t>
            </a:r>
          </a:p>
          <a:p>
            <a:pPr>
              <a:defRPr/>
            </a:pPr>
            <a:r>
              <a:rPr lang="en-US" dirty="0" smtClean="0"/>
              <a:t>Market </a:t>
            </a:r>
            <a:r>
              <a:rPr lang="en-US" dirty="0"/>
              <a:t>value is </a:t>
            </a:r>
            <a:r>
              <a:rPr lang="en-US" b="1" i="1" dirty="0"/>
              <a:t>not defined with respect to a specific buyer </a:t>
            </a:r>
            <a:r>
              <a:rPr lang="en-US" dirty="0"/>
              <a:t>and therefore does not consider any potential buyer’s personal </a:t>
            </a:r>
            <a:r>
              <a:rPr lang="en-US" dirty="0" smtClean="0"/>
              <a:t>circumstances.</a:t>
            </a:r>
          </a:p>
          <a:p>
            <a:pPr>
              <a:defRPr/>
            </a:pPr>
            <a:r>
              <a:rPr lang="en-US" dirty="0" smtClean="0"/>
              <a:t>Market </a:t>
            </a:r>
            <a:r>
              <a:rPr lang="en-US" dirty="0"/>
              <a:t>value is </a:t>
            </a:r>
            <a:r>
              <a:rPr lang="en-US" b="1" i="1" dirty="0"/>
              <a:t>based</a:t>
            </a:r>
            <a:r>
              <a:rPr lang="en-US" dirty="0"/>
              <a:t> on expected future </a:t>
            </a:r>
            <a:r>
              <a:rPr lang="en-US" b="1" i="1" dirty="0"/>
              <a:t>before-tax cash flows </a:t>
            </a:r>
            <a:r>
              <a:rPr lang="en-US" dirty="0"/>
              <a:t>(i.e., NOI).</a:t>
            </a:r>
          </a:p>
          <a:p>
            <a:pPr marL="800100" lvl="1" indent="-342900">
              <a:defRPr/>
            </a:pPr>
            <a:r>
              <a:rPr lang="en-US" sz="2200" dirty="0"/>
              <a:t>Remember, NOIs are property level cash flows, the earnings that will be split between the equity owner (i.e., the buyer of the property) and the providers of the remaining </a:t>
            </a:r>
            <a:r>
              <a:rPr lang="en-US" sz="2200" dirty="0" smtClean="0"/>
              <a:t>financing.</a:t>
            </a:r>
          </a:p>
          <a:p>
            <a:pPr marL="457200">
              <a:defRPr/>
            </a:pPr>
            <a:r>
              <a:rPr lang="en-US" dirty="0" smtClean="0"/>
              <a:t>The </a:t>
            </a:r>
            <a:r>
              <a:rPr lang="en-US" dirty="0"/>
              <a:t>(market) value of real estate is generally derived through appraisal</a:t>
            </a:r>
            <a:r>
              <a:rPr lang="en-US" dirty="0" smtClean="0"/>
              <a:t>.</a:t>
            </a:r>
            <a:endParaRPr lang="en-US" dirty="0"/>
          </a:p>
        </p:txBody>
      </p:sp>
      <p:sp>
        <p:nvSpPr>
          <p:cNvPr id="4" name="Slide Number Placeholder 3"/>
          <p:cNvSpPr>
            <a:spLocks noGrp="1"/>
          </p:cNvSpPr>
          <p:nvPr>
            <p:ph type="sldNum" sz="quarter" idx="12"/>
          </p:nvPr>
        </p:nvSpPr>
        <p:spPr/>
        <p:txBody>
          <a:bodyPr/>
          <a:lstStyle/>
          <a:p>
            <a:fld id="{9860EDB8-5305-433F-BE41-D7A86D811DB3}" type="slidenum">
              <a:rPr lang="en-US" smtClean="0"/>
              <a:t>8</a:t>
            </a:fld>
            <a:endParaRPr lang="en-US"/>
          </a:p>
        </p:txBody>
      </p:sp>
    </p:spTree>
    <p:extLst>
      <p:ext uri="{BB962C8B-B14F-4D97-AF65-F5344CB8AC3E}">
        <p14:creationId xmlns:p14="http://schemas.microsoft.com/office/powerpoint/2010/main" val="4180152470"/>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Investment Value?</a:t>
            </a:r>
            <a:endParaRPr lang="en-US" dirty="0"/>
          </a:p>
        </p:txBody>
      </p:sp>
      <p:sp>
        <p:nvSpPr>
          <p:cNvPr id="3" name="Content Placeholder 2"/>
          <p:cNvSpPr>
            <a:spLocks noGrp="1"/>
          </p:cNvSpPr>
          <p:nvPr>
            <p:ph idx="1"/>
          </p:nvPr>
        </p:nvSpPr>
        <p:spPr/>
        <p:txBody>
          <a:bodyPr/>
          <a:lstStyle/>
          <a:p>
            <a:pPr>
              <a:spcBef>
                <a:spcPts val="1200"/>
              </a:spcBef>
              <a:defRPr/>
            </a:pPr>
            <a:r>
              <a:rPr lang="en-US" dirty="0"/>
              <a:t>Investment value refers to </a:t>
            </a:r>
            <a:r>
              <a:rPr lang="en-US" b="1" i="1" dirty="0"/>
              <a:t>how much a property is worth to </a:t>
            </a:r>
            <a:r>
              <a:rPr lang="en-US" dirty="0"/>
              <a:t>someone as an </a:t>
            </a:r>
            <a:r>
              <a:rPr lang="en-US" b="1" i="1" dirty="0"/>
              <a:t>investor</a:t>
            </a:r>
            <a:r>
              <a:rPr lang="en-US" dirty="0"/>
              <a:t> – more to come later.</a:t>
            </a:r>
          </a:p>
          <a:p>
            <a:pPr>
              <a:spcBef>
                <a:spcPts val="1200"/>
              </a:spcBef>
              <a:defRPr/>
            </a:pPr>
            <a:r>
              <a:rPr lang="en-US" dirty="0"/>
              <a:t>Investment value is defined with respect to a </a:t>
            </a:r>
            <a:r>
              <a:rPr lang="en-US" b="1" i="1" dirty="0"/>
              <a:t>specific owner</a:t>
            </a:r>
            <a:r>
              <a:rPr lang="en-US" dirty="0"/>
              <a:t>, given his specific characteristics.</a:t>
            </a:r>
          </a:p>
          <a:p>
            <a:pPr>
              <a:spcBef>
                <a:spcPts val="1200"/>
              </a:spcBef>
              <a:defRPr/>
            </a:pPr>
            <a:r>
              <a:rPr lang="en-US" dirty="0"/>
              <a:t>Investment value is derived for a specific holding of the asset and integrates the investor’s competitive advantage in owning and operating the asset.</a:t>
            </a:r>
          </a:p>
          <a:p>
            <a:pPr>
              <a:spcBef>
                <a:spcPts val="1200"/>
              </a:spcBef>
              <a:defRPr/>
            </a:pPr>
            <a:r>
              <a:rPr lang="en-US" dirty="0"/>
              <a:t>Unlike market value, investment value is based on expected future </a:t>
            </a:r>
            <a:r>
              <a:rPr lang="en-US" b="1" i="1" dirty="0"/>
              <a:t>net after-tax cash flows </a:t>
            </a:r>
            <a:r>
              <a:rPr lang="en-US" dirty="0"/>
              <a:t>from the asset to that particular investor.</a:t>
            </a:r>
          </a:p>
          <a:p>
            <a:pPr>
              <a:spcBef>
                <a:spcPts val="1200"/>
              </a:spcBef>
            </a:pPr>
            <a:endParaRPr lang="en-US" dirty="0"/>
          </a:p>
        </p:txBody>
      </p:sp>
      <p:sp>
        <p:nvSpPr>
          <p:cNvPr id="4" name="Slide Number Placeholder 3"/>
          <p:cNvSpPr>
            <a:spLocks noGrp="1"/>
          </p:cNvSpPr>
          <p:nvPr>
            <p:ph type="sldNum" sz="quarter" idx="12"/>
          </p:nvPr>
        </p:nvSpPr>
        <p:spPr/>
        <p:txBody>
          <a:bodyPr/>
          <a:lstStyle/>
          <a:p>
            <a:fld id="{9860EDB8-5305-433F-BE41-D7A86D811DB3}" type="slidenum">
              <a:rPr lang="en-US" smtClean="0"/>
              <a:t>9</a:t>
            </a:fld>
            <a:endParaRPr lang="en-US"/>
          </a:p>
        </p:txBody>
      </p:sp>
    </p:spTree>
    <p:extLst>
      <p:ext uri="{BB962C8B-B14F-4D97-AF65-F5344CB8AC3E}">
        <p14:creationId xmlns:p14="http://schemas.microsoft.com/office/powerpoint/2010/main" val="3348573663"/>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WelcomeDoc">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Segoe UI">
      <a:majorFont>
        <a:latin typeface="Segoe UI Light"/>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Presentation1" id="{7BC4796A-9872-4AA6-868A-E1A52DAE5C9B}" vid="{226865FD-68E7-4897-9C2B-9A00B6BC8CA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9A4849AD-65CA-4CDD-87B0-7F56EA6DF72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Welcome to PowerPoint</Template>
  <TotalTime>0</TotalTime>
  <Words>5244</Words>
  <Application>Microsoft Macintosh PowerPoint</Application>
  <PresentationFormat>Custom</PresentationFormat>
  <Paragraphs>752</Paragraphs>
  <Slides>62</Slides>
  <Notes>3</Notes>
  <HiddenSlides>0</HiddenSlides>
  <MMClips>0</MMClips>
  <ScaleCrop>false</ScaleCrop>
  <HeadingPairs>
    <vt:vector size="6" baseType="variant">
      <vt:variant>
        <vt:lpstr>Theme</vt:lpstr>
      </vt:variant>
      <vt:variant>
        <vt:i4>1</vt:i4>
      </vt:variant>
      <vt:variant>
        <vt:lpstr>Embedded OLE Servers</vt:lpstr>
      </vt:variant>
      <vt:variant>
        <vt:i4>3</vt:i4>
      </vt:variant>
      <vt:variant>
        <vt:lpstr>Slide Titles</vt:lpstr>
      </vt:variant>
      <vt:variant>
        <vt:i4>62</vt:i4>
      </vt:variant>
    </vt:vector>
  </HeadingPairs>
  <TitlesOfParts>
    <vt:vector size="66" baseType="lpstr">
      <vt:lpstr>WelcomeDoc</vt:lpstr>
      <vt:lpstr>Worksheet</vt:lpstr>
      <vt:lpstr>Bitmap Image</vt:lpstr>
      <vt:lpstr>Equation</vt:lpstr>
      <vt:lpstr>REAL ESTATE 410  Valuation Income Properties</vt:lpstr>
      <vt:lpstr>Topics</vt:lpstr>
      <vt:lpstr>Introduction</vt:lpstr>
      <vt:lpstr>What is Market Value?</vt:lpstr>
      <vt:lpstr>What is Market Value?</vt:lpstr>
      <vt:lpstr>What is Market Value?</vt:lpstr>
      <vt:lpstr>Example</vt:lpstr>
      <vt:lpstr>What is Market Value?</vt:lpstr>
      <vt:lpstr>What is Investment Value?</vt:lpstr>
      <vt:lpstr>Market vs. Investment Values</vt:lpstr>
      <vt:lpstr>Appraisal Process</vt:lpstr>
      <vt:lpstr>Appraisal Process</vt:lpstr>
      <vt:lpstr>Cost Approach</vt:lpstr>
      <vt:lpstr>Cost Approach</vt:lpstr>
      <vt:lpstr>Sales Comparison</vt:lpstr>
      <vt:lpstr>Sales Comparison</vt:lpstr>
      <vt:lpstr>Sales Comparison</vt:lpstr>
      <vt:lpstr>Income Approach</vt:lpstr>
      <vt:lpstr>Income Approach</vt:lpstr>
      <vt:lpstr>GIM Method</vt:lpstr>
      <vt:lpstr>GIM Method</vt:lpstr>
      <vt:lpstr>GIM Method</vt:lpstr>
      <vt:lpstr>Direct Capitalization Method</vt:lpstr>
      <vt:lpstr>Direct Capitalization Method</vt:lpstr>
      <vt:lpstr>Direct Capitalization Method</vt:lpstr>
      <vt:lpstr>Dangers of Direct Capitalization</vt:lpstr>
      <vt:lpstr>Determining Cap Rates</vt:lpstr>
      <vt:lpstr>Cap Rate and Cost of Capital</vt:lpstr>
      <vt:lpstr>Cap Rate and Cost of Capital</vt:lpstr>
      <vt:lpstr>Cap Rate and Cost of Capital</vt:lpstr>
      <vt:lpstr>Market Conditions and Cap Rates</vt:lpstr>
      <vt:lpstr>Property Age and Cap Rates</vt:lpstr>
      <vt:lpstr>Summary of Influences on Cap Rates</vt:lpstr>
      <vt:lpstr>Cap Rate Spreads</vt:lpstr>
      <vt:lpstr>Discounted Cash Flow Method</vt:lpstr>
      <vt:lpstr>DCF Method</vt:lpstr>
      <vt:lpstr>DCF Method</vt:lpstr>
      <vt:lpstr>DCF Method</vt:lpstr>
      <vt:lpstr>DCF Method</vt:lpstr>
      <vt:lpstr>DCF – Reversion Cash Flow</vt:lpstr>
      <vt:lpstr>DCF – Reversion Cash Flow</vt:lpstr>
      <vt:lpstr>DCF Example 1</vt:lpstr>
      <vt:lpstr>DCF Example 1</vt:lpstr>
      <vt:lpstr>DCF Example 2</vt:lpstr>
      <vt:lpstr>DCF Example 2</vt:lpstr>
      <vt:lpstr>DCF Example 2</vt:lpstr>
      <vt:lpstr>DCF Example 3</vt:lpstr>
      <vt:lpstr>DCF Example 3</vt:lpstr>
      <vt:lpstr>DCF Example 3</vt:lpstr>
      <vt:lpstr>DCF as Appraisal Method</vt:lpstr>
      <vt:lpstr>DCF as Appraisal Method</vt:lpstr>
      <vt:lpstr>Common Mistakes in DCF</vt:lpstr>
      <vt:lpstr>Common Mistakes in DCF</vt:lpstr>
      <vt:lpstr>Mortgage – Equity Capitalization</vt:lpstr>
      <vt:lpstr>Mortgage – Equity Capitalization</vt:lpstr>
      <vt:lpstr>Determining Discount Rates</vt:lpstr>
      <vt:lpstr>Determining Discount Rates</vt:lpstr>
      <vt:lpstr>Case Study: Oakwood Apartments</vt:lpstr>
      <vt:lpstr>Oakwood Apartments</vt:lpstr>
      <vt:lpstr>Oakwood Apartments</vt:lpstr>
      <vt:lpstr>Oakwood Apartments</vt:lpstr>
      <vt:lpstr>Next:</vt:lpstr>
    </vt:vector>
  </TitlesOfParts>
  <Manager/>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2014-12-02T22:51:08Z</dcterms:created>
  <dcterms:modified xsi:type="dcterms:W3CDTF">2017-04-18T00:28:33Z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TC029239449991</vt:lpwstr>
  </property>
</Properties>
</file>