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6"/>
  </p:notesMasterIdLst>
  <p:sldIdLst>
    <p:sldId id="258" r:id="rId3"/>
    <p:sldId id="260" r:id="rId4"/>
    <p:sldId id="305" r:id="rId5"/>
    <p:sldId id="306" r:id="rId6"/>
    <p:sldId id="302" r:id="rId7"/>
    <p:sldId id="264" r:id="rId8"/>
    <p:sldId id="307" r:id="rId9"/>
    <p:sldId id="303" r:id="rId10"/>
    <p:sldId id="266" r:id="rId11"/>
    <p:sldId id="267" r:id="rId12"/>
    <p:sldId id="268" r:id="rId13"/>
    <p:sldId id="269" r:id="rId14"/>
    <p:sldId id="270" r:id="rId15"/>
    <p:sldId id="271" r:id="rId16"/>
    <p:sldId id="272" r:id="rId17"/>
    <p:sldId id="273" r:id="rId18"/>
    <p:sldId id="274" r:id="rId19"/>
    <p:sldId id="275" r:id="rId20"/>
    <p:sldId id="310" r:id="rId21"/>
    <p:sldId id="277" r:id="rId22"/>
    <p:sldId id="278" r:id="rId23"/>
    <p:sldId id="279" r:id="rId24"/>
    <p:sldId id="280" r:id="rId25"/>
    <p:sldId id="281" r:id="rId26"/>
    <p:sldId id="282" r:id="rId27"/>
    <p:sldId id="283" r:id="rId28"/>
    <p:sldId id="284" r:id="rId29"/>
    <p:sldId id="286" r:id="rId30"/>
    <p:sldId id="287" r:id="rId31"/>
    <p:sldId id="311"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4"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462F"/>
    <a:srgbClr val="FF66FF"/>
    <a:srgbClr val="D2B4A6"/>
    <a:srgbClr val="734F29"/>
    <a:srgbClr val="D24726"/>
    <a:srgbClr val="AEB785"/>
    <a:srgbClr val="EFD5A2"/>
    <a:srgbClr val="3B3026"/>
    <a:srgbClr val="ECE1CA"/>
    <a:srgbClr val="7955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280" autoAdjust="0"/>
  </p:normalViewPr>
  <p:slideViewPr>
    <p:cSldViewPr snapToGrid="0">
      <p:cViewPr varScale="1">
        <p:scale>
          <a:sx n="167" d="100"/>
          <a:sy n="167" d="100"/>
        </p:scale>
        <p:origin x="-112" y="-584"/>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17658"/>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interSettings" Target="printerSettings/printerSettings1.bin"/><Relationship Id="rId48" Type="http://schemas.openxmlformats.org/officeDocument/2006/relationships/commentAuthors" Target="commentAuthors.xml"/><Relationship Id="rId49" Type="http://schemas.openxmlformats.org/officeDocument/2006/relationships/presProps" Target="presProp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3/28/17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533319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CFD2A2E-7A61-4B40-B27F-2FC0ABCF5FB5}" type="slidenum">
              <a:rPr lang="en-US">
                <a:latin typeface="Arial" panose="020B0604020202020204" pitchFamily="34" charset="0"/>
              </a:rPr>
              <a:pPr/>
              <a:t>20</a:t>
            </a:fld>
            <a:endParaRPr lang="en-US">
              <a:latin typeface="Arial" panose="020B0604020202020204" pitchFamily="34"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1915951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E8A3E55-7E53-4705-B892-B67CC1385A10}" type="slidenum">
              <a:rPr lang="en-US">
                <a:latin typeface="Arial" panose="020B0604020202020204" pitchFamily="34" charset="0"/>
              </a:rPr>
              <a:pPr/>
              <a:t>21</a:t>
            </a:fld>
            <a:endParaRPr lang="en-US">
              <a:latin typeface="Arial" panose="020B0604020202020204" pitchFamily="34"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18700011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838FCB2-8F01-4691-BD0F-C9FFD1F18E68}" type="slidenum">
              <a:rPr lang="en-US">
                <a:latin typeface="Arial" panose="020B0604020202020204" pitchFamily="34" charset="0"/>
              </a:rPr>
              <a:pPr/>
              <a:t>22</a:t>
            </a:fld>
            <a:endParaRPr lang="en-US">
              <a:latin typeface="Arial" panose="020B0604020202020204" pitchFamily="34"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29146335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AE8DBF6-AB81-4089-BB96-694E8037C202}" type="slidenum">
              <a:rPr lang="en-US">
                <a:latin typeface="Arial" panose="020B0604020202020204" pitchFamily="34" charset="0"/>
              </a:rPr>
              <a:pPr/>
              <a:t>23</a:t>
            </a:fld>
            <a:endParaRPr lang="en-US">
              <a:latin typeface="Arial" panose="020B0604020202020204" pitchFamily="34"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24860907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91DFBC1-0FE4-49D9-8A21-AD6FDDC1EAEB}" type="slidenum">
              <a:rPr lang="en-US">
                <a:latin typeface="Arial" panose="020B0604020202020204" pitchFamily="34" charset="0"/>
              </a:rPr>
              <a:pPr/>
              <a:t>24</a:t>
            </a:fld>
            <a:endParaRPr lang="en-US">
              <a:latin typeface="Arial" panose="020B0604020202020204" pitchFamily="34"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29244867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E33F1C4-49FC-4BE6-92AC-65316B7FDF67}" type="slidenum">
              <a:rPr lang="en-US">
                <a:latin typeface="Arial" panose="020B0604020202020204" pitchFamily="34" charset="0"/>
              </a:rPr>
              <a:pPr/>
              <a:t>25</a:t>
            </a:fld>
            <a:endParaRPr lang="en-US">
              <a:latin typeface="Arial" panose="020B0604020202020204" pitchFamily="34" charset="0"/>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Arial" panose="020B0604020202020204" pitchFamily="34" charset="0"/>
              </a:rPr>
              <a:t>The IO tranche is often used to support the other tranches – The IO tranche is then the bottom tranche.</a:t>
            </a:r>
          </a:p>
        </p:txBody>
      </p:sp>
    </p:spTree>
    <p:extLst>
      <p:ext uri="{BB962C8B-B14F-4D97-AF65-F5344CB8AC3E}">
        <p14:creationId xmlns:p14="http://schemas.microsoft.com/office/powerpoint/2010/main" val="41192228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F6AFEAB-CD5F-4775-9E41-CE6BCC45FA74}" type="slidenum">
              <a:rPr lang="en-US">
                <a:latin typeface="Arial" panose="020B0604020202020204" pitchFamily="34" charset="0"/>
              </a:rPr>
              <a:pPr/>
              <a:t>26</a:t>
            </a:fld>
            <a:endParaRPr lang="en-US">
              <a:latin typeface="Arial" panose="020B0604020202020204" pitchFamily="34"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panose="020B0604020202020204" pitchFamily="34" charset="0"/>
              </a:rPr>
              <a:t>Tranche A: Senior tranche</a:t>
            </a:r>
          </a:p>
          <a:p>
            <a:pPr eaLnBrk="1" hangingPunct="1"/>
            <a:r>
              <a:rPr lang="en-US" dirty="0" smtClean="0">
                <a:latin typeface="Arial" panose="020B0604020202020204" pitchFamily="34" charset="0"/>
              </a:rPr>
              <a:t>Tranche B: Mezzanine tranche</a:t>
            </a:r>
          </a:p>
          <a:p>
            <a:pPr eaLnBrk="1" hangingPunct="1"/>
            <a:r>
              <a:rPr lang="en-US" dirty="0" smtClean="0">
                <a:latin typeface="Arial" panose="020B0604020202020204" pitchFamily="34" charset="0"/>
              </a:rPr>
              <a:t>Tranche C: Junior tranche</a:t>
            </a:r>
          </a:p>
          <a:p>
            <a:pPr eaLnBrk="1" hangingPunct="1"/>
            <a:r>
              <a:rPr lang="en-US" dirty="0" smtClean="0">
                <a:latin typeface="Arial" panose="020B0604020202020204" pitchFamily="34" charset="0"/>
              </a:rPr>
              <a:t>IO tranche: lowest tranche</a:t>
            </a:r>
          </a:p>
        </p:txBody>
      </p:sp>
    </p:spTree>
    <p:extLst>
      <p:ext uri="{BB962C8B-B14F-4D97-AF65-F5344CB8AC3E}">
        <p14:creationId xmlns:p14="http://schemas.microsoft.com/office/powerpoint/2010/main" val="34964501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F4534C5-12C9-4765-BEE1-8AABDE09D87E}" type="slidenum">
              <a:rPr lang="en-US">
                <a:latin typeface="Arial" panose="020B0604020202020204" pitchFamily="34" charset="0"/>
              </a:rPr>
              <a:pPr/>
              <a:t>27</a:t>
            </a:fld>
            <a:endParaRPr lang="en-US">
              <a:latin typeface="Arial" panose="020B0604020202020204" pitchFamily="34"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22453074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635BDAA-9A28-465F-B3B4-46B409F4CF2F}" type="slidenum">
              <a:rPr lang="en-US">
                <a:latin typeface="Arial" panose="020B0604020202020204" pitchFamily="34" charset="0"/>
              </a:rPr>
              <a:pPr/>
              <a:t>28</a:t>
            </a:fld>
            <a:endParaRPr lang="en-US">
              <a:latin typeface="Arial" panose="020B0604020202020204" pitchFamily="34" charset="0"/>
            </a:endParaRP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456756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A1AA483-FE50-499E-87B0-2274D284A92D}" type="slidenum">
              <a:rPr lang="en-US">
                <a:latin typeface="Arial" panose="020B0604020202020204" pitchFamily="34" charset="0"/>
              </a:rPr>
              <a:pPr/>
              <a:t>29</a:t>
            </a:fld>
            <a:endParaRPr lang="en-US">
              <a:latin typeface="Arial" panose="020B0604020202020204" pitchFamily="34" charset="0"/>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683470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0C2A7FA-71DF-45D2-B3C7-47B1D5FC5110}" type="slidenum">
              <a:rPr lang="en-US">
                <a:latin typeface="Arial" panose="020B0604020202020204" pitchFamily="34" charset="0"/>
              </a:rPr>
              <a:pPr/>
              <a:t>10</a:t>
            </a:fld>
            <a:endParaRPr lang="en-US">
              <a:latin typeface="Arial" panose="020B0604020202020204" pitchFamily="34"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11814807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5BA28B2-E6DC-45D0-B3F4-0D8B6BD31118}" type="slidenum">
              <a:rPr lang="en-US">
                <a:latin typeface="Arial" panose="020B0604020202020204" pitchFamily="34" charset="0"/>
              </a:rPr>
              <a:pPr/>
              <a:t>33</a:t>
            </a:fld>
            <a:endParaRPr lang="en-US">
              <a:latin typeface="Arial" panose="020B0604020202020204" pitchFamily="34" charset="0"/>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27592135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D56F9C0-1CCA-45A0-8283-AFB430FFFD53}" type="slidenum">
              <a:rPr lang="en-US">
                <a:latin typeface="Arial" panose="020B0604020202020204" pitchFamily="34" charset="0"/>
              </a:rPr>
              <a:pPr/>
              <a:t>34</a:t>
            </a:fld>
            <a:endParaRPr lang="en-US">
              <a:latin typeface="Arial" panose="020B0604020202020204" pitchFamily="34" charset="0"/>
            </a:endParaRP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19113514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4D08D70-5E10-4375-BB74-D2309D880213}" type="slidenum">
              <a:rPr lang="en-US">
                <a:latin typeface="Arial" panose="020B0604020202020204" pitchFamily="34" charset="0"/>
              </a:rPr>
              <a:pPr/>
              <a:t>35</a:t>
            </a:fld>
            <a:endParaRPr lang="en-US">
              <a:latin typeface="Arial" panose="020B0604020202020204" pitchFamily="34"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20089575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7C4C7E7-2B90-44D8-B928-E57CCA7B0C98}" type="slidenum">
              <a:rPr lang="en-US">
                <a:latin typeface="Arial" panose="020B0604020202020204" pitchFamily="34" charset="0"/>
              </a:rPr>
              <a:pPr/>
              <a:t>36</a:t>
            </a:fld>
            <a:endParaRPr lang="en-US">
              <a:latin typeface="Arial" panose="020B0604020202020204" pitchFamily="34" charset="0"/>
            </a:endParaRPr>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5124092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498F073-4177-46F1-9C9C-B50450AAD9C4}" type="slidenum">
              <a:rPr lang="en-US">
                <a:latin typeface="Arial" panose="020B0604020202020204" pitchFamily="34" charset="0"/>
              </a:rPr>
              <a:pPr/>
              <a:t>37</a:t>
            </a:fld>
            <a:endParaRPr lang="en-US">
              <a:latin typeface="Arial" panose="020B0604020202020204" pitchFamily="34" charset="0"/>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14465443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1DEFDFD-8723-4022-9E21-748B92000754}" type="slidenum">
              <a:rPr lang="en-US">
                <a:latin typeface="Arial" panose="020B0604020202020204" pitchFamily="34" charset="0"/>
              </a:rPr>
              <a:pPr/>
              <a:t>38</a:t>
            </a:fld>
            <a:endParaRPr lang="en-US">
              <a:latin typeface="Arial" panose="020B0604020202020204" pitchFamily="34" charset="0"/>
            </a:endParaRPr>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770277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B9058FB-FB94-4AD9-9DEC-11604DD105B0}" type="slidenum">
              <a:rPr lang="en-US">
                <a:latin typeface="Arial" panose="020B0604020202020204" pitchFamily="34" charset="0"/>
              </a:rPr>
              <a:pPr/>
              <a:t>11</a:t>
            </a:fld>
            <a:endParaRPr lang="en-US">
              <a:latin typeface="Arial" panose="020B0604020202020204" pitchFamily="34"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2368335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8387F8-04BD-407A-AA92-9098DBD66BE4}" type="slidenum">
              <a:rPr lang="en-US"/>
              <a:pPr/>
              <a:t>12</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r>
              <a:rPr lang="en-US" dirty="0"/>
              <a:t>Here is a picture of the flow of money in a conduit CMBS </a:t>
            </a:r>
            <a:r>
              <a:rPr lang="en-US" dirty="0" smtClean="0"/>
              <a:t>deal.</a:t>
            </a:r>
          </a:p>
          <a:p>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Arial" panose="020B0604020202020204" pitchFamily="34" charset="0"/>
              </a:rPr>
              <a:t>The conduit lender is just the originator of commercial mortgages to pull together into CMBS.   The conduit lender usually acts as the servicer as well.</a:t>
            </a:r>
          </a:p>
        </p:txBody>
      </p:sp>
    </p:spTree>
    <p:extLst>
      <p:ext uri="{BB962C8B-B14F-4D97-AF65-F5344CB8AC3E}">
        <p14:creationId xmlns:p14="http://schemas.microsoft.com/office/powerpoint/2010/main" val="4265825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1B1E078-3023-4DFE-A67F-3A467C19D168}" type="slidenum">
              <a:rPr lang="en-US">
                <a:latin typeface="Arial" panose="020B0604020202020204" pitchFamily="34" charset="0"/>
              </a:rPr>
              <a:pPr/>
              <a:t>13</a:t>
            </a:fld>
            <a:endParaRPr lang="en-US">
              <a:latin typeface="Arial" panose="020B0604020202020204" pitchFamily="34"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Arial" panose="020B0604020202020204" pitchFamily="34" charset="0"/>
              </a:rPr>
              <a:t>The borrowers go to a conduit lender to benefit from lower borrowing rate.  But with the CMBS structure, borrowers get less flexibility for a workout when facing difficulty.  Thus borrowers trade off lower financing costs against less flexibility.</a:t>
            </a:r>
          </a:p>
        </p:txBody>
      </p:sp>
    </p:spTree>
    <p:extLst>
      <p:ext uri="{BB962C8B-B14F-4D97-AF65-F5344CB8AC3E}">
        <p14:creationId xmlns:p14="http://schemas.microsoft.com/office/powerpoint/2010/main" val="2611812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12DB79B-83D6-4669-A497-DFB624CB74C8}" type="slidenum">
              <a:rPr lang="en-US">
                <a:latin typeface="Arial" panose="020B0604020202020204" pitchFamily="34" charset="0"/>
              </a:rPr>
              <a:pPr/>
              <a:t>14</a:t>
            </a:fld>
            <a:endParaRPr lang="en-US">
              <a:latin typeface="Arial" panose="020B0604020202020204" pitchFamily="34"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1460467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512A614-F00C-4484-B155-EF13518F92B7}" type="slidenum">
              <a:rPr lang="en-US">
                <a:latin typeface="Arial" panose="020B0604020202020204" pitchFamily="34" charset="0"/>
              </a:rPr>
              <a:pPr/>
              <a:t>16</a:t>
            </a:fld>
            <a:endParaRPr lang="en-US">
              <a:latin typeface="Arial" panose="020B0604020202020204" pitchFamily="34"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384175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panose="020B0604020202020204" pitchFamily="34" charset="0"/>
              </a:rPr>
              <a:t>By providing advances the master servicing may face a conflict of interest and foreclose on loans that could have been reworked.</a:t>
            </a:r>
          </a:p>
          <a:p>
            <a:endParaRPr lang="en-US" dirty="0" smtClean="0">
              <a:latin typeface="Arial" panose="020B0604020202020204" pitchFamily="34" charset="0"/>
            </a:endParaRPr>
          </a:p>
          <a:p>
            <a:pPr eaLnBrk="1" hangingPunct="1"/>
            <a:r>
              <a:rPr lang="en-US" dirty="0" smtClean="0">
                <a:latin typeface="Arial" panose="020B0604020202020204" pitchFamily="34" charset="0"/>
              </a:rPr>
              <a:t>Master servicer: Ensure that the recipe is being followed, i.e., that cash flows are being channeled to investors according to recipe.  Servicing was competitive </a:t>
            </a:r>
            <a:r>
              <a:rPr lang="en-US" dirty="0" err="1" smtClean="0">
                <a:latin typeface="Arial" panose="020B0604020202020204" pitchFamily="34" charset="0"/>
              </a:rPr>
              <a:t>mkt</a:t>
            </a:r>
            <a:r>
              <a:rPr lang="en-US" dirty="0" smtClean="0">
                <a:latin typeface="Arial" panose="020B0604020202020204" pitchFamily="34" charset="0"/>
              </a:rPr>
              <a:t> and servicing fee was often bid down to zero and servicers then live of interest on interest carry (carry trade).</a:t>
            </a:r>
          </a:p>
          <a:p>
            <a:pPr eaLnBrk="1" hangingPunct="1"/>
            <a:endParaRPr lang="en-US" dirty="0" smtClean="0">
              <a:latin typeface="Arial" panose="020B0604020202020204" pitchFamily="34" charset="0"/>
            </a:endParaRPr>
          </a:p>
          <a:p>
            <a:pPr eaLnBrk="1" hangingPunct="1"/>
            <a:r>
              <a:rPr lang="en-US" dirty="0" smtClean="0">
                <a:latin typeface="Arial" panose="020B0604020202020204" pitchFamily="34" charset="0"/>
              </a:rPr>
              <a:t>Special Servicer: deals with the problem loans.  Has the right to foreclose or modify loan terms. This entity is in charge of deciding what is going to happen to those loans.   Investors that buy the Z tranche appoint the Special Servicer.  Thus the firm that wants to be the Special Servicer usually buys the Z tranche.  The Special Servicer is supposed to act for the interest of all investors and they may consequently be a conflict of interest between the Special Servicer (Z tranche investor) and the high rated tranche investors.  Sometimes, the Special Servicer is also the Master Servicer, which gives rise to additional conflict of interest.</a:t>
            </a:r>
          </a:p>
          <a:p>
            <a:endParaRPr lang="en-US" dirty="0" smtClean="0">
              <a:latin typeface="Arial" panose="020B0604020202020204" pitchFamily="34" charset="0"/>
            </a:endParaRPr>
          </a:p>
        </p:txBody>
      </p:sp>
      <p:sp>
        <p:nvSpPr>
          <p:cNvPr id="1259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825D9FC-3A27-43DD-A8E4-C3F194B325B7}" type="slidenum">
              <a:rPr lang="en-US">
                <a:latin typeface="Arial" panose="020B0604020202020204" pitchFamily="34" charset="0"/>
              </a:rPr>
              <a:pPr/>
              <a:t>17</a:t>
            </a:fld>
            <a:endParaRPr lang="en-US">
              <a:latin typeface="Arial" panose="020B0604020202020204" pitchFamily="34" charset="0"/>
            </a:endParaRPr>
          </a:p>
        </p:txBody>
      </p:sp>
    </p:spTree>
    <p:extLst>
      <p:ext uri="{BB962C8B-B14F-4D97-AF65-F5344CB8AC3E}">
        <p14:creationId xmlns:p14="http://schemas.microsoft.com/office/powerpoint/2010/main" val="2461989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anose="020B0604020202020204" pitchFamily="34" charset="0"/>
              </a:rPr>
              <a:t>Their role is to maximize value for all investors.  But there may be a conflict of interest because they are often the last tranche investor.</a:t>
            </a:r>
          </a:p>
        </p:txBody>
      </p:sp>
      <p:sp>
        <p:nvSpPr>
          <p:cNvPr id="1269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3A5A1D8-6D53-4D8B-B55F-5D39BB3C79BA}" type="slidenum">
              <a:rPr lang="en-US">
                <a:latin typeface="Arial" panose="020B0604020202020204" pitchFamily="34" charset="0"/>
              </a:rPr>
              <a:pPr/>
              <a:t>18</a:t>
            </a:fld>
            <a:endParaRPr lang="en-US">
              <a:latin typeface="Arial" panose="020B0604020202020204" pitchFamily="34" charset="0"/>
            </a:endParaRPr>
          </a:p>
        </p:txBody>
      </p:sp>
    </p:spTree>
    <p:extLst>
      <p:ext uri="{BB962C8B-B14F-4D97-AF65-F5344CB8AC3E}">
        <p14:creationId xmlns:p14="http://schemas.microsoft.com/office/powerpoint/2010/main" val="30931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80F26B-1D00-4DD4-BA80-9FBABA3E3DBA}" type="datetime1">
              <a:rPr lang="en-US" smtClean="0"/>
              <a:t>3/28/17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dirty="0"/>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4"/>
            <a:ext cx="10515599" cy="4406741"/>
          </a:xfrm>
        </p:spPr>
        <p:txBody>
          <a:bodyPr>
            <a:normAutofit/>
          </a:bodyPr>
          <a:lstStyle>
            <a:lvl1pPr marL="342900" indent="-342900">
              <a:lnSpc>
                <a:spcPct val="100000"/>
              </a:lnSpc>
              <a:spcBef>
                <a:spcPts val="600"/>
              </a:spcBef>
              <a:spcAft>
                <a:spcPts val="600"/>
              </a:spcAft>
              <a:buFont typeface="Segoe UI" panose="020B0502040204020203" pitchFamily="34" charset="0"/>
              <a:buChar char="−"/>
              <a:defRPr sz="2400">
                <a:solidFill>
                  <a:schemeClr val="tx1">
                    <a:lumMod val="85000"/>
                    <a:lumOff val="15000"/>
                  </a:schemeClr>
                </a:solidFill>
              </a:defRPr>
            </a:lvl1pPr>
            <a:lvl2pPr>
              <a:lnSpc>
                <a:spcPct val="100000"/>
              </a:lnSpc>
              <a:spcBef>
                <a:spcPts val="600"/>
              </a:spcBef>
              <a:spcAft>
                <a:spcPts val="600"/>
              </a:spcAft>
              <a:defRPr sz="2000">
                <a:solidFill>
                  <a:schemeClr val="tx1">
                    <a:lumMod val="85000"/>
                    <a:lumOff val="15000"/>
                  </a:schemeClr>
                </a:solidFill>
              </a:defRPr>
            </a:lvl2pPr>
            <a:lvl3pPr marL="1143000" indent="-228600">
              <a:lnSpc>
                <a:spcPct val="100000"/>
              </a:lnSpc>
              <a:spcBef>
                <a:spcPts val="600"/>
              </a:spcBef>
              <a:spcAft>
                <a:spcPts val="600"/>
              </a:spcAft>
              <a:buFont typeface="Segoe UI" panose="020B0502040204020203" pitchFamily="34" charset="0"/>
              <a:buChar char="−"/>
              <a:defRPr sz="1800">
                <a:solidFill>
                  <a:schemeClr val="tx1">
                    <a:lumMod val="85000"/>
                    <a:lumOff val="15000"/>
                  </a:schemeClr>
                </a:solidFill>
              </a:defRPr>
            </a:lvl3pPr>
            <a:lvl4pPr>
              <a:lnSpc>
                <a:spcPct val="100000"/>
              </a:lnSpc>
              <a:spcBef>
                <a:spcPts val="600"/>
              </a:spcBef>
              <a:spcAft>
                <a:spcPts val="600"/>
              </a:spcAft>
              <a:defRPr sz="1600">
                <a:solidFill>
                  <a:schemeClr val="tx1">
                    <a:lumMod val="85000"/>
                    <a:lumOff val="15000"/>
                  </a:schemeClr>
                </a:solidFill>
              </a:defRPr>
            </a:lvl4pPr>
            <a:lvl5pPr marL="2057400" indent="-228600">
              <a:lnSpc>
                <a:spcPct val="100000"/>
              </a:lnSpc>
              <a:spcBef>
                <a:spcPts val="600"/>
              </a:spcBef>
              <a:spcAft>
                <a:spcPts val="600"/>
              </a:spcAft>
              <a:buFont typeface="Segoe UI" panose="020B0502040204020203" pitchFamily="34" charset="0"/>
              <a:buChar char="−"/>
              <a:defRPr sz="1600">
                <a:solidFill>
                  <a:schemeClr val="tx1">
                    <a:lumMod val="85000"/>
                    <a:lumOff val="1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4ABABF5-7727-4277-8D63-EFB8DD7570EB}" type="datetime1">
              <a:rPr lang="en-US" smtClean="0"/>
              <a:t>3/28/17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574830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85000"/>
                    <a:lumOff val="15000"/>
                  </a:schemeClr>
                </a:solidFill>
              </a:defRPr>
            </a:lvl1pPr>
          </a:lstStyle>
          <a:p>
            <a:r>
              <a:rPr lang="en-US" dirty="0" smtClean="0"/>
              <a:t>Click to edit Master title style</a:t>
            </a:r>
            <a:endParaRPr lang="fr-FR" dirty="0"/>
          </a:p>
        </p:txBody>
      </p:sp>
      <p:sp>
        <p:nvSpPr>
          <p:cNvPr id="3" name="Date Placeholder 2"/>
          <p:cNvSpPr>
            <a:spLocks noGrp="1"/>
          </p:cNvSpPr>
          <p:nvPr>
            <p:ph type="dt" sz="half" idx="10"/>
          </p:nvPr>
        </p:nvSpPr>
        <p:spPr/>
        <p:txBody>
          <a:bodyPr/>
          <a:lstStyle/>
          <a:p>
            <a:fld id="{4BAB9269-3DE9-416E-AE18-A06FEB996AEF}" type="datetime1">
              <a:rPr lang="en-US" smtClean="0"/>
              <a:t>3/28/17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295662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E3618F-F17E-443E-BD4A-E43FD83AA814}" type="datetime1">
              <a:rPr lang="en-US" smtClean="0"/>
              <a:t>3/28/17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tx1">
                    <a:lumMod val="85000"/>
                    <a:lumOff val="15000"/>
                  </a:schemeClr>
                </a:solidFill>
              </a:defRPr>
            </a:lvl1pPr>
            <a:lvl2pPr>
              <a:defRPr lang="en-US" sz="1400" smtClean="0">
                <a:solidFill>
                  <a:schemeClr val="tx1">
                    <a:lumMod val="85000"/>
                    <a:lumOff val="15000"/>
                  </a:schemeClr>
                </a:solidFill>
              </a:defRPr>
            </a:lvl2pPr>
            <a:lvl3pPr>
              <a:defRPr lang="en-US" sz="1200" smtClean="0">
                <a:solidFill>
                  <a:schemeClr val="tx1">
                    <a:lumMod val="85000"/>
                    <a:lumOff val="15000"/>
                  </a:schemeClr>
                </a:solidFill>
              </a:defRPr>
            </a:lvl3pPr>
            <a:lvl4pPr>
              <a:defRPr lang="en-US" sz="1100" smtClean="0">
                <a:solidFill>
                  <a:schemeClr val="tx1">
                    <a:lumMod val="85000"/>
                    <a:lumOff val="15000"/>
                  </a:schemeClr>
                </a:solidFill>
              </a:defRPr>
            </a:lvl4pPr>
            <a:lvl5pPr>
              <a:defRPr lang="en-US" sz="1100">
                <a:solidFill>
                  <a:schemeClr val="tx1">
                    <a:lumMod val="85000"/>
                    <a:lumOff val="15000"/>
                  </a:schemeClr>
                </a:solidFill>
              </a:defRPr>
            </a:lvl5pPr>
          </a:lstStyle>
          <a:p>
            <a:pPr marL="0" lvl="0" indent="0">
              <a:lnSpc>
                <a:spcPct val="150000"/>
              </a:lnSpc>
              <a:spcAft>
                <a:spcPts val="1200"/>
              </a:spcAft>
              <a:buNone/>
            </a:pPr>
            <a:r>
              <a:rPr lang="en-US" dirty="0" smtClean="0"/>
              <a:t>Click to edit Master text styles</a:t>
            </a:r>
          </a:p>
          <a:p>
            <a:pPr marL="0" lvl="1" indent="0">
              <a:lnSpc>
                <a:spcPct val="150000"/>
              </a:lnSpc>
              <a:spcAft>
                <a:spcPts val="1200"/>
              </a:spcAft>
              <a:buNone/>
            </a:pPr>
            <a:r>
              <a:rPr lang="en-US" dirty="0" smtClean="0"/>
              <a:t>Second level</a:t>
            </a:r>
          </a:p>
          <a:p>
            <a:pPr marL="0" lvl="2" indent="0">
              <a:lnSpc>
                <a:spcPct val="150000"/>
              </a:lnSpc>
              <a:spcAft>
                <a:spcPts val="1200"/>
              </a:spcAft>
              <a:buNone/>
            </a:pPr>
            <a:r>
              <a:rPr lang="en-US" dirty="0" smtClean="0"/>
              <a:t>Third level</a:t>
            </a:r>
          </a:p>
          <a:p>
            <a:pPr marL="0" lvl="3" indent="0">
              <a:lnSpc>
                <a:spcPct val="150000"/>
              </a:lnSpc>
              <a:spcAft>
                <a:spcPts val="1200"/>
              </a:spcAft>
              <a:buNone/>
            </a:pPr>
            <a:r>
              <a:rPr lang="en-US" dirty="0" smtClean="0"/>
              <a:t>Fourth level</a:t>
            </a:r>
          </a:p>
          <a:p>
            <a:pPr marL="0" lvl="4" indent="0">
              <a:lnSpc>
                <a:spcPct val="150000"/>
              </a:lnSpc>
              <a:spcAft>
                <a:spcPts val="1200"/>
              </a:spcAft>
              <a:buNone/>
            </a:pPr>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tx1">
                    <a:lumMod val="85000"/>
                    <a:lumOff val="15000"/>
                  </a:schemeClr>
                </a:solidFill>
              </a:defRPr>
            </a:lvl1pPr>
            <a:lvl2pPr>
              <a:defRPr lang="en-US" sz="1400" smtClean="0">
                <a:solidFill>
                  <a:schemeClr val="tx1">
                    <a:lumMod val="85000"/>
                    <a:lumOff val="15000"/>
                  </a:schemeClr>
                </a:solidFill>
              </a:defRPr>
            </a:lvl2pPr>
            <a:lvl3pPr>
              <a:defRPr lang="en-US" sz="1200" smtClean="0">
                <a:solidFill>
                  <a:schemeClr val="tx1">
                    <a:lumMod val="85000"/>
                    <a:lumOff val="15000"/>
                  </a:schemeClr>
                </a:solidFill>
              </a:defRPr>
            </a:lvl3pPr>
            <a:lvl4pPr>
              <a:defRPr lang="en-US" sz="1100" smtClean="0">
                <a:solidFill>
                  <a:schemeClr val="tx1">
                    <a:lumMod val="85000"/>
                    <a:lumOff val="15000"/>
                  </a:schemeClr>
                </a:solidFill>
              </a:defRPr>
            </a:lvl4pPr>
            <a:lvl5pPr>
              <a:defRPr lang="en-US" sz="1100">
                <a:solidFill>
                  <a:schemeClr val="tx1">
                    <a:lumMod val="85000"/>
                    <a:lumOff val="15000"/>
                  </a:schemeClr>
                </a:solidFill>
              </a:defRPr>
            </a:lvl5pPr>
          </a:lstStyle>
          <a:p>
            <a:pPr marL="0" lvl="0" indent="0">
              <a:lnSpc>
                <a:spcPct val="150000"/>
              </a:lnSpc>
              <a:spcAft>
                <a:spcPts val="1200"/>
              </a:spcAft>
              <a:buNone/>
            </a:pPr>
            <a:r>
              <a:rPr lang="en-US" dirty="0" smtClean="0"/>
              <a:t>Click to edit Master text styles</a:t>
            </a:r>
          </a:p>
          <a:p>
            <a:pPr marL="0" lvl="1" indent="0">
              <a:lnSpc>
                <a:spcPct val="150000"/>
              </a:lnSpc>
              <a:spcAft>
                <a:spcPts val="1200"/>
              </a:spcAft>
              <a:buNone/>
            </a:pPr>
            <a:r>
              <a:rPr lang="en-US" dirty="0" smtClean="0"/>
              <a:t>Second level</a:t>
            </a:r>
          </a:p>
          <a:p>
            <a:pPr marL="0" lvl="2" indent="0">
              <a:lnSpc>
                <a:spcPct val="150000"/>
              </a:lnSpc>
              <a:spcAft>
                <a:spcPts val="1200"/>
              </a:spcAft>
              <a:buNone/>
            </a:pPr>
            <a:r>
              <a:rPr lang="en-US" dirty="0" smtClean="0"/>
              <a:t>Third level</a:t>
            </a:r>
          </a:p>
          <a:p>
            <a:pPr marL="0" lvl="3" indent="0">
              <a:lnSpc>
                <a:spcPct val="150000"/>
              </a:lnSpc>
              <a:spcAft>
                <a:spcPts val="1200"/>
              </a:spcAft>
              <a:buNone/>
            </a:pPr>
            <a:r>
              <a:rPr lang="en-US" dirty="0" smtClean="0"/>
              <a:t>Fourth level</a:t>
            </a:r>
          </a:p>
          <a:p>
            <a:pPr marL="0" lvl="4" indent="0">
              <a:lnSpc>
                <a:spcPct val="150000"/>
              </a:lnSpc>
              <a:spcAft>
                <a:spcPts val="1200"/>
              </a:spcAft>
              <a:buNone/>
            </a:pPr>
            <a:r>
              <a:rPr lang="en-US" dirty="0" smtClean="0"/>
              <a:t>Fifth level</a:t>
            </a:r>
            <a:endParaRPr lang="en-US" dirty="0"/>
          </a:p>
        </p:txBody>
      </p:sp>
      <p:sp>
        <p:nvSpPr>
          <p:cNvPr id="5" name="Date Placeholder 4"/>
          <p:cNvSpPr>
            <a:spLocks noGrp="1"/>
          </p:cNvSpPr>
          <p:nvPr>
            <p:ph type="dt" sz="half" idx="10"/>
          </p:nvPr>
        </p:nvSpPr>
        <p:spPr/>
        <p:txBody>
          <a:bodyPr/>
          <a:lstStyle/>
          <a:p>
            <a:fld id="{7A37E887-7BF5-43D7-B503-65A40790DC75}" type="datetime1">
              <a:rPr lang="en-US" smtClean="0"/>
              <a:t>3/28/17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FC70C1-0A36-47EE-BB23-330DC6955568}" type="datetime1">
              <a:rPr lang="en-US" smtClean="0"/>
              <a:t>3/28/17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fld id="{A73C996B-ED73-4F5B-AABF-BE3BCD11B27B}" type="slidenum">
              <a:rPr lang="en-US" smtClean="0"/>
              <a:pPr/>
              <a:t>‹#›</a:t>
            </a:fld>
            <a:endParaRPr lang="en-US" dirty="0"/>
          </a:p>
        </p:txBody>
      </p:sp>
    </p:spTree>
    <p:extLst>
      <p:ext uri="{BB962C8B-B14F-4D97-AF65-F5344CB8AC3E}">
        <p14:creationId xmlns:p14="http://schemas.microsoft.com/office/powerpoint/2010/main" val="277059333"/>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98169-68B9-4FED-8D7D-61043D29A8A5}" type="datetime1">
              <a:rPr lang="en-US" smtClean="0"/>
              <a:t>3/28/17</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55423" y="6311898"/>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3" r:id="rId3"/>
    <p:sldLayoutId id="2147483663" r:id="rId4"/>
    <p:sldLayoutId id="2147483664" r:id="rId5"/>
    <p:sldLayoutId id="2147483666" r:id="rId6"/>
    <p:sldLayoutId id="2147483675" r:id="rId7"/>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5.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 Id="rId3" Type="http://schemas.openxmlformats.org/officeDocument/2006/relationships/image" Target="../media/image7.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2" y="1201197"/>
            <a:ext cx="10515600" cy="2387600"/>
          </a:xfrm>
        </p:spPr>
        <p:txBody>
          <a:bodyPr>
            <a:normAutofit/>
          </a:bodyPr>
          <a:lstStyle/>
          <a:p>
            <a:r>
              <a:rPr lang="en-US" sz="3200" dirty="0" smtClean="0"/>
              <a:t>REAL ESTATE 410 </a:t>
            </a:r>
            <a:r>
              <a:rPr lang="en-US" dirty="0" smtClean="0"/>
              <a:t/>
            </a:r>
            <a:br>
              <a:rPr lang="en-US" dirty="0" smtClean="0"/>
            </a:br>
            <a:r>
              <a:rPr lang="en-US" sz="4400" dirty="0" smtClean="0"/>
              <a:t>Commercial Mortgage-Backed Securities</a:t>
            </a:r>
            <a:endParaRPr lang="en-US" sz="4400" dirty="0"/>
          </a:p>
        </p:txBody>
      </p:sp>
      <p:sp>
        <p:nvSpPr>
          <p:cNvPr id="3" name="Subtitle 2"/>
          <p:cNvSpPr>
            <a:spLocks noGrp="1"/>
          </p:cNvSpPr>
          <p:nvPr>
            <p:ph type="subTitle" idx="1"/>
          </p:nvPr>
        </p:nvSpPr>
        <p:spPr/>
        <p:txBody>
          <a:bodyPr>
            <a:normAutofit/>
          </a:bodyPr>
          <a:lstStyle/>
          <a:p>
            <a:r>
              <a:rPr lang="en-US" dirty="0" smtClean="0"/>
              <a:t>Spring 2017</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1</a:t>
            </a:fld>
            <a:endParaRPr lang="en-US" dirty="0"/>
          </a:p>
        </p:txBody>
      </p:sp>
    </p:spTree>
    <p:extLst>
      <p:ext uri="{BB962C8B-B14F-4D97-AF65-F5344CB8AC3E}">
        <p14:creationId xmlns:p14="http://schemas.microsoft.com/office/powerpoint/2010/main" val="17298415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95655" y="330544"/>
            <a:ext cx="11271738" cy="917964"/>
          </a:xfrm>
        </p:spPr>
        <p:txBody>
          <a:bodyPr/>
          <a:lstStyle/>
          <a:p>
            <a:pPr eaLnBrk="1" hangingPunct="1">
              <a:defRPr/>
            </a:pPr>
            <a:r>
              <a:rPr lang="en-US" dirty="0" smtClean="0"/>
              <a:t>CMBS: Economics</a:t>
            </a:r>
          </a:p>
        </p:txBody>
      </p:sp>
      <p:sp>
        <p:nvSpPr>
          <p:cNvPr id="49155" name="Rectangle 3"/>
          <p:cNvSpPr>
            <a:spLocks noGrp="1" noChangeArrowheads="1"/>
          </p:cNvSpPr>
          <p:nvPr>
            <p:ph type="body" idx="1"/>
          </p:nvPr>
        </p:nvSpPr>
        <p:spPr/>
        <p:txBody>
          <a:bodyPr/>
          <a:lstStyle/>
          <a:p>
            <a:pPr>
              <a:spcBef>
                <a:spcPts val="2400"/>
              </a:spcBef>
              <a:defRPr/>
            </a:pPr>
            <a:r>
              <a:rPr lang="en-US" sz="3000" dirty="0"/>
              <a:t>An important issue to address when analyzing a new type of instrument is “what are the </a:t>
            </a:r>
            <a:r>
              <a:rPr lang="en-US" sz="3000" b="1" i="1" dirty="0"/>
              <a:t>underlying economics </a:t>
            </a:r>
            <a:r>
              <a:rPr lang="en-US" sz="3000" dirty="0"/>
              <a:t>that make the market need this instrument?”</a:t>
            </a:r>
          </a:p>
          <a:p>
            <a:pPr>
              <a:spcBef>
                <a:spcPts val="2400"/>
              </a:spcBef>
              <a:defRPr/>
            </a:pPr>
            <a:r>
              <a:rPr lang="en-US" sz="3000" dirty="0"/>
              <a:t>What we really want to know is, what </a:t>
            </a:r>
            <a:r>
              <a:rPr lang="en-US" sz="3000" b="1" i="1" dirty="0"/>
              <a:t>benefit do the various market participants get out of this</a:t>
            </a:r>
            <a:r>
              <a:rPr lang="en-US" sz="3000" dirty="0"/>
              <a:t>, and at what cost?</a:t>
            </a:r>
          </a:p>
        </p:txBody>
      </p:sp>
      <p:sp>
        <p:nvSpPr>
          <p:cNvPr id="4" name="Slide Number Placeholder 1"/>
          <p:cNvSpPr>
            <a:spLocks noGrp="1"/>
          </p:cNvSpPr>
          <p:nvPr>
            <p:ph type="sldNum" sz="quarter" idx="12"/>
          </p:nvPr>
        </p:nvSpPr>
        <p:spPr>
          <a:xfrm>
            <a:off x="9671539" y="6124498"/>
            <a:ext cx="2133600" cy="476250"/>
          </a:xfrm>
        </p:spPr>
        <p:txBody>
          <a:bodyPr/>
          <a:lstStyle/>
          <a:p>
            <a:fld id="{D973A550-C0EA-497B-AF11-27BCA5B7437A}" type="slidenum">
              <a:rPr lang="en-US" smtClean="0"/>
              <a:pPr/>
              <a:t>10</a:t>
            </a:fld>
            <a:endParaRPr lang="en-US" dirty="0"/>
          </a:p>
        </p:txBody>
      </p:sp>
    </p:spTree>
    <p:extLst>
      <p:ext uri="{BB962C8B-B14F-4D97-AF65-F5344CB8AC3E}">
        <p14:creationId xmlns:p14="http://schemas.microsoft.com/office/powerpoint/2010/main" val="28339347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en-US" dirty="0" smtClean="0"/>
              <a:t>CMBS: Economics</a:t>
            </a:r>
          </a:p>
        </p:txBody>
      </p:sp>
      <p:sp>
        <p:nvSpPr>
          <p:cNvPr id="50179" name="Rectangle 3"/>
          <p:cNvSpPr>
            <a:spLocks noGrp="1" noChangeArrowheads="1"/>
          </p:cNvSpPr>
          <p:nvPr>
            <p:ph type="body" idx="1"/>
          </p:nvPr>
        </p:nvSpPr>
        <p:spPr>
          <a:xfrm>
            <a:off x="764931" y="1670538"/>
            <a:ext cx="10752992" cy="4308415"/>
          </a:xfrm>
        </p:spPr>
        <p:txBody>
          <a:bodyPr/>
          <a:lstStyle/>
          <a:p>
            <a:pPr eaLnBrk="1" hangingPunct="1">
              <a:defRPr/>
            </a:pPr>
            <a:r>
              <a:rPr lang="en-US" sz="2800" dirty="0"/>
              <a:t>First, we should identify the various market participants:</a:t>
            </a:r>
          </a:p>
          <a:p>
            <a:pPr marL="914400" lvl="1" indent="-395288">
              <a:defRPr/>
            </a:pPr>
            <a:r>
              <a:rPr lang="en-US" sz="2400" dirty="0" smtClean="0"/>
              <a:t>Commercial borrowers</a:t>
            </a:r>
          </a:p>
          <a:p>
            <a:pPr marL="914400" lvl="1" indent="-395288">
              <a:defRPr/>
            </a:pPr>
            <a:r>
              <a:rPr lang="en-US" sz="2400" dirty="0" smtClean="0"/>
              <a:t>Commercial mortgage originators</a:t>
            </a:r>
          </a:p>
          <a:p>
            <a:pPr marL="914400" lvl="1" indent="-395288">
              <a:defRPr/>
            </a:pPr>
            <a:r>
              <a:rPr lang="en-US" sz="2400" dirty="0" smtClean="0"/>
              <a:t>CMBS issuers</a:t>
            </a:r>
          </a:p>
          <a:p>
            <a:pPr marL="914400" lvl="1" indent="-395288">
              <a:defRPr/>
            </a:pPr>
            <a:r>
              <a:rPr lang="en-US" sz="2400" dirty="0" smtClean="0"/>
              <a:t>Commercial mortgage investors</a:t>
            </a:r>
          </a:p>
          <a:p>
            <a:pPr marL="914400" lvl="1" indent="-395288">
              <a:defRPr/>
            </a:pPr>
            <a:r>
              <a:rPr lang="en-US" sz="2400" dirty="0" smtClean="0"/>
              <a:t>Ancillary participants</a:t>
            </a:r>
          </a:p>
          <a:p>
            <a:pPr marL="1255713" lvl="2" indent="-287338">
              <a:spcBef>
                <a:spcPts val="0"/>
              </a:spcBef>
              <a:defRPr/>
            </a:pPr>
            <a:r>
              <a:rPr lang="en-US" sz="2000" dirty="0" smtClean="0"/>
              <a:t>Servicers</a:t>
            </a:r>
          </a:p>
          <a:p>
            <a:pPr marL="1255713" lvl="2" indent="-287338">
              <a:spcBef>
                <a:spcPts val="0"/>
              </a:spcBef>
              <a:defRPr/>
            </a:pPr>
            <a:r>
              <a:rPr lang="en-US" sz="2000" dirty="0" smtClean="0"/>
              <a:t>Rating agencies</a:t>
            </a:r>
          </a:p>
        </p:txBody>
      </p:sp>
      <p:sp>
        <p:nvSpPr>
          <p:cNvPr id="4" name="Slide Number Placeholder 1"/>
          <p:cNvSpPr>
            <a:spLocks noGrp="1"/>
          </p:cNvSpPr>
          <p:nvPr>
            <p:ph type="sldNum" sz="quarter" idx="12"/>
          </p:nvPr>
        </p:nvSpPr>
        <p:spPr>
          <a:xfrm>
            <a:off x="9838549" y="6202498"/>
            <a:ext cx="2133600" cy="476250"/>
          </a:xfrm>
        </p:spPr>
        <p:txBody>
          <a:bodyPr/>
          <a:lstStyle/>
          <a:p>
            <a:fld id="{502AEB01-7775-4D9B-B725-537DB6040F33}" type="slidenum">
              <a:rPr lang="en-US" smtClean="0"/>
              <a:pPr/>
              <a:t>11</a:t>
            </a:fld>
            <a:endParaRPr lang="en-US" dirty="0"/>
          </a:p>
        </p:txBody>
      </p:sp>
    </p:spTree>
    <p:extLst>
      <p:ext uri="{BB962C8B-B14F-4D97-AF65-F5344CB8AC3E}">
        <p14:creationId xmlns:p14="http://schemas.microsoft.com/office/powerpoint/2010/main" val="349633248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3"/>
          <p:cNvSpPr>
            <a:spLocks noGrp="1"/>
          </p:cNvSpPr>
          <p:nvPr>
            <p:ph type="sldNum" sz="quarter" idx="12"/>
          </p:nvPr>
        </p:nvSpPr>
        <p:spPr>
          <a:xfrm>
            <a:off x="9743090" y="6219938"/>
            <a:ext cx="2133600" cy="476250"/>
          </a:xfrm>
        </p:spPr>
        <p:txBody>
          <a:bodyPr/>
          <a:lstStyle/>
          <a:p>
            <a:fld id="{2828B504-8E27-4AD9-B18C-C6A84CEC444F}" type="slidenum">
              <a:rPr lang="en-US"/>
              <a:pPr/>
              <a:t>12</a:t>
            </a:fld>
            <a:endParaRPr lang="en-US" dirty="0"/>
          </a:p>
        </p:txBody>
      </p:sp>
      <p:pic>
        <p:nvPicPr>
          <p:cNvPr id="6144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3121" y="181088"/>
            <a:ext cx="7924800" cy="5943600"/>
          </a:xfrm>
          <a:prstGeom prst="rect">
            <a:avLst/>
          </a:prstGeom>
          <a:noFill/>
          <a:extLst>
            <a:ext uri="{909E8E84-426E-40dd-AFC4-6F175D3DCCD1}">
              <a14:hiddenFill xmlns:a14="http://schemas.microsoft.com/office/drawing/2010/main">
                <a:solidFill>
                  <a:srgbClr val="FFFFFF"/>
                </a:solidFill>
              </a14:hiddenFill>
            </a:ext>
          </a:extLst>
        </p:spPr>
      </p:pic>
      <p:grpSp>
        <p:nvGrpSpPr>
          <p:cNvPr id="61466" name="Group 26"/>
          <p:cNvGrpSpPr>
            <a:grpSpLocks/>
          </p:cNvGrpSpPr>
          <p:nvPr/>
        </p:nvGrpSpPr>
        <p:grpSpPr bwMode="auto">
          <a:xfrm>
            <a:off x="5448302" y="1676400"/>
            <a:ext cx="2593976" cy="533400"/>
            <a:chOff x="2472" y="1056"/>
            <a:chExt cx="1634" cy="336"/>
          </a:xfrm>
        </p:grpSpPr>
        <p:sp>
          <p:nvSpPr>
            <p:cNvPr id="61456" name="Text Box 16"/>
            <p:cNvSpPr txBox="1">
              <a:spLocks noChangeArrowheads="1"/>
            </p:cNvSpPr>
            <p:nvPr/>
          </p:nvSpPr>
          <p:spPr bwMode="auto">
            <a:xfrm>
              <a:off x="2736" y="1056"/>
              <a:ext cx="768" cy="313"/>
            </a:xfrm>
            <a:prstGeom prst="rect">
              <a:avLst/>
            </a:prstGeom>
            <a:noFill/>
            <a:ln w="9525">
              <a:solidFill>
                <a:srgbClr val="CC00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dirty="0">
                  <a:solidFill>
                    <a:schemeClr val="accent6"/>
                  </a:solidFill>
                </a:rPr>
                <a:t>Trustee</a:t>
              </a:r>
            </a:p>
            <a:p>
              <a:pPr algn="ctr"/>
              <a:r>
                <a:rPr lang="en-US" sz="1200" dirty="0">
                  <a:solidFill>
                    <a:schemeClr val="accent6"/>
                  </a:solidFill>
                </a:rPr>
                <a:t>Oversees Pool</a:t>
              </a:r>
            </a:p>
          </p:txBody>
        </p:sp>
        <p:sp>
          <p:nvSpPr>
            <p:cNvPr id="61458" name="AutoShape 18"/>
            <p:cNvSpPr>
              <a:spLocks noChangeArrowheads="1"/>
            </p:cNvSpPr>
            <p:nvPr/>
          </p:nvSpPr>
          <p:spPr bwMode="auto">
            <a:xfrm>
              <a:off x="2472" y="1152"/>
              <a:ext cx="240" cy="144"/>
            </a:xfrm>
            <a:prstGeom prst="leftArrow">
              <a:avLst>
                <a:gd name="adj1" fmla="val 50000"/>
                <a:gd name="adj2" fmla="val 50000"/>
              </a:avLst>
            </a:prstGeom>
            <a:solidFill>
              <a:schemeClr val="tx2">
                <a:lumMod val="40000"/>
                <a:lumOff val="60000"/>
              </a:schemeClr>
            </a:solidFill>
            <a:ln w="12700">
              <a:solidFill>
                <a:schemeClr val="tx2">
                  <a:lumMod val="40000"/>
                  <a:lumOff val="6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0" name="AutoShape 20"/>
            <p:cNvSpPr>
              <a:spLocks noChangeArrowheads="1"/>
            </p:cNvSpPr>
            <p:nvPr/>
          </p:nvSpPr>
          <p:spPr bwMode="auto">
            <a:xfrm rot="5400000">
              <a:off x="3704" y="991"/>
              <a:ext cx="227" cy="576"/>
            </a:xfrm>
            <a:custGeom>
              <a:avLst/>
              <a:gdLst>
                <a:gd name="G0" fmla="+- 12427 0 0"/>
                <a:gd name="G1" fmla="+- 4770 0 0"/>
                <a:gd name="G2" fmla="+- 12158 0 4770"/>
                <a:gd name="G3" fmla="+- G2 0 4770"/>
                <a:gd name="G4" fmla="*/ G3 32768 32059"/>
                <a:gd name="G5" fmla="*/ G4 1 2"/>
                <a:gd name="G6" fmla="+- 21600 0 12427"/>
                <a:gd name="G7" fmla="*/ G6 4770 6079"/>
                <a:gd name="G8" fmla="+- G7 12427 0"/>
                <a:gd name="T0" fmla="*/ 12427 w 21600"/>
                <a:gd name="T1" fmla="*/ 0 h 21600"/>
                <a:gd name="T2" fmla="*/ 12427 w 21600"/>
                <a:gd name="T3" fmla="*/ 12158 h 21600"/>
                <a:gd name="T4" fmla="*/ 1338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2427" y="0"/>
                  </a:lnTo>
                  <a:lnTo>
                    <a:pt x="12427" y="4770"/>
                  </a:lnTo>
                  <a:cubicBezTo>
                    <a:pt x="5564" y="4770"/>
                    <a:pt x="0" y="8078"/>
                    <a:pt x="0" y="12158"/>
                  </a:cubicBezTo>
                  <a:lnTo>
                    <a:pt x="0" y="21600"/>
                  </a:lnTo>
                  <a:lnTo>
                    <a:pt x="2676" y="21600"/>
                  </a:lnTo>
                  <a:lnTo>
                    <a:pt x="2676" y="12158"/>
                  </a:lnTo>
                  <a:cubicBezTo>
                    <a:pt x="2676" y="9524"/>
                    <a:pt x="7042" y="7388"/>
                    <a:pt x="12427" y="7388"/>
                  </a:cubicBezTo>
                  <a:lnTo>
                    <a:pt x="12427" y="12158"/>
                  </a:lnTo>
                  <a:close/>
                </a:path>
              </a:pathLst>
            </a:custGeom>
            <a:solidFill>
              <a:schemeClr val="tx2">
                <a:lumMod val="40000"/>
                <a:lumOff val="60000"/>
              </a:schemeClr>
            </a:solidFill>
            <a:ln w="9525">
              <a:solidFill>
                <a:schemeClr val="tx2">
                  <a:lumMod val="40000"/>
                  <a:lumOff val="6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1465" name="Group 25"/>
          <p:cNvGrpSpPr>
            <a:grpSpLocks/>
          </p:cNvGrpSpPr>
          <p:nvPr/>
        </p:nvGrpSpPr>
        <p:grpSpPr bwMode="auto">
          <a:xfrm>
            <a:off x="3048000" y="1752600"/>
            <a:ext cx="6324600" cy="3429000"/>
            <a:chOff x="960" y="1104"/>
            <a:chExt cx="3984" cy="2160"/>
          </a:xfrm>
        </p:grpSpPr>
        <p:sp>
          <p:nvSpPr>
            <p:cNvPr id="61446" name="Text Box 6"/>
            <p:cNvSpPr txBox="1">
              <a:spLocks noChangeArrowheads="1"/>
            </p:cNvSpPr>
            <p:nvPr/>
          </p:nvSpPr>
          <p:spPr bwMode="auto">
            <a:xfrm>
              <a:off x="1680" y="1104"/>
              <a:ext cx="768" cy="562"/>
            </a:xfrm>
            <a:prstGeom prst="rect">
              <a:avLst/>
            </a:prstGeom>
            <a:noFill/>
            <a:ln w="952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a:solidFill>
                    <a:srgbClr val="0000FF"/>
                  </a:solidFill>
                </a:rPr>
                <a:t>Servicer</a:t>
              </a:r>
            </a:p>
            <a:p>
              <a:pPr algn="ctr"/>
              <a:r>
                <a:rPr lang="en-US" sz="1200">
                  <a:solidFill>
                    <a:srgbClr val="0000FF"/>
                  </a:solidFill>
                </a:rPr>
                <a:t>(Master Svcr,</a:t>
              </a:r>
            </a:p>
            <a:p>
              <a:pPr algn="ctr"/>
              <a:r>
                <a:rPr lang="en-US" sz="1200">
                  <a:solidFill>
                    <a:srgbClr val="0000FF"/>
                  </a:solidFill>
                </a:rPr>
                <a:t>Sub-Svcrs)</a:t>
              </a:r>
            </a:p>
            <a:p>
              <a:pPr algn="ctr"/>
              <a:r>
                <a:rPr lang="en-US" sz="1400">
                  <a:solidFill>
                    <a:srgbClr val="0000FF"/>
                  </a:solidFill>
                </a:rPr>
                <a:t>Collects CF</a:t>
              </a:r>
            </a:p>
          </p:txBody>
        </p:sp>
        <p:sp>
          <p:nvSpPr>
            <p:cNvPr id="61447" name="Line 7"/>
            <p:cNvSpPr>
              <a:spLocks noChangeShapeType="1"/>
            </p:cNvSpPr>
            <p:nvPr/>
          </p:nvSpPr>
          <p:spPr bwMode="auto">
            <a:xfrm>
              <a:off x="960" y="3264"/>
              <a:ext cx="384"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48" name="Line 8"/>
            <p:cNvSpPr>
              <a:spLocks noChangeShapeType="1"/>
            </p:cNvSpPr>
            <p:nvPr/>
          </p:nvSpPr>
          <p:spPr bwMode="auto">
            <a:xfrm>
              <a:off x="960" y="2928"/>
              <a:ext cx="384"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49" name="Line 9"/>
            <p:cNvSpPr>
              <a:spLocks noChangeShapeType="1"/>
            </p:cNvSpPr>
            <p:nvPr/>
          </p:nvSpPr>
          <p:spPr bwMode="auto">
            <a:xfrm>
              <a:off x="960" y="2544"/>
              <a:ext cx="384"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50" name="Line 10"/>
            <p:cNvSpPr>
              <a:spLocks noChangeShapeType="1"/>
            </p:cNvSpPr>
            <p:nvPr/>
          </p:nvSpPr>
          <p:spPr bwMode="auto">
            <a:xfrm>
              <a:off x="960" y="2160"/>
              <a:ext cx="384"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51" name="Line 11"/>
            <p:cNvSpPr>
              <a:spLocks noChangeShapeType="1"/>
            </p:cNvSpPr>
            <p:nvPr/>
          </p:nvSpPr>
          <p:spPr bwMode="auto">
            <a:xfrm>
              <a:off x="960" y="1776"/>
              <a:ext cx="384"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52" name="Line 12"/>
            <p:cNvSpPr>
              <a:spLocks noChangeShapeType="1"/>
            </p:cNvSpPr>
            <p:nvPr/>
          </p:nvSpPr>
          <p:spPr bwMode="auto">
            <a:xfrm>
              <a:off x="960" y="1392"/>
              <a:ext cx="384"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53" name="Line 13"/>
            <p:cNvSpPr>
              <a:spLocks noChangeShapeType="1"/>
            </p:cNvSpPr>
            <p:nvPr/>
          </p:nvSpPr>
          <p:spPr bwMode="auto">
            <a:xfrm flipV="1">
              <a:off x="1344" y="1296"/>
              <a:ext cx="0" cy="1968"/>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54" name="Line 14"/>
            <p:cNvSpPr>
              <a:spLocks noChangeShapeType="1"/>
            </p:cNvSpPr>
            <p:nvPr/>
          </p:nvSpPr>
          <p:spPr bwMode="auto">
            <a:xfrm>
              <a:off x="1344" y="1296"/>
              <a:ext cx="432"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55" name="Line 15"/>
            <p:cNvSpPr>
              <a:spLocks noChangeShapeType="1"/>
            </p:cNvSpPr>
            <p:nvPr/>
          </p:nvSpPr>
          <p:spPr bwMode="auto">
            <a:xfrm>
              <a:off x="2448" y="1440"/>
              <a:ext cx="2496"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61" name="Line 21"/>
            <p:cNvSpPr>
              <a:spLocks noChangeShapeType="1"/>
            </p:cNvSpPr>
            <p:nvPr/>
          </p:nvSpPr>
          <p:spPr bwMode="auto">
            <a:xfrm>
              <a:off x="3696" y="1440"/>
              <a:ext cx="0" cy="816"/>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62" name="Line 22"/>
            <p:cNvSpPr>
              <a:spLocks noChangeShapeType="1"/>
            </p:cNvSpPr>
            <p:nvPr/>
          </p:nvSpPr>
          <p:spPr bwMode="auto">
            <a:xfrm>
              <a:off x="4080" y="1440"/>
              <a:ext cx="0" cy="816"/>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63" name="Line 23"/>
            <p:cNvSpPr>
              <a:spLocks noChangeShapeType="1"/>
            </p:cNvSpPr>
            <p:nvPr/>
          </p:nvSpPr>
          <p:spPr bwMode="auto">
            <a:xfrm>
              <a:off x="4512" y="1440"/>
              <a:ext cx="0" cy="816"/>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64" name="Line 24"/>
            <p:cNvSpPr>
              <a:spLocks noChangeShapeType="1"/>
            </p:cNvSpPr>
            <p:nvPr/>
          </p:nvSpPr>
          <p:spPr bwMode="auto">
            <a:xfrm>
              <a:off x="4944" y="1440"/>
              <a:ext cx="0" cy="816"/>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469" name="Group 29"/>
          <p:cNvGrpSpPr>
            <a:grpSpLocks/>
          </p:cNvGrpSpPr>
          <p:nvPr/>
        </p:nvGrpSpPr>
        <p:grpSpPr bwMode="auto">
          <a:xfrm>
            <a:off x="2895561" y="5257349"/>
            <a:ext cx="3049961" cy="779463"/>
            <a:chOff x="825" y="2817"/>
            <a:chExt cx="1719" cy="491"/>
          </a:xfrm>
        </p:grpSpPr>
        <p:sp>
          <p:nvSpPr>
            <p:cNvPr id="61467" name="Text Box 27"/>
            <p:cNvSpPr txBox="1">
              <a:spLocks noChangeArrowheads="1"/>
            </p:cNvSpPr>
            <p:nvPr/>
          </p:nvSpPr>
          <p:spPr bwMode="auto">
            <a:xfrm>
              <a:off x="1680" y="2880"/>
              <a:ext cx="864" cy="428"/>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dirty="0">
                  <a:solidFill>
                    <a:srgbClr val="CC0000"/>
                  </a:solidFill>
                </a:rPr>
                <a:t>Special Servicer</a:t>
              </a:r>
            </a:p>
            <a:p>
              <a:pPr algn="ctr"/>
              <a:r>
                <a:rPr lang="en-US" sz="1200" dirty="0">
                  <a:solidFill>
                    <a:srgbClr val="CC0000"/>
                  </a:solidFill>
                </a:rPr>
                <a:t>Deals with defaults, workouts</a:t>
              </a:r>
            </a:p>
          </p:txBody>
        </p:sp>
        <p:sp>
          <p:nvSpPr>
            <p:cNvPr id="61468" name="Line 28"/>
            <p:cNvSpPr>
              <a:spLocks noChangeShapeType="1"/>
            </p:cNvSpPr>
            <p:nvPr/>
          </p:nvSpPr>
          <p:spPr bwMode="auto">
            <a:xfrm flipH="1" flipV="1">
              <a:off x="825" y="2817"/>
              <a:ext cx="855" cy="236"/>
            </a:xfrm>
            <a:prstGeom prst="line">
              <a:avLst/>
            </a:prstGeom>
            <a:noFill/>
            <a:ln w="9525">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 name="Rectangle 1"/>
          <p:cNvSpPr/>
          <p:nvPr/>
        </p:nvSpPr>
        <p:spPr bwMode="auto">
          <a:xfrm>
            <a:off x="2362200" y="933450"/>
            <a:ext cx="7848600" cy="6858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28" name="Rectangle 2"/>
          <p:cNvSpPr txBox="1">
            <a:spLocks noChangeArrowheads="1"/>
          </p:cNvSpPr>
          <p:nvPr/>
        </p:nvSpPr>
        <p:spPr>
          <a:xfrm>
            <a:off x="1981200" y="486117"/>
            <a:ext cx="8229600" cy="715963"/>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defRPr/>
            </a:pPr>
            <a:r>
              <a:rPr lang="en-US" sz="4000" b="1" kern="0" dirty="0">
                <a:solidFill>
                  <a:srgbClr val="C00000"/>
                </a:solidFill>
              </a:rPr>
              <a:t>CMBS Securitization Process</a:t>
            </a:r>
          </a:p>
        </p:txBody>
      </p:sp>
    </p:spTree>
    <p:extLst>
      <p:ext uri="{BB962C8B-B14F-4D97-AF65-F5344CB8AC3E}">
        <p14:creationId xmlns:p14="http://schemas.microsoft.com/office/powerpoint/2010/main" val="3918594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1465"/>
                                        </p:tgtEl>
                                        <p:attrNameLst>
                                          <p:attrName>style.visibility</p:attrName>
                                        </p:attrNameLst>
                                      </p:cBhvr>
                                      <p:to>
                                        <p:strVal val="visible"/>
                                      </p:to>
                                    </p:set>
                                    <p:anim calcmode="lin" valueType="num">
                                      <p:cBhvr additive="base">
                                        <p:cTn id="7" dur="500" fill="hold"/>
                                        <p:tgtEl>
                                          <p:spTgt spid="61465"/>
                                        </p:tgtEl>
                                        <p:attrNameLst>
                                          <p:attrName>ppt_x</p:attrName>
                                        </p:attrNameLst>
                                      </p:cBhvr>
                                      <p:tavLst>
                                        <p:tav tm="0">
                                          <p:val>
                                            <p:strVal val="0-#ppt_w/2"/>
                                          </p:val>
                                        </p:tav>
                                        <p:tav tm="100000">
                                          <p:val>
                                            <p:strVal val="#ppt_x"/>
                                          </p:val>
                                        </p:tav>
                                      </p:tavLst>
                                    </p:anim>
                                    <p:anim calcmode="lin" valueType="num">
                                      <p:cBhvr additive="base">
                                        <p:cTn id="8" dur="500" fill="hold"/>
                                        <p:tgtEl>
                                          <p:spTgt spid="6146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61466"/>
                                        </p:tgtEl>
                                        <p:attrNameLst>
                                          <p:attrName>style.visibility</p:attrName>
                                        </p:attrNameLst>
                                      </p:cBhvr>
                                      <p:to>
                                        <p:strVal val="visible"/>
                                      </p:to>
                                    </p:set>
                                    <p:anim calcmode="lin" valueType="num">
                                      <p:cBhvr additive="base">
                                        <p:cTn id="13" dur="500" fill="hold"/>
                                        <p:tgtEl>
                                          <p:spTgt spid="61466"/>
                                        </p:tgtEl>
                                        <p:attrNameLst>
                                          <p:attrName>ppt_x</p:attrName>
                                        </p:attrNameLst>
                                      </p:cBhvr>
                                      <p:tavLst>
                                        <p:tav tm="0">
                                          <p:val>
                                            <p:strVal val="1+#ppt_w/2"/>
                                          </p:val>
                                        </p:tav>
                                        <p:tav tm="100000">
                                          <p:val>
                                            <p:strVal val="#ppt_x"/>
                                          </p:val>
                                        </p:tav>
                                      </p:tavLst>
                                    </p:anim>
                                    <p:anim calcmode="lin" valueType="num">
                                      <p:cBhvr additive="base">
                                        <p:cTn id="14" dur="500" fill="hold"/>
                                        <p:tgtEl>
                                          <p:spTgt spid="6146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469"/>
                                        </p:tgtEl>
                                        <p:attrNameLst>
                                          <p:attrName>style.visibility</p:attrName>
                                        </p:attrNameLst>
                                      </p:cBhvr>
                                      <p:to>
                                        <p:strVal val="visible"/>
                                      </p:to>
                                    </p:set>
                                    <p:anim calcmode="lin" valueType="num">
                                      <p:cBhvr additive="base">
                                        <p:cTn id="19" dur="500" fill="hold"/>
                                        <p:tgtEl>
                                          <p:spTgt spid="61469"/>
                                        </p:tgtEl>
                                        <p:attrNameLst>
                                          <p:attrName>ppt_x</p:attrName>
                                        </p:attrNameLst>
                                      </p:cBhvr>
                                      <p:tavLst>
                                        <p:tav tm="0">
                                          <p:val>
                                            <p:strVal val="#ppt_x"/>
                                          </p:val>
                                        </p:tav>
                                        <p:tav tm="100000">
                                          <p:val>
                                            <p:strVal val="#ppt_x"/>
                                          </p:val>
                                        </p:tav>
                                      </p:tavLst>
                                    </p:anim>
                                    <p:anim calcmode="lin" valueType="num">
                                      <p:cBhvr additive="base">
                                        <p:cTn id="20" dur="500" fill="hold"/>
                                        <p:tgtEl>
                                          <p:spTgt spid="614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01162" y="0"/>
            <a:ext cx="10852639" cy="1208868"/>
          </a:xfrm>
        </p:spPr>
        <p:txBody>
          <a:bodyPr/>
          <a:lstStyle/>
          <a:p>
            <a:pPr>
              <a:defRPr/>
            </a:pPr>
            <a:r>
              <a:rPr lang="en-US" sz="4000" dirty="0"/>
              <a:t>Economics of CMBS</a:t>
            </a:r>
          </a:p>
        </p:txBody>
      </p:sp>
      <p:sp>
        <p:nvSpPr>
          <p:cNvPr id="51203" name="Rectangle 3"/>
          <p:cNvSpPr>
            <a:spLocks noGrp="1" noChangeArrowheads="1"/>
          </p:cNvSpPr>
          <p:nvPr>
            <p:ph type="body" idx="1"/>
          </p:nvPr>
        </p:nvSpPr>
        <p:spPr>
          <a:xfrm>
            <a:off x="604434" y="1644162"/>
            <a:ext cx="10931074" cy="4528038"/>
          </a:xfrm>
        </p:spPr>
        <p:txBody>
          <a:bodyPr/>
          <a:lstStyle/>
          <a:p>
            <a:pPr>
              <a:defRPr/>
            </a:pPr>
            <a:r>
              <a:rPr lang="en-US" sz="3000" dirty="0"/>
              <a:t>Commercial Borrowers:</a:t>
            </a:r>
          </a:p>
          <a:p>
            <a:pPr marL="804863" lvl="1" indent="-347663">
              <a:defRPr/>
            </a:pPr>
            <a:r>
              <a:rPr lang="en-US" sz="2600" dirty="0"/>
              <a:t>Ultimately, they get </a:t>
            </a:r>
            <a:r>
              <a:rPr lang="en-US" sz="2600" b="1" i="1" dirty="0"/>
              <a:t>improved access to capital</a:t>
            </a:r>
            <a:r>
              <a:rPr lang="en-US" sz="2600" dirty="0"/>
              <a:t>.</a:t>
            </a:r>
          </a:p>
          <a:p>
            <a:pPr marL="804863" lvl="1" indent="-347663">
              <a:defRPr/>
            </a:pPr>
            <a:r>
              <a:rPr lang="en-US" sz="2600" dirty="0"/>
              <a:t>In general this will translate into </a:t>
            </a:r>
            <a:r>
              <a:rPr lang="en-US" sz="2600" b="1" i="1" dirty="0"/>
              <a:t>lower mortgage rates</a:t>
            </a:r>
            <a:r>
              <a:rPr lang="en-US" sz="2600" dirty="0"/>
              <a:t>, and in tougher economic times, the ability to get funding at all (theoretically).</a:t>
            </a:r>
          </a:p>
          <a:p>
            <a:pPr marL="804863" lvl="1" indent="-347663">
              <a:defRPr/>
            </a:pPr>
            <a:r>
              <a:rPr lang="en-US" sz="2600" dirty="0"/>
              <a:t>They will have to deal with </a:t>
            </a:r>
            <a:r>
              <a:rPr lang="en-US" sz="2600" b="1" i="1" dirty="0"/>
              <a:t>more constraints on mortgages</a:t>
            </a:r>
            <a:r>
              <a:rPr lang="en-US" sz="2600" dirty="0"/>
              <a:t>, and probably more oversight regarding their ongoing operations.</a:t>
            </a:r>
          </a:p>
          <a:p>
            <a:pPr marL="804863" lvl="1" indent="-347663">
              <a:defRPr/>
            </a:pPr>
            <a:r>
              <a:rPr lang="en-US" sz="2600" dirty="0"/>
              <a:t>Perhaps </a:t>
            </a:r>
            <a:r>
              <a:rPr lang="en-US" sz="2600" b="1" i="1" dirty="0"/>
              <a:t>less leniency</a:t>
            </a:r>
            <a:r>
              <a:rPr lang="en-US" sz="2600" dirty="0"/>
              <a:t> if they have financial trouble.</a:t>
            </a:r>
          </a:p>
        </p:txBody>
      </p:sp>
      <p:sp>
        <p:nvSpPr>
          <p:cNvPr id="4" name="Slide Number Placeholder 3"/>
          <p:cNvSpPr>
            <a:spLocks noGrp="1"/>
          </p:cNvSpPr>
          <p:nvPr>
            <p:ph type="sldNum" sz="quarter" idx="12"/>
          </p:nvPr>
        </p:nvSpPr>
        <p:spPr>
          <a:xfrm>
            <a:off x="9808672" y="6172200"/>
            <a:ext cx="2133600" cy="476250"/>
          </a:xfrm>
        </p:spPr>
        <p:txBody>
          <a:bodyPr/>
          <a:lstStyle/>
          <a:p>
            <a:fld id="{8585E3DD-65EF-4726-AFAD-D9281DD25773}" type="slidenum">
              <a:rPr lang="en-US" smtClean="0"/>
              <a:pPr/>
              <a:t>13</a:t>
            </a:fld>
            <a:endParaRPr lang="en-US" dirty="0"/>
          </a:p>
        </p:txBody>
      </p:sp>
    </p:spTree>
    <p:extLst>
      <p:ext uri="{BB962C8B-B14F-4D97-AF65-F5344CB8AC3E}">
        <p14:creationId xmlns:p14="http://schemas.microsoft.com/office/powerpoint/2010/main" val="15357635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fade">
                                      <p:cBhvr>
                                        <p:cTn id="7" dur="500"/>
                                        <p:tgtEl>
                                          <p:spTgt spid="51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fade">
                                      <p:cBhvr>
                                        <p:cTn id="12" dur="500"/>
                                        <p:tgtEl>
                                          <p:spTgt spid="512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03">
                                            <p:txEl>
                                              <p:pRg st="2" end="2"/>
                                            </p:txEl>
                                          </p:spTgt>
                                        </p:tgtEl>
                                        <p:attrNameLst>
                                          <p:attrName>style.visibility</p:attrName>
                                        </p:attrNameLst>
                                      </p:cBhvr>
                                      <p:to>
                                        <p:strVal val="visible"/>
                                      </p:to>
                                    </p:set>
                                    <p:animEffect transition="in" filter="fade">
                                      <p:cBhvr>
                                        <p:cTn id="17" dur="500"/>
                                        <p:tgtEl>
                                          <p:spTgt spid="512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03">
                                            <p:txEl>
                                              <p:pRg st="3" end="3"/>
                                            </p:txEl>
                                          </p:spTgt>
                                        </p:tgtEl>
                                        <p:attrNameLst>
                                          <p:attrName>style.visibility</p:attrName>
                                        </p:attrNameLst>
                                      </p:cBhvr>
                                      <p:to>
                                        <p:strVal val="visible"/>
                                      </p:to>
                                    </p:set>
                                    <p:animEffect transition="in" filter="fade">
                                      <p:cBhvr>
                                        <p:cTn id="22" dur="500"/>
                                        <p:tgtEl>
                                          <p:spTgt spid="512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03">
                                            <p:txEl>
                                              <p:pRg st="4" end="4"/>
                                            </p:txEl>
                                          </p:spTgt>
                                        </p:tgtEl>
                                        <p:attrNameLst>
                                          <p:attrName>style.visibility</p:attrName>
                                        </p:attrNameLst>
                                      </p:cBhvr>
                                      <p:to>
                                        <p:strVal val="visible"/>
                                      </p:to>
                                    </p:set>
                                    <p:animEffect transition="in" filter="fade">
                                      <p:cBhvr>
                                        <p:cTn id="27" dur="500"/>
                                        <p:tgtEl>
                                          <p:spTgt spid="512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571501" y="96715"/>
            <a:ext cx="11095892" cy="1181625"/>
          </a:xfrm>
        </p:spPr>
        <p:txBody>
          <a:bodyPr/>
          <a:lstStyle/>
          <a:p>
            <a:pPr eaLnBrk="1" hangingPunct="1">
              <a:defRPr/>
            </a:pPr>
            <a:r>
              <a:rPr lang="en-US" sz="4000" dirty="0" smtClean="0"/>
              <a:t>Economics of CMBS</a:t>
            </a:r>
            <a:endParaRPr lang="en-US" sz="4000" dirty="0"/>
          </a:p>
        </p:txBody>
      </p:sp>
      <p:sp>
        <p:nvSpPr>
          <p:cNvPr id="52227" name="Rectangle 3"/>
          <p:cNvSpPr>
            <a:spLocks noGrp="1" noChangeArrowheads="1"/>
          </p:cNvSpPr>
          <p:nvPr>
            <p:ph type="body" idx="1"/>
          </p:nvPr>
        </p:nvSpPr>
        <p:spPr>
          <a:xfrm>
            <a:off x="694591" y="1565031"/>
            <a:ext cx="10972801" cy="4882215"/>
          </a:xfrm>
        </p:spPr>
        <p:txBody>
          <a:bodyPr/>
          <a:lstStyle/>
          <a:p>
            <a:pPr>
              <a:spcAft>
                <a:spcPts val="300"/>
              </a:spcAft>
              <a:defRPr/>
            </a:pPr>
            <a:r>
              <a:rPr lang="en-US" sz="2800" dirty="0"/>
              <a:t>Commercial Mortgage Originators</a:t>
            </a:r>
          </a:p>
          <a:p>
            <a:pPr lvl="1">
              <a:spcAft>
                <a:spcPts val="300"/>
              </a:spcAft>
              <a:defRPr/>
            </a:pPr>
            <a:r>
              <a:rPr lang="en-US" sz="2400" dirty="0"/>
              <a:t>Can </a:t>
            </a:r>
            <a:r>
              <a:rPr lang="en-US" sz="2400" b="1" i="1" dirty="0"/>
              <a:t>specialize in originating loans</a:t>
            </a:r>
            <a:r>
              <a:rPr lang="en-US" sz="2400" dirty="0"/>
              <a:t>, without having to invest in them long-term.</a:t>
            </a:r>
          </a:p>
          <a:p>
            <a:pPr lvl="1">
              <a:spcAft>
                <a:spcPts val="300"/>
              </a:spcAft>
              <a:defRPr/>
            </a:pPr>
            <a:r>
              <a:rPr lang="en-US" sz="2400" dirty="0"/>
              <a:t>Can replenish capital to continue to </a:t>
            </a:r>
            <a:r>
              <a:rPr lang="en-US" sz="2400" b="1" i="1" dirty="0"/>
              <a:t>grow origination business</a:t>
            </a:r>
            <a:r>
              <a:rPr lang="en-US" sz="2400" dirty="0"/>
              <a:t>.</a:t>
            </a:r>
          </a:p>
          <a:p>
            <a:pPr lvl="1">
              <a:spcAft>
                <a:spcPts val="300"/>
              </a:spcAft>
              <a:defRPr/>
            </a:pPr>
            <a:r>
              <a:rPr lang="en-US" sz="2400" dirty="0"/>
              <a:t>Can </a:t>
            </a:r>
            <a:r>
              <a:rPr lang="en-US" sz="2400" b="1" i="1" dirty="0"/>
              <a:t>pick and choose </a:t>
            </a:r>
            <a:r>
              <a:rPr lang="en-US" sz="2400" dirty="0"/>
              <a:t>which</a:t>
            </a:r>
            <a:r>
              <a:rPr lang="en-US" sz="2400" b="1" i="1" dirty="0"/>
              <a:t> projects to invest in</a:t>
            </a:r>
            <a:r>
              <a:rPr lang="en-US" sz="2400" dirty="0"/>
              <a:t>.</a:t>
            </a:r>
          </a:p>
          <a:p>
            <a:pPr lvl="2">
              <a:spcAft>
                <a:spcPts val="300"/>
              </a:spcAft>
              <a:defRPr/>
            </a:pPr>
            <a:r>
              <a:rPr lang="en-US" sz="2000" dirty="0"/>
              <a:t>Frequently CMBS will require originators to retain some form of credit risk, usually through maintaining an investment in the pool.</a:t>
            </a:r>
          </a:p>
          <a:p>
            <a:pPr lvl="1">
              <a:spcAft>
                <a:spcPts val="300"/>
              </a:spcAft>
              <a:defRPr/>
            </a:pPr>
            <a:r>
              <a:rPr lang="en-US" sz="2400" dirty="0"/>
              <a:t>Today many </a:t>
            </a:r>
            <a:r>
              <a:rPr lang="en-US" sz="2400" b="1" i="1" dirty="0"/>
              <a:t>CMBS originators </a:t>
            </a:r>
            <a:r>
              <a:rPr lang="en-US" sz="2400" dirty="0"/>
              <a:t>are </a:t>
            </a:r>
            <a:r>
              <a:rPr lang="en-US" sz="2400" b="1" i="1" dirty="0"/>
              <a:t>parts of “conduits”</a:t>
            </a:r>
            <a:r>
              <a:rPr lang="en-US" sz="2400" dirty="0"/>
              <a:t>,</a:t>
            </a:r>
            <a:r>
              <a:rPr lang="en-US" sz="2400" b="1" i="1" dirty="0"/>
              <a:t> </a:t>
            </a:r>
            <a:r>
              <a:rPr lang="en-US" sz="2400" dirty="0"/>
              <a:t>that is, syndicates that are issuing loans for the express purpose of placing them into CMBS.</a:t>
            </a:r>
          </a:p>
          <a:p>
            <a:pPr lvl="1">
              <a:spcAft>
                <a:spcPts val="300"/>
              </a:spcAft>
              <a:defRPr/>
            </a:pPr>
            <a:endParaRPr lang="en-US" dirty="0" smtClean="0"/>
          </a:p>
        </p:txBody>
      </p:sp>
      <p:sp>
        <p:nvSpPr>
          <p:cNvPr id="4" name="Slide Number Placeholder 3"/>
          <p:cNvSpPr>
            <a:spLocks noGrp="1"/>
          </p:cNvSpPr>
          <p:nvPr>
            <p:ph type="sldNum" sz="quarter" idx="12"/>
          </p:nvPr>
        </p:nvSpPr>
        <p:spPr>
          <a:xfrm>
            <a:off x="9882321" y="6257687"/>
            <a:ext cx="2133600" cy="476250"/>
          </a:xfrm>
        </p:spPr>
        <p:txBody>
          <a:bodyPr/>
          <a:lstStyle/>
          <a:p>
            <a:fld id="{14B93AB7-C894-479C-A4EA-706A55018659}" type="slidenum">
              <a:rPr lang="en-US" smtClean="0"/>
              <a:pPr/>
              <a:t>14</a:t>
            </a:fld>
            <a:endParaRPr lang="en-US" dirty="0"/>
          </a:p>
        </p:txBody>
      </p:sp>
    </p:spTree>
    <p:extLst>
      <p:ext uri="{BB962C8B-B14F-4D97-AF65-F5344CB8AC3E}">
        <p14:creationId xmlns:p14="http://schemas.microsoft.com/office/powerpoint/2010/main" val="38721341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fade">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fade">
                                      <p:cBhvr>
                                        <p:cTn id="12" dur="500"/>
                                        <p:tgtEl>
                                          <p:spTgt spid="522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Effect transition="in" filter="fade">
                                      <p:cBhvr>
                                        <p:cTn id="17" dur="500"/>
                                        <p:tgtEl>
                                          <p:spTgt spid="522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2227">
                                            <p:txEl>
                                              <p:pRg st="3" end="3"/>
                                            </p:txEl>
                                          </p:spTgt>
                                        </p:tgtEl>
                                        <p:attrNameLst>
                                          <p:attrName>style.visibility</p:attrName>
                                        </p:attrNameLst>
                                      </p:cBhvr>
                                      <p:to>
                                        <p:strVal val="visible"/>
                                      </p:to>
                                    </p:set>
                                    <p:animEffect transition="in" filter="fade">
                                      <p:cBhvr>
                                        <p:cTn id="22" dur="500"/>
                                        <p:tgtEl>
                                          <p:spTgt spid="522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2227">
                                            <p:txEl>
                                              <p:pRg st="4" end="4"/>
                                            </p:txEl>
                                          </p:spTgt>
                                        </p:tgtEl>
                                        <p:attrNameLst>
                                          <p:attrName>style.visibility</p:attrName>
                                        </p:attrNameLst>
                                      </p:cBhvr>
                                      <p:to>
                                        <p:strVal val="visible"/>
                                      </p:to>
                                    </p:set>
                                    <p:animEffect transition="in" filter="fade">
                                      <p:cBhvr>
                                        <p:cTn id="27" dur="500"/>
                                        <p:tgtEl>
                                          <p:spTgt spid="522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2227">
                                            <p:txEl>
                                              <p:pRg st="5" end="5"/>
                                            </p:txEl>
                                          </p:spTgt>
                                        </p:tgtEl>
                                        <p:attrNameLst>
                                          <p:attrName>style.visibility</p:attrName>
                                        </p:attrNameLst>
                                      </p:cBhvr>
                                      <p:to>
                                        <p:strVal val="visible"/>
                                      </p:to>
                                    </p:set>
                                    <p:animEffect transition="in" filter="fade">
                                      <p:cBhvr>
                                        <p:cTn id="32" dur="500"/>
                                        <p:tgtEl>
                                          <p:spTgt spid="522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Economics of CMBS</a:t>
            </a:r>
          </a:p>
        </p:txBody>
      </p:sp>
      <p:pic>
        <p:nvPicPr>
          <p:cNvPr id="5" name="Content Placeholder 4"/>
          <p:cNvPicPr>
            <a:picLocks noGrp="1" noChangeAspect="1"/>
          </p:cNvPicPr>
          <p:nvPr>
            <p:ph idx="1"/>
          </p:nvPr>
        </p:nvPicPr>
        <p:blipFill>
          <a:blip r:embed="rId2"/>
          <a:stretch>
            <a:fillRect/>
          </a:stretch>
        </p:blipFill>
        <p:spPr>
          <a:xfrm>
            <a:off x="1413314" y="1570648"/>
            <a:ext cx="3281778" cy="4907544"/>
          </a:xfrm>
          <a:prstGeom prst="rect">
            <a:avLst/>
          </a:prstGeom>
        </p:spPr>
      </p:pic>
      <p:sp>
        <p:nvSpPr>
          <p:cNvPr id="4" name="Slide Number Placeholder 3"/>
          <p:cNvSpPr>
            <a:spLocks noGrp="1"/>
          </p:cNvSpPr>
          <p:nvPr>
            <p:ph type="sldNum" sz="quarter" idx="12"/>
          </p:nvPr>
        </p:nvSpPr>
        <p:spPr/>
        <p:txBody>
          <a:bodyPr/>
          <a:lstStyle/>
          <a:p>
            <a:fld id="{DADC8EEC-0F65-4AB5-AC6A-D573071F06AF}" type="slidenum">
              <a:rPr lang="en-US" smtClean="0"/>
              <a:pPr/>
              <a:t>15</a:t>
            </a:fld>
            <a:endParaRPr lang="en-US" dirty="0"/>
          </a:p>
        </p:txBody>
      </p:sp>
      <p:pic>
        <p:nvPicPr>
          <p:cNvPr id="6" name="Picture 5"/>
          <p:cNvPicPr>
            <a:picLocks noChangeAspect="1"/>
          </p:cNvPicPr>
          <p:nvPr/>
        </p:nvPicPr>
        <p:blipFill>
          <a:blip r:embed="rId3"/>
          <a:stretch>
            <a:fillRect/>
          </a:stretch>
        </p:blipFill>
        <p:spPr>
          <a:xfrm>
            <a:off x="5418992" y="2068608"/>
            <a:ext cx="4953000" cy="3383550"/>
          </a:xfrm>
          <a:prstGeom prst="rect">
            <a:avLst/>
          </a:prstGeom>
        </p:spPr>
      </p:pic>
    </p:spTree>
    <p:extLst>
      <p:ext uri="{BB962C8B-B14F-4D97-AF65-F5344CB8AC3E}">
        <p14:creationId xmlns:p14="http://schemas.microsoft.com/office/powerpoint/2010/main" val="124626986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604434" y="1644162"/>
            <a:ext cx="10992620" cy="4737588"/>
          </a:xfrm>
        </p:spPr>
        <p:txBody>
          <a:bodyPr/>
          <a:lstStyle/>
          <a:p>
            <a:pPr>
              <a:lnSpc>
                <a:spcPct val="90000"/>
              </a:lnSpc>
              <a:defRPr/>
            </a:pPr>
            <a:r>
              <a:rPr lang="en-US" dirty="0" smtClean="0"/>
              <a:t>Commercial Mortgage Investors</a:t>
            </a:r>
          </a:p>
          <a:p>
            <a:pPr lvl="1">
              <a:lnSpc>
                <a:spcPct val="90000"/>
              </a:lnSpc>
              <a:defRPr/>
            </a:pPr>
            <a:r>
              <a:rPr lang="en-US" b="1" i="1" dirty="0" smtClean="0"/>
              <a:t>Liquidity</a:t>
            </a:r>
            <a:endParaRPr lang="en-US" b="1" i="1" dirty="0"/>
          </a:p>
          <a:p>
            <a:pPr marL="736600" lvl="1" indent="0">
              <a:lnSpc>
                <a:spcPct val="90000"/>
              </a:lnSpc>
              <a:spcBef>
                <a:spcPts val="0"/>
              </a:spcBef>
              <a:buNone/>
              <a:defRPr/>
            </a:pPr>
            <a:r>
              <a:rPr lang="en-US" sz="2400" dirty="0"/>
              <a:t>They get marketable securities that can be sold into a liquid secondary market.</a:t>
            </a:r>
          </a:p>
          <a:p>
            <a:pPr lvl="1">
              <a:lnSpc>
                <a:spcPct val="90000"/>
              </a:lnSpc>
              <a:defRPr/>
            </a:pPr>
            <a:r>
              <a:rPr lang="en-US" b="1" i="1" dirty="0" smtClean="0"/>
              <a:t>Risk</a:t>
            </a:r>
            <a:endParaRPr lang="en-US" b="1" i="1" dirty="0"/>
          </a:p>
          <a:p>
            <a:pPr marL="736600" lvl="1" indent="0">
              <a:lnSpc>
                <a:spcPct val="90000"/>
              </a:lnSpc>
              <a:spcBef>
                <a:spcPts val="0"/>
              </a:spcBef>
              <a:buNone/>
              <a:defRPr/>
            </a:pPr>
            <a:r>
              <a:rPr lang="en-US" sz="2400" dirty="0"/>
              <a:t>The structuring of CMBS is such that various risks are separated, thus allowing the investor to bear only risks they wish to bear. </a:t>
            </a:r>
          </a:p>
          <a:p>
            <a:pPr lvl="1">
              <a:lnSpc>
                <a:spcPct val="90000"/>
              </a:lnSpc>
              <a:defRPr/>
            </a:pPr>
            <a:r>
              <a:rPr lang="en-US" b="1" i="1" dirty="0" smtClean="0"/>
              <a:t>External Validation and Surveillance</a:t>
            </a:r>
          </a:p>
          <a:p>
            <a:pPr marL="736600" lvl="1" indent="0">
              <a:lnSpc>
                <a:spcPct val="90000"/>
              </a:lnSpc>
              <a:spcBef>
                <a:spcPts val="0"/>
              </a:spcBef>
              <a:buNone/>
              <a:defRPr/>
            </a:pPr>
            <a:r>
              <a:rPr lang="en-US" sz="2400" dirty="0"/>
              <a:t>Rating agencies and larger market will help monitor the mortgage and the mortgage pool.</a:t>
            </a:r>
            <a:endParaRPr lang="en-US" dirty="0" smtClean="0"/>
          </a:p>
        </p:txBody>
      </p:sp>
      <p:sp>
        <p:nvSpPr>
          <p:cNvPr id="4" name="Slide Number Placeholder 3"/>
          <p:cNvSpPr>
            <a:spLocks noGrp="1"/>
          </p:cNvSpPr>
          <p:nvPr>
            <p:ph type="sldNum" sz="quarter" idx="12"/>
          </p:nvPr>
        </p:nvSpPr>
        <p:spPr>
          <a:xfrm>
            <a:off x="9885485" y="6234101"/>
            <a:ext cx="2133600" cy="476250"/>
          </a:xfrm>
        </p:spPr>
        <p:txBody>
          <a:bodyPr/>
          <a:lstStyle/>
          <a:p>
            <a:fld id="{71023FE6-DCC3-45A6-94BD-A10E0E4287ED}" type="slidenum">
              <a:rPr lang="en-US" smtClean="0"/>
              <a:pPr/>
              <a:t>16</a:t>
            </a:fld>
            <a:endParaRPr lang="en-US" dirty="0"/>
          </a:p>
        </p:txBody>
      </p:sp>
      <p:sp>
        <p:nvSpPr>
          <p:cNvPr id="2" name="Title 1"/>
          <p:cNvSpPr>
            <a:spLocks noGrp="1"/>
          </p:cNvSpPr>
          <p:nvPr>
            <p:ph type="title"/>
          </p:nvPr>
        </p:nvSpPr>
        <p:spPr/>
        <p:txBody>
          <a:bodyPr/>
          <a:lstStyle/>
          <a:p>
            <a:r>
              <a:rPr lang="en-US" dirty="0"/>
              <a:t>Economics of CMBS</a:t>
            </a:r>
          </a:p>
        </p:txBody>
      </p:sp>
    </p:spTree>
    <p:extLst>
      <p:ext uri="{BB962C8B-B14F-4D97-AF65-F5344CB8AC3E}">
        <p14:creationId xmlns:p14="http://schemas.microsoft.com/office/powerpoint/2010/main" val="21242561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fade">
                                      <p:cBhvr>
                                        <p:cTn id="7" dur="500"/>
                                        <p:tgtEl>
                                          <p:spTgt spid="55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fade">
                                      <p:cBhvr>
                                        <p:cTn id="12" dur="500"/>
                                        <p:tgtEl>
                                          <p:spTgt spid="552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Effect transition="in" filter="fade">
                                      <p:cBhvr>
                                        <p:cTn id="17" dur="500"/>
                                        <p:tgtEl>
                                          <p:spTgt spid="552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5299">
                                            <p:txEl>
                                              <p:pRg st="3" end="3"/>
                                            </p:txEl>
                                          </p:spTgt>
                                        </p:tgtEl>
                                        <p:attrNameLst>
                                          <p:attrName>style.visibility</p:attrName>
                                        </p:attrNameLst>
                                      </p:cBhvr>
                                      <p:to>
                                        <p:strVal val="visible"/>
                                      </p:to>
                                    </p:set>
                                    <p:animEffect transition="in" filter="fade">
                                      <p:cBhvr>
                                        <p:cTn id="22" dur="500"/>
                                        <p:tgtEl>
                                          <p:spTgt spid="552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5299">
                                            <p:txEl>
                                              <p:pRg st="4" end="4"/>
                                            </p:txEl>
                                          </p:spTgt>
                                        </p:tgtEl>
                                        <p:attrNameLst>
                                          <p:attrName>style.visibility</p:attrName>
                                        </p:attrNameLst>
                                      </p:cBhvr>
                                      <p:to>
                                        <p:strVal val="visible"/>
                                      </p:to>
                                    </p:set>
                                    <p:animEffect transition="in" filter="fade">
                                      <p:cBhvr>
                                        <p:cTn id="27" dur="500"/>
                                        <p:tgtEl>
                                          <p:spTgt spid="552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5299">
                                            <p:txEl>
                                              <p:pRg st="5" end="5"/>
                                            </p:txEl>
                                          </p:spTgt>
                                        </p:tgtEl>
                                        <p:attrNameLst>
                                          <p:attrName>style.visibility</p:attrName>
                                        </p:attrNameLst>
                                      </p:cBhvr>
                                      <p:to>
                                        <p:strVal val="visible"/>
                                      </p:to>
                                    </p:set>
                                    <p:animEffect transition="in" filter="fade">
                                      <p:cBhvr>
                                        <p:cTn id="32" dur="500"/>
                                        <p:tgtEl>
                                          <p:spTgt spid="552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5299">
                                            <p:txEl>
                                              <p:pRg st="6" end="6"/>
                                            </p:txEl>
                                          </p:spTgt>
                                        </p:tgtEl>
                                        <p:attrNameLst>
                                          <p:attrName>style.visibility</p:attrName>
                                        </p:attrNameLst>
                                      </p:cBhvr>
                                      <p:to>
                                        <p:strVal val="visible"/>
                                      </p:to>
                                    </p:set>
                                    <p:animEffect transition="in" filter="fade">
                                      <p:cBhvr>
                                        <p:cTn id="37" dur="500"/>
                                        <p:tgtEl>
                                          <p:spTgt spid="552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838201" y="1670538"/>
            <a:ext cx="10515599" cy="4561827"/>
          </a:xfrm>
        </p:spPr>
        <p:txBody>
          <a:bodyPr>
            <a:normAutofit/>
          </a:bodyPr>
          <a:lstStyle/>
          <a:p>
            <a:pPr eaLnBrk="1" hangingPunct="1">
              <a:lnSpc>
                <a:spcPct val="90000"/>
              </a:lnSpc>
              <a:defRPr/>
            </a:pPr>
            <a:r>
              <a:rPr lang="en-US" sz="2800" dirty="0" smtClean="0">
                <a:cs typeface="Times New Roman" pitchFamily="18" charset="0"/>
              </a:rPr>
              <a:t>Master Servicer:</a:t>
            </a:r>
          </a:p>
          <a:p>
            <a:pPr marL="860425" lvl="1" indent="-403225">
              <a:lnSpc>
                <a:spcPct val="90000"/>
              </a:lnSpc>
              <a:defRPr/>
            </a:pPr>
            <a:r>
              <a:rPr lang="en-US" sz="2400" dirty="0" smtClean="0">
                <a:cs typeface="Times New Roman" pitchFamily="18" charset="0"/>
              </a:rPr>
              <a:t>Oversees the deal and servicing agreements</a:t>
            </a:r>
          </a:p>
          <a:p>
            <a:pPr marL="860425" lvl="1" indent="-403225">
              <a:lnSpc>
                <a:spcPct val="90000"/>
              </a:lnSpc>
              <a:defRPr/>
            </a:pPr>
            <a:r>
              <a:rPr lang="en-US" sz="2400" dirty="0" smtClean="0">
                <a:cs typeface="Times New Roman" pitchFamily="18" charset="0"/>
              </a:rPr>
              <a:t>Facilitates timely payment of principal and interest</a:t>
            </a:r>
          </a:p>
          <a:p>
            <a:pPr marL="860425" lvl="1" indent="-403225">
              <a:lnSpc>
                <a:spcPct val="90000"/>
              </a:lnSpc>
              <a:defRPr/>
            </a:pPr>
            <a:r>
              <a:rPr lang="en-US" sz="2400" dirty="0" smtClean="0">
                <a:cs typeface="Times New Roman" pitchFamily="18" charset="0"/>
              </a:rPr>
              <a:t>May provide (servicer) advances for delinquent and defaulted loans</a:t>
            </a:r>
          </a:p>
          <a:p>
            <a:pPr marL="860425" lvl="1" indent="-403225">
              <a:lnSpc>
                <a:spcPct val="90000"/>
              </a:lnSpc>
              <a:defRPr/>
            </a:pPr>
            <a:r>
              <a:rPr lang="en-US" sz="2400" dirty="0" smtClean="0">
                <a:cs typeface="Times New Roman" pitchFamily="18" charset="0"/>
              </a:rPr>
              <a:t>Business opportunities</a:t>
            </a:r>
          </a:p>
          <a:p>
            <a:pPr>
              <a:lnSpc>
                <a:spcPct val="90000"/>
              </a:lnSpc>
              <a:spcBef>
                <a:spcPts val="1800"/>
              </a:spcBef>
              <a:defRPr/>
            </a:pPr>
            <a:r>
              <a:rPr lang="en-US" sz="2800" dirty="0" smtClean="0">
                <a:cs typeface="Times New Roman" pitchFamily="18" charset="0"/>
              </a:rPr>
              <a:t>Sub-Servicer:  </a:t>
            </a:r>
          </a:p>
          <a:p>
            <a:pPr marL="860425" lvl="1" indent="-403225">
              <a:lnSpc>
                <a:spcPct val="90000"/>
              </a:lnSpc>
              <a:defRPr/>
            </a:pPr>
            <a:r>
              <a:rPr lang="en-US" sz="2400" dirty="0">
                <a:cs typeface="Times New Roman" pitchFamily="18" charset="0"/>
              </a:rPr>
              <a:t>L</a:t>
            </a:r>
            <a:r>
              <a:rPr lang="en-US" sz="2400" dirty="0" smtClean="0">
                <a:cs typeface="Times New Roman" pitchFamily="18" charset="0"/>
              </a:rPr>
              <a:t>oan originator in a conduit deal who retains servicing</a:t>
            </a:r>
          </a:p>
          <a:p>
            <a:pPr marL="860425" lvl="1" indent="-403225">
              <a:lnSpc>
                <a:spcPct val="90000"/>
              </a:lnSpc>
              <a:defRPr/>
            </a:pPr>
            <a:r>
              <a:rPr lang="en-US" sz="2400" dirty="0" smtClean="0">
                <a:cs typeface="Times New Roman" pitchFamily="18" charset="0"/>
              </a:rPr>
              <a:t>Business opportunities</a:t>
            </a:r>
          </a:p>
        </p:txBody>
      </p:sp>
      <p:sp>
        <p:nvSpPr>
          <p:cNvPr id="6" name="Slide Number Placeholder 3"/>
          <p:cNvSpPr>
            <a:spLocks noGrp="1"/>
          </p:cNvSpPr>
          <p:nvPr>
            <p:ph type="sldNum" sz="quarter" idx="12"/>
          </p:nvPr>
        </p:nvSpPr>
        <p:spPr>
          <a:xfrm>
            <a:off x="9844454" y="6217785"/>
            <a:ext cx="2133600" cy="476250"/>
          </a:xfrm>
        </p:spPr>
        <p:txBody>
          <a:bodyPr/>
          <a:lstStyle/>
          <a:p>
            <a:fld id="{1FFF6C8D-776B-48B8-BEC0-9168A1B7E111}" type="slidenum">
              <a:rPr lang="en-US" smtClean="0"/>
              <a:pPr/>
              <a:t>17</a:t>
            </a:fld>
            <a:endParaRPr lang="en-US" dirty="0"/>
          </a:p>
        </p:txBody>
      </p:sp>
      <p:sp>
        <p:nvSpPr>
          <p:cNvPr id="2" name="Title 1"/>
          <p:cNvSpPr>
            <a:spLocks noGrp="1"/>
          </p:cNvSpPr>
          <p:nvPr>
            <p:ph type="title"/>
          </p:nvPr>
        </p:nvSpPr>
        <p:spPr/>
        <p:txBody>
          <a:bodyPr/>
          <a:lstStyle/>
          <a:p>
            <a:r>
              <a:rPr lang="en-US" dirty="0"/>
              <a:t>Economics of CMBS</a:t>
            </a:r>
          </a:p>
        </p:txBody>
      </p:sp>
    </p:spTree>
    <p:extLst>
      <p:ext uri="{BB962C8B-B14F-4D97-AF65-F5344CB8AC3E}">
        <p14:creationId xmlns:p14="http://schemas.microsoft.com/office/powerpoint/2010/main" val="14033210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2035">
                                            <p:txEl>
                                              <p:pRg st="0" end="0"/>
                                            </p:txEl>
                                          </p:spTgt>
                                        </p:tgtEl>
                                        <p:attrNameLst>
                                          <p:attrName>style.visibility</p:attrName>
                                        </p:attrNameLst>
                                      </p:cBhvr>
                                      <p:to>
                                        <p:strVal val="visible"/>
                                      </p:to>
                                    </p:set>
                                    <p:animEffect transition="in" filter="fade">
                                      <p:cBhvr>
                                        <p:cTn id="7" dur="500"/>
                                        <p:tgtEl>
                                          <p:spTgt spid="17203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2035">
                                            <p:txEl>
                                              <p:pRg st="1" end="1"/>
                                            </p:txEl>
                                          </p:spTgt>
                                        </p:tgtEl>
                                        <p:attrNameLst>
                                          <p:attrName>style.visibility</p:attrName>
                                        </p:attrNameLst>
                                      </p:cBhvr>
                                      <p:to>
                                        <p:strVal val="visible"/>
                                      </p:to>
                                    </p:set>
                                    <p:animEffect transition="in" filter="fade">
                                      <p:cBhvr>
                                        <p:cTn id="10" dur="500"/>
                                        <p:tgtEl>
                                          <p:spTgt spid="17203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2035">
                                            <p:txEl>
                                              <p:pRg st="2" end="2"/>
                                            </p:txEl>
                                          </p:spTgt>
                                        </p:tgtEl>
                                        <p:attrNameLst>
                                          <p:attrName>style.visibility</p:attrName>
                                        </p:attrNameLst>
                                      </p:cBhvr>
                                      <p:to>
                                        <p:strVal val="visible"/>
                                      </p:to>
                                    </p:set>
                                    <p:animEffect transition="in" filter="fade">
                                      <p:cBhvr>
                                        <p:cTn id="13" dur="500"/>
                                        <p:tgtEl>
                                          <p:spTgt spid="17203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2035">
                                            <p:txEl>
                                              <p:pRg st="3" end="3"/>
                                            </p:txEl>
                                          </p:spTgt>
                                        </p:tgtEl>
                                        <p:attrNameLst>
                                          <p:attrName>style.visibility</p:attrName>
                                        </p:attrNameLst>
                                      </p:cBhvr>
                                      <p:to>
                                        <p:strVal val="visible"/>
                                      </p:to>
                                    </p:set>
                                    <p:animEffect transition="in" filter="fade">
                                      <p:cBhvr>
                                        <p:cTn id="16" dur="500"/>
                                        <p:tgtEl>
                                          <p:spTgt spid="17203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72035">
                                            <p:txEl>
                                              <p:pRg st="4" end="4"/>
                                            </p:txEl>
                                          </p:spTgt>
                                        </p:tgtEl>
                                        <p:attrNameLst>
                                          <p:attrName>style.visibility</p:attrName>
                                        </p:attrNameLst>
                                      </p:cBhvr>
                                      <p:to>
                                        <p:strVal val="visible"/>
                                      </p:to>
                                    </p:set>
                                    <p:animEffect transition="in" filter="fade">
                                      <p:cBhvr>
                                        <p:cTn id="19" dur="500"/>
                                        <p:tgtEl>
                                          <p:spTgt spid="17203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72035">
                                            <p:txEl>
                                              <p:pRg st="5" end="5"/>
                                            </p:txEl>
                                          </p:spTgt>
                                        </p:tgtEl>
                                        <p:attrNameLst>
                                          <p:attrName>style.visibility</p:attrName>
                                        </p:attrNameLst>
                                      </p:cBhvr>
                                      <p:to>
                                        <p:strVal val="visible"/>
                                      </p:to>
                                    </p:set>
                                    <p:animEffect transition="in" filter="fade">
                                      <p:cBhvr>
                                        <p:cTn id="24" dur="500"/>
                                        <p:tgtEl>
                                          <p:spTgt spid="172035">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72035">
                                            <p:txEl>
                                              <p:pRg st="6" end="6"/>
                                            </p:txEl>
                                          </p:spTgt>
                                        </p:tgtEl>
                                        <p:attrNameLst>
                                          <p:attrName>style.visibility</p:attrName>
                                        </p:attrNameLst>
                                      </p:cBhvr>
                                      <p:to>
                                        <p:strVal val="visible"/>
                                      </p:to>
                                    </p:set>
                                    <p:animEffect transition="in" filter="fade">
                                      <p:cBhvr>
                                        <p:cTn id="27" dur="500"/>
                                        <p:tgtEl>
                                          <p:spTgt spid="172035">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72035">
                                            <p:txEl>
                                              <p:pRg st="7" end="7"/>
                                            </p:txEl>
                                          </p:spTgt>
                                        </p:tgtEl>
                                        <p:attrNameLst>
                                          <p:attrName>style.visibility</p:attrName>
                                        </p:attrNameLst>
                                      </p:cBhvr>
                                      <p:to>
                                        <p:strVal val="visible"/>
                                      </p:to>
                                    </p:set>
                                    <p:animEffect transition="in" filter="fade">
                                      <p:cBhvr>
                                        <p:cTn id="30" dur="500"/>
                                        <p:tgtEl>
                                          <p:spTgt spid="1720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p:cNvSpPr>
            <a:spLocks noGrp="1" noChangeArrowheads="1"/>
          </p:cNvSpPr>
          <p:nvPr>
            <p:ph type="body" idx="1"/>
          </p:nvPr>
        </p:nvSpPr>
        <p:spPr>
          <a:xfrm>
            <a:off x="604433" y="1626576"/>
            <a:ext cx="11036581" cy="4755173"/>
          </a:xfrm>
        </p:spPr>
        <p:txBody>
          <a:bodyPr/>
          <a:lstStyle/>
          <a:p>
            <a:pPr eaLnBrk="1" hangingPunct="1">
              <a:defRPr/>
            </a:pPr>
            <a:r>
              <a:rPr lang="en-US" sz="2800" dirty="0" smtClean="0">
                <a:cs typeface="Times New Roman" pitchFamily="18" charset="0"/>
              </a:rPr>
              <a:t>Special Servicer:</a:t>
            </a:r>
          </a:p>
          <a:p>
            <a:pPr indent="0">
              <a:buNone/>
              <a:defRPr/>
            </a:pPr>
            <a:r>
              <a:rPr lang="en-US" dirty="0" smtClean="0">
                <a:cs typeface="Times New Roman" pitchFamily="18" charset="0"/>
              </a:rPr>
              <a:t>Becomes engaged when loan more than 60 days delinquent.</a:t>
            </a:r>
          </a:p>
          <a:p>
            <a:pPr marL="804863" lvl="1" indent="-347663">
              <a:defRPr/>
            </a:pPr>
            <a:r>
              <a:rPr lang="en-US" sz="2200" dirty="0" smtClean="0">
                <a:cs typeface="Times New Roman" pitchFamily="18" charset="0"/>
              </a:rPr>
              <a:t>Has the authority to:</a:t>
            </a:r>
          </a:p>
          <a:p>
            <a:pPr lvl="2" eaLnBrk="1" hangingPunct="1">
              <a:defRPr/>
            </a:pPr>
            <a:r>
              <a:rPr lang="en-US" sz="2000" dirty="0" smtClean="0">
                <a:cs typeface="Times New Roman" pitchFamily="18" charset="0"/>
              </a:rPr>
              <a:t>Extend the loan</a:t>
            </a:r>
          </a:p>
          <a:p>
            <a:pPr lvl="2" eaLnBrk="1" hangingPunct="1">
              <a:defRPr/>
            </a:pPr>
            <a:r>
              <a:rPr lang="en-US" sz="2000" dirty="0" smtClean="0">
                <a:cs typeface="Times New Roman" pitchFamily="18" charset="0"/>
              </a:rPr>
              <a:t>Modify or restructure the loan</a:t>
            </a:r>
          </a:p>
          <a:p>
            <a:pPr lvl="2" eaLnBrk="1" hangingPunct="1">
              <a:defRPr/>
            </a:pPr>
            <a:r>
              <a:rPr lang="en-US" sz="2000" dirty="0" smtClean="0">
                <a:cs typeface="Times New Roman" pitchFamily="18" charset="0"/>
              </a:rPr>
              <a:t>Foreclose on the property on behalf of the trustee</a:t>
            </a:r>
          </a:p>
          <a:p>
            <a:pPr marL="804863" lvl="1" indent="-347663">
              <a:defRPr/>
            </a:pPr>
            <a:r>
              <a:rPr lang="en-US" sz="2200" dirty="0" smtClean="0">
                <a:cs typeface="Times New Roman" pitchFamily="18" charset="0"/>
              </a:rPr>
              <a:t>Generally, master servicer and special servicer are different. But it is possible they are the same.</a:t>
            </a:r>
            <a:endParaRPr lang="en-US" sz="2200" dirty="0" smtClean="0"/>
          </a:p>
        </p:txBody>
      </p:sp>
      <p:sp>
        <p:nvSpPr>
          <p:cNvPr id="6" name="Slide Number Placeholder 3"/>
          <p:cNvSpPr>
            <a:spLocks noGrp="1"/>
          </p:cNvSpPr>
          <p:nvPr>
            <p:ph type="sldNum" sz="quarter" idx="12"/>
          </p:nvPr>
        </p:nvSpPr>
        <p:spPr>
          <a:xfrm>
            <a:off x="9824288" y="6143625"/>
            <a:ext cx="2133600" cy="476250"/>
          </a:xfrm>
        </p:spPr>
        <p:txBody>
          <a:bodyPr/>
          <a:lstStyle/>
          <a:p>
            <a:fld id="{BFBBAF06-5CDA-439A-A6B6-36B1247003B0}" type="slidenum">
              <a:rPr lang="en-US" smtClean="0"/>
              <a:pPr/>
              <a:t>18</a:t>
            </a:fld>
            <a:endParaRPr lang="en-US" dirty="0"/>
          </a:p>
        </p:txBody>
      </p:sp>
      <p:sp>
        <p:nvSpPr>
          <p:cNvPr id="2" name="Title 1"/>
          <p:cNvSpPr>
            <a:spLocks noGrp="1"/>
          </p:cNvSpPr>
          <p:nvPr>
            <p:ph type="title"/>
          </p:nvPr>
        </p:nvSpPr>
        <p:spPr/>
        <p:txBody>
          <a:bodyPr/>
          <a:lstStyle/>
          <a:p>
            <a:r>
              <a:rPr lang="en-US" dirty="0"/>
              <a:t>Economics of CMBS</a:t>
            </a:r>
          </a:p>
        </p:txBody>
      </p:sp>
    </p:spTree>
    <p:extLst>
      <p:ext uri="{BB962C8B-B14F-4D97-AF65-F5344CB8AC3E}">
        <p14:creationId xmlns:p14="http://schemas.microsoft.com/office/powerpoint/2010/main" val="13044006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3059">
                                            <p:txEl>
                                              <p:pRg st="1" end="1"/>
                                            </p:txEl>
                                          </p:spTgt>
                                        </p:tgtEl>
                                        <p:attrNameLst>
                                          <p:attrName>style.visibility</p:attrName>
                                        </p:attrNameLst>
                                      </p:cBhvr>
                                      <p:to>
                                        <p:strVal val="visible"/>
                                      </p:to>
                                    </p:set>
                                    <p:animEffect transition="in" filter="fade">
                                      <p:cBhvr>
                                        <p:cTn id="7" dur="500"/>
                                        <p:tgtEl>
                                          <p:spTgt spid="1730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3059">
                                            <p:txEl>
                                              <p:pRg st="2" end="2"/>
                                            </p:txEl>
                                          </p:spTgt>
                                        </p:tgtEl>
                                        <p:attrNameLst>
                                          <p:attrName>style.visibility</p:attrName>
                                        </p:attrNameLst>
                                      </p:cBhvr>
                                      <p:to>
                                        <p:strVal val="visible"/>
                                      </p:to>
                                    </p:set>
                                    <p:animEffect transition="in" filter="fade">
                                      <p:cBhvr>
                                        <p:cTn id="12" dur="500"/>
                                        <p:tgtEl>
                                          <p:spTgt spid="173059">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73059">
                                            <p:txEl>
                                              <p:pRg st="3" end="3"/>
                                            </p:txEl>
                                          </p:spTgt>
                                        </p:tgtEl>
                                        <p:attrNameLst>
                                          <p:attrName>style.visibility</p:attrName>
                                        </p:attrNameLst>
                                      </p:cBhvr>
                                      <p:to>
                                        <p:strVal val="visible"/>
                                      </p:to>
                                    </p:set>
                                    <p:animEffect transition="in" filter="fade">
                                      <p:cBhvr>
                                        <p:cTn id="15" dur="500"/>
                                        <p:tgtEl>
                                          <p:spTgt spid="173059">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73059">
                                            <p:txEl>
                                              <p:pRg st="4" end="4"/>
                                            </p:txEl>
                                          </p:spTgt>
                                        </p:tgtEl>
                                        <p:attrNameLst>
                                          <p:attrName>style.visibility</p:attrName>
                                        </p:attrNameLst>
                                      </p:cBhvr>
                                      <p:to>
                                        <p:strVal val="visible"/>
                                      </p:to>
                                    </p:set>
                                    <p:animEffect transition="in" filter="fade">
                                      <p:cBhvr>
                                        <p:cTn id="18" dur="500"/>
                                        <p:tgtEl>
                                          <p:spTgt spid="173059">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73059">
                                            <p:txEl>
                                              <p:pRg st="5" end="5"/>
                                            </p:txEl>
                                          </p:spTgt>
                                        </p:tgtEl>
                                        <p:attrNameLst>
                                          <p:attrName>style.visibility</p:attrName>
                                        </p:attrNameLst>
                                      </p:cBhvr>
                                      <p:to>
                                        <p:strVal val="visible"/>
                                      </p:to>
                                    </p:set>
                                    <p:animEffect transition="in" filter="fade">
                                      <p:cBhvr>
                                        <p:cTn id="21" dur="500"/>
                                        <p:tgtEl>
                                          <p:spTgt spid="173059">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73059">
                                            <p:txEl>
                                              <p:pRg st="6" end="6"/>
                                            </p:txEl>
                                          </p:spTgt>
                                        </p:tgtEl>
                                        <p:attrNameLst>
                                          <p:attrName>style.visibility</p:attrName>
                                        </p:attrNameLst>
                                      </p:cBhvr>
                                      <p:to>
                                        <p:strVal val="visible"/>
                                      </p:to>
                                    </p:set>
                                    <p:animEffect transition="in" filter="fade">
                                      <p:cBhvr>
                                        <p:cTn id="26" dur="500"/>
                                        <p:tgtEl>
                                          <p:spTgt spid="1730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Economics of CMBS</a:t>
            </a:r>
          </a:p>
        </p:txBody>
      </p:sp>
      <p:sp>
        <p:nvSpPr>
          <p:cNvPr id="3" name="Content Placeholder 2"/>
          <p:cNvSpPr>
            <a:spLocks noGrp="1"/>
          </p:cNvSpPr>
          <p:nvPr>
            <p:ph idx="1"/>
          </p:nvPr>
        </p:nvSpPr>
        <p:spPr>
          <a:xfrm>
            <a:off x="838201" y="1726324"/>
            <a:ext cx="10515599" cy="4506041"/>
          </a:xfrm>
        </p:spPr>
        <p:txBody>
          <a:bodyPr>
            <a:normAutofit/>
          </a:bodyPr>
          <a:lstStyle/>
          <a:p>
            <a:pPr>
              <a:defRPr/>
            </a:pPr>
            <a:r>
              <a:rPr lang="en-US" sz="2800" dirty="0"/>
              <a:t>Ultimately, the entire </a:t>
            </a:r>
            <a:r>
              <a:rPr lang="en-US" sz="2800" b="1" i="1" dirty="0"/>
              <a:t>CMBS market relies </a:t>
            </a:r>
            <a:r>
              <a:rPr lang="en-US" sz="2800" dirty="0"/>
              <a:t>upon its ability to provide two services:</a:t>
            </a:r>
          </a:p>
          <a:p>
            <a:pPr lvl="1">
              <a:defRPr/>
            </a:pPr>
            <a:r>
              <a:rPr lang="en-US" sz="2400" dirty="0"/>
              <a:t>Liquidity</a:t>
            </a:r>
          </a:p>
          <a:p>
            <a:pPr lvl="1">
              <a:defRPr/>
            </a:pPr>
            <a:r>
              <a:rPr lang="en-US" sz="2400" dirty="0"/>
              <a:t>Risk management</a:t>
            </a:r>
          </a:p>
          <a:p>
            <a:pPr>
              <a:spcBef>
                <a:spcPts val="1200"/>
              </a:spcBef>
              <a:defRPr/>
            </a:pPr>
            <a:r>
              <a:rPr lang="en-US" sz="2800" dirty="0"/>
              <a:t>Two separate facets of CMBS permit this:</a:t>
            </a:r>
            <a:endParaRPr lang="en-US" sz="3200" dirty="0"/>
          </a:p>
          <a:p>
            <a:pPr lvl="1">
              <a:defRPr/>
            </a:pPr>
            <a:r>
              <a:rPr lang="en-US" sz="2400" dirty="0" smtClean="0"/>
              <a:t>Securitization: Provides </a:t>
            </a:r>
            <a:r>
              <a:rPr lang="en-US" sz="2400" dirty="0"/>
              <a:t>the </a:t>
            </a:r>
            <a:r>
              <a:rPr lang="en-US" sz="2400" dirty="0" smtClean="0"/>
              <a:t>liquidity</a:t>
            </a:r>
            <a:endParaRPr lang="en-US" sz="2400" dirty="0"/>
          </a:p>
          <a:p>
            <a:pPr lvl="1">
              <a:defRPr/>
            </a:pPr>
            <a:r>
              <a:rPr lang="en-US" sz="2400" dirty="0" smtClean="0"/>
              <a:t>Structure: Provides </a:t>
            </a:r>
            <a:r>
              <a:rPr lang="en-US" sz="2400" dirty="0"/>
              <a:t>the risk </a:t>
            </a:r>
            <a:r>
              <a:rPr lang="en-US" sz="2400" dirty="0" smtClean="0"/>
              <a:t>management</a:t>
            </a:r>
            <a:endParaRPr lang="en-US" sz="2400" dirty="0"/>
          </a:p>
          <a:p>
            <a:pPr>
              <a:spcBef>
                <a:spcPts val="1200"/>
              </a:spcBef>
              <a:defRPr/>
            </a:pPr>
            <a:r>
              <a:rPr lang="en-US" sz="2800" dirty="0"/>
              <a:t>Focus is on </a:t>
            </a:r>
            <a:r>
              <a:rPr lang="en-US" sz="2800" dirty="0" smtClean="0"/>
              <a:t>structure</a:t>
            </a:r>
            <a:endParaRPr lang="en-US" sz="2800" dirty="0"/>
          </a:p>
          <a:p>
            <a:pPr marL="0" indent="0">
              <a:buNone/>
            </a:pP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19</a:t>
            </a:fld>
            <a:endParaRPr lang="en-US"/>
          </a:p>
        </p:txBody>
      </p:sp>
    </p:spTree>
    <p:extLst>
      <p:ext uri="{BB962C8B-B14F-4D97-AF65-F5344CB8AC3E}">
        <p14:creationId xmlns:p14="http://schemas.microsoft.com/office/powerpoint/2010/main" val="13214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normAutofit/>
          </a:bodyPr>
          <a:lstStyle/>
          <a:p>
            <a:r>
              <a:rPr lang="en-US" dirty="0"/>
              <a:t>CMBS vs. RMBS</a:t>
            </a:r>
          </a:p>
          <a:p>
            <a:r>
              <a:rPr lang="en-US" dirty="0"/>
              <a:t>History of CMBS</a:t>
            </a:r>
          </a:p>
          <a:p>
            <a:r>
              <a:rPr lang="en-US" dirty="0"/>
              <a:t>Economics of CMBS</a:t>
            </a:r>
          </a:p>
          <a:p>
            <a:r>
              <a:rPr lang="en-US" dirty="0"/>
              <a:t>CMBS structure</a:t>
            </a:r>
          </a:p>
          <a:p>
            <a:r>
              <a:rPr lang="en-US" dirty="0"/>
              <a:t>CMBS pricing</a:t>
            </a:r>
          </a:p>
          <a:p>
            <a:r>
              <a:rPr lang="en-US" dirty="0"/>
              <a:t>CMBS underwriting</a:t>
            </a:r>
          </a:p>
          <a:p>
            <a:r>
              <a:rPr lang="en-US" dirty="0"/>
              <a:t>Role of credit rating agencies</a:t>
            </a:r>
          </a:p>
          <a:p>
            <a:endParaRPr lang="en-US" dirty="0"/>
          </a:p>
        </p:txBody>
      </p:sp>
      <p:sp>
        <p:nvSpPr>
          <p:cNvPr id="4" name="Slide Number Placeholder 3"/>
          <p:cNvSpPr>
            <a:spLocks noGrp="1"/>
          </p:cNvSpPr>
          <p:nvPr>
            <p:ph type="sldNum" sz="quarter" idx="12"/>
          </p:nvPr>
        </p:nvSpPr>
        <p:spPr/>
        <p:txBody>
          <a:bodyPr/>
          <a:lstStyle/>
          <a:p>
            <a:fld id="{DADC8EEC-0F65-4AB5-AC6A-D573071F06AF}" type="slidenum">
              <a:rPr lang="en-US" smtClean="0"/>
              <a:pPr/>
              <a:t>2</a:t>
            </a:fld>
            <a:endParaRPr lang="en-US" dirty="0"/>
          </a:p>
        </p:txBody>
      </p:sp>
    </p:spTree>
    <p:extLst>
      <p:ext uri="{BB962C8B-B14F-4D97-AF65-F5344CB8AC3E}">
        <p14:creationId xmlns:p14="http://schemas.microsoft.com/office/powerpoint/2010/main" val="35680758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defRPr/>
            </a:pPr>
            <a:r>
              <a:rPr lang="en-US" sz="4000" dirty="0"/>
              <a:t>CMBS: Structure</a:t>
            </a:r>
          </a:p>
        </p:txBody>
      </p:sp>
      <p:sp>
        <p:nvSpPr>
          <p:cNvPr id="58371" name="Rectangle 3"/>
          <p:cNvSpPr>
            <a:spLocks noGrp="1" noChangeArrowheads="1"/>
          </p:cNvSpPr>
          <p:nvPr>
            <p:ph idx="1"/>
          </p:nvPr>
        </p:nvSpPr>
        <p:spPr/>
        <p:txBody>
          <a:bodyPr/>
          <a:lstStyle/>
          <a:p>
            <a:pPr>
              <a:defRPr/>
            </a:pPr>
            <a:r>
              <a:rPr lang="en-US" sz="2800" dirty="0"/>
              <a:t>All mortgages contain </a:t>
            </a:r>
            <a:r>
              <a:rPr lang="en-US" sz="2800" b="1" i="1" dirty="0"/>
              <a:t>multiple sources of risk</a:t>
            </a:r>
            <a:r>
              <a:rPr lang="en-US" sz="2800" dirty="0"/>
              <a:t>:</a:t>
            </a:r>
          </a:p>
          <a:p>
            <a:pPr lvl="1">
              <a:spcBef>
                <a:spcPts val="0"/>
              </a:spcBef>
              <a:defRPr/>
            </a:pPr>
            <a:r>
              <a:rPr lang="en-US" sz="2400" dirty="0"/>
              <a:t>Prepayment risk</a:t>
            </a:r>
          </a:p>
          <a:p>
            <a:pPr lvl="1">
              <a:spcBef>
                <a:spcPts val="0"/>
              </a:spcBef>
              <a:defRPr/>
            </a:pPr>
            <a:r>
              <a:rPr lang="en-US" sz="2400" dirty="0"/>
              <a:t>The risk interest rates will rise, also referred to as extension risk</a:t>
            </a:r>
          </a:p>
          <a:p>
            <a:pPr lvl="1">
              <a:spcBef>
                <a:spcPts val="0"/>
              </a:spcBef>
              <a:defRPr/>
            </a:pPr>
            <a:r>
              <a:rPr lang="en-US" sz="2400" dirty="0"/>
              <a:t>Default risk</a:t>
            </a:r>
          </a:p>
          <a:p>
            <a:pPr>
              <a:spcBef>
                <a:spcPts val="1200"/>
              </a:spcBef>
              <a:defRPr/>
            </a:pPr>
            <a:r>
              <a:rPr lang="en-US" sz="2800" dirty="0"/>
              <a:t>These risks tend to be negatively correlated with each other.</a:t>
            </a:r>
          </a:p>
          <a:p>
            <a:pPr lvl="1">
              <a:defRPr/>
            </a:pPr>
            <a:r>
              <a:rPr lang="en-US" sz="2400" dirty="0"/>
              <a:t>i.e. you never catch a break</a:t>
            </a:r>
          </a:p>
          <a:p>
            <a:pPr>
              <a:spcBef>
                <a:spcPts val="1200"/>
              </a:spcBef>
              <a:defRPr/>
            </a:pPr>
            <a:r>
              <a:rPr lang="en-US" sz="2800" dirty="0"/>
              <a:t>Investors buying a “whole” commercial loan must bear all of these risks.</a:t>
            </a:r>
          </a:p>
        </p:txBody>
      </p:sp>
      <p:sp>
        <p:nvSpPr>
          <p:cNvPr id="4" name="Slide Number Placeholder 3"/>
          <p:cNvSpPr>
            <a:spLocks noGrp="1"/>
          </p:cNvSpPr>
          <p:nvPr>
            <p:ph type="sldNum" sz="quarter" idx="12"/>
          </p:nvPr>
        </p:nvSpPr>
        <p:spPr/>
        <p:txBody>
          <a:bodyPr/>
          <a:lstStyle/>
          <a:p>
            <a:fld id="{7234B2D1-DA7A-4A49-BA43-7D0F21DDDDFF}" type="slidenum">
              <a:rPr lang="en-US" smtClean="0"/>
              <a:pPr/>
              <a:t>20</a:t>
            </a:fld>
            <a:endParaRPr lang="en-US" dirty="0"/>
          </a:p>
        </p:txBody>
      </p:sp>
    </p:spTree>
    <p:extLst>
      <p:ext uri="{BB962C8B-B14F-4D97-AF65-F5344CB8AC3E}">
        <p14:creationId xmlns:p14="http://schemas.microsoft.com/office/powerpoint/2010/main" val="13515847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500"/>
                                        <p:tgtEl>
                                          <p:spTgt spid="5837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8371">
                                            <p:txEl>
                                              <p:pRg st="1" end="1"/>
                                            </p:txEl>
                                          </p:spTgt>
                                        </p:tgtEl>
                                        <p:attrNameLst>
                                          <p:attrName>style.visibility</p:attrName>
                                        </p:attrNameLst>
                                      </p:cBhvr>
                                      <p:to>
                                        <p:strVal val="visible"/>
                                      </p:to>
                                    </p:set>
                                    <p:animEffect transition="in" filter="fade">
                                      <p:cBhvr>
                                        <p:cTn id="10" dur="500"/>
                                        <p:tgtEl>
                                          <p:spTgt spid="58371">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8371">
                                            <p:txEl>
                                              <p:pRg st="2" end="2"/>
                                            </p:txEl>
                                          </p:spTgt>
                                        </p:tgtEl>
                                        <p:attrNameLst>
                                          <p:attrName>style.visibility</p:attrName>
                                        </p:attrNameLst>
                                      </p:cBhvr>
                                      <p:to>
                                        <p:strVal val="visible"/>
                                      </p:to>
                                    </p:set>
                                    <p:animEffect transition="in" filter="fade">
                                      <p:cBhvr>
                                        <p:cTn id="13" dur="500"/>
                                        <p:tgtEl>
                                          <p:spTgt spid="58371">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8371">
                                            <p:txEl>
                                              <p:pRg st="3" end="3"/>
                                            </p:txEl>
                                          </p:spTgt>
                                        </p:tgtEl>
                                        <p:attrNameLst>
                                          <p:attrName>style.visibility</p:attrName>
                                        </p:attrNameLst>
                                      </p:cBhvr>
                                      <p:to>
                                        <p:strVal val="visible"/>
                                      </p:to>
                                    </p:set>
                                    <p:animEffect transition="in" filter="fade">
                                      <p:cBhvr>
                                        <p:cTn id="16" dur="500"/>
                                        <p:tgtEl>
                                          <p:spTgt spid="5837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8371">
                                            <p:txEl>
                                              <p:pRg st="4" end="4"/>
                                            </p:txEl>
                                          </p:spTgt>
                                        </p:tgtEl>
                                        <p:attrNameLst>
                                          <p:attrName>style.visibility</p:attrName>
                                        </p:attrNameLst>
                                      </p:cBhvr>
                                      <p:to>
                                        <p:strVal val="visible"/>
                                      </p:to>
                                    </p:set>
                                    <p:animEffect transition="in" filter="fade">
                                      <p:cBhvr>
                                        <p:cTn id="21" dur="500"/>
                                        <p:tgtEl>
                                          <p:spTgt spid="58371">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8371">
                                            <p:txEl>
                                              <p:pRg st="5" end="5"/>
                                            </p:txEl>
                                          </p:spTgt>
                                        </p:tgtEl>
                                        <p:attrNameLst>
                                          <p:attrName>style.visibility</p:attrName>
                                        </p:attrNameLst>
                                      </p:cBhvr>
                                      <p:to>
                                        <p:strVal val="visible"/>
                                      </p:to>
                                    </p:set>
                                    <p:animEffect transition="in" filter="fade">
                                      <p:cBhvr>
                                        <p:cTn id="24" dur="500"/>
                                        <p:tgtEl>
                                          <p:spTgt spid="58371">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8371">
                                            <p:txEl>
                                              <p:pRg st="6" end="6"/>
                                            </p:txEl>
                                          </p:spTgt>
                                        </p:tgtEl>
                                        <p:attrNameLst>
                                          <p:attrName>style.visibility</p:attrName>
                                        </p:attrNameLst>
                                      </p:cBhvr>
                                      <p:to>
                                        <p:strVal val="visible"/>
                                      </p:to>
                                    </p:set>
                                    <p:animEffect transition="in" filter="fade">
                                      <p:cBhvr>
                                        <p:cTn id="29" dur="500"/>
                                        <p:tgtEl>
                                          <p:spTgt spid="583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a:bodyPr>
          <a:lstStyle/>
          <a:p>
            <a:pPr eaLnBrk="1" hangingPunct="1">
              <a:defRPr/>
            </a:pPr>
            <a:r>
              <a:rPr lang="en-US" dirty="0" smtClean="0"/>
              <a:t>CMBS </a:t>
            </a:r>
            <a:r>
              <a:rPr lang="en-US" sz="4000" dirty="0"/>
              <a:t>Structure</a:t>
            </a:r>
            <a:endParaRPr lang="en-US" dirty="0" smtClean="0"/>
          </a:p>
        </p:txBody>
      </p:sp>
      <p:sp>
        <p:nvSpPr>
          <p:cNvPr id="59395" name="Rectangle 3"/>
          <p:cNvSpPr>
            <a:spLocks noGrp="1" noChangeArrowheads="1"/>
          </p:cNvSpPr>
          <p:nvPr>
            <p:ph idx="1"/>
          </p:nvPr>
        </p:nvSpPr>
        <p:spPr/>
        <p:txBody>
          <a:bodyPr>
            <a:normAutofit/>
          </a:bodyPr>
          <a:lstStyle/>
          <a:p>
            <a:pPr eaLnBrk="1" hangingPunct="1">
              <a:lnSpc>
                <a:spcPct val="90000"/>
              </a:lnSpc>
              <a:defRPr/>
            </a:pPr>
            <a:r>
              <a:rPr lang="en-US" sz="2600" dirty="0"/>
              <a:t>CMBS are structured in such a way as to </a:t>
            </a:r>
            <a:r>
              <a:rPr lang="en-US" sz="2600" b="1" i="1" dirty="0"/>
              <a:t>segregate these risks</a:t>
            </a:r>
            <a:r>
              <a:rPr lang="en-US" sz="2600" dirty="0"/>
              <a:t> into various tranches of the security, allowing investors to select which risk they wish to bear.</a:t>
            </a:r>
          </a:p>
          <a:p>
            <a:pPr lvl="1">
              <a:lnSpc>
                <a:spcPct val="90000"/>
              </a:lnSpc>
              <a:defRPr/>
            </a:pPr>
            <a:r>
              <a:rPr lang="en-US" sz="2400" b="1" i="1" dirty="0"/>
              <a:t>Investors</a:t>
            </a:r>
            <a:r>
              <a:rPr lang="en-US" sz="2400" dirty="0"/>
              <a:t> are </a:t>
            </a:r>
            <a:r>
              <a:rPr lang="en-US" sz="2400" b="1" i="1" dirty="0"/>
              <a:t>willing to pay a premium </a:t>
            </a:r>
            <a:r>
              <a:rPr lang="en-US" sz="2400" dirty="0"/>
              <a:t>(relative to the price of the underlying whole loans) to select the risk they wish to bear.</a:t>
            </a:r>
          </a:p>
          <a:p>
            <a:pPr>
              <a:spcBef>
                <a:spcPts val="1200"/>
              </a:spcBef>
              <a:defRPr/>
            </a:pPr>
            <a:r>
              <a:rPr lang="en-US" sz="2600" dirty="0"/>
              <a:t>On top of this, the structuring of the CMBS also allows the </a:t>
            </a:r>
            <a:r>
              <a:rPr lang="en-US" sz="2600" b="1" i="1" dirty="0"/>
              <a:t>creation of assets with varying maturities</a:t>
            </a:r>
            <a:r>
              <a:rPr lang="en-US" sz="2600" dirty="0"/>
              <a:t> and </a:t>
            </a:r>
            <a:r>
              <a:rPr lang="en-US" sz="2600" b="1" i="1" dirty="0"/>
              <a:t>varying credit-risk</a:t>
            </a:r>
            <a:r>
              <a:rPr lang="en-US" sz="2600" dirty="0"/>
              <a:t>.</a:t>
            </a:r>
          </a:p>
          <a:p>
            <a:pPr lvl="1">
              <a:defRPr/>
            </a:pPr>
            <a:r>
              <a:rPr lang="en-US" sz="2400" dirty="0"/>
              <a:t>This allows for a wide range of discount rates (credit spreads) for assets created from whole loans of a given maturity and creditworthiness.</a:t>
            </a:r>
          </a:p>
        </p:txBody>
      </p:sp>
      <p:sp>
        <p:nvSpPr>
          <p:cNvPr id="4" name="Slide Number Placeholder 3"/>
          <p:cNvSpPr>
            <a:spLocks noGrp="1"/>
          </p:cNvSpPr>
          <p:nvPr>
            <p:ph type="sldNum" sz="quarter" idx="12"/>
          </p:nvPr>
        </p:nvSpPr>
        <p:spPr/>
        <p:txBody>
          <a:bodyPr/>
          <a:lstStyle/>
          <a:p>
            <a:fld id="{8574346F-AE13-4E18-906E-699457D560BC}" type="slidenum">
              <a:rPr lang="en-US" smtClean="0"/>
              <a:pPr/>
              <a:t>21</a:t>
            </a:fld>
            <a:endParaRPr lang="en-US" dirty="0"/>
          </a:p>
        </p:txBody>
      </p:sp>
    </p:spTree>
    <p:extLst>
      <p:ext uri="{BB962C8B-B14F-4D97-AF65-F5344CB8AC3E}">
        <p14:creationId xmlns:p14="http://schemas.microsoft.com/office/powerpoint/2010/main" val="41110776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500"/>
                                        <p:tgtEl>
                                          <p:spTgt spid="5939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395">
                                            <p:txEl>
                                              <p:pRg st="1" end="1"/>
                                            </p:txEl>
                                          </p:spTgt>
                                        </p:tgtEl>
                                        <p:attrNameLst>
                                          <p:attrName>style.visibility</p:attrName>
                                        </p:attrNameLst>
                                      </p:cBhvr>
                                      <p:to>
                                        <p:strVal val="visible"/>
                                      </p:to>
                                    </p:set>
                                    <p:animEffect transition="in" filter="fade">
                                      <p:cBhvr>
                                        <p:cTn id="10" dur="500"/>
                                        <p:tgtEl>
                                          <p:spTgt spid="5939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9395">
                                            <p:txEl>
                                              <p:pRg st="2" end="2"/>
                                            </p:txEl>
                                          </p:spTgt>
                                        </p:tgtEl>
                                        <p:attrNameLst>
                                          <p:attrName>style.visibility</p:attrName>
                                        </p:attrNameLst>
                                      </p:cBhvr>
                                      <p:to>
                                        <p:strVal val="visible"/>
                                      </p:to>
                                    </p:set>
                                    <p:animEffect transition="in" filter="fade">
                                      <p:cBhvr>
                                        <p:cTn id="15" dur="500"/>
                                        <p:tgtEl>
                                          <p:spTgt spid="5939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9395">
                                            <p:txEl>
                                              <p:pRg st="3" end="3"/>
                                            </p:txEl>
                                          </p:spTgt>
                                        </p:tgtEl>
                                        <p:attrNameLst>
                                          <p:attrName>style.visibility</p:attrName>
                                        </p:attrNameLst>
                                      </p:cBhvr>
                                      <p:to>
                                        <p:strVal val="visible"/>
                                      </p:to>
                                    </p:set>
                                    <p:animEffect transition="in" filter="fade">
                                      <p:cBhvr>
                                        <p:cTn id="18" dur="500"/>
                                        <p:tgtEl>
                                          <p:spTgt spid="593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527538" y="316523"/>
            <a:ext cx="10999176" cy="931985"/>
          </a:xfrm>
        </p:spPr>
        <p:txBody>
          <a:bodyPr/>
          <a:lstStyle/>
          <a:p>
            <a:pPr eaLnBrk="1" hangingPunct="1">
              <a:defRPr/>
            </a:pPr>
            <a:r>
              <a:rPr lang="en-US" sz="4000" dirty="0" smtClean="0"/>
              <a:t>CMBS Structure</a:t>
            </a:r>
            <a:endParaRPr lang="en-US" sz="4000" dirty="0"/>
          </a:p>
        </p:txBody>
      </p:sp>
      <p:sp>
        <p:nvSpPr>
          <p:cNvPr id="81923" name="Rectangle 3"/>
          <p:cNvSpPr>
            <a:spLocks noGrp="1" noChangeArrowheads="1"/>
          </p:cNvSpPr>
          <p:nvPr>
            <p:ph type="body" idx="1"/>
          </p:nvPr>
        </p:nvSpPr>
        <p:spPr>
          <a:xfrm>
            <a:off x="624253" y="1608992"/>
            <a:ext cx="10999177" cy="4772758"/>
          </a:xfrm>
        </p:spPr>
        <p:txBody>
          <a:bodyPr/>
          <a:lstStyle/>
          <a:p>
            <a:pPr eaLnBrk="1" hangingPunct="1">
              <a:defRPr/>
            </a:pPr>
            <a:r>
              <a:rPr lang="en-US" sz="3000" dirty="0"/>
              <a:t>The typical CMBS is structured in a manner that is very similar to </a:t>
            </a:r>
            <a:r>
              <a:rPr lang="en-US" sz="3000" dirty="0" smtClean="0"/>
              <a:t>the residential CMO structure discussed earlier. </a:t>
            </a:r>
            <a:endParaRPr lang="en-US" sz="3000" dirty="0"/>
          </a:p>
          <a:p>
            <a:pPr marL="804863" lvl="1" indent="-347663">
              <a:spcBef>
                <a:spcPts val="1200"/>
              </a:spcBef>
              <a:defRPr/>
            </a:pPr>
            <a:r>
              <a:rPr lang="en-US" sz="2600" dirty="0"/>
              <a:t>Usually there are </a:t>
            </a:r>
            <a:r>
              <a:rPr lang="en-US" sz="2600" b="1" i="1" dirty="0"/>
              <a:t>a series of sequential pay tranches</a:t>
            </a:r>
            <a:r>
              <a:rPr lang="en-US" sz="2600" dirty="0"/>
              <a:t>, occasionally with a companion bond (i.e. PAC, </a:t>
            </a:r>
            <a:r>
              <a:rPr lang="en-US" sz="2600" dirty="0" smtClean="0"/>
              <a:t>TAC, </a:t>
            </a:r>
            <a:r>
              <a:rPr lang="en-US" sz="2600" dirty="0"/>
              <a:t>etc.) </a:t>
            </a:r>
          </a:p>
          <a:p>
            <a:pPr marL="804863" lvl="1" indent="-347663">
              <a:spcBef>
                <a:spcPts val="1200"/>
              </a:spcBef>
              <a:defRPr/>
            </a:pPr>
            <a:r>
              <a:rPr lang="en-US" sz="2600" dirty="0"/>
              <a:t>Unlike with a residential CMO, however, there is </a:t>
            </a:r>
            <a:r>
              <a:rPr lang="en-US" sz="2600" b="1" i="1" dirty="0"/>
              <a:t>not a more primitive security </a:t>
            </a:r>
            <a:r>
              <a:rPr lang="en-US" sz="2600" dirty="0"/>
              <a:t>underlying the CMBS: the underlying mortgages are “whole” loans rather than mortgage pass-through securities.</a:t>
            </a:r>
          </a:p>
        </p:txBody>
      </p:sp>
      <p:sp>
        <p:nvSpPr>
          <p:cNvPr id="4" name="Slide Number Placeholder 3"/>
          <p:cNvSpPr>
            <a:spLocks noGrp="1"/>
          </p:cNvSpPr>
          <p:nvPr>
            <p:ph type="sldNum" sz="quarter" idx="12"/>
          </p:nvPr>
        </p:nvSpPr>
        <p:spPr>
          <a:xfrm>
            <a:off x="9862039" y="6180992"/>
            <a:ext cx="2133600" cy="476250"/>
          </a:xfrm>
        </p:spPr>
        <p:txBody>
          <a:bodyPr/>
          <a:lstStyle/>
          <a:p>
            <a:fld id="{A7A12A4E-D0F9-4094-BC01-BC4E3A02BBDD}" type="slidenum">
              <a:rPr lang="en-US" smtClean="0"/>
              <a:pPr/>
              <a:t>22</a:t>
            </a:fld>
            <a:endParaRPr lang="en-US" dirty="0"/>
          </a:p>
        </p:txBody>
      </p:sp>
    </p:spTree>
    <p:extLst>
      <p:ext uri="{BB962C8B-B14F-4D97-AF65-F5344CB8AC3E}">
        <p14:creationId xmlns:p14="http://schemas.microsoft.com/office/powerpoint/2010/main" val="178585317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Grp="1" noChangeArrowheads="1"/>
          </p:cNvSpPr>
          <p:nvPr>
            <p:ph type="body" idx="1"/>
          </p:nvPr>
        </p:nvSpPr>
        <p:spPr>
          <a:xfrm>
            <a:off x="697523" y="1649225"/>
            <a:ext cx="10796954" cy="4663652"/>
          </a:xfrm>
        </p:spPr>
        <p:txBody>
          <a:bodyPr/>
          <a:lstStyle/>
          <a:p>
            <a:pPr eaLnBrk="1" hangingPunct="1">
              <a:defRPr/>
            </a:pPr>
            <a:r>
              <a:rPr lang="en-US" sz="3000" dirty="0"/>
              <a:t>A couple of other points to keep in mind:</a:t>
            </a:r>
          </a:p>
          <a:p>
            <a:pPr lvl="1">
              <a:defRPr/>
            </a:pPr>
            <a:r>
              <a:rPr lang="en-US" sz="2600" dirty="0"/>
              <a:t>Usually there is a </a:t>
            </a:r>
            <a:r>
              <a:rPr lang="en-US" sz="2600" b="1" i="1" dirty="0"/>
              <a:t>lockout period to prevent prepayments</a:t>
            </a:r>
            <a:r>
              <a:rPr lang="en-US" sz="2600" dirty="0"/>
              <a:t>. If there is not a lockout period, then usually prepayment penalties are sufficiently onerous to remove the prepayment incentive.</a:t>
            </a:r>
          </a:p>
          <a:p>
            <a:pPr lvl="1">
              <a:defRPr/>
            </a:pPr>
            <a:r>
              <a:rPr lang="en-US" sz="2600" dirty="0"/>
              <a:t>The terms of </a:t>
            </a:r>
            <a:r>
              <a:rPr lang="en-US" sz="2600" b="1" i="1" dirty="0"/>
              <a:t>commercial mortgages </a:t>
            </a:r>
            <a:r>
              <a:rPr lang="en-US" sz="2600" dirty="0"/>
              <a:t>tend to be </a:t>
            </a:r>
            <a:r>
              <a:rPr lang="en-US" sz="2600" b="1" i="1" dirty="0"/>
              <a:t>shorter</a:t>
            </a:r>
            <a:r>
              <a:rPr lang="en-US" sz="2600" dirty="0"/>
              <a:t> (less than 20 years) than that of residential mortgages.</a:t>
            </a:r>
          </a:p>
          <a:p>
            <a:pPr lvl="1">
              <a:defRPr/>
            </a:pPr>
            <a:r>
              <a:rPr lang="en-US" sz="2600" dirty="0"/>
              <a:t>Frequently the commercial loan will amortize over a longer period that the term of the loan. This results in a </a:t>
            </a:r>
            <a:r>
              <a:rPr lang="en-US" sz="2600" b="1" i="1" dirty="0"/>
              <a:t>balloon note </a:t>
            </a:r>
            <a:r>
              <a:rPr lang="en-US" sz="2600" dirty="0"/>
              <a:t>being due at maturity.</a:t>
            </a:r>
          </a:p>
        </p:txBody>
      </p:sp>
      <p:sp>
        <p:nvSpPr>
          <p:cNvPr id="4" name="Slide Number Placeholder 3"/>
          <p:cNvSpPr>
            <a:spLocks noGrp="1"/>
          </p:cNvSpPr>
          <p:nvPr>
            <p:ph type="sldNum" sz="quarter" idx="12"/>
          </p:nvPr>
        </p:nvSpPr>
        <p:spPr>
          <a:xfrm>
            <a:off x="9853246" y="6209516"/>
            <a:ext cx="2133600" cy="476250"/>
          </a:xfrm>
        </p:spPr>
        <p:txBody>
          <a:bodyPr/>
          <a:lstStyle/>
          <a:p>
            <a:fld id="{54ABB00F-4766-47A8-991A-A69A807C5227}" type="slidenum">
              <a:rPr lang="en-US" smtClean="0"/>
              <a:pPr/>
              <a:t>23</a:t>
            </a:fld>
            <a:endParaRPr lang="en-US" dirty="0"/>
          </a:p>
        </p:txBody>
      </p:sp>
      <p:sp>
        <p:nvSpPr>
          <p:cNvPr id="2" name="Title 1"/>
          <p:cNvSpPr>
            <a:spLocks noGrp="1"/>
          </p:cNvSpPr>
          <p:nvPr>
            <p:ph type="title"/>
          </p:nvPr>
        </p:nvSpPr>
        <p:spPr/>
        <p:txBody>
          <a:bodyPr/>
          <a:lstStyle/>
          <a:p>
            <a:r>
              <a:rPr lang="en-US" dirty="0" smtClean="0"/>
              <a:t>CMBS Structure</a:t>
            </a:r>
            <a:endParaRPr lang="en-US" dirty="0"/>
          </a:p>
        </p:txBody>
      </p:sp>
    </p:spTree>
    <p:extLst>
      <p:ext uri="{BB962C8B-B14F-4D97-AF65-F5344CB8AC3E}">
        <p14:creationId xmlns:p14="http://schemas.microsoft.com/office/powerpoint/2010/main" val="9235006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fade">
                                      <p:cBhvr>
                                        <p:cTn id="7" dur="500"/>
                                        <p:tgtEl>
                                          <p:spTgt spid="106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6499">
                                            <p:txEl>
                                              <p:pRg st="1" end="1"/>
                                            </p:txEl>
                                          </p:spTgt>
                                        </p:tgtEl>
                                        <p:attrNameLst>
                                          <p:attrName>style.visibility</p:attrName>
                                        </p:attrNameLst>
                                      </p:cBhvr>
                                      <p:to>
                                        <p:strVal val="visible"/>
                                      </p:to>
                                    </p:set>
                                    <p:animEffect transition="in" filter="fade">
                                      <p:cBhvr>
                                        <p:cTn id="12" dur="500"/>
                                        <p:tgtEl>
                                          <p:spTgt spid="106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6499">
                                            <p:txEl>
                                              <p:pRg st="2" end="2"/>
                                            </p:txEl>
                                          </p:spTgt>
                                        </p:tgtEl>
                                        <p:attrNameLst>
                                          <p:attrName>style.visibility</p:attrName>
                                        </p:attrNameLst>
                                      </p:cBhvr>
                                      <p:to>
                                        <p:strVal val="visible"/>
                                      </p:to>
                                    </p:set>
                                    <p:animEffect transition="in" filter="fade">
                                      <p:cBhvr>
                                        <p:cTn id="17" dur="500"/>
                                        <p:tgtEl>
                                          <p:spTgt spid="1064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6499">
                                            <p:txEl>
                                              <p:pRg st="3" end="3"/>
                                            </p:txEl>
                                          </p:spTgt>
                                        </p:tgtEl>
                                        <p:attrNameLst>
                                          <p:attrName>style.visibility</p:attrName>
                                        </p:attrNameLst>
                                      </p:cBhvr>
                                      <p:to>
                                        <p:strVal val="visible"/>
                                      </p:to>
                                    </p:set>
                                    <p:animEffect transition="in" filter="fade">
                                      <p:cBhvr>
                                        <p:cTn id="22" dur="500"/>
                                        <p:tgtEl>
                                          <p:spTgt spid="1064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a:xfrm>
            <a:off x="791308" y="1758462"/>
            <a:ext cx="10682654" cy="4607366"/>
          </a:xfrm>
        </p:spPr>
        <p:txBody>
          <a:bodyPr>
            <a:normAutofit/>
          </a:bodyPr>
          <a:lstStyle/>
          <a:p>
            <a:pPr>
              <a:lnSpc>
                <a:spcPct val="90000"/>
              </a:lnSpc>
              <a:spcBef>
                <a:spcPts val="1200"/>
              </a:spcBef>
              <a:defRPr/>
            </a:pPr>
            <a:r>
              <a:rPr lang="en-US" sz="2800" dirty="0"/>
              <a:t>With a </a:t>
            </a:r>
            <a:r>
              <a:rPr lang="en-US" sz="2800" b="1" i="1" dirty="0"/>
              <a:t>sequential structure</a:t>
            </a:r>
            <a:r>
              <a:rPr lang="en-US" sz="2800" dirty="0"/>
              <a:t>, a series of tranches (slices) are created and assigned a priority.</a:t>
            </a:r>
          </a:p>
          <a:p>
            <a:pPr>
              <a:lnSpc>
                <a:spcPct val="90000"/>
              </a:lnSpc>
              <a:spcBef>
                <a:spcPts val="1200"/>
              </a:spcBef>
              <a:defRPr/>
            </a:pPr>
            <a:r>
              <a:rPr lang="en-US" sz="2800" dirty="0"/>
              <a:t>Each tranche has a principal and a coupon associated with it.</a:t>
            </a:r>
          </a:p>
          <a:p>
            <a:pPr>
              <a:lnSpc>
                <a:spcPct val="90000"/>
              </a:lnSpc>
              <a:spcBef>
                <a:spcPts val="1200"/>
              </a:spcBef>
              <a:defRPr/>
            </a:pPr>
            <a:r>
              <a:rPr lang="en-US" sz="2800" b="1" i="1" dirty="0"/>
              <a:t>Each month </a:t>
            </a:r>
            <a:r>
              <a:rPr lang="en-US" sz="2800" dirty="0"/>
              <a:t>when payments are received, </a:t>
            </a:r>
            <a:r>
              <a:rPr lang="en-US" sz="2800" b="1" i="1" dirty="0"/>
              <a:t>all principal </a:t>
            </a:r>
            <a:r>
              <a:rPr lang="en-US" sz="2800" dirty="0"/>
              <a:t>(including </a:t>
            </a:r>
            <a:r>
              <a:rPr lang="en-US" sz="2800" dirty="0" smtClean="0"/>
              <a:t>prepayments and principal recoveries, </a:t>
            </a:r>
            <a:r>
              <a:rPr lang="en-US" sz="2800" dirty="0"/>
              <a:t>if any) </a:t>
            </a:r>
            <a:r>
              <a:rPr lang="en-US" sz="2800" b="1" i="1" dirty="0"/>
              <a:t>goes to the most senior tranche</a:t>
            </a:r>
            <a:r>
              <a:rPr lang="en-US" sz="2800" dirty="0"/>
              <a:t>, until it is paid off. Then the second-most senior tranche begins to receive all principal until it is paid, etc.</a:t>
            </a:r>
          </a:p>
        </p:txBody>
      </p:sp>
      <p:sp>
        <p:nvSpPr>
          <p:cNvPr id="4" name="Slide Number Placeholder 3"/>
          <p:cNvSpPr>
            <a:spLocks noGrp="1"/>
          </p:cNvSpPr>
          <p:nvPr>
            <p:ph type="sldNum" sz="quarter" idx="12"/>
          </p:nvPr>
        </p:nvSpPr>
        <p:spPr>
          <a:xfrm>
            <a:off x="9756531" y="6127703"/>
            <a:ext cx="2133600" cy="476250"/>
          </a:xfrm>
        </p:spPr>
        <p:txBody>
          <a:bodyPr/>
          <a:lstStyle/>
          <a:p>
            <a:fld id="{EAD45DBD-55E4-4B35-9625-31FDF8335879}" type="slidenum">
              <a:rPr lang="en-US" smtClean="0"/>
              <a:pPr/>
              <a:t>24</a:t>
            </a:fld>
            <a:endParaRPr lang="en-US" dirty="0"/>
          </a:p>
        </p:txBody>
      </p:sp>
      <p:sp>
        <p:nvSpPr>
          <p:cNvPr id="2" name="Title 1"/>
          <p:cNvSpPr>
            <a:spLocks noGrp="1"/>
          </p:cNvSpPr>
          <p:nvPr>
            <p:ph type="title"/>
          </p:nvPr>
        </p:nvSpPr>
        <p:spPr/>
        <p:txBody>
          <a:bodyPr/>
          <a:lstStyle/>
          <a:p>
            <a:r>
              <a:rPr lang="en-US" dirty="0"/>
              <a:t>CMBS Structure</a:t>
            </a:r>
          </a:p>
        </p:txBody>
      </p:sp>
    </p:spTree>
    <p:extLst>
      <p:ext uri="{BB962C8B-B14F-4D97-AF65-F5344CB8AC3E}">
        <p14:creationId xmlns:p14="http://schemas.microsoft.com/office/powerpoint/2010/main" val="101127823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1"/>
          </p:nvPr>
        </p:nvSpPr>
        <p:spPr>
          <a:xfrm>
            <a:off x="640373" y="1837592"/>
            <a:ext cx="10911254" cy="4651328"/>
          </a:xfrm>
        </p:spPr>
        <p:txBody>
          <a:bodyPr/>
          <a:lstStyle/>
          <a:p>
            <a:pPr eaLnBrk="1" hangingPunct="1">
              <a:defRPr/>
            </a:pPr>
            <a:r>
              <a:rPr lang="en-US" sz="3000" dirty="0"/>
              <a:t>Typically, </a:t>
            </a:r>
            <a:r>
              <a:rPr lang="en-US" sz="3000" b="1" i="1" dirty="0"/>
              <a:t>interest </a:t>
            </a:r>
            <a:r>
              <a:rPr lang="en-US" sz="3000" dirty="0"/>
              <a:t>is</a:t>
            </a:r>
            <a:r>
              <a:rPr lang="en-US" sz="3000" b="1" i="1" dirty="0"/>
              <a:t> paid to each tranche each period</a:t>
            </a:r>
            <a:r>
              <a:rPr lang="en-US" sz="3000" dirty="0"/>
              <a:t>, based upon its coupon and principal balance outstanding.</a:t>
            </a:r>
          </a:p>
          <a:p>
            <a:pPr lvl="1">
              <a:defRPr/>
            </a:pPr>
            <a:r>
              <a:rPr lang="en-US" sz="2400" dirty="0" smtClean="0"/>
              <a:t>Except if there is an accrual tranche (not typical).</a:t>
            </a:r>
          </a:p>
          <a:p>
            <a:pPr>
              <a:spcBef>
                <a:spcPts val="1200"/>
              </a:spcBef>
              <a:defRPr/>
            </a:pPr>
            <a:r>
              <a:rPr lang="en-US" sz="3000" dirty="0"/>
              <a:t>Typically there is </a:t>
            </a:r>
            <a:r>
              <a:rPr lang="en-US" sz="3000" b="1" i="1" dirty="0"/>
              <a:t>one IO tranche </a:t>
            </a:r>
            <a:r>
              <a:rPr lang="en-US" sz="3000" dirty="0"/>
              <a:t>which receives all </a:t>
            </a:r>
            <a:r>
              <a:rPr lang="en-US" sz="3000" b="1" i="1" dirty="0"/>
              <a:t>left over interest </a:t>
            </a:r>
            <a:r>
              <a:rPr lang="en-US" sz="3000" dirty="0"/>
              <a:t>(if any) each month.</a:t>
            </a:r>
          </a:p>
          <a:p>
            <a:pPr lvl="1">
              <a:defRPr/>
            </a:pPr>
            <a:r>
              <a:rPr lang="en-US" sz="2600" dirty="0"/>
              <a:t>This tranche is often referred to as the residual or equity tranche.</a:t>
            </a:r>
          </a:p>
          <a:p>
            <a:pPr eaLnBrk="1" hangingPunct="1">
              <a:defRPr/>
            </a:pPr>
            <a:endParaRPr lang="en-US" dirty="0" smtClean="0"/>
          </a:p>
        </p:txBody>
      </p:sp>
      <p:sp>
        <p:nvSpPr>
          <p:cNvPr id="4" name="Slide Number Placeholder 3"/>
          <p:cNvSpPr>
            <a:spLocks noGrp="1"/>
          </p:cNvSpPr>
          <p:nvPr>
            <p:ph type="sldNum" sz="quarter" idx="12"/>
          </p:nvPr>
        </p:nvSpPr>
        <p:spPr>
          <a:xfrm>
            <a:off x="9804403" y="6127703"/>
            <a:ext cx="2133600" cy="476250"/>
          </a:xfrm>
        </p:spPr>
        <p:txBody>
          <a:bodyPr/>
          <a:lstStyle/>
          <a:p>
            <a:fld id="{D8A9A8F0-28A6-4C7D-BBFD-F0EAC3D1F165}" type="slidenum">
              <a:rPr lang="en-US" smtClean="0"/>
              <a:pPr/>
              <a:t>25</a:t>
            </a:fld>
            <a:endParaRPr lang="en-US" dirty="0"/>
          </a:p>
        </p:txBody>
      </p:sp>
      <p:sp>
        <p:nvSpPr>
          <p:cNvPr id="2" name="Title 1"/>
          <p:cNvSpPr>
            <a:spLocks noGrp="1"/>
          </p:cNvSpPr>
          <p:nvPr>
            <p:ph type="title"/>
          </p:nvPr>
        </p:nvSpPr>
        <p:spPr/>
        <p:txBody>
          <a:bodyPr/>
          <a:lstStyle/>
          <a:p>
            <a:r>
              <a:rPr lang="en-US" dirty="0"/>
              <a:t>CMBS Structure</a:t>
            </a:r>
          </a:p>
        </p:txBody>
      </p:sp>
    </p:spTree>
    <p:extLst>
      <p:ext uri="{BB962C8B-B14F-4D97-AF65-F5344CB8AC3E}">
        <p14:creationId xmlns:p14="http://schemas.microsoft.com/office/powerpoint/2010/main" val="27190310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97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397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39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CMBS Structure</a:t>
            </a:r>
          </a:p>
        </p:txBody>
      </p:sp>
      <p:sp>
        <p:nvSpPr>
          <p:cNvPr id="86019" name="Rectangle 3"/>
          <p:cNvSpPr>
            <a:spLocks noGrp="1" noChangeArrowheads="1"/>
          </p:cNvSpPr>
          <p:nvPr>
            <p:ph idx="1"/>
          </p:nvPr>
        </p:nvSpPr>
        <p:spPr>
          <a:xfrm>
            <a:off x="604434" y="1825624"/>
            <a:ext cx="10869527" cy="4406741"/>
          </a:xfrm>
        </p:spPr>
        <p:txBody>
          <a:bodyPr>
            <a:normAutofit/>
          </a:bodyPr>
          <a:lstStyle/>
          <a:p>
            <a:pPr>
              <a:spcBef>
                <a:spcPts val="1200"/>
              </a:spcBef>
              <a:defRPr/>
            </a:pPr>
            <a:r>
              <a:rPr lang="en-US" sz="3000" dirty="0"/>
              <a:t>So what this does is assign receipt of principal to the tranches by the order in which they receive it.</a:t>
            </a:r>
          </a:p>
          <a:p>
            <a:pPr>
              <a:spcBef>
                <a:spcPts val="1800"/>
              </a:spcBef>
              <a:defRPr/>
            </a:pPr>
            <a:r>
              <a:rPr lang="en-US" sz="3000" dirty="0"/>
              <a:t>Let’s assume that we had a $100M CMBS, with four tranches:</a:t>
            </a:r>
          </a:p>
          <a:p>
            <a:pPr lvl="2" eaLnBrk="1" hangingPunct="1">
              <a:defRPr/>
            </a:pPr>
            <a:r>
              <a:rPr lang="en-US" sz="2600" dirty="0"/>
              <a:t>Tranche A: $45M, 6.5% (</a:t>
            </a:r>
            <a:r>
              <a:rPr lang="en-US" sz="2600" i="1" dirty="0"/>
              <a:t>senior tranche</a:t>
            </a:r>
            <a:r>
              <a:rPr lang="en-US" sz="2600" dirty="0"/>
              <a:t>)</a:t>
            </a:r>
          </a:p>
          <a:p>
            <a:pPr lvl="2" eaLnBrk="1" hangingPunct="1">
              <a:defRPr/>
            </a:pPr>
            <a:r>
              <a:rPr lang="en-US" sz="2600" dirty="0"/>
              <a:t>Tranche B: $35M, 6.75% (</a:t>
            </a:r>
            <a:r>
              <a:rPr lang="en-US" sz="2600" i="1" dirty="0"/>
              <a:t>mezzanine tranche</a:t>
            </a:r>
            <a:r>
              <a:rPr lang="en-US" sz="2600" dirty="0"/>
              <a:t>)</a:t>
            </a:r>
          </a:p>
          <a:p>
            <a:pPr lvl="2" eaLnBrk="1" hangingPunct="1">
              <a:defRPr/>
            </a:pPr>
            <a:r>
              <a:rPr lang="en-US" sz="2600" dirty="0"/>
              <a:t>Tranche C: $20M, 7.0% (</a:t>
            </a:r>
            <a:r>
              <a:rPr lang="en-US" sz="2600" i="1" dirty="0"/>
              <a:t>junior tranche</a:t>
            </a:r>
            <a:r>
              <a:rPr lang="en-US" sz="2600" dirty="0"/>
              <a:t>)</a:t>
            </a:r>
          </a:p>
          <a:p>
            <a:pPr lvl="2" eaLnBrk="1" hangingPunct="1">
              <a:defRPr/>
            </a:pPr>
            <a:r>
              <a:rPr lang="en-US" sz="2600" dirty="0"/>
              <a:t>IO Tranche (</a:t>
            </a:r>
            <a:r>
              <a:rPr lang="en-US" sz="2600" i="1" dirty="0"/>
              <a:t>residual or equity tranche</a:t>
            </a:r>
            <a:r>
              <a:rPr lang="en-US" sz="2600" dirty="0"/>
              <a:t>)</a:t>
            </a:r>
          </a:p>
        </p:txBody>
      </p:sp>
      <p:sp>
        <p:nvSpPr>
          <p:cNvPr id="4" name="Slide Number Placeholder 3"/>
          <p:cNvSpPr>
            <a:spLocks noGrp="1"/>
          </p:cNvSpPr>
          <p:nvPr>
            <p:ph type="sldNum" sz="quarter" idx="12"/>
          </p:nvPr>
        </p:nvSpPr>
        <p:spPr/>
        <p:txBody>
          <a:bodyPr/>
          <a:lstStyle/>
          <a:p>
            <a:fld id="{E09CC3A0-5B1E-4D04-B5B9-CDFBDCC9F050}" type="slidenum">
              <a:rPr lang="en-US" smtClean="0"/>
              <a:pPr/>
              <a:t>26</a:t>
            </a:fld>
            <a:endParaRPr lang="en-US" dirty="0"/>
          </a:p>
        </p:txBody>
      </p:sp>
    </p:spTree>
    <p:extLst>
      <p:ext uri="{BB962C8B-B14F-4D97-AF65-F5344CB8AC3E}">
        <p14:creationId xmlns:p14="http://schemas.microsoft.com/office/powerpoint/2010/main" val="424871402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type="body" idx="1"/>
          </p:nvPr>
        </p:nvSpPr>
        <p:spPr>
          <a:xfrm>
            <a:off x="712177" y="1740877"/>
            <a:ext cx="10858500" cy="4461487"/>
          </a:xfrm>
        </p:spPr>
        <p:txBody>
          <a:bodyPr>
            <a:normAutofit lnSpcReduction="10000"/>
          </a:bodyPr>
          <a:lstStyle/>
          <a:p>
            <a:pPr>
              <a:defRPr/>
            </a:pPr>
            <a:r>
              <a:rPr lang="en-US" sz="2600" dirty="0" smtClean="0"/>
              <a:t>Normally,</a:t>
            </a:r>
          </a:p>
          <a:p>
            <a:pPr lvl="1">
              <a:defRPr/>
            </a:pPr>
            <a:r>
              <a:rPr lang="en-US" sz="2200" dirty="0" smtClean="0"/>
              <a:t>The top few tranches are called the “senior” tranches.</a:t>
            </a:r>
          </a:p>
          <a:p>
            <a:pPr lvl="1">
              <a:defRPr/>
            </a:pPr>
            <a:r>
              <a:rPr lang="en-US" sz="2200" dirty="0" smtClean="0"/>
              <a:t>The middle tranches are the “mezzanine” tranches.</a:t>
            </a:r>
          </a:p>
          <a:p>
            <a:pPr lvl="1">
              <a:defRPr/>
            </a:pPr>
            <a:r>
              <a:rPr lang="en-US" sz="2200" dirty="0" smtClean="0"/>
              <a:t>The most junior tranches are the “subordinate” or “first loss” tranches.</a:t>
            </a:r>
          </a:p>
          <a:p>
            <a:pPr>
              <a:lnSpc>
                <a:spcPct val="90000"/>
              </a:lnSpc>
              <a:spcBef>
                <a:spcPts val="1800"/>
              </a:spcBef>
              <a:defRPr/>
            </a:pPr>
            <a:r>
              <a:rPr lang="en-US" sz="2600" b="1" i="1" dirty="0"/>
              <a:t>How is default dealt with </a:t>
            </a:r>
            <a:r>
              <a:rPr lang="en-US" sz="2600" dirty="0"/>
              <a:t>in the CMBS structure?</a:t>
            </a:r>
          </a:p>
          <a:p>
            <a:pPr marL="804863" lvl="1" indent="-347663">
              <a:lnSpc>
                <a:spcPct val="90000"/>
              </a:lnSpc>
              <a:defRPr/>
            </a:pPr>
            <a:r>
              <a:rPr lang="en-US" sz="2200" dirty="0"/>
              <a:t>Nothing in the previous structure so far creates any altering of default risk.</a:t>
            </a:r>
          </a:p>
          <a:p>
            <a:pPr marL="804863" lvl="1" indent="-347663">
              <a:lnSpc>
                <a:spcPct val="90000"/>
              </a:lnSpc>
              <a:defRPr/>
            </a:pPr>
            <a:r>
              <a:rPr lang="en-US" sz="2200" dirty="0"/>
              <a:t>Normally what happens is that any </a:t>
            </a:r>
            <a:r>
              <a:rPr lang="en-US" sz="2200" b="1" i="1" dirty="0"/>
              <a:t>defaulted principal is deducted from the principal </a:t>
            </a:r>
            <a:r>
              <a:rPr lang="en-US" sz="2200" dirty="0"/>
              <a:t>owed to the </a:t>
            </a:r>
            <a:r>
              <a:rPr lang="en-US" sz="2200" b="1" i="1" dirty="0"/>
              <a:t>least senior tranche</a:t>
            </a:r>
            <a:r>
              <a:rPr lang="en-US" sz="2200" dirty="0"/>
              <a:t>.</a:t>
            </a:r>
          </a:p>
          <a:p>
            <a:pPr marL="804863" lvl="1" indent="-347663">
              <a:lnSpc>
                <a:spcPct val="90000"/>
              </a:lnSpc>
              <a:defRPr/>
            </a:pPr>
            <a:r>
              <a:rPr lang="en-US" sz="2200" dirty="0"/>
              <a:t>If all principal owed to the last tranche defaults, then the next least-senior tranche starts having principal deducted.</a:t>
            </a:r>
          </a:p>
          <a:p>
            <a:pPr>
              <a:defRPr/>
            </a:pPr>
            <a:endParaRPr lang="en-US" sz="2800" dirty="0" smtClean="0"/>
          </a:p>
        </p:txBody>
      </p:sp>
      <p:sp>
        <p:nvSpPr>
          <p:cNvPr id="4" name="Slide Number Placeholder 3"/>
          <p:cNvSpPr>
            <a:spLocks noGrp="1"/>
          </p:cNvSpPr>
          <p:nvPr>
            <p:ph type="sldNum" sz="quarter" idx="12"/>
          </p:nvPr>
        </p:nvSpPr>
        <p:spPr>
          <a:xfrm>
            <a:off x="9747739" y="6108579"/>
            <a:ext cx="2133600" cy="476250"/>
          </a:xfrm>
        </p:spPr>
        <p:txBody>
          <a:bodyPr/>
          <a:lstStyle/>
          <a:p>
            <a:fld id="{82D91BC6-CE78-4E71-9E1E-055ECAD6224B}" type="slidenum">
              <a:rPr lang="en-US" smtClean="0"/>
              <a:pPr/>
              <a:t>27</a:t>
            </a:fld>
            <a:endParaRPr lang="en-US" dirty="0"/>
          </a:p>
        </p:txBody>
      </p:sp>
      <p:sp>
        <p:nvSpPr>
          <p:cNvPr id="2" name="Title 1"/>
          <p:cNvSpPr>
            <a:spLocks noGrp="1"/>
          </p:cNvSpPr>
          <p:nvPr>
            <p:ph type="title"/>
          </p:nvPr>
        </p:nvSpPr>
        <p:spPr/>
        <p:txBody>
          <a:bodyPr/>
          <a:lstStyle/>
          <a:p>
            <a:r>
              <a:rPr lang="en-US" dirty="0"/>
              <a:t>CMBS Structure</a:t>
            </a:r>
          </a:p>
        </p:txBody>
      </p:sp>
    </p:spTree>
    <p:extLst>
      <p:ext uri="{BB962C8B-B14F-4D97-AF65-F5344CB8AC3E}">
        <p14:creationId xmlns:p14="http://schemas.microsoft.com/office/powerpoint/2010/main" val="312403995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type="body" idx="1"/>
          </p:nvPr>
        </p:nvSpPr>
        <p:spPr>
          <a:xfrm>
            <a:off x="604434" y="2127737"/>
            <a:ext cx="7194860" cy="4097397"/>
          </a:xfrm>
        </p:spPr>
        <p:txBody>
          <a:bodyPr>
            <a:normAutofit/>
          </a:bodyPr>
          <a:lstStyle/>
          <a:p>
            <a:pPr>
              <a:spcBef>
                <a:spcPts val="1800"/>
              </a:spcBef>
              <a:defRPr/>
            </a:pPr>
            <a:r>
              <a:rPr lang="en-US" sz="2800" b="1" i="1" dirty="0"/>
              <a:t>Prepayments affect the most senior tranches </a:t>
            </a:r>
            <a:r>
              <a:rPr lang="en-US" sz="2800" dirty="0"/>
              <a:t>and work their way </a:t>
            </a:r>
            <a:r>
              <a:rPr lang="en-US" sz="2800" dirty="0" smtClean="0"/>
              <a:t>down</a:t>
            </a:r>
            <a:endParaRPr lang="en-US" sz="2800" dirty="0"/>
          </a:p>
          <a:p>
            <a:pPr lvl="1">
              <a:defRPr/>
            </a:pPr>
            <a:r>
              <a:rPr lang="en-US" sz="2400" dirty="0"/>
              <a:t>This is commonly referred to as </a:t>
            </a:r>
            <a:r>
              <a:rPr lang="en-US" sz="2400" b="1" i="1" dirty="0"/>
              <a:t>the </a:t>
            </a:r>
            <a:r>
              <a:rPr lang="en-US" sz="2400" b="1" i="1" dirty="0" smtClean="0"/>
              <a:t>waterfall</a:t>
            </a:r>
            <a:endParaRPr lang="en-US" sz="2400" dirty="0"/>
          </a:p>
          <a:p>
            <a:pPr>
              <a:spcBef>
                <a:spcPts val="1800"/>
              </a:spcBef>
              <a:defRPr/>
            </a:pPr>
            <a:r>
              <a:rPr lang="en-US" sz="2800" b="1" i="1" dirty="0" smtClean="0"/>
              <a:t>Losses </a:t>
            </a:r>
            <a:r>
              <a:rPr lang="en-US" sz="2800" dirty="0" smtClean="0"/>
              <a:t>from defaults are</a:t>
            </a:r>
            <a:r>
              <a:rPr lang="en-US" sz="2800" b="1" i="1" dirty="0" smtClean="0"/>
              <a:t> assigned the </a:t>
            </a:r>
            <a:r>
              <a:rPr lang="en-US" sz="2800" b="1" i="1" dirty="0"/>
              <a:t>most junior </a:t>
            </a:r>
            <a:r>
              <a:rPr lang="en-US" sz="2800" b="1" i="1" dirty="0" smtClean="0"/>
              <a:t>tranche </a:t>
            </a:r>
            <a:r>
              <a:rPr lang="en-US" sz="2800" dirty="0"/>
              <a:t>and work their way </a:t>
            </a:r>
            <a:r>
              <a:rPr lang="en-US" sz="2800" dirty="0" smtClean="0"/>
              <a:t>up</a:t>
            </a:r>
          </a:p>
          <a:p>
            <a:pPr lvl="1">
              <a:defRPr/>
            </a:pPr>
            <a:r>
              <a:rPr lang="en-US" sz="2400" dirty="0" smtClean="0"/>
              <a:t>But any principal recoveries are paid to the most senior tranche</a:t>
            </a:r>
            <a:endParaRPr lang="en-US" sz="2400" dirty="0"/>
          </a:p>
        </p:txBody>
      </p:sp>
      <p:sp>
        <p:nvSpPr>
          <p:cNvPr id="13" name="Slide Number Placeholder 3"/>
          <p:cNvSpPr>
            <a:spLocks noGrp="1"/>
          </p:cNvSpPr>
          <p:nvPr>
            <p:ph type="sldNum" sz="quarter" idx="12"/>
          </p:nvPr>
        </p:nvSpPr>
        <p:spPr>
          <a:xfrm>
            <a:off x="9941169" y="6225134"/>
            <a:ext cx="2133600" cy="476250"/>
          </a:xfrm>
        </p:spPr>
        <p:txBody>
          <a:bodyPr/>
          <a:lstStyle/>
          <a:p>
            <a:fld id="{677FE0D1-D72D-48EE-909F-2A7E81E6814C}" type="slidenum">
              <a:rPr lang="en-US" smtClean="0"/>
              <a:pPr/>
              <a:t>28</a:t>
            </a:fld>
            <a:endParaRPr lang="en-US" dirty="0"/>
          </a:p>
        </p:txBody>
      </p:sp>
      <p:grpSp>
        <p:nvGrpSpPr>
          <p:cNvPr id="7" name="Group 6"/>
          <p:cNvGrpSpPr/>
          <p:nvPr/>
        </p:nvGrpSpPr>
        <p:grpSpPr>
          <a:xfrm>
            <a:off x="8856002" y="2127737"/>
            <a:ext cx="1752600" cy="4068007"/>
            <a:chOff x="8049178" y="1864553"/>
            <a:chExt cx="1752600" cy="4068007"/>
          </a:xfrm>
        </p:grpSpPr>
        <p:sp>
          <p:nvSpPr>
            <p:cNvPr id="45066" name="Text Box 10"/>
            <p:cNvSpPr txBox="1">
              <a:spLocks noChangeArrowheads="1"/>
            </p:cNvSpPr>
            <p:nvPr/>
          </p:nvSpPr>
          <p:spPr bwMode="auto">
            <a:xfrm>
              <a:off x="8077201" y="1864553"/>
              <a:ext cx="17107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b="1" dirty="0"/>
                <a:t>Prepayments</a:t>
              </a:r>
            </a:p>
          </p:txBody>
        </p:sp>
        <p:sp>
          <p:nvSpPr>
            <p:cNvPr id="45067" name="Text Box 11"/>
            <p:cNvSpPr txBox="1">
              <a:spLocks noChangeArrowheads="1"/>
            </p:cNvSpPr>
            <p:nvPr/>
          </p:nvSpPr>
          <p:spPr bwMode="auto">
            <a:xfrm>
              <a:off x="8362536" y="5563228"/>
              <a:ext cx="9525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b="1" dirty="0" smtClean="0"/>
                <a:t>Losses</a:t>
              </a:r>
              <a:endParaRPr lang="en-US" b="1" dirty="0"/>
            </a:p>
          </p:txBody>
        </p:sp>
        <p:grpSp>
          <p:nvGrpSpPr>
            <p:cNvPr id="6" name="Group 5"/>
            <p:cNvGrpSpPr/>
            <p:nvPr/>
          </p:nvGrpSpPr>
          <p:grpSpPr>
            <a:xfrm>
              <a:off x="8049178" y="2853366"/>
              <a:ext cx="1752600" cy="2158179"/>
              <a:chOff x="6400800" y="1981200"/>
              <a:chExt cx="1752600" cy="2158179"/>
            </a:xfrm>
          </p:grpSpPr>
          <p:grpSp>
            <p:nvGrpSpPr>
              <p:cNvPr id="5" name="Group 4"/>
              <p:cNvGrpSpPr/>
              <p:nvPr/>
            </p:nvGrpSpPr>
            <p:grpSpPr>
              <a:xfrm>
                <a:off x="6400800" y="1981200"/>
                <a:ext cx="1752600" cy="519630"/>
                <a:chOff x="6400800" y="1981200"/>
                <a:chExt cx="1752600" cy="519630"/>
              </a:xfrm>
            </p:grpSpPr>
            <p:sp>
              <p:nvSpPr>
                <p:cNvPr id="2" name="Rectangle 1"/>
                <p:cNvSpPr/>
                <p:nvPr/>
              </p:nvSpPr>
              <p:spPr bwMode="auto">
                <a:xfrm>
                  <a:off x="6400800" y="1981200"/>
                  <a:ext cx="1752600" cy="51963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4" name="TextBox 3"/>
                <p:cNvSpPr txBox="1"/>
                <p:nvPr/>
              </p:nvSpPr>
              <p:spPr>
                <a:xfrm>
                  <a:off x="6605089" y="2040960"/>
                  <a:ext cx="1344022" cy="400110"/>
                </a:xfrm>
                <a:prstGeom prst="rect">
                  <a:avLst/>
                </a:prstGeom>
                <a:noFill/>
              </p:spPr>
              <p:txBody>
                <a:bodyPr wrap="none" rtlCol="0">
                  <a:spAutoFit/>
                </a:bodyPr>
                <a:lstStyle/>
                <a:p>
                  <a:r>
                    <a:rPr lang="en-US" sz="2000" dirty="0"/>
                    <a:t>Tranche A</a:t>
                  </a:r>
                </a:p>
              </p:txBody>
            </p:sp>
          </p:grpSp>
          <p:grpSp>
            <p:nvGrpSpPr>
              <p:cNvPr id="18" name="Group 17"/>
              <p:cNvGrpSpPr/>
              <p:nvPr/>
            </p:nvGrpSpPr>
            <p:grpSpPr>
              <a:xfrm>
                <a:off x="6400800" y="2519253"/>
                <a:ext cx="1752600" cy="519630"/>
                <a:chOff x="6400800" y="1981200"/>
                <a:chExt cx="1752600" cy="519630"/>
              </a:xfrm>
            </p:grpSpPr>
            <p:sp>
              <p:nvSpPr>
                <p:cNvPr id="19" name="Rectangle 18"/>
                <p:cNvSpPr/>
                <p:nvPr/>
              </p:nvSpPr>
              <p:spPr bwMode="auto">
                <a:xfrm>
                  <a:off x="6400800" y="1981200"/>
                  <a:ext cx="1752600" cy="51963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20" name="TextBox 19"/>
                <p:cNvSpPr txBox="1"/>
                <p:nvPr/>
              </p:nvSpPr>
              <p:spPr>
                <a:xfrm>
                  <a:off x="6605089" y="2040960"/>
                  <a:ext cx="1279646" cy="400110"/>
                </a:xfrm>
                <a:prstGeom prst="rect">
                  <a:avLst/>
                </a:prstGeom>
                <a:noFill/>
              </p:spPr>
              <p:txBody>
                <a:bodyPr wrap="none" rtlCol="0">
                  <a:spAutoFit/>
                </a:bodyPr>
                <a:lstStyle/>
                <a:p>
                  <a:r>
                    <a:rPr lang="en-US" sz="2000" dirty="0"/>
                    <a:t>Tranche B</a:t>
                  </a:r>
                </a:p>
              </p:txBody>
            </p:sp>
          </p:grpSp>
          <p:grpSp>
            <p:nvGrpSpPr>
              <p:cNvPr id="21" name="Group 20"/>
              <p:cNvGrpSpPr/>
              <p:nvPr/>
            </p:nvGrpSpPr>
            <p:grpSpPr>
              <a:xfrm>
                <a:off x="6400800" y="3069501"/>
                <a:ext cx="1752600" cy="519630"/>
                <a:chOff x="6400800" y="1981200"/>
                <a:chExt cx="1752600" cy="519630"/>
              </a:xfrm>
            </p:grpSpPr>
            <p:sp>
              <p:nvSpPr>
                <p:cNvPr id="22" name="Rectangle 21"/>
                <p:cNvSpPr/>
                <p:nvPr/>
              </p:nvSpPr>
              <p:spPr bwMode="auto">
                <a:xfrm>
                  <a:off x="6400800" y="1981200"/>
                  <a:ext cx="1752600" cy="51963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23" name="TextBox 22"/>
                <p:cNvSpPr txBox="1"/>
                <p:nvPr/>
              </p:nvSpPr>
              <p:spPr>
                <a:xfrm>
                  <a:off x="6605089" y="2040960"/>
                  <a:ext cx="1290866" cy="400110"/>
                </a:xfrm>
                <a:prstGeom prst="rect">
                  <a:avLst/>
                </a:prstGeom>
                <a:noFill/>
              </p:spPr>
              <p:txBody>
                <a:bodyPr wrap="none" rtlCol="0">
                  <a:spAutoFit/>
                </a:bodyPr>
                <a:lstStyle/>
                <a:p>
                  <a:r>
                    <a:rPr lang="en-US" sz="2000" dirty="0"/>
                    <a:t>Tranche C</a:t>
                  </a:r>
                </a:p>
              </p:txBody>
            </p:sp>
          </p:grpSp>
          <p:grpSp>
            <p:nvGrpSpPr>
              <p:cNvPr id="24" name="Group 23"/>
              <p:cNvGrpSpPr/>
              <p:nvPr/>
            </p:nvGrpSpPr>
            <p:grpSpPr>
              <a:xfrm>
                <a:off x="6400800" y="3619749"/>
                <a:ext cx="1752600" cy="519630"/>
                <a:chOff x="6400800" y="1981200"/>
                <a:chExt cx="1752600" cy="519630"/>
              </a:xfrm>
            </p:grpSpPr>
            <p:sp>
              <p:nvSpPr>
                <p:cNvPr id="25" name="Rectangle 24"/>
                <p:cNvSpPr/>
                <p:nvPr/>
              </p:nvSpPr>
              <p:spPr bwMode="auto">
                <a:xfrm>
                  <a:off x="6400800" y="1981200"/>
                  <a:ext cx="1752600" cy="519630"/>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
              <p:nvSpPr>
                <p:cNvPr id="26" name="TextBox 25"/>
                <p:cNvSpPr txBox="1"/>
                <p:nvPr/>
              </p:nvSpPr>
              <p:spPr>
                <a:xfrm>
                  <a:off x="6698929" y="2040960"/>
                  <a:ext cx="1126527" cy="400110"/>
                </a:xfrm>
                <a:prstGeom prst="rect">
                  <a:avLst/>
                </a:prstGeom>
                <a:noFill/>
              </p:spPr>
              <p:txBody>
                <a:bodyPr wrap="none" rtlCol="0">
                  <a:spAutoFit/>
                </a:bodyPr>
                <a:lstStyle/>
                <a:p>
                  <a:r>
                    <a:rPr lang="en-US" sz="2000" dirty="0"/>
                    <a:t>Residual</a:t>
                  </a:r>
                </a:p>
              </p:txBody>
            </p:sp>
          </p:grpSp>
        </p:grpSp>
        <p:cxnSp>
          <p:nvCxnSpPr>
            <p:cNvPr id="11" name="Straight Arrow Connector 10"/>
            <p:cNvCxnSpPr>
              <a:stCxn id="45066" idx="2"/>
              <a:endCxn id="2" idx="0"/>
            </p:cNvCxnSpPr>
            <p:nvPr/>
          </p:nvCxnSpPr>
          <p:spPr bwMode="auto">
            <a:xfrm flipH="1">
              <a:off x="8925479" y="2233885"/>
              <a:ext cx="7085" cy="619480"/>
            </a:xfrm>
            <a:prstGeom prst="straightConnector1">
              <a:avLst/>
            </a:prstGeom>
            <a:solidFill>
              <a:schemeClr val="accent1"/>
            </a:solidFill>
            <a:ln w="22225" cap="flat" cmpd="sng" algn="ctr">
              <a:solidFill>
                <a:schemeClr val="tx1"/>
              </a:solidFill>
              <a:prstDash val="solid"/>
              <a:round/>
              <a:headEnd type="none" w="med" len="med"/>
              <a:tailEnd type="triangle"/>
            </a:ln>
            <a:effectLst/>
          </p:spPr>
        </p:cxnSp>
        <p:cxnSp>
          <p:nvCxnSpPr>
            <p:cNvPr id="33" name="Straight Arrow Connector 32"/>
            <p:cNvCxnSpPr/>
            <p:nvPr/>
          </p:nvCxnSpPr>
          <p:spPr bwMode="auto">
            <a:xfrm flipH="1">
              <a:off x="8918394" y="5011544"/>
              <a:ext cx="7085" cy="551684"/>
            </a:xfrm>
            <a:prstGeom prst="straightConnector1">
              <a:avLst/>
            </a:prstGeom>
            <a:solidFill>
              <a:schemeClr val="accent1"/>
            </a:solidFill>
            <a:ln w="22225" cap="flat" cmpd="sng" algn="ctr">
              <a:solidFill>
                <a:schemeClr val="tx1"/>
              </a:solidFill>
              <a:prstDash val="solid"/>
              <a:round/>
              <a:headEnd type="triangle" w="med" len="med"/>
              <a:tailEnd type="none"/>
            </a:ln>
            <a:effectLst/>
          </p:spPr>
        </p:cxnSp>
      </p:grpSp>
      <p:sp>
        <p:nvSpPr>
          <p:cNvPr id="3" name="Title 2"/>
          <p:cNvSpPr>
            <a:spLocks noGrp="1"/>
          </p:cNvSpPr>
          <p:nvPr>
            <p:ph type="title"/>
          </p:nvPr>
        </p:nvSpPr>
        <p:spPr/>
        <p:txBody>
          <a:bodyPr/>
          <a:lstStyle/>
          <a:p>
            <a:r>
              <a:rPr lang="en-US" dirty="0"/>
              <a:t>CMBS Structure</a:t>
            </a:r>
          </a:p>
        </p:txBody>
      </p:sp>
    </p:spTree>
    <p:extLst>
      <p:ext uri="{BB962C8B-B14F-4D97-AF65-F5344CB8AC3E}">
        <p14:creationId xmlns:p14="http://schemas.microsoft.com/office/powerpoint/2010/main" val="71722334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type="body" idx="1"/>
          </p:nvPr>
        </p:nvSpPr>
        <p:spPr>
          <a:xfrm>
            <a:off x="604434" y="1626577"/>
            <a:ext cx="11071751" cy="4766547"/>
          </a:xfrm>
        </p:spPr>
        <p:txBody>
          <a:bodyPr>
            <a:normAutofit/>
          </a:bodyPr>
          <a:lstStyle/>
          <a:p>
            <a:pPr eaLnBrk="1" hangingPunct="1">
              <a:defRPr/>
            </a:pPr>
            <a:r>
              <a:rPr lang="en-US" sz="2800" dirty="0"/>
              <a:t>Thus, the </a:t>
            </a:r>
            <a:r>
              <a:rPr lang="en-US" sz="2800" b="1" i="1" dirty="0"/>
              <a:t>CMBS allows </a:t>
            </a:r>
            <a:r>
              <a:rPr lang="en-US" sz="2800" dirty="0"/>
              <a:t>one, essentially, </a:t>
            </a:r>
            <a:r>
              <a:rPr lang="en-US" sz="2800" b="1" i="1" dirty="0"/>
              <a:t>to trade default risk for prepayment risk</a:t>
            </a:r>
            <a:r>
              <a:rPr lang="en-US" sz="2800" dirty="0"/>
              <a:t>.</a:t>
            </a:r>
          </a:p>
          <a:p>
            <a:pPr lvl="1">
              <a:defRPr/>
            </a:pPr>
            <a:r>
              <a:rPr lang="en-US" sz="2400" dirty="0"/>
              <a:t>Remember, however, that most of the underlying commercial </a:t>
            </a:r>
            <a:r>
              <a:rPr lang="en-US" sz="2400" dirty="0" smtClean="0"/>
              <a:t>mortgages </a:t>
            </a:r>
            <a:r>
              <a:rPr lang="en-US" sz="2400" dirty="0"/>
              <a:t>probably will not allow prepayment, especially in the early years of the mortgage, when the most senior tranches are being paid down.</a:t>
            </a:r>
          </a:p>
          <a:p>
            <a:pPr>
              <a:spcBef>
                <a:spcPts val="1800"/>
              </a:spcBef>
              <a:defRPr/>
            </a:pPr>
            <a:r>
              <a:rPr lang="en-US" sz="2800" dirty="0"/>
              <a:t>Other methods for reducing the default risk:</a:t>
            </a:r>
          </a:p>
          <a:p>
            <a:pPr lvl="1">
              <a:defRPr/>
            </a:pPr>
            <a:r>
              <a:rPr lang="en-US" sz="2400" dirty="0"/>
              <a:t>Credit derivatives</a:t>
            </a:r>
          </a:p>
          <a:p>
            <a:pPr lvl="1">
              <a:defRPr/>
            </a:pPr>
            <a:r>
              <a:rPr lang="en-US" sz="2400" dirty="0"/>
              <a:t>Insurance</a:t>
            </a:r>
          </a:p>
          <a:p>
            <a:pPr lvl="1">
              <a:defRPr/>
            </a:pPr>
            <a:r>
              <a:rPr lang="en-US" sz="2400" dirty="0"/>
              <a:t>Overcollateralization</a:t>
            </a:r>
          </a:p>
          <a:p>
            <a:pPr>
              <a:defRPr/>
            </a:pPr>
            <a:endParaRPr lang="en-US" sz="2800" dirty="0"/>
          </a:p>
          <a:p>
            <a:pPr eaLnBrk="1" hangingPunct="1">
              <a:buFont typeface="Wingdings" panose="05000000000000000000" pitchFamily="2" charset="2"/>
              <a:buNone/>
              <a:defRPr/>
            </a:pPr>
            <a:endParaRPr lang="en-US" sz="2800" dirty="0"/>
          </a:p>
        </p:txBody>
      </p:sp>
      <p:sp>
        <p:nvSpPr>
          <p:cNvPr id="4" name="Slide Number Placeholder 3"/>
          <p:cNvSpPr>
            <a:spLocks noGrp="1"/>
          </p:cNvSpPr>
          <p:nvPr>
            <p:ph type="sldNum" sz="quarter" idx="12"/>
          </p:nvPr>
        </p:nvSpPr>
        <p:spPr>
          <a:xfrm>
            <a:off x="9897208" y="6067807"/>
            <a:ext cx="2133600" cy="476250"/>
          </a:xfrm>
        </p:spPr>
        <p:txBody>
          <a:bodyPr/>
          <a:lstStyle/>
          <a:p>
            <a:fld id="{055091B7-F379-4BA1-A3EF-B2EE9A5B8DBF}" type="slidenum">
              <a:rPr lang="en-US" smtClean="0"/>
              <a:pPr/>
              <a:t>29</a:t>
            </a:fld>
            <a:endParaRPr lang="en-US" dirty="0"/>
          </a:p>
        </p:txBody>
      </p:sp>
      <p:sp>
        <p:nvSpPr>
          <p:cNvPr id="2" name="Title 1"/>
          <p:cNvSpPr>
            <a:spLocks noGrp="1"/>
          </p:cNvSpPr>
          <p:nvPr>
            <p:ph type="title"/>
          </p:nvPr>
        </p:nvSpPr>
        <p:spPr/>
        <p:txBody>
          <a:bodyPr/>
          <a:lstStyle/>
          <a:p>
            <a:r>
              <a:rPr lang="en-US" dirty="0"/>
              <a:t>CMBS Structure</a:t>
            </a:r>
          </a:p>
        </p:txBody>
      </p:sp>
    </p:spTree>
    <p:extLst>
      <p:ext uri="{BB962C8B-B14F-4D97-AF65-F5344CB8AC3E}">
        <p14:creationId xmlns:p14="http://schemas.microsoft.com/office/powerpoint/2010/main" val="339114910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2800" dirty="0"/>
              <a:t>CMBS vs. RMBS:</a:t>
            </a:r>
          </a:p>
          <a:p>
            <a:pPr marL="800100" lvl="1" indent="-342900"/>
            <a:r>
              <a:rPr lang="en-US" sz="2400" dirty="0"/>
              <a:t>CMBS are backed by commercial mortgages whereas RMBS use residential mortgages</a:t>
            </a:r>
          </a:p>
          <a:p>
            <a:pPr marL="800100" lvl="1" indent="-342900"/>
            <a:r>
              <a:rPr lang="en-US" sz="2400" dirty="0"/>
              <a:t>CMBS </a:t>
            </a:r>
            <a:r>
              <a:rPr lang="en-US" sz="2400" dirty="0" smtClean="0"/>
              <a:t>are </a:t>
            </a:r>
            <a:r>
              <a:rPr lang="en-US" sz="2400" b="1" i="1" dirty="0"/>
              <a:t>similar</a:t>
            </a:r>
            <a:r>
              <a:rPr lang="en-US" sz="2400" dirty="0"/>
              <a:t> in form to </a:t>
            </a:r>
            <a:r>
              <a:rPr lang="en-US" sz="2400" b="1" i="1" dirty="0" smtClean="0"/>
              <a:t>private-label RMBS</a:t>
            </a:r>
            <a:r>
              <a:rPr lang="en-US" sz="2400" dirty="0" smtClean="0"/>
              <a:t>, but</a:t>
            </a:r>
            <a:endParaRPr lang="en-US" sz="2400" dirty="0"/>
          </a:p>
          <a:p>
            <a:pPr lvl="2"/>
            <a:r>
              <a:rPr lang="en-US" sz="2000" b="1" i="1" dirty="0"/>
              <a:t>Default risk differs significantly </a:t>
            </a:r>
            <a:r>
              <a:rPr lang="en-US" sz="2000" dirty="0"/>
              <a:t>since these mortgages are not guaranteed by Fannie, Freddie, or </a:t>
            </a:r>
            <a:r>
              <a:rPr lang="en-US" sz="2000" dirty="0" err="1"/>
              <a:t>Ginnie</a:t>
            </a:r>
            <a:endParaRPr lang="en-US" sz="2000" dirty="0"/>
          </a:p>
          <a:p>
            <a:pPr lvl="2"/>
            <a:r>
              <a:rPr lang="en-US" sz="2000" b="1" i="1" dirty="0"/>
              <a:t>Prepayment not a major concern</a:t>
            </a:r>
            <a:r>
              <a:rPr lang="en-US" sz="2000" dirty="0"/>
              <a:t> (at least during the lockout period)</a:t>
            </a:r>
          </a:p>
          <a:p>
            <a:pPr marL="800100" lvl="1" indent="-342900"/>
            <a:r>
              <a:rPr lang="en-US" sz="2400" dirty="0"/>
              <a:t>Assets in mortgage pool</a:t>
            </a:r>
          </a:p>
          <a:p>
            <a:pPr lvl="2"/>
            <a:r>
              <a:rPr lang="en-US" sz="2000" dirty="0"/>
              <a:t>Often interest-only or balloon mortgages rather than fully amortizing </a:t>
            </a:r>
            <a:r>
              <a:rPr lang="en-US" sz="2000" dirty="0" smtClean="0"/>
              <a:t>mortgages</a:t>
            </a:r>
            <a:endParaRPr lang="en-US" sz="2000" dirty="0"/>
          </a:p>
        </p:txBody>
      </p:sp>
      <p:sp>
        <p:nvSpPr>
          <p:cNvPr id="4" name="Slide Number Placeholder 3"/>
          <p:cNvSpPr>
            <a:spLocks noGrp="1"/>
          </p:cNvSpPr>
          <p:nvPr>
            <p:ph type="sldNum" sz="quarter" idx="12"/>
          </p:nvPr>
        </p:nvSpPr>
        <p:spPr/>
        <p:txBody>
          <a:bodyPr/>
          <a:lstStyle/>
          <a:p>
            <a:fld id="{9860EDB8-5305-433F-BE41-D7A86D811DB3}" type="slidenum">
              <a:rPr lang="en-US" smtClean="0"/>
              <a:t>3</a:t>
            </a:fld>
            <a:endParaRPr lang="en-US"/>
          </a:p>
        </p:txBody>
      </p:sp>
    </p:spTree>
    <p:extLst>
      <p:ext uri="{BB962C8B-B14F-4D97-AF65-F5344CB8AC3E}">
        <p14:creationId xmlns:p14="http://schemas.microsoft.com/office/powerpoint/2010/main" val="35285734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0" dirty="0" smtClean="0"/>
              <a:t>Typical CMBS Structure</a:t>
            </a:r>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30</a:t>
            </a:fld>
            <a:endParaRPr lang="en-US"/>
          </a:p>
        </p:txBody>
      </p:sp>
      <p:sp>
        <p:nvSpPr>
          <p:cNvPr id="70" name="Text Box 32"/>
          <p:cNvSpPr txBox="1">
            <a:spLocks noChangeArrowheads="1"/>
          </p:cNvSpPr>
          <p:nvPr/>
        </p:nvSpPr>
        <p:spPr bwMode="auto">
          <a:xfrm>
            <a:off x="9215717" y="6333564"/>
            <a:ext cx="68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1000" b="1"/>
              <a:t>Losses</a:t>
            </a:r>
          </a:p>
        </p:txBody>
      </p:sp>
      <p:grpSp>
        <p:nvGrpSpPr>
          <p:cNvPr id="71" name="Group 1"/>
          <p:cNvGrpSpPr>
            <a:grpSpLocks/>
          </p:cNvGrpSpPr>
          <p:nvPr/>
        </p:nvGrpSpPr>
        <p:grpSpPr bwMode="auto">
          <a:xfrm>
            <a:off x="1976717" y="1532964"/>
            <a:ext cx="8001000" cy="4953000"/>
            <a:chOff x="685800" y="1600200"/>
            <a:chExt cx="8001000" cy="4953000"/>
          </a:xfrm>
        </p:grpSpPr>
        <p:sp>
          <p:nvSpPr>
            <p:cNvPr id="72" name="Rectangle 3"/>
            <p:cNvSpPr>
              <a:spLocks noChangeArrowheads="1"/>
            </p:cNvSpPr>
            <p:nvPr/>
          </p:nvSpPr>
          <p:spPr bwMode="auto">
            <a:xfrm>
              <a:off x="4267200" y="2133600"/>
              <a:ext cx="2813050" cy="22256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73" name="Rectangle 4"/>
            <p:cNvSpPr>
              <a:spLocks noChangeArrowheads="1"/>
            </p:cNvSpPr>
            <p:nvPr/>
          </p:nvSpPr>
          <p:spPr bwMode="auto">
            <a:xfrm>
              <a:off x="4267200" y="4359275"/>
              <a:ext cx="2813050" cy="228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74" name="Rectangle 5"/>
            <p:cNvSpPr>
              <a:spLocks noChangeArrowheads="1"/>
            </p:cNvSpPr>
            <p:nvPr/>
          </p:nvSpPr>
          <p:spPr bwMode="auto">
            <a:xfrm>
              <a:off x="4267200" y="4587875"/>
              <a:ext cx="2813050" cy="228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75" name="Rectangle 6"/>
            <p:cNvSpPr>
              <a:spLocks noChangeArrowheads="1"/>
            </p:cNvSpPr>
            <p:nvPr/>
          </p:nvSpPr>
          <p:spPr bwMode="auto">
            <a:xfrm>
              <a:off x="4267200" y="4816475"/>
              <a:ext cx="281305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76" name="Rectangle 7"/>
            <p:cNvSpPr>
              <a:spLocks noChangeArrowheads="1"/>
            </p:cNvSpPr>
            <p:nvPr/>
          </p:nvSpPr>
          <p:spPr bwMode="auto">
            <a:xfrm>
              <a:off x="4267200" y="5121275"/>
              <a:ext cx="2813050" cy="228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77" name="Rectangle 8"/>
            <p:cNvSpPr>
              <a:spLocks noChangeArrowheads="1"/>
            </p:cNvSpPr>
            <p:nvPr/>
          </p:nvSpPr>
          <p:spPr bwMode="auto">
            <a:xfrm>
              <a:off x="4267200" y="5349875"/>
              <a:ext cx="2813050"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78" name="Rectangle 9"/>
            <p:cNvSpPr>
              <a:spLocks noChangeArrowheads="1"/>
            </p:cNvSpPr>
            <p:nvPr/>
          </p:nvSpPr>
          <p:spPr bwMode="auto">
            <a:xfrm>
              <a:off x="4267200" y="5502275"/>
              <a:ext cx="2813050" cy="15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79" name="Rectangle 10"/>
            <p:cNvSpPr>
              <a:spLocks noChangeArrowheads="1"/>
            </p:cNvSpPr>
            <p:nvPr/>
          </p:nvSpPr>
          <p:spPr bwMode="auto">
            <a:xfrm>
              <a:off x="4267200" y="5654675"/>
              <a:ext cx="2813050" cy="8382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80" name="Text Box 11"/>
            <p:cNvSpPr txBox="1">
              <a:spLocks noChangeArrowheads="1"/>
            </p:cNvSpPr>
            <p:nvPr/>
          </p:nvSpPr>
          <p:spPr bwMode="auto">
            <a:xfrm>
              <a:off x="4114800" y="1905000"/>
              <a:ext cx="30861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000"/>
                <a:t> Rating          Sub	       DSCR         LTV        Spread</a:t>
              </a:r>
            </a:p>
          </p:txBody>
        </p:sp>
        <p:sp>
          <p:nvSpPr>
            <p:cNvPr id="81" name="Text Box 12"/>
            <p:cNvSpPr txBox="1">
              <a:spLocks noChangeArrowheads="1"/>
            </p:cNvSpPr>
            <p:nvPr/>
          </p:nvSpPr>
          <p:spPr bwMode="auto">
            <a:xfrm>
              <a:off x="4267200" y="3048000"/>
              <a:ext cx="2743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000"/>
                <a:t>AAA         30%       2.00          52.50%     136 BP</a:t>
              </a:r>
            </a:p>
          </p:txBody>
        </p:sp>
        <p:sp>
          <p:nvSpPr>
            <p:cNvPr id="82" name="Text Box 13"/>
            <p:cNvSpPr txBox="1">
              <a:spLocks noChangeArrowheads="1"/>
            </p:cNvSpPr>
            <p:nvPr/>
          </p:nvSpPr>
          <p:spPr bwMode="auto">
            <a:xfrm>
              <a:off x="4267200" y="4359275"/>
              <a:ext cx="2743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000"/>
                <a:t>AA           24%       1.84          57.00%      156 BP</a:t>
              </a:r>
            </a:p>
          </p:txBody>
        </p:sp>
        <p:sp>
          <p:nvSpPr>
            <p:cNvPr id="83" name="Text Box 14"/>
            <p:cNvSpPr txBox="1">
              <a:spLocks noChangeArrowheads="1"/>
            </p:cNvSpPr>
            <p:nvPr/>
          </p:nvSpPr>
          <p:spPr bwMode="auto">
            <a:xfrm>
              <a:off x="4267200" y="4587875"/>
              <a:ext cx="2743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000"/>
                <a:t>A              18%       1.71          61.50%      176 BP</a:t>
              </a:r>
            </a:p>
          </p:txBody>
        </p:sp>
        <p:sp>
          <p:nvSpPr>
            <p:cNvPr id="84" name="Text Box 15"/>
            <p:cNvSpPr txBox="1">
              <a:spLocks noChangeArrowheads="1"/>
            </p:cNvSpPr>
            <p:nvPr/>
          </p:nvSpPr>
          <p:spPr bwMode="auto">
            <a:xfrm>
              <a:off x="4267200" y="4816475"/>
              <a:ext cx="2743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000"/>
                <a:t>BBB         11%       1.57          66.75%      240 BP</a:t>
              </a:r>
            </a:p>
          </p:txBody>
        </p:sp>
        <p:sp>
          <p:nvSpPr>
            <p:cNvPr id="85" name="Text Box 16"/>
            <p:cNvSpPr txBox="1">
              <a:spLocks noChangeArrowheads="1"/>
            </p:cNvSpPr>
            <p:nvPr/>
          </p:nvSpPr>
          <p:spPr bwMode="auto">
            <a:xfrm>
              <a:off x="4267200" y="5121275"/>
              <a:ext cx="2743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000"/>
                <a:t>BB             6%       1.49          70.50%      535 BP</a:t>
              </a:r>
            </a:p>
          </p:txBody>
        </p:sp>
        <p:sp>
          <p:nvSpPr>
            <p:cNvPr id="86" name="Text Box 17"/>
            <p:cNvSpPr txBox="1">
              <a:spLocks noChangeArrowheads="1"/>
            </p:cNvSpPr>
            <p:nvPr/>
          </p:nvSpPr>
          <p:spPr bwMode="auto">
            <a:xfrm>
              <a:off x="4267200" y="5464175"/>
              <a:ext cx="2743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000"/>
                <a:t>NR             0%       1.40          75.00%      2200 BP</a:t>
              </a:r>
            </a:p>
          </p:txBody>
        </p:sp>
        <p:sp>
          <p:nvSpPr>
            <p:cNvPr id="87" name="Text Box 18"/>
            <p:cNvSpPr txBox="1">
              <a:spLocks noChangeArrowheads="1"/>
            </p:cNvSpPr>
            <p:nvPr/>
          </p:nvSpPr>
          <p:spPr bwMode="auto">
            <a:xfrm>
              <a:off x="4267200" y="5311775"/>
              <a:ext cx="2743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000"/>
                <a:t>B                3%       1.44          72.75%      825 BP</a:t>
              </a:r>
            </a:p>
          </p:txBody>
        </p:sp>
        <p:sp>
          <p:nvSpPr>
            <p:cNvPr id="88" name="Text Box 19"/>
            <p:cNvSpPr txBox="1">
              <a:spLocks noChangeArrowheads="1"/>
            </p:cNvSpPr>
            <p:nvPr/>
          </p:nvSpPr>
          <p:spPr bwMode="auto">
            <a:xfrm>
              <a:off x="4267200" y="5959475"/>
              <a:ext cx="2743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1000"/>
                <a:t>Borrower Equity</a:t>
              </a:r>
            </a:p>
          </p:txBody>
        </p:sp>
        <p:sp>
          <p:nvSpPr>
            <p:cNvPr id="89" name="Rectangle 20"/>
            <p:cNvSpPr>
              <a:spLocks noChangeArrowheads="1"/>
            </p:cNvSpPr>
            <p:nvPr/>
          </p:nvSpPr>
          <p:spPr bwMode="auto">
            <a:xfrm>
              <a:off x="838200" y="2133600"/>
              <a:ext cx="2819400" cy="3519488"/>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90" name="Text Box 21"/>
            <p:cNvSpPr txBox="1">
              <a:spLocks noChangeArrowheads="1"/>
            </p:cNvSpPr>
            <p:nvPr/>
          </p:nvSpPr>
          <p:spPr bwMode="auto">
            <a:xfrm>
              <a:off x="685800" y="1905000"/>
              <a:ext cx="30861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000"/>
                <a:t> Rating      Sub	    DSCR      LTV          Spread</a:t>
              </a:r>
            </a:p>
          </p:txBody>
        </p:sp>
        <p:sp>
          <p:nvSpPr>
            <p:cNvPr id="91" name="Text Box 22"/>
            <p:cNvSpPr txBox="1">
              <a:spLocks noChangeArrowheads="1"/>
            </p:cNvSpPr>
            <p:nvPr/>
          </p:nvSpPr>
          <p:spPr bwMode="auto">
            <a:xfrm>
              <a:off x="838200" y="3048000"/>
              <a:ext cx="2743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000"/>
                <a:t>BBB         0%       1.40          75%          250 BP</a:t>
              </a:r>
            </a:p>
          </p:txBody>
        </p:sp>
        <p:sp>
          <p:nvSpPr>
            <p:cNvPr id="92" name="Rectangle 23"/>
            <p:cNvSpPr>
              <a:spLocks noChangeArrowheads="1"/>
            </p:cNvSpPr>
            <p:nvPr/>
          </p:nvSpPr>
          <p:spPr bwMode="auto">
            <a:xfrm>
              <a:off x="838200" y="5653088"/>
              <a:ext cx="2819400" cy="8382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93" name="Text Box 24"/>
            <p:cNvSpPr txBox="1">
              <a:spLocks noChangeArrowheads="1"/>
            </p:cNvSpPr>
            <p:nvPr/>
          </p:nvSpPr>
          <p:spPr bwMode="auto">
            <a:xfrm>
              <a:off x="838200" y="5957888"/>
              <a:ext cx="27495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1000" b="1"/>
                <a:t>Borrower Equity</a:t>
              </a:r>
            </a:p>
          </p:txBody>
        </p:sp>
        <p:sp>
          <p:nvSpPr>
            <p:cNvPr id="94" name="Text Box 25"/>
            <p:cNvSpPr txBox="1">
              <a:spLocks noChangeArrowheads="1"/>
            </p:cNvSpPr>
            <p:nvPr/>
          </p:nvSpPr>
          <p:spPr bwMode="auto">
            <a:xfrm>
              <a:off x="838200" y="1600200"/>
              <a:ext cx="27495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1200" b="1"/>
                <a:t>Whole Loan Pool</a:t>
              </a:r>
            </a:p>
          </p:txBody>
        </p:sp>
        <p:sp>
          <p:nvSpPr>
            <p:cNvPr id="95" name="Text Box 26"/>
            <p:cNvSpPr txBox="1">
              <a:spLocks noChangeArrowheads="1"/>
            </p:cNvSpPr>
            <p:nvPr/>
          </p:nvSpPr>
          <p:spPr bwMode="auto">
            <a:xfrm>
              <a:off x="4267200" y="1600200"/>
              <a:ext cx="27495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1200" b="1"/>
                <a:t>CMBS</a:t>
              </a:r>
            </a:p>
          </p:txBody>
        </p:sp>
        <p:sp>
          <p:nvSpPr>
            <p:cNvPr id="96" name="Line 27"/>
            <p:cNvSpPr>
              <a:spLocks noChangeShapeType="1"/>
            </p:cNvSpPr>
            <p:nvPr/>
          </p:nvSpPr>
          <p:spPr bwMode="auto">
            <a:xfrm>
              <a:off x="7620000" y="2133600"/>
              <a:ext cx="0" cy="3505200"/>
            </a:xfrm>
            <a:prstGeom prst="line">
              <a:avLst/>
            </a:prstGeom>
            <a:noFill/>
            <a:ln w="9525">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97" name="Text Box 28"/>
            <p:cNvSpPr txBox="1">
              <a:spLocks noChangeArrowheads="1"/>
            </p:cNvSpPr>
            <p:nvPr/>
          </p:nvSpPr>
          <p:spPr bwMode="auto">
            <a:xfrm>
              <a:off x="7239000" y="1905000"/>
              <a:ext cx="76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1000" b="1"/>
                <a:t>Interest</a:t>
              </a:r>
            </a:p>
          </p:txBody>
        </p:sp>
        <p:sp>
          <p:nvSpPr>
            <p:cNvPr id="98" name="Line 29"/>
            <p:cNvSpPr>
              <a:spLocks noChangeShapeType="1"/>
            </p:cNvSpPr>
            <p:nvPr/>
          </p:nvSpPr>
          <p:spPr bwMode="auto">
            <a:xfrm>
              <a:off x="8153400" y="2133600"/>
              <a:ext cx="0" cy="3505200"/>
            </a:xfrm>
            <a:prstGeom prst="line">
              <a:avLst/>
            </a:prstGeom>
            <a:noFill/>
            <a:ln w="9525">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99" name="Line 30"/>
            <p:cNvSpPr>
              <a:spLocks noChangeShapeType="1"/>
            </p:cNvSpPr>
            <p:nvPr/>
          </p:nvSpPr>
          <p:spPr bwMode="auto">
            <a:xfrm flipV="1">
              <a:off x="8686800" y="2133600"/>
              <a:ext cx="0" cy="4419600"/>
            </a:xfrm>
            <a:prstGeom prst="line">
              <a:avLst/>
            </a:prstGeom>
            <a:noFill/>
            <a:ln w="9525">
              <a:solidFill>
                <a:srgbClr val="C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00" name="Text Box 31"/>
            <p:cNvSpPr txBox="1">
              <a:spLocks noChangeArrowheads="1"/>
            </p:cNvSpPr>
            <p:nvPr/>
          </p:nvSpPr>
          <p:spPr bwMode="auto">
            <a:xfrm>
              <a:off x="7772400" y="1905000"/>
              <a:ext cx="762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1000" b="1"/>
                <a:t>Principal</a:t>
              </a:r>
            </a:p>
          </p:txBody>
        </p:sp>
        <p:sp>
          <p:nvSpPr>
            <p:cNvPr id="101" name="Line 33"/>
            <p:cNvSpPr>
              <a:spLocks noChangeShapeType="1"/>
            </p:cNvSpPr>
            <p:nvPr/>
          </p:nvSpPr>
          <p:spPr bwMode="auto">
            <a:xfrm flipH="1">
              <a:off x="8534400" y="6553200"/>
              <a:ext cx="1524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spTree>
    <p:extLst>
      <p:ext uri="{BB962C8B-B14F-4D97-AF65-F5344CB8AC3E}">
        <p14:creationId xmlns:p14="http://schemas.microsoft.com/office/powerpoint/2010/main" val="237292193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kern="0" dirty="0"/>
              <a:t>Prepayment </a:t>
            </a:r>
            <a:r>
              <a:rPr lang="en-US" kern="0" dirty="0" smtClean="0"/>
              <a:t>Protection</a:t>
            </a:r>
            <a:endParaRPr lang="en-US" dirty="0"/>
          </a:p>
        </p:txBody>
      </p:sp>
      <p:sp>
        <p:nvSpPr>
          <p:cNvPr id="6" name="Slide Number Placeholder 3"/>
          <p:cNvSpPr>
            <a:spLocks noGrp="1"/>
          </p:cNvSpPr>
          <p:nvPr>
            <p:ph type="sldNum" sz="quarter" idx="12"/>
          </p:nvPr>
        </p:nvSpPr>
        <p:spPr/>
        <p:txBody>
          <a:bodyPr/>
          <a:lstStyle/>
          <a:p>
            <a:fld id="{34259556-90D1-48B7-87FA-04706EA733BD}" type="slidenum">
              <a:rPr lang="en-US"/>
              <a:pPr/>
              <a:t>31</a:t>
            </a:fld>
            <a:endParaRPr lang="en-US" dirty="0"/>
          </a:p>
        </p:txBody>
      </p:sp>
      <p:sp>
        <p:nvSpPr>
          <p:cNvPr id="155653" name="Text Box 5"/>
          <p:cNvSpPr txBox="1">
            <a:spLocks noChangeArrowheads="1"/>
          </p:cNvSpPr>
          <p:nvPr/>
        </p:nvSpPr>
        <p:spPr bwMode="auto">
          <a:xfrm>
            <a:off x="604434" y="1753236"/>
            <a:ext cx="10957451" cy="4416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marL="0" indent="0">
              <a:spcBef>
                <a:spcPts val="600"/>
              </a:spcBef>
            </a:pPr>
            <a:r>
              <a:rPr lang="en-US" sz="2200" dirty="0">
                <a:latin typeface="+mn-lt"/>
              </a:rPr>
              <a:t>Four major </a:t>
            </a:r>
            <a:r>
              <a:rPr lang="en-US" sz="2200" b="1" i="1" dirty="0">
                <a:latin typeface="+mn-lt"/>
              </a:rPr>
              <a:t>types of prepayment protection</a:t>
            </a:r>
            <a:r>
              <a:rPr lang="en-US" sz="2200" dirty="0">
                <a:latin typeface="+mn-lt"/>
              </a:rPr>
              <a:t>, listed in order from most to least protective:</a:t>
            </a:r>
          </a:p>
          <a:p>
            <a:pPr>
              <a:spcBef>
                <a:spcPts val="600"/>
              </a:spcBef>
              <a:buFontTx/>
              <a:buAutoNum type="arabicPeriod"/>
            </a:pPr>
            <a:r>
              <a:rPr lang="en-US" sz="1900" b="1" dirty="0">
                <a:latin typeface="+mn-lt"/>
              </a:rPr>
              <a:t>Hard Lockout: </a:t>
            </a:r>
            <a:r>
              <a:rPr lang="en-US" sz="1900" dirty="0">
                <a:latin typeface="+mn-lt"/>
              </a:rPr>
              <a:t>Forbids prepayment prior to loan maturity.</a:t>
            </a:r>
          </a:p>
          <a:p>
            <a:pPr>
              <a:spcBef>
                <a:spcPts val="600"/>
              </a:spcBef>
              <a:buFontTx/>
              <a:buAutoNum type="arabicPeriod"/>
            </a:pPr>
            <a:r>
              <a:rPr lang="en-US" sz="1900" b="1" dirty="0">
                <a:latin typeface="+mn-lt"/>
              </a:rPr>
              <a:t>Defeasance: </a:t>
            </a:r>
            <a:r>
              <a:rPr lang="en-US" sz="1900" dirty="0">
                <a:latin typeface="+mn-lt"/>
              </a:rPr>
              <a:t>Borrower must purchase T-Bond strips to provide lender with same cash flows as mortgage for remaining life of mortgage.* (T-Bond collateral substitutes property collateral, resulting in lower default risk, hence increased value for lender.)</a:t>
            </a:r>
          </a:p>
          <a:p>
            <a:pPr>
              <a:spcBef>
                <a:spcPts val="600"/>
              </a:spcBef>
              <a:buFontTx/>
              <a:buAutoNum type="arabicPeriod"/>
            </a:pPr>
            <a:r>
              <a:rPr lang="en-US" sz="1900" b="1" dirty="0">
                <a:latin typeface="+mn-lt"/>
              </a:rPr>
              <a:t>Yield Maintenance Provision: </a:t>
            </a:r>
            <a:r>
              <a:rPr lang="en-US" sz="1900" dirty="0">
                <a:latin typeface="+mn-lt"/>
              </a:rPr>
              <a:t>Borrower pays a “make whole” penalty to lender. Typical requirement would be penalty equal to PV of difference between loan interest and current T-Bond interest (for bond of maturity equal to remaining maturity on loan), with the PV calculated based on T-Bond yield as the discount rate.</a:t>
            </a:r>
          </a:p>
          <a:p>
            <a:pPr>
              <a:spcBef>
                <a:spcPts val="600"/>
              </a:spcBef>
              <a:buFontTx/>
              <a:buAutoNum type="arabicPeriod"/>
            </a:pPr>
            <a:r>
              <a:rPr lang="en-US" sz="1900" b="1" dirty="0">
                <a:latin typeface="+mn-lt"/>
              </a:rPr>
              <a:t>Fixed Percentage Penalty Points: </a:t>
            </a:r>
            <a:r>
              <a:rPr lang="en-US" sz="1900" dirty="0">
                <a:latin typeface="+mn-lt"/>
              </a:rPr>
              <a:t>Borrower pays stated percentage over the OLB on the loan.</a:t>
            </a:r>
          </a:p>
          <a:p>
            <a:pPr marL="0" indent="0">
              <a:spcBef>
                <a:spcPts val="1200"/>
              </a:spcBef>
            </a:pPr>
            <a:r>
              <a:rPr lang="en-US" b="1" i="1" dirty="0">
                <a:latin typeface="+mn-lt"/>
              </a:rPr>
              <a:t>NB:</a:t>
            </a:r>
            <a:r>
              <a:rPr lang="en-US" i="1" dirty="0">
                <a:latin typeface="+mn-lt"/>
              </a:rPr>
              <a:t> Many loans mix two or more of the above. (e.g., lockout period followed by points penalty that declines with further age of loan.)</a:t>
            </a:r>
          </a:p>
        </p:txBody>
      </p:sp>
    </p:spTree>
    <p:extLst>
      <p:ext uri="{BB962C8B-B14F-4D97-AF65-F5344CB8AC3E}">
        <p14:creationId xmlns:p14="http://schemas.microsoft.com/office/powerpoint/2010/main" val="77870750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kern="0" dirty="0"/>
              <a:t>Prepayment </a:t>
            </a:r>
            <a:r>
              <a:rPr lang="en-US" kern="0" dirty="0" smtClean="0"/>
              <a:t>Protection</a:t>
            </a:r>
            <a:endParaRPr lang="en-US" dirty="0"/>
          </a:p>
        </p:txBody>
      </p:sp>
      <p:sp>
        <p:nvSpPr>
          <p:cNvPr id="5" name="Slide Number Placeholder 3"/>
          <p:cNvSpPr>
            <a:spLocks noGrp="1"/>
          </p:cNvSpPr>
          <p:nvPr>
            <p:ph type="sldNum" sz="quarter" idx="12"/>
          </p:nvPr>
        </p:nvSpPr>
        <p:spPr/>
        <p:txBody>
          <a:bodyPr/>
          <a:lstStyle/>
          <a:p>
            <a:fld id="{9AF0EDCA-D958-4D60-9151-6602F2BDC284}" type="slidenum">
              <a:rPr lang="en-US"/>
              <a:pPr/>
              <a:t>32</a:t>
            </a:fld>
            <a:endParaRPr lang="en-US"/>
          </a:p>
        </p:txBody>
      </p:sp>
      <p:pic>
        <p:nvPicPr>
          <p:cNvPr id="15360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5694" y="1462085"/>
            <a:ext cx="8106846" cy="503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bwMode="auto">
          <a:xfrm>
            <a:off x="1828800" y="1371600"/>
            <a:ext cx="8534400" cy="52338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latin typeface="Arial" charset="0"/>
            </a:endParaRPr>
          </a:p>
        </p:txBody>
      </p:sp>
    </p:spTree>
    <p:extLst>
      <p:ext uri="{BB962C8B-B14F-4D97-AF65-F5344CB8AC3E}">
        <p14:creationId xmlns:p14="http://schemas.microsoft.com/office/powerpoint/2010/main" val="184609282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defRPr/>
            </a:pPr>
            <a:r>
              <a:rPr lang="en-US" sz="4000" dirty="0" smtClean="0"/>
              <a:t>CMBS Pricing</a:t>
            </a:r>
            <a:endParaRPr lang="en-US" sz="4000" dirty="0"/>
          </a:p>
        </p:txBody>
      </p:sp>
      <p:sp>
        <p:nvSpPr>
          <p:cNvPr id="95235" name="Rectangle 3"/>
          <p:cNvSpPr>
            <a:spLocks noGrp="1" noChangeArrowheads="1"/>
          </p:cNvSpPr>
          <p:nvPr>
            <p:ph idx="1"/>
          </p:nvPr>
        </p:nvSpPr>
        <p:spPr/>
        <p:txBody>
          <a:bodyPr>
            <a:normAutofit/>
          </a:bodyPr>
          <a:lstStyle/>
          <a:p>
            <a:pPr eaLnBrk="1" hangingPunct="1">
              <a:defRPr/>
            </a:pPr>
            <a:r>
              <a:rPr lang="en-US" sz="2800" dirty="0" smtClean="0"/>
              <a:t>Now that we have an idea of how CMBS are structured, we can examine how they are priced.</a:t>
            </a:r>
          </a:p>
          <a:p>
            <a:pPr>
              <a:spcBef>
                <a:spcPts val="2400"/>
              </a:spcBef>
              <a:defRPr/>
            </a:pPr>
            <a:r>
              <a:rPr lang="en-US" sz="2800" dirty="0" smtClean="0"/>
              <a:t>In one sense, pricing CMBS is </a:t>
            </a:r>
            <a:r>
              <a:rPr lang="en-US" sz="2800" b="1" i="1" dirty="0" smtClean="0"/>
              <a:t>no different than any other financial asset</a:t>
            </a:r>
            <a:r>
              <a:rPr lang="en-US" sz="2800" dirty="0" smtClean="0"/>
              <a:t>.</a:t>
            </a:r>
          </a:p>
          <a:p>
            <a:pPr lvl="1" eaLnBrk="1" hangingPunct="1">
              <a:defRPr/>
            </a:pPr>
            <a:r>
              <a:rPr lang="en-US" sz="2400" dirty="0" smtClean="0"/>
              <a:t>Lay out the cash flows.</a:t>
            </a:r>
          </a:p>
          <a:p>
            <a:pPr lvl="1" eaLnBrk="1" hangingPunct="1">
              <a:defRPr/>
            </a:pPr>
            <a:r>
              <a:rPr lang="en-US" sz="2400" dirty="0" smtClean="0"/>
              <a:t>Discount the cash flows at an appropriate rate.</a:t>
            </a:r>
          </a:p>
        </p:txBody>
      </p:sp>
      <p:sp>
        <p:nvSpPr>
          <p:cNvPr id="4" name="Slide Number Placeholder 3"/>
          <p:cNvSpPr>
            <a:spLocks noGrp="1"/>
          </p:cNvSpPr>
          <p:nvPr>
            <p:ph type="sldNum" sz="quarter" idx="12"/>
          </p:nvPr>
        </p:nvSpPr>
        <p:spPr/>
        <p:txBody>
          <a:bodyPr/>
          <a:lstStyle/>
          <a:p>
            <a:fld id="{0AFEF6C9-A058-4092-9820-6DCDB7D00A0D}" type="slidenum">
              <a:rPr lang="en-US" smtClean="0"/>
              <a:pPr/>
              <a:t>33</a:t>
            </a:fld>
            <a:endParaRPr lang="en-US" dirty="0"/>
          </a:p>
        </p:txBody>
      </p:sp>
    </p:spTree>
    <p:extLst>
      <p:ext uri="{BB962C8B-B14F-4D97-AF65-F5344CB8AC3E}">
        <p14:creationId xmlns:p14="http://schemas.microsoft.com/office/powerpoint/2010/main" val="271978836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defRPr/>
            </a:pPr>
            <a:r>
              <a:rPr lang="en-US" sz="4000" dirty="0" smtClean="0"/>
              <a:t>CMBS </a:t>
            </a:r>
            <a:r>
              <a:rPr lang="en-US" sz="4000" dirty="0"/>
              <a:t>Pricing</a:t>
            </a:r>
          </a:p>
        </p:txBody>
      </p:sp>
      <p:sp>
        <p:nvSpPr>
          <p:cNvPr id="97283" name="Rectangle 3"/>
          <p:cNvSpPr>
            <a:spLocks noGrp="1" noChangeArrowheads="1"/>
          </p:cNvSpPr>
          <p:nvPr>
            <p:ph idx="1"/>
          </p:nvPr>
        </p:nvSpPr>
        <p:spPr/>
        <p:txBody>
          <a:bodyPr/>
          <a:lstStyle/>
          <a:p>
            <a:pPr eaLnBrk="1" hangingPunct="1">
              <a:defRPr/>
            </a:pPr>
            <a:r>
              <a:rPr lang="en-US" sz="3000" dirty="0"/>
              <a:t>The difficulty is, of course, that we do not know what future prepayments or default will be. </a:t>
            </a:r>
          </a:p>
          <a:p>
            <a:pPr>
              <a:spcBef>
                <a:spcPts val="1200"/>
              </a:spcBef>
              <a:defRPr/>
            </a:pPr>
            <a:r>
              <a:rPr lang="en-US" sz="3000" dirty="0"/>
              <a:t>Accurate pricing required the development of </a:t>
            </a:r>
            <a:r>
              <a:rPr lang="en-US" sz="3000" b="1" i="1" dirty="0"/>
              <a:t>prepayment and default models</a:t>
            </a:r>
            <a:r>
              <a:rPr lang="en-US" sz="3000" dirty="0"/>
              <a:t>, usually based upon regression analysis of historical data.</a:t>
            </a:r>
          </a:p>
          <a:p>
            <a:pPr marL="804863" lvl="1" indent="-347663">
              <a:defRPr/>
            </a:pPr>
            <a:r>
              <a:rPr lang="en-US" sz="2600" dirty="0"/>
              <a:t>Remember, default was not an issue for agency MBS and related CMOs and did not need to be modeled.</a:t>
            </a:r>
          </a:p>
        </p:txBody>
      </p:sp>
      <p:sp>
        <p:nvSpPr>
          <p:cNvPr id="4" name="Slide Number Placeholder 3"/>
          <p:cNvSpPr>
            <a:spLocks noGrp="1"/>
          </p:cNvSpPr>
          <p:nvPr>
            <p:ph type="sldNum" sz="quarter" idx="12"/>
          </p:nvPr>
        </p:nvSpPr>
        <p:spPr/>
        <p:txBody>
          <a:bodyPr/>
          <a:lstStyle/>
          <a:p>
            <a:fld id="{8D5BB173-8C44-43BE-86DD-1FDAE53B0A0D}" type="slidenum">
              <a:rPr lang="en-US" smtClean="0"/>
              <a:pPr/>
              <a:t>34</a:t>
            </a:fld>
            <a:endParaRPr lang="en-US" dirty="0"/>
          </a:p>
        </p:txBody>
      </p:sp>
    </p:spTree>
    <p:extLst>
      <p:ext uri="{BB962C8B-B14F-4D97-AF65-F5344CB8AC3E}">
        <p14:creationId xmlns:p14="http://schemas.microsoft.com/office/powerpoint/2010/main" val="414159024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defRPr/>
            </a:pPr>
            <a:r>
              <a:rPr lang="en-US" sz="4000" dirty="0" smtClean="0"/>
              <a:t>CMBS </a:t>
            </a:r>
            <a:r>
              <a:rPr lang="en-US" sz="4000" dirty="0"/>
              <a:t>Pricing</a:t>
            </a:r>
          </a:p>
        </p:txBody>
      </p:sp>
      <p:sp>
        <p:nvSpPr>
          <p:cNvPr id="98307" name="Rectangle 3"/>
          <p:cNvSpPr>
            <a:spLocks noGrp="1" noChangeArrowheads="1"/>
          </p:cNvSpPr>
          <p:nvPr>
            <p:ph idx="1"/>
          </p:nvPr>
        </p:nvSpPr>
        <p:spPr/>
        <p:txBody>
          <a:bodyPr/>
          <a:lstStyle/>
          <a:p>
            <a:pPr eaLnBrk="1" hangingPunct="1">
              <a:defRPr/>
            </a:pPr>
            <a:r>
              <a:rPr lang="en-US" dirty="0" smtClean="0"/>
              <a:t>Further, since </a:t>
            </a:r>
            <a:r>
              <a:rPr lang="en-US" b="1" i="1" dirty="0" smtClean="0"/>
              <a:t>prepayment</a:t>
            </a:r>
            <a:r>
              <a:rPr lang="en-US" dirty="0" smtClean="0"/>
              <a:t>, and, to a lesser degree, </a:t>
            </a:r>
            <a:r>
              <a:rPr lang="en-US" b="1" i="1" dirty="0" smtClean="0"/>
              <a:t>default</a:t>
            </a:r>
            <a:r>
              <a:rPr lang="en-US" dirty="0" smtClean="0"/>
              <a:t>, are </a:t>
            </a:r>
            <a:r>
              <a:rPr lang="en-US" b="1" i="1" dirty="0" smtClean="0"/>
              <a:t>functions of interest rates</a:t>
            </a:r>
            <a:r>
              <a:rPr lang="en-US" dirty="0" smtClean="0"/>
              <a:t>, one also needs to model their evolution as well.</a:t>
            </a:r>
          </a:p>
          <a:p>
            <a:pPr>
              <a:spcBef>
                <a:spcPts val="2400"/>
              </a:spcBef>
              <a:defRPr/>
            </a:pPr>
            <a:r>
              <a:rPr lang="en-US" dirty="0" smtClean="0"/>
              <a:t>Typically this is done by specifying a diffusion process for interest rates and then using Monte Carlo simulation to model their movement through time.</a:t>
            </a:r>
          </a:p>
        </p:txBody>
      </p:sp>
      <p:sp>
        <p:nvSpPr>
          <p:cNvPr id="4" name="Slide Number Placeholder 3"/>
          <p:cNvSpPr>
            <a:spLocks noGrp="1"/>
          </p:cNvSpPr>
          <p:nvPr>
            <p:ph type="sldNum" sz="quarter" idx="12"/>
          </p:nvPr>
        </p:nvSpPr>
        <p:spPr/>
        <p:txBody>
          <a:bodyPr/>
          <a:lstStyle/>
          <a:p>
            <a:fld id="{63BB1FF2-6FC9-4684-BAB4-7900F81FE661}" type="slidenum">
              <a:rPr lang="en-US" smtClean="0"/>
              <a:pPr/>
              <a:t>35</a:t>
            </a:fld>
            <a:endParaRPr lang="en-US" dirty="0"/>
          </a:p>
        </p:txBody>
      </p:sp>
    </p:spTree>
    <p:extLst>
      <p:ext uri="{BB962C8B-B14F-4D97-AF65-F5344CB8AC3E}">
        <p14:creationId xmlns:p14="http://schemas.microsoft.com/office/powerpoint/2010/main" val="166169984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defRPr/>
            </a:pPr>
            <a:r>
              <a:rPr lang="en-US" sz="4000" dirty="0" smtClean="0"/>
              <a:t>CMBS </a:t>
            </a:r>
            <a:r>
              <a:rPr lang="en-US" sz="4000" dirty="0"/>
              <a:t>Pricing</a:t>
            </a:r>
          </a:p>
        </p:txBody>
      </p:sp>
      <p:sp>
        <p:nvSpPr>
          <p:cNvPr id="99331" name="Rectangle 3"/>
          <p:cNvSpPr>
            <a:spLocks noGrp="1" noChangeArrowheads="1"/>
          </p:cNvSpPr>
          <p:nvPr>
            <p:ph idx="1"/>
          </p:nvPr>
        </p:nvSpPr>
        <p:spPr/>
        <p:txBody>
          <a:bodyPr>
            <a:normAutofit/>
          </a:bodyPr>
          <a:lstStyle/>
          <a:p>
            <a:pPr eaLnBrk="1" hangingPunct="1">
              <a:defRPr/>
            </a:pPr>
            <a:r>
              <a:rPr lang="en-US" sz="2800" dirty="0"/>
              <a:t>What is instructive, however, is to note the relative spread between various CMBS tranches and Treasury spreads. For example:</a:t>
            </a:r>
          </a:p>
          <a:p>
            <a:pPr lvl="2" eaLnBrk="1" hangingPunct="1">
              <a:defRPr/>
            </a:pPr>
            <a:r>
              <a:rPr lang="en-US" sz="2000" dirty="0" smtClean="0"/>
              <a:t>AAA – 90 bps</a:t>
            </a:r>
          </a:p>
          <a:p>
            <a:pPr lvl="2" eaLnBrk="1" hangingPunct="1">
              <a:defRPr/>
            </a:pPr>
            <a:r>
              <a:rPr lang="en-US" sz="2000" dirty="0" smtClean="0"/>
              <a:t>AA – 120 bps</a:t>
            </a:r>
          </a:p>
          <a:p>
            <a:pPr lvl="2" eaLnBrk="1" hangingPunct="1">
              <a:defRPr/>
            </a:pPr>
            <a:r>
              <a:rPr lang="en-US" sz="2000" dirty="0" smtClean="0"/>
              <a:t>BBB - 200 bps</a:t>
            </a:r>
          </a:p>
          <a:p>
            <a:pPr lvl="2" eaLnBrk="1" hangingPunct="1">
              <a:defRPr/>
            </a:pPr>
            <a:r>
              <a:rPr lang="en-US" sz="2000" dirty="0" smtClean="0"/>
              <a:t>B – 450 bps</a:t>
            </a:r>
          </a:p>
          <a:p>
            <a:pPr lvl="2" eaLnBrk="1" hangingPunct="1">
              <a:defRPr/>
            </a:pPr>
            <a:r>
              <a:rPr lang="en-US" sz="2000" dirty="0" smtClean="0"/>
              <a:t>D – 900 bps</a:t>
            </a:r>
          </a:p>
        </p:txBody>
      </p:sp>
      <p:sp>
        <p:nvSpPr>
          <p:cNvPr id="4" name="Slide Number Placeholder 3"/>
          <p:cNvSpPr>
            <a:spLocks noGrp="1"/>
          </p:cNvSpPr>
          <p:nvPr>
            <p:ph type="sldNum" sz="quarter" idx="12"/>
          </p:nvPr>
        </p:nvSpPr>
        <p:spPr/>
        <p:txBody>
          <a:bodyPr/>
          <a:lstStyle/>
          <a:p>
            <a:fld id="{F8B6AB84-C278-4C45-84CC-6C2584EA7BDE}" type="slidenum">
              <a:rPr lang="en-US" smtClean="0"/>
              <a:pPr/>
              <a:t>36</a:t>
            </a:fld>
            <a:endParaRPr lang="en-US" dirty="0"/>
          </a:p>
        </p:txBody>
      </p:sp>
    </p:spTree>
    <p:extLst>
      <p:ext uri="{BB962C8B-B14F-4D97-AF65-F5344CB8AC3E}">
        <p14:creationId xmlns:p14="http://schemas.microsoft.com/office/powerpoint/2010/main" val="3121465238"/>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defRPr/>
            </a:pPr>
            <a:r>
              <a:rPr lang="en-US" sz="4000" dirty="0"/>
              <a:t>CMBS: Pricing</a:t>
            </a:r>
          </a:p>
        </p:txBody>
      </p:sp>
      <p:sp>
        <p:nvSpPr>
          <p:cNvPr id="101379" name="Rectangle 3"/>
          <p:cNvSpPr>
            <a:spLocks noGrp="1" noChangeArrowheads="1"/>
          </p:cNvSpPr>
          <p:nvPr>
            <p:ph idx="1"/>
          </p:nvPr>
        </p:nvSpPr>
        <p:spPr/>
        <p:txBody>
          <a:bodyPr>
            <a:normAutofit/>
          </a:bodyPr>
          <a:lstStyle/>
          <a:p>
            <a:pPr>
              <a:lnSpc>
                <a:spcPct val="90000"/>
              </a:lnSpc>
              <a:spcBef>
                <a:spcPts val="1800"/>
              </a:spcBef>
              <a:defRPr/>
            </a:pPr>
            <a:r>
              <a:rPr lang="en-US" sz="2800" dirty="0" smtClean="0"/>
              <a:t>Closely related to the notion of pricing is the </a:t>
            </a:r>
            <a:r>
              <a:rPr lang="en-US" sz="2800" b="1" i="1" dirty="0" smtClean="0"/>
              <a:t>assignment of ratings</a:t>
            </a:r>
            <a:r>
              <a:rPr lang="en-US" sz="2800" dirty="0" smtClean="0"/>
              <a:t>.</a:t>
            </a:r>
          </a:p>
          <a:p>
            <a:pPr>
              <a:lnSpc>
                <a:spcPct val="90000"/>
              </a:lnSpc>
              <a:spcBef>
                <a:spcPts val="1800"/>
              </a:spcBef>
              <a:defRPr/>
            </a:pPr>
            <a:r>
              <a:rPr lang="en-US" sz="2800" dirty="0" smtClean="0"/>
              <a:t>This is done by outside agencies such as S&amp;P or Moody’s, using the same basic systems that each uses for corporate bonds.</a:t>
            </a:r>
          </a:p>
          <a:p>
            <a:pPr>
              <a:lnSpc>
                <a:spcPct val="90000"/>
              </a:lnSpc>
              <a:spcBef>
                <a:spcPts val="1800"/>
              </a:spcBef>
              <a:defRPr/>
            </a:pPr>
            <a:r>
              <a:rPr lang="en-US" sz="2800" dirty="0" smtClean="0"/>
              <a:t>Assignment of </a:t>
            </a:r>
            <a:r>
              <a:rPr lang="en-US" sz="2800" b="1" i="1" dirty="0" smtClean="0"/>
              <a:t>ratings</a:t>
            </a:r>
            <a:r>
              <a:rPr lang="en-US" sz="2800" dirty="0" smtClean="0"/>
              <a:t> </a:t>
            </a:r>
            <a:r>
              <a:rPr lang="en-US" sz="2800" b="1" i="1" dirty="0" smtClean="0"/>
              <a:t>can make or break an issuance</a:t>
            </a:r>
            <a:r>
              <a:rPr lang="en-US" sz="2800" dirty="0" smtClean="0"/>
              <a:t>.</a:t>
            </a:r>
          </a:p>
        </p:txBody>
      </p:sp>
      <p:sp>
        <p:nvSpPr>
          <p:cNvPr id="4" name="Slide Number Placeholder 3"/>
          <p:cNvSpPr>
            <a:spLocks noGrp="1"/>
          </p:cNvSpPr>
          <p:nvPr>
            <p:ph type="sldNum" sz="quarter" idx="12"/>
          </p:nvPr>
        </p:nvSpPr>
        <p:spPr/>
        <p:txBody>
          <a:bodyPr/>
          <a:lstStyle/>
          <a:p>
            <a:fld id="{4169264C-C379-467A-A791-6287C53DEAC8}" type="slidenum">
              <a:rPr lang="en-US" smtClean="0"/>
              <a:pPr/>
              <a:t>37</a:t>
            </a:fld>
            <a:endParaRPr lang="en-US" dirty="0"/>
          </a:p>
        </p:txBody>
      </p:sp>
    </p:spTree>
    <p:extLst>
      <p:ext uri="{BB962C8B-B14F-4D97-AF65-F5344CB8AC3E}">
        <p14:creationId xmlns:p14="http://schemas.microsoft.com/office/powerpoint/2010/main" val="560586421"/>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defRPr/>
            </a:pPr>
            <a:r>
              <a:rPr lang="en-US" sz="4000" dirty="0" smtClean="0"/>
              <a:t>CMBS Rating</a:t>
            </a:r>
            <a:endParaRPr lang="en-US" sz="4000" dirty="0"/>
          </a:p>
        </p:txBody>
      </p:sp>
      <p:sp>
        <p:nvSpPr>
          <p:cNvPr id="102403" name="Rectangle 3"/>
          <p:cNvSpPr>
            <a:spLocks noGrp="1" noChangeArrowheads="1"/>
          </p:cNvSpPr>
          <p:nvPr>
            <p:ph idx="1"/>
          </p:nvPr>
        </p:nvSpPr>
        <p:spPr>
          <a:xfrm>
            <a:off x="604435" y="1825624"/>
            <a:ext cx="10869528" cy="4406741"/>
          </a:xfrm>
        </p:spPr>
        <p:txBody>
          <a:bodyPr>
            <a:normAutofit lnSpcReduction="10000"/>
          </a:bodyPr>
          <a:lstStyle/>
          <a:p>
            <a:pPr>
              <a:defRPr/>
            </a:pPr>
            <a:r>
              <a:rPr lang="en-US" sz="3000" dirty="0"/>
              <a:t>What is interesting is how many </a:t>
            </a:r>
            <a:r>
              <a:rPr lang="en-US" sz="3000" b="1" i="1" dirty="0"/>
              <a:t>factors</a:t>
            </a:r>
            <a:r>
              <a:rPr lang="en-US" sz="3000" dirty="0"/>
              <a:t> have to go into the </a:t>
            </a:r>
            <a:r>
              <a:rPr lang="en-US" sz="3000" b="1" i="1" dirty="0"/>
              <a:t>credit rating decision</a:t>
            </a:r>
            <a:r>
              <a:rPr lang="en-US" sz="3000" dirty="0"/>
              <a:t>:</a:t>
            </a:r>
          </a:p>
          <a:p>
            <a:pPr lvl="1">
              <a:defRPr/>
            </a:pPr>
            <a:r>
              <a:rPr lang="en-US" sz="2600" dirty="0"/>
              <a:t>Is there </a:t>
            </a:r>
            <a:r>
              <a:rPr lang="en-US" sz="2600" b="1" i="1" dirty="0"/>
              <a:t>credit support </a:t>
            </a:r>
            <a:r>
              <a:rPr lang="en-US" sz="2600" dirty="0"/>
              <a:t>on the </a:t>
            </a:r>
            <a:r>
              <a:rPr lang="en-US" sz="2600" dirty="0" smtClean="0"/>
              <a:t>pool </a:t>
            </a:r>
            <a:r>
              <a:rPr lang="en-US" sz="2600" dirty="0"/>
              <a:t>(e.g., overcollateralization, insurance, guarantee)?</a:t>
            </a:r>
          </a:p>
          <a:p>
            <a:pPr lvl="1">
              <a:defRPr/>
            </a:pPr>
            <a:r>
              <a:rPr lang="en-US" sz="2600" dirty="0"/>
              <a:t>What are the </a:t>
            </a:r>
            <a:r>
              <a:rPr lang="en-US" sz="2600" b="1" i="1" dirty="0"/>
              <a:t>LTV</a:t>
            </a:r>
            <a:r>
              <a:rPr lang="en-US" sz="2600" dirty="0"/>
              <a:t> and </a:t>
            </a:r>
            <a:r>
              <a:rPr lang="en-US" sz="2600" b="1" i="1" dirty="0"/>
              <a:t>DSR</a:t>
            </a:r>
            <a:r>
              <a:rPr lang="en-US" sz="2600" dirty="0"/>
              <a:t> ratios</a:t>
            </a:r>
            <a:r>
              <a:rPr lang="en-US" sz="2600" dirty="0" smtClean="0"/>
              <a:t>? Quality of underwriting?</a:t>
            </a:r>
            <a:endParaRPr lang="en-US" sz="2600" dirty="0"/>
          </a:p>
          <a:p>
            <a:pPr lvl="1">
              <a:defRPr/>
            </a:pPr>
            <a:r>
              <a:rPr lang="en-US" sz="2600" dirty="0"/>
              <a:t>What is the </a:t>
            </a:r>
            <a:r>
              <a:rPr lang="en-US" sz="2600" b="1" i="1" dirty="0"/>
              <a:t>quality of the information</a:t>
            </a:r>
            <a:r>
              <a:rPr lang="en-US" sz="2600" dirty="0"/>
              <a:t>?</a:t>
            </a:r>
          </a:p>
          <a:p>
            <a:pPr lvl="1">
              <a:defRPr/>
            </a:pPr>
            <a:r>
              <a:rPr lang="en-US" sz="2600" dirty="0"/>
              <a:t>How much </a:t>
            </a:r>
            <a:r>
              <a:rPr lang="en-US" sz="2600" b="1" i="1" dirty="0"/>
              <a:t>exposure</a:t>
            </a:r>
            <a:r>
              <a:rPr lang="en-US" sz="2600" dirty="0"/>
              <a:t> is there </a:t>
            </a:r>
            <a:r>
              <a:rPr lang="en-US" sz="2600" b="1" i="1" dirty="0"/>
              <a:t>to one property </a:t>
            </a:r>
            <a:r>
              <a:rPr lang="en-US" sz="2600" dirty="0"/>
              <a:t>or </a:t>
            </a:r>
            <a:r>
              <a:rPr lang="en-US" sz="2600" b="1" i="1" dirty="0"/>
              <a:t>one borrower</a:t>
            </a:r>
            <a:r>
              <a:rPr lang="en-US" sz="2600" dirty="0"/>
              <a:t>, or even one lender/servicer.</a:t>
            </a:r>
          </a:p>
          <a:p>
            <a:pPr lvl="1">
              <a:defRPr/>
            </a:pPr>
            <a:r>
              <a:rPr lang="en-US" sz="2600" dirty="0"/>
              <a:t>What is </a:t>
            </a:r>
            <a:r>
              <a:rPr lang="en-US" sz="2600" b="1" i="1" dirty="0"/>
              <a:t>reputation of issuer</a:t>
            </a:r>
            <a:r>
              <a:rPr lang="en-US" sz="2600" dirty="0"/>
              <a:t>?</a:t>
            </a:r>
          </a:p>
        </p:txBody>
      </p:sp>
      <p:sp>
        <p:nvSpPr>
          <p:cNvPr id="4" name="Slide Number Placeholder 3"/>
          <p:cNvSpPr>
            <a:spLocks noGrp="1"/>
          </p:cNvSpPr>
          <p:nvPr>
            <p:ph type="sldNum" sz="quarter" idx="12"/>
          </p:nvPr>
        </p:nvSpPr>
        <p:spPr/>
        <p:txBody>
          <a:bodyPr/>
          <a:lstStyle/>
          <a:p>
            <a:fld id="{01FC52C7-9A69-46AB-A75A-E05C8BD54806}" type="slidenum">
              <a:rPr lang="en-US" smtClean="0"/>
              <a:pPr/>
              <a:t>38</a:t>
            </a:fld>
            <a:endParaRPr lang="en-US" dirty="0"/>
          </a:p>
        </p:txBody>
      </p:sp>
    </p:spTree>
    <p:extLst>
      <p:ext uri="{BB962C8B-B14F-4D97-AF65-F5344CB8AC3E}">
        <p14:creationId xmlns:p14="http://schemas.microsoft.com/office/powerpoint/2010/main" val="3478781356"/>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eaLnBrk="1" hangingPunct="1">
              <a:defRPr/>
            </a:pPr>
            <a:r>
              <a:rPr lang="en-US" sz="4000" dirty="0">
                <a:cs typeface="Times New Roman" pitchFamily="18" charset="0"/>
              </a:rPr>
              <a:t>CMBS Underwriting</a:t>
            </a:r>
          </a:p>
        </p:txBody>
      </p:sp>
      <p:sp>
        <p:nvSpPr>
          <p:cNvPr id="169987" name="Rectangle 3"/>
          <p:cNvSpPr>
            <a:spLocks noGrp="1" noChangeArrowheads="1"/>
          </p:cNvSpPr>
          <p:nvPr>
            <p:ph idx="1"/>
          </p:nvPr>
        </p:nvSpPr>
        <p:spPr/>
        <p:txBody>
          <a:bodyPr>
            <a:normAutofit fontScale="92500" lnSpcReduction="10000"/>
          </a:bodyPr>
          <a:lstStyle/>
          <a:p>
            <a:pPr>
              <a:lnSpc>
                <a:spcPct val="90000"/>
              </a:lnSpc>
              <a:defRPr/>
            </a:pPr>
            <a:r>
              <a:rPr lang="en-US" sz="2800" dirty="0">
                <a:cs typeface="Times New Roman" pitchFamily="18" charset="0"/>
              </a:rPr>
              <a:t>Key underwriting characteristics for commercial mortgages:</a:t>
            </a:r>
          </a:p>
          <a:p>
            <a:pPr marL="914400" lvl="1" indent="-287338">
              <a:lnSpc>
                <a:spcPct val="90000"/>
              </a:lnSpc>
              <a:defRPr/>
            </a:pPr>
            <a:r>
              <a:rPr lang="en-US" sz="2400" dirty="0">
                <a:cs typeface="Times New Roman" pitchFamily="18" charset="0"/>
              </a:rPr>
              <a:t>Debt Service Coverage Ratio  (DSCR)</a:t>
            </a:r>
          </a:p>
          <a:p>
            <a:pPr marL="914400" lvl="1" indent="-287338">
              <a:lnSpc>
                <a:spcPct val="90000"/>
              </a:lnSpc>
              <a:defRPr/>
            </a:pPr>
            <a:r>
              <a:rPr lang="en-US" sz="2400" dirty="0">
                <a:cs typeface="Times New Roman" pitchFamily="18" charset="0"/>
              </a:rPr>
              <a:t>Loan to Value Ratio (LTV)</a:t>
            </a:r>
          </a:p>
          <a:p>
            <a:pPr marL="914400" lvl="1" indent="-287338">
              <a:lnSpc>
                <a:spcPct val="90000"/>
              </a:lnSpc>
              <a:defRPr/>
            </a:pPr>
            <a:r>
              <a:rPr lang="en-US" sz="2400" dirty="0">
                <a:cs typeface="Times New Roman" pitchFamily="18" charset="0"/>
              </a:rPr>
              <a:t>Average loan size</a:t>
            </a:r>
          </a:p>
          <a:p>
            <a:pPr marL="914400" lvl="1" indent="-287338">
              <a:lnSpc>
                <a:spcPct val="90000"/>
              </a:lnSpc>
              <a:defRPr/>
            </a:pPr>
            <a:r>
              <a:rPr lang="en-US" sz="2400" dirty="0">
                <a:cs typeface="Times New Roman" pitchFamily="18" charset="0"/>
              </a:rPr>
              <a:t>Max loan not to exceed certain percentage (e.g. 5%)</a:t>
            </a:r>
          </a:p>
          <a:p>
            <a:pPr marL="914400" lvl="1" indent="-287338">
              <a:lnSpc>
                <a:spcPct val="90000"/>
              </a:lnSpc>
              <a:defRPr/>
            </a:pPr>
            <a:r>
              <a:rPr lang="en-US" sz="2400" dirty="0">
                <a:cs typeface="Times New Roman" pitchFamily="18" charset="0"/>
              </a:rPr>
              <a:t>Diversification across</a:t>
            </a:r>
          </a:p>
          <a:p>
            <a:pPr marL="1255713" lvl="2" indent="-231775">
              <a:lnSpc>
                <a:spcPct val="90000"/>
              </a:lnSpc>
              <a:defRPr/>
            </a:pPr>
            <a:r>
              <a:rPr lang="en-US" sz="2200" dirty="0">
                <a:cs typeface="Times New Roman" pitchFamily="18" charset="0"/>
              </a:rPr>
              <a:t>Property types</a:t>
            </a:r>
          </a:p>
          <a:p>
            <a:pPr marL="1255713" lvl="2" indent="-231775">
              <a:lnSpc>
                <a:spcPct val="90000"/>
              </a:lnSpc>
              <a:defRPr/>
            </a:pPr>
            <a:r>
              <a:rPr lang="en-US" sz="2200" dirty="0">
                <a:cs typeface="Times New Roman" pitchFamily="18" charset="0"/>
              </a:rPr>
              <a:t>Geographic locations</a:t>
            </a:r>
          </a:p>
          <a:p>
            <a:pPr marL="914400" lvl="1" indent="-287338">
              <a:lnSpc>
                <a:spcPct val="90000"/>
              </a:lnSpc>
              <a:defRPr/>
            </a:pPr>
            <a:r>
              <a:rPr lang="en-US" sz="2400" dirty="0">
                <a:cs typeface="Times New Roman" pitchFamily="18" charset="0"/>
              </a:rPr>
              <a:t>Prepayment terms</a:t>
            </a:r>
          </a:p>
          <a:p>
            <a:pPr marL="914400" lvl="1" indent="-287338">
              <a:lnSpc>
                <a:spcPct val="90000"/>
              </a:lnSpc>
              <a:defRPr/>
            </a:pPr>
            <a:r>
              <a:rPr lang="en-US" sz="2400" dirty="0">
                <a:cs typeface="Times New Roman" pitchFamily="18" charset="0"/>
              </a:rPr>
              <a:t>Loan maturities</a:t>
            </a:r>
          </a:p>
        </p:txBody>
      </p:sp>
      <p:sp>
        <p:nvSpPr>
          <p:cNvPr id="4" name="Slide Number Placeholder 3"/>
          <p:cNvSpPr>
            <a:spLocks noGrp="1"/>
          </p:cNvSpPr>
          <p:nvPr>
            <p:ph type="sldNum" sz="quarter" idx="12"/>
          </p:nvPr>
        </p:nvSpPr>
        <p:spPr/>
        <p:txBody>
          <a:bodyPr/>
          <a:lstStyle/>
          <a:p>
            <a:fld id="{ADA1A267-D0B4-4424-ABBC-6930D2843BAD}" type="slidenum">
              <a:rPr lang="en-US" smtClean="0"/>
              <a:pPr/>
              <a:t>39</a:t>
            </a:fld>
            <a:endParaRPr lang="en-US" dirty="0"/>
          </a:p>
        </p:txBody>
      </p:sp>
    </p:spTree>
    <p:extLst>
      <p:ext uri="{BB962C8B-B14F-4D97-AF65-F5344CB8AC3E}">
        <p14:creationId xmlns:p14="http://schemas.microsoft.com/office/powerpoint/2010/main" val="310547572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CMBS</a:t>
            </a:r>
            <a:endParaRPr lang="en-US" dirty="0"/>
          </a:p>
        </p:txBody>
      </p:sp>
      <p:sp>
        <p:nvSpPr>
          <p:cNvPr id="3" name="Content Placeholder 2"/>
          <p:cNvSpPr>
            <a:spLocks noGrp="1"/>
          </p:cNvSpPr>
          <p:nvPr>
            <p:ph idx="1"/>
          </p:nvPr>
        </p:nvSpPr>
        <p:spPr/>
        <p:txBody>
          <a:bodyPr>
            <a:noAutofit/>
          </a:bodyPr>
          <a:lstStyle/>
          <a:p>
            <a:pPr>
              <a:defRPr/>
            </a:pPr>
            <a:r>
              <a:rPr lang="en-US" sz="2800" dirty="0"/>
              <a:t>CMBS began to be developed in the late 1980’s and early 1990’s.</a:t>
            </a:r>
          </a:p>
          <a:p>
            <a:pPr lvl="1">
              <a:defRPr/>
            </a:pPr>
            <a:r>
              <a:rPr lang="en-US" sz="2400" dirty="0"/>
              <a:t>The need of the </a:t>
            </a:r>
            <a:r>
              <a:rPr lang="en-US" sz="2400" b="1" i="1" dirty="0"/>
              <a:t>Resolution Trust Corporation </a:t>
            </a:r>
            <a:r>
              <a:rPr lang="en-US" sz="2400" dirty="0"/>
              <a:t>(RTC) to liquidate large commercial mortgage holdings by S&amp;Ls is largely </a:t>
            </a:r>
            <a:r>
              <a:rPr lang="en-US" sz="2400" b="1" i="1" dirty="0"/>
              <a:t>credited with being the catalyst </a:t>
            </a:r>
            <a:r>
              <a:rPr lang="en-US" sz="2400" dirty="0"/>
              <a:t>for the large-scale development of these instruments.</a:t>
            </a:r>
          </a:p>
          <a:p>
            <a:pPr>
              <a:spcBef>
                <a:spcPts val="1200"/>
              </a:spcBef>
              <a:defRPr/>
            </a:pPr>
            <a:r>
              <a:rPr lang="en-US" sz="2800" dirty="0"/>
              <a:t>While RTC clearly helped spur the development of the market, it is also clear that CMBS development was part of a larger trend in securitization</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9860EDB8-5305-433F-BE41-D7A86D811DB3}" type="slidenum">
              <a:rPr lang="en-US" smtClean="0"/>
              <a:t>4</a:t>
            </a:fld>
            <a:endParaRPr lang="en-US"/>
          </a:p>
        </p:txBody>
      </p:sp>
    </p:spTree>
    <p:extLst>
      <p:ext uri="{BB962C8B-B14F-4D97-AF65-F5344CB8AC3E}">
        <p14:creationId xmlns:p14="http://schemas.microsoft.com/office/powerpoint/2010/main" val="1290346146"/>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pPr eaLnBrk="1" hangingPunct="1">
              <a:defRPr/>
            </a:pPr>
            <a:r>
              <a:rPr lang="en-US" sz="4000" dirty="0">
                <a:cs typeface="Times New Roman" pitchFamily="18" charset="0"/>
              </a:rPr>
              <a:t>Role of Rating Agencies</a:t>
            </a:r>
          </a:p>
        </p:txBody>
      </p:sp>
      <p:sp>
        <p:nvSpPr>
          <p:cNvPr id="171011" name="Rectangle 3"/>
          <p:cNvSpPr>
            <a:spLocks noGrp="1" noChangeArrowheads="1"/>
          </p:cNvSpPr>
          <p:nvPr>
            <p:ph idx="1"/>
          </p:nvPr>
        </p:nvSpPr>
        <p:spPr/>
        <p:txBody>
          <a:bodyPr/>
          <a:lstStyle/>
          <a:p>
            <a:pPr>
              <a:lnSpc>
                <a:spcPct val="90000"/>
              </a:lnSpc>
              <a:defRPr/>
            </a:pPr>
            <a:r>
              <a:rPr lang="en-US" sz="2800" dirty="0">
                <a:cs typeface="Times New Roman" pitchFamily="18" charset="0"/>
              </a:rPr>
              <a:t>Endorse the CMBS structure by assigning initial credit ratings</a:t>
            </a:r>
          </a:p>
          <a:p>
            <a:pPr lvl="1">
              <a:lnSpc>
                <a:spcPct val="90000"/>
              </a:lnSpc>
              <a:defRPr/>
            </a:pPr>
            <a:r>
              <a:rPr lang="en-US" sz="2400" dirty="0">
                <a:cs typeface="Times New Roman" pitchFamily="18" charset="0"/>
              </a:rPr>
              <a:t>Establish different rating criteria for various property types</a:t>
            </a:r>
          </a:p>
          <a:p>
            <a:pPr lvl="1">
              <a:lnSpc>
                <a:spcPct val="90000"/>
              </a:lnSpc>
              <a:defRPr/>
            </a:pPr>
            <a:r>
              <a:rPr lang="en-US" sz="2400" dirty="0">
                <a:cs typeface="Times New Roman" pitchFamily="18" charset="0"/>
              </a:rPr>
              <a:t>Negotiate subordination levels with issuers</a:t>
            </a:r>
          </a:p>
          <a:p>
            <a:pPr>
              <a:lnSpc>
                <a:spcPct val="90000"/>
              </a:lnSpc>
              <a:spcBef>
                <a:spcPts val="1200"/>
              </a:spcBef>
              <a:defRPr/>
            </a:pPr>
            <a:r>
              <a:rPr lang="en-US" sz="2800" dirty="0">
                <a:cs typeface="Times New Roman" pitchFamily="18" charset="0"/>
              </a:rPr>
              <a:t>Track property performance and delinquencies</a:t>
            </a:r>
          </a:p>
          <a:p>
            <a:pPr lvl="1">
              <a:lnSpc>
                <a:spcPct val="90000"/>
              </a:lnSpc>
              <a:defRPr/>
            </a:pPr>
            <a:r>
              <a:rPr lang="en-US" sz="2600" dirty="0">
                <a:cs typeface="Times New Roman" pitchFamily="18" charset="0"/>
              </a:rPr>
              <a:t>Servicer and trustee report ongoing loan level performance</a:t>
            </a:r>
          </a:p>
          <a:p>
            <a:pPr lvl="2">
              <a:lnSpc>
                <a:spcPct val="90000"/>
              </a:lnSpc>
              <a:defRPr/>
            </a:pPr>
            <a:r>
              <a:rPr lang="en-US" dirty="0" smtClean="0">
                <a:cs typeface="Times New Roman" pitchFamily="18" charset="0"/>
              </a:rPr>
              <a:t>Monthly and quarterly DSCRs</a:t>
            </a:r>
          </a:p>
          <a:p>
            <a:pPr lvl="2">
              <a:lnSpc>
                <a:spcPct val="90000"/>
              </a:lnSpc>
              <a:defRPr/>
            </a:pPr>
            <a:r>
              <a:rPr lang="en-US" dirty="0">
                <a:cs typeface="Times New Roman" pitchFamily="18" charset="0"/>
              </a:rPr>
              <a:t>O</a:t>
            </a:r>
            <a:r>
              <a:rPr lang="en-US" dirty="0" smtClean="0">
                <a:cs typeface="Times New Roman" pitchFamily="18" charset="0"/>
              </a:rPr>
              <a:t>ccupancy levels</a:t>
            </a:r>
          </a:p>
          <a:p>
            <a:pPr lvl="2">
              <a:lnSpc>
                <a:spcPct val="90000"/>
              </a:lnSpc>
              <a:defRPr/>
            </a:pPr>
            <a:r>
              <a:rPr lang="en-US" dirty="0">
                <a:cs typeface="Times New Roman" pitchFamily="18" charset="0"/>
              </a:rPr>
              <a:t>U</a:t>
            </a:r>
            <a:r>
              <a:rPr lang="en-US" dirty="0" smtClean="0">
                <a:cs typeface="Times New Roman" pitchFamily="18" charset="0"/>
              </a:rPr>
              <a:t>pdated bond information</a:t>
            </a:r>
          </a:p>
          <a:p>
            <a:pPr>
              <a:lnSpc>
                <a:spcPct val="90000"/>
              </a:lnSpc>
              <a:spcBef>
                <a:spcPts val="1200"/>
              </a:spcBef>
              <a:defRPr/>
            </a:pPr>
            <a:r>
              <a:rPr lang="en-US" sz="2800" dirty="0">
                <a:cs typeface="Times New Roman" pitchFamily="18" charset="0"/>
              </a:rPr>
              <a:t>Issue periodic surveillance reports</a:t>
            </a:r>
          </a:p>
        </p:txBody>
      </p:sp>
      <p:sp>
        <p:nvSpPr>
          <p:cNvPr id="4" name="Slide Number Placeholder 3"/>
          <p:cNvSpPr>
            <a:spLocks noGrp="1"/>
          </p:cNvSpPr>
          <p:nvPr>
            <p:ph type="sldNum" sz="quarter" idx="12"/>
          </p:nvPr>
        </p:nvSpPr>
        <p:spPr/>
        <p:txBody>
          <a:bodyPr/>
          <a:lstStyle/>
          <a:p>
            <a:fld id="{D107C5CF-D5E2-47C3-BA0A-8C85340CA506}" type="slidenum">
              <a:rPr lang="en-US" smtClean="0"/>
              <a:pPr/>
              <a:t>40</a:t>
            </a:fld>
            <a:endParaRPr lang="en-US" dirty="0"/>
          </a:p>
        </p:txBody>
      </p:sp>
    </p:spTree>
    <p:extLst>
      <p:ext uri="{BB962C8B-B14F-4D97-AF65-F5344CB8AC3E}">
        <p14:creationId xmlns:p14="http://schemas.microsoft.com/office/powerpoint/2010/main" val="29994551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10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10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101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101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101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101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1011">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10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a:t>Summary</a:t>
            </a:r>
          </a:p>
        </p:txBody>
      </p:sp>
      <p:sp>
        <p:nvSpPr>
          <p:cNvPr id="4" name="Content Placeholder 3"/>
          <p:cNvSpPr>
            <a:spLocks noGrp="1"/>
          </p:cNvSpPr>
          <p:nvPr>
            <p:ph idx="1"/>
          </p:nvPr>
        </p:nvSpPr>
        <p:spPr/>
        <p:txBody>
          <a:bodyPr>
            <a:normAutofit lnSpcReduction="10000"/>
          </a:bodyPr>
          <a:lstStyle/>
          <a:p>
            <a:pPr marL="228600" indent="-228600"/>
            <a:r>
              <a:rPr lang="en-US" sz="2300" dirty="0"/>
              <a:t>CMBS have unique investment characteristics (relatively </a:t>
            </a:r>
            <a:r>
              <a:rPr lang="en-US" sz="2300" b="1" i="1" dirty="0"/>
              <a:t>little prepayment risk</a:t>
            </a:r>
            <a:r>
              <a:rPr lang="en-US" sz="2300" dirty="0"/>
              <a:t>, relatively </a:t>
            </a:r>
            <a:r>
              <a:rPr lang="en-US" sz="2300" b="1" i="1" dirty="0"/>
              <a:t>high yields</a:t>
            </a:r>
            <a:r>
              <a:rPr lang="en-US" sz="2300" dirty="0"/>
              <a:t>) that appeal to important classes of investors, thereby </a:t>
            </a:r>
            <a:r>
              <a:rPr lang="en-US" sz="2300" b="1" i="1" dirty="0"/>
              <a:t>increasing the capital available to real estate</a:t>
            </a:r>
            <a:r>
              <a:rPr lang="en-US" sz="2300" dirty="0"/>
              <a:t>, and improving the efficiency of the functioning of the capital market for investors.</a:t>
            </a:r>
          </a:p>
          <a:p>
            <a:pPr marL="228600" indent="-228600"/>
            <a:r>
              <a:rPr lang="en-US" sz="2300" b="1" i="1" dirty="0"/>
              <a:t>Variety in the risk and return attributes </a:t>
            </a:r>
            <a:r>
              <a:rPr lang="en-US" sz="2300" dirty="0"/>
              <a:t>of the securities carved out of a mortgage pool allow different tranches to appeal to different types of investors. </a:t>
            </a:r>
          </a:p>
          <a:p>
            <a:pPr marL="228600" indent="-228600"/>
            <a:r>
              <a:rPr lang="en-US" sz="2300" dirty="0"/>
              <a:t>The CMBS market is another example of how </a:t>
            </a:r>
            <a:r>
              <a:rPr lang="en-US" sz="2300" b="1" i="1" dirty="0"/>
              <a:t>investor heterogeneity</a:t>
            </a:r>
            <a:r>
              <a:rPr lang="en-US" sz="2300" dirty="0"/>
              <a:t> drives the investment industry. </a:t>
            </a:r>
          </a:p>
          <a:p>
            <a:pPr marL="228600" indent="-228600"/>
            <a:r>
              <a:rPr lang="en-US" sz="2300" dirty="0"/>
              <a:t>Typically, the </a:t>
            </a:r>
            <a:r>
              <a:rPr lang="en-US" sz="2300" b="1" i="1" dirty="0"/>
              <a:t>investment-grade tranches </a:t>
            </a:r>
            <a:r>
              <a:rPr lang="en-US" sz="2300" dirty="0"/>
              <a:t>that make up </a:t>
            </a:r>
            <a:r>
              <a:rPr lang="en-US" sz="2300" b="1" i="1" dirty="0"/>
              <a:t>the bulk of a typical CMBS issue</a:t>
            </a:r>
            <a:r>
              <a:rPr lang="en-US" sz="2300" dirty="0"/>
              <a:t> find ready buyers in the form of conservative institutions such as pension funds, life insurance companies, and bond mutual funds. </a:t>
            </a:r>
          </a:p>
        </p:txBody>
      </p:sp>
      <p:sp>
        <p:nvSpPr>
          <p:cNvPr id="2" name="Slide Number Placeholder 1"/>
          <p:cNvSpPr>
            <a:spLocks noGrp="1"/>
          </p:cNvSpPr>
          <p:nvPr>
            <p:ph type="sldNum" sz="quarter" idx="12"/>
          </p:nvPr>
        </p:nvSpPr>
        <p:spPr/>
        <p:txBody>
          <a:bodyPr/>
          <a:lstStyle/>
          <a:p>
            <a:fld id="{A73C996B-ED73-4F5B-AABF-BE3BCD11B27B}" type="slidenum">
              <a:rPr lang="en-US" smtClean="0"/>
              <a:pPr/>
              <a:t>41</a:t>
            </a:fld>
            <a:endParaRPr lang="en-US" dirty="0"/>
          </a:p>
        </p:txBody>
      </p:sp>
    </p:spTree>
    <p:extLst>
      <p:ext uri="{BB962C8B-B14F-4D97-AF65-F5344CB8AC3E}">
        <p14:creationId xmlns:p14="http://schemas.microsoft.com/office/powerpoint/2010/main" val="31348642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a:t>Summary</a:t>
            </a:r>
          </a:p>
        </p:txBody>
      </p:sp>
      <p:sp>
        <p:nvSpPr>
          <p:cNvPr id="4" name="Content Placeholder 3"/>
          <p:cNvSpPr>
            <a:spLocks noGrp="1"/>
          </p:cNvSpPr>
          <p:nvPr>
            <p:ph idx="1"/>
          </p:nvPr>
        </p:nvSpPr>
        <p:spPr/>
        <p:txBody>
          <a:bodyPr>
            <a:normAutofit/>
          </a:bodyPr>
          <a:lstStyle/>
          <a:p>
            <a:pPr marL="228600" indent="-228600">
              <a:spcBef>
                <a:spcPts val="1200"/>
              </a:spcBef>
            </a:pPr>
            <a:r>
              <a:rPr lang="en-US" dirty="0"/>
              <a:t>The market for the more risky speculative and junk tranches is much thinner. </a:t>
            </a:r>
          </a:p>
          <a:p>
            <a:pPr marL="228600" indent="-228600">
              <a:spcBef>
                <a:spcPts val="1200"/>
              </a:spcBef>
            </a:pPr>
            <a:r>
              <a:rPr lang="en-US" dirty="0"/>
              <a:t>Major </a:t>
            </a:r>
            <a:r>
              <a:rPr lang="en-US" b="1" i="1" dirty="0"/>
              <a:t>buyers and holders of the lower tranches are aggressive investors </a:t>
            </a:r>
            <a:r>
              <a:rPr lang="en-US" dirty="0"/>
              <a:t>willing to take on risk for high expected returns, and who typically have specialized knowledge and expertise regarding commercial property risk. </a:t>
            </a:r>
          </a:p>
          <a:p>
            <a:pPr marL="228600" indent="-228600">
              <a:spcBef>
                <a:spcPts val="1200"/>
              </a:spcBef>
            </a:pPr>
            <a:r>
              <a:rPr lang="en-US" dirty="0"/>
              <a:t>Such investors have included the investment banks and conduits issuing the CMBS, the “special servicers” who are charged with taking over defaulted loans in the pool to attempt “workouts” with the borrowers, and specialized mortgage REITs.</a:t>
            </a:r>
          </a:p>
          <a:p>
            <a:pPr>
              <a:spcBef>
                <a:spcPts val="1200"/>
              </a:spcBef>
            </a:pPr>
            <a:endParaRPr lang="en-US" dirty="0"/>
          </a:p>
        </p:txBody>
      </p:sp>
      <p:sp>
        <p:nvSpPr>
          <p:cNvPr id="2" name="Slide Number Placeholder 1"/>
          <p:cNvSpPr>
            <a:spLocks noGrp="1"/>
          </p:cNvSpPr>
          <p:nvPr>
            <p:ph type="sldNum" sz="quarter" idx="12"/>
          </p:nvPr>
        </p:nvSpPr>
        <p:spPr/>
        <p:txBody>
          <a:bodyPr/>
          <a:lstStyle/>
          <a:p>
            <a:fld id="{A73C996B-ED73-4F5B-AABF-BE3BCD11B27B}" type="slidenum">
              <a:rPr lang="en-US" smtClean="0"/>
              <a:pPr/>
              <a:t>42</a:t>
            </a:fld>
            <a:endParaRPr lang="en-US" dirty="0"/>
          </a:p>
        </p:txBody>
      </p:sp>
    </p:spTree>
    <p:extLst>
      <p:ext uri="{BB962C8B-B14F-4D97-AF65-F5344CB8AC3E}">
        <p14:creationId xmlns:p14="http://schemas.microsoft.com/office/powerpoint/2010/main" val="3280782157"/>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Next:</a:t>
            </a:r>
            <a:endParaRPr lang="fr-FR" sz="4400" dirty="0"/>
          </a:p>
        </p:txBody>
      </p:sp>
      <p:sp>
        <p:nvSpPr>
          <p:cNvPr id="3" name="Text Placeholder 2"/>
          <p:cNvSpPr>
            <a:spLocks noGrp="1"/>
          </p:cNvSpPr>
          <p:nvPr>
            <p:ph type="body" idx="1"/>
          </p:nvPr>
        </p:nvSpPr>
        <p:spPr>
          <a:xfrm>
            <a:off x="6108192" y="2402237"/>
            <a:ext cx="5687568" cy="2187226"/>
          </a:xfrm>
        </p:spPr>
        <p:txBody>
          <a:bodyPr>
            <a:normAutofit/>
          </a:bodyPr>
          <a:lstStyle/>
          <a:p>
            <a:pPr>
              <a:lnSpc>
                <a:spcPct val="100000"/>
              </a:lnSpc>
              <a:spcBef>
                <a:spcPts val="0"/>
              </a:spcBef>
            </a:pPr>
            <a:r>
              <a:rPr lang="fr-FR" sz="4400" dirty="0" err="1" smtClean="0"/>
              <a:t>Income</a:t>
            </a:r>
            <a:r>
              <a:rPr lang="fr-FR" sz="4400" dirty="0" smtClean="0"/>
              <a:t> </a:t>
            </a:r>
            <a:r>
              <a:rPr lang="fr-FR" sz="4400" dirty="0" err="1" smtClean="0"/>
              <a:t>Properties</a:t>
            </a:r>
            <a:endParaRPr lang="fr-FR" sz="4400" dirty="0" smtClean="0"/>
          </a:p>
        </p:txBody>
      </p:sp>
      <p:sp>
        <p:nvSpPr>
          <p:cNvPr id="4" name="Slide Number Placeholder 3"/>
          <p:cNvSpPr>
            <a:spLocks noGrp="1"/>
          </p:cNvSpPr>
          <p:nvPr>
            <p:ph type="sldNum" sz="quarter" idx="12"/>
          </p:nvPr>
        </p:nvSpPr>
        <p:spPr/>
        <p:txBody>
          <a:bodyPr/>
          <a:lstStyle/>
          <a:p>
            <a:fld id="{9860EDB8-5305-433F-BE41-D7A86D811DB3}" type="slidenum">
              <a:rPr lang="en-US" smtClean="0"/>
              <a:t>43</a:t>
            </a:fld>
            <a:endParaRPr lang="en-US" dirty="0"/>
          </a:p>
        </p:txBody>
      </p:sp>
    </p:spTree>
    <p:extLst>
      <p:ext uri="{BB962C8B-B14F-4D97-AF65-F5344CB8AC3E}">
        <p14:creationId xmlns:p14="http://schemas.microsoft.com/office/powerpoint/2010/main" val="1567853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CMBS Market</a:t>
            </a:r>
            <a:endParaRPr lang="fr-FR" dirty="0"/>
          </a:p>
        </p:txBody>
      </p:sp>
      <p:sp>
        <p:nvSpPr>
          <p:cNvPr id="4" name="Slide Number Placeholder 3"/>
          <p:cNvSpPr>
            <a:spLocks noGrp="1"/>
          </p:cNvSpPr>
          <p:nvPr>
            <p:ph type="sldNum" sz="quarter" idx="12"/>
          </p:nvPr>
        </p:nvSpPr>
        <p:spPr/>
        <p:txBody>
          <a:bodyPr/>
          <a:lstStyle/>
          <a:p>
            <a:fld id="{9860EDB8-5305-433F-BE41-D7A86D811DB3}" type="slidenum">
              <a:rPr lang="en-US" smtClean="0"/>
              <a:t>5</a:t>
            </a:fld>
            <a:endParaRPr lang="en-US" dirty="0"/>
          </a:p>
        </p:txBody>
      </p:sp>
      <p:grpSp>
        <p:nvGrpSpPr>
          <p:cNvPr id="5" name="Group 4"/>
          <p:cNvGrpSpPr/>
          <p:nvPr/>
        </p:nvGrpSpPr>
        <p:grpSpPr>
          <a:xfrm>
            <a:off x="2205037" y="1656837"/>
            <a:ext cx="7781925" cy="4989408"/>
            <a:chOff x="681038" y="1362075"/>
            <a:chExt cx="7781925" cy="4989408"/>
          </a:xfrm>
        </p:grpSpPr>
        <p:sp>
          <p:nvSpPr>
            <p:cNvPr id="6" name="Rectangle 5"/>
            <p:cNvSpPr/>
            <p:nvPr/>
          </p:nvSpPr>
          <p:spPr>
            <a:xfrm>
              <a:off x="1071563" y="6074484"/>
              <a:ext cx="7099767" cy="27699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i="1" dirty="0" smtClean="0"/>
                <a:t>Source: Based on data from Commercial Mortgage Alert and </a:t>
              </a:r>
              <a:r>
                <a:rPr lang="en-US" sz="1200" i="1" dirty="0" err="1" smtClean="0"/>
                <a:t>Clodfelter</a:t>
              </a:r>
              <a:r>
                <a:rPr lang="en-US" sz="1200" i="1" dirty="0" smtClean="0"/>
                <a:t> (2005).</a:t>
              </a:r>
              <a:endParaRPr lang="en-US" sz="1200" i="1" dirty="0"/>
            </a:p>
          </p:txBody>
        </p:sp>
        <p:pic>
          <p:nvPicPr>
            <p:cNvPr id="7" name="Picture 6"/>
            <p:cNvPicPr>
              <a:picLocks noChangeAspect="1" noChangeArrowheads="1"/>
            </p:cNvPicPr>
            <p:nvPr/>
          </p:nvPicPr>
          <p:blipFill>
            <a:blip r:embed="rId2" cstate="print"/>
            <a:srcRect/>
            <a:stretch>
              <a:fillRect/>
            </a:stretch>
          </p:blipFill>
          <p:spPr bwMode="auto">
            <a:xfrm>
              <a:off x="681038" y="1362075"/>
              <a:ext cx="7781925" cy="4733925"/>
            </a:xfrm>
            <a:prstGeom prst="rect">
              <a:avLst/>
            </a:prstGeom>
            <a:noFill/>
            <a:ln w="9525">
              <a:noFill/>
              <a:miter lim="800000"/>
              <a:headEnd/>
              <a:tailEnd/>
            </a:ln>
          </p:spPr>
        </p:pic>
      </p:grpSp>
    </p:spTree>
    <p:extLst>
      <p:ext uri="{BB962C8B-B14F-4D97-AF65-F5344CB8AC3E}">
        <p14:creationId xmlns:p14="http://schemas.microsoft.com/office/powerpoint/2010/main" val="15423689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ct val="50000"/>
              </a:spcBef>
            </a:pPr>
            <a:r>
              <a:rPr lang="en-US" sz="2800" dirty="0"/>
              <a:t>U.S. Commercial Mortgage Debt </a:t>
            </a:r>
            <a:r>
              <a:rPr lang="en-US" sz="2800" dirty="0" smtClean="0"/>
              <a:t>Outstanding 1994  </a:t>
            </a:r>
            <a:r>
              <a:rPr lang="en-US" sz="2800" dirty="0"/>
              <a:t>and  </a:t>
            </a:r>
            <a:r>
              <a:rPr lang="en-US" sz="2800" dirty="0" smtClean="0"/>
              <a:t>2004</a:t>
            </a:r>
            <a:endParaRPr lang="en-US" sz="2800" dirty="0"/>
          </a:p>
        </p:txBody>
      </p:sp>
      <p:sp>
        <p:nvSpPr>
          <p:cNvPr id="8" name="Slide Number Placeholder 3"/>
          <p:cNvSpPr>
            <a:spLocks noGrp="1"/>
          </p:cNvSpPr>
          <p:nvPr>
            <p:ph type="sldNum" sz="quarter" idx="12"/>
          </p:nvPr>
        </p:nvSpPr>
        <p:spPr/>
        <p:txBody>
          <a:bodyPr/>
          <a:lstStyle/>
          <a:p>
            <a:fld id="{D69CB555-208F-46DF-9448-58814D528EAE}" type="slidenum">
              <a:rPr lang="en-US"/>
              <a:pPr/>
              <a:t>6</a:t>
            </a:fld>
            <a:endParaRPr lang="en-US" dirty="0"/>
          </a:p>
        </p:txBody>
      </p:sp>
      <p:pic>
        <p:nvPicPr>
          <p:cNvPr id="45063" name="Picture 7" descr="82146_ex2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0063" y="2078391"/>
            <a:ext cx="7705037" cy="3917174"/>
          </a:xfrm>
          <a:prstGeom prst="rect">
            <a:avLst/>
          </a:prstGeom>
          <a:noFill/>
          <a:extLst>
            <a:ext uri="{909E8E84-426E-40dd-AFC4-6F175D3DCCD1}">
              <a14:hiddenFill xmlns:a14="http://schemas.microsoft.com/office/drawing/2010/main">
                <a:solidFill>
                  <a:srgbClr val="FFFFFF"/>
                </a:solidFill>
              </a14:hiddenFill>
            </a:ext>
          </a:extLst>
        </p:spPr>
      </p:pic>
      <p:sp>
        <p:nvSpPr>
          <p:cNvPr id="45065" name="Oval 9"/>
          <p:cNvSpPr>
            <a:spLocks noChangeArrowheads="1"/>
          </p:cNvSpPr>
          <p:nvPr/>
        </p:nvSpPr>
        <p:spPr bwMode="auto">
          <a:xfrm>
            <a:off x="7391400" y="3505200"/>
            <a:ext cx="1447800" cy="531778"/>
          </a:xfrm>
          <a:prstGeom prst="ellipse">
            <a:avLst/>
          </a:prstGeom>
          <a:noFill/>
          <a:ln w="22225">
            <a:solidFill>
              <a:schemeClr val="accent2">
                <a:lumMod val="7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accent2">
                  <a:lumMod val="75000"/>
                </a:schemeClr>
              </a:solidFill>
            </a:endParaRPr>
          </a:p>
        </p:txBody>
      </p:sp>
    </p:spTree>
    <p:extLst>
      <p:ext uri="{BB962C8B-B14F-4D97-AF65-F5344CB8AC3E}">
        <p14:creationId xmlns:p14="http://schemas.microsoft.com/office/powerpoint/2010/main" val="343661496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CMBS</a:t>
            </a:r>
            <a:endParaRPr lang="en-US" dirty="0"/>
          </a:p>
        </p:txBody>
      </p:sp>
      <p:sp>
        <p:nvSpPr>
          <p:cNvPr id="3" name="Content Placeholder 2"/>
          <p:cNvSpPr>
            <a:spLocks noGrp="1"/>
          </p:cNvSpPr>
          <p:nvPr>
            <p:ph idx="1"/>
          </p:nvPr>
        </p:nvSpPr>
        <p:spPr/>
        <p:txBody>
          <a:bodyPr>
            <a:normAutofit lnSpcReduction="10000"/>
          </a:bodyPr>
          <a:lstStyle/>
          <a:p>
            <a:pPr>
              <a:lnSpc>
                <a:spcPct val="90000"/>
              </a:lnSpc>
              <a:spcBef>
                <a:spcPts val="1200"/>
              </a:spcBef>
              <a:defRPr/>
            </a:pPr>
            <a:r>
              <a:rPr lang="en-US" sz="2600" dirty="0"/>
              <a:t>The preceding charts show how the CMBS market has evolved before the financial crisis.</a:t>
            </a:r>
          </a:p>
          <a:p>
            <a:pPr>
              <a:lnSpc>
                <a:spcPct val="90000"/>
              </a:lnSpc>
              <a:spcBef>
                <a:spcPts val="1200"/>
              </a:spcBef>
              <a:defRPr/>
            </a:pPr>
            <a:r>
              <a:rPr lang="en-US" sz="2600" dirty="0"/>
              <a:t>Commercial mortgage originations completely dried after the 2007 crisis and a number of commercial developer went under.</a:t>
            </a:r>
          </a:p>
          <a:p>
            <a:pPr lvl="1">
              <a:lnSpc>
                <a:spcPct val="90000"/>
              </a:lnSpc>
              <a:defRPr/>
            </a:pPr>
            <a:r>
              <a:rPr lang="en-US" sz="2200" dirty="0"/>
              <a:t>While Fannie and Freddie kept financing flowing to housing, no similar ‘market makers’ exist for commercial mortgage – except for multifamily sector.</a:t>
            </a:r>
          </a:p>
          <a:p>
            <a:pPr>
              <a:lnSpc>
                <a:spcPct val="90000"/>
              </a:lnSpc>
              <a:spcBef>
                <a:spcPts val="1200"/>
              </a:spcBef>
              <a:defRPr/>
            </a:pPr>
            <a:r>
              <a:rPr lang="en-US" sz="2600" dirty="0"/>
              <a:t>But as the crisis subdued, commercial lending resumed, resulting in new CMBS deals. </a:t>
            </a:r>
          </a:p>
          <a:p>
            <a:pPr>
              <a:lnSpc>
                <a:spcPct val="90000"/>
              </a:lnSpc>
              <a:spcBef>
                <a:spcPts val="1200"/>
              </a:spcBef>
              <a:defRPr/>
            </a:pPr>
            <a:r>
              <a:rPr lang="en-US" sz="2600" dirty="0"/>
              <a:t>What is clear is that CMBS are here to stay. Like residential MBS they continue to grow, and continue to play an increasing role in the economy. </a:t>
            </a:r>
          </a:p>
        </p:txBody>
      </p:sp>
      <p:sp>
        <p:nvSpPr>
          <p:cNvPr id="4" name="Slide Number Placeholder 3"/>
          <p:cNvSpPr>
            <a:spLocks noGrp="1"/>
          </p:cNvSpPr>
          <p:nvPr>
            <p:ph type="sldNum" sz="quarter" idx="12"/>
          </p:nvPr>
        </p:nvSpPr>
        <p:spPr/>
        <p:txBody>
          <a:bodyPr/>
          <a:lstStyle/>
          <a:p>
            <a:fld id="{9860EDB8-5305-433F-BE41-D7A86D811DB3}" type="slidenum">
              <a:rPr lang="en-US" smtClean="0"/>
              <a:t>7</a:t>
            </a:fld>
            <a:endParaRPr lang="en-US"/>
          </a:p>
        </p:txBody>
      </p:sp>
    </p:spTree>
    <p:extLst>
      <p:ext uri="{BB962C8B-B14F-4D97-AF65-F5344CB8AC3E}">
        <p14:creationId xmlns:p14="http://schemas.microsoft.com/office/powerpoint/2010/main" val="57917395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Developments</a:t>
            </a:r>
            <a:endParaRPr lang="en-US" dirty="0"/>
          </a:p>
        </p:txBody>
      </p:sp>
      <p:pic>
        <p:nvPicPr>
          <p:cNvPr id="5" name="Content Placeholder 4"/>
          <p:cNvPicPr>
            <a:picLocks noGrp="1" noChangeAspect="1"/>
          </p:cNvPicPr>
          <p:nvPr>
            <p:ph idx="1"/>
          </p:nvPr>
        </p:nvPicPr>
        <p:blipFill>
          <a:blip r:embed="rId2"/>
          <a:stretch>
            <a:fillRect/>
          </a:stretch>
        </p:blipFill>
        <p:spPr>
          <a:xfrm>
            <a:off x="3117579" y="2070848"/>
            <a:ext cx="6274876" cy="3939988"/>
          </a:xfrm>
          <a:prstGeom prst="rect">
            <a:avLst/>
          </a:prstGeom>
        </p:spPr>
      </p:pic>
      <p:sp>
        <p:nvSpPr>
          <p:cNvPr id="4" name="Slide Number Placeholder 3"/>
          <p:cNvSpPr>
            <a:spLocks noGrp="1"/>
          </p:cNvSpPr>
          <p:nvPr>
            <p:ph type="sldNum" sz="quarter" idx="12"/>
          </p:nvPr>
        </p:nvSpPr>
        <p:spPr/>
        <p:txBody>
          <a:bodyPr/>
          <a:lstStyle/>
          <a:p>
            <a:fld id="{9860EDB8-5305-433F-BE41-D7A86D811DB3}" type="slidenum">
              <a:rPr lang="en-US" smtClean="0"/>
              <a:t>8</a:t>
            </a:fld>
            <a:endParaRPr lang="en-US" dirty="0"/>
          </a:p>
        </p:txBody>
      </p:sp>
    </p:spTree>
    <p:extLst>
      <p:ext uri="{BB962C8B-B14F-4D97-AF65-F5344CB8AC3E}">
        <p14:creationId xmlns:p14="http://schemas.microsoft.com/office/powerpoint/2010/main" val="343326869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862" y="117231"/>
            <a:ext cx="11315700" cy="1143000"/>
          </a:xfrm>
        </p:spPr>
        <p:txBody>
          <a:bodyPr/>
          <a:lstStyle/>
          <a:p>
            <a:r>
              <a:rPr lang="en-US" dirty="0" smtClean="0"/>
              <a:t>CMBS Originations</a:t>
            </a:r>
            <a:endParaRPr lang="fr-FR" dirty="0"/>
          </a:p>
        </p:txBody>
      </p:sp>
      <p:pic>
        <p:nvPicPr>
          <p:cNvPr id="5" name="Content Placeholder 4"/>
          <p:cNvPicPr>
            <a:picLocks noGrp="1" noChangeAspect="1"/>
          </p:cNvPicPr>
          <p:nvPr>
            <p:ph idx="1"/>
          </p:nvPr>
        </p:nvPicPr>
        <p:blipFill>
          <a:blip r:embed="rId2"/>
          <a:stretch>
            <a:fillRect/>
          </a:stretch>
        </p:blipFill>
        <p:spPr>
          <a:xfrm>
            <a:off x="3200400" y="2286000"/>
            <a:ext cx="6076950" cy="3810000"/>
          </a:xfrm>
          <a:prstGeom prst="rect">
            <a:avLst/>
          </a:prstGeom>
        </p:spPr>
      </p:pic>
      <p:sp>
        <p:nvSpPr>
          <p:cNvPr id="4" name="Slide Number Placeholder 3"/>
          <p:cNvSpPr>
            <a:spLocks noGrp="1"/>
          </p:cNvSpPr>
          <p:nvPr>
            <p:ph type="sldNum" sz="quarter" idx="12"/>
          </p:nvPr>
        </p:nvSpPr>
        <p:spPr/>
        <p:txBody>
          <a:bodyPr/>
          <a:lstStyle/>
          <a:p>
            <a:fld id="{DADC8EEC-0F65-4AB5-AC6A-D573071F06AF}" type="slidenum">
              <a:rPr lang="en-US" smtClean="0"/>
              <a:pPr/>
              <a:t>9</a:t>
            </a:fld>
            <a:endParaRPr lang="en-US" dirty="0"/>
          </a:p>
        </p:txBody>
      </p:sp>
    </p:spTree>
    <p:extLst>
      <p:ext uri="{BB962C8B-B14F-4D97-AF65-F5344CB8AC3E}">
        <p14:creationId xmlns:p14="http://schemas.microsoft.com/office/powerpoint/2010/main" val="343178219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7BC4796A-9872-4AA6-868A-E1A52DAE5C9B}" vid="{226865FD-68E7-4897-9C2B-9A00B6BC8C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A4849AD-65CA-4CDD-87B0-7F56EA6DF7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0</TotalTime>
  <Words>2982</Words>
  <Application>Microsoft Macintosh PowerPoint</Application>
  <PresentationFormat>Custom</PresentationFormat>
  <Paragraphs>337</Paragraphs>
  <Slides>43</Slides>
  <Notes>25</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WelcomeDoc</vt:lpstr>
      <vt:lpstr>REAL ESTATE 410  Commercial Mortgage-Backed Securities</vt:lpstr>
      <vt:lpstr>Topics</vt:lpstr>
      <vt:lpstr>Introduction</vt:lpstr>
      <vt:lpstr>History of CMBS</vt:lpstr>
      <vt:lpstr>Development of CMBS Market</vt:lpstr>
      <vt:lpstr>U.S. Commercial Mortgage Debt Outstanding 1994  and  2004</vt:lpstr>
      <vt:lpstr>History of CMBS</vt:lpstr>
      <vt:lpstr>Recent Developments</vt:lpstr>
      <vt:lpstr>CMBS Originations</vt:lpstr>
      <vt:lpstr>CMBS: Economics</vt:lpstr>
      <vt:lpstr>CMBS: Economics</vt:lpstr>
      <vt:lpstr>PowerPoint Presentation</vt:lpstr>
      <vt:lpstr>Economics of CMBS</vt:lpstr>
      <vt:lpstr>Economics of CMBS</vt:lpstr>
      <vt:lpstr>Economics of CMBS</vt:lpstr>
      <vt:lpstr>Economics of CMBS</vt:lpstr>
      <vt:lpstr>Economics of CMBS</vt:lpstr>
      <vt:lpstr>Economics of CMBS</vt:lpstr>
      <vt:lpstr>Economics of CMBS</vt:lpstr>
      <vt:lpstr>CMBS: Structure</vt:lpstr>
      <vt:lpstr>CMBS Structure</vt:lpstr>
      <vt:lpstr>CMBS Structure</vt:lpstr>
      <vt:lpstr>CMBS Structure</vt:lpstr>
      <vt:lpstr>CMBS Structure</vt:lpstr>
      <vt:lpstr>CMBS Structure</vt:lpstr>
      <vt:lpstr>CMBS Structure</vt:lpstr>
      <vt:lpstr>CMBS Structure</vt:lpstr>
      <vt:lpstr>CMBS Structure</vt:lpstr>
      <vt:lpstr>CMBS Structure</vt:lpstr>
      <vt:lpstr>Typical CMBS Structure</vt:lpstr>
      <vt:lpstr>Prepayment Protection</vt:lpstr>
      <vt:lpstr>Prepayment Protection</vt:lpstr>
      <vt:lpstr>CMBS Pricing</vt:lpstr>
      <vt:lpstr>CMBS Pricing</vt:lpstr>
      <vt:lpstr>CMBS Pricing</vt:lpstr>
      <vt:lpstr>CMBS Pricing</vt:lpstr>
      <vt:lpstr>CMBS: Pricing</vt:lpstr>
      <vt:lpstr>CMBS Rating</vt:lpstr>
      <vt:lpstr>CMBS Underwriting</vt:lpstr>
      <vt:lpstr>Role of Rating Agencies</vt:lpstr>
      <vt:lpstr>Summary</vt:lpstr>
      <vt:lpstr>Summary</vt:lpstr>
      <vt:lpstr>Next:</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2014-12-02T22:51:08Z</dcterms:created>
  <dcterms:modified xsi:type="dcterms:W3CDTF">2017-03-28T22:19:53Z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