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83"/>
  </p:notesMasterIdLst>
  <p:sldIdLst>
    <p:sldId id="258" r:id="rId3"/>
    <p:sldId id="2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7" r:id="rId23"/>
    <p:sldId id="378" r:id="rId24"/>
    <p:sldId id="379" r:id="rId25"/>
    <p:sldId id="380" r:id="rId26"/>
    <p:sldId id="381" r:id="rId27"/>
    <p:sldId id="382" r:id="rId28"/>
    <p:sldId id="383" r:id="rId29"/>
    <p:sldId id="384" r:id="rId30"/>
    <p:sldId id="385" r:id="rId31"/>
    <p:sldId id="386" r:id="rId32"/>
    <p:sldId id="387" r:id="rId33"/>
    <p:sldId id="388" r:id="rId34"/>
    <p:sldId id="298" r:id="rId35"/>
    <p:sldId id="299" r:id="rId36"/>
    <p:sldId id="300" r:id="rId37"/>
    <p:sldId id="301" r:id="rId38"/>
    <p:sldId id="389" r:id="rId39"/>
    <p:sldId id="390" r:id="rId40"/>
    <p:sldId id="391" r:id="rId41"/>
    <p:sldId id="392" r:id="rId42"/>
    <p:sldId id="393" r:id="rId43"/>
    <p:sldId id="394" r:id="rId44"/>
    <p:sldId id="308" r:id="rId45"/>
    <p:sldId id="395" r:id="rId46"/>
    <p:sldId id="310" r:id="rId47"/>
    <p:sldId id="311" r:id="rId48"/>
    <p:sldId id="312" r:id="rId49"/>
    <p:sldId id="313" r:id="rId50"/>
    <p:sldId id="396" r:id="rId51"/>
    <p:sldId id="315" r:id="rId52"/>
    <p:sldId id="316" r:id="rId53"/>
    <p:sldId id="397" r:id="rId54"/>
    <p:sldId id="318" r:id="rId55"/>
    <p:sldId id="319" r:id="rId56"/>
    <p:sldId id="320" r:id="rId57"/>
    <p:sldId id="321" r:id="rId58"/>
    <p:sldId id="322" r:id="rId59"/>
    <p:sldId id="323" r:id="rId60"/>
    <p:sldId id="324" r:id="rId61"/>
    <p:sldId id="398" r:id="rId62"/>
    <p:sldId id="326" r:id="rId63"/>
    <p:sldId id="399" r:id="rId64"/>
    <p:sldId id="328" r:id="rId65"/>
    <p:sldId id="400" r:id="rId66"/>
    <p:sldId id="401" r:id="rId67"/>
    <p:sldId id="402" r:id="rId68"/>
    <p:sldId id="403" r:id="rId69"/>
    <p:sldId id="404" r:id="rId70"/>
    <p:sldId id="405" r:id="rId71"/>
    <p:sldId id="406" r:id="rId72"/>
    <p:sldId id="407" r:id="rId73"/>
    <p:sldId id="408" r:id="rId74"/>
    <p:sldId id="409" r:id="rId75"/>
    <p:sldId id="410" r:id="rId76"/>
    <p:sldId id="411" r:id="rId77"/>
    <p:sldId id="412" r:id="rId78"/>
    <p:sldId id="413" r:id="rId79"/>
    <p:sldId id="414" r:id="rId80"/>
    <p:sldId id="415" r:id="rId81"/>
    <p:sldId id="259"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280" autoAdjust="0"/>
  </p:normalViewPr>
  <p:slideViewPr>
    <p:cSldViewPr snapToGrid="0">
      <p:cViewPr varScale="1">
        <p:scale>
          <a:sx n="167" d="100"/>
          <a:sy n="167" d="100"/>
        </p:scale>
        <p:origin x="-112" y="-584"/>
      </p:cViewPr>
      <p:guideLst>
        <p:guide orient="horz" pos="2160"/>
        <p:guide pos="3840"/>
      </p:guideLst>
    </p:cSldViewPr>
  </p:slideViewPr>
  <p:notesTextViewPr>
    <p:cViewPr>
      <p:scale>
        <a:sx n="3" d="2"/>
        <a:sy n="3" d="2"/>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notesMaster" Target="notesMasters/notesMaster1.xml"/><Relationship Id="rId84" Type="http://schemas.openxmlformats.org/officeDocument/2006/relationships/printerSettings" Target="printerSettings/printerSettings1.bin"/><Relationship Id="rId85" Type="http://schemas.openxmlformats.org/officeDocument/2006/relationships/commentAuthors" Target="commentAuthors.xml"/><Relationship Id="rId86" Type="http://schemas.openxmlformats.org/officeDocument/2006/relationships/presProps" Target="presProps.xml"/><Relationship Id="rId87" Type="http://schemas.openxmlformats.org/officeDocument/2006/relationships/viewProps" Target="viewProps.xml"/><Relationship Id="rId88" Type="http://schemas.openxmlformats.org/officeDocument/2006/relationships/theme" Target="theme/theme1.xml"/><Relationship Id="rId8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3/28/17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1126F07-F7D4-437E-9432-9E980DD357A2}" type="slidenum">
              <a:rPr lang="en-US">
                <a:latin typeface="Arial" panose="020B0604020202020204" pitchFamily="34" charset="0"/>
              </a:rPr>
              <a:pPr/>
              <a:t>48</a:t>
            </a:fld>
            <a:endParaRPr lang="en-US" dirty="0">
              <a:latin typeface="Arial" panose="020B0604020202020204" pitchFamily="34"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248684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595172B-3069-4FA8-BF02-2C2B951C4E25}" type="slidenum">
              <a:rPr lang="en-US">
                <a:latin typeface="Arial" panose="020B0604020202020204" pitchFamily="34" charset="0"/>
              </a:rPr>
              <a:pPr/>
              <a:t>50</a:t>
            </a:fld>
            <a:endParaRPr lang="en-US" dirty="0">
              <a:latin typeface="Arial" panose="020B0604020202020204" pitchFamily="34"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543377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4CB4FCC-6688-403D-A2C0-ADD287442D39}" type="slidenum">
              <a:rPr lang="en-US">
                <a:latin typeface="Arial" panose="020B0604020202020204" pitchFamily="34" charset="0"/>
              </a:rPr>
              <a:pPr/>
              <a:t>51</a:t>
            </a:fld>
            <a:endParaRPr lang="en-US" dirty="0">
              <a:latin typeface="Arial" panose="020B0604020202020204" pitchFamily="34"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128958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4912910-17F5-4160-B742-9476E35D08BD}" type="slidenum">
              <a:rPr lang="en-US">
                <a:latin typeface="Arial" panose="020B0604020202020204" pitchFamily="34" charset="0"/>
              </a:rPr>
              <a:pPr/>
              <a:t>53</a:t>
            </a:fld>
            <a:endParaRPr lang="en-US" dirty="0">
              <a:latin typeface="Arial" panose="020B0604020202020204" pitchFamily="34"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This is the monthly CF at 100% PSA.  Remember, we are considering the pool as just one security.</a:t>
            </a:r>
          </a:p>
        </p:txBody>
      </p:sp>
    </p:spTree>
    <p:extLst>
      <p:ext uri="{BB962C8B-B14F-4D97-AF65-F5344CB8AC3E}">
        <p14:creationId xmlns:p14="http://schemas.microsoft.com/office/powerpoint/2010/main" val="1186455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2E44172-D3B4-45B7-9EE3-DF0D0F0B857D}" type="slidenum">
              <a:rPr lang="en-US">
                <a:latin typeface="Arial" panose="020B0604020202020204" pitchFamily="34" charset="0"/>
              </a:rPr>
              <a:pPr/>
              <a:t>54</a:t>
            </a:fld>
            <a:endParaRPr lang="en-US" dirty="0">
              <a:latin typeface="Arial" panose="020B0604020202020204" pitchFamily="34" charset="0"/>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275477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5CC788-AF23-40C6-904F-B0DF22116C9C}" type="slidenum">
              <a:rPr lang="en-US">
                <a:latin typeface="Arial" panose="020B0604020202020204" pitchFamily="34" charset="0"/>
              </a:rPr>
              <a:pPr/>
              <a:t>55</a:t>
            </a:fld>
            <a:endParaRPr lang="en-US" dirty="0">
              <a:latin typeface="Arial" panose="020B0604020202020204" pitchFamily="34"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At 100% PSA, the A tranche disappear right around month 60, instead of month 181 without prepayments.</a:t>
            </a:r>
          </a:p>
        </p:txBody>
      </p:sp>
    </p:spTree>
    <p:extLst>
      <p:ext uri="{BB962C8B-B14F-4D97-AF65-F5344CB8AC3E}">
        <p14:creationId xmlns:p14="http://schemas.microsoft.com/office/powerpoint/2010/main" val="3507704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4740860-24E9-4E37-B7B6-0E4E22A90177}" type="slidenum">
              <a:rPr lang="en-US">
                <a:latin typeface="Arial" panose="020B0604020202020204" pitchFamily="34" charset="0"/>
              </a:rPr>
              <a:pPr/>
              <a:t>56</a:t>
            </a:fld>
            <a:endParaRPr lang="en-US" dirty="0">
              <a:latin typeface="Arial" panose="020B0604020202020204" pitchFamily="34" charset="0"/>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304473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57B1006-A1A9-43EC-9367-26610EAA1DF7}" type="slidenum">
              <a:rPr lang="en-US">
                <a:latin typeface="Arial" panose="020B0604020202020204" pitchFamily="34" charset="0"/>
              </a:rPr>
              <a:pPr/>
              <a:t>57</a:t>
            </a:fld>
            <a:endParaRPr lang="en-US" dirty="0">
              <a:latin typeface="Arial" panose="020B0604020202020204" pitchFamily="34"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3373900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0673790-BDE2-4B22-9ABA-D08C0FDCF207}" type="slidenum">
              <a:rPr lang="en-US">
                <a:latin typeface="Arial" panose="020B0604020202020204" pitchFamily="34" charset="0"/>
              </a:rPr>
              <a:pPr/>
              <a:t>58</a:t>
            </a:fld>
            <a:endParaRPr lang="en-US" dirty="0">
              <a:latin typeface="Arial" panose="020B0604020202020204" pitchFamily="34"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Now the balance over time looks different.</a:t>
            </a:r>
          </a:p>
        </p:txBody>
      </p:sp>
    </p:spTree>
    <p:extLst>
      <p:ext uri="{BB962C8B-B14F-4D97-AF65-F5344CB8AC3E}">
        <p14:creationId xmlns:p14="http://schemas.microsoft.com/office/powerpoint/2010/main" val="2009984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A2BDAFA-B142-41AD-8006-05145F68DAA4}" type="slidenum">
              <a:rPr lang="en-US">
                <a:latin typeface="Arial" panose="020B0604020202020204" pitchFamily="34" charset="0"/>
              </a:rPr>
              <a:pPr/>
              <a:t>59</a:t>
            </a:fld>
            <a:endParaRPr lang="en-US" dirty="0">
              <a:latin typeface="Arial" panose="020B0604020202020204" pitchFamily="34" charset="0"/>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5981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D8F7DFB-61C2-4624-837B-EC00C8FD2A9C}" type="slidenum">
              <a:rPr lang="en-US">
                <a:latin typeface="Arial" panose="020B0604020202020204" pitchFamily="34" charset="0"/>
              </a:rPr>
              <a:pPr/>
              <a:t>33</a:t>
            </a:fld>
            <a:endParaRPr lang="en-US" dirty="0">
              <a:latin typeface="Arial" panose="020B0604020202020204" pitchFamily="34"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813390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8D23540-D212-4135-9038-71FAA74C9151}" type="slidenum">
              <a:rPr lang="en-US">
                <a:latin typeface="Arial" panose="020B0604020202020204" pitchFamily="34" charset="0"/>
              </a:rPr>
              <a:pPr/>
              <a:t>61</a:t>
            </a:fld>
            <a:endParaRPr lang="en-US" dirty="0">
              <a:latin typeface="Arial" panose="020B0604020202020204" pitchFamily="34" charset="0"/>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This shows the CF of the B tranche under various PSA assumptions.  Prepayment will have a huge impact on how long your tranche will be outstanding.  In a trader assumes that interest rates are going to up, he is going to use a low PSA, while a trader expecting interest rates to go down will use a high PSA.</a:t>
            </a:r>
          </a:p>
        </p:txBody>
      </p:sp>
    </p:spTree>
    <p:extLst>
      <p:ext uri="{BB962C8B-B14F-4D97-AF65-F5344CB8AC3E}">
        <p14:creationId xmlns:p14="http://schemas.microsoft.com/office/powerpoint/2010/main" val="1964804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F747CAA-0806-4AB4-BE15-2600CEBB4CCF}" type="slidenum">
              <a:rPr lang="en-US">
                <a:latin typeface="Arial" panose="020B0604020202020204" pitchFamily="34" charset="0"/>
              </a:rPr>
              <a:pPr/>
              <a:t>63</a:t>
            </a:fld>
            <a:endParaRPr lang="en-US" dirty="0">
              <a:latin typeface="Arial" panose="020B0604020202020204" pitchFamily="34"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Remember, WAL is a duration measure.  Thus the D tranche will be more exposed to interest rate risk than the A tranche.  This slide shows the sensitivity of each tranche to the PSA.</a:t>
            </a:r>
          </a:p>
        </p:txBody>
      </p:sp>
    </p:spTree>
    <p:extLst>
      <p:ext uri="{BB962C8B-B14F-4D97-AF65-F5344CB8AC3E}">
        <p14:creationId xmlns:p14="http://schemas.microsoft.com/office/powerpoint/2010/main" val="4009096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07C43C4-26AF-47A9-B37B-BEE1FF2B8A3B}" type="slidenum">
              <a:rPr lang="en-US">
                <a:latin typeface="Arial" panose="020B0604020202020204" pitchFamily="34" charset="0"/>
              </a:rPr>
              <a:pPr/>
              <a:t>34</a:t>
            </a:fld>
            <a:endParaRPr lang="en-US" dirty="0">
              <a:latin typeface="Arial" panose="020B0604020202020204" pitchFamily="34"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824544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2A226D2-580E-459B-8028-FAF6A8637CC9}" type="slidenum">
              <a:rPr lang="en-US">
                <a:latin typeface="Arial" panose="020B0604020202020204" pitchFamily="34" charset="0"/>
              </a:rPr>
              <a:pPr/>
              <a:t>35</a:t>
            </a:fld>
            <a:endParaRPr lang="en-US" dirty="0">
              <a:latin typeface="Arial" panose="020B0604020202020204" pitchFamily="34"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4095802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C7BDB90-BEFA-4294-8303-27070D9135E1}" type="slidenum">
              <a:rPr lang="en-US">
                <a:latin typeface="Arial" panose="020B0604020202020204" pitchFamily="34" charset="0"/>
              </a:rPr>
              <a:pPr/>
              <a:t>36</a:t>
            </a:fld>
            <a:endParaRPr lang="en-US" dirty="0">
              <a:latin typeface="Arial" panose="020B0604020202020204" pitchFamily="34"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Therefore, the A tranche is a much shorter duration security and the D tranche is a much longer duration security.</a:t>
            </a:r>
          </a:p>
        </p:txBody>
      </p:sp>
    </p:spTree>
    <p:extLst>
      <p:ext uri="{BB962C8B-B14F-4D97-AF65-F5344CB8AC3E}">
        <p14:creationId xmlns:p14="http://schemas.microsoft.com/office/powerpoint/2010/main" val="2372227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A215980-A218-4EB3-A292-F03EFFC37202}" type="slidenum">
              <a:rPr lang="en-US">
                <a:latin typeface="Arial" panose="020B0604020202020204" pitchFamily="34" charset="0"/>
              </a:rPr>
              <a:pPr/>
              <a:t>43</a:t>
            </a:fld>
            <a:endParaRPr lang="en-US" dirty="0">
              <a:latin typeface="Arial" panose="020B0604020202020204" pitchFamily="34"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570453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2B3361F-344E-4243-B07A-128F89ADB72E}" type="slidenum">
              <a:rPr lang="en-US">
                <a:latin typeface="Arial" panose="020B0604020202020204" pitchFamily="34" charset="0"/>
              </a:rPr>
              <a:pPr/>
              <a:t>45</a:t>
            </a:fld>
            <a:endParaRPr lang="en-US" dirty="0">
              <a:latin typeface="Arial" panose="020B0604020202020204" pitchFamily="34" charset="0"/>
            </a:endParaRPr>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225070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9AD3FB3-3CA8-49B7-B05D-F0CC854039DC}" type="slidenum">
              <a:rPr lang="en-US">
                <a:latin typeface="Arial" panose="020B0604020202020204" pitchFamily="34" charset="0"/>
              </a:rPr>
              <a:pPr/>
              <a:t>46</a:t>
            </a:fld>
            <a:endParaRPr lang="en-US" dirty="0">
              <a:latin typeface="Arial" panose="020B0604020202020204" pitchFamily="34"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1827251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74FC4B1-F511-48A6-9495-474691BF7B42}" type="slidenum">
              <a:rPr lang="en-US">
                <a:latin typeface="Arial" panose="020B0604020202020204" pitchFamily="34" charset="0"/>
              </a:rPr>
              <a:pPr/>
              <a:t>47</a:t>
            </a:fld>
            <a:endParaRPr lang="en-US" dirty="0">
              <a:latin typeface="Arial" panose="020B0604020202020204" pitchFamily="34"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anose="020B0604020202020204" pitchFamily="34" charset="0"/>
            </a:endParaRPr>
          </a:p>
        </p:txBody>
      </p:sp>
    </p:spTree>
    <p:extLst>
      <p:ext uri="{BB962C8B-B14F-4D97-AF65-F5344CB8AC3E}">
        <p14:creationId xmlns:p14="http://schemas.microsoft.com/office/powerpoint/2010/main" val="3129169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3/28/17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image" Target="../media/image5.wmf"/><Relationship Id="rId7" Type="http://schemas.openxmlformats.org/officeDocument/2006/relationships/image" Target="../media/image6.wmf"/><Relationship Id="rId8"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3.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4.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5.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6.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7.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8.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9.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0.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1.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2.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3.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5.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6.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image" Target="../media/image5.wmf"/><Relationship Id="rId7" Type="http://schemas.openxmlformats.org/officeDocument/2006/relationships/image" Target="../media/image6.wmf"/><Relationship Id="rId8" Type="http://schemas.openxmlformats.org/officeDocument/2006/relationships/image" Target="../media/image7.wmf"/><Relationship Id="rId1" Type="http://schemas.openxmlformats.org/officeDocument/2006/relationships/slideLayout" Target="../slideLayouts/slideLayout2.xml"/><Relationship Id="rId2"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410 </a:t>
            </a:r>
            <a:r>
              <a:rPr lang="en-US" dirty="0" smtClean="0"/>
              <a:t/>
            </a:r>
            <a:br>
              <a:rPr lang="en-US" dirty="0" smtClean="0"/>
            </a:br>
            <a:r>
              <a:rPr lang="en-US" dirty="0" smtClean="0"/>
              <a:t>RMBS II</a:t>
            </a:r>
            <a:endParaRPr lang="en-US" dirty="0"/>
          </a:p>
        </p:txBody>
      </p:sp>
      <p:sp>
        <p:nvSpPr>
          <p:cNvPr id="3" name="Subtitle 2"/>
          <p:cNvSpPr>
            <a:spLocks noGrp="1"/>
          </p:cNvSpPr>
          <p:nvPr>
            <p:ph type="subTitle" idx="1"/>
          </p:nvPr>
        </p:nvSpPr>
        <p:spPr/>
        <p:txBody>
          <a:bodyPr>
            <a:normAutofit/>
          </a:bodyPr>
          <a:lstStyle/>
          <a:p>
            <a:r>
              <a:rPr lang="en-US" smtClean="0"/>
              <a:t>Spring 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a:xfrm>
            <a:off x="838201" y="1825624"/>
            <a:ext cx="10515599" cy="4588623"/>
          </a:xfrm>
        </p:spPr>
        <p:txBody>
          <a:bodyPr/>
          <a:lstStyle/>
          <a:p>
            <a:pPr>
              <a:lnSpc>
                <a:spcPct val="90000"/>
              </a:lnSpc>
              <a:defRPr/>
            </a:pPr>
            <a:r>
              <a:rPr lang="en-US" sz="2800" dirty="0"/>
              <a:t>They change cash flows that the investors were entitled to.</a:t>
            </a:r>
          </a:p>
          <a:p>
            <a:pPr>
              <a:lnSpc>
                <a:spcPct val="90000"/>
              </a:lnSpc>
              <a:spcBef>
                <a:spcPts val="1200"/>
              </a:spcBef>
              <a:defRPr/>
            </a:pPr>
            <a:r>
              <a:rPr lang="en-US" sz="2800" dirty="0"/>
              <a:t>Instead of having a single bond that all investors owned (as is the case </a:t>
            </a:r>
            <a:r>
              <a:rPr lang="en-US" sz="2800" dirty="0" smtClean="0"/>
              <a:t>of MPT), we can create </a:t>
            </a:r>
            <a:r>
              <a:rPr lang="en-US" sz="2800" b="1" i="1" dirty="0" smtClean="0"/>
              <a:t>two classes of bonds</a:t>
            </a:r>
            <a:r>
              <a:rPr lang="en-US" sz="2800" dirty="0" smtClean="0"/>
              <a:t>:</a:t>
            </a:r>
          </a:p>
          <a:p>
            <a:pPr marL="860425" lvl="1" indent="-282575">
              <a:lnSpc>
                <a:spcPct val="90000"/>
              </a:lnSpc>
              <a:spcBef>
                <a:spcPts val="1200"/>
              </a:spcBef>
              <a:defRPr/>
            </a:pPr>
            <a:r>
              <a:rPr lang="en-US" sz="2600" b="1" dirty="0" smtClean="0"/>
              <a:t>IO Bond:</a:t>
            </a:r>
          </a:p>
          <a:p>
            <a:pPr marL="860425" lvl="1" indent="0">
              <a:lnSpc>
                <a:spcPct val="90000"/>
              </a:lnSpc>
              <a:buNone/>
              <a:defRPr/>
            </a:pPr>
            <a:r>
              <a:rPr lang="en-US" sz="2600" dirty="0" smtClean="0"/>
              <a:t>The </a:t>
            </a:r>
            <a:r>
              <a:rPr lang="en-US" sz="2600" dirty="0"/>
              <a:t>investors receive all of the interest paid each month, for the life of the bond, but none of the principal.</a:t>
            </a:r>
          </a:p>
          <a:p>
            <a:pPr marL="860425" lvl="1" indent="-282575">
              <a:lnSpc>
                <a:spcPct val="90000"/>
              </a:lnSpc>
              <a:spcBef>
                <a:spcPts val="1200"/>
              </a:spcBef>
              <a:defRPr/>
            </a:pPr>
            <a:r>
              <a:rPr lang="en-US" sz="2600" b="1" dirty="0"/>
              <a:t>PO Bond:</a:t>
            </a:r>
          </a:p>
          <a:p>
            <a:pPr marL="860425" lvl="1" indent="0">
              <a:lnSpc>
                <a:spcPct val="90000"/>
              </a:lnSpc>
              <a:buNone/>
              <a:defRPr/>
            </a:pPr>
            <a:r>
              <a:rPr lang="en-US" sz="2600" dirty="0"/>
              <a:t>The investors receive all of the principal paid each month, but none of the interest</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10</a:t>
            </a:fld>
            <a:endParaRPr lang="en-US"/>
          </a:p>
        </p:txBody>
      </p:sp>
    </p:spTree>
    <p:extLst>
      <p:ext uri="{BB962C8B-B14F-4D97-AF65-F5344CB8AC3E}">
        <p14:creationId xmlns:p14="http://schemas.microsoft.com/office/powerpoint/2010/main" val="336714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normAutofit/>
          </a:bodyPr>
          <a:lstStyle/>
          <a:p>
            <a:pPr>
              <a:lnSpc>
                <a:spcPct val="90000"/>
              </a:lnSpc>
              <a:defRPr/>
            </a:pPr>
            <a:r>
              <a:rPr lang="en-US" sz="2800" dirty="0"/>
              <a:t>Now it would seem that stripping payments into IO and PO should not make that much of a difference, but it completely changes the risks that investors in each of these securities face.</a:t>
            </a:r>
          </a:p>
          <a:p>
            <a:pPr marL="914400" lvl="1" indent="-406400">
              <a:lnSpc>
                <a:spcPct val="90000"/>
              </a:lnSpc>
              <a:defRPr/>
            </a:pPr>
            <a:r>
              <a:rPr lang="en-US" sz="2400" dirty="0"/>
              <a:t>Remember, more prepayments results in more principal repayments and less interest payments. </a:t>
            </a:r>
          </a:p>
          <a:p>
            <a:pPr marL="338138" indent="-338138">
              <a:lnSpc>
                <a:spcPct val="90000"/>
              </a:lnSpc>
              <a:spcBef>
                <a:spcPts val="1200"/>
              </a:spcBef>
              <a:defRPr/>
            </a:pPr>
            <a:r>
              <a:rPr lang="en-US" sz="2800" dirty="0"/>
              <a:t>More importantly, this structure makes the risk very manageable for investors.</a:t>
            </a:r>
          </a:p>
          <a:p>
            <a:pPr marL="0" indent="0">
              <a:buNone/>
            </a:pP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11</a:t>
            </a:fld>
            <a:endParaRPr lang="en-US"/>
          </a:p>
        </p:txBody>
      </p:sp>
    </p:spTree>
    <p:extLst>
      <p:ext uri="{BB962C8B-B14F-4D97-AF65-F5344CB8AC3E}">
        <p14:creationId xmlns:p14="http://schemas.microsoft.com/office/powerpoint/2010/main" val="6069196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4" name="Slide Number Placeholder 3"/>
          <p:cNvSpPr>
            <a:spLocks noGrp="1"/>
          </p:cNvSpPr>
          <p:nvPr>
            <p:ph type="sldNum" sz="quarter" idx="12"/>
          </p:nvPr>
        </p:nvSpPr>
        <p:spPr/>
        <p:txBody>
          <a:bodyPr/>
          <a:lstStyle/>
          <a:p>
            <a:fld id="{9860EDB8-5305-433F-BE41-D7A86D811DB3}" type="slidenum">
              <a:rPr lang="en-US" smtClean="0"/>
              <a:t>12</a:t>
            </a:fld>
            <a:endParaRPr lang="en-US"/>
          </a:p>
        </p:txBody>
      </p:sp>
      <p:grpSp>
        <p:nvGrpSpPr>
          <p:cNvPr id="3" name="Group 2"/>
          <p:cNvGrpSpPr/>
          <p:nvPr/>
        </p:nvGrpSpPr>
        <p:grpSpPr>
          <a:xfrm>
            <a:off x="1866106" y="1839478"/>
            <a:ext cx="5811838" cy="4432653"/>
            <a:chOff x="1866106" y="1839478"/>
            <a:chExt cx="5811838" cy="4432653"/>
          </a:xfrm>
        </p:grpSpPr>
        <p:pic>
          <p:nvPicPr>
            <p:cNvPr id="6" name="Picture 5" descr="p0hantzz[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2181" y="2135106"/>
              <a:ext cx="6191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o_w1mar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6106" y="3295569"/>
              <a:ext cx="635000"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hs32gnm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5956" y="4454444"/>
              <a:ext cx="83026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03ynn4ud[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42331" y="5832394"/>
              <a:ext cx="9683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9"/>
            <p:cNvSpPr>
              <a:spLocks noChangeShapeType="1"/>
            </p:cNvSpPr>
            <p:nvPr/>
          </p:nvSpPr>
          <p:spPr bwMode="auto">
            <a:xfrm>
              <a:off x="2904331" y="2643106"/>
              <a:ext cx="1176338" cy="941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1" name="Line 10"/>
            <p:cNvSpPr>
              <a:spLocks noChangeShapeType="1"/>
            </p:cNvSpPr>
            <p:nvPr/>
          </p:nvSpPr>
          <p:spPr bwMode="auto">
            <a:xfrm>
              <a:off x="2766219" y="3657519"/>
              <a:ext cx="124460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2" name="Line 11"/>
            <p:cNvSpPr>
              <a:spLocks noChangeShapeType="1"/>
            </p:cNvSpPr>
            <p:nvPr/>
          </p:nvSpPr>
          <p:spPr bwMode="auto">
            <a:xfrm flipV="1">
              <a:off x="2972594" y="4309981"/>
              <a:ext cx="1038225" cy="508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3" name="Line 12"/>
            <p:cNvSpPr>
              <a:spLocks noChangeShapeType="1"/>
            </p:cNvSpPr>
            <p:nvPr/>
          </p:nvSpPr>
          <p:spPr bwMode="auto">
            <a:xfrm flipV="1">
              <a:off x="3110706" y="4744956"/>
              <a:ext cx="969963" cy="1231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pic>
          <p:nvPicPr>
            <p:cNvPr id="14" name="Picture 13" descr="q2gohgz2[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39406" y="3682125"/>
              <a:ext cx="1116013"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edlnfw1w[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87269" y="3657519"/>
              <a:ext cx="1590675"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Line 15"/>
            <p:cNvSpPr>
              <a:spLocks noChangeShapeType="1"/>
            </p:cNvSpPr>
            <p:nvPr/>
          </p:nvSpPr>
          <p:spPr bwMode="auto">
            <a:xfrm>
              <a:off x="5325269" y="4236956"/>
              <a:ext cx="6223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1" name="Text Box 22"/>
            <p:cNvSpPr txBox="1">
              <a:spLocks noChangeArrowheads="1"/>
            </p:cNvSpPr>
            <p:nvPr/>
          </p:nvSpPr>
          <p:spPr bwMode="auto">
            <a:xfrm>
              <a:off x="2972594" y="1839478"/>
              <a:ext cx="285591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dirty="0"/>
                <a:t>Monthly payments</a:t>
              </a:r>
            </a:p>
            <a:p>
              <a:r>
                <a:rPr lang="en-US" dirty="0"/>
                <a:t>are collected by servicer</a:t>
              </a:r>
            </a:p>
            <a:p>
              <a:r>
                <a:rPr lang="en-US" dirty="0"/>
                <a:t>And sent to FNMA/FHLMC.</a:t>
              </a:r>
            </a:p>
          </p:txBody>
        </p:sp>
      </p:grpSp>
      <p:grpSp>
        <p:nvGrpSpPr>
          <p:cNvPr id="26" name="Group 25"/>
          <p:cNvGrpSpPr/>
          <p:nvPr/>
        </p:nvGrpSpPr>
        <p:grpSpPr>
          <a:xfrm>
            <a:off x="6087269" y="1928731"/>
            <a:ext cx="4230687" cy="1907084"/>
            <a:chOff x="6087269" y="1928731"/>
            <a:chExt cx="4230687" cy="1907084"/>
          </a:xfrm>
        </p:grpSpPr>
        <p:grpSp>
          <p:nvGrpSpPr>
            <p:cNvPr id="24" name="Group 23"/>
            <p:cNvGrpSpPr/>
            <p:nvPr/>
          </p:nvGrpSpPr>
          <p:grpSpPr>
            <a:xfrm>
              <a:off x="7641431" y="1928731"/>
              <a:ext cx="2676525" cy="1907084"/>
              <a:chOff x="7641431" y="1928731"/>
              <a:chExt cx="2676525" cy="1907084"/>
            </a:xfrm>
          </p:grpSpPr>
          <p:pic>
            <p:nvPicPr>
              <p:cNvPr id="17" name="Picture 16" descr="c3ysraaj[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52706" y="1928731"/>
                <a:ext cx="13652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Line 20"/>
              <p:cNvSpPr>
                <a:spLocks noChangeShapeType="1"/>
              </p:cNvSpPr>
              <p:nvPr/>
            </p:nvSpPr>
            <p:spPr bwMode="auto">
              <a:xfrm flipV="1">
                <a:off x="7641431" y="2692815"/>
                <a:ext cx="1287463" cy="11430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sp>
          <p:nvSpPr>
            <p:cNvPr id="22" name="Text Box 24"/>
            <p:cNvSpPr txBox="1">
              <a:spLocks noChangeArrowheads="1"/>
            </p:cNvSpPr>
            <p:nvPr/>
          </p:nvSpPr>
          <p:spPr bwMode="auto">
            <a:xfrm>
              <a:off x="6087269" y="2309731"/>
              <a:ext cx="286543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dirty="0"/>
                <a:t>All of </a:t>
              </a:r>
              <a:r>
                <a:rPr lang="en-US" b="1" i="1" dirty="0" smtClean="0"/>
                <a:t>monthly </a:t>
              </a:r>
              <a:r>
                <a:rPr lang="en-US" b="1" i="1" dirty="0"/>
                <a:t>principal</a:t>
              </a:r>
              <a:r>
                <a:rPr lang="en-US" dirty="0"/>
                <a:t/>
              </a:r>
              <a:br>
                <a:rPr lang="en-US" dirty="0"/>
              </a:br>
              <a:r>
                <a:rPr lang="en-US" dirty="0"/>
                <a:t>and </a:t>
              </a:r>
              <a:r>
                <a:rPr lang="en-US" b="1" i="1" dirty="0"/>
                <a:t>prepayments </a:t>
              </a:r>
              <a:r>
                <a:rPr lang="en-US" dirty="0"/>
                <a:t>sent to the </a:t>
              </a:r>
              <a:r>
                <a:rPr lang="en-US" b="1" i="1" dirty="0"/>
                <a:t>PO investor</a:t>
              </a:r>
              <a:r>
                <a:rPr lang="en-US" dirty="0"/>
                <a:t>.</a:t>
              </a:r>
            </a:p>
          </p:txBody>
        </p:sp>
      </p:grpSp>
      <p:grpSp>
        <p:nvGrpSpPr>
          <p:cNvPr id="25" name="Group 24"/>
          <p:cNvGrpSpPr/>
          <p:nvPr/>
        </p:nvGrpSpPr>
        <p:grpSpPr>
          <a:xfrm>
            <a:off x="6285706" y="4600494"/>
            <a:ext cx="4040188" cy="1881366"/>
            <a:chOff x="6285706" y="4600494"/>
            <a:chExt cx="4040188" cy="1881366"/>
          </a:xfrm>
        </p:grpSpPr>
        <p:pic>
          <p:nvPicPr>
            <p:cNvPr id="18" name="Picture 18" descr="c3ysraaj[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05106" y="4976731"/>
              <a:ext cx="12207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Line 21"/>
            <p:cNvSpPr>
              <a:spLocks noChangeShapeType="1"/>
            </p:cNvSpPr>
            <p:nvPr/>
          </p:nvSpPr>
          <p:spPr bwMode="auto">
            <a:xfrm>
              <a:off x="7816056" y="4600494"/>
              <a:ext cx="1136650" cy="68103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3" name="Text Box 25"/>
            <p:cNvSpPr txBox="1">
              <a:spLocks noChangeArrowheads="1"/>
            </p:cNvSpPr>
            <p:nvPr/>
          </p:nvSpPr>
          <p:spPr bwMode="auto">
            <a:xfrm>
              <a:off x="6285706" y="5281531"/>
              <a:ext cx="284967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dirty="0"/>
                <a:t>All of </a:t>
              </a:r>
              <a:r>
                <a:rPr lang="en-US" b="1" i="1" dirty="0"/>
                <a:t>monthly interest</a:t>
              </a:r>
              <a:r>
                <a:rPr lang="en-US" dirty="0"/>
                <a:t/>
              </a:r>
              <a:br>
                <a:rPr lang="en-US" dirty="0"/>
              </a:br>
              <a:r>
                <a:rPr lang="en-US" dirty="0" smtClean="0"/>
                <a:t>less servicing and insurance fees is sent </a:t>
              </a:r>
              <a:r>
                <a:rPr lang="en-US" dirty="0"/>
                <a:t>to the </a:t>
              </a:r>
              <a:r>
                <a:rPr lang="en-US" b="1" i="1" dirty="0"/>
                <a:t>IO </a:t>
              </a:r>
              <a:r>
                <a:rPr lang="en-US" b="1" i="1" dirty="0" smtClean="0"/>
                <a:t>investor</a:t>
              </a:r>
              <a:r>
                <a:rPr lang="en-US" dirty="0"/>
                <a:t>.</a:t>
              </a:r>
            </a:p>
          </p:txBody>
        </p:sp>
      </p:grpSp>
    </p:spTree>
    <p:extLst>
      <p:ext uri="{BB962C8B-B14F-4D97-AF65-F5344CB8AC3E}">
        <p14:creationId xmlns:p14="http://schemas.microsoft.com/office/powerpoint/2010/main" val="1688312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lnSpc>
                <a:spcPct val="90000"/>
              </a:lnSpc>
              <a:defRPr/>
            </a:pPr>
            <a:r>
              <a:rPr lang="en-US" sz="3000" dirty="0"/>
              <a:t>For now, assume that we have a pool with a $1,000,000 balance and a 10% WAC.</a:t>
            </a:r>
          </a:p>
          <a:p>
            <a:pPr>
              <a:lnSpc>
                <a:spcPct val="90000"/>
              </a:lnSpc>
              <a:spcBef>
                <a:spcPts val="1000"/>
              </a:spcBef>
              <a:defRPr/>
            </a:pPr>
            <a:r>
              <a:rPr lang="en-US" sz="3000" dirty="0"/>
              <a:t>Suppose the pool backs two securities: an IO piece and a PO piece.</a:t>
            </a:r>
          </a:p>
          <a:p>
            <a:pPr>
              <a:lnSpc>
                <a:spcPct val="90000"/>
              </a:lnSpc>
              <a:spcBef>
                <a:spcPts val="1000"/>
              </a:spcBef>
              <a:defRPr/>
            </a:pPr>
            <a:r>
              <a:rPr lang="en-US" sz="3000" b="1" dirty="0"/>
              <a:t>PO holder …</a:t>
            </a:r>
          </a:p>
          <a:p>
            <a:pPr marL="808038" lvl="1" indent="-350838">
              <a:lnSpc>
                <a:spcPct val="90000"/>
              </a:lnSpc>
              <a:defRPr/>
            </a:pPr>
            <a:r>
              <a:rPr lang="en-US" sz="2400" dirty="0"/>
              <a:t>Since you only receive principal, the </a:t>
            </a:r>
            <a:r>
              <a:rPr lang="en-US" sz="2400" b="1" i="1" dirty="0"/>
              <a:t>total dollars </a:t>
            </a:r>
            <a:r>
              <a:rPr lang="en-US" sz="2400" dirty="0"/>
              <a:t>that you will receive </a:t>
            </a:r>
            <a:r>
              <a:rPr lang="en-US" sz="2400" b="1" i="1" dirty="0"/>
              <a:t>over the life of the PO is $1,000,000</a:t>
            </a:r>
            <a:r>
              <a:rPr lang="en-US" sz="2400" dirty="0"/>
              <a:t>.</a:t>
            </a:r>
          </a:p>
          <a:p>
            <a:pPr marL="808038" lvl="1" indent="-350838">
              <a:lnSpc>
                <a:spcPct val="90000"/>
              </a:lnSpc>
              <a:defRPr/>
            </a:pPr>
            <a:r>
              <a:rPr lang="en-US" sz="2400" dirty="0"/>
              <a:t>You are guaranteed to (eventually) receive this cash.</a:t>
            </a:r>
          </a:p>
          <a:p>
            <a:pPr marL="808038" lvl="1" indent="-350838">
              <a:lnSpc>
                <a:spcPct val="90000"/>
              </a:lnSpc>
              <a:defRPr/>
            </a:pPr>
            <a:r>
              <a:rPr lang="en-US" sz="2400" dirty="0"/>
              <a:t>You will receive some principal each month</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13</a:t>
            </a:fld>
            <a:endParaRPr lang="en-US"/>
          </a:p>
        </p:txBody>
      </p:sp>
    </p:spTree>
    <p:extLst>
      <p:ext uri="{BB962C8B-B14F-4D97-AF65-F5344CB8AC3E}">
        <p14:creationId xmlns:p14="http://schemas.microsoft.com/office/powerpoint/2010/main" val="442328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t>
            </a:r>
            <a:r>
              <a:rPr lang="en-US" b="1" dirty="0"/>
              <a:t>and</a:t>
            </a:r>
            <a:r>
              <a:rPr lang="en-US" dirty="0"/>
              <a:t> POs</a:t>
            </a:r>
          </a:p>
        </p:txBody>
      </p:sp>
      <p:sp>
        <p:nvSpPr>
          <p:cNvPr id="3" name="Content Placeholder 2"/>
          <p:cNvSpPr>
            <a:spLocks noGrp="1"/>
          </p:cNvSpPr>
          <p:nvPr>
            <p:ph idx="1"/>
          </p:nvPr>
        </p:nvSpPr>
        <p:spPr/>
        <p:txBody>
          <a:bodyPr/>
          <a:lstStyle/>
          <a:p>
            <a:pPr>
              <a:lnSpc>
                <a:spcPct val="90000"/>
              </a:lnSpc>
              <a:defRPr/>
            </a:pPr>
            <a:r>
              <a:rPr lang="en-US" sz="3000" b="1" dirty="0"/>
              <a:t>PO holder …</a:t>
            </a:r>
          </a:p>
          <a:p>
            <a:pPr marL="854075" lvl="1" indent="-396875">
              <a:lnSpc>
                <a:spcPct val="90000"/>
              </a:lnSpc>
              <a:defRPr/>
            </a:pPr>
            <a:r>
              <a:rPr lang="en-US" sz="2400" dirty="0"/>
              <a:t>You will </a:t>
            </a:r>
            <a:r>
              <a:rPr lang="en-US" sz="2400" b="1" i="1" dirty="0"/>
              <a:t>pay less than $1,000,000 to buy this PO</a:t>
            </a:r>
            <a:r>
              <a:rPr lang="en-US" sz="2400" dirty="0"/>
              <a:t>, since the difference between what you pay and the $1,000,000 is, ultimately how you earn your return on the asset.</a:t>
            </a:r>
          </a:p>
          <a:p>
            <a:pPr marL="854075" lvl="1" indent="-396875">
              <a:lnSpc>
                <a:spcPct val="90000"/>
              </a:lnSpc>
              <a:defRPr/>
            </a:pPr>
            <a:r>
              <a:rPr lang="en-US" sz="2400" dirty="0"/>
              <a:t>Consider if you purchased the PO today for $600,000. The best thing that could possibly happen would be if everybody in the pool prepaid their loans next month. You would get your full $1,000,000 in one month!</a:t>
            </a:r>
          </a:p>
          <a:p>
            <a:pPr marL="854075" lvl="1" indent="-396875">
              <a:lnSpc>
                <a:spcPct val="90000"/>
              </a:lnSpc>
              <a:defRPr/>
            </a:pPr>
            <a:r>
              <a:rPr lang="en-US" sz="2400" dirty="0"/>
              <a:t>The </a:t>
            </a:r>
            <a:r>
              <a:rPr lang="en-US" sz="2400" b="1" i="1" dirty="0"/>
              <a:t>worst thing </a:t>
            </a:r>
            <a:r>
              <a:rPr lang="en-US" sz="2400" dirty="0"/>
              <a:t>that can happen is if </a:t>
            </a:r>
            <a:r>
              <a:rPr lang="en-US" sz="2400" b="1" i="1" dirty="0"/>
              <a:t>nobody prepaid </a:t>
            </a:r>
            <a:r>
              <a:rPr lang="en-US" sz="2400" dirty="0"/>
              <a:t>at all.</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14</a:t>
            </a:fld>
            <a:endParaRPr lang="en-US"/>
          </a:p>
        </p:txBody>
      </p:sp>
    </p:spTree>
    <p:extLst>
      <p:ext uri="{BB962C8B-B14F-4D97-AF65-F5344CB8AC3E}">
        <p14:creationId xmlns:p14="http://schemas.microsoft.com/office/powerpoint/2010/main" val="32996462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3000" b="1" dirty="0"/>
              <a:t>IO holder …</a:t>
            </a:r>
          </a:p>
          <a:p>
            <a:pPr lvl="1">
              <a:defRPr/>
            </a:pPr>
            <a:r>
              <a:rPr lang="en-US" sz="2400" dirty="0"/>
              <a:t>You will </a:t>
            </a:r>
            <a:r>
              <a:rPr lang="en-US" sz="2400" b="1" i="1" dirty="0"/>
              <a:t>receive the 10% coupon </a:t>
            </a:r>
            <a:r>
              <a:rPr lang="en-US" sz="2400" dirty="0"/>
              <a:t>on the principal, but that is it.</a:t>
            </a:r>
          </a:p>
          <a:p>
            <a:pPr lvl="1">
              <a:defRPr/>
            </a:pPr>
            <a:r>
              <a:rPr lang="en-US" sz="2400" b="1" i="1" dirty="0"/>
              <a:t>If nobody prepaid</a:t>
            </a:r>
            <a:r>
              <a:rPr lang="en-US" sz="2400" dirty="0"/>
              <a:t>, and the loans were outstanding for 30 years, you would receive </a:t>
            </a:r>
            <a:r>
              <a:rPr lang="en-US" sz="2400" b="1" i="1" dirty="0"/>
              <a:t>total payments of $2,159,257</a:t>
            </a:r>
            <a:r>
              <a:rPr lang="en-US" sz="2400" dirty="0"/>
              <a:t>.</a:t>
            </a:r>
            <a:endParaRPr lang="en-US" sz="2800" dirty="0"/>
          </a:p>
          <a:p>
            <a:pPr lvl="1" algn="ctr">
              <a:buNone/>
              <a:defRPr/>
            </a:pPr>
            <a:r>
              <a:rPr lang="en-US" sz="2800" dirty="0"/>
              <a:t>		</a:t>
            </a:r>
            <a:r>
              <a:rPr lang="en-US" sz="2400" dirty="0"/>
              <a:t>360*8,775.72 – 1,000,000 = $2,159,257</a:t>
            </a:r>
          </a:p>
          <a:p>
            <a:pPr lvl="1">
              <a:defRPr/>
            </a:pPr>
            <a:r>
              <a:rPr lang="en-US" sz="2400" dirty="0"/>
              <a:t>On the other hand, </a:t>
            </a:r>
            <a:r>
              <a:rPr lang="en-US" sz="2400" b="1" i="1" dirty="0"/>
              <a:t>if everybody prepaid after month 1</a:t>
            </a:r>
            <a:r>
              <a:rPr lang="en-US" sz="2400" dirty="0"/>
              <a:t>, you </a:t>
            </a:r>
            <a:r>
              <a:rPr lang="en-US" sz="2400" b="1" i="1" dirty="0"/>
              <a:t>would only earn the interest due for that month</a:t>
            </a:r>
            <a:r>
              <a:rPr lang="en-US" sz="2400" dirty="0"/>
              <a:t>.	</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15</a:t>
            </a:fld>
            <a:endParaRPr lang="en-US"/>
          </a:p>
        </p:txBody>
      </p:sp>
    </p:spTree>
    <p:extLst>
      <p:ext uri="{BB962C8B-B14F-4D97-AF65-F5344CB8AC3E}">
        <p14:creationId xmlns:p14="http://schemas.microsoft.com/office/powerpoint/2010/main" val="985203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3000" b="1" dirty="0"/>
              <a:t>IO holder …</a:t>
            </a:r>
          </a:p>
          <a:p>
            <a:pPr marL="854075" lvl="1" indent="-396875">
              <a:defRPr/>
            </a:pPr>
            <a:r>
              <a:rPr lang="en-US" sz="2400" dirty="0"/>
              <a:t>If everybody prepaid after month 1, the total cash flow from the IO investment would be: $8,333.33.</a:t>
            </a:r>
          </a:p>
          <a:p>
            <a:pPr marL="854075" lvl="1" indent="-396875" algn="ctr">
              <a:buNone/>
              <a:defRPr/>
            </a:pPr>
            <a:r>
              <a:rPr lang="en-US" sz="2400" dirty="0"/>
              <a:t>1,000,000*0.10/12 = $8,333.33</a:t>
            </a:r>
          </a:p>
          <a:p>
            <a:pPr marL="854075" lvl="1" indent="-396875">
              <a:defRPr/>
            </a:pPr>
            <a:r>
              <a:rPr lang="en-US" sz="2400" dirty="0"/>
              <a:t>Clearly the IO investor would prefer for there to be very few prepayments.</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16</a:t>
            </a:fld>
            <a:endParaRPr lang="en-US"/>
          </a:p>
        </p:txBody>
      </p:sp>
    </p:spTree>
    <p:extLst>
      <p:ext uri="{BB962C8B-B14F-4D97-AF65-F5344CB8AC3E}">
        <p14:creationId xmlns:p14="http://schemas.microsoft.com/office/powerpoint/2010/main" val="7363085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normAutofit/>
          </a:bodyPr>
          <a:lstStyle/>
          <a:p>
            <a:pPr>
              <a:defRPr/>
            </a:pPr>
            <a:r>
              <a:rPr lang="en-US" sz="2800" dirty="0"/>
              <a:t>Contrasting the risk profile of the IO and PO investments.</a:t>
            </a:r>
          </a:p>
          <a:p>
            <a:pPr>
              <a:defRPr/>
            </a:pPr>
            <a:r>
              <a:rPr lang="en-US" sz="2800" b="1" dirty="0"/>
              <a:t>PO Investor:</a:t>
            </a:r>
          </a:p>
          <a:p>
            <a:pPr marL="796925" lvl="1" indent="-339725">
              <a:defRPr/>
            </a:pPr>
            <a:r>
              <a:rPr lang="en-US" sz="2400" dirty="0"/>
              <a:t>Wants to recover principal as quickly as possible, so </a:t>
            </a:r>
            <a:r>
              <a:rPr lang="en-US" sz="2400" b="1" i="1" dirty="0"/>
              <a:t>loves prepayment</a:t>
            </a:r>
            <a:r>
              <a:rPr lang="en-US" sz="2400" dirty="0"/>
              <a:t>, </a:t>
            </a:r>
            <a:r>
              <a:rPr lang="en-US" sz="2400" b="1" i="1" dirty="0"/>
              <a:t>loathes extension</a:t>
            </a:r>
            <a:r>
              <a:rPr lang="en-US" sz="2400" dirty="0"/>
              <a:t>. </a:t>
            </a:r>
          </a:p>
          <a:p>
            <a:pPr marL="796925" lvl="1" indent="-339725">
              <a:defRPr/>
            </a:pPr>
            <a:r>
              <a:rPr lang="en-US" sz="2400" dirty="0"/>
              <a:t>prepayments increase when interest rates fall; you </a:t>
            </a:r>
            <a:r>
              <a:rPr lang="en-US" sz="2400" b="1" i="1" dirty="0"/>
              <a:t>buy a PO when you expect rates to fall</a:t>
            </a:r>
            <a:r>
              <a:rPr lang="en-US" sz="2400" dirty="0"/>
              <a:t>. </a:t>
            </a:r>
          </a:p>
          <a:p>
            <a:pPr marL="796925" lvl="1" indent="-339725">
              <a:defRPr/>
            </a:pPr>
            <a:r>
              <a:rPr lang="en-US" sz="2400" dirty="0"/>
              <a:t>PO investor </a:t>
            </a:r>
            <a:r>
              <a:rPr lang="en-US" sz="2400" b="1" i="1" dirty="0"/>
              <a:t>bears the risk that rates will rise</a:t>
            </a:r>
            <a:r>
              <a:rPr lang="en-US" sz="2400" dirty="0"/>
              <a:t>. It is this risk that the market is paying you to bear.</a:t>
            </a:r>
          </a:p>
          <a:p>
            <a:pPr marL="0" indent="0">
              <a:buNone/>
            </a:pP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17</a:t>
            </a:fld>
            <a:endParaRPr lang="en-US"/>
          </a:p>
        </p:txBody>
      </p:sp>
    </p:spTree>
    <p:extLst>
      <p:ext uri="{BB962C8B-B14F-4D97-AF65-F5344CB8AC3E}">
        <p14:creationId xmlns:p14="http://schemas.microsoft.com/office/powerpoint/2010/main" val="1922464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3000" dirty="0"/>
              <a:t>Contrasting the risk-profiles of IO and PO investments:</a:t>
            </a:r>
          </a:p>
          <a:p>
            <a:pPr>
              <a:spcBef>
                <a:spcPts val="1800"/>
              </a:spcBef>
              <a:defRPr/>
            </a:pPr>
            <a:r>
              <a:rPr lang="en-US" sz="3000" b="1" dirty="0"/>
              <a:t>IO Investor: </a:t>
            </a:r>
          </a:p>
          <a:p>
            <a:pPr marL="796925" lvl="1" indent="-339725">
              <a:defRPr/>
            </a:pPr>
            <a:r>
              <a:rPr lang="en-US" sz="2500" dirty="0"/>
              <a:t>Is </a:t>
            </a:r>
            <a:r>
              <a:rPr lang="en-US" sz="2500" b="1" i="1" dirty="0"/>
              <a:t>devastated by prepayments</a:t>
            </a:r>
            <a:r>
              <a:rPr lang="en-US" sz="2500" dirty="0"/>
              <a:t>. Wants borrowers to hold onto their loans for as long as they possibly can. </a:t>
            </a:r>
          </a:p>
          <a:p>
            <a:pPr marL="796925" lvl="1" indent="-339725">
              <a:defRPr/>
            </a:pPr>
            <a:r>
              <a:rPr lang="en-US" sz="2500" dirty="0"/>
              <a:t>A decline in interest rates will trigger a devastating wave of refinancing, destroying the value of the IO. </a:t>
            </a:r>
          </a:p>
          <a:p>
            <a:pPr marL="796925" lvl="1" indent="-339725">
              <a:defRPr/>
            </a:pPr>
            <a:r>
              <a:rPr lang="en-US" sz="2500" dirty="0"/>
              <a:t>IO investor </a:t>
            </a:r>
            <a:r>
              <a:rPr lang="en-US" sz="2500" b="1" i="1" dirty="0"/>
              <a:t>bears the risk that rates will fall</a:t>
            </a:r>
            <a:r>
              <a:rPr lang="en-US" sz="2500" dirty="0"/>
              <a:t>, and it is this risk that the market is paying you to bear.</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18</a:t>
            </a:fld>
            <a:endParaRPr lang="en-US"/>
          </a:p>
        </p:txBody>
      </p:sp>
    </p:spTree>
    <p:extLst>
      <p:ext uri="{BB962C8B-B14F-4D97-AF65-F5344CB8AC3E}">
        <p14:creationId xmlns:p14="http://schemas.microsoft.com/office/powerpoint/2010/main" val="2429378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2600" dirty="0"/>
              <a:t>Intuitively, then, you can tell something about how IOs and POs will react to interest rate changes:</a:t>
            </a:r>
          </a:p>
          <a:p>
            <a:pPr marL="854075" lvl="1" indent="-336550">
              <a:defRPr/>
            </a:pPr>
            <a:r>
              <a:rPr lang="en-US" sz="2400" b="1" i="1" dirty="0"/>
              <a:t>IOs</a:t>
            </a:r>
            <a:r>
              <a:rPr lang="en-US" sz="2400" dirty="0"/>
              <a:t> will tend to </a:t>
            </a:r>
            <a:r>
              <a:rPr lang="en-US" sz="2400" b="1" i="1" dirty="0"/>
              <a:t>decline in value when interest rates fall</a:t>
            </a:r>
            <a:r>
              <a:rPr lang="en-US" sz="2400" dirty="0"/>
              <a:t>, and increase, or at least hold their value, when they rise. </a:t>
            </a:r>
          </a:p>
          <a:p>
            <a:pPr marL="854075" lvl="1" indent="-336550">
              <a:defRPr/>
            </a:pPr>
            <a:r>
              <a:rPr lang="en-US" sz="2400" b="1" i="1" dirty="0"/>
              <a:t>POs</a:t>
            </a:r>
            <a:r>
              <a:rPr lang="en-US" sz="2400" dirty="0"/>
              <a:t> will tend to </a:t>
            </a:r>
            <a:r>
              <a:rPr lang="en-US" sz="2400" b="1" i="1" dirty="0"/>
              <a:t>increase in value when interest rates </a:t>
            </a:r>
            <a:r>
              <a:rPr lang="en-US" sz="2400" dirty="0"/>
              <a:t>fall and decrease in value when rates rise.</a:t>
            </a:r>
          </a:p>
          <a:p>
            <a:pPr>
              <a:defRPr/>
            </a:pPr>
            <a:r>
              <a:rPr lang="en-US" sz="2600" dirty="0"/>
              <a:t>The pricing of the strips and the </a:t>
            </a:r>
            <a:r>
              <a:rPr lang="en-US" sz="2600" dirty="0" smtClean="0"/>
              <a:t>MPT </a:t>
            </a:r>
            <a:r>
              <a:rPr lang="en-US" sz="2600" dirty="0"/>
              <a:t>using a dynamic repayment model and assuming a return spread of 200 bps for both the IO and PO pieces will look like this.</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4255743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FR" sz="4000" dirty="0" smtClean="0"/>
              <a:t>Topics</a:t>
            </a:r>
            <a:endParaRPr lang="fr-FR" sz="4000" dirty="0"/>
          </a:p>
        </p:txBody>
      </p:sp>
      <p:sp>
        <p:nvSpPr>
          <p:cNvPr id="5" name="Content Placeholder 4"/>
          <p:cNvSpPr>
            <a:spLocks noGrp="1"/>
          </p:cNvSpPr>
          <p:nvPr>
            <p:ph idx="1"/>
          </p:nvPr>
        </p:nvSpPr>
        <p:spPr/>
        <p:txBody>
          <a:bodyPr>
            <a:normAutofit/>
          </a:bodyPr>
          <a:lstStyle/>
          <a:p>
            <a:r>
              <a:rPr lang="en-US" sz="2800" dirty="0"/>
              <a:t>Mortgage derivatives</a:t>
            </a:r>
          </a:p>
          <a:p>
            <a:r>
              <a:rPr lang="en-US" sz="2800" dirty="0"/>
              <a:t>Interest Only / Principal Only Structure</a:t>
            </a:r>
          </a:p>
          <a:p>
            <a:r>
              <a:rPr lang="en-US" sz="2800" dirty="0"/>
              <a:t>Collateralized Mortgage Obligations</a:t>
            </a:r>
          </a:p>
          <a:p>
            <a:r>
              <a:rPr lang="en-US" sz="2800" dirty="0"/>
              <a:t>Alternative CMO Structures</a:t>
            </a:r>
          </a:p>
          <a:p>
            <a:endParaRPr lang="fr-FR" sz="2800" dirty="0"/>
          </a:p>
        </p:txBody>
      </p:sp>
      <p:sp>
        <p:nvSpPr>
          <p:cNvPr id="2" name="Slide Number Placeholder 1"/>
          <p:cNvSpPr>
            <a:spLocks noGrp="1"/>
          </p:cNvSpPr>
          <p:nvPr>
            <p:ph type="sldNum" sz="quarter" idx="12"/>
          </p:nvPr>
        </p:nvSpPr>
        <p:spPr/>
        <p:txBody>
          <a:bodyPr/>
          <a:lstStyle/>
          <a:p>
            <a:fld id="{9860EDB8-5305-433F-BE41-D7A86D811DB3}" type="slidenum">
              <a:rPr lang="en-US" smtClean="0"/>
              <a:t>2</a:t>
            </a:fld>
            <a:endParaRPr lang="en-US"/>
          </a:p>
        </p:txBody>
      </p:sp>
    </p:spTree>
    <p:extLst>
      <p:ext uri="{BB962C8B-B14F-4D97-AF65-F5344CB8AC3E}">
        <p14:creationId xmlns:p14="http://schemas.microsoft.com/office/powerpoint/2010/main" val="45720710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4" name="Slide Number Placeholder 3"/>
          <p:cNvSpPr>
            <a:spLocks noGrp="1"/>
          </p:cNvSpPr>
          <p:nvPr>
            <p:ph type="sldNum" sz="quarter" idx="12"/>
          </p:nvPr>
        </p:nvSpPr>
        <p:spPr/>
        <p:txBody>
          <a:bodyPr/>
          <a:lstStyle/>
          <a:p>
            <a:fld id="{9860EDB8-5305-433F-BE41-D7A86D811DB3}" type="slidenum">
              <a:rPr lang="en-US" smtClean="0"/>
              <a:t>20</a:t>
            </a:fld>
            <a:endParaRPr lang="en-US"/>
          </a:p>
        </p:txBody>
      </p:sp>
      <p:grpSp>
        <p:nvGrpSpPr>
          <p:cNvPr id="5" name="Group 4"/>
          <p:cNvGrpSpPr/>
          <p:nvPr/>
        </p:nvGrpSpPr>
        <p:grpSpPr>
          <a:xfrm>
            <a:off x="2748516" y="1728126"/>
            <a:ext cx="6705600" cy="4504239"/>
            <a:chOff x="2737749" y="1658573"/>
            <a:chExt cx="6705600" cy="4504239"/>
          </a:xfrm>
        </p:grpSpPr>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7749" y="2124212"/>
              <a:ext cx="6705600" cy="4038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3794125" y="2875314"/>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dirty="0"/>
            </a:p>
          </p:txBody>
        </p:sp>
        <p:sp>
          <p:nvSpPr>
            <p:cNvPr id="8" name="TextBox 7"/>
            <p:cNvSpPr txBox="1"/>
            <p:nvPr/>
          </p:nvSpPr>
          <p:spPr>
            <a:xfrm>
              <a:off x="3086907" y="1658573"/>
              <a:ext cx="6018186" cy="400110"/>
            </a:xfrm>
            <a:prstGeom prst="rect">
              <a:avLst/>
            </a:prstGeom>
            <a:noFill/>
          </p:spPr>
          <p:txBody>
            <a:bodyPr wrap="none" rtlCol="0">
              <a:spAutoFit/>
            </a:bodyPr>
            <a:lstStyle/>
            <a:p>
              <a:r>
                <a:rPr lang="en-US" sz="2000" dirty="0"/>
                <a:t>Pricing of IO, PO, and MPT using a Dynamic Model</a:t>
              </a:r>
              <a:endParaRPr lang="fr-FR" sz="2000" dirty="0"/>
            </a:p>
          </p:txBody>
        </p:sp>
      </p:grpSp>
    </p:spTree>
    <p:extLst>
      <p:ext uri="{BB962C8B-B14F-4D97-AF65-F5344CB8AC3E}">
        <p14:creationId xmlns:p14="http://schemas.microsoft.com/office/powerpoint/2010/main" val="310174444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normAutofit/>
          </a:bodyPr>
          <a:lstStyle/>
          <a:p>
            <a:pPr>
              <a:defRPr/>
            </a:pPr>
            <a:r>
              <a:rPr lang="en-US" sz="2800" dirty="0"/>
              <a:t>There are several points you want to take away from this chart.</a:t>
            </a:r>
          </a:p>
          <a:p>
            <a:pPr lvl="1">
              <a:defRPr/>
            </a:pPr>
            <a:r>
              <a:rPr lang="en-US" sz="2600" dirty="0"/>
              <a:t>The </a:t>
            </a:r>
            <a:r>
              <a:rPr lang="en-US" sz="2600" b="1" i="1" dirty="0"/>
              <a:t>IO is generally less valuable than the PO </a:t>
            </a:r>
            <a:r>
              <a:rPr lang="en-US" sz="2600" dirty="0"/>
              <a:t>– holding the required </a:t>
            </a:r>
            <a:r>
              <a:rPr lang="en-US" sz="2600" dirty="0" smtClean="0"/>
              <a:t>return the </a:t>
            </a:r>
            <a:r>
              <a:rPr lang="en-US" sz="2600" dirty="0"/>
              <a:t>same.</a:t>
            </a:r>
          </a:p>
          <a:p>
            <a:pPr lvl="1">
              <a:defRPr/>
            </a:pPr>
            <a:r>
              <a:rPr lang="en-US" sz="2600" dirty="0"/>
              <a:t>The </a:t>
            </a:r>
            <a:r>
              <a:rPr lang="en-US" sz="2600" b="1" i="1" dirty="0"/>
              <a:t>PO has a relatively symmetric distribution of prices</a:t>
            </a:r>
            <a:r>
              <a:rPr lang="en-US" sz="2600" dirty="0"/>
              <a:t>, much more so than either the MBS or the IO.</a:t>
            </a:r>
          </a:p>
          <a:p>
            <a:pPr lvl="1">
              <a:defRPr/>
            </a:pPr>
            <a:r>
              <a:rPr lang="en-US" sz="2600" dirty="0"/>
              <a:t>The </a:t>
            </a:r>
            <a:r>
              <a:rPr lang="en-US" sz="2600" b="1" i="1" dirty="0"/>
              <a:t>IO is highly asymmetric </a:t>
            </a:r>
            <a:r>
              <a:rPr lang="en-US" sz="2600" dirty="0"/>
              <a:t>in its distribution. </a:t>
            </a:r>
          </a:p>
          <a:p>
            <a:pPr lvl="2">
              <a:defRPr/>
            </a:pPr>
            <a:r>
              <a:rPr lang="en-US" sz="2400" dirty="0"/>
              <a:t>We can clearly see in this how the </a:t>
            </a:r>
            <a:r>
              <a:rPr lang="en-US" sz="2400" b="1" i="1" dirty="0"/>
              <a:t>prepayment function is radically affecting the IO </a:t>
            </a:r>
            <a:r>
              <a:rPr lang="en-US" sz="2400" b="1" i="1" dirty="0" smtClean="0"/>
              <a:t>value</a:t>
            </a:r>
            <a:r>
              <a:rPr lang="en-US" sz="2400" dirty="0" smtClean="0"/>
              <a:t>.</a:t>
            </a:r>
            <a:endParaRPr lang="en-US" sz="2400" dirty="0"/>
          </a:p>
          <a:p>
            <a:pPr marL="0" indent="0">
              <a:buNone/>
            </a:pP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21</a:t>
            </a:fld>
            <a:endParaRPr lang="en-US"/>
          </a:p>
        </p:txBody>
      </p:sp>
    </p:spTree>
    <p:extLst>
      <p:ext uri="{BB962C8B-B14F-4D97-AF65-F5344CB8AC3E}">
        <p14:creationId xmlns:p14="http://schemas.microsoft.com/office/powerpoint/2010/main" val="16118194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a:t>
            </a:r>
            <a:r>
              <a:rPr lang="en-US" dirty="0" smtClean="0"/>
              <a:t>POs</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22</a:t>
            </a:fld>
            <a:endParaRPr lang="en-US"/>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967" y="2232211"/>
            <a:ext cx="6972300" cy="415897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119103" y="1746315"/>
            <a:ext cx="5720027" cy="400110"/>
          </a:xfrm>
          <a:prstGeom prst="rect">
            <a:avLst/>
          </a:prstGeom>
          <a:noFill/>
        </p:spPr>
        <p:txBody>
          <a:bodyPr wrap="none" rtlCol="0">
            <a:spAutoFit/>
          </a:bodyPr>
          <a:lstStyle/>
          <a:p>
            <a:r>
              <a:rPr lang="en-US" sz="2000" dirty="0" smtClean="0"/>
              <a:t>Effect of Interest Rates on IO</a:t>
            </a:r>
            <a:r>
              <a:rPr lang="en-US" sz="2000" dirty="0"/>
              <a:t>, PO, and MPT </a:t>
            </a:r>
            <a:r>
              <a:rPr lang="en-US" sz="2000" dirty="0" smtClean="0"/>
              <a:t>Prices</a:t>
            </a:r>
            <a:endParaRPr lang="fr-FR" sz="2000" dirty="0"/>
          </a:p>
        </p:txBody>
      </p:sp>
    </p:spTree>
    <p:extLst>
      <p:ext uri="{BB962C8B-B14F-4D97-AF65-F5344CB8AC3E}">
        <p14:creationId xmlns:p14="http://schemas.microsoft.com/office/powerpoint/2010/main" val="16433832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2800" dirty="0"/>
              <a:t>Clearly we can see that we </a:t>
            </a:r>
            <a:r>
              <a:rPr lang="en-US" sz="2800" b="1" i="1" dirty="0"/>
              <a:t>have segregated </a:t>
            </a:r>
            <a:r>
              <a:rPr lang="en-US" sz="2800" dirty="0"/>
              <a:t>out the </a:t>
            </a:r>
            <a:r>
              <a:rPr lang="en-US" sz="2800" b="1" i="1" dirty="0"/>
              <a:t>prepayment and extension risks</a:t>
            </a:r>
            <a:r>
              <a:rPr lang="en-US" sz="2800" dirty="0"/>
              <a:t>.</a:t>
            </a:r>
          </a:p>
          <a:p>
            <a:pPr marL="808038" lvl="1" indent="-296863">
              <a:defRPr/>
            </a:pPr>
            <a:r>
              <a:rPr lang="en-US" sz="2600" dirty="0"/>
              <a:t>A person that was </a:t>
            </a:r>
            <a:r>
              <a:rPr lang="en-US" sz="2600" b="1" i="1" dirty="0"/>
              <a:t>convinced that rates were going to go down</a:t>
            </a:r>
            <a:r>
              <a:rPr lang="en-US" sz="2600" dirty="0"/>
              <a:t> (or that wanted to hedge against that risk) would </a:t>
            </a:r>
            <a:r>
              <a:rPr lang="en-US" sz="2600" b="1" i="1" dirty="0"/>
              <a:t>buy the PO</a:t>
            </a:r>
            <a:r>
              <a:rPr lang="en-US" sz="2600" dirty="0"/>
              <a:t>.</a:t>
            </a:r>
          </a:p>
          <a:p>
            <a:pPr marL="808038" lvl="1" indent="-296863">
              <a:defRPr/>
            </a:pPr>
            <a:r>
              <a:rPr lang="en-US" sz="2600" dirty="0"/>
              <a:t>A person that was </a:t>
            </a:r>
            <a:r>
              <a:rPr lang="en-US" sz="2600" b="1" i="1" dirty="0"/>
              <a:t>convinced that rates were going to go up</a:t>
            </a:r>
            <a:r>
              <a:rPr lang="en-US" sz="2600" dirty="0"/>
              <a:t> (or that wanted to hedge against that risk) would </a:t>
            </a:r>
            <a:r>
              <a:rPr lang="en-US" sz="2600" b="1" i="1" dirty="0"/>
              <a:t>buy the IO</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23</a:t>
            </a:fld>
            <a:endParaRPr lang="en-US"/>
          </a:p>
        </p:txBody>
      </p:sp>
    </p:spTree>
    <p:extLst>
      <p:ext uri="{BB962C8B-B14F-4D97-AF65-F5344CB8AC3E}">
        <p14:creationId xmlns:p14="http://schemas.microsoft.com/office/powerpoint/2010/main" val="446767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3000" dirty="0"/>
              <a:t>So we can see that just by a simple reconfiguration of the cash flows already contained within the </a:t>
            </a:r>
            <a:r>
              <a:rPr lang="en-US" sz="3000" dirty="0" smtClean="0"/>
              <a:t>MBS into IO and PO, </a:t>
            </a:r>
            <a:r>
              <a:rPr lang="en-US" sz="3000" dirty="0"/>
              <a:t>we are able to radically reallocate risk.</a:t>
            </a:r>
          </a:p>
          <a:p>
            <a:pPr>
              <a:spcBef>
                <a:spcPts val="1800"/>
              </a:spcBef>
              <a:defRPr/>
            </a:pPr>
            <a:r>
              <a:rPr lang="en-US" sz="3000" dirty="0"/>
              <a:t>Note that </a:t>
            </a:r>
            <a:r>
              <a:rPr lang="en-US" sz="3000" b="1" i="1" dirty="0"/>
              <a:t>this is a real economic service</a:t>
            </a:r>
            <a:r>
              <a:rPr lang="en-US" sz="3000" dirty="0"/>
              <a:t> – it is not just paper pushing.</a:t>
            </a:r>
          </a:p>
          <a:p>
            <a:pPr marL="914400" lvl="1" indent="-346075">
              <a:defRPr/>
            </a:pPr>
            <a:r>
              <a:rPr lang="en-US" sz="2400" dirty="0"/>
              <a:t>An investor can select which risk, prepayment or extension, that they want to bear, and not bear the other risk.</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24</a:t>
            </a:fld>
            <a:endParaRPr lang="en-US"/>
          </a:p>
        </p:txBody>
      </p:sp>
    </p:spTree>
    <p:extLst>
      <p:ext uri="{BB962C8B-B14F-4D97-AF65-F5344CB8AC3E}">
        <p14:creationId xmlns:p14="http://schemas.microsoft.com/office/powerpoint/2010/main" val="217054930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normAutofit/>
          </a:bodyPr>
          <a:lstStyle/>
          <a:p>
            <a:pPr marL="288925" indent="-288925">
              <a:defRPr/>
            </a:pPr>
            <a:r>
              <a:rPr lang="en-US" sz="2600" dirty="0"/>
              <a:t>The </a:t>
            </a:r>
            <a:r>
              <a:rPr lang="en-US" sz="2600" b="1" i="1" dirty="0"/>
              <a:t>market is served </a:t>
            </a:r>
            <a:r>
              <a:rPr lang="en-US" sz="2600" dirty="0"/>
              <a:t>because this structure allows a </a:t>
            </a:r>
            <a:r>
              <a:rPr lang="en-US" sz="2600" b="1" i="1" dirty="0"/>
              <a:t>more precise allocation of risk </a:t>
            </a:r>
            <a:r>
              <a:rPr lang="en-US" sz="2600" dirty="0"/>
              <a:t>– which is the only reason a financial market exists.</a:t>
            </a:r>
          </a:p>
          <a:p>
            <a:pPr marL="288925" indent="-288925">
              <a:defRPr/>
            </a:pPr>
            <a:r>
              <a:rPr lang="en-US" sz="2600" dirty="0"/>
              <a:t>This makes mortgage securities palatable to investors that would otherwise never be willing to invest in them.</a:t>
            </a:r>
          </a:p>
          <a:p>
            <a:pPr marL="288925" indent="-288925">
              <a:defRPr/>
            </a:pPr>
            <a:r>
              <a:rPr lang="en-US" sz="2600" dirty="0"/>
              <a:t>This </a:t>
            </a:r>
            <a:r>
              <a:rPr lang="en-US" sz="2600" b="1" i="1" dirty="0"/>
              <a:t>expands the universe of </a:t>
            </a:r>
            <a:r>
              <a:rPr lang="en-US" sz="2600" dirty="0"/>
              <a:t>mortgage </a:t>
            </a:r>
            <a:r>
              <a:rPr lang="en-US" sz="2600" b="1" i="1" dirty="0"/>
              <a:t>investors</a:t>
            </a:r>
            <a:r>
              <a:rPr lang="en-US" sz="2600" dirty="0"/>
              <a:t>.</a:t>
            </a:r>
          </a:p>
          <a:p>
            <a:pPr marL="288925" indent="-288925">
              <a:defRPr/>
            </a:pPr>
            <a:r>
              <a:rPr lang="en-US" sz="2600" dirty="0"/>
              <a:t>This </a:t>
            </a:r>
            <a:r>
              <a:rPr lang="en-US" sz="2600" b="1" i="1" dirty="0"/>
              <a:t>helps homebuyers </a:t>
            </a:r>
            <a:r>
              <a:rPr lang="en-US" sz="2600" dirty="0"/>
              <a:t>because now there is now a much larger group of people that are willing to lend (indirectly) in the housing market. This </a:t>
            </a:r>
            <a:r>
              <a:rPr lang="en-US" sz="2600" b="1" i="1" dirty="0"/>
              <a:t>lowers mortgage contract rates!</a:t>
            </a:r>
          </a:p>
          <a:p>
            <a:pPr marL="0" indent="0">
              <a:buNone/>
            </a:pP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25</a:t>
            </a:fld>
            <a:endParaRPr lang="en-US"/>
          </a:p>
        </p:txBody>
      </p:sp>
    </p:spTree>
    <p:extLst>
      <p:ext uri="{BB962C8B-B14F-4D97-AF65-F5344CB8AC3E}">
        <p14:creationId xmlns:p14="http://schemas.microsoft.com/office/powerpoint/2010/main" val="28562783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IOs and POs</a:t>
            </a:r>
          </a:p>
        </p:txBody>
      </p:sp>
      <p:sp>
        <p:nvSpPr>
          <p:cNvPr id="3" name="Content Placeholder 2"/>
          <p:cNvSpPr>
            <a:spLocks noGrp="1"/>
          </p:cNvSpPr>
          <p:nvPr>
            <p:ph idx="1"/>
          </p:nvPr>
        </p:nvSpPr>
        <p:spPr/>
        <p:txBody>
          <a:bodyPr/>
          <a:lstStyle/>
          <a:p>
            <a:pPr>
              <a:defRPr/>
            </a:pPr>
            <a:r>
              <a:rPr lang="en-US" sz="2800" dirty="0"/>
              <a:t>A couple of important notes.</a:t>
            </a:r>
          </a:p>
          <a:p>
            <a:pPr lvl="1">
              <a:defRPr/>
            </a:pPr>
            <a:r>
              <a:rPr lang="en-US" sz="2400" dirty="0"/>
              <a:t>Fannie, Freddie, and </a:t>
            </a:r>
            <a:r>
              <a:rPr lang="en-US" sz="2400" dirty="0" err="1"/>
              <a:t>Ginnie</a:t>
            </a:r>
            <a:r>
              <a:rPr lang="en-US" sz="2400" dirty="0"/>
              <a:t> do not issue IO and PO combinations directly. An investment bank will buy the MBS (MPT) in the secondary market, and then create the IO-PO on their own. The investment bank then  sells the IO and PO bonds to investors.</a:t>
            </a:r>
          </a:p>
          <a:p>
            <a:pPr lvl="1">
              <a:defRPr/>
            </a:pPr>
            <a:r>
              <a:rPr lang="en-US" sz="2400" dirty="0"/>
              <a:t>Note that the investment bank hopes that when they sell the IO and PO separately that it will total to more than the cost to buy the MPT.</a:t>
            </a:r>
          </a:p>
          <a:p>
            <a:pPr lvl="1">
              <a:defRPr/>
            </a:pPr>
            <a:r>
              <a:rPr lang="en-US" sz="2400" dirty="0"/>
              <a:t>In our example, we kept the return spread for the IO and the PO the same. In reality the IO is considered much riskier so it will have a higher required return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26</a:t>
            </a:fld>
            <a:endParaRPr lang="en-US"/>
          </a:p>
        </p:txBody>
      </p:sp>
    </p:spTree>
    <p:extLst>
      <p:ext uri="{BB962C8B-B14F-4D97-AF65-F5344CB8AC3E}">
        <p14:creationId xmlns:p14="http://schemas.microsoft.com/office/powerpoint/2010/main" val="37324117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Obligations</a:t>
            </a:r>
          </a:p>
        </p:txBody>
      </p:sp>
      <p:sp>
        <p:nvSpPr>
          <p:cNvPr id="3" name="Content Placeholder 2"/>
          <p:cNvSpPr>
            <a:spLocks noGrp="1"/>
          </p:cNvSpPr>
          <p:nvPr>
            <p:ph idx="1"/>
          </p:nvPr>
        </p:nvSpPr>
        <p:spPr/>
        <p:txBody>
          <a:bodyPr>
            <a:normAutofit/>
          </a:bodyPr>
          <a:lstStyle/>
          <a:p>
            <a:pPr>
              <a:spcBef>
                <a:spcPts val="1200"/>
              </a:spcBef>
              <a:defRPr/>
            </a:pPr>
            <a:r>
              <a:rPr lang="en-US" sz="2800" dirty="0"/>
              <a:t>The IO and PO combination is a straightforward method for separating prepayment and extension risk that are embedded in a mortgage, but they are not the only way.</a:t>
            </a:r>
          </a:p>
          <a:p>
            <a:pPr>
              <a:spcBef>
                <a:spcPts val="1200"/>
              </a:spcBef>
              <a:defRPr/>
            </a:pPr>
            <a:r>
              <a:rPr lang="en-US" sz="2800" dirty="0"/>
              <a:t>In the middle to late 1980s, a number of securities dealers began to develop a type of security known as a Collateralized Mortgage Obligation, more commonly referred to by the acronym CMO, that use a different structure to allocate mortgage risks.</a:t>
            </a:r>
          </a:p>
          <a:p>
            <a:pPr marL="0" indent="0">
              <a:spcBef>
                <a:spcPts val="1200"/>
              </a:spcBef>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27</a:t>
            </a:fld>
            <a:endParaRPr lang="en-US"/>
          </a:p>
        </p:txBody>
      </p:sp>
    </p:spTree>
    <p:extLst>
      <p:ext uri="{BB962C8B-B14F-4D97-AF65-F5344CB8AC3E}">
        <p14:creationId xmlns:p14="http://schemas.microsoft.com/office/powerpoint/2010/main" val="278000336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a:xfrm>
            <a:off x="843517" y="1836256"/>
            <a:ext cx="10515599" cy="4406741"/>
          </a:xfrm>
        </p:spPr>
        <p:txBody>
          <a:bodyPr/>
          <a:lstStyle/>
          <a:p>
            <a:pPr>
              <a:defRPr/>
            </a:pPr>
            <a:r>
              <a:rPr lang="en-US" sz="2800" dirty="0"/>
              <a:t>CMOs separate out the prepayment and extension risks in a very different manner from an IO and PO structure. </a:t>
            </a:r>
          </a:p>
          <a:p>
            <a:pPr marL="808038" lvl="1" indent="-350838">
              <a:spcBef>
                <a:spcPts val="1200"/>
              </a:spcBef>
              <a:defRPr/>
            </a:pPr>
            <a:r>
              <a:rPr lang="en-US" sz="2600" dirty="0"/>
              <a:t>They do it by assigning </a:t>
            </a:r>
            <a:r>
              <a:rPr lang="en-US" sz="2600" b="1" i="1" dirty="0"/>
              <a:t>different priority of principal payments</a:t>
            </a:r>
            <a:r>
              <a:rPr lang="en-US" sz="2600" dirty="0"/>
              <a:t> to different investors.</a:t>
            </a:r>
          </a:p>
          <a:p>
            <a:pPr marL="1196975" lvl="2" indent="-282575">
              <a:defRPr/>
            </a:pPr>
            <a:r>
              <a:rPr lang="en-US" sz="2400" dirty="0"/>
              <a:t>This not only allows one to separate prepayment and extension risk, but also allows one to develop some other very innovative uses for mortgages. </a:t>
            </a:r>
          </a:p>
          <a:p>
            <a:pPr marL="808038" lvl="1" indent="-350838">
              <a:spcBef>
                <a:spcPts val="1200"/>
              </a:spcBef>
              <a:defRPr/>
            </a:pPr>
            <a:r>
              <a:rPr lang="en-US" sz="2600" dirty="0"/>
              <a:t>Generally </a:t>
            </a:r>
            <a:r>
              <a:rPr lang="en-US" sz="2600" b="1" dirty="0"/>
              <a:t>CMOs are more flexible than are IOs and </a:t>
            </a:r>
            <a:r>
              <a:rPr lang="en-US" sz="2600" b="1" dirty="0" err="1"/>
              <a:t>POs</a:t>
            </a:r>
            <a:r>
              <a:rPr lang="en-US" sz="2600" dirty="0" err="1"/>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28</a:t>
            </a:fld>
            <a:endParaRPr lang="en-US"/>
          </a:p>
        </p:txBody>
      </p:sp>
    </p:spTree>
    <p:extLst>
      <p:ext uri="{BB962C8B-B14F-4D97-AF65-F5344CB8AC3E}">
        <p14:creationId xmlns:p14="http://schemas.microsoft.com/office/powerpoint/2010/main" val="419089941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normAutofit/>
          </a:bodyPr>
          <a:lstStyle/>
          <a:p>
            <a:pPr>
              <a:lnSpc>
                <a:spcPct val="90000"/>
              </a:lnSpc>
              <a:defRPr/>
            </a:pPr>
            <a:r>
              <a:rPr lang="en-US" sz="2700" dirty="0"/>
              <a:t>The basic idea behind a CMO is that we </a:t>
            </a:r>
            <a:r>
              <a:rPr lang="en-US" sz="2700" b="1" dirty="0"/>
              <a:t>prioritize the receipt of principal </a:t>
            </a:r>
            <a:r>
              <a:rPr lang="en-US" sz="2700" dirty="0"/>
              <a:t>among the investors.</a:t>
            </a:r>
          </a:p>
          <a:p>
            <a:pPr>
              <a:lnSpc>
                <a:spcPct val="90000"/>
              </a:lnSpc>
              <a:defRPr/>
            </a:pPr>
            <a:r>
              <a:rPr lang="en-US" sz="2700" dirty="0"/>
              <a:t>The CMO is formed by a securities dealer purchasing MBS </a:t>
            </a:r>
            <a:r>
              <a:rPr lang="en-US" sz="2700" dirty="0" smtClean="0"/>
              <a:t>(MPT) securities </a:t>
            </a:r>
            <a:r>
              <a:rPr lang="en-US" sz="2700" dirty="0"/>
              <a:t>either directly from the issuer or on the open market.</a:t>
            </a:r>
          </a:p>
          <a:p>
            <a:pPr>
              <a:lnSpc>
                <a:spcPct val="90000"/>
              </a:lnSpc>
              <a:defRPr/>
            </a:pPr>
            <a:r>
              <a:rPr lang="en-US" sz="2700" dirty="0"/>
              <a:t>The dealer then </a:t>
            </a:r>
            <a:r>
              <a:rPr lang="en-US" sz="2700" b="1" i="1" dirty="0"/>
              <a:t>creates multiple bonds</a:t>
            </a:r>
            <a:r>
              <a:rPr lang="en-US" sz="2700" dirty="0"/>
              <a:t> (tranches) that they sell to investors. </a:t>
            </a:r>
          </a:p>
          <a:p>
            <a:pPr>
              <a:lnSpc>
                <a:spcPct val="90000"/>
              </a:lnSpc>
              <a:defRPr/>
            </a:pPr>
            <a:r>
              <a:rPr lang="en-US" sz="2700" dirty="0"/>
              <a:t>The </a:t>
            </a:r>
            <a:r>
              <a:rPr lang="en-US" sz="2700" b="1" i="1" dirty="0"/>
              <a:t>“senior” tranches receive all of the principal </a:t>
            </a:r>
            <a:r>
              <a:rPr lang="en-US" sz="2700" dirty="0"/>
              <a:t>(including prepayments) </a:t>
            </a:r>
            <a:r>
              <a:rPr lang="en-US" sz="2700" b="1" i="1" dirty="0"/>
              <a:t>first</a:t>
            </a:r>
            <a:r>
              <a:rPr lang="en-US" sz="2700" dirty="0"/>
              <a:t>.</a:t>
            </a:r>
          </a:p>
          <a:p>
            <a:pPr lvl="1">
              <a:lnSpc>
                <a:spcPct val="90000"/>
              </a:lnSpc>
              <a:defRPr/>
            </a:pPr>
            <a:r>
              <a:rPr lang="en-US" sz="2400" dirty="0"/>
              <a:t>Once the most senior tranche is paid off, then (and only then) will the second most senior tranche be paid principal, and so on.</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29</a:t>
            </a:fld>
            <a:endParaRPr lang="en-US"/>
          </a:p>
        </p:txBody>
      </p:sp>
    </p:spTree>
    <p:extLst>
      <p:ext uri="{BB962C8B-B14F-4D97-AF65-F5344CB8AC3E}">
        <p14:creationId xmlns:p14="http://schemas.microsoft.com/office/powerpoint/2010/main" val="3473312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a:defRPr/>
            </a:pPr>
            <a:r>
              <a:rPr lang="en-US" sz="2800" dirty="0" smtClean="0"/>
              <a:t>What </a:t>
            </a:r>
            <a:r>
              <a:rPr lang="en-US" sz="2800" dirty="0"/>
              <a:t>is a derivative security?</a:t>
            </a:r>
          </a:p>
          <a:p>
            <a:pPr marL="863600" lvl="1" indent="-285750">
              <a:defRPr/>
            </a:pPr>
            <a:r>
              <a:rPr lang="en-US" sz="2400" dirty="0"/>
              <a:t>A </a:t>
            </a:r>
            <a:r>
              <a:rPr lang="en-US" sz="2400" b="1" i="1" dirty="0"/>
              <a:t>derivative security </a:t>
            </a:r>
            <a:r>
              <a:rPr lang="en-US" sz="2400" dirty="0"/>
              <a:t>is a security that </a:t>
            </a:r>
            <a:r>
              <a:rPr lang="en-US" sz="2400" b="1" i="1" dirty="0"/>
              <a:t>derives its value from the value of another security</a:t>
            </a:r>
            <a:r>
              <a:rPr lang="en-US" sz="2400" dirty="0"/>
              <a:t>, which is referred to as the underlying security. </a:t>
            </a:r>
          </a:p>
          <a:p>
            <a:pPr marL="863600" lvl="1" indent="-285750">
              <a:defRPr/>
            </a:pPr>
            <a:r>
              <a:rPr lang="en-US" sz="2400" dirty="0"/>
              <a:t>Mortgage derivative securities derive their values from the values of the underlying mortgages.</a:t>
            </a:r>
          </a:p>
          <a:p>
            <a:pPr marL="863600" lvl="1" indent="-285750">
              <a:defRPr/>
            </a:pPr>
            <a:r>
              <a:rPr lang="en-US" sz="2400" dirty="0"/>
              <a:t>MPT and MPTB can be technically viewed as mortgage derivatives. What about MBB</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985435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normAutofit/>
          </a:bodyPr>
          <a:lstStyle/>
          <a:p>
            <a:pPr>
              <a:lnSpc>
                <a:spcPct val="90000"/>
              </a:lnSpc>
              <a:spcBef>
                <a:spcPts val="1200"/>
              </a:spcBef>
              <a:defRPr/>
            </a:pPr>
            <a:r>
              <a:rPr lang="en-US" sz="2800" b="1" i="1" dirty="0"/>
              <a:t>Unlike with the IO-PO combination </a:t>
            </a:r>
            <a:r>
              <a:rPr lang="en-US" sz="2800" dirty="0"/>
              <a:t>(which you can think of as consisting of two tranches, an IO and a PO tranche), </a:t>
            </a:r>
            <a:r>
              <a:rPr lang="en-US" sz="2800" b="1" i="1" dirty="0"/>
              <a:t>CMO tranches generally receive both interest and principal</a:t>
            </a:r>
            <a:r>
              <a:rPr lang="en-US" sz="2800" dirty="0"/>
              <a:t>, although the </a:t>
            </a:r>
            <a:r>
              <a:rPr lang="en-US" sz="2800" b="1" i="1" dirty="0"/>
              <a:t>timing of principal </a:t>
            </a:r>
            <a:r>
              <a:rPr lang="en-US" sz="2800" dirty="0"/>
              <a:t>payments will </a:t>
            </a:r>
            <a:r>
              <a:rPr lang="en-US" sz="2800" b="1" i="1" dirty="0"/>
              <a:t>depend on prepayments and</a:t>
            </a:r>
            <a:r>
              <a:rPr lang="en-US" sz="2800" dirty="0"/>
              <a:t> of course tranche </a:t>
            </a:r>
            <a:r>
              <a:rPr lang="en-US" sz="2800" b="1" i="1" dirty="0"/>
              <a:t>seniority</a:t>
            </a:r>
            <a:r>
              <a:rPr lang="en-US" sz="2800" dirty="0"/>
              <a:t>. </a:t>
            </a:r>
          </a:p>
          <a:p>
            <a:pPr>
              <a:lnSpc>
                <a:spcPct val="90000"/>
              </a:lnSpc>
              <a:spcBef>
                <a:spcPts val="1200"/>
              </a:spcBef>
              <a:defRPr/>
            </a:pPr>
            <a:r>
              <a:rPr lang="en-US" sz="2800" dirty="0"/>
              <a:t>Generally </a:t>
            </a:r>
            <a:r>
              <a:rPr lang="en-US" sz="2800" b="1" i="1" dirty="0"/>
              <a:t>all tranches receive monthly interest payments</a:t>
            </a:r>
            <a:r>
              <a:rPr lang="en-US" sz="2800" dirty="0"/>
              <a:t>, until their principal is paid down.</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a:p>
        </p:txBody>
      </p:sp>
    </p:spTree>
    <p:extLst>
      <p:ext uri="{BB962C8B-B14F-4D97-AF65-F5344CB8AC3E}">
        <p14:creationId xmlns:p14="http://schemas.microsoft.com/office/powerpoint/2010/main" val="116459473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normAutofit/>
          </a:bodyPr>
          <a:lstStyle/>
          <a:p>
            <a:pPr>
              <a:lnSpc>
                <a:spcPct val="90000"/>
              </a:lnSpc>
              <a:defRPr/>
            </a:pPr>
            <a:r>
              <a:rPr lang="en-US" sz="2800" dirty="0"/>
              <a:t>Let’s take a look at a very simple CMO structure with an underlying collateral of $100 million with a WAC of 8% and a WAM of 360 months. </a:t>
            </a:r>
          </a:p>
          <a:p>
            <a:pPr>
              <a:lnSpc>
                <a:spcPct val="90000"/>
              </a:lnSpc>
              <a:defRPr/>
            </a:pPr>
            <a:r>
              <a:rPr lang="en-US" sz="2800" dirty="0"/>
              <a:t>Four tranches, called A, B, C, and D. Each tranche is “assigned” $25 million of principal, with the “A” tranche being paid principal first, the “B” tranche second, the “C” tranche third, and the “D” tranche last.</a:t>
            </a:r>
          </a:p>
          <a:p>
            <a:pPr>
              <a:lnSpc>
                <a:spcPct val="90000"/>
              </a:lnSpc>
              <a:defRPr/>
            </a:pPr>
            <a:r>
              <a:rPr lang="en-US" sz="2800" dirty="0"/>
              <a:t>Each tranche is generally assigned its own coupon rate, but for now we will assume that these are all set to the same rate as the collateral.</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31</a:t>
            </a:fld>
            <a:endParaRPr lang="en-US"/>
          </a:p>
        </p:txBody>
      </p:sp>
    </p:spTree>
    <p:extLst>
      <p:ext uri="{BB962C8B-B14F-4D97-AF65-F5344CB8AC3E}">
        <p14:creationId xmlns:p14="http://schemas.microsoft.com/office/powerpoint/2010/main" val="352498002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normAutofit/>
          </a:bodyPr>
          <a:lstStyle/>
          <a:p>
            <a:pPr>
              <a:lnSpc>
                <a:spcPct val="90000"/>
              </a:lnSpc>
              <a:defRPr/>
            </a:pPr>
            <a:r>
              <a:rPr lang="en-US" sz="2800" dirty="0"/>
              <a:t>The way this works, then, is that each month the principal that is received is paid to the A tranche, and its balance is reduced by the amount of the payment. </a:t>
            </a:r>
          </a:p>
          <a:p>
            <a:pPr>
              <a:lnSpc>
                <a:spcPct val="90000"/>
              </a:lnSpc>
              <a:defRPr/>
            </a:pPr>
            <a:r>
              <a:rPr lang="en-US" sz="2800" dirty="0"/>
              <a:t>Once A has been completely paid off, then B begins to receive principal, etc. </a:t>
            </a:r>
          </a:p>
          <a:p>
            <a:pPr>
              <a:lnSpc>
                <a:spcPct val="90000"/>
              </a:lnSpc>
              <a:defRPr/>
            </a:pPr>
            <a:r>
              <a:rPr lang="en-US" sz="2800" dirty="0"/>
              <a:t>Every tranche is paid interest every month</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32</a:t>
            </a:fld>
            <a:endParaRPr lang="en-US"/>
          </a:p>
        </p:txBody>
      </p:sp>
    </p:spTree>
    <p:extLst>
      <p:ext uri="{BB962C8B-B14F-4D97-AF65-F5344CB8AC3E}">
        <p14:creationId xmlns:p14="http://schemas.microsoft.com/office/powerpoint/2010/main" val="281360116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7772400" y="5715000"/>
            <a:ext cx="2895600" cy="114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fontAlgn="base" hangingPunct="0">
              <a:spcBef>
                <a:spcPct val="0"/>
              </a:spcBef>
              <a:spcAft>
                <a:spcPct val="0"/>
              </a:spcAft>
            </a:pPr>
            <a:endParaRPr lang="en-US" dirty="0">
              <a:latin typeface="Arial" charset="0"/>
            </a:endParaRPr>
          </a:p>
        </p:txBody>
      </p:sp>
      <p:sp>
        <p:nvSpPr>
          <p:cNvPr id="19" name="Slide Number Placeholder 3"/>
          <p:cNvSpPr>
            <a:spLocks noGrp="1"/>
          </p:cNvSpPr>
          <p:nvPr>
            <p:ph type="sldNum" sz="quarter" idx="4294967295"/>
          </p:nvPr>
        </p:nvSpPr>
        <p:spPr>
          <a:xfrm>
            <a:off x="9753600" y="6354762"/>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F53FCCC-FCD0-4F78-B578-77094BE8EBC5}" type="slidenum">
              <a:rPr lang="en-US">
                <a:latin typeface="Arial" panose="020B0604020202020204" pitchFamily="34" charset="0"/>
              </a:rPr>
              <a:pPr/>
              <a:t>33</a:t>
            </a:fld>
            <a:endParaRPr lang="en-US" dirty="0">
              <a:latin typeface="Arial" panose="020B0604020202020204" pitchFamily="34" charset="0"/>
            </a:endParaRPr>
          </a:p>
        </p:txBody>
      </p:sp>
      <p:sp>
        <p:nvSpPr>
          <p:cNvPr id="268290" name="Rectangle 2"/>
          <p:cNvSpPr>
            <a:spLocks noGrp="1" noChangeArrowheads="1"/>
          </p:cNvSpPr>
          <p:nvPr>
            <p:ph type="title"/>
          </p:nvPr>
        </p:nvSpPr>
        <p:spPr/>
        <p:txBody>
          <a:bodyPr/>
          <a:lstStyle/>
          <a:p>
            <a:pPr eaLnBrk="1" hangingPunct="1">
              <a:defRPr/>
            </a:pPr>
            <a:r>
              <a:rPr lang="en-US" sz="4000" dirty="0"/>
              <a:t>CMOs</a:t>
            </a:r>
          </a:p>
        </p:txBody>
      </p:sp>
      <p:sp>
        <p:nvSpPr>
          <p:cNvPr id="31748" name="Oval 4"/>
          <p:cNvSpPr>
            <a:spLocks noChangeArrowheads="1"/>
          </p:cNvSpPr>
          <p:nvPr/>
        </p:nvSpPr>
        <p:spPr bwMode="auto">
          <a:xfrm>
            <a:off x="1752600" y="1676400"/>
            <a:ext cx="2209800" cy="1752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MBS Collateral</a:t>
            </a:r>
          </a:p>
          <a:p>
            <a:pPr algn="ctr"/>
            <a:r>
              <a:rPr lang="en-US" b="1" i="1" dirty="0"/>
              <a:t>$100 Million</a:t>
            </a:r>
          </a:p>
        </p:txBody>
      </p:sp>
      <p:sp>
        <p:nvSpPr>
          <p:cNvPr id="31749" name="Rectangle 6"/>
          <p:cNvSpPr>
            <a:spLocks noChangeArrowheads="1"/>
          </p:cNvSpPr>
          <p:nvPr/>
        </p:nvSpPr>
        <p:spPr bwMode="auto">
          <a:xfrm>
            <a:off x="8077200" y="16002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A Tranche</a:t>
            </a:r>
          </a:p>
          <a:p>
            <a:pPr algn="ctr"/>
            <a:r>
              <a:rPr lang="en-US" dirty="0"/>
              <a:t>$25 Million</a:t>
            </a:r>
          </a:p>
        </p:txBody>
      </p:sp>
      <p:sp>
        <p:nvSpPr>
          <p:cNvPr id="31750" name="Rectangle 8"/>
          <p:cNvSpPr>
            <a:spLocks noChangeArrowheads="1"/>
          </p:cNvSpPr>
          <p:nvPr/>
        </p:nvSpPr>
        <p:spPr bwMode="auto">
          <a:xfrm>
            <a:off x="8077200" y="29718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B Tranche</a:t>
            </a:r>
          </a:p>
          <a:p>
            <a:pPr algn="ctr"/>
            <a:r>
              <a:rPr lang="en-US" dirty="0"/>
              <a:t>$25 Million</a:t>
            </a:r>
          </a:p>
        </p:txBody>
      </p:sp>
      <p:sp>
        <p:nvSpPr>
          <p:cNvPr id="31751" name="Rectangle 9"/>
          <p:cNvSpPr>
            <a:spLocks noChangeArrowheads="1"/>
          </p:cNvSpPr>
          <p:nvPr/>
        </p:nvSpPr>
        <p:spPr bwMode="auto">
          <a:xfrm>
            <a:off x="8077200" y="43434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C Tranche</a:t>
            </a:r>
          </a:p>
          <a:p>
            <a:pPr algn="ctr"/>
            <a:r>
              <a:rPr lang="en-US" dirty="0"/>
              <a:t>$25 Million</a:t>
            </a:r>
          </a:p>
        </p:txBody>
      </p:sp>
      <p:sp>
        <p:nvSpPr>
          <p:cNvPr id="31752" name="Rectangle 10"/>
          <p:cNvSpPr>
            <a:spLocks noChangeArrowheads="1"/>
          </p:cNvSpPr>
          <p:nvPr/>
        </p:nvSpPr>
        <p:spPr bwMode="auto">
          <a:xfrm>
            <a:off x="8077200" y="55626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D Tranche</a:t>
            </a:r>
          </a:p>
          <a:p>
            <a:pPr algn="ctr"/>
            <a:r>
              <a:rPr lang="en-US" dirty="0"/>
              <a:t>$25 Million</a:t>
            </a:r>
          </a:p>
        </p:txBody>
      </p:sp>
      <p:sp>
        <p:nvSpPr>
          <p:cNvPr id="31753" name="Oval 16"/>
          <p:cNvSpPr>
            <a:spLocks noChangeArrowheads="1"/>
          </p:cNvSpPr>
          <p:nvPr/>
        </p:nvSpPr>
        <p:spPr bwMode="auto">
          <a:xfrm>
            <a:off x="3124200" y="3886200"/>
            <a:ext cx="1371600" cy="10668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Principal</a:t>
            </a:r>
          </a:p>
        </p:txBody>
      </p:sp>
      <p:sp>
        <p:nvSpPr>
          <p:cNvPr id="31754" name="Oval 17"/>
          <p:cNvSpPr>
            <a:spLocks noChangeArrowheads="1"/>
          </p:cNvSpPr>
          <p:nvPr/>
        </p:nvSpPr>
        <p:spPr bwMode="auto">
          <a:xfrm>
            <a:off x="3200400" y="5486400"/>
            <a:ext cx="1295400" cy="990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Interest</a:t>
            </a:r>
          </a:p>
        </p:txBody>
      </p:sp>
      <p:sp>
        <p:nvSpPr>
          <p:cNvPr id="31755" name="Line 19"/>
          <p:cNvSpPr>
            <a:spLocks noChangeShapeType="1"/>
          </p:cNvSpPr>
          <p:nvPr/>
        </p:nvSpPr>
        <p:spPr bwMode="auto">
          <a:xfrm>
            <a:off x="2819400" y="34290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56" name="Line 20"/>
          <p:cNvSpPr>
            <a:spLocks noChangeShapeType="1"/>
          </p:cNvSpPr>
          <p:nvPr/>
        </p:nvSpPr>
        <p:spPr bwMode="auto">
          <a:xfrm>
            <a:off x="2819400" y="6019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57" name="Line 21"/>
          <p:cNvSpPr>
            <a:spLocks noChangeShapeType="1"/>
          </p:cNvSpPr>
          <p:nvPr/>
        </p:nvSpPr>
        <p:spPr bwMode="auto">
          <a:xfrm>
            <a:off x="2819400" y="4419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58" name="Line 22"/>
          <p:cNvSpPr>
            <a:spLocks noChangeShapeType="1"/>
          </p:cNvSpPr>
          <p:nvPr/>
        </p:nvSpPr>
        <p:spPr bwMode="auto">
          <a:xfrm flipV="1">
            <a:off x="4495800" y="2209800"/>
            <a:ext cx="358140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59" name="Line 23"/>
          <p:cNvSpPr>
            <a:spLocks noChangeShapeType="1"/>
          </p:cNvSpPr>
          <p:nvPr/>
        </p:nvSpPr>
        <p:spPr bwMode="auto">
          <a:xfrm flipV="1">
            <a:off x="4495800" y="2209800"/>
            <a:ext cx="3581400" cy="3810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760" name="Line 24"/>
          <p:cNvSpPr>
            <a:spLocks noChangeShapeType="1"/>
          </p:cNvSpPr>
          <p:nvPr/>
        </p:nvSpPr>
        <p:spPr bwMode="auto">
          <a:xfrm flipV="1">
            <a:off x="4495800" y="3429000"/>
            <a:ext cx="358140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61" name="Line 25"/>
          <p:cNvSpPr>
            <a:spLocks noChangeShapeType="1"/>
          </p:cNvSpPr>
          <p:nvPr/>
        </p:nvSpPr>
        <p:spPr bwMode="auto">
          <a:xfrm flipV="1">
            <a:off x="4495800" y="4876800"/>
            <a:ext cx="35814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62" name="Line 26"/>
          <p:cNvSpPr>
            <a:spLocks noChangeShapeType="1"/>
          </p:cNvSpPr>
          <p:nvPr/>
        </p:nvSpPr>
        <p:spPr bwMode="auto">
          <a:xfrm>
            <a:off x="4495800" y="60198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1763" name="Text Box 28"/>
          <p:cNvSpPr txBox="1">
            <a:spLocks noChangeArrowheads="1"/>
          </p:cNvSpPr>
          <p:nvPr/>
        </p:nvSpPr>
        <p:spPr bwMode="auto">
          <a:xfrm>
            <a:off x="4038600" y="1371600"/>
            <a:ext cx="3429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dirty="0"/>
              <a:t>Initially the “A” tranche receives ALL of the principal generated by the collateral. The other tranches only receive interest, based on their balance and coupon.</a:t>
            </a:r>
          </a:p>
        </p:txBody>
      </p:sp>
    </p:spTree>
    <p:extLst>
      <p:ext uri="{BB962C8B-B14F-4D97-AF65-F5344CB8AC3E}">
        <p14:creationId xmlns:p14="http://schemas.microsoft.com/office/powerpoint/2010/main" val="177966258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772400" y="5715000"/>
            <a:ext cx="2895600" cy="114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latin typeface="Arial" charset="0"/>
            </a:endParaRPr>
          </a:p>
        </p:txBody>
      </p:sp>
      <p:sp>
        <p:nvSpPr>
          <p:cNvPr id="18" name="Slide Number Placeholder 3"/>
          <p:cNvSpPr>
            <a:spLocks noGrp="1"/>
          </p:cNvSpPr>
          <p:nvPr>
            <p:ph type="sldNum" sz="quarter" idx="4294967295"/>
          </p:nvPr>
        </p:nvSpPr>
        <p:spPr>
          <a:xfrm>
            <a:off x="9753600" y="6430962"/>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884F237-C029-476C-843F-6ADEC49C9D12}" type="slidenum">
              <a:rPr lang="en-US">
                <a:latin typeface="Arial" panose="020B0604020202020204" pitchFamily="34" charset="0"/>
              </a:rPr>
              <a:pPr/>
              <a:t>34</a:t>
            </a:fld>
            <a:endParaRPr lang="en-US" dirty="0">
              <a:latin typeface="Arial" panose="020B0604020202020204" pitchFamily="34" charset="0"/>
            </a:endParaRPr>
          </a:p>
        </p:txBody>
      </p:sp>
      <p:sp>
        <p:nvSpPr>
          <p:cNvPr id="269314" name="Rectangle 2"/>
          <p:cNvSpPr>
            <a:spLocks noGrp="1" noChangeArrowheads="1"/>
          </p:cNvSpPr>
          <p:nvPr>
            <p:ph type="title"/>
          </p:nvPr>
        </p:nvSpPr>
        <p:spPr/>
        <p:txBody>
          <a:bodyPr/>
          <a:lstStyle/>
          <a:p>
            <a:pPr eaLnBrk="1" hangingPunct="1">
              <a:defRPr/>
            </a:pPr>
            <a:r>
              <a:rPr lang="en-US" sz="4000" dirty="0"/>
              <a:t>CMOs</a:t>
            </a:r>
          </a:p>
        </p:txBody>
      </p:sp>
      <p:sp>
        <p:nvSpPr>
          <p:cNvPr id="32772" name="Oval 3"/>
          <p:cNvSpPr>
            <a:spLocks noChangeArrowheads="1"/>
          </p:cNvSpPr>
          <p:nvPr/>
        </p:nvSpPr>
        <p:spPr bwMode="auto">
          <a:xfrm>
            <a:off x="1752600" y="1676400"/>
            <a:ext cx="2209800" cy="1752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MBS Collateral</a:t>
            </a:r>
          </a:p>
          <a:p>
            <a:pPr algn="ctr"/>
            <a:r>
              <a:rPr lang="en-US" b="1" i="1" dirty="0"/>
              <a:t>Now, $75 Million</a:t>
            </a:r>
          </a:p>
        </p:txBody>
      </p:sp>
      <p:sp>
        <p:nvSpPr>
          <p:cNvPr id="32773" name="Rectangle 4"/>
          <p:cNvSpPr>
            <a:spLocks noChangeArrowheads="1"/>
          </p:cNvSpPr>
          <p:nvPr/>
        </p:nvSpPr>
        <p:spPr bwMode="auto">
          <a:xfrm>
            <a:off x="8077200" y="1600200"/>
            <a:ext cx="1600200" cy="990600"/>
          </a:xfrm>
          <a:prstGeom prst="rect">
            <a:avLst/>
          </a:prstGeom>
          <a:solidFill>
            <a:schemeClr val="accent6">
              <a:lumMod val="60000"/>
              <a:lumOff val="4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solidFill>
                  <a:schemeClr val="bg1"/>
                </a:solidFill>
              </a:rPr>
              <a:t>A Tranche</a:t>
            </a:r>
          </a:p>
          <a:p>
            <a:pPr algn="ctr"/>
            <a:r>
              <a:rPr lang="en-US" dirty="0">
                <a:solidFill>
                  <a:schemeClr val="bg1"/>
                </a:solidFill>
              </a:rPr>
              <a:t>$25 Million</a:t>
            </a:r>
          </a:p>
        </p:txBody>
      </p:sp>
      <p:sp>
        <p:nvSpPr>
          <p:cNvPr id="32774" name="Rectangle 5"/>
          <p:cNvSpPr>
            <a:spLocks noChangeArrowheads="1"/>
          </p:cNvSpPr>
          <p:nvPr/>
        </p:nvSpPr>
        <p:spPr bwMode="auto">
          <a:xfrm>
            <a:off x="8077200" y="29718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B Tranche</a:t>
            </a:r>
          </a:p>
          <a:p>
            <a:pPr algn="ctr"/>
            <a:r>
              <a:rPr lang="en-US" dirty="0"/>
              <a:t>$25 Million</a:t>
            </a:r>
          </a:p>
        </p:txBody>
      </p:sp>
      <p:sp>
        <p:nvSpPr>
          <p:cNvPr id="32775" name="Rectangle 6"/>
          <p:cNvSpPr>
            <a:spLocks noChangeArrowheads="1"/>
          </p:cNvSpPr>
          <p:nvPr/>
        </p:nvSpPr>
        <p:spPr bwMode="auto">
          <a:xfrm>
            <a:off x="8077200" y="43434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C Tranche</a:t>
            </a:r>
          </a:p>
          <a:p>
            <a:pPr algn="ctr"/>
            <a:r>
              <a:rPr lang="en-US" dirty="0"/>
              <a:t>$25 Million</a:t>
            </a:r>
          </a:p>
        </p:txBody>
      </p:sp>
      <p:sp>
        <p:nvSpPr>
          <p:cNvPr id="32776" name="Rectangle 7"/>
          <p:cNvSpPr>
            <a:spLocks noChangeArrowheads="1"/>
          </p:cNvSpPr>
          <p:nvPr/>
        </p:nvSpPr>
        <p:spPr bwMode="auto">
          <a:xfrm>
            <a:off x="8077200" y="55626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D Tranche</a:t>
            </a:r>
          </a:p>
          <a:p>
            <a:pPr algn="ctr"/>
            <a:r>
              <a:rPr lang="en-US" dirty="0"/>
              <a:t>$25 Million</a:t>
            </a:r>
          </a:p>
        </p:txBody>
      </p:sp>
      <p:sp>
        <p:nvSpPr>
          <p:cNvPr id="32777" name="Oval 8"/>
          <p:cNvSpPr>
            <a:spLocks noChangeArrowheads="1"/>
          </p:cNvSpPr>
          <p:nvPr/>
        </p:nvSpPr>
        <p:spPr bwMode="auto">
          <a:xfrm>
            <a:off x="3124200" y="3886200"/>
            <a:ext cx="1371600" cy="10668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Principal</a:t>
            </a:r>
          </a:p>
        </p:txBody>
      </p:sp>
      <p:sp>
        <p:nvSpPr>
          <p:cNvPr id="32778" name="Oval 9"/>
          <p:cNvSpPr>
            <a:spLocks noChangeArrowheads="1"/>
          </p:cNvSpPr>
          <p:nvPr/>
        </p:nvSpPr>
        <p:spPr bwMode="auto">
          <a:xfrm>
            <a:off x="3200400" y="5486400"/>
            <a:ext cx="1295400" cy="990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Interest</a:t>
            </a:r>
          </a:p>
        </p:txBody>
      </p:sp>
      <p:sp>
        <p:nvSpPr>
          <p:cNvPr id="32779" name="Line 10"/>
          <p:cNvSpPr>
            <a:spLocks noChangeShapeType="1"/>
          </p:cNvSpPr>
          <p:nvPr/>
        </p:nvSpPr>
        <p:spPr bwMode="auto">
          <a:xfrm>
            <a:off x="2819400" y="34290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80" name="Line 11"/>
          <p:cNvSpPr>
            <a:spLocks noChangeShapeType="1"/>
          </p:cNvSpPr>
          <p:nvPr/>
        </p:nvSpPr>
        <p:spPr bwMode="auto">
          <a:xfrm>
            <a:off x="2819400" y="6019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2781" name="Line 12"/>
          <p:cNvSpPr>
            <a:spLocks noChangeShapeType="1"/>
          </p:cNvSpPr>
          <p:nvPr/>
        </p:nvSpPr>
        <p:spPr bwMode="auto">
          <a:xfrm>
            <a:off x="2819400" y="4419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2782" name="Line 13"/>
          <p:cNvSpPr>
            <a:spLocks noChangeShapeType="1"/>
          </p:cNvSpPr>
          <p:nvPr/>
        </p:nvSpPr>
        <p:spPr bwMode="auto">
          <a:xfrm flipV="1">
            <a:off x="4495800" y="3429000"/>
            <a:ext cx="3581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2783" name="Line 15"/>
          <p:cNvSpPr>
            <a:spLocks noChangeShapeType="1"/>
          </p:cNvSpPr>
          <p:nvPr/>
        </p:nvSpPr>
        <p:spPr bwMode="auto">
          <a:xfrm flipV="1">
            <a:off x="4495800" y="3429000"/>
            <a:ext cx="358140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2784" name="Line 16"/>
          <p:cNvSpPr>
            <a:spLocks noChangeShapeType="1"/>
          </p:cNvSpPr>
          <p:nvPr/>
        </p:nvSpPr>
        <p:spPr bwMode="auto">
          <a:xfrm flipV="1">
            <a:off x="4495800" y="4876800"/>
            <a:ext cx="35814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2785" name="Line 17"/>
          <p:cNvSpPr>
            <a:spLocks noChangeShapeType="1"/>
          </p:cNvSpPr>
          <p:nvPr/>
        </p:nvSpPr>
        <p:spPr bwMode="auto">
          <a:xfrm>
            <a:off x="4495800" y="60198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2786" name="Text Box 18"/>
          <p:cNvSpPr txBox="1">
            <a:spLocks noChangeArrowheads="1"/>
          </p:cNvSpPr>
          <p:nvPr/>
        </p:nvSpPr>
        <p:spPr bwMode="auto">
          <a:xfrm>
            <a:off x="4038600" y="1371601"/>
            <a:ext cx="3429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dirty="0"/>
              <a:t>Once the “A” tranche has received $25 Million in principal, they no longer receive any cash flow, and the “B” tranche receives all of the principal.</a:t>
            </a:r>
          </a:p>
        </p:txBody>
      </p:sp>
    </p:spTree>
    <p:extLst>
      <p:ext uri="{BB962C8B-B14F-4D97-AF65-F5344CB8AC3E}">
        <p14:creationId xmlns:p14="http://schemas.microsoft.com/office/powerpoint/2010/main" val="139872896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7772400" y="5715000"/>
            <a:ext cx="2895600" cy="114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latin typeface="Arial" charset="0"/>
            </a:endParaRPr>
          </a:p>
        </p:txBody>
      </p:sp>
      <p:sp>
        <p:nvSpPr>
          <p:cNvPr id="17" name="Slide Number Placeholder 3"/>
          <p:cNvSpPr>
            <a:spLocks noGrp="1"/>
          </p:cNvSpPr>
          <p:nvPr>
            <p:ph type="sldNum" sz="quarter" idx="4294967295"/>
          </p:nvPr>
        </p:nvSpPr>
        <p:spPr>
          <a:xfrm>
            <a:off x="9753600" y="6477000"/>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8F707C-8BE8-4BD0-A6E0-34A2C34EFA92}" type="slidenum">
              <a:rPr lang="en-US">
                <a:latin typeface="Arial" panose="020B0604020202020204" pitchFamily="34" charset="0"/>
              </a:rPr>
              <a:pPr/>
              <a:t>35</a:t>
            </a:fld>
            <a:endParaRPr lang="en-US" dirty="0">
              <a:latin typeface="Arial" panose="020B0604020202020204" pitchFamily="34" charset="0"/>
            </a:endParaRPr>
          </a:p>
        </p:txBody>
      </p:sp>
      <p:sp>
        <p:nvSpPr>
          <p:cNvPr id="270338" name="Rectangle 2"/>
          <p:cNvSpPr>
            <a:spLocks noGrp="1" noChangeArrowheads="1"/>
          </p:cNvSpPr>
          <p:nvPr>
            <p:ph type="title"/>
          </p:nvPr>
        </p:nvSpPr>
        <p:spPr/>
        <p:txBody>
          <a:bodyPr/>
          <a:lstStyle/>
          <a:p>
            <a:pPr eaLnBrk="1" hangingPunct="1">
              <a:defRPr/>
            </a:pPr>
            <a:r>
              <a:rPr lang="en-US" sz="4000" dirty="0"/>
              <a:t>CMOs</a:t>
            </a:r>
          </a:p>
        </p:txBody>
      </p:sp>
      <p:sp>
        <p:nvSpPr>
          <p:cNvPr id="33796" name="Oval 3"/>
          <p:cNvSpPr>
            <a:spLocks noChangeArrowheads="1"/>
          </p:cNvSpPr>
          <p:nvPr/>
        </p:nvSpPr>
        <p:spPr bwMode="auto">
          <a:xfrm>
            <a:off x="1752600" y="1676400"/>
            <a:ext cx="2209800" cy="1752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MBS Collateral</a:t>
            </a:r>
          </a:p>
          <a:p>
            <a:pPr algn="ctr"/>
            <a:r>
              <a:rPr lang="en-US" b="1" i="1" dirty="0"/>
              <a:t>Now, $50 million</a:t>
            </a:r>
          </a:p>
        </p:txBody>
      </p:sp>
      <p:sp>
        <p:nvSpPr>
          <p:cNvPr id="33797" name="Rectangle 4"/>
          <p:cNvSpPr>
            <a:spLocks noChangeArrowheads="1"/>
          </p:cNvSpPr>
          <p:nvPr/>
        </p:nvSpPr>
        <p:spPr bwMode="auto">
          <a:xfrm>
            <a:off x="8077200" y="1600200"/>
            <a:ext cx="1600200" cy="990600"/>
          </a:xfrm>
          <a:prstGeom prst="rect">
            <a:avLst/>
          </a:prstGeom>
          <a:solidFill>
            <a:schemeClr val="accent6">
              <a:lumMod val="60000"/>
              <a:lumOff val="4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solidFill>
                  <a:schemeClr val="bg1"/>
                </a:solidFill>
              </a:rPr>
              <a:t>A Tranche</a:t>
            </a:r>
          </a:p>
          <a:p>
            <a:pPr algn="ctr"/>
            <a:r>
              <a:rPr lang="en-US" dirty="0">
                <a:solidFill>
                  <a:schemeClr val="bg1"/>
                </a:solidFill>
              </a:rPr>
              <a:t>$25 Million</a:t>
            </a:r>
          </a:p>
        </p:txBody>
      </p:sp>
      <p:sp>
        <p:nvSpPr>
          <p:cNvPr id="33798" name="Rectangle 5"/>
          <p:cNvSpPr>
            <a:spLocks noChangeArrowheads="1"/>
          </p:cNvSpPr>
          <p:nvPr/>
        </p:nvSpPr>
        <p:spPr bwMode="auto">
          <a:xfrm>
            <a:off x="8077200" y="2971800"/>
            <a:ext cx="1600200" cy="990600"/>
          </a:xfrm>
          <a:prstGeom prst="rect">
            <a:avLst/>
          </a:prstGeom>
          <a:solidFill>
            <a:schemeClr val="accent6">
              <a:lumMod val="60000"/>
              <a:lumOff val="4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solidFill>
                  <a:schemeClr val="bg1"/>
                </a:solidFill>
              </a:rPr>
              <a:t>B Tranche</a:t>
            </a:r>
          </a:p>
          <a:p>
            <a:pPr algn="ctr"/>
            <a:r>
              <a:rPr lang="en-US" dirty="0">
                <a:solidFill>
                  <a:schemeClr val="bg1"/>
                </a:solidFill>
              </a:rPr>
              <a:t>$25 Million</a:t>
            </a:r>
          </a:p>
        </p:txBody>
      </p:sp>
      <p:sp>
        <p:nvSpPr>
          <p:cNvPr id="33799" name="Rectangle 6"/>
          <p:cNvSpPr>
            <a:spLocks noChangeArrowheads="1"/>
          </p:cNvSpPr>
          <p:nvPr/>
        </p:nvSpPr>
        <p:spPr bwMode="auto">
          <a:xfrm>
            <a:off x="8077200" y="43434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C Tranche</a:t>
            </a:r>
          </a:p>
          <a:p>
            <a:pPr algn="ctr"/>
            <a:r>
              <a:rPr lang="en-US" dirty="0"/>
              <a:t>$25 Million</a:t>
            </a:r>
          </a:p>
        </p:txBody>
      </p:sp>
      <p:sp>
        <p:nvSpPr>
          <p:cNvPr id="33800" name="Rectangle 7"/>
          <p:cNvSpPr>
            <a:spLocks noChangeArrowheads="1"/>
          </p:cNvSpPr>
          <p:nvPr/>
        </p:nvSpPr>
        <p:spPr bwMode="auto">
          <a:xfrm>
            <a:off x="8077200" y="55626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D Tranche</a:t>
            </a:r>
          </a:p>
          <a:p>
            <a:pPr algn="ctr"/>
            <a:r>
              <a:rPr lang="en-US" dirty="0"/>
              <a:t>$25 Million</a:t>
            </a:r>
          </a:p>
        </p:txBody>
      </p:sp>
      <p:sp>
        <p:nvSpPr>
          <p:cNvPr id="33801" name="Oval 8"/>
          <p:cNvSpPr>
            <a:spLocks noChangeArrowheads="1"/>
          </p:cNvSpPr>
          <p:nvPr/>
        </p:nvSpPr>
        <p:spPr bwMode="auto">
          <a:xfrm>
            <a:off x="3124200" y="3886200"/>
            <a:ext cx="1371600" cy="10668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Principal</a:t>
            </a:r>
          </a:p>
        </p:txBody>
      </p:sp>
      <p:sp>
        <p:nvSpPr>
          <p:cNvPr id="33802" name="Oval 9"/>
          <p:cNvSpPr>
            <a:spLocks noChangeArrowheads="1"/>
          </p:cNvSpPr>
          <p:nvPr/>
        </p:nvSpPr>
        <p:spPr bwMode="auto">
          <a:xfrm>
            <a:off x="3200400" y="5486400"/>
            <a:ext cx="1295400" cy="990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Interest</a:t>
            </a:r>
          </a:p>
        </p:txBody>
      </p:sp>
      <p:sp>
        <p:nvSpPr>
          <p:cNvPr id="33803" name="Line 10"/>
          <p:cNvSpPr>
            <a:spLocks noChangeShapeType="1"/>
          </p:cNvSpPr>
          <p:nvPr/>
        </p:nvSpPr>
        <p:spPr bwMode="auto">
          <a:xfrm>
            <a:off x="2819400" y="34290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804" name="Line 11"/>
          <p:cNvSpPr>
            <a:spLocks noChangeShapeType="1"/>
          </p:cNvSpPr>
          <p:nvPr/>
        </p:nvSpPr>
        <p:spPr bwMode="auto">
          <a:xfrm>
            <a:off x="2819400" y="6019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3805" name="Line 12"/>
          <p:cNvSpPr>
            <a:spLocks noChangeShapeType="1"/>
          </p:cNvSpPr>
          <p:nvPr/>
        </p:nvSpPr>
        <p:spPr bwMode="auto">
          <a:xfrm>
            <a:off x="2819400" y="4419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3806" name="Line 13"/>
          <p:cNvSpPr>
            <a:spLocks noChangeShapeType="1"/>
          </p:cNvSpPr>
          <p:nvPr/>
        </p:nvSpPr>
        <p:spPr bwMode="auto">
          <a:xfrm>
            <a:off x="4495800" y="4419600"/>
            <a:ext cx="35814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3807" name="Line 15"/>
          <p:cNvSpPr>
            <a:spLocks noChangeShapeType="1"/>
          </p:cNvSpPr>
          <p:nvPr/>
        </p:nvSpPr>
        <p:spPr bwMode="auto">
          <a:xfrm flipV="1">
            <a:off x="4495800" y="4876800"/>
            <a:ext cx="35814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3808" name="Line 16"/>
          <p:cNvSpPr>
            <a:spLocks noChangeShapeType="1"/>
          </p:cNvSpPr>
          <p:nvPr/>
        </p:nvSpPr>
        <p:spPr bwMode="auto">
          <a:xfrm>
            <a:off x="4495800" y="60198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3809" name="Text Box 17"/>
          <p:cNvSpPr txBox="1">
            <a:spLocks noChangeArrowheads="1"/>
          </p:cNvSpPr>
          <p:nvPr/>
        </p:nvSpPr>
        <p:spPr bwMode="auto">
          <a:xfrm>
            <a:off x="4038600" y="1371601"/>
            <a:ext cx="3429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dirty="0"/>
              <a:t>Similarly, once the B Tranche is paid its $25 million, it receives no more cash flows and the C tranche begins to receive its principal cash flow.</a:t>
            </a:r>
          </a:p>
        </p:txBody>
      </p:sp>
    </p:spTree>
    <p:extLst>
      <p:ext uri="{BB962C8B-B14F-4D97-AF65-F5344CB8AC3E}">
        <p14:creationId xmlns:p14="http://schemas.microsoft.com/office/powerpoint/2010/main" val="78058856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7772400" y="5715000"/>
            <a:ext cx="2895600" cy="1143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latin typeface="Arial" charset="0"/>
            </a:endParaRPr>
          </a:p>
        </p:txBody>
      </p:sp>
      <p:sp>
        <p:nvSpPr>
          <p:cNvPr id="16" name="Slide Number Placeholder 3"/>
          <p:cNvSpPr>
            <a:spLocks noGrp="1"/>
          </p:cNvSpPr>
          <p:nvPr>
            <p:ph type="sldNum" sz="quarter" idx="4294967295"/>
          </p:nvPr>
        </p:nvSpPr>
        <p:spPr>
          <a:xfrm>
            <a:off x="9796630" y="6477000"/>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F2A909-A207-4F1D-B465-A3925A21E394}" type="slidenum">
              <a:rPr lang="en-US">
                <a:latin typeface="Arial" panose="020B0604020202020204" pitchFamily="34" charset="0"/>
              </a:rPr>
              <a:pPr/>
              <a:t>36</a:t>
            </a:fld>
            <a:endParaRPr lang="en-US" dirty="0">
              <a:latin typeface="Arial" panose="020B0604020202020204" pitchFamily="34" charset="0"/>
            </a:endParaRPr>
          </a:p>
        </p:txBody>
      </p:sp>
      <p:sp>
        <p:nvSpPr>
          <p:cNvPr id="271362" name="Rectangle 2"/>
          <p:cNvSpPr>
            <a:spLocks noGrp="1" noChangeArrowheads="1"/>
          </p:cNvSpPr>
          <p:nvPr>
            <p:ph type="title"/>
          </p:nvPr>
        </p:nvSpPr>
        <p:spPr/>
        <p:txBody>
          <a:bodyPr/>
          <a:lstStyle/>
          <a:p>
            <a:pPr eaLnBrk="1" hangingPunct="1">
              <a:defRPr/>
            </a:pPr>
            <a:r>
              <a:rPr lang="en-US" sz="4000" dirty="0"/>
              <a:t>CMOs</a:t>
            </a:r>
            <a:endParaRPr lang="en-US" dirty="0" smtClean="0">
              <a:effectLst/>
            </a:endParaRPr>
          </a:p>
        </p:txBody>
      </p:sp>
      <p:sp>
        <p:nvSpPr>
          <p:cNvPr id="34820" name="Oval 3"/>
          <p:cNvSpPr>
            <a:spLocks noChangeArrowheads="1"/>
          </p:cNvSpPr>
          <p:nvPr/>
        </p:nvSpPr>
        <p:spPr bwMode="auto">
          <a:xfrm>
            <a:off x="1752600" y="1676400"/>
            <a:ext cx="2209800" cy="1752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MBS Collateral</a:t>
            </a:r>
          </a:p>
          <a:p>
            <a:pPr algn="ctr"/>
            <a:r>
              <a:rPr lang="en-US" b="1" i="1" dirty="0"/>
              <a:t>Now, $25 million</a:t>
            </a:r>
          </a:p>
        </p:txBody>
      </p:sp>
      <p:sp>
        <p:nvSpPr>
          <p:cNvPr id="34821" name="Rectangle 4"/>
          <p:cNvSpPr>
            <a:spLocks noChangeArrowheads="1"/>
          </p:cNvSpPr>
          <p:nvPr/>
        </p:nvSpPr>
        <p:spPr bwMode="auto">
          <a:xfrm>
            <a:off x="8077200" y="1600200"/>
            <a:ext cx="1600200" cy="990600"/>
          </a:xfrm>
          <a:prstGeom prst="rect">
            <a:avLst/>
          </a:prstGeom>
          <a:solidFill>
            <a:schemeClr val="accent6">
              <a:lumMod val="60000"/>
              <a:lumOff val="4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solidFill>
                  <a:schemeClr val="bg1"/>
                </a:solidFill>
              </a:rPr>
              <a:t>A Tranche</a:t>
            </a:r>
          </a:p>
          <a:p>
            <a:pPr algn="ctr"/>
            <a:r>
              <a:rPr lang="en-US" dirty="0">
                <a:solidFill>
                  <a:schemeClr val="bg1"/>
                </a:solidFill>
              </a:rPr>
              <a:t>$25 Million</a:t>
            </a:r>
          </a:p>
        </p:txBody>
      </p:sp>
      <p:sp>
        <p:nvSpPr>
          <p:cNvPr id="34822" name="Rectangle 5"/>
          <p:cNvSpPr>
            <a:spLocks noChangeArrowheads="1"/>
          </p:cNvSpPr>
          <p:nvPr/>
        </p:nvSpPr>
        <p:spPr bwMode="auto">
          <a:xfrm>
            <a:off x="8077200" y="2971800"/>
            <a:ext cx="1600200" cy="990600"/>
          </a:xfrm>
          <a:prstGeom prst="rect">
            <a:avLst/>
          </a:prstGeom>
          <a:solidFill>
            <a:schemeClr val="accent6">
              <a:lumMod val="60000"/>
              <a:lumOff val="4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solidFill>
                  <a:schemeClr val="bg1"/>
                </a:solidFill>
              </a:rPr>
              <a:t>B Tranche</a:t>
            </a:r>
          </a:p>
          <a:p>
            <a:pPr algn="ctr"/>
            <a:r>
              <a:rPr lang="en-US" dirty="0">
                <a:solidFill>
                  <a:schemeClr val="bg1"/>
                </a:solidFill>
              </a:rPr>
              <a:t>$25 Million</a:t>
            </a:r>
          </a:p>
        </p:txBody>
      </p:sp>
      <p:sp>
        <p:nvSpPr>
          <p:cNvPr id="34823" name="Rectangle 6"/>
          <p:cNvSpPr>
            <a:spLocks noChangeArrowheads="1"/>
          </p:cNvSpPr>
          <p:nvPr/>
        </p:nvSpPr>
        <p:spPr bwMode="auto">
          <a:xfrm>
            <a:off x="8077200" y="4343400"/>
            <a:ext cx="1600200" cy="990600"/>
          </a:xfrm>
          <a:prstGeom prst="rect">
            <a:avLst/>
          </a:prstGeom>
          <a:solidFill>
            <a:schemeClr val="accent6">
              <a:lumMod val="60000"/>
              <a:lumOff val="4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solidFill>
                  <a:schemeClr val="bg1"/>
                </a:solidFill>
              </a:rPr>
              <a:t>C Tranche</a:t>
            </a:r>
          </a:p>
          <a:p>
            <a:pPr algn="ctr"/>
            <a:r>
              <a:rPr lang="en-US" dirty="0">
                <a:solidFill>
                  <a:schemeClr val="bg1"/>
                </a:solidFill>
              </a:rPr>
              <a:t>$25 Million</a:t>
            </a:r>
          </a:p>
        </p:txBody>
      </p:sp>
      <p:sp>
        <p:nvSpPr>
          <p:cNvPr id="34824" name="Rectangle 7"/>
          <p:cNvSpPr>
            <a:spLocks noChangeArrowheads="1"/>
          </p:cNvSpPr>
          <p:nvPr/>
        </p:nvSpPr>
        <p:spPr bwMode="auto">
          <a:xfrm>
            <a:off x="8077200" y="5562600"/>
            <a:ext cx="1600200" cy="990600"/>
          </a:xfrm>
          <a:prstGeom prst="rect">
            <a:avLst/>
          </a:prstGeom>
          <a:solidFill>
            <a:schemeClr val="accent6">
              <a:lumMod val="20000"/>
              <a:lumOff val="80000"/>
            </a:schemeClr>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D Tranche</a:t>
            </a:r>
          </a:p>
          <a:p>
            <a:pPr algn="ctr"/>
            <a:r>
              <a:rPr lang="en-US" dirty="0"/>
              <a:t>$25 Million</a:t>
            </a:r>
          </a:p>
        </p:txBody>
      </p:sp>
      <p:sp>
        <p:nvSpPr>
          <p:cNvPr id="34825" name="Oval 8"/>
          <p:cNvSpPr>
            <a:spLocks noChangeArrowheads="1"/>
          </p:cNvSpPr>
          <p:nvPr/>
        </p:nvSpPr>
        <p:spPr bwMode="auto">
          <a:xfrm>
            <a:off x="3124200" y="3886200"/>
            <a:ext cx="1371600" cy="10668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Principal</a:t>
            </a:r>
          </a:p>
        </p:txBody>
      </p:sp>
      <p:sp>
        <p:nvSpPr>
          <p:cNvPr id="34826" name="Oval 9"/>
          <p:cNvSpPr>
            <a:spLocks noChangeArrowheads="1"/>
          </p:cNvSpPr>
          <p:nvPr/>
        </p:nvSpPr>
        <p:spPr bwMode="auto">
          <a:xfrm>
            <a:off x="3200400" y="5486400"/>
            <a:ext cx="1295400" cy="990600"/>
          </a:xfrm>
          <a:prstGeom prst="ellipse">
            <a:avLst/>
          </a:prstGeom>
          <a:solidFill>
            <a:schemeClr val="accent6">
              <a:lumMod val="20000"/>
              <a:lumOff val="80000"/>
            </a:schemeClr>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dirty="0"/>
              <a:t>Monthly</a:t>
            </a:r>
            <a:br>
              <a:rPr lang="en-US" dirty="0"/>
            </a:br>
            <a:r>
              <a:rPr lang="en-US" dirty="0"/>
              <a:t>Interest</a:t>
            </a:r>
          </a:p>
        </p:txBody>
      </p:sp>
      <p:sp>
        <p:nvSpPr>
          <p:cNvPr id="34827" name="Line 10"/>
          <p:cNvSpPr>
            <a:spLocks noChangeShapeType="1"/>
          </p:cNvSpPr>
          <p:nvPr/>
        </p:nvSpPr>
        <p:spPr bwMode="auto">
          <a:xfrm>
            <a:off x="2819400" y="34290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4828" name="Line 11"/>
          <p:cNvSpPr>
            <a:spLocks noChangeShapeType="1"/>
          </p:cNvSpPr>
          <p:nvPr/>
        </p:nvSpPr>
        <p:spPr bwMode="auto">
          <a:xfrm>
            <a:off x="2819400" y="60198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4829" name="Line 12"/>
          <p:cNvSpPr>
            <a:spLocks noChangeShapeType="1"/>
          </p:cNvSpPr>
          <p:nvPr/>
        </p:nvSpPr>
        <p:spPr bwMode="auto">
          <a:xfrm>
            <a:off x="2819400" y="4419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4830" name="Line 13"/>
          <p:cNvSpPr>
            <a:spLocks noChangeShapeType="1"/>
          </p:cNvSpPr>
          <p:nvPr/>
        </p:nvSpPr>
        <p:spPr bwMode="auto">
          <a:xfrm>
            <a:off x="4495800" y="4419600"/>
            <a:ext cx="3581400" cy="1524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4831" name="Line 15"/>
          <p:cNvSpPr>
            <a:spLocks noChangeShapeType="1"/>
          </p:cNvSpPr>
          <p:nvPr/>
        </p:nvSpPr>
        <p:spPr bwMode="auto">
          <a:xfrm>
            <a:off x="4572000" y="60198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4832" name="Text Box 16"/>
          <p:cNvSpPr txBox="1">
            <a:spLocks noChangeArrowheads="1"/>
          </p:cNvSpPr>
          <p:nvPr/>
        </p:nvSpPr>
        <p:spPr bwMode="auto">
          <a:xfrm>
            <a:off x="4038600" y="1371601"/>
            <a:ext cx="3429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US" dirty="0"/>
              <a:t>Finally, the C Tranche is paid off, and then the D tranche begins to receive all of the remaining principal and interest in the pool.</a:t>
            </a:r>
          </a:p>
        </p:txBody>
      </p:sp>
    </p:spTree>
    <p:extLst>
      <p:ext uri="{BB962C8B-B14F-4D97-AF65-F5344CB8AC3E}">
        <p14:creationId xmlns:p14="http://schemas.microsoft.com/office/powerpoint/2010/main" val="386334219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lstStyle/>
          <a:p>
            <a:pPr>
              <a:lnSpc>
                <a:spcPct val="90000"/>
              </a:lnSpc>
              <a:defRPr/>
            </a:pPr>
            <a:r>
              <a:rPr lang="en-US" sz="2500" dirty="0"/>
              <a:t>First, let’s </a:t>
            </a:r>
            <a:r>
              <a:rPr lang="en-US" sz="2500" b="1" i="1" dirty="0"/>
              <a:t>examine the cash flows </a:t>
            </a:r>
            <a:r>
              <a:rPr lang="en-US" sz="2500" dirty="0"/>
              <a:t>that are being generated by the collateral, and then how they are broken down into payments for each of the tranches.</a:t>
            </a:r>
          </a:p>
          <a:p>
            <a:pPr>
              <a:lnSpc>
                <a:spcPct val="90000"/>
              </a:lnSpc>
              <a:spcBef>
                <a:spcPts val="1200"/>
              </a:spcBef>
              <a:defRPr/>
            </a:pPr>
            <a:r>
              <a:rPr lang="en-US" sz="2500" dirty="0"/>
              <a:t>Initially we will model the CMO assuming </a:t>
            </a:r>
            <a:r>
              <a:rPr lang="en-US" sz="2500" b="1" i="1" dirty="0"/>
              <a:t>constant interest rates and no prepayments</a:t>
            </a:r>
            <a:r>
              <a:rPr lang="en-US" sz="2500" dirty="0"/>
              <a:t>, but then we will relax each of those assumptions.</a:t>
            </a:r>
            <a:r>
              <a:rPr lang="en-US" sz="2600" dirty="0"/>
              <a:t>	</a:t>
            </a:r>
          </a:p>
          <a:p>
            <a:pPr marL="808038" lvl="1" indent="-290513">
              <a:lnSpc>
                <a:spcPct val="90000"/>
              </a:lnSpc>
              <a:spcBef>
                <a:spcPts val="0"/>
              </a:spcBef>
              <a:defRPr/>
            </a:pPr>
            <a:r>
              <a:rPr lang="en-US" sz="2200" dirty="0"/>
              <a:t>Just to limit the number of digits we have to use, we will scale the principal amount to 100,000, instead of 100,000,000, so all amounts are in units of $1000.</a:t>
            </a:r>
          </a:p>
          <a:p>
            <a:pPr>
              <a:lnSpc>
                <a:spcPct val="90000"/>
              </a:lnSpc>
              <a:spcBef>
                <a:spcPts val="1200"/>
              </a:spcBef>
              <a:defRPr/>
            </a:pPr>
            <a:r>
              <a:rPr lang="en-US" sz="2500" dirty="0"/>
              <a:t>First, let’s examine the monthly cash flows from the collateral. It will look almost exactly like a normal mortgage, with C=WAC and T=WAM.</a:t>
            </a:r>
          </a:p>
          <a:p>
            <a:pPr marL="808038" lvl="1" indent="-290513">
              <a:lnSpc>
                <a:spcPct val="90000"/>
              </a:lnSpc>
              <a:spcBef>
                <a:spcPts val="0"/>
              </a:spcBef>
              <a:defRPr/>
            </a:pPr>
            <a:r>
              <a:rPr lang="en-US" sz="2200" dirty="0"/>
              <a:t>We are also going to assume </a:t>
            </a:r>
            <a:r>
              <a:rPr lang="en-US" sz="2200" b="1" i="1" dirty="0"/>
              <a:t>no servicing </a:t>
            </a:r>
            <a:r>
              <a:rPr lang="en-US" sz="2200" dirty="0"/>
              <a:t>initially</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37</a:t>
            </a:fld>
            <a:endParaRPr lang="en-US"/>
          </a:p>
        </p:txBody>
      </p:sp>
    </p:spTree>
    <p:extLst>
      <p:ext uri="{BB962C8B-B14F-4D97-AF65-F5344CB8AC3E}">
        <p14:creationId xmlns:p14="http://schemas.microsoft.com/office/powerpoint/2010/main" val="2817349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defRPr/>
                </a:pPr>
                <a:r>
                  <a:rPr lang="en-US" sz="2800" dirty="0"/>
                  <a:t>We can calculate the monthly payment using our normal formula:</a:t>
                </a:r>
                <a:br>
                  <a:rPr lang="en-US" sz="2800" dirty="0"/>
                </a:br>
                <a14:m>
                  <m:oMath xmlns:m="http://schemas.openxmlformats.org/officeDocument/2006/math" xmlns="">
                    <m:r>
                      <a:rPr lang="en-US" i="1">
                        <a:latin typeface="Cambria Math" panose="02040503050406030204" pitchFamily="18" charset="0"/>
                      </a:rPr>
                      <m:t>𝑃𝑀𝑇</m:t>
                    </m:r>
                    <m:r>
                      <a:rPr lang="en-US" i="1">
                        <a:latin typeface="Cambria Math" panose="02040503050406030204" pitchFamily="18" charset="0"/>
                      </a:rPr>
                      <m:t>=$733.76</m:t>
                    </m:r>
                  </m:oMath>
                </a14:m>
                <a:r>
                  <a:rPr lang="en-US" dirty="0"/>
                  <a:t/>
                </a:r>
                <a:br>
                  <a:rPr lang="en-US" dirty="0"/>
                </a:br>
                <a:endParaRPr lang="en-US" sz="2800" dirty="0"/>
              </a:p>
              <a:p>
                <a:pPr>
                  <a:spcBef>
                    <a:spcPts val="2400"/>
                  </a:spcBef>
                  <a:spcAft>
                    <a:spcPts val="1200"/>
                  </a:spcAft>
                  <a:defRPr/>
                </a:pPr>
                <a:r>
                  <a:rPr lang="en-US" sz="2800" dirty="0"/>
                  <a:t>And we can then determine the </a:t>
                </a:r>
                <a:r>
                  <a:rPr lang="en-US" sz="2800" b="1" i="1" dirty="0"/>
                  <a:t>interest and principal portions in month 1</a:t>
                </a:r>
                <a:r>
                  <a:rPr lang="en-US" sz="2800" dirty="0"/>
                  <a:t> in the normal ways:</a:t>
                </a:r>
              </a:p>
              <a:p>
                <a:pPr>
                  <a:spcBef>
                    <a:spcPts val="0"/>
                  </a:spcBef>
                  <a:buNone/>
                  <a:defRPr/>
                </a:pPr>
                <a14:m>
                  <m:oMathPara xmlns:m="http://schemas.openxmlformats.org/officeDocument/2006/math" xmlns="">
                    <m:oMathParaPr>
                      <m:jc m:val="centerGroup"/>
                    </m:oMathParaPr>
                    <m:oMath xmlns:m="http://schemas.openxmlformats.org/officeDocument/2006/math">
                      <m:r>
                        <a:rPr lang="en-US" i="1">
                          <a:latin typeface="Cambria Math" panose="02040503050406030204" pitchFamily="18" charset="0"/>
                        </a:rPr>
                        <m:t>𝐼𝑛𝑡𝑒𝑟𝑒𝑠𝑡</m:t>
                      </m:r>
                      <m:r>
                        <a:rPr lang="en-US" i="1">
                          <a:latin typeface="Cambria Math" panose="02040503050406030204" pitchFamily="18" charset="0"/>
                        </a:rPr>
                        <m:t>=100,000∗</m:t>
                      </m:r>
                      <m:f>
                        <m:fPr>
                          <m:ctrlPr>
                            <a:rPr lang="en-US" i="1">
                              <a:latin typeface="Cambria Math" panose="02040503050406030204" pitchFamily="18" charset="0"/>
                            </a:rPr>
                          </m:ctrlPr>
                        </m:fPr>
                        <m:num>
                          <m:r>
                            <a:rPr lang="en-US" i="1">
                              <a:latin typeface="Cambria Math" panose="02040503050406030204" pitchFamily="18" charset="0"/>
                            </a:rPr>
                            <m:t>.08</m:t>
                          </m:r>
                        </m:num>
                        <m:den>
                          <m:r>
                            <a:rPr lang="en-US" i="1">
                              <a:latin typeface="Cambria Math" panose="02040503050406030204" pitchFamily="18" charset="0"/>
                            </a:rPr>
                            <m:t>12</m:t>
                          </m:r>
                        </m:den>
                      </m:f>
                      <m:r>
                        <a:rPr lang="en-US" i="1">
                          <a:latin typeface="Cambria Math" panose="02040503050406030204" pitchFamily="18" charset="0"/>
                        </a:rPr>
                        <m:t>=$666.67</m:t>
                      </m:r>
                    </m:oMath>
                  </m:oMathPara>
                </a14:m>
                <a:endParaRPr lang="en-US" dirty="0"/>
              </a:p>
              <a:p>
                <a:pPr>
                  <a:spcBef>
                    <a:spcPts val="1200"/>
                  </a:spcBef>
                  <a:buNone/>
                  <a:defRPr/>
                </a:pPr>
                <a:endParaRPr lang="en-US" sz="1050" dirty="0"/>
              </a:p>
              <a:p>
                <a:pPr>
                  <a:spcBef>
                    <a:spcPts val="1200"/>
                  </a:spcBef>
                  <a:buNone/>
                  <a:defRPr/>
                </a:pPr>
                <a14:m>
                  <m:oMathPara xmlns:m="http://schemas.openxmlformats.org/officeDocument/2006/math" xmlns="">
                    <m:oMathParaPr>
                      <m:jc m:val="centerGroup"/>
                    </m:oMathParaPr>
                    <m:oMath xmlns:m="http://schemas.openxmlformats.org/officeDocument/2006/math">
                      <m:r>
                        <a:rPr lang="en-US" i="1">
                          <a:latin typeface="Cambria Math" panose="02040503050406030204" pitchFamily="18" charset="0"/>
                        </a:rPr>
                        <m:t>𝑃𝑟𝑖𝑛𝑐𝑖𝑝𝑎𝑙</m:t>
                      </m:r>
                      <m:r>
                        <a:rPr lang="en-US" i="1">
                          <a:latin typeface="Cambria Math" panose="02040503050406030204" pitchFamily="18" charset="0"/>
                        </a:rPr>
                        <m:t>=733.76−666.67=$67.09</m:t>
                      </m:r>
                    </m:oMath>
                  </m:oMathPara>
                </a14:m>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49" t="-24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38</a:t>
            </a:fld>
            <a:endParaRPr lang="en-US"/>
          </a:p>
        </p:txBody>
      </p:sp>
    </p:spTree>
    <p:extLst>
      <p:ext uri="{BB962C8B-B14F-4D97-AF65-F5344CB8AC3E}">
        <p14:creationId xmlns:p14="http://schemas.microsoft.com/office/powerpoint/2010/main" val="117874135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1" y="1748119"/>
                <a:ext cx="10515599" cy="4800600"/>
              </a:xfrm>
            </p:spPr>
            <p:txBody>
              <a:bodyPr>
                <a:normAutofit fontScale="92500"/>
              </a:bodyPr>
              <a:lstStyle/>
              <a:p>
                <a:pPr>
                  <a:defRPr/>
                </a:pPr>
                <a:r>
                  <a:rPr lang="en-US" sz="2600" dirty="0" smtClean="0"/>
                  <a:t>How </a:t>
                </a:r>
                <a:r>
                  <a:rPr lang="en-US" sz="2600" dirty="0"/>
                  <a:t>to allocate the principal and interest to the four </a:t>
                </a:r>
                <a:r>
                  <a:rPr lang="en-US" sz="2600" dirty="0" smtClean="0"/>
                  <a:t>tranches?</a:t>
                </a:r>
                <a:endParaRPr lang="en-US" sz="2600" dirty="0"/>
              </a:p>
              <a:p>
                <a:pPr lvl="1">
                  <a:defRPr/>
                </a:pPr>
                <a:r>
                  <a:rPr lang="en-US" sz="2400" dirty="0"/>
                  <a:t>All of the principal goes to A, reducing its balance next period by the $67.09.</a:t>
                </a:r>
              </a:p>
              <a:p>
                <a:pPr lvl="1">
                  <a:defRPr/>
                </a:pPr>
                <a:r>
                  <a:rPr lang="en-US" sz="2400" dirty="0"/>
                  <a:t>The interest is allocated based on the beginning balance for each tranche, and each tranche’s coupon rate (which we have made the same for all four of our tranches, 8%.)</a:t>
                </a:r>
              </a:p>
              <a:p>
                <a:pPr marL="457200" lvl="1" indent="0">
                  <a:buNone/>
                  <a:defRPr/>
                </a:pPr>
                <a14:m>
                  <m:oMathPara xmlns:m="http://schemas.openxmlformats.org/officeDocument/2006/math" xmlns="">
                    <m:oMathParaPr>
                      <m:jc m:val="centerGroup"/>
                    </m:oMathParaPr>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𝐴</m:t>
                          </m:r>
                        </m:e>
                        <m:sub>
                          <m:r>
                            <a:rPr lang="en-US" sz="2200" i="1">
                              <a:latin typeface="Cambria Math" panose="02040503050406030204" pitchFamily="18" charset="0"/>
                            </a:rPr>
                            <m:t>𝐼𝑛𝑡𝑒𝑟𝑒𝑠𝑡</m:t>
                          </m:r>
                        </m:sub>
                      </m:sSub>
                      <m:r>
                        <a:rPr lang="en-US" sz="2200" i="1">
                          <a:latin typeface="Cambria Math" panose="02040503050406030204" pitchFamily="18" charset="0"/>
                        </a:rPr>
                        <m:t>=25,000∗</m:t>
                      </m:r>
                      <m:f>
                        <m:fPr>
                          <m:ctrlPr>
                            <a:rPr lang="en-US" sz="2200" i="1">
                              <a:latin typeface="Cambria Math" panose="02040503050406030204" pitchFamily="18" charset="0"/>
                            </a:rPr>
                          </m:ctrlPr>
                        </m:fPr>
                        <m:num>
                          <m:r>
                            <a:rPr lang="en-US" sz="2200" i="1">
                              <a:latin typeface="Cambria Math" panose="02040503050406030204" pitchFamily="18" charset="0"/>
                            </a:rPr>
                            <m:t>.08</m:t>
                          </m:r>
                        </m:num>
                        <m:den>
                          <m:r>
                            <a:rPr lang="en-US" sz="2200" i="1">
                              <a:latin typeface="Cambria Math" panose="02040503050406030204" pitchFamily="18" charset="0"/>
                            </a:rPr>
                            <m:t>12</m:t>
                          </m:r>
                        </m:den>
                      </m:f>
                      <m:r>
                        <a:rPr lang="en-US" sz="2200" i="1">
                          <a:latin typeface="Cambria Math" panose="02040503050406030204" pitchFamily="18" charset="0"/>
                        </a:rPr>
                        <m:t>=$166.67</m:t>
                      </m:r>
                    </m:oMath>
                  </m:oMathPara>
                </a14:m>
                <a:endParaRPr lang="en-US" sz="2200" dirty="0"/>
              </a:p>
              <a:p>
                <a:pPr marL="457200" lvl="1" indent="0">
                  <a:buNone/>
                  <a:defRPr/>
                </a:pPr>
                <a14:m>
                  <m:oMathPara xmlns:m="http://schemas.openxmlformats.org/officeDocument/2006/math" xmlns="">
                    <m:oMathParaPr>
                      <m:jc m:val="centerGroup"/>
                    </m:oMathParaPr>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𝐵</m:t>
                          </m:r>
                        </m:e>
                        <m:sub>
                          <m:r>
                            <a:rPr lang="en-US" sz="2200" i="1">
                              <a:latin typeface="Cambria Math" panose="02040503050406030204" pitchFamily="18" charset="0"/>
                            </a:rPr>
                            <m:t>𝐼𝑛𝑡𝑒𝑟𝑒𝑠𝑡</m:t>
                          </m:r>
                        </m:sub>
                      </m:sSub>
                      <m:r>
                        <a:rPr lang="en-US" sz="2200" i="1">
                          <a:latin typeface="Cambria Math" panose="02040503050406030204" pitchFamily="18" charset="0"/>
                        </a:rPr>
                        <m:t>=25,000∗</m:t>
                      </m:r>
                      <m:f>
                        <m:fPr>
                          <m:ctrlPr>
                            <a:rPr lang="en-US" sz="2200" i="1">
                              <a:latin typeface="Cambria Math" panose="02040503050406030204" pitchFamily="18" charset="0"/>
                            </a:rPr>
                          </m:ctrlPr>
                        </m:fPr>
                        <m:num>
                          <m:r>
                            <a:rPr lang="en-US" sz="2200" i="1">
                              <a:latin typeface="Cambria Math" panose="02040503050406030204" pitchFamily="18" charset="0"/>
                            </a:rPr>
                            <m:t>.08</m:t>
                          </m:r>
                        </m:num>
                        <m:den>
                          <m:r>
                            <a:rPr lang="en-US" sz="2200" i="1">
                              <a:latin typeface="Cambria Math" panose="02040503050406030204" pitchFamily="18" charset="0"/>
                            </a:rPr>
                            <m:t>12</m:t>
                          </m:r>
                        </m:den>
                      </m:f>
                      <m:r>
                        <a:rPr lang="en-US" sz="2200" i="1">
                          <a:latin typeface="Cambria Math" panose="02040503050406030204" pitchFamily="18" charset="0"/>
                        </a:rPr>
                        <m:t>=$166.67</m:t>
                      </m:r>
                    </m:oMath>
                  </m:oMathPara>
                </a14:m>
                <a:endParaRPr lang="en-US" sz="2200" dirty="0"/>
              </a:p>
              <a:p>
                <a:pPr marL="457200" lvl="1" indent="0">
                  <a:buNone/>
                  <a:defRPr/>
                </a:pPr>
                <a14:m>
                  <m:oMathPara xmlns:m="http://schemas.openxmlformats.org/officeDocument/2006/math" xmlns="">
                    <m:oMathParaPr>
                      <m:jc m:val="centerGroup"/>
                    </m:oMathParaPr>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𝐶</m:t>
                          </m:r>
                        </m:e>
                        <m:sub>
                          <m:r>
                            <a:rPr lang="en-US" sz="2200" i="1">
                              <a:latin typeface="Cambria Math" panose="02040503050406030204" pitchFamily="18" charset="0"/>
                            </a:rPr>
                            <m:t>𝐼𝑛𝑡𝑒𝑟𝑒𝑠𝑡</m:t>
                          </m:r>
                        </m:sub>
                      </m:sSub>
                      <m:r>
                        <a:rPr lang="en-US" sz="2200" i="1">
                          <a:latin typeface="Cambria Math" panose="02040503050406030204" pitchFamily="18" charset="0"/>
                        </a:rPr>
                        <m:t>=25,000∗</m:t>
                      </m:r>
                      <m:f>
                        <m:fPr>
                          <m:ctrlPr>
                            <a:rPr lang="en-US" sz="2200" i="1">
                              <a:latin typeface="Cambria Math" panose="02040503050406030204" pitchFamily="18" charset="0"/>
                            </a:rPr>
                          </m:ctrlPr>
                        </m:fPr>
                        <m:num>
                          <m:r>
                            <a:rPr lang="en-US" sz="2200" i="1">
                              <a:latin typeface="Cambria Math" panose="02040503050406030204" pitchFamily="18" charset="0"/>
                            </a:rPr>
                            <m:t>.08</m:t>
                          </m:r>
                        </m:num>
                        <m:den>
                          <m:r>
                            <a:rPr lang="en-US" sz="2200" i="1">
                              <a:latin typeface="Cambria Math" panose="02040503050406030204" pitchFamily="18" charset="0"/>
                            </a:rPr>
                            <m:t>12</m:t>
                          </m:r>
                        </m:den>
                      </m:f>
                      <m:r>
                        <a:rPr lang="en-US" sz="2200" i="1">
                          <a:latin typeface="Cambria Math" panose="02040503050406030204" pitchFamily="18" charset="0"/>
                        </a:rPr>
                        <m:t>=$166.67</m:t>
                      </m:r>
                    </m:oMath>
                  </m:oMathPara>
                </a14:m>
                <a:endParaRPr lang="en-US" sz="2200" dirty="0"/>
              </a:p>
              <a:p>
                <a:pPr marL="457200" lvl="1" indent="0">
                  <a:buNone/>
                  <a:defRPr/>
                </a:pPr>
                <a14:m>
                  <m:oMathPara xmlns:m="http://schemas.openxmlformats.org/officeDocument/2006/math" xmlns="">
                    <m:oMathParaPr>
                      <m:jc m:val="centerGroup"/>
                    </m:oMathParaPr>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𝐷</m:t>
                          </m:r>
                        </m:e>
                        <m:sub>
                          <m:r>
                            <a:rPr lang="en-US" sz="2200" i="1">
                              <a:latin typeface="Cambria Math" panose="02040503050406030204" pitchFamily="18" charset="0"/>
                            </a:rPr>
                            <m:t>𝐼𝑛𝑡𝑒𝑟𝑒𝑠𝑡</m:t>
                          </m:r>
                        </m:sub>
                      </m:sSub>
                      <m:r>
                        <a:rPr lang="en-US" sz="2200" i="1">
                          <a:latin typeface="Cambria Math" panose="02040503050406030204" pitchFamily="18" charset="0"/>
                        </a:rPr>
                        <m:t>=25,000∗</m:t>
                      </m:r>
                      <m:f>
                        <m:fPr>
                          <m:ctrlPr>
                            <a:rPr lang="en-US" sz="2200" i="1">
                              <a:latin typeface="Cambria Math" panose="02040503050406030204" pitchFamily="18" charset="0"/>
                            </a:rPr>
                          </m:ctrlPr>
                        </m:fPr>
                        <m:num>
                          <m:r>
                            <a:rPr lang="en-US" sz="2200" i="1">
                              <a:latin typeface="Cambria Math" panose="02040503050406030204" pitchFamily="18" charset="0"/>
                            </a:rPr>
                            <m:t>.08</m:t>
                          </m:r>
                        </m:num>
                        <m:den>
                          <m:r>
                            <a:rPr lang="en-US" sz="2200" i="1">
                              <a:latin typeface="Cambria Math" panose="02040503050406030204" pitchFamily="18" charset="0"/>
                            </a:rPr>
                            <m:t>12</m:t>
                          </m:r>
                        </m:den>
                      </m:f>
                      <m:r>
                        <a:rPr lang="en-US" sz="2200" i="1">
                          <a:latin typeface="Cambria Math" panose="02040503050406030204" pitchFamily="18" charset="0"/>
                        </a:rPr>
                        <m:t>=$166.67</m:t>
                      </m:r>
                    </m:oMath>
                  </m:oMathPara>
                </a14:m>
                <a:endParaRPr lang="en-US" sz="22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1" y="1748119"/>
                <a:ext cx="10515599" cy="4800600"/>
              </a:xfrm>
              <a:blipFill rotWithShape="0">
                <a:blip r:embed="rId2"/>
                <a:stretch>
                  <a:fillRect l="-1101" t="-1906" r="-121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39</a:t>
            </a:fld>
            <a:endParaRPr lang="en-US"/>
          </a:p>
        </p:txBody>
      </p:sp>
    </p:spTree>
    <p:extLst>
      <p:ext uri="{BB962C8B-B14F-4D97-AF65-F5344CB8AC3E}">
        <p14:creationId xmlns:p14="http://schemas.microsoft.com/office/powerpoint/2010/main" val="221929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Autofit/>
          </a:bodyPr>
          <a:lstStyle/>
          <a:p>
            <a:pPr>
              <a:defRPr/>
            </a:pPr>
            <a:r>
              <a:rPr lang="en-US" sz="2800" dirty="0"/>
              <a:t>To date we have focused on mortgage-backed bonds and mortgage pass-</a:t>
            </a:r>
            <a:r>
              <a:rPr lang="en-US" sz="2800" dirty="0" err="1"/>
              <a:t>throughs</a:t>
            </a:r>
            <a:r>
              <a:rPr lang="en-US" sz="2800" dirty="0"/>
              <a:t>.</a:t>
            </a:r>
          </a:p>
          <a:p>
            <a:pPr>
              <a:defRPr/>
            </a:pPr>
            <a:r>
              <a:rPr lang="en-US" sz="2800" dirty="0"/>
              <a:t>As noted, MPTs and MPTB are technically mortgage derivatives. However, these can be seen as </a:t>
            </a:r>
            <a:r>
              <a:rPr lang="en-US" sz="2800" b="1" i="1" dirty="0"/>
              <a:t>first-generation MBS</a:t>
            </a:r>
            <a:r>
              <a:rPr lang="en-US" sz="2800" dirty="0"/>
              <a:t>. </a:t>
            </a:r>
          </a:p>
          <a:p>
            <a:pPr>
              <a:defRPr/>
            </a:pPr>
            <a:r>
              <a:rPr lang="en-US" sz="2800" dirty="0"/>
              <a:t>These are important assets, but they are really only part of the story of the secondary mortgage markets.</a:t>
            </a:r>
          </a:p>
          <a:p>
            <a:pPr>
              <a:defRPr/>
            </a:pPr>
            <a:r>
              <a:rPr lang="en-US" sz="2800" dirty="0"/>
              <a:t>The second part of that story deals with the </a:t>
            </a:r>
            <a:r>
              <a:rPr lang="en-US" sz="2800" b="1" i="1" dirty="0"/>
              <a:t>more technologically-advanced mortgage securities</a:t>
            </a:r>
            <a:r>
              <a:rPr lang="en-US" sz="2800" dirty="0"/>
              <a:t>, i.e., mortgage derivative securities.</a:t>
            </a:r>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112472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defRPr/>
                </a:pPr>
                <a:r>
                  <a:rPr lang="en-US" sz="2600" dirty="0">
                    <a:solidFill>
                      <a:schemeClr val="tx1"/>
                    </a:solidFill>
                  </a:rPr>
                  <a:t>In </a:t>
                </a:r>
                <a:r>
                  <a:rPr lang="en-US" sz="2600" b="1" i="1" dirty="0">
                    <a:solidFill>
                      <a:schemeClr val="tx1"/>
                    </a:solidFill>
                  </a:rPr>
                  <a:t>month 2</a:t>
                </a:r>
                <a:r>
                  <a:rPr lang="en-US" sz="2600" dirty="0">
                    <a:solidFill>
                      <a:schemeClr val="tx1"/>
                    </a:solidFill>
                  </a:rPr>
                  <a:t>, we will still have the same uniform monthly payments from the pool (since we do not have prepayments in this example), but the breakdown of principal and interest is different.</a:t>
                </a:r>
              </a:p>
              <a:p>
                <a:pPr marL="808038" lvl="1" indent="-350838">
                  <a:defRPr/>
                </a:pPr>
                <a:r>
                  <a:rPr lang="en-US" sz="2400" dirty="0">
                    <a:solidFill>
                      <a:schemeClr val="tx1"/>
                    </a:solidFill>
                  </a:rPr>
                  <a:t>The balance of the collateral at the beginning of month 2 was</a:t>
                </a:r>
              </a:p>
              <a:p>
                <a:pPr marL="457200" lvl="1" indent="0">
                  <a:buNone/>
                  <a:defRPr/>
                </a:pPr>
                <a14:m>
                  <m:oMathPara xmlns:m="http://schemas.openxmlformats.org/officeDocument/2006/math" xmlns="">
                    <m:oMathParaPr>
                      <m:jc m:val="centerGroup"/>
                    </m:oMathParaPr>
                    <m:oMath xmlns:m="http://schemas.openxmlformats.org/officeDocument/2006/math">
                      <m:r>
                        <a:rPr lang="en-US" i="1">
                          <a:latin typeface="Cambria Math" panose="02040503050406030204" pitchFamily="18" charset="0"/>
                        </a:rPr>
                        <m:t>100,000−67.09</m:t>
                      </m:r>
                      <m:r>
                        <a:rPr lang="en-US" i="1">
                          <a:solidFill>
                            <a:schemeClr val="tx1"/>
                          </a:solidFill>
                          <a:latin typeface="Cambria Math" panose="02040503050406030204" pitchFamily="18" charset="0"/>
                        </a:rPr>
                        <m:t>=$99,932.91</m:t>
                      </m:r>
                    </m:oMath>
                  </m:oMathPara>
                </a14:m>
                <a:endParaRPr lang="en-US" dirty="0">
                  <a:solidFill>
                    <a:schemeClr val="tx1"/>
                  </a:solidFill>
                </a:endParaRPr>
              </a:p>
              <a:p>
                <a:pPr marL="808038" lvl="1" indent="-350838">
                  <a:defRPr/>
                </a:pPr>
                <a:r>
                  <a:rPr lang="en-US" sz="2400" dirty="0">
                    <a:solidFill>
                      <a:schemeClr val="tx1"/>
                    </a:solidFill>
                  </a:rPr>
                  <a:t>So the interest portion was:</a:t>
                </a:r>
              </a:p>
              <a:p>
                <a:pPr marL="457200" lvl="1" indent="0">
                  <a:buNone/>
                  <a:defRPr/>
                </a:pPr>
                <a14:m>
                  <m:oMathPara xmlns:m="http://schemas.openxmlformats.org/officeDocument/2006/math" xmlns="">
                    <m:oMathParaPr>
                      <m:jc m:val="centerGroup"/>
                    </m:oMathParaPr>
                    <m:oMath xmlns:m="http://schemas.openxmlformats.org/officeDocument/2006/math">
                      <m:r>
                        <a:rPr lang="en-US" i="1">
                          <a:solidFill>
                            <a:schemeClr val="tx1"/>
                          </a:solidFill>
                          <a:latin typeface="Cambria Math" panose="02040503050406030204" pitchFamily="18" charset="0"/>
                        </a:rPr>
                        <m:t>𝐼𝑛𝑡𝑒𝑟𝑒𝑠𝑡</m:t>
                      </m:r>
                      <m:r>
                        <a:rPr lang="en-US" i="1">
                          <a:solidFill>
                            <a:schemeClr val="tx1"/>
                          </a:solidFill>
                          <a:latin typeface="Cambria Math" panose="02040503050406030204" pitchFamily="18" charset="0"/>
                        </a:rPr>
                        <m:t>=99,932.91∗</m:t>
                      </m:r>
                      <m:f>
                        <m:fPr>
                          <m:ctrlPr>
                            <a:rPr lang="en-US" i="1">
                              <a:solidFill>
                                <a:schemeClr val="tx1"/>
                              </a:solidFill>
                              <a:latin typeface="Cambria Math" panose="02040503050406030204" pitchFamily="18" charset="0"/>
                            </a:rPr>
                          </m:ctrlPr>
                        </m:fPr>
                        <m:num>
                          <m:r>
                            <a:rPr lang="en-US" i="1">
                              <a:solidFill>
                                <a:schemeClr val="tx1"/>
                              </a:solidFill>
                              <a:latin typeface="Cambria Math" panose="02040503050406030204" pitchFamily="18" charset="0"/>
                            </a:rPr>
                            <m:t>.08</m:t>
                          </m:r>
                        </m:num>
                        <m:den>
                          <m:r>
                            <a:rPr lang="en-US" i="1">
                              <a:solidFill>
                                <a:schemeClr val="tx1"/>
                              </a:solidFill>
                              <a:latin typeface="Cambria Math" panose="02040503050406030204" pitchFamily="18" charset="0"/>
                            </a:rPr>
                            <m:t>12</m:t>
                          </m:r>
                        </m:den>
                      </m:f>
                      <m:r>
                        <a:rPr lang="en-US" i="1">
                          <a:solidFill>
                            <a:schemeClr val="tx1"/>
                          </a:solidFill>
                          <a:latin typeface="Cambria Math" panose="02040503050406030204" pitchFamily="18" charset="0"/>
                        </a:rPr>
                        <m:t>=$666.22</m:t>
                      </m:r>
                    </m:oMath>
                  </m:oMathPara>
                </a14:m>
                <a:endParaRPr lang="en-US" dirty="0">
                  <a:solidFill>
                    <a:schemeClr val="tx1"/>
                  </a:solidFill>
                </a:endParaRPr>
              </a:p>
              <a:p>
                <a:pPr marL="808038" lvl="1" indent="-350838">
                  <a:defRPr/>
                </a:pPr>
                <a:r>
                  <a:rPr lang="en-US" sz="2400" dirty="0">
                    <a:solidFill>
                      <a:schemeClr val="tx1"/>
                    </a:solidFill>
                  </a:rPr>
                  <a:t>And the principal portion was </a:t>
                </a:r>
              </a:p>
              <a:p>
                <a:pPr marL="457200" lvl="1" indent="0">
                  <a:buNone/>
                  <a:defRPr/>
                </a:pPr>
                <a14:m>
                  <m:oMathPara xmlns:m="http://schemas.openxmlformats.org/officeDocument/2006/math" xmlns="">
                    <m:oMathParaPr>
                      <m:jc m:val="centerGroup"/>
                    </m:oMathParaPr>
                    <m:oMath xmlns:m="http://schemas.openxmlformats.org/officeDocument/2006/math">
                      <m:r>
                        <a:rPr lang="en-US" i="1">
                          <a:solidFill>
                            <a:schemeClr val="tx1"/>
                          </a:solidFill>
                          <a:latin typeface="Cambria Math" panose="02040503050406030204" pitchFamily="18" charset="0"/>
                        </a:rPr>
                        <m:t>𝑃𝑟𝑖𝑛𝑐𝑖𝑝𝑎𝑙</m:t>
                      </m:r>
                      <m:r>
                        <a:rPr lang="en-US" i="1">
                          <a:solidFill>
                            <a:schemeClr val="tx1"/>
                          </a:solidFill>
                          <a:latin typeface="Cambria Math" panose="02040503050406030204" pitchFamily="18" charset="0"/>
                        </a:rPr>
                        <m:t>=733.76−666.22=$67.54</m:t>
                      </m:r>
                    </m:oMath>
                  </m:oMathPara>
                </a14:m>
                <a:endParaRPr lang="en-US"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75" t="-221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40</a:t>
            </a:fld>
            <a:endParaRPr lang="en-US"/>
          </a:p>
        </p:txBody>
      </p:sp>
    </p:spTree>
    <p:extLst>
      <p:ext uri="{BB962C8B-B14F-4D97-AF65-F5344CB8AC3E}">
        <p14:creationId xmlns:p14="http://schemas.microsoft.com/office/powerpoint/2010/main" val="155358595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2" y="1653519"/>
                <a:ext cx="10515599" cy="5023504"/>
              </a:xfrm>
            </p:spPr>
            <p:txBody>
              <a:bodyPr>
                <a:normAutofit/>
              </a:bodyPr>
              <a:lstStyle/>
              <a:p>
                <a:pPr>
                  <a:spcAft>
                    <a:spcPts val="0"/>
                  </a:spcAft>
                  <a:defRPr/>
                </a:pPr>
                <a:r>
                  <a:rPr lang="en-US" dirty="0"/>
                  <a:t>Once again we allocate the principal by simply giving it all to Tranche A.</a:t>
                </a:r>
              </a:p>
              <a:p>
                <a:pPr lvl="1">
                  <a:spcBef>
                    <a:spcPts val="1200"/>
                  </a:spcBef>
                  <a:defRPr/>
                </a:pPr>
                <a:r>
                  <a:rPr lang="en-US" sz="2200" dirty="0"/>
                  <a:t>Remember, however, that the A tranche was paid some principal in month 1, so its month 2 balance is only:</a:t>
                </a:r>
              </a:p>
              <a:p>
                <a:pPr marL="457200" lvl="1" indent="0" algn="ctr">
                  <a:spcBef>
                    <a:spcPts val="0"/>
                  </a:spcBef>
                  <a:buNone/>
                  <a:defRPr/>
                </a:pPr>
                <a14:m>
                  <m:oMathPara xmlns:m="http://schemas.openxmlformats.org/officeDocument/2006/math" xmlns="">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𝐵𝑎𝑙𝑎𝑛𝑐𝑒</m:t>
                          </m:r>
                        </m:e>
                        <m:sub>
                          <m:r>
                            <a:rPr lang="en-US" i="1">
                              <a:latin typeface="Cambria Math" panose="02040503050406030204" pitchFamily="18" charset="0"/>
                            </a:rPr>
                            <m:t>2</m:t>
                          </m:r>
                        </m:sub>
                      </m:sSub>
                      <m:r>
                        <a:rPr lang="en-US" i="1">
                          <a:latin typeface="Cambria Math" panose="02040503050406030204" pitchFamily="18" charset="0"/>
                        </a:rPr>
                        <m:t>=25,000−67.09=$24,932.91</m:t>
                      </m:r>
                    </m:oMath>
                  </m:oMathPara>
                </a14:m>
                <a:r>
                  <a:rPr lang="en-US" dirty="0"/>
                  <a:t/>
                </a:r>
                <a:br>
                  <a:rPr lang="en-US" dirty="0"/>
                </a:br>
                <a:endParaRPr lang="en-US" dirty="0"/>
              </a:p>
              <a:p>
                <a:pPr lvl="1">
                  <a:spcBef>
                    <a:spcPts val="1200"/>
                  </a:spcBef>
                  <a:defRPr/>
                </a:pPr>
                <a:r>
                  <a:rPr lang="en-US" sz="2200" dirty="0"/>
                  <a:t>This means that the coupon paid to Tranche A will be less than the coupon paid to Tranches B through D.</a:t>
                </a:r>
              </a:p>
              <a:p>
                <a:pPr marL="457200" lvl="1" indent="0">
                  <a:buNone/>
                  <a:defRPr/>
                </a:pPr>
                <a14:m>
                  <m:oMathPara xmlns:m="http://schemas.openxmlformats.org/officeDocument/2006/math" xmlns="">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𝐴</m:t>
                          </m:r>
                        </m:e>
                        <m:sub>
                          <m:r>
                            <a:rPr lang="en-US" sz="1800" i="1">
                              <a:latin typeface="Cambria Math" panose="02040503050406030204" pitchFamily="18" charset="0"/>
                            </a:rPr>
                            <m:t>𝐼𝑛𝑡𝑒𝑟𝑒𝑠𝑡</m:t>
                          </m:r>
                        </m:sub>
                      </m:sSub>
                      <m:r>
                        <a:rPr lang="en-US" sz="1800" i="1">
                          <a:latin typeface="Cambria Math" panose="02040503050406030204" pitchFamily="18" charset="0"/>
                        </a:rPr>
                        <m:t>=24,932∗</m:t>
                      </m:r>
                      <m:f>
                        <m:fPr>
                          <m:ctrlPr>
                            <a:rPr lang="en-US" sz="1800" i="1">
                              <a:latin typeface="Cambria Math" panose="02040503050406030204" pitchFamily="18" charset="0"/>
                            </a:rPr>
                          </m:ctrlPr>
                        </m:fPr>
                        <m:num>
                          <m:r>
                            <a:rPr lang="en-US" sz="1800" i="1">
                              <a:latin typeface="Cambria Math" panose="02040503050406030204" pitchFamily="18" charset="0"/>
                            </a:rPr>
                            <m:t>.08</m:t>
                          </m:r>
                        </m:num>
                        <m:den>
                          <m:r>
                            <a:rPr lang="en-US" sz="1800" i="1">
                              <a:latin typeface="Cambria Math" panose="02040503050406030204" pitchFamily="18" charset="0"/>
                            </a:rPr>
                            <m:t>12</m:t>
                          </m:r>
                        </m:den>
                      </m:f>
                      <m:r>
                        <a:rPr lang="en-US" sz="1800" i="1">
                          <a:latin typeface="Cambria Math" panose="02040503050406030204" pitchFamily="18" charset="0"/>
                        </a:rPr>
                        <m:t>=$166.22</m:t>
                      </m:r>
                    </m:oMath>
                  </m:oMathPara>
                </a14:m>
                <a:endParaRPr lang="en-US" sz="1800" dirty="0"/>
              </a:p>
              <a:p>
                <a:pPr marL="457200" lvl="1" indent="0">
                  <a:spcBef>
                    <a:spcPts val="0"/>
                  </a:spcBef>
                  <a:buNone/>
                  <a:defRPr/>
                </a:pPr>
                <a14:m>
                  <m:oMathPara xmlns:m="http://schemas.openxmlformats.org/officeDocument/2006/math" xmlns="">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𝐵</m:t>
                          </m:r>
                        </m:e>
                        <m:sub>
                          <m:r>
                            <a:rPr lang="en-US" sz="1800" i="1">
                              <a:latin typeface="Cambria Math" panose="02040503050406030204" pitchFamily="18" charset="0"/>
                            </a:rPr>
                            <m:t>𝐼𝑛𝑡𝑒𝑟𝑒𝑠𝑡</m:t>
                          </m:r>
                        </m:sub>
                      </m:sSub>
                      <m:r>
                        <a:rPr lang="en-US" sz="1800" i="1">
                          <a:latin typeface="Cambria Math" panose="02040503050406030204" pitchFamily="18" charset="0"/>
                        </a:rPr>
                        <m:t>=25,000∗</m:t>
                      </m:r>
                      <m:f>
                        <m:fPr>
                          <m:ctrlPr>
                            <a:rPr lang="en-US" sz="1800" i="1">
                              <a:latin typeface="Cambria Math" panose="02040503050406030204" pitchFamily="18" charset="0"/>
                            </a:rPr>
                          </m:ctrlPr>
                        </m:fPr>
                        <m:num>
                          <m:r>
                            <a:rPr lang="en-US" sz="1800" i="1">
                              <a:latin typeface="Cambria Math" panose="02040503050406030204" pitchFamily="18" charset="0"/>
                            </a:rPr>
                            <m:t>.08</m:t>
                          </m:r>
                        </m:num>
                        <m:den>
                          <m:r>
                            <a:rPr lang="en-US" sz="1800" i="1">
                              <a:latin typeface="Cambria Math" panose="02040503050406030204" pitchFamily="18" charset="0"/>
                            </a:rPr>
                            <m:t>12</m:t>
                          </m:r>
                        </m:den>
                      </m:f>
                      <m:r>
                        <a:rPr lang="en-US" sz="1800" i="1">
                          <a:latin typeface="Cambria Math" panose="02040503050406030204" pitchFamily="18" charset="0"/>
                        </a:rPr>
                        <m:t>=$166.67</m:t>
                      </m:r>
                    </m:oMath>
                  </m:oMathPara>
                </a14:m>
                <a:endParaRPr lang="en-US" sz="1800" dirty="0"/>
              </a:p>
              <a:p>
                <a:pPr marL="457200" lvl="1" indent="0">
                  <a:spcBef>
                    <a:spcPts val="0"/>
                  </a:spcBef>
                  <a:buNone/>
                  <a:defRPr/>
                </a:pPr>
                <a14:m>
                  <m:oMathPara xmlns:m="http://schemas.openxmlformats.org/officeDocument/2006/math" xmlns="">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𝐶</m:t>
                          </m:r>
                        </m:e>
                        <m:sub>
                          <m:r>
                            <a:rPr lang="en-US" sz="1800" i="1">
                              <a:latin typeface="Cambria Math" panose="02040503050406030204" pitchFamily="18" charset="0"/>
                            </a:rPr>
                            <m:t>𝐼𝑛𝑡𝑒𝑟𝑒𝑠𝑡</m:t>
                          </m:r>
                        </m:sub>
                      </m:sSub>
                      <m:r>
                        <a:rPr lang="en-US" sz="1800" i="1">
                          <a:latin typeface="Cambria Math" panose="02040503050406030204" pitchFamily="18" charset="0"/>
                        </a:rPr>
                        <m:t>=25,000∗</m:t>
                      </m:r>
                      <m:f>
                        <m:fPr>
                          <m:ctrlPr>
                            <a:rPr lang="en-US" sz="1800" i="1">
                              <a:latin typeface="Cambria Math" panose="02040503050406030204" pitchFamily="18" charset="0"/>
                            </a:rPr>
                          </m:ctrlPr>
                        </m:fPr>
                        <m:num>
                          <m:r>
                            <a:rPr lang="en-US" sz="1800" i="1">
                              <a:latin typeface="Cambria Math" panose="02040503050406030204" pitchFamily="18" charset="0"/>
                            </a:rPr>
                            <m:t>.08</m:t>
                          </m:r>
                        </m:num>
                        <m:den>
                          <m:r>
                            <a:rPr lang="en-US" sz="1800" i="1">
                              <a:latin typeface="Cambria Math" panose="02040503050406030204" pitchFamily="18" charset="0"/>
                            </a:rPr>
                            <m:t>12</m:t>
                          </m:r>
                        </m:den>
                      </m:f>
                      <m:r>
                        <a:rPr lang="en-US" sz="1800" i="1">
                          <a:latin typeface="Cambria Math" panose="02040503050406030204" pitchFamily="18" charset="0"/>
                        </a:rPr>
                        <m:t>=$166.67</m:t>
                      </m:r>
                    </m:oMath>
                  </m:oMathPara>
                </a14:m>
                <a:endParaRPr lang="en-US" sz="1800" dirty="0"/>
              </a:p>
              <a:p>
                <a:pPr marL="457200" lvl="1" indent="0">
                  <a:spcBef>
                    <a:spcPts val="0"/>
                  </a:spcBef>
                  <a:buNone/>
                  <a:defRPr/>
                </a:pPr>
                <a14:m>
                  <m:oMathPara xmlns:m="http://schemas.openxmlformats.org/officeDocument/2006/math" xmlns="">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𝐷</m:t>
                          </m:r>
                        </m:e>
                        <m:sub>
                          <m:r>
                            <a:rPr lang="en-US" sz="1800" i="1">
                              <a:latin typeface="Cambria Math" panose="02040503050406030204" pitchFamily="18" charset="0"/>
                            </a:rPr>
                            <m:t>𝐼𝑛𝑡𝑒𝑟𝑒𝑠𝑡</m:t>
                          </m:r>
                        </m:sub>
                      </m:sSub>
                      <m:r>
                        <a:rPr lang="en-US" sz="1800" i="1">
                          <a:latin typeface="Cambria Math" panose="02040503050406030204" pitchFamily="18" charset="0"/>
                        </a:rPr>
                        <m:t>=25,000∗</m:t>
                      </m:r>
                      <m:f>
                        <m:fPr>
                          <m:ctrlPr>
                            <a:rPr lang="en-US" sz="1800" i="1">
                              <a:latin typeface="Cambria Math" panose="02040503050406030204" pitchFamily="18" charset="0"/>
                            </a:rPr>
                          </m:ctrlPr>
                        </m:fPr>
                        <m:num>
                          <m:r>
                            <a:rPr lang="en-US" sz="1800" i="1">
                              <a:latin typeface="Cambria Math" panose="02040503050406030204" pitchFamily="18" charset="0"/>
                            </a:rPr>
                            <m:t>.08</m:t>
                          </m:r>
                        </m:num>
                        <m:den>
                          <m:r>
                            <a:rPr lang="en-US" sz="1800" i="1">
                              <a:latin typeface="Cambria Math" panose="02040503050406030204" pitchFamily="18" charset="0"/>
                            </a:rPr>
                            <m:t>12</m:t>
                          </m:r>
                        </m:den>
                      </m:f>
                      <m:r>
                        <a:rPr lang="en-US" sz="1800" i="1">
                          <a:latin typeface="Cambria Math" panose="02040503050406030204" pitchFamily="18" charset="0"/>
                        </a:rPr>
                        <m:t>=$166.67</m:t>
                      </m:r>
                    </m:oMath>
                  </m:oMathPara>
                </a14:m>
                <a:endParaRPr lang="en-US" sz="18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2" y="1653519"/>
                <a:ext cx="10515599" cy="5023504"/>
              </a:xfrm>
              <a:blipFill rotWithShape="0">
                <a:blip r:embed="rId2"/>
                <a:stretch>
                  <a:fillRect l="-1101" t="-182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860EDB8-5305-433F-BE41-D7A86D811DB3}" type="slidenum">
              <a:rPr lang="en-US" smtClean="0"/>
              <a:t>41</a:t>
            </a:fld>
            <a:endParaRPr lang="en-US" dirty="0"/>
          </a:p>
        </p:txBody>
      </p:sp>
    </p:spTree>
    <p:extLst>
      <p:ext uri="{BB962C8B-B14F-4D97-AF65-F5344CB8AC3E}">
        <p14:creationId xmlns:p14="http://schemas.microsoft.com/office/powerpoint/2010/main" val="16246459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a:xfrm>
            <a:off x="848833" y="1830940"/>
            <a:ext cx="10515599" cy="4406741"/>
          </a:xfrm>
        </p:spPr>
        <p:txBody>
          <a:bodyPr/>
          <a:lstStyle/>
          <a:p>
            <a:pPr marL="457200" indent="-457200">
              <a:defRPr/>
            </a:pPr>
            <a:r>
              <a:rPr lang="en-US" sz="2800" dirty="0"/>
              <a:t>So we can generally think of an algorithm for determining the cash flows to be:</a:t>
            </a:r>
          </a:p>
          <a:p>
            <a:pPr marL="838200" lvl="1" indent="-381000">
              <a:spcBef>
                <a:spcPts val="1200"/>
              </a:spcBef>
              <a:buFont typeface="Wingdings" panose="05000000000000000000" pitchFamily="2" charset="2"/>
              <a:buAutoNum type="arabicPeriod"/>
              <a:defRPr/>
            </a:pPr>
            <a:r>
              <a:rPr lang="en-US" sz="2400" dirty="0"/>
              <a:t>Determine interest and principal paid by collateral.</a:t>
            </a:r>
          </a:p>
          <a:p>
            <a:pPr marL="838200" lvl="1" indent="-381000">
              <a:buFont typeface="Wingdings" panose="05000000000000000000" pitchFamily="2" charset="2"/>
              <a:buAutoNum type="arabicPeriod"/>
              <a:defRPr/>
            </a:pPr>
            <a:r>
              <a:rPr lang="en-US" sz="2400" dirty="0"/>
              <a:t>From interest portion of collateral payment, allocate interest to each tranche based on its balance and coupon. </a:t>
            </a:r>
          </a:p>
          <a:p>
            <a:pPr lvl="2">
              <a:defRPr/>
            </a:pPr>
            <a:r>
              <a:rPr lang="en-US" sz="2200" b="1" i="1" dirty="0"/>
              <a:t>If not enough interest from collateral, then use principal</a:t>
            </a:r>
            <a:r>
              <a:rPr lang="en-US" sz="2200" dirty="0"/>
              <a:t>.</a:t>
            </a:r>
          </a:p>
          <a:p>
            <a:pPr marL="838200" lvl="1" indent="-381000">
              <a:buFont typeface="Wingdings" panose="05000000000000000000" pitchFamily="2" charset="2"/>
              <a:buAutoNum type="arabicPeriod"/>
              <a:defRPr/>
            </a:pPr>
            <a:r>
              <a:rPr lang="en-US" sz="2400" dirty="0"/>
              <a:t>Give principal to most senior tranche remaining. If principal is more than amount owed to senior tranche, pay off senior tranche and begin to pay next-senior tranche.</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42</a:t>
            </a:fld>
            <a:endParaRPr lang="en-US"/>
          </a:p>
        </p:txBody>
      </p:sp>
    </p:spTree>
    <p:extLst>
      <p:ext uri="{BB962C8B-B14F-4D97-AF65-F5344CB8AC3E}">
        <p14:creationId xmlns:p14="http://schemas.microsoft.com/office/powerpoint/2010/main" val="24901114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31188" y="6430068"/>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D3D6186-3425-40BF-B7E4-AB5EE67DF57E}" type="slidenum">
              <a:rPr lang="en-US">
                <a:latin typeface="Arial" panose="020B0604020202020204" pitchFamily="34" charset="0"/>
              </a:rPr>
              <a:pPr/>
              <a:t>43</a:t>
            </a:fld>
            <a:endParaRPr lang="en-US" dirty="0">
              <a:latin typeface="Arial" panose="020B0604020202020204" pitchFamily="34" charset="0"/>
            </a:endParaRPr>
          </a:p>
        </p:txBody>
      </p:sp>
      <p:sp>
        <p:nvSpPr>
          <p:cNvPr id="278530" name="Rectangle 2"/>
          <p:cNvSpPr>
            <a:spLocks noGrp="1" noChangeArrowheads="1"/>
          </p:cNvSpPr>
          <p:nvPr>
            <p:ph type="title"/>
          </p:nvPr>
        </p:nvSpPr>
        <p:spPr/>
        <p:txBody>
          <a:bodyPr/>
          <a:lstStyle/>
          <a:p>
            <a:pPr eaLnBrk="1" hangingPunct="1">
              <a:defRPr/>
            </a:pPr>
            <a:r>
              <a:rPr lang="en-US" sz="4000" dirty="0"/>
              <a:t>CMOs</a:t>
            </a:r>
          </a:p>
        </p:txBody>
      </p:sp>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012" y="1637633"/>
            <a:ext cx="5895975" cy="36879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 Box 5"/>
          <p:cNvSpPr txBox="1">
            <a:spLocks noChangeArrowheads="1"/>
          </p:cNvSpPr>
          <p:nvPr/>
        </p:nvSpPr>
        <p:spPr bwMode="auto">
          <a:xfrm>
            <a:off x="2133600" y="5446078"/>
            <a:ext cx="7924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200" dirty="0">
                <a:latin typeface="+mn-lt"/>
              </a:rPr>
              <a:t>Remember that with no prepayments, the monthly cash flows are level, although the principal and interest proportions change by month.</a:t>
            </a:r>
          </a:p>
        </p:txBody>
      </p:sp>
    </p:spTree>
    <p:extLst>
      <p:ext uri="{BB962C8B-B14F-4D97-AF65-F5344CB8AC3E}">
        <p14:creationId xmlns:p14="http://schemas.microsoft.com/office/powerpoint/2010/main" val="1711902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fade">
                                      <p:cBhvr>
                                        <p:cTn id="7"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lstStyle/>
          <a:p>
            <a:pPr marL="0" indent="0" algn="ctr">
              <a:buNone/>
            </a:pPr>
            <a:r>
              <a:rPr lang="en-US" dirty="0"/>
              <a:t>First, let’s focus only on the principal portion</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44</a:t>
            </a:fld>
            <a:endParaRPr lang="en-US"/>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8012" y="2308065"/>
            <a:ext cx="5895975" cy="39243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528390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04294" y="6458130"/>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DB6A158-0111-4EE0-8EAE-2DC37EC87CFB}" type="slidenum">
              <a:rPr lang="en-US">
                <a:latin typeface="Arial" panose="020B0604020202020204" pitchFamily="34" charset="0"/>
              </a:rPr>
              <a:pPr/>
              <a:t>45</a:t>
            </a:fld>
            <a:endParaRPr lang="en-US" dirty="0">
              <a:latin typeface="Arial" panose="020B0604020202020204" pitchFamily="34" charset="0"/>
            </a:endParaRPr>
          </a:p>
        </p:txBody>
      </p:sp>
      <p:sp>
        <p:nvSpPr>
          <p:cNvPr id="39940" name="Text Box 3"/>
          <p:cNvSpPr txBox="1">
            <a:spLocks noChangeArrowheads="1"/>
          </p:cNvSpPr>
          <p:nvPr/>
        </p:nvSpPr>
        <p:spPr bwMode="auto">
          <a:xfrm>
            <a:off x="2054817" y="5380038"/>
            <a:ext cx="784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ea typeface="Tahoma" panose="020B0604030504040204" pitchFamily="34" charset="0"/>
                <a:cs typeface="Tahoma" panose="020B0604030504040204" pitchFamily="34" charset="0"/>
              </a:rPr>
              <a:t>Each CMO tranche is paid its principal sequentially. Since the tranches are also paid interest each month, this leads to another set of graphs:</a:t>
            </a:r>
          </a:p>
        </p:txBody>
      </p:sp>
      <p:pic>
        <p:nvPicPr>
          <p:cNvPr id="3994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6728" y="1707198"/>
            <a:ext cx="5564777" cy="35506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CMOs</a:t>
            </a:r>
            <a:endParaRPr lang="en-US" dirty="0"/>
          </a:p>
        </p:txBody>
      </p:sp>
    </p:spTree>
    <p:extLst>
      <p:ext uri="{BB962C8B-B14F-4D97-AF65-F5344CB8AC3E}">
        <p14:creationId xmlns:p14="http://schemas.microsoft.com/office/powerpoint/2010/main" val="25413561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fade">
                                      <p:cBhvr>
                                        <p:cTn id="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71417" y="6400799"/>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4710FAF-9955-43C7-988A-00A18EF4AB99}" type="slidenum">
              <a:rPr lang="en-US">
                <a:latin typeface="Arial" panose="020B0604020202020204" pitchFamily="34" charset="0"/>
              </a:rPr>
              <a:pPr/>
              <a:t>46</a:t>
            </a:fld>
            <a:endParaRPr lang="en-US" dirty="0">
              <a:latin typeface="Arial" panose="020B0604020202020204" pitchFamily="34" charset="0"/>
            </a:endParaRPr>
          </a:p>
        </p:txBody>
      </p:sp>
      <p:sp>
        <p:nvSpPr>
          <p:cNvPr id="40964" name="Text Box 3"/>
          <p:cNvSpPr txBox="1">
            <a:spLocks noChangeArrowheads="1"/>
          </p:cNvSpPr>
          <p:nvPr/>
        </p:nvSpPr>
        <p:spPr bwMode="auto">
          <a:xfrm>
            <a:off x="1773129" y="5292803"/>
            <a:ext cx="841197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200" dirty="0">
                <a:latin typeface="+mn-lt"/>
              </a:rPr>
              <a:t>Each tranche receives a level cash flow, until its principal begins to pay down, at which time its cash flow increases, but then stays constant until its is paid off. Let’s focus on just the “B” Tranche.</a:t>
            </a:r>
          </a:p>
        </p:txBody>
      </p:sp>
      <p:pic>
        <p:nvPicPr>
          <p:cNvPr id="409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5429" y="1633564"/>
            <a:ext cx="5667375" cy="35166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a:t>
            </a:r>
          </a:p>
        </p:txBody>
      </p:sp>
    </p:spTree>
    <p:extLst>
      <p:ext uri="{BB962C8B-B14F-4D97-AF65-F5344CB8AC3E}">
        <p14:creationId xmlns:p14="http://schemas.microsoft.com/office/powerpoint/2010/main" val="41483883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fade">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650506" y="6404183"/>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F1CD690-EA4C-4268-9017-479FD8CB4EA1}" type="slidenum">
              <a:rPr lang="en-US">
                <a:latin typeface="Arial" panose="020B0604020202020204" pitchFamily="34" charset="0"/>
              </a:rPr>
              <a:pPr/>
              <a:t>47</a:t>
            </a:fld>
            <a:endParaRPr lang="en-US" dirty="0">
              <a:latin typeface="Arial" panose="020B0604020202020204" pitchFamily="34" charset="0"/>
            </a:endParaRPr>
          </a:p>
        </p:txBody>
      </p:sp>
      <p:sp>
        <p:nvSpPr>
          <p:cNvPr id="286722" name="Rectangle 2"/>
          <p:cNvSpPr>
            <a:spLocks noGrp="1" noChangeArrowheads="1"/>
          </p:cNvSpPr>
          <p:nvPr>
            <p:ph type="title"/>
          </p:nvPr>
        </p:nvSpPr>
        <p:spPr/>
        <p:txBody>
          <a:bodyPr/>
          <a:lstStyle/>
          <a:p>
            <a:pPr eaLnBrk="1" hangingPunct="1">
              <a:defRPr/>
            </a:pPr>
            <a:r>
              <a:rPr lang="en-US" sz="4000" dirty="0"/>
              <a:t>CMOs</a:t>
            </a:r>
          </a:p>
        </p:txBody>
      </p:sp>
      <p:sp>
        <p:nvSpPr>
          <p:cNvPr id="41988" name="Text Box 3"/>
          <p:cNvSpPr txBox="1">
            <a:spLocks noChangeArrowheads="1"/>
          </p:cNvSpPr>
          <p:nvPr/>
        </p:nvSpPr>
        <p:spPr bwMode="auto">
          <a:xfrm>
            <a:off x="1962929" y="5326091"/>
            <a:ext cx="803237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So we can see that for the first 15 years, the payment is perfectly level, followed by a dramatic jump in payment amount for roughly 8 years.</a:t>
            </a:r>
          </a:p>
        </p:txBody>
      </p:sp>
      <p:pic>
        <p:nvPicPr>
          <p:cNvPr id="419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107" y="1579039"/>
            <a:ext cx="5446019" cy="36248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38344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834171" y="6385560"/>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4A6DCA8-E5F1-438C-9C76-4511556CAAFC}" type="slidenum">
              <a:rPr lang="en-US">
                <a:latin typeface="Arial" panose="020B0604020202020204" pitchFamily="34" charset="0"/>
              </a:rPr>
              <a:pPr/>
              <a:t>48</a:t>
            </a:fld>
            <a:endParaRPr lang="en-US" dirty="0">
              <a:latin typeface="Arial" panose="020B0604020202020204" pitchFamily="34" charset="0"/>
            </a:endParaRPr>
          </a:p>
        </p:txBody>
      </p:sp>
      <p:sp>
        <p:nvSpPr>
          <p:cNvPr id="43012" name="Text Box 3"/>
          <p:cNvSpPr txBox="1">
            <a:spLocks noChangeArrowheads="1"/>
          </p:cNvSpPr>
          <p:nvPr/>
        </p:nvSpPr>
        <p:spPr bwMode="auto">
          <a:xfrm>
            <a:off x="1532964" y="5399801"/>
            <a:ext cx="923813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200" dirty="0">
                <a:latin typeface="+mn-lt"/>
              </a:rPr>
              <a:t>If we examine the principal and interest components of the monthly payment amounts, we can see how the decline in the interest payment is exactly offset by the increase in principal payments.</a:t>
            </a:r>
          </a:p>
        </p:txBody>
      </p:sp>
      <p:pic>
        <p:nvPicPr>
          <p:cNvPr id="4301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5804" y="1680882"/>
            <a:ext cx="5726625" cy="359668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 CMOs</a:t>
            </a:r>
            <a:endParaRPr lang="en-US" dirty="0"/>
          </a:p>
        </p:txBody>
      </p:sp>
    </p:spTree>
    <p:extLst>
      <p:ext uri="{BB962C8B-B14F-4D97-AF65-F5344CB8AC3E}">
        <p14:creationId xmlns:p14="http://schemas.microsoft.com/office/powerpoint/2010/main" val="1170198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fade">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a:t>
            </a:r>
          </a:p>
        </p:txBody>
      </p:sp>
      <p:sp>
        <p:nvSpPr>
          <p:cNvPr id="3" name="Content Placeholder 2"/>
          <p:cNvSpPr>
            <a:spLocks noGrp="1"/>
          </p:cNvSpPr>
          <p:nvPr>
            <p:ph idx="1"/>
          </p:nvPr>
        </p:nvSpPr>
        <p:spPr/>
        <p:txBody>
          <a:bodyPr>
            <a:normAutofit/>
          </a:bodyPr>
          <a:lstStyle/>
          <a:p>
            <a:pPr>
              <a:spcBef>
                <a:spcPts val="1200"/>
              </a:spcBef>
              <a:defRPr/>
            </a:pPr>
            <a:r>
              <a:rPr lang="en-US" sz="2800" dirty="0"/>
              <a:t>This same general pattern holds for any sequential payment tranche like these.</a:t>
            </a:r>
          </a:p>
          <a:p>
            <a:pPr>
              <a:spcBef>
                <a:spcPts val="1200"/>
              </a:spcBef>
              <a:defRPr/>
            </a:pPr>
            <a:r>
              <a:rPr lang="en-US" sz="2800" dirty="0"/>
              <a:t>It is also instructive for understanding what is happening with the CMO to examine what happens to the balance of the collateral and the tranches over time.</a:t>
            </a:r>
          </a:p>
          <a:p>
            <a:pPr>
              <a:spcBef>
                <a:spcPts val="1200"/>
              </a:spcBef>
              <a:defRPr/>
            </a:pPr>
            <a:r>
              <a:rPr lang="en-US" sz="2800" dirty="0"/>
              <a:t>Let’s begin with the overall balance of the collateral</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49</a:t>
            </a:fld>
            <a:endParaRPr lang="en-US"/>
          </a:p>
        </p:txBody>
      </p:sp>
    </p:spTree>
    <p:extLst>
      <p:ext uri="{BB962C8B-B14F-4D97-AF65-F5344CB8AC3E}">
        <p14:creationId xmlns:p14="http://schemas.microsoft.com/office/powerpoint/2010/main" val="38171573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Derivatives</a:t>
            </a:r>
          </a:p>
        </p:txBody>
      </p:sp>
      <p:sp>
        <p:nvSpPr>
          <p:cNvPr id="3" name="Content Placeholder 2"/>
          <p:cNvSpPr>
            <a:spLocks noGrp="1"/>
          </p:cNvSpPr>
          <p:nvPr>
            <p:ph idx="1"/>
          </p:nvPr>
        </p:nvSpPr>
        <p:spPr/>
        <p:txBody>
          <a:bodyPr>
            <a:normAutofit/>
          </a:bodyPr>
          <a:lstStyle/>
          <a:p>
            <a:pPr>
              <a:defRPr/>
            </a:pPr>
            <a:r>
              <a:rPr lang="en-US" sz="3200" dirty="0"/>
              <a:t>Three </a:t>
            </a:r>
            <a:r>
              <a:rPr lang="en-US" sz="2800" dirty="0"/>
              <a:t>most</a:t>
            </a:r>
            <a:r>
              <a:rPr lang="en-US" sz="3200" dirty="0"/>
              <a:t> common types of mortgage derivatives:</a:t>
            </a:r>
          </a:p>
          <a:p>
            <a:pPr marL="914400" lvl="1" indent="-282575">
              <a:defRPr/>
            </a:pPr>
            <a:r>
              <a:rPr lang="en-US" sz="2400" dirty="0"/>
              <a:t>Interest Only (IO) mortgage strips</a:t>
            </a:r>
          </a:p>
          <a:p>
            <a:pPr marL="914400" lvl="1" indent="-282575">
              <a:defRPr/>
            </a:pPr>
            <a:r>
              <a:rPr lang="en-US" sz="2400" dirty="0"/>
              <a:t>Principal Only (PO) mortgage strips</a:t>
            </a:r>
          </a:p>
          <a:p>
            <a:pPr marL="914400" lvl="1" indent="-282575">
              <a:defRPr/>
            </a:pPr>
            <a:r>
              <a:rPr lang="en-US" sz="2400" dirty="0"/>
              <a:t>Collateralized Mortgage Obligations (CMOs)</a:t>
            </a:r>
          </a:p>
          <a:p>
            <a:pPr marL="1371600" lvl="2" indent="-282575">
              <a:defRPr/>
            </a:pPr>
            <a:r>
              <a:rPr lang="en-US" sz="2200" dirty="0" smtClean="0"/>
              <a:t>Commercial </a:t>
            </a:r>
            <a:r>
              <a:rPr lang="en-US" sz="2200" dirty="0"/>
              <a:t>Mortgage Backed Securities (CMBS) </a:t>
            </a:r>
            <a:r>
              <a:rPr lang="en-US" sz="2200" dirty="0" smtClean="0"/>
              <a:t>are structured similar </a:t>
            </a:r>
            <a:r>
              <a:rPr lang="en-US" sz="2200" dirty="0"/>
              <a:t>to CMOs but are collateralized by commercial mortgages rather than home </a:t>
            </a:r>
            <a:r>
              <a:rPr lang="en-US" sz="2200" dirty="0" smtClean="0"/>
              <a:t>mortgages and therefore </a:t>
            </a:r>
            <a:r>
              <a:rPr lang="en-US" sz="2200" dirty="0"/>
              <a:t>have a different risk </a:t>
            </a:r>
            <a:r>
              <a:rPr lang="en-US" sz="2200" dirty="0" smtClean="0"/>
              <a:t>profile</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a:p>
        </p:txBody>
      </p:sp>
    </p:spTree>
    <p:extLst>
      <p:ext uri="{BB962C8B-B14F-4D97-AF65-F5344CB8AC3E}">
        <p14:creationId xmlns:p14="http://schemas.microsoft.com/office/powerpoint/2010/main" val="349416793"/>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17741" y="6401495"/>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E561B85-7C86-4412-9E07-73CAA64C8B99}" type="slidenum">
              <a:rPr lang="en-US">
                <a:latin typeface="Arial" panose="020B0604020202020204" pitchFamily="34" charset="0"/>
              </a:rPr>
              <a:pPr/>
              <a:t>50</a:t>
            </a:fld>
            <a:endParaRPr lang="en-US" dirty="0">
              <a:latin typeface="Arial" panose="020B0604020202020204" pitchFamily="34" charset="0"/>
            </a:endParaRPr>
          </a:p>
        </p:txBody>
      </p:sp>
      <p:sp>
        <p:nvSpPr>
          <p:cNvPr id="45060" name="Text Box 3"/>
          <p:cNvSpPr txBox="1">
            <a:spLocks noChangeArrowheads="1"/>
          </p:cNvSpPr>
          <p:nvPr/>
        </p:nvSpPr>
        <p:spPr bwMode="auto">
          <a:xfrm>
            <a:off x="1641907" y="5548410"/>
            <a:ext cx="896057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000" dirty="0">
                <a:latin typeface="+mn-lt"/>
              </a:rPr>
              <a:t>As with any FRM without prepayments, the balance has this rather familiar shape. Now, let’s decompose this into the balances of the individual tranches:</a:t>
            </a:r>
          </a:p>
        </p:txBody>
      </p:sp>
      <p:pic>
        <p:nvPicPr>
          <p:cNvPr id="4506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710953"/>
            <a:ext cx="5691188" cy="35607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CMOs</a:t>
            </a:r>
            <a:endParaRPr lang="en-US" dirty="0"/>
          </a:p>
        </p:txBody>
      </p:sp>
    </p:spTree>
    <p:extLst>
      <p:ext uri="{BB962C8B-B14F-4D97-AF65-F5344CB8AC3E}">
        <p14:creationId xmlns:p14="http://schemas.microsoft.com/office/powerpoint/2010/main" val="200709579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71530" y="6409174"/>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68C8F43-6898-4FB0-AB77-52BFFA7024FA}" type="slidenum">
              <a:rPr lang="en-US">
                <a:latin typeface="Arial" panose="020B0604020202020204" pitchFamily="34" charset="0"/>
              </a:rPr>
              <a:pPr/>
              <a:t>51</a:t>
            </a:fld>
            <a:endParaRPr lang="en-US" dirty="0">
              <a:latin typeface="Arial" panose="020B0604020202020204" pitchFamily="34" charset="0"/>
            </a:endParaRPr>
          </a:p>
        </p:txBody>
      </p:sp>
      <p:sp>
        <p:nvSpPr>
          <p:cNvPr id="46084" name="Text Box 3"/>
          <p:cNvSpPr txBox="1">
            <a:spLocks noChangeArrowheads="1"/>
          </p:cNvSpPr>
          <p:nvPr/>
        </p:nvSpPr>
        <p:spPr bwMode="auto">
          <a:xfrm>
            <a:off x="2101522" y="5716556"/>
            <a:ext cx="822959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200" dirty="0">
                <a:latin typeface="+mn-lt"/>
              </a:rPr>
              <a:t>Keep in mind that the scale on the Y-Axis is the aggregated balance of each of the remaining tranches at each time!</a:t>
            </a:r>
          </a:p>
        </p:txBody>
      </p:sp>
      <p:pic>
        <p:nvPicPr>
          <p:cNvPr id="460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523" y="1760909"/>
            <a:ext cx="5691187" cy="37879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CMOs</a:t>
            </a:r>
            <a:endParaRPr lang="en-US" dirty="0"/>
          </a:p>
        </p:txBody>
      </p:sp>
    </p:spTree>
    <p:extLst>
      <p:ext uri="{BB962C8B-B14F-4D97-AF65-F5344CB8AC3E}">
        <p14:creationId xmlns:p14="http://schemas.microsoft.com/office/powerpoint/2010/main" val="2802249385"/>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CMOs with Prepayments</a:t>
            </a:r>
            <a:endParaRPr lang="en-US" dirty="0"/>
          </a:p>
        </p:txBody>
      </p:sp>
      <p:sp>
        <p:nvSpPr>
          <p:cNvPr id="3" name="Content Placeholder 2"/>
          <p:cNvSpPr>
            <a:spLocks noGrp="1"/>
          </p:cNvSpPr>
          <p:nvPr>
            <p:ph idx="1"/>
          </p:nvPr>
        </p:nvSpPr>
        <p:spPr/>
        <p:txBody>
          <a:bodyPr/>
          <a:lstStyle/>
          <a:p>
            <a:pPr>
              <a:defRPr/>
            </a:pPr>
            <a:r>
              <a:rPr lang="en-US" sz="2800" dirty="0"/>
              <a:t>Of course we really are going to have </a:t>
            </a:r>
            <a:r>
              <a:rPr lang="en-US" sz="2800" b="1" i="1" dirty="0"/>
              <a:t>prepayments</a:t>
            </a:r>
            <a:r>
              <a:rPr lang="en-US" sz="2800" dirty="0"/>
              <a:t>, so how do they affect the cash flows to the tranches?</a:t>
            </a:r>
          </a:p>
          <a:p>
            <a:pPr marL="914400" lvl="1" indent="-396875">
              <a:defRPr/>
            </a:pPr>
            <a:r>
              <a:rPr lang="en-US" sz="2400" dirty="0"/>
              <a:t>Prepayments affect the individual tranche’s cash flows dramatically.</a:t>
            </a:r>
          </a:p>
          <a:p>
            <a:pPr>
              <a:spcBef>
                <a:spcPts val="1200"/>
              </a:spcBef>
              <a:defRPr/>
            </a:pPr>
            <a:r>
              <a:rPr lang="en-US" sz="2800" dirty="0"/>
              <a:t>We have just seen how the cash flows look like without prepayments. Let’s begin with a simple </a:t>
            </a:r>
            <a:r>
              <a:rPr lang="en-US" sz="2800" b="1" i="1" dirty="0"/>
              <a:t>100% PSA assumption</a:t>
            </a:r>
            <a:r>
              <a:rPr lang="en-US" sz="2800" dirty="0"/>
              <a:t>. The cash flows now appear as</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52</a:t>
            </a:fld>
            <a:endParaRPr lang="en-US"/>
          </a:p>
        </p:txBody>
      </p:sp>
    </p:spTree>
    <p:extLst>
      <p:ext uri="{BB962C8B-B14F-4D97-AF65-F5344CB8AC3E}">
        <p14:creationId xmlns:p14="http://schemas.microsoft.com/office/powerpoint/2010/main" val="29087116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68410" y="6431598"/>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A151EEF-BEE7-40FD-A61E-1ADFD93A70B1}" type="slidenum">
              <a:rPr lang="en-US">
                <a:latin typeface="Arial" panose="020B0604020202020204" pitchFamily="34" charset="0"/>
              </a:rPr>
              <a:pPr/>
              <a:t>53</a:t>
            </a:fld>
            <a:endParaRPr lang="en-US" dirty="0">
              <a:latin typeface="Arial" panose="020B0604020202020204" pitchFamily="34" charset="0"/>
            </a:endParaRPr>
          </a:p>
        </p:txBody>
      </p:sp>
      <p:sp>
        <p:nvSpPr>
          <p:cNvPr id="48132" name="Text Box 3"/>
          <p:cNvSpPr txBox="1">
            <a:spLocks noChangeArrowheads="1"/>
          </p:cNvSpPr>
          <p:nvPr/>
        </p:nvSpPr>
        <p:spPr bwMode="auto">
          <a:xfrm>
            <a:off x="2295824" y="5722838"/>
            <a:ext cx="772894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First, the cash flows associated with the collateral are quite different.</a:t>
            </a:r>
          </a:p>
        </p:txBody>
      </p:sp>
      <p:pic>
        <p:nvPicPr>
          <p:cNvPr id="4813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863323"/>
            <a:ext cx="5614987" cy="37372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 with Prepayments</a:t>
            </a:r>
          </a:p>
        </p:txBody>
      </p:sp>
    </p:spTree>
    <p:extLst>
      <p:ext uri="{BB962C8B-B14F-4D97-AF65-F5344CB8AC3E}">
        <p14:creationId xmlns:p14="http://schemas.microsoft.com/office/powerpoint/2010/main" val="3536593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fade">
                                      <p:cBhvr>
                                        <p:cTn id="7" dur="5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77693" y="6416135"/>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C9A8A3B-3E1E-4960-A31E-21F27FEC0869}" type="slidenum">
              <a:rPr lang="en-US">
                <a:latin typeface="Arial" panose="020B0604020202020204" pitchFamily="34" charset="0"/>
              </a:rPr>
              <a:pPr/>
              <a:t>54</a:t>
            </a:fld>
            <a:endParaRPr lang="en-US" dirty="0">
              <a:latin typeface="Arial" panose="020B0604020202020204" pitchFamily="34" charset="0"/>
            </a:endParaRPr>
          </a:p>
        </p:txBody>
      </p:sp>
      <p:sp>
        <p:nvSpPr>
          <p:cNvPr id="49156" name="Text Box 3"/>
          <p:cNvSpPr txBox="1">
            <a:spLocks noChangeArrowheads="1"/>
          </p:cNvSpPr>
          <p:nvPr/>
        </p:nvSpPr>
        <p:spPr bwMode="auto">
          <a:xfrm>
            <a:off x="2157412" y="5707375"/>
            <a:ext cx="787717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If we focus on the principal alone, we still notice a dramatic shift in the payment pattern.</a:t>
            </a:r>
          </a:p>
        </p:txBody>
      </p:sp>
      <p:pic>
        <p:nvPicPr>
          <p:cNvPr id="4915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0" y="1667437"/>
            <a:ext cx="5715000" cy="38038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 with Prepayments</a:t>
            </a:r>
          </a:p>
        </p:txBody>
      </p:sp>
    </p:spTree>
    <p:extLst>
      <p:ext uri="{BB962C8B-B14F-4D97-AF65-F5344CB8AC3E}">
        <p14:creationId xmlns:p14="http://schemas.microsoft.com/office/powerpoint/2010/main" val="8757865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fade">
                                      <p:cBhvr>
                                        <p:cTn id="7"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67943" y="6408834"/>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CE201B4-5A95-4B73-8716-C63A28752403}" type="slidenum">
              <a:rPr lang="en-US">
                <a:latin typeface="Arial" panose="020B0604020202020204" pitchFamily="34" charset="0"/>
              </a:rPr>
              <a:pPr/>
              <a:t>55</a:t>
            </a:fld>
            <a:endParaRPr lang="en-US" dirty="0">
              <a:latin typeface="Arial" panose="020B0604020202020204" pitchFamily="34" charset="0"/>
            </a:endParaRPr>
          </a:p>
        </p:txBody>
      </p:sp>
      <p:sp>
        <p:nvSpPr>
          <p:cNvPr id="50180" name="Text Box 3"/>
          <p:cNvSpPr txBox="1">
            <a:spLocks noChangeArrowheads="1"/>
          </p:cNvSpPr>
          <p:nvPr/>
        </p:nvSpPr>
        <p:spPr bwMode="auto">
          <a:xfrm>
            <a:off x="1286093" y="5577837"/>
            <a:ext cx="938604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In this graph we allocate the principal payments by tranche, and we can see the dramatic effect this has on the timing of the cash flows.</a:t>
            </a:r>
          </a:p>
        </p:txBody>
      </p:sp>
      <p:pic>
        <p:nvPicPr>
          <p:cNvPr id="501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522" y="1689528"/>
            <a:ext cx="5691187" cy="37879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 with Prepayments</a:t>
            </a:r>
          </a:p>
        </p:txBody>
      </p:sp>
    </p:spTree>
    <p:extLst>
      <p:ext uri="{BB962C8B-B14F-4D97-AF65-F5344CB8AC3E}">
        <p14:creationId xmlns:p14="http://schemas.microsoft.com/office/powerpoint/2010/main" val="1597676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fade">
                                      <p:cBhvr>
                                        <p:cTn id="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825317" y="6482854"/>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692C036-CF53-4AE1-A91D-91EE8469A1B6}" type="slidenum">
              <a:rPr lang="en-US">
                <a:latin typeface="Arial" panose="020B0604020202020204" pitchFamily="34" charset="0"/>
              </a:rPr>
              <a:pPr/>
              <a:t>56</a:t>
            </a:fld>
            <a:endParaRPr lang="en-US" dirty="0">
              <a:latin typeface="Arial" panose="020B0604020202020204" pitchFamily="34" charset="0"/>
            </a:endParaRPr>
          </a:p>
        </p:txBody>
      </p:sp>
      <p:sp>
        <p:nvSpPr>
          <p:cNvPr id="51204" name="Text Box 3"/>
          <p:cNvSpPr txBox="1">
            <a:spLocks noChangeArrowheads="1"/>
          </p:cNvSpPr>
          <p:nvPr/>
        </p:nvSpPr>
        <p:spPr bwMode="auto">
          <a:xfrm>
            <a:off x="1907241" y="5651857"/>
            <a:ext cx="83013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Indeed, if we look at the entire cash flow allocated to each tranche by month we see a really interesting pattern.</a:t>
            </a:r>
          </a:p>
        </p:txBody>
      </p:sp>
      <p:pic>
        <p:nvPicPr>
          <p:cNvPr id="512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8522" y="1694220"/>
            <a:ext cx="5578756" cy="37131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 with Prepayments</a:t>
            </a:r>
          </a:p>
        </p:txBody>
      </p:sp>
    </p:spTree>
    <p:extLst>
      <p:ext uri="{BB962C8B-B14F-4D97-AF65-F5344CB8AC3E}">
        <p14:creationId xmlns:p14="http://schemas.microsoft.com/office/powerpoint/2010/main" val="1707687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fade">
                                      <p:cBhvr>
                                        <p:cTn id="7"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825318" y="6495056"/>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08AA678-36D2-4007-B5E3-2C9BF38FF5DF}" type="slidenum">
              <a:rPr lang="en-US">
                <a:latin typeface="Arial" panose="020B0604020202020204" pitchFamily="34" charset="0"/>
              </a:rPr>
              <a:pPr/>
              <a:t>57</a:t>
            </a:fld>
            <a:endParaRPr lang="en-US" dirty="0">
              <a:latin typeface="Arial" panose="020B0604020202020204" pitchFamily="34" charset="0"/>
            </a:endParaRPr>
          </a:p>
        </p:txBody>
      </p:sp>
      <p:sp>
        <p:nvSpPr>
          <p:cNvPr id="301058" name="Rectangle 2"/>
          <p:cNvSpPr>
            <a:spLocks noGrp="1" noChangeArrowheads="1"/>
          </p:cNvSpPr>
          <p:nvPr>
            <p:ph type="title"/>
          </p:nvPr>
        </p:nvSpPr>
        <p:spPr/>
        <p:txBody>
          <a:bodyPr/>
          <a:lstStyle/>
          <a:p>
            <a:pPr>
              <a:defRPr/>
            </a:pPr>
            <a:r>
              <a:rPr lang="en-US" sz="4000" dirty="0"/>
              <a:t>CMOs with Prepayments</a:t>
            </a:r>
          </a:p>
        </p:txBody>
      </p:sp>
      <p:sp>
        <p:nvSpPr>
          <p:cNvPr id="52228" name="Text Box 3"/>
          <p:cNvSpPr txBox="1">
            <a:spLocks noChangeArrowheads="1"/>
          </p:cNvSpPr>
          <p:nvPr/>
        </p:nvSpPr>
        <p:spPr bwMode="auto">
          <a:xfrm>
            <a:off x="1580028" y="5387060"/>
            <a:ext cx="895574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200" dirty="0">
                <a:latin typeface="+mn-lt"/>
              </a:rPr>
              <a:t>If we focus on just the one “B” tranche, we see that we still get a shortened period of cash flows, but it still starts off with a constant payment amount followed by the principal payments.</a:t>
            </a:r>
          </a:p>
        </p:txBody>
      </p:sp>
      <p:pic>
        <p:nvPicPr>
          <p:cNvPr id="522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8504" y="1716142"/>
            <a:ext cx="5538788" cy="34264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72351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73322" y="6439136"/>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A433649-2E9C-4A9A-A5AC-0FEE38E89446}" type="slidenum">
              <a:rPr lang="en-US">
                <a:latin typeface="Arial" panose="020B0604020202020204" pitchFamily="34" charset="0"/>
              </a:rPr>
              <a:pPr/>
              <a:t>58</a:t>
            </a:fld>
            <a:endParaRPr lang="en-US" dirty="0">
              <a:latin typeface="Arial" panose="020B0604020202020204" pitchFamily="34" charset="0"/>
            </a:endParaRPr>
          </a:p>
        </p:txBody>
      </p:sp>
      <p:sp>
        <p:nvSpPr>
          <p:cNvPr id="53252" name="Text Box 3"/>
          <p:cNvSpPr txBox="1">
            <a:spLocks noChangeArrowheads="1"/>
          </p:cNvSpPr>
          <p:nvPr/>
        </p:nvSpPr>
        <p:spPr bwMode="auto">
          <a:xfrm>
            <a:off x="1483659" y="5863634"/>
            <a:ext cx="92246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Recall how the balance of an MBS evolves under the PSA model…</a:t>
            </a:r>
          </a:p>
        </p:txBody>
      </p:sp>
      <p:pic>
        <p:nvPicPr>
          <p:cNvPr id="5325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9717" y="1816056"/>
            <a:ext cx="5638800" cy="39337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 with Prepayments</a:t>
            </a:r>
          </a:p>
        </p:txBody>
      </p:sp>
    </p:spTree>
    <p:extLst>
      <p:ext uri="{BB962C8B-B14F-4D97-AF65-F5344CB8AC3E}">
        <p14:creationId xmlns:p14="http://schemas.microsoft.com/office/powerpoint/2010/main" val="94365605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84976" y="6438771"/>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6B55F8F-B9CB-487B-8C28-F05334AA0A2F}" type="slidenum">
              <a:rPr lang="en-US">
                <a:latin typeface="Arial" panose="020B0604020202020204" pitchFamily="34" charset="0"/>
              </a:rPr>
              <a:pPr/>
              <a:t>59</a:t>
            </a:fld>
            <a:endParaRPr lang="en-US" dirty="0">
              <a:latin typeface="Arial" panose="020B0604020202020204" pitchFamily="34" charset="0"/>
            </a:endParaRPr>
          </a:p>
        </p:txBody>
      </p:sp>
      <p:sp>
        <p:nvSpPr>
          <p:cNvPr id="54276" name="Text Box 3"/>
          <p:cNvSpPr txBox="1">
            <a:spLocks noChangeArrowheads="1"/>
          </p:cNvSpPr>
          <p:nvPr/>
        </p:nvSpPr>
        <p:spPr bwMode="auto">
          <a:xfrm>
            <a:off x="1644183" y="5730011"/>
            <a:ext cx="910365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400" dirty="0">
                <a:latin typeface="+mn-lt"/>
              </a:rPr>
              <a:t>then this demonstrates how the aggregated balance outstanding by month, per tranche, evolves.</a:t>
            </a:r>
          </a:p>
        </p:txBody>
      </p:sp>
      <p:pic>
        <p:nvPicPr>
          <p:cNvPr id="5427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024" y="1683473"/>
            <a:ext cx="5895975" cy="39243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CMOs with Prepayments</a:t>
            </a:r>
          </a:p>
        </p:txBody>
      </p:sp>
    </p:spTree>
    <p:extLst>
      <p:ext uri="{BB962C8B-B14F-4D97-AF65-F5344CB8AC3E}">
        <p14:creationId xmlns:p14="http://schemas.microsoft.com/office/powerpoint/2010/main" val="16999189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Derivatives</a:t>
            </a:r>
          </a:p>
        </p:txBody>
      </p:sp>
      <p:sp>
        <p:nvSpPr>
          <p:cNvPr id="3" name="Content Placeholder 2"/>
          <p:cNvSpPr>
            <a:spLocks noGrp="1"/>
          </p:cNvSpPr>
          <p:nvPr>
            <p:ph idx="1"/>
          </p:nvPr>
        </p:nvSpPr>
        <p:spPr/>
        <p:txBody>
          <a:bodyPr/>
          <a:lstStyle/>
          <a:p>
            <a:pPr>
              <a:defRPr/>
            </a:pPr>
            <a:r>
              <a:rPr lang="en-US" sz="2800" dirty="0"/>
              <a:t>So why were these mortgage derivatives created?</a:t>
            </a:r>
          </a:p>
          <a:p>
            <a:pPr>
              <a:defRPr/>
            </a:pPr>
            <a:r>
              <a:rPr lang="en-US" sz="2800" dirty="0"/>
              <a:t>They allow investors to </a:t>
            </a:r>
            <a:r>
              <a:rPr lang="en-US" sz="2800" b="1" i="1" dirty="0"/>
              <a:t>more precisely manage risk </a:t>
            </a:r>
            <a:r>
              <a:rPr lang="en-US" sz="2800" dirty="0"/>
              <a:t>than they can with the underlying primitive security or the first-generation MBS.</a:t>
            </a:r>
          </a:p>
          <a:p>
            <a:pPr lvl="1">
              <a:defRPr/>
            </a:pPr>
            <a:r>
              <a:rPr lang="en-US" sz="2400" dirty="0"/>
              <a:t>Remember that investors in MPTs and MPTBs will be exposed to the same risks present in the underlying mortgage pool.</a:t>
            </a:r>
          </a:p>
          <a:p>
            <a:pPr>
              <a:defRPr/>
            </a:pPr>
            <a:r>
              <a:rPr lang="en-US" sz="2800" dirty="0"/>
              <a:t>This is really why all derivatives, including options, futures, and forwards, exist in the first place</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6</a:t>
            </a:fld>
            <a:endParaRPr lang="en-US"/>
          </a:p>
        </p:txBody>
      </p:sp>
    </p:spTree>
    <p:extLst>
      <p:ext uri="{BB962C8B-B14F-4D97-AF65-F5344CB8AC3E}">
        <p14:creationId xmlns:p14="http://schemas.microsoft.com/office/powerpoint/2010/main" val="9340523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CMOs with Prepayments</a:t>
            </a:r>
          </a:p>
        </p:txBody>
      </p:sp>
      <p:sp>
        <p:nvSpPr>
          <p:cNvPr id="3" name="Content Placeholder 2"/>
          <p:cNvSpPr>
            <a:spLocks noGrp="1"/>
          </p:cNvSpPr>
          <p:nvPr>
            <p:ph idx="1"/>
          </p:nvPr>
        </p:nvSpPr>
        <p:spPr/>
        <p:txBody>
          <a:bodyPr>
            <a:normAutofit/>
          </a:bodyPr>
          <a:lstStyle/>
          <a:p>
            <a:pPr>
              <a:defRPr/>
            </a:pPr>
            <a:r>
              <a:rPr lang="en-US" sz="2800" dirty="0"/>
              <a:t>So one question that we might really want to examine is, how do our tranches change given different PSA rates?</a:t>
            </a:r>
          </a:p>
          <a:p>
            <a:pPr marL="854075" lvl="1" indent="-336550">
              <a:defRPr/>
            </a:pPr>
            <a:r>
              <a:rPr lang="en-US" sz="2400" dirty="0"/>
              <a:t>First, let’s look at a graph of Tranche B under different Scenarios.</a:t>
            </a:r>
          </a:p>
          <a:p>
            <a:pPr marL="854075" lvl="1" indent="-336550">
              <a:defRPr/>
            </a:pPr>
            <a:r>
              <a:rPr lang="en-US" sz="2400" dirty="0"/>
              <a:t>Clearly as we increase PSA, the tendency is for the cash flows to occur sooner.</a:t>
            </a:r>
          </a:p>
          <a:p>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60</a:t>
            </a:fld>
            <a:endParaRPr lang="en-US"/>
          </a:p>
        </p:txBody>
      </p:sp>
    </p:spTree>
    <p:extLst>
      <p:ext uri="{BB962C8B-B14F-4D97-AF65-F5344CB8AC3E}">
        <p14:creationId xmlns:p14="http://schemas.microsoft.com/office/powerpoint/2010/main" val="300633770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811870" y="6491090"/>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4F577D1-96ED-49C4-99B6-4ABAD8B42E7D}" type="slidenum">
              <a:rPr lang="en-US">
                <a:latin typeface="Arial" panose="020B0604020202020204" pitchFamily="34" charset="0"/>
              </a:rPr>
              <a:pPr/>
              <a:t>61</a:t>
            </a:fld>
            <a:endParaRPr lang="en-US" dirty="0">
              <a:latin typeface="Arial" panose="020B0604020202020204" pitchFamily="34" charset="0"/>
            </a:endParaRPr>
          </a:p>
        </p:txBody>
      </p:sp>
      <p:sp>
        <p:nvSpPr>
          <p:cNvPr id="56324" name="Text Box 3"/>
          <p:cNvSpPr txBox="1">
            <a:spLocks noChangeArrowheads="1"/>
          </p:cNvSpPr>
          <p:nvPr/>
        </p:nvSpPr>
        <p:spPr bwMode="auto">
          <a:xfrm>
            <a:off x="1456762" y="5660093"/>
            <a:ext cx="927847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sz="2400" dirty="0">
                <a:latin typeface="+mn-lt"/>
              </a:rPr>
              <a:t>This raises the inevitable question, what happens to the WAL of the tranches as prepayments increase?</a:t>
            </a:r>
          </a:p>
        </p:txBody>
      </p:sp>
      <p:pic>
        <p:nvPicPr>
          <p:cNvPr id="563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23" y="1738518"/>
            <a:ext cx="6381750" cy="37957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CMOs with Prepayments</a:t>
            </a:r>
            <a:endParaRPr lang="en-US" dirty="0"/>
          </a:p>
        </p:txBody>
      </p:sp>
    </p:spTree>
    <p:extLst>
      <p:ext uri="{BB962C8B-B14F-4D97-AF65-F5344CB8AC3E}">
        <p14:creationId xmlns:p14="http://schemas.microsoft.com/office/powerpoint/2010/main" val="1098273213"/>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CMOs with Prepayments</a:t>
            </a:r>
            <a:endParaRPr lang="en-US" dirty="0"/>
          </a:p>
        </p:txBody>
      </p:sp>
      <p:sp>
        <p:nvSpPr>
          <p:cNvPr id="3" name="Content Placeholder 2"/>
          <p:cNvSpPr>
            <a:spLocks noGrp="1"/>
          </p:cNvSpPr>
          <p:nvPr>
            <p:ph idx="1"/>
          </p:nvPr>
        </p:nvSpPr>
        <p:spPr/>
        <p:txBody>
          <a:bodyPr>
            <a:normAutofit/>
          </a:bodyPr>
          <a:lstStyle/>
          <a:p>
            <a:pPr>
              <a:defRPr/>
            </a:pPr>
            <a:r>
              <a:rPr lang="en-US" sz="2800" dirty="0"/>
              <a:t>Obviously, prepayments will accelerate cash flows received by investors, thus reducing WAL.</a:t>
            </a:r>
          </a:p>
          <a:p>
            <a:pPr>
              <a:defRPr/>
            </a:pPr>
            <a:r>
              <a:rPr lang="en-US" sz="2800" dirty="0"/>
              <a:t>Its probably easiest to see this by simply plotting the WAL values for each tranche as a function of the PSA level.</a:t>
            </a:r>
          </a:p>
          <a:p>
            <a:pPr>
              <a:defRPr/>
            </a:pPr>
            <a:r>
              <a:rPr lang="en-US" sz="2800" dirty="0"/>
              <a:t>Note that we have not yet said what the discount rate For each tranche should be. Therefore, so we cannot talk about duration yet</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62</a:t>
            </a:fld>
            <a:endParaRPr lang="en-US"/>
          </a:p>
        </p:txBody>
      </p:sp>
    </p:spTree>
    <p:extLst>
      <p:ext uri="{BB962C8B-B14F-4D97-AF65-F5344CB8AC3E}">
        <p14:creationId xmlns:p14="http://schemas.microsoft.com/office/powerpoint/2010/main" val="903068789"/>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9765647" y="6450231"/>
            <a:ext cx="2133600" cy="244475"/>
          </a:xfrm>
          <a:prstGeom prst="rect">
            <a:avLst/>
          </a:prstGeom>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E8CD30E-4E11-4584-BE2E-7ED09D153103}" type="slidenum">
              <a:rPr lang="en-US">
                <a:latin typeface="Arial" panose="020B0604020202020204" pitchFamily="34" charset="0"/>
              </a:rPr>
              <a:pPr/>
              <a:t>63</a:t>
            </a:fld>
            <a:endParaRPr lang="en-US" dirty="0">
              <a:latin typeface="Arial" panose="020B0604020202020204" pitchFamily="34" charset="0"/>
            </a:endParaRPr>
          </a:p>
        </p:txBody>
      </p:sp>
      <p:sp>
        <p:nvSpPr>
          <p:cNvPr id="58372" name="Text Box 3"/>
          <p:cNvSpPr txBox="1">
            <a:spLocks noChangeArrowheads="1"/>
          </p:cNvSpPr>
          <p:nvPr/>
        </p:nvSpPr>
        <p:spPr bwMode="auto">
          <a:xfrm>
            <a:off x="1608420" y="5741471"/>
            <a:ext cx="897516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US" sz="2200" dirty="0">
                <a:latin typeface="+mn-lt"/>
              </a:rPr>
              <a:t>We have to be careful in interpreting this – as we raise PSA we reduce WAL, but the ranking remains. </a:t>
            </a:r>
          </a:p>
        </p:txBody>
      </p:sp>
      <p:pic>
        <p:nvPicPr>
          <p:cNvPr id="583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012" y="1677760"/>
            <a:ext cx="5895975" cy="39243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CMOs with Prepayments</a:t>
            </a:r>
            <a:endParaRPr lang="en-US" dirty="0"/>
          </a:p>
        </p:txBody>
      </p:sp>
    </p:spTree>
    <p:extLst>
      <p:ext uri="{BB962C8B-B14F-4D97-AF65-F5344CB8AC3E}">
        <p14:creationId xmlns:p14="http://schemas.microsoft.com/office/powerpoint/2010/main" val="1802925721"/>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CMOs with Prepayments</a:t>
            </a:r>
            <a:endParaRPr lang="en-US" dirty="0"/>
          </a:p>
        </p:txBody>
      </p:sp>
      <p:sp>
        <p:nvSpPr>
          <p:cNvPr id="3" name="Content Placeholder 2"/>
          <p:cNvSpPr>
            <a:spLocks noGrp="1"/>
          </p:cNvSpPr>
          <p:nvPr>
            <p:ph idx="1"/>
          </p:nvPr>
        </p:nvSpPr>
        <p:spPr>
          <a:xfrm>
            <a:off x="838201" y="1825623"/>
            <a:ext cx="10515599" cy="4486275"/>
          </a:xfrm>
        </p:spPr>
        <p:txBody>
          <a:bodyPr>
            <a:noAutofit/>
          </a:bodyPr>
          <a:lstStyle/>
          <a:p>
            <a:pPr>
              <a:lnSpc>
                <a:spcPct val="90000"/>
              </a:lnSpc>
              <a:defRPr/>
            </a:pPr>
            <a:r>
              <a:rPr lang="en-US" sz="2800" dirty="0"/>
              <a:t>First, we notice that if we assume that we will have at </a:t>
            </a:r>
            <a:r>
              <a:rPr lang="en-US" sz="2600" dirty="0" smtClean="0"/>
              <a:t>least </a:t>
            </a:r>
            <a:r>
              <a:rPr lang="en-US" sz="2600" b="1" i="1" dirty="0"/>
              <a:t>100% PSA </a:t>
            </a:r>
            <a:r>
              <a:rPr lang="en-US" sz="2600" dirty="0"/>
              <a:t>(a very reasonable assumption), then the </a:t>
            </a:r>
            <a:r>
              <a:rPr lang="en-US" sz="2600" b="1" i="1" dirty="0"/>
              <a:t>A tranche is not particularly sensitive </a:t>
            </a:r>
            <a:r>
              <a:rPr lang="en-US" sz="2600" dirty="0"/>
              <a:t>to increasing the PSA.</a:t>
            </a:r>
          </a:p>
          <a:p>
            <a:pPr lvl="1">
              <a:lnSpc>
                <a:spcPct val="90000"/>
              </a:lnSpc>
              <a:defRPr/>
            </a:pPr>
            <a:r>
              <a:rPr lang="en-US" sz="2200" dirty="0"/>
              <a:t>At 100% PSA, WAL = 2.97 years, at 300% PSA it is 1.72 years, that is it still has 58% of the original WAL. The WAL is only reduced by 1.25 years.</a:t>
            </a:r>
          </a:p>
          <a:p>
            <a:pPr>
              <a:lnSpc>
                <a:spcPct val="90000"/>
              </a:lnSpc>
              <a:spcBef>
                <a:spcPts val="1200"/>
              </a:spcBef>
              <a:defRPr/>
            </a:pPr>
            <a:r>
              <a:rPr lang="en-US" sz="2600" dirty="0"/>
              <a:t>Compare this with the C tranche:</a:t>
            </a:r>
          </a:p>
          <a:p>
            <a:pPr lvl="1">
              <a:lnSpc>
                <a:spcPct val="90000"/>
              </a:lnSpc>
              <a:defRPr/>
            </a:pPr>
            <a:r>
              <a:rPr lang="en-US" sz="2200" dirty="0"/>
              <a:t>At 100 PSA, WAL = 13.9 years, at 300% PSA, it is 6.39 years, this is, it still has only 46% of the original WAL. The WAL is reduced 7.51 years.</a:t>
            </a:r>
          </a:p>
          <a:p>
            <a:pPr>
              <a:lnSpc>
                <a:spcPct val="90000"/>
              </a:lnSpc>
              <a:spcBef>
                <a:spcPts val="1200"/>
              </a:spcBef>
              <a:defRPr/>
            </a:pPr>
            <a:r>
              <a:rPr lang="en-US" sz="2600" dirty="0"/>
              <a:t>Although not as “clean” as with an IO-PO structure, clearly the </a:t>
            </a:r>
            <a:r>
              <a:rPr lang="en-US" sz="2600" b="1" i="1" dirty="0"/>
              <a:t>prioritizing of cash flows affects</a:t>
            </a:r>
            <a:r>
              <a:rPr lang="en-US" sz="2600" dirty="0"/>
              <a:t> </a:t>
            </a:r>
            <a:r>
              <a:rPr lang="en-US" sz="2600" b="1" i="1" dirty="0"/>
              <a:t>how sensitive individual tranches are to prepayments</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9860EDB8-5305-433F-BE41-D7A86D811DB3}" type="slidenum">
              <a:rPr lang="en-US" smtClean="0"/>
              <a:t>64</a:t>
            </a:fld>
            <a:endParaRPr lang="en-US" dirty="0"/>
          </a:p>
        </p:txBody>
      </p:sp>
    </p:spTree>
    <p:extLst>
      <p:ext uri="{BB962C8B-B14F-4D97-AF65-F5344CB8AC3E}">
        <p14:creationId xmlns:p14="http://schemas.microsoft.com/office/powerpoint/2010/main" val="4139380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 Structure</a:t>
            </a:r>
            <a:endParaRPr lang="en-US" dirty="0"/>
          </a:p>
        </p:txBody>
      </p:sp>
      <p:sp>
        <p:nvSpPr>
          <p:cNvPr id="3" name="Content Placeholder 2"/>
          <p:cNvSpPr>
            <a:spLocks noGrp="1"/>
          </p:cNvSpPr>
          <p:nvPr>
            <p:ph idx="1"/>
          </p:nvPr>
        </p:nvSpPr>
        <p:spPr/>
        <p:txBody>
          <a:bodyPr>
            <a:normAutofit/>
          </a:bodyPr>
          <a:lstStyle/>
          <a:p>
            <a:pPr>
              <a:defRPr/>
            </a:pPr>
            <a:r>
              <a:rPr lang="en-US" dirty="0"/>
              <a:t>Of course, normally we will not find a CMO with all of the tranches having the same coupon and balance.</a:t>
            </a:r>
          </a:p>
          <a:p>
            <a:pPr lvl="1">
              <a:defRPr/>
            </a:pPr>
            <a:r>
              <a:rPr lang="en-US" sz="2200" dirty="0"/>
              <a:t>Usually the </a:t>
            </a:r>
            <a:r>
              <a:rPr lang="en-US" sz="2200" b="1" i="1" dirty="0"/>
              <a:t>A tranche </a:t>
            </a:r>
            <a:r>
              <a:rPr lang="en-US" sz="2200" dirty="0"/>
              <a:t>is considered the least volatile and will tend to have a </a:t>
            </a:r>
            <a:r>
              <a:rPr lang="en-US" sz="2200" b="1" i="1" dirty="0"/>
              <a:t>lower coupon</a:t>
            </a:r>
            <a:r>
              <a:rPr lang="en-US" sz="2200" dirty="0"/>
              <a:t>, with the coupon going up with the loss of seniority – </a:t>
            </a:r>
            <a:r>
              <a:rPr lang="en-US" sz="2200" i="1" dirty="0"/>
              <a:t>What is important off course is the investors’ required rate of return</a:t>
            </a:r>
            <a:r>
              <a:rPr lang="en-US" sz="2200" dirty="0"/>
              <a:t>.</a:t>
            </a:r>
          </a:p>
          <a:p>
            <a:pPr lvl="1">
              <a:defRPr/>
            </a:pPr>
            <a:r>
              <a:rPr lang="en-US" sz="2200" dirty="0"/>
              <a:t>Similarly, </a:t>
            </a:r>
            <a:r>
              <a:rPr lang="en-US" sz="2200" b="1" i="1" dirty="0"/>
              <a:t>spreads will vary across the tranches </a:t>
            </a:r>
            <a:r>
              <a:rPr lang="en-US" sz="2200" dirty="0"/>
              <a:t>of CMOs.</a:t>
            </a:r>
          </a:p>
          <a:p>
            <a:pPr>
              <a:spcBef>
                <a:spcPts val="1200"/>
              </a:spcBef>
              <a:defRPr/>
            </a:pPr>
            <a:r>
              <a:rPr lang="en-US" dirty="0"/>
              <a:t>Obviously, it must be the case that the </a:t>
            </a:r>
            <a:r>
              <a:rPr lang="en-US" b="1" i="1" dirty="0"/>
              <a:t>aggregate coupon of the tranches cannot exceed the aggregate WAC of the collateral</a:t>
            </a:r>
            <a:r>
              <a:rPr lang="en-US" dirty="0"/>
              <a:t>, or the CMO will not have the cash flows necessary to make the promised payments</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65</a:t>
            </a:fld>
            <a:endParaRPr lang="en-US"/>
          </a:p>
        </p:txBody>
      </p:sp>
    </p:spTree>
    <p:extLst>
      <p:ext uri="{BB962C8B-B14F-4D97-AF65-F5344CB8AC3E}">
        <p14:creationId xmlns:p14="http://schemas.microsoft.com/office/powerpoint/2010/main" val="461885060"/>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 Structure</a:t>
            </a:r>
            <a:endParaRPr lang="en-US" dirty="0"/>
          </a:p>
        </p:txBody>
      </p:sp>
      <p:sp>
        <p:nvSpPr>
          <p:cNvPr id="3" name="Content Placeholder 2"/>
          <p:cNvSpPr>
            <a:spLocks noGrp="1"/>
          </p:cNvSpPr>
          <p:nvPr>
            <p:ph idx="1"/>
          </p:nvPr>
        </p:nvSpPr>
        <p:spPr/>
        <p:txBody>
          <a:bodyPr>
            <a:normAutofit lnSpcReduction="10000"/>
          </a:bodyPr>
          <a:lstStyle/>
          <a:p>
            <a:pPr>
              <a:lnSpc>
                <a:spcPct val="90000"/>
              </a:lnSpc>
              <a:defRPr/>
            </a:pPr>
            <a:r>
              <a:rPr lang="en-US" sz="2800" dirty="0" smtClean="0"/>
              <a:t>Generally, </a:t>
            </a:r>
            <a:r>
              <a:rPr lang="en-US" sz="2800" dirty="0"/>
              <a:t>at some point </a:t>
            </a:r>
            <a:r>
              <a:rPr lang="en-US" sz="2800" dirty="0" smtClean="0"/>
              <a:t>there will be </a:t>
            </a:r>
            <a:r>
              <a:rPr lang="en-US" sz="2800" b="1" i="1" dirty="0" smtClean="0"/>
              <a:t>cash generated </a:t>
            </a:r>
            <a:r>
              <a:rPr lang="en-US" sz="2800" b="1" i="1" dirty="0"/>
              <a:t>by the collateral that will not be owed to any of the tranches</a:t>
            </a:r>
            <a:r>
              <a:rPr lang="en-US" sz="2800" dirty="0"/>
              <a:t>. </a:t>
            </a:r>
            <a:endParaRPr lang="en-US" sz="2800" dirty="0" smtClean="0"/>
          </a:p>
          <a:p>
            <a:pPr lvl="1">
              <a:lnSpc>
                <a:spcPct val="90000"/>
              </a:lnSpc>
              <a:defRPr/>
            </a:pPr>
            <a:r>
              <a:rPr lang="en-US" sz="2400" dirty="0" smtClean="0"/>
              <a:t>Who </a:t>
            </a:r>
            <a:r>
              <a:rPr lang="en-US" sz="2400" dirty="0"/>
              <a:t>gets this</a:t>
            </a:r>
            <a:r>
              <a:rPr lang="en-US" sz="2400" dirty="0" smtClean="0"/>
              <a:t>?</a:t>
            </a:r>
          </a:p>
          <a:p>
            <a:pPr lvl="1">
              <a:lnSpc>
                <a:spcPct val="90000"/>
              </a:lnSpc>
              <a:defRPr/>
            </a:pPr>
            <a:r>
              <a:rPr lang="en-US" sz="2400" dirty="0" smtClean="0"/>
              <a:t>This is part of the compensation of the deal sponsor!</a:t>
            </a:r>
            <a:endParaRPr lang="en-US" sz="2400" dirty="0"/>
          </a:p>
          <a:p>
            <a:pPr>
              <a:lnSpc>
                <a:spcPct val="90000"/>
              </a:lnSpc>
              <a:spcBef>
                <a:spcPts val="1200"/>
              </a:spcBef>
              <a:defRPr/>
            </a:pPr>
            <a:r>
              <a:rPr lang="en-US" sz="2800" dirty="0"/>
              <a:t>Usually there is a 5</a:t>
            </a:r>
            <a:r>
              <a:rPr lang="en-US" sz="2800" baseline="30000" dirty="0"/>
              <a:t>th</a:t>
            </a:r>
            <a:r>
              <a:rPr lang="en-US" sz="2800" dirty="0"/>
              <a:t> tranche, known as the </a:t>
            </a:r>
            <a:r>
              <a:rPr lang="en-US" sz="2800" b="1" i="1" dirty="0"/>
              <a:t>Residual (equity) tranche</a:t>
            </a:r>
            <a:r>
              <a:rPr lang="en-US" sz="2800" dirty="0"/>
              <a:t>, that will receive any cash flows that are not owed to any of the other tranches.</a:t>
            </a:r>
          </a:p>
          <a:p>
            <a:pPr>
              <a:lnSpc>
                <a:spcPct val="90000"/>
              </a:lnSpc>
              <a:spcBef>
                <a:spcPts val="1200"/>
              </a:spcBef>
              <a:defRPr/>
            </a:pPr>
            <a:r>
              <a:rPr lang="en-US" sz="2800" dirty="0"/>
              <a:t>The </a:t>
            </a:r>
            <a:r>
              <a:rPr lang="en-US" sz="2800" b="1" i="1" dirty="0"/>
              <a:t>residual has no principal assigned </a:t>
            </a:r>
            <a:r>
              <a:rPr lang="en-US" sz="2800" dirty="0"/>
              <a:t>to it, it simply receives any cash not allocated to anybody else, i.e., </a:t>
            </a:r>
            <a:r>
              <a:rPr lang="en-US" sz="2800" dirty="0" smtClean="0"/>
              <a:t>interest payment and </a:t>
            </a:r>
            <a:r>
              <a:rPr lang="en-US" sz="2800" dirty="0" err="1" smtClean="0"/>
              <a:t>overcollateral</a:t>
            </a:r>
            <a:r>
              <a:rPr lang="en-US" sz="2800" dirty="0" smtClean="0"/>
              <a:t> </a:t>
            </a:r>
            <a:r>
              <a:rPr lang="en-US" sz="2800" dirty="0"/>
              <a:t>leftovers.</a:t>
            </a:r>
          </a:p>
          <a:p>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66</a:t>
            </a:fld>
            <a:endParaRPr lang="en-US"/>
          </a:p>
        </p:txBody>
      </p:sp>
    </p:spTree>
    <p:extLst>
      <p:ext uri="{BB962C8B-B14F-4D97-AF65-F5344CB8AC3E}">
        <p14:creationId xmlns:p14="http://schemas.microsoft.com/office/powerpoint/2010/main" val="1896555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 Structure</a:t>
            </a:r>
            <a:endParaRPr lang="en-US" dirty="0"/>
          </a:p>
        </p:txBody>
      </p:sp>
      <p:sp>
        <p:nvSpPr>
          <p:cNvPr id="3" name="Content Placeholder 2"/>
          <p:cNvSpPr>
            <a:spLocks noGrp="1"/>
          </p:cNvSpPr>
          <p:nvPr>
            <p:ph idx="1"/>
          </p:nvPr>
        </p:nvSpPr>
        <p:spPr/>
        <p:txBody>
          <a:bodyPr/>
          <a:lstStyle/>
          <a:p>
            <a:pPr>
              <a:lnSpc>
                <a:spcPct val="90000"/>
              </a:lnSpc>
              <a:defRPr/>
            </a:pPr>
            <a:r>
              <a:rPr lang="en-US" dirty="0"/>
              <a:t>Originally residual tranches were held by the company that put the CMO together. The residual piece represented then their “</a:t>
            </a:r>
            <a:r>
              <a:rPr lang="en-US" b="1" i="1" dirty="0"/>
              <a:t>skin in the game</a:t>
            </a:r>
            <a:r>
              <a:rPr lang="en-US" dirty="0"/>
              <a:t>”, a sort of credit insurance against their having created the CMO incorrectly.</a:t>
            </a:r>
          </a:p>
          <a:p>
            <a:pPr>
              <a:lnSpc>
                <a:spcPct val="90000"/>
              </a:lnSpc>
              <a:spcBef>
                <a:spcPts val="1200"/>
              </a:spcBef>
              <a:defRPr/>
            </a:pPr>
            <a:r>
              <a:rPr lang="en-US" dirty="0"/>
              <a:t>They later realized that they could sell the residual: the yields tended to be very high on them and they were then “out” of the deal.</a:t>
            </a:r>
          </a:p>
          <a:p>
            <a:r>
              <a:rPr lang="en-US" dirty="0" smtClean="0"/>
              <a:t>But the Dodd-Frank regulations adopted following the recent financial crisis required MBS issued to keep at least 5% of the deal (</a:t>
            </a:r>
            <a:r>
              <a:rPr lang="en-US" b="1" i="1" dirty="0" smtClean="0"/>
              <a:t>risk participation/retention </a:t>
            </a:r>
            <a:r>
              <a:rPr lang="en-US" dirty="0" smtClean="0"/>
              <a:t>requirement), which may force then to keep this tranche.</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67</a:t>
            </a:fld>
            <a:endParaRPr lang="en-US"/>
          </a:p>
        </p:txBody>
      </p:sp>
    </p:spTree>
    <p:extLst>
      <p:ext uri="{BB962C8B-B14F-4D97-AF65-F5344CB8AC3E}">
        <p14:creationId xmlns:p14="http://schemas.microsoft.com/office/powerpoint/2010/main" val="3918911855"/>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CMO Structure</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sz="2600" dirty="0"/>
              <a:t>A CMO with </a:t>
            </a:r>
            <a:r>
              <a:rPr lang="en-US" sz="2600" b="1" i="1" dirty="0"/>
              <a:t>sequential tranches and a residual </a:t>
            </a:r>
            <a:r>
              <a:rPr lang="en-US" sz="2600" dirty="0"/>
              <a:t>is known as a </a:t>
            </a:r>
            <a:r>
              <a:rPr lang="en-US" sz="2600" b="1" i="1" dirty="0"/>
              <a:t>“Plain Vanilla” CMO</a:t>
            </a:r>
            <a:r>
              <a:rPr lang="en-US" sz="2600" dirty="0"/>
              <a:t>, meaning that it has no fancy tranches associated with it – most CMBS deal use this structure.</a:t>
            </a:r>
          </a:p>
          <a:p>
            <a:pPr>
              <a:spcBef>
                <a:spcPts val="1200"/>
              </a:spcBef>
              <a:spcAft>
                <a:spcPts val="0"/>
              </a:spcAft>
              <a:defRPr/>
            </a:pPr>
            <a:r>
              <a:rPr lang="en-US" sz="2600" dirty="0"/>
              <a:t>More complicated CMO structures include other types of tranches, such as:</a:t>
            </a:r>
          </a:p>
          <a:p>
            <a:pPr marL="974725" lvl="1" indent="-395288">
              <a:defRPr/>
            </a:pPr>
            <a:r>
              <a:rPr lang="en-US" sz="2400" dirty="0"/>
              <a:t>Accrual or “Z” tranche</a:t>
            </a:r>
          </a:p>
          <a:p>
            <a:pPr marL="974725" lvl="1" indent="-395288">
              <a:defRPr/>
            </a:pPr>
            <a:r>
              <a:rPr lang="en-US" sz="2400" dirty="0"/>
              <a:t>IO/PO combination tranches</a:t>
            </a:r>
          </a:p>
          <a:p>
            <a:pPr marL="974725" lvl="1" indent="-395288">
              <a:defRPr/>
            </a:pPr>
            <a:r>
              <a:rPr lang="en-US" sz="2400" dirty="0"/>
              <a:t>Planned Amortization Class (PAC)</a:t>
            </a:r>
          </a:p>
          <a:p>
            <a:pPr marL="974725" lvl="1" indent="-395288">
              <a:defRPr/>
            </a:pPr>
            <a:r>
              <a:rPr lang="en-US" sz="2400" dirty="0" smtClean="0"/>
              <a:t>Targeted </a:t>
            </a:r>
            <a:r>
              <a:rPr lang="en-US" sz="2400" dirty="0"/>
              <a:t>Amortization Class (TAC)</a:t>
            </a:r>
          </a:p>
          <a:p>
            <a:pPr marL="974725" lvl="1" indent="-395288">
              <a:defRPr/>
            </a:pPr>
            <a:r>
              <a:rPr lang="en-US" sz="2400" dirty="0"/>
              <a:t>Floater and Inverse-Floater Tranches</a:t>
            </a:r>
          </a:p>
        </p:txBody>
      </p:sp>
      <p:sp>
        <p:nvSpPr>
          <p:cNvPr id="4" name="Slide Number Placeholder 3"/>
          <p:cNvSpPr>
            <a:spLocks noGrp="1"/>
          </p:cNvSpPr>
          <p:nvPr>
            <p:ph type="sldNum" sz="quarter" idx="12"/>
          </p:nvPr>
        </p:nvSpPr>
        <p:spPr/>
        <p:txBody>
          <a:bodyPr/>
          <a:lstStyle/>
          <a:p>
            <a:fld id="{9860EDB8-5305-433F-BE41-D7A86D811DB3}" type="slidenum">
              <a:rPr lang="en-US" smtClean="0"/>
              <a:t>68</a:t>
            </a:fld>
            <a:endParaRPr lang="en-US"/>
          </a:p>
        </p:txBody>
      </p:sp>
    </p:spTree>
    <p:extLst>
      <p:ext uri="{BB962C8B-B14F-4D97-AF65-F5344CB8AC3E}">
        <p14:creationId xmlns:p14="http://schemas.microsoft.com/office/powerpoint/2010/main" val="880316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Tranche</a:t>
            </a:r>
          </a:p>
        </p:txBody>
      </p:sp>
      <p:sp>
        <p:nvSpPr>
          <p:cNvPr id="3" name="Content Placeholder 2"/>
          <p:cNvSpPr>
            <a:spLocks noGrp="1"/>
          </p:cNvSpPr>
          <p:nvPr>
            <p:ph idx="1"/>
          </p:nvPr>
        </p:nvSpPr>
        <p:spPr/>
        <p:txBody>
          <a:bodyPr/>
          <a:lstStyle/>
          <a:p>
            <a:pPr>
              <a:defRPr/>
            </a:pPr>
            <a:r>
              <a:rPr lang="en-US" dirty="0"/>
              <a:t>A “Z” tranche is an accrual junior tranche, usually the most junior tranche, and it starts off with a very, very small balance.</a:t>
            </a:r>
          </a:p>
          <a:p>
            <a:pPr>
              <a:defRPr/>
            </a:pPr>
            <a:r>
              <a:rPr lang="en-US" dirty="0"/>
              <a:t>It </a:t>
            </a:r>
            <a:r>
              <a:rPr lang="en-US" b="1" i="1" dirty="0"/>
              <a:t>earns a coupon like any other tranche</a:t>
            </a:r>
            <a:r>
              <a:rPr lang="en-US" dirty="0"/>
              <a:t>, </a:t>
            </a:r>
            <a:r>
              <a:rPr lang="en-US" b="1" i="1" dirty="0"/>
              <a:t>but that coupon payment is accrued </a:t>
            </a:r>
            <a:r>
              <a:rPr lang="en-US" dirty="0"/>
              <a:t>rather than paid in cash and the </a:t>
            </a:r>
            <a:r>
              <a:rPr lang="en-US" b="1" i="1" dirty="0"/>
              <a:t>money is used to pay down the most senior tranche</a:t>
            </a:r>
            <a:r>
              <a:rPr lang="en-US" dirty="0"/>
              <a:t>.</a:t>
            </a:r>
          </a:p>
          <a:p>
            <a:pPr>
              <a:defRPr/>
            </a:pPr>
            <a:r>
              <a:rPr lang="en-US" dirty="0"/>
              <a:t>Once the principal </a:t>
            </a:r>
            <a:r>
              <a:rPr lang="en-US" dirty="0" err="1"/>
              <a:t>paydown</a:t>
            </a:r>
            <a:r>
              <a:rPr lang="en-US" dirty="0"/>
              <a:t> on the tranche starts then the coupon is paid in cash.</a:t>
            </a:r>
          </a:p>
          <a:p>
            <a:pPr>
              <a:defRPr/>
            </a:pPr>
            <a:r>
              <a:rPr lang="en-US" dirty="0"/>
              <a:t>Why do this? Frequently Z’s are </a:t>
            </a:r>
            <a:r>
              <a:rPr lang="en-US" b="1" i="1" dirty="0"/>
              <a:t>used to “support” other tranches</a:t>
            </a:r>
            <a:r>
              <a:rPr lang="en-US" dirty="0"/>
              <a:t>. The deferred cash can be used to insure cash flows that are paid to the more senior bonds (tranches).</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69</a:t>
            </a:fld>
            <a:endParaRPr lang="en-US"/>
          </a:p>
        </p:txBody>
      </p:sp>
    </p:spTree>
    <p:extLst>
      <p:ext uri="{BB962C8B-B14F-4D97-AF65-F5344CB8AC3E}">
        <p14:creationId xmlns:p14="http://schemas.microsoft.com/office/powerpoint/2010/main" val="22004996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Mortgage Derivatives</a:t>
            </a:r>
          </a:p>
        </p:txBody>
      </p:sp>
      <p:sp>
        <p:nvSpPr>
          <p:cNvPr id="3" name="Content Placeholder 2"/>
          <p:cNvSpPr>
            <a:spLocks noGrp="1"/>
          </p:cNvSpPr>
          <p:nvPr>
            <p:ph idx="1"/>
          </p:nvPr>
        </p:nvSpPr>
        <p:spPr/>
        <p:txBody>
          <a:bodyPr>
            <a:normAutofit/>
          </a:bodyPr>
          <a:lstStyle/>
          <a:p>
            <a:pPr>
              <a:spcBef>
                <a:spcPts val="1200"/>
              </a:spcBef>
              <a:defRPr/>
            </a:pPr>
            <a:r>
              <a:rPr lang="en-US" sz="3000" dirty="0"/>
              <a:t>IO, PO and CMOs allow </a:t>
            </a:r>
            <a:r>
              <a:rPr lang="en-US" sz="3000" dirty="0" smtClean="0"/>
              <a:t>investors </a:t>
            </a:r>
            <a:r>
              <a:rPr lang="en-US" sz="3000" dirty="0"/>
              <a:t>to </a:t>
            </a:r>
            <a:r>
              <a:rPr lang="en-US" sz="3000" b="1" i="1" dirty="0"/>
              <a:t>control much more precisely the type of interest rate risk </a:t>
            </a:r>
            <a:r>
              <a:rPr lang="en-US" sz="3000" dirty="0"/>
              <a:t>that they want to bear.</a:t>
            </a:r>
          </a:p>
          <a:p>
            <a:pPr>
              <a:spcBef>
                <a:spcPts val="1200"/>
              </a:spcBef>
              <a:defRPr/>
            </a:pPr>
            <a:r>
              <a:rPr lang="en-US" sz="3000" dirty="0"/>
              <a:t>We will begin by examining IO and PO securities, and then CMOs.</a:t>
            </a:r>
          </a:p>
          <a:p>
            <a:pPr>
              <a:spcBef>
                <a:spcPts val="1200"/>
              </a:spcBef>
              <a:defRPr/>
            </a:pPr>
            <a:r>
              <a:rPr lang="en-US" sz="3000" dirty="0"/>
              <a:t>We will cover CMBS in the next chapter.</a:t>
            </a:r>
          </a:p>
          <a:p>
            <a:pPr marL="806450" lvl="1" indent="-295275">
              <a:defRPr/>
            </a:pPr>
            <a:r>
              <a:rPr lang="en-US" sz="2600" dirty="0"/>
              <a:t>CMBS allow investors to control much more precisely the default risk that they bear.</a:t>
            </a:r>
          </a:p>
          <a:p>
            <a:pPr marL="806450" indent="-295275">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spTree>
    <p:extLst>
      <p:ext uri="{BB962C8B-B14F-4D97-AF65-F5344CB8AC3E}">
        <p14:creationId xmlns:p14="http://schemas.microsoft.com/office/powerpoint/2010/main" val="3667163096"/>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Residual vs. Z Tranche</a:t>
            </a:r>
          </a:p>
        </p:txBody>
      </p:sp>
      <p:sp>
        <p:nvSpPr>
          <p:cNvPr id="3" name="Content Placeholder 2"/>
          <p:cNvSpPr>
            <a:spLocks noGrp="1"/>
          </p:cNvSpPr>
          <p:nvPr>
            <p:ph idx="1"/>
          </p:nvPr>
        </p:nvSpPr>
        <p:spPr/>
        <p:txBody>
          <a:bodyPr>
            <a:normAutofit lnSpcReduction="10000"/>
          </a:bodyPr>
          <a:lstStyle/>
          <a:p>
            <a:pPr>
              <a:defRPr/>
            </a:pPr>
            <a:r>
              <a:rPr lang="en-US" dirty="0"/>
              <a:t>Obviously the Z tranche will have tremendous variance in terms of both its cash flow and its balance.</a:t>
            </a:r>
          </a:p>
          <a:p>
            <a:pPr lvl="1">
              <a:defRPr/>
            </a:pPr>
            <a:r>
              <a:rPr lang="en-US" sz="2200" dirty="0"/>
              <a:t>The </a:t>
            </a:r>
            <a:r>
              <a:rPr lang="en-US" sz="2200" b="1" i="1" dirty="0"/>
              <a:t>lower the prepayments </a:t>
            </a:r>
            <a:r>
              <a:rPr lang="en-US" sz="2200" dirty="0"/>
              <a:t>early in the life of the CMO, the </a:t>
            </a:r>
            <a:r>
              <a:rPr lang="en-US" sz="2200" b="1" i="1" dirty="0"/>
              <a:t>higher the Z Tranche total payments</a:t>
            </a:r>
            <a:r>
              <a:rPr lang="en-US" sz="2200" dirty="0"/>
              <a:t>, although these are received later in time.</a:t>
            </a:r>
          </a:p>
          <a:p>
            <a:pPr>
              <a:spcBef>
                <a:spcPts val="1200"/>
              </a:spcBef>
              <a:defRPr/>
            </a:pPr>
            <a:r>
              <a:rPr lang="en-US" dirty="0"/>
              <a:t>Similarly, the residual will have tremendous variation, but if anything will be accentuated. </a:t>
            </a:r>
          </a:p>
          <a:p>
            <a:pPr lvl="1">
              <a:defRPr/>
            </a:pPr>
            <a:r>
              <a:rPr lang="en-US" sz="2200" dirty="0"/>
              <a:t>Realize that </a:t>
            </a:r>
            <a:r>
              <a:rPr lang="en-US" sz="2200" b="1" i="1" dirty="0"/>
              <a:t>the later the residual starts to receive payments, the fewer dollars it will receive</a:t>
            </a:r>
            <a:r>
              <a:rPr lang="en-US" sz="2200" dirty="0"/>
              <a:t>.</a:t>
            </a:r>
          </a:p>
          <a:p>
            <a:pPr lvl="1">
              <a:defRPr/>
            </a:pPr>
            <a:r>
              <a:rPr lang="en-US" sz="2200" dirty="0"/>
              <a:t>Early </a:t>
            </a:r>
            <a:r>
              <a:rPr lang="en-US" sz="2200" b="1" i="1" dirty="0"/>
              <a:t>prepayments</a:t>
            </a:r>
            <a:r>
              <a:rPr lang="en-US" sz="2200" dirty="0"/>
              <a:t> actually </a:t>
            </a:r>
            <a:r>
              <a:rPr lang="en-US" sz="2200" b="1" i="1" dirty="0"/>
              <a:t>help the residual </a:t>
            </a:r>
            <a:r>
              <a:rPr lang="en-US" sz="2200" dirty="0"/>
              <a:t>holder.</a:t>
            </a:r>
          </a:p>
          <a:p>
            <a:pPr>
              <a:spcBef>
                <a:spcPts val="1200"/>
              </a:spcBef>
              <a:defRPr/>
            </a:pPr>
            <a:r>
              <a:rPr lang="en-US" dirty="0"/>
              <a:t>Again, prepayments differently affect the Z tranche and the residual.</a:t>
            </a:r>
          </a:p>
          <a:p>
            <a:pPr marL="0" indent="0">
              <a:buNone/>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70</a:t>
            </a:fld>
            <a:endParaRPr lang="en-US"/>
          </a:p>
        </p:txBody>
      </p:sp>
    </p:spTree>
    <p:extLst>
      <p:ext uri="{BB962C8B-B14F-4D97-AF65-F5344CB8AC3E}">
        <p14:creationId xmlns:p14="http://schemas.microsoft.com/office/powerpoint/2010/main" val="4197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IO-PO CMO Tranches</a:t>
            </a:r>
          </a:p>
        </p:txBody>
      </p:sp>
      <p:sp>
        <p:nvSpPr>
          <p:cNvPr id="3" name="Content Placeholder 2"/>
          <p:cNvSpPr>
            <a:spLocks noGrp="1"/>
          </p:cNvSpPr>
          <p:nvPr>
            <p:ph idx="1"/>
          </p:nvPr>
        </p:nvSpPr>
        <p:spPr>
          <a:xfrm>
            <a:off x="838201" y="1734671"/>
            <a:ext cx="10515599" cy="4719917"/>
          </a:xfrm>
        </p:spPr>
        <p:txBody>
          <a:bodyPr>
            <a:normAutofit lnSpcReduction="10000"/>
          </a:bodyPr>
          <a:lstStyle/>
          <a:p>
            <a:pPr>
              <a:defRPr/>
            </a:pPr>
            <a:r>
              <a:rPr lang="en-US" sz="2600" dirty="0"/>
              <a:t>You can take any CMO tranche and split it into IO and PO two sub-tranches. One sub-tranche receives interest only and the other receives PO only.</a:t>
            </a:r>
          </a:p>
          <a:p>
            <a:pPr>
              <a:defRPr/>
            </a:pPr>
            <a:r>
              <a:rPr lang="en-US" sz="2600" dirty="0"/>
              <a:t>Why do this instead of a simple an IO and PO combination for the whole deal?</a:t>
            </a:r>
          </a:p>
          <a:p>
            <a:pPr marL="969963" lvl="1" indent="-392113">
              <a:spcBef>
                <a:spcPts val="300"/>
              </a:spcBef>
              <a:buFont typeface="+mj-lt"/>
              <a:buAutoNum type="arabicPeriod"/>
              <a:defRPr/>
            </a:pPr>
            <a:r>
              <a:rPr lang="en-US" sz="2200" dirty="0"/>
              <a:t>One reason is that the </a:t>
            </a:r>
            <a:r>
              <a:rPr lang="en-US" sz="2200" b="1" i="1" dirty="0"/>
              <a:t>market </a:t>
            </a:r>
            <a:r>
              <a:rPr lang="en-US" sz="2200" b="1" i="1" dirty="0" smtClean="0"/>
              <a:t>for </a:t>
            </a:r>
            <a:r>
              <a:rPr lang="en-US" sz="2200" b="1" i="1" dirty="0"/>
              <a:t>pure IO/PO </a:t>
            </a:r>
            <a:r>
              <a:rPr lang="en-US" sz="2200" b="1" i="1" dirty="0" smtClean="0"/>
              <a:t>tranches may </a:t>
            </a:r>
            <a:r>
              <a:rPr lang="en-US" sz="2200" b="1" i="1" dirty="0"/>
              <a:t>not be big enough </a:t>
            </a:r>
            <a:r>
              <a:rPr lang="en-US" sz="2200" dirty="0"/>
              <a:t>to handle the entire collateral amount</a:t>
            </a:r>
            <a:r>
              <a:rPr lang="en-US" sz="2200" dirty="0" smtClean="0"/>
              <a:t>.</a:t>
            </a:r>
          </a:p>
          <a:p>
            <a:pPr marL="969963" lvl="1" indent="-398463">
              <a:spcBef>
                <a:spcPts val="300"/>
              </a:spcBef>
              <a:buFont typeface="+mj-lt"/>
              <a:buAutoNum type="arabicPeriod" startAt="2"/>
              <a:defRPr/>
            </a:pPr>
            <a:r>
              <a:rPr lang="en-US" sz="2200" dirty="0"/>
              <a:t>More importantly, however, is that </a:t>
            </a:r>
            <a:r>
              <a:rPr lang="en-US" sz="2200" b="1" i="1" dirty="0"/>
              <a:t>if the IO/PO is not a senior tranche, the IO holder has some protection against prepayments</a:t>
            </a:r>
            <a:r>
              <a:rPr lang="en-US" sz="2200" dirty="0"/>
              <a:t>.</a:t>
            </a:r>
          </a:p>
          <a:p>
            <a:pPr marL="1431925" lvl="2" indent="-290513">
              <a:defRPr/>
            </a:pPr>
            <a:r>
              <a:rPr lang="en-US" sz="2000" dirty="0"/>
              <a:t>Essentially the senior tranches absorb first prepayments.</a:t>
            </a:r>
          </a:p>
          <a:p>
            <a:pPr marL="1431925" lvl="2" indent="-290513">
              <a:defRPr/>
            </a:pPr>
            <a:r>
              <a:rPr lang="en-US" sz="2000" dirty="0"/>
              <a:t>The PO holder will also face more upside if prepayments are larger than initially projected</a:t>
            </a:r>
            <a:r>
              <a:rPr lang="en-US" sz="2000" dirty="0" smtClean="0"/>
              <a:t>.</a:t>
            </a:r>
            <a:endParaRPr lang="en-US" sz="2000" dirty="0"/>
          </a:p>
          <a:p>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71</a:t>
            </a:fld>
            <a:endParaRPr lang="en-US"/>
          </a:p>
        </p:txBody>
      </p:sp>
    </p:spTree>
    <p:extLst>
      <p:ext uri="{BB962C8B-B14F-4D97-AF65-F5344CB8AC3E}">
        <p14:creationId xmlns:p14="http://schemas.microsoft.com/office/powerpoint/2010/main" val="4213703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 Tranche</a:t>
            </a:r>
          </a:p>
        </p:txBody>
      </p:sp>
      <p:sp>
        <p:nvSpPr>
          <p:cNvPr id="3" name="Content Placeholder 2"/>
          <p:cNvSpPr>
            <a:spLocks noGrp="1"/>
          </p:cNvSpPr>
          <p:nvPr>
            <p:ph idx="1"/>
          </p:nvPr>
        </p:nvSpPr>
        <p:spPr>
          <a:xfrm>
            <a:off x="838201" y="1653987"/>
            <a:ext cx="10515599" cy="4854389"/>
          </a:xfrm>
        </p:spPr>
        <p:txBody>
          <a:bodyPr>
            <a:normAutofit lnSpcReduction="10000"/>
          </a:bodyPr>
          <a:lstStyle/>
          <a:p>
            <a:pPr>
              <a:defRPr/>
            </a:pPr>
            <a:r>
              <a:rPr lang="en-US" dirty="0"/>
              <a:t>A </a:t>
            </a:r>
            <a:r>
              <a:rPr lang="en-US" b="1" i="1" dirty="0"/>
              <a:t>Planned Amortization Class </a:t>
            </a:r>
            <a:r>
              <a:rPr lang="en-US" dirty="0"/>
              <a:t>(PAC) tranche </a:t>
            </a:r>
            <a:r>
              <a:rPr lang="en-US" b="1" i="1" dirty="0"/>
              <a:t>guarantees a specific cash flow stream</a:t>
            </a:r>
            <a:r>
              <a:rPr lang="en-US" dirty="0"/>
              <a:t> as long as prepayments remain within an upper and lower PSA band, i.e., levels of prepayments.</a:t>
            </a:r>
          </a:p>
          <a:p>
            <a:pPr>
              <a:defRPr/>
            </a:pPr>
            <a:r>
              <a:rPr lang="en-US" dirty="0" smtClean="0"/>
              <a:t>PAC </a:t>
            </a:r>
            <a:r>
              <a:rPr lang="en-US" dirty="0"/>
              <a:t>is a </a:t>
            </a:r>
            <a:r>
              <a:rPr lang="en-US" b="1" i="1" dirty="0"/>
              <a:t>“companion” tranche </a:t>
            </a:r>
            <a:r>
              <a:rPr lang="en-US" dirty="0"/>
              <a:t>to the normal sequential payment bonds.</a:t>
            </a:r>
          </a:p>
          <a:p>
            <a:pPr>
              <a:defRPr/>
            </a:pPr>
            <a:r>
              <a:rPr lang="en-US" dirty="0"/>
              <a:t>As you can imagine, a </a:t>
            </a:r>
            <a:r>
              <a:rPr lang="en-US" b="1" i="1" dirty="0"/>
              <a:t>PAC tranche would make the other tranches riskier</a:t>
            </a:r>
            <a:r>
              <a:rPr lang="en-US" dirty="0"/>
              <a:t> since their cash flows will become more volatile because of the PAC. At the end of the day, this is just another way of parsing risk</a:t>
            </a:r>
            <a:r>
              <a:rPr lang="en-US" dirty="0" smtClean="0"/>
              <a:t>.</a:t>
            </a:r>
          </a:p>
          <a:p>
            <a:pPr marL="350838" indent="-350838">
              <a:defRPr/>
            </a:pPr>
            <a:r>
              <a:rPr lang="en-US" b="1" i="1" dirty="0"/>
              <a:t>Generally, the PAC gets paid first</a:t>
            </a:r>
            <a:r>
              <a:rPr lang="en-US" dirty="0"/>
              <a:t>, until its scheduled cash flows are made, and then the cash flows are sent to the sequential bonds.</a:t>
            </a:r>
          </a:p>
          <a:p>
            <a:pPr lvl="1">
              <a:spcBef>
                <a:spcPts val="300"/>
              </a:spcBef>
              <a:defRPr/>
            </a:pPr>
            <a:r>
              <a:rPr lang="en-US" sz="2200" dirty="0"/>
              <a:t>But it also possible that a PAC be paid down simultaneously with the sequential bonds. It depends on the size of the PAC</a:t>
            </a:r>
          </a:p>
          <a:p>
            <a:pPr marL="350838" indent="-350838">
              <a:defRPr/>
            </a:pPr>
            <a:r>
              <a:rPr lang="en-US" dirty="0"/>
              <a:t>Again, a </a:t>
            </a:r>
            <a:r>
              <a:rPr lang="en-US" b="1" i="1" dirty="0"/>
              <a:t>PAC reduces prepayment and extension risks</a:t>
            </a:r>
            <a:r>
              <a:rPr lang="en-US" dirty="0"/>
              <a:t>.</a:t>
            </a:r>
          </a:p>
          <a:p>
            <a:pPr>
              <a:spcBef>
                <a:spcPts val="300"/>
              </a:spcBef>
              <a:defRPr/>
            </a:pP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72</a:t>
            </a:fld>
            <a:endParaRPr lang="en-US"/>
          </a:p>
        </p:txBody>
      </p:sp>
    </p:spTree>
    <p:extLst>
      <p:ext uri="{BB962C8B-B14F-4D97-AF65-F5344CB8AC3E}">
        <p14:creationId xmlns:p14="http://schemas.microsoft.com/office/powerpoint/2010/main" val="25890228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 Tranche</a:t>
            </a:r>
          </a:p>
        </p:txBody>
      </p:sp>
      <p:sp>
        <p:nvSpPr>
          <p:cNvPr id="3" name="Content Placeholder 2"/>
          <p:cNvSpPr>
            <a:spLocks noGrp="1"/>
          </p:cNvSpPr>
          <p:nvPr>
            <p:ph idx="1"/>
          </p:nvPr>
        </p:nvSpPr>
        <p:spPr/>
        <p:txBody>
          <a:bodyPr>
            <a:normAutofit lnSpcReduction="10000"/>
          </a:bodyPr>
          <a:lstStyle/>
          <a:p>
            <a:pPr>
              <a:defRPr/>
            </a:pPr>
            <a:r>
              <a:rPr lang="en-US" sz="2800" dirty="0"/>
              <a:t>A </a:t>
            </a:r>
            <a:r>
              <a:rPr lang="en-US" sz="2800" b="1" i="1" dirty="0"/>
              <a:t>Targeted Amortization Class </a:t>
            </a:r>
            <a:r>
              <a:rPr lang="en-US" sz="2800" dirty="0"/>
              <a:t>(TAC) tranche is a </a:t>
            </a:r>
            <a:r>
              <a:rPr lang="en-US" sz="2800" b="1" i="1" dirty="0"/>
              <a:t>variant of the PAC</a:t>
            </a:r>
            <a:r>
              <a:rPr lang="en-US" sz="2800" dirty="0"/>
              <a:t> tranche.</a:t>
            </a:r>
          </a:p>
          <a:p>
            <a:pPr>
              <a:defRPr/>
            </a:pPr>
            <a:r>
              <a:rPr lang="en-US" sz="2800" dirty="0"/>
              <a:t>Unlike the PAC which guarantees a specific cash flow stream, irrespective of prepayments in the pool, the principal of the </a:t>
            </a:r>
            <a:r>
              <a:rPr lang="en-US" sz="2800" b="1" i="1" dirty="0"/>
              <a:t>TAC will follow a single “targeted” prepayment rate </a:t>
            </a:r>
            <a:r>
              <a:rPr lang="en-US" sz="2800" dirty="0"/>
              <a:t>(e.g., 100% PSA). </a:t>
            </a:r>
          </a:p>
          <a:p>
            <a:pPr>
              <a:defRPr/>
            </a:pPr>
            <a:r>
              <a:rPr lang="en-US" sz="2800" dirty="0"/>
              <a:t>This </a:t>
            </a:r>
            <a:r>
              <a:rPr lang="en-US" sz="2800" b="1" i="1" dirty="0"/>
              <a:t>targeted prepayment rate </a:t>
            </a:r>
            <a:r>
              <a:rPr lang="en-US" sz="2800" dirty="0"/>
              <a:t>is referred to as the </a:t>
            </a:r>
            <a:r>
              <a:rPr lang="en-US" sz="2800" b="1" i="1" dirty="0"/>
              <a:t>TAC’s pricing speed</a:t>
            </a:r>
            <a:r>
              <a:rPr lang="en-US" sz="2800" dirty="0"/>
              <a:t>.</a:t>
            </a:r>
          </a:p>
          <a:p>
            <a:pPr>
              <a:defRPr/>
            </a:pPr>
            <a:r>
              <a:rPr lang="en-US" sz="2800" dirty="0"/>
              <a:t>Similar to PACs, TACs attempt to </a:t>
            </a:r>
            <a:r>
              <a:rPr lang="en-US" sz="2800" b="1" i="1" dirty="0"/>
              <a:t>insulate the security holder from the prepayment risk </a:t>
            </a:r>
            <a:r>
              <a:rPr lang="en-US" sz="2800" dirty="0"/>
              <a:t>of the underlying mortgage pool.</a:t>
            </a:r>
          </a:p>
        </p:txBody>
      </p:sp>
      <p:sp>
        <p:nvSpPr>
          <p:cNvPr id="4" name="Slide Number Placeholder 3"/>
          <p:cNvSpPr>
            <a:spLocks noGrp="1"/>
          </p:cNvSpPr>
          <p:nvPr>
            <p:ph type="sldNum" sz="quarter" idx="12"/>
          </p:nvPr>
        </p:nvSpPr>
        <p:spPr/>
        <p:txBody>
          <a:bodyPr/>
          <a:lstStyle/>
          <a:p>
            <a:fld id="{9860EDB8-5305-433F-BE41-D7A86D811DB3}" type="slidenum">
              <a:rPr lang="en-US" smtClean="0"/>
              <a:t>73</a:t>
            </a:fld>
            <a:endParaRPr lang="en-US" dirty="0"/>
          </a:p>
        </p:txBody>
      </p:sp>
    </p:spTree>
    <p:extLst>
      <p:ext uri="{BB962C8B-B14F-4D97-AF65-F5344CB8AC3E}">
        <p14:creationId xmlns:p14="http://schemas.microsoft.com/office/powerpoint/2010/main" val="289481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Floater Tranche</a:t>
            </a:r>
          </a:p>
        </p:txBody>
      </p:sp>
      <p:sp>
        <p:nvSpPr>
          <p:cNvPr id="3" name="Content Placeholder 2"/>
          <p:cNvSpPr>
            <a:spLocks noGrp="1"/>
          </p:cNvSpPr>
          <p:nvPr>
            <p:ph idx="1"/>
          </p:nvPr>
        </p:nvSpPr>
        <p:spPr/>
        <p:txBody>
          <a:bodyPr/>
          <a:lstStyle/>
          <a:p>
            <a:pPr>
              <a:defRPr/>
            </a:pPr>
            <a:r>
              <a:rPr lang="en-US" sz="2800" dirty="0"/>
              <a:t>A floater tranche </a:t>
            </a:r>
            <a:r>
              <a:rPr lang="en-US" sz="2800" b="1" i="1" dirty="0"/>
              <a:t>pays a floating interest rate</a:t>
            </a:r>
            <a:r>
              <a:rPr lang="en-US" sz="2800" dirty="0"/>
              <a:t>.</a:t>
            </a:r>
          </a:p>
          <a:p>
            <a:pPr>
              <a:defRPr/>
            </a:pPr>
            <a:r>
              <a:rPr lang="en-US" sz="2800" dirty="0"/>
              <a:t>The coupon adjust periodically to a fixed spread over an index (similar to ARMs for lenders)</a:t>
            </a:r>
          </a:p>
          <a:p>
            <a:pPr>
              <a:defRPr/>
            </a:pPr>
            <a:r>
              <a:rPr lang="en-US" sz="2800" dirty="0"/>
              <a:t>Floaters generally use similar interest rate indices as ARMs (e.g., Libor, cost of fund 11</a:t>
            </a:r>
            <a:r>
              <a:rPr lang="en-US" sz="2800" baseline="30000" dirty="0"/>
              <a:t>th</a:t>
            </a:r>
            <a:r>
              <a:rPr lang="en-US" sz="2800" dirty="0"/>
              <a:t> district FHLB). </a:t>
            </a:r>
          </a:p>
          <a:p>
            <a:pPr>
              <a:defRPr/>
            </a:pPr>
            <a:r>
              <a:rPr lang="en-US" sz="2800" dirty="0"/>
              <a:t>Floaters are generally </a:t>
            </a:r>
            <a:r>
              <a:rPr lang="en-US" sz="2800" b="1" i="1" dirty="0"/>
              <a:t>marketed or structured to meet the need of institutional investors with floating-rate liabilities </a:t>
            </a:r>
            <a:r>
              <a:rPr lang="en-US" sz="2800" dirty="0"/>
              <a:t>(short interest rate positions</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74</a:t>
            </a:fld>
            <a:endParaRPr lang="en-US"/>
          </a:p>
        </p:txBody>
      </p:sp>
    </p:spTree>
    <p:extLst>
      <p:ext uri="{BB962C8B-B14F-4D97-AF65-F5344CB8AC3E}">
        <p14:creationId xmlns:p14="http://schemas.microsoft.com/office/powerpoint/2010/main" val="793419291"/>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Inverse Floater</a:t>
            </a:r>
          </a:p>
        </p:txBody>
      </p:sp>
      <p:sp>
        <p:nvSpPr>
          <p:cNvPr id="3" name="Content Placeholder 2"/>
          <p:cNvSpPr>
            <a:spLocks noGrp="1"/>
          </p:cNvSpPr>
          <p:nvPr>
            <p:ph idx="1"/>
          </p:nvPr>
        </p:nvSpPr>
        <p:spPr/>
        <p:txBody>
          <a:bodyPr/>
          <a:lstStyle/>
          <a:p>
            <a:pPr>
              <a:defRPr/>
            </a:pPr>
            <a:r>
              <a:rPr lang="en-US" sz="2800" dirty="0"/>
              <a:t>The coupon of an inverse floater adjusts in the opposite direction to its index (i.e., interest rate</a:t>
            </a:r>
            <a:r>
              <a:rPr lang="en-US" sz="2800" dirty="0" smtClean="0"/>
              <a:t>).</a:t>
            </a:r>
          </a:p>
          <a:p>
            <a:pPr lvl="1">
              <a:defRPr/>
            </a:pPr>
            <a:r>
              <a:rPr lang="en-US" sz="2400" dirty="0" smtClean="0"/>
              <a:t>How </a:t>
            </a:r>
            <a:r>
              <a:rPr lang="en-US" sz="2400" dirty="0"/>
              <a:t>is this done?</a:t>
            </a:r>
          </a:p>
          <a:p>
            <a:pPr>
              <a:defRPr/>
            </a:pPr>
            <a:r>
              <a:rPr lang="en-US" sz="2800" dirty="0"/>
              <a:t>Often created within a CMO structure to </a:t>
            </a:r>
            <a:r>
              <a:rPr lang="en-US" sz="2800" b="1" i="1" dirty="0"/>
              <a:t>hedge interest rate risk stemming from a floater tranche</a:t>
            </a:r>
            <a:r>
              <a:rPr lang="en-US" sz="2800" dirty="0"/>
              <a:t>.</a:t>
            </a:r>
          </a:p>
          <a:p>
            <a:pPr>
              <a:defRPr/>
            </a:pPr>
            <a:r>
              <a:rPr lang="en-US" sz="2800" dirty="0"/>
              <a:t>Rather than for portfolio hedging, these securities can also be </a:t>
            </a:r>
            <a:r>
              <a:rPr lang="en-US" sz="2800" b="1" i="1" dirty="0"/>
              <a:t>used to enhance portfolio yields</a:t>
            </a:r>
            <a:r>
              <a:rPr lang="en-US" sz="2800" dirty="0"/>
              <a:t>.</a:t>
            </a:r>
          </a:p>
          <a:p>
            <a:pPr lvl="1">
              <a:defRPr/>
            </a:pPr>
            <a:r>
              <a:rPr lang="en-US" sz="2400" dirty="0" smtClean="0"/>
              <a:t>When would </a:t>
            </a:r>
            <a:r>
              <a:rPr lang="en-US" sz="2400" dirty="0"/>
              <a:t>one want to invest in an inverse floater?</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75</a:t>
            </a:fld>
            <a:endParaRPr lang="en-US"/>
          </a:p>
        </p:txBody>
      </p:sp>
    </p:spTree>
    <p:extLst>
      <p:ext uri="{BB962C8B-B14F-4D97-AF65-F5344CB8AC3E}">
        <p14:creationId xmlns:p14="http://schemas.microsoft.com/office/powerpoint/2010/main" val="2633890907"/>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CMO</a:t>
            </a:r>
            <a:endParaRPr lang="en-US" dirty="0"/>
          </a:p>
        </p:txBody>
      </p:sp>
      <p:sp>
        <p:nvSpPr>
          <p:cNvPr id="3" name="Content Placeholder 2"/>
          <p:cNvSpPr>
            <a:spLocks noGrp="1"/>
          </p:cNvSpPr>
          <p:nvPr>
            <p:ph idx="1"/>
          </p:nvPr>
        </p:nvSpPr>
        <p:spPr/>
        <p:txBody>
          <a:bodyPr/>
          <a:lstStyle/>
          <a:p>
            <a:pPr>
              <a:defRPr/>
            </a:pPr>
            <a:r>
              <a:rPr lang="en-US" dirty="0"/>
              <a:t>So how do you price a CMO, i.e., the tranches?</a:t>
            </a:r>
          </a:p>
          <a:p>
            <a:pPr>
              <a:defRPr/>
            </a:pPr>
            <a:r>
              <a:rPr lang="en-US" dirty="0"/>
              <a:t>Pretty much exactly as we priced an IO/PO combination, except that now we have to allocate cash flows (both principal and interest) across many tranches instead of across the IO/PO tranches.</a:t>
            </a:r>
          </a:p>
          <a:p>
            <a:pPr>
              <a:defRPr/>
            </a:pPr>
            <a:r>
              <a:rPr lang="en-US" dirty="0"/>
              <a:t>You need to use </a:t>
            </a:r>
            <a:r>
              <a:rPr lang="en-US" b="1" i="1" dirty="0"/>
              <a:t>Monte Carlo simulation using a stochastic interest rate process</a:t>
            </a:r>
            <a:r>
              <a:rPr lang="en-US" dirty="0"/>
              <a:t> </a:t>
            </a:r>
            <a:r>
              <a:rPr lang="en-US" b="1" i="1" dirty="0"/>
              <a:t>and a dynamic prepayment model</a:t>
            </a:r>
            <a:r>
              <a:rPr lang="en-US" dirty="0"/>
              <a:t> to generate the cash flows, and then allocate them to each tranche. </a:t>
            </a:r>
          </a:p>
          <a:p>
            <a:pPr>
              <a:defRPr/>
            </a:pPr>
            <a:r>
              <a:rPr lang="en-US" dirty="0"/>
              <a:t>You then </a:t>
            </a:r>
            <a:r>
              <a:rPr lang="en-US" b="1" i="1" dirty="0"/>
              <a:t>discount each tranche by the appropriate rate plus credit spread </a:t>
            </a:r>
            <a:r>
              <a:rPr lang="en-US" dirty="0"/>
              <a:t>to get the price of the tranche</a:t>
            </a:r>
            <a:r>
              <a:rPr lang="en-US" dirty="0" smtClean="0"/>
              <a:t>.</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76</a:t>
            </a:fld>
            <a:endParaRPr lang="en-US"/>
          </a:p>
        </p:txBody>
      </p:sp>
    </p:spTree>
    <p:extLst>
      <p:ext uri="{BB962C8B-B14F-4D97-AF65-F5344CB8AC3E}">
        <p14:creationId xmlns:p14="http://schemas.microsoft.com/office/powerpoint/2010/main" val="2258364841"/>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CMO</a:t>
            </a:r>
            <a:endParaRPr lang="en-US" dirty="0"/>
          </a:p>
        </p:txBody>
      </p:sp>
      <p:sp>
        <p:nvSpPr>
          <p:cNvPr id="3" name="Content Placeholder 2"/>
          <p:cNvSpPr>
            <a:spLocks noGrp="1"/>
          </p:cNvSpPr>
          <p:nvPr>
            <p:ph idx="1"/>
          </p:nvPr>
        </p:nvSpPr>
        <p:spPr>
          <a:xfrm>
            <a:off x="838201" y="1721223"/>
            <a:ext cx="10515599" cy="4955799"/>
          </a:xfrm>
        </p:spPr>
        <p:txBody>
          <a:bodyPr>
            <a:normAutofit fontScale="92500"/>
          </a:bodyPr>
          <a:lstStyle/>
          <a:p>
            <a:pPr marL="339725" indent="-339725">
              <a:lnSpc>
                <a:spcPct val="90000"/>
              </a:lnSpc>
              <a:defRPr/>
            </a:pPr>
            <a:r>
              <a:rPr lang="en-US" dirty="0"/>
              <a:t>Pricing a CMO using a stochastic interest rate process, a dynamic prepayment model, and Monte Carlo, involves five distinct steps:</a:t>
            </a:r>
          </a:p>
          <a:p>
            <a:pPr marL="914400" lvl="1" indent="-336550">
              <a:lnSpc>
                <a:spcPct val="90000"/>
              </a:lnSpc>
              <a:spcBef>
                <a:spcPts val="300"/>
              </a:spcBef>
              <a:buFont typeface="Wingdings" panose="05000000000000000000" pitchFamily="2" charset="2"/>
              <a:buAutoNum type="arabicPeriod"/>
              <a:defRPr/>
            </a:pPr>
            <a:r>
              <a:rPr lang="en-US" sz="2200" dirty="0"/>
              <a:t>Draw your interest rate paths from the stochastic process.</a:t>
            </a:r>
          </a:p>
          <a:p>
            <a:pPr marL="914400" lvl="1" indent="-336550">
              <a:lnSpc>
                <a:spcPct val="90000"/>
              </a:lnSpc>
              <a:spcBef>
                <a:spcPts val="300"/>
              </a:spcBef>
              <a:buFont typeface="Wingdings" panose="05000000000000000000" pitchFamily="2" charset="2"/>
              <a:buAutoNum type="arabicPeriod"/>
              <a:defRPr/>
            </a:pPr>
            <a:r>
              <a:rPr lang="en-US" sz="2200" dirty="0"/>
              <a:t>Determine the cash flow generated by the collateral along each interest rate path.</a:t>
            </a:r>
          </a:p>
          <a:p>
            <a:pPr marL="914400" lvl="1" indent="-336550">
              <a:lnSpc>
                <a:spcPct val="90000"/>
              </a:lnSpc>
              <a:spcBef>
                <a:spcPts val="300"/>
              </a:spcBef>
              <a:buFont typeface="Wingdings" panose="05000000000000000000" pitchFamily="2" charset="2"/>
              <a:buAutoNum type="arabicPeriod"/>
              <a:defRPr/>
            </a:pPr>
            <a:r>
              <a:rPr lang="en-US" sz="2200" dirty="0"/>
              <a:t>For each interest rate path, allocate that cash to the tranches based on their seniority and the rules of the CMO.</a:t>
            </a:r>
          </a:p>
          <a:p>
            <a:pPr marL="914400" lvl="1" indent="-336550">
              <a:lnSpc>
                <a:spcPct val="90000"/>
              </a:lnSpc>
              <a:spcBef>
                <a:spcPts val="300"/>
              </a:spcBef>
              <a:buFont typeface="Wingdings" panose="05000000000000000000" pitchFamily="2" charset="2"/>
              <a:buAutoNum type="arabicPeriod"/>
              <a:defRPr/>
            </a:pPr>
            <a:r>
              <a:rPr lang="en-US" sz="2200" dirty="0"/>
              <a:t>Discount the cash flows for each tranche back to time 0 for each of the tranches.</a:t>
            </a:r>
          </a:p>
          <a:p>
            <a:pPr marL="914400" lvl="1" indent="-336550">
              <a:lnSpc>
                <a:spcPct val="90000"/>
              </a:lnSpc>
              <a:spcBef>
                <a:spcPts val="300"/>
              </a:spcBef>
              <a:buFont typeface="Wingdings" panose="05000000000000000000" pitchFamily="2" charset="2"/>
              <a:buAutoNum type="arabicPeriod"/>
              <a:defRPr/>
            </a:pPr>
            <a:r>
              <a:rPr lang="en-US" sz="2200" dirty="0"/>
              <a:t>Report the average price as the market value of the CMO and of the individual tranches – of course you can still report standard deviations for each </a:t>
            </a:r>
            <a:r>
              <a:rPr lang="en-US" sz="2200" dirty="0" smtClean="0"/>
              <a:t>tranche.</a:t>
            </a:r>
            <a:endParaRPr lang="en-US" sz="2200" dirty="0"/>
          </a:p>
          <a:p>
            <a:pPr>
              <a:defRPr/>
            </a:pPr>
            <a:r>
              <a:rPr lang="en-US" dirty="0"/>
              <a:t>As you can see, pricing a CMO (or its near-cousin, a CMBS – coming next), is not that much more challenging than pricing a standard MPT. </a:t>
            </a:r>
          </a:p>
          <a:p>
            <a:pPr marL="860425" lvl="1" indent="-282575">
              <a:spcBef>
                <a:spcPts val="300"/>
              </a:spcBef>
              <a:defRPr/>
            </a:pPr>
            <a:r>
              <a:rPr lang="en-US" sz="2200" dirty="0"/>
              <a:t>The only real difference is that with the CMO you have the extra work of tracking the cash flows to each of the tranches.</a:t>
            </a:r>
          </a:p>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77</a:t>
            </a:fld>
            <a:endParaRPr lang="en-US"/>
          </a:p>
        </p:txBody>
      </p:sp>
    </p:spTree>
    <p:extLst>
      <p:ext uri="{BB962C8B-B14F-4D97-AF65-F5344CB8AC3E}">
        <p14:creationId xmlns:p14="http://schemas.microsoft.com/office/powerpoint/2010/main" val="39684660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CMO</a:t>
            </a:r>
            <a:endParaRPr lang="en-US" dirty="0"/>
          </a:p>
        </p:txBody>
      </p:sp>
      <p:sp>
        <p:nvSpPr>
          <p:cNvPr id="3" name="Content Placeholder 2"/>
          <p:cNvSpPr>
            <a:spLocks noGrp="1"/>
          </p:cNvSpPr>
          <p:nvPr>
            <p:ph idx="1"/>
          </p:nvPr>
        </p:nvSpPr>
        <p:spPr/>
        <p:txBody>
          <a:bodyPr>
            <a:normAutofit/>
          </a:bodyPr>
          <a:lstStyle/>
          <a:p>
            <a:pPr>
              <a:defRPr/>
            </a:pPr>
            <a:r>
              <a:rPr lang="en-US" sz="2800" dirty="0"/>
              <a:t>Remember, security issuers make their money by purchasing the collateral and selling the A, B, C, and Z tranches. </a:t>
            </a:r>
          </a:p>
          <a:p>
            <a:pPr>
              <a:defRPr/>
            </a:pPr>
            <a:r>
              <a:rPr lang="en-US" sz="2800" dirty="0"/>
              <a:t>We are assuming that they retain the residual (although they could sell it in reality.)</a:t>
            </a:r>
          </a:p>
          <a:p>
            <a:pPr>
              <a:defRPr/>
            </a:pPr>
            <a:r>
              <a:rPr lang="en-US" sz="2800" dirty="0"/>
              <a:t>What ultimately determines the profitability of the deal are these two things:</a:t>
            </a:r>
          </a:p>
          <a:p>
            <a:pPr marL="860425" lvl="1" indent="-282575">
              <a:defRPr/>
            </a:pPr>
            <a:r>
              <a:rPr lang="en-US" sz="2400" dirty="0"/>
              <a:t>The value of the residual</a:t>
            </a:r>
          </a:p>
          <a:p>
            <a:pPr marL="860425" lvl="1" indent="-282575">
              <a:defRPr/>
            </a:pPr>
            <a:r>
              <a:rPr lang="en-US" sz="2400" dirty="0"/>
              <a:t>The difference between what the amount they pay for the collateral and what the receive for tranches A, B, C, and Z</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860EDB8-5305-433F-BE41-D7A86D811DB3}" type="slidenum">
              <a:rPr lang="en-US" smtClean="0"/>
              <a:t>78</a:t>
            </a:fld>
            <a:endParaRPr lang="en-US"/>
          </a:p>
        </p:txBody>
      </p:sp>
    </p:spTree>
    <p:extLst>
      <p:ext uri="{BB962C8B-B14F-4D97-AF65-F5344CB8AC3E}">
        <p14:creationId xmlns:p14="http://schemas.microsoft.com/office/powerpoint/2010/main" val="1935461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838201" y="1825624"/>
            <a:ext cx="10515599" cy="4628964"/>
          </a:xfrm>
        </p:spPr>
        <p:txBody>
          <a:bodyPr>
            <a:normAutofit/>
          </a:bodyPr>
          <a:lstStyle/>
          <a:p>
            <a:pPr>
              <a:defRPr/>
            </a:pPr>
            <a:r>
              <a:rPr lang="en-US" sz="2200" dirty="0"/>
              <a:t>Mortgage derivatives (IOs, POs, and CMOs) exist because for many investors investing in “whole” mortgages is not desirable.</a:t>
            </a:r>
          </a:p>
          <a:p>
            <a:pPr>
              <a:defRPr/>
            </a:pPr>
            <a:r>
              <a:rPr lang="en-US" sz="2200" dirty="0"/>
              <a:t>The derivatives allow investors to bear the risk that they want to bear and they are willing to pay a premium for this.</a:t>
            </a:r>
          </a:p>
          <a:p>
            <a:pPr>
              <a:defRPr/>
            </a:pPr>
            <a:r>
              <a:rPr lang="en-US" sz="2200" dirty="0"/>
              <a:t>For mortgage derivatives based on home mortgages, the risks are prepayment risk and </a:t>
            </a:r>
            <a:r>
              <a:rPr lang="en-US" sz="2200" dirty="0" smtClean="0"/>
              <a:t>extension (interest rate) </a:t>
            </a:r>
            <a:r>
              <a:rPr lang="en-US" sz="2200" dirty="0"/>
              <a:t>risk - default risk is generally not an issue.</a:t>
            </a:r>
          </a:p>
          <a:p>
            <a:pPr>
              <a:defRPr/>
            </a:pPr>
            <a:r>
              <a:rPr lang="en-US" sz="2200" dirty="0"/>
              <a:t>The IO/PO combination uses a “brute force” way of separating the prepayment and extension risk:</a:t>
            </a:r>
          </a:p>
          <a:p>
            <a:pPr lvl="1">
              <a:spcBef>
                <a:spcPts val="0"/>
              </a:spcBef>
              <a:defRPr/>
            </a:pPr>
            <a:r>
              <a:rPr lang="en-US" dirty="0"/>
              <a:t>The IO holder bears the prepayment risk, the PO holder bears the extension risk.</a:t>
            </a:r>
          </a:p>
          <a:p>
            <a:pPr>
              <a:defRPr/>
            </a:pPr>
            <a:r>
              <a:rPr lang="en-US" sz="2200" dirty="0"/>
              <a:t>CMOs provide a number of different mechanisms for tailoring the risks for the investors</a:t>
            </a:r>
            <a:r>
              <a:rPr lang="en-US" sz="2200" dirty="0" smtClean="0"/>
              <a:t>.</a:t>
            </a:r>
            <a:endParaRPr lang="en-US" sz="2200" dirty="0"/>
          </a:p>
        </p:txBody>
      </p:sp>
      <p:sp>
        <p:nvSpPr>
          <p:cNvPr id="4" name="Slide Number Placeholder 3"/>
          <p:cNvSpPr>
            <a:spLocks noGrp="1"/>
          </p:cNvSpPr>
          <p:nvPr>
            <p:ph type="sldNum" sz="quarter" idx="12"/>
          </p:nvPr>
        </p:nvSpPr>
        <p:spPr/>
        <p:txBody>
          <a:bodyPr/>
          <a:lstStyle/>
          <a:p>
            <a:fld id="{9860EDB8-5305-433F-BE41-D7A86D811DB3}" type="slidenum">
              <a:rPr lang="en-US" smtClean="0"/>
              <a:t>79</a:t>
            </a:fld>
            <a:endParaRPr lang="en-US"/>
          </a:p>
        </p:txBody>
      </p:sp>
    </p:spTree>
    <p:extLst>
      <p:ext uri="{BB962C8B-B14F-4D97-AF65-F5344CB8AC3E}">
        <p14:creationId xmlns:p14="http://schemas.microsoft.com/office/powerpoint/2010/main" val="40955669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 and Risk</a:t>
            </a:r>
          </a:p>
        </p:txBody>
      </p:sp>
      <p:sp>
        <p:nvSpPr>
          <p:cNvPr id="3" name="Content Placeholder 2"/>
          <p:cNvSpPr>
            <a:spLocks noGrp="1"/>
          </p:cNvSpPr>
          <p:nvPr>
            <p:ph idx="1"/>
          </p:nvPr>
        </p:nvSpPr>
        <p:spPr/>
        <p:txBody>
          <a:bodyPr>
            <a:normAutofit/>
          </a:bodyPr>
          <a:lstStyle/>
          <a:p>
            <a:pPr>
              <a:lnSpc>
                <a:spcPct val="90000"/>
              </a:lnSpc>
              <a:defRPr/>
            </a:pPr>
            <a:r>
              <a:rPr lang="en-US" sz="2800" dirty="0"/>
              <a:t>Our analysis of MBS shows that changes in interest rates can affect a mortgage pool in two distinct ways:</a:t>
            </a:r>
          </a:p>
          <a:p>
            <a:pPr marL="965200" lvl="1" indent="-388938">
              <a:spcBef>
                <a:spcPts val="1200"/>
              </a:spcBef>
              <a:defRPr/>
            </a:pPr>
            <a:r>
              <a:rPr lang="en-US" sz="2400" dirty="0"/>
              <a:t>A </a:t>
            </a:r>
            <a:r>
              <a:rPr lang="en-US" sz="2400" b="1" i="1" dirty="0"/>
              <a:t>reduction in interest rates </a:t>
            </a:r>
            <a:r>
              <a:rPr lang="en-US" sz="2400" dirty="0"/>
              <a:t>will result in increased </a:t>
            </a:r>
            <a:r>
              <a:rPr lang="en-US" sz="2400" b="1" i="1" dirty="0"/>
              <a:t>prepayments</a:t>
            </a:r>
            <a:r>
              <a:rPr lang="en-US" sz="2400" dirty="0"/>
              <a:t>, causing the </a:t>
            </a:r>
            <a:r>
              <a:rPr lang="en-US" sz="2400" b="1" i="1" dirty="0"/>
              <a:t>MBS not gaining as much value </a:t>
            </a:r>
            <a:r>
              <a:rPr lang="en-US" sz="2400" dirty="0"/>
              <a:t>as a non-prepaying asset.</a:t>
            </a:r>
          </a:p>
          <a:p>
            <a:pPr marL="965200" lvl="1" indent="-388938">
              <a:spcBef>
                <a:spcPts val="1200"/>
              </a:spcBef>
              <a:defRPr/>
            </a:pPr>
            <a:r>
              <a:rPr lang="en-US" sz="2400" dirty="0"/>
              <a:t>An </a:t>
            </a:r>
            <a:r>
              <a:rPr lang="en-US" sz="2400" b="1" i="1" dirty="0"/>
              <a:t>increase in interest rates </a:t>
            </a:r>
            <a:r>
              <a:rPr lang="en-US" sz="2400" dirty="0"/>
              <a:t>causes </a:t>
            </a:r>
            <a:r>
              <a:rPr lang="en-US" sz="2400" b="1" i="1" dirty="0" smtClean="0"/>
              <a:t>extension (interest rate) </a:t>
            </a:r>
            <a:r>
              <a:rPr lang="en-US" sz="2400" b="1" i="1" dirty="0"/>
              <a:t>risk</a:t>
            </a:r>
            <a:r>
              <a:rPr lang="en-US" sz="2400" dirty="0"/>
              <a:t>. The </a:t>
            </a:r>
            <a:r>
              <a:rPr lang="en-US" sz="2400" b="1" i="1" dirty="0"/>
              <a:t>value of the MBS drops </a:t>
            </a:r>
            <a:r>
              <a:rPr lang="en-US" sz="2400" dirty="0"/>
              <a:t>because you discount the cash flows at a higher rate, </a:t>
            </a:r>
            <a:r>
              <a:rPr lang="en-US" sz="2400" i="1" dirty="0"/>
              <a:t>for a </a:t>
            </a:r>
            <a:r>
              <a:rPr lang="en-US" sz="2400" dirty="0"/>
              <a:t>longer time, due to the lack of prepayments.</a:t>
            </a:r>
          </a:p>
          <a:p>
            <a:pPr marL="0" indent="0">
              <a:buNone/>
            </a:pP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a:p>
        </p:txBody>
      </p:sp>
    </p:spTree>
    <p:extLst>
      <p:ext uri="{BB962C8B-B14F-4D97-AF65-F5344CB8AC3E}">
        <p14:creationId xmlns:p14="http://schemas.microsoft.com/office/powerpoint/2010/main" val="3724651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Next:</a:t>
            </a:r>
            <a:endParaRPr lang="fr-FR" sz="4400" dirty="0"/>
          </a:p>
        </p:txBody>
      </p:sp>
      <p:sp>
        <p:nvSpPr>
          <p:cNvPr id="3" name="Text Placeholder 2"/>
          <p:cNvSpPr>
            <a:spLocks noGrp="1"/>
          </p:cNvSpPr>
          <p:nvPr>
            <p:ph type="body" idx="1"/>
          </p:nvPr>
        </p:nvSpPr>
        <p:spPr>
          <a:xfrm>
            <a:off x="6108192" y="2402237"/>
            <a:ext cx="5687568" cy="2187226"/>
          </a:xfrm>
        </p:spPr>
        <p:txBody>
          <a:bodyPr>
            <a:normAutofit/>
          </a:bodyPr>
          <a:lstStyle/>
          <a:p>
            <a:pPr>
              <a:lnSpc>
                <a:spcPct val="100000"/>
              </a:lnSpc>
              <a:spcBef>
                <a:spcPts val="0"/>
              </a:spcBef>
            </a:pPr>
            <a:r>
              <a:rPr lang="en-US" sz="4400" smtClean="0"/>
              <a:t>RMBS III</a:t>
            </a:r>
            <a:endParaRPr lang="fr-FR" sz="4400" dirty="0"/>
          </a:p>
        </p:txBody>
      </p:sp>
      <p:sp>
        <p:nvSpPr>
          <p:cNvPr id="4" name="Slide Number Placeholder 3"/>
          <p:cNvSpPr>
            <a:spLocks noGrp="1"/>
          </p:cNvSpPr>
          <p:nvPr>
            <p:ph type="sldNum" sz="quarter" idx="12"/>
          </p:nvPr>
        </p:nvSpPr>
        <p:spPr/>
        <p:txBody>
          <a:bodyPr/>
          <a:lstStyle/>
          <a:p>
            <a:fld id="{9860EDB8-5305-433F-BE41-D7A86D811DB3}" type="slidenum">
              <a:rPr lang="en-US" smtClean="0"/>
              <a:t>80</a:t>
            </a:fld>
            <a:endParaRPr lang="en-US" dirty="0"/>
          </a:p>
        </p:txBody>
      </p:sp>
    </p:spTree>
    <p:extLst>
      <p:ext uri="{BB962C8B-B14F-4D97-AF65-F5344CB8AC3E}">
        <p14:creationId xmlns:p14="http://schemas.microsoft.com/office/powerpoint/2010/main" val="34723630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MPT </a:t>
            </a:r>
            <a:r>
              <a:rPr lang="en-US" dirty="0"/>
              <a:t>and Risk</a:t>
            </a:r>
          </a:p>
        </p:txBody>
      </p:sp>
      <p:sp>
        <p:nvSpPr>
          <p:cNvPr id="3" name="Content Placeholder 2"/>
          <p:cNvSpPr>
            <a:spLocks noGrp="1"/>
          </p:cNvSpPr>
          <p:nvPr>
            <p:ph idx="1"/>
          </p:nvPr>
        </p:nvSpPr>
        <p:spPr>
          <a:xfrm>
            <a:off x="838201" y="1825624"/>
            <a:ext cx="4930587" cy="2262282"/>
          </a:xfrm>
        </p:spPr>
        <p:txBody>
          <a:bodyPr>
            <a:normAutofit/>
          </a:bodyPr>
          <a:lstStyle/>
          <a:p>
            <a:pPr marL="285750" indent="-285750">
              <a:spcBef>
                <a:spcPts val="1200"/>
              </a:spcBef>
              <a:defRPr/>
            </a:pPr>
            <a:r>
              <a:rPr lang="en-US" sz="2800" dirty="0"/>
              <a:t>Under a normal </a:t>
            </a:r>
            <a:r>
              <a:rPr lang="en-US" sz="2800" b="1" i="1" dirty="0"/>
              <a:t>agency </a:t>
            </a:r>
            <a:r>
              <a:rPr lang="en-US" sz="2800" b="1" i="1" dirty="0" smtClean="0"/>
              <a:t>MPT</a:t>
            </a:r>
            <a:r>
              <a:rPr lang="en-US" sz="2800" dirty="0" smtClean="0"/>
              <a:t> </a:t>
            </a:r>
            <a:r>
              <a:rPr lang="en-US" sz="2800" dirty="0"/>
              <a:t>pool, </a:t>
            </a:r>
            <a:r>
              <a:rPr lang="en-US" sz="2800" b="1" i="1" dirty="0"/>
              <a:t>all investors receive their proportional share of the cash flows </a:t>
            </a:r>
            <a:r>
              <a:rPr lang="en-US" sz="2800" dirty="0"/>
              <a:t>each month.</a:t>
            </a:r>
          </a:p>
        </p:txBody>
      </p:sp>
      <p:sp>
        <p:nvSpPr>
          <p:cNvPr id="4" name="Slide Number Placeholder 3"/>
          <p:cNvSpPr>
            <a:spLocks noGrp="1"/>
          </p:cNvSpPr>
          <p:nvPr>
            <p:ph type="sldNum" sz="quarter" idx="12"/>
          </p:nvPr>
        </p:nvSpPr>
        <p:spPr/>
        <p:txBody>
          <a:bodyPr/>
          <a:lstStyle/>
          <a:p>
            <a:fld id="{9860EDB8-5305-433F-BE41-D7A86D811DB3}" type="slidenum">
              <a:rPr lang="en-US" smtClean="0"/>
              <a:t>9</a:t>
            </a:fld>
            <a:endParaRPr lang="en-US"/>
          </a:p>
        </p:txBody>
      </p:sp>
      <p:sp>
        <p:nvSpPr>
          <p:cNvPr id="5" name="Content Placeholder 2"/>
          <p:cNvSpPr txBox="1">
            <a:spLocks/>
          </p:cNvSpPr>
          <p:nvPr/>
        </p:nvSpPr>
        <p:spPr>
          <a:xfrm>
            <a:off x="838201" y="4560618"/>
            <a:ext cx="10515599" cy="2051015"/>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600"/>
              </a:spcBef>
              <a:spcAft>
                <a:spcPts val="600"/>
              </a:spcAft>
              <a:buFont typeface="Segoe UI" panose="020B0502040204020203" pitchFamily="34" charset="0"/>
              <a:buChar char="−"/>
              <a:defRPr sz="24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Segoe UI" panose="020B0502040204020203"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Segoe UI" panose="020B0502040204020203" pitchFamily="34" charset="0"/>
              <a:buChar char="−"/>
              <a:defRPr sz="16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285750" indent="-285750">
              <a:defRPr/>
            </a:pPr>
            <a:r>
              <a:rPr lang="en-US" sz="2800" dirty="0" smtClean="0"/>
              <a:t>More importantly, all </a:t>
            </a:r>
            <a:r>
              <a:rPr lang="en-US" sz="2800" b="1" i="1" dirty="0" smtClean="0"/>
              <a:t>investors bear the same types risks</a:t>
            </a:r>
            <a:r>
              <a:rPr lang="en-US" sz="2800" dirty="0" smtClean="0"/>
              <a:t>.</a:t>
            </a:r>
          </a:p>
          <a:p>
            <a:pPr marL="285750" indent="-285750">
              <a:defRPr/>
            </a:pPr>
            <a:r>
              <a:rPr lang="en-US" sz="2800" kern="0" dirty="0" smtClean="0"/>
              <a:t>It may be possible, however, to structure (i.e. design) a security that somehow </a:t>
            </a:r>
            <a:r>
              <a:rPr lang="en-US" sz="2800" b="1" i="1" kern="0" dirty="0" smtClean="0"/>
              <a:t>carved up the cash flows </a:t>
            </a:r>
            <a:r>
              <a:rPr lang="en-US" sz="2800" kern="0" dirty="0" smtClean="0"/>
              <a:t>so that all </a:t>
            </a:r>
            <a:r>
              <a:rPr lang="en-US" sz="2800" b="1" i="1" kern="0" dirty="0" smtClean="0"/>
              <a:t>investors did not have the same risks</a:t>
            </a:r>
            <a:r>
              <a:rPr lang="en-US" sz="2800" kern="0" dirty="0" smtClean="0"/>
              <a:t>. </a:t>
            </a:r>
            <a:endParaRPr lang="en-US" sz="2800" kern="0" dirty="0"/>
          </a:p>
        </p:txBody>
      </p:sp>
      <p:grpSp>
        <p:nvGrpSpPr>
          <p:cNvPr id="6" name="Group 5"/>
          <p:cNvGrpSpPr>
            <a:grpSpLocks/>
          </p:cNvGrpSpPr>
          <p:nvPr/>
        </p:nvGrpSpPr>
        <p:grpSpPr bwMode="auto">
          <a:xfrm>
            <a:off x="6096000" y="2008831"/>
            <a:ext cx="4167426" cy="2407719"/>
            <a:chOff x="144" y="659"/>
            <a:chExt cx="5424" cy="3181"/>
          </a:xfrm>
        </p:grpSpPr>
        <p:pic>
          <p:nvPicPr>
            <p:cNvPr id="7" name="Picture 6" descr="p0hantzz[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 y="912"/>
              <a:ext cx="43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o_w1mar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 y="1680"/>
              <a:ext cx="440" cy="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hs32gnm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 y="2448"/>
              <a:ext cx="576" cy="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03ynn4ud[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6" y="3360"/>
              <a:ext cx="67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10"/>
            <p:cNvSpPr>
              <a:spLocks noChangeShapeType="1"/>
            </p:cNvSpPr>
            <p:nvPr/>
          </p:nvSpPr>
          <p:spPr bwMode="auto">
            <a:xfrm>
              <a:off x="864" y="1248"/>
              <a:ext cx="816"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2" name="Line 11"/>
            <p:cNvSpPr>
              <a:spLocks noChangeShapeType="1"/>
            </p:cNvSpPr>
            <p:nvPr/>
          </p:nvSpPr>
          <p:spPr bwMode="auto">
            <a:xfrm>
              <a:off x="768" y="1920"/>
              <a:ext cx="864"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3" name="Line 12"/>
            <p:cNvSpPr>
              <a:spLocks noChangeShapeType="1"/>
            </p:cNvSpPr>
            <p:nvPr/>
          </p:nvSpPr>
          <p:spPr bwMode="auto">
            <a:xfrm flipV="1">
              <a:off x="912" y="2352"/>
              <a:ext cx="72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4" name="Line 13"/>
            <p:cNvSpPr>
              <a:spLocks noChangeShapeType="1"/>
            </p:cNvSpPr>
            <p:nvPr/>
          </p:nvSpPr>
          <p:spPr bwMode="auto">
            <a:xfrm flipV="1">
              <a:off x="1008" y="2640"/>
              <a:ext cx="672" cy="8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pic>
          <p:nvPicPr>
            <p:cNvPr id="15" name="Picture 14" descr="q2gohgz2[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8" y="1872"/>
              <a:ext cx="774"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edlnfw1w[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72" y="1920"/>
              <a:ext cx="1104" cy="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Line 16"/>
            <p:cNvSpPr>
              <a:spLocks noChangeShapeType="1"/>
            </p:cNvSpPr>
            <p:nvPr/>
          </p:nvSpPr>
          <p:spPr bwMode="auto">
            <a:xfrm>
              <a:off x="2544" y="2304"/>
              <a:ext cx="432"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pic>
          <p:nvPicPr>
            <p:cNvPr id="18" name="Picture 17" descr="c3ysraaj[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26" y="785"/>
              <a:ext cx="842" cy="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c3ysraaj[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8" y="2064"/>
              <a:ext cx="367"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descr="c3ysraaj[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00" y="2880"/>
              <a:ext cx="557"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Line 20"/>
            <p:cNvSpPr>
              <a:spLocks noChangeShapeType="1"/>
            </p:cNvSpPr>
            <p:nvPr/>
          </p:nvSpPr>
          <p:spPr bwMode="auto">
            <a:xfrm>
              <a:off x="4224" y="2208"/>
              <a:ext cx="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2" name="Line 21"/>
            <p:cNvSpPr>
              <a:spLocks noChangeShapeType="1"/>
            </p:cNvSpPr>
            <p:nvPr/>
          </p:nvSpPr>
          <p:spPr bwMode="auto">
            <a:xfrm flipV="1">
              <a:off x="4032" y="1484"/>
              <a:ext cx="576" cy="48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3" name="Line 22"/>
            <p:cNvSpPr>
              <a:spLocks noChangeShapeType="1"/>
            </p:cNvSpPr>
            <p:nvPr/>
          </p:nvSpPr>
          <p:spPr bwMode="auto">
            <a:xfrm>
              <a:off x="4272" y="2544"/>
              <a:ext cx="480" cy="2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4" name="Text Box 23"/>
            <p:cNvSpPr txBox="1">
              <a:spLocks noChangeArrowheads="1"/>
            </p:cNvSpPr>
            <p:nvPr/>
          </p:nvSpPr>
          <p:spPr bwMode="auto">
            <a:xfrm>
              <a:off x="985" y="659"/>
              <a:ext cx="2393" cy="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sz="1100" dirty="0"/>
                <a:t>Monthly payments</a:t>
              </a:r>
            </a:p>
            <a:p>
              <a:r>
                <a:rPr lang="en-US" sz="1100" dirty="0"/>
                <a:t>are collected by servicer</a:t>
              </a:r>
            </a:p>
            <a:p>
              <a:r>
                <a:rPr lang="en-US" sz="1100" dirty="0"/>
                <a:t>And sent to FNMA/FHLMC.</a:t>
              </a:r>
            </a:p>
          </p:txBody>
        </p:sp>
        <p:sp>
          <p:nvSpPr>
            <p:cNvPr id="25" name="Text Box 24"/>
            <p:cNvSpPr txBox="1">
              <a:spLocks noChangeArrowheads="1"/>
            </p:cNvSpPr>
            <p:nvPr/>
          </p:nvSpPr>
          <p:spPr bwMode="auto">
            <a:xfrm>
              <a:off x="2573" y="2823"/>
              <a:ext cx="2237" cy="1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sz="1100" dirty="0"/>
                <a:t>FNMA/FHLMC then</a:t>
              </a:r>
              <a:br>
                <a:rPr lang="en-US" sz="1100" dirty="0"/>
              </a:br>
              <a:r>
                <a:rPr lang="en-US" sz="1100" dirty="0"/>
                <a:t>distributes the payments</a:t>
              </a:r>
              <a:br>
                <a:rPr lang="en-US" sz="1100" dirty="0"/>
              </a:br>
              <a:r>
                <a:rPr lang="en-US" sz="1100" dirty="0"/>
                <a:t>proportionally to the </a:t>
              </a:r>
              <a:br>
                <a:rPr lang="en-US" sz="1100" dirty="0"/>
              </a:br>
              <a:r>
                <a:rPr lang="en-US" sz="1100" dirty="0"/>
                <a:t>investors in the MBS.</a:t>
              </a:r>
            </a:p>
          </p:txBody>
        </p:sp>
      </p:grpSp>
    </p:spTree>
    <p:extLst>
      <p:ext uri="{BB962C8B-B14F-4D97-AF65-F5344CB8AC3E}">
        <p14:creationId xmlns:p14="http://schemas.microsoft.com/office/powerpoint/2010/main" val="36891982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5679</Words>
  <Application>Microsoft Macintosh PowerPoint</Application>
  <PresentationFormat>Custom</PresentationFormat>
  <Paragraphs>511</Paragraphs>
  <Slides>80</Slides>
  <Notes>21</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WelcomeDoc</vt:lpstr>
      <vt:lpstr>REAL ESTATE 410  RMBS II</vt:lpstr>
      <vt:lpstr>Topics</vt:lpstr>
      <vt:lpstr>Introduction</vt:lpstr>
      <vt:lpstr>Introduction</vt:lpstr>
      <vt:lpstr>Mortgage Derivatives</vt:lpstr>
      <vt:lpstr>Mortgage Derivatives</vt:lpstr>
      <vt:lpstr>Mortgage Derivatives</vt:lpstr>
      <vt:lpstr>MBS and Risk</vt:lpstr>
      <vt:lpstr>MPT and Risk</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IOs and POs</vt:lpstr>
      <vt:lpstr>Mortgage Obligations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CMOs</vt:lpstr>
      <vt:lpstr> CMOs</vt:lpstr>
      <vt:lpstr>CMOs</vt:lpstr>
      <vt:lpstr>CMOs</vt:lpstr>
      <vt:lpstr>CMOs</vt:lpstr>
      <vt:lpstr>CMOs with Prepayments</vt:lpstr>
      <vt:lpstr>CMOs with Prepayments</vt:lpstr>
      <vt:lpstr>CMOs with Prepayments</vt:lpstr>
      <vt:lpstr>CMOs with Prepayments</vt:lpstr>
      <vt:lpstr>CMOs with Prepayments</vt:lpstr>
      <vt:lpstr>CMOs with Prepayments</vt:lpstr>
      <vt:lpstr>CMOs with Prepayments</vt:lpstr>
      <vt:lpstr>CMOs with Prepayments</vt:lpstr>
      <vt:lpstr>CMOs with Prepayments</vt:lpstr>
      <vt:lpstr>CMOs with Prepayments</vt:lpstr>
      <vt:lpstr>CMOs with Prepayments</vt:lpstr>
      <vt:lpstr>CMOs with Prepayments</vt:lpstr>
      <vt:lpstr>CMOs with Prepayments</vt:lpstr>
      <vt:lpstr>CMO Structure</vt:lpstr>
      <vt:lpstr>CMO Structure</vt:lpstr>
      <vt:lpstr>CMO Structure</vt:lpstr>
      <vt:lpstr>CMO Structure</vt:lpstr>
      <vt:lpstr>Z Tranche</vt:lpstr>
      <vt:lpstr>Residual vs. Z Tranche</vt:lpstr>
      <vt:lpstr>IO-PO CMO Tranches</vt:lpstr>
      <vt:lpstr>PAC Tranche</vt:lpstr>
      <vt:lpstr>TAC Tranche</vt:lpstr>
      <vt:lpstr>Floater Tranche</vt:lpstr>
      <vt:lpstr>Inverse Floater</vt:lpstr>
      <vt:lpstr>Pricing CMO</vt:lpstr>
      <vt:lpstr>Pricing CMO</vt:lpstr>
      <vt:lpstr>Pricing CMO</vt:lpstr>
      <vt:lpstr>Summary</vt:lpstr>
      <vt:lpstr>Next: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2017-03-28T22:19:03Z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